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  <p:sldMasterId id="2147483666" r:id="rId2"/>
  </p:sldMasterIdLst>
  <p:notesMasterIdLst>
    <p:notesMasterId r:id="rId28"/>
  </p:notesMasterIdLst>
  <p:sldIdLst>
    <p:sldId id="580" r:id="rId3"/>
    <p:sldId id="309" r:id="rId4"/>
    <p:sldId id="557" r:id="rId5"/>
    <p:sldId id="558" r:id="rId6"/>
    <p:sldId id="559" r:id="rId7"/>
    <p:sldId id="569" r:id="rId8"/>
    <p:sldId id="560" r:id="rId9"/>
    <p:sldId id="562" r:id="rId10"/>
    <p:sldId id="567" r:id="rId11"/>
    <p:sldId id="566" r:id="rId12"/>
    <p:sldId id="563" r:id="rId13"/>
    <p:sldId id="564" r:id="rId14"/>
    <p:sldId id="568" r:id="rId15"/>
    <p:sldId id="578" r:id="rId16"/>
    <p:sldId id="570" r:id="rId17"/>
    <p:sldId id="571" r:id="rId18"/>
    <p:sldId id="579" r:id="rId19"/>
    <p:sldId id="572" r:id="rId20"/>
    <p:sldId id="573" r:id="rId21"/>
    <p:sldId id="574" r:id="rId22"/>
    <p:sldId id="575" r:id="rId23"/>
    <p:sldId id="576" r:id="rId24"/>
    <p:sldId id="577" r:id="rId25"/>
    <p:sldId id="565" r:id="rId26"/>
    <p:sldId id="429" r:id="rId2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Lato" panose="020F0502020204030203" pitchFamily="34" charset="0"/>
      <p:regular r:id="rId33"/>
      <p:bold r:id="rId34"/>
      <p:italic r:id="rId35"/>
      <p:boldItalic r:id="rId36"/>
    </p:embeddedFont>
    <p:embeddedFont>
      <p:font typeface="Montserrat" panose="00000500000000000000" pitchFamily="2" charset="0"/>
      <p:regular r:id="rId37"/>
      <p:bold r:id="rId38"/>
      <p:italic r:id="rId39"/>
      <p:boldItalic r:id="rId40"/>
    </p:embeddedFont>
    <p:embeddedFont>
      <p:font typeface="Montserrat ExtraBold" panose="00000900000000000000" pitchFamily="2" charset="0"/>
      <p:bold r:id="rId41"/>
      <p:boldItalic r:id="rId42"/>
    </p:embeddedFont>
    <p:embeddedFont>
      <p:font typeface="Montserrat SemiBold" panose="00000700000000000000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62E"/>
    <a:srgbClr val="9D66F9"/>
    <a:srgbClr val="AD7FFA"/>
    <a:srgbClr val="563E7C"/>
    <a:srgbClr val="7610F7"/>
    <a:srgbClr val="AA7AFA"/>
    <a:srgbClr val="0000FF"/>
    <a:srgbClr val="C4A3FB"/>
    <a:srgbClr val="FFBAB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8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996" y="126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27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1.fntdata"/><Relationship Id="rId21" Type="http://schemas.openxmlformats.org/officeDocument/2006/relationships/slide" Target="slides/slide19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1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18.xml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623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460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9929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4231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774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531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951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010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600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224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08184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7073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21308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043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5088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02585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537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371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070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157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927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883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360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030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062225" y="1471475"/>
            <a:ext cx="3507000" cy="16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490925" y="3039025"/>
            <a:ext cx="26496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729100" y="0"/>
            <a:ext cx="414900" cy="41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125" y="3984300"/>
            <a:ext cx="288900" cy="115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609050" y="256550"/>
            <a:ext cx="288900" cy="288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 rot="5400000" flipH="1">
            <a:off x="8645550" y="4645050"/>
            <a:ext cx="288900" cy="7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3"/>
          <p:cNvSpPr txBox="1">
            <a:spLocks noGrp="1"/>
          </p:cNvSpPr>
          <p:nvPr>
            <p:ph type="ctrTitle"/>
          </p:nvPr>
        </p:nvSpPr>
        <p:spPr>
          <a:xfrm>
            <a:off x="5062225" y="1471475"/>
            <a:ext cx="3507000" cy="16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33"/>
          <p:cNvSpPr txBox="1">
            <a:spLocks noGrp="1"/>
          </p:cNvSpPr>
          <p:nvPr>
            <p:ph type="subTitle" idx="1"/>
          </p:nvPr>
        </p:nvSpPr>
        <p:spPr>
          <a:xfrm>
            <a:off x="5490925" y="3039025"/>
            <a:ext cx="26496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33"/>
          <p:cNvSpPr/>
          <p:nvPr/>
        </p:nvSpPr>
        <p:spPr>
          <a:xfrm flipH="1">
            <a:off x="8729100" y="0"/>
            <a:ext cx="414900" cy="41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3"/>
          <p:cNvSpPr/>
          <p:nvPr/>
        </p:nvSpPr>
        <p:spPr>
          <a:xfrm flipH="1">
            <a:off x="125" y="3984300"/>
            <a:ext cx="288900" cy="115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3"/>
          <p:cNvSpPr/>
          <p:nvPr/>
        </p:nvSpPr>
        <p:spPr>
          <a:xfrm>
            <a:off x="8609050" y="256550"/>
            <a:ext cx="288900" cy="288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3"/>
          <p:cNvSpPr/>
          <p:nvPr/>
        </p:nvSpPr>
        <p:spPr>
          <a:xfrm rot="5400000" flipH="1">
            <a:off x="8645550" y="4645050"/>
            <a:ext cx="288900" cy="7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12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subTitle" idx="1"/>
          </p:nvPr>
        </p:nvSpPr>
        <p:spPr>
          <a:xfrm>
            <a:off x="3499000" y="1545650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2"/>
          </p:nvPr>
        </p:nvSpPr>
        <p:spPr>
          <a:xfrm>
            <a:off x="3533838" y="1919600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3"/>
          </p:nvPr>
        </p:nvSpPr>
        <p:spPr>
          <a:xfrm>
            <a:off x="5977813" y="1559650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4"/>
          </p:nvPr>
        </p:nvSpPr>
        <p:spPr>
          <a:xfrm>
            <a:off x="5977813" y="1913188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5"/>
          </p:nvPr>
        </p:nvSpPr>
        <p:spPr>
          <a:xfrm>
            <a:off x="3533850" y="3159825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6"/>
          </p:nvPr>
        </p:nvSpPr>
        <p:spPr>
          <a:xfrm>
            <a:off x="3533838" y="3519800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7"/>
          </p:nvPr>
        </p:nvSpPr>
        <p:spPr>
          <a:xfrm>
            <a:off x="6012663" y="3173825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8"/>
          </p:nvPr>
        </p:nvSpPr>
        <p:spPr>
          <a:xfrm>
            <a:off x="6012663" y="3533800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13100" y="48187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0" y="4864875"/>
            <a:ext cx="1128000" cy="29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8779200" y="0"/>
            <a:ext cx="364800" cy="29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8669900" y="104250"/>
            <a:ext cx="292500" cy="292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-column text 2">
  <p:cSld name="CUSTOM_13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2067000" y="2255025"/>
            <a:ext cx="50100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1"/>
          </p:nvPr>
        </p:nvSpPr>
        <p:spPr>
          <a:xfrm>
            <a:off x="1363350" y="3453725"/>
            <a:ext cx="6417300" cy="8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0" y="4290200"/>
            <a:ext cx="414900" cy="36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8849350" y="0"/>
            <a:ext cx="294900" cy="110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8724675" y="919625"/>
            <a:ext cx="294900" cy="294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6"/>
          <p:cNvSpPr/>
          <p:nvPr/>
        </p:nvSpPr>
        <p:spPr>
          <a:xfrm rot="-5400000" flipH="1">
            <a:off x="1109100" y="-395850"/>
            <a:ext cx="291900" cy="10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6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1109550" y="1831800"/>
            <a:ext cx="6924900" cy="1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4416150" y="3348725"/>
            <a:ext cx="36183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marL="914400" lvl="1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/>
          <p:nvPr/>
        </p:nvSpPr>
        <p:spPr>
          <a:xfrm flipH="1">
            <a:off x="0" y="1953650"/>
            <a:ext cx="414900" cy="41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/>
          <p:nvPr/>
        </p:nvSpPr>
        <p:spPr>
          <a:xfrm rot="10800000" flipH="1">
            <a:off x="6867350" y="-75"/>
            <a:ext cx="2276700" cy="30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/>
          <p:nvPr/>
        </p:nvSpPr>
        <p:spPr>
          <a:xfrm rot="-5400000">
            <a:off x="6811750" y="-110225"/>
            <a:ext cx="252000" cy="821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"/>
          <p:cNvSpPr/>
          <p:nvPr/>
        </p:nvSpPr>
        <p:spPr>
          <a:xfrm rot="5400000" flipH="1">
            <a:off x="3042025" y="4175700"/>
            <a:ext cx="288900" cy="164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13100" y="48187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0" y="0"/>
            <a:ext cx="1200900" cy="24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/>
          <p:nvPr/>
        </p:nvSpPr>
        <p:spPr>
          <a:xfrm rot="-5400000">
            <a:off x="8814825" y="4814250"/>
            <a:ext cx="327300" cy="33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"/>
          <p:cNvSpPr/>
          <p:nvPr/>
        </p:nvSpPr>
        <p:spPr>
          <a:xfrm rot="-5400000" flipH="1">
            <a:off x="-90300" y="4694300"/>
            <a:ext cx="54060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/>
          <p:nvPr/>
        </p:nvSpPr>
        <p:spPr>
          <a:xfrm rot="-5400000">
            <a:off x="8680525" y="4664250"/>
            <a:ext cx="298500" cy="298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0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8016000" y="0"/>
            <a:ext cx="1128000" cy="29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5119950" y="4851000"/>
            <a:ext cx="1128000" cy="29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3"/>
          <p:cNvSpPr/>
          <p:nvPr/>
        </p:nvSpPr>
        <p:spPr>
          <a:xfrm rot="5400000" flipH="1">
            <a:off x="-1130850" y="3735748"/>
            <a:ext cx="2538600" cy="276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/>
          <p:nvPr/>
        </p:nvSpPr>
        <p:spPr>
          <a:xfrm rot="10800000">
            <a:off x="155050" y="2425681"/>
            <a:ext cx="228300" cy="128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8932725" y="0"/>
            <a:ext cx="211200" cy="2861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4"/>
          <p:cNvSpPr/>
          <p:nvPr/>
        </p:nvSpPr>
        <p:spPr>
          <a:xfrm rot="5400000" flipH="1">
            <a:off x="1277125" y="3620098"/>
            <a:ext cx="246300" cy="2800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0" y="0"/>
            <a:ext cx="364800" cy="36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/>
          <p:nvPr/>
        </p:nvSpPr>
        <p:spPr>
          <a:xfrm rot="-5400000">
            <a:off x="164175" y="155950"/>
            <a:ext cx="277800" cy="281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oACodo">
  <p:cSld name="TITLE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5"/>
          <p:cNvCxnSpPr/>
          <p:nvPr/>
        </p:nvCxnSpPr>
        <p:spPr>
          <a:xfrm>
            <a:off x="341399" y="8479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" name="Google Shape;93;p1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94;p15"/>
          <p:cNvCxnSpPr/>
          <p:nvPr/>
        </p:nvCxnSpPr>
        <p:spPr>
          <a:xfrm>
            <a:off x="425198" y="18634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p15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title" idx="2"/>
          </p:nvPr>
        </p:nvSpPr>
        <p:spPr>
          <a:xfrm>
            <a:off x="507350" y="847950"/>
            <a:ext cx="82146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oACodo 1">
  <p:cSld name="TITLE_2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p16"/>
          <p:cNvCxnSpPr/>
          <p:nvPr/>
        </p:nvCxnSpPr>
        <p:spPr>
          <a:xfrm>
            <a:off x="341399" y="8479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101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425198" y="18634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16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title" idx="2"/>
          </p:nvPr>
        </p:nvSpPr>
        <p:spPr>
          <a:xfrm>
            <a:off x="507350" y="847950"/>
            <a:ext cx="82146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8187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  <a:defRPr sz="2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2488400"/>
            <a:ext cx="7482300" cy="17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9" r:id="rId6"/>
    <p:sldLayoutId id="2147483660" r:id="rId7"/>
    <p:sldLayoutId id="2147483661" r:id="rId8"/>
    <p:sldLayoutId id="2147483662" r:id="rId9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>
            <a:spLocks noGrp="1"/>
          </p:cNvSpPr>
          <p:nvPr>
            <p:ph type="title"/>
          </p:nvPr>
        </p:nvSpPr>
        <p:spPr>
          <a:xfrm>
            <a:off x="713100" y="48187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  <a:defRPr sz="2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2"/>
          <p:cNvSpPr txBox="1">
            <a:spLocks noGrp="1"/>
          </p:cNvSpPr>
          <p:nvPr>
            <p:ph type="body" idx="1"/>
          </p:nvPr>
        </p:nvSpPr>
        <p:spPr>
          <a:xfrm>
            <a:off x="713225" y="2488400"/>
            <a:ext cx="7482300" cy="17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 spd="slow">
    <p:push dir="r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hSj3UTs2_yVC0iaCGf16glrrfXuiSd0G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w3schools.com/js/js_loop_while.asp" TargetMode="External"/><Relationship Id="rId4" Type="http://schemas.openxmlformats.org/officeDocument/2006/relationships/hyperlink" Target="https://www.w3schools.com/js/js_loop_for.as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2337606" y="823577"/>
            <a:ext cx="6806400" cy="26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AR" sz="6000"/>
              <a:t>Curso </a:t>
            </a:r>
            <a:r>
              <a:rPr lang="es-AR"/>
              <a:t>FullStack </a:t>
            </a:r>
            <a:r>
              <a:rPr lang="es-AR" sz="6000"/>
              <a:t>Python </a:t>
            </a:r>
            <a:endParaRPr/>
          </a:p>
        </p:txBody>
      </p:sp>
      <p:sp>
        <p:nvSpPr>
          <p:cNvPr id="88" name="Google Shape;88;p1"/>
          <p:cNvSpPr txBox="1">
            <a:spLocks noGrp="1"/>
          </p:cNvSpPr>
          <p:nvPr>
            <p:ph type="subTitle" idx="1"/>
          </p:nvPr>
        </p:nvSpPr>
        <p:spPr>
          <a:xfrm>
            <a:off x="6760513" y="3111149"/>
            <a:ext cx="26496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AR">
                <a:solidFill>
                  <a:srgbClr val="000000"/>
                </a:solidFill>
              </a:rPr>
              <a:t>Codo a Codo 4.0</a:t>
            </a:r>
            <a:endParaRPr/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852" y="69732"/>
            <a:ext cx="2173731" cy="835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450" y="3646048"/>
            <a:ext cx="2649599" cy="1337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0548" y="257120"/>
            <a:ext cx="1295775" cy="129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1698" y="165776"/>
            <a:ext cx="1325599" cy="132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70038" y="3652138"/>
            <a:ext cx="1767473" cy="13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99650" y="3873055"/>
            <a:ext cx="1767475" cy="1104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96358" y="1902674"/>
            <a:ext cx="1554225" cy="155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83387" y="412744"/>
            <a:ext cx="1061250" cy="98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8470" y="1397269"/>
            <a:ext cx="1295775" cy="129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FEAA0B7-FD89-482F-BA70-44D0CF00F26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33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1" y="434310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Estructuras de control | </a:t>
            </a:r>
            <a:r>
              <a:rPr lang="es-ES" dirty="0" err="1"/>
              <a:t>If</a:t>
            </a:r>
            <a:r>
              <a:rPr lang="es-ES" dirty="0"/>
              <a:t> / </a:t>
            </a:r>
            <a:r>
              <a:rPr lang="es-ES" dirty="0" err="1"/>
              <a:t>else</a:t>
            </a:r>
            <a:endParaRPr lang="es-ES" dirty="0"/>
          </a:p>
        </p:txBody>
      </p:sp>
      <p:sp>
        <p:nvSpPr>
          <p:cNvPr id="6" name="Google Shape;61;p14"/>
          <p:cNvSpPr txBox="1">
            <a:spLocks/>
          </p:cNvSpPr>
          <p:nvPr/>
        </p:nvSpPr>
        <p:spPr>
          <a:xfrm>
            <a:off x="370648" y="896941"/>
            <a:ext cx="8417752" cy="1371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s-AR" sz="1400" dirty="0">
                <a:solidFill>
                  <a:srgbClr val="000000"/>
                </a:solidFill>
              </a:rPr>
              <a:t>Se puede dar el caso que queramos establecer una </a:t>
            </a:r>
            <a:r>
              <a:rPr lang="es-AR" sz="1400" b="1" i="1" dirty="0">
                <a:solidFill>
                  <a:srgbClr val="000000"/>
                </a:solidFill>
              </a:rPr>
              <a:t>alternativa</a:t>
            </a:r>
            <a:r>
              <a:rPr lang="es-AR" sz="1400" dirty="0">
                <a:solidFill>
                  <a:srgbClr val="000000"/>
                </a:solidFill>
              </a:rPr>
              <a:t> a una condición. Para eso utilizamos el </a:t>
            </a:r>
            <a:r>
              <a:rPr lang="es-AR" sz="1400" b="1" dirty="0" err="1">
                <a:solidFill>
                  <a:srgbClr val="000000"/>
                </a:solidFill>
              </a:rPr>
              <a:t>if</a:t>
            </a:r>
            <a:r>
              <a:rPr lang="es-AR" sz="1400" b="1" dirty="0">
                <a:solidFill>
                  <a:srgbClr val="000000"/>
                </a:solidFill>
              </a:rPr>
              <a:t> </a:t>
            </a:r>
            <a:r>
              <a:rPr lang="es-AR" sz="1400" dirty="0">
                <a:solidFill>
                  <a:srgbClr val="000000"/>
                </a:solidFill>
              </a:rPr>
              <a:t>seguido de un </a:t>
            </a:r>
            <a:r>
              <a:rPr lang="es-AR" sz="1400" b="1" dirty="0" err="1">
                <a:solidFill>
                  <a:srgbClr val="000000"/>
                </a:solidFill>
              </a:rPr>
              <a:t>else</a:t>
            </a:r>
            <a:r>
              <a:rPr lang="es-AR" sz="1400" dirty="0">
                <a:solidFill>
                  <a:srgbClr val="000000"/>
                </a:solidFill>
              </a:rPr>
              <a:t>. Con esto podemos establecer una acción </a:t>
            </a:r>
            <a:r>
              <a:rPr lang="es-AR" sz="1400" b="1" dirty="0">
                <a:solidFill>
                  <a:srgbClr val="000000"/>
                </a:solidFill>
              </a:rPr>
              <a:t>A</a:t>
            </a:r>
            <a:r>
              <a:rPr lang="es-AR" sz="1400" dirty="0">
                <a:solidFill>
                  <a:srgbClr val="000000"/>
                </a:solidFill>
              </a:rPr>
              <a:t> </a:t>
            </a:r>
            <a:r>
              <a:rPr lang="es-AR" sz="1400" i="1" dirty="0">
                <a:solidFill>
                  <a:srgbClr val="000000"/>
                </a:solidFill>
              </a:rPr>
              <a:t>si se cumple la condición</a:t>
            </a:r>
            <a:r>
              <a:rPr lang="es-AR" sz="1400" dirty="0">
                <a:solidFill>
                  <a:srgbClr val="000000"/>
                </a:solidFill>
              </a:rPr>
              <a:t>, y una acción </a:t>
            </a:r>
            <a:r>
              <a:rPr lang="es-AR" sz="1400" b="1" dirty="0">
                <a:solidFill>
                  <a:srgbClr val="000000"/>
                </a:solidFill>
              </a:rPr>
              <a:t>B</a:t>
            </a:r>
            <a:r>
              <a:rPr lang="es-AR" sz="1400" dirty="0">
                <a:solidFill>
                  <a:srgbClr val="000000"/>
                </a:solidFill>
              </a:rPr>
              <a:t> </a:t>
            </a:r>
            <a:r>
              <a:rPr lang="es-AR" sz="1400" i="1" dirty="0">
                <a:solidFill>
                  <a:srgbClr val="000000"/>
                </a:solidFill>
              </a:rPr>
              <a:t>si no se cumple</a:t>
            </a:r>
            <a:r>
              <a:rPr lang="es-AR" sz="1400" dirty="0">
                <a:solidFill>
                  <a:srgbClr val="000000"/>
                </a:solidFill>
              </a:rPr>
              <a:t>.</a:t>
            </a:r>
          </a:p>
          <a:p>
            <a:pPr marL="0" indent="0" algn="l"/>
            <a:r>
              <a:rPr lang="es-AR" sz="1400" dirty="0">
                <a:solidFill>
                  <a:srgbClr val="000000"/>
                </a:solidFill>
              </a:rPr>
              <a:t>Modificaremos el ejemplo anterior para mostrar también un mensaje cuando estamos suspendidos, pero en este caso, en lugar de mostrar el mensaje directamente con un console.log vamos a guardar ese texto en una nueva variable </a:t>
            </a:r>
            <a:r>
              <a:rPr lang="es-AR" sz="1400" b="1" dirty="0">
                <a:solidFill>
                  <a:srgbClr val="000000"/>
                </a:solidFill>
              </a:rPr>
              <a:t>calificación</a:t>
            </a:r>
            <a:r>
              <a:rPr lang="es-AR" sz="1400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037493" y="2353910"/>
            <a:ext cx="7069015" cy="2677656"/>
          </a:xfrm>
          <a:prstGeom prst="rect">
            <a:avLst/>
          </a:prstGeom>
          <a:solidFill>
            <a:srgbClr val="23262E"/>
          </a:solidFill>
        </p:spPr>
        <p:txBody>
          <a:bodyPr wrap="square">
            <a:spAutoFit/>
          </a:bodyPr>
          <a:lstStyle/>
          <a:p>
            <a:endParaRPr lang="es-AR" dirty="0">
              <a:solidFill>
                <a:srgbClr val="C74DED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rgbClr val="C74DED"/>
                </a:solidFill>
                <a:latin typeface="Consolas" panose="020B0609020204030204" pitchFamily="49" charset="0"/>
              </a:rPr>
              <a:t>var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00E8C6"/>
                </a:solidFill>
                <a:latin typeface="Consolas" panose="020B0609020204030204" pitchFamily="49" charset="0"/>
              </a:rPr>
              <a:t>nota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EE5D43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F39C12"/>
                </a:solidFill>
                <a:latin typeface="Consolas" panose="020B0609020204030204" pitchFamily="49" charset="0"/>
              </a:rPr>
              <a:t>7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dirty="0">
                <a:solidFill>
                  <a:srgbClr val="F39C12"/>
                </a:solidFill>
                <a:latin typeface="Consolas" panose="020B0609020204030204" pitchFamily="49" charset="0"/>
              </a:rPr>
              <a:t>console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.</a:t>
            </a:r>
            <a:r>
              <a:rPr lang="es-AR" dirty="0">
                <a:solidFill>
                  <a:srgbClr val="FFE66D"/>
                </a:solidFill>
                <a:latin typeface="Consolas" panose="020B0609020204030204" pitchFamily="49" charset="0"/>
              </a:rPr>
              <a:t>log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(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"He realizado mi examen. Mi resultado es el siguiente:"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AR" dirty="0">
                <a:solidFill>
                  <a:srgbClr val="5F6167"/>
                </a:solidFill>
                <a:latin typeface="Consolas" panose="020B0609020204030204" pitchFamily="49" charset="0"/>
              </a:rPr>
              <a:t>// Condición</a:t>
            </a:r>
            <a:endParaRPr lang="es-AR" dirty="0">
              <a:solidFill>
                <a:srgbClr val="D5CED9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rgbClr val="C74DED"/>
                </a:solidFill>
                <a:latin typeface="Consolas" panose="020B0609020204030204" pitchFamily="49" charset="0"/>
              </a:rPr>
              <a:t>if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(</a:t>
            </a:r>
            <a:r>
              <a:rPr lang="es-AR" dirty="0">
                <a:solidFill>
                  <a:srgbClr val="00E8C6"/>
                </a:solidFill>
                <a:latin typeface="Consolas" panose="020B0609020204030204" pitchFamily="49" charset="0"/>
              </a:rPr>
              <a:t>nota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EE5D43"/>
                </a:solidFill>
                <a:latin typeface="Consolas" panose="020B0609020204030204" pitchFamily="49" charset="0"/>
              </a:rPr>
              <a:t>&lt;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F39C12"/>
                </a:solidFill>
                <a:latin typeface="Consolas" panose="020B0609020204030204" pitchFamily="49" charset="0"/>
              </a:rPr>
              <a:t>5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 </a:t>
            </a:r>
            <a:r>
              <a:rPr lang="es-AR" dirty="0">
                <a:solidFill>
                  <a:srgbClr val="5F6167"/>
                </a:solidFill>
                <a:latin typeface="Consolas" panose="020B0609020204030204" pitchFamily="49" charset="0"/>
              </a:rPr>
              <a:t>// Acción A (nota es menor que 5)</a:t>
            </a:r>
            <a:endParaRPr lang="es-AR" dirty="0">
              <a:solidFill>
                <a:srgbClr val="D5CED9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 </a:t>
            </a:r>
            <a:r>
              <a:rPr lang="es-AR" dirty="0" err="1">
                <a:solidFill>
                  <a:srgbClr val="00E8C6"/>
                </a:solidFill>
                <a:latin typeface="Consolas" panose="020B0609020204030204" pitchFamily="49" charset="0"/>
              </a:rPr>
              <a:t>calificacion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EE5D43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"suspendido"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} </a:t>
            </a:r>
            <a:r>
              <a:rPr lang="es-AR" dirty="0" err="1">
                <a:solidFill>
                  <a:srgbClr val="C74DED"/>
                </a:solidFill>
                <a:latin typeface="Consolas" panose="020B0609020204030204" pitchFamily="49" charset="0"/>
              </a:rPr>
              <a:t>else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 </a:t>
            </a:r>
            <a:r>
              <a:rPr lang="es-AR" dirty="0">
                <a:solidFill>
                  <a:srgbClr val="5F6167"/>
                </a:solidFill>
                <a:latin typeface="Consolas" panose="020B0609020204030204" pitchFamily="49" charset="0"/>
              </a:rPr>
              <a:t>// Acción B: Cualquier otro caso a </a:t>
            </a:r>
            <a:r>
              <a:rPr lang="es-AR" dirty="0" err="1">
                <a:solidFill>
                  <a:srgbClr val="5F6167"/>
                </a:solidFill>
                <a:latin typeface="Consolas" panose="020B0609020204030204" pitchFamily="49" charset="0"/>
              </a:rPr>
              <a:t>A</a:t>
            </a:r>
            <a:r>
              <a:rPr lang="es-AR" dirty="0">
                <a:solidFill>
                  <a:srgbClr val="5F6167"/>
                </a:solidFill>
                <a:latin typeface="Consolas" panose="020B0609020204030204" pitchFamily="49" charset="0"/>
              </a:rPr>
              <a:t> (nota es mayor o igual que 5)</a:t>
            </a:r>
            <a:endParaRPr lang="es-AR" dirty="0">
              <a:solidFill>
                <a:srgbClr val="D5CED9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 </a:t>
            </a:r>
            <a:r>
              <a:rPr lang="es-AR" dirty="0" err="1">
                <a:solidFill>
                  <a:srgbClr val="00E8C6"/>
                </a:solidFill>
                <a:latin typeface="Consolas" panose="020B0609020204030204" pitchFamily="49" charset="0"/>
              </a:rPr>
              <a:t>calificacion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EE5D43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"aprobado"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s-AR" dirty="0">
                <a:solidFill>
                  <a:srgbClr val="F39C12"/>
                </a:solidFill>
                <a:latin typeface="Consolas" panose="020B0609020204030204" pitchFamily="49" charset="0"/>
              </a:rPr>
              <a:t>console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.</a:t>
            </a:r>
            <a:r>
              <a:rPr lang="es-AR" dirty="0">
                <a:solidFill>
                  <a:srgbClr val="FFE66D"/>
                </a:solidFill>
                <a:latin typeface="Consolas" panose="020B0609020204030204" pitchFamily="49" charset="0"/>
              </a:rPr>
              <a:t>log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(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"Estoy"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, </a:t>
            </a:r>
            <a:r>
              <a:rPr lang="es-AR" dirty="0" err="1">
                <a:solidFill>
                  <a:srgbClr val="00E8C6"/>
                </a:solidFill>
                <a:latin typeface="Consolas" panose="020B0609020204030204" pitchFamily="49" charset="0"/>
              </a:rPr>
              <a:t>calificacion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Google Shape;258;p18"/>
          <p:cNvSpPr txBox="1">
            <a:spLocks/>
          </p:cNvSpPr>
          <p:nvPr/>
        </p:nvSpPr>
        <p:spPr>
          <a:xfrm>
            <a:off x="7586080" y="2353910"/>
            <a:ext cx="520428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r>
              <a:rPr lang="es-ES" sz="1400" dirty="0">
                <a:solidFill>
                  <a:schemeClr val="bg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33123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1" y="434310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Estructuras de control | Condicionales</a:t>
            </a:r>
          </a:p>
        </p:txBody>
      </p:sp>
      <p:sp>
        <p:nvSpPr>
          <p:cNvPr id="4" name="Google Shape;258;p18"/>
          <p:cNvSpPr txBox="1">
            <a:spLocks/>
          </p:cNvSpPr>
          <p:nvPr/>
        </p:nvSpPr>
        <p:spPr>
          <a:xfrm>
            <a:off x="243961" y="1007010"/>
            <a:ext cx="8656081" cy="39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sz="1600" dirty="0"/>
              <a:t>Operador ternario</a:t>
            </a:r>
          </a:p>
        </p:txBody>
      </p:sp>
      <p:sp>
        <p:nvSpPr>
          <p:cNvPr id="5" name="Google Shape;61;p14"/>
          <p:cNvSpPr txBox="1">
            <a:spLocks/>
          </p:cNvSpPr>
          <p:nvPr/>
        </p:nvSpPr>
        <p:spPr>
          <a:xfrm>
            <a:off x="370648" y="1325566"/>
            <a:ext cx="8417752" cy="792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s-AR" sz="1400" dirty="0">
                <a:solidFill>
                  <a:srgbClr val="000000"/>
                </a:solidFill>
              </a:rPr>
              <a:t>El </a:t>
            </a:r>
            <a:r>
              <a:rPr lang="es-AR" sz="1400" b="1" dirty="0">
                <a:solidFill>
                  <a:srgbClr val="000000"/>
                </a:solidFill>
              </a:rPr>
              <a:t>operador ternario </a:t>
            </a:r>
            <a:r>
              <a:rPr lang="es-AR" sz="1400" dirty="0">
                <a:solidFill>
                  <a:srgbClr val="000000"/>
                </a:solidFill>
              </a:rPr>
              <a:t>es una alternativa de condicional </a:t>
            </a:r>
            <a:r>
              <a:rPr lang="es-AR" sz="1400" b="1" dirty="0" err="1">
                <a:solidFill>
                  <a:srgbClr val="000000"/>
                </a:solidFill>
              </a:rPr>
              <a:t>if</a:t>
            </a:r>
            <a:r>
              <a:rPr lang="es-AR" sz="1400" b="1" dirty="0">
                <a:solidFill>
                  <a:srgbClr val="000000"/>
                </a:solidFill>
              </a:rPr>
              <a:t>/</a:t>
            </a:r>
            <a:r>
              <a:rPr lang="es-AR" sz="1400" b="1" dirty="0" err="1">
                <a:solidFill>
                  <a:srgbClr val="000000"/>
                </a:solidFill>
              </a:rPr>
              <a:t>else</a:t>
            </a:r>
            <a:r>
              <a:rPr lang="es-AR" sz="1400" b="1" dirty="0">
                <a:solidFill>
                  <a:srgbClr val="000000"/>
                </a:solidFill>
              </a:rPr>
              <a:t> </a:t>
            </a:r>
            <a:r>
              <a:rPr lang="es-AR" sz="1400" dirty="0">
                <a:solidFill>
                  <a:srgbClr val="000000"/>
                </a:solidFill>
              </a:rPr>
              <a:t>de una forma mucho más corta y, en muchos casos, más legible. Vamos a reescribir el ejemplo anterior utilizando este operador:</a:t>
            </a:r>
          </a:p>
          <a:p>
            <a:pPr marL="0" indent="0" algn="l"/>
            <a:endParaRPr lang="es-AR" sz="1400" dirty="0">
              <a:solidFill>
                <a:srgbClr val="000000"/>
              </a:solidFill>
            </a:endParaRPr>
          </a:p>
        </p:txBody>
      </p:sp>
      <p:sp>
        <p:nvSpPr>
          <p:cNvPr id="6" name="Google Shape;61;p14"/>
          <p:cNvSpPr txBox="1">
            <a:spLocks/>
          </p:cNvSpPr>
          <p:nvPr/>
        </p:nvSpPr>
        <p:spPr>
          <a:xfrm>
            <a:off x="370648" y="2874539"/>
            <a:ext cx="8417752" cy="792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s-AR" sz="1400" dirty="0">
                <a:solidFill>
                  <a:srgbClr val="000000"/>
                </a:solidFill>
              </a:rPr>
              <a:t>Este ejemplo hace exactamente lo mismo que el ejemplo anterior. La idea del operador ternario es que podemos condensar mucho código y tener un </a:t>
            </a:r>
            <a:r>
              <a:rPr lang="es-AR" sz="1400" dirty="0" err="1">
                <a:solidFill>
                  <a:srgbClr val="000000"/>
                </a:solidFill>
              </a:rPr>
              <a:t>if</a:t>
            </a:r>
            <a:r>
              <a:rPr lang="es-AR" sz="1400" dirty="0">
                <a:solidFill>
                  <a:srgbClr val="000000"/>
                </a:solidFill>
              </a:rPr>
              <a:t> en una sola línea. Obviamente, es una opción que sólo se recomienda utilizar cuando son </a:t>
            </a:r>
            <a:r>
              <a:rPr lang="es-AR" sz="1400" dirty="0" err="1">
                <a:solidFill>
                  <a:srgbClr val="000000"/>
                </a:solidFill>
              </a:rPr>
              <a:t>if</a:t>
            </a:r>
            <a:r>
              <a:rPr lang="es-AR" sz="1400" dirty="0">
                <a:solidFill>
                  <a:srgbClr val="000000"/>
                </a:solidFill>
              </a:rPr>
              <a:t> muy pequeños.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360271" y="2065534"/>
            <a:ext cx="6438506" cy="738664"/>
          </a:xfrm>
          <a:prstGeom prst="rect">
            <a:avLst/>
          </a:prstGeom>
          <a:solidFill>
            <a:srgbClr val="23262E"/>
          </a:solidFill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5F6167"/>
                </a:solidFill>
                <a:latin typeface="Consolas" panose="020B0609020204030204" pitchFamily="49" charset="0"/>
              </a:rPr>
              <a:t>// Operador ternario: (condición ? verdadero : falso)</a:t>
            </a:r>
            <a:endParaRPr lang="es-AR" dirty="0">
              <a:solidFill>
                <a:srgbClr val="D5CED9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rgbClr val="C74DED"/>
                </a:solidFill>
                <a:latin typeface="Consolas" panose="020B0609020204030204" pitchFamily="49" charset="0"/>
              </a:rPr>
              <a:t>var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 err="1">
                <a:solidFill>
                  <a:srgbClr val="00E8C6"/>
                </a:solidFill>
                <a:latin typeface="Consolas" panose="020B0609020204030204" pitchFamily="49" charset="0"/>
              </a:rPr>
              <a:t>calificacion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EE5D43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00E8C6"/>
                </a:solidFill>
                <a:latin typeface="Consolas" panose="020B0609020204030204" pitchFamily="49" charset="0"/>
              </a:rPr>
              <a:t>nota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EE5D43"/>
                </a:solidFill>
                <a:latin typeface="Consolas" panose="020B0609020204030204" pitchFamily="49" charset="0"/>
              </a:rPr>
              <a:t>&lt;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F39C12"/>
                </a:solidFill>
                <a:latin typeface="Consolas" panose="020B0609020204030204" pitchFamily="49" charset="0"/>
              </a:rPr>
              <a:t>5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EE5D43"/>
                </a:solidFill>
                <a:latin typeface="Consolas" panose="020B0609020204030204" pitchFamily="49" charset="0"/>
              </a:rPr>
              <a:t>?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"suspendido"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EE5D43"/>
                </a:solidFill>
                <a:latin typeface="Consolas" panose="020B0609020204030204" pitchFamily="49" charset="0"/>
              </a:rPr>
              <a:t>: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"aprobado"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dirty="0">
                <a:solidFill>
                  <a:srgbClr val="F39C12"/>
                </a:solidFill>
                <a:latin typeface="Consolas" panose="020B0609020204030204" pitchFamily="49" charset="0"/>
              </a:rPr>
              <a:t>console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.</a:t>
            </a:r>
            <a:r>
              <a:rPr lang="es-AR" dirty="0">
                <a:solidFill>
                  <a:srgbClr val="FFE66D"/>
                </a:solidFill>
                <a:latin typeface="Consolas" panose="020B0609020204030204" pitchFamily="49" charset="0"/>
              </a:rPr>
              <a:t>log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(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"Estoy"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, </a:t>
            </a:r>
            <a:r>
              <a:rPr lang="es-AR" dirty="0" err="1">
                <a:solidFill>
                  <a:srgbClr val="00E8C6"/>
                </a:solidFill>
                <a:latin typeface="Consolas" panose="020B0609020204030204" pitchFamily="49" charset="0"/>
              </a:rPr>
              <a:t>calificacion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72259" y="3719273"/>
            <a:ext cx="3736730" cy="1169551"/>
          </a:xfrm>
          <a:prstGeom prst="rect">
            <a:avLst/>
          </a:prstGeom>
          <a:solidFill>
            <a:srgbClr val="23262E"/>
          </a:solidFill>
        </p:spPr>
        <p:txBody>
          <a:bodyPr wrap="square">
            <a:spAutoFit/>
          </a:bodyPr>
          <a:lstStyle/>
          <a:p>
            <a:r>
              <a:rPr lang="es-AR" dirty="0" err="1">
                <a:solidFill>
                  <a:srgbClr val="C74DED"/>
                </a:solidFill>
                <a:latin typeface="Consolas" panose="020B0609020204030204" pitchFamily="49" charset="0"/>
              </a:rPr>
              <a:t>if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(</a:t>
            </a:r>
            <a:r>
              <a:rPr lang="es-AR" dirty="0">
                <a:solidFill>
                  <a:srgbClr val="00E8C6"/>
                </a:solidFill>
                <a:latin typeface="Consolas" panose="020B0609020204030204" pitchFamily="49" charset="0"/>
              </a:rPr>
              <a:t>nota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EE5D43"/>
                </a:solidFill>
                <a:latin typeface="Consolas" panose="020B0609020204030204" pitchFamily="49" charset="0"/>
              </a:rPr>
              <a:t>&lt;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F39C12"/>
                </a:solidFill>
                <a:latin typeface="Consolas" panose="020B0609020204030204" pitchFamily="49" charset="0"/>
              </a:rPr>
              <a:t>5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 </a:t>
            </a:r>
            <a:r>
              <a:rPr lang="es-AR" dirty="0" err="1">
                <a:solidFill>
                  <a:srgbClr val="00E8C6"/>
                </a:solidFill>
                <a:latin typeface="Consolas" panose="020B0609020204030204" pitchFamily="49" charset="0"/>
              </a:rPr>
              <a:t>calificacion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EE5D43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"suspendido"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} </a:t>
            </a:r>
            <a:r>
              <a:rPr lang="es-AR" dirty="0" err="1">
                <a:solidFill>
                  <a:srgbClr val="C74DED"/>
                </a:solidFill>
                <a:latin typeface="Consolas" panose="020B0609020204030204" pitchFamily="49" charset="0"/>
              </a:rPr>
              <a:t>else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 </a:t>
            </a:r>
            <a:r>
              <a:rPr lang="es-AR" dirty="0" err="1">
                <a:solidFill>
                  <a:srgbClr val="00E8C6"/>
                </a:solidFill>
                <a:latin typeface="Consolas" panose="020B0609020204030204" pitchFamily="49" charset="0"/>
              </a:rPr>
              <a:t>calificacion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EE5D43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"aprobado"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}</a:t>
            </a:r>
            <a:endParaRPr lang="es-AR" dirty="0"/>
          </a:p>
        </p:txBody>
      </p:sp>
      <p:sp>
        <p:nvSpPr>
          <p:cNvPr id="9" name="Google Shape;258;p18"/>
          <p:cNvSpPr txBox="1">
            <a:spLocks/>
          </p:cNvSpPr>
          <p:nvPr/>
        </p:nvSpPr>
        <p:spPr>
          <a:xfrm>
            <a:off x="7278349" y="2065534"/>
            <a:ext cx="520428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r>
              <a:rPr lang="es-ES" sz="1400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10" name="Google Shape;258;p18"/>
          <p:cNvSpPr txBox="1">
            <a:spLocks/>
          </p:cNvSpPr>
          <p:nvPr/>
        </p:nvSpPr>
        <p:spPr>
          <a:xfrm>
            <a:off x="3688561" y="3719273"/>
            <a:ext cx="520428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r>
              <a:rPr lang="es-ES" sz="1400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11" name="Google Shape;61;p14"/>
          <p:cNvSpPr txBox="1">
            <a:spLocks/>
          </p:cNvSpPr>
          <p:nvPr/>
        </p:nvSpPr>
        <p:spPr>
          <a:xfrm>
            <a:off x="4308241" y="3611404"/>
            <a:ext cx="4480159" cy="1277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s-AR" sz="1200" i="1" dirty="0">
                <a:solidFill>
                  <a:srgbClr val="9D66F9"/>
                </a:solidFill>
              </a:rPr>
              <a:t>Esta es una copia del ejemplo anterior. En el operador ternario el </a:t>
            </a:r>
            <a:r>
              <a:rPr lang="es-AR" sz="1200" b="1" i="1" dirty="0">
                <a:solidFill>
                  <a:srgbClr val="9D66F9"/>
                </a:solidFill>
              </a:rPr>
              <a:t>=</a:t>
            </a:r>
            <a:r>
              <a:rPr lang="es-AR" sz="1200" i="1" dirty="0">
                <a:solidFill>
                  <a:srgbClr val="9D66F9"/>
                </a:solidFill>
              </a:rPr>
              <a:t> reemplazaría al </a:t>
            </a:r>
            <a:r>
              <a:rPr lang="es-AR" sz="1200" b="1" i="1" dirty="0" err="1">
                <a:solidFill>
                  <a:srgbClr val="9D66F9"/>
                </a:solidFill>
              </a:rPr>
              <a:t>if</a:t>
            </a:r>
            <a:r>
              <a:rPr lang="es-AR" sz="1200" i="1" dirty="0">
                <a:solidFill>
                  <a:srgbClr val="9D66F9"/>
                </a:solidFill>
              </a:rPr>
              <a:t>, mientras que el </a:t>
            </a:r>
            <a:r>
              <a:rPr lang="es-AR" sz="1200" b="1" i="1" dirty="0">
                <a:solidFill>
                  <a:srgbClr val="9D66F9"/>
                </a:solidFill>
              </a:rPr>
              <a:t>?</a:t>
            </a:r>
            <a:r>
              <a:rPr lang="es-AR" sz="1200" i="1" dirty="0">
                <a:solidFill>
                  <a:srgbClr val="9D66F9"/>
                </a:solidFill>
              </a:rPr>
              <a:t> actuaría como “entonces” acompañado del las acciones si se cumple la condición, y el </a:t>
            </a:r>
            <a:r>
              <a:rPr lang="es-AR" sz="1200" b="1" i="1" dirty="0">
                <a:solidFill>
                  <a:srgbClr val="9D66F9"/>
                </a:solidFill>
              </a:rPr>
              <a:t>:</a:t>
            </a:r>
            <a:r>
              <a:rPr lang="es-AR" sz="1200" i="1" dirty="0">
                <a:solidFill>
                  <a:srgbClr val="9D66F9"/>
                </a:solidFill>
              </a:rPr>
              <a:t> actuaría como el “si no” acompañado del las acciones si </a:t>
            </a:r>
            <a:r>
              <a:rPr lang="es-AR" sz="1200" b="1" i="1" dirty="0">
                <a:solidFill>
                  <a:srgbClr val="9D66F9"/>
                </a:solidFill>
              </a:rPr>
              <a:t>no </a:t>
            </a:r>
            <a:r>
              <a:rPr lang="es-AR" sz="1200" i="1" dirty="0">
                <a:solidFill>
                  <a:srgbClr val="9D66F9"/>
                </a:solidFill>
              </a:rPr>
              <a:t>se cumple la condición</a:t>
            </a:r>
            <a:endParaRPr lang="es-AR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802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1" y="434310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Estructuras de control | Condicionales</a:t>
            </a:r>
          </a:p>
        </p:txBody>
      </p:sp>
      <p:sp>
        <p:nvSpPr>
          <p:cNvPr id="4" name="Google Shape;258;p18"/>
          <p:cNvSpPr txBox="1">
            <a:spLocks/>
          </p:cNvSpPr>
          <p:nvPr/>
        </p:nvSpPr>
        <p:spPr>
          <a:xfrm>
            <a:off x="243961" y="1007010"/>
            <a:ext cx="8656081" cy="39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sz="1600" dirty="0"/>
              <a:t>Condicional </a:t>
            </a:r>
            <a:r>
              <a:rPr lang="es-ES" sz="1600" dirty="0" err="1"/>
              <a:t>If</a:t>
            </a:r>
            <a:r>
              <a:rPr lang="es-ES" sz="1600" dirty="0"/>
              <a:t> múltiple</a:t>
            </a:r>
          </a:p>
        </p:txBody>
      </p:sp>
      <p:sp>
        <p:nvSpPr>
          <p:cNvPr id="5" name="Google Shape;61;p14"/>
          <p:cNvSpPr txBox="1">
            <a:spLocks/>
          </p:cNvSpPr>
          <p:nvPr/>
        </p:nvSpPr>
        <p:spPr>
          <a:xfrm>
            <a:off x="370648" y="1325566"/>
            <a:ext cx="8417752" cy="792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s-AR" sz="1400" dirty="0">
                <a:solidFill>
                  <a:srgbClr val="000000"/>
                </a:solidFill>
              </a:rPr>
              <a:t>Es posible que necesitemos crear un condicional múltiple con más de 2 condiciones, por ejemplo, para establecer la calificación específica. Para ello, podemos anidar varios </a:t>
            </a:r>
            <a:r>
              <a:rPr lang="es-AR" sz="1400" b="1" dirty="0" err="1">
                <a:solidFill>
                  <a:srgbClr val="000000"/>
                </a:solidFill>
              </a:rPr>
              <a:t>if</a:t>
            </a:r>
            <a:r>
              <a:rPr lang="es-AR" sz="1400" b="1" dirty="0">
                <a:solidFill>
                  <a:srgbClr val="000000"/>
                </a:solidFill>
              </a:rPr>
              <a:t>/</a:t>
            </a:r>
            <a:r>
              <a:rPr lang="es-AR" sz="1400" b="1" dirty="0" err="1">
                <a:solidFill>
                  <a:srgbClr val="000000"/>
                </a:solidFill>
              </a:rPr>
              <a:t>else</a:t>
            </a:r>
            <a:r>
              <a:rPr lang="es-AR" sz="1400" dirty="0">
                <a:solidFill>
                  <a:srgbClr val="000000"/>
                </a:solidFill>
              </a:rPr>
              <a:t> uno dentro de otro, de la siguiente forma:</a:t>
            </a:r>
          </a:p>
        </p:txBody>
      </p:sp>
      <p:sp>
        <p:nvSpPr>
          <p:cNvPr id="6" name="Google Shape;61;p14"/>
          <p:cNvSpPr txBox="1">
            <a:spLocks/>
          </p:cNvSpPr>
          <p:nvPr/>
        </p:nvSpPr>
        <p:spPr>
          <a:xfrm>
            <a:off x="5083282" y="3837441"/>
            <a:ext cx="3545527" cy="1098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s-AR" sz="1200" i="1" dirty="0">
                <a:solidFill>
                  <a:srgbClr val="9D66F9"/>
                </a:solidFill>
              </a:rPr>
              <a:t>Sin embargo, anidar de esta forma varios </a:t>
            </a:r>
            <a:r>
              <a:rPr lang="es-AR" sz="1200" b="1" i="1" dirty="0" err="1">
                <a:solidFill>
                  <a:srgbClr val="9D66F9"/>
                </a:solidFill>
              </a:rPr>
              <a:t>if</a:t>
            </a:r>
            <a:r>
              <a:rPr lang="es-AR" sz="1200" b="1" i="1" dirty="0">
                <a:solidFill>
                  <a:srgbClr val="9D66F9"/>
                </a:solidFill>
              </a:rPr>
              <a:t> </a:t>
            </a:r>
            <a:r>
              <a:rPr lang="es-AR" sz="1200" i="1" dirty="0">
                <a:solidFill>
                  <a:srgbClr val="9D66F9"/>
                </a:solidFill>
              </a:rPr>
              <a:t>suele ser muy poco legible y produce un código algo feo. En </a:t>
            </a:r>
            <a:r>
              <a:rPr lang="es-AR" sz="1200" b="1" i="1" dirty="0">
                <a:solidFill>
                  <a:srgbClr val="9D66F9"/>
                </a:solidFill>
              </a:rPr>
              <a:t>algunos casos </a:t>
            </a:r>
            <a:r>
              <a:rPr lang="es-AR" sz="1200" i="1" dirty="0">
                <a:solidFill>
                  <a:srgbClr val="9D66F9"/>
                </a:solidFill>
              </a:rPr>
              <a:t>se podría utilizar otra estructura de control llamada </a:t>
            </a:r>
            <a:r>
              <a:rPr lang="es-AR" sz="1200" b="1" i="1" dirty="0" err="1">
                <a:solidFill>
                  <a:srgbClr val="9D66F9"/>
                </a:solidFill>
              </a:rPr>
              <a:t>switch</a:t>
            </a:r>
            <a:r>
              <a:rPr lang="es-AR" sz="1200" i="1" dirty="0">
                <a:solidFill>
                  <a:srgbClr val="9D66F9"/>
                </a:solidFill>
              </a:rPr>
              <a:t>, que puede ser útil.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82515" y="2117725"/>
            <a:ext cx="4141177" cy="2923877"/>
          </a:xfrm>
          <a:prstGeom prst="rect">
            <a:avLst/>
          </a:prstGeom>
          <a:solidFill>
            <a:srgbClr val="23262E"/>
          </a:solidFill>
        </p:spPr>
        <p:txBody>
          <a:bodyPr wrap="square">
            <a:spAutoFit/>
          </a:bodyPr>
          <a:lstStyle/>
          <a:p>
            <a:r>
              <a:rPr lang="es-AR" sz="1200" dirty="0" err="1">
                <a:solidFill>
                  <a:srgbClr val="C74DED"/>
                </a:solidFill>
                <a:latin typeface="Consolas" panose="020B0609020204030204" pitchFamily="49" charset="0"/>
              </a:rPr>
              <a:t>var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sz="1200" dirty="0">
                <a:solidFill>
                  <a:srgbClr val="00E8C6"/>
                </a:solidFill>
                <a:latin typeface="Consolas" panose="020B0609020204030204" pitchFamily="49" charset="0"/>
              </a:rPr>
              <a:t>nota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sz="1200" dirty="0">
                <a:solidFill>
                  <a:srgbClr val="EE5D43"/>
                </a:solidFill>
                <a:latin typeface="Consolas" panose="020B0609020204030204" pitchFamily="49" charset="0"/>
              </a:rPr>
              <a:t>=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sz="1200" dirty="0">
                <a:solidFill>
                  <a:srgbClr val="F39C12"/>
                </a:solidFill>
                <a:latin typeface="Consolas" panose="020B0609020204030204" pitchFamily="49" charset="0"/>
              </a:rPr>
              <a:t>7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sz="1200" dirty="0">
                <a:solidFill>
                  <a:srgbClr val="F39C12"/>
                </a:solidFill>
                <a:latin typeface="Consolas" panose="020B0609020204030204" pitchFamily="49" charset="0"/>
              </a:rPr>
              <a:t>console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.</a:t>
            </a:r>
            <a:r>
              <a:rPr lang="es-AR" sz="1200" dirty="0">
                <a:solidFill>
                  <a:srgbClr val="FFE66D"/>
                </a:solidFill>
                <a:latin typeface="Consolas" panose="020B0609020204030204" pitchFamily="49" charset="0"/>
              </a:rPr>
              <a:t>log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(</a:t>
            </a:r>
            <a:r>
              <a:rPr lang="es-AR" sz="1200" dirty="0">
                <a:solidFill>
                  <a:srgbClr val="96E072"/>
                </a:solidFill>
                <a:latin typeface="Consolas" panose="020B0609020204030204" pitchFamily="49" charset="0"/>
              </a:rPr>
              <a:t>"He realizado mi examen."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AR" sz="1200" dirty="0">
                <a:solidFill>
                  <a:srgbClr val="5F6167"/>
                </a:solidFill>
                <a:latin typeface="Consolas" panose="020B0609020204030204" pitchFamily="49" charset="0"/>
              </a:rPr>
              <a:t>// Condición</a:t>
            </a:r>
            <a:endParaRPr lang="es-AR" sz="1200" dirty="0">
              <a:solidFill>
                <a:srgbClr val="D5CED9"/>
              </a:solidFill>
              <a:latin typeface="Consolas" panose="020B0609020204030204" pitchFamily="49" charset="0"/>
            </a:endParaRPr>
          </a:p>
          <a:p>
            <a:r>
              <a:rPr lang="es-AR" sz="1200" dirty="0" err="1">
                <a:solidFill>
                  <a:srgbClr val="C74DED"/>
                </a:solidFill>
                <a:latin typeface="Consolas" panose="020B0609020204030204" pitchFamily="49" charset="0"/>
              </a:rPr>
              <a:t>if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(</a:t>
            </a:r>
            <a:r>
              <a:rPr lang="es-AR" sz="1200" dirty="0">
                <a:solidFill>
                  <a:srgbClr val="00E8C6"/>
                </a:solidFill>
                <a:latin typeface="Consolas" panose="020B0609020204030204" pitchFamily="49" charset="0"/>
              </a:rPr>
              <a:t>nota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sz="1200" dirty="0">
                <a:solidFill>
                  <a:srgbClr val="EE5D43"/>
                </a:solidFill>
                <a:latin typeface="Consolas" panose="020B0609020204030204" pitchFamily="49" charset="0"/>
              </a:rPr>
              <a:t>&lt;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sz="1200" dirty="0">
                <a:solidFill>
                  <a:srgbClr val="F39C12"/>
                </a:solidFill>
                <a:latin typeface="Consolas" panose="020B0609020204030204" pitchFamily="49" charset="0"/>
              </a:rPr>
              <a:t>5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 </a:t>
            </a:r>
            <a:r>
              <a:rPr lang="es-AR" sz="1200" dirty="0" err="1">
                <a:solidFill>
                  <a:srgbClr val="00E8C6"/>
                </a:solidFill>
                <a:latin typeface="Consolas" panose="020B0609020204030204" pitchFamily="49" charset="0"/>
              </a:rPr>
              <a:t>calificacion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sz="1200" dirty="0">
                <a:solidFill>
                  <a:srgbClr val="EE5D43"/>
                </a:solidFill>
                <a:latin typeface="Consolas" panose="020B0609020204030204" pitchFamily="49" charset="0"/>
              </a:rPr>
              <a:t>=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sz="1200" dirty="0">
                <a:solidFill>
                  <a:srgbClr val="96E072"/>
                </a:solidFill>
                <a:latin typeface="Consolas" panose="020B0609020204030204" pitchFamily="49" charset="0"/>
              </a:rPr>
              <a:t>"Insuficiente"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} </a:t>
            </a:r>
            <a:r>
              <a:rPr lang="es-AR" sz="1200" dirty="0" err="1">
                <a:solidFill>
                  <a:srgbClr val="C74DED"/>
                </a:solidFill>
                <a:latin typeface="Consolas" panose="020B0609020204030204" pitchFamily="49" charset="0"/>
              </a:rPr>
              <a:t>else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sz="1200" dirty="0" err="1">
                <a:solidFill>
                  <a:srgbClr val="C74DED"/>
                </a:solidFill>
                <a:latin typeface="Consolas" panose="020B0609020204030204" pitchFamily="49" charset="0"/>
              </a:rPr>
              <a:t>if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(</a:t>
            </a:r>
            <a:r>
              <a:rPr lang="es-AR" sz="1200" dirty="0">
                <a:solidFill>
                  <a:srgbClr val="00E8C6"/>
                </a:solidFill>
                <a:latin typeface="Consolas" panose="020B0609020204030204" pitchFamily="49" charset="0"/>
              </a:rPr>
              <a:t>nota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sz="1200" dirty="0">
                <a:solidFill>
                  <a:srgbClr val="EE5D43"/>
                </a:solidFill>
                <a:latin typeface="Consolas" panose="020B0609020204030204" pitchFamily="49" charset="0"/>
              </a:rPr>
              <a:t>&lt;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sz="1200" dirty="0">
                <a:solidFill>
                  <a:srgbClr val="F39C12"/>
                </a:solidFill>
                <a:latin typeface="Consolas" panose="020B0609020204030204" pitchFamily="49" charset="0"/>
              </a:rPr>
              <a:t>6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 </a:t>
            </a:r>
            <a:r>
              <a:rPr lang="es-AR" sz="1200" dirty="0">
                <a:solidFill>
                  <a:srgbClr val="00E8C6"/>
                </a:solidFill>
                <a:latin typeface="Consolas" panose="020B0609020204030204" pitchFamily="49" charset="0"/>
              </a:rPr>
              <a:t>calificación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sz="1200" dirty="0">
                <a:solidFill>
                  <a:srgbClr val="EE5D43"/>
                </a:solidFill>
                <a:latin typeface="Consolas" panose="020B0609020204030204" pitchFamily="49" charset="0"/>
              </a:rPr>
              <a:t>=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sz="1200" dirty="0">
                <a:solidFill>
                  <a:srgbClr val="96E072"/>
                </a:solidFill>
                <a:latin typeface="Consolas" panose="020B0609020204030204" pitchFamily="49" charset="0"/>
              </a:rPr>
              <a:t>"Suficiente"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} </a:t>
            </a:r>
            <a:r>
              <a:rPr lang="es-AR" sz="1200" dirty="0" err="1">
                <a:solidFill>
                  <a:srgbClr val="C74DED"/>
                </a:solidFill>
                <a:latin typeface="Consolas" panose="020B0609020204030204" pitchFamily="49" charset="0"/>
              </a:rPr>
              <a:t>else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sz="1200" dirty="0" err="1">
                <a:solidFill>
                  <a:srgbClr val="C74DED"/>
                </a:solidFill>
                <a:latin typeface="Consolas" panose="020B0609020204030204" pitchFamily="49" charset="0"/>
              </a:rPr>
              <a:t>if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(</a:t>
            </a:r>
            <a:r>
              <a:rPr lang="es-AR" sz="1200" dirty="0">
                <a:solidFill>
                  <a:srgbClr val="00E8C6"/>
                </a:solidFill>
                <a:latin typeface="Consolas" panose="020B0609020204030204" pitchFamily="49" charset="0"/>
              </a:rPr>
              <a:t>nota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sz="1200" dirty="0">
                <a:solidFill>
                  <a:srgbClr val="EE5D43"/>
                </a:solidFill>
                <a:latin typeface="Consolas" panose="020B0609020204030204" pitchFamily="49" charset="0"/>
              </a:rPr>
              <a:t>&lt;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sz="1200" dirty="0">
                <a:solidFill>
                  <a:srgbClr val="F39C12"/>
                </a:solidFill>
                <a:latin typeface="Consolas" panose="020B0609020204030204" pitchFamily="49" charset="0"/>
              </a:rPr>
              <a:t>8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 </a:t>
            </a:r>
            <a:r>
              <a:rPr lang="es-AR" sz="1200" dirty="0" err="1">
                <a:solidFill>
                  <a:srgbClr val="00E8C6"/>
                </a:solidFill>
                <a:latin typeface="Consolas" panose="020B0609020204030204" pitchFamily="49" charset="0"/>
              </a:rPr>
              <a:t>calificacion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sz="1200" dirty="0">
                <a:solidFill>
                  <a:srgbClr val="EE5D43"/>
                </a:solidFill>
                <a:latin typeface="Consolas" panose="020B0609020204030204" pitchFamily="49" charset="0"/>
              </a:rPr>
              <a:t>=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sz="1200" dirty="0">
                <a:solidFill>
                  <a:srgbClr val="96E072"/>
                </a:solidFill>
                <a:latin typeface="Consolas" panose="020B0609020204030204" pitchFamily="49" charset="0"/>
              </a:rPr>
              <a:t>"Bien"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} </a:t>
            </a:r>
            <a:r>
              <a:rPr lang="es-AR" sz="1200" dirty="0" err="1">
                <a:solidFill>
                  <a:srgbClr val="C74DED"/>
                </a:solidFill>
                <a:latin typeface="Consolas" panose="020B0609020204030204" pitchFamily="49" charset="0"/>
              </a:rPr>
              <a:t>else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sz="1200" dirty="0" err="1">
                <a:solidFill>
                  <a:srgbClr val="C74DED"/>
                </a:solidFill>
                <a:latin typeface="Consolas" panose="020B0609020204030204" pitchFamily="49" charset="0"/>
              </a:rPr>
              <a:t>if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(</a:t>
            </a:r>
            <a:r>
              <a:rPr lang="es-AR" sz="1200" dirty="0">
                <a:solidFill>
                  <a:srgbClr val="00E8C6"/>
                </a:solidFill>
                <a:latin typeface="Consolas" panose="020B0609020204030204" pitchFamily="49" charset="0"/>
              </a:rPr>
              <a:t>nota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sz="1200" dirty="0">
                <a:solidFill>
                  <a:srgbClr val="EE5D43"/>
                </a:solidFill>
                <a:latin typeface="Consolas" panose="020B0609020204030204" pitchFamily="49" charset="0"/>
              </a:rPr>
              <a:t>&lt;=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sz="1200" dirty="0">
                <a:solidFill>
                  <a:srgbClr val="F39C12"/>
                </a:solidFill>
                <a:latin typeface="Consolas" panose="020B0609020204030204" pitchFamily="49" charset="0"/>
              </a:rPr>
              <a:t>9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 </a:t>
            </a:r>
            <a:r>
              <a:rPr lang="es-AR" sz="1200" dirty="0" err="1">
                <a:solidFill>
                  <a:srgbClr val="00E8C6"/>
                </a:solidFill>
                <a:latin typeface="Consolas" panose="020B0609020204030204" pitchFamily="49" charset="0"/>
              </a:rPr>
              <a:t>calificacion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sz="1200" dirty="0">
                <a:solidFill>
                  <a:srgbClr val="EE5D43"/>
                </a:solidFill>
                <a:latin typeface="Consolas" panose="020B0609020204030204" pitchFamily="49" charset="0"/>
              </a:rPr>
              <a:t>=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sz="1200" dirty="0">
                <a:solidFill>
                  <a:srgbClr val="96E072"/>
                </a:solidFill>
                <a:latin typeface="Consolas" panose="020B0609020204030204" pitchFamily="49" charset="0"/>
              </a:rPr>
              <a:t>"Notable"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} </a:t>
            </a:r>
            <a:r>
              <a:rPr lang="es-AR" sz="1200" dirty="0" err="1">
                <a:solidFill>
                  <a:srgbClr val="C74DED"/>
                </a:solidFill>
                <a:latin typeface="Consolas" panose="020B0609020204030204" pitchFamily="49" charset="0"/>
              </a:rPr>
              <a:t>else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 </a:t>
            </a:r>
            <a:r>
              <a:rPr lang="es-AR" sz="1200" dirty="0" err="1">
                <a:solidFill>
                  <a:srgbClr val="00E8C6"/>
                </a:solidFill>
                <a:latin typeface="Consolas" panose="020B0609020204030204" pitchFamily="49" charset="0"/>
              </a:rPr>
              <a:t>calificacion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sz="1200" dirty="0">
                <a:solidFill>
                  <a:srgbClr val="EE5D43"/>
                </a:solidFill>
                <a:latin typeface="Consolas" panose="020B0609020204030204" pitchFamily="49" charset="0"/>
              </a:rPr>
              <a:t>=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sz="1200" dirty="0">
                <a:solidFill>
                  <a:srgbClr val="96E072"/>
                </a:solidFill>
                <a:latin typeface="Consolas" panose="020B0609020204030204" pitchFamily="49" charset="0"/>
              </a:rPr>
              <a:t>"Sobresaliente"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s-AR" sz="1200" dirty="0">
                <a:solidFill>
                  <a:srgbClr val="F39C12"/>
                </a:solidFill>
                <a:latin typeface="Consolas" panose="020B0609020204030204" pitchFamily="49" charset="0"/>
              </a:rPr>
              <a:t>console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.</a:t>
            </a:r>
            <a:r>
              <a:rPr lang="es-AR" sz="1200" dirty="0">
                <a:solidFill>
                  <a:srgbClr val="FFE66D"/>
                </a:solidFill>
                <a:latin typeface="Consolas" panose="020B0609020204030204" pitchFamily="49" charset="0"/>
              </a:rPr>
              <a:t>log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(</a:t>
            </a:r>
            <a:r>
              <a:rPr lang="es-AR" sz="1200" dirty="0">
                <a:solidFill>
                  <a:srgbClr val="96E072"/>
                </a:solidFill>
                <a:latin typeface="Consolas" panose="020B0609020204030204" pitchFamily="49" charset="0"/>
              </a:rPr>
              <a:t>"He obtenido un"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, </a:t>
            </a:r>
            <a:r>
              <a:rPr lang="es-AR" sz="1200" dirty="0" err="1">
                <a:solidFill>
                  <a:srgbClr val="00E8C6"/>
                </a:solidFill>
                <a:latin typeface="Consolas" panose="020B0609020204030204" pitchFamily="49" charset="0"/>
              </a:rPr>
              <a:t>calificacion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Google Shape;258;p18"/>
          <p:cNvSpPr txBox="1">
            <a:spLocks/>
          </p:cNvSpPr>
          <p:nvPr/>
        </p:nvSpPr>
        <p:spPr>
          <a:xfrm>
            <a:off x="4403264" y="2117725"/>
            <a:ext cx="520428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r>
              <a:rPr lang="es-ES" sz="1400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9" name="Google Shape;61;p14"/>
          <p:cNvSpPr txBox="1">
            <a:spLocks/>
          </p:cNvSpPr>
          <p:nvPr/>
        </p:nvSpPr>
        <p:spPr>
          <a:xfrm>
            <a:off x="4998914" y="2340345"/>
            <a:ext cx="3545527" cy="127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Clr>
                <a:schemeClr val="dk2"/>
              </a:buClr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</a:defRPr>
            </a:lvl1pPr>
            <a:lvl2pPr marL="914400" indent="-317500" algn="ctr">
              <a:buClr>
                <a:schemeClr val="dk2"/>
              </a:buClr>
              <a:buSzPts val="14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2pPr>
            <a:lvl3pPr marL="1371600" indent="-317500" algn="ctr">
              <a:buClr>
                <a:schemeClr val="dk2"/>
              </a:buClr>
              <a:buSzPts val="14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3pPr>
            <a:lvl4pPr marL="1828800" indent="-317500" algn="ctr">
              <a:buClr>
                <a:schemeClr val="dk2"/>
              </a:buClr>
              <a:buSzPts val="14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4pPr>
            <a:lvl5pPr marL="2286000" indent="-317500" algn="ctr">
              <a:buClr>
                <a:schemeClr val="dk2"/>
              </a:buClr>
              <a:buSzPts val="14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5pPr>
            <a:lvl6pPr marL="2743200" indent="-317500" algn="ctr">
              <a:buClr>
                <a:schemeClr val="dk2"/>
              </a:buClr>
              <a:buSzPts val="14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6pPr>
            <a:lvl7pPr marL="3200400" indent="-317500" algn="ctr">
              <a:buClr>
                <a:schemeClr val="dk2"/>
              </a:buClr>
              <a:buSzPts val="14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7pPr>
            <a:lvl8pPr marL="3657600" indent="-317500" algn="ctr">
              <a:buClr>
                <a:schemeClr val="dk2"/>
              </a:buClr>
              <a:buSzPts val="14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8pPr>
            <a:lvl9pPr marL="4114800" indent="-317500" algn="ctr">
              <a:buClr>
                <a:schemeClr val="dk2"/>
              </a:buClr>
              <a:buSzPts val="14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r>
              <a:rPr lang="es-AR" dirty="0"/>
              <a:t>Las combinaciones son infinitas, por ejemplo un </a:t>
            </a:r>
            <a:r>
              <a:rPr lang="es-AR" b="1" i="1" dirty="0" err="1"/>
              <a:t>if</a:t>
            </a:r>
            <a:r>
              <a:rPr lang="es-AR" dirty="0"/>
              <a:t> dentro de otro, o un </a:t>
            </a:r>
            <a:r>
              <a:rPr lang="es-AR" b="1" i="1" dirty="0" err="1"/>
              <a:t>if</a:t>
            </a:r>
            <a:r>
              <a:rPr lang="es-AR" b="1" i="1" dirty="0"/>
              <a:t> </a:t>
            </a:r>
            <a:r>
              <a:rPr lang="es-AR" dirty="0"/>
              <a:t>dentro de un </a:t>
            </a:r>
            <a:r>
              <a:rPr lang="es-AR" b="1" i="1" dirty="0" err="1"/>
              <a:t>else</a:t>
            </a:r>
            <a:r>
              <a:rPr lang="es-AR" dirty="0"/>
              <a:t>, dependiendo la lógica de programación que quiero utilizar.</a:t>
            </a:r>
          </a:p>
        </p:txBody>
      </p:sp>
    </p:spTree>
    <p:extLst>
      <p:ext uri="{BB962C8B-B14F-4D97-AF65-F5344CB8AC3E}">
        <p14:creationId xmlns:p14="http://schemas.microsoft.com/office/powerpoint/2010/main" val="4228857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1" y="434310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Estructuras de control | </a:t>
            </a:r>
            <a:r>
              <a:rPr lang="es-ES" dirty="0" err="1"/>
              <a:t>Switch</a:t>
            </a:r>
            <a:endParaRPr lang="es-ES" dirty="0"/>
          </a:p>
        </p:txBody>
      </p:sp>
      <p:sp>
        <p:nvSpPr>
          <p:cNvPr id="5" name="Google Shape;61;p14"/>
          <p:cNvSpPr txBox="1">
            <a:spLocks/>
          </p:cNvSpPr>
          <p:nvPr/>
        </p:nvSpPr>
        <p:spPr>
          <a:xfrm>
            <a:off x="3999490" y="1007010"/>
            <a:ext cx="4788909" cy="1278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s-AR" sz="1400" dirty="0">
                <a:solidFill>
                  <a:srgbClr val="000000"/>
                </a:solidFill>
              </a:rPr>
              <a:t>La estructura de control </a:t>
            </a:r>
            <a:r>
              <a:rPr lang="es-AR" sz="1400" b="1" dirty="0" err="1">
                <a:solidFill>
                  <a:srgbClr val="000000"/>
                </a:solidFill>
              </a:rPr>
              <a:t>switch</a:t>
            </a:r>
            <a:r>
              <a:rPr lang="es-AR" sz="1400" dirty="0">
                <a:solidFill>
                  <a:srgbClr val="000000"/>
                </a:solidFill>
              </a:rPr>
              <a:t> permite definir casos específicos a realizar en el caso de que la variable expuesta como condición sea igual a los valores que se especifican a continuación mediante los </a:t>
            </a:r>
            <a:r>
              <a:rPr lang="es-AR" sz="1400" b="1" dirty="0">
                <a:solidFill>
                  <a:srgbClr val="000000"/>
                </a:solidFill>
              </a:rPr>
              <a:t>case</a:t>
            </a:r>
            <a:r>
              <a:rPr lang="es-AR" sz="1400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11" name="Google Shape;61;p14"/>
          <p:cNvSpPr txBox="1">
            <a:spLocks/>
          </p:cNvSpPr>
          <p:nvPr/>
        </p:nvSpPr>
        <p:spPr>
          <a:xfrm>
            <a:off x="4111133" y="2143005"/>
            <a:ext cx="4788909" cy="104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AR" sz="1200" dirty="0">
                <a:solidFill>
                  <a:srgbClr val="9D66F9"/>
                </a:solidFill>
              </a:rPr>
              <a:t>Este ejemplo no es exactamente equivalente al anterior, ya que funcionaría si sólo permitimos notas que sean </a:t>
            </a:r>
            <a:r>
              <a:rPr lang="es-AR" sz="1200" b="1" dirty="0">
                <a:solidFill>
                  <a:srgbClr val="9D66F9"/>
                </a:solidFill>
              </a:rPr>
              <a:t>números enteros </a:t>
            </a:r>
            <a:r>
              <a:rPr lang="es-AR" sz="1200" dirty="0">
                <a:solidFill>
                  <a:srgbClr val="9D66F9"/>
                </a:solidFill>
              </a:rPr>
              <a:t>(del 0 al 10, sin decimales). En el caso de que nota tuviera por ejemplo, el valor 7.5, mostraría Nota errónea.</a:t>
            </a:r>
          </a:p>
        </p:txBody>
      </p:sp>
      <p:sp>
        <p:nvSpPr>
          <p:cNvPr id="12" name="Google Shape;61;p14"/>
          <p:cNvSpPr txBox="1">
            <a:spLocks/>
          </p:cNvSpPr>
          <p:nvPr/>
        </p:nvSpPr>
        <p:spPr>
          <a:xfrm>
            <a:off x="4111133" y="4156324"/>
            <a:ext cx="4788909" cy="815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AR" sz="1200" dirty="0">
                <a:solidFill>
                  <a:srgbClr val="9D66F9"/>
                </a:solidFill>
              </a:rPr>
              <a:t>Al final de cada caso es necesario indicar un </a:t>
            </a:r>
            <a:r>
              <a:rPr lang="es-AR" sz="1200" b="1" dirty="0">
                <a:solidFill>
                  <a:srgbClr val="9D66F9"/>
                </a:solidFill>
              </a:rPr>
              <a:t>break</a:t>
            </a:r>
            <a:r>
              <a:rPr lang="es-AR" sz="1200" dirty="0">
                <a:solidFill>
                  <a:srgbClr val="9D66F9"/>
                </a:solidFill>
              </a:rPr>
              <a:t> para salir del </a:t>
            </a:r>
            <a:r>
              <a:rPr lang="es-AR" sz="1200" dirty="0" err="1">
                <a:solidFill>
                  <a:srgbClr val="9D66F9"/>
                </a:solidFill>
              </a:rPr>
              <a:t>switch</a:t>
            </a:r>
            <a:r>
              <a:rPr lang="es-AR" sz="1200" dirty="0">
                <a:solidFill>
                  <a:srgbClr val="9D66F9"/>
                </a:solidFill>
              </a:rPr>
              <a:t>. En el caso que no se haga, el programa saltará al siguiente caso, aunque no se cumpla la condición específica.</a:t>
            </a:r>
          </a:p>
        </p:txBody>
      </p:sp>
      <p:sp>
        <p:nvSpPr>
          <p:cNvPr id="13" name="Google Shape;61;p14"/>
          <p:cNvSpPr txBox="1">
            <a:spLocks/>
          </p:cNvSpPr>
          <p:nvPr/>
        </p:nvSpPr>
        <p:spPr>
          <a:xfrm>
            <a:off x="4667250" y="3144962"/>
            <a:ext cx="3829050" cy="105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s-AR" sz="1200" b="1" dirty="0">
                <a:solidFill>
                  <a:srgbClr val="9D66F9"/>
                </a:solidFill>
              </a:rPr>
              <a:t>Con los </a:t>
            </a:r>
            <a:r>
              <a:rPr lang="es-AR" sz="1200" b="1" dirty="0" err="1">
                <a:solidFill>
                  <a:srgbClr val="9D66F9"/>
                </a:solidFill>
              </a:rPr>
              <a:t>if</a:t>
            </a:r>
            <a:r>
              <a:rPr lang="es-AR" sz="1200" b="1" dirty="0">
                <a:solidFill>
                  <a:srgbClr val="9D66F9"/>
                </a:solidFill>
              </a:rPr>
              <a:t> múltiples podemos controlar casos de números decimales (comparamos rangos). Esto con </a:t>
            </a:r>
            <a:r>
              <a:rPr lang="es-AR" sz="1200" b="1" dirty="0" err="1">
                <a:solidFill>
                  <a:srgbClr val="9D66F9"/>
                </a:solidFill>
              </a:rPr>
              <a:t>switch</a:t>
            </a:r>
            <a:r>
              <a:rPr lang="es-AR" sz="1200" b="1" dirty="0">
                <a:solidFill>
                  <a:srgbClr val="9D66F9"/>
                </a:solidFill>
              </a:rPr>
              <a:t> </a:t>
            </a:r>
            <a:r>
              <a:rPr lang="es-AR" sz="1200" b="1" i="1" dirty="0">
                <a:solidFill>
                  <a:srgbClr val="9D66F9"/>
                </a:solidFill>
              </a:rPr>
              <a:t>no se puede hacer </a:t>
            </a:r>
            <a:r>
              <a:rPr lang="es-AR" sz="1200" b="1" dirty="0">
                <a:solidFill>
                  <a:srgbClr val="9D66F9"/>
                </a:solidFill>
              </a:rPr>
              <a:t>ya que está indicado para utilizar sólo con casos con valores concretos y específicos.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27" y="1116137"/>
            <a:ext cx="3633483" cy="3448050"/>
          </a:xfrm>
          <a:prstGeom prst="rect">
            <a:avLst/>
          </a:prstGeom>
        </p:spPr>
      </p:pic>
      <p:sp>
        <p:nvSpPr>
          <p:cNvPr id="8" name="Google Shape;258;p18"/>
          <p:cNvSpPr txBox="1">
            <a:spLocks/>
          </p:cNvSpPr>
          <p:nvPr/>
        </p:nvSpPr>
        <p:spPr>
          <a:xfrm>
            <a:off x="3430682" y="4261079"/>
            <a:ext cx="520428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r>
              <a:rPr lang="es-ES" sz="1400" dirty="0">
                <a:solidFill>
                  <a:schemeClr val="bg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062261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1" y="434310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Estructuras de control | </a:t>
            </a:r>
            <a:r>
              <a:rPr lang="es-ES" dirty="0" err="1"/>
              <a:t>If</a:t>
            </a:r>
            <a:r>
              <a:rPr lang="es-ES" dirty="0"/>
              <a:t> con &amp;&amp; - </a:t>
            </a:r>
            <a:r>
              <a:rPr lang="es-ES" dirty="0" err="1"/>
              <a:t>If</a:t>
            </a:r>
            <a:r>
              <a:rPr lang="es-ES" dirty="0"/>
              <a:t> con ||</a:t>
            </a:r>
          </a:p>
        </p:txBody>
      </p:sp>
      <p:sp>
        <p:nvSpPr>
          <p:cNvPr id="5" name="Google Shape;61;p14"/>
          <p:cNvSpPr txBox="1">
            <a:spLocks/>
          </p:cNvSpPr>
          <p:nvPr/>
        </p:nvSpPr>
        <p:spPr>
          <a:xfrm>
            <a:off x="429813" y="931408"/>
            <a:ext cx="7861333" cy="62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s-AR" sz="1400" dirty="0">
                <a:solidFill>
                  <a:srgbClr val="000000"/>
                </a:solidFill>
              </a:rPr>
              <a:t>Podemos combinar el </a:t>
            </a:r>
            <a:r>
              <a:rPr lang="es-AR" sz="1400" b="1" dirty="0" err="1">
                <a:solidFill>
                  <a:srgbClr val="000000"/>
                </a:solidFill>
              </a:rPr>
              <a:t>If</a:t>
            </a:r>
            <a:r>
              <a:rPr lang="es-AR" sz="1400" dirty="0">
                <a:solidFill>
                  <a:srgbClr val="000000"/>
                </a:solidFill>
              </a:rPr>
              <a:t> con los operadores lógicos </a:t>
            </a:r>
            <a:r>
              <a:rPr lang="es-AR" sz="1400" b="1" dirty="0">
                <a:solidFill>
                  <a:srgbClr val="000000"/>
                </a:solidFill>
              </a:rPr>
              <a:t>&amp;&amp;</a:t>
            </a:r>
            <a:r>
              <a:rPr lang="es-AR" sz="1400" dirty="0">
                <a:solidFill>
                  <a:srgbClr val="000000"/>
                </a:solidFill>
              </a:rPr>
              <a:t> (</a:t>
            </a:r>
            <a:r>
              <a:rPr lang="es-AR" sz="1400" i="1" dirty="0">
                <a:solidFill>
                  <a:srgbClr val="000000"/>
                </a:solidFill>
              </a:rPr>
              <a:t>AND</a:t>
            </a:r>
            <a:r>
              <a:rPr lang="es-AR" sz="1400" dirty="0">
                <a:solidFill>
                  <a:srgbClr val="000000"/>
                </a:solidFill>
              </a:rPr>
              <a:t>) y </a:t>
            </a:r>
            <a:r>
              <a:rPr lang="es-AR" sz="1400" b="1" dirty="0">
                <a:solidFill>
                  <a:srgbClr val="000000"/>
                </a:solidFill>
              </a:rPr>
              <a:t>||</a:t>
            </a:r>
            <a:r>
              <a:rPr lang="es-AR" sz="1400" dirty="0">
                <a:solidFill>
                  <a:srgbClr val="000000"/>
                </a:solidFill>
              </a:rPr>
              <a:t> (</a:t>
            </a:r>
            <a:r>
              <a:rPr lang="es-AR" sz="1400" i="1" dirty="0">
                <a:solidFill>
                  <a:srgbClr val="000000"/>
                </a:solidFill>
              </a:rPr>
              <a:t>OR</a:t>
            </a:r>
            <a:r>
              <a:rPr lang="es-AR" sz="1400" dirty="0">
                <a:solidFill>
                  <a:srgbClr val="000000"/>
                </a:solidFill>
              </a:rPr>
              <a:t>) para lograr programas más potentes:</a:t>
            </a:r>
          </a:p>
        </p:txBody>
      </p:sp>
      <p:sp>
        <p:nvSpPr>
          <p:cNvPr id="3" name="Rectángulo 2"/>
          <p:cNvSpPr/>
          <p:nvPr/>
        </p:nvSpPr>
        <p:spPr>
          <a:xfrm>
            <a:off x="723078" y="1535968"/>
            <a:ext cx="4631438" cy="1569660"/>
          </a:xfrm>
          <a:prstGeom prst="rect">
            <a:avLst/>
          </a:prstGeom>
          <a:solidFill>
            <a:srgbClr val="23262E"/>
          </a:solidFill>
        </p:spPr>
        <p:txBody>
          <a:bodyPr wrap="square">
            <a:spAutoFit/>
          </a:bodyPr>
          <a:lstStyle/>
          <a:p>
            <a:r>
              <a:rPr lang="es-AR" sz="1200" dirty="0" err="1">
                <a:solidFill>
                  <a:srgbClr val="C74DED"/>
                </a:solidFill>
                <a:latin typeface="Consolas" panose="020B0609020204030204" pitchFamily="49" charset="0"/>
              </a:rPr>
              <a:t>var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sz="1200" dirty="0">
                <a:solidFill>
                  <a:srgbClr val="00E8C6"/>
                </a:solidFill>
                <a:latin typeface="Consolas" panose="020B0609020204030204" pitchFamily="49" charset="0"/>
              </a:rPr>
              <a:t>altura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sz="1200" dirty="0">
                <a:solidFill>
                  <a:srgbClr val="EE5D43"/>
                </a:solidFill>
                <a:latin typeface="Consolas" panose="020B0609020204030204" pitchFamily="49" charset="0"/>
              </a:rPr>
              <a:t>=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sz="1200" dirty="0">
                <a:solidFill>
                  <a:srgbClr val="F39C12"/>
                </a:solidFill>
                <a:latin typeface="Consolas" panose="020B0609020204030204" pitchFamily="49" charset="0"/>
              </a:rPr>
              <a:t>0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sz="1200" dirty="0" err="1">
                <a:solidFill>
                  <a:srgbClr val="C74DED"/>
                </a:solidFill>
                <a:latin typeface="Consolas" panose="020B0609020204030204" pitchFamily="49" charset="0"/>
              </a:rPr>
              <a:t>var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sz="1200" dirty="0">
                <a:solidFill>
                  <a:srgbClr val="00E8C6"/>
                </a:solidFill>
                <a:latin typeface="Consolas" panose="020B0609020204030204" pitchFamily="49" charset="0"/>
              </a:rPr>
              <a:t>edad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sz="1200" dirty="0">
                <a:solidFill>
                  <a:srgbClr val="EE5D43"/>
                </a:solidFill>
                <a:latin typeface="Consolas" panose="020B0609020204030204" pitchFamily="49" charset="0"/>
              </a:rPr>
              <a:t>=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sz="1200" dirty="0">
                <a:solidFill>
                  <a:srgbClr val="F39C12"/>
                </a:solidFill>
                <a:latin typeface="Consolas" panose="020B0609020204030204" pitchFamily="49" charset="0"/>
              </a:rPr>
              <a:t>0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sz="1200" dirty="0">
                <a:solidFill>
                  <a:srgbClr val="00E8C6"/>
                </a:solidFill>
                <a:latin typeface="Consolas" panose="020B0609020204030204" pitchFamily="49" charset="0"/>
              </a:rPr>
              <a:t>altura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sz="1200" dirty="0">
                <a:solidFill>
                  <a:srgbClr val="EE5D43"/>
                </a:solidFill>
                <a:latin typeface="Consolas" panose="020B0609020204030204" pitchFamily="49" charset="0"/>
              </a:rPr>
              <a:t>=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sz="1200" dirty="0" err="1">
                <a:solidFill>
                  <a:srgbClr val="FFE66D"/>
                </a:solidFill>
                <a:latin typeface="Consolas" panose="020B0609020204030204" pitchFamily="49" charset="0"/>
              </a:rPr>
              <a:t>parseFloat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(</a:t>
            </a:r>
            <a:r>
              <a:rPr lang="es-AR" sz="1200" dirty="0" err="1">
                <a:solidFill>
                  <a:srgbClr val="FFE66D"/>
                </a:solidFill>
                <a:latin typeface="Consolas" panose="020B0609020204030204" pitchFamily="49" charset="0"/>
              </a:rPr>
              <a:t>prompt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(</a:t>
            </a:r>
            <a:r>
              <a:rPr lang="es-AR" sz="1200" dirty="0">
                <a:solidFill>
                  <a:srgbClr val="96E072"/>
                </a:solidFill>
                <a:latin typeface="Consolas" panose="020B0609020204030204" pitchFamily="49" charset="0"/>
              </a:rPr>
              <a:t>"Ingrese la altura"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s-AR" sz="1200" dirty="0">
                <a:solidFill>
                  <a:srgbClr val="00E8C6"/>
                </a:solidFill>
                <a:latin typeface="Consolas" panose="020B0609020204030204" pitchFamily="49" charset="0"/>
              </a:rPr>
              <a:t>edad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sz="1200" dirty="0">
                <a:solidFill>
                  <a:srgbClr val="EE5D43"/>
                </a:solidFill>
                <a:latin typeface="Consolas" panose="020B0609020204030204" pitchFamily="49" charset="0"/>
              </a:rPr>
              <a:t>=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sz="1200" dirty="0" err="1">
                <a:solidFill>
                  <a:srgbClr val="FFE66D"/>
                </a:solidFill>
                <a:latin typeface="Consolas" panose="020B0609020204030204" pitchFamily="49" charset="0"/>
              </a:rPr>
              <a:t>parseInt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(</a:t>
            </a:r>
            <a:r>
              <a:rPr lang="es-AR" sz="1200" dirty="0" err="1">
                <a:solidFill>
                  <a:srgbClr val="FFE66D"/>
                </a:solidFill>
                <a:latin typeface="Consolas" panose="020B0609020204030204" pitchFamily="49" charset="0"/>
              </a:rPr>
              <a:t>prompt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(</a:t>
            </a:r>
            <a:r>
              <a:rPr lang="es-AR" sz="1200" dirty="0">
                <a:solidFill>
                  <a:srgbClr val="96E072"/>
                </a:solidFill>
                <a:latin typeface="Consolas" panose="020B0609020204030204" pitchFamily="49" charset="0"/>
              </a:rPr>
              <a:t>"Ingrese la edad"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s-AR" sz="1200" dirty="0" err="1">
                <a:solidFill>
                  <a:srgbClr val="C74DED"/>
                </a:solidFill>
                <a:latin typeface="Consolas" panose="020B0609020204030204" pitchFamily="49" charset="0"/>
              </a:rPr>
              <a:t>if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(</a:t>
            </a:r>
            <a:r>
              <a:rPr lang="es-AR" sz="1200" dirty="0">
                <a:solidFill>
                  <a:srgbClr val="00E8C6"/>
                </a:solidFill>
                <a:latin typeface="Consolas" panose="020B0609020204030204" pitchFamily="49" charset="0"/>
              </a:rPr>
              <a:t>altura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sz="1200" dirty="0">
                <a:solidFill>
                  <a:srgbClr val="EE5D43"/>
                </a:solidFill>
                <a:latin typeface="Consolas" panose="020B0609020204030204" pitchFamily="49" charset="0"/>
              </a:rPr>
              <a:t>&gt;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sz="1200" dirty="0">
                <a:solidFill>
                  <a:srgbClr val="F39C12"/>
                </a:solidFill>
                <a:latin typeface="Consolas" panose="020B0609020204030204" pitchFamily="49" charset="0"/>
              </a:rPr>
              <a:t>1.30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sz="1200" dirty="0">
                <a:solidFill>
                  <a:srgbClr val="EE5D43"/>
                </a:solidFill>
                <a:latin typeface="Consolas" panose="020B0609020204030204" pitchFamily="49" charset="0"/>
              </a:rPr>
              <a:t>&amp;&amp;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sz="1200" dirty="0">
                <a:solidFill>
                  <a:srgbClr val="00E8C6"/>
                </a:solidFill>
                <a:latin typeface="Consolas" panose="020B0609020204030204" pitchFamily="49" charset="0"/>
              </a:rPr>
              <a:t>edad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sz="1200" dirty="0">
                <a:solidFill>
                  <a:srgbClr val="EE5D43"/>
                </a:solidFill>
                <a:latin typeface="Consolas" panose="020B0609020204030204" pitchFamily="49" charset="0"/>
              </a:rPr>
              <a:t>&gt;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sz="1200" dirty="0">
                <a:solidFill>
                  <a:srgbClr val="F39C12"/>
                </a:solidFill>
                <a:latin typeface="Consolas" panose="020B0609020204030204" pitchFamily="49" charset="0"/>
              </a:rPr>
              <a:t>14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   </a:t>
            </a:r>
            <a:r>
              <a:rPr lang="es-AR" sz="1200" dirty="0">
                <a:solidFill>
                  <a:srgbClr val="F39C12"/>
                </a:solidFill>
                <a:latin typeface="Consolas" panose="020B0609020204030204" pitchFamily="49" charset="0"/>
              </a:rPr>
              <a:t>console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.</a:t>
            </a:r>
            <a:r>
              <a:rPr lang="es-AR" sz="1200" dirty="0">
                <a:solidFill>
                  <a:srgbClr val="FFE66D"/>
                </a:solidFill>
                <a:latin typeface="Consolas" panose="020B0609020204030204" pitchFamily="49" charset="0"/>
              </a:rPr>
              <a:t>log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(</a:t>
            </a:r>
            <a:r>
              <a:rPr lang="es-AR" sz="1200" dirty="0">
                <a:solidFill>
                  <a:srgbClr val="96E072"/>
                </a:solidFill>
                <a:latin typeface="Consolas" panose="020B0609020204030204" pitchFamily="49" charset="0"/>
              </a:rPr>
              <a:t>"Cumple con los requisitos"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} </a:t>
            </a:r>
            <a:r>
              <a:rPr lang="es-AR" sz="1200" dirty="0" err="1">
                <a:solidFill>
                  <a:srgbClr val="C74DED"/>
                </a:solidFill>
                <a:latin typeface="Consolas" panose="020B0609020204030204" pitchFamily="49" charset="0"/>
              </a:rPr>
              <a:t>else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   </a:t>
            </a:r>
            <a:r>
              <a:rPr lang="es-AR" sz="1200" dirty="0">
                <a:solidFill>
                  <a:srgbClr val="F39C12"/>
                </a:solidFill>
                <a:latin typeface="Consolas" panose="020B0609020204030204" pitchFamily="49" charset="0"/>
              </a:rPr>
              <a:t>console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.</a:t>
            </a:r>
            <a:r>
              <a:rPr lang="es-AR" sz="1200" dirty="0">
                <a:solidFill>
                  <a:srgbClr val="FFE66D"/>
                </a:solidFill>
                <a:latin typeface="Consolas" panose="020B0609020204030204" pitchFamily="49" charset="0"/>
              </a:rPr>
              <a:t>log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(</a:t>
            </a:r>
            <a:r>
              <a:rPr lang="es-AR" sz="1200" dirty="0">
                <a:solidFill>
                  <a:srgbClr val="96E072"/>
                </a:solidFill>
                <a:latin typeface="Consolas" panose="020B0609020204030204" pitchFamily="49" charset="0"/>
              </a:rPr>
              <a:t>"No cumple con los requisitos"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Google Shape;258;p18"/>
          <p:cNvSpPr txBox="1">
            <a:spLocks/>
          </p:cNvSpPr>
          <p:nvPr/>
        </p:nvSpPr>
        <p:spPr>
          <a:xfrm>
            <a:off x="4834088" y="1535968"/>
            <a:ext cx="520428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r>
              <a:rPr lang="es-ES" sz="1400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723078" y="3253004"/>
            <a:ext cx="5642553" cy="1600438"/>
          </a:xfrm>
          <a:prstGeom prst="rect">
            <a:avLst/>
          </a:prstGeom>
          <a:solidFill>
            <a:srgbClr val="23262E"/>
          </a:solidFill>
        </p:spPr>
        <p:txBody>
          <a:bodyPr wrap="square">
            <a:spAutoFit/>
          </a:bodyPr>
          <a:lstStyle/>
          <a:p>
            <a:r>
              <a:rPr lang="es-AR" dirty="0" err="1">
                <a:solidFill>
                  <a:srgbClr val="C74DED"/>
                </a:solidFill>
                <a:latin typeface="Consolas" panose="020B0609020204030204" pitchFamily="49" charset="0"/>
              </a:rPr>
              <a:t>var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00E8C6"/>
                </a:solidFill>
                <a:latin typeface="Consolas" panose="020B0609020204030204" pitchFamily="49" charset="0"/>
              </a:rPr>
              <a:t>color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dirty="0">
                <a:solidFill>
                  <a:srgbClr val="00E8C6"/>
                </a:solidFill>
                <a:latin typeface="Consolas" panose="020B0609020204030204" pitchFamily="49" charset="0"/>
              </a:rPr>
              <a:t>color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EE5D43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 err="1">
                <a:solidFill>
                  <a:srgbClr val="FFE66D"/>
                </a:solidFill>
                <a:latin typeface="Consolas" panose="020B0609020204030204" pitchFamily="49" charset="0"/>
              </a:rPr>
              <a:t>prompt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(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"Ingrese el color del auto"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AR" dirty="0" err="1">
                <a:solidFill>
                  <a:srgbClr val="C74DED"/>
                </a:solidFill>
                <a:latin typeface="Consolas" panose="020B0609020204030204" pitchFamily="49" charset="0"/>
              </a:rPr>
              <a:t>if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(</a:t>
            </a:r>
            <a:r>
              <a:rPr lang="es-AR" dirty="0">
                <a:solidFill>
                  <a:srgbClr val="00E8C6"/>
                </a:solidFill>
                <a:latin typeface="Consolas" panose="020B0609020204030204" pitchFamily="49" charset="0"/>
              </a:rPr>
              <a:t>color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EE5D43"/>
                </a:solidFill>
                <a:latin typeface="Consolas" panose="020B0609020204030204" pitchFamily="49" charset="0"/>
              </a:rPr>
              <a:t>==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"Rojo"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EE5D43"/>
                </a:solidFill>
                <a:latin typeface="Consolas" panose="020B0609020204030204" pitchFamily="49" charset="0"/>
              </a:rPr>
              <a:t>||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00E8C6"/>
                </a:solidFill>
                <a:latin typeface="Consolas" panose="020B0609020204030204" pitchFamily="49" charset="0"/>
              </a:rPr>
              <a:t>color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EE5D43"/>
                </a:solidFill>
                <a:latin typeface="Consolas" panose="020B0609020204030204" pitchFamily="49" charset="0"/>
              </a:rPr>
              <a:t>==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"Verde"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   </a:t>
            </a:r>
            <a:r>
              <a:rPr lang="es-AR" dirty="0">
                <a:solidFill>
                  <a:srgbClr val="F39C12"/>
                </a:solidFill>
                <a:latin typeface="Consolas" panose="020B0609020204030204" pitchFamily="49" charset="0"/>
              </a:rPr>
              <a:t>console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.</a:t>
            </a:r>
            <a:r>
              <a:rPr lang="es-AR" dirty="0">
                <a:solidFill>
                  <a:srgbClr val="FFE66D"/>
                </a:solidFill>
                <a:latin typeface="Consolas" panose="020B0609020204030204" pitchFamily="49" charset="0"/>
              </a:rPr>
              <a:t>log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(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"El auto pertenece a la categoría A"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} </a:t>
            </a:r>
            <a:r>
              <a:rPr lang="es-AR" dirty="0" err="1">
                <a:solidFill>
                  <a:srgbClr val="C74DED"/>
                </a:solidFill>
                <a:latin typeface="Consolas" panose="020B0609020204030204" pitchFamily="49" charset="0"/>
              </a:rPr>
              <a:t>else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   </a:t>
            </a:r>
            <a:r>
              <a:rPr lang="es-AR" dirty="0">
                <a:solidFill>
                  <a:srgbClr val="F39C12"/>
                </a:solidFill>
                <a:latin typeface="Consolas" panose="020B0609020204030204" pitchFamily="49" charset="0"/>
              </a:rPr>
              <a:t>console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.</a:t>
            </a:r>
            <a:r>
              <a:rPr lang="es-AR" dirty="0">
                <a:solidFill>
                  <a:srgbClr val="FFE66D"/>
                </a:solidFill>
                <a:latin typeface="Consolas" panose="020B0609020204030204" pitchFamily="49" charset="0"/>
              </a:rPr>
              <a:t>log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(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"El auto pertenece a la categoría B"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Google Shape;258;p18"/>
          <p:cNvSpPr txBox="1">
            <a:spLocks/>
          </p:cNvSpPr>
          <p:nvPr/>
        </p:nvSpPr>
        <p:spPr>
          <a:xfrm>
            <a:off x="5845203" y="3253004"/>
            <a:ext cx="520428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r>
              <a:rPr lang="es-ES" sz="1400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15" name="Google Shape;61;p14"/>
          <p:cNvSpPr txBox="1">
            <a:spLocks/>
          </p:cNvSpPr>
          <p:nvPr/>
        </p:nvSpPr>
        <p:spPr>
          <a:xfrm>
            <a:off x="5441133" y="1428506"/>
            <a:ext cx="3096329" cy="1213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s-AR" sz="1200" b="1" dirty="0">
                <a:solidFill>
                  <a:srgbClr val="000000"/>
                </a:solidFill>
              </a:rPr>
              <a:t>IF COMBINADO CON &amp;&amp; (AND):</a:t>
            </a:r>
          </a:p>
          <a:p>
            <a:pPr marL="0" indent="0" algn="l"/>
            <a:endParaRPr lang="es-AR" sz="1200" dirty="0">
              <a:solidFill>
                <a:srgbClr val="000000"/>
              </a:solidFill>
            </a:endParaRPr>
          </a:p>
          <a:p>
            <a:pPr marL="0" indent="0" algn="l"/>
            <a:r>
              <a:rPr lang="es-AR" sz="1200" dirty="0">
                <a:solidFill>
                  <a:srgbClr val="000000"/>
                </a:solidFill>
              </a:rPr>
              <a:t>Deben cumplirse </a:t>
            </a:r>
            <a:r>
              <a:rPr lang="es-AR" sz="1200" b="1" dirty="0">
                <a:solidFill>
                  <a:srgbClr val="000000"/>
                </a:solidFill>
              </a:rPr>
              <a:t>todas</a:t>
            </a:r>
            <a:r>
              <a:rPr lang="es-AR" sz="1200" dirty="0">
                <a:solidFill>
                  <a:srgbClr val="000000"/>
                </a:solidFill>
              </a:rPr>
              <a:t> las condiciones para que ocurra la parte </a:t>
            </a:r>
            <a:r>
              <a:rPr lang="es-AR" sz="1200" i="1" dirty="0">
                <a:solidFill>
                  <a:srgbClr val="000000"/>
                </a:solidFill>
              </a:rPr>
              <a:t>verdadera</a:t>
            </a:r>
            <a:r>
              <a:rPr lang="es-AR" sz="1200" dirty="0">
                <a:solidFill>
                  <a:srgbClr val="000000"/>
                </a:solidFill>
              </a:rPr>
              <a:t>. En el resto de los casos será </a:t>
            </a:r>
            <a:r>
              <a:rPr lang="es-AR" sz="1200" i="1" dirty="0">
                <a:solidFill>
                  <a:srgbClr val="000000"/>
                </a:solidFill>
              </a:rPr>
              <a:t>falsa</a:t>
            </a:r>
            <a:r>
              <a:rPr lang="es-AR" sz="12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6" name="Google Shape;61;p14"/>
          <p:cNvSpPr txBox="1">
            <a:spLocks/>
          </p:cNvSpPr>
          <p:nvPr/>
        </p:nvSpPr>
        <p:spPr>
          <a:xfrm>
            <a:off x="6505655" y="3191460"/>
            <a:ext cx="2394388" cy="139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s-AR" sz="1200" b="1" dirty="0">
                <a:solidFill>
                  <a:srgbClr val="000000"/>
                </a:solidFill>
              </a:rPr>
              <a:t>IF COMBINADO CON || (OR):</a:t>
            </a:r>
          </a:p>
          <a:p>
            <a:pPr marL="0" indent="0" algn="l"/>
            <a:endParaRPr lang="es-AR" sz="1200" dirty="0">
              <a:solidFill>
                <a:srgbClr val="000000"/>
              </a:solidFill>
            </a:endParaRPr>
          </a:p>
          <a:p>
            <a:pPr marL="0" indent="0" algn="l"/>
            <a:r>
              <a:rPr lang="es-AR" sz="1200" dirty="0">
                <a:solidFill>
                  <a:srgbClr val="000000"/>
                </a:solidFill>
              </a:rPr>
              <a:t>Deben cumplirse </a:t>
            </a:r>
            <a:r>
              <a:rPr lang="es-AR" sz="1200" b="1" dirty="0">
                <a:solidFill>
                  <a:srgbClr val="000000"/>
                </a:solidFill>
              </a:rPr>
              <a:t>alguna</a:t>
            </a:r>
            <a:r>
              <a:rPr lang="es-AR" sz="1200" dirty="0">
                <a:solidFill>
                  <a:srgbClr val="000000"/>
                </a:solidFill>
              </a:rPr>
              <a:t> de las condiciones para que ocurra la parte </a:t>
            </a:r>
            <a:r>
              <a:rPr lang="es-AR" sz="1200" i="1" dirty="0">
                <a:solidFill>
                  <a:srgbClr val="000000"/>
                </a:solidFill>
              </a:rPr>
              <a:t>verdadera</a:t>
            </a:r>
            <a:r>
              <a:rPr lang="es-AR" sz="1200" dirty="0">
                <a:solidFill>
                  <a:srgbClr val="000000"/>
                </a:solidFill>
              </a:rPr>
              <a:t>. De no cumplirse ninguna será </a:t>
            </a:r>
            <a:r>
              <a:rPr lang="es-AR" sz="1200" i="1" dirty="0">
                <a:solidFill>
                  <a:srgbClr val="000000"/>
                </a:solidFill>
              </a:rPr>
              <a:t>falsa</a:t>
            </a:r>
            <a:r>
              <a:rPr lang="es-AR" sz="12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2176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1" y="434310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Estructuras de control | Resumen</a:t>
            </a:r>
          </a:p>
        </p:txBody>
      </p:sp>
      <p:sp>
        <p:nvSpPr>
          <p:cNvPr id="4" name="Google Shape;258;p18"/>
          <p:cNvSpPr txBox="1">
            <a:spLocks/>
          </p:cNvSpPr>
          <p:nvPr/>
        </p:nvSpPr>
        <p:spPr>
          <a:xfrm>
            <a:off x="243961" y="901035"/>
            <a:ext cx="6575940" cy="365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es-ES" sz="1400" b="1" dirty="0" err="1">
                <a:latin typeface="Montserrat" panose="020B0604020202020204" charset="0"/>
              </a:rPr>
              <a:t>If</a:t>
            </a:r>
            <a:r>
              <a:rPr lang="es-ES" sz="1400" b="1" dirty="0">
                <a:latin typeface="Montserrat" panose="020B0604020202020204" charset="0"/>
              </a:rPr>
              <a:t>:</a:t>
            </a:r>
            <a:r>
              <a:rPr lang="es-ES" sz="1400" dirty="0">
                <a:latin typeface="Montserrat" panose="020B0604020202020204" charset="0"/>
              </a:rPr>
              <a:t> </a:t>
            </a:r>
            <a:r>
              <a:rPr lang="es-AR" sz="1200" dirty="0">
                <a:solidFill>
                  <a:schemeClr val="tx1"/>
                </a:solidFill>
                <a:latin typeface="Montserrat" panose="020B0604020202020204" charset="0"/>
              </a:rPr>
              <a:t>Condición simple: Si ocurre algo, haz lo siguiente...</a:t>
            </a:r>
          </a:p>
        </p:txBody>
      </p:sp>
      <p:sp>
        <p:nvSpPr>
          <p:cNvPr id="2" name="Rectángulo 1"/>
          <p:cNvSpPr/>
          <p:nvPr/>
        </p:nvSpPr>
        <p:spPr>
          <a:xfrm>
            <a:off x="628650" y="1266825"/>
            <a:ext cx="7486649" cy="738664"/>
          </a:xfrm>
          <a:prstGeom prst="rect">
            <a:avLst/>
          </a:prstGeom>
          <a:solidFill>
            <a:srgbClr val="23262E"/>
          </a:solidFill>
        </p:spPr>
        <p:txBody>
          <a:bodyPr wrap="square">
            <a:spAutoFit/>
          </a:bodyPr>
          <a:lstStyle/>
          <a:p>
            <a:r>
              <a:rPr lang="es-AR" dirty="0" err="1">
                <a:solidFill>
                  <a:srgbClr val="C74DED"/>
                </a:solidFill>
                <a:latin typeface="Consolas" panose="020B0609020204030204" pitchFamily="49" charset="0"/>
              </a:rPr>
              <a:t>if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(</a:t>
            </a:r>
            <a:r>
              <a:rPr lang="es-AR" dirty="0" err="1">
                <a:solidFill>
                  <a:srgbClr val="00E8C6"/>
                </a:solidFill>
                <a:latin typeface="Consolas" panose="020B0609020204030204" pitchFamily="49" charset="0"/>
              </a:rPr>
              <a:t>condicion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 </a:t>
            </a:r>
            <a:r>
              <a:rPr lang="es-AR" dirty="0">
                <a:solidFill>
                  <a:srgbClr val="5F6167"/>
                </a:solidFill>
                <a:latin typeface="Consolas" panose="020B0609020204030204" pitchFamily="49" charset="0"/>
              </a:rPr>
              <a:t>//bloque de </a:t>
            </a:r>
            <a:r>
              <a:rPr lang="es-AR" dirty="0" err="1">
                <a:solidFill>
                  <a:srgbClr val="5F6167"/>
                </a:solidFill>
                <a:latin typeface="Consolas" panose="020B0609020204030204" pitchFamily="49" charset="0"/>
              </a:rPr>
              <a:t>codigo</a:t>
            </a:r>
            <a:r>
              <a:rPr lang="es-AR" dirty="0">
                <a:solidFill>
                  <a:srgbClr val="5F6167"/>
                </a:solidFill>
                <a:latin typeface="Consolas" panose="020B0609020204030204" pitchFamily="49" charset="0"/>
              </a:rPr>
              <a:t> que se ejecuta si la </a:t>
            </a:r>
            <a:r>
              <a:rPr lang="es-AR" dirty="0" err="1">
                <a:solidFill>
                  <a:srgbClr val="5F6167"/>
                </a:solidFill>
                <a:latin typeface="Consolas" panose="020B0609020204030204" pitchFamily="49" charset="0"/>
              </a:rPr>
              <a:t>condicion</a:t>
            </a:r>
            <a:r>
              <a:rPr lang="es-AR" dirty="0">
                <a:solidFill>
                  <a:srgbClr val="5F6167"/>
                </a:solidFill>
                <a:latin typeface="Consolas" panose="020B0609020204030204" pitchFamily="49" charset="0"/>
              </a:rPr>
              <a:t> es verdadera</a:t>
            </a:r>
            <a:endParaRPr lang="es-AR" dirty="0">
              <a:solidFill>
                <a:srgbClr val="D5CED9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Google Shape;258;p18"/>
          <p:cNvSpPr txBox="1">
            <a:spLocks/>
          </p:cNvSpPr>
          <p:nvPr/>
        </p:nvSpPr>
        <p:spPr>
          <a:xfrm>
            <a:off x="7594871" y="1266825"/>
            <a:ext cx="520428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r>
              <a:rPr lang="es-ES" sz="1400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7" name="Google Shape;258;p18"/>
          <p:cNvSpPr txBox="1">
            <a:spLocks/>
          </p:cNvSpPr>
          <p:nvPr/>
        </p:nvSpPr>
        <p:spPr>
          <a:xfrm>
            <a:off x="243961" y="1995964"/>
            <a:ext cx="7350910" cy="365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es-ES" sz="1400" b="1" dirty="0" err="1">
                <a:latin typeface="Montserrat" panose="020B0604020202020204" charset="0"/>
              </a:rPr>
              <a:t>If</a:t>
            </a:r>
            <a:r>
              <a:rPr lang="es-ES" sz="1400" b="1" dirty="0">
                <a:latin typeface="Montserrat" panose="020B0604020202020204" charset="0"/>
              </a:rPr>
              <a:t>/</a:t>
            </a:r>
            <a:r>
              <a:rPr lang="es-ES" sz="1400" b="1" dirty="0" err="1">
                <a:latin typeface="Montserrat" panose="020B0604020202020204" charset="0"/>
              </a:rPr>
              <a:t>else</a:t>
            </a:r>
            <a:r>
              <a:rPr lang="es-ES" sz="1400" b="1" dirty="0">
                <a:latin typeface="Montserrat" panose="020B0604020202020204" charset="0"/>
              </a:rPr>
              <a:t>:</a:t>
            </a:r>
            <a:r>
              <a:rPr lang="es-ES" sz="1400" dirty="0">
                <a:latin typeface="Montserrat" panose="020B0604020202020204" charset="0"/>
              </a:rPr>
              <a:t> </a:t>
            </a:r>
            <a:r>
              <a:rPr lang="es-AR" sz="1200" dirty="0">
                <a:solidFill>
                  <a:schemeClr val="tx1"/>
                </a:solidFill>
                <a:latin typeface="Montserrat" panose="020B0604020202020204" charset="0"/>
              </a:rPr>
              <a:t>Condición con alternativa: Si ocurre algo, haz esto, sino, haz esto otro...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28650" y="2431520"/>
            <a:ext cx="7486649" cy="1169551"/>
          </a:xfrm>
          <a:prstGeom prst="rect">
            <a:avLst/>
          </a:prstGeom>
          <a:solidFill>
            <a:srgbClr val="23262E"/>
          </a:solidFill>
        </p:spPr>
        <p:txBody>
          <a:bodyPr wrap="square">
            <a:spAutoFit/>
          </a:bodyPr>
          <a:lstStyle/>
          <a:p>
            <a:r>
              <a:rPr lang="es-AR" dirty="0" err="1">
                <a:solidFill>
                  <a:srgbClr val="C74DED"/>
                </a:solidFill>
                <a:latin typeface="Consolas" panose="020B0609020204030204" pitchFamily="49" charset="0"/>
              </a:rPr>
              <a:t>if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(</a:t>
            </a:r>
            <a:r>
              <a:rPr lang="es-AR" dirty="0" err="1">
                <a:solidFill>
                  <a:srgbClr val="00E8C6"/>
                </a:solidFill>
                <a:latin typeface="Consolas" panose="020B0609020204030204" pitchFamily="49" charset="0"/>
              </a:rPr>
              <a:t>condicion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 </a:t>
            </a:r>
            <a:r>
              <a:rPr lang="es-AR" dirty="0">
                <a:solidFill>
                  <a:srgbClr val="5F6167"/>
                </a:solidFill>
                <a:latin typeface="Consolas" panose="020B0609020204030204" pitchFamily="49" charset="0"/>
              </a:rPr>
              <a:t>//bloque de </a:t>
            </a:r>
            <a:r>
              <a:rPr lang="es-AR" dirty="0" err="1">
                <a:solidFill>
                  <a:srgbClr val="5F6167"/>
                </a:solidFill>
                <a:latin typeface="Consolas" panose="020B0609020204030204" pitchFamily="49" charset="0"/>
              </a:rPr>
              <a:t>codigo</a:t>
            </a:r>
            <a:r>
              <a:rPr lang="es-AR" dirty="0">
                <a:solidFill>
                  <a:srgbClr val="5F6167"/>
                </a:solidFill>
                <a:latin typeface="Consolas" panose="020B0609020204030204" pitchFamily="49" charset="0"/>
              </a:rPr>
              <a:t> que se ejecuta si la </a:t>
            </a:r>
            <a:r>
              <a:rPr lang="es-AR" dirty="0" err="1">
                <a:solidFill>
                  <a:srgbClr val="5F6167"/>
                </a:solidFill>
                <a:latin typeface="Consolas" panose="020B0609020204030204" pitchFamily="49" charset="0"/>
              </a:rPr>
              <a:t>condicion</a:t>
            </a:r>
            <a:r>
              <a:rPr lang="es-AR" dirty="0">
                <a:solidFill>
                  <a:srgbClr val="5F6167"/>
                </a:solidFill>
                <a:latin typeface="Consolas" panose="020B0609020204030204" pitchFamily="49" charset="0"/>
              </a:rPr>
              <a:t> es verdadera</a:t>
            </a:r>
            <a:endParaRPr lang="es-AR" dirty="0">
              <a:solidFill>
                <a:srgbClr val="D5CED9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} </a:t>
            </a:r>
            <a:r>
              <a:rPr lang="es-AR" dirty="0" err="1">
                <a:solidFill>
                  <a:srgbClr val="C74DED"/>
                </a:solidFill>
                <a:latin typeface="Consolas" panose="020B0609020204030204" pitchFamily="49" charset="0"/>
              </a:rPr>
              <a:t>else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 </a:t>
            </a:r>
            <a:r>
              <a:rPr lang="es-AR" dirty="0">
                <a:solidFill>
                  <a:srgbClr val="5F6167"/>
                </a:solidFill>
                <a:latin typeface="Consolas" panose="020B0609020204030204" pitchFamily="49" charset="0"/>
              </a:rPr>
              <a:t>//bloque de </a:t>
            </a:r>
            <a:r>
              <a:rPr lang="es-AR" dirty="0" err="1">
                <a:solidFill>
                  <a:srgbClr val="5F6167"/>
                </a:solidFill>
                <a:latin typeface="Consolas" panose="020B0609020204030204" pitchFamily="49" charset="0"/>
              </a:rPr>
              <a:t>codigo</a:t>
            </a:r>
            <a:r>
              <a:rPr lang="es-AR" dirty="0">
                <a:solidFill>
                  <a:srgbClr val="5F6167"/>
                </a:solidFill>
                <a:latin typeface="Consolas" panose="020B0609020204030204" pitchFamily="49" charset="0"/>
              </a:rPr>
              <a:t> que se ejecuta si la </a:t>
            </a:r>
            <a:r>
              <a:rPr lang="es-AR" dirty="0" err="1">
                <a:solidFill>
                  <a:srgbClr val="5F6167"/>
                </a:solidFill>
                <a:latin typeface="Consolas" panose="020B0609020204030204" pitchFamily="49" charset="0"/>
              </a:rPr>
              <a:t>condicion</a:t>
            </a:r>
            <a:r>
              <a:rPr lang="es-AR" dirty="0">
                <a:solidFill>
                  <a:srgbClr val="5F6167"/>
                </a:solidFill>
                <a:latin typeface="Consolas" panose="020B0609020204030204" pitchFamily="49" charset="0"/>
              </a:rPr>
              <a:t> es falsa</a:t>
            </a:r>
            <a:endParaRPr lang="es-AR" dirty="0">
              <a:solidFill>
                <a:srgbClr val="D5CED9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Google Shape;258;p18"/>
          <p:cNvSpPr txBox="1">
            <a:spLocks/>
          </p:cNvSpPr>
          <p:nvPr/>
        </p:nvSpPr>
        <p:spPr>
          <a:xfrm>
            <a:off x="7594871" y="2427606"/>
            <a:ext cx="520428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r>
              <a:rPr lang="es-ES" sz="1400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11" name="Google Shape;258;p18"/>
          <p:cNvSpPr txBox="1">
            <a:spLocks/>
          </p:cNvSpPr>
          <p:nvPr/>
        </p:nvSpPr>
        <p:spPr>
          <a:xfrm>
            <a:off x="177286" y="3601071"/>
            <a:ext cx="7350910" cy="365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es-ES" sz="1400" b="1" dirty="0">
                <a:latin typeface="Montserrat" panose="020B0604020202020204" charset="0"/>
              </a:rPr>
              <a:t>Operador ternario:</a:t>
            </a:r>
            <a:r>
              <a:rPr lang="es-ES" sz="1400" dirty="0">
                <a:latin typeface="Montserrat" panose="020B0604020202020204" charset="0"/>
              </a:rPr>
              <a:t> </a:t>
            </a:r>
            <a:r>
              <a:rPr lang="es-AR" sz="1200" dirty="0">
                <a:solidFill>
                  <a:schemeClr val="tx1"/>
                </a:solidFill>
                <a:latin typeface="Montserrat" panose="020B0604020202020204" charset="0"/>
              </a:rPr>
              <a:t>Alternativa de condicional </a:t>
            </a:r>
            <a:r>
              <a:rPr lang="es-AR" sz="1200" dirty="0" err="1">
                <a:solidFill>
                  <a:schemeClr val="tx1"/>
                </a:solidFill>
                <a:latin typeface="Montserrat" panose="020B0604020202020204" charset="0"/>
              </a:rPr>
              <a:t>if</a:t>
            </a:r>
            <a:r>
              <a:rPr lang="es-AR" sz="1200" dirty="0">
                <a:solidFill>
                  <a:schemeClr val="tx1"/>
                </a:solidFill>
                <a:latin typeface="Montserrat" panose="020B0604020202020204" charset="0"/>
              </a:rPr>
              <a:t>/</a:t>
            </a:r>
            <a:r>
              <a:rPr lang="es-AR" sz="1200" dirty="0" err="1">
                <a:solidFill>
                  <a:schemeClr val="tx1"/>
                </a:solidFill>
                <a:latin typeface="Montserrat" panose="020B0604020202020204" charset="0"/>
              </a:rPr>
              <a:t>else</a:t>
            </a:r>
            <a:r>
              <a:rPr lang="es-AR" sz="1200" dirty="0">
                <a:solidFill>
                  <a:schemeClr val="tx1"/>
                </a:solidFill>
                <a:latin typeface="Montserrat" panose="020B0604020202020204" charset="0"/>
              </a:rPr>
              <a:t> en una sola línea.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28649" y="4023641"/>
            <a:ext cx="7486649" cy="523220"/>
          </a:xfrm>
          <a:prstGeom prst="rect">
            <a:avLst/>
          </a:prstGeom>
          <a:solidFill>
            <a:srgbClr val="23262E"/>
          </a:solidFill>
        </p:spPr>
        <p:txBody>
          <a:bodyPr wrap="square">
            <a:spAutoFit/>
          </a:bodyPr>
          <a:lstStyle/>
          <a:p>
            <a:r>
              <a:rPr lang="es-AR" dirty="0" err="1">
                <a:solidFill>
                  <a:srgbClr val="C74DED"/>
                </a:solidFill>
                <a:latin typeface="Consolas" panose="020B0609020204030204" pitchFamily="49" charset="0"/>
              </a:rPr>
              <a:t>var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00E8C6"/>
                </a:solidFill>
                <a:latin typeface="Consolas" panose="020B0609020204030204" pitchFamily="49" charset="0"/>
              </a:rPr>
              <a:t>variable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EE5D43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 err="1">
                <a:solidFill>
                  <a:srgbClr val="00E8C6"/>
                </a:solidFill>
                <a:latin typeface="Consolas" panose="020B0609020204030204" pitchFamily="49" charset="0"/>
              </a:rPr>
              <a:t>condicion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EE5D43"/>
                </a:solidFill>
                <a:latin typeface="Consolas" panose="020B0609020204030204" pitchFamily="49" charset="0"/>
              </a:rPr>
              <a:t>?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00E8C6"/>
                </a:solidFill>
                <a:latin typeface="Consolas" panose="020B0609020204030204" pitchFamily="49" charset="0"/>
              </a:rPr>
              <a:t>verdadero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EE5D43"/>
                </a:solidFill>
                <a:latin typeface="Consolas" panose="020B0609020204030204" pitchFamily="49" charset="0"/>
              </a:rPr>
              <a:t>: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00E8C6"/>
                </a:solidFill>
                <a:latin typeface="Consolas" panose="020B0609020204030204" pitchFamily="49" charset="0"/>
              </a:rPr>
              <a:t>falso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dirty="0" err="1">
                <a:solidFill>
                  <a:srgbClr val="C74DED"/>
                </a:solidFill>
                <a:latin typeface="Consolas" panose="020B0609020204030204" pitchFamily="49" charset="0"/>
              </a:rPr>
              <a:t>var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 err="1">
                <a:solidFill>
                  <a:srgbClr val="00E8C6"/>
                </a:solidFill>
                <a:latin typeface="Consolas" panose="020B0609020204030204" pitchFamily="49" charset="0"/>
              </a:rPr>
              <a:t>calificacion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EE5D43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00E8C6"/>
                </a:solidFill>
                <a:latin typeface="Consolas" panose="020B0609020204030204" pitchFamily="49" charset="0"/>
              </a:rPr>
              <a:t>nota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EE5D43"/>
                </a:solidFill>
                <a:latin typeface="Consolas" panose="020B0609020204030204" pitchFamily="49" charset="0"/>
              </a:rPr>
              <a:t>&lt;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F39C12"/>
                </a:solidFill>
                <a:latin typeface="Consolas" panose="020B0609020204030204" pitchFamily="49" charset="0"/>
              </a:rPr>
              <a:t>5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EE5D43"/>
                </a:solidFill>
                <a:latin typeface="Consolas" panose="020B0609020204030204" pitchFamily="49" charset="0"/>
              </a:rPr>
              <a:t>?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"suspendido"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EE5D43"/>
                </a:solidFill>
                <a:latin typeface="Consolas" panose="020B0609020204030204" pitchFamily="49" charset="0"/>
              </a:rPr>
              <a:t>: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"aprobado"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Google Shape;258;p18"/>
          <p:cNvSpPr txBox="1">
            <a:spLocks/>
          </p:cNvSpPr>
          <p:nvPr/>
        </p:nvSpPr>
        <p:spPr>
          <a:xfrm>
            <a:off x="7594871" y="4021196"/>
            <a:ext cx="520428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r>
              <a:rPr lang="es-ES" sz="1400" dirty="0">
                <a:solidFill>
                  <a:schemeClr val="bg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920835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1" y="434310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Estructuras de control | Resumen</a:t>
            </a:r>
          </a:p>
        </p:txBody>
      </p:sp>
      <p:sp>
        <p:nvSpPr>
          <p:cNvPr id="4" name="Google Shape;258;p18"/>
          <p:cNvSpPr txBox="1">
            <a:spLocks/>
          </p:cNvSpPr>
          <p:nvPr/>
        </p:nvSpPr>
        <p:spPr>
          <a:xfrm>
            <a:off x="243960" y="834360"/>
            <a:ext cx="8004689" cy="55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es-ES" sz="1400" b="1" dirty="0" err="1">
                <a:latin typeface="Montserrat" panose="020B0604020202020204" charset="0"/>
              </a:rPr>
              <a:t>If</a:t>
            </a:r>
            <a:r>
              <a:rPr lang="es-ES" sz="1400" b="1" dirty="0">
                <a:latin typeface="Montserrat" panose="020B0604020202020204" charset="0"/>
              </a:rPr>
              <a:t> múltiple:</a:t>
            </a:r>
            <a:r>
              <a:rPr lang="es-ES" sz="1400" dirty="0">
                <a:latin typeface="Montserrat" panose="020B0604020202020204" charset="0"/>
              </a:rPr>
              <a:t> </a:t>
            </a:r>
            <a:r>
              <a:rPr lang="es-AR" sz="1200" dirty="0">
                <a:solidFill>
                  <a:schemeClr val="tx1"/>
                </a:solidFill>
                <a:latin typeface="Montserrat" panose="020B0604020202020204" charset="0"/>
              </a:rPr>
              <a:t>Contempla la declaración </a:t>
            </a:r>
            <a:r>
              <a:rPr lang="es-AR" sz="1200" dirty="0" err="1">
                <a:solidFill>
                  <a:schemeClr val="tx1"/>
                </a:solidFill>
                <a:latin typeface="Montserrat" panose="020B0604020202020204" charset="0"/>
              </a:rPr>
              <a:t>else</a:t>
            </a:r>
            <a:r>
              <a:rPr lang="es-AR" sz="1200" dirty="0">
                <a:solidFill>
                  <a:schemeClr val="tx1"/>
                </a:solidFill>
                <a:latin typeface="Montserrat" panose="020B0604020202020204" charset="0"/>
              </a:rPr>
              <a:t> </a:t>
            </a:r>
            <a:r>
              <a:rPr lang="es-AR" sz="1200" dirty="0" err="1">
                <a:solidFill>
                  <a:schemeClr val="tx1"/>
                </a:solidFill>
                <a:latin typeface="Montserrat" panose="020B0604020202020204" charset="0"/>
              </a:rPr>
              <a:t>if</a:t>
            </a:r>
            <a:r>
              <a:rPr lang="es-AR" sz="1200" dirty="0">
                <a:solidFill>
                  <a:schemeClr val="tx1"/>
                </a:solidFill>
                <a:latin typeface="Montserrat" panose="020B0604020202020204" charset="0"/>
              </a:rPr>
              <a:t> para especificar una nueva condición si la primera condición es falsa.</a:t>
            </a:r>
          </a:p>
        </p:txBody>
      </p:sp>
      <p:sp>
        <p:nvSpPr>
          <p:cNvPr id="11" name="Google Shape;258;p18"/>
          <p:cNvSpPr txBox="1">
            <a:spLocks/>
          </p:cNvSpPr>
          <p:nvPr/>
        </p:nvSpPr>
        <p:spPr>
          <a:xfrm>
            <a:off x="177286" y="2896110"/>
            <a:ext cx="3457571" cy="609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es-ES" sz="1400" b="1" dirty="0" err="1">
                <a:latin typeface="Montserrat" panose="020B0604020202020204" charset="0"/>
              </a:rPr>
              <a:t>Switch</a:t>
            </a:r>
            <a:r>
              <a:rPr lang="es-ES" sz="1400" b="1" dirty="0">
                <a:latin typeface="Montserrat" panose="020B0604020202020204" charset="0"/>
              </a:rPr>
              <a:t>:</a:t>
            </a:r>
            <a:r>
              <a:rPr lang="es-ES" sz="1400" dirty="0">
                <a:latin typeface="Montserrat" panose="020B0604020202020204" charset="0"/>
              </a:rPr>
              <a:t> </a:t>
            </a:r>
            <a:r>
              <a:rPr lang="es-ES" sz="1200" dirty="0">
                <a:solidFill>
                  <a:schemeClr val="tx1"/>
                </a:solidFill>
                <a:latin typeface="Montserrat" panose="020B0604020202020204" charset="0"/>
              </a:rPr>
              <a:t>Contempla distintos valores que puede tomar una variable</a:t>
            </a:r>
            <a:r>
              <a:rPr lang="es-AR" sz="1200" dirty="0">
                <a:solidFill>
                  <a:schemeClr val="tx1"/>
                </a:solidFill>
                <a:latin typeface="Montserrat" panose="020B0604020202020204" charset="0"/>
              </a:rPr>
              <a:t>.</a:t>
            </a:r>
          </a:p>
        </p:txBody>
      </p:sp>
      <p:sp>
        <p:nvSpPr>
          <p:cNvPr id="8" name="Rectángulo 7"/>
          <p:cNvSpPr/>
          <p:nvPr/>
        </p:nvSpPr>
        <p:spPr>
          <a:xfrm>
            <a:off x="628649" y="1407060"/>
            <a:ext cx="8271393" cy="1384995"/>
          </a:xfrm>
          <a:prstGeom prst="rect">
            <a:avLst/>
          </a:prstGeom>
          <a:solidFill>
            <a:srgbClr val="23262E"/>
          </a:solidFill>
        </p:spPr>
        <p:txBody>
          <a:bodyPr wrap="square">
            <a:spAutoFit/>
          </a:bodyPr>
          <a:lstStyle/>
          <a:p>
            <a:r>
              <a:rPr lang="es-AR" sz="1200" dirty="0" err="1">
                <a:solidFill>
                  <a:srgbClr val="C74DED"/>
                </a:solidFill>
                <a:latin typeface="Consolas" panose="020B0609020204030204" pitchFamily="49" charset="0"/>
              </a:rPr>
              <a:t>if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(</a:t>
            </a:r>
            <a:r>
              <a:rPr lang="es-AR" sz="1200" dirty="0">
                <a:solidFill>
                  <a:srgbClr val="00E8C6"/>
                </a:solidFill>
                <a:latin typeface="Consolas" panose="020B0609020204030204" pitchFamily="49" charset="0"/>
              </a:rPr>
              <a:t>condicion1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 </a:t>
            </a:r>
            <a:r>
              <a:rPr lang="es-AR" sz="1200" dirty="0">
                <a:solidFill>
                  <a:srgbClr val="5F6167"/>
                </a:solidFill>
                <a:latin typeface="Consolas" panose="020B0609020204030204" pitchFamily="49" charset="0"/>
              </a:rPr>
              <a:t>//bloque de </a:t>
            </a:r>
            <a:r>
              <a:rPr lang="es-AR" sz="1200" dirty="0" err="1">
                <a:solidFill>
                  <a:srgbClr val="5F6167"/>
                </a:solidFill>
                <a:latin typeface="Consolas" panose="020B0609020204030204" pitchFamily="49" charset="0"/>
              </a:rPr>
              <a:t>codigo</a:t>
            </a:r>
            <a:r>
              <a:rPr lang="es-AR" sz="1200" dirty="0">
                <a:solidFill>
                  <a:srgbClr val="5F6167"/>
                </a:solidFill>
                <a:latin typeface="Consolas" panose="020B0609020204030204" pitchFamily="49" charset="0"/>
              </a:rPr>
              <a:t> que se ejecuta si la </a:t>
            </a:r>
            <a:r>
              <a:rPr lang="es-AR" sz="1200" dirty="0" err="1">
                <a:solidFill>
                  <a:srgbClr val="5F6167"/>
                </a:solidFill>
                <a:latin typeface="Consolas" panose="020B0609020204030204" pitchFamily="49" charset="0"/>
              </a:rPr>
              <a:t>condicion</a:t>
            </a:r>
            <a:r>
              <a:rPr lang="es-AR" sz="1200" dirty="0">
                <a:solidFill>
                  <a:srgbClr val="5F6167"/>
                </a:solidFill>
                <a:latin typeface="Consolas" panose="020B0609020204030204" pitchFamily="49" charset="0"/>
              </a:rPr>
              <a:t> es verdadera</a:t>
            </a:r>
            <a:endParaRPr lang="es-AR" sz="1200" dirty="0">
              <a:solidFill>
                <a:srgbClr val="D5CED9"/>
              </a:solidFill>
              <a:latin typeface="Consolas" panose="020B0609020204030204" pitchFamily="49" charset="0"/>
            </a:endParaRPr>
          </a:p>
          <a:p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} </a:t>
            </a:r>
            <a:r>
              <a:rPr lang="es-AR" sz="1200" dirty="0" err="1">
                <a:solidFill>
                  <a:srgbClr val="C74DED"/>
                </a:solidFill>
                <a:latin typeface="Consolas" panose="020B0609020204030204" pitchFamily="49" charset="0"/>
              </a:rPr>
              <a:t>else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sz="1200" dirty="0" err="1">
                <a:solidFill>
                  <a:srgbClr val="C74DED"/>
                </a:solidFill>
                <a:latin typeface="Consolas" panose="020B0609020204030204" pitchFamily="49" charset="0"/>
              </a:rPr>
              <a:t>if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(</a:t>
            </a:r>
            <a:r>
              <a:rPr lang="es-AR" sz="1200" dirty="0">
                <a:solidFill>
                  <a:srgbClr val="00E8C6"/>
                </a:solidFill>
                <a:latin typeface="Consolas" panose="020B0609020204030204" pitchFamily="49" charset="0"/>
              </a:rPr>
              <a:t>condicion2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 </a:t>
            </a:r>
            <a:r>
              <a:rPr lang="es-AR" sz="1200" dirty="0">
                <a:solidFill>
                  <a:srgbClr val="5F6167"/>
                </a:solidFill>
                <a:latin typeface="Consolas" panose="020B0609020204030204" pitchFamily="49" charset="0"/>
              </a:rPr>
              <a:t>//bloque de </a:t>
            </a:r>
            <a:r>
              <a:rPr lang="es-AR" sz="1200" dirty="0" err="1">
                <a:solidFill>
                  <a:srgbClr val="5F6167"/>
                </a:solidFill>
                <a:latin typeface="Consolas" panose="020B0609020204030204" pitchFamily="49" charset="0"/>
              </a:rPr>
              <a:t>codigo</a:t>
            </a:r>
            <a:r>
              <a:rPr lang="es-AR" sz="1200" dirty="0">
                <a:solidFill>
                  <a:srgbClr val="5F6167"/>
                </a:solidFill>
                <a:latin typeface="Consolas" panose="020B0609020204030204" pitchFamily="49" charset="0"/>
              </a:rPr>
              <a:t> que se ejecuta si la condicion1 es falsa y la condicion2 es verdadera</a:t>
            </a:r>
            <a:endParaRPr lang="es-AR" sz="1200" dirty="0">
              <a:solidFill>
                <a:srgbClr val="D5CED9"/>
              </a:solidFill>
              <a:latin typeface="Consolas" panose="020B0609020204030204" pitchFamily="49" charset="0"/>
            </a:endParaRPr>
          </a:p>
          <a:p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} </a:t>
            </a:r>
            <a:r>
              <a:rPr lang="es-AR" sz="1200" dirty="0" err="1">
                <a:solidFill>
                  <a:srgbClr val="C74DED"/>
                </a:solidFill>
                <a:latin typeface="Consolas" panose="020B0609020204030204" pitchFamily="49" charset="0"/>
              </a:rPr>
              <a:t>else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 </a:t>
            </a:r>
            <a:r>
              <a:rPr lang="es-AR" sz="1200" dirty="0">
                <a:solidFill>
                  <a:srgbClr val="5F6167"/>
                </a:solidFill>
                <a:latin typeface="Consolas" panose="020B0609020204030204" pitchFamily="49" charset="0"/>
              </a:rPr>
              <a:t>//bloque de </a:t>
            </a:r>
            <a:r>
              <a:rPr lang="es-AR" sz="1200" dirty="0" err="1">
                <a:solidFill>
                  <a:srgbClr val="5F6167"/>
                </a:solidFill>
                <a:latin typeface="Consolas" panose="020B0609020204030204" pitchFamily="49" charset="0"/>
              </a:rPr>
              <a:t>codigo</a:t>
            </a:r>
            <a:r>
              <a:rPr lang="es-AR" sz="1200" dirty="0">
                <a:solidFill>
                  <a:srgbClr val="5F6167"/>
                </a:solidFill>
                <a:latin typeface="Consolas" panose="020B0609020204030204" pitchFamily="49" charset="0"/>
              </a:rPr>
              <a:t> que se ejecuta si la condicion1 es falsa y la condicion2 es falsa</a:t>
            </a:r>
            <a:endParaRPr lang="es-AR" sz="1200" dirty="0">
              <a:solidFill>
                <a:srgbClr val="D5CED9"/>
              </a:solidFill>
              <a:latin typeface="Consolas" panose="020B0609020204030204" pitchFamily="49" charset="0"/>
            </a:endParaRPr>
          </a:p>
          <a:p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Google Shape;258;p18"/>
          <p:cNvSpPr txBox="1">
            <a:spLocks/>
          </p:cNvSpPr>
          <p:nvPr/>
        </p:nvSpPr>
        <p:spPr>
          <a:xfrm>
            <a:off x="8379614" y="1407060"/>
            <a:ext cx="520428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r>
              <a:rPr lang="es-ES" sz="1400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3634857" y="2896110"/>
            <a:ext cx="4613792" cy="2123658"/>
          </a:xfrm>
          <a:prstGeom prst="rect">
            <a:avLst/>
          </a:prstGeom>
          <a:solidFill>
            <a:srgbClr val="23262E"/>
          </a:solidFill>
        </p:spPr>
        <p:txBody>
          <a:bodyPr wrap="square">
            <a:spAutoFit/>
          </a:bodyPr>
          <a:lstStyle/>
          <a:p>
            <a:r>
              <a:rPr lang="es-AR" sz="1100" dirty="0" err="1">
                <a:solidFill>
                  <a:srgbClr val="C74DED"/>
                </a:solidFill>
                <a:latin typeface="Consolas" panose="020B0609020204030204" pitchFamily="49" charset="0"/>
              </a:rPr>
              <a:t>switch</a:t>
            </a:r>
            <a:r>
              <a:rPr lang="es-AR" sz="1100" dirty="0">
                <a:solidFill>
                  <a:srgbClr val="D5CED9"/>
                </a:solidFill>
                <a:latin typeface="Consolas" panose="020B0609020204030204" pitchFamily="49" charset="0"/>
              </a:rPr>
              <a:t> (</a:t>
            </a:r>
            <a:r>
              <a:rPr lang="es-AR" sz="1100" dirty="0" err="1">
                <a:solidFill>
                  <a:srgbClr val="00E8C6"/>
                </a:solidFill>
                <a:latin typeface="Consolas" panose="020B0609020204030204" pitchFamily="49" charset="0"/>
              </a:rPr>
              <a:t>var</a:t>
            </a:r>
            <a:r>
              <a:rPr lang="es-AR" sz="1100" dirty="0">
                <a:solidFill>
                  <a:srgbClr val="D5CED9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s-AR" sz="1100" dirty="0">
                <a:solidFill>
                  <a:srgbClr val="D5CED9"/>
                </a:solidFill>
                <a:latin typeface="Consolas" panose="020B0609020204030204" pitchFamily="49" charset="0"/>
              </a:rPr>
              <a:t>  </a:t>
            </a:r>
            <a:r>
              <a:rPr lang="es-AR" sz="1100" dirty="0">
                <a:solidFill>
                  <a:srgbClr val="C74DED"/>
                </a:solidFill>
                <a:latin typeface="Consolas" panose="020B0609020204030204" pitchFamily="49" charset="0"/>
              </a:rPr>
              <a:t>case</a:t>
            </a:r>
            <a:r>
              <a:rPr lang="es-AR" sz="1100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sz="1100" dirty="0">
                <a:solidFill>
                  <a:srgbClr val="F39C12"/>
                </a:solidFill>
                <a:latin typeface="Consolas" panose="020B0609020204030204" pitchFamily="49" charset="0"/>
              </a:rPr>
              <a:t>1</a:t>
            </a:r>
            <a:r>
              <a:rPr lang="es-AR" sz="1100" dirty="0">
                <a:solidFill>
                  <a:srgbClr val="D5CED9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AR" sz="1100" dirty="0">
                <a:solidFill>
                  <a:srgbClr val="D5CED9"/>
                </a:solidFill>
                <a:latin typeface="Consolas" panose="020B0609020204030204" pitchFamily="49" charset="0"/>
              </a:rPr>
              <a:t>    </a:t>
            </a:r>
            <a:r>
              <a:rPr lang="es-AR" sz="1100" dirty="0">
                <a:solidFill>
                  <a:srgbClr val="5F6167"/>
                </a:solidFill>
                <a:latin typeface="Consolas" panose="020B0609020204030204" pitchFamily="49" charset="0"/>
              </a:rPr>
              <a:t>//instrucciones en caso de cumplirse el case 1</a:t>
            </a:r>
            <a:endParaRPr lang="es-AR" sz="1100" dirty="0">
              <a:solidFill>
                <a:srgbClr val="D5CED9"/>
              </a:solidFill>
              <a:latin typeface="Consolas" panose="020B0609020204030204" pitchFamily="49" charset="0"/>
            </a:endParaRPr>
          </a:p>
          <a:p>
            <a:r>
              <a:rPr lang="es-AR" sz="1100" dirty="0">
                <a:solidFill>
                  <a:srgbClr val="D5CED9"/>
                </a:solidFill>
                <a:latin typeface="Consolas" panose="020B0609020204030204" pitchFamily="49" charset="0"/>
              </a:rPr>
              <a:t>    </a:t>
            </a:r>
            <a:r>
              <a:rPr lang="es-AR" sz="1100" dirty="0">
                <a:solidFill>
                  <a:srgbClr val="C74DED"/>
                </a:solidFill>
                <a:latin typeface="Consolas" panose="020B0609020204030204" pitchFamily="49" charset="0"/>
              </a:rPr>
              <a:t>break</a:t>
            </a:r>
            <a:r>
              <a:rPr lang="es-AR" sz="1100" dirty="0">
                <a:solidFill>
                  <a:srgbClr val="D5CED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sz="1100" dirty="0">
                <a:solidFill>
                  <a:srgbClr val="D5CED9"/>
                </a:solidFill>
                <a:latin typeface="Consolas" panose="020B0609020204030204" pitchFamily="49" charset="0"/>
              </a:rPr>
              <a:t>  </a:t>
            </a:r>
            <a:r>
              <a:rPr lang="es-AR" sz="1100" dirty="0">
                <a:solidFill>
                  <a:srgbClr val="C74DED"/>
                </a:solidFill>
                <a:latin typeface="Consolas" panose="020B0609020204030204" pitchFamily="49" charset="0"/>
              </a:rPr>
              <a:t>case</a:t>
            </a:r>
            <a:r>
              <a:rPr lang="es-AR" sz="1100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sz="1100" dirty="0">
                <a:solidFill>
                  <a:srgbClr val="F39C12"/>
                </a:solidFill>
                <a:latin typeface="Consolas" panose="020B0609020204030204" pitchFamily="49" charset="0"/>
              </a:rPr>
              <a:t>2</a:t>
            </a:r>
            <a:r>
              <a:rPr lang="es-AR" sz="1100" dirty="0">
                <a:solidFill>
                  <a:srgbClr val="D5CED9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AR" sz="1100" dirty="0">
                <a:solidFill>
                  <a:srgbClr val="D5CED9"/>
                </a:solidFill>
                <a:latin typeface="Consolas" panose="020B0609020204030204" pitchFamily="49" charset="0"/>
              </a:rPr>
              <a:t>  </a:t>
            </a:r>
            <a:r>
              <a:rPr lang="es-AR" sz="1100" dirty="0">
                <a:solidFill>
                  <a:srgbClr val="C74DED"/>
                </a:solidFill>
                <a:latin typeface="Consolas" panose="020B0609020204030204" pitchFamily="49" charset="0"/>
              </a:rPr>
              <a:t>case</a:t>
            </a:r>
            <a:r>
              <a:rPr lang="es-AR" sz="1100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sz="1100" dirty="0">
                <a:solidFill>
                  <a:srgbClr val="F39C12"/>
                </a:solidFill>
                <a:latin typeface="Consolas" panose="020B0609020204030204" pitchFamily="49" charset="0"/>
              </a:rPr>
              <a:t>3</a:t>
            </a:r>
            <a:r>
              <a:rPr lang="es-AR" sz="1100" dirty="0">
                <a:solidFill>
                  <a:srgbClr val="D5CED9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AR" sz="1100" dirty="0">
                <a:solidFill>
                  <a:srgbClr val="D5CED9"/>
                </a:solidFill>
                <a:latin typeface="Consolas" panose="020B0609020204030204" pitchFamily="49" charset="0"/>
              </a:rPr>
              <a:t>    </a:t>
            </a:r>
            <a:r>
              <a:rPr lang="es-AR" sz="1100" dirty="0">
                <a:solidFill>
                  <a:srgbClr val="5F6167"/>
                </a:solidFill>
                <a:latin typeface="Consolas" panose="020B0609020204030204" pitchFamily="49" charset="0"/>
              </a:rPr>
              <a:t>//instrucciones en caso de cumplirse el case 2 o 3</a:t>
            </a:r>
            <a:endParaRPr lang="es-AR" sz="1100" dirty="0">
              <a:solidFill>
                <a:srgbClr val="D5CED9"/>
              </a:solidFill>
              <a:latin typeface="Consolas" panose="020B0609020204030204" pitchFamily="49" charset="0"/>
            </a:endParaRPr>
          </a:p>
          <a:p>
            <a:r>
              <a:rPr lang="es-AR" sz="1100" dirty="0">
                <a:solidFill>
                  <a:srgbClr val="D5CED9"/>
                </a:solidFill>
                <a:latin typeface="Consolas" panose="020B0609020204030204" pitchFamily="49" charset="0"/>
              </a:rPr>
              <a:t>    </a:t>
            </a:r>
            <a:r>
              <a:rPr lang="es-AR" sz="1100" dirty="0">
                <a:solidFill>
                  <a:srgbClr val="C74DED"/>
                </a:solidFill>
                <a:latin typeface="Consolas" panose="020B0609020204030204" pitchFamily="49" charset="0"/>
              </a:rPr>
              <a:t>break</a:t>
            </a:r>
            <a:r>
              <a:rPr lang="es-AR" sz="1100" dirty="0">
                <a:solidFill>
                  <a:srgbClr val="D5CED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sz="1100" dirty="0">
                <a:solidFill>
                  <a:srgbClr val="D5CED9"/>
                </a:solidFill>
                <a:latin typeface="Consolas" panose="020B0609020204030204" pitchFamily="49" charset="0"/>
              </a:rPr>
              <a:t>  </a:t>
            </a:r>
            <a:r>
              <a:rPr lang="es-AR" sz="1100" dirty="0">
                <a:solidFill>
                  <a:srgbClr val="C74DED"/>
                </a:solidFill>
                <a:latin typeface="Consolas" panose="020B0609020204030204" pitchFamily="49" charset="0"/>
              </a:rPr>
              <a:t>default</a:t>
            </a:r>
            <a:r>
              <a:rPr lang="es-AR" sz="1100" dirty="0">
                <a:solidFill>
                  <a:srgbClr val="D5CED9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AR" sz="1100" dirty="0">
                <a:solidFill>
                  <a:srgbClr val="D5CED9"/>
                </a:solidFill>
                <a:latin typeface="Consolas" panose="020B0609020204030204" pitchFamily="49" charset="0"/>
              </a:rPr>
              <a:t>    </a:t>
            </a:r>
            <a:r>
              <a:rPr lang="es-AR" sz="1100" dirty="0">
                <a:solidFill>
                  <a:srgbClr val="5F6167"/>
                </a:solidFill>
                <a:latin typeface="Consolas" panose="020B0609020204030204" pitchFamily="49" charset="0"/>
              </a:rPr>
              <a:t>// Cualquier otro caso</a:t>
            </a:r>
            <a:endParaRPr lang="es-AR" sz="1100" dirty="0">
              <a:solidFill>
                <a:srgbClr val="D5CED9"/>
              </a:solidFill>
              <a:latin typeface="Consolas" panose="020B0609020204030204" pitchFamily="49" charset="0"/>
            </a:endParaRPr>
          </a:p>
          <a:p>
            <a:r>
              <a:rPr lang="es-AR" sz="1100" dirty="0">
                <a:solidFill>
                  <a:srgbClr val="D5CED9"/>
                </a:solidFill>
                <a:latin typeface="Consolas" panose="020B0609020204030204" pitchFamily="49" charset="0"/>
              </a:rPr>
              <a:t>    </a:t>
            </a:r>
            <a:r>
              <a:rPr lang="es-AR" sz="1100" dirty="0">
                <a:solidFill>
                  <a:srgbClr val="C74DED"/>
                </a:solidFill>
                <a:latin typeface="Consolas" panose="020B0609020204030204" pitchFamily="49" charset="0"/>
              </a:rPr>
              <a:t>break</a:t>
            </a:r>
            <a:r>
              <a:rPr lang="es-AR" sz="1100" dirty="0">
                <a:solidFill>
                  <a:srgbClr val="D5CED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sz="1100" dirty="0">
                <a:solidFill>
                  <a:srgbClr val="D5CED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Google Shape;258;p18"/>
          <p:cNvSpPr txBox="1">
            <a:spLocks/>
          </p:cNvSpPr>
          <p:nvPr/>
        </p:nvSpPr>
        <p:spPr>
          <a:xfrm>
            <a:off x="7728221" y="2896110"/>
            <a:ext cx="520428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r>
              <a:rPr lang="es-ES" sz="1400" dirty="0">
                <a:solidFill>
                  <a:schemeClr val="bg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282482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35272" y="1667899"/>
            <a:ext cx="8264770" cy="1169551"/>
          </a:xfrm>
          <a:prstGeom prst="rect">
            <a:avLst/>
          </a:prstGeom>
          <a:solidFill>
            <a:srgbClr val="23262E"/>
          </a:solidFill>
        </p:spPr>
        <p:txBody>
          <a:bodyPr wrap="square">
            <a:spAutoFit/>
          </a:bodyPr>
          <a:lstStyle/>
          <a:p>
            <a:r>
              <a:rPr lang="es-AR" dirty="0" err="1">
                <a:solidFill>
                  <a:srgbClr val="C74DED"/>
                </a:solidFill>
                <a:latin typeface="Consolas" panose="020B0609020204030204" pitchFamily="49" charset="0"/>
              </a:rPr>
              <a:t>if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(</a:t>
            </a:r>
            <a:r>
              <a:rPr lang="es-AR" dirty="0">
                <a:solidFill>
                  <a:srgbClr val="00E8C6"/>
                </a:solidFill>
                <a:latin typeface="Consolas" panose="020B0609020204030204" pitchFamily="49" charset="0"/>
              </a:rPr>
              <a:t>condicion1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EE5D43"/>
                </a:solidFill>
                <a:latin typeface="Consolas" panose="020B0609020204030204" pitchFamily="49" charset="0"/>
              </a:rPr>
              <a:t>&amp;&amp;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00E8C6"/>
                </a:solidFill>
                <a:latin typeface="Consolas" panose="020B0609020204030204" pitchFamily="49" charset="0"/>
              </a:rPr>
              <a:t>condicion2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  </a:t>
            </a:r>
            <a:r>
              <a:rPr lang="es-AR" dirty="0">
                <a:solidFill>
                  <a:srgbClr val="5F6167"/>
                </a:solidFill>
                <a:latin typeface="Consolas" panose="020B0609020204030204" pitchFamily="49" charset="0"/>
              </a:rPr>
              <a:t>//bloque de </a:t>
            </a:r>
            <a:r>
              <a:rPr lang="es-AR" dirty="0" err="1">
                <a:solidFill>
                  <a:srgbClr val="5F6167"/>
                </a:solidFill>
                <a:latin typeface="Consolas" panose="020B0609020204030204" pitchFamily="49" charset="0"/>
              </a:rPr>
              <a:t>codigo</a:t>
            </a:r>
            <a:r>
              <a:rPr lang="es-AR" dirty="0">
                <a:solidFill>
                  <a:srgbClr val="5F6167"/>
                </a:solidFill>
                <a:latin typeface="Consolas" panose="020B0609020204030204" pitchFamily="49" charset="0"/>
              </a:rPr>
              <a:t> que se ejecuta si todas las condiciones son verdaderas</a:t>
            </a:r>
            <a:endParaRPr lang="es-AR" dirty="0">
              <a:solidFill>
                <a:srgbClr val="D5CED9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} </a:t>
            </a:r>
            <a:r>
              <a:rPr lang="es-AR" dirty="0" err="1">
                <a:solidFill>
                  <a:srgbClr val="C74DED"/>
                </a:solidFill>
                <a:latin typeface="Consolas" panose="020B0609020204030204" pitchFamily="49" charset="0"/>
              </a:rPr>
              <a:t>else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  </a:t>
            </a:r>
            <a:r>
              <a:rPr lang="es-AR" dirty="0">
                <a:solidFill>
                  <a:srgbClr val="5F6167"/>
                </a:solidFill>
                <a:latin typeface="Consolas" panose="020B0609020204030204" pitchFamily="49" charset="0"/>
              </a:rPr>
              <a:t>//bloque de </a:t>
            </a:r>
            <a:r>
              <a:rPr lang="es-AR" dirty="0" err="1">
                <a:solidFill>
                  <a:srgbClr val="5F6167"/>
                </a:solidFill>
                <a:latin typeface="Consolas" panose="020B0609020204030204" pitchFamily="49" charset="0"/>
              </a:rPr>
              <a:t>codigo</a:t>
            </a:r>
            <a:r>
              <a:rPr lang="es-AR" dirty="0">
                <a:solidFill>
                  <a:srgbClr val="5F6167"/>
                </a:solidFill>
                <a:latin typeface="Consolas" panose="020B0609020204030204" pitchFamily="49" charset="0"/>
              </a:rPr>
              <a:t> que se ejecuta si alguna de las condiciones es falsa</a:t>
            </a:r>
            <a:endParaRPr lang="es-AR" dirty="0">
              <a:solidFill>
                <a:srgbClr val="D5CED9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0" name="Google Shape;258;p18"/>
          <p:cNvSpPr txBox="1">
            <a:spLocks/>
          </p:cNvSpPr>
          <p:nvPr/>
        </p:nvSpPr>
        <p:spPr>
          <a:xfrm>
            <a:off x="243961" y="434310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Estructuras de control | Resumen</a:t>
            </a:r>
          </a:p>
        </p:txBody>
      </p:sp>
      <p:sp>
        <p:nvSpPr>
          <p:cNvPr id="4" name="Google Shape;258;p18"/>
          <p:cNvSpPr txBox="1">
            <a:spLocks/>
          </p:cNvSpPr>
          <p:nvPr/>
        </p:nvSpPr>
        <p:spPr>
          <a:xfrm>
            <a:off x="243960" y="834360"/>
            <a:ext cx="8407671" cy="55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marL="285750" indent="-285750" algn="l">
              <a:buSzPct val="100000"/>
              <a:buFont typeface="Arial" panose="020B0604020202020204" pitchFamily="34" charset="0"/>
              <a:buChar char="•"/>
            </a:pPr>
            <a:r>
              <a:rPr lang="es-ES" sz="1400" b="1" dirty="0" err="1">
                <a:latin typeface="Montserrat" panose="020B0604020202020204" charset="0"/>
              </a:rPr>
              <a:t>If</a:t>
            </a:r>
            <a:r>
              <a:rPr lang="es-ES" sz="1400" b="1" dirty="0">
                <a:latin typeface="Montserrat" panose="020B0604020202020204" charset="0"/>
              </a:rPr>
              <a:t> combinado con AND / OR:</a:t>
            </a:r>
            <a:r>
              <a:rPr lang="es-ES" sz="1400" dirty="0">
                <a:latin typeface="Montserrat" panose="020B0604020202020204" charset="0"/>
              </a:rPr>
              <a:t> </a:t>
            </a:r>
            <a:r>
              <a:rPr lang="es-ES" sz="1200" dirty="0">
                <a:solidFill>
                  <a:schemeClr val="tx1"/>
                </a:solidFill>
                <a:latin typeface="Montserrat" panose="020B0604020202020204" charset="0"/>
              </a:rPr>
              <a:t>Permite condiciones que deban darse a la vez (&amp;&amp;) o alternativamente (||).</a:t>
            </a:r>
            <a:endParaRPr lang="es-AR" sz="1200" dirty="0">
              <a:solidFill>
                <a:schemeClr val="tx1"/>
              </a:solidFill>
              <a:latin typeface="Montserrat" panose="020B0604020202020204" charset="0"/>
            </a:endParaRPr>
          </a:p>
        </p:txBody>
      </p:sp>
      <p:sp>
        <p:nvSpPr>
          <p:cNvPr id="14" name="Google Shape;258;p18"/>
          <p:cNvSpPr txBox="1">
            <a:spLocks/>
          </p:cNvSpPr>
          <p:nvPr/>
        </p:nvSpPr>
        <p:spPr>
          <a:xfrm>
            <a:off x="8379614" y="1667899"/>
            <a:ext cx="520428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r>
              <a:rPr lang="es-ES" sz="1400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35272" y="3336563"/>
            <a:ext cx="8264770" cy="1169551"/>
          </a:xfrm>
          <a:prstGeom prst="rect">
            <a:avLst/>
          </a:prstGeom>
          <a:solidFill>
            <a:srgbClr val="23262E"/>
          </a:solidFill>
        </p:spPr>
        <p:txBody>
          <a:bodyPr wrap="square">
            <a:spAutoFit/>
          </a:bodyPr>
          <a:lstStyle/>
          <a:p>
            <a:r>
              <a:rPr lang="es-AR" dirty="0" err="1">
                <a:solidFill>
                  <a:srgbClr val="C74DED"/>
                </a:solidFill>
                <a:latin typeface="Consolas" panose="020B0609020204030204" pitchFamily="49" charset="0"/>
              </a:rPr>
              <a:t>if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(</a:t>
            </a:r>
            <a:r>
              <a:rPr lang="es-AR" dirty="0">
                <a:solidFill>
                  <a:srgbClr val="00E8C6"/>
                </a:solidFill>
                <a:latin typeface="Consolas" panose="020B0609020204030204" pitchFamily="49" charset="0"/>
              </a:rPr>
              <a:t>condicion1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EE5D43"/>
                </a:solidFill>
                <a:latin typeface="Consolas" panose="020B0609020204030204" pitchFamily="49" charset="0"/>
              </a:rPr>
              <a:t>||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00E8C6"/>
                </a:solidFill>
                <a:latin typeface="Consolas" panose="020B0609020204030204" pitchFamily="49" charset="0"/>
              </a:rPr>
              <a:t>condicion2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  </a:t>
            </a:r>
            <a:r>
              <a:rPr lang="es-AR" dirty="0">
                <a:solidFill>
                  <a:srgbClr val="5F6167"/>
                </a:solidFill>
                <a:latin typeface="Consolas" panose="020B0609020204030204" pitchFamily="49" charset="0"/>
              </a:rPr>
              <a:t>//bloque de </a:t>
            </a:r>
            <a:r>
              <a:rPr lang="es-AR" dirty="0" err="1">
                <a:solidFill>
                  <a:srgbClr val="5F6167"/>
                </a:solidFill>
                <a:latin typeface="Consolas" panose="020B0609020204030204" pitchFamily="49" charset="0"/>
              </a:rPr>
              <a:t>codigo</a:t>
            </a:r>
            <a:r>
              <a:rPr lang="es-AR" dirty="0">
                <a:solidFill>
                  <a:srgbClr val="5F6167"/>
                </a:solidFill>
                <a:latin typeface="Consolas" panose="020B0609020204030204" pitchFamily="49" charset="0"/>
              </a:rPr>
              <a:t> que se ejecuta si alguna de las condiciones es verdadera</a:t>
            </a:r>
            <a:endParaRPr lang="es-AR" dirty="0">
              <a:solidFill>
                <a:srgbClr val="D5CED9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} </a:t>
            </a:r>
            <a:r>
              <a:rPr lang="es-AR" dirty="0" err="1">
                <a:solidFill>
                  <a:srgbClr val="C74DED"/>
                </a:solidFill>
                <a:latin typeface="Consolas" panose="020B0609020204030204" pitchFamily="49" charset="0"/>
              </a:rPr>
              <a:t>else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  </a:t>
            </a:r>
            <a:r>
              <a:rPr lang="es-AR" dirty="0">
                <a:solidFill>
                  <a:srgbClr val="5F6167"/>
                </a:solidFill>
                <a:latin typeface="Consolas" panose="020B0609020204030204" pitchFamily="49" charset="0"/>
              </a:rPr>
              <a:t>//bloque de </a:t>
            </a:r>
            <a:r>
              <a:rPr lang="es-AR" dirty="0" err="1">
                <a:solidFill>
                  <a:srgbClr val="5F6167"/>
                </a:solidFill>
                <a:latin typeface="Consolas" panose="020B0609020204030204" pitchFamily="49" charset="0"/>
              </a:rPr>
              <a:t>codigo</a:t>
            </a:r>
            <a:r>
              <a:rPr lang="es-AR" dirty="0">
                <a:solidFill>
                  <a:srgbClr val="5F6167"/>
                </a:solidFill>
                <a:latin typeface="Consolas" panose="020B0609020204030204" pitchFamily="49" charset="0"/>
              </a:rPr>
              <a:t> que se ejecuta todas las condiciones son falsas</a:t>
            </a:r>
            <a:endParaRPr lang="es-AR" dirty="0">
              <a:solidFill>
                <a:srgbClr val="D5CED9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Google Shape;258;p18"/>
          <p:cNvSpPr txBox="1">
            <a:spLocks/>
          </p:cNvSpPr>
          <p:nvPr/>
        </p:nvSpPr>
        <p:spPr>
          <a:xfrm>
            <a:off x="8379614" y="3336563"/>
            <a:ext cx="520428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r>
              <a:rPr lang="es-ES" sz="1400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13" name="Google Shape;258;p18"/>
          <p:cNvSpPr txBox="1">
            <a:spLocks/>
          </p:cNvSpPr>
          <p:nvPr/>
        </p:nvSpPr>
        <p:spPr>
          <a:xfrm>
            <a:off x="635272" y="1333473"/>
            <a:ext cx="8264770" cy="334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marL="285750" indent="-285750" algn="l">
              <a:buSzPct val="100000"/>
              <a:buFont typeface="Courier New" panose="02070309020205020404" pitchFamily="49" charset="0"/>
              <a:buChar char="o"/>
            </a:pPr>
            <a:r>
              <a:rPr lang="es-ES" sz="1400" b="1" dirty="0">
                <a:latin typeface="Montserrat" panose="020B0604020202020204" charset="0"/>
              </a:rPr>
              <a:t>AND</a:t>
            </a:r>
            <a:endParaRPr lang="es-AR" sz="1200" dirty="0">
              <a:solidFill>
                <a:schemeClr val="tx1"/>
              </a:solidFill>
              <a:latin typeface="Montserrat" panose="020B0604020202020204" charset="0"/>
            </a:endParaRPr>
          </a:p>
        </p:txBody>
      </p:sp>
      <p:sp>
        <p:nvSpPr>
          <p:cNvPr id="15" name="Google Shape;258;p18"/>
          <p:cNvSpPr txBox="1">
            <a:spLocks/>
          </p:cNvSpPr>
          <p:nvPr/>
        </p:nvSpPr>
        <p:spPr>
          <a:xfrm>
            <a:off x="635272" y="3004663"/>
            <a:ext cx="8264770" cy="334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marL="285750" indent="-285750" algn="l">
              <a:buSzPct val="100000"/>
              <a:buFont typeface="Courier New" panose="02070309020205020404" pitchFamily="49" charset="0"/>
              <a:buChar char="o"/>
            </a:pPr>
            <a:r>
              <a:rPr lang="es-ES" sz="1400" b="1" dirty="0">
                <a:latin typeface="Montserrat" panose="020B0604020202020204" charset="0"/>
              </a:rPr>
              <a:t>OR</a:t>
            </a:r>
            <a:endParaRPr lang="es-AR" sz="1200" dirty="0">
              <a:solidFill>
                <a:schemeClr val="tx1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948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1" y="434310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Estructuras de control | Bucles e Iteraciones</a:t>
            </a:r>
          </a:p>
        </p:txBody>
      </p:sp>
      <p:sp>
        <p:nvSpPr>
          <p:cNvPr id="6" name="Google Shape;61;p14"/>
          <p:cNvSpPr txBox="1">
            <a:spLocks/>
          </p:cNvSpPr>
          <p:nvPr/>
        </p:nvSpPr>
        <p:spPr>
          <a:xfrm>
            <a:off x="370648" y="896941"/>
            <a:ext cx="8417752" cy="792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s-AR" sz="1400" dirty="0">
                <a:solidFill>
                  <a:srgbClr val="000000"/>
                </a:solidFill>
              </a:rPr>
              <a:t>Una de las principales ventajas de la programación es la posibilidad de crear bucles y repeticiones para tareas específicas, y que no tengamos que realizarlas varias veces de forma manual. Existen muchas formas de realizar bucles, vamos a ver los más básicos, similares en otros lenguajes de programación:</a:t>
            </a:r>
          </a:p>
          <a:p>
            <a:pPr marL="0" indent="0" algn="l"/>
            <a:endParaRPr lang="es-AR" sz="1400" dirty="0">
              <a:solidFill>
                <a:srgbClr val="0000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1" y="2032000"/>
            <a:ext cx="6648450" cy="139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967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1" y="434310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Estructuras de control | Bucles e Iteraciones</a:t>
            </a:r>
          </a:p>
        </p:txBody>
      </p:sp>
      <p:sp>
        <p:nvSpPr>
          <p:cNvPr id="8" name="Google Shape;258;p18"/>
          <p:cNvSpPr txBox="1">
            <a:spLocks/>
          </p:cNvSpPr>
          <p:nvPr/>
        </p:nvSpPr>
        <p:spPr>
          <a:xfrm>
            <a:off x="243961" y="1007010"/>
            <a:ext cx="8656081" cy="39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sz="1600" dirty="0"/>
              <a:t>Conceptos básicos sobre bucles</a:t>
            </a:r>
          </a:p>
        </p:txBody>
      </p:sp>
      <p:sp>
        <p:nvSpPr>
          <p:cNvPr id="10" name="Google Shape;61;p14"/>
          <p:cNvSpPr txBox="1">
            <a:spLocks/>
          </p:cNvSpPr>
          <p:nvPr/>
        </p:nvSpPr>
        <p:spPr>
          <a:xfrm>
            <a:off x="370648" y="1325566"/>
            <a:ext cx="8417752" cy="3071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AR" sz="1200" b="1" dirty="0">
                <a:solidFill>
                  <a:srgbClr val="000000"/>
                </a:solidFill>
              </a:rPr>
              <a:t>Condición</a:t>
            </a:r>
            <a:r>
              <a:rPr lang="es-AR" sz="1200" dirty="0">
                <a:solidFill>
                  <a:srgbClr val="000000"/>
                </a:solidFill>
              </a:rPr>
              <a:t>: Al igual que en los </a:t>
            </a:r>
            <a:r>
              <a:rPr lang="es-AR" sz="1200" b="1" i="1" dirty="0" err="1">
                <a:solidFill>
                  <a:srgbClr val="000000"/>
                </a:solidFill>
              </a:rPr>
              <a:t>if</a:t>
            </a:r>
            <a:r>
              <a:rPr lang="es-AR" sz="1200" dirty="0">
                <a:solidFill>
                  <a:srgbClr val="000000"/>
                </a:solidFill>
              </a:rPr>
              <a:t>, en los bucles se va a </a:t>
            </a:r>
            <a:r>
              <a:rPr lang="es-AR" sz="1200" b="1" i="1" dirty="0">
                <a:solidFill>
                  <a:srgbClr val="000000"/>
                </a:solidFill>
              </a:rPr>
              <a:t>evaluar una condición</a:t>
            </a:r>
            <a:r>
              <a:rPr lang="es-AR" sz="1200" dirty="0">
                <a:solidFill>
                  <a:srgbClr val="000000"/>
                </a:solidFill>
              </a:rPr>
              <a:t> para saber si se debe repetir el bucle o finalizarlo. Generalmente, si la condición es </a:t>
            </a:r>
            <a:r>
              <a:rPr lang="es-AR" sz="1200" b="1" dirty="0">
                <a:solidFill>
                  <a:srgbClr val="000000"/>
                </a:solidFill>
              </a:rPr>
              <a:t>verdadera</a:t>
            </a:r>
            <a:r>
              <a:rPr lang="es-AR" sz="1200" dirty="0">
                <a:solidFill>
                  <a:srgbClr val="000000"/>
                </a:solidFill>
              </a:rPr>
              <a:t>, se repite. Si es </a:t>
            </a:r>
            <a:r>
              <a:rPr lang="es-AR" sz="1200" b="1" dirty="0">
                <a:solidFill>
                  <a:srgbClr val="000000"/>
                </a:solidFill>
              </a:rPr>
              <a:t>falsa</a:t>
            </a:r>
            <a:r>
              <a:rPr lang="es-AR" sz="1200" dirty="0">
                <a:solidFill>
                  <a:srgbClr val="000000"/>
                </a:solidFill>
              </a:rPr>
              <a:t>, se finaliza.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s-AR" sz="1200" dirty="0">
              <a:solidFill>
                <a:srgbClr val="000000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AR" sz="1200" b="1" dirty="0">
                <a:solidFill>
                  <a:srgbClr val="000000"/>
                </a:solidFill>
              </a:rPr>
              <a:t>Iteración</a:t>
            </a:r>
            <a:r>
              <a:rPr lang="es-AR" sz="1200" dirty="0">
                <a:solidFill>
                  <a:srgbClr val="000000"/>
                </a:solidFill>
              </a:rPr>
              <a:t>: Se llama así a cada </a:t>
            </a:r>
            <a:r>
              <a:rPr lang="es-AR" sz="1200" b="1" dirty="0">
                <a:solidFill>
                  <a:srgbClr val="000000"/>
                </a:solidFill>
              </a:rPr>
              <a:t>repetición</a:t>
            </a:r>
            <a:r>
              <a:rPr lang="es-AR" sz="1200" dirty="0">
                <a:solidFill>
                  <a:srgbClr val="000000"/>
                </a:solidFill>
              </a:rPr>
              <a:t> de un bucle. Por ejemplo, si un bucle repite una acción 10 veces, se dice que tiene 10 iteraciones.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s-AR" sz="1200" dirty="0">
              <a:solidFill>
                <a:srgbClr val="000000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AR" sz="1200" b="1" dirty="0">
                <a:solidFill>
                  <a:srgbClr val="000000"/>
                </a:solidFill>
              </a:rPr>
              <a:t>Contador</a:t>
            </a:r>
            <a:r>
              <a:rPr lang="es-AR" sz="1200" dirty="0">
                <a:solidFill>
                  <a:srgbClr val="000000"/>
                </a:solidFill>
              </a:rPr>
              <a:t>: Muchas veces, los bucles tienen una variable que se denomina </a:t>
            </a:r>
            <a:r>
              <a:rPr lang="es-AR" sz="1200" b="1" dirty="0">
                <a:solidFill>
                  <a:srgbClr val="000000"/>
                </a:solidFill>
              </a:rPr>
              <a:t>contador</a:t>
            </a:r>
            <a:r>
              <a:rPr lang="es-AR" sz="1200" dirty="0">
                <a:solidFill>
                  <a:srgbClr val="000000"/>
                </a:solidFill>
              </a:rPr>
              <a:t>, porque </a:t>
            </a:r>
            <a:r>
              <a:rPr lang="es-AR" sz="1200" i="1" dirty="0">
                <a:solidFill>
                  <a:srgbClr val="000000"/>
                </a:solidFill>
              </a:rPr>
              <a:t>cuenta el número de repeticiones que ha hecho</a:t>
            </a:r>
            <a:r>
              <a:rPr lang="es-AR" sz="1200" dirty="0">
                <a:solidFill>
                  <a:srgbClr val="000000"/>
                </a:solidFill>
              </a:rPr>
              <a:t>, hasta llegar a un número concreto y finalizar. Dicha variable hay que inicializarla (crearla y darle un valor) antes de comenzar el bucle.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s-AR" sz="1200" dirty="0">
              <a:solidFill>
                <a:srgbClr val="000000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AR" sz="1200" b="1" dirty="0">
                <a:solidFill>
                  <a:srgbClr val="000000"/>
                </a:solidFill>
              </a:rPr>
              <a:t>Incremento</a:t>
            </a:r>
            <a:r>
              <a:rPr lang="es-AR" sz="1200" dirty="0">
                <a:solidFill>
                  <a:srgbClr val="000000"/>
                </a:solidFill>
              </a:rPr>
              <a:t>: Cada vez que terminemos un bucle se suele realizar el incremento (o decremento) de una variable, generalmente de la denominada variable </a:t>
            </a:r>
            <a:r>
              <a:rPr lang="es-AR" sz="1200" b="1" dirty="0">
                <a:solidFill>
                  <a:srgbClr val="000000"/>
                </a:solidFill>
              </a:rPr>
              <a:t>contador</a:t>
            </a:r>
            <a:r>
              <a:rPr lang="es-AR" sz="1200" dirty="0">
                <a:solidFill>
                  <a:srgbClr val="000000"/>
                </a:solidFill>
              </a:rPr>
              <a:t>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s-AR" sz="1200" dirty="0">
              <a:solidFill>
                <a:srgbClr val="000000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AR" sz="1200" b="1" dirty="0">
                <a:solidFill>
                  <a:srgbClr val="000000"/>
                </a:solidFill>
              </a:rPr>
              <a:t>Bucle infinito</a:t>
            </a:r>
            <a:r>
              <a:rPr lang="es-AR" sz="1200" dirty="0">
                <a:solidFill>
                  <a:srgbClr val="000000"/>
                </a:solidFill>
              </a:rPr>
              <a:t>: Es lo que ocurre si en un bucle se nos olvida </a:t>
            </a:r>
            <a:r>
              <a:rPr lang="es-AR" sz="1200" i="1" dirty="0">
                <a:solidFill>
                  <a:srgbClr val="000000"/>
                </a:solidFill>
              </a:rPr>
              <a:t>incrementar la variable</a:t>
            </a:r>
            <a:r>
              <a:rPr lang="es-AR" sz="1200" dirty="0">
                <a:solidFill>
                  <a:srgbClr val="000000"/>
                </a:solidFill>
              </a:rPr>
              <a:t> contador o escribimos una </a:t>
            </a:r>
            <a:r>
              <a:rPr lang="es-AR" sz="1200" i="1" dirty="0">
                <a:solidFill>
                  <a:srgbClr val="000000"/>
                </a:solidFill>
              </a:rPr>
              <a:t>condición que nunca se puede dar</a:t>
            </a:r>
            <a:r>
              <a:rPr lang="es-AR" sz="1200" dirty="0">
                <a:solidFill>
                  <a:srgbClr val="000000"/>
                </a:solidFill>
              </a:rPr>
              <a:t>. El bucle se queda eternamente repitiéndose y el programa se queda «colgado».</a:t>
            </a:r>
          </a:p>
        </p:txBody>
      </p:sp>
    </p:spTree>
    <p:extLst>
      <p:ext uri="{BB962C8B-B14F-4D97-AF65-F5344CB8AC3E}">
        <p14:creationId xmlns:p14="http://schemas.microsoft.com/office/powerpoint/2010/main" val="3541285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4;p13"/>
          <p:cNvSpPr txBox="1">
            <a:spLocks/>
          </p:cNvSpPr>
          <p:nvPr/>
        </p:nvSpPr>
        <p:spPr>
          <a:xfrm>
            <a:off x="0" y="735129"/>
            <a:ext cx="9144000" cy="1063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SzPts val="1800"/>
            </a:pPr>
            <a:r>
              <a:rPr lang="es-AR" b="1" dirty="0">
                <a:latin typeface="Arial"/>
                <a:ea typeface="Arial"/>
                <a:cs typeface="Arial"/>
                <a:sym typeface="Arial"/>
              </a:rPr>
              <a:t>Clase 14</a:t>
            </a:r>
            <a:endParaRPr lang="es-AR" dirty="0"/>
          </a:p>
        </p:txBody>
      </p:sp>
      <p:sp>
        <p:nvSpPr>
          <p:cNvPr id="10" name="Google Shape;85;p13"/>
          <p:cNvSpPr txBox="1"/>
          <p:nvPr/>
        </p:nvSpPr>
        <p:spPr>
          <a:xfrm>
            <a:off x="0" y="1814257"/>
            <a:ext cx="9144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AR" sz="2800" b="1" i="1" dirty="0"/>
              <a:t>JavaScript Parte 2</a:t>
            </a:r>
            <a:endParaRPr b="1" i="1" dirty="0"/>
          </a:p>
        </p:txBody>
      </p:sp>
      <p:pic>
        <p:nvPicPr>
          <p:cNvPr id="5" name="Google Shape;82;p12"/>
          <p:cNvPicPr preferRelativeResize="0"/>
          <p:nvPr/>
        </p:nvPicPr>
        <p:blipFill rotWithShape="1">
          <a:blip r:embed="rId3">
            <a:alphaModFix/>
          </a:blip>
          <a:srcRect b="19640"/>
          <a:stretch/>
        </p:blipFill>
        <p:spPr>
          <a:xfrm>
            <a:off x="3332895" y="2430039"/>
            <a:ext cx="2343426" cy="1883184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3921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995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1" y="434310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Estructuras de control | </a:t>
            </a:r>
            <a:r>
              <a:rPr lang="es-ES" dirty="0" err="1"/>
              <a:t>While</a:t>
            </a:r>
            <a:r>
              <a:rPr lang="es-ES" dirty="0"/>
              <a:t> (mientras)</a:t>
            </a:r>
          </a:p>
        </p:txBody>
      </p:sp>
      <p:sp>
        <p:nvSpPr>
          <p:cNvPr id="6" name="Google Shape;61;p14"/>
          <p:cNvSpPr txBox="1">
            <a:spLocks/>
          </p:cNvSpPr>
          <p:nvPr/>
        </p:nvSpPr>
        <p:spPr>
          <a:xfrm>
            <a:off x="370648" y="896941"/>
            <a:ext cx="8417752" cy="756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s-AR" sz="1400" dirty="0">
                <a:solidFill>
                  <a:srgbClr val="000000"/>
                </a:solidFill>
              </a:rPr>
              <a:t>El bucle </a:t>
            </a:r>
            <a:r>
              <a:rPr lang="es-AR" sz="1400" b="1" dirty="0" err="1">
                <a:solidFill>
                  <a:srgbClr val="000000"/>
                </a:solidFill>
              </a:rPr>
              <a:t>while</a:t>
            </a:r>
            <a:r>
              <a:rPr lang="es-AR" sz="1400" dirty="0">
                <a:solidFill>
                  <a:srgbClr val="000000"/>
                </a:solidFill>
              </a:rPr>
              <a:t> se usa cuando el fin de la repetición depende de una condición. Vamos a repasar el siguiente ejemplo y todas sus partes, para luego repasar que ocurre en cada iteración del bucle: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416170" y="1706880"/>
            <a:ext cx="6614042" cy="1384995"/>
          </a:xfrm>
          <a:prstGeom prst="rect">
            <a:avLst/>
          </a:prstGeom>
          <a:solidFill>
            <a:srgbClr val="23262E"/>
          </a:solidFill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00E8C6"/>
                </a:solidFill>
                <a:latin typeface="Consolas" panose="020B0609020204030204" pitchFamily="49" charset="0"/>
              </a:rPr>
              <a:t>i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EE5D43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F39C12"/>
                </a:solidFill>
                <a:latin typeface="Consolas" panose="020B0609020204030204" pitchFamily="49" charset="0"/>
              </a:rPr>
              <a:t>0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; </a:t>
            </a:r>
            <a:r>
              <a:rPr lang="es-AR" dirty="0">
                <a:solidFill>
                  <a:srgbClr val="5F6167"/>
                </a:solidFill>
                <a:latin typeface="Consolas" panose="020B0609020204030204" pitchFamily="49" charset="0"/>
              </a:rPr>
              <a:t>// Inicialización de la variable contador</a:t>
            </a:r>
            <a:endParaRPr lang="es-AR" dirty="0">
              <a:solidFill>
                <a:srgbClr val="D5CED9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5F6167"/>
                </a:solidFill>
                <a:latin typeface="Consolas" panose="020B0609020204030204" pitchFamily="49" charset="0"/>
              </a:rPr>
              <a:t>// Condición: Mientras la variable contador sea menor de 5</a:t>
            </a:r>
            <a:endParaRPr lang="es-AR" dirty="0">
              <a:solidFill>
                <a:srgbClr val="D5CED9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rgbClr val="C74DED"/>
                </a:solidFill>
                <a:latin typeface="Consolas" panose="020B0609020204030204" pitchFamily="49" charset="0"/>
              </a:rPr>
              <a:t>while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(</a:t>
            </a:r>
            <a:r>
              <a:rPr lang="es-AR" dirty="0">
                <a:solidFill>
                  <a:srgbClr val="00E8C6"/>
                </a:solidFill>
                <a:latin typeface="Consolas" panose="020B0609020204030204" pitchFamily="49" charset="0"/>
              </a:rPr>
              <a:t>i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EE5D43"/>
                </a:solidFill>
                <a:latin typeface="Consolas" panose="020B0609020204030204" pitchFamily="49" charset="0"/>
              </a:rPr>
              <a:t>&lt;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F39C12"/>
                </a:solidFill>
                <a:latin typeface="Consolas" panose="020B0609020204030204" pitchFamily="49" charset="0"/>
              </a:rPr>
              <a:t>5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 </a:t>
            </a:r>
            <a:r>
              <a:rPr lang="es-AR" dirty="0">
                <a:solidFill>
                  <a:srgbClr val="F39C12"/>
                </a:solidFill>
                <a:latin typeface="Consolas" panose="020B0609020204030204" pitchFamily="49" charset="0"/>
              </a:rPr>
              <a:t>console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.</a:t>
            </a:r>
            <a:r>
              <a:rPr lang="es-AR" dirty="0">
                <a:solidFill>
                  <a:srgbClr val="FFE66D"/>
                </a:solidFill>
                <a:latin typeface="Consolas" panose="020B0609020204030204" pitchFamily="49" charset="0"/>
              </a:rPr>
              <a:t>log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(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"Valor de i:"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, </a:t>
            </a:r>
            <a:r>
              <a:rPr lang="es-AR" dirty="0">
                <a:solidFill>
                  <a:srgbClr val="00E8C6"/>
                </a:solidFill>
                <a:latin typeface="Consolas" panose="020B0609020204030204" pitchFamily="49" charset="0"/>
              </a:rPr>
              <a:t>i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 </a:t>
            </a:r>
            <a:r>
              <a:rPr lang="es-AR" dirty="0">
                <a:solidFill>
                  <a:srgbClr val="00E8C6"/>
                </a:solidFill>
                <a:latin typeface="Consolas" panose="020B0609020204030204" pitchFamily="49" charset="0"/>
              </a:rPr>
              <a:t>i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EE5D43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00E8C6"/>
                </a:solidFill>
                <a:latin typeface="Consolas" panose="020B0609020204030204" pitchFamily="49" charset="0"/>
              </a:rPr>
              <a:t>i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EE5D43"/>
                </a:solidFill>
                <a:latin typeface="Consolas" panose="020B0609020204030204" pitchFamily="49" charset="0"/>
              </a:rPr>
              <a:t>+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F39C12"/>
                </a:solidFill>
                <a:latin typeface="Consolas" panose="020B0609020204030204" pitchFamily="49" charset="0"/>
              </a:rPr>
              <a:t>1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; </a:t>
            </a:r>
            <a:r>
              <a:rPr lang="es-AR" dirty="0">
                <a:solidFill>
                  <a:srgbClr val="5F6167"/>
                </a:solidFill>
                <a:latin typeface="Consolas" panose="020B0609020204030204" pitchFamily="49" charset="0"/>
              </a:rPr>
              <a:t>// Incrementamos el valor de i</a:t>
            </a:r>
            <a:endParaRPr lang="es-AR" dirty="0">
              <a:solidFill>
                <a:srgbClr val="D5CED9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Google Shape;258;p18"/>
          <p:cNvSpPr txBox="1">
            <a:spLocks/>
          </p:cNvSpPr>
          <p:nvPr/>
        </p:nvSpPr>
        <p:spPr>
          <a:xfrm>
            <a:off x="7509784" y="1706880"/>
            <a:ext cx="520428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r>
              <a:rPr lang="es-ES" sz="1400" dirty="0">
                <a:solidFill>
                  <a:schemeClr val="bg1"/>
                </a:solidFill>
              </a:rPr>
              <a:t>JS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198" y="2219325"/>
            <a:ext cx="1371600" cy="1314450"/>
          </a:xfrm>
          <a:prstGeom prst="rect">
            <a:avLst/>
          </a:prstGeom>
          <a:solidFill>
            <a:srgbClr val="23262E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Google Shape;61;p14"/>
          <p:cNvSpPr txBox="1">
            <a:spLocks/>
          </p:cNvSpPr>
          <p:nvPr/>
        </p:nvSpPr>
        <p:spPr>
          <a:xfrm>
            <a:off x="586887" y="3091876"/>
            <a:ext cx="7042638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AR" sz="1100" dirty="0">
                <a:solidFill>
                  <a:srgbClr val="000000"/>
                </a:solidFill>
              </a:rPr>
              <a:t>Antes de entrar en el bucle </a:t>
            </a:r>
            <a:r>
              <a:rPr lang="es-AR" sz="1100" b="1" dirty="0" err="1">
                <a:solidFill>
                  <a:srgbClr val="000000"/>
                </a:solidFill>
              </a:rPr>
              <a:t>while</a:t>
            </a:r>
            <a:r>
              <a:rPr lang="es-AR" sz="1100" dirty="0">
                <a:solidFill>
                  <a:srgbClr val="000000"/>
                </a:solidFill>
              </a:rPr>
              <a:t>, se inicializa la variable </a:t>
            </a:r>
            <a:r>
              <a:rPr lang="es-AR" sz="1100" b="1" dirty="0">
                <a:solidFill>
                  <a:srgbClr val="000000"/>
                </a:solidFill>
              </a:rPr>
              <a:t>i</a:t>
            </a:r>
            <a:r>
              <a:rPr lang="es-AR" sz="1100" dirty="0">
                <a:solidFill>
                  <a:srgbClr val="000000"/>
                </a:solidFill>
              </a:rPr>
              <a:t> a </a:t>
            </a:r>
            <a:r>
              <a:rPr lang="es-AR" sz="1100" b="1" dirty="0">
                <a:solidFill>
                  <a:srgbClr val="000000"/>
                </a:solidFill>
              </a:rPr>
              <a:t>0</a:t>
            </a:r>
            <a:r>
              <a:rPr lang="es-AR" sz="1100" dirty="0">
                <a:solidFill>
                  <a:srgbClr val="000000"/>
                </a:solidFill>
              </a:rPr>
              <a:t>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AR" sz="1100" dirty="0">
                <a:solidFill>
                  <a:srgbClr val="000000"/>
                </a:solidFill>
              </a:rPr>
              <a:t>Antes de realizar la primera </a:t>
            </a:r>
            <a:r>
              <a:rPr lang="es-AR" sz="1100" b="1" dirty="0">
                <a:solidFill>
                  <a:srgbClr val="000000"/>
                </a:solidFill>
              </a:rPr>
              <a:t>iteración</a:t>
            </a:r>
            <a:r>
              <a:rPr lang="es-AR" sz="1100" dirty="0">
                <a:solidFill>
                  <a:srgbClr val="000000"/>
                </a:solidFill>
              </a:rPr>
              <a:t> del bucle, comprobamos la </a:t>
            </a:r>
            <a:r>
              <a:rPr lang="es-AR" sz="1100" b="1" dirty="0">
                <a:solidFill>
                  <a:srgbClr val="000000"/>
                </a:solidFill>
              </a:rPr>
              <a:t>condición</a:t>
            </a:r>
            <a:r>
              <a:rPr lang="es-AR" sz="1100" dirty="0">
                <a:solidFill>
                  <a:srgbClr val="000000"/>
                </a:solidFill>
              </a:rPr>
              <a:t>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AR" sz="1100" dirty="0">
                <a:solidFill>
                  <a:srgbClr val="000000"/>
                </a:solidFill>
              </a:rPr>
              <a:t>Si la condición es </a:t>
            </a:r>
            <a:r>
              <a:rPr lang="es-AR" sz="1100" b="1" dirty="0">
                <a:solidFill>
                  <a:srgbClr val="000000"/>
                </a:solidFill>
              </a:rPr>
              <a:t>verdadera</a:t>
            </a:r>
            <a:r>
              <a:rPr lang="es-AR" sz="1100" dirty="0">
                <a:solidFill>
                  <a:srgbClr val="000000"/>
                </a:solidFill>
              </a:rPr>
              <a:t>, hacemos lo que está dentro del bucle.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AR" sz="1100" dirty="0">
                <a:solidFill>
                  <a:srgbClr val="000000"/>
                </a:solidFill>
              </a:rPr>
              <a:t>Mostramos por pantalla el valor de </a:t>
            </a:r>
            <a:r>
              <a:rPr lang="es-AR" sz="1100" b="1" dirty="0">
                <a:solidFill>
                  <a:srgbClr val="000000"/>
                </a:solidFill>
              </a:rPr>
              <a:t>i</a:t>
            </a:r>
            <a:r>
              <a:rPr lang="es-AR" sz="1100" dirty="0">
                <a:solidFill>
                  <a:srgbClr val="000000"/>
                </a:solidFill>
              </a:rPr>
              <a:t> y luego incrementamos el valor actual de </a:t>
            </a:r>
            <a:r>
              <a:rPr lang="es-AR" sz="1100" b="1" dirty="0">
                <a:solidFill>
                  <a:srgbClr val="000000"/>
                </a:solidFill>
              </a:rPr>
              <a:t>i</a:t>
            </a:r>
            <a:r>
              <a:rPr lang="es-AR" sz="1100" dirty="0">
                <a:solidFill>
                  <a:srgbClr val="000000"/>
                </a:solidFill>
              </a:rPr>
              <a:t> en </a:t>
            </a:r>
            <a:r>
              <a:rPr lang="es-AR" sz="1100" b="1" dirty="0">
                <a:solidFill>
                  <a:srgbClr val="000000"/>
                </a:solidFill>
              </a:rPr>
              <a:t>1</a:t>
            </a:r>
            <a:r>
              <a:rPr lang="es-AR" sz="1100" dirty="0">
                <a:solidFill>
                  <a:srgbClr val="000000"/>
                </a:solidFill>
              </a:rPr>
              <a:t>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AR" sz="1100" dirty="0">
                <a:solidFill>
                  <a:srgbClr val="000000"/>
                </a:solidFill>
              </a:rPr>
              <a:t>Volvemos al inicio del bucle para hacer una </a:t>
            </a:r>
            <a:r>
              <a:rPr lang="es-AR" sz="1100" b="1" dirty="0">
                <a:solidFill>
                  <a:srgbClr val="000000"/>
                </a:solidFill>
              </a:rPr>
              <a:t>nueva iteración</a:t>
            </a:r>
            <a:r>
              <a:rPr lang="es-AR" sz="1100" dirty="0">
                <a:solidFill>
                  <a:srgbClr val="000000"/>
                </a:solidFill>
              </a:rPr>
              <a:t>. Comprobamos de nuevo la </a:t>
            </a:r>
            <a:r>
              <a:rPr lang="es-AR" sz="1100" b="1" dirty="0">
                <a:solidFill>
                  <a:srgbClr val="000000"/>
                </a:solidFill>
              </a:rPr>
              <a:t>condición </a:t>
            </a:r>
            <a:r>
              <a:rPr lang="es-AR" sz="1100" dirty="0">
                <a:solidFill>
                  <a:srgbClr val="000000"/>
                </a:solidFill>
              </a:rPr>
              <a:t>del bucle.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AR" sz="1100" dirty="0">
                <a:solidFill>
                  <a:srgbClr val="000000"/>
                </a:solidFill>
              </a:rPr>
              <a:t>Cuando la condición sea </a:t>
            </a:r>
            <a:r>
              <a:rPr lang="es-AR" sz="1100" b="1" dirty="0">
                <a:solidFill>
                  <a:srgbClr val="000000"/>
                </a:solidFill>
              </a:rPr>
              <a:t>falsa</a:t>
            </a:r>
            <a:r>
              <a:rPr lang="es-AR" sz="1100" dirty="0">
                <a:solidFill>
                  <a:srgbClr val="000000"/>
                </a:solidFill>
              </a:rPr>
              <a:t>, salimos del bucle y continuamos el programa.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1289023" y="4428685"/>
            <a:ext cx="6565954" cy="543426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chemeClr val="dk2"/>
              </a:buClr>
              <a:buSzPts val="1400"/>
            </a:pPr>
            <a:r>
              <a:rPr lang="es-AR" sz="1200" dirty="0">
                <a:latin typeface="Montserrat"/>
                <a:ea typeface="Montserrat"/>
                <a:cs typeface="Montserrat"/>
              </a:rPr>
              <a:t>Es </a:t>
            </a:r>
            <a:r>
              <a:rPr lang="es-AR" sz="1200" b="1" dirty="0">
                <a:latin typeface="Montserrat"/>
                <a:ea typeface="Montserrat"/>
                <a:cs typeface="Montserrat"/>
              </a:rPr>
              <a:t>muy importante </a:t>
            </a:r>
            <a:r>
              <a:rPr lang="es-AR" sz="1200" dirty="0">
                <a:latin typeface="Montserrat"/>
                <a:ea typeface="Montserrat"/>
                <a:cs typeface="Montserrat"/>
              </a:rPr>
              <a:t>que esa condición en un momento pase de ser verdadera a falsa, sino tengo un </a:t>
            </a:r>
            <a:r>
              <a:rPr lang="es-AR" sz="1200" dirty="0" err="1">
                <a:latin typeface="Montserrat"/>
                <a:ea typeface="Montserrat"/>
                <a:cs typeface="Montserrat"/>
              </a:rPr>
              <a:t>loop</a:t>
            </a:r>
            <a:r>
              <a:rPr lang="es-AR" sz="1200" dirty="0">
                <a:latin typeface="Montserrat"/>
                <a:ea typeface="Montserrat"/>
                <a:cs typeface="Montserrat"/>
              </a:rPr>
              <a:t> infinito que en programación es un error grave.</a:t>
            </a:r>
          </a:p>
        </p:txBody>
      </p:sp>
    </p:spTree>
    <p:extLst>
      <p:ext uri="{BB962C8B-B14F-4D97-AF65-F5344CB8AC3E}">
        <p14:creationId xmlns:p14="http://schemas.microsoft.com/office/powerpoint/2010/main" val="1460104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1" y="434310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Estructuras de control | </a:t>
            </a:r>
            <a:r>
              <a:rPr lang="es-ES" dirty="0" err="1"/>
              <a:t>While</a:t>
            </a:r>
            <a:r>
              <a:rPr lang="es-ES" dirty="0"/>
              <a:t> (mientras)</a:t>
            </a:r>
          </a:p>
        </p:txBody>
      </p:sp>
      <p:sp>
        <p:nvSpPr>
          <p:cNvPr id="6" name="Google Shape;61;p14"/>
          <p:cNvSpPr txBox="1">
            <a:spLocks/>
          </p:cNvSpPr>
          <p:nvPr/>
        </p:nvSpPr>
        <p:spPr>
          <a:xfrm>
            <a:off x="370648" y="896942"/>
            <a:ext cx="8417752" cy="386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s-AR" sz="1400" dirty="0">
                <a:solidFill>
                  <a:srgbClr val="000000"/>
                </a:solidFill>
              </a:rPr>
              <a:t>Una muestra paso a paso de las iteraciones de este primer ejemplo: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782" y="1172330"/>
            <a:ext cx="7310437" cy="29424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5730500" y="3691532"/>
            <a:ext cx="3059114" cy="1015663"/>
          </a:xfrm>
          <a:prstGeom prst="rect">
            <a:avLst/>
          </a:prstGeom>
          <a:solidFill>
            <a:srgbClr val="23262E"/>
          </a:solidFill>
        </p:spPr>
        <p:txBody>
          <a:bodyPr wrap="square">
            <a:spAutoFit/>
          </a:bodyPr>
          <a:lstStyle/>
          <a:p>
            <a:r>
              <a:rPr lang="es-AR" sz="1200" dirty="0">
                <a:solidFill>
                  <a:srgbClr val="00E8C6"/>
                </a:solidFill>
                <a:latin typeface="Consolas" panose="020B0609020204030204" pitchFamily="49" charset="0"/>
              </a:rPr>
              <a:t>i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sz="1200" dirty="0">
                <a:solidFill>
                  <a:srgbClr val="EE5D43"/>
                </a:solidFill>
                <a:latin typeface="Consolas" panose="020B0609020204030204" pitchFamily="49" charset="0"/>
              </a:rPr>
              <a:t>=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sz="1200" dirty="0">
                <a:solidFill>
                  <a:srgbClr val="F39C12"/>
                </a:solidFill>
                <a:latin typeface="Consolas" panose="020B0609020204030204" pitchFamily="49" charset="0"/>
              </a:rPr>
              <a:t>0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s-AR" sz="1200" dirty="0" err="1">
                <a:solidFill>
                  <a:srgbClr val="C74DED"/>
                </a:solidFill>
                <a:latin typeface="Consolas" panose="020B0609020204030204" pitchFamily="49" charset="0"/>
              </a:rPr>
              <a:t>while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(</a:t>
            </a:r>
            <a:r>
              <a:rPr lang="es-AR" sz="1200" dirty="0">
                <a:solidFill>
                  <a:srgbClr val="00E8C6"/>
                </a:solidFill>
                <a:latin typeface="Consolas" panose="020B0609020204030204" pitchFamily="49" charset="0"/>
              </a:rPr>
              <a:t>i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sz="1200" dirty="0">
                <a:solidFill>
                  <a:srgbClr val="EE5D43"/>
                </a:solidFill>
                <a:latin typeface="Consolas" panose="020B0609020204030204" pitchFamily="49" charset="0"/>
              </a:rPr>
              <a:t>&lt;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sz="1200" dirty="0">
                <a:solidFill>
                  <a:srgbClr val="F39C12"/>
                </a:solidFill>
                <a:latin typeface="Consolas" panose="020B0609020204030204" pitchFamily="49" charset="0"/>
              </a:rPr>
              <a:t>5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 </a:t>
            </a:r>
            <a:r>
              <a:rPr lang="es-AR" sz="1200" dirty="0">
                <a:solidFill>
                  <a:srgbClr val="F39C12"/>
                </a:solidFill>
                <a:latin typeface="Consolas" panose="020B0609020204030204" pitchFamily="49" charset="0"/>
              </a:rPr>
              <a:t>console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.</a:t>
            </a:r>
            <a:r>
              <a:rPr lang="es-AR" sz="1200" dirty="0">
                <a:solidFill>
                  <a:srgbClr val="FFE66D"/>
                </a:solidFill>
                <a:latin typeface="Consolas" panose="020B0609020204030204" pitchFamily="49" charset="0"/>
              </a:rPr>
              <a:t>log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(</a:t>
            </a:r>
            <a:r>
              <a:rPr lang="es-AR" sz="1200" dirty="0">
                <a:solidFill>
                  <a:srgbClr val="96E072"/>
                </a:solidFill>
                <a:latin typeface="Consolas" panose="020B0609020204030204" pitchFamily="49" charset="0"/>
              </a:rPr>
              <a:t>"Valor de i:"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, </a:t>
            </a:r>
            <a:r>
              <a:rPr lang="es-AR" sz="1200" dirty="0">
                <a:solidFill>
                  <a:srgbClr val="00E8C6"/>
                </a:solidFill>
                <a:latin typeface="Consolas" panose="020B0609020204030204" pitchFamily="49" charset="0"/>
              </a:rPr>
              <a:t>i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 </a:t>
            </a:r>
            <a:r>
              <a:rPr lang="es-AR" sz="1200" dirty="0">
                <a:solidFill>
                  <a:srgbClr val="00E8C6"/>
                </a:solidFill>
                <a:latin typeface="Consolas" panose="020B0609020204030204" pitchFamily="49" charset="0"/>
              </a:rPr>
              <a:t>i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sz="1200" dirty="0">
                <a:solidFill>
                  <a:srgbClr val="EE5D43"/>
                </a:solidFill>
                <a:latin typeface="Consolas" panose="020B0609020204030204" pitchFamily="49" charset="0"/>
              </a:rPr>
              <a:t>=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sz="1200" dirty="0">
                <a:solidFill>
                  <a:srgbClr val="00E8C6"/>
                </a:solidFill>
                <a:latin typeface="Consolas" panose="020B0609020204030204" pitchFamily="49" charset="0"/>
              </a:rPr>
              <a:t>i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sz="1200" dirty="0">
                <a:solidFill>
                  <a:srgbClr val="EE5D43"/>
                </a:solidFill>
                <a:latin typeface="Consolas" panose="020B0609020204030204" pitchFamily="49" charset="0"/>
              </a:rPr>
              <a:t>+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sz="1200" dirty="0">
                <a:solidFill>
                  <a:srgbClr val="F39C12"/>
                </a:solidFill>
                <a:latin typeface="Consolas" panose="020B0609020204030204" pitchFamily="49" charset="0"/>
              </a:rPr>
              <a:t>1</a:t>
            </a:r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s-AR" sz="1200" dirty="0">
                <a:solidFill>
                  <a:srgbClr val="D5CED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Google Shape;258;p18"/>
          <p:cNvSpPr txBox="1">
            <a:spLocks/>
          </p:cNvSpPr>
          <p:nvPr/>
        </p:nvSpPr>
        <p:spPr>
          <a:xfrm>
            <a:off x="8269186" y="3691532"/>
            <a:ext cx="520428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r>
              <a:rPr lang="es-ES" sz="1400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11" name="Google Shape;61;p14"/>
          <p:cNvSpPr txBox="1">
            <a:spLocks/>
          </p:cNvSpPr>
          <p:nvPr/>
        </p:nvSpPr>
        <p:spPr>
          <a:xfrm>
            <a:off x="874815" y="3994639"/>
            <a:ext cx="4813718" cy="712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s-AR" sz="1200" i="1" dirty="0">
                <a:solidFill>
                  <a:srgbClr val="9D66F9"/>
                </a:solidFill>
              </a:rPr>
              <a:t>El bucle </a:t>
            </a:r>
            <a:r>
              <a:rPr lang="es-AR" sz="1200" b="1" i="1" dirty="0" err="1">
                <a:solidFill>
                  <a:srgbClr val="9D66F9"/>
                </a:solidFill>
              </a:rPr>
              <a:t>while</a:t>
            </a:r>
            <a:r>
              <a:rPr lang="es-AR" sz="1200" i="1" dirty="0">
                <a:solidFill>
                  <a:srgbClr val="9D66F9"/>
                </a:solidFill>
              </a:rPr>
              <a:t> es muy simple, pero requiere no olvidarse accidentalmente de la inicialización y el incremento (</a:t>
            </a:r>
            <a:r>
              <a:rPr lang="es-AR" sz="1200" dirty="0">
                <a:solidFill>
                  <a:srgbClr val="9D66F9"/>
                </a:solidFill>
              </a:rPr>
              <a:t>además de la condición</a:t>
            </a:r>
            <a:r>
              <a:rPr lang="es-AR" sz="1200" i="1" dirty="0">
                <a:solidFill>
                  <a:srgbClr val="9D66F9"/>
                </a:solidFill>
              </a:rPr>
              <a:t>).</a:t>
            </a:r>
          </a:p>
        </p:txBody>
      </p:sp>
      <p:sp>
        <p:nvSpPr>
          <p:cNvPr id="8" name="Google Shape;61;p14"/>
          <p:cNvSpPr txBox="1">
            <a:spLocks/>
          </p:cNvSpPr>
          <p:nvPr/>
        </p:nvSpPr>
        <p:spPr>
          <a:xfrm>
            <a:off x="5802922" y="4725538"/>
            <a:ext cx="2726477" cy="41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s-AR" sz="1200" i="1" dirty="0">
                <a:solidFill>
                  <a:srgbClr val="9D66F9"/>
                </a:solidFill>
              </a:rPr>
              <a:t>Ver ejemplo </a:t>
            </a:r>
            <a:r>
              <a:rPr lang="es-AR" sz="1200" i="1" dirty="0" err="1">
                <a:solidFill>
                  <a:srgbClr val="9D66F9"/>
                </a:solidFill>
              </a:rPr>
              <a:t>while</a:t>
            </a:r>
            <a:r>
              <a:rPr lang="es-AR" sz="1200" i="1" dirty="0">
                <a:solidFill>
                  <a:srgbClr val="9D66F9"/>
                </a:solidFill>
              </a:rPr>
              <a:t> (.</a:t>
            </a:r>
            <a:r>
              <a:rPr lang="es-AR" sz="1200" i="1" dirty="0" err="1">
                <a:solidFill>
                  <a:srgbClr val="9D66F9"/>
                </a:solidFill>
              </a:rPr>
              <a:t>html</a:t>
            </a:r>
            <a:r>
              <a:rPr lang="es-AR" sz="1200" i="1" dirty="0">
                <a:solidFill>
                  <a:srgbClr val="9D66F9"/>
                </a:solidFill>
              </a:rPr>
              <a:t> y.js)</a:t>
            </a:r>
          </a:p>
        </p:txBody>
      </p:sp>
    </p:spTree>
    <p:extLst>
      <p:ext uri="{BB962C8B-B14F-4D97-AF65-F5344CB8AC3E}">
        <p14:creationId xmlns:p14="http://schemas.microsoft.com/office/powerpoint/2010/main" val="3566970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1" y="434310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Estructuras de control | </a:t>
            </a:r>
            <a:r>
              <a:rPr lang="es-ES" dirty="0" err="1"/>
              <a:t>For</a:t>
            </a:r>
            <a:r>
              <a:rPr lang="es-ES" dirty="0"/>
              <a:t> (para)</a:t>
            </a:r>
          </a:p>
        </p:txBody>
      </p:sp>
      <p:sp>
        <p:nvSpPr>
          <p:cNvPr id="6" name="Google Shape;61;p14"/>
          <p:cNvSpPr txBox="1">
            <a:spLocks/>
          </p:cNvSpPr>
          <p:nvPr/>
        </p:nvSpPr>
        <p:spPr>
          <a:xfrm>
            <a:off x="370648" y="896941"/>
            <a:ext cx="8417752" cy="756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s-AR" sz="1400" dirty="0">
                <a:solidFill>
                  <a:srgbClr val="000000"/>
                </a:solidFill>
              </a:rPr>
              <a:t>El bucle </a:t>
            </a:r>
            <a:r>
              <a:rPr lang="es-AR" sz="1400" b="1" dirty="0" err="1">
                <a:solidFill>
                  <a:srgbClr val="000000"/>
                </a:solidFill>
              </a:rPr>
              <a:t>for</a:t>
            </a:r>
            <a:r>
              <a:rPr lang="es-AR" sz="1400" dirty="0">
                <a:solidFill>
                  <a:srgbClr val="000000"/>
                </a:solidFill>
              </a:rPr>
              <a:t> es quizás uno de los más utilizados en el mundo de la programación. En </a:t>
            </a:r>
            <a:r>
              <a:rPr lang="es-AR" sz="1400" dirty="0" err="1">
                <a:solidFill>
                  <a:srgbClr val="000000"/>
                </a:solidFill>
              </a:rPr>
              <a:t>Javascript</a:t>
            </a:r>
            <a:r>
              <a:rPr lang="es-AR" sz="1400" dirty="0">
                <a:solidFill>
                  <a:srgbClr val="000000"/>
                </a:solidFill>
              </a:rPr>
              <a:t> se utiliza exactamente igual que en otros lenguajes como Java o C/C++. Veamos el ejemplo anterior utilizando un bucle </a:t>
            </a:r>
            <a:r>
              <a:rPr lang="es-AR" sz="1400" dirty="0" err="1">
                <a:solidFill>
                  <a:srgbClr val="000000"/>
                </a:solidFill>
              </a:rPr>
              <a:t>for</a:t>
            </a:r>
            <a:r>
              <a:rPr lang="es-AR" sz="1400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840720" y="1776704"/>
            <a:ext cx="5477608" cy="954107"/>
          </a:xfrm>
          <a:prstGeom prst="rect">
            <a:avLst/>
          </a:prstGeom>
          <a:solidFill>
            <a:srgbClr val="23262E"/>
          </a:solidFill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5F6167"/>
                </a:solidFill>
                <a:latin typeface="Consolas" panose="020B0609020204030204" pitchFamily="49" charset="0"/>
              </a:rPr>
              <a:t>// </a:t>
            </a:r>
            <a:r>
              <a:rPr lang="es-AR" dirty="0" err="1">
                <a:solidFill>
                  <a:srgbClr val="5F6167"/>
                </a:solidFill>
                <a:latin typeface="Consolas" panose="020B0609020204030204" pitchFamily="49" charset="0"/>
              </a:rPr>
              <a:t>for</a:t>
            </a:r>
            <a:r>
              <a:rPr lang="es-AR" dirty="0">
                <a:solidFill>
                  <a:srgbClr val="5F6167"/>
                </a:solidFill>
                <a:latin typeface="Consolas" panose="020B0609020204030204" pitchFamily="49" charset="0"/>
              </a:rPr>
              <a:t> (inicialización; condición; incremento)</a:t>
            </a:r>
            <a:endParaRPr lang="es-AR" dirty="0">
              <a:solidFill>
                <a:srgbClr val="D5CED9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rgbClr val="C74DED"/>
                </a:solidFill>
                <a:latin typeface="Consolas" panose="020B0609020204030204" pitchFamily="49" charset="0"/>
              </a:rPr>
              <a:t>for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(</a:t>
            </a:r>
            <a:r>
              <a:rPr lang="es-AR" dirty="0">
                <a:solidFill>
                  <a:srgbClr val="00E8C6"/>
                </a:solidFill>
                <a:latin typeface="Consolas" panose="020B0609020204030204" pitchFamily="49" charset="0"/>
              </a:rPr>
              <a:t>i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EE5D43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F39C12"/>
                </a:solidFill>
                <a:latin typeface="Consolas" panose="020B0609020204030204" pitchFamily="49" charset="0"/>
              </a:rPr>
              <a:t>0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; </a:t>
            </a:r>
            <a:r>
              <a:rPr lang="es-AR" dirty="0">
                <a:solidFill>
                  <a:srgbClr val="00E8C6"/>
                </a:solidFill>
                <a:latin typeface="Consolas" panose="020B0609020204030204" pitchFamily="49" charset="0"/>
              </a:rPr>
              <a:t>i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EE5D43"/>
                </a:solidFill>
                <a:latin typeface="Consolas" panose="020B0609020204030204" pitchFamily="49" charset="0"/>
              </a:rPr>
              <a:t>&lt;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F39C12"/>
                </a:solidFill>
                <a:latin typeface="Consolas" panose="020B0609020204030204" pitchFamily="49" charset="0"/>
              </a:rPr>
              <a:t>5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; </a:t>
            </a:r>
            <a:r>
              <a:rPr lang="es-AR" dirty="0">
                <a:solidFill>
                  <a:srgbClr val="00E8C6"/>
                </a:solidFill>
                <a:latin typeface="Consolas" panose="020B0609020204030204" pitchFamily="49" charset="0"/>
              </a:rPr>
              <a:t>i</a:t>
            </a:r>
            <a:r>
              <a:rPr lang="es-AR" dirty="0">
                <a:solidFill>
                  <a:srgbClr val="EE5D43"/>
                </a:solidFill>
                <a:latin typeface="Consolas" panose="020B0609020204030204" pitchFamily="49" charset="0"/>
              </a:rPr>
              <a:t>++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 </a:t>
            </a:r>
            <a:r>
              <a:rPr lang="es-AR" dirty="0">
                <a:solidFill>
                  <a:srgbClr val="F39C12"/>
                </a:solidFill>
                <a:latin typeface="Consolas" panose="020B0609020204030204" pitchFamily="49" charset="0"/>
              </a:rPr>
              <a:t>console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.</a:t>
            </a:r>
            <a:r>
              <a:rPr lang="es-AR" dirty="0">
                <a:solidFill>
                  <a:srgbClr val="FFE66D"/>
                </a:solidFill>
                <a:latin typeface="Consolas" panose="020B0609020204030204" pitchFamily="49" charset="0"/>
              </a:rPr>
              <a:t>log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(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"Valor de i:"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, </a:t>
            </a:r>
            <a:r>
              <a:rPr lang="es-AR" dirty="0">
                <a:solidFill>
                  <a:srgbClr val="00E8C6"/>
                </a:solidFill>
                <a:latin typeface="Consolas" panose="020B0609020204030204" pitchFamily="49" charset="0"/>
              </a:rPr>
              <a:t>i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Google Shape;258;p18"/>
          <p:cNvSpPr txBox="1">
            <a:spLocks/>
          </p:cNvSpPr>
          <p:nvPr/>
        </p:nvSpPr>
        <p:spPr>
          <a:xfrm>
            <a:off x="6797900" y="1776704"/>
            <a:ext cx="520428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r>
              <a:rPr lang="es-ES" sz="1400" dirty="0">
                <a:solidFill>
                  <a:schemeClr val="bg1"/>
                </a:solidFill>
              </a:rPr>
              <a:t>JS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765" y="2259024"/>
            <a:ext cx="1381125" cy="1257300"/>
          </a:xfrm>
          <a:prstGeom prst="rect">
            <a:avLst/>
          </a:prstGeom>
          <a:solidFill>
            <a:srgbClr val="23262E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Google Shape;61;p14"/>
          <p:cNvSpPr txBox="1">
            <a:spLocks/>
          </p:cNvSpPr>
          <p:nvPr/>
        </p:nvSpPr>
        <p:spPr>
          <a:xfrm>
            <a:off x="370648" y="3620344"/>
            <a:ext cx="8417752" cy="1065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s-AR" sz="1400" dirty="0">
                <a:solidFill>
                  <a:srgbClr val="000000"/>
                </a:solidFill>
              </a:rPr>
              <a:t>Como vemos, la sintaxis de un </a:t>
            </a:r>
            <a:r>
              <a:rPr lang="es-AR" sz="1400" b="1" dirty="0">
                <a:solidFill>
                  <a:srgbClr val="000000"/>
                </a:solidFill>
              </a:rPr>
              <a:t>bucle </a:t>
            </a:r>
            <a:r>
              <a:rPr lang="es-AR" sz="1400" b="1" dirty="0" err="1">
                <a:solidFill>
                  <a:srgbClr val="000000"/>
                </a:solidFill>
              </a:rPr>
              <a:t>for</a:t>
            </a:r>
            <a:r>
              <a:rPr lang="es-AR" sz="1400" b="1" dirty="0">
                <a:solidFill>
                  <a:srgbClr val="000000"/>
                </a:solidFill>
              </a:rPr>
              <a:t> </a:t>
            </a:r>
            <a:r>
              <a:rPr lang="es-AR" sz="1400" dirty="0">
                <a:solidFill>
                  <a:srgbClr val="000000"/>
                </a:solidFill>
              </a:rPr>
              <a:t>es mucho más compacta y rápida de escribir que la de un </a:t>
            </a:r>
            <a:r>
              <a:rPr lang="es-AR" sz="1400" b="1" dirty="0">
                <a:solidFill>
                  <a:srgbClr val="000000"/>
                </a:solidFill>
              </a:rPr>
              <a:t>bucle </a:t>
            </a:r>
            <a:r>
              <a:rPr lang="es-AR" sz="1400" b="1" dirty="0" err="1">
                <a:solidFill>
                  <a:srgbClr val="000000"/>
                </a:solidFill>
              </a:rPr>
              <a:t>while</a:t>
            </a:r>
            <a:r>
              <a:rPr lang="es-AR" sz="1400" dirty="0">
                <a:solidFill>
                  <a:srgbClr val="000000"/>
                </a:solidFill>
              </a:rPr>
              <a:t>. La primera vez puede parecer algo confusa, pero es mucho más práctica porque te obliga a escribir la </a:t>
            </a:r>
            <a:r>
              <a:rPr lang="es-AR" sz="1400" b="1" dirty="0">
                <a:solidFill>
                  <a:srgbClr val="000000"/>
                </a:solidFill>
              </a:rPr>
              <a:t>inicialización</a:t>
            </a:r>
            <a:r>
              <a:rPr lang="es-AR" sz="1400" dirty="0">
                <a:solidFill>
                  <a:srgbClr val="000000"/>
                </a:solidFill>
              </a:rPr>
              <a:t>, la </a:t>
            </a:r>
            <a:r>
              <a:rPr lang="es-AR" sz="1400" b="1" dirty="0">
                <a:solidFill>
                  <a:srgbClr val="000000"/>
                </a:solidFill>
              </a:rPr>
              <a:t>condición </a:t>
            </a:r>
            <a:r>
              <a:rPr lang="es-AR" sz="1400" dirty="0">
                <a:solidFill>
                  <a:srgbClr val="000000"/>
                </a:solidFill>
              </a:rPr>
              <a:t>y el </a:t>
            </a:r>
            <a:r>
              <a:rPr lang="es-AR" sz="1400" b="1" dirty="0">
                <a:solidFill>
                  <a:srgbClr val="000000"/>
                </a:solidFill>
              </a:rPr>
              <a:t>incremento </a:t>
            </a:r>
            <a:r>
              <a:rPr lang="es-AR" sz="1400" dirty="0">
                <a:solidFill>
                  <a:srgbClr val="000000"/>
                </a:solidFill>
              </a:rPr>
              <a:t>antes del propio bucle, y eso hace que no te olvides de estos tres puntos fundamentales.</a:t>
            </a:r>
          </a:p>
        </p:txBody>
      </p:sp>
      <p:sp>
        <p:nvSpPr>
          <p:cNvPr id="11" name="Google Shape;61;p14"/>
          <p:cNvSpPr txBox="1">
            <a:spLocks/>
          </p:cNvSpPr>
          <p:nvPr/>
        </p:nvSpPr>
        <p:spPr>
          <a:xfrm>
            <a:off x="1840720" y="2730812"/>
            <a:ext cx="4787045" cy="67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s-AR" sz="1200" i="1" dirty="0">
                <a:solidFill>
                  <a:srgbClr val="9D66F9"/>
                </a:solidFill>
              </a:rPr>
              <a:t>En programación es muy habitual empezar a contar desde </a:t>
            </a:r>
            <a:r>
              <a:rPr lang="es-AR" sz="1200" b="1" i="1" dirty="0">
                <a:solidFill>
                  <a:srgbClr val="9D66F9"/>
                </a:solidFill>
              </a:rPr>
              <a:t>cero</a:t>
            </a:r>
            <a:r>
              <a:rPr lang="es-AR" sz="1200" i="1" dirty="0">
                <a:solidFill>
                  <a:srgbClr val="9D66F9"/>
                </a:solidFill>
              </a:rPr>
              <a:t>. Mientras que en la vida real se contaría desde </a:t>
            </a:r>
            <a:r>
              <a:rPr lang="es-AR" sz="1200" b="1" i="1" dirty="0">
                <a:solidFill>
                  <a:srgbClr val="9D66F9"/>
                </a:solidFill>
              </a:rPr>
              <a:t>1 hasta 10</a:t>
            </a:r>
            <a:r>
              <a:rPr lang="es-AR" sz="1200" i="1" dirty="0">
                <a:solidFill>
                  <a:srgbClr val="9D66F9"/>
                </a:solidFill>
              </a:rPr>
              <a:t>, en programación se contaría desde </a:t>
            </a:r>
            <a:r>
              <a:rPr lang="es-AR" sz="1200" b="1" i="1" dirty="0">
                <a:solidFill>
                  <a:srgbClr val="9D66F9"/>
                </a:solidFill>
              </a:rPr>
              <a:t>0 hasta 9</a:t>
            </a:r>
            <a:r>
              <a:rPr lang="es-AR" sz="1200" i="1" dirty="0">
                <a:solidFill>
                  <a:srgbClr val="9D66F9"/>
                </a:solidFill>
              </a:rPr>
              <a:t>.</a:t>
            </a:r>
          </a:p>
          <a:p>
            <a:pPr marL="0" indent="0" algn="l"/>
            <a:endParaRPr lang="es-AR" sz="1200" i="1" dirty="0">
              <a:solidFill>
                <a:srgbClr val="9D66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3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1" y="434310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Estructuras de control | </a:t>
            </a:r>
            <a:r>
              <a:rPr lang="es-ES" dirty="0" err="1"/>
              <a:t>For</a:t>
            </a:r>
            <a:r>
              <a:rPr lang="es-ES" dirty="0"/>
              <a:t> (para)</a:t>
            </a:r>
          </a:p>
        </p:txBody>
      </p:sp>
      <p:sp>
        <p:nvSpPr>
          <p:cNvPr id="6" name="Google Shape;61;p14"/>
          <p:cNvSpPr txBox="1">
            <a:spLocks/>
          </p:cNvSpPr>
          <p:nvPr/>
        </p:nvSpPr>
        <p:spPr>
          <a:xfrm>
            <a:off x="370648" y="896942"/>
            <a:ext cx="8417752" cy="5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s-AR" sz="1400" dirty="0">
                <a:solidFill>
                  <a:srgbClr val="000000"/>
                </a:solidFill>
              </a:rPr>
              <a:t>El bucle </a:t>
            </a:r>
            <a:r>
              <a:rPr lang="es-AR" sz="1400" b="1" dirty="0" err="1">
                <a:solidFill>
                  <a:srgbClr val="000000"/>
                </a:solidFill>
              </a:rPr>
              <a:t>for</a:t>
            </a:r>
            <a:r>
              <a:rPr lang="es-AR" sz="1400" b="1" dirty="0">
                <a:solidFill>
                  <a:srgbClr val="000000"/>
                </a:solidFill>
              </a:rPr>
              <a:t> </a:t>
            </a:r>
            <a:r>
              <a:rPr lang="es-AR" sz="1400" dirty="0">
                <a:solidFill>
                  <a:srgbClr val="000000"/>
                </a:solidFill>
              </a:rPr>
              <a:t>se suele usar cuando </a:t>
            </a:r>
            <a:r>
              <a:rPr lang="es-AR" sz="1400" b="1" dirty="0">
                <a:solidFill>
                  <a:srgbClr val="000000"/>
                </a:solidFill>
              </a:rPr>
              <a:t>se conoce de antemano </a:t>
            </a:r>
            <a:r>
              <a:rPr lang="es-AR" sz="1400" dirty="0">
                <a:solidFill>
                  <a:srgbClr val="000000"/>
                </a:solidFill>
              </a:rPr>
              <a:t>cuantas repeticiones se tienen que hacer.</a:t>
            </a:r>
          </a:p>
        </p:txBody>
      </p:sp>
      <p:sp>
        <p:nvSpPr>
          <p:cNvPr id="10" name="Google Shape;61;p14"/>
          <p:cNvSpPr txBox="1">
            <a:spLocks/>
          </p:cNvSpPr>
          <p:nvPr/>
        </p:nvSpPr>
        <p:spPr>
          <a:xfrm>
            <a:off x="370648" y="1566427"/>
            <a:ext cx="3885560" cy="385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s-AR" sz="1400" b="1" dirty="0">
                <a:solidFill>
                  <a:srgbClr val="000000"/>
                </a:solidFill>
              </a:rPr>
              <a:t>Ejemplo</a:t>
            </a:r>
            <a:r>
              <a:rPr lang="es-AR" sz="1400" dirty="0">
                <a:solidFill>
                  <a:srgbClr val="000000"/>
                </a:solidFill>
              </a:rPr>
              <a:t>: Mostrar por pantalla los números enteros del 1 a 10.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845" y="1635848"/>
            <a:ext cx="466725" cy="2428875"/>
          </a:xfrm>
          <a:prstGeom prst="rect">
            <a:avLst/>
          </a:prstGeom>
          <a:solidFill>
            <a:srgbClr val="23262E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Rectángulo 2"/>
          <p:cNvSpPr/>
          <p:nvPr/>
        </p:nvSpPr>
        <p:spPr>
          <a:xfrm>
            <a:off x="413251" y="2256277"/>
            <a:ext cx="3528551" cy="738664"/>
          </a:xfrm>
          <a:prstGeom prst="rect">
            <a:avLst/>
          </a:prstGeom>
          <a:solidFill>
            <a:srgbClr val="23262E"/>
          </a:solidFill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C74DED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D5CED9"/>
                </a:solidFill>
                <a:latin typeface="Consolas" panose="020B0609020204030204" pitchFamily="49" charset="0"/>
              </a:rPr>
              <a:t> (</a:t>
            </a:r>
            <a:r>
              <a:rPr lang="nn-NO" dirty="0">
                <a:solidFill>
                  <a:srgbClr val="C74DED"/>
                </a:solidFill>
                <a:latin typeface="Consolas" panose="020B0609020204030204" pitchFamily="49" charset="0"/>
              </a:rPr>
              <a:t>var</a:t>
            </a:r>
            <a:r>
              <a:rPr lang="nn-NO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nn-NO" dirty="0">
                <a:solidFill>
                  <a:srgbClr val="00E8C6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EE5D43"/>
                </a:solidFill>
                <a:latin typeface="Consolas" panose="020B0609020204030204" pitchFamily="49" charset="0"/>
              </a:rPr>
              <a:t>=</a:t>
            </a:r>
            <a:r>
              <a:rPr lang="nn-NO" dirty="0">
                <a:solidFill>
                  <a:srgbClr val="F39C12"/>
                </a:solidFill>
                <a:latin typeface="Consolas" panose="020B0609020204030204" pitchFamily="49" charset="0"/>
              </a:rPr>
              <a:t>1</a:t>
            </a:r>
            <a:r>
              <a:rPr lang="nn-NO" dirty="0">
                <a:solidFill>
                  <a:srgbClr val="D5CED9"/>
                </a:solidFill>
                <a:latin typeface="Consolas" panose="020B0609020204030204" pitchFamily="49" charset="0"/>
              </a:rPr>
              <a:t>; </a:t>
            </a:r>
            <a:r>
              <a:rPr lang="nn-NO" dirty="0">
                <a:solidFill>
                  <a:srgbClr val="00E8C6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EE5D43"/>
                </a:solidFill>
                <a:latin typeface="Consolas" panose="020B0609020204030204" pitchFamily="49" charset="0"/>
              </a:rPr>
              <a:t>&lt;=</a:t>
            </a:r>
            <a:r>
              <a:rPr lang="nn-NO" dirty="0">
                <a:solidFill>
                  <a:srgbClr val="F39C12"/>
                </a:solidFill>
                <a:latin typeface="Consolas" panose="020B0609020204030204" pitchFamily="49" charset="0"/>
              </a:rPr>
              <a:t>10</a:t>
            </a:r>
            <a:r>
              <a:rPr lang="nn-NO" dirty="0">
                <a:solidFill>
                  <a:srgbClr val="D5CED9"/>
                </a:solidFill>
                <a:latin typeface="Consolas" panose="020B0609020204030204" pitchFamily="49" charset="0"/>
              </a:rPr>
              <a:t>; </a:t>
            </a:r>
            <a:r>
              <a:rPr lang="nn-NO" dirty="0">
                <a:solidFill>
                  <a:srgbClr val="00E8C6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EE5D43"/>
                </a:solidFill>
                <a:latin typeface="Consolas" panose="020B0609020204030204" pitchFamily="49" charset="0"/>
              </a:rPr>
              <a:t>++</a:t>
            </a:r>
            <a:r>
              <a:rPr lang="nn-NO" dirty="0">
                <a:solidFill>
                  <a:srgbClr val="D5CED9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nn-NO" dirty="0">
                <a:solidFill>
                  <a:srgbClr val="D5CED9"/>
                </a:solidFill>
                <a:latin typeface="Consolas" panose="020B0609020204030204" pitchFamily="49" charset="0"/>
              </a:rPr>
              <a:t>  </a:t>
            </a:r>
            <a:r>
              <a:rPr lang="nn-NO" dirty="0">
                <a:solidFill>
                  <a:srgbClr val="F39C12"/>
                </a:solidFill>
                <a:latin typeface="Consolas" panose="020B0609020204030204" pitchFamily="49" charset="0"/>
              </a:rPr>
              <a:t>console</a:t>
            </a:r>
            <a:r>
              <a:rPr lang="nn-NO" dirty="0">
                <a:solidFill>
                  <a:srgbClr val="D5CED9"/>
                </a:solidFill>
                <a:latin typeface="Consolas" panose="020B0609020204030204" pitchFamily="49" charset="0"/>
              </a:rPr>
              <a:t>.</a:t>
            </a:r>
            <a:r>
              <a:rPr lang="nn-NO" dirty="0">
                <a:solidFill>
                  <a:srgbClr val="FFE66D"/>
                </a:solidFill>
                <a:latin typeface="Consolas" panose="020B0609020204030204" pitchFamily="49" charset="0"/>
              </a:rPr>
              <a:t>log</a:t>
            </a:r>
            <a:r>
              <a:rPr lang="nn-NO" dirty="0">
                <a:solidFill>
                  <a:srgbClr val="D5CED9"/>
                </a:solidFill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E8C6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D5CED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dirty="0">
                <a:solidFill>
                  <a:srgbClr val="D5CED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Google Shape;258;p18"/>
          <p:cNvSpPr txBox="1">
            <a:spLocks/>
          </p:cNvSpPr>
          <p:nvPr/>
        </p:nvSpPr>
        <p:spPr>
          <a:xfrm>
            <a:off x="3421374" y="2259642"/>
            <a:ext cx="520428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r>
              <a:rPr lang="es-ES" sz="1400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14" name="Google Shape;61;p14"/>
          <p:cNvSpPr txBox="1">
            <a:spLocks/>
          </p:cNvSpPr>
          <p:nvPr/>
        </p:nvSpPr>
        <p:spPr>
          <a:xfrm>
            <a:off x="4570613" y="1563029"/>
            <a:ext cx="3885560" cy="385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s-AR" sz="1400" b="1" dirty="0">
                <a:solidFill>
                  <a:srgbClr val="000000"/>
                </a:solidFill>
              </a:rPr>
              <a:t>Ejemplo</a:t>
            </a:r>
            <a:r>
              <a:rPr lang="es-AR" sz="1400" dirty="0">
                <a:solidFill>
                  <a:srgbClr val="000000"/>
                </a:solidFill>
              </a:rPr>
              <a:t>: Mostrar por pantalla los múltiplos de 2 hasta 100.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884245" y="2193418"/>
            <a:ext cx="3528551" cy="738664"/>
          </a:xfrm>
          <a:prstGeom prst="rect">
            <a:avLst/>
          </a:prstGeom>
          <a:solidFill>
            <a:srgbClr val="23262E"/>
          </a:solidFill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C74DED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D5CED9"/>
                </a:solidFill>
                <a:latin typeface="Consolas" panose="020B0609020204030204" pitchFamily="49" charset="0"/>
              </a:rPr>
              <a:t> (</a:t>
            </a:r>
            <a:r>
              <a:rPr lang="nn-NO" dirty="0">
                <a:solidFill>
                  <a:srgbClr val="C74DED"/>
                </a:solidFill>
                <a:latin typeface="Consolas" panose="020B0609020204030204" pitchFamily="49" charset="0"/>
              </a:rPr>
              <a:t>var</a:t>
            </a:r>
            <a:r>
              <a:rPr lang="nn-NO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nn-NO" dirty="0">
                <a:solidFill>
                  <a:srgbClr val="00E8C6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EE5D43"/>
                </a:solidFill>
                <a:latin typeface="Consolas" panose="020B0609020204030204" pitchFamily="49" charset="0"/>
              </a:rPr>
              <a:t>=</a:t>
            </a:r>
            <a:r>
              <a:rPr lang="nn-NO" dirty="0">
                <a:solidFill>
                  <a:srgbClr val="F39C12"/>
                </a:solidFill>
                <a:latin typeface="Consolas" panose="020B0609020204030204" pitchFamily="49" charset="0"/>
              </a:rPr>
              <a:t>2</a:t>
            </a:r>
            <a:r>
              <a:rPr lang="nn-NO" dirty="0">
                <a:solidFill>
                  <a:srgbClr val="D5CED9"/>
                </a:solidFill>
                <a:latin typeface="Consolas" panose="020B0609020204030204" pitchFamily="49" charset="0"/>
              </a:rPr>
              <a:t>; </a:t>
            </a:r>
            <a:r>
              <a:rPr lang="nn-NO" dirty="0">
                <a:solidFill>
                  <a:srgbClr val="00E8C6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EE5D43"/>
                </a:solidFill>
                <a:latin typeface="Consolas" panose="020B0609020204030204" pitchFamily="49" charset="0"/>
              </a:rPr>
              <a:t>&lt;=</a:t>
            </a:r>
            <a:r>
              <a:rPr lang="nn-NO" dirty="0">
                <a:solidFill>
                  <a:srgbClr val="F39C12"/>
                </a:solidFill>
                <a:latin typeface="Consolas" panose="020B0609020204030204" pitchFamily="49" charset="0"/>
              </a:rPr>
              <a:t>100</a:t>
            </a:r>
            <a:r>
              <a:rPr lang="nn-NO" dirty="0">
                <a:solidFill>
                  <a:srgbClr val="D5CED9"/>
                </a:solidFill>
                <a:latin typeface="Consolas" panose="020B0609020204030204" pitchFamily="49" charset="0"/>
              </a:rPr>
              <a:t>; </a:t>
            </a:r>
            <a:r>
              <a:rPr lang="nn-NO" dirty="0">
                <a:solidFill>
                  <a:srgbClr val="00E8C6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EE5D43"/>
                </a:solidFill>
                <a:latin typeface="Consolas" panose="020B0609020204030204" pitchFamily="49" charset="0"/>
              </a:rPr>
              <a:t>+=</a:t>
            </a:r>
            <a:r>
              <a:rPr lang="nn-NO" dirty="0">
                <a:solidFill>
                  <a:srgbClr val="F39C12"/>
                </a:solidFill>
                <a:latin typeface="Consolas" panose="020B0609020204030204" pitchFamily="49" charset="0"/>
              </a:rPr>
              <a:t>2</a:t>
            </a:r>
            <a:r>
              <a:rPr lang="nn-NO" dirty="0">
                <a:solidFill>
                  <a:srgbClr val="D5CED9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nn-NO" dirty="0">
                <a:solidFill>
                  <a:srgbClr val="D5CED9"/>
                </a:solidFill>
                <a:latin typeface="Consolas" panose="020B0609020204030204" pitchFamily="49" charset="0"/>
              </a:rPr>
              <a:t>  </a:t>
            </a:r>
            <a:r>
              <a:rPr lang="nn-NO" dirty="0">
                <a:solidFill>
                  <a:srgbClr val="F39C12"/>
                </a:solidFill>
                <a:latin typeface="Consolas" panose="020B0609020204030204" pitchFamily="49" charset="0"/>
              </a:rPr>
              <a:t>console</a:t>
            </a:r>
            <a:r>
              <a:rPr lang="nn-NO" dirty="0">
                <a:solidFill>
                  <a:srgbClr val="D5CED9"/>
                </a:solidFill>
                <a:latin typeface="Consolas" panose="020B0609020204030204" pitchFamily="49" charset="0"/>
              </a:rPr>
              <a:t>.</a:t>
            </a:r>
            <a:r>
              <a:rPr lang="nn-NO" dirty="0">
                <a:solidFill>
                  <a:srgbClr val="FFE66D"/>
                </a:solidFill>
                <a:latin typeface="Consolas" panose="020B0609020204030204" pitchFamily="49" charset="0"/>
              </a:rPr>
              <a:t>log</a:t>
            </a:r>
            <a:r>
              <a:rPr lang="nn-NO" dirty="0">
                <a:solidFill>
                  <a:srgbClr val="D5CED9"/>
                </a:solidFill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E8C6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D5CED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dirty="0">
                <a:solidFill>
                  <a:srgbClr val="D5CED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Google Shape;258;p18"/>
          <p:cNvSpPr txBox="1">
            <a:spLocks/>
          </p:cNvSpPr>
          <p:nvPr/>
        </p:nvSpPr>
        <p:spPr>
          <a:xfrm>
            <a:off x="7902706" y="2193418"/>
            <a:ext cx="520428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r>
              <a:rPr lang="es-ES" sz="1400" dirty="0">
                <a:solidFill>
                  <a:schemeClr val="bg1"/>
                </a:solidFill>
              </a:rPr>
              <a:t>JS</a:t>
            </a:r>
          </a:p>
        </p:txBody>
      </p:sp>
      <p:grpSp>
        <p:nvGrpSpPr>
          <p:cNvPr id="19" name="Grupo 18"/>
          <p:cNvGrpSpPr/>
          <p:nvPr/>
        </p:nvGrpSpPr>
        <p:grpSpPr>
          <a:xfrm>
            <a:off x="8456173" y="1635848"/>
            <a:ext cx="437839" cy="1985941"/>
            <a:chOff x="9105900" y="2453991"/>
            <a:chExt cx="437839" cy="1985941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4"/>
            <a:srcRect l="13577" r="3600" b="37663"/>
            <a:stretch/>
          </p:blipFill>
          <p:spPr>
            <a:xfrm>
              <a:off x="9105901" y="2453991"/>
              <a:ext cx="433890" cy="955959"/>
            </a:xfrm>
            <a:prstGeom prst="rect">
              <a:avLst/>
            </a:prstGeom>
            <a:solidFill>
              <a:srgbClr val="23262E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5"/>
            <a:srcRect r="9868"/>
            <a:stretch/>
          </p:blipFill>
          <p:spPr>
            <a:xfrm>
              <a:off x="9105900" y="3506482"/>
              <a:ext cx="437839" cy="933450"/>
            </a:xfrm>
            <a:prstGeom prst="rect">
              <a:avLst/>
            </a:prstGeom>
            <a:solidFill>
              <a:srgbClr val="23262E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8" name="Rectángulo 17"/>
            <p:cNvSpPr/>
            <p:nvPr/>
          </p:nvSpPr>
          <p:spPr>
            <a:xfrm>
              <a:off x="9105900" y="3343275"/>
              <a:ext cx="433891" cy="2275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s-AR" dirty="0">
                  <a:solidFill>
                    <a:srgbClr val="9D66F9"/>
                  </a:solidFill>
                  <a:latin typeface="Montserrat" panose="020B0604020202020204" charset="0"/>
                </a:rPr>
                <a:t>…</a:t>
              </a:r>
            </a:p>
          </p:txBody>
        </p:sp>
      </p:grpSp>
      <p:sp>
        <p:nvSpPr>
          <p:cNvPr id="15" name="Google Shape;61;p14"/>
          <p:cNvSpPr txBox="1">
            <a:spLocks/>
          </p:cNvSpPr>
          <p:nvPr/>
        </p:nvSpPr>
        <p:spPr>
          <a:xfrm>
            <a:off x="6198577" y="4466188"/>
            <a:ext cx="2450124" cy="41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s-AR" sz="1200" i="1" dirty="0">
                <a:solidFill>
                  <a:srgbClr val="9D66F9"/>
                </a:solidFill>
              </a:rPr>
              <a:t>Ver ejemplos </a:t>
            </a:r>
            <a:r>
              <a:rPr lang="es-AR" sz="1200" i="1" dirty="0" err="1">
                <a:solidFill>
                  <a:srgbClr val="9D66F9"/>
                </a:solidFill>
              </a:rPr>
              <a:t>for</a:t>
            </a:r>
            <a:r>
              <a:rPr lang="es-AR" sz="1200" i="1" dirty="0">
                <a:solidFill>
                  <a:srgbClr val="9D66F9"/>
                </a:solidFill>
              </a:rPr>
              <a:t> (.</a:t>
            </a:r>
            <a:r>
              <a:rPr lang="es-AR" sz="1200" i="1" dirty="0" err="1">
                <a:solidFill>
                  <a:srgbClr val="9D66F9"/>
                </a:solidFill>
              </a:rPr>
              <a:t>html</a:t>
            </a:r>
            <a:r>
              <a:rPr lang="es-AR" sz="1200" i="1" dirty="0">
                <a:solidFill>
                  <a:srgbClr val="9D66F9"/>
                </a:solidFill>
              </a:rPr>
              <a:t> y.js)</a:t>
            </a:r>
          </a:p>
        </p:txBody>
      </p:sp>
    </p:spTree>
    <p:extLst>
      <p:ext uri="{BB962C8B-B14F-4D97-AF65-F5344CB8AC3E}">
        <p14:creationId xmlns:p14="http://schemas.microsoft.com/office/powerpoint/2010/main" val="2708853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1" y="434310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Estructuras condicionales | Ejercicios</a:t>
            </a:r>
          </a:p>
        </p:txBody>
      </p:sp>
      <p:sp>
        <p:nvSpPr>
          <p:cNvPr id="9" name="Google Shape;61;p14"/>
          <p:cNvSpPr txBox="1">
            <a:spLocks/>
          </p:cNvSpPr>
          <p:nvPr/>
        </p:nvSpPr>
        <p:spPr>
          <a:xfrm>
            <a:off x="370648" y="861040"/>
            <a:ext cx="8417752" cy="792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342900" indent="-342900" algn="l">
              <a:spcAft>
                <a:spcPts val="600"/>
              </a:spcAft>
              <a:buFont typeface="+mj-lt"/>
              <a:buAutoNum type="arabicPeriod"/>
            </a:pPr>
            <a:r>
              <a:rPr lang="es-AR" sz="1400" dirty="0">
                <a:solidFill>
                  <a:srgbClr val="000000"/>
                </a:solidFill>
              </a:rPr>
              <a:t>Leer la hora por pantalla (número entero) y saludar en la consola según el horario: buenos días o buenas noches. Considerar que el día dura hasta 19 </a:t>
            </a:r>
            <a:r>
              <a:rPr lang="es-AR" sz="1400" dirty="0" err="1">
                <a:solidFill>
                  <a:srgbClr val="000000"/>
                </a:solidFill>
              </a:rPr>
              <a:t>hs</a:t>
            </a:r>
            <a:r>
              <a:rPr lang="es-AR" sz="1400" dirty="0">
                <a:solidFill>
                  <a:srgbClr val="000000"/>
                </a:solidFill>
              </a:rPr>
              <a:t>.</a:t>
            </a:r>
          </a:p>
          <a:p>
            <a:pPr marL="342900" indent="-342900" algn="l">
              <a:spcAft>
                <a:spcPts val="600"/>
              </a:spcAft>
              <a:buFont typeface="+mj-lt"/>
              <a:buAutoNum type="arabicPeriod"/>
            </a:pPr>
            <a:r>
              <a:rPr lang="es-AR" sz="1400" dirty="0">
                <a:solidFill>
                  <a:srgbClr val="000000"/>
                </a:solidFill>
              </a:rPr>
              <a:t>Modificar el ejercicio anterior incorporando que salude: buenos días (14 </a:t>
            </a:r>
            <a:r>
              <a:rPr lang="es-AR" sz="1400" dirty="0" err="1">
                <a:solidFill>
                  <a:srgbClr val="000000"/>
                </a:solidFill>
              </a:rPr>
              <a:t>hs</a:t>
            </a:r>
            <a:r>
              <a:rPr lang="es-AR" sz="1400" dirty="0">
                <a:solidFill>
                  <a:srgbClr val="000000"/>
                </a:solidFill>
              </a:rPr>
              <a:t>), buenas tardes (19 </a:t>
            </a:r>
            <a:r>
              <a:rPr lang="es-AR" sz="1400" dirty="0" err="1">
                <a:solidFill>
                  <a:srgbClr val="000000"/>
                </a:solidFill>
              </a:rPr>
              <a:t>hs</a:t>
            </a:r>
            <a:r>
              <a:rPr lang="es-AR" sz="1400" dirty="0">
                <a:solidFill>
                  <a:srgbClr val="000000"/>
                </a:solidFill>
              </a:rPr>
              <a:t>) o buenas noches. Además el saludo debe aparecer en el &lt;</a:t>
            </a:r>
            <a:r>
              <a:rPr lang="es-AR" sz="1400" dirty="0" err="1">
                <a:solidFill>
                  <a:srgbClr val="000000"/>
                </a:solidFill>
              </a:rPr>
              <a:t>body</a:t>
            </a:r>
            <a:r>
              <a:rPr lang="es-AR" sz="1400" dirty="0">
                <a:solidFill>
                  <a:srgbClr val="000000"/>
                </a:solidFill>
              </a:rPr>
              <a:t>&gt;.</a:t>
            </a:r>
          </a:p>
          <a:p>
            <a:pPr marL="342900" indent="-342900" algn="l">
              <a:spcAft>
                <a:spcPts val="600"/>
              </a:spcAft>
              <a:buFont typeface="+mj-lt"/>
              <a:buAutoNum type="arabicPeriod"/>
            </a:pPr>
            <a:r>
              <a:rPr lang="es-AR" sz="1400" dirty="0">
                <a:solidFill>
                  <a:srgbClr val="000000"/>
                </a:solidFill>
              </a:rPr>
              <a:t>Crear un programa que, según el número de día de la semana solicitado, diga “buen lunes”, “buen martes”, etc. en el &lt;</a:t>
            </a:r>
            <a:r>
              <a:rPr lang="es-AR" sz="1400" dirty="0" err="1">
                <a:solidFill>
                  <a:srgbClr val="000000"/>
                </a:solidFill>
              </a:rPr>
              <a:t>body</a:t>
            </a:r>
            <a:r>
              <a:rPr lang="es-AR" sz="1400" dirty="0">
                <a:solidFill>
                  <a:srgbClr val="000000"/>
                </a:solidFill>
              </a:rPr>
              <a:t>&gt; </a:t>
            </a:r>
          </a:p>
          <a:p>
            <a:pPr marL="342900" indent="-342900" algn="l">
              <a:spcAft>
                <a:spcPts val="600"/>
              </a:spcAft>
              <a:buFont typeface="+mj-lt"/>
              <a:buAutoNum type="arabicPeriod"/>
            </a:pPr>
            <a:r>
              <a:rPr lang="es-AR" sz="1400" dirty="0">
                <a:solidFill>
                  <a:srgbClr val="000000"/>
                </a:solidFill>
              </a:rPr>
              <a:t>Crear un programa que permita definir la estación del año de acuerdo a un día y un mes dados.</a:t>
            </a:r>
          </a:p>
        </p:txBody>
      </p:sp>
      <p:sp>
        <p:nvSpPr>
          <p:cNvPr id="10" name="Google Shape;258;p18"/>
          <p:cNvSpPr txBox="1">
            <a:spLocks/>
          </p:cNvSpPr>
          <p:nvPr/>
        </p:nvSpPr>
        <p:spPr>
          <a:xfrm>
            <a:off x="243961" y="2931323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Estructuras repetitivas | Ejercicios</a:t>
            </a:r>
          </a:p>
        </p:txBody>
      </p:sp>
      <p:sp>
        <p:nvSpPr>
          <p:cNvPr id="11" name="Google Shape;61;p14"/>
          <p:cNvSpPr txBox="1">
            <a:spLocks/>
          </p:cNvSpPr>
          <p:nvPr/>
        </p:nvSpPr>
        <p:spPr>
          <a:xfrm>
            <a:off x="370648" y="3384430"/>
            <a:ext cx="8417752" cy="162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342900" indent="-342900" algn="l">
              <a:buFont typeface="+mj-lt"/>
              <a:buAutoNum type="arabicPeriod"/>
            </a:pPr>
            <a:r>
              <a:rPr lang="es-AR" sz="1400" dirty="0">
                <a:solidFill>
                  <a:srgbClr val="000000"/>
                </a:solidFill>
              </a:rPr>
              <a:t>Escribir la tabla del 2 en el </a:t>
            </a:r>
            <a:r>
              <a:rPr lang="es-AR" sz="1400" dirty="0" err="1">
                <a:solidFill>
                  <a:srgbClr val="000000"/>
                </a:solidFill>
              </a:rPr>
              <a:t>body</a:t>
            </a:r>
            <a:r>
              <a:rPr lang="es-AR" sz="1400" dirty="0">
                <a:solidFill>
                  <a:srgbClr val="000000"/>
                </a:solidFill>
              </a:rPr>
              <a:t>. Por ejemplo:</a:t>
            </a:r>
          </a:p>
          <a:p>
            <a:pPr marL="628650" indent="-266700" algn="l">
              <a:buFont typeface="Arial" panose="020B0604020202020204" pitchFamily="34" charset="0"/>
              <a:buChar char="•"/>
            </a:pPr>
            <a:r>
              <a:rPr lang="es-AR" sz="1400" dirty="0">
                <a:solidFill>
                  <a:schemeClr val="tx1"/>
                </a:solidFill>
              </a:rPr>
              <a:t>2 x 1 = 2</a:t>
            </a:r>
          </a:p>
          <a:p>
            <a:pPr marL="628650" indent="-266700" algn="l">
              <a:buFont typeface="Arial" panose="020B0604020202020204" pitchFamily="34" charset="0"/>
              <a:buChar char="•"/>
            </a:pPr>
            <a:r>
              <a:rPr lang="es-AR" sz="1400" dirty="0">
                <a:solidFill>
                  <a:schemeClr val="tx1"/>
                </a:solidFill>
              </a:rPr>
              <a:t>2 x 2 = 4</a:t>
            </a:r>
          </a:p>
          <a:p>
            <a:pPr marL="628650" indent="-266700" algn="l">
              <a:buFont typeface="Arial" panose="020B0604020202020204" pitchFamily="34" charset="0"/>
              <a:buChar char="•"/>
            </a:pPr>
            <a:r>
              <a:rPr lang="es-AR" sz="1400" dirty="0">
                <a:solidFill>
                  <a:schemeClr val="tx1"/>
                </a:solidFill>
              </a:rPr>
              <a:t>2 x 3 = 6</a:t>
            </a:r>
          </a:p>
          <a:p>
            <a:pPr marL="628650" indent="-266700" algn="l">
              <a:buFont typeface="Arial" panose="020B0604020202020204" pitchFamily="34" charset="0"/>
              <a:buChar char="•"/>
            </a:pPr>
            <a:r>
              <a:rPr lang="es-AR" sz="1400" dirty="0">
                <a:solidFill>
                  <a:schemeClr val="tx1"/>
                </a:solidFill>
              </a:rPr>
              <a:t>2 x 4 = 8</a:t>
            </a:r>
          </a:p>
          <a:p>
            <a:pPr marL="342900" indent="-342900" algn="l">
              <a:spcAft>
                <a:spcPts val="600"/>
              </a:spcAft>
              <a:buFont typeface="+mj-lt"/>
              <a:buAutoNum type="arabicPeriod" startAt="2"/>
            </a:pPr>
            <a:r>
              <a:rPr lang="es-AR" sz="1400" dirty="0">
                <a:solidFill>
                  <a:srgbClr val="000000"/>
                </a:solidFill>
              </a:rPr>
              <a:t>Leer números enteros y mostrar la tabla de multiplicar de ese número en la consola, hasta que ingrese un 0.</a:t>
            </a:r>
          </a:p>
        </p:txBody>
      </p:sp>
    </p:spTree>
    <p:extLst>
      <p:ext uri="{BB962C8B-B14F-4D97-AF65-F5344CB8AC3E}">
        <p14:creationId xmlns:p14="http://schemas.microsoft.com/office/powerpoint/2010/main" val="696946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1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Material complementario y ejercicios</a:t>
            </a:r>
          </a:p>
        </p:txBody>
      </p:sp>
      <p:sp>
        <p:nvSpPr>
          <p:cNvPr id="14" name="Google Shape;61;p14"/>
          <p:cNvSpPr txBox="1">
            <a:spLocks/>
          </p:cNvSpPr>
          <p:nvPr/>
        </p:nvSpPr>
        <p:spPr>
          <a:xfrm>
            <a:off x="370648" y="1033465"/>
            <a:ext cx="8529393" cy="2833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297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400" b="1" dirty="0">
                <a:solidFill>
                  <a:schemeClr val="tx1"/>
                </a:solidFill>
              </a:rPr>
              <a:t>Curso JS:</a:t>
            </a:r>
            <a:r>
              <a:rPr lang="es-AR" sz="1400" dirty="0">
                <a:solidFill>
                  <a:schemeClr val="tx1"/>
                </a:solidFill>
              </a:rPr>
              <a:t> </a:t>
            </a:r>
            <a:r>
              <a:rPr lang="es-AR" sz="1400" dirty="0">
                <a:solidFill>
                  <a:schemeClr val="tx1"/>
                </a:solidFill>
                <a:hlinkClick r:id="rId3"/>
              </a:rPr>
              <a:t>https://www.youtube.com/playlist?list=PLhSj3UTs2_yVC0iaCGf16glrrfXuiSd0G</a:t>
            </a:r>
            <a:r>
              <a:rPr lang="es-AR" sz="1400" dirty="0">
                <a:solidFill>
                  <a:schemeClr val="tx1"/>
                </a:solidFill>
              </a:rPr>
              <a:t> (lista de reproducción)</a:t>
            </a:r>
          </a:p>
          <a:p>
            <a:pPr marL="114297" indent="0" algn="l">
              <a:buClr>
                <a:schemeClr val="tx1"/>
              </a:buClr>
              <a:buSzPct val="100000"/>
            </a:pPr>
            <a:r>
              <a:rPr lang="es-AR" sz="1400" dirty="0">
                <a:solidFill>
                  <a:schemeClr val="tx1"/>
                </a:solidFill>
              </a:rPr>
              <a:t>Los videos que recomiendo luego de las primeras dos clases de JS son:</a:t>
            </a:r>
          </a:p>
          <a:p>
            <a:pPr marL="400047" indent="-2857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400" dirty="0">
                <a:solidFill>
                  <a:schemeClr val="tx1"/>
                </a:solidFill>
              </a:rPr>
              <a:t>1. Introducción</a:t>
            </a:r>
          </a:p>
          <a:p>
            <a:pPr marL="400047" indent="-2857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400" dirty="0">
                <a:solidFill>
                  <a:schemeClr val="tx1"/>
                </a:solidFill>
              </a:rPr>
              <a:t>2. Variables</a:t>
            </a:r>
          </a:p>
          <a:p>
            <a:pPr marL="400047" indent="-2857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400" dirty="0">
                <a:solidFill>
                  <a:schemeClr val="tx1"/>
                </a:solidFill>
              </a:rPr>
              <a:t>3. Tipos de Datos</a:t>
            </a:r>
          </a:p>
          <a:p>
            <a:pPr marL="400047" indent="-2857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400" dirty="0">
                <a:solidFill>
                  <a:schemeClr val="tx1"/>
                </a:solidFill>
              </a:rPr>
              <a:t>6. Condicionales</a:t>
            </a:r>
          </a:p>
          <a:p>
            <a:pPr marL="400047" indent="-2857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400" dirty="0">
                <a:solidFill>
                  <a:schemeClr val="tx1"/>
                </a:solidFill>
              </a:rPr>
              <a:t>7. </a:t>
            </a:r>
            <a:r>
              <a:rPr lang="es-AR" sz="1400" dirty="0" err="1">
                <a:solidFill>
                  <a:schemeClr val="tx1"/>
                </a:solidFill>
              </a:rPr>
              <a:t>For</a:t>
            </a:r>
            <a:endParaRPr lang="es-AR" sz="1400" dirty="0">
              <a:solidFill>
                <a:schemeClr val="tx1"/>
              </a:solidFill>
            </a:endParaRPr>
          </a:p>
          <a:p>
            <a:pPr marL="400047" indent="-2857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400" dirty="0">
                <a:solidFill>
                  <a:schemeClr val="tx1"/>
                </a:solidFill>
              </a:rPr>
              <a:t>8. </a:t>
            </a:r>
            <a:r>
              <a:rPr lang="es-AR" sz="1400" dirty="0" err="1">
                <a:solidFill>
                  <a:schemeClr val="tx1"/>
                </a:solidFill>
              </a:rPr>
              <a:t>While</a:t>
            </a:r>
            <a:endParaRPr lang="es-AR" sz="1400" dirty="0">
              <a:solidFill>
                <a:schemeClr val="tx1"/>
              </a:solidFill>
            </a:endParaRPr>
          </a:p>
          <a:p>
            <a:pPr marL="114297" indent="0" algn="l">
              <a:buClr>
                <a:schemeClr val="tx1"/>
              </a:buClr>
              <a:buSzPct val="100000"/>
            </a:pPr>
            <a:endParaRPr lang="es-AR" sz="1400" dirty="0">
              <a:solidFill>
                <a:schemeClr val="tx1"/>
              </a:solidFill>
            </a:endParaRPr>
          </a:p>
          <a:p>
            <a:pPr marL="114297" indent="0" algn="l">
              <a:buClr>
                <a:schemeClr val="tx1"/>
              </a:buClr>
              <a:buSzPct val="100000"/>
            </a:pPr>
            <a:r>
              <a:rPr lang="es-AR" sz="1400" b="1" dirty="0">
                <a:solidFill>
                  <a:schemeClr val="tx1"/>
                </a:solidFill>
              </a:rPr>
              <a:t>Bucle FOR</a:t>
            </a:r>
            <a:r>
              <a:rPr lang="es-AR" sz="1400" dirty="0">
                <a:solidFill>
                  <a:schemeClr val="tx1"/>
                </a:solidFill>
              </a:rPr>
              <a:t>: </a:t>
            </a:r>
            <a:r>
              <a:rPr lang="es-AR" sz="1400" dirty="0">
                <a:solidFill>
                  <a:schemeClr val="tx1"/>
                </a:solidFill>
                <a:hlinkClick r:id="rId4"/>
              </a:rPr>
              <a:t>https://www.w3schools.com/js/js_loop_for.asp</a:t>
            </a:r>
            <a:endParaRPr lang="es-AR" sz="1400" dirty="0">
              <a:solidFill>
                <a:schemeClr val="tx1"/>
              </a:solidFill>
            </a:endParaRPr>
          </a:p>
          <a:p>
            <a:pPr marL="114297" indent="0" algn="l">
              <a:buClr>
                <a:schemeClr val="tx1"/>
              </a:buClr>
              <a:buSzPct val="100000"/>
            </a:pPr>
            <a:r>
              <a:rPr lang="es-AR" sz="1400" b="1" dirty="0">
                <a:solidFill>
                  <a:schemeClr val="tx1"/>
                </a:solidFill>
              </a:rPr>
              <a:t>Bucle WHILE: </a:t>
            </a:r>
            <a:r>
              <a:rPr lang="es-AR" sz="1400" dirty="0">
                <a:solidFill>
                  <a:schemeClr val="tx1"/>
                </a:solidFill>
                <a:hlinkClick r:id="rId5"/>
              </a:rPr>
              <a:t>https://www.w3schools.com/js/js_loop_while.asp</a:t>
            </a:r>
            <a:endParaRPr lang="es-AR" sz="1400" dirty="0">
              <a:solidFill>
                <a:schemeClr val="tx1"/>
              </a:solidFill>
            </a:endParaRPr>
          </a:p>
          <a:p>
            <a:pPr marL="114297" indent="0" algn="l">
              <a:buClr>
                <a:schemeClr val="tx1"/>
              </a:buClr>
              <a:buSzPct val="100000"/>
            </a:pPr>
            <a:endParaRPr lang="es-AR" sz="1400" dirty="0">
              <a:solidFill>
                <a:schemeClr val="tx1"/>
              </a:solidFill>
            </a:endParaRPr>
          </a:p>
        </p:txBody>
      </p:sp>
      <p:sp>
        <p:nvSpPr>
          <p:cNvPr id="9" name="Google Shape;61;p14"/>
          <p:cNvSpPr txBox="1">
            <a:spLocks/>
          </p:cNvSpPr>
          <p:nvPr/>
        </p:nvSpPr>
        <p:spPr>
          <a:xfrm>
            <a:off x="1682994" y="3872568"/>
            <a:ext cx="6901962" cy="577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AR" sz="1200" dirty="0">
                <a:solidFill>
                  <a:srgbClr val="000000"/>
                </a:solidFill>
              </a:rPr>
              <a:t>Del archivo </a:t>
            </a:r>
            <a:r>
              <a:rPr lang="es-AR" sz="1200" b="1" dirty="0">
                <a:solidFill>
                  <a:srgbClr val="000000"/>
                </a:solidFill>
              </a:rPr>
              <a:t>“Actividad Práctica - JavaScript Unidad 1”</a:t>
            </a:r>
            <a:r>
              <a:rPr lang="es-AR" sz="1200" dirty="0">
                <a:solidFill>
                  <a:srgbClr val="000000"/>
                </a:solidFill>
              </a:rPr>
              <a:t> están en condiciones de hacer los ejercicios: 6 a 8 y 13 a 25. Los ejercicios </a:t>
            </a:r>
            <a:r>
              <a:rPr lang="es-AR" sz="1200" b="1" dirty="0">
                <a:solidFill>
                  <a:srgbClr val="000000"/>
                </a:solidFill>
              </a:rPr>
              <a:t>NO </a:t>
            </a:r>
            <a:r>
              <a:rPr lang="es-AR" sz="1200" dirty="0">
                <a:solidFill>
                  <a:srgbClr val="000000"/>
                </a:solidFill>
              </a:rPr>
              <a:t>son obligatorios.</a:t>
            </a:r>
          </a:p>
        </p:txBody>
      </p:sp>
      <p:sp>
        <p:nvSpPr>
          <p:cNvPr id="10" name="Google Shape;258;p18"/>
          <p:cNvSpPr txBox="1">
            <a:spLocks/>
          </p:cNvSpPr>
          <p:nvPr/>
        </p:nvSpPr>
        <p:spPr>
          <a:xfrm>
            <a:off x="501136" y="3844562"/>
            <a:ext cx="1277108" cy="41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sz="1600" dirty="0"/>
              <a:t>Ejercicios</a:t>
            </a:r>
          </a:p>
        </p:txBody>
      </p:sp>
    </p:spTree>
    <p:extLst>
      <p:ext uri="{BB962C8B-B14F-4D97-AF65-F5344CB8AC3E}">
        <p14:creationId xmlns:p14="http://schemas.microsoft.com/office/powerpoint/2010/main" val="985465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1" y="434310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Operadores prefijo y posfijo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821096"/>
              </p:ext>
            </p:extLst>
          </p:nvPr>
        </p:nvGraphicFramePr>
        <p:xfrm>
          <a:off x="1138605" y="2099530"/>
          <a:ext cx="7060223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43">
                  <a:extLst>
                    <a:ext uri="{9D8B030D-6E8A-4147-A177-3AD203B41FA5}">
                      <a16:colId xmlns:a16="http://schemas.microsoft.com/office/drawing/2014/main" val="185556974"/>
                    </a:ext>
                  </a:extLst>
                </a:gridCol>
                <a:gridCol w="1999256">
                  <a:extLst>
                    <a:ext uri="{9D8B030D-6E8A-4147-A177-3AD203B41FA5}">
                      <a16:colId xmlns:a16="http://schemas.microsoft.com/office/drawing/2014/main" val="4141638989"/>
                    </a:ext>
                  </a:extLst>
                </a:gridCol>
                <a:gridCol w="3632824">
                  <a:extLst>
                    <a:ext uri="{9D8B030D-6E8A-4147-A177-3AD203B41FA5}">
                      <a16:colId xmlns:a16="http://schemas.microsoft.com/office/drawing/2014/main" val="3595366016"/>
                    </a:ext>
                  </a:extLst>
                </a:gridCol>
              </a:tblGrid>
              <a:tr h="272000">
                <a:tc>
                  <a:txBody>
                    <a:bodyPr/>
                    <a:lstStyle/>
                    <a:p>
                      <a:pPr algn="ctr"/>
                      <a:r>
                        <a:rPr lang="es-AR" sz="1400" dirty="0">
                          <a:latin typeface="Montserrat" panose="020B0604020202020204" charset="0"/>
                        </a:rPr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>
                          <a:latin typeface="Montserrat" panose="020B0604020202020204" charset="0"/>
                        </a:rPr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>
                          <a:latin typeface="Montserrat" panose="020B0604020202020204" charset="0"/>
                        </a:rPr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730691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>
                          <a:latin typeface="Montserrat" panose="020B0604020202020204" charset="0"/>
                        </a:rPr>
                        <a:t>i++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latin typeface="Montserrat" panose="020B0604020202020204" charset="0"/>
                        </a:rPr>
                        <a:t>incremento posfijo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latin typeface="Montserrat" panose="020B0604020202020204" charset="0"/>
                        </a:rPr>
                        <a:t>a=i++   primero a=i y después i=i 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686956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>
                          <a:latin typeface="Montserrat" panose="020B0604020202020204" charset="0"/>
                        </a:rPr>
                        <a:t>++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latin typeface="Montserrat" panose="020B0604020202020204" charset="0"/>
                        </a:rPr>
                        <a:t>incremento prefijo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latin typeface="Montserrat" panose="020B0604020202020204" charset="0"/>
                        </a:rPr>
                        <a:t>a=++i   primero i=i +1 y después a=i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35012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>
                          <a:latin typeface="Montserrat" panose="020B0604020202020204" charset="0"/>
                        </a:rPr>
                        <a:t>i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latin typeface="Montserrat" panose="020B0604020202020204" charset="0"/>
                        </a:rPr>
                        <a:t>decremento posfijo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latin typeface="Montserrat" panose="020B0604020202020204" charset="0"/>
                        </a:rPr>
                        <a:t>a=i - -   primero a=i y después i=i 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021976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algn="ctr"/>
                      <a:r>
                        <a:rPr lang="es-AR" sz="1200" b="1" dirty="0">
                          <a:latin typeface="Montserrat" panose="020B0604020202020204" charset="0"/>
                        </a:rPr>
                        <a:t>- -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latin typeface="Montserrat" panose="020B0604020202020204" charset="0"/>
                        </a:rPr>
                        <a:t>decremento prefijo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>
                          <a:latin typeface="Montserrat" panose="020B0604020202020204" charset="0"/>
                        </a:rPr>
                        <a:t>a=- - i   primero i=i - 1 y después a=i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723412"/>
                  </a:ext>
                </a:extLst>
              </a:tr>
            </a:tbl>
          </a:graphicData>
        </a:graphic>
      </p:graphicFrame>
      <p:sp>
        <p:nvSpPr>
          <p:cNvPr id="7" name="Google Shape;61;p14"/>
          <p:cNvSpPr txBox="1">
            <a:spLocks/>
          </p:cNvSpPr>
          <p:nvPr/>
        </p:nvSpPr>
        <p:spPr>
          <a:xfrm>
            <a:off x="370649" y="948515"/>
            <a:ext cx="8456828" cy="1012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s-AR" sz="1400" dirty="0">
                <a:solidFill>
                  <a:srgbClr val="000000"/>
                </a:solidFill>
              </a:rPr>
              <a:t>Los </a:t>
            </a:r>
            <a:r>
              <a:rPr lang="es-AR" sz="1400" b="1" dirty="0">
                <a:solidFill>
                  <a:srgbClr val="000000"/>
                </a:solidFill>
              </a:rPr>
              <a:t>afijos</a:t>
            </a:r>
            <a:r>
              <a:rPr lang="es-AR" sz="1400" dirty="0">
                <a:solidFill>
                  <a:srgbClr val="000000"/>
                </a:solidFill>
              </a:rPr>
              <a:t> se anteponen o se posponen en un nombre de una variable. Cuando hablamos de </a:t>
            </a:r>
            <a:r>
              <a:rPr lang="es-AR" sz="1400" b="1" dirty="0">
                <a:solidFill>
                  <a:srgbClr val="000000"/>
                </a:solidFill>
              </a:rPr>
              <a:t>prefijo</a:t>
            </a:r>
            <a:r>
              <a:rPr lang="es-AR" sz="1400" dirty="0">
                <a:solidFill>
                  <a:srgbClr val="000000"/>
                </a:solidFill>
              </a:rPr>
              <a:t> nos referimos a que se antepone a la variable y el </a:t>
            </a:r>
            <a:r>
              <a:rPr lang="es-AR" sz="1400" b="1" dirty="0">
                <a:solidFill>
                  <a:srgbClr val="000000"/>
                </a:solidFill>
              </a:rPr>
              <a:t>posfijo</a:t>
            </a:r>
            <a:r>
              <a:rPr lang="es-AR" sz="1400" dirty="0">
                <a:solidFill>
                  <a:srgbClr val="000000"/>
                </a:solidFill>
              </a:rPr>
              <a:t> se pospone. Se utilizan para realizar operaciones aritméticas, tanto para incrementar como para decrementar el valor de una variable.</a:t>
            </a:r>
          </a:p>
          <a:p>
            <a:pPr marL="0" indent="0" algn="l"/>
            <a:endParaRPr lang="es-AR" sz="1400" dirty="0">
              <a:solidFill>
                <a:srgbClr val="000000"/>
              </a:solidFill>
            </a:endParaRPr>
          </a:p>
        </p:txBody>
      </p:sp>
      <p:sp>
        <p:nvSpPr>
          <p:cNvPr id="8" name="Google Shape;61;p14"/>
          <p:cNvSpPr txBox="1">
            <a:spLocks/>
          </p:cNvSpPr>
          <p:nvPr/>
        </p:nvSpPr>
        <p:spPr>
          <a:xfrm>
            <a:off x="4528039" y="3640455"/>
            <a:ext cx="3670790" cy="41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s-AR" sz="1200" i="1" dirty="0">
                <a:solidFill>
                  <a:srgbClr val="9D66F9"/>
                </a:solidFill>
              </a:rPr>
              <a:t>Ver ejemplo operadores-prefijo-posfijo.html</a:t>
            </a:r>
          </a:p>
        </p:txBody>
      </p:sp>
    </p:spTree>
    <p:extLst>
      <p:ext uri="{BB962C8B-B14F-4D97-AF65-F5344CB8AC3E}">
        <p14:creationId xmlns:p14="http://schemas.microsoft.com/office/powerpoint/2010/main" val="173879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1" y="434310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Operadores de asignación</a:t>
            </a:r>
          </a:p>
        </p:txBody>
      </p:sp>
      <p:sp>
        <p:nvSpPr>
          <p:cNvPr id="14" name="Google Shape;61;p14"/>
          <p:cNvSpPr txBox="1">
            <a:spLocks/>
          </p:cNvSpPr>
          <p:nvPr/>
        </p:nvSpPr>
        <p:spPr>
          <a:xfrm>
            <a:off x="370648" y="909641"/>
            <a:ext cx="7498467" cy="380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s-AR" sz="1400" dirty="0">
                <a:solidFill>
                  <a:srgbClr val="000000"/>
                </a:solidFill>
              </a:rPr>
              <a:t>No solamente el = (igual) es un operador de asignación. Tenemos otras variantes: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091612"/>
              </p:ext>
            </p:extLst>
          </p:nvPr>
        </p:nvGraphicFramePr>
        <p:xfrm>
          <a:off x="1701313" y="1482341"/>
          <a:ext cx="5741376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366">
                  <a:extLst>
                    <a:ext uri="{9D8B030D-6E8A-4147-A177-3AD203B41FA5}">
                      <a16:colId xmlns:a16="http://schemas.microsoft.com/office/drawing/2014/main" val="185556974"/>
                    </a:ext>
                  </a:extLst>
                </a:gridCol>
                <a:gridCol w="1625796">
                  <a:extLst>
                    <a:ext uri="{9D8B030D-6E8A-4147-A177-3AD203B41FA5}">
                      <a16:colId xmlns:a16="http://schemas.microsoft.com/office/drawing/2014/main" val="4141638989"/>
                    </a:ext>
                  </a:extLst>
                </a:gridCol>
                <a:gridCol w="2954214">
                  <a:extLst>
                    <a:ext uri="{9D8B030D-6E8A-4147-A177-3AD203B41FA5}">
                      <a16:colId xmlns:a16="http://schemas.microsoft.com/office/drawing/2014/main" val="3595366016"/>
                    </a:ext>
                  </a:extLst>
                </a:gridCol>
              </a:tblGrid>
              <a:tr h="272000">
                <a:tc>
                  <a:txBody>
                    <a:bodyPr/>
                    <a:lstStyle/>
                    <a:p>
                      <a:pPr algn="ctr"/>
                      <a:r>
                        <a:rPr lang="es-AR" sz="1400" dirty="0">
                          <a:latin typeface="Montserrat" panose="020B0604020202020204" charset="0"/>
                        </a:rPr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>
                          <a:latin typeface="Montserrat" panose="020B0604020202020204" charset="0"/>
                        </a:rPr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>
                          <a:latin typeface="Montserrat" panose="020B0604020202020204" charset="0"/>
                        </a:rPr>
                        <a:t>Equivale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730691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s-AR" sz="1200" b="1" u="none" strike="noStrike" cap="none" dirty="0">
                          <a:latin typeface="Montserrat" panose="020B0604020202020204" charset="0"/>
                        </a:rPr>
                        <a:t>=</a:t>
                      </a:r>
                      <a:endParaRPr sz="1200" b="1" u="none" strike="noStrike" cap="none" dirty="0">
                        <a:latin typeface="Montserrat" panose="020B0604020202020204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s-AR" sz="1200" u="none" strike="noStrike" cap="none">
                          <a:latin typeface="Montserrat" panose="020B0604020202020204" charset="0"/>
                        </a:rPr>
                        <a:t>x = 3</a:t>
                      </a:r>
                      <a:endParaRPr sz="1200" u="none" strike="noStrike" cap="none">
                        <a:latin typeface="Montserrat" panose="020B060402020202020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s-AR" sz="1200" u="none" strike="noStrike" cap="none">
                          <a:latin typeface="Montserrat" panose="020B0604020202020204" charset="0"/>
                        </a:rPr>
                        <a:t>x = 3</a:t>
                      </a:r>
                      <a:endParaRPr sz="1200" u="none" strike="noStrike" cap="none">
                        <a:latin typeface="Montserrat" panose="020B060402020202020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305686956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s-AR" sz="1200" b="1" u="none" strike="noStrike" cap="none" dirty="0">
                          <a:latin typeface="Montserrat" panose="020B0604020202020204" charset="0"/>
                        </a:rPr>
                        <a:t>+=</a:t>
                      </a:r>
                      <a:endParaRPr sz="1200" b="1" u="none" strike="noStrike" cap="none" dirty="0">
                        <a:latin typeface="Montserrat" panose="020B0604020202020204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latin typeface="Montserrat" panose="020B0604020202020204" charset="0"/>
                        </a:rPr>
                        <a:t>x += y</a:t>
                      </a:r>
                      <a:endParaRPr sz="1200" u="none" strike="noStrike" cap="none" dirty="0">
                        <a:latin typeface="Montserrat" panose="020B060402020202020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s-AR" sz="1200" u="none" strike="noStrike" cap="none">
                          <a:latin typeface="Montserrat" panose="020B0604020202020204" charset="0"/>
                        </a:rPr>
                        <a:t>x = x + y</a:t>
                      </a:r>
                      <a:endParaRPr sz="1200" u="none" strike="noStrike" cap="none">
                        <a:latin typeface="Montserrat" panose="020B060402020202020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784135012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s-AR" sz="1200" b="1" u="none" strike="noStrike" cap="none" dirty="0">
                          <a:latin typeface="Montserrat" panose="020B0604020202020204" charset="0"/>
                        </a:rPr>
                        <a:t>-=</a:t>
                      </a:r>
                      <a:endParaRPr sz="1200" b="1" u="none" strike="noStrike" cap="none" dirty="0">
                        <a:latin typeface="Montserrat" panose="020B0604020202020204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latin typeface="Montserrat" panose="020B0604020202020204" charset="0"/>
                        </a:rPr>
                        <a:t>x -= y</a:t>
                      </a:r>
                      <a:endParaRPr sz="1200" u="none" strike="noStrike" cap="none" dirty="0">
                        <a:latin typeface="Montserrat" panose="020B060402020202020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s-AR" sz="1200" u="none" strike="noStrike" cap="none">
                          <a:latin typeface="Montserrat" panose="020B0604020202020204" charset="0"/>
                        </a:rPr>
                        <a:t>x = x - y</a:t>
                      </a:r>
                      <a:endParaRPr sz="1200" u="none" strike="noStrike" cap="none">
                        <a:latin typeface="Montserrat" panose="020B060402020202020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65021976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s-AR" sz="1200" b="1" u="none" strike="noStrike" cap="none" dirty="0">
                          <a:latin typeface="Montserrat" panose="020B0604020202020204" charset="0"/>
                        </a:rPr>
                        <a:t>*=</a:t>
                      </a:r>
                      <a:endParaRPr sz="1200" b="1" u="none" strike="noStrike" cap="none" dirty="0">
                        <a:latin typeface="Montserrat" panose="020B0604020202020204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latin typeface="Montserrat" panose="020B0604020202020204" charset="0"/>
                        </a:rPr>
                        <a:t>x *= y</a:t>
                      </a:r>
                      <a:endParaRPr sz="1200" u="none" strike="noStrike" cap="none" dirty="0">
                        <a:latin typeface="Montserrat" panose="020B060402020202020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latin typeface="Montserrat" panose="020B0604020202020204" charset="0"/>
                        </a:rPr>
                        <a:t>x = x * y</a:t>
                      </a:r>
                      <a:endParaRPr sz="1200" u="none" strike="noStrike" cap="none" dirty="0">
                        <a:latin typeface="Montserrat" panose="020B060402020202020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61723412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s-AR" sz="1200" b="1" u="none" strike="noStrike" cap="none" dirty="0">
                          <a:latin typeface="Montserrat" panose="020B0604020202020204" charset="0"/>
                        </a:rPr>
                        <a:t>/=</a:t>
                      </a:r>
                      <a:endParaRPr sz="1200" b="1" u="none" strike="noStrike" cap="none" dirty="0">
                        <a:latin typeface="Montserrat" panose="020B0604020202020204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latin typeface="Montserrat" panose="020B0604020202020204" charset="0"/>
                        </a:rPr>
                        <a:t>x /= y</a:t>
                      </a:r>
                      <a:endParaRPr sz="1200" u="none" strike="noStrike" cap="none" dirty="0">
                        <a:latin typeface="Montserrat" panose="020B060402020202020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latin typeface="Montserrat" panose="020B0604020202020204" charset="0"/>
                        </a:rPr>
                        <a:t>x = x / y</a:t>
                      </a:r>
                      <a:endParaRPr sz="1200" u="none" strike="noStrike" cap="none" dirty="0">
                        <a:latin typeface="Montserrat" panose="020B060402020202020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02519892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s-AR" sz="1200" b="1" u="none" strike="noStrike" cap="none" dirty="0">
                          <a:latin typeface="Montserrat" panose="020B0604020202020204" charset="0"/>
                        </a:rPr>
                        <a:t>%=</a:t>
                      </a:r>
                      <a:endParaRPr sz="1200" b="1" u="none" strike="noStrike" cap="none" dirty="0">
                        <a:latin typeface="Montserrat" panose="020B0604020202020204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s-AR" sz="1200" u="none" strike="noStrike" cap="none">
                          <a:latin typeface="Montserrat" panose="020B0604020202020204" charset="0"/>
                        </a:rPr>
                        <a:t>x %= y</a:t>
                      </a:r>
                      <a:endParaRPr sz="1200" u="none" strike="noStrike" cap="none">
                        <a:latin typeface="Montserrat" panose="020B060402020202020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latin typeface="Montserrat" panose="020B0604020202020204" charset="0"/>
                        </a:rPr>
                        <a:t>x = x % y</a:t>
                      </a:r>
                      <a:endParaRPr sz="1200" u="none" strike="noStrike" cap="none" dirty="0">
                        <a:latin typeface="Montserrat" panose="020B060402020202020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62142146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s-AR" sz="1200" b="1" u="none" strike="noStrike" cap="none" dirty="0">
                          <a:latin typeface="Montserrat" panose="020B0604020202020204" charset="0"/>
                        </a:rPr>
                        <a:t>**=</a:t>
                      </a:r>
                      <a:endParaRPr sz="1200" b="1" u="none" strike="noStrike" cap="none" dirty="0">
                        <a:latin typeface="Montserrat" panose="020B0604020202020204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s-AR" sz="1200" u="none" strike="noStrike" cap="none">
                          <a:latin typeface="Montserrat" panose="020B0604020202020204" charset="0"/>
                        </a:rPr>
                        <a:t>x **= y</a:t>
                      </a:r>
                      <a:endParaRPr sz="1200" u="none" strike="noStrike" cap="none">
                        <a:latin typeface="Montserrat" panose="020B060402020202020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latin typeface="Montserrat" panose="020B0604020202020204" charset="0"/>
                        </a:rPr>
                        <a:t>x = x ** y</a:t>
                      </a:r>
                      <a:endParaRPr sz="1200" u="none" strike="noStrike" cap="none" dirty="0">
                        <a:latin typeface="Montserrat" panose="020B060402020202020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21157752"/>
                  </a:ext>
                </a:extLst>
              </a:tr>
            </a:tbl>
          </a:graphicData>
        </a:graphic>
      </p:graphicFrame>
      <p:sp>
        <p:nvSpPr>
          <p:cNvPr id="7" name="Google Shape;61;p14"/>
          <p:cNvSpPr txBox="1">
            <a:spLocks/>
          </p:cNvSpPr>
          <p:nvPr/>
        </p:nvSpPr>
        <p:spPr>
          <a:xfrm>
            <a:off x="5627078" y="4211863"/>
            <a:ext cx="2914650" cy="41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s-AR" sz="1200" i="1" dirty="0">
                <a:solidFill>
                  <a:srgbClr val="9D66F9"/>
                </a:solidFill>
              </a:rPr>
              <a:t>Ver operadores-asignacion.html</a:t>
            </a:r>
          </a:p>
        </p:txBody>
      </p:sp>
    </p:spTree>
    <p:extLst>
      <p:ext uri="{BB962C8B-B14F-4D97-AF65-F5344CB8AC3E}">
        <p14:creationId xmlns:p14="http://schemas.microsoft.com/office/powerpoint/2010/main" val="3868469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1" y="434310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Operadores de comparación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532578"/>
              </p:ext>
            </p:extLst>
          </p:nvPr>
        </p:nvGraphicFramePr>
        <p:xfrm>
          <a:off x="3090498" y="1007010"/>
          <a:ext cx="2787162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366">
                  <a:extLst>
                    <a:ext uri="{9D8B030D-6E8A-4147-A177-3AD203B41FA5}">
                      <a16:colId xmlns:a16="http://schemas.microsoft.com/office/drawing/2014/main" val="185556974"/>
                    </a:ext>
                  </a:extLst>
                </a:gridCol>
                <a:gridCol w="1625796">
                  <a:extLst>
                    <a:ext uri="{9D8B030D-6E8A-4147-A177-3AD203B41FA5}">
                      <a16:colId xmlns:a16="http://schemas.microsoft.com/office/drawing/2014/main" val="4141638989"/>
                    </a:ext>
                  </a:extLst>
                </a:gridCol>
              </a:tblGrid>
              <a:tr h="272000">
                <a:tc>
                  <a:txBody>
                    <a:bodyPr/>
                    <a:lstStyle/>
                    <a:p>
                      <a:pPr algn="ctr"/>
                      <a:r>
                        <a:rPr lang="es-AR" sz="1400" dirty="0">
                          <a:latin typeface="Montserrat" panose="020B0604020202020204" charset="0"/>
                        </a:rPr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>
                          <a:latin typeface="Montserrat" panose="020B0604020202020204" charset="0"/>
                        </a:rPr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730691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200" b="1" u="none" strike="noStrike" cap="none" dirty="0">
                          <a:latin typeface="Montserrat" panose="020B0604020202020204" charset="0"/>
                        </a:rPr>
                        <a:t>==</a:t>
                      </a:r>
                      <a:endParaRPr sz="1200" b="1" u="none" strike="noStrike" cap="none" dirty="0">
                        <a:latin typeface="Montserrat" panose="020B0604020202020204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latin typeface="Montserrat" panose="020B0604020202020204" charset="0"/>
                        </a:rPr>
                        <a:t>igual a</a:t>
                      </a:r>
                      <a:endParaRPr sz="1200" u="none" strike="noStrike" cap="none" dirty="0">
                        <a:latin typeface="Montserrat" panose="020B060402020202020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305686956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200" b="1" u="none" strike="noStrike" cap="none" dirty="0">
                          <a:latin typeface="Montserrat" panose="020B0604020202020204" charset="0"/>
                        </a:rPr>
                        <a:t>===</a:t>
                      </a:r>
                      <a:endParaRPr sz="1200" b="1" u="none" strike="noStrike" cap="none" dirty="0">
                        <a:latin typeface="Montserrat" panose="020B0604020202020204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latin typeface="Montserrat" panose="020B0604020202020204" charset="0"/>
                        </a:rPr>
                        <a:t>igual valor y tipo</a:t>
                      </a:r>
                      <a:endParaRPr sz="1200" u="none" strike="noStrike" cap="none" dirty="0">
                        <a:latin typeface="Montserrat" panose="020B060402020202020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784135012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200" b="1" u="none" strike="noStrike" cap="none" dirty="0">
                          <a:latin typeface="Montserrat" panose="020B0604020202020204" charset="0"/>
                        </a:rPr>
                        <a:t>!=</a:t>
                      </a:r>
                      <a:endParaRPr sz="1200" b="1" u="none" strike="noStrike" cap="none" dirty="0">
                        <a:latin typeface="Montserrat" panose="020B0604020202020204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latin typeface="Montserrat" panose="020B0604020202020204" charset="0"/>
                        </a:rPr>
                        <a:t>no igual a</a:t>
                      </a:r>
                      <a:endParaRPr sz="1200" u="none" strike="noStrike" cap="none" dirty="0">
                        <a:latin typeface="Montserrat" panose="020B060402020202020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65021976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200" b="1" u="none" strike="noStrike" cap="none" dirty="0">
                          <a:latin typeface="Montserrat" panose="020B0604020202020204" charset="0"/>
                        </a:rPr>
                        <a:t>!==</a:t>
                      </a:r>
                      <a:endParaRPr sz="1200" b="1" u="none" strike="noStrike" cap="none" dirty="0">
                        <a:latin typeface="Montserrat" panose="020B0604020202020204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s-AR" sz="1200" u="none" strike="noStrike" cap="none" dirty="0">
                          <a:latin typeface="Montserrat" panose="020B0604020202020204" charset="0"/>
                        </a:rPr>
                        <a:t>igual valor no tipo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61723412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200" b="1" u="none" strike="noStrike" cap="none" dirty="0">
                          <a:latin typeface="Montserrat" panose="020B0604020202020204" charset="0"/>
                        </a:rPr>
                        <a:t>&gt;</a:t>
                      </a:r>
                      <a:endParaRPr sz="1200" b="1" u="none" strike="noStrike" cap="none" dirty="0">
                        <a:latin typeface="Montserrat" panose="020B0604020202020204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latin typeface="Montserrat" panose="020B0604020202020204" charset="0"/>
                        </a:rPr>
                        <a:t>mayor que</a:t>
                      </a:r>
                      <a:endParaRPr sz="1200" u="none" strike="noStrike" cap="none" dirty="0">
                        <a:latin typeface="Montserrat" panose="020B060402020202020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02519892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200" b="1" u="none" strike="noStrike" cap="none" dirty="0">
                          <a:latin typeface="Montserrat" panose="020B0604020202020204" charset="0"/>
                        </a:rPr>
                        <a:t>&lt;</a:t>
                      </a:r>
                      <a:endParaRPr sz="1200" b="1" u="none" strike="noStrike" cap="none" dirty="0">
                        <a:latin typeface="Montserrat" panose="020B0604020202020204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latin typeface="Montserrat" panose="020B0604020202020204" charset="0"/>
                        </a:rPr>
                        <a:t>menor que</a:t>
                      </a:r>
                      <a:endParaRPr sz="1200" u="none" strike="noStrike" cap="none" dirty="0">
                        <a:latin typeface="Montserrat" panose="020B060402020202020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62142146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200" b="1" u="none" strike="noStrike" cap="none" dirty="0">
                          <a:latin typeface="Montserrat" panose="020B0604020202020204" charset="0"/>
                        </a:rPr>
                        <a:t>&gt;=</a:t>
                      </a:r>
                      <a:endParaRPr sz="1200" b="1" u="none" strike="noStrike" cap="none" dirty="0">
                        <a:latin typeface="Montserrat" panose="020B0604020202020204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latin typeface="Montserrat" panose="020B0604020202020204" charset="0"/>
                        </a:rPr>
                        <a:t>mayor o igual que</a:t>
                      </a:r>
                      <a:endParaRPr sz="1200" u="none" strike="noStrike" cap="none" dirty="0">
                        <a:latin typeface="Montserrat" panose="020B060402020202020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21157752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200" b="1" u="none" strike="noStrike" cap="none" dirty="0">
                          <a:latin typeface="Montserrat" panose="020B0604020202020204" charset="0"/>
                        </a:rPr>
                        <a:t>&lt;=</a:t>
                      </a:r>
                      <a:endParaRPr sz="1200" b="1" u="none" strike="noStrike" cap="none" dirty="0">
                        <a:latin typeface="Montserrat" panose="020B0604020202020204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latin typeface="Montserrat" panose="020B0604020202020204" charset="0"/>
                        </a:rPr>
                        <a:t>menor o igual que</a:t>
                      </a:r>
                      <a:endParaRPr sz="1200" u="none" strike="noStrike" cap="none" dirty="0">
                        <a:latin typeface="Montserrat" panose="020B060402020202020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08725398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200" b="1" u="none" strike="noStrike" cap="none" dirty="0">
                          <a:latin typeface="Montserrat" panose="020B0604020202020204" charset="0"/>
                        </a:rPr>
                        <a:t>?</a:t>
                      </a:r>
                      <a:endParaRPr sz="1200" b="1" u="none" strike="noStrike" cap="none" dirty="0">
                        <a:latin typeface="Montserrat" panose="020B0604020202020204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latin typeface="Montserrat" panose="020B0604020202020204" charset="0"/>
                        </a:rPr>
                        <a:t>operador ternario</a:t>
                      </a:r>
                      <a:endParaRPr sz="1200" u="none" strike="noStrike" cap="none" dirty="0">
                        <a:latin typeface="Montserrat" panose="020B060402020202020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601876307"/>
                  </a:ext>
                </a:extLst>
              </a:tr>
            </a:tbl>
          </a:graphicData>
        </a:graphic>
      </p:graphicFrame>
      <p:sp>
        <p:nvSpPr>
          <p:cNvPr id="7" name="Google Shape;61;p14"/>
          <p:cNvSpPr txBox="1">
            <a:spLocks/>
          </p:cNvSpPr>
          <p:nvPr/>
        </p:nvSpPr>
        <p:spPr>
          <a:xfrm>
            <a:off x="5627078" y="4414086"/>
            <a:ext cx="2914650" cy="41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s-AR" sz="1200" i="1" dirty="0">
                <a:solidFill>
                  <a:srgbClr val="9D66F9"/>
                </a:solidFill>
              </a:rPr>
              <a:t>Ver operadores-comparacion.html</a:t>
            </a:r>
          </a:p>
        </p:txBody>
      </p:sp>
    </p:spTree>
    <p:extLst>
      <p:ext uri="{BB962C8B-B14F-4D97-AF65-F5344CB8AC3E}">
        <p14:creationId xmlns:p14="http://schemas.microsoft.com/office/powerpoint/2010/main" val="1983538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1" y="434310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Operadores lógicos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510928"/>
              </p:ext>
            </p:extLst>
          </p:nvPr>
        </p:nvGraphicFramePr>
        <p:xfrm>
          <a:off x="1156190" y="1007010"/>
          <a:ext cx="278716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366">
                  <a:extLst>
                    <a:ext uri="{9D8B030D-6E8A-4147-A177-3AD203B41FA5}">
                      <a16:colId xmlns:a16="http://schemas.microsoft.com/office/drawing/2014/main" val="185556974"/>
                    </a:ext>
                  </a:extLst>
                </a:gridCol>
                <a:gridCol w="1625796">
                  <a:extLst>
                    <a:ext uri="{9D8B030D-6E8A-4147-A177-3AD203B41FA5}">
                      <a16:colId xmlns:a16="http://schemas.microsoft.com/office/drawing/2014/main" val="4141638989"/>
                    </a:ext>
                  </a:extLst>
                </a:gridCol>
              </a:tblGrid>
              <a:tr h="272000">
                <a:tc>
                  <a:txBody>
                    <a:bodyPr/>
                    <a:lstStyle/>
                    <a:p>
                      <a:pPr algn="ctr"/>
                      <a:r>
                        <a:rPr lang="es-AR" sz="1200" dirty="0">
                          <a:latin typeface="Montserrat" panose="020B0604020202020204" charset="0"/>
                        </a:rPr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>
                          <a:latin typeface="Montserrat" panose="020B0604020202020204" charset="0"/>
                        </a:rPr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730691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200" b="1" u="none" strike="noStrike" cap="none" dirty="0">
                          <a:latin typeface="Montserrat" panose="020B0604020202020204" charset="0"/>
                        </a:rPr>
                        <a:t>&amp;&amp;</a:t>
                      </a:r>
                      <a:endParaRPr sz="1200" b="1" u="none" strike="noStrike" cap="none" dirty="0">
                        <a:latin typeface="Montserrat" panose="020B0604020202020204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latin typeface="Montserrat" panose="020B0604020202020204" charset="0"/>
                        </a:rPr>
                        <a:t>Y lógico (Conjunción)</a:t>
                      </a:r>
                      <a:endParaRPr sz="1200" u="none" strike="noStrike" cap="none" dirty="0">
                        <a:latin typeface="Montserrat" panose="020B060402020202020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305686956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200" b="1" u="none" strike="noStrike" cap="none" dirty="0">
                          <a:latin typeface="Montserrat" panose="020B0604020202020204" charset="0"/>
                        </a:rPr>
                        <a:t>||</a:t>
                      </a:r>
                      <a:endParaRPr sz="1200" b="1" u="none" strike="noStrike" cap="none" dirty="0">
                        <a:latin typeface="Montserrat" panose="020B0604020202020204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latin typeface="Montserrat" panose="020B0604020202020204" charset="0"/>
                        </a:rPr>
                        <a:t>O lógico (Disyunción)</a:t>
                      </a:r>
                      <a:endParaRPr sz="1200" u="none" strike="noStrike" cap="none" dirty="0">
                        <a:latin typeface="Montserrat" panose="020B060402020202020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784135012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200" b="1" u="none" strike="noStrike" cap="none" dirty="0">
                          <a:latin typeface="Montserrat" panose="020B0604020202020204" charset="0"/>
                        </a:rPr>
                        <a:t>!</a:t>
                      </a:r>
                      <a:endParaRPr sz="1200" b="1" u="none" strike="noStrike" cap="none" dirty="0">
                        <a:latin typeface="Montserrat" panose="020B0604020202020204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latin typeface="Montserrat" panose="020B0604020202020204" charset="0"/>
                        </a:rPr>
                        <a:t>NO lógico (Negación)</a:t>
                      </a:r>
                      <a:endParaRPr sz="1200" u="none" strike="noStrike" cap="none" dirty="0">
                        <a:latin typeface="Montserrat" panose="020B060402020202020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65021976"/>
                  </a:ext>
                </a:extLst>
              </a:tr>
            </a:tbl>
          </a:graphicData>
        </a:graphic>
      </p:graphicFrame>
      <p:sp>
        <p:nvSpPr>
          <p:cNvPr id="7" name="Google Shape;61;p14"/>
          <p:cNvSpPr txBox="1">
            <a:spLocks/>
          </p:cNvSpPr>
          <p:nvPr/>
        </p:nvSpPr>
        <p:spPr>
          <a:xfrm>
            <a:off x="5627078" y="4586841"/>
            <a:ext cx="2914650" cy="41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s-AR" sz="1200" i="1" dirty="0">
                <a:solidFill>
                  <a:srgbClr val="9D66F9"/>
                </a:solidFill>
              </a:rPr>
              <a:t>Ver operadores-lógicos.html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985221"/>
              </p:ext>
            </p:extLst>
          </p:nvPr>
        </p:nvGraphicFramePr>
        <p:xfrm>
          <a:off x="4855581" y="1245763"/>
          <a:ext cx="2736000" cy="122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000">
                  <a:extLst>
                    <a:ext uri="{9D8B030D-6E8A-4147-A177-3AD203B41FA5}">
                      <a16:colId xmlns:a16="http://schemas.microsoft.com/office/drawing/2014/main" val="802815042"/>
                    </a:ext>
                  </a:extLst>
                </a:gridCol>
                <a:gridCol w="912000">
                  <a:extLst>
                    <a:ext uri="{9D8B030D-6E8A-4147-A177-3AD203B41FA5}">
                      <a16:colId xmlns:a16="http://schemas.microsoft.com/office/drawing/2014/main" val="1503685174"/>
                    </a:ext>
                  </a:extLst>
                </a:gridCol>
                <a:gridCol w="912000">
                  <a:extLst>
                    <a:ext uri="{9D8B030D-6E8A-4147-A177-3AD203B41FA5}">
                      <a16:colId xmlns:a16="http://schemas.microsoft.com/office/drawing/2014/main" val="3173023666"/>
                    </a:ext>
                  </a:extLst>
                </a:gridCol>
              </a:tblGrid>
              <a:tr h="243503">
                <a:tc>
                  <a:txBody>
                    <a:bodyPr/>
                    <a:lstStyle/>
                    <a:p>
                      <a:pPr algn="ctr"/>
                      <a:r>
                        <a:rPr lang="es-AR" sz="1050" dirty="0" err="1">
                          <a:latin typeface="Montserrat" panose="020B0604020202020204" charset="0"/>
                        </a:rPr>
                        <a:t>Prop</a:t>
                      </a:r>
                      <a:r>
                        <a:rPr lang="es-AR" sz="1050" dirty="0">
                          <a:latin typeface="Montserrat" panose="020B0604020202020204" charset="0"/>
                        </a:rPr>
                        <a:t>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66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50" dirty="0" err="1">
                          <a:latin typeface="Montserrat" panose="020B0604020202020204" charset="0"/>
                        </a:rPr>
                        <a:t>Prop</a:t>
                      </a:r>
                      <a:r>
                        <a:rPr lang="es-AR" sz="1050" dirty="0">
                          <a:latin typeface="Montserrat" panose="020B0604020202020204" charset="0"/>
                        </a:rPr>
                        <a:t>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66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50" dirty="0">
                          <a:latin typeface="Montserrat" panose="020B0604020202020204" charset="0"/>
                        </a:rPr>
                        <a:t>Resultado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6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59493"/>
                  </a:ext>
                </a:extLst>
              </a:tr>
              <a:tr h="236124">
                <a:tc>
                  <a:txBody>
                    <a:bodyPr/>
                    <a:lstStyle/>
                    <a:p>
                      <a:pPr algn="ctr"/>
                      <a:r>
                        <a:rPr lang="es-AR" sz="1000" dirty="0">
                          <a:latin typeface="Montserrat" panose="020B0604020202020204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dirty="0">
                          <a:latin typeface="Montserrat" panose="020B0604020202020204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b="1" dirty="0">
                          <a:latin typeface="Montserrat" panose="020B0604020202020204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087999"/>
                  </a:ext>
                </a:extLst>
              </a:tr>
              <a:tr h="236124">
                <a:tc>
                  <a:txBody>
                    <a:bodyPr/>
                    <a:lstStyle/>
                    <a:p>
                      <a:pPr algn="ctr"/>
                      <a:r>
                        <a:rPr lang="es-AR" sz="1000" dirty="0">
                          <a:latin typeface="Montserrat" panose="020B0604020202020204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dirty="0">
                          <a:latin typeface="Montserrat" panose="020B0604020202020204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b="1" dirty="0">
                          <a:latin typeface="Montserrat" panose="020B0604020202020204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388315"/>
                  </a:ext>
                </a:extLst>
              </a:tr>
              <a:tr h="236124">
                <a:tc>
                  <a:txBody>
                    <a:bodyPr/>
                    <a:lstStyle/>
                    <a:p>
                      <a:pPr algn="ctr"/>
                      <a:r>
                        <a:rPr lang="es-AR" sz="1000" dirty="0">
                          <a:latin typeface="Montserrat" panose="020B0604020202020204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dirty="0">
                          <a:latin typeface="Montserrat" panose="020B0604020202020204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b="1" dirty="0">
                          <a:latin typeface="Montserrat" panose="020B0604020202020204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03507"/>
                  </a:ext>
                </a:extLst>
              </a:tr>
              <a:tr h="236124">
                <a:tc>
                  <a:txBody>
                    <a:bodyPr/>
                    <a:lstStyle/>
                    <a:p>
                      <a:pPr algn="ctr"/>
                      <a:r>
                        <a:rPr lang="es-AR" sz="1000" dirty="0">
                          <a:latin typeface="Montserrat" panose="020B0604020202020204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dirty="0">
                          <a:latin typeface="Montserrat" panose="020B0604020202020204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b="1" dirty="0">
                          <a:latin typeface="Montserrat" panose="020B0604020202020204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4842198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860798"/>
              </p:ext>
            </p:extLst>
          </p:nvPr>
        </p:nvGraphicFramePr>
        <p:xfrm>
          <a:off x="4855581" y="3105630"/>
          <a:ext cx="2736000" cy="122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000">
                  <a:extLst>
                    <a:ext uri="{9D8B030D-6E8A-4147-A177-3AD203B41FA5}">
                      <a16:colId xmlns:a16="http://schemas.microsoft.com/office/drawing/2014/main" val="802815042"/>
                    </a:ext>
                  </a:extLst>
                </a:gridCol>
                <a:gridCol w="912000">
                  <a:extLst>
                    <a:ext uri="{9D8B030D-6E8A-4147-A177-3AD203B41FA5}">
                      <a16:colId xmlns:a16="http://schemas.microsoft.com/office/drawing/2014/main" val="1503685174"/>
                    </a:ext>
                  </a:extLst>
                </a:gridCol>
                <a:gridCol w="912000">
                  <a:extLst>
                    <a:ext uri="{9D8B030D-6E8A-4147-A177-3AD203B41FA5}">
                      <a16:colId xmlns:a16="http://schemas.microsoft.com/office/drawing/2014/main" val="3173023666"/>
                    </a:ext>
                  </a:extLst>
                </a:gridCol>
              </a:tblGrid>
              <a:tr h="243503">
                <a:tc>
                  <a:txBody>
                    <a:bodyPr/>
                    <a:lstStyle/>
                    <a:p>
                      <a:pPr algn="ctr"/>
                      <a:r>
                        <a:rPr lang="es-AR" sz="1050" dirty="0" err="1">
                          <a:latin typeface="Montserrat" panose="020B0604020202020204" charset="0"/>
                        </a:rPr>
                        <a:t>Prop</a:t>
                      </a:r>
                      <a:r>
                        <a:rPr lang="es-AR" sz="1050" dirty="0">
                          <a:latin typeface="Montserrat" panose="020B0604020202020204" charset="0"/>
                        </a:rPr>
                        <a:t>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66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50" dirty="0" err="1">
                          <a:latin typeface="Montserrat" panose="020B0604020202020204" charset="0"/>
                        </a:rPr>
                        <a:t>Prop</a:t>
                      </a:r>
                      <a:r>
                        <a:rPr lang="es-AR" sz="1050" dirty="0">
                          <a:latin typeface="Montserrat" panose="020B0604020202020204" charset="0"/>
                        </a:rPr>
                        <a:t>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66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50" dirty="0">
                          <a:latin typeface="Montserrat" panose="020B0604020202020204" charset="0"/>
                        </a:rPr>
                        <a:t>Resultado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6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59493"/>
                  </a:ext>
                </a:extLst>
              </a:tr>
              <a:tr h="236124">
                <a:tc>
                  <a:txBody>
                    <a:bodyPr/>
                    <a:lstStyle/>
                    <a:p>
                      <a:pPr algn="ctr"/>
                      <a:r>
                        <a:rPr lang="es-AR" sz="1000" dirty="0">
                          <a:latin typeface="Montserrat" panose="020B0604020202020204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dirty="0">
                          <a:latin typeface="Montserrat" panose="020B0604020202020204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b="1" dirty="0">
                          <a:latin typeface="Montserrat" panose="020B0604020202020204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087999"/>
                  </a:ext>
                </a:extLst>
              </a:tr>
              <a:tr h="236124">
                <a:tc>
                  <a:txBody>
                    <a:bodyPr/>
                    <a:lstStyle/>
                    <a:p>
                      <a:pPr algn="ctr"/>
                      <a:r>
                        <a:rPr lang="es-AR" sz="1000" dirty="0">
                          <a:latin typeface="Montserrat" panose="020B0604020202020204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dirty="0">
                          <a:latin typeface="Montserrat" panose="020B0604020202020204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b="1" dirty="0">
                          <a:latin typeface="Montserrat" panose="020B0604020202020204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388315"/>
                  </a:ext>
                </a:extLst>
              </a:tr>
              <a:tr h="236124">
                <a:tc>
                  <a:txBody>
                    <a:bodyPr/>
                    <a:lstStyle/>
                    <a:p>
                      <a:pPr algn="ctr"/>
                      <a:r>
                        <a:rPr lang="es-AR" sz="1000" dirty="0">
                          <a:latin typeface="Montserrat" panose="020B0604020202020204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dirty="0">
                          <a:latin typeface="Montserrat" panose="020B0604020202020204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b="1" dirty="0">
                          <a:latin typeface="Montserrat" panose="020B0604020202020204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03507"/>
                  </a:ext>
                </a:extLst>
              </a:tr>
              <a:tr h="236124">
                <a:tc>
                  <a:txBody>
                    <a:bodyPr/>
                    <a:lstStyle/>
                    <a:p>
                      <a:pPr algn="ctr"/>
                      <a:r>
                        <a:rPr lang="es-AR" sz="1000" dirty="0">
                          <a:latin typeface="Montserrat" panose="020B0604020202020204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dirty="0">
                          <a:latin typeface="Montserrat" panose="020B0604020202020204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b="1" dirty="0">
                          <a:latin typeface="Montserrat" panose="020B0604020202020204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4842198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216507"/>
              </p:ext>
            </p:extLst>
          </p:nvPr>
        </p:nvGraphicFramePr>
        <p:xfrm>
          <a:off x="1270490" y="3514179"/>
          <a:ext cx="1824000" cy="739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000">
                  <a:extLst>
                    <a:ext uri="{9D8B030D-6E8A-4147-A177-3AD203B41FA5}">
                      <a16:colId xmlns:a16="http://schemas.microsoft.com/office/drawing/2014/main" val="802815042"/>
                    </a:ext>
                  </a:extLst>
                </a:gridCol>
                <a:gridCol w="912000">
                  <a:extLst>
                    <a:ext uri="{9D8B030D-6E8A-4147-A177-3AD203B41FA5}">
                      <a16:colId xmlns:a16="http://schemas.microsoft.com/office/drawing/2014/main" val="3173023666"/>
                    </a:ext>
                  </a:extLst>
                </a:gridCol>
              </a:tblGrid>
              <a:tr h="243503">
                <a:tc>
                  <a:txBody>
                    <a:bodyPr/>
                    <a:lstStyle/>
                    <a:p>
                      <a:pPr algn="ctr"/>
                      <a:r>
                        <a:rPr lang="es-AR" sz="1050" dirty="0" err="1">
                          <a:latin typeface="Montserrat" panose="020B0604020202020204" charset="0"/>
                        </a:rPr>
                        <a:t>Prop</a:t>
                      </a:r>
                      <a:r>
                        <a:rPr lang="es-AR" sz="1050" dirty="0">
                          <a:latin typeface="Montserrat" panose="020B0604020202020204" charset="0"/>
                        </a:rPr>
                        <a:t>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66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50" dirty="0">
                          <a:latin typeface="Montserrat" panose="020B0604020202020204" charset="0"/>
                        </a:rPr>
                        <a:t>Resultado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6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59493"/>
                  </a:ext>
                </a:extLst>
              </a:tr>
              <a:tr h="236124">
                <a:tc>
                  <a:txBody>
                    <a:bodyPr/>
                    <a:lstStyle/>
                    <a:p>
                      <a:pPr algn="ctr"/>
                      <a:r>
                        <a:rPr lang="es-AR" sz="1000" dirty="0">
                          <a:latin typeface="Montserrat" panose="020B0604020202020204" charset="0"/>
                        </a:rPr>
                        <a:t>!True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b="1" dirty="0">
                          <a:latin typeface="Montserrat" panose="020B0604020202020204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087999"/>
                  </a:ext>
                </a:extLst>
              </a:tr>
              <a:tr h="236124">
                <a:tc>
                  <a:txBody>
                    <a:bodyPr/>
                    <a:lstStyle/>
                    <a:p>
                      <a:pPr algn="ctr"/>
                      <a:r>
                        <a:rPr lang="es-AR" sz="1000" dirty="0">
                          <a:latin typeface="Montserrat" panose="020B0604020202020204" charset="0"/>
                        </a:rPr>
                        <a:t>!False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b="1" dirty="0">
                          <a:latin typeface="Montserrat" panose="020B0604020202020204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388315"/>
                  </a:ext>
                </a:extLst>
              </a:tr>
            </a:tbl>
          </a:graphicData>
        </a:graphic>
      </p:graphicFrame>
      <p:sp>
        <p:nvSpPr>
          <p:cNvPr id="9" name="Google Shape;258;p18"/>
          <p:cNvSpPr txBox="1">
            <a:spLocks/>
          </p:cNvSpPr>
          <p:nvPr/>
        </p:nvSpPr>
        <p:spPr>
          <a:xfrm>
            <a:off x="4855581" y="911816"/>
            <a:ext cx="1613443" cy="333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sz="1400" dirty="0"/>
              <a:t>Conjunción &amp;&amp;</a:t>
            </a:r>
          </a:p>
        </p:txBody>
      </p:sp>
      <p:sp>
        <p:nvSpPr>
          <p:cNvPr id="10" name="Google Shape;258;p18"/>
          <p:cNvSpPr txBox="1">
            <a:spLocks/>
          </p:cNvSpPr>
          <p:nvPr/>
        </p:nvSpPr>
        <p:spPr>
          <a:xfrm>
            <a:off x="4855581" y="2771683"/>
            <a:ext cx="1613443" cy="333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sz="1400" dirty="0"/>
              <a:t>Disyunción </a:t>
            </a:r>
            <a:r>
              <a:rPr lang="es-AR" sz="1400" dirty="0"/>
              <a:t>||</a:t>
            </a:r>
            <a:endParaRPr lang="es-ES" sz="1400" dirty="0"/>
          </a:p>
        </p:txBody>
      </p:sp>
      <p:sp>
        <p:nvSpPr>
          <p:cNvPr id="11" name="Google Shape;258;p18"/>
          <p:cNvSpPr txBox="1">
            <a:spLocks/>
          </p:cNvSpPr>
          <p:nvPr/>
        </p:nvSpPr>
        <p:spPr>
          <a:xfrm>
            <a:off x="1260325" y="3180232"/>
            <a:ext cx="1613443" cy="333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sz="1400" dirty="0"/>
              <a:t>Negación !</a:t>
            </a:r>
          </a:p>
        </p:txBody>
      </p:sp>
    </p:spTree>
    <p:extLst>
      <p:ext uri="{BB962C8B-B14F-4D97-AF65-F5344CB8AC3E}">
        <p14:creationId xmlns:p14="http://schemas.microsoft.com/office/powerpoint/2010/main" val="1476752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1" y="434310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Operadores bit a bit</a:t>
            </a:r>
          </a:p>
        </p:txBody>
      </p:sp>
      <p:sp>
        <p:nvSpPr>
          <p:cNvPr id="6" name="Google Shape;61;p14"/>
          <p:cNvSpPr txBox="1">
            <a:spLocks/>
          </p:cNvSpPr>
          <p:nvPr/>
        </p:nvSpPr>
        <p:spPr>
          <a:xfrm>
            <a:off x="370648" y="909641"/>
            <a:ext cx="8324944" cy="813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s-AR" sz="1400" dirty="0">
                <a:solidFill>
                  <a:srgbClr val="000000"/>
                </a:solidFill>
              </a:rPr>
              <a:t>Los operadores de bits funcionan con números de 32 bits. Cualquier operando numérico de la operación se convierte en un número de 32 bits.  El resultado se convierte de nuevo a un número de JavaScript.</a:t>
            </a:r>
          </a:p>
        </p:txBody>
      </p:sp>
      <p:graphicFrame>
        <p:nvGraphicFramePr>
          <p:cNvPr id="7" name="Google Shape;131;p18"/>
          <p:cNvGraphicFramePr/>
          <p:nvPr>
            <p:extLst>
              <p:ext uri="{D42A27DB-BD31-4B8C-83A1-F6EECF244321}">
                <p14:modId xmlns:p14="http://schemas.microsoft.com/office/powerpoint/2010/main" val="2208583404"/>
              </p:ext>
            </p:extLst>
          </p:nvPr>
        </p:nvGraphicFramePr>
        <p:xfrm>
          <a:off x="732886" y="1723292"/>
          <a:ext cx="1868150" cy="31087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3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200" b="1" u="none" strike="noStrike" cap="none" dirty="0" err="1">
                          <a:latin typeface="Montserrat" panose="020B0604020202020204" charset="0"/>
                        </a:rPr>
                        <a:t>Nro</a:t>
                      </a:r>
                      <a:r>
                        <a:rPr lang="es-AR" sz="1200" b="1" u="none" strike="noStrike" cap="none" dirty="0">
                          <a:latin typeface="Montserrat" panose="020B0604020202020204" charset="0"/>
                        </a:rPr>
                        <a:t> Decimal</a:t>
                      </a:r>
                      <a:endParaRPr sz="1200" b="1" u="none" strike="noStrike" cap="none" dirty="0">
                        <a:latin typeface="Montserrat" panose="020B0604020202020204" charset="0"/>
                      </a:endParaRPr>
                    </a:p>
                  </a:txBody>
                  <a:tcPr marL="91425" marR="91425" marT="91425" marB="9142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200" b="1" u="none" strike="noStrike" cap="none" dirty="0">
                          <a:latin typeface="Montserrat" panose="020B0604020202020204" charset="0"/>
                        </a:rPr>
                        <a:t>Numero Binario</a:t>
                      </a:r>
                      <a:endParaRPr sz="1200" b="1" u="none" strike="noStrike" cap="none" dirty="0">
                        <a:latin typeface="Montserrat" panose="020B0604020202020204" charset="0"/>
                      </a:endParaRPr>
                    </a:p>
                  </a:txBody>
                  <a:tcPr marL="91425" marR="91425" marT="91425" marB="9142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latin typeface="Montserrat" panose="020B0604020202020204" charset="0"/>
                        </a:rPr>
                        <a:t>1</a:t>
                      </a:r>
                      <a:endParaRPr sz="1200" u="none" strike="noStrike" cap="none" dirty="0">
                        <a:latin typeface="Montserrat" panose="020B060402020202020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latin typeface="Montserrat" panose="020B0604020202020204" charset="0"/>
                        </a:rPr>
                        <a:t>0001</a:t>
                      </a:r>
                      <a:endParaRPr sz="1200" u="none" strike="noStrike" cap="none" dirty="0">
                        <a:latin typeface="Montserrat" panose="020B060402020202020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latin typeface="Montserrat" panose="020B0604020202020204" charset="0"/>
                        </a:rPr>
                        <a:t>2</a:t>
                      </a:r>
                      <a:endParaRPr sz="1200" u="none" strike="noStrike" cap="none" dirty="0">
                        <a:latin typeface="Montserrat" panose="020B060402020202020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latin typeface="Montserrat" panose="020B0604020202020204" charset="0"/>
                        </a:rPr>
                        <a:t>0010</a:t>
                      </a:r>
                      <a:endParaRPr sz="1200" u="none" strike="noStrike" cap="none" dirty="0">
                        <a:latin typeface="Montserrat" panose="020B060402020202020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latin typeface="Montserrat" panose="020B0604020202020204" charset="0"/>
                        </a:rPr>
                        <a:t>3</a:t>
                      </a:r>
                      <a:endParaRPr sz="1200" u="none" strike="noStrike" cap="none" dirty="0">
                        <a:latin typeface="Montserrat" panose="020B060402020202020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latin typeface="Montserrat" panose="020B0604020202020204" charset="0"/>
                        </a:rPr>
                        <a:t>0011</a:t>
                      </a:r>
                      <a:endParaRPr sz="1200" u="none" strike="noStrike" cap="none" dirty="0">
                        <a:latin typeface="Montserrat" panose="020B060402020202020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latin typeface="Montserrat" panose="020B0604020202020204" charset="0"/>
                        </a:rPr>
                        <a:t>4</a:t>
                      </a:r>
                      <a:endParaRPr sz="1200" u="none" strike="noStrike" cap="none" dirty="0">
                        <a:latin typeface="Montserrat" panose="020B060402020202020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latin typeface="Montserrat" panose="020B0604020202020204" charset="0"/>
                        </a:rPr>
                        <a:t>0100</a:t>
                      </a:r>
                      <a:endParaRPr sz="1200" u="none" strike="noStrike" cap="none" dirty="0">
                        <a:latin typeface="Montserrat" panose="020B060402020202020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latin typeface="Montserrat" panose="020B0604020202020204" charset="0"/>
                        </a:rPr>
                        <a:t>5</a:t>
                      </a:r>
                      <a:endParaRPr sz="1200" u="none" strike="noStrike" cap="none" dirty="0">
                        <a:latin typeface="Montserrat" panose="020B060402020202020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latin typeface="Montserrat" panose="020B0604020202020204" charset="0"/>
                        </a:rPr>
                        <a:t>0101</a:t>
                      </a:r>
                      <a:endParaRPr sz="1200" u="none" strike="noStrike" cap="none" dirty="0">
                        <a:latin typeface="Montserrat" panose="020B060402020202020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200" u="none" strike="noStrike" cap="none">
                          <a:latin typeface="Montserrat" panose="020B0604020202020204" charset="0"/>
                        </a:rPr>
                        <a:t>6</a:t>
                      </a:r>
                      <a:endParaRPr sz="1200" u="none" strike="noStrike" cap="none">
                        <a:latin typeface="Montserrat" panose="020B060402020202020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latin typeface="Montserrat" panose="020B0604020202020204" charset="0"/>
                        </a:rPr>
                        <a:t>0110</a:t>
                      </a:r>
                      <a:endParaRPr sz="1200" u="none" strike="noStrike" cap="none" dirty="0">
                        <a:latin typeface="Montserrat" panose="020B060402020202020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200" u="none" strike="noStrike" cap="none">
                          <a:latin typeface="Montserrat" panose="020B0604020202020204" charset="0"/>
                        </a:rPr>
                        <a:t>7</a:t>
                      </a:r>
                      <a:endParaRPr sz="1200" u="none" strike="noStrike" cap="none">
                        <a:latin typeface="Montserrat" panose="020B060402020202020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latin typeface="Montserrat" panose="020B0604020202020204" charset="0"/>
                        </a:rPr>
                        <a:t>0111</a:t>
                      </a:r>
                      <a:endParaRPr sz="1200" u="none" strike="noStrike" cap="none" dirty="0">
                        <a:latin typeface="Montserrat" panose="020B060402020202020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888" y="1915367"/>
            <a:ext cx="5526852" cy="272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7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1" y="434310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Estructuras de control | Condicionales</a:t>
            </a:r>
          </a:p>
        </p:txBody>
      </p:sp>
      <p:sp>
        <p:nvSpPr>
          <p:cNvPr id="6" name="Google Shape;61;p14"/>
          <p:cNvSpPr txBox="1">
            <a:spLocks/>
          </p:cNvSpPr>
          <p:nvPr/>
        </p:nvSpPr>
        <p:spPr>
          <a:xfrm>
            <a:off x="370648" y="896941"/>
            <a:ext cx="8417752" cy="792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s-AR" sz="1400" dirty="0">
                <a:solidFill>
                  <a:srgbClr val="000000"/>
                </a:solidFill>
              </a:rPr>
              <a:t>Cuando escribimos código </a:t>
            </a:r>
            <a:r>
              <a:rPr lang="es-AR" sz="1400" dirty="0" err="1">
                <a:solidFill>
                  <a:srgbClr val="000000"/>
                </a:solidFill>
              </a:rPr>
              <a:t>Javascript</a:t>
            </a:r>
            <a:r>
              <a:rPr lang="es-AR" sz="1400" dirty="0">
                <a:solidFill>
                  <a:srgbClr val="000000"/>
                </a:solidFill>
              </a:rPr>
              <a:t>, por defecto, el navegador leerá el script </a:t>
            </a:r>
            <a:r>
              <a:rPr lang="es-AR" sz="1400" b="1" dirty="0">
                <a:solidFill>
                  <a:srgbClr val="000000"/>
                </a:solidFill>
              </a:rPr>
              <a:t>de forma secuencial</a:t>
            </a:r>
            <a:r>
              <a:rPr lang="es-AR" sz="1400" dirty="0">
                <a:solidFill>
                  <a:srgbClr val="000000"/>
                </a:solidFill>
              </a:rPr>
              <a:t>, es decir, una línea detrás de otra, desde arriba hacia abajo. Por lo tanto, una acción que realicemos en la línea 5 nunca ocurrirá antes que una que aparece en la línea 3.</a:t>
            </a:r>
          </a:p>
        </p:txBody>
      </p:sp>
      <p:sp>
        <p:nvSpPr>
          <p:cNvPr id="8" name="Google Shape;61;p14"/>
          <p:cNvSpPr txBox="1">
            <a:spLocks/>
          </p:cNvSpPr>
          <p:nvPr/>
        </p:nvSpPr>
        <p:spPr>
          <a:xfrm>
            <a:off x="370648" y="1689100"/>
            <a:ext cx="8417752" cy="1058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s-AR" sz="1400" dirty="0">
                <a:solidFill>
                  <a:srgbClr val="000000"/>
                </a:solidFill>
              </a:rPr>
              <a:t>Al hacer un programa necesitaremos establecer </a:t>
            </a:r>
            <a:r>
              <a:rPr lang="es-AR" sz="1400" b="1" dirty="0">
                <a:solidFill>
                  <a:srgbClr val="000000"/>
                </a:solidFill>
              </a:rPr>
              <a:t>condiciones</a:t>
            </a:r>
            <a:r>
              <a:rPr lang="es-AR" sz="1400" dirty="0">
                <a:solidFill>
                  <a:srgbClr val="000000"/>
                </a:solidFill>
              </a:rPr>
              <a:t> </a:t>
            </a:r>
            <a:r>
              <a:rPr lang="es-AR" sz="1400" b="1" dirty="0">
                <a:solidFill>
                  <a:srgbClr val="000000"/>
                </a:solidFill>
              </a:rPr>
              <a:t>o decisiones</a:t>
            </a:r>
            <a:r>
              <a:rPr lang="es-AR" sz="1400" dirty="0">
                <a:solidFill>
                  <a:srgbClr val="000000"/>
                </a:solidFill>
              </a:rPr>
              <a:t>, donde buscamos que el navegador realice una </a:t>
            </a:r>
            <a:r>
              <a:rPr lang="es-AR" sz="1400" b="1" dirty="0">
                <a:solidFill>
                  <a:srgbClr val="000000"/>
                </a:solidFill>
              </a:rPr>
              <a:t>acción A</a:t>
            </a:r>
            <a:r>
              <a:rPr lang="es-AR" sz="1400" dirty="0">
                <a:solidFill>
                  <a:srgbClr val="000000"/>
                </a:solidFill>
              </a:rPr>
              <a:t> si se </a:t>
            </a:r>
            <a:r>
              <a:rPr lang="es-AR" sz="1400" b="1" dirty="0">
                <a:solidFill>
                  <a:srgbClr val="000000"/>
                </a:solidFill>
              </a:rPr>
              <a:t>cumple</a:t>
            </a:r>
            <a:r>
              <a:rPr lang="es-AR" sz="1400" dirty="0">
                <a:solidFill>
                  <a:srgbClr val="000000"/>
                </a:solidFill>
              </a:rPr>
              <a:t> una condición o una </a:t>
            </a:r>
            <a:r>
              <a:rPr lang="es-AR" sz="1400" b="1" dirty="0">
                <a:solidFill>
                  <a:srgbClr val="000000"/>
                </a:solidFill>
              </a:rPr>
              <a:t>acción B</a:t>
            </a:r>
            <a:r>
              <a:rPr lang="es-AR" sz="1400" dirty="0">
                <a:solidFill>
                  <a:srgbClr val="000000"/>
                </a:solidFill>
              </a:rPr>
              <a:t> si </a:t>
            </a:r>
            <a:r>
              <a:rPr lang="es-AR" sz="1400" b="1" dirty="0">
                <a:solidFill>
                  <a:srgbClr val="000000"/>
                </a:solidFill>
              </a:rPr>
              <a:t>no se cumple</a:t>
            </a:r>
            <a:r>
              <a:rPr lang="es-AR" sz="1400" dirty="0">
                <a:solidFill>
                  <a:srgbClr val="000000"/>
                </a:solidFill>
              </a:rPr>
              <a:t>. Este es el primer tipo de estructuras de control que encontraremos. Para ello existen varias estructuras de control: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99" y="2747959"/>
            <a:ext cx="6548804" cy="1746804"/>
          </a:xfrm>
          <a:prstGeom prst="rect">
            <a:avLst/>
          </a:prstGeom>
        </p:spPr>
      </p:pic>
      <p:sp>
        <p:nvSpPr>
          <p:cNvPr id="9" name="Google Shape;61;p14"/>
          <p:cNvSpPr txBox="1">
            <a:spLocks/>
          </p:cNvSpPr>
          <p:nvPr/>
        </p:nvSpPr>
        <p:spPr>
          <a:xfrm>
            <a:off x="5081954" y="4494763"/>
            <a:ext cx="3503207" cy="41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s-AR" sz="1200" i="1" dirty="0">
                <a:solidFill>
                  <a:srgbClr val="9D66F9"/>
                </a:solidFill>
              </a:rPr>
              <a:t>Para los próximos temas ver ejemplo condicionales (.</a:t>
            </a:r>
            <a:r>
              <a:rPr lang="es-AR" sz="1200" i="1" dirty="0" err="1">
                <a:solidFill>
                  <a:srgbClr val="9D66F9"/>
                </a:solidFill>
              </a:rPr>
              <a:t>html</a:t>
            </a:r>
            <a:r>
              <a:rPr lang="es-AR" sz="1200" i="1" dirty="0">
                <a:solidFill>
                  <a:srgbClr val="9D66F9"/>
                </a:solidFill>
              </a:rPr>
              <a:t> y.js)</a:t>
            </a:r>
          </a:p>
        </p:txBody>
      </p:sp>
    </p:spTree>
    <p:extLst>
      <p:ext uri="{BB962C8B-B14F-4D97-AF65-F5344CB8AC3E}">
        <p14:creationId xmlns:p14="http://schemas.microsoft.com/office/powerpoint/2010/main" val="1391286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1" y="434310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Estructuras de control | </a:t>
            </a:r>
            <a:r>
              <a:rPr lang="es-ES" dirty="0" err="1"/>
              <a:t>If</a:t>
            </a:r>
            <a:endParaRPr lang="es-ES" dirty="0"/>
          </a:p>
        </p:txBody>
      </p:sp>
      <p:sp>
        <p:nvSpPr>
          <p:cNvPr id="6" name="Google Shape;61;p14"/>
          <p:cNvSpPr txBox="1">
            <a:spLocks/>
          </p:cNvSpPr>
          <p:nvPr/>
        </p:nvSpPr>
        <p:spPr>
          <a:xfrm>
            <a:off x="370648" y="896941"/>
            <a:ext cx="8417752" cy="792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s-AR" sz="1400" dirty="0">
                <a:solidFill>
                  <a:srgbClr val="000000"/>
                </a:solidFill>
              </a:rPr>
              <a:t>El más conocido de estos mecanismos de estructura de control es el </a:t>
            </a:r>
            <a:r>
              <a:rPr lang="es-AR" sz="1400" b="1" dirty="0" err="1">
                <a:solidFill>
                  <a:srgbClr val="000000"/>
                </a:solidFill>
              </a:rPr>
              <a:t>if</a:t>
            </a:r>
            <a:r>
              <a:rPr lang="es-AR" sz="1400" dirty="0">
                <a:solidFill>
                  <a:srgbClr val="000000"/>
                </a:solidFill>
              </a:rPr>
              <a:t> (</a:t>
            </a:r>
            <a:r>
              <a:rPr lang="es-AR" sz="1400" i="1" dirty="0">
                <a:solidFill>
                  <a:srgbClr val="000000"/>
                </a:solidFill>
              </a:rPr>
              <a:t>si condicional</a:t>
            </a:r>
            <a:r>
              <a:rPr lang="es-AR" sz="1400" dirty="0">
                <a:solidFill>
                  <a:srgbClr val="000000"/>
                </a:solidFill>
              </a:rPr>
              <a:t>). Con él podemos indicar en el programa que se tome un camino sólo si se cumple la condición que establezcamos. Si no la cumple no se ejecutará nada y el programa seguirá su curso: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321168" y="1908908"/>
            <a:ext cx="4615962" cy="1384995"/>
          </a:xfrm>
          <a:prstGeom prst="rect">
            <a:avLst/>
          </a:prstGeom>
          <a:solidFill>
            <a:srgbClr val="23262E"/>
          </a:solidFill>
        </p:spPr>
        <p:txBody>
          <a:bodyPr wrap="square">
            <a:spAutoFit/>
          </a:bodyPr>
          <a:lstStyle/>
          <a:p>
            <a:r>
              <a:rPr lang="es-AR" dirty="0" err="1">
                <a:solidFill>
                  <a:srgbClr val="C74DED"/>
                </a:solidFill>
                <a:latin typeface="Consolas" panose="020B0609020204030204" pitchFamily="49" charset="0"/>
              </a:rPr>
              <a:t>var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00E8C6"/>
                </a:solidFill>
                <a:latin typeface="Consolas" panose="020B0609020204030204" pitchFamily="49" charset="0"/>
              </a:rPr>
              <a:t>nota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EE5D43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F39C12"/>
                </a:solidFill>
                <a:latin typeface="Consolas" panose="020B0609020204030204" pitchFamily="49" charset="0"/>
              </a:rPr>
              <a:t>7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dirty="0">
                <a:solidFill>
                  <a:srgbClr val="F39C12"/>
                </a:solidFill>
                <a:latin typeface="Consolas" panose="020B0609020204030204" pitchFamily="49" charset="0"/>
              </a:rPr>
              <a:t>console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.</a:t>
            </a:r>
            <a:r>
              <a:rPr lang="es-AR" dirty="0">
                <a:solidFill>
                  <a:srgbClr val="FFE66D"/>
                </a:solidFill>
                <a:latin typeface="Consolas" panose="020B0609020204030204" pitchFamily="49" charset="0"/>
              </a:rPr>
              <a:t>log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(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"Nota: 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, </a:t>
            </a:r>
            <a:r>
              <a:rPr lang="es-AR" dirty="0">
                <a:solidFill>
                  <a:srgbClr val="00E8C6"/>
                </a:solidFill>
                <a:latin typeface="Consolas" panose="020B0609020204030204" pitchFamily="49" charset="0"/>
              </a:rPr>
              <a:t>nota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AR" dirty="0">
                <a:solidFill>
                  <a:srgbClr val="5F6167"/>
                </a:solidFill>
                <a:latin typeface="Consolas" panose="020B0609020204030204" pitchFamily="49" charset="0"/>
              </a:rPr>
              <a:t>// Condición (si nota es mayor o igual a 5)</a:t>
            </a:r>
            <a:endParaRPr lang="es-AR" dirty="0">
              <a:solidFill>
                <a:srgbClr val="D5CED9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rgbClr val="C74DED"/>
                </a:solidFill>
                <a:latin typeface="Consolas" panose="020B0609020204030204" pitchFamily="49" charset="0"/>
              </a:rPr>
              <a:t>if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(</a:t>
            </a:r>
            <a:r>
              <a:rPr lang="es-AR" dirty="0">
                <a:solidFill>
                  <a:srgbClr val="00E8C6"/>
                </a:solidFill>
                <a:latin typeface="Consolas" panose="020B0609020204030204" pitchFamily="49" charset="0"/>
              </a:rPr>
              <a:t>nota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EE5D43"/>
                </a:solidFill>
                <a:latin typeface="Consolas" panose="020B0609020204030204" pitchFamily="49" charset="0"/>
              </a:rPr>
              <a:t>&gt;=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F39C12"/>
                </a:solidFill>
                <a:latin typeface="Consolas" panose="020B0609020204030204" pitchFamily="49" charset="0"/>
              </a:rPr>
              <a:t>5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   </a:t>
            </a:r>
            <a:r>
              <a:rPr lang="es-AR" dirty="0">
                <a:solidFill>
                  <a:srgbClr val="F39C12"/>
                </a:solidFill>
                <a:latin typeface="Consolas" panose="020B0609020204030204" pitchFamily="49" charset="0"/>
              </a:rPr>
              <a:t>console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.</a:t>
            </a:r>
            <a:r>
              <a:rPr lang="es-AR" dirty="0">
                <a:solidFill>
                  <a:srgbClr val="FFE66D"/>
                </a:solidFill>
                <a:latin typeface="Consolas" panose="020B0609020204030204" pitchFamily="49" charset="0"/>
              </a:rPr>
              <a:t>log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(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"¡Estoy aprobado!"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Google Shape;258;p18"/>
          <p:cNvSpPr txBox="1">
            <a:spLocks/>
          </p:cNvSpPr>
          <p:nvPr/>
        </p:nvSpPr>
        <p:spPr>
          <a:xfrm>
            <a:off x="6416702" y="1908908"/>
            <a:ext cx="520428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r>
              <a:rPr lang="es-ES" sz="1400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9" name="Google Shape;61;p14"/>
          <p:cNvSpPr txBox="1">
            <a:spLocks/>
          </p:cNvSpPr>
          <p:nvPr/>
        </p:nvSpPr>
        <p:spPr>
          <a:xfrm>
            <a:off x="1354016" y="3513711"/>
            <a:ext cx="6471138" cy="900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s-AR" sz="1200" i="1" dirty="0">
                <a:solidFill>
                  <a:srgbClr val="9D66F9"/>
                </a:solidFill>
              </a:rPr>
              <a:t>En este caso, como el valor de nota es superior a 5, nos aparecerá en la consola el mensaje «¡Estoy aprobado!». Sin embargo, si modificamos en la primera línea el valor de nota a un valor inferior a 5, no nos aparecerá ese mensaje.</a:t>
            </a:r>
          </a:p>
          <a:p>
            <a:pPr marL="0" indent="0" algn="l"/>
            <a:endParaRPr lang="es-AR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14592"/>
      </p:ext>
    </p:extLst>
  </p:cSld>
  <p:clrMapOvr>
    <a:masterClrMapping/>
  </p:clrMapOvr>
</p:sld>
</file>

<file path=ppt/theme/theme1.xml><?xml version="1.0" encoding="utf-8"?>
<a:theme xmlns:a="http://schemas.openxmlformats.org/drawingml/2006/main" name="Zeemo Presentatio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9D66F9"/>
      </a:accent1>
      <a:accent2>
        <a:srgbClr val="BD8CF8"/>
      </a:accent2>
      <a:accent3>
        <a:srgbClr val="FFC100"/>
      </a:accent3>
      <a:accent4>
        <a:srgbClr val="FFDB71"/>
      </a:accent4>
      <a:accent5>
        <a:srgbClr val="FFFAEC"/>
      </a:accent5>
      <a:accent6>
        <a:srgbClr val="F9F6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Zeemo Presentatio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9D66F9"/>
      </a:accent1>
      <a:accent2>
        <a:srgbClr val="BD8CF8"/>
      </a:accent2>
      <a:accent3>
        <a:srgbClr val="FFC100"/>
      </a:accent3>
      <a:accent4>
        <a:srgbClr val="FFDB71"/>
      </a:accent4>
      <a:accent5>
        <a:srgbClr val="FFFAEC"/>
      </a:accent5>
      <a:accent6>
        <a:srgbClr val="F9F6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10503</TotalTime>
  <Words>3262</Words>
  <Application>Microsoft Office PowerPoint</Application>
  <PresentationFormat>On-screen Show (16:9)</PresentationFormat>
  <Paragraphs>380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Montserrat ExtraBold</vt:lpstr>
      <vt:lpstr>Lato</vt:lpstr>
      <vt:lpstr>Montserrat</vt:lpstr>
      <vt:lpstr>Consolas</vt:lpstr>
      <vt:lpstr>Courier New</vt:lpstr>
      <vt:lpstr>Montserrat SemiBold</vt:lpstr>
      <vt:lpstr>Arial</vt:lpstr>
      <vt:lpstr>Zeemo Presentation by Slidesgo</vt:lpstr>
      <vt:lpstr>Zeemo Presentation by Slidesgo</vt:lpstr>
      <vt:lpstr>Curso FullStack Python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FullStack Python</dc:title>
  <dc:creator>Usuario</dc:creator>
  <cp:lastModifiedBy>Alejandro Hunt</cp:lastModifiedBy>
  <cp:revision>1542</cp:revision>
  <dcterms:modified xsi:type="dcterms:W3CDTF">2022-04-20T18:31:10Z</dcterms:modified>
</cp:coreProperties>
</file>