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 id="2147483666" r:id="rId2"/>
  </p:sldMasterIdLst>
  <p:notesMasterIdLst>
    <p:notesMasterId r:id="rId32"/>
  </p:notesMasterIdLst>
  <p:sldIdLst>
    <p:sldId id="670" r:id="rId3"/>
    <p:sldId id="309" r:id="rId4"/>
    <p:sldId id="557" r:id="rId5"/>
    <p:sldId id="643" r:id="rId6"/>
    <p:sldId id="644" r:id="rId7"/>
    <p:sldId id="645" r:id="rId8"/>
    <p:sldId id="646" r:id="rId9"/>
    <p:sldId id="647" r:id="rId10"/>
    <p:sldId id="650" r:id="rId11"/>
    <p:sldId id="651" r:id="rId12"/>
    <p:sldId id="648" r:id="rId13"/>
    <p:sldId id="649" r:id="rId14"/>
    <p:sldId id="652" r:id="rId15"/>
    <p:sldId id="653" r:id="rId16"/>
    <p:sldId id="655" r:id="rId17"/>
    <p:sldId id="656" r:id="rId18"/>
    <p:sldId id="657" r:id="rId19"/>
    <p:sldId id="663" r:id="rId20"/>
    <p:sldId id="658" r:id="rId21"/>
    <p:sldId id="659" r:id="rId22"/>
    <p:sldId id="660" r:id="rId23"/>
    <p:sldId id="664" r:id="rId24"/>
    <p:sldId id="661" r:id="rId25"/>
    <p:sldId id="662" r:id="rId26"/>
    <p:sldId id="665" r:id="rId27"/>
    <p:sldId id="666" r:id="rId28"/>
    <p:sldId id="667" r:id="rId29"/>
    <p:sldId id="668" r:id="rId30"/>
    <p:sldId id="669"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Consolas" panose="020B0609020204030204" pitchFamily="49" charset="0"/>
      <p:regular r:id="rId37"/>
      <p:bold r:id="rId38"/>
      <p:italic r:id="rId39"/>
      <p:boldItalic r:id="rId40"/>
    </p:embeddedFont>
    <p:embeddedFont>
      <p:font typeface="Lato" panose="020F0502020204030203" pitchFamily="34" charset="0"/>
      <p:regular r:id="rId41"/>
      <p:bold r:id="rId42"/>
      <p:italic r:id="rId43"/>
      <p:boldItalic r:id="rId44"/>
    </p:embeddedFont>
    <p:embeddedFont>
      <p:font typeface="Montserrat" panose="00000500000000000000" pitchFamily="2" charset="0"/>
      <p:regular r:id="rId45"/>
      <p:bold r:id="rId46"/>
      <p:italic r:id="rId47"/>
      <p:boldItalic r:id="rId48"/>
    </p:embeddedFont>
    <p:embeddedFont>
      <p:font typeface="Montserrat ExtraBold" panose="00000900000000000000" pitchFamily="2" charset="0"/>
      <p:bold r:id="rId49"/>
      <p:boldItalic r:id="rId50"/>
    </p:embeddedFont>
    <p:embeddedFont>
      <p:font typeface="Montserrat SemiBold" panose="00000700000000000000" pitchFamily="2"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262E"/>
    <a:srgbClr val="9D66F9"/>
    <a:srgbClr val="AD7FFA"/>
    <a:srgbClr val="563E7C"/>
    <a:srgbClr val="7610F7"/>
    <a:srgbClr val="AA7AFA"/>
    <a:srgbClr val="0000FF"/>
    <a:srgbClr val="C4A3FB"/>
    <a:srgbClr val="FFBAB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34" autoAdjust="0"/>
    <p:restoredTop sz="93382" autoAdjust="0"/>
  </p:normalViewPr>
  <p:slideViewPr>
    <p:cSldViewPr snapToGrid="0">
      <p:cViewPr varScale="1">
        <p:scale>
          <a:sx n="140" d="100"/>
          <a:sy n="140" d="100"/>
        </p:scale>
        <p:origin x="1152" y="126"/>
      </p:cViewPr>
      <p:guideLst>
        <p:guide orient="horz" pos="1620"/>
        <p:guide pos="2880"/>
      </p:guideLst>
    </p:cSldViewPr>
  </p:slideViewPr>
  <p:notesTextViewPr>
    <p:cViewPr>
      <p:scale>
        <a:sx n="75" d="100"/>
        <a:sy n="75" d="100"/>
      </p:scale>
      <p:origin x="0" y="0"/>
    </p:cViewPr>
  </p:notesTextViewPr>
  <p:sorterViewPr>
    <p:cViewPr>
      <p:scale>
        <a:sx n="100" d="100"/>
        <a:sy n="100" d="100"/>
      </p:scale>
      <p:origin x="0" y="-277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19.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8.xml"/><Relationship Id="rId41" Type="http://schemas.openxmlformats.org/officeDocument/2006/relationships/font" Target="fonts/font9.fntdata"/><Relationship Id="rId54"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12.fntdata"/><Relationship Id="rId52"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27389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10994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5316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53528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3397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11747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82334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05374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8394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91392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80818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020282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62817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15882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28368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811844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4964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28008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687071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366867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08537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33371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14800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76595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26676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05715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35827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9704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062225" y="1471475"/>
            <a:ext cx="3507000" cy="1637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60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490925" y="3039025"/>
            <a:ext cx="2649600" cy="691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sz="1800">
                <a:latin typeface="Montserrat"/>
                <a:ea typeface="Montserrat"/>
                <a:cs typeface="Montserrat"/>
                <a:sym typeface="Montserrat"/>
              </a:defRPr>
            </a:lvl2pPr>
            <a:lvl3pPr lvl="2" algn="ctr">
              <a:lnSpc>
                <a:spcPct val="100000"/>
              </a:lnSpc>
              <a:spcBef>
                <a:spcPts val="0"/>
              </a:spcBef>
              <a:spcAft>
                <a:spcPts val="0"/>
              </a:spcAft>
              <a:buSzPts val="1400"/>
              <a:buNone/>
              <a:defRPr sz="1800">
                <a:latin typeface="Montserrat"/>
                <a:ea typeface="Montserrat"/>
                <a:cs typeface="Montserrat"/>
                <a:sym typeface="Montserrat"/>
              </a:defRPr>
            </a:lvl3pPr>
            <a:lvl4pPr lvl="3" algn="ctr">
              <a:lnSpc>
                <a:spcPct val="100000"/>
              </a:lnSpc>
              <a:spcBef>
                <a:spcPts val="0"/>
              </a:spcBef>
              <a:spcAft>
                <a:spcPts val="0"/>
              </a:spcAft>
              <a:buSzPts val="1400"/>
              <a:buNone/>
              <a:defRPr sz="1800">
                <a:latin typeface="Montserrat"/>
                <a:ea typeface="Montserrat"/>
                <a:cs typeface="Montserrat"/>
                <a:sym typeface="Montserrat"/>
              </a:defRPr>
            </a:lvl4pPr>
            <a:lvl5pPr lvl="4" algn="ctr">
              <a:lnSpc>
                <a:spcPct val="100000"/>
              </a:lnSpc>
              <a:spcBef>
                <a:spcPts val="0"/>
              </a:spcBef>
              <a:spcAft>
                <a:spcPts val="0"/>
              </a:spcAft>
              <a:buSzPts val="1400"/>
              <a:buNone/>
              <a:defRPr sz="1800">
                <a:latin typeface="Montserrat"/>
                <a:ea typeface="Montserrat"/>
                <a:cs typeface="Montserrat"/>
                <a:sym typeface="Montserrat"/>
              </a:defRPr>
            </a:lvl5pPr>
            <a:lvl6pPr lvl="5" algn="ctr">
              <a:lnSpc>
                <a:spcPct val="100000"/>
              </a:lnSpc>
              <a:spcBef>
                <a:spcPts val="0"/>
              </a:spcBef>
              <a:spcAft>
                <a:spcPts val="0"/>
              </a:spcAft>
              <a:buSzPts val="1400"/>
              <a:buNone/>
              <a:defRPr sz="1800">
                <a:latin typeface="Montserrat"/>
                <a:ea typeface="Montserrat"/>
                <a:cs typeface="Montserrat"/>
                <a:sym typeface="Montserrat"/>
              </a:defRPr>
            </a:lvl6pPr>
            <a:lvl7pPr lvl="6" algn="ctr">
              <a:lnSpc>
                <a:spcPct val="100000"/>
              </a:lnSpc>
              <a:spcBef>
                <a:spcPts val="0"/>
              </a:spcBef>
              <a:spcAft>
                <a:spcPts val="0"/>
              </a:spcAft>
              <a:buSzPts val="1400"/>
              <a:buNone/>
              <a:defRPr sz="1800">
                <a:latin typeface="Montserrat"/>
                <a:ea typeface="Montserrat"/>
                <a:cs typeface="Montserrat"/>
                <a:sym typeface="Montserrat"/>
              </a:defRPr>
            </a:lvl7pPr>
            <a:lvl8pPr lvl="7" algn="ctr">
              <a:lnSpc>
                <a:spcPct val="100000"/>
              </a:lnSpc>
              <a:spcBef>
                <a:spcPts val="0"/>
              </a:spcBef>
              <a:spcAft>
                <a:spcPts val="0"/>
              </a:spcAft>
              <a:buSzPts val="1400"/>
              <a:buNone/>
              <a:defRPr sz="1800">
                <a:latin typeface="Montserrat"/>
                <a:ea typeface="Montserrat"/>
                <a:cs typeface="Montserrat"/>
                <a:sym typeface="Montserrat"/>
              </a:defRPr>
            </a:lvl8pPr>
            <a:lvl9pPr lvl="8" algn="ctr">
              <a:lnSpc>
                <a:spcPct val="100000"/>
              </a:lnSpc>
              <a:spcBef>
                <a:spcPts val="0"/>
              </a:spcBef>
              <a:spcAft>
                <a:spcPts val="0"/>
              </a:spcAft>
              <a:buSzPts val="1400"/>
              <a:buNone/>
              <a:defRPr sz="1800">
                <a:latin typeface="Montserrat"/>
                <a:ea typeface="Montserrat"/>
                <a:cs typeface="Montserrat"/>
                <a:sym typeface="Montserrat"/>
              </a:defRPr>
            </a:lvl9pPr>
          </a:lstStyle>
          <a:p>
            <a:endParaRPr/>
          </a:p>
        </p:txBody>
      </p:sp>
      <p:sp>
        <p:nvSpPr>
          <p:cNvPr id="11" name="Google Shape;11;p2"/>
          <p:cNvSpPr/>
          <p:nvPr/>
        </p:nvSpPr>
        <p:spPr>
          <a:xfrm flipH="1">
            <a:off x="8729100" y="0"/>
            <a:ext cx="414900" cy="414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12" name="Google Shape;12;p2"/>
          <p:cNvSpPr/>
          <p:nvPr/>
        </p:nvSpPr>
        <p:spPr>
          <a:xfrm flipH="1">
            <a:off x="125" y="3984300"/>
            <a:ext cx="288900" cy="1159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13" name="Google Shape;13;p2"/>
          <p:cNvSpPr/>
          <p:nvPr/>
        </p:nvSpPr>
        <p:spPr>
          <a:xfrm>
            <a:off x="8609050" y="256550"/>
            <a:ext cx="288900" cy="288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5400000" flipH="1">
            <a:off x="8645550" y="4645050"/>
            <a:ext cx="288900" cy="708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33"/>
          <p:cNvSpPr txBox="1">
            <a:spLocks noGrp="1"/>
          </p:cNvSpPr>
          <p:nvPr>
            <p:ph type="ctrTitle"/>
          </p:nvPr>
        </p:nvSpPr>
        <p:spPr>
          <a:xfrm>
            <a:off x="5062225" y="1471475"/>
            <a:ext cx="3507000" cy="1637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60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33"/>
          <p:cNvSpPr txBox="1">
            <a:spLocks noGrp="1"/>
          </p:cNvSpPr>
          <p:nvPr>
            <p:ph type="subTitle" idx="1"/>
          </p:nvPr>
        </p:nvSpPr>
        <p:spPr>
          <a:xfrm>
            <a:off x="5490925" y="3039025"/>
            <a:ext cx="2649600" cy="691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sz="1800">
                <a:latin typeface="Montserrat"/>
                <a:ea typeface="Montserrat"/>
                <a:cs typeface="Montserrat"/>
                <a:sym typeface="Montserrat"/>
              </a:defRPr>
            </a:lvl2pPr>
            <a:lvl3pPr lvl="2" algn="ctr">
              <a:lnSpc>
                <a:spcPct val="100000"/>
              </a:lnSpc>
              <a:spcBef>
                <a:spcPts val="0"/>
              </a:spcBef>
              <a:spcAft>
                <a:spcPts val="0"/>
              </a:spcAft>
              <a:buSzPts val="1400"/>
              <a:buNone/>
              <a:defRPr sz="1800">
                <a:latin typeface="Montserrat"/>
                <a:ea typeface="Montserrat"/>
                <a:cs typeface="Montserrat"/>
                <a:sym typeface="Montserrat"/>
              </a:defRPr>
            </a:lvl3pPr>
            <a:lvl4pPr lvl="3" algn="ctr">
              <a:lnSpc>
                <a:spcPct val="100000"/>
              </a:lnSpc>
              <a:spcBef>
                <a:spcPts val="0"/>
              </a:spcBef>
              <a:spcAft>
                <a:spcPts val="0"/>
              </a:spcAft>
              <a:buSzPts val="1400"/>
              <a:buNone/>
              <a:defRPr sz="1800">
                <a:latin typeface="Montserrat"/>
                <a:ea typeface="Montserrat"/>
                <a:cs typeface="Montserrat"/>
                <a:sym typeface="Montserrat"/>
              </a:defRPr>
            </a:lvl4pPr>
            <a:lvl5pPr lvl="4" algn="ctr">
              <a:lnSpc>
                <a:spcPct val="100000"/>
              </a:lnSpc>
              <a:spcBef>
                <a:spcPts val="0"/>
              </a:spcBef>
              <a:spcAft>
                <a:spcPts val="0"/>
              </a:spcAft>
              <a:buSzPts val="1400"/>
              <a:buNone/>
              <a:defRPr sz="1800">
                <a:latin typeface="Montserrat"/>
                <a:ea typeface="Montserrat"/>
                <a:cs typeface="Montserrat"/>
                <a:sym typeface="Montserrat"/>
              </a:defRPr>
            </a:lvl5pPr>
            <a:lvl6pPr lvl="5" algn="ctr">
              <a:lnSpc>
                <a:spcPct val="100000"/>
              </a:lnSpc>
              <a:spcBef>
                <a:spcPts val="0"/>
              </a:spcBef>
              <a:spcAft>
                <a:spcPts val="0"/>
              </a:spcAft>
              <a:buSzPts val="1400"/>
              <a:buNone/>
              <a:defRPr sz="1800">
                <a:latin typeface="Montserrat"/>
                <a:ea typeface="Montserrat"/>
                <a:cs typeface="Montserrat"/>
                <a:sym typeface="Montserrat"/>
              </a:defRPr>
            </a:lvl6pPr>
            <a:lvl7pPr lvl="6" algn="ctr">
              <a:lnSpc>
                <a:spcPct val="100000"/>
              </a:lnSpc>
              <a:spcBef>
                <a:spcPts val="0"/>
              </a:spcBef>
              <a:spcAft>
                <a:spcPts val="0"/>
              </a:spcAft>
              <a:buSzPts val="1400"/>
              <a:buNone/>
              <a:defRPr sz="1800">
                <a:latin typeface="Montserrat"/>
                <a:ea typeface="Montserrat"/>
                <a:cs typeface="Montserrat"/>
                <a:sym typeface="Montserrat"/>
              </a:defRPr>
            </a:lvl7pPr>
            <a:lvl8pPr lvl="7" algn="ctr">
              <a:lnSpc>
                <a:spcPct val="100000"/>
              </a:lnSpc>
              <a:spcBef>
                <a:spcPts val="0"/>
              </a:spcBef>
              <a:spcAft>
                <a:spcPts val="0"/>
              </a:spcAft>
              <a:buSzPts val="1400"/>
              <a:buNone/>
              <a:defRPr sz="1800">
                <a:latin typeface="Montserrat"/>
                <a:ea typeface="Montserrat"/>
                <a:cs typeface="Montserrat"/>
                <a:sym typeface="Montserrat"/>
              </a:defRPr>
            </a:lvl8pPr>
            <a:lvl9pPr lvl="8" algn="ctr">
              <a:lnSpc>
                <a:spcPct val="100000"/>
              </a:lnSpc>
              <a:spcBef>
                <a:spcPts val="0"/>
              </a:spcBef>
              <a:spcAft>
                <a:spcPts val="0"/>
              </a:spcAft>
              <a:buSzPts val="1400"/>
              <a:buNone/>
              <a:defRPr sz="1800">
                <a:latin typeface="Montserrat"/>
                <a:ea typeface="Montserrat"/>
                <a:cs typeface="Montserrat"/>
                <a:sym typeface="Montserrat"/>
              </a:defRPr>
            </a:lvl9pPr>
          </a:lstStyle>
          <a:p>
            <a:endParaRPr/>
          </a:p>
        </p:txBody>
      </p:sp>
      <p:sp>
        <p:nvSpPr>
          <p:cNvPr id="11" name="Google Shape;11;p33"/>
          <p:cNvSpPr/>
          <p:nvPr/>
        </p:nvSpPr>
        <p:spPr>
          <a:xfrm flipH="1">
            <a:off x="8729100" y="0"/>
            <a:ext cx="414900" cy="414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12" name="Google Shape;12;p33"/>
          <p:cNvSpPr/>
          <p:nvPr/>
        </p:nvSpPr>
        <p:spPr>
          <a:xfrm flipH="1">
            <a:off x="125" y="3984300"/>
            <a:ext cx="288900" cy="1159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13" name="Google Shape;13;p33"/>
          <p:cNvSpPr/>
          <p:nvPr/>
        </p:nvSpPr>
        <p:spPr>
          <a:xfrm>
            <a:off x="8609050" y="256550"/>
            <a:ext cx="288900" cy="288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3"/>
          <p:cNvSpPr/>
          <p:nvPr/>
        </p:nvSpPr>
        <p:spPr>
          <a:xfrm rot="5400000" flipH="1">
            <a:off x="8645550" y="4645050"/>
            <a:ext cx="288900" cy="708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four columns ">
  <p:cSld name="CUSTOM_12">
    <p:spTree>
      <p:nvGrpSpPr>
        <p:cNvPr id="1" name="Shape 21"/>
        <p:cNvGrpSpPr/>
        <p:nvPr/>
      </p:nvGrpSpPr>
      <p:grpSpPr>
        <a:xfrm>
          <a:off x="0" y="0"/>
          <a:ext cx="0" cy="0"/>
          <a:chOff x="0" y="0"/>
          <a:chExt cx="0" cy="0"/>
        </a:xfrm>
      </p:grpSpPr>
      <p:sp>
        <p:nvSpPr>
          <p:cNvPr id="22" name="Google Shape;22;p4"/>
          <p:cNvSpPr txBox="1">
            <a:spLocks noGrp="1"/>
          </p:cNvSpPr>
          <p:nvPr>
            <p:ph type="subTitle" idx="1"/>
          </p:nvPr>
        </p:nvSpPr>
        <p:spPr>
          <a:xfrm>
            <a:off x="3499000" y="1545650"/>
            <a:ext cx="2381100" cy="762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 name="Google Shape;23;p4"/>
          <p:cNvSpPr txBox="1">
            <a:spLocks noGrp="1"/>
          </p:cNvSpPr>
          <p:nvPr>
            <p:ph type="subTitle" idx="2"/>
          </p:nvPr>
        </p:nvSpPr>
        <p:spPr>
          <a:xfrm>
            <a:off x="3533838" y="1919600"/>
            <a:ext cx="2381100" cy="762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a:endParaRPr/>
          </a:p>
        </p:txBody>
      </p:sp>
      <p:sp>
        <p:nvSpPr>
          <p:cNvPr id="24" name="Google Shape;24;p4"/>
          <p:cNvSpPr txBox="1">
            <a:spLocks noGrp="1"/>
          </p:cNvSpPr>
          <p:nvPr>
            <p:ph type="subTitle" idx="3"/>
          </p:nvPr>
        </p:nvSpPr>
        <p:spPr>
          <a:xfrm>
            <a:off x="5977813" y="1559650"/>
            <a:ext cx="2381100" cy="762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4"/>
          <p:cNvSpPr txBox="1">
            <a:spLocks noGrp="1"/>
          </p:cNvSpPr>
          <p:nvPr>
            <p:ph type="subTitle" idx="4"/>
          </p:nvPr>
        </p:nvSpPr>
        <p:spPr>
          <a:xfrm>
            <a:off x="5977813" y="1913188"/>
            <a:ext cx="2381100" cy="762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a:endParaRPr/>
          </a:p>
        </p:txBody>
      </p:sp>
      <p:sp>
        <p:nvSpPr>
          <p:cNvPr id="26" name="Google Shape;26;p4"/>
          <p:cNvSpPr txBox="1">
            <a:spLocks noGrp="1"/>
          </p:cNvSpPr>
          <p:nvPr>
            <p:ph type="subTitle" idx="5"/>
          </p:nvPr>
        </p:nvSpPr>
        <p:spPr>
          <a:xfrm>
            <a:off x="3533850" y="3159825"/>
            <a:ext cx="2381100" cy="762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 name="Google Shape;27;p4"/>
          <p:cNvSpPr txBox="1">
            <a:spLocks noGrp="1"/>
          </p:cNvSpPr>
          <p:nvPr>
            <p:ph type="subTitle" idx="6"/>
          </p:nvPr>
        </p:nvSpPr>
        <p:spPr>
          <a:xfrm>
            <a:off x="3533838" y="3519800"/>
            <a:ext cx="2381100" cy="762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a:endParaRPr/>
          </a:p>
        </p:txBody>
      </p:sp>
      <p:sp>
        <p:nvSpPr>
          <p:cNvPr id="28" name="Google Shape;28;p4"/>
          <p:cNvSpPr txBox="1">
            <a:spLocks noGrp="1"/>
          </p:cNvSpPr>
          <p:nvPr>
            <p:ph type="subTitle" idx="7"/>
          </p:nvPr>
        </p:nvSpPr>
        <p:spPr>
          <a:xfrm>
            <a:off x="6012663" y="3173825"/>
            <a:ext cx="2381100" cy="762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9" name="Google Shape;29;p4"/>
          <p:cNvSpPr txBox="1">
            <a:spLocks noGrp="1"/>
          </p:cNvSpPr>
          <p:nvPr>
            <p:ph type="subTitle" idx="8"/>
          </p:nvPr>
        </p:nvSpPr>
        <p:spPr>
          <a:xfrm>
            <a:off x="6012663" y="3533800"/>
            <a:ext cx="2381100" cy="762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a:endParaRPr/>
          </a:p>
        </p:txBody>
      </p:sp>
      <p:sp>
        <p:nvSpPr>
          <p:cNvPr id="30" name="Google Shape;30;p4"/>
          <p:cNvSpPr txBox="1">
            <a:spLocks noGrp="1"/>
          </p:cNvSpPr>
          <p:nvPr>
            <p:ph type="title"/>
          </p:nvPr>
        </p:nvSpPr>
        <p:spPr>
          <a:xfrm>
            <a:off x="713100" y="481875"/>
            <a:ext cx="77178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
        <p:nvSpPr>
          <p:cNvPr id="31" name="Google Shape;31;p4"/>
          <p:cNvSpPr/>
          <p:nvPr/>
        </p:nvSpPr>
        <p:spPr>
          <a:xfrm>
            <a:off x="0" y="4864875"/>
            <a:ext cx="1128000" cy="292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2" name="Google Shape;32;p4"/>
          <p:cNvSpPr/>
          <p:nvPr/>
        </p:nvSpPr>
        <p:spPr>
          <a:xfrm>
            <a:off x="8779200" y="0"/>
            <a:ext cx="364800" cy="292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3" name="Google Shape;33;p4"/>
          <p:cNvSpPr/>
          <p:nvPr/>
        </p:nvSpPr>
        <p:spPr>
          <a:xfrm>
            <a:off x="8669900" y="104250"/>
            <a:ext cx="292500" cy="292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column text 2">
  <p:cSld name="CUSTOM_13">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2067000" y="2255025"/>
            <a:ext cx="5010000" cy="104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800"/>
            </a:lvl1pPr>
            <a:lvl2pPr lvl="1"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2pPr>
            <a:lvl3pPr lvl="2"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3pPr>
            <a:lvl4pPr lvl="3"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4pPr>
            <a:lvl5pPr lvl="4"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5pPr>
            <a:lvl6pPr lvl="5"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6pPr>
            <a:lvl7pPr lvl="6"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7pPr>
            <a:lvl8pPr lvl="7"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8pPr>
            <a:lvl9pPr lvl="8"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9pPr>
          </a:lstStyle>
          <a:p>
            <a:endParaRPr/>
          </a:p>
        </p:txBody>
      </p:sp>
      <p:sp>
        <p:nvSpPr>
          <p:cNvPr id="43" name="Google Shape;43;p6"/>
          <p:cNvSpPr txBox="1">
            <a:spLocks noGrp="1"/>
          </p:cNvSpPr>
          <p:nvPr>
            <p:ph type="subTitle" idx="1"/>
          </p:nvPr>
        </p:nvSpPr>
        <p:spPr>
          <a:xfrm>
            <a:off x="1363350" y="3453725"/>
            <a:ext cx="6417300" cy="853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600">
                <a:latin typeface="Montserrat"/>
                <a:ea typeface="Montserrat"/>
                <a:cs typeface="Montserrat"/>
                <a:sym typeface="Montserrat"/>
              </a:defRPr>
            </a:lvl2pPr>
            <a:lvl3pPr lvl="2" algn="ctr">
              <a:lnSpc>
                <a:spcPct val="100000"/>
              </a:lnSpc>
              <a:spcBef>
                <a:spcPts val="0"/>
              </a:spcBef>
              <a:spcAft>
                <a:spcPts val="0"/>
              </a:spcAft>
              <a:buSzPts val="1400"/>
              <a:buNone/>
              <a:defRPr sz="1600">
                <a:latin typeface="Montserrat"/>
                <a:ea typeface="Montserrat"/>
                <a:cs typeface="Montserrat"/>
                <a:sym typeface="Montserrat"/>
              </a:defRPr>
            </a:lvl3pPr>
            <a:lvl4pPr lvl="3" algn="ctr">
              <a:lnSpc>
                <a:spcPct val="100000"/>
              </a:lnSpc>
              <a:spcBef>
                <a:spcPts val="0"/>
              </a:spcBef>
              <a:spcAft>
                <a:spcPts val="0"/>
              </a:spcAft>
              <a:buSzPts val="1400"/>
              <a:buNone/>
              <a:defRPr sz="1600">
                <a:latin typeface="Montserrat"/>
                <a:ea typeface="Montserrat"/>
                <a:cs typeface="Montserrat"/>
                <a:sym typeface="Montserrat"/>
              </a:defRPr>
            </a:lvl4pPr>
            <a:lvl5pPr lvl="4" algn="ctr">
              <a:lnSpc>
                <a:spcPct val="100000"/>
              </a:lnSpc>
              <a:spcBef>
                <a:spcPts val="0"/>
              </a:spcBef>
              <a:spcAft>
                <a:spcPts val="0"/>
              </a:spcAft>
              <a:buSzPts val="1400"/>
              <a:buNone/>
              <a:defRPr sz="1600">
                <a:latin typeface="Montserrat"/>
                <a:ea typeface="Montserrat"/>
                <a:cs typeface="Montserrat"/>
                <a:sym typeface="Montserrat"/>
              </a:defRPr>
            </a:lvl5pPr>
            <a:lvl6pPr lvl="5" algn="ctr">
              <a:lnSpc>
                <a:spcPct val="100000"/>
              </a:lnSpc>
              <a:spcBef>
                <a:spcPts val="0"/>
              </a:spcBef>
              <a:spcAft>
                <a:spcPts val="0"/>
              </a:spcAft>
              <a:buSzPts val="1400"/>
              <a:buNone/>
              <a:defRPr sz="1600">
                <a:latin typeface="Montserrat"/>
                <a:ea typeface="Montserrat"/>
                <a:cs typeface="Montserrat"/>
                <a:sym typeface="Montserrat"/>
              </a:defRPr>
            </a:lvl6pPr>
            <a:lvl7pPr lvl="6" algn="ctr">
              <a:lnSpc>
                <a:spcPct val="100000"/>
              </a:lnSpc>
              <a:spcBef>
                <a:spcPts val="0"/>
              </a:spcBef>
              <a:spcAft>
                <a:spcPts val="0"/>
              </a:spcAft>
              <a:buSzPts val="1400"/>
              <a:buNone/>
              <a:defRPr sz="1600">
                <a:latin typeface="Montserrat"/>
                <a:ea typeface="Montserrat"/>
                <a:cs typeface="Montserrat"/>
                <a:sym typeface="Montserrat"/>
              </a:defRPr>
            </a:lvl7pPr>
            <a:lvl8pPr lvl="7" algn="ctr">
              <a:lnSpc>
                <a:spcPct val="100000"/>
              </a:lnSpc>
              <a:spcBef>
                <a:spcPts val="0"/>
              </a:spcBef>
              <a:spcAft>
                <a:spcPts val="0"/>
              </a:spcAft>
              <a:buSzPts val="1400"/>
              <a:buNone/>
              <a:defRPr sz="1600">
                <a:latin typeface="Montserrat"/>
                <a:ea typeface="Montserrat"/>
                <a:cs typeface="Montserrat"/>
                <a:sym typeface="Montserrat"/>
              </a:defRPr>
            </a:lvl8pPr>
            <a:lvl9pPr lvl="8" algn="ctr">
              <a:lnSpc>
                <a:spcPct val="100000"/>
              </a:lnSpc>
              <a:spcBef>
                <a:spcPts val="0"/>
              </a:spcBef>
              <a:spcAft>
                <a:spcPts val="0"/>
              </a:spcAft>
              <a:buSzPts val="1400"/>
              <a:buNone/>
              <a:defRPr sz="1600">
                <a:latin typeface="Montserrat"/>
                <a:ea typeface="Montserrat"/>
                <a:cs typeface="Montserrat"/>
                <a:sym typeface="Montserrat"/>
              </a:defRPr>
            </a:lvl9pPr>
          </a:lstStyle>
          <a:p>
            <a:endParaRPr/>
          </a:p>
        </p:txBody>
      </p:sp>
      <p:sp>
        <p:nvSpPr>
          <p:cNvPr id="44" name="Google Shape;44;p6"/>
          <p:cNvSpPr/>
          <p:nvPr/>
        </p:nvSpPr>
        <p:spPr>
          <a:xfrm>
            <a:off x="0" y="4290200"/>
            <a:ext cx="414900" cy="364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45" name="Google Shape;45;p6"/>
          <p:cNvSpPr/>
          <p:nvPr/>
        </p:nvSpPr>
        <p:spPr>
          <a:xfrm>
            <a:off x="8849350" y="0"/>
            <a:ext cx="294900" cy="1107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46" name="Google Shape;46;p6"/>
          <p:cNvSpPr/>
          <p:nvPr/>
        </p:nvSpPr>
        <p:spPr>
          <a:xfrm>
            <a:off x="8724675" y="919625"/>
            <a:ext cx="294900" cy="29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6"/>
          <p:cNvSpPr/>
          <p:nvPr/>
        </p:nvSpPr>
        <p:spPr>
          <a:xfrm rot="-5400000" flipH="1">
            <a:off x="1109100" y="-395850"/>
            <a:ext cx="291900" cy="1083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16">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1109550" y="1831800"/>
            <a:ext cx="6924900" cy="1319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500"/>
              <a:buNone/>
              <a:defRPr>
                <a:solidFill>
                  <a:schemeClr val="accent1"/>
                </a:solidFill>
              </a:defRPr>
            </a:lvl1pPr>
            <a:lvl2pPr lvl="1" algn="ctr">
              <a:lnSpc>
                <a:spcPct val="100000"/>
              </a:lnSpc>
              <a:spcBef>
                <a:spcPts val="0"/>
              </a:spcBef>
              <a:spcAft>
                <a:spcPts val="0"/>
              </a:spcAft>
              <a:buClr>
                <a:schemeClr val="accent1"/>
              </a:buClr>
              <a:buSzPts val="2800"/>
              <a:buNone/>
              <a:defRPr>
                <a:solidFill>
                  <a:schemeClr val="accent1"/>
                </a:solidFill>
              </a:defRPr>
            </a:lvl2pPr>
            <a:lvl3pPr lvl="2" algn="ctr">
              <a:lnSpc>
                <a:spcPct val="100000"/>
              </a:lnSpc>
              <a:spcBef>
                <a:spcPts val="0"/>
              </a:spcBef>
              <a:spcAft>
                <a:spcPts val="0"/>
              </a:spcAft>
              <a:buClr>
                <a:schemeClr val="accent1"/>
              </a:buClr>
              <a:buSzPts val="2800"/>
              <a:buNone/>
              <a:defRPr>
                <a:solidFill>
                  <a:schemeClr val="accent1"/>
                </a:solidFill>
              </a:defRPr>
            </a:lvl3pPr>
            <a:lvl4pPr lvl="3" algn="ctr">
              <a:lnSpc>
                <a:spcPct val="100000"/>
              </a:lnSpc>
              <a:spcBef>
                <a:spcPts val="0"/>
              </a:spcBef>
              <a:spcAft>
                <a:spcPts val="0"/>
              </a:spcAft>
              <a:buClr>
                <a:schemeClr val="accent1"/>
              </a:buClr>
              <a:buSzPts val="2800"/>
              <a:buNone/>
              <a:defRPr>
                <a:solidFill>
                  <a:schemeClr val="accent1"/>
                </a:solidFill>
              </a:defRPr>
            </a:lvl4pPr>
            <a:lvl5pPr lvl="4" algn="ctr">
              <a:lnSpc>
                <a:spcPct val="100000"/>
              </a:lnSpc>
              <a:spcBef>
                <a:spcPts val="0"/>
              </a:spcBef>
              <a:spcAft>
                <a:spcPts val="0"/>
              </a:spcAft>
              <a:buClr>
                <a:schemeClr val="accent1"/>
              </a:buClr>
              <a:buSzPts val="2800"/>
              <a:buNone/>
              <a:defRPr>
                <a:solidFill>
                  <a:schemeClr val="accent1"/>
                </a:solidFill>
              </a:defRPr>
            </a:lvl5pPr>
            <a:lvl6pPr lvl="5" algn="ctr">
              <a:lnSpc>
                <a:spcPct val="100000"/>
              </a:lnSpc>
              <a:spcBef>
                <a:spcPts val="0"/>
              </a:spcBef>
              <a:spcAft>
                <a:spcPts val="0"/>
              </a:spcAft>
              <a:buClr>
                <a:schemeClr val="accent1"/>
              </a:buClr>
              <a:buSzPts val="2800"/>
              <a:buNone/>
              <a:defRPr>
                <a:solidFill>
                  <a:schemeClr val="accent1"/>
                </a:solidFill>
              </a:defRPr>
            </a:lvl6pPr>
            <a:lvl7pPr lvl="6" algn="ctr">
              <a:lnSpc>
                <a:spcPct val="100000"/>
              </a:lnSpc>
              <a:spcBef>
                <a:spcPts val="0"/>
              </a:spcBef>
              <a:spcAft>
                <a:spcPts val="0"/>
              </a:spcAft>
              <a:buClr>
                <a:schemeClr val="accent1"/>
              </a:buClr>
              <a:buSzPts val="2800"/>
              <a:buNone/>
              <a:defRPr>
                <a:solidFill>
                  <a:schemeClr val="accent1"/>
                </a:solidFill>
              </a:defRPr>
            </a:lvl7pPr>
            <a:lvl8pPr lvl="7" algn="ctr">
              <a:lnSpc>
                <a:spcPct val="100000"/>
              </a:lnSpc>
              <a:spcBef>
                <a:spcPts val="0"/>
              </a:spcBef>
              <a:spcAft>
                <a:spcPts val="0"/>
              </a:spcAft>
              <a:buClr>
                <a:schemeClr val="accent1"/>
              </a:buClr>
              <a:buSzPts val="2800"/>
              <a:buNone/>
              <a:defRPr>
                <a:solidFill>
                  <a:schemeClr val="accent1"/>
                </a:solidFill>
              </a:defRPr>
            </a:lvl8pPr>
            <a:lvl9pPr lvl="8" algn="ctr">
              <a:lnSpc>
                <a:spcPct val="100000"/>
              </a:lnSpc>
              <a:spcBef>
                <a:spcPts val="0"/>
              </a:spcBef>
              <a:spcAft>
                <a:spcPts val="0"/>
              </a:spcAft>
              <a:buClr>
                <a:schemeClr val="accent1"/>
              </a:buClr>
              <a:buSzPts val="2800"/>
              <a:buNone/>
              <a:defRPr>
                <a:solidFill>
                  <a:schemeClr val="accent1"/>
                </a:solidFill>
              </a:defRPr>
            </a:lvl9pPr>
          </a:lstStyle>
          <a:p>
            <a:endParaRPr/>
          </a:p>
        </p:txBody>
      </p:sp>
      <p:sp>
        <p:nvSpPr>
          <p:cNvPr id="50" name="Google Shape;50;p7"/>
          <p:cNvSpPr txBox="1">
            <a:spLocks noGrp="1"/>
          </p:cNvSpPr>
          <p:nvPr>
            <p:ph type="body" idx="1"/>
          </p:nvPr>
        </p:nvSpPr>
        <p:spPr>
          <a:xfrm>
            <a:off x="4416150" y="3348725"/>
            <a:ext cx="3618300" cy="337200"/>
          </a:xfrm>
          <a:prstGeom prst="rect">
            <a:avLst/>
          </a:prstGeom>
          <a:noFill/>
          <a:ln>
            <a:noFill/>
          </a:ln>
        </p:spPr>
        <p:txBody>
          <a:bodyPr spcFirstLastPara="1" wrap="square" lIns="91425" tIns="91425" rIns="91425" bIns="91425" anchor="t" anchorCtr="0">
            <a:noAutofit/>
          </a:bodyPr>
          <a:lstStyle>
            <a:lvl1pPr marL="457200" lvl="0" indent="-317500" algn="r">
              <a:lnSpc>
                <a:spcPct val="100000"/>
              </a:lnSpc>
              <a:spcBef>
                <a:spcPts val="0"/>
              </a:spcBef>
              <a:spcAft>
                <a:spcPts val="0"/>
              </a:spcAft>
              <a:buSzPts val="1400"/>
              <a:buChar char="●"/>
              <a:defRPr sz="1800"/>
            </a:lvl1pPr>
            <a:lvl2pPr marL="914400" lvl="1" indent="-317500" algn="ctr">
              <a:lnSpc>
                <a:spcPct val="100000"/>
              </a:lnSpc>
              <a:spcBef>
                <a:spcPts val="0"/>
              </a:spcBef>
              <a:spcAft>
                <a:spcPts val="0"/>
              </a:spcAft>
              <a:buSzPts val="1400"/>
              <a:buChar char="○"/>
              <a:defRPr/>
            </a:lvl2pPr>
            <a:lvl3pPr marL="1371600" lvl="2" indent="-317500" algn="ctr">
              <a:lnSpc>
                <a:spcPct val="100000"/>
              </a:lnSpc>
              <a:spcBef>
                <a:spcPts val="0"/>
              </a:spcBef>
              <a:spcAft>
                <a:spcPts val="0"/>
              </a:spcAft>
              <a:buSzPts val="1400"/>
              <a:buChar char="■"/>
              <a:defRPr/>
            </a:lvl3pPr>
            <a:lvl4pPr marL="1828800" lvl="3" indent="-317500" algn="ctr">
              <a:lnSpc>
                <a:spcPct val="100000"/>
              </a:lnSpc>
              <a:spcBef>
                <a:spcPts val="0"/>
              </a:spcBef>
              <a:spcAft>
                <a:spcPts val="0"/>
              </a:spcAft>
              <a:buSzPts val="1400"/>
              <a:buChar char="●"/>
              <a:defRPr/>
            </a:lvl4pPr>
            <a:lvl5pPr marL="2286000" lvl="4" indent="-317500" algn="ctr">
              <a:lnSpc>
                <a:spcPct val="100000"/>
              </a:lnSpc>
              <a:spcBef>
                <a:spcPts val="0"/>
              </a:spcBef>
              <a:spcAft>
                <a:spcPts val="0"/>
              </a:spcAft>
              <a:buSzPts val="1400"/>
              <a:buChar char="○"/>
              <a:defRPr/>
            </a:lvl5pPr>
            <a:lvl6pPr marL="2743200" lvl="5" indent="-317500" algn="ctr">
              <a:lnSpc>
                <a:spcPct val="100000"/>
              </a:lnSpc>
              <a:spcBef>
                <a:spcPts val="0"/>
              </a:spcBef>
              <a:spcAft>
                <a:spcPts val="0"/>
              </a:spcAft>
              <a:buSzPts val="1400"/>
              <a:buChar char="■"/>
              <a:defRPr/>
            </a:lvl6pPr>
            <a:lvl7pPr marL="3200400" lvl="6" indent="-317500" algn="ctr">
              <a:lnSpc>
                <a:spcPct val="100000"/>
              </a:lnSpc>
              <a:spcBef>
                <a:spcPts val="0"/>
              </a:spcBef>
              <a:spcAft>
                <a:spcPts val="0"/>
              </a:spcAft>
              <a:buSzPts val="1400"/>
              <a:buChar char="●"/>
              <a:defRPr/>
            </a:lvl7pPr>
            <a:lvl8pPr marL="3657600" lvl="7" indent="-317500" algn="ctr">
              <a:lnSpc>
                <a:spcPct val="100000"/>
              </a:lnSpc>
              <a:spcBef>
                <a:spcPts val="0"/>
              </a:spcBef>
              <a:spcAft>
                <a:spcPts val="0"/>
              </a:spcAft>
              <a:buSzPts val="1400"/>
              <a:buChar char="○"/>
              <a:defRPr/>
            </a:lvl8pPr>
            <a:lvl9pPr marL="4114800" lvl="8" indent="-317500" algn="ctr">
              <a:lnSpc>
                <a:spcPct val="100000"/>
              </a:lnSpc>
              <a:spcBef>
                <a:spcPts val="0"/>
              </a:spcBef>
              <a:spcAft>
                <a:spcPts val="0"/>
              </a:spcAft>
              <a:buSzPts val="1400"/>
              <a:buChar char="■"/>
              <a:defRPr/>
            </a:lvl9pPr>
          </a:lstStyle>
          <a:p>
            <a:endParaRPr/>
          </a:p>
        </p:txBody>
      </p:sp>
      <p:sp>
        <p:nvSpPr>
          <p:cNvPr id="51" name="Google Shape;51;p7"/>
          <p:cNvSpPr/>
          <p:nvPr/>
        </p:nvSpPr>
        <p:spPr>
          <a:xfrm flipH="1">
            <a:off x="0" y="1953650"/>
            <a:ext cx="414900" cy="414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52" name="Google Shape;52;p7"/>
          <p:cNvSpPr/>
          <p:nvPr/>
        </p:nvSpPr>
        <p:spPr>
          <a:xfrm rot="10800000" flipH="1">
            <a:off x="6867350" y="-75"/>
            <a:ext cx="2276700" cy="305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53" name="Google Shape;53;p7"/>
          <p:cNvSpPr/>
          <p:nvPr/>
        </p:nvSpPr>
        <p:spPr>
          <a:xfrm rot="-5400000">
            <a:off x="6811750" y="-110225"/>
            <a:ext cx="252000" cy="821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7"/>
          <p:cNvSpPr/>
          <p:nvPr/>
        </p:nvSpPr>
        <p:spPr>
          <a:xfrm rot="5400000" flipH="1">
            <a:off x="3042025" y="4175700"/>
            <a:ext cx="288900" cy="16467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13100" y="481875"/>
            <a:ext cx="77178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
        <p:nvSpPr>
          <p:cNvPr id="57" name="Google Shape;57;p8"/>
          <p:cNvSpPr/>
          <p:nvPr/>
        </p:nvSpPr>
        <p:spPr>
          <a:xfrm>
            <a:off x="0" y="0"/>
            <a:ext cx="1200900" cy="244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58" name="Google Shape;58;p8"/>
          <p:cNvSpPr/>
          <p:nvPr/>
        </p:nvSpPr>
        <p:spPr>
          <a:xfrm rot="-5400000">
            <a:off x="8814825" y="4814250"/>
            <a:ext cx="327300" cy="331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59" name="Google Shape;59;p8"/>
          <p:cNvSpPr/>
          <p:nvPr/>
        </p:nvSpPr>
        <p:spPr>
          <a:xfrm rot="-5400000" flipH="1">
            <a:off x="-90300" y="4694300"/>
            <a:ext cx="540600" cy="360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60" name="Google Shape;60;p8"/>
          <p:cNvSpPr/>
          <p:nvPr/>
        </p:nvSpPr>
        <p:spPr>
          <a:xfrm rot="-5400000">
            <a:off x="8680525" y="4664250"/>
            <a:ext cx="298500" cy="298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20">
    <p:spTree>
      <p:nvGrpSpPr>
        <p:cNvPr id="1" name="Shape 81"/>
        <p:cNvGrpSpPr/>
        <p:nvPr/>
      </p:nvGrpSpPr>
      <p:grpSpPr>
        <a:xfrm>
          <a:off x="0" y="0"/>
          <a:ext cx="0" cy="0"/>
          <a:chOff x="0" y="0"/>
          <a:chExt cx="0" cy="0"/>
        </a:xfrm>
      </p:grpSpPr>
      <p:sp>
        <p:nvSpPr>
          <p:cNvPr id="82" name="Google Shape;82;p13"/>
          <p:cNvSpPr/>
          <p:nvPr/>
        </p:nvSpPr>
        <p:spPr>
          <a:xfrm>
            <a:off x="8016000" y="0"/>
            <a:ext cx="1128000" cy="292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83" name="Google Shape;83;p13"/>
          <p:cNvSpPr/>
          <p:nvPr/>
        </p:nvSpPr>
        <p:spPr>
          <a:xfrm>
            <a:off x="5119950" y="4851000"/>
            <a:ext cx="1128000" cy="292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84" name="Google Shape;84;p13"/>
          <p:cNvSpPr/>
          <p:nvPr/>
        </p:nvSpPr>
        <p:spPr>
          <a:xfrm rot="5400000" flipH="1">
            <a:off x="-1130850" y="3735748"/>
            <a:ext cx="2538600" cy="276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85" name="Google Shape;85;p13"/>
          <p:cNvSpPr/>
          <p:nvPr/>
        </p:nvSpPr>
        <p:spPr>
          <a:xfrm rot="10800000">
            <a:off x="155050" y="2425681"/>
            <a:ext cx="228300" cy="1281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21">
    <p:spTree>
      <p:nvGrpSpPr>
        <p:cNvPr id="1" name="Shape 86"/>
        <p:cNvGrpSpPr/>
        <p:nvPr/>
      </p:nvGrpSpPr>
      <p:grpSpPr>
        <a:xfrm>
          <a:off x="0" y="0"/>
          <a:ext cx="0" cy="0"/>
          <a:chOff x="0" y="0"/>
          <a:chExt cx="0" cy="0"/>
        </a:xfrm>
      </p:grpSpPr>
      <p:sp>
        <p:nvSpPr>
          <p:cNvPr id="87" name="Google Shape;87;p14"/>
          <p:cNvSpPr/>
          <p:nvPr/>
        </p:nvSpPr>
        <p:spPr>
          <a:xfrm>
            <a:off x="8932725" y="0"/>
            <a:ext cx="211200" cy="2861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88" name="Google Shape;88;p14"/>
          <p:cNvSpPr/>
          <p:nvPr/>
        </p:nvSpPr>
        <p:spPr>
          <a:xfrm rot="5400000" flipH="1">
            <a:off x="1277125" y="3620098"/>
            <a:ext cx="246300" cy="2800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89" name="Google Shape;89;p14"/>
          <p:cNvSpPr/>
          <p:nvPr/>
        </p:nvSpPr>
        <p:spPr>
          <a:xfrm>
            <a:off x="0" y="0"/>
            <a:ext cx="364800" cy="364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90" name="Google Shape;90;p14"/>
          <p:cNvSpPr/>
          <p:nvPr/>
        </p:nvSpPr>
        <p:spPr>
          <a:xfrm rot="-5400000">
            <a:off x="164175" y="155950"/>
            <a:ext cx="277800" cy="281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doACodo">
  <p:cSld name="TITLE_1">
    <p:spTree>
      <p:nvGrpSpPr>
        <p:cNvPr id="1" name="Shape 91"/>
        <p:cNvGrpSpPr/>
        <p:nvPr/>
      </p:nvGrpSpPr>
      <p:grpSpPr>
        <a:xfrm>
          <a:off x="0" y="0"/>
          <a:ext cx="0" cy="0"/>
          <a:chOff x="0" y="0"/>
          <a:chExt cx="0" cy="0"/>
        </a:xfrm>
      </p:grpSpPr>
      <p:cxnSp>
        <p:nvCxnSpPr>
          <p:cNvPr id="92" name="Google Shape;92;p15"/>
          <p:cNvCxnSpPr/>
          <p:nvPr/>
        </p:nvCxnSpPr>
        <p:spPr>
          <a:xfrm>
            <a:off x="341399" y="847950"/>
            <a:ext cx="6244200" cy="0"/>
          </a:xfrm>
          <a:prstGeom prst="straightConnector1">
            <a:avLst/>
          </a:prstGeom>
          <a:noFill/>
          <a:ln w="38100" cap="flat" cmpd="sng">
            <a:solidFill>
              <a:schemeClr val="lt1"/>
            </a:solidFill>
            <a:prstDash val="solid"/>
            <a:round/>
            <a:headEnd type="none" w="sm" len="sm"/>
            <a:tailEnd type="none" w="sm" len="sm"/>
          </a:ln>
        </p:spPr>
      </p:cxnSp>
      <p:cxnSp>
        <p:nvCxnSpPr>
          <p:cNvPr id="93" name="Google Shape;93;p15"/>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94" name="Google Shape;94;p15"/>
          <p:cNvCxnSpPr/>
          <p:nvPr/>
        </p:nvCxnSpPr>
        <p:spPr>
          <a:xfrm>
            <a:off x="425198" y="1863450"/>
            <a:ext cx="183300" cy="0"/>
          </a:xfrm>
          <a:prstGeom prst="straightConnector1">
            <a:avLst/>
          </a:prstGeom>
          <a:noFill/>
          <a:ln w="19050" cap="flat" cmpd="sng">
            <a:solidFill>
              <a:schemeClr val="lt1"/>
            </a:solidFill>
            <a:prstDash val="solid"/>
            <a:round/>
            <a:headEnd type="none" w="sm" len="sm"/>
            <a:tailEnd type="none" w="sm" len="sm"/>
          </a:ln>
        </p:spPr>
      </p:cxnSp>
      <p:sp>
        <p:nvSpPr>
          <p:cNvPr id="95" name="Google Shape;95;p15"/>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96" name="Google Shape;96;p15"/>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chemeClr val="lt1"/>
              </a:buClr>
              <a:buSzPts val="1800"/>
              <a:buNone/>
              <a:defRPr>
                <a:solidFill>
                  <a:schemeClr val="lt1"/>
                </a:solidFill>
              </a:defRPr>
            </a:lvl1pPr>
            <a:lvl2pPr lvl="1" algn="l" rtl="0">
              <a:lnSpc>
                <a:spcPct val="100000"/>
              </a:lnSpc>
              <a:spcBef>
                <a:spcPts val="0"/>
              </a:spcBef>
              <a:spcAft>
                <a:spcPts val="0"/>
              </a:spcAft>
              <a:buClr>
                <a:schemeClr val="lt1"/>
              </a:buClr>
              <a:buSzPts val="1800"/>
              <a:buNone/>
              <a:defRPr sz="1800">
                <a:solidFill>
                  <a:schemeClr val="lt1"/>
                </a:solidFill>
              </a:defRPr>
            </a:lvl2pPr>
            <a:lvl3pPr lvl="2" algn="l" rtl="0">
              <a:lnSpc>
                <a:spcPct val="100000"/>
              </a:lnSpc>
              <a:spcBef>
                <a:spcPts val="0"/>
              </a:spcBef>
              <a:spcAft>
                <a:spcPts val="0"/>
              </a:spcAft>
              <a:buClr>
                <a:schemeClr val="lt1"/>
              </a:buClr>
              <a:buSzPts val="1800"/>
              <a:buNone/>
              <a:defRPr sz="1800">
                <a:solidFill>
                  <a:schemeClr val="lt1"/>
                </a:solidFill>
              </a:defRPr>
            </a:lvl3pPr>
            <a:lvl4pPr lvl="3" algn="l" rtl="0">
              <a:lnSpc>
                <a:spcPct val="100000"/>
              </a:lnSpc>
              <a:spcBef>
                <a:spcPts val="0"/>
              </a:spcBef>
              <a:spcAft>
                <a:spcPts val="0"/>
              </a:spcAft>
              <a:buClr>
                <a:schemeClr val="lt1"/>
              </a:buClr>
              <a:buSzPts val="1800"/>
              <a:buNone/>
              <a:defRPr sz="1800">
                <a:solidFill>
                  <a:schemeClr val="lt1"/>
                </a:solidFill>
              </a:defRPr>
            </a:lvl4pPr>
            <a:lvl5pPr lvl="4" algn="l" rtl="0">
              <a:lnSpc>
                <a:spcPct val="100000"/>
              </a:lnSpc>
              <a:spcBef>
                <a:spcPts val="0"/>
              </a:spcBef>
              <a:spcAft>
                <a:spcPts val="0"/>
              </a:spcAft>
              <a:buClr>
                <a:schemeClr val="lt1"/>
              </a:buClr>
              <a:buSzPts val="1800"/>
              <a:buNone/>
              <a:defRPr sz="1800">
                <a:solidFill>
                  <a:schemeClr val="lt1"/>
                </a:solidFill>
              </a:defRPr>
            </a:lvl5pPr>
            <a:lvl6pPr lvl="5" algn="l" rtl="0">
              <a:lnSpc>
                <a:spcPct val="100000"/>
              </a:lnSpc>
              <a:spcBef>
                <a:spcPts val="0"/>
              </a:spcBef>
              <a:spcAft>
                <a:spcPts val="0"/>
              </a:spcAft>
              <a:buClr>
                <a:schemeClr val="lt1"/>
              </a:buClr>
              <a:buSzPts val="1800"/>
              <a:buNone/>
              <a:defRPr sz="1800">
                <a:solidFill>
                  <a:schemeClr val="lt1"/>
                </a:solidFill>
              </a:defRPr>
            </a:lvl6pPr>
            <a:lvl7pPr lvl="6" algn="l" rtl="0">
              <a:lnSpc>
                <a:spcPct val="100000"/>
              </a:lnSpc>
              <a:spcBef>
                <a:spcPts val="0"/>
              </a:spcBef>
              <a:spcAft>
                <a:spcPts val="0"/>
              </a:spcAft>
              <a:buClr>
                <a:schemeClr val="lt1"/>
              </a:buClr>
              <a:buSzPts val="1800"/>
              <a:buNone/>
              <a:defRPr sz="1800">
                <a:solidFill>
                  <a:schemeClr val="lt1"/>
                </a:solidFill>
              </a:defRPr>
            </a:lvl7pPr>
            <a:lvl8pPr lvl="7" algn="l" rtl="0">
              <a:lnSpc>
                <a:spcPct val="100000"/>
              </a:lnSpc>
              <a:spcBef>
                <a:spcPts val="0"/>
              </a:spcBef>
              <a:spcAft>
                <a:spcPts val="0"/>
              </a:spcAft>
              <a:buClr>
                <a:schemeClr val="lt1"/>
              </a:buClr>
              <a:buSzPts val="1800"/>
              <a:buNone/>
              <a:defRPr sz="1800">
                <a:solidFill>
                  <a:schemeClr val="lt1"/>
                </a:solidFill>
              </a:defRPr>
            </a:lvl8pPr>
            <a:lvl9pPr lvl="8" algn="l"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97" name="Google Shape;97;p1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ES"/>
              <a:t>‹#›</a:t>
            </a:fld>
            <a:endParaRPr/>
          </a:p>
        </p:txBody>
      </p:sp>
      <p:sp>
        <p:nvSpPr>
          <p:cNvPr id="98" name="Google Shape;98;p15"/>
          <p:cNvSpPr txBox="1">
            <a:spLocks noGrp="1"/>
          </p:cNvSpPr>
          <p:nvPr>
            <p:ph type="title" idx="2"/>
          </p:nvPr>
        </p:nvSpPr>
        <p:spPr>
          <a:xfrm>
            <a:off x="507350" y="847950"/>
            <a:ext cx="8214600" cy="754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doACodo 1">
  <p:cSld name="TITLE_2">
    <p:spTree>
      <p:nvGrpSpPr>
        <p:cNvPr id="1" name="Shape 99"/>
        <p:cNvGrpSpPr/>
        <p:nvPr/>
      </p:nvGrpSpPr>
      <p:grpSpPr>
        <a:xfrm>
          <a:off x="0" y="0"/>
          <a:ext cx="0" cy="0"/>
          <a:chOff x="0" y="0"/>
          <a:chExt cx="0" cy="0"/>
        </a:xfrm>
      </p:grpSpPr>
      <p:cxnSp>
        <p:nvCxnSpPr>
          <p:cNvPr id="100" name="Google Shape;100;p16"/>
          <p:cNvCxnSpPr/>
          <p:nvPr/>
        </p:nvCxnSpPr>
        <p:spPr>
          <a:xfrm>
            <a:off x="341399" y="8479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01" name="Google Shape;101;p16"/>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02" name="Google Shape;102;p16"/>
          <p:cNvCxnSpPr/>
          <p:nvPr/>
        </p:nvCxnSpPr>
        <p:spPr>
          <a:xfrm>
            <a:off x="425198" y="1863450"/>
            <a:ext cx="183300" cy="0"/>
          </a:xfrm>
          <a:prstGeom prst="straightConnector1">
            <a:avLst/>
          </a:prstGeom>
          <a:noFill/>
          <a:ln w="19050" cap="flat" cmpd="sng">
            <a:solidFill>
              <a:schemeClr val="lt1"/>
            </a:solidFill>
            <a:prstDash val="solid"/>
            <a:round/>
            <a:headEnd type="none" w="sm" len="sm"/>
            <a:tailEnd type="none" w="sm" len="sm"/>
          </a:ln>
        </p:spPr>
      </p:cxnSp>
      <p:sp>
        <p:nvSpPr>
          <p:cNvPr id="103" name="Google Shape;103;p16"/>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04" name="Google Shape;104;p16"/>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chemeClr val="lt1"/>
              </a:buClr>
              <a:buSzPts val="1800"/>
              <a:buNone/>
              <a:defRPr>
                <a:solidFill>
                  <a:schemeClr val="lt1"/>
                </a:solidFill>
              </a:defRPr>
            </a:lvl1pPr>
            <a:lvl2pPr lvl="1" algn="l" rtl="0">
              <a:lnSpc>
                <a:spcPct val="100000"/>
              </a:lnSpc>
              <a:spcBef>
                <a:spcPts val="0"/>
              </a:spcBef>
              <a:spcAft>
                <a:spcPts val="0"/>
              </a:spcAft>
              <a:buClr>
                <a:schemeClr val="lt1"/>
              </a:buClr>
              <a:buSzPts val="1800"/>
              <a:buNone/>
              <a:defRPr sz="1800">
                <a:solidFill>
                  <a:schemeClr val="lt1"/>
                </a:solidFill>
              </a:defRPr>
            </a:lvl2pPr>
            <a:lvl3pPr lvl="2" algn="l" rtl="0">
              <a:lnSpc>
                <a:spcPct val="100000"/>
              </a:lnSpc>
              <a:spcBef>
                <a:spcPts val="0"/>
              </a:spcBef>
              <a:spcAft>
                <a:spcPts val="0"/>
              </a:spcAft>
              <a:buClr>
                <a:schemeClr val="lt1"/>
              </a:buClr>
              <a:buSzPts val="1800"/>
              <a:buNone/>
              <a:defRPr sz="1800">
                <a:solidFill>
                  <a:schemeClr val="lt1"/>
                </a:solidFill>
              </a:defRPr>
            </a:lvl3pPr>
            <a:lvl4pPr lvl="3" algn="l" rtl="0">
              <a:lnSpc>
                <a:spcPct val="100000"/>
              </a:lnSpc>
              <a:spcBef>
                <a:spcPts val="0"/>
              </a:spcBef>
              <a:spcAft>
                <a:spcPts val="0"/>
              </a:spcAft>
              <a:buClr>
                <a:schemeClr val="lt1"/>
              </a:buClr>
              <a:buSzPts val="1800"/>
              <a:buNone/>
              <a:defRPr sz="1800">
                <a:solidFill>
                  <a:schemeClr val="lt1"/>
                </a:solidFill>
              </a:defRPr>
            </a:lvl4pPr>
            <a:lvl5pPr lvl="4" algn="l" rtl="0">
              <a:lnSpc>
                <a:spcPct val="100000"/>
              </a:lnSpc>
              <a:spcBef>
                <a:spcPts val="0"/>
              </a:spcBef>
              <a:spcAft>
                <a:spcPts val="0"/>
              </a:spcAft>
              <a:buClr>
                <a:schemeClr val="lt1"/>
              </a:buClr>
              <a:buSzPts val="1800"/>
              <a:buNone/>
              <a:defRPr sz="1800">
                <a:solidFill>
                  <a:schemeClr val="lt1"/>
                </a:solidFill>
              </a:defRPr>
            </a:lvl5pPr>
            <a:lvl6pPr lvl="5" algn="l" rtl="0">
              <a:lnSpc>
                <a:spcPct val="100000"/>
              </a:lnSpc>
              <a:spcBef>
                <a:spcPts val="0"/>
              </a:spcBef>
              <a:spcAft>
                <a:spcPts val="0"/>
              </a:spcAft>
              <a:buClr>
                <a:schemeClr val="lt1"/>
              </a:buClr>
              <a:buSzPts val="1800"/>
              <a:buNone/>
              <a:defRPr sz="1800">
                <a:solidFill>
                  <a:schemeClr val="lt1"/>
                </a:solidFill>
              </a:defRPr>
            </a:lvl6pPr>
            <a:lvl7pPr lvl="6" algn="l" rtl="0">
              <a:lnSpc>
                <a:spcPct val="100000"/>
              </a:lnSpc>
              <a:spcBef>
                <a:spcPts val="0"/>
              </a:spcBef>
              <a:spcAft>
                <a:spcPts val="0"/>
              </a:spcAft>
              <a:buClr>
                <a:schemeClr val="lt1"/>
              </a:buClr>
              <a:buSzPts val="1800"/>
              <a:buNone/>
              <a:defRPr sz="1800">
                <a:solidFill>
                  <a:schemeClr val="lt1"/>
                </a:solidFill>
              </a:defRPr>
            </a:lvl7pPr>
            <a:lvl8pPr lvl="7" algn="l" rtl="0">
              <a:lnSpc>
                <a:spcPct val="100000"/>
              </a:lnSpc>
              <a:spcBef>
                <a:spcPts val="0"/>
              </a:spcBef>
              <a:spcAft>
                <a:spcPts val="0"/>
              </a:spcAft>
              <a:buClr>
                <a:schemeClr val="lt1"/>
              </a:buClr>
              <a:buSzPts val="1800"/>
              <a:buNone/>
              <a:defRPr sz="1800">
                <a:solidFill>
                  <a:schemeClr val="lt1"/>
                </a:solidFill>
              </a:defRPr>
            </a:lvl8pPr>
            <a:lvl9pPr lvl="8" algn="l"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05" name="Google Shape;105;p1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ES"/>
              <a:t>‹#›</a:t>
            </a:fld>
            <a:endParaRPr/>
          </a:p>
        </p:txBody>
      </p:sp>
      <p:sp>
        <p:nvSpPr>
          <p:cNvPr id="106" name="Google Shape;106;p16"/>
          <p:cNvSpPr txBox="1">
            <a:spLocks noGrp="1"/>
          </p:cNvSpPr>
          <p:nvPr>
            <p:ph type="title" idx="2"/>
          </p:nvPr>
        </p:nvSpPr>
        <p:spPr>
          <a:xfrm>
            <a:off x="507350" y="847950"/>
            <a:ext cx="8214600" cy="754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81875"/>
            <a:ext cx="7717800" cy="572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accent1"/>
              </a:buClr>
              <a:buSzPts val="2500"/>
              <a:buFont typeface="Montserrat ExtraBold"/>
              <a:buNone/>
              <a:defRPr sz="2500" b="0" i="0" u="none" strike="noStrike" cap="none">
                <a:solidFill>
                  <a:schemeClr val="accen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2pPr>
            <a:lvl3pPr marR="0" lvl="2"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3pPr>
            <a:lvl4pPr marR="0" lvl="3"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4pPr>
            <a:lvl5pPr marR="0" lvl="4"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5pPr>
            <a:lvl6pPr marR="0" lvl="5"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6pPr>
            <a:lvl7pPr marR="0" lvl="6"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7pPr>
            <a:lvl8pPr marR="0" lvl="7"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8pPr>
            <a:lvl9pPr marR="0" lvl="8"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713225" y="2488400"/>
            <a:ext cx="7482300" cy="1796100"/>
          </a:xfrm>
          <a:prstGeom prst="rect">
            <a:avLst/>
          </a:prstGeom>
          <a:noFill/>
          <a:ln>
            <a:noFill/>
          </a:ln>
        </p:spPr>
        <p:txBody>
          <a:bodyPr spcFirstLastPara="1" wrap="square" lIns="91425" tIns="91425" rIns="91425" bIns="91425" anchor="t" anchorCtr="0">
            <a:noAutofit/>
          </a:bodyPr>
          <a:lstStyle>
            <a:lvl1pPr marL="457200" marR="0" lvl="0"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9" r:id="rId6"/>
    <p:sldLayoutId id="2147483660" r:id="rId7"/>
    <p:sldLayoutId id="2147483661" r:id="rId8"/>
    <p:sldLayoutId id="2147483662" r:id="rId9"/>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2"/>
          <p:cNvSpPr txBox="1">
            <a:spLocks noGrp="1"/>
          </p:cNvSpPr>
          <p:nvPr>
            <p:ph type="title"/>
          </p:nvPr>
        </p:nvSpPr>
        <p:spPr>
          <a:xfrm>
            <a:off x="713100" y="481875"/>
            <a:ext cx="7717800" cy="572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accent1"/>
              </a:buClr>
              <a:buSzPts val="2500"/>
              <a:buFont typeface="Montserrat ExtraBold"/>
              <a:buNone/>
              <a:defRPr sz="2500" b="0" i="0" u="none" strike="noStrike" cap="none">
                <a:solidFill>
                  <a:schemeClr val="accen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2pPr>
            <a:lvl3pPr marR="0" lvl="2"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3pPr>
            <a:lvl4pPr marR="0" lvl="3"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4pPr>
            <a:lvl5pPr marR="0" lvl="4"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5pPr>
            <a:lvl6pPr marR="0" lvl="5"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6pPr>
            <a:lvl7pPr marR="0" lvl="6"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7pPr>
            <a:lvl8pPr marR="0" lvl="7"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8pPr>
            <a:lvl9pPr marR="0" lvl="8"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9pPr>
          </a:lstStyle>
          <a:p>
            <a:endParaRPr/>
          </a:p>
        </p:txBody>
      </p:sp>
      <p:sp>
        <p:nvSpPr>
          <p:cNvPr id="7" name="Google Shape;7;p32"/>
          <p:cNvSpPr txBox="1">
            <a:spLocks noGrp="1"/>
          </p:cNvSpPr>
          <p:nvPr>
            <p:ph type="body" idx="1"/>
          </p:nvPr>
        </p:nvSpPr>
        <p:spPr>
          <a:xfrm>
            <a:off x="713225" y="2488400"/>
            <a:ext cx="7482300" cy="1796100"/>
          </a:xfrm>
          <a:prstGeom prst="rect">
            <a:avLst/>
          </a:prstGeom>
          <a:noFill/>
          <a:ln>
            <a:noFill/>
          </a:ln>
        </p:spPr>
        <p:txBody>
          <a:bodyPr spcFirstLastPara="1" wrap="square" lIns="91425" tIns="91425" rIns="91425" bIns="91425" anchor="t" anchorCtr="0">
            <a:noAutofit/>
          </a:bodyPr>
          <a:lstStyle>
            <a:lvl1pPr marL="457200" marR="0" lvl="0"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transition spd="slow">
    <p:push dir="r"/>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hyperlink" Target="https://www.w3schools.com/jsref/tryit.asp?filename=tryjsref_document_getelementsbyclassname"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repl.it/@MarcelaCerda/BruisedWellinformedDistributionsoftware#script.js"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w3schools.com/jsref/tryit.asp?filename=tryjsref_doc_getelementsbyname"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www.w3schools.com/jsref/tryit.asp?filename=tryjsref_document_getelementsbytagnam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w3schools.com/jsref/tryit.asp?filename=tryjsref_document_queryselector_clas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hyperlink" Target="https://www.w3schools.com/jsref/tryit.asp?filename=tryjsref_document_queryselectorall_clas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w3schools.com/jsref/tryit.asp?filename=tryjsref_document_createelement2"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developer.mozilla.org/en-US/docs/Web/API/Node/isConnected" TargetMode="External"/><Relationship Id="rId5" Type="http://schemas.openxmlformats.org/officeDocument/2006/relationships/hyperlink" Target="https://www.w3schools.com/jsref/met_node_clonenode.asp" TargetMode="External"/><Relationship Id="rId4" Type="http://schemas.openxmlformats.org/officeDocument/2006/relationships/hyperlink" Target="https://www.w3schools.com/jsref/tryit.asp?filename=tryjsref_document_createtextnode2"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w3schools.com/jsref/tryit.asp?filename=tryjsref_document_createelement2"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w3schools.com/jsref/tryit.asp?filename=tryjsref_document_createtextnode2"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w3schools.com/jsref/tryit.asp?filename=tryjsref_node_clonenode"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schools.com/jsref/prop_node_textcontent.asp"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hyperlink" Target="https://www.w3schools.com/jsref/tryit.asp?filename=tryjsref_element_inner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w3schools.com/jsref/tryit.asp?filename=tryjsref_node_textcontent2"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hyperlink" Target="https://www.w3schools.com/jsref/tryit.asp?filename=tryjsref_element_innerhtml"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w3schools.com/jsref/met_node_appendchild.asp"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hyperlink" Target="https://www.w3schools.com/jsref/tryit.asp?filename=tryjsref_node_remove"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lenguajejs.com/javascript/dom/seleccionar-elementos-dom/" TargetMode="External"/><Relationship Id="rId7" Type="http://schemas.openxmlformats.org/officeDocument/2006/relationships/hyperlink" Target="https://lenguajejs.com/javascript/dom/navegar-elementos-dom/"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hyperlink" Target="https://lenguajejs.com/javascript/dom/manipular-clases-css/" TargetMode="External"/><Relationship Id="rId5" Type="http://schemas.openxmlformats.org/officeDocument/2006/relationships/hyperlink" Target="https://lenguajejs.com/javascript/dom/insertar-elementos-dom/" TargetMode="External"/><Relationship Id="rId4" Type="http://schemas.openxmlformats.org/officeDocument/2006/relationships/hyperlink" Target="https://lenguajejs.com/javascript/dom/crear-elementos-dom/"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w3schools.com/jsref/dom_obj_all.asp"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hyperlink" Target="https://javadesde0.com/introduccion-a-document-object-model-dom/" TargetMode="External"/><Relationship Id="rId4" Type="http://schemas.openxmlformats.org/officeDocument/2006/relationships/hyperlink" Target="https://www.w3schools.com/js/js_htmldom_methods.asp"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w3schools.com/js/tryit.asp?filename=tryjs_event_onclick3"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hyperlink" Target="https://www.w3schools.com/js/js_htmldom_events.asp"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lenguajejs.com/javascript/dom/que-e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javadesde0.com/introduccion-a-document-object-model-dom/" TargetMode="External"/><Relationship Id="rId5" Type="http://schemas.openxmlformats.org/officeDocument/2006/relationships/image" Target="../media/image14.jpe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www.redhat.com/es/topics/api/what-are-application-programming-interfaces#:~:text=API%20significa%20interfaz%20de%20programaci%C3%B3n%20de%20aplicaciones.&amp;text=El%20desarrollo%20de%20aplicaciones%20nativas,a%20trav%C3%A9s%20de%20las%20API."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2337606" y="823577"/>
            <a:ext cx="6806400" cy="2605800"/>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6000"/>
              <a:buNone/>
            </a:pPr>
            <a:r>
              <a:rPr lang="es-AR" sz="6000"/>
              <a:t>Curso </a:t>
            </a:r>
            <a:r>
              <a:rPr lang="es-AR"/>
              <a:t>FullStack </a:t>
            </a:r>
            <a:r>
              <a:rPr lang="es-AR" sz="6000"/>
              <a:t>Python </a:t>
            </a:r>
            <a:endParaRPr/>
          </a:p>
        </p:txBody>
      </p:sp>
      <p:sp>
        <p:nvSpPr>
          <p:cNvPr id="88" name="Google Shape;88;p1"/>
          <p:cNvSpPr txBox="1">
            <a:spLocks noGrp="1"/>
          </p:cNvSpPr>
          <p:nvPr>
            <p:ph type="subTitle" idx="1"/>
          </p:nvPr>
        </p:nvSpPr>
        <p:spPr>
          <a:xfrm>
            <a:off x="6760513" y="3111149"/>
            <a:ext cx="2649600" cy="691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s-AR">
                <a:solidFill>
                  <a:srgbClr val="000000"/>
                </a:solidFill>
              </a:rPr>
              <a:t>Codo a Codo 4.0</a:t>
            </a:r>
            <a:endParaRPr/>
          </a:p>
        </p:txBody>
      </p:sp>
      <p:pic>
        <p:nvPicPr>
          <p:cNvPr id="89" name="Google Shape;89;p1"/>
          <p:cNvPicPr preferRelativeResize="0"/>
          <p:nvPr/>
        </p:nvPicPr>
        <p:blipFill rotWithShape="1">
          <a:blip r:embed="rId3">
            <a:alphaModFix/>
          </a:blip>
          <a:srcRect/>
          <a:stretch/>
        </p:blipFill>
        <p:spPr>
          <a:xfrm>
            <a:off x="276852" y="69732"/>
            <a:ext cx="2173731" cy="835276"/>
          </a:xfrm>
          <a:prstGeom prst="rect">
            <a:avLst/>
          </a:prstGeom>
          <a:noFill/>
          <a:ln>
            <a:noFill/>
          </a:ln>
        </p:spPr>
      </p:pic>
      <p:pic>
        <p:nvPicPr>
          <p:cNvPr id="227" name="Google Shape;227;p1"/>
          <p:cNvPicPr preferRelativeResize="0"/>
          <p:nvPr/>
        </p:nvPicPr>
        <p:blipFill>
          <a:blip r:embed="rId4">
            <a:alphaModFix/>
          </a:blip>
          <a:stretch>
            <a:fillRect/>
          </a:stretch>
        </p:blipFill>
        <p:spPr>
          <a:xfrm>
            <a:off x="720450" y="3646048"/>
            <a:ext cx="2649599" cy="1337789"/>
          </a:xfrm>
          <a:prstGeom prst="rect">
            <a:avLst/>
          </a:prstGeom>
          <a:noFill/>
          <a:ln>
            <a:noFill/>
          </a:ln>
        </p:spPr>
      </p:pic>
      <p:pic>
        <p:nvPicPr>
          <p:cNvPr id="228" name="Google Shape;228;p1"/>
          <p:cNvPicPr preferRelativeResize="0"/>
          <p:nvPr/>
        </p:nvPicPr>
        <p:blipFill>
          <a:blip r:embed="rId5">
            <a:alphaModFix/>
          </a:blip>
          <a:stretch>
            <a:fillRect/>
          </a:stretch>
        </p:blipFill>
        <p:spPr>
          <a:xfrm>
            <a:off x="3520548" y="257120"/>
            <a:ext cx="1295775" cy="1295775"/>
          </a:xfrm>
          <a:prstGeom prst="rect">
            <a:avLst/>
          </a:prstGeom>
          <a:noFill/>
          <a:ln>
            <a:noFill/>
          </a:ln>
        </p:spPr>
      </p:pic>
      <p:pic>
        <p:nvPicPr>
          <p:cNvPr id="229" name="Google Shape;229;p1"/>
          <p:cNvPicPr preferRelativeResize="0"/>
          <p:nvPr/>
        </p:nvPicPr>
        <p:blipFill>
          <a:blip r:embed="rId6">
            <a:alphaModFix/>
          </a:blip>
          <a:stretch>
            <a:fillRect/>
          </a:stretch>
        </p:blipFill>
        <p:spPr>
          <a:xfrm>
            <a:off x="4991698" y="165776"/>
            <a:ext cx="1325599" cy="1325599"/>
          </a:xfrm>
          <a:prstGeom prst="rect">
            <a:avLst/>
          </a:prstGeom>
          <a:noFill/>
          <a:ln>
            <a:noFill/>
          </a:ln>
        </p:spPr>
      </p:pic>
      <p:pic>
        <p:nvPicPr>
          <p:cNvPr id="231" name="Google Shape;231;p1"/>
          <p:cNvPicPr preferRelativeResize="0"/>
          <p:nvPr/>
        </p:nvPicPr>
        <p:blipFill>
          <a:blip r:embed="rId7">
            <a:alphaModFix/>
          </a:blip>
          <a:stretch>
            <a:fillRect/>
          </a:stretch>
        </p:blipFill>
        <p:spPr>
          <a:xfrm>
            <a:off x="3370038" y="3652138"/>
            <a:ext cx="1767473" cy="1325600"/>
          </a:xfrm>
          <a:prstGeom prst="rect">
            <a:avLst/>
          </a:prstGeom>
          <a:noFill/>
          <a:ln>
            <a:noFill/>
          </a:ln>
        </p:spPr>
      </p:pic>
      <p:pic>
        <p:nvPicPr>
          <p:cNvPr id="232" name="Google Shape;232;p1"/>
          <p:cNvPicPr preferRelativeResize="0"/>
          <p:nvPr/>
        </p:nvPicPr>
        <p:blipFill>
          <a:blip r:embed="rId8">
            <a:alphaModFix/>
          </a:blip>
          <a:stretch>
            <a:fillRect/>
          </a:stretch>
        </p:blipFill>
        <p:spPr>
          <a:xfrm>
            <a:off x="5899650" y="3873055"/>
            <a:ext cx="1767475" cy="1104669"/>
          </a:xfrm>
          <a:prstGeom prst="rect">
            <a:avLst/>
          </a:prstGeom>
          <a:noFill/>
          <a:ln>
            <a:noFill/>
          </a:ln>
        </p:spPr>
      </p:pic>
      <p:pic>
        <p:nvPicPr>
          <p:cNvPr id="233" name="Google Shape;233;p1"/>
          <p:cNvPicPr preferRelativeResize="0"/>
          <p:nvPr/>
        </p:nvPicPr>
        <p:blipFill>
          <a:blip r:embed="rId9">
            <a:alphaModFix/>
          </a:blip>
          <a:stretch>
            <a:fillRect/>
          </a:stretch>
        </p:blipFill>
        <p:spPr>
          <a:xfrm>
            <a:off x="896358" y="1902674"/>
            <a:ext cx="1554225" cy="1554225"/>
          </a:xfrm>
          <a:prstGeom prst="rect">
            <a:avLst/>
          </a:prstGeom>
          <a:noFill/>
          <a:ln>
            <a:noFill/>
          </a:ln>
        </p:spPr>
      </p:pic>
      <p:pic>
        <p:nvPicPr>
          <p:cNvPr id="234" name="Google Shape;234;p1"/>
          <p:cNvPicPr preferRelativeResize="0"/>
          <p:nvPr/>
        </p:nvPicPr>
        <p:blipFill>
          <a:blip r:embed="rId10">
            <a:alphaModFix/>
          </a:blip>
          <a:stretch>
            <a:fillRect/>
          </a:stretch>
        </p:blipFill>
        <p:spPr>
          <a:xfrm>
            <a:off x="6783387" y="412744"/>
            <a:ext cx="1061250" cy="984525"/>
          </a:xfrm>
          <a:prstGeom prst="rect">
            <a:avLst/>
          </a:prstGeom>
          <a:noFill/>
          <a:ln>
            <a:noFill/>
          </a:ln>
        </p:spPr>
      </p:pic>
      <p:pic>
        <p:nvPicPr>
          <p:cNvPr id="230" name="Google Shape;230;p1"/>
          <p:cNvPicPr preferRelativeResize="0"/>
          <p:nvPr/>
        </p:nvPicPr>
        <p:blipFill>
          <a:blip r:embed="rId11">
            <a:alphaModFix/>
          </a:blip>
          <a:stretch>
            <a:fillRect/>
          </a:stretch>
        </p:blipFill>
        <p:spPr>
          <a:xfrm>
            <a:off x="248470" y="1397269"/>
            <a:ext cx="1295775" cy="1295775"/>
          </a:xfrm>
          <a:prstGeom prst="rect">
            <a:avLst/>
          </a:prstGeom>
          <a:noFill/>
          <a:ln>
            <a:noFill/>
          </a:ln>
        </p:spPr>
      </p:pic>
      <p:pic>
        <p:nvPicPr>
          <p:cNvPr id="3" name="Picture 2" descr="Text&#10;&#10;Description automatically generated">
            <a:extLst>
              <a:ext uri="{FF2B5EF4-FFF2-40B4-BE49-F238E27FC236}">
                <a16:creationId xmlns:a16="http://schemas.microsoft.com/office/drawing/2014/main" id="{1C17F7FB-BB17-4195-A0E6-19B931DBDF96}"/>
              </a:ext>
            </a:extLst>
          </p:cNvPr>
          <p:cNvPicPr>
            <a:picLocks noChangeAspect="1"/>
          </p:cNvPicPr>
          <p:nvPr/>
        </p:nvPicPr>
        <p:blipFill>
          <a:blip r:embed="rId12"/>
          <a:stretch>
            <a:fillRect/>
          </a:stretch>
        </p:blipFill>
        <p:spPr>
          <a:xfrm>
            <a:off x="0" y="0"/>
            <a:ext cx="9144000" cy="5143500"/>
          </a:xfrm>
          <a:prstGeom prst="rect">
            <a:avLst/>
          </a:prstGeom>
        </p:spPr>
      </p:pic>
    </p:spTree>
    <p:extLst>
      <p:ext uri="{BB962C8B-B14F-4D97-AF65-F5344CB8AC3E}">
        <p14:creationId xmlns:p14="http://schemas.microsoft.com/office/powerpoint/2010/main" val="368223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434310"/>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b="1" dirty="0"/>
              <a:t>Métodos tradicionales</a:t>
            </a:r>
          </a:p>
        </p:txBody>
      </p:sp>
      <p:sp>
        <p:nvSpPr>
          <p:cNvPr id="7" name="Google Shape;61;p14"/>
          <p:cNvSpPr txBox="1">
            <a:spLocks/>
          </p:cNvSpPr>
          <p:nvPr/>
        </p:nvSpPr>
        <p:spPr>
          <a:xfrm>
            <a:off x="1465338" y="2266658"/>
            <a:ext cx="6267450" cy="546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200" i="1" dirty="0">
                <a:solidFill>
                  <a:srgbClr val="9D66F9"/>
                </a:solidFill>
              </a:rPr>
              <a:t>En este caso modifica el elemento 0 de la colección de elementos cuya clase sea “</a:t>
            </a:r>
            <a:r>
              <a:rPr lang="es-AR" sz="1200" i="1" dirty="0" err="1">
                <a:solidFill>
                  <a:srgbClr val="9D66F9"/>
                </a:solidFill>
              </a:rPr>
              <a:t>example</a:t>
            </a:r>
            <a:r>
              <a:rPr lang="es-AR" sz="1200" i="1" dirty="0">
                <a:solidFill>
                  <a:srgbClr val="9D66F9"/>
                </a:solidFill>
              </a:rPr>
              <a:t>”.</a:t>
            </a:r>
          </a:p>
        </p:txBody>
      </p:sp>
      <p:sp>
        <p:nvSpPr>
          <p:cNvPr id="2" name="Rectángulo 1"/>
          <p:cNvSpPr/>
          <p:nvPr/>
        </p:nvSpPr>
        <p:spPr>
          <a:xfrm>
            <a:off x="1465338" y="1097107"/>
            <a:ext cx="6267450" cy="1169551"/>
          </a:xfrm>
          <a:prstGeom prst="rect">
            <a:avLst/>
          </a:prstGeom>
          <a:solidFill>
            <a:srgbClr val="23262E"/>
          </a:solidFill>
        </p:spPr>
        <p:txBody>
          <a:bodyPr wrap="square">
            <a:spAutoFit/>
          </a:bodyPr>
          <a:lstStyle/>
          <a:p>
            <a:pPr>
              <a:lnSpc>
                <a:spcPts val="1425"/>
              </a:lnSpc>
            </a:pPr>
            <a:r>
              <a:rPr lang="es-AR"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&lt;</a:t>
            </a:r>
            <a:r>
              <a:rPr lang="es-AR" dirty="0">
                <a:solidFill>
                  <a:srgbClr val="F92672"/>
                </a:solidFill>
                <a:latin typeface="Consolas" panose="020B0609020204030204" pitchFamily="49" charset="0"/>
                <a:ea typeface="Times New Roman" panose="02020603050405020304" pitchFamily="18" charset="0"/>
                <a:cs typeface="Times New Roman" panose="02020603050405020304" pitchFamily="18" charset="0"/>
              </a:rPr>
              <a:t>script</a:t>
            </a:r>
            <a:r>
              <a:rPr lang="es-AR"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&gt;</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s-AR" dirty="0" err="1">
                <a:solidFill>
                  <a:srgbClr val="D5CED9"/>
                </a:solidFill>
                <a:latin typeface="Consolas" panose="020B0609020204030204" pitchFamily="49" charset="0"/>
                <a:ea typeface="Times New Roman" panose="02020603050405020304" pitchFamily="18" charset="0"/>
                <a:cs typeface="Times New Roman" panose="02020603050405020304" pitchFamily="18" charset="0"/>
              </a:rPr>
              <a:t>function</a:t>
            </a:r>
            <a:r>
              <a:rPr lang="es-AR"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 </a:t>
            </a:r>
            <a:r>
              <a:rPr lang="es-AR" dirty="0" err="1">
                <a:solidFill>
                  <a:srgbClr val="D5CED9"/>
                </a:solidFill>
                <a:latin typeface="Consolas" panose="020B0609020204030204" pitchFamily="49" charset="0"/>
                <a:ea typeface="Times New Roman" panose="02020603050405020304" pitchFamily="18" charset="0"/>
                <a:cs typeface="Times New Roman" panose="02020603050405020304" pitchFamily="18" charset="0"/>
              </a:rPr>
              <a:t>myFunction</a:t>
            </a:r>
            <a:r>
              <a:rPr lang="es-AR"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 {</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s-AR"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  </a:t>
            </a:r>
            <a:r>
              <a:rPr lang="es-AR" dirty="0" err="1">
                <a:solidFill>
                  <a:srgbClr val="00E8C6"/>
                </a:solidFill>
                <a:latin typeface="Consolas" panose="020B0609020204030204" pitchFamily="49" charset="0"/>
                <a:ea typeface="Times New Roman" panose="02020603050405020304" pitchFamily="18" charset="0"/>
                <a:cs typeface="Times New Roman" panose="02020603050405020304" pitchFamily="18" charset="0"/>
              </a:rPr>
              <a:t>var</a:t>
            </a:r>
            <a:r>
              <a:rPr lang="es-AR"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 </a:t>
            </a:r>
            <a:r>
              <a:rPr lang="es-AR" dirty="0">
                <a:solidFill>
                  <a:srgbClr val="00E8C6"/>
                </a:solidFill>
                <a:latin typeface="Consolas" panose="020B0609020204030204" pitchFamily="49" charset="0"/>
                <a:ea typeface="Times New Roman" panose="02020603050405020304" pitchFamily="18" charset="0"/>
                <a:cs typeface="Times New Roman" panose="02020603050405020304" pitchFamily="18" charset="0"/>
              </a:rPr>
              <a:t>x</a:t>
            </a:r>
            <a:r>
              <a:rPr lang="es-AR"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 </a:t>
            </a:r>
            <a:r>
              <a:rPr lang="es-AR" dirty="0">
                <a:solidFill>
                  <a:srgbClr val="EE5D43"/>
                </a:solidFill>
                <a:latin typeface="Consolas" panose="020B0609020204030204" pitchFamily="49" charset="0"/>
                <a:ea typeface="Times New Roman" panose="02020603050405020304" pitchFamily="18" charset="0"/>
                <a:cs typeface="Times New Roman" panose="02020603050405020304" pitchFamily="18" charset="0"/>
              </a:rPr>
              <a:t>=</a:t>
            </a:r>
            <a:r>
              <a:rPr lang="es-AR"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 </a:t>
            </a:r>
            <a:r>
              <a:rPr lang="es-AR" dirty="0" err="1">
                <a:solidFill>
                  <a:srgbClr val="F39C12"/>
                </a:solidFill>
                <a:latin typeface="Consolas" panose="020B0609020204030204" pitchFamily="49" charset="0"/>
                <a:ea typeface="Times New Roman" panose="02020603050405020304" pitchFamily="18" charset="0"/>
                <a:cs typeface="Times New Roman" panose="02020603050405020304" pitchFamily="18" charset="0"/>
              </a:rPr>
              <a:t>document</a:t>
            </a:r>
            <a:r>
              <a:rPr lang="es-AR" dirty="0" err="1">
                <a:solidFill>
                  <a:srgbClr val="D5CED9"/>
                </a:solidFill>
                <a:latin typeface="Consolas" panose="020B0609020204030204" pitchFamily="49" charset="0"/>
                <a:ea typeface="Times New Roman" panose="02020603050405020304" pitchFamily="18" charset="0"/>
                <a:cs typeface="Times New Roman" panose="02020603050405020304" pitchFamily="18" charset="0"/>
              </a:rPr>
              <a:t>.</a:t>
            </a:r>
            <a:r>
              <a:rPr lang="es-AR" dirty="0" err="1">
                <a:solidFill>
                  <a:srgbClr val="FFE66D"/>
                </a:solidFill>
                <a:latin typeface="Consolas" panose="020B0609020204030204" pitchFamily="49" charset="0"/>
                <a:ea typeface="Times New Roman" panose="02020603050405020304" pitchFamily="18" charset="0"/>
                <a:cs typeface="Times New Roman" panose="02020603050405020304" pitchFamily="18" charset="0"/>
              </a:rPr>
              <a:t>getElementsByClassName</a:t>
            </a:r>
            <a:r>
              <a:rPr lang="es-AR"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a:t>
            </a:r>
            <a:r>
              <a:rPr lang="es-AR" dirty="0">
                <a:solidFill>
                  <a:srgbClr val="96E072"/>
                </a:solidFill>
                <a:latin typeface="Consolas" panose="020B0609020204030204" pitchFamily="49" charset="0"/>
                <a:ea typeface="Times New Roman" panose="02020603050405020304" pitchFamily="18" charset="0"/>
                <a:cs typeface="Times New Roman" panose="02020603050405020304" pitchFamily="18" charset="0"/>
              </a:rPr>
              <a:t>"</a:t>
            </a:r>
            <a:r>
              <a:rPr lang="es-AR" dirty="0" err="1">
                <a:solidFill>
                  <a:srgbClr val="96E072"/>
                </a:solidFill>
                <a:latin typeface="Consolas" panose="020B0609020204030204" pitchFamily="49" charset="0"/>
                <a:ea typeface="Times New Roman" panose="02020603050405020304" pitchFamily="18" charset="0"/>
                <a:cs typeface="Times New Roman" panose="02020603050405020304" pitchFamily="18" charset="0"/>
              </a:rPr>
              <a:t>example</a:t>
            </a:r>
            <a:r>
              <a:rPr lang="es-AR" dirty="0">
                <a:solidFill>
                  <a:srgbClr val="96E072"/>
                </a:solidFill>
                <a:latin typeface="Consolas" panose="020B0609020204030204" pitchFamily="49" charset="0"/>
                <a:ea typeface="Times New Roman" panose="02020603050405020304" pitchFamily="18" charset="0"/>
                <a:cs typeface="Times New Roman" panose="02020603050405020304" pitchFamily="18" charset="0"/>
              </a:rPr>
              <a:t>"</a:t>
            </a:r>
            <a:r>
              <a:rPr lang="es-AR"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s-AR"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  </a:t>
            </a:r>
            <a:r>
              <a:rPr lang="es-AR" dirty="0">
                <a:solidFill>
                  <a:srgbClr val="00E8C6"/>
                </a:solidFill>
                <a:latin typeface="Consolas" panose="020B0609020204030204" pitchFamily="49" charset="0"/>
                <a:ea typeface="Times New Roman" panose="02020603050405020304" pitchFamily="18" charset="0"/>
                <a:cs typeface="Times New Roman" panose="02020603050405020304" pitchFamily="18" charset="0"/>
              </a:rPr>
              <a:t>x</a:t>
            </a:r>
            <a:r>
              <a:rPr lang="es-AR"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a:t>
            </a:r>
            <a:r>
              <a:rPr lang="es-AR" dirty="0">
                <a:solidFill>
                  <a:srgbClr val="F39C12"/>
                </a:solidFill>
                <a:latin typeface="Consolas" panose="020B0609020204030204" pitchFamily="49" charset="0"/>
                <a:ea typeface="Times New Roman" panose="02020603050405020304" pitchFamily="18" charset="0"/>
                <a:cs typeface="Times New Roman" panose="02020603050405020304" pitchFamily="18" charset="0"/>
              </a:rPr>
              <a:t>0</a:t>
            </a:r>
            <a:r>
              <a:rPr lang="es-AR"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a:t>
            </a:r>
            <a:r>
              <a:rPr lang="es-AR" dirty="0" err="1">
                <a:solidFill>
                  <a:srgbClr val="00E8C6"/>
                </a:solidFill>
                <a:latin typeface="Consolas" panose="020B0609020204030204" pitchFamily="49" charset="0"/>
                <a:ea typeface="Times New Roman" panose="02020603050405020304" pitchFamily="18" charset="0"/>
                <a:cs typeface="Times New Roman" panose="02020603050405020304" pitchFamily="18" charset="0"/>
              </a:rPr>
              <a:t>innerHTML</a:t>
            </a:r>
            <a:r>
              <a:rPr lang="es-AR"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 </a:t>
            </a:r>
            <a:r>
              <a:rPr lang="es-AR" dirty="0">
                <a:solidFill>
                  <a:srgbClr val="EE5D43"/>
                </a:solidFill>
                <a:latin typeface="Consolas" panose="020B0609020204030204" pitchFamily="49" charset="0"/>
                <a:ea typeface="Times New Roman" panose="02020603050405020304" pitchFamily="18" charset="0"/>
                <a:cs typeface="Times New Roman" panose="02020603050405020304" pitchFamily="18" charset="0"/>
              </a:rPr>
              <a:t>=</a:t>
            </a:r>
            <a:r>
              <a:rPr lang="es-AR"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 </a:t>
            </a:r>
            <a:r>
              <a:rPr lang="es-AR" dirty="0">
                <a:solidFill>
                  <a:srgbClr val="96E072"/>
                </a:solidFill>
                <a:latin typeface="Consolas" panose="020B0609020204030204" pitchFamily="49" charset="0"/>
                <a:ea typeface="Times New Roman" panose="02020603050405020304" pitchFamily="18" charset="0"/>
                <a:cs typeface="Times New Roman" panose="02020603050405020304" pitchFamily="18" charset="0"/>
              </a:rPr>
              <a:t>"</a:t>
            </a:r>
            <a:r>
              <a:rPr lang="es-AR" dirty="0" err="1">
                <a:solidFill>
                  <a:srgbClr val="96E072"/>
                </a:solidFill>
                <a:latin typeface="Consolas" panose="020B0609020204030204" pitchFamily="49" charset="0"/>
                <a:ea typeface="Times New Roman" panose="02020603050405020304" pitchFamily="18" charset="0"/>
                <a:cs typeface="Times New Roman" panose="02020603050405020304" pitchFamily="18" charset="0"/>
              </a:rPr>
              <a:t>Hello</a:t>
            </a:r>
            <a:r>
              <a:rPr lang="es-AR" dirty="0">
                <a:solidFill>
                  <a:srgbClr val="96E072"/>
                </a:solidFill>
                <a:latin typeface="Consolas" panose="020B0609020204030204" pitchFamily="49" charset="0"/>
                <a:ea typeface="Times New Roman" panose="02020603050405020304" pitchFamily="18" charset="0"/>
                <a:cs typeface="Times New Roman" panose="02020603050405020304" pitchFamily="18" charset="0"/>
              </a:rPr>
              <a:t> </a:t>
            </a:r>
            <a:r>
              <a:rPr lang="es-AR" dirty="0" err="1">
                <a:solidFill>
                  <a:srgbClr val="96E072"/>
                </a:solidFill>
                <a:latin typeface="Consolas" panose="020B0609020204030204" pitchFamily="49" charset="0"/>
                <a:ea typeface="Times New Roman" panose="02020603050405020304" pitchFamily="18" charset="0"/>
                <a:cs typeface="Times New Roman" panose="02020603050405020304" pitchFamily="18" charset="0"/>
              </a:rPr>
              <a:t>World</a:t>
            </a:r>
            <a:r>
              <a:rPr lang="es-AR" dirty="0">
                <a:solidFill>
                  <a:srgbClr val="96E072"/>
                </a:solidFill>
                <a:latin typeface="Consolas" panose="020B0609020204030204" pitchFamily="49" charset="0"/>
                <a:ea typeface="Times New Roman" panose="02020603050405020304" pitchFamily="18" charset="0"/>
                <a:cs typeface="Times New Roman" panose="02020603050405020304" pitchFamily="18" charset="0"/>
              </a:rPr>
              <a:t>!"</a:t>
            </a:r>
            <a:r>
              <a:rPr lang="es-AR"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s-AR"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s-AR"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&lt;/</a:t>
            </a:r>
            <a:r>
              <a:rPr lang="es-AR" dirty="0">
                <a:solidFill>
                  <a:srgbClr val="F92672"/>
                </a:solidFill>
                <a:latin typeface="Consolas" panose="020B0609020204030204" pitchFamily="49" charset="0"/>
                <a:ea typeface="Times New Roman" panose="02020603050405020304" pitchFamily="18" charset="0"/>
                <a:cs typeface="Times New Roman" panose="02020603050405020304" pitchFamily="18" charset="0"/>
              </a:rPr>
              <a:t>script</a:t>
            </a:r>
            <a:r>
              <a:rPr lang="es-AR"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&gt;</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Google Shape;258;p18"/>
          <p:cNvSpPr txBox="1">
            <a:spLocks/>
          </p:cNvSpPr>
          <p:nvPr/>
        </p:nvSpPr>
        <p:spPr>
          <a:xfrm>
            <a:off x="7212360" y="1097107"/>
            <a:ext cx="520428"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a:solidFill>
                  <a:schemeClr val="bg1"/>
                </a:solidFill>
              </a:rPr>
              <a:t>JS</a:t>
            </a:r>
          </a:p>
        </p:txBody>
      </p:sp>
      <p:sp>
        <p:nvSpPr>
          <p:cNvPr id="4" name="Rectángulo 3"/>
          <p:cNvSpPr/>
          <p:nvPr/>
        </p:nvSpPr>
        <p:spPr>
          <a:xfrm>
            <a:off x="514349" y="2941349"/>
            <a:ext cx="8143875" cy="738664"/>
          </a:xfrm>
          <a:prstGeom prst="rect">
            <a:avLst/>
          </a:prstGeom>
        </p:spPr>
        <p:txBody>
          <a:bodyPr wrap="square">
            <a:spAutoFit/>
          </a:bodyPr>
          <a:lstStyle/>
          <a:p>
            <a:r>
              <a:rPr lang="es-AR" b="1" dirty="0">
                <a:latin typeface="Montserrat" panose="020B0604020202020204" charset="0"/>
              </a:rPr>
              <a:t>Ver ejemplo: </a:t>
            </a:r>
            <a:r>
              <a:rPr lang="es-AR" dirty="0">
                <a:latin typeface="Montserrat" panose="020B0604020202020204" charset="0"/>
                <a:hlinkClick r:id="rId3"/>
              </a:rPr>
              <a:t>https://www.w3schools.com/jsref/tryit.asp?filename=tryjsref_document_getelementsbyclassname</a:t>
            </a:r>
            <a:endParaRPr lang="es-AR" dirty="0">
              <a:latin typeface="Montserrat" panose="020B0604020202020204" charset="0"/>
            </a:endParaRPr>
          </a:p>
        </p:txBody>
      </p:sp>
      <p:sp>
        <p:nvSpPr>
          <p:cNvPr id="8" name="Google Shape;61;p14"/>
          <p:cNvSpPr txBox="1">
            <a:spLocks/>
          </p:cNvSpPr>
          <p:nvPr/>
        </p:nvSpPr>
        <p:spPr>
          <a:xfrm>
            <a:off x="756167" y="3807792"/>
            <a:ext cx="8143875" cy="546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200" i="1" dirty="0">
                <a:solidFill>
                  <a:srgbClr val="9D66F9"/>
                </a:solidFill>
              </a:rPr>
              <a:t>En este ejemplo se obtienen los elementos de la clase=“</a:t>
            </a:r>
            <a:r>
              <a:rPr lang="es-AR" sz="1200" i="1" dirty="0" err="1">
                <a:solidFill>
                  <a:srgbClr val="9D66F9"/>
                </a:solidFill>
              </a:rPr>
              <a:t>example</a:t>
            </a:r>
            <a:r>
              <a:rPr lang="es-AR" sz="1200" i="1" dirty="0">
                <a:solidFill>
                  <a:srgbClr val="9D66F9"/>
                </a:solidFill>
              </a:rPr>
              <a:t>” y se guardan en un </a:t>
            </a:r>
            <a:r>
              <a:rPr lang="es-AR" sz="1200" i="1" dirty="0" err="1">
                <a:solidFill>
                  <a:srgbClr val="9D66F9"/>
                </a:solidFill>
              </a:rPr>
              <a:t>array</a:t>
            </a:r>
            <a:r>
              <a:rPr lang="es-AR" sz="1200" i="1" dirty="0">
                <a:solidFill>
                  <a:srgbClr val="9D66F9"/>
                </a:solidFill>
              </a:rPr>
              <a:t> al cual luego se accede por su posición (0) y con </a:t>
            </a:r>
            <a:r>
              <a:rPr lang="es-AR" sz="1200" i="1" dirty="0" err="1">
                <a:solidFill>
                  <a:srgbClr val="9D66F9"/>
                </a:solidFill>
              </a:rPr>
              <a:t>innerHTML</a:t>
            </a:r>
            <a:r>
              <a:rPr lang="es-AR" sz="1200" i="1" dirty="0">
                <a:solidFill>
                  <a:srgbClr val="9D66F9"/>
                </a:solidFill>
              </a:rPr>
              <a:t> se cambia en el documento HTML.</a:t>
            </a:r>
          </a:p>
        </p:txBody>
      </p:sp>
    </p:spTree>
    <p:extLst>
      <p:ext uri="{BB962C8B-B14F-4D97-AF65-F5344CB8AC3E}">
        <p14:creationId xmlns:p14="http://schemas.microsoft.com/office/powerpoint/2010/main" val="3148307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434310"/>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b="1" dirty="0" err="1"/>
              <a:t>getElementById</a:t>
            </a:r>
            <a:r>
              <a:rPr lang="es-ES" b="1" dirty="0"/>
              <a:t>()</a:t>
            </a:r>
          </a:p>
        </p:txBody>
      </p:sp>
      <p:sp>
        <p:nvSpPr>
          <p:cNvPr id="7" name="Google Shape;61;p14"/>
          <p:cNvSpPr txBox="1">
            <a:spLocks/>
          </p:cNvSpPr>
          <p:nvPr/>
        </p:nvSpPr>
        <p:spPr>
          <a:xfrm>
            <a:off x="370649" y="948513"/>
            <a:ext cx="8456828" cy="10136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400" dirty="0">
                <a:solidFill>
                  <a:srgbClr val="000000"/>
                </a:solidFill>
              </a:rPr>
              <a:t>El primer método, </a:t>
            </a:r>
            <a:r>
              <a:rPr lang="es-AR" sz="1400" b="1" dirty="0">
                <a:solidFill>
                  <a:srgbClr val="000000"/>
                </a:solidFill>
              </a:rPr>
              <a:t>.</a:t>
            </a:r>
            <a:r>
              <a:rPr lang="es-AR" sz="1400" b="1" dirty="0" err="1">
                <a:solidFill>
                  <a:srgbClr val="000000"/>
                </a:solidFill>
              </a:rPr>
              <a:t>getElementById</a:t>
            </a:r>
            <a:r>
              <a:rPr lang="es-AR" sz="1400" b="1" dirty="0">
                <a:solidFill>
                  <a:srgbClr val="000000"/>
                </a:solidFill>
              </a:rPr>
              <a:t>(id)</a:t>
            </a:r>
            <a:r>
              <a:rPr lang="es-AR" sz="1400" dirty="0">
                <a:solidFill>
                  <a:srgbClr val="000000"/>
                </a:solidFill>
              </a:rPr>
              <a:t> busca un elemento HTML con el </a:t>
            </a:r>
            <a:r>
              <a:rPr lang="es-AR" sz="1400" b="1" dirty="0">
                <a:solidFill>
                  <a:srgbClr val="000000"/>
                </a:solidFill>
              </a:rPr>
              <a:t>id especificado</a:t>
            </a:r>
            <a:r>
              <a:rPr lang="es-AR" sz="1400" dirty="0">
                <a:solidFill>
                  <a:srgbClr val="000000"/>
                </a:solidFill>
              </a:rPr>
              <a:t> en id por parámetro. En principio, un documento HTML bien construido no debería tener más de un elemento con el mismo id, por lo tanto, este método devolverá siempre un solo elemento:</a:t>
            </a:r>
          </a:p>
          <a:p>
            <a:pPr marL="0" indent="0" algn="l">
              <a:spcAft>
                <a:spcPts val="600"/>
              </a:spcAft>
            </a:pPr>
            <a:endParaRPr lang="es-AR" sz="1400" dirty="0">
              <a:solidFill>
                <a:srgbClr val="000000"/>
              </a:solidFill>
            </a:endParaRPr>
          </a:p>
        </p:txBody>
      </p:sp>
      <p:sp>
        <p:nvSpPr>
          <p:cNvPr id="2" name="Rectángulo 1"/>
          <p:cNvSpPr/>
          <p:nvPr/>
        </p:nvSpPr>
        <p:spPr>
          <a:xfrm>
            <a:off x="607402" y="2043440"/>
            <a:ext cx="7793647" cy="307777"/>
          </a:xfrm>
          <a:prstGeom prst="rect">
            <a:avLst/>
          </a:prstGeom>
          <a:solidFill>
            <a:srgbClr val="23262E"/>
          </a:solidFill>
        </p:spPr>
        <p:txBody>
          <a:bodyPr wrap="square">
            <a:spAutoFit/>
          </a:bodyPr>
          <a:lstStyle/>
          <a:p>
            <a:r>
              <a:rPr lang="fr-FR" dirty="0">
                <a:solidFill>
                  <a:srgbClr val="C74DED"/>
                </a:solidFill>
                <a:latin typeface="Consolas" panose="020B0609020204030204" pitchFamily="49" charset="0"/>
              </a:rPr>
              <a:t>const</a:t>
            </a:r>
            <a:r>
              <a:rPr lang="fr-FR" dirty="0">
                <a:solidFill>
                  <a:srgbClr val="D5CED9"/>
                </a:solidFill>
                <a:latin typeface="Consolas" panose="020B0609020204030204" pitchFamily="49" charset="0"/>
              </a:rPr>
              <a:t> </a:t>
            </a:r>
            <a:r>
              <a:rPr lang="fr-FR" dirty="0">
                <a:solidFill>
                  <a:srgbClr val="00E8C6"/>
                </a:solidFill>
                <a:latin typeface="Consolas" panose="020B0609020204030204" pitchFamily="49" charset="0"/>
              </a:rPr>
              <a:t>page</a:t>
            </a:r>
            <a:r>
              <a:rPr lang="fr-FR" dirty="0">
                <a:solidFill>
                  <a:srgbClr val="D5CED9"/>
                </a:solidFill>
                <a:latin typeface="Consolas" panose="020B0609020204030204" pitchFamily="49" charset="0"/>
              </a:rPr>
              <a:t> </a:t>
            </a:r>
            <a:r>
              <a:rPr lang="fr-FR" dirty="0">
                <a:solidFill>
                  <a:srgbClr val="EE5D43"/>
                </a:solidFill>
                <a:latin typeface="Consolas" panose="020B0609020204030204" pitchFamily="49" charset="0"/>
              </a:rPr>
              <a:t>=</a:t>
            </a:r>
            <a:r>
              <a:rPr lang="fr-FR" dirty="0">
                <a:solidFill>
                  <a:srgbClr val="D5CED9"/>
                </a:solidFill>
                <a:latin typeface="Consolas" panose="020B0609020204030204" pitchFamily="49" charset="0"/>
              </a:rPr>
              <a:t> </a:t>
            </a:r>
            <a:r>
              <a:rPr lang="fr-FR" dirty="0">
                <a:solidFill>
                  <a:srgbClr val="F39C12"/>
                </a:solidFill>
                <a:latin typeface="Consolas" panose="020B0609020204030204" pitchFamily="49" charset="0"/>
              </a:rPr>
              <a:t>document</a:t>
            </a:r>
            <a:r>
              <a:rPr lang="fr-FR" dirty="0">
                <a:solidFill>
                  <a:srgbClr val="D5CED9"/>
                </a:solidFill>
                <a:latin typeface="Consolas" panose="020B0609020204030204" pitchFamily="49" charset="0"/>
              </a:rPr>
              <a:t>.</a:t>
            </a:r>
            <a:r>
              <a:rPr lang="fr-FR" dirty="0">
                <a:solidFill>
                  <a:srgbClr val="FFE66D"/>
                </a:solidFill>
                <a:latin typeface="Consolas" panose="020B0609020204030204" pitchFamily="49" charset="0"/>
              </a:rPr>
              <a:t>getElementById</a:t>
            </a:r>
            <a:r>
              <a:rPr lang="fr-FR" dirty="0">
                <a:solidFill>
                  <a:srgbClr val="D5CED9"/>
                </a:solidFill>
                <a:latin typeface="Consolas" panose="020B0609020204030204" pitchFamily="49" charset="0"/>
              </a:rPr>
              <a:t>(</a:t>
            </a:r>
            <a:r>
              <a:rPr lang="fr-FR" dirty="0">
                <a:solidFill>
                  <a:srgbClr val="96E072"/>
                </a:solidFill>
                <a:latin typeface="Consolas" panose="020B0609020204030204" pitchFamily="49" charset="0"/>
              </a:rPr>
              <a:t>"page"</a:t>
            </a:r>
            <a:r>
              <a:rPr lang="fr-FR" dirty="0">
                <a:solidFill>
                  <a:srgbClr val="D5CED9"/>
                </a:solidFill>
                <a:latin typeface="Consolas" panose="020B0609020204030204" pitchFamily="49" charset="0"/>
              </a:rPr>
              <a:t>);   </a:t>
            </a:r>
            <a:r>
              <a:rPr lang="fr-FR" dirty="0">
                <a:solidFill>
                  <a:srgbClr val="5F6167"/>
                </a:solidFill>
                <a:latin typeface="Consolas" panose="020B0609020204030204" pitchFamily="49" charset="0"/>
              </a:rPr>
              <a:t>// &lt;div id="page"&gt;&lt;/div&gt;</a:t>
            </a:r>
            <a:endParaRPr lang="fr-FR" dirty="0">
              <a:solidFill>
                <a:srgbClr val="D5CED9"/>
              </a:solidFill>
              <a:latin typeface="Consolas" panose="020B0609020204030204" pitchFamily="49" charset="0"/>
            </a:endParaRPr>
          </a:p>
        </p:txBody>
      </p:sp>
      <p:sp>
        <p:nvSpPr>
          <p:cNvPr id="10" name="Google Shape;258;p18"/>
          <p:cNvSpPr txBox="1">
            <a:spLocks/>
          </p:cNvSpPr>
          <p:nvPr/>
        </p:nvSpPr>
        <p:spPr>
          <a:xfrm>
            <a:off x="7880622" y="2048109"/>
            <a:ext cx="520428"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a:solidFill>
                  <a:schemeClr val="bg1"/>
                </a:solidFill>
              </a:rPr>
              <a:t>JS</a:t>
            </a:r>
          </a:p>
        </p:txBody>
      </p:sp>
      <p:sp>
        <p:nvSpPr>
          <p:cNvPr id="11" name="Google Shape;61;p14"/>
          <p:cNvSpPr txBox="1">
            <a:spLocks/>
          </p:cNvSpPr>
          <p:nvPr/>
        </p:nvSpPr>
        <p:spPr>
          <a:xfrm>
            <a:off x="607402" y="2351217"/>
            <a:ext cx="7793647" cy="3514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spcAft>
                <a:spcPts val="600"/>
              </a:spcAft>
            </a:pPr>
            <a:r>
              <a:rPr lang="es-AR" sz="1200" i="1" dirty="0">
                <a:solidFill>
                  <a:srgbClr val="9D66F9"/>
                </a:solidFill>
              </a:rPr>
              <a:t>En el caso de no encontrar el elemento indicado, devolverá </a:t>
            </a:r>
            <a:r>
              <a:rPr lang="es-AR" sz="1200" b="1" i="1" dirty="0" err="1">
                <a:solidFill>
                  <a:srgbClr val="9D66F9"/>
                </a:solidFill>
              </a:rPr>
              <a:t>null</a:t>
            </a:r>
            <a:r>
              <a:rPr lang="es-AR" sz="1200" i="1" dirty="0">
                <a:solidFill>
                  <a:srgbClr val="9D66F9"/>
                </a:solidFill>
              </a:rPr>
              <a:t>.</a:t>
            </a:r>
          </a:p>
          <a:p>
            <a:pPr marL="0" indent="0">
              <a:spcAft>
                <a:spcPts val="600"/>
              </a:spcAft>
            </a:pPr>
            <a:endParaRPr lang="es-AR" sz="1200" i="1" dirty="0">
              <a:solidFill>
                <a:srgbClr val="9D66F9"/>
              </a:solidFill>
            </a:endParaRPr>
          </a:p>
        </p:txBody>
      </p:sp>
      <p:sp>
        <p:nvSpPr>
          <p:cNvPr id="12" name="Google Shape;258;p18"/>
          <p:cNvSpPr txBox="1">
            <a:spLocks/>
          </p:cNvSpPr>
          <p:nvPr/>
        </p:nvSpPr>
        <p:spPr>
          <a:xfrm>
            <a:off x="243961" y="2993783"/>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AR" b="1" dirty="0" err="1"/>
              <a:t>getElementsByClassName</a:t>
            </a:r>
            <a:r>
              <a:rPr lang="es-AR" b="1" dirty="0"/>
              <a:t>()</a:t>
            </a:r>
            <a:endParaRPr lang="es-ES" b="1" dirty="0"/>
          </a:p>
        </p:txBody>
      </p:sp>
      <p:sp>
        <p:nvSpPr>
          <p:cNvPr id="13" name="Google Shape;61;p14"/>
          <p:cNvSpPr txBox="1">
            <a:spLocks/>
          </p:cNvSpPr>
          <p:nvPr/>
        </p:nvSpPr>
        <p:spPr>
          <a:xfrm>
            <a:off x="370649" y="3566483"/>
            <a:ext cx="8456828" cy="10136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400" dirty="0">
                <a:solidFill>
                  <a:srgbClr val="000000"/>
                </a:solidFill>
              </a:rPr>
              <a:t>El método </a:t>
            </a:r>
            <a:r>
              <a:rPr lang="es-AR" sz="1400" b="1" dirty="0">
                <a:solidFill>
                  <a:srgbClr val="000000"/>
                </a:solidFill>
              </a:rPr>
              <a:t>.</a:t>
            </a:r>
            <a:r>
              <a:rPr lang="es-AR" sz="1400" b="1" dirty="0" err="1">
                <a:solidFill>
                  <a:srgbClr val="000000"/>
                </a:solidFill>
              </a:rPr>
              <a:t>getElementsByClassName</a:t>
            </a:r>
            <a:r>
              <a:rPr lang="es-AR" sz="1400" b="1" dirty="0">
                <a:solidFill>
                  <a:srgbClr val="000000"/>
                </a:solidFill>
              </a:rPr>
              <a:t>(</a:t>
            </a:r>
            <a:r>
              <a:rPr lang="es-AR" sz="1400" b="1" dirty="0" err="1">
                <a:solidFill>
                  <a:srgbClr val="000000"/>
                </a:solidFill>
              </a:rPr>
              <a:t>class</a:t>
            </a:r>
            <a:r>
              <a:rPr lang="es-AR" sz="1400" b="1" dirty="0">
                <a:solidFill>
                  <a:srgbClr val="000000"/>
                </a:solidFill>
              </a:rPr>
              <a:t>) </a:t>
            </a:r>
            <a:r>
              <a:rPr lang="es-AR" sz="1400" dirty="0">
                <a:solidFill>
                  <a:srgbClr val="000000"/>
                </a:solidFill>
              </a:rPr>
              <a:t>permite buscar los elementos con la </a:t>
            </a:r>
            <a:r>
              <a:rPr lang="es-AR" sz="1400" b="1" dirty="0">
                <a:solidFill>
                  <a:srgbClr val="000000"/>
                </a:solidFill>
              </a:rPr>
              <a:t>clase</a:t>
            </a:r>
            <a:r>
              <a:rPr lang="es-AR" sz="1400" dirty="0">
                <a:solidFill>
                  <a:srgbClr val="000000"/>
                </a:solidFill>
              </a:rPr>
              <a:t> especificada en </a:t>
            </a:r>
            <a:r>
              <a:rPr lang="es-AR" sz="1400" b="1" i="1" dirty="0" err="1">
                <a:solidFill>
                  <a:srgbClr val="000000"/>
                </a:solidFill>
              </a:rPr>
              <a:t>class</a:t>
            </a:r>
            <a:r>
              <a:rPr lang="es-AR" sz="1400" dirty="0">
                <a:solidFill>
                  <a:srgbClr val="000000"/>
                </a:solidFill>
              </a:rPr>
              <a:t>. Es importante darse cuenta de que el método tiene </a:t>
            </a:r>
            <a:r>
              <a:rPr lang="es-AR" sz="1400" b="1" i="1" dirty="0" err="1">
                <a:solidFill>
                  <a:srgbClr val="000000"/>
                </a:solidFill>
              </a:rPr>
              <a:t>getElements</a:t>
            </a:r>
            <a:r>
              <a:rPr lang="es-AR" sz="1400" dirty="0">
                <a:solidFill>
                  <a:srgbClr val="000000"/>
                </a:solidFill>
              </a:rPr>
              <a:t> en plural, y esto es porque al devolver </a:t>
            </a:r>
            <a:r>
              <a:rPr lang="es-AR" sz="1400" b="1" dirty="0">
                <a:solidFill>
                  <a:srgbClr val="000000"/>
                </a:solidFill>
              </a:rPr>
              <a:t>clases</a:t>
            </a:r>
            <a:r>
              <a:rPr lang="es-AR" sz="1400" dirty="0">
                <a:solidFill>
                  <a:srgbClr val="000000"/>
                </a:solidFill>
              </a:rPr>
              <a:t> (</a:t>
            </a:r>
            <a:r>
              <a:rPr lang="es-AR" sz="1400" i="1" dirty="0">
                <a:solidFill>
                  <a:srgbClr val="000000"/>
                </a:solidFill>
              </a:rPr>
              <a:t>al contrario que los id</a:t>
            </a:r>
            <a:r>
              <a:rPr lang="es-AR" sz="1400" dirty="0">
                <a:solidFill>
                  <a:srgbClr val="000000"/>
                </a:solidFill>
              </a:rPr>
              <a:t>) se pueden repetir, y por lo tanto, devolvernos varios elementos, no sólo uno.</a:t>
            </a:r>
          </a:p>
        </p:txBody>
      </p:sp>
      <p:sp>
        <p:nvSpPr>
          <p:cNvPr id="14" name="Google Shape;61;p14"/>
          <p:cNvSpPr txBox="1">
            <a:spLocks/>
          </p:cNvSpPr>
          <p:nvPr/>
        </p:nvSpPr>
        <p:spPr>
          <a:xfrm>
            <a:off x="6803259" y="2630375"/>
            <a:ext cx="1817903" cy="3825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400" dirty="0">
                <a:solidFill>
                  <a:srgbClr val="000000"/>
                </a:solidFill>
              </a:rPr>
              <a:t>Ver ejemplo </a:t>
            </a:r>
            <a:r>
              <a:rPr lang="es-AR" sz="1400" dirty="0">
                <a:solidFill>
                  <a:srgbClr val="000000"/>
                </a:solidFill>
                <a:hlinkClick r:id="rId3"/>
              </a:rPr>
              <a:t>aquí</a:t>
            </a:r>
            <a:endParaRPr lang="es-AR" sz="1400" dirty="0">
              <a:solidFill>
                <a:srgbClr val="000000"/>
              </a:solidFill>
            </a:endParaRPr>
          </a:p>
        </p:txBody>
      </p:sp>
    </p:spTree>
    <p:extLst>
      <p:ext uri="{BB962C8B-B14F-4D97-AF65-F5344CB8AC3E}">
        <p14:creationId xmlns:p14="http://schemas.microsoft.com/office/powerpoint/2010/main" val="2475515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3" name="Rectángulo 2"/>
          <p:cNvSpPr/>
          <p:nvPr/>
        </p:nvSpPr>
        <p:spPr>
          <a:xfrm>
            <a:off x="314324" y="831503"/>
            <a:ext cx="8543925" cy="954107"/>
          </a:xfrm>
          <a:prstGeom prst="rect">
            <a:avLst/>
          </a:prstGeom>
          <a:solidFill>
            <a:srgbClr val="23262E"/>
          </a:solidFill>
        </p:spPr>
        <p:txBody>
          <a:bodyPr wrap="square">
            <a:spAutoFit/>
          </a:bodyPr>
          <a:lstStyle/>
          <a:p>
            <a:r>
              <a:rPr lang="es-AR" dirty="0" err="1">
                <a:solidFill>
                  <a:srgbClr val="C74DED"/>
                </a:solidFill>
                <a:latin typeface="Consolas" panose="020B0609020204030204" pitchFamily="49" charset="0"/>
              </a:rPr>
              <a:t>const</a:t>
            </a:r>
            <a:r>
              <a:rPr lang="es-AR" dirty="0">
                <a:solidFill>
                  <a:srgbClr val="D5CED9"/>
                </a:solidFill>
                <a:latin typeface="Consolas" panose="020B0609020204030204" pitchFamily="49" charset="0"/>
              </a:rPr>
              <a:t> </a:t>
            </a:r>
            <a:r>
              <a:rPr lang="es-AR" dirty="0" err="1">
                <a:solidFill>
                  <a:srgbClr val="00E8C6"/>
                </a:solidFill>
                <a:latin typeface="Consolas" panose="020B0609020204030204" pitchFamily="49" charset="0"/>
              </a:rPr>
              <a:t>items</a:t>
            </a:r>
            <a:r>
              <a:rPr lang="es-AR" dirty="0">
                <a:solidFill>
                  <a:srgbClr val="D5CED9"/>
                </a:solidFill>
                <a:latin typeface="Consolas" panose="020B0609020204030204" pitchFamily="49" charset="0"/>
              </a:rPr>
              <a:t> </a:t>
            </a:r>
            <a:r>
              <a:rPr lang="es-AR" dirty="0">
                <a:solidFill>
                  <a:srgbClr val="EE5D43"/>
                </a:solidFill>
                <a:latin typeface="Consolas" panose="020B0609020204030204" pitchFamily="49" charset="0"/>
              </a:rPr>
              <a:t>=</a:t>
            </a:r>
            <a:r>
              <a:rPr lang="es-AR" dirty="0">
                <a:solidFill>
                  <a:srgbClr val="D5CED9"/>
                </a:solidFill>
                <a:latin typeface="Consolas" panose="020B0609020204030204" pitchFamily="49" charset="0"/>
              </a:rPr>
              <a:t> </a:t>
            </a:r>
            <a:r>
              <a:rPr lang="es-AR" dirty="0" err="1">
                <a:solidFill>
                  <a:srgbClr val="F39C12"/>
                </a:solidFill>
                <a:latin typeface="Consolas" panose="020B0609020204030204" pitchFamily="49" charset="0"/>
              </a:rPr>
              <a:t>document</a:t>
            </a:r>
            <a:r>
              <a:rPr lang="es-AR" dirty="0" err="1">
                <a:solidFill>
                  <a:srgbClr val="D5CED9"/>
                </a:solidFill>
                <a:latin typeface="Consolas" panose="020B0609020204030204" pitchFamily="49" charset="0"/>
              </a:rPr>
              <a:t>.</a:t>
            </a:r>
            <a:r>
              <a:rPr lang="es-AR" dirty="0" err="1">
                <a:solidFill>
                  <a:srgbClr val="FFE66D"/>
                </a:solidFill>
                <a:latin typeface="Consolas" panose="020B0609020204030204" pitchFamily="49" charset="0"/>
              </a:rPr>
              <a:t>getElementsByClassName</a:t>
            </a:r>
            <a:r>
              <a:rPr lang="es-AR" dirty="0">
                <a:solidFill>
                  <a:srgbClr val="D5CED9"/>
                </a:solidFill>
                <a:latin typeface="Consolas" panose="020B0609020204030204" pitchFamily="49" charset="0"/>
              </a:rPr>
              <a:t>(</a:t>
            </a:r>
            <a:r>
              <a:rPr lang="es-AR" dirty="0">
                <a:solidFill>
                  <a:srgbClr val="96E072"/>
                </a:solidFill>
                <a:latin typeface="Consolas" panose="020B0609020204030204" pitchFamily="49" charset="0"/>
              </a:rPr>
              <a:t>"</a:t>
            </a:r>
            <a:r>
              <a:rPr lang="es-AR" dirty="0" err="1">
                <a:solidFill>
                  <a:srgbClr val="96E072"/>
                </a:solidFill>
                <a:latin typeface="Consolas" panose="020B0609020204030204" pitchFamily="49" charset="0"/>
              </a:rPr>
              <a:t>item</a:t>
            </a:r>
            <a:r>
              <a:rPr lang="es-AR" dirty="0">
                <a:solidFill>
                  <a:srgbClr val="96E072"/>
                </a:solidFill>
                <a:latin typeface="Consolas" panose="020B0609020204030204" pitchFamily="49" charset="0"/>
              </a:rPr>
              <a:t>"</a:t>
            </a:r>
            <a:r>
              <a:rPr lang="es-AR" dirty="0">
                <a:solidFill>
                  <a:srgbClr val="D5CED9"/>
                </a:solidFill>
                <a:latin typeface="Consolas" panose="020B0609020204030204" pitchFamily="49" charset="0"/>
              </a:rPr>
              <a:t>);  </a:t>
            </a:r>
            <a:r>
              <a:rPr lang="es-AR" dirty="0">
                <a:solidFill>
                  <a:srgbClr val="5F6167"/>
                </a:solidFill>
                <a:latin typeface="Consolas" panose="020B0609020204030204" pitchFamily="49" charset="0"/>
              </a:rPr>
              <a:t>// [div, div, div]</a:t>
            </a:r>
            <a:endParaRPr lang="es-AR" dirty="0">
              <a:solidFill>
                <a:srgbClr val="D5CED9"/>
              </a:solidFill>
              <a:latin typeface="Consolas" panose="020B0609020204030204" pitchFamily="49" charset="0"/>
            </a:endParaRPr>
          </a:p>
          <a:p>
            <a:br>
              <a:rPr lang="es-AR" dirty="0">
                <a:solidFill>
                  <a:srgbClr val="D5CED9"/>
                </a:solidFill>
                <a:latin typeface="Consolas" panose="020B0609020204030204" pitchFamily="49" charset="0"/>
              </a:rPr>
            </a:br>
            <a:r>
              <a:rPr lang="es-AR" dirty="0">
                <a:solidFill>
                  <a:srgbClr val="F39C12"/>
                </a:solidFill>
                <a:latin typeface="Consolas" panose="020B0609020204030204" pitchFamily="49" charset="0"/>
              </a:rPr>
              <a:t>console</a:t>
            </a:r>
            <a:r>
              <a:rPr lang="es-AR" dirty="0">
                <a:solidFill>
                  <a:srgbClr val="D5CED9"/>
                </a:solidFill>
                <a:latin typeface="Consolas" panose="020B0609020204030204" pitchFamily="49" charset="0"/>
              </a:rPr>
              <a:t>.</a:t>
            </a:r>
            <a:r>
              <a:rPr lang="es-AR" dirty="0">
                <a:solidFill>
                  <a:srgbClr val="FFE66D"/>
                </a:solidFill>
                <a:latin typeface="Consolas" panose="020B0609020204030204" pitchFamily="49" charset="0"/>
              </a:rPr>
              <a:t>log</a:t>
            </a:r>
            <a:r>
              <a:rPr lang="es-AR" dirty="0">
                <a:solidFill>
                  <a:srgbClr val="D5CED9"/>
                </a:solidFill>
                <a:latin typeface="Consolas" panose="020B0609020204030204" pitchFamily="49" charset="0"/>
              </a:rPr>
              <a:t>(</a:t>
            </a:r>
            <a:r>
              <a:rPr lang="es-AR" dirty="0" err="1">
                <a:solidFill>
                  <a:srgbClr val="00E8C6"/>
                </a:solidFill>
                <a:latin typeface="Consolas" panose="020B0609020204030204" pitchFamily="49" charset="0"/>
              </a:rPr>
              <a:t>items</a:t>
            </a:r>
            <a:r>
              <a:rPr lang="es-AR" dirty="0">
                <a:solidFill>
                  <a:srgbClr val="D5CED9"/>
                </a:solidFill>
                <a:latin typeface="Consolas" panose="020B0609020204030204" pitchFamily="49" charset="0"/>
              </a:rPr>
              <a:t>[</a:t>
            </a:r>
            <a:r>
              <a:rPr lang="es-AR" dirty="0">
                <a:solidFill>
                  <a:srgbClr val="F39C12"/>
                </a:solidFill>
                <a:latin typeface="Consolas" panose="020B0609020204030204" pitchFamily="49" charset="0"/>
              </a:rPr>
              <a:t>0</a:t>
            </a:r>
            <a:r>
              <a:rPr lang="es-AR" dirty="0">
                <a:solidFill>
                  <a:srgbClr val="D5CED9"/>
                </a:solidFill>
                <a:latin typeface="Consolas" panose="020B0609020204030204" pitchFamily="49" charset="0"/>
              </a:rPr>
              <a:t>]);      </a:t>
            </a:r>
            <a:r>
              <a:rPr lang="es-AR" dirty="0">
                <a:solidFill>
                  <a:srgbClr val="5F6167"/>
                </a:solidFill>
                <a:latin typeface="Consolas" panose="020B0609020204030204" pitchFamily="49" charset="0"/>
              </a:rPr>
              <a:t>// Primer </a:t>
            </a:r>
            <a:r>
              <a:rPr lang="es-AR" dirty="0" err="1">
                <a:solidFill>
                  <a:srgbClr val="5F6167"/>
                </a:solidFill>
                <a:latin typeface="Consolas" panose="020B0609020204030204" pitchFamily="49" charset="0"/>
              </a:rPr>
              <a:t>item</a:t>
            </a:r>
            <a:r>
              <a:rPr lang="es-AR" dirty="0">
                <a:solidFill>
                  <a:srgbClr val="5F6167"/>
                </a:solidFill>
                <a:latin typeface="Consolas" panose="020B0609020204030204" pitchFamily="49" charset="0"/>
              </a:rPr>
              <a:t> encontrado: &lt;div </a:t>
            </a:r>
            <a:r>
              <a:rPr lang="es-AR" dirty="0" err="1">
                <a:solidFill>
                  <a:srgbClr val="5F6167"/>
                </a:solidFill>
                <a:latin typeface="Consolas" panose="020B0609020204030204" pitchFamily="49" charset="0"/>
              </a:rPr>
              <a:t>class</a:t>
            </a:r>
            <a:r>
              <a:rPr lang="es-AR" dirty="0">
                <a:solidFill>
                  <a:srgbClr val="5F6167"/>
                </a:solidFill>
                <a:latin typeface="Consolas" panose="020B0609020204030204" pitchFamily="49" charset="0"/>
              </a:rPr>
              <a:t>="</a:t>
            </a:r>
            <a:r>
              <a:rPr lang="es-AR" dirty="0" err="1">
                <a:solidFill>
                  <a:srgbClr val="5F6167"/>
                </a:solidFill>
                <a:latin typeface="Consolas" panose="020B0609020204030204" pitchFamily="49" charset="0"/>
              </a:rPr>
              <a:t>item</a:t>
            </a:r>
            <a:r>
              <a:rPr lang="es-AR" dirty="0">
                <a:solidFill>
                  <a:srgbClr val="5F6167"/>
                </a:solidFill>
                <a:latin typeface="Consolas" panose="020B0609020204030204" pitchFamily="49" charset="0"/>
              </a:rPr>
              <a:t>"&gt;&lt;/div&gt;</a:t>
            </a:r>
            <a:endParaRPr lang="es-AR" dirty="0">
              <a:solidFill>
                <a:srgbClr val="D5CED9"/>
              </a:solidFill>
              <a:latin typeface="Consolas" panose="020B0609020204030204" pitchFamily="49" charset="0"/>
            </a:endParaRPr>
          </a:p>
          <a:p>
            <a:r>
              <a:rPr lang="es-AR" dirty="0">
                <a:solidFill>
                  <a:srgbClr val="F39C12"/>
                </a:solidFill>
                <a:latin typeface="Consolas" panose="020B0609020204030204" pitchFamily="49" charset="0"/>
              </a:rPr>
              <a:t>console</a:t>
            </a:r>
            <a:r>
              <a:rPr lang="es-AR" dirty="0">
                <a:solidFill>
                  <a:srgbClr val="D5CED9"/>
                </a:solidFill>
                <a:latin typeface="Consolas" panose="020B0609020204030204" pitchFamily="49" charset="0"/>
              </a:rPr>
              <a:t>.</a:t>
            </a:r>
            <a:r>
              <a:rPr lang="es-AR" dirty="0">
                <a:solidFill>
                  <a:srgbClr val="FFE66D"/>
                </a:solidFill>
                <a:latin typeface="Consolas" panose="020B0609020204030204" pitchFamily="49" charset="0"/>
              </a:rPr>
              <a:t>log</a:t>
            </a:r>
            <a:r>
              <a:rPr lang="es-AR" dirty="0">
                <a:solidFill>
                  <a:srgbClr val="D5CED9"/>
                </a:solidFill>
                <a:latin typeface="Consolas" panose="020B0609020204030204" pitchFamily="49" charset="0"/>
              </a:rPr>
              <a:t>(</a:t>
            </a:r>
            <a:r>
              <a:rPr lang="es-AR" dirty="0" err="1">
                <a:solidFill>
                  <a:srgbClr val="F39C12"/>
                </a:solidFill>
                <a:latin typeface="Consolas" panose="020B0609020204030204" pitchFamily="49" charset="0"/>
              </a:rPr>
              <a:t>items</a:t>
            </a:r>
            <a:r>
              <a:rPr lang="es-AR" dirty="0" err="1">
                <a:solidFill>
                  <a:srgbClr val="D5CED9"/>
                </a:solidFill>
                <a:latin typeface="Consolas" panose="020B0609020204030204" pitchFamily="49" charset="0"/>
              </a:rPr>
              <a:t>.</a:t>
            </a:r>
            <a:r>
              <a:rPr lang="es-AR" dirty="0" err="1">
                <a:solidFill>
                  <a:srgbClr val="00E8C6"/>
                </a:solidFill>
                <a:latin typeface="Consolas" panose="020B0609020204030204" pitchFamily="49" charset="0"/>
              </a:rPr>
              <a:t>length</a:t>
            </a:r>
            <a:r>
              <a:rPr lang="es-AR" dirty="0">
                <a:solidFill>
                  <a:srgbClr val="D5CED9"/>
                </a:solidFill>
                <a:latin typeface="Consolas" panose="020B0609020204030204" pitchFamily="49" charset="0"/>
              </a:rPr>
              <a:t>);  </a:t>
            </a:r>
            <a:r>
              <a:rPr lang="es-AR" dirty="0">
                <a:solidFill>
                  <a:srgbClr val="5F6167"/>
                </a:solidFill>
                <a:latin typeface="Consolas" panose="020B0609020204030204" pitchFamily="49" charset="0"/>
              </a:rPr>
              <a:t>// 3</a:t>
            </a:r>
            <a:endParaRPr lang="es-AR" dirty="0">
              <a:solidFill>
                <a:srgbClr val="D5CED9"/>
              </a:solidFill>
              <a:latin typeface="Consolas" panose="020B0609020204030204" pitchFamily="49" charset="0"/>
            </a:endParaRPr>
          </a:p>
        </p:txBody>
      </p:sp>
      <p:sp>
        <p:nvSpPr>
          <p:cNvPr id="14" name="Google Shape;258;p18"/>
          <p:cNvSpPr txBox="1">
            <a:spLocks/>
          </p:cNvSpPr>
          <p:nvPr/>
        </p:nvSpPr>
        <p:spPr>
          <a:xfrm>
            <a:off x="8337821" y="831503"/>
            <a:ext cx="520428"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a:solidFill>
                  <a:schemeClr val="bg1"/>
                </a:solidFill>
              </a:rPr>
              <a:t>JS</a:t>
            </a:r>
          </a:p>
        </p:txBody>
      </p:sp>
      <p:sp>
        <p:nvSpPr>
          <p:cNvPr id="15" name="Google Shape;61;p14"/>
          <p:cNvSpPr txBox="1">
            <a:spLocks/>
          </p:cNvSpPr>
          <p:nvPr/>
        </p:nvSpPr>
        <p:spPr>
          <a:xfrm>
            <a:off x="314324" y="1785610"/>
            <a:ext cx="8543925" cy="4908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spcAft>
                <a:spcPts val="600"/>
              </a:spcAft>
            </a:pPr>
            <a:r>
              <a:rPr lang="es-AR" sz="1200" i="1" dirty="0">
                <a:solidFill>
                  <a:srgbClr val="9D66F9"/>
                </a:solidFill>
              </a:rPr>
              <a:t>Estos métodos devuelven siempre un </a:t>
            </a:r>
            <a:r>
              <a:rPr lang="es-AR" sz="1200" b="1" i="1" dirty="0" err="1">
                <a:solidFill>
                  <a:srgbClr val="9D66F9"/>
                </a:solidFill>
              </a:rPr>
              <a:t>array</a:t>
            </a:r>
            <a:r>
              <a:rPr lang="es-AR" sz="1200" i="1" dirty="0">
                <a:solidFill>
                  <a:srgbClr val="9D66F9"/>
                </a:solidFill>
              </a:rPr>
              <a:t> con todos los elementos encontrados que encajen con el criterio. En el caso de no encontrar ninguno, devolverán un </a:t>
            </a:r>
            <a:r>
              <a:rPr lang="es-AR" sz="1200" b="1" i="1" dirty="0" err="1">
                <a:solidFill>
                  <a:srgbClr val="9D66F9"/>
                </a:solidFill>
              </a:rPr>
              <a:t>array</a:t>
            </a:r>
            <a:r>
              <a:rPr lang="es-AR" sz="1200" i="1" dirty="0">
                <a:solidFill>
                  <a:srgbClr val="9D66F9"/>
                </a:solidFill>
              </a:rPr>
              <a:t> vacío: [].</a:t>
            </a:r>
          </a:p>
        </p:txBody>
      </p:sp>
      <p:sp>
        <p:nvSpPr>
          <p:cNvPr id="16" name="Google Shape;61;p14"/>
          <p:cNvSpPr txBox="1">
            <a:spLocks/>
          </p:cNvSpPr>
          <p:nvPr/>
        </p:nvSpPr>
        <p:spPr>
          <a:xfrm>
            <a:off x="370649" y="2352675"/>
            <a:ext cx="8456828" cy="10136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400" dirty="0">
                <a:solidFill>
                  <a:srgbClr val="000000"/>
                </a:solidFill>
              </a:rPr>
              <a:t>Exactamente igual funcionan los métodos </a:t>
            </a:r>
            <a:r>
              <a:rPr lang="es-AR" sz="1400" b="1" dirty="0" err="1">
                <a:solidFill>
                  <a:srgbClr val="000000"/>
                </a:solidFill>
              </a:rPr>
              <a:t>getElementsByName</a:t>
            </a:r>
            <a:r>
              <a:rPr lang="es-AR" sz="1400" b="1" dirty="0">
                <a:solidFill>
                  <a:srgbClr val="000000"/>
                </a:solidFill>
              </a:rPr>
              <a:t>(</a:t>
            </a:r>
            <a:r>
              <a:rPr lang="es-AR" sz="1400" b="1" dirty="0" err="1">
                <a:solidFill>
                  <a:srgbClr val="000000"/>
                </a:solidFill>
              </a:rPr>
              <a:t>name</a:t>
            </a:r>
            <a:r>
              <a:rPr lang="es-AR" sz="1400" b="1" dirty="0">
                <a:solidFill>
                  <a:srgbClr val="000000"/>
                </a:solidFill>
              </a:rPr>
              <a:t>) </a:t>
            </a:r>
            <a:r>
              <a:rPr lang="es-AR" sz="1400" dirty="0">
                <a:solidFill>
                  <a:srgbClr val="000000"/>
                </a:solidFill>
              </a:rPr>
              <a:t>y </a:t>
            </a:r>
            <a:r>
              <a:rPr lang="es-AR" sz="1400" b="1" dirty="0" err="1">
                <a:solidFill>
                  <a:srgbClr val="000000"/>
                </a:solidFill>
              </a:rPr>
              <a:t>getElementsByTagName</a:t>
            </a:r>
            <a:r>
              <a:rPr lang="es-AR" sz="1400" b="1" dirty="0">
                <a:solidFill>
                  <a:srgbClr val="000000"/>
                </a:solidFill>
              </a:rPr>
              <a:t>(</a:t>
            </a:r>
            <a:r>
              <a:rPr lang="es-AR" sz="1400" b="1" dirty="0" err="1">
                <a:solidFill>
                  <a:srgbClr val="000000"/>
                </a:solidFill>
              </a:rPr>
              <a:t>tag</a:t>
            </a:r>
            <a:r>
              <a:rPr lang="es-AR" sz="1400" b="1" dirty="0">
                <a:solidFill>
                  <a:srgbClr val="000000"/>
                </a:solidFill>
              </a:rPr>
              <a:t>)</a:t>
            </a:r>
            <a:r>
              <a:rPr lang="es-AR" sz="1400" dirty="0">
                <a:solidFill>
                  <a:srgbClr val="000000"/>
                </a:solidFill>
              </a:rPr>
              <a:t>, salvo que se encargan de buscar elementos HTML por su atributo </a:t>
            </a:r>
            <a:r>
              <a:rPr lang="es-AR" sz="1400" dirty="0" err="1">
                <a:solidFill>
                  <a:srgbClr val="000000"/>
                </a:solidFill>
              </a:rPr>
              <a:t>name</a:t>
            </a:r>
            <a:r>
              <a:rPr lang="es-AR" sz="1400" dirty="0">
                <a:solidFill>
                  <a:srgbClr val="000000"/>
                </a:solidFill>
              </a:rPr>
              <a:t> o por su propia etiqueta de elemento HTML, respectivamente:</a:t>
            </a:r>
          </a:p>
        </p:txBody>
      </p:sp>
      <p:sp>
        <p:nvSpPr>
          <p:cNvPr id="5" name="Rectángulo 4"/>
          <p:cNvSpPr/>
          <p:nvPr/>
        </p:nvSpPr>
        <p:spPr>
          <a:xfrm>
            <a:off x="1208849" y="3272401"/>
            <a:ext cx="6744526" cy="1169551"/>
          </a:xfrm>
          <a:prstGeom prst="rect">
            <a:avLst/>
          </a:prstGeom>
          <a:solidFill>
            <a:srgbClr val="23262E"/>
          </a:solidFill>
        </p:spPr>
        <p:txBody>
          <a:bodyPr wrap="square">
            <a:spAutoFit/>
          </a:bodyPr>
          <a:lstStyle/>
          <a:p>
            <a:r>
              <a:rPr lang="es-AR" dirty="0">
                <a:solidFill>
                  <a:srgbClr val="5F6167"/>
                </a:solidFill>
                <a:latin typeface="Consolas" panose="020B0609020204030204" pitchFamily="49" charset="0"/>
              </a:rPr>
              <a:t>// Obtiene todos los elementos con atributo </a:t>
            </a:r>
            <a:r>
              <a:rPr lang="es-AR" dirty="0" err="1">
                <a:solidFill>
                  <a:srgbClr val="5F6167"/>
                </a:solidFill>
                <a:latin typeface="Consolas" panose="020B0609020204030204" pitchFamily="49" charset="0"/>
              </a:rPr>
              <a:t>name</a:t>
            </a:r>
            <a:r>
              <a:rPr lang="es-AR" dirty="0">
                <a:solidFill>
                  <a:srgbClr val="5F6167"/>
                </a:solidFill>
                <a:latin typeface="Consolas" panose="020B0609020204030204" pitchFamily="49" charset="0"/>
              </a:rPr>
              <a:t>="</a:t>
            </a:r>
            <a:r>
              <a:rPr lang="es-AR" dirty="0" err="1">
                <a:solidFill>
                  <a:srgbClr val="5F6167"/>
                </a:solidFill>
                <a:latin typeface="Consolas" panose="020B0609020204030204" pitchFamily="49" charset="0"/>
              </a:rPr>
              <a:t>nickname</a:t>
            </a:r>
            <a:r>
              <a:rPr lang="es-AR" dirty="0">
                <a:solidFill>
                  <a:srgbClr val="5F6167"/>
                </a:solidFill>
                <a:latin typeface="Consolas" panose="020B0609020204030204" pitchFamily="49" charset="0"/>
              </a:rPr>
              <a:t>"</a:t>
            </a:r>
            <a:endParaRPr lang="es-AR" dirty="0">
              <a:solidFill>
                <a:srgbClr val="D5CED9"/>
              </a:solidFill>
              <a:latin typeface="Consolas" panose="020B0609020204030204" pitchFamily="49" charset="0"/>
            </a:endParaRPr>
          </a:p>
          <a:p>
            <a:r>
              <a:rPr lang="es-AR" dirty="0" err="1">
                <a:solidFill>
                  <a:srgbClr val="C74DED"/>
                </a:solidFill>
                <a:latin typeface="Consolas" panose="020B0609020204030204" pitchFamily="49" charset="0"/>
              </a:rPr>
              <a:t>const</a:t>
            </a:r>
            <a:r>
              <a:rPr lang="es-AR" dirty="0">
                <a:solidFill>
                  <a:srgbClr val="D5CED9"/>
                </a:solidFill>
                <a:latin typeface="Consolas" panose="020B0609020204030204" pitchFamily="49" charset="0"/>
              </a:rPr>
              <a:t> </a:t>
            </a:r>
            <a:r>
              <a:rPr lang="es-AR" dirty="0" err="1">
                <a:solidFill>
                  <a:srgbClr val="00E8C6"/>
                </a:solidFill>
                <a:latin typeface="Consolas" panose="020B0609020204030204" pitchFamily="49" charset="0"/>
              </a:rPr>
              <a:t>nicknames</a:t>
            </a:r>
            <a:r>
              <a:rPr lang="es-AR" dirty="0">
                <a:solidFill>
                  <a:srgbClr val="D5CED9"/>
                </a:solidFill>
                <a:latin typeface="Consolas" panose="020B0609020204030204" pitchFamily="49" charset="0"/>
              </a:rPr>
              <a:t> </a:t>
            </a:r>
            <a:r>
              <a:rPr lang="es-AR" dirty="0">
                <a:solidFill>
                  <a:srgbClr val="EE5D43"/>
                </a:solidFill>
                <a:latin typeface="Consolas" panose="020B0609020204030204" pitchFamily="49" charset="0"/>
              </a:rPr>
              <a:t>=</a:t>
            </a:r>
            <a:r>
              <a:rPr lang="es-AR" dirty="0">
                <a:solidFill>
                  <a:srgbClr val="D5CED9"/>
                </a:solidFill>
                <a:latin typeface="Consolas" panose="020B0609020204030204" pitchFamily="49" charset="0"/>
              </a:rPr>
              <a:t> </a:t>
            </a:r>
            <a:r>
              <a:rPr lang="es-AR" dirty="0" err="1">
                <a:solidFill>
                  <a:srgbClr val="F39C12"/>
                </a:solidFill>
                <a:latin typeface="Consolas" panose="020B0609020204030204" pitchFamily="49" charset="0"/>
              </a:rPr>
              <a:t>document</a:t>
            </a:r>
            <a:r>
              <a:rPr lang="es-AR" dirty="0" err="1">
                <a:solidFill>
                  <a:srgbClr val="D5CED9"/>
                </a:solidFill>
                <a:latin typeface="Consolas" panose="020B0609020204030204" pitchFamily="49" charset="0"/>
              </a:rPr>
              <a:t>.</a:t>
            </a:r>
            <a:r>
              <a:rPr lang="es-AR" dirty="0" err="1">
                <a:solidFill>
                  <a:srgbClr val="FFE66D"/>
                </a:solidFill>
                <a:latin typeface="Consolas" panose="020B0609020204030204" pitchFamily="49" charset="0"/>
              </a:rPr>
              <a:t>getElementsByName</a:t>
            </a:r>
            <a:r>
              <a:rPr lang="es-AR" dirty="0">
                <a:solidFill>
                  <a:srgbClr val="D5CED9"/>
                </a:solidFill>
                <a:latin typeface="Consolas" panose="020B0609020204030204" pitchFamily="49" charset="0"/>
              </a:rPr>
              <a:t>(</a:t>
            </a:r>
            <a:r>
              <a:rPr lang="es-AR" dirty="0">
                <a:solidFill>
                  <a:srgbClr val="96E072"/>
                </a:solidFill>
                <a:latin typeface="Consolas" panose="020B0609020204030204" pitchFamily="49" charset="0"/>
              </a:rPr>
              <a:t>"</a:t>
            </a:r>
            <a:r>
              <a:rPr lang="es-AR" dirty="0" err="1">
                <a:solidFill>
                  <a:srgbClr val="96E072"/>
                </a:solidFill>
                <a:latin typeface="Consolas" panose="020B0609020204030204" pitchFamily="49" charset="0"/>
              </a:rPr>
              <a:t>nickname</a:t>
            </a:r>
            <a:r>
              <a:rPr lang="es-AR" dirty="0">
                <a:solidFill>
                  <a:srgbClr val="96E072"/>
                </a:solidFill>
                <a:latin typeface="Consolas" panose="020B0609020204030204" pitchFamily="49" charset="0"/>
              </a:rPr>
              <a:t>"</a:t>
            </a:r>
            <a:r>
              <a:rPr lang="es-AR" dirty="0">
                <a:solidFill>
                  <a:srgbClr val="D5CED9"/>
                </a:solidFill>
                <a:latin typeface="Consolas" panose="020B0609020204030204" pitchFamily="49" charset="0"/>
              </a:rPr>
              <a:t>);</a:t>
            </a:r>
          </a:p>
          <a:p>
            <a:br>
              <a:rPr lang="es-AR" dirty="0">
                <a:solidFill>
                  <a:srgbClr val="D5CED9"/>
                </a:solidFill>
                <a:latin typeface="Consolas" panose="020B0609020204030204" pitchFamily="49" charset="0"/>
              </a:rPr>
            </a:br>
            <a:r>
              <a:rPr lang="es-AR" dirty="0">
                <a:solidFill>
                  <a:srgbClr val="5F6167"/>
                </a:solidFill>
                <a:latin typeface="Consolas" panose="020B0609020204030204" pitchFamily="49" charset="0"/>
              </a:rPr>
              <a:t>// Obtiene todos los elementos &lt;div&gt; de la página</a:t>
            </a:r>
            <a:endParaRPr lang="es-AR" dirty="0">
              <a:solidFill>
                <a:srgbClr val="D5CED9"/>
              </a:solidFill>
              <a:latin typeface="Consolas" panose="020B0609020204030204" pitchFamily="49" charset="0"/>
            </a:endParaRPr>
          </a:p>
          <a:p>
            <a:r>
              <a:rPr lang="es-AR" dirty="0" err="1">
                <a:solidFill>
                  <a:srgbClr val="C74DED"/>
                </a:solidFill>
                <a:latin typeface="Consolas" panose="020B0609020204030204" pitchFamily="49" charset="0"/>
              </a:rPr>
              <a:t>const</a:t>
            </a:r>
            <a:r>
              <a:rPr lang="es-AR" dirty="0">
                <a:solidFill>
                  <a:srgbClr val="D5CED9"/>
                </a:solidFill>
                <a:latin typeface="Consolas" panose="020B0609020204030204" pitchFamily="49" charset="0"/>
              </a:rPr>
              <a:t> </a:t>
            </a:r>
            <a:r>
              <a:rPr lang="es-AR" dirty="0" err="1">
                <a:solidFill>
                  <a:srgbClr val="00E8C6"/>
                </a:solidFill>
                <a:latin typeface="Consolas" panose="020B0609020204030204" pitchFamily="49" charset="0"/>
              </a:rPr>
              <a:t>divs</a:t>
            </a:r>
            <a:r>
              <a:rPr lang="es-AR" dirty="0">
                <a:solidFill>
                  <a:srgbClr val="D5CED9"/>
                </a:solidFill>
                <a:latin typeface="Consolas" panose="020B0609020204030204" pitchFamily="49" charset="0"/>
              </a:rPr>
              <a:t> </a:t>
            </a:r>
            <a:r>
              <a:rPr lang="es-AR" dirty="0">
                <a:solidFill>
                  <a:srgbClr val="EE5D43"/>
                </a:solidFill>
                <a:latin typeface="Consolas" panose="020B0609020204030204" pitchFamily="49" charset="0"/>
              </a:rPr>
              <a:t>=</a:t>
            </a:r>
            <a:r>
              <a:rPr lang="es-AR" dirty="0">
                <a:solidFill>
                  <a:srgbClr val="D5CED9"/>
                </a:solidFill>
                <a:latin typeface="Consolas" panose="020B0609020204030204" pitchFamily="49" charset="0"/>
              </a:rPr>
              <a:t> </a:t>
            </a:r>
            <a:r>
              <a:rPr lang="es-AR" dirty="0" err="1">
                <a:solidFill>
                  <a:srgbClr val="F39C12"/>
                </a:solidFill>
                <a:latin typeface="Consolas" panose="020B0609020204030204" pitchFamily="49" charset="0"/>
              </a:rPr>
              <a:t>document</a:t>
            </a:r>
            <a:r>
              <a:rPr lang="es-AR" dirty="0" err="1">
                <a:solidFill>
                  <a:srgbClr val="D5CED9"/>
                </a:solidFill>
                <a:latin typeface="Consolas" panose="020B0609020204030204" pitchFamily="49" charset="0"/>
              </a:rPr>
              <a:t>.</a:t>
            </a:r>
            <a:r>
              <a:rPr lang="es-AR" dirty="0" err="1">
                <a:solidFill>
                  <a:srgbClr val="FFE66D"/>
                </a:solidFill>
                <a:latin typeface="Consolas" panose="020B0609020204030204" pitchFamily="49" charset="0"/>
              </a:rPr>
              <a:t>getElementsByTagName</a:t>
            </a:r>
            <a:r>
              <a:rPr lang="es-AR" dirty="0">
                <a:solidFill>
                  <a:srgbClr val="D5CED9"/>
                </a:solidFill>
                <a:latin typeface="Consolas" panose="020B0609020204030204" pitchFamily="49" charset="0"/>
              </a:rPr>
              <a:t>(</a:t>
            </a:r>
            <a:r>
              <a:rPr lang="es-AR" dirty="0">
                <a:solidFill>
                  <a:srgbClr val="96E072"/>
                </a:solidFill>
                <a:latin typeface="Consolas" panose="020B0609020204030204" pitchFamily="49" charset="0"/>
              </a:rPr>
              <a:t>"div"</a:t>
            </a:r>
            <a:r>
              <a:rPr lang="es-AR" dirty="0">
                <a:solidFill>
                  <a:srgbClr val="D5CED9"/>
                </a:solidFill>
                <a:latin typeface="Consolas" panose="020B0609020204030204" pitchFamily="49" charset="0"/>
              </a:rPr>
              <a:t>);</a:t>
            </a:r>
          </a:p>
        </p:txBody>
      </p:sp>
      <p:sp>
        <p:nvSpPr>
          <p:cNvPr id="17" name="Google Shape;258;p18"/>
          <p:cNvSpPr txBox="1">
            <a:spLocks/>
          </p:cNvSpPr>
          <p:nvPr/>
        </p:nvSpPr>
        <p:spPr>
          <a:xfrm>
            <a:off x="7432947" y="3272401"/>
            <a:ext cx="520428"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a:solidFill>
                  <a:schemeClr val="bg1"/>
                </a:solidFill>
              </a:rPr>
              <a:t>JS</a:t>
            </a:r>
          </a:p>
        </p:txBody>
      </p:sp>
      <p:sp>
        <p:nvSpPr>
          <p:cNvPr id="18" name="Google Shape;61;p14"/>
          <p:cNvSpPr txBox="1">
            <a:spLocks/>
          </p:cNvSpPr>
          <p:nvPr/>
        </p:nvSpPr>
        <p:spPr>
          <a:xfrm>
            <a:off x="1428750" y="4636682"/>
            <a:ext cx="7342402" cy="3829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400" dirty="0">
                <a:solidFill>
                  <a:srgbClr val="000000"/>
                </a:solidFill>
              </a:rPr>
              <a:t>Ver ejemplos </a:t>
            </a:r>
            <a:r>
              <a:rPr lang="es-AR" sz="1400" dirty="0">
                <a:solidFill>
                  <a:srgbClr val="000000"/>
                </a:solidFill>
                <a:hlinkClick r:id="rId3"/>
              </a:rPr>
              <a:t>getElementsByName(</a:t>
            </a:r>
            <a:r>
              <a:rPr lang="es-AR" sz="1400" dirty="0" err="1">
                <a:solidFill>
                  <a:srgbClr val="000000"/>
                </a:solidFill>
                <a:hlinkClick r:id="rId3"/>
              </a:rPr>
              <a:t>name</a:t>
            </a:r>
            <a:r>
              <a:rPr lang="es-AR" sz="1400" dirty="0">
                <a:solidFill>
                  <a:srgbClr val="000000"/>
                </a:solidFill>
              </a:rPr>
              <a:t>) y </a:t>
            </a:r>
            <a:r>
              <a:rPr lang="es-AR" sz="1400" dirty="0">
                <a:solidFill>
                  <a:srgbClr val="000000"/>
                </a:solidFill>
                <a:hlinkClick r:id="rId4"/>
              </a:rPr>
              <a:t>getElementsByTagName(</a:t>
            </a:r>
            <a:r>
              <a:rPr lang="es-AR" sz="1400" dirty="0" err="1">
                <a:solidFill>
                  <a:srgbClr val="000000"/>
                </a:solidFill>
                <a:hlinkClick r:id="rId4"/>
              </a:rPr>
              <a:t>tag</a:t>
            </a:r>
            <a:r>
              <a:rPr lang="es-AR" sz="1400" dirty="0">
                <a:solidFill>
                  <a:srgbClr val="000000"/>
                </a:solidFill>
                <a:hlinkClick r:id="rId4"/>
              </a:rPr>
              <a:t>)</a:t>
            </a:r>
            <a:endParaRPr lang="es-AR" sz="1400" dirty="0">
              <a:solidFill>
                <a:srgbClr val="000000"/>
              </a:solidFill>
            </a:endParaRPr>
          </a:p>
        </p:txBody>
      </p:sp>
    </p:spTree>
    <p:extLst>
      <p:ext uri="{BB962C8B-B14F-4D97-AF65-F5344CB8AC3E}">
        <p14:creationId xmlns:p14="http://schemas.microsoft.com/office/powerpoint/2010/main" val="401360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434310"/>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b="1" dirty="0"/>
              <a:t>Métodos modernos</a:t>
            </a:r>
          </a:p>
        </p:txBody>
      </p:sp>
      <p:sp>
        <p:nvSpPr>
          <p:cNvPr id="7" name="Google Shape;61;p14"/>
          <p:cNvSpPr txBox="1">
            <a:spLocks/>
          </p:cNvSpPr>
          <p:nvPr/>
        </p:nvSpPr>
        <p:spPr>
          <a:xfrm>
            <a:off x="370649" y="948514"/>
            <a:ext cx="8456828" cy="546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400" dirty="0">
                <a:solidFill>
                  <a:srgbClr val="000000"/>
                </a:solidFill>
              </a:rPr>
              <a:t>Aunque podemos utilizar los métodos tradicionales que acabamos de ver, actualmente tenemos a nuestra disposición dos nuevos métodos de búsqueda de elementos que son mucho más cómodos y prácticos si conocemos y dominamos los selectores CSS. Es el caso de los métodos </a:t>
            </a:r>
            <a:r>
              <a:rPr lang="es-AR" sz="1400" b="1" dirty="0">
                <a:solidFill>
                  <a:srgbClr val="000000"/>
                </a:solidFill>
              </a:rPr>
              <a:t>.</a:t>
            </a:r>
            <a:r>
              <a:rPr lang="es-AR" sz="1400" b="1" dirty="0" err="1">
                <a:solidFill>
                  <a:srgbClr val="000000"/>
                </a:solidFill>
              </a:rPr>
              <a:t>querySelector</a:t>
            </a:r>
            <a:r>
              <a:rPr lang="es-AR" sz="1400" b="1" dirty="0">
                <a:solidFill>
                  <a:srgbClr val="000000"/>
                </a:solidFill>
              </a:rPr>
              <a:t>() </a:t>
            </a:r>
            <a:r>
              <a:rPr lang="es-AR" sz="1400" dirty="0">
                <a:solidFill>
                  <a:srgbClr val="000000"/>
                </a:solidFill>
              </a:rPr>
              <a:t>y</a:t>
            </a:r>
            <a:r>
              <a:rPr lang="es-AR" sz="1400" b="1" dirty="0">
                <a:solidFill>
                  <a:srgbClr val="000000"/>
                </a:solidFill>
              </a:rPr>
              <a:t> .</a:t>
            </a:r>
            <a:r>
              <a:rPr lang="es-AR" sz="1400" b="1" dirty="0" err="1">
                <a:solidFill>
                  <a:srgbClr val="000000"/>
                </a:solidFill>
              </a:rPr>
              <a:t>querySelectorAll</a:t>
            </a:r>
            <a:r>
              <a:rPr lang="es-AR" sz="1400" b="1" dirty="0">
                <a:solidFill>
                  <a:srgbClr val="000000"/>
                </a:solidFill>
              </a:rPr>
              <a:t>()</a:t>
            </a:r>
            <a:r>
              <a:rPr lang="es-AR" sz="1400" dirty="0">
                <a:solidFill>
                  <a:srgbClr val="000000"/>
                </a:solidFill>
              </a:rPr>
              <a:t>:</a:t>
            </a:r>
          </a:p>
        </p:txBody>
      </p:sp>
      <p:pic>
        <p:nvPicPr>
          <p:cNvPr id="2" name="Imagen 1"/>
          <p:cNvPicPr>
            <a:picLocks noChangeAspect="1"/>
          </p:cNvPicPr>
          <p:nvPr/>
        </p:nvPicPr>
        <p:blipFill>
          <a:blip r:embed="rId3"/>
          <a:stretch>
            <a:fillRect/>
          </a:stretch>
        </p:blipFill>
        <p:spPr>
          <a:xfrm>
            <a:off x="1257300" y="2009630"/>
            <a:ext cx="6748462" cy="1205838"/>
          </a:xfrm>
          <a:prstGeom prst="rect">
            <a:avLst/>
          </a:prstGeom>
        </p:spPr>
      </p:pic>
      <p:sp>
        <p:nvSpPr>
          <p:cNvPr id="6" name="Google Shape;61;p14"/>
          <p:cNvSpPr txBox="1">
            <a:spLocks/>
          </p:cNvSpPr>
          <p:nvPr/>
        </p:nvSpPr>
        <p:spPr>
          <a:xfrm>
            <a:off x="370649" y="3220859"/>
            <a:ext cx="8456828" cy="9034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400" dirty="0">
                <a:solidFill>
                  <a:srgbClr val="000000"/>
                </a:solidFill>
              </a:rPr>
              <a:t>Con estos dos métodos podemos realizar todo lo que hacíamos con los métodos tradicionales mencionados anteriormente e incluso muchas más cosas (en menos código), ya que son muy flexibles y potentes gracias a los selectores CSS.</a:t>
            </a:r>
          </a:p>
        </p:txBody>
      </p:sp>
    </p:spTree>
    <p:extLst>
      <p:ext uri="{BB962C8B-B14F-4D97-AF65-F5344CB8AC3E}">
        <p14:creationId xmlns:p14="http://schemas.microsoft.com/office/powerpoint/2010/main" val="1993511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434310"/>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b="1" dirty="0" err="1"/>
              <a:t>querySelector</a:t>
            </a:r>
            <a:r>
              <a:rPr lang="es-ES" b="1" dirty="0"/>
              <a:t>()</a:t>
            </a:r>
          </a:p>
        </p:txBody>
      </p:sp>
      <p:sp>
        <p:nvSpPr>
          <p:cNvPr id="7" name="Google Shape;61;p14"/>
          <p:cNvSpPr txBox="1">
            <a:spLocks/>
          </p:cNvSpPr>
          <p:nvPr/>
        </p:nvSpPr>
        <p:spPr>
          <a:xfrm>
            <a:off x="370649" y="948514"/>
            <a:ext cx="8456828" cy="546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400" dirty="0">
                <a:solidFill>
                  <a:srgbClr val="000000"/>
                </a:solidFill>
              </a:rPr>
              <a:t>El primero, </a:t>
            </a:r>
            <a:r>
              <a:rPr lang="es-AR" sz="1400" b="1" dirty="0">
                <a:solidFill>
                  <a:srgbClr val="000000"/>
                </a:solidFill>
              </a:rPr>
              <a:t>.</a:t>
            </a:r>
            <a:r>
              <a:rPr lang="es-AR" sz="1400" b="1" dirty="0" err="1">
                <a:solidFill>
                  <a:srgbClr val="000000"/>
                </a:solidFill>
              </a:rPr>
              <a:t>querySelector</a:t>
            </a:r>
            <a:r>
              <a:rPr lang="es-AR" sz="1400" b="1" dirty="0">
                <a:solidFill>
                  <a:srgbClr val="000000"/>
                </a:solidFill>
              </a:rPr>
              <a:t>(selector)</a:t>
            </a:r>
            <a:r>
              <a:rPr lang="es-AR" sz="1400" dirty="0">
                <a:solidFill>
                  <a:srgbClr val="000000"/>
                </a:solidFill>
              </a:rPr>
              <a:t> devuelve el primer elemento que encuentra que encaja con el selector CSS suministrado en </a:t>
            </a:r>
            <a:r>
              <a:rPr lang="es-AR" sz="1400" b="1" dirty="0">
                <a:solidFill>
                  <a:srgbClr val="000000"/>
                </a:solidFill>
              </a:rPr>
              <a:t>selector</a:t>
            </a:r>
            <a:r>
              <a:rPr lang="es-AR" sz="1400" dirty="0">
                <a:solidFill>
                  <a:srgbClr val="000000"/>
                </a:solidFill>
              </a:rPr>
              <a:t>. Al igual que su «equivalente» </a:t>
            </a:r>
            <a:r>
              <a:rPr lang="es-AR" sz="1400" b="1" dirty="0">
                <a:solidFill>
                  <a:srgbClr val="000000"/>
                </a:solidFill>
              </a:rPr>
              <a:t>.</a:t>
            </a:r>
            <a:r>
              <a:rPr lang="es-AR" sz="1400" b="1" dirty="0" err="1">
                <a:solidFill>
                  <a:srgbClr val="000000"/>
                </a:solidFill>
              </a:rPr>
              <a:t>getElementById</a:t>
            </a:r>
            <a:r>
              <a:rPr lang="es-AR" sz="1400" b="1" dirty="0">
                <a:solidFill>
                  <a:srgbClr val="000000"/>
                </a:solidFill>
              </a:rPr>
              <a:t>()</a:t>
            </a:r>
            <a:r>
              <a:rPr lang="es-AR" sz="1400" dirty="0">
                <a:solidFill>
                  <a:srgbClr val="000000"/>
                </a:solidFill>
              </a:rPr>
              <a:t>, devuelve un solo elemento y en caso de no coincidir con ninguno, devuelve </a:t>
            </a:r>
            <a:r>
              <a:rPr lang="es-AR" sz="1400" b="1" i="1" dirty="0" err="1">
                <a:solidFill>
                  <a:srgbClr val="000000"/>
                </a:solidFill>
              </a:rPr>
              <a:t>null</a:t>
            </a:r>
            <a:r>
              <a:rPr lang="es-AR" sz="1400" dirty="0">
                <a:solidFill>
                  <a:srgbClr val="000000"/>
                </a:solidFill>
              </a:rPr>
              <a:t>:</a:t>
            </a:r>
          </a:p>
        </p:txBody>
      </p:sp>
      <p:sp>
        <p:nvSpPr>
          <p:cNvPr id="3" name="Rectángulo 2"/>
          <p:cNvSpPr/>
          <p:nvPr/>
        </p:nvSpPr>
        <p:spPr>
          <a:xfrm>
            <a:off x="312888" y="2009630"/>
            <a:ext cx="8510954" cy="523220"/>
          </a:xfrm>
          <a:prstGeom prst="rect">
            <a:avLst/>
          </a:prstGeom>
          <a:solidFill>
            <a:srgbClr val="23262E"/>
          </a:solidFill>
        </p:spPr>
        <p:txBody>
          <a:bodyPr wrap="square">
            <a:spAutoFit/>
          </a:bodyPr>
          <a:lstStyle/>
          <a:p>
            <a:r>
              <a:rPr lang="es-AR" dirty="0" err="1">
                <a:solidFill>
                  <a:srgbClr val="C74DED"/>
                </a:solidFill>
                <a:latin typeface="Consolas" panose="020B0609020204030204" pitchFamily="49" charset="0"/>
              </a:rPr>
              <a:t>const</a:t>
            </a:r>
            <a:r>
              <a:rPr lang="es-AR" dirty="0">
                <a:solidFill>
                  <a:srgbClr val="D5CED9"/>
                </a:solidFill>
                <a:latin typeface="Consolas" panose="020B0609020204030204" pitchFamily="49" charset="0"/>
              </a:rPr>
              <a:t> </a:t>
            </a:r>
            <a:r>
              <a:rPr lang="es-AR" dirty="0">
                <a:solidFill>
                  <a:srgbClr val="00E8C6"/>
                </a:solidFill>
                <a:latin typeface="Consolas" panose="020B0609020204030204" pitchFamily="49" charset="0"/>
              </a:rPr>
              <a:t>page</a:t>
            </a:r>
            <a:r>
              <a:rPr lang="es-AR" dirty="0">
                <a:solidFill>
                  <a:srgbClr val="D5CED9"/>
                </a:solidFill>
                <a:latin typeface="Consolas" panose="020B0609020204030204" pitchFamily="49" charset="0"/>
              </a:rPr>
              <a:t> </a:t>
            </a:r>
            <a:r>
              <a:rPr lang="es-AR" dirty="0">
                <a:solidFill>
                  <a:srgbClr val="EE5D43"/>
                </a:solidFill>
                <a:latin typeface="Consolas" panose="020B0609020204030204" pitchFamily="49" charset="0"/>
              </a:rPr>
              <a:t>=</a:t>
            </a:r>
            <a:r>
              <a:rPr lang="es-AR" dirty="0">
                <a:solidFill>
                  <a:srgbClr val="D5CED9"/>
                </a:solidFill>
                <a:latin typeface="Consolas" panose="020B0609020204030204" pitchFamily="49" charset="0"/>
              </a:rPr>
              <a:t> </a:t>
            </a:r>
            <a:r>
              <a:rPr lang="es-AR" dirty="0" err="1">
                <a:solidFill>
                  <a:srgbClr val="F39C12"/>
                </a:solidFill>
                <a:latin typeface="Consolas" panose="020B0609020204030204" pitchFamily="49" charset="0"/>
              </a:rPr>
              <a:t>document</a:t>
            </a:r>
            <a:r>
              <a:rPr lang="es-AR" dirty="0" err="1">
                <a:solidFill>
                  <a:srgbClr val="D5CED9"/>
                </a:solidFill>
                <a:latin typeface="Consolas" panose="020B0609020204030204" pitchFamily="49" charset="0"/>
              </a:rPr>
              <a:t>.</a:t>
            </a:r>
            <a:r>
              <a:rPr lang="es-AR" dirty="0" err="1">
                <a:solidFill>
                  <a:srgbClr val="FFE66D"/>
                </a:solidFill>
                <a:latin typeface="Consolas" panose="020B0609020204030204" pitchFamily="49" charset="0"/>
              </a:rPr>
              <a:t>querySelector</a:t>
            </a:r>
            <a:r>
              <a:rPr lang="es-AR" dirty="0">
                <a:solidFill>
                  <a:srgbClr val="D5CED9"/>
                </a:solidFill>
                <a:latin typeface="Consolas" panose="020B0609020204030204" pitchFamily="49" charset="0"/>
              </a:rPr>
              <a:t>(</a:t>
            </a:r>
            <a:r>
              <a:rPr lang="es-AR" dirty="0">
                <a:solidFill>
                  <a:srgbClr val="96E072"/>
                </a:solidFill>
                <a:latin typeface="Consolas" panose="020B0609020204030204" pitchFamily="49" charset="0"/>
              </a:rPr>
              <a:t>"#page"</a:t>
            </a:r>
            <a:r>
              <a:rPr lang="es-AR" dirty="0">
                <a:solidFill>
                  <a:srgbClr val="D5CED9"/>
                </a:solidFill>
                <a:latin typeface="Consolas" panose="020B0609020204030204" pitchFamily="49" charset="0"/>
              </a:rPr>
              <a:t>);       </a:t>
            </a:r>
            <a:r>
              <a:rPr lang="es-AR" dirty="0">
                <a:solidFill>
                  <a:srgbClr val="5F6167"/>
                </a:solidFill>
                <a:latin typeface="Consolas" panose="020B0609020204030204" pitchFamily="49" charset="0"/>
              </a:rPr>
              <a:t>// &lt;div id="page"&gt;&lt;/div&gt;</a:t>
            </a:r>
            <a:endParaRPr lang="es-AR" dirty="0">
              <a:solidFill>
                <a:srgbClr val="D5CED9"/>
              </a:solidFill>
              <a:latin typeface="Consolas" panose="020B0609020204030204" pitchFamily="49" charset="0"/>
            </a:endParaRPr>
          </a:p>
          <a:p>
            <a:r>
              <a:rPr lang="es-AR" dirty="0" err="1">
                <a:solidFill>
                  <a:srgbClr val="C74DED"/>
                </a:solidFill>
                <a:latin typeface="Consolas" panose="020B0609020204030204" pitchFamily="49" charset="0"/>
              </a:rPr>
              <a:t>const</a:t>
            </a:r>
            <a:r>
              <a:rPr lang="es-AR" dirty="0">
                <a:solidFill>
                  <a:srgbClr val="D5CED9"/>
                </a:solidFill>
                <a:latin typeface="Consolas" panose="020B0609020204030204" pitchFamily="49" charset="0"/>
              </a:rPr>
              <a:t> </a:t>
            </a:r>
            <a:r>
              <a:rPr lang="es-AR" dirty="0" err="1">
                <a:solidFill>
                  <a:srgbClr val="00E8C6"/>
                </a:solidFill>
                <a:latin typeface="Consolas" panose="020B0609020204030204" pitchFamily="49" charset="0"/>
              </a:rPr>
              <a:t>info</a:t>
            </a:r>
            <a:r>
              <a:rPr lang="es-AR" dirty="0">
                <a:solidFill>
                  <a:srgbClr val="D5CED9"/>
                </a:solidFill>
                <a:latin typeface="Consolas" panose="020B0609020204030204" pitchFamily="49" charset="0"/>
              </a:rPr>
              <a:t> </a:t>
            </a:r>
            <a:r>
              <a:rPr lang="es-AR" dirty="0">
                <a:solidFill>
                  <a:srgbClr val="EE5D43"/>
                </a:solidFill>
                <a:latin typeface="Consolas" panose="020B0609020204030204" pitchFamily="49" charset="0"/>
              </a:rPr>
              <a:t>=</a:t>
            </a:r>
            <a:r>
              <a:rPr lang="es-AR" dirty="0">
                <a:solidFill>
                  <a:srgbClr val="D5CED9"/>
                </a:solidFill>
                <a:latin typeface="Consolas" panose="020B0609020204030204" pitchFamily="49" charset="0"/>
              </a:rPr>
              <a:t> </a:t>
            </a:r>
            <a:r>
              <a:rPr lang="es-AR" dirty="0" err="1">
                <a:solidFill>
                  <a:srgbClr val="F39C12"/>
                </a:solidFill>
                <a:latin typeface="Consolas" panose="020B0609020204030204" pitchFamily="49" charset="0"/>
              </a:rPr>
              <a:t>document</a:t>
            </a:r>
            <a:r>
              <a:rPr lang="es-AR" dirty="0" err="1">
                <a:solidFill>
                  <a:srgbClr val="D5CED9"/>
                </a:solidFill>
                <a:latin typeface="Consolas" panose="020B0609020204030204" pitchFamily="49" charset="0"/>
              </a:rPr>
              <a:t>.</a:t>
            </a:r>
            <a:r>
              <a:rPr lang="es-AR" dirty="0" err="1">
                <a:solidFill>
                  <a:srgbClr val="FFE66D"/>
                </a:solidFill>
                <a:latin typeface="Consolas" panose="020B0609020204030204" pitchFamily="49" charset="0"/>
              </a:rPr>
              <a:t>querySelector</a:t>
            </a:r>
            <a:r>
              <a:rPr lang="es-AR" dirty="0">
                <a:solidFill>
                  <a:srgbClr val="D5CED9"/>
                </a:solidFill>
                <a:latin typeface="Consolas" panose="020B0609020204030204" pitchFamily="49" charset="0"/>
              </a:rPr>
              <a:t>(</a:t>
            </a:r>
            <a:r>
              <a:rPr lang="es-AR" dirty="0">
                <a:solidFill>
                  <a:srgbClr val="96E072"/>
                </a:solidFill>
                <a:latin typeface="Consolas" panose="020B0609020204030204" pitchFamily="49" charset="0"/>
              </a:rPr>
              <a:t>".</a:t>
            </a:r>
            <a:r>
              <a:rPr lang="es-AR" dirty="0" err="1">
                <a:solidFill>
                  <a:srgbClr val="96E072"/>
                </a:solidFill>
                <a:latin typeface="Consolas" panose="020B0609020204030204" pitchFamily="49" charset="0"/>
              </a:rPr>
              <a:t>main</a:t>
            </a:r>
            <a:r>
              <a:rPr lang="es-AR" dirty="0">
                <a:solidFill>
                  <a:srgbClr val="96E072"/>
                </a:solidFill>
                <a:latin typeface="Consolas" panose="020B0609020204030204" pitchFamily="49" charset="0"/>
              </a:rPr>
              <a:t> .</a:t>
            </a:r>
            <a:r>
              <a:rPr lang="es-AR" dirty="0" err="1">
                <a:solidFill>
                  <a:srgbClr val="96E072"/>
                </a:solidFill>
                <a:latin typeface="Consolas" panose="020B0609020204030204" pitchFamily="49" charset="0"/>
              </a:rPr>
              <a:t>info</a:t>
            </a:r>
            <a:r>
              <a:rPr lang="es-AR" dirty="0">
                <a:solidFill>
                  <a:srgbClr val="96E072"/>
                </a:solidFill>
                <a:latin typeface="Consolas" panose="020B0609020204030204" pitchFamily="49" charset="0"/>
              </a:rPr>
              <a:t>"</a:t>
            </a:r>
            <a:r>
              <a:rPr lang="es-AR" dirty="0">
                <a:solidFill>
                  <a:srgbClr val="D5CED9"/>
                </a:solidFill>
                <a:latin typeface="Consolas" panose="020B0609020204030204" pitchFamily="49" charset="0"/>
              </a:rPr>
              <a:t>); </a:t>
            </a:r>
            <a:r>
              <a:rPr lang="es-AR" dirty="0">
                <a:solidFill>
                  <a:srgbClr val="5F6167"/>
                </a:solidFill>
                <a:latin typeface="Consolas" panose="020B0609020204030204" pitchFamily="49" charset="0"/>
              </a:rPr>
              <a:t>// &lt;div </a:t>
            </a:r>
            <a:r>
              <a:rPr lang="es-AR" dirty="0" err="1">
                <a:solidFill>
                  <a:srgbClr val="5F6167"/>
                </a:solidFill>
                <a:latin typeface="Consolas" panose="020B0609020204030204" pitchFamily="49" charset="0"/>
              </a:rPr>
              <a:t>class</a:t>
            </a:r>
            <a:r>
              <a:rPr lang="es-AR" dirty="0">
                <a:solidFill>
                  <a:srgbClr val="5F6167"/>
                </a:solidFill>
                <a:latin typeface="Consolas" panose="020B0609020204030204" pitchFamily="49" charset="0"/>
              </a:rPr>
              <a:t>="</a:t>
            </a:r>
            <a:r>
              <a:rPr lang="es-AR" dirty="0" err="1">
                <a:solidFill>
                  <a:srgbClr val="5F6167"/>
                </a:solidFill>
                <a:latin typeface="Consolas" panose="020B0609020204030204" pitchFamily="49" charset="0"/>
              </a:rPr>
              <a:t>info</a:t>
            </a:r>
            <a:r>
              <a:rPr lang="es-AR" dirty="0">
                <a:solidFill>
                  <a:srgbClr val="5F6167"/>
                </a:solidFill>
                <a:latin typeface="Consolas" panose="020B0609020204030204" pitchFamily="49" charset="0"/>
              </a:rPr>
              <a:t>"&gt;&lt;/div&gt;</a:t>
            </a:r>
            <a:endParaRPr lang="es-AR" dirty="0">
              <a:solidFill>
                <a:srgbClr val="D5CED9"/>
              </a:solidFill>
              <a:latin typeface="Consolas" panose="020B0609020204030204" pitchFamily="49" charset="0"/>
            </a:endParaRPr>
          </a:p>
        </p:txBody>
      </p:sp>
      <p:sp>
        <p:nvSpPr>
          <p:cNvPr id="8" name="Google Shape;258;p18"/>
          <p:cNvSpPr txBox="1">
            <a:spLocks/>
          </p:cNvSpPr>
          <p:nvPr/>
        </p:nvSpPr>
        <p:spPr>
          <a:xfrm>
            <a:off x="8303414" y="2009630"/>
            <a:ext cx="520428"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a:solidFill>
                  <a:schemeClr val="bg1"/>
                </a:solidFill>
              </a:rPr>
              <a:t>JS</a:t>
            </a:r>
          </a:p>
        </p:txBody>
      </p:sp>
      <p:sp>
        <p:nvSpPr>
          <p:cNvPr id="9" name="Google Shape;61;p14"/>
          <p:cNvSpPr txBox="1">
            <a:spLocks/>
          </p:cNvSpPr>
          <p:nvPr/>
        </p:nvSpPr>
        <p:spPr>
          <a:xfrm>
            <a:off x="443214" y="2532850"/>
            <a:ext cx="8456828" cy="546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400" dirty="0">
                <a:solidFill>
                  <a:srgbClr val="000000"/>
                </a:solidFill>
              </a:rPr>
              <a:t>Lo interesante de este método, es que al permitir suministrarle un </a:t>
            </a:r>
            <a:r>
              <a:rPr lang="es-AR" sz="1400" i="1" dirty="0">
                <a:solidFill>
                  <a:srgbClr val="000000"/>
                </a:solidFill>
              </a:rPr>
              <a:t>selector CSS básico</a:t>
            </a:r>
            <a:r>
              <a:rPr lang="es-AR" sz="1400" dirty="0">
                <a:solidFill>
                  <a:srgbClr val="000000"/>
                </a:solidFill>
              </a:rPr>
              <a:t> o incluso un </a:t>
            </a:r>
            <a:r>
              <a:rPr lang="es-AR" sz="1400" i="1" dirty="0">
                <a:solidFill>
                  <a:srgbClr val="000000"/>
                </a:solidFill>
              </a:rPr>
              <a:t>selector CSS avanzado</a:t>
            </a:r>
            <a:r>
              <a:rPr lang="es-AR" sz="1400" dirty="0">
                <a:solidFill>
                  <a:srgbClr val="000000"/>
                </a:solidFill>
              </a:rPr>
              <a:t>, se vuelve un sistema mucho más potente.</a:t>
            </a:r>
          </a:p>
          <a:p>
            <a:pPr marL="0" indent="0" algn="l">
              <a:spcAft>
                <a:spcPts val="600"/>
              </a:spcAft>
            </a:pPr>
            <a:r>
              <a:rPr lang="es-AR" sz="1400" dirty="0">
                <a:solidFill>
                  <a:srgbClr val="000000"/>
                </a:solidFill>
              </a:rPr>
              <a:t>El primer ejemplo es equivalente a utilizar un </a:t>
            </a:r>
            <a:r>
              <a:rPr lang="es-AR" sz="1400" b="1" dirty="0">
                <a:solidFill>
                  <a:srgbClr val="000000"/>
                </a:solidFill>
              </a:rPr>
              <a:t>.</a:t>
            </a:r>
            <a:r>
              <a:rPr lang="es-AR" sz="1400" b="1" dirty="0" err="1">
                <a:solidFill>
                  <a:srgbClr val="000000"/>
                </a:solidFill>
              </a:rPr>
              <a:t>getElementById</a:t>
            </a:r>
            <a:r>
              <a:rPr lang="es-AR" sz="1400" b="1" dirty="0">
                <a:solidFill>
                  <a:srgbClr val="000000"/>
                </a:solidFill>
              </a:rPr>
              <a:t>()</a:t>
            </a:r>
            <a:r>
              <a:rPr lang="es-AR" sz="1400" dirty="0">
                <a:solidFill>
                  <a:srgbClr val="000000"/>
                </a:solidFill>
              </a:rPr>
              <a:t>, sólo que en la versión de </a:t>
            </a:r>
            <a:r>
              <a:rPr lang="es-AR" sz="1400" b="1" dirty="0">
                <a:solidFill>
                  <a:srgbClr val="000000"/>
                </a:solidFill>
              </a:rPr>
              <a:t>.</a:t>
            </a:r>
            <a:r>
              <a:rPr lang="es-AR" sz="1400" b="1" dirty="0" err="1">
                <a:solidFill>
                  <a:srgbClr val="000000"/>
                </a:solidFill>
              </a:rPr>
              <a:t>querySelector</a:t>
            </a:r>
            <a:r>
              <a:rPr lang="es-AR" sz="1400" b="1" dirty="0">
                <a:solidFill>
                  <a:srgbClr val="000000"/>
                </a:solidFill>
              </a:rPr>
              <a:t>()</a:t>
            </a:r>
            <a:r>
              <a:rPr lang="es-AR" sz="1400" dirty="0">
                <a:solidFill>
                  <a:srgbClr val="000000"/>
                </a:solidFill>
              </a:rPr>
              <a:t> indicamos por parámetro un </a:t>
            </a:r>
            <a:r>
              <a:rPr lang="es-AR" sz="1400" b="1" i="1" dirty="0">
                <a:solidFill>
                  <a:srgbClr val="000000"/>
                </a:solidFill>
              </a:rPr>
              <a:t>selector</a:t>
            </a:r>
            <a:r>
              <a:rPr lang="es-AR" sz="1400" dirty="0">
                <a:solidFill>
                  <a:srgbClr val="000000"/>
                </a:solidFill>
              </a:rPr>
              <a:t>, y en el primero le pasamos un simple </a:t>
            </a:r>
            <a:r>
              <a:rPr lang="es-AR" sz="1400" dirty="0" err="1">
                <a:solidFill>
                  <a:srgbClr val="000000"/>
                </a:solidFill>
              </a:rPr>
              <a:t>string</a:t>
            </a:r>
            <a:r>
              <a:rPr lang="es-AR" sz="1400" dirty="0">
                <a:solidFill>
                  <a:srgbClr val="000000"/>
                </a:solidFill>
              </a:rPr>
              <a:t>. Estamos indicando un </a:t>
            </a:r>
            <a:r>
              <a:rPr lang="es-AR" sz="1400" b="1" i="1" dirty="0">
                <a:solidFill>
                  <a:srgbClr val="000000"/>
                </a:solidFill>
              </a:rPr>
              <a:t>#</a:t>
            </a:r>
            <a:r>
              <a:rPr lang="es-AR" sz="1400" dirty="0">
                <a:solidFill>
                  <a:srgbClr val="000000"/>
                </a:solidFill>
              </a:rPr>
              <a:t> porque se trata de un </a:t>
            </a:r>
            <a:r>
              <a:rPr lang="es-AR" sz="1400" b="1" dirty="0">
                <a:solidFill>
                  <a:srgbClr val="000000"/>
                </a:solidFill>
              </a:rPr>
              <a:t>id</a:t>
            </a:r>
            <a:r>
              <a:rPr lang="es-AR" sz="1400" dirty="0">
                <a:solidFill>
                  <a:srgbClr val="000000"/>
                </a:solidFill>
              </a:rPr>
              <a:t>.</a:t>
            </a:r>
          </a:p>
          <a:p>
            <a:pPr marL="0" indent="0" algn="l">
              <a:spcAft>
                <a:spcPts val="600"/>
              </a:spcAft>
            </a:pPr>
            <a:r>
              <a:rPr lang="es-AR" sz="1400" dirty="0">
                <a:solidFill>
                  <a:srgbClr val="000000"/>
                </a:solidFill>
              </a:rPr>
              <a:t>En el segundo ejemplo, estamos recuperando el primer elemento con clase </a:t>
            </a:r>
            <a:r>
              <a:rPr lang="es-AR" sz="1400" b="1" dirty="0" err="1">
                <a:solidFill>
                  <a:srgbClr val="000000"/>
                </a:solidFill>
              </a:rPr>
              <a:t>info</a:t>
            </a:r>
            <a:r>
              <a:rPr lang="es-AR" sz="1400" dirty="0">
                <a:solidFill>
                  <a:srgbClr val="000000"/>
                </a:solidFill>
              </a:rPr>
              <a:t> que se encuentre dentro de otro elemento con clase </a:t>
            </a:r>
            <a:r>
              <a:rPr lang="es-AR" sz="1400" b="1" dirty="0" err="1">
                <a:solidFill>
                  <a:srgbClr val="000000"/>
                </a:solidFill>
              </a:rPr>
              <a:t>main</a:t>
            </a:r>
            <a:r>
              <a:rPr lang="es-AR" sz="1400" dirty="0">
                <a:solidFill>
                  <a:srgbClr val="000000"/>
                </a:solidFill>
              </a:rPr>
              <a:t>. Eso podría realizarse con los métodos tradicionales, pero sería menos directo ya que tendríamos que realizar varias llamadas, con </a:t>
            </a:r>
            <a:r>
              <a:rPr lang="es-AR" sz="1400" b="1" dirty="0">
                <a:solidFill>
                  <a:srgbClr val="000000"/>
                </a:solidFill>
              </a:rPr>
              <a:t>.</a:t>
            </a:r>
            <a:r>
              <a:rPr lang="es-AR" sz="1400" b="1" dirty="0" err="1">
                <a:solidFill>
                  <a:srgbClr val="000000"/>
                </a:solidFill>
              </a:rPr>
              <a:t>querySelector</a:t>
            </a:r>
            <a:r>
              <a:rPr lang="es-AR" sz="1400" b="1" dirty="0">
                <a:solidFill>
                  <a:srgbClr val="000000"/>
                </a:solidFill>
              </a:rPr>
              <a:t>()</a:t>
            </a:r>
            <a:r>
              <a:rPr lang="es-AR" sz="1400" dirty="0">
                <a:solidFill>
                  <a:srgbClr val="000000"/>
                </a:solidFill>
              </a:rPr>
              <a:t> se hace directamente con sólo una.</a:t>
            </a:r>
          </a:p>
          <a:p>
            <a:pPr marL="0" indent="0" algn="l">
              <a:spcAft>
                <a:spcPts val="600"/>
              </a:spcAft>
            </a:pPr>
            <a:endParaRPr lang="es-AR" sz="1400" dirty="0">
              <a:solidFill>
                <a:srgbClr val="000000"/>
              </a:solidFill>
            </a:endParaRPr>
          </a:p>
          <a:p>
            <a:pPr marL="0" indent="0" algn="l">
              <a:spcAft>
                <a:spcPts val="600"/>
              </a:spcAft>
            </a:pPr>
            <a:endParaRPr lang="es-AR" sz="1400" dirty="0">
              <a:solidFill>
                <a:srgbClr val="000000"/>
              </a:solidFill>
            </a:endParaRPr>
          </a:p>
          <a:p>
            <a:pPr marL="0" indent="0" algn="l">
              <a:spcAft>
                <a:spcPts val="600"/>
              </a:spcAft>
            </a:pPr>
            <a:endParaRPr lang="es-AR" sz="1400" dirty="0">
              <a:solidFill>
                <a:srgbClr val="000000"/>
              </a:solidFill>
            </a:endParaRPr>
          </a:p>
          <a:p>
            <a:pPr marL="0" indent="0" algn="l">
              <a:spcAft>
                <a:spcPts val="600"/>
              </a:spcAft>
            </a:pPr>
            <a:endParaRPr lang="es-AR" sz="1400" dirty="0">
              <a:solidFill>
                <a:srgbClr val="000000"/>
              </a:solidFill>
            </a:endParaRPr>
          </a:p>
          <a:p>
            <a:pPr marL="0" indent="0" algn="l">
              <a:spcAft>
                <a:spcPts val="600"/>
              </a:spcAft>
            </a:pPr>
            <a:endParaRPr lang="es-AR" sz="1400" dirty="0">
              <a:solidFill>
                <a:srgbClr val="000000"/>
              </a:solidFill>
            </a:endParaRPr>
          </a:p>
        </p:txBody>
      </p:sp>
    </p:spTree>
    <p:extLst>
      <p:ext uri="{BB962C8B-B14F-4D97-AF65-F5344CB8AC3E}">
        <p14:creationId xmlns:p14="http://schemas.microsoft.com/office/powerpoint/2010/main" val="2394650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434310"/>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b="1" dirty="0" err="1"/>
              <a:t>querySelectorAll</a:t>
            </a:r>
            <a:r>
              <a:rPr lang="es-ES" b="1" dirty="0"/>
              <a:t>()</a:t>
            </a:r>
          </a:p>
        </p:txBody>
      </p:sp>
      <p:sp>
        <p:nvSpPr>
          <p:cNvPr id="7" name="Google Shape;61;p14"/>
          <p:cNvSpPr txBox="1">
            <a:spLocks/>
          </p:cNvSpPr>
          <p:nvPr/>
        </p:nvSpPr>
        <p:spPr>
          <a:xfrm>
            <a:off x="370649" y="948514"/>
            <a:ext cx="8456828" cy="546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400" dirty="0">
                <a:solidFill>
                  <a:srgbClr val="000000"/>
                </a:solidFill>
              </a:rPr>
              <a:t>Por otro lado, el método </a:t>
            </a:r>
            <a:r>
              <a:rPr lang="es-AR" sz="1400" b="1" dirty="0">
                <a:solidFill>
                  <a:srgbClr val="000000"/>
                </a:solidFill>
              </a:rPr>
              <a:t>.</a:t>
            </a:r>
            <a:r>
              <a:rPr lang="es-AR" sz="1400" b="1" dirty="0" err="1">
                <a:solidFill>
                  <a:srgbClr val="000000"/>
                </a:solidFill>
              </a:rPr>
              <a:t>querySelectorAll</a:t>
            </a:r>
            <a:r>
              <a:rPr lang="es-AR" sz="1400" b="1" dirty="0">
                <a:solidFill>
                  <a:srgbClr val="000000"/>
                </a:solidFill>
              </a:rPr>
              <a:t>() </a:t>
            </a:r>
            <a:r>
              <a:rPr lang="es-AR" sz="1400" dirty="0">
                <a:solidFill>
                  <a:srgbClr val="000000"/>
                </a:solidFill>
              </a:rPr>
              <a:t>realiza una búsqueda de elementos como lo hace el anterior, sólo que con este </a:t>
            </a:r>
            <a:r>
              <a:rPr lang="es-AR" sz="1400" b="1" dirty="0" err="1">
                <a:solidFill>
                  <a:srgbClr val="000000"/>
                </a:solidFill>
              </a:rPr>
              <a:t>All</a:t>
            </a:r>
            <a:r>
              <a:rPr lang="es-AR" sz="1400" b="1" dirty="0">
                <a:solidFill>
                  <a:srgbClr val="000000"/>
                </a:solidFill>
              </a:rPr>
              <a:t>() </a:t>
            </a:r>
            <a:r>
              <a:rPr lang="es-AR" sz="1400" dirty="0">
                <a:solidFill>
                  <a:srgbClr val="000000"/>
                </a:solidFill>
              </a:rPr>
              <a:t>devolverá un </a:t>
            </a:r>
            <a:r>
              <a:rPr lang="es-AR" sz="1400" b="1" i="1" dirty="0" err="1">
                <a:solidFill>
                  <a:srgbClr val="000000"/>
                </a:solidFill>
              </a:rPr>
              <a:t>array</a:t>
            </a:r>
            <a:r>
              <a:rPr lang="es-AR" sz="1400" dirty="0">
                <a:solidFill>
                  <a:srgbClr val="000000"/>
                </a:solidFill>
              </a:rPr>
              <a:t> con todos los elementos que coinciden con el </a:t>
            </a:r>
            <a:r>
              <a:rPr lang="es-AR" sz="1400" b="1" i="1" dirty="0">
                <a:solidFill>
                  <a:srgbClr val="000000"/>
                </a:solidFill>
              </a:rPr>
              <a:t>selector</a:t>
            </a:r>
            <a:r>
              <a:rPr lang="es-AR" sz="1400" dirty="0">
                <a:solidFill>
                  <a:srgbClr val="000000"/>
                </a:solidFill>
              </a:rPr>
              <a:t> CSS:</a:t>
            </a:r>
          </a:p>
        </p:txBody>
      </p:sp>
      <p:sp>
        <p:nvSpPr>
          <p:cNvPr id="4" name="Rectángulo 3"/>
          <p:cNvSpPr/>
          <p:nvPr/>
        </p:nvSpPr>
        <p:spPr>
          <a:xfrm>
            <a:off x="1617738" y="1769954"/>
            <a:ext cx="6113904" cy="1600438"/>
          </a:xfrm>
          <a:prstGeom prst="rect">
            <a:avLst/>
          </a:prstGeom>
          <a:solidFill>
            <a:srgbClr val="23262E"/>
          </a:solidFill>
        </p:spPr>
        <p:txBody>
          <a:bodyPr wrap="square">
            <a:spAutoFit/>
          </a:bodyPr>
          <a:lstStyle/>
          <a:p>
            <a:r>
              <a:rPr lang="es-AR" sz="1200" dirty="0">
                <a:solidFill>
                  <a:srgbClr val="5F6167"/>
                </a:solidFill>
                <a:latin typeface="Consolas" panose="020B0609020204030204" pitchFamily="49" charset="0"/>
              </a:rPr>
              <a:t>// Obtiene todos los elementos con clase "</a:t>
            </a:r>
            <a:r>
              <a:rPr lang="es-AR" sz="1200" dirty="0" err="1">
                <a:solidFill>
                  <a:srgbClr val="5F6167"/>
                </a:solidFill>
                <a:latin typeface="Consolas" panose="020B0609020204030204" pitchFamily="49" charset="0"/>
              </a:rPr>
              <a:t>info</a:t>
            </a:r>
            <a:r>
              <a:rPr lang="es-AR" sz="1200" dirty="0">
                <a:solidFill>
                  <a:srgbClr val="5F6167"/>
                </a:solidFill>
                <a:latin typeface="Consolas" panose="020B0609020204030204" pitchFamily="49" charset="0"/>
              </a:rPr>
              <a:t>"</a:t>
            </a:r>
            <a:endParaRPr lang="es-AR" sz="1200" dirty="0">
              <a:solidFill>
                <a:srgbClr val="D5CED9"/>
              </a:solidFill>
              <a:latin typeface="Consolas" panose="020B0609020204030204" pitchFamily="49" charset="0"/>
            </a:endParaRPr>
          </a:p>
          <a:p>
            <a:r>
              <a:rPr lang="es-AR" sz="1200" dirty="0" err="1">
                <a:solidFill>
                  <a:srgbClr val="C74DED"/>
                </a:solidFill>
                <a:latin typeface="Consolas" panose="020B0609020204030204" pitchFamily="49" charset="0"/>
              </a:rPr>
              <a:t>const</a:t>
            </a:r>
            <a:r>
              <a:rPr lang="es-AR" sz="1200" dirty="0">
                <a:solidFill>
                  <a:srgbClr val="D5CED9"/>
                </a:solidFill>
                <a:latin typeface="Consolas" panose="020B0609020204030204" pitchFamily="49" charset="0"/>
              </a:rPr>
              <a:t> </a:t>
            </a:r>
            <a:r>
              <a:rPr lang="es-AR" sz="1200" dirty="0" err="1">
                <a:solidFill>
                  <a:srgbClr val="00E8C6"/>
                </a:solidFill>
                <a:latin typeface="Consolas" panose="020B0609020204030204" pitchFamily="49" charset="0"/>
              </a:rPr>
              <a:t>infos</a:t>
            </a:r>
            <a:r>
              <a:rPr lang="es-AR" sz="1200" dirty="0">
                <a:solidFill>
                  <a:srgbClr val="D5CED9"/>
                </a:solidFill>
                <a:latin typeface="Consolas" panose="020B0609020204030204" pitchFamily="49" charset="0"/>
              </a:rPr>
              <a:t> </a:t>
            </a:r>
            <a:r>
              <a:rPr lang="es-AR" sz="1200" dirty="0">
                <a:solidFill>
                  <a:srgbClr val="EE5D43"/>
                </a:solidFill>
                <a:latin typeface="Consolas" panose="020B0609020204030204" pitchFamily="49" charset="0"/>
              </a:rPr>
              <a:t>=</a:t>
            </a:r>
            <a:r>
              <a:rPr lang="es-AR" sz="1200" dirty="0">
                <a:solidFill>
                  <a:srgbClr val="D5CED9"/>
                </a:solidFill>
                <a:latin typeface="Consolas" panose="020B0609020204030204" pitchFamily="49" charset="0"/>
              </a:rPr>
              <a:t> </a:t>
            </a:r>
            <a:r>
              <a:rPr lang="es-AR" sz="1200" dirty="0" err="1">
                <a:solidFill>
                  <a:srgbClr val="F39C12"/>
                </a:solidFill>
                <a:latin typeface="Consolas" panose="020B0609020204030204" pitchFamily="49" charset="0"/>
              </a:rPr>
              <a:t>document</a:t>
            </a:r>
            <a:r>
              <a:rPr lang="es-AR" sz="1200" dirty="0" err="1">
                <a:solidFill>
                  <a:srgbClr val="D5CED9"/>
                </a:solidFill>
                <a:latin typeface="Consolas" panose="020B0609020204030204" pitchFamily="49" charset="0"/>
              </a:rPr>
              <a:t>.</a:t>
            </a:r>
            <a:r>
              <a:rPr lang="es-AR" sz="1200" dirty="0" err="1">
                <a:solidFill>
                  <a:srgbClr val="FFE66D"/>
                </a:solidFill>
                <a:latin typeface="Consolas" panose="020B0609020204030204" pitchFamily="49" charset="0"/>
              </a:rPr>
              <a:t>querySelectorAll</a:t>
            </a:r>
            <a:r>
              <a:rPr lang="es-AR" sz="1200" dirty="0">
                <a:solidFill>
                  <a:srgbClr val="D5CED9"/>
                </a:solidFill>
                <a:latin typeface="Consolas" panose="020B0609020204030204" pitchFamily="49" charset="0"/>
              </a:rPr>
              <a:t>(</a:t>
            </a:r>
            <a:r>
              <a:rPr lang="es-AR" sz="1200" dirty="0">
                <a:solidFill>
                  <a:srgbClr val="96E072"/>
                </a:solidFill>
                <a:latin typeface="Consolas" panose="020B0609020204030204" pitchFamily="49" charset="0"/>
              </a:rPr>
              <a:t>".</a:t>
            </a:r>
            <a:r>
              <a:rPr lang="es-AR" sz="1200" dirty="0" err="1">
                <a:solidFill>
                  <a:srgbClr val="96E072"/>
                </a:solidFill>
                <a:latin typeface="Consolas" panose="020B0609020204030204" pitchFamily="49" charset="0"/>
              </a:rPr>
              <a:t>info</a:t>
            </a:r>
            <a:r>
              <a:rPr lang="es-AR" sz="1200" dirty="0">
                <a:solidFill>
                  <a:srgbClr val="96E072"/>
                </a:solidFill>
                <a:latin typeface="Consolas" panose="020B0609020204030204" pitchFamily="49" charset="0"/>
              </a:rPr>
              <a:t>"</a:t>
            </a:r>
            <a:r>
              <a:rPr lang="es-AR" sz="1200" dirty="0">
                <a:solidFill>
                  <a:srgbClr val="D5CED9"/>
                </a:solidFill>
                <a:latin typeface="Consolas" panose="020B0609020204030204" pitchFamily="49" charset="0"/>
              </a:rPr>
              <a:t>);</a:t>
            </a:r>
          </a:p>
          <a:p>
            <a:br>
              <a:rPr lang="es-AR" sz="1200" dirty="0">
                <a:solidFill>
                  <a:srgbClr val="D5CED9"/>
                </a:solidFill>
                <a:latin typeface="Consolas" panose="020B0609020204030204" pitchFamily="49" charset="0"/>
              </a:rPr>
            </a:br>
            <a:r>
              <a:rPr lang="es-AR" sz="1200" dirty="0">
                <a:solidFill>
                  <a:srgbClr val="5F6167"/>
                </a:solidFill>
                <a:latin typeface="Consolas" panose="020B0609020204030204" pitchFamily="49" charset="0"/>
              </a:rPr>
              <a:t>// Obtiene todos los elementos con atributo </a:t>
            </a:r>
            <a:r>
              <a:rPr lang="es-AR" sz="1200" dirty="0" err="1">
                <a:solidFill>
                  <a:srgbClr val="5F6167"/>
                </a:solidFill>
                <a:latin typeface="Consolas" panose="020B0609020204030204" pitchFamily="49" charset="0"/>
              </a:rPr>
              <a:t>name</a:t>
            </a:r>
            <a:r>
              <a:rPr lang="es-AR" sz="1200" dirty="0">
                <a:solidFill>
                  <a:srgbClr val="5F6167"/>
                </a:solidFill>
                <a:latin typeface="Consolas" panose="020B0609020204030204" pitchFamily="49" charset="0"/>
              </a:rPr>
              <a:t>="</a:t>
            </a:r>
            <a:r>
              <a:rPr lang="es-AR" sz="1200" dirty="0" err="1">
                <a:solidFill>
                  <a:srgbClr val="5F6167"/>
                </a:solidFill>
                <a:latin typeface="Consolas" panose="020B0609020204030204" pitchFamily="49" charset="0"/>
              </a:rPr>
              <a:t>nickname</a:t>
            </a:r>
            <a:r>
              <a:rPr lang="es-AR" sz="1200" dirty="0">
                <a:solidFill>
                  <a:srgbClr val="5F6167"/>
                </a:solidFill>
                <a:latin typeface="Consolas" panose="020B0609020204030204" pitchFamily="49" charset="0"/>
              </a:rPr>
              <a:t>"</a:t>
            </a:r>
            <a:endParaRPr lang="es-AR" sz="1200" dirty="0">
              <a:solidFill>
                <a:srgbClr val="D5CED9"/>
              </a:solidFill>
              <a:latin typeface="Consolas" panose="020B0609020204030204" pitchFamily="49" charset="0"/>
            </a:endParaRPr>
          </a:p>
          <a:p>
            <a:r>
              <a:rPr lang="es-AR" sz="1200" dirty="0" err="1">
                <a:solidFill>
                  <a:srgbClr val="C74DED"/>
                </a:solidFill>
                <a:latin typeface="Consolas" panose="020B0609020204030204" pitchFamily="49" charset="0"/>
              </a:rPr>
              <a:t>const</a:t>
            </a:r>
            <a:r>
              <a:rPr lang="es-AR" sz="1200" dirty="0">
                <a:solidFill>
                  <a:srgbClr val="D5CED9"/>
                </a:solidFill>
                <a:latin typeface="Consolas" panose="020B0609020204030204" pitchFamily="49" charset="0"/>
              </a:rPr>
              <a:t> </a:t>
            </a:r>
            <a:r>
              <a:rPr lang="es-AR" sz="1200" dirty="0" err="1">
                <a:solidFill>
                  <a:srgbClr val="00E8C6"/>
                </a:solidFill>
                <a:latin typeface="Consolas" panose="020B0609020204030204" pitchFamily="49" charset="0"/>
              </a:rPr>
              <a:t>nicknames</a:t>
            </a:r>
            <a:r>
              <a:rPr lang="es-AR" sz="1200" dirty="0">
                <a:solidFill>
                  <a:srgbClr val="D5CED9"/>
                </a:solidFill>
                <a:latin typeface="Consolas" panose="020B0609020204030204" pitchFamily="49" charset="0"/>
              </a:rPr>
              <a:t> </a:t>
            </a:r>
            <a:r>
              <a:rPr lang="es-AR" sz="1200" dirty="0">
                <a:solidFill>
                  <a:srgbClr val="EE5D43"/>
                </a:solidFill>
                <a:latin typeface="Consolas" panose="020B0609020204030204" pitchFamily="49" charset="0"/>
              </a:rPr>
              <a:t>=</a:t>
            </a:r>
            <a:r>
              <a:rPr lang="es-AR" sz="1200" dirty="0">
                <a:solidFill>
                  <a:srgbClr val="D5CED9"/>
                </a:solidFill>
                <a:latin typeface="Consolas" panose="020B0609020204030204" pitchFamily="49" charset="0"/>
              </a:rPr>
              <a:t> </a:t>
            </a:r>
            <a:r>
              <a:rPr lang="es-AR" sz="1200" dirty="0" err="1">
                <a:solidFill>
                  <a:srgbClr val="F39C12"/>
                </a:solidFill>
                <a:latin typeface="Consolas" panose="020B0609020204030204" pitchFamily="49" charset="0"/>
              </a:rPr>
              <a:t>document</a:t>
            </a:r>
            <a:r>
              <a:rPr lang="es-AR" sz="1200" dirty="0" err="1">
                <a:solidFill>
                  <a:srgbClr val="D5CED9"/>
                </a:solidFill>
                <a:latin typeface="Consolas" panose="020B0609020204030204" pitchFamily="49" charset="0"/>
              </a:rPr>
              <a:t>.</a:t>
            </a:r>
            <a:r>
              <a:rPr lang="es-AR" sz="1200" dirty="0" err="1">
                <a:solidFill>
                  <a:srgbClr val="FFE66D"/>
                </a:solidFill>
                <a:latin typeface="Consolas" panose="020B0609020204030204" pitchFamily="49" charset="0"/>
              </a:rPr>
              <a:t>querySelectorAll</a:t>
            </a:r>
            <a:r>
              <a:rPr lang="es-AR" sz="1200" dirty="0">
                <a:solidFill>
                  <a:srgbClr val="D5CED9"/>
                </a:solidFill>
                <a:latin typeface="Consolas" panose="020B0609020204030204" pitchFamily="49" charset="0"/>
              </a:rPr>
              <a:t>(</a:t>
            </a:r>
            <a:r>
              <a:rPr lang="es-AR" sz="1200" dirty="0">
                <a:solidFill>
                  <a:srgbClr val="96E072"/>
                </a:solidFill>
                <a:latin typeface="Consolas" panose="020B0609020204030204" pitchFamily="49" charset="0"/>
              </a:rPr>
              <a:t>'[</a:t>
            </a:r>
            <a:r>
              <a:rPr lang="es-AR" sz="1200" dirty="0" err="1">
                <a:solidFill>
                  <a:srgbClr val="96E072"/>
                </a:solidFill>
                <a:latin typeface="Consolas" panose="020B0609020204030204" pitchFamily="49" charset="0"/>
              </a:rPr>
              <a:t>name</a:t>
            </a:r>
            <a:r>
              <a:rPr lang="es-AR" sz="1200" dirty="0">
                <a:solidFill>
                  <a:srgbClr val="96E072"/>
                </a:solidFill>
                <a:latin typeface="Consolas" panose="020B0609020204030204" pitchFamily="49" charset="0"/>
              </a:rPr>
              <a:t>="</a:t>
            </a:r>
            <a:r>
              <a:rPr lang="es-AR" sz="1200" dirty="0" err="1">
                <a:solidFill>
                  <a:srgbClr val="96E072"/>
                </a:solidFill>
                <a:latin typeface="Consolas" panose="020B0609020204030204" pitchFamily="49" charset="0"/>
              </a:rPr>
              <a:t>nickname</a:t>
            </a:r>
            <a:r>
              <a:rPr lang="es-AR" sz="1200" dirty="0">
                <a:solidFill>
                  <a:srgbClr val="96E072"/>
                </a:solidFill>
                <a:latin typeface="Consolas" panose="020B0609020204030204" pitchFamily="49" charset="0"/>
              </a:rPr>
              <a:t>"]'</a:t>
            </a:r>
            <a:r>
              <a:rPr lang="es-AR" sz="1200" dirty="0">
                <a:solidFill>
                  <a:srgbClr val="D5CED9"/>
                </a:solidFill>
                <a:latin typeface="Consolas" panose="020B0609020204030204" pitchFamily="49" charset="0"/>
              </a:rPr>
              <a:t>);</a:t>
            </a:r>
          </a:p>
          <a:p>
            <a:br>
              <a:rPr lang="es-AR" sz="1200" dirty="0">
                <a:solidFill>
                  <a:srgbClr val="D5CED9"/>
                </a:solidFill>
                <a:latin typeface="Consolas" panose="020B0609020204030204" pitchFamily="49" charset="0"/>
              </a:rPr>
            </a:br>
            <a:r>
              <a:rPr lang="es-AR" sz="1200" dirty="0">
                <a:solidFill>
                  <a:srgbClr val="5F6167"/>
                </a:solidFill>
                <a:latin typeface="Consolas" panose="020B0609020204030204" pitchFamily="49" charset="0"/>
              </a:rPr>
              <a:t>// Obtiene todos los elementos &lt;div&gt; de la página HTML</a:t>
            </a:r>
            <a:endParaRPr lang="es-AR" sz="1200" dirty="0">
              <a:solidFill>
                <a:srgbClr val="D5CED9"/>
              </a:solidFill>
              <a:latin typeface="Consolas" panose="020B0609020204030204" pitchFamily="49" charset="0"/>
            </a:endParaRPr>
          </a:p>
          <a:p>
            <a:r>
              <a:rPr lang="es-AR" sz="1200" dirty="0" err="1">
                <a:solidFill>
                  <a:srgbClr val="C74DED"/>
                </a:solidFill>
                <a:latin typeface="Consolas" panose="020B0609020204030204" pitchFamily="49" charset="0"/>
              </a:rPr>
              <a:t>const</a:t>
            </a:r>
            <a:r>
              <a:rPr lang="es-AR" sz="1200" dirty="0">
                <a:solidFill>
                  <a:srgbClr val="D5CED9"/>
                </a:solidFill>
                <a:latin typeface="Consolas" panose="020B0609020204030204" pitchFamily="49" charset="0"/>
              </a:rPr>
              <a:t> </a:t>
            </a:r>
            <a:r>
              <a:rPr lang="es-AR" sz="1200" dirty="0" err="1">
                <a:solidFill>
                  <a:srgbClr val="00E8C6"/>
                </a:solidFill>
                <a:latin typeface="Consolas" panose="020B0609020204030204" pitchFamily="49" charset="0"/>
              </a:rPr>
              <a:t>divs</a:t>
            </a:r>
            <a:r>
              <a:rPr lang="es-AR" sz="1200" dirty="0">
                <a:solidFill>
                  <a:srgbClr val="D5CED9"/>
                </a:solidFill>
                <a:latin typeface="Consolas" panose="020B0609020204030204" pitchFamily="49" charset="0"/>
              </a:rPr>
              <a:t> </a:t>
            </a:r>
            <a:r>
              <a:rPr lang="es-AR" sz="1200" dirty="0">
                <a:solidFill>
                  <a:srgbClr val="EE5D43"/>
                </a:solidFill>
                <a:latin typeface="Consolas" panose="020B0609020204030204" pitchFamily="49" charset="0"/>
              </a:rPr>
              <a:t>=</a:t>
            </a:r>
            <a:r>
              <a:rPr lang="es-AR" sz="1200" dirty="0">
                <a:solidFill>
                  <a:srgbClr val="D5CED9"/>
                </a:solidFill>
                <a:latin typeface="Consolas" panose="020B0609020204030204" pitchFamily="49" charset="0"/>
              </a:rPr>
              <a:t> </a:t>
            </a:r>
            <a:r>
              <a:rPr lang="es-AR" sz="1200" dirty="0" err="1">
                <a:solidFill>
                  <a:srgbClr val="F39C12"/>
                </a:solidFill>
                <a:latin typeface="Consolas" panose="020B0609020204030204" pitchFamily="49" charset="0"/>
              </a:rPr>
              <a:t>document</a:t>
            </a:r>
            <a:r>
              <a:rPr lang="es-AR" sz="1200" dirty="0" err="1">
                <a:solidFill>
                  <a:srgbClr val="D5CED9"/>
                </a:solidFill>
                <a:latin typeface="Consolas" panose="020B0609020204030204" pitchFamily="49" charset="0"/>
              </a:rPr>
              <a:t>.</a:t>
            </a:r>
            <a:r>
              <a:rPr lang="es-AR" sz="1200" dirty="0" err="1">
                <a:solidFill>
                  <a:srgbClr val="FFE66D"/>
                </a:solidFill>
                <a:latin typeface="Consolas" panose="020B0609020204030204" pitchFamily="49" charset="0"/>
              </a:rPr>
              <a:t>querySelectorAll</a:t>
            </a:r>
            <a:r>
              <a:rPr lang="es-AR" sz="1200" dirty="0">
                <a:solidFill>
                  <a:srgbClr val="D5CED9"/>
                </a:solidFill>
                <a:latin typeface="Consolas" panose="020B0609020204030204" pitchFamily="49" charset="0"/>
              </a:rPr>
              <a:t>(</a:t>
            </a:r>
            <a:r>
              <a:rPr lang="es-AR" sz="1200" dirty="0">
                <a:solidFill>
                  <a:srgbClr val="96E072"/>
                </a:solidFill>
                <a:latin typeface="Consolas" panose="020B0609020204030204" pitchFamily="49" charset="0"/>
              </a:rPr>
              <a:t>"div"</a:t>
            </a:r>
            <a:r>
              <a:rPr lang="es-AR" sz="1200" dirty="0">
                <a:solidFill>
                  <a:srgbClr val="D5CED9"/>
                </a:solidFill>
                <a:latin typeface="Consolas" panose="020B0609020204030204" pitchFamily="49" charset="0"/>
              </a:rPr>
              <a:t>);</a:t>
            </a:r>
          </a:p>
        </p:txBody>
      </p:sp>
      <p:sp>
        <p:nvSpPr>
          <p:cNvPr id="9" name="Google Shape;258;p18"/>
          <p:cNvSpPr txBox="1">
            <a:spLocks/>
          </p:cNvSpPr>
          <p:nvPr/>
        </p:nvSpPr>
        <p:spPr>
          <a:xfrm>
            <a:off x="7211214" y="1765380"/>
            <a:ext cx="520428"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a:solidFill>
                  <a:schemeClr val="bg1"/>
                </a:solidFill>
              </a:rPr>
              <a:t>JS</a:t>
            </a:r>
          </a:p>
        </p:txBody>
      </p:sp>
      <p:sp>
        <p:nvSpPr>
          <p:cNvPr id="10" name="Google Shape;61;p14"/>
          <p:cNvSpPr txBox="1">
            <a:spLocks/>
          </p:cNvSpPr>
          <p:nvPr/>
        </p:nvSpPr>
        <p:spPr>
          <a:xfrm>
            <a:off x="370649" y="3386346"/>
            <a:ext cx="8456828" cy="546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400" dirty="0">
                <a:solidFill>
                  <a:srgbClr val="000000"/>
                </a:solidFill>
              </a:rPr>
              <a:t>En este caso </a:t>
            </a:r>
            <a:r>
              <a:rPr lang="es-AR" sz="1400" b="1" dirty="0">
                <a:solidFill>
                  <a:srgbClr val="000000"/>
                </a:solidFill>
              </a:rPr>
              <a:t>.</a:t>
            </a:r>
            <a:r>
              <a:rPr lang="es-AR" sz="1400" b="1" dirty="0" err="1">
                <a:solidFill>
                  <a:srgbClr val="000000"/>
                </a:solidFill>
              </a:rPr>
              <a:t>querySelectorAll</a:t>
            </a:r>
            <a:r>
              <a:rPr lang="es-AR" sz="1400" b="1" dirty="0">
                <a:solidFill>
                  <a:srgbClr val="000000"/>
                </a:solidFill>
              </a:rPr>
              <a:t>()</a:t>
            </a:r>
            <a:r>
              <a:rPr lang="es-AR" sz="1400" dirty="0">
                <a:solidFill>
                  <a:srgbClr val="000000"/>
                </a:solidFill>
              </a:rPr>
              <a:t> siempre nos devolverá un </a:t>
            </a:r>
            <a:r>
              <a:rPr lang="es-AR" sz="1400" b="1" i="1" dirty="0" err="1">
                <a:solidFill>
                  <a:srgbClr val="000000"/>
                </a:solidFill>
              </a:rPr>
              <a:t>array</a:t>
            </a:r>
            <a:r>
              <a:rPr lang="es-AR" sz="1400" dirty="0">
                <a:solidFill>
                  <a:srgbClr val="000000"/>
                </a:solidFill>
              </a:rPr>
              <a:t> de elementos. Depende de los elementos que encuentre mediante el </a:t>
            </a:r>
            <a:r>
              <a:rPr lang="es-AR" sz="1400" b="1" dirty="0">
                <a:solidFill>
                  <a:srgbClr val="000000"/>
                </a:solidFill>
              </a:rPr>
              <a:t>selector</a:t>
            </a:r>
            <a:r>
              <a:rPr lang="es-AR" sz="1400" dirty="0">
                <a:solidFill>
                  <a:srgbClr val="000000"/>
                </a:solidFill>
              </a:rPr>
              <a:t>, nos devolverá un </a:t>
            </a:r>
            <a:r>
              <a:rPr lang="es-AR" sz="1400" b="1" dirty="0" err="1">
                <a:solidFill>
                  <a:srgbClr val="000000"/>
                </a:solidFill>
              </a:rPr>
              <a:t>array</a:t>
            </a:r>
            <a:r>
              <a:rPr lang="es-AR" sz="1400" dirty="0">
                <a:solidFill>
                  <a:srgbClr val="000000"/>
                </a:solidFill>
              </a:rPr>
              <a:t> de </a:t>
            </a:r>
            <a:r>
              <a:rPr lang="es-AR" sz="1400" b="1" dirty="0">
                <a:solidFill>
                  <a:srgbClr val="000000"/>
                </a:solidFill>
              </a:rPr>
              <a:t>0</a:t>
            </a:r>
            <a:r>
              <a:rPr lang="es-AR" sz="1400" dirty="0">
                <a:solidFill>
                  <a:srgbClr val="000000"/>
                </a:solidFill>
              </a:rPr>
              <a:t> elementos o de </a:t>
            </a:r>
            <a:r>
              <a:rPr lang="es-AR" sz="1400" b="1" dirty="0">
                <a:solidFill>
                  <a:srgbClr val="000000"/>
                </a:solidFill>
              </a:rPr>
              <a:t>1, 2</a:t>
            </a:r>
            <a:r>
              <a:rPr lang="es-AR" sz="1400" dirty="0">
                <a:solidFill>
                  <a:srgbClr val="000000"/>
                </a:solidFill>
              </a:rPr>
              <a:t> o más elementos.</a:t>
            </a:r>
          </a:p>
          <a:p>
            <a:pPr marL="0" indent="0" algn="l">
              <a:spcAft>
                <a:spcPts val="600"/>
              </a:spcAft>
            </a:pPr>
            <a:endParaRPr lang="es-AR" sz="1400" dirty="0">
              <a:solidFill>
                <a:srgbClr val="000000"/>
              </a:solidFill>
            </a:endParaRPr>
          </a:p>
        </p:txBody>
      </p:sp>
      <p:sp>
        <p:nvSpPr>
          <p:cNvPr id="11" name="Google Shape;61;p14"/>
          <p:cNvSpPr txBox="1">
            <a:spLocks/>
          </p:cNvSpPr>
          <p:nvPr/>
        </p:nvSpPr>
        <p:spPr>
          <a:xfrm>
            <a:off x="687172" y="4127616"/>
            <a:ext cx="7656728" cy="546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200" i="1" dirty="0">
                <a:solidFill>
                  <a:srgbClr val="9D66F9"/>
                </a:solidFill>
              </a:rPr>
              <a:t>Al realizar una búsqueda de elementos y guardarlos en una variable, podemos realizar la búsqueda posteriormente </a:t>
            </a:r>
            <a:r>
              <a:rPr lang="es-AR" sz="1200" b="1" i="1" dirty="0">
                <a:solidFill>
                  <a:srgbClr val="9D66F9"/>
                </a:solidFill>
              </a:rPr>
              <a:t>sobre esa variable </a:t>
            </a:r>
            <a:r>
              <a:rPr lang="es-AR" sz="1200" i="1" dirty="0">
                <a:solidFill>
                  <a:srgbClr val="9D66F9"/>
                </a:solidFill>
              </a:rPr>
              <a:t>en lugar de hacerla sobre </a:t>
            </a:r>
            <a:r>
              <a:rPr lang="es-AR" sz="1200" i="1" dirty="0" err="1">
                <a:solidFill>
                  <a:srgbClr val="9D66F9"/>
                </a:solidFill>
              </a:rPr>
              <a:t>document</a:t>
            </a:r>
            <a:r>
              <a:rPr lang="es-AR" sz="1200" i="1" dirty="0">
                <a:solidFill>
                  <a:srgbClr val="9D66F9"/>
                </a:solidFill>
              </a:rPr>
              <a:t>. Esto permite realizar </a:t>
            </a:r>
            <a:r>
              <a:rPr lang="es-AR" sz="1200" b="1" i="1" dirty="0">
                <a:solidFill>
                  <a:srgbClr val="9D66F9"/>
                </a:solidFill>
              </a:rPr>
              <a:t>búsquedas acotadas por zonas</a:t>
            </a:r>
            <a:r>
              <a:rPr lang="es-AR" sz="1200" i="1" dirty="0">
                <a:solidFill>
                  <a:srgbClr val="9D66F9"/>
                </a:solidFill>
              </a:rPr>
              <a:t>, en lugar de realizarlo siempre sobre </a:t>
            </a:r>
            <a:r>
              <a:rPr lang="es-AR" sz="1200" i="1" dirty="0" err="1">
                <a:solidFill>
                  <a:srgbClr val="9D66F9"/>
                </a:solidFill>
              </a:rPr>
              <a:t>document</a:t>
            </a:r>
            <a:r>
              <a:rPr lang="es-AR" sz="1200" i="1" dirty="0">
                <a:solidFill>
                  <a:srgbClr val="9D66F9"/>
                </a:solidFill>
              </a:rPr>
              <a:t>, que buscará en todo el documento HTML.</a:t>
            </a:r>
          </a:p>
        </p:txBody>
      </p:sp>
    </p:spTree>
    <p:extLst>
      <p:ext uri="{BB962C8B-B14F-4D97-AF65-F5344CB8AC3E}">
        <p14:creationId xmlns:p14="http://schemas.microsoft.com/office/powerpoint/2010/main" val="311101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434310"/>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b="1" dirty="0"/>
              <a:t>Métodos modernos</a:t>
            </a:r>
          </a:p>
        </p:txBody>
      </p:sp>
      <p:sp>
        <p:nvSpPr>
          <p:cNvPr id="7" name="Google Shape;61;p14"/>
          <p:cNvSpPr txBox="1">
            <a:spLocks/>
          </p:cNvSpPr>
          <p:nvPr/>
        </p:nvSpPr>
        <p:spPr>
          <a:xfrm>
            <a:off x="370649" y="948514"/>
            <a:ext cx="8456828" cy="546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200" dirty="0">
                <a:solidFill>
                  <a:srgbClr val="000000"/>
                </a:solidFill>
              </a:rPr>
              <a:t>Vamos a buscar elementos a través de los nombres de los selectores. Si tengo un selector por ID buscaré con </a:t>
            </a:r>
            <a:r>
              <a:rPr lang="es-AR" sz="1200" b="1" dirty="0" err="1">
                <a:solidFill>
                  <a:srgbClr val="000000"/>
                </a:solidFill>
              </a:rPr>
              <a:t>querySelector</a:t>
            </a:r>
            <a:r>
              <a:rPr lang="es-AR" sz="1200" dirty="0">
                <a:solidFill>
                  <a:srgbClr val="000000"/>
                </a:solidFill>
              </a:rPr>
              <a:t> la primera aparición del elemento que coincida con ese selector, si hay más devolverá el primero y si no puedo obtener un </a:t>
            </a:r>
            <a:r>
              <a:rPr lang="es-AR" sz="1200" dirty="0" err="1">
                <a:solidFill>
                  <a:srgbClr val="000000"/>
                </a:solidFill>
              </a:rPr>
              <a:t>array</a:t>
            </a:r>
            <a:r>
              <a:rPr lang="es-AR" sz="1200" dirty="0">
                <a:solidFill>
                  <a:srgbClr val="000000"/>
                </a:solidFill>
              </a:rPr>
              <a:t> de elementos, siempre y cuando coincidan con ese selector.</a:t>
            </a:r>
          </a:p>
          <a:p>
            <a:pPr marL="0" indent="0" algn="l">
              <a:spcAft>
                <a:spcPts val="600"/>
              </a:spcAft>
            </a:pPr>
            <a:r>
              <a:rPr lang="es-AR" sz="1200" dirty="0">
                <a:solidFill>
                  <a:srgbClr val="000000"/>
                </a:solidFill>
              </a:rPr>
              <a:t>Si tengo una clase que aplica a más de un elemento HTML el </a:t>
            </a:r>
            <a:r>
              <a:rPr lang="es-AR" sz="1200" dirty="0" err="1">
                <a:solidFill>
                  <a:srgbClr val="000000"/>
                </a:solidFill>
              </a:rPr>
              <a:t>array</a:t>
            </a:r>
            <a:r>
              <a:rPr lang="es-AR" sz="1200" dirty="0">
                <a:solidFill>
                  <a:srgbClr val="000000"/>
                </a:solidFill>
              </a:rPr>
              <a:t> me va a devolver todas las clases. En cambio, si utilizo un selector de tipo ID solo devolverá ese único elemento o la primera aparición.</a:t>
            </a:r>
          </a:p>
        </p:txBody>
      </p:sp>
      <p:sp>
        <p:nvSpPr>
          <p:cNvPr id="2" name="Rectángulo 1"/>
          <p:cNvSpPr/>
          <p:nvPr/>
        </p:nvSpPr>
        <p:spPr>
          <a:xfrm>
            <a:off x="370649" y="2196659"/>
            <a:ext cx="8683704" cy="461665"/>
          </a:xfrm>
          <a:prstGeom prst="rect">
            <a:avLst/>
          </a:prstGeom>
        </p:spPr>
        <p:txBody>
          <a:bodyPr wrap="square">
            <a:spAutoFit/>
          </a:bodyPr>
          <a:lstStyle/>
          <a:p>
            <a:r>
              <a:rPr lang="es-AR" sz="1200" b="1" dirty="0">
                <a:latin typeface="Montserrat" panose="020B0604020202020204" charset="0"/>
              </a:rPr>
              <a:t>Ver ejemplo: </a:t>
            </a:r>
            <a:r>
              <a:rPr lang="es-AR" sz="1200" dirty="0">
                <a:latin typeface="Montserrat" panose="020B0604020202020204" charset="0"/>
                <a:hlinkClick r:id="rId3"/>
              </a:rPr>
              <a:t>https://www.w3schools.com/jsref/tryit.asp?filename=tryjsref_document_queryselector_class</a:t>
            </a:r>
            <a:endParaRPr lang="es-AR" sz="1200" dirty="0">
              <a:latin typeface="Montserrat" panose="020B0604020202020204" charset="0"/>
            </a:endParaRPr>
          </a:p>
          <a:p>
            <a:endParaRPr lang="es-AR" sz="1200" dirty="0">
              <a:latin typeface="Montserrat" panose="020B0604020202020204" charset="0"/>
            </a:endParaRPr>
          </a:p>
        </p:txBody>
      </p:sp>
      <p:sp>
        <p:nvSpPr>
          <p:cNvPr id="6" name="Google Shape;61;p14"/>
          <p:cNvSpPr txBox="1">
            <a:spLocks/>
          </p:cNvSpPr>
          <p:nvPr/>
        </p:nvSpPr>
        <p:spPr>
          <a:xfrm>
            <a:off x="640563" y="2557032"/>
            <a:ext cx="8143875" cy="546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200" i="1" dirty="0">
                <a:solidFill>
                  <a:srgbClr val="9D66F9"/>
                </a:solidFill>
              </a:rPr>
              <a:t>En este ejemplo lo que hacemos es localizar la clase </a:t>
            </a:r>
            <a:r>
              <a:rPr lang="es-AR" sz="1200" b="1" i="1" dirty="0">
                <a:solidFill>
                  <a:srgbClr val="9D66F9"/>
                </a:solidFill>
              </a:rPr>
              <a:t>.</a:t>
            </a:r>
            <a:r>
              <a:rPr lang="es-AR" sz="1200" b="1" i="1" dirty="0" err="1">
                <a:solidFill>
                  <a:srgbClr val="9D66F9"/>
                </a:solidFill>
              </a:rPr>
              <a:t>example</a:t>
            </a:r>
            <a:r>
              <a:rPr lang="es-AR" sz="1200" b="1" i="1" dirty="0">
                <a:solidFill>
                  <a:srgbClr val="9D66F9"/>
                </a:solidFill>
              </a:rPr>
              <a:t> </a:t>
            </a:r>
            <a:r>
              <a:rPr lang="es-AR" sz="1200" i="1" dirty="0">
                <a:solidFill>
                  <a:srgbClr val="9D66F9"/>
                </a:solidFill>
              </a:rPr>
              <a:t>y modificar el color de fondo a rojo, al </a:t>
            </a:r>
            <a:r>
              <a:rPr lang="es-AR" sz="1200" b="1" i="1" dirty="0">
                <a:solidFill>
                  <a:srgbClr val="9D66F9"/>
                </a:solidFill>
              </a:rPr>
              <a:t>primer elemento </a:t>
            </a:r>
            <a:r>
              <a:rPr lang="es-AR" sz="1200" i="1" dirty="0">
                <a:solidFill>
                  <a:srgbClr val="9D66F9"/>
                </a:solidFill>
              </a:rPr>
              <a:t>que va a aparecer (en este caso el elemento h2). Lo busco, lo traigo y le hago la modificación de la nueva propiedad del </a:t>
            </a:r>
            <a:r>
              <a:rPr lang="es-AR" sz="1200" i="1" dirty="0" err="1">
                <a:solidFill>
                  <a:srgbClr val="9D66F9"/>
                </a:solidFill>
              </a:rPr>
              <a:t>backgroundColor</a:t>
            </a:r>
            <a:r>
              <a:rPr lang="es-AR" sz="1200" i="1" dirty="0">
                <a:solidFill>
                  <a:srgbClr val="9D66F9"/>
                </a:solidFill>
              </a:rPr>
              <a:t>.</a:t>
            </a:r>
          </a:p>
        </p:txBody>
      </p:sp>
      <p:sp>
        <p:nvSpPr>
          <p:cNvPr id="8" name="Google Shape;61;p14"/>
          <p:cNvSpPr txBox="1">
            <a:spLocks/>
          </p:cNvSpPr>
          <p:nvPr/>
        </p:nvSpPr>
        <p:spPr>
          <a:xfrm>
            <a:off x="460296" y="3267061"/>
            <a:ext cx="8456828" cy="390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200" dirty="0">
                <a:solidFill>
                  <a:srgbClr val="000000"/>
                </a:solidFill>
              </a:rPr>
              <a:t>Con </a:t>
            </a:r>
            <a:r>
              <a:rPr lang="es-AR" sz="1200" b="1" dirty="0" err="1">
                <a:solidFill>
                  <a:srgbClr val="000000"/>
                </a:solidFill>
              </a:rPr>
              <a:t>querySelectorAll</a:t>
            </a:r>
            <a:r>
              <a:rPr lang="es-AR" sz="1200" dirty="0">
                <a:solidFill>
                  <a:srgbClr val="000000"/>
                </a:solidFill>
              </a:rPr>
              <a:t> puedo encontrar todas las apariciones de la clase .</a:t>
            </a:r>
            <a:r>
              <a:rPr lang="es-AR" sz="1200" dirty="0" err="1">
                <a:solidFill>
                  <a:srgbClr val="000000"/>
                </a:solidFill>
              </a:rPr>
              <a:t>example</a:t>
            </a:r>
            <a:r>
              <a:rPr lang="es-AR" sz="1200" dirty="0">
                <a:solidFill>
                  <a:srgbClr val="000000"/>
                </a:solidFill>
              </a:rPr>
              <a:t>:</a:t>
            </a:r>
          </a:p>
        </p:txBody>
      </p:sp>
      <p:sp>
        <p:nvSpPr>
          <p:cNvPr id="9" name="Rectángulo 8"/>
          <p:cNvSpPr/>
          <p:nvPr/>
        </p:nvSpPr>
        <p:spPr>
          <a:xfrm>
            <a:off x="460296" y="3585373"/>
            <a:ext cx="8683704" cy="646331"/>
          </a:xfrm>
          <a:prstGeom prst="rect">
            <a:avLst/>
          </a:prstGeom>
        </p:spPr>
        <p:txBody>
          <a:bodyPr wrap="square">
            <a:spAutoFit/>
          </a:bodyPr>
          <a:lstStyle/>
          <a:p>
            <a:r>
              <a:rPr lang="es-AR" sz="1200" b="1" dirty="0">
                <a:latin typeface="Montserrat" panose="020B0604020202020204" charset="0"/>
              </a:rPr>
              <a:t>Ver ejemplo:</a:t>
            </a:r>
          </a:p>
          <a:p>
            <a:r>
              <a:rPr lang="es-AR" sz="1200" u="sng" dirty="0">
                <a:latin typeface="Montserrat" panose="020B0604020202020204" charset="0"/>
                <a:hlinkClick r:id="rId4"/>
              </a:rPr>
              <a:t>https://www.w3schools.com/jsref/tryit.asp?filename=tryjsref_document_queryselectorall_class</a:t>
            </a:r>
            <a:endParaRPr lang="es-AR" sz="1200" u="sng" dirty="0">
              <a:latin typeface="Montserrat" panose="020B0604020202020204" charset="0"/>
            </a:endParaRPr>
          </a:p>
          <a:p>
            <a:endParaRPr lang="es-AR" sz="1200" dirty="0">
              <a:latin typeface="Montserrat" panose="020B0604020202020204" charset="0"/>
            </a:endParaRPr>
          </a:p>
        </p:txBody>
      </p:sp>
      <p:sp>
        <p:nvSpPr>
          <p:cNvPr id="10" name="Google Shape;61;p14"/>
          <p:cNvSpPr txBox="1">
            <a:spLocks/>
          </p:cNvSpPr>
          <p:nvPr/>
        </p:nvSpPr>
        <p:spPr>
          <a:xfrm>
            <a:off x="845814" y="4122666"/>
            <a:ext cx="8143875" cy="546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100" i="1" dirty="0">
                <a:solidFill>
                  <a:srgbClr val="9D66F9"/>
                </a:solidFill>
              </a:rPr>
              <a:t>Para hacer esto aplica un </a:t>
            </a:r>
            <a:r>
              <a:rPr lang="es-AR" sz="1100" i="1" dirty="0" err="1">
                <a:solidFill>
                  <a:srgbClr val="9D66F9"/>
                </a:solidFill>
              </a:rPr>
              <a:t>for</a:t>
            </a:r>
            <a:r>
              <a:rPr lang="es-AR" sz="1100" i="1" dirty="0">
                <a:solidFill>
                  <a:srgbClr val="9D66F9"/>
                </a:solidFill>
              </a:rPr>
              <a:t>, itera sobre los elementos que le devuelve el método y a todos les modifica el estilo.</a:t>
            </a:r>
          </a:p>
        </p:txBody>
      </p:sp>
    </p:spTree>
    <p:extLst>
      <p:ext uri="{BB962C8B-B14F-4D97-AF65-F5344CB8AC3E}">
        <p14:creationId xmlns:p14="http://schemas.microsoft.com/office/powerpoint/2010/main" val="2415184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434310"/>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b="1" dirty="0"/>
              <a:t>Crear elementos HTML</a:t>
            </a:r>
          </a:p>
        </p:txBody>
      </p:sp>
      <p:sp>
        <p:nvSpPr>
          <p:cNvPr id="3" name="Google Shape;61;p14"/>
          <p:cNvSpPr txBox="1">
            <a:spLocks/>
          </p:cNvSpPr>
          <p:nvPr/>
        </p:nvSpPr>
        <p:spPr>
          <a:xfrm>
            <a:off x="380174" y="948514"/>
            <a:ext cx="8456828" cy="7996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400" dirty="0">
                <a:solidFill>
                  <a:srgbClr val="000000"/>
                </a:solidFill>
              </a:rPr>
              <a:t>Existen una serie de métodos para crear de forma eficiente diferentes </a:t>
            </a:r>
            <a:r>
              <a:rPr lang="es-AR" sz="1400" b="1" dirty="0">
                <a:solidFill>
                  <a:srgbClr val="000000"/>
                </a:solidFill>
              </a:rPr>
              <a:t>elementos HTML o nodos</a:t>
            </a:r>
            <a:r>
              <a:rPr lang="es-AR" sz="1400" dirty="0">
                <a:solidFill>
                  <a:srgbClr val="000000"/>
                </a:solidFill>
              </a:rPr>
              <a:t>, y que nos pueden convertir en una tarea muy sencilla el crear estructuras dinámicas, mediante bucles o estructuras definidas:</a:t>
            </a:r>
          </a:p>
        </p:txBody>
      </p:sp>
      <p:graphicFrame>
        <p:nvGraphicFramePr>
          <p:cNvPr id="5" name="Google Shape;144;p20"/>
          <p:cNvGraphicFramePr/>
          <p:nvPr>
            <p:extLst>
              <p:ext uri="{D42A27DB-BD31-4B8C-83A1-F6EECF244321}">
                <p14:modId xmlns:p14="http://schemas.microsoft.com/office/powerpoint/2010/main" val="2102812581"/>
              </p:ext>
            </p:extLst>
          </p:nvPr>
        </p:nvGraphicFramePr>
        <p:xfrm>
          <a:off x="453347" y="1748118"/>
          <a:ext cx="8519868" cy="3108960"/>
        </p:xfrm>
        <a:graphic>
          <a:graphicData uri="http://schemas.openxmlformats.org/drawingml/2006/table">
            <a:tbl>
              <a:tblPr>
                <a:noFill/>
              </a:tblPr>
              <a:tblGrid>
                <a:gridCol w="2510845">
                  <a:extLst>
                    <a:ext uri="{9D8B030D-6E8A-4147-A177-3AD203B41FA5}">
                      <a16:colId xmlns:a16="http://schemas.microsoft.com/office/drawing/2014/main" val="20000"/>
                    </a:ext>
                  </a:extLst>
                </a:gridCol>
                <a:gridCol w="6009023">
                  <a:extLst>
                    <a:ext uri="{9D8B030D-6E8A-4147-A177-3AD203B41FA5}">
                      <a16:colId xmlns:a16="http://schemas.microsoft.com/office/drawing/2014/main" val="20001"/>
                    </a:ext>
                  </a:extLst>
                </a:gridCol>
              </a:tblGrid>
              <a:tr h="333882">
                <a:tc>
                  <a:txBody>
                    <a:bodyPr/>
                    <a:lstStyle/>
                    <a:p>
                      <a:pPr marL="0" marR="0" lvl="0" indent="0" algn="ctr" rtl="0">
                        <a:lnSpc>
                          <a:spcPct val="100000"/>
                        </a:lnSpc>
                        <a:spcBef>
                          <a:spcPts val="0"/>
                        </a:spcBef>
                        <a:spcAft>
                          <a:spcPts val="0"/>
                        </a:spcAft>
                        <a:buClr>
                          <a:srgbClr val="000000"/>
                        </a:buClr>
                        <a:buSzPts val="1200"/>
                        <a:buFont typeface="Arial"/>
                        <a:buNone/>
                      </a:pPr>
                      <a:r>
                        <a:rPr lang="es-AR" sz="1200" b="1" u="none" strike="noStrike" cap="none" dirty="0">
                          <a:latin typeface="Montserrat" panose="020B0604020202020204" charset="0"/>
                        </a:rPr>
                        <a:t>Métodos</a:t>
                      </a:r>
                      <a:endParaRPr sz="1200" b="1" u="none" strike="noStrike" cap="none" dirty="0">
                        <a:latin typeface="Montserrat" panose="020B060402020202020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s-AR" sz="1200" b="1" u="none" strike="noStrike" cap="none" dirty="0">
                          <a:latin typeface="Montserrat" panose="020B0604020202020204" charset="0"/>
                        </a:rPr>
                        <a:t>Descripción</a:t>
                      </a:r>
                      <a:endParaRPr sz="1200" b="1" u="none" strike="noStrike" cap="none" dirty="0">
                        <a:latin typeface="Montserrat" panose="020B060402020202020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698118">
                <a:tc>
                  <a:txBody>
                    <a:bodyPr/>
                    <a:lstStyle/>
                    <a:p>
                      <a:pPr marL="0" marR="0" lvl="0" indent="0" algn="l" rtl="0">
                        <a:lnSpc>
                          <a:spcPct val="100000"/>
                        </a:lnSpc>
                        <a:spcBef>
                          <a:spcPts val="0"/>
                        </a:spcBef>
                        <a:spcAft>
                          <a:spcPts val="0"/>
                        </a:spcAft>
                        <a:buClr>
                          <a:srgbClr val="000000"/>
                        </a:buClr>
                        <a:buSzPts val="1200"/>
                        <a:buFont typeface="Arial"/>
                        <a:buNone/>
                      </a:pPr>
                      <a:r>
                        <a:rPr lang="es-AR" sz="1200" u="none" strike="noStrike" cap="none" dirty="0" err="1">
                          <a:latin typeface="Montserrat" panose="020B0604020202020204" charset="0"/>
                        </a:rPr>
                        <a:t>Element</a:t>
                      </a:r>
                      <a:r>
                        <a:rPr lang="es-AR" sz="1200" u="none" strike="noStrike" cap="none" dirty="0">
                          <a:latin typeface="Montserrat" panose="020B0604020202020204" charset="0"/>
                        </a:rPr>
                        <a:t> .</a:t>
                      </a:r>
                      <a:r>
                        <a:rPr lang="es-AR" sz="1200" u="none" strike="noStrike" cap="none" dirty="0" err="1">
                          <a:latin typeface="Montserrat" panose="020B0604020202020204" charset="0"/>
                        </a:rPr>
                        <a:t>createElement</a:t>
                      </a:r>
                      <a:r>
                        <a:rPr lang="es-AR" sz="1200" u="none" strike="noStrike" cap="none" dirty="0">
                          <a:latin typeface="Montserrat" panose="020B0604020202020204" charset="0"/>
                        </a:rPr>
                        <a:t>(</a:t>
                      </a:r>
                      <a:r>
                        <a:rPr lang="es-AR" sz="1200" u="none" strike="noStrike" cap="none" dirty="0" err="1">
                          <a:latin typeface="Montserrat" panose="020B0604020202020204" charset="0"/>
                        </a:rPr>
                        <a:t>tag</a:t>
                      </a:r>
                      <a:r>
                        <a:rPr lang="es-AR" sz="1200" u="none" strike="noStrike" cap="none" dirty="0">
                          <a:latin typeface="Montserrat" panose="020B0604020202020204" charset="0"/>
                        </a:rPr>
                        <a:t>, </a:t>
                      </a:r>
                      <a:r>
                        <a:rPr lang="es-AR" sz="1200" u="none" strike="noStrike" cap="none" dirty="0" err="1">
                          <a:latin typeface="Montserrat" panose="020B0604020202020204" charset="0"/>
                        </a:rPr>
                        <a:t>options</a:t>
                      </a:r>
                      <a:r>
                        <a:rPr lang="es-AR" sz="1200" u="none" strike="noStrike" cap="none" dirty="0">
                          <a:latin typeface="Montserrat" panose="020B0604020202020204" charset="0"/>
                        </a:rPr>
                        <a:t>)</a:t>
                      </a:r>
                      <a:endParaRPr sz="1200" u="none" strike="noStrike" cap="none" dirty="0">
                        <a:latin typeface="Montserrat" panose="020B060402020202020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200"/>
                        <a:buFont typeface="Arial"/>
                        <a:buNone/>
                      </a:pPr>
                      <a:r>
                        <a:rPr lang="es-AR" sz="1200" u="none" strike="noStrike" cap="none">
                          <a:latin typeface="Montserrat" panose="020B0604020202020204" charset="0"/>
                        </a:rPr>
                        <a:t>Crea y devuelve el elemento HTML definido por el String tag. Ej: </a:t>
                      </a:r>
                      <a:r>
                        <a:rPr lang="es-AR" sz="1200" u="sng" strike="noStrike" cap="none">
                          <a:solidFill>
                            <a:schemeClr val="hlink"/>
                          </a:solidFill>
                          <a:latin typeface="Montserrat" panose="020B0604020202020204" charset="0"/>
                          <a:hlinkClick r:id="rId3"/>
                        </a:rPr>
                        <a:t>https://www.w3schools.com/jsref/tryit.asp?filename=tryjsref_document_createelement2</a:t>
                      </a:r>
                      <a:r>
                        <a:rPr lang="es-AR" sz="1200" u="none" strike="noStrike" cap="none">
                          <a:latin typeface="Montserrat" panose="020B0604020202020204" charset="0"/>
                        </a:rPr>
                        <a:t> </a:t>
                      </a:r>
                      <a:endParaRPr sz="1200" u="none" strike="noStrike" cap="none">
                        <a:latin typeface="Montserrat" panose="020B060402020202020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3882">
                <a:tc>
                  <a:txBody>
                    <a:bodyPr/>
                    <a:lstStyle/>
                    <a:p>
                      <a:pPr marL="0" marR="0" lvl="0" indent="0" algn="l" rtl="0">
                        <a:lnSpc>
                          <a:spcPct val="100000"/>
                        </a:lnSpc>
                        <a:spcBef>
                          <a:spcPts val="0"/>
                        </a:spcBef>
                        <a:spcAft>
                          <a:spcPts val="0"/>
                        </a:spcAft>
                        <a:buClr>
                          <a:srgbClr val="000000"/>
                        </a:buClr>
                        <a:buSzPts val="1200"/>
                        <a:buFont typeface="Arial"/>
                        <a:buNone/>
                      </a:pPr>
                      <a:r>
                        <a:rPr lang="es-AR" sz="1200" u="none" strike="noStrike" cap="none" dirty="0">
                          <a:latin typeface="Montserrat" panose="020B0604020202020204" charset="0"/>
                        </a:rPr>
                        <a:t>Nodo .</a:t>
                      </a:r>
                      <a:r>
                        <a:rPr lang="es-AR" sz="1200" u="none" strike="noStrike" cap="none" dirty="0" err="1">
                          <a:latin typeface="Montserrat" panose="020B0604020202020204" charset="0"/>
                        </a:rPr>
                        <a:t>createComment</a:t>
                      </a:r>
                      <a:r>
                        <a:rPr lang="es-AR" sz="1200" u="none" strike="noStrike" cap="none" dirty="0">
                          <a:latin typeface="Montserrat" panose="020B0604020202020204" charset="0"/>
                        </a:rPr>
                        <a:t>(</a:t>
                      </a:r>
                      <a:r>
                        <a:rPr lang="es-AR" sz="1200" u="none" strike="noStrike" cap="none" dirty="0" err="1">
                          <a:latin typeface="Montserrat" panose="020B0604020202020204" charset="0"/>
                        </a:rPr>
                        <a:t>text</a:t>
                      </a:r>
                      <a:r>
                        <a:rPr lang="es-AR" sz="1200" u="none" strike="noStrike" cap="none" dirty="0">
                          <a:latin typeface="Montserrat" panose="020B0604020202020204" charset="0"/>
                        </a:rPr>
                        <a:t>)</a:t>
                      </a:r>
                      <a:endParaRPr sz="1200" u="none" strike="noStrike" cap="none" dirty="0">
                        <a:latin typeface="Montserrat" panose="020B060402020202020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200"/>
                        <a:buFont typeface="Arial"/>
                        <a:buNone/>
                      </a:pPr>
                      <a:r>
                        <a:rPr lang="es-AR" sz="1200" u="none" strike="noStrike" cap="none" dirty="0">
                          <a:latin typeface="Montserrat" panose="020B0604020202020204" charset="0"/>
                        </a:rPr>
                        <a:t>Crea y devuelve un nodo de comentarios HTML &lt;!-- </a:t>
                      </a:r>
                      <a:r>
                        <a:rPr lang="es-AR" sz="1200" u="none" strike="noStrike" cap="none" dirty="0" err="1">
                          <a:latin typeface="Montserrat" panose="020B0604020202020204" charset="0"/>
                        </a:rPr>
                        <a:t>text</a:t>
                      </a:r>
                      <a:r>
                        <a:rPr lang="es-AR" sz="1200" u="none" strike="noStrike" cap="none" dirty="0">
                          <a:latin typeface="Montserrat" panose="020B0604020202020204" charset="0"/>
                        </a:rPr>
                        <a:t> --&gt;.</a:t>
                      </a:r>
                      <a:endParaRPr sz="1200" u="none" strike="noStrike" cap="none" dirty="0">
                        <a:latin typeface="Montserrat" panose="020B060402020202020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98118">
                <a:tc>
                  <a:txBody>
                    <a:bodyPr/>
                    <a:lstStyle/>
                    <a:p>
                      <a:pPr marL="0" marR="0" lvl="0" indent="0" algn="l" rtl="0">
                        <a:lnSpc>
                          <a:spcPct val="100000"/>
                        </a:lnSpc>
                        <a:spcBef>
                          <a:spcPts val="0"/>
                        </a:spcBef>
                        <a:spcAft>
                          <a:spcPts val="0"/>
                        </a:spcAft>
                        <a:buClr>
                          <a:srgbClr val="000000"/>
                        </a:buClr>
                        <a:buSzPts val="1200"/>
                        <a:buFont typeface="Arial"/>
                        <a:buNone/>
                      </a:pPr>
                      <a:r>
                        <a:rPr lang="es-AR" sz="1200" u="none" strike="noStrike" cap="none" dirty="0" err="1">
                          <a:latin typeface="Montserrat" panose="020B0604020202020204" charset="0"/>
                        </a:rPr>
                        <a:t>Node</a:t>
                      </a:r>
                      <a:r>
                        <a:rPr lang="es-AR" sz="1200" u="none" strike="noStrike" cap="none" dirty="0">
                          <a:latin typeface="Montserrat" panose="020B0604020202020204" charset="0"/>
                        </a:rPr>
                        <a:t> .</a:t>
                      </a:r>
                      <a:r>
                        <a:rPr lang="es-AR" sz="1200" u="none" strike="noStrike" cap="none" dirty="0" err="1">
                          <a:latin typeface="Montserrat" panose="020B0604020202020204" charset="0"/>
                        </a:rPr>
                        <a:t>createTextNode</a:t>
                      </a:r>
                      <a:r>
                        <a:rPr lang="es-AR" sz="1200" u="none" strike="noStrike" cap="none" dirty="0">
                          <a:latin typeface="Montserrat" panose="020B0604020202020204" charset="0"/>
                        </a:rPr>
                        <a:t>(</a:t>
                      </a:r>
                      <a:r>
                        <a:rPr lang="es-AR" sz="1200" u="none" strike="noStrike" cap="none" dirty="0" err="1">
                          <a:latin typeface="Montserrat" panose="020B0604020202020204" charset="0"/>
                        </a:rPr>
                        <a:t>text</a:t>
                      </a:r>
                      <a:r>
                        <a:rPr lang="es-AR" sz="1200" u="none" strike="noStrike" cap="none" dirty="0">
                          <a:latin typeface="Montserrat" panose="020B0604020202020204" charset="0"/>
                        </a:rPr>
                        <a:t>)</a:t>
                      </a:r>
                      <a:endParaRPr sz="1200" u="none" strike="noStrike" cap="none" dirty="0">
                        <a:latin typeface="Montserrat" panose="020B060402020202020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200"/>
                        <a:buFont typeface="Arial"/>
                        <a:buNone/>
                      </a:pPr>
                      <a:r>
                        <a:rPr lang="es-AR" sz="1200" u="none" strike="noStrike" cap="none" dirty="0">
                          <a:latin typeface="Montserrat" panose="020B0604020202020204" charset="0"/>
                        </a:rPr>
                        <a:t>Crea y devuelve un nodo HTML con el texto </a:t>
                      </a:r>
                      <a:r>
                        <a:rPr lang="es-AR" sz="1200" u="none" strike="noStrike" cap="none" dirty="0" err="1">
                          <a:latin typeface="Montserrat" panose="020B0604020202020204" charset="0"/>
                        </a:rPr>
                        <a:t>text</a:t>
                      </a:r>
                      <a:r>
                        <a:rPr lang="es-AR" sz="1200" u="none" strike="noStrike" cap="none" dirty="0">
                          <a:latin typeface="Montserrat" panose="020B0604020202020204" charset="0"/>
                        </a:rPr>
                        <a:t>. </a:t>
                      </a:r>
                      <a:r>
                        <a:rPr lang="es-AR" sz="1200" u="none" strike="noStrike" cap="none" dirty="0" err="1">
                          <a:latin typeface="Montserrat" panose="020B0604020202020204" charset="0"/>
                        </a:rPr>
                        <a:t>Ej</a:t>
                      </a:r>
                      <a:r>
                        <a:rPr lang="es-AR" sz="1200" u="none" strike="noStrike" cap="none" dirty="0">
                          <a:latin typeface="Montserrat" panose="020B0604020202020204" charset="0"/>
                        </a:rPr>
                        <a:t>: </a:t>
                      </a:r>
                      <a:r>
                        <a:rPr lang="es-AR" sz="1200" u="sng" strike="noStrike" cap="none" dirty="0">
                          <a:solidFill>
                            <a:schemeClr val="hlink"/>
                          </a:solidFill>
                          <a:latin typeface="Montserrat" panose="020B0604020202020204" charset="0"/>
                          <a:hlinkClick r:id="rId4"/>
                        </a:rPr>
                        <a:t>https://www.w3schools.com/jsref/tryit.asp?filename=tryjsref_document_createtextnode2</a:t>
                      </a:r>
                      <a:r>
                        <a:rPr lang="es-AR" sz="1200" u="none" strike="noStrike" cap="none" dirty="0">
                          <a:latin typeface="Montserrat" panose="020B0604020202020204" charset="0"/>
                        </a:rPr>
                        <a:t> </a:t>
                      </a:r>
                      <a:endParaRPr sz="1200" u="none" strike="noStrike" cap="none" dirty="0">
                        <a:latin typeface="Montserrat" panose="020B060402020202020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16000">
                <a:tc>
                  <a:txBody>
                    <a:bodyPr/>
                    <a:lstStyle/>
                    <a:p>
                      <a:pPr marL="0" marR="0" lvl="0" indent="0" algn="l" rtl="0">
                        <a:lnSpc>
                          <a:spcPct val="100000"/>
                        </a:lnSpc>
                        <a:spcBef>
                          <a:spcPts val="0"/>
                        </a:spcBef>
                        <a:spcAft>
                          <a:spcPts val="0"/>
                        </a:spcAft>
                        <a:buClr>
                          <a:srgbClr val="000000"/>
                        </a:buClr>
                        <a:buSzPts val="1200"/>
                        <a:buFont typeface="Arial"/>
                        <a:buNone/>
                      </a:pPr>
                      <a:r>
                        <a:rPr lang="es-AR" sz="1200" u="none" strike="noStrike" cap="none" dirty="0" err="1">
                          <a:latin typeface="Montserrat" panose="020B0604020202020204" charset="0"/>
                        </a:rPr>
                        <a:t>Node</a:t>
                      </a:r>
                      <a:r>
                        <a:rPr lang="es-AR" sz="1200" u="none" strike="noStrike" cap="none" dirty="0">
                          <a:latin typeface="Montserrat" panose="020B0604020202020204" charset="0"/>
                        </a:rPr>
                        <a:t> .</a:t>
                      </a:r>
                      <a:r>
                        <a:rPr lang="es-AR" sz="1200" u="none" strike="noStrike" cap="none" dirty="0" err="1">
                          <a:latin typeface="Montserrat" panose="020B0604020202020204" charset="0"/>
                        </a:rPr>
                        <a:t>cloneNode</a:t>
                      </a:r>
                      <a:r>
                        <a:rPr lang="es-AR" sz="1200" u="none" strike="noStrike" cap="none" dirty="0">
                          <a:latin typeface="Montserrat" panose="020B0604020202020204" charset="0"/>
                        </a:rPr>
                        <a:t>(</a:t>
                      </a:r>
                      <a:r>
                        <a:rPr lang="es-AR" sz="1200" u="none" strike="noStrike" cap="none" dirty="0" err="1">
                          <a:latin typeface="Montserrat" panose="020B0604020202020204" charset="0"/>
                        </a:rPr>
                        <a:t>deep</a:t>
                      </a:r>
                      <a:r>
                        <a:rPr lang="es-AR" sz="1200" u="none" strike="noStrike" cap="none" dirty="0">
                          <a:latin typeface="Montserrat" panose="020B0604020202020204" charset="0"/>
                        </a:rPr>
                        <a:t>)</a:t>
                      </a:r>
                      <a:endParaRPr sz="1200" u="none" strike="noStrike" cap="none" dirty="0">
                        <a:latin typeface="Montserrat" panose="020B060402020202020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200"/>
                        <a:buFont typeface="Arial"/>
                        <a:buNone/>
                      </a:pPr>
                      <a:r>
                        <a:rPr lang="es-AR" sz="1200" u="none" strike="noStrike" cap="none" dirty="0">
                          <a:latin typeface="Montserrat" panose="020B0604020202020204" charset="0"/>
                        </a:rPr>
                        <a:t>Clona el nodo HTML y devuelve una copia. </a:t>
                      </a:r>
                      <a:r>
                        <a:rPr lang="es-AR" sz="1200" u="none" strike="noStrike" cap="none" dirty="0" err="1">
                          <a:latin typeface="Montserrat" panose="020B0604020202020204" charset="0"/>
                        </a:rPr>
                        <a:t>deep</a:t>
                      </a:r>
                      <a:r>
                        <a:rPr lang="es-AR" sz="1200" u="none" strike="noStrike" cap="none" dirty="0">
                          <a:latin typeface="Montserrat" panose="020B0604020202020204" charset="0"/>
                        </a:rPr>
                        <a:t> es false por defecto. </a:t>
                      </a:r>
                      <a:r>
                        <a:rPr lang="es-AR" sz="1200" u="none" strike="noStrike" cap="none" dirty="0" err="1">
                          <a:latin typeface="Montserrat" panose="020B0604020202020204" charset="0"/>
                        </a:rPr>
                        <a:t>Ej</a:t>
                      </a:r>
                      <a:r>
                        <a:rPr lang="es-AR" sz="1200" u="none" strike="noStrike" cap="none" dirty="0">
                          <a:latin typeface="Montserrat" panose="020B0604020202020204" charset="0"/>
                        </a:rPr>
                        <a:t>: </a:t>
                      </a:r>
                      <a:r>
                        <a:rPr lang="es-AR" sz="1200" u="sng" strike="noStrike" cap="none" dirty="0">
                          <a:solidFill>
                            <a:schemeClr val="hlink"/>
                          </a:solidFill>
                          <a:latin typeface="Montserrat" panose="020B0604020202020204" charset="0"/>
                          <a:hlinkClick r:id="rId5"/>
                        </a:rPr>
                        <a:t>https://www.w3schools.com/jsref/met_node_clonenode.asp</a:t>
                      </a:r>
                      <a:r>
                        <a:rPr lang="es-AR" sz="1200" u="none" strike="noStrike" cap="none" dirty="0">
                          <a:latin typeface="Montserrat" panose="020B0604020202020204" charset="0"/>
                        </a:rPr>
                        <a:t> </a:t>
                      </a:r>
                      <a:endParaRPr sz="1200" u="none" strike="noStrike" cap="none" dirty="0">
                        <a:latin typeface="Montserrat" panose="020B060402020202020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16000">
                <a:tc>
                  <a:txBody>
                    <a:bodyPr/>
                    <a:lstStyle/>
                    <a:p>
                      <a:pPr marL="0" marR="0" lvl="0" indent="0" algn="l" rtl="0">
                        <a:lnSpc>
                          <a:spcPct val="100000"/>
                        </a:lnSpc>
                        <a:spcBef>
                          <a:spcPts val="0"/>
                        </a:spcBef>
                        <a:spcAft>
                          <a:spcPts val="0"/>
                        </a:spcAft>
                        <a:buClr>
                          <a:srgbClr val="000000"/>
                        </a:buClr>
                        <a:buSzPts val="1200"/>
                        <a:buFont typeface="Arial"/>
                        <a:buNone/>
                      </a:pPr>
                      <a:r>
                        <a:rPr lang="es-AR" sz="1200" u="none" strike="noStrike" cap="none" dirty="0" err="1">
                          <a:latin typeface="Montserrat" panose="020B0604020202020204" charset="0"/>
                        </a:rPr>
                        <a:t>Boolean</a:t>
                      </a:r>
                      <a:r>
                        <a:rPr lang="es-AR" sz="1200" u="none" strike="noStrike" cap="none" dirty="0">
                          <a:latin typeface="Montserrat" panose="020B0604020202020204" charset="0"/>
                        </a:rPr>
                        <a:t> .</a:t>
                      </a:r>
                      <a:r>
                        <a:rPr lang="es-AR" sz="1200" u="none" strike="noStrike" cap="none" dirty="0" err="1">
                          <a:latin typeface="Montserrat" panose="020B0604020202020204" charset="0"/>
                        </a:rPr>
                        <a:t>isConnected</a:t>
                      </a:r>
                      <a:endParaRPr sz="1200" u="none" strike="noStrike" cap="none" dirty="0">
                        <a:latin typeface="Montserrat" panose="020B060402020202020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200"/>
                        <a:buFont typeface="Arial"/>
                        <a:buNone/>
                      </a:pPr>
                      <a:r>
                        <a:rPr lang="es-AR" sz="1200" u="none" strike="noStrike" cap="none" dirty="0">
                          <a:latin typeface="Montserrat" panose="020B0604020202020204" charset="0"/>
                        </a:rPr>
                        <a:t>Indica si el nodo HTML está insertado en el documento HTML. </a:t>
                      </a:r>
                      <a:r>
                        <a:rPr lang="es-AR" sz="1200" u="none" strike="noStrike" cap="none" dirty="0" err="1">
                          <a:latin typeface="Montserrat" panose="020B0604020202020204" charset="0"/>
                        </a:rPr>
                        <a:t>Ej</a:t>
                      </a:r>
                      <a:r>
                        <a:rPr lang="es-AR" sz="1200" u="none" strike="noStrike" cap="none" dirty="0">
                          <a:latin typeface="Montserrat" panose="020B0604020202020204" charset="0"/>
                        </a:rPr>
                        <a:t>: </a:t>
                      </a:r>
                      <a:r>
                        <a:rPr lang="es-AR" sz="1200" u="sng" strike="noStrike" cap="none" dirty="0">
                          <a:solidFill>
                            <a:schemeClr val="hlink"/>
                          </a:solidFill>
                          <a:latin typeface="Montserrat" panose="020B0604020202020204" charset="0"/>
                          <a:hlinkClick r:id="rId6"/>
                        </a:rPr>
                        <a:t>https://developer.mozilla.org/en-US/docs/Web/API/Node/isConnected</a:t>
                      </a:r>
                      <a:r>
                        <a:rPr lang="es-AR" sz="1200" u="none" strike="noStrike" cap="none" dirty="0">
                          <a:latin typeface="Montserrat" panose="020B0604020202020204" charset="0"/>
                        </a:rPr>
                        <a:t> </a:t>
                      </a:r>
                      <a:endParaRPr sz="1200" u="none" strike="noStrike" cap="none" dirty="0">
                        <a:latin typeface="Montserrat" panose="020B060402020202020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73464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434310"/>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b="1" dirty="0" err="1"/>
              <a:t>Create</a:t>
            </a:r>
            <a:r>
              <a:rPr lang="es-ES" b="1" dirty="0"/>
              <a:t> </a:t>
            </a:r>
            <a:r>
              <a:rPr lang="es-ES" b="1" dirty="0" err="1"/>
              <a:t>element</a:t>
            </a:r>
            <a:endParaRPr lang="es-ES" b="1" dirty="0"/>
          </a:p>
        </p:txBody>
      </p:sp>
      <p:sp>
        <p:nvSpPr>
          <p:cNvPr id="3" name="Google Shape;61;p14"/>
          <p:cNvSpPr txBox="1">
            <a:spLocks/>
          </p:cNvSpPr>
          <p:nvPr/>
        </p:nvSpPr>
        <p:spPr>
          <a:xfrm>
            <a:off x="380174" y="948514"/>
            <a:ext cx="8456828" cy="10057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400" dirty="0">
                <a:solidFill>
                  <a:srgbClr val="000000"/>
                </a:solidFill>
              </a:rPr>
              <a:t>Mediante el método </a:t>
            </a:r>
            <a:r>
              <a:rPr lang="es-AR" sz="1400" b="1" dirty="0">
                <a:solidFill>
                  <a:srgbClr val="000000"/>
                </a:solidFill>
              </a:rPr>
              <a:t>.</a:t>
            </a:r>
            <a:r>
              <a:rPr lang="es-AR" sz="1400" b="1" dirty="0" err="1">
                <a:solidFill>
                  <a:srgbClr val="000000"/>
                </a:solidFill>
              </a:rPr>
              <a:t>createElement</a:t>
            </a:r>
            <a:r>
              <a:rPr lang="es-AR" sz="1400" b="1" dirty="0">
                <a:solidFill>
                  <a:srgbClr val="000000"/>
                </a:solidFill>
              </a:rPr>
              <a:t>()</a:t>
            </a:r>
            <a:r>
              <a:rPr lang="es-AR" sz="1400" dirty="0">
                <a:solidFill>
                  <a:srgbClr val="000000"/>
                </a:solidFill>
              </a:rPr>
              <a:t> podemos crear un elemento HTML en memoria. Con dicho elemento almacenado en una variable, podremos modificar sus características o contenido, para posteriormente insertarlo en una posición determinada del DOM o documento HTML. En este ejemplo se crea un elemento de tipo botón:</a:t>
            </a:r>
          </a:p>
          <a:p>
            <a:pPr marL="0" indent="0" algn="l">
              <a:spcAft>
                <a:spcPts val="600"/>
              </a:spcAft>
            </a:pPr>
            <a:r>
              <a:rPr lang="es-AR" sz="1400" dirty="0">
                <a:solidFill>
                  <a:srgbClr val="000000"/>
                </a:solidFill>
                <a:hlinkClick r:id="rId3"/>
              </a:rPr>
              <a:t>https://www.w3schools.com/jsref/tryit.asp?filename=tryjsref_document_createelement2</a:t>
            </a:r>
            <a:endParaRPr lang="es-AR" sz="1400" dirty="0">
              <a:solidFill>
                <a:srgbClr val="000000"/>
              </a:solidFill>
            </a:endParaRPr>
          </a:p>
          <a:p>
            <a:pPr marL="0" indent="0" algn="l">
              <a:spcAft>
                <a:spcPts val="600"/>
              </a:spcAft>
            </a:pPr>
            <a:r>
              <a:rPr lang="es-AR" sz="1400" b="1" dirty="0">
                <a:solidFill>
                  <a:srgbClr val="000000"/>
                </a:solidFill>
              </a:rPr>
              <a:t>Explicación del ejemplo:</a:t>
            </a:r>
          </a:p>
          <a:p>
            <a:pPr marL="0" indent="0" algn="l">
              <a:spcAft>
                <a:spcPts val="600"/>
              </a:spcAft>
            </a:pPr>
            <a:r>
              <a:rPr lang="es-AR" sz="1400" dirty="0">
                <a:solidFill>
                  <a:srgbClr val="000000"/>
                </a:solidFill>
              </a:rPr>
              <a:t>Le pedimos que cree (</a:t>
            </a:r>
            <a:r>
              <a:rPr lang="es-AR" sz="1400" i="1" dirty="0" err="1">
                <a:solidFill>
                  <a:srgbClr val="000000"/>
                </a:solidFill>
              </a:rPr>
              <a:t>document.createElement</a:t>
            </a:r>
            <a:r>
              <a:rPr lang="es-AR" sz="1400" dirty="0">
                <a:solidFill>
                  <a:srgbClr val="000000"/>
                </a:solidFill>
              </a:rPr>
              <a:t>) un elemento de qué tipo de tipo </a:t>
            </a:r>
            <a:r>
              <a:rPr lang="es-AR" sz="1400" b="1" dirty="0">
                <a:solidFill>
                  <a:srgbClr val="000000"/>
                </a:solidFill>
              </a:rPr>
              <a:t>botón</a:t>
            </a:r>
            <a:r>
              <a:rPr lang="es-AR" sz="1400" dirty="0">
                <a:solidFill>
                  <a:srgbClr val="000000"/>
                </a:solidFill>
              </a:rPr>
              <a:t>, eso me devuelve un objeto, un elemento que es asignado a la variable </a:t>
            </a:r>
            <a:r>
              <a:rPr lang="es-AR" sz="1400" b="1" dirty="0" err="1">
                <a:solidFill>
                  <a:srgbClr val="000000"/>
                </a:solidFill>
              </a:rPr>
              <a:t>btn</a:t>
            </a:r>
            <a:r>
              <a:rPr lang="es-AR" sz="1400" b="1" dirty="0">
                <a:solidFill>
                  <a:srgbClr val="000000"/>
                </a:solidFill>
              </a:rPr>
              <a:t> </a:t>
            </a:r>
            <a:r>
              <a:rPr lang="es-AR" sz="1400" dirty="0">
                <a:solidFill>
                  <a:srgbClr val="000000"/>
                </a:solidFill>
              </a:rPr>
              <a:t>y esa variable va a contener la información del elemento. Entonces al tener la variable hago una referencia al objeto con </a:t>
            </a:r>
            <a:r>
              <a:rPr lang="es-AR" sz="1400" dirty="0" err="1">
                <a:solidFill>
                  <a:srgbClr val="000000"/>
                </a:solidFill>
              </a:rPr>
              <a:t>var</a:t>
            </a:r>
            <a:r>
              <a:rPr lang="es-AR" sz="1400" dirty="0">
                <a:solidFill>
                  <a:srgbClr val="000000"/>
                </a:solidFill>
              </a:rPr>
              <a:t> </a:t>
            </a:r>
            <a:r>
              <a:rPr lang="es-AR" sz="1400" dirty="0" err="1">
                <a:solidFill>
                  <a:srgbClr val="000000"/>
                </a:solidFill>
              </a:rPr>
              <a:t>btn</a:t>
            </a:r>
            <a:r>
              <a:rPr lang="es-AR" sz="1400" dirty="0">
                <a:solidFill>
                  <a:srgbClr val="000000"/>
                </a:solidFill>
              </a:rPr>
              <a:t>.</a:t>
            </a:r>
          </a:p>
          <a:p>
            <a:pPr marL="0" indent="0" algn="l">
              <a:spcAft>
                <a:spcPts val="600"/>
              </a:spcAft>
            </a:pPr>
            <a:r>
              <a:rPr lang="es-AR" sz="1400" dirty="0">
                <a:solidFill>
                  <a:srgbClr val="000000"/>
                </a:solidFill>
              </a:rPr>
              <a:t>Con </a:t>
            </a:r>
            <a:r>
              <a:rPr lang="es-AR" sz="1400" b="1" dirty="0" err="1">
                <a:solidFill>
                  <a:srgbClr val="000000"/>
                </a:solidFill>
              </a:rPr>
              <a:t>innerHTML</a:t>
            </a:r>
            <a:r>
              <a:rPr lang="es-AR" sz="1400" dirty="0">
                <a:solidFill>
                  <a:srgbClr val="000000"/>
                </a:solidFill>
              </a:rPr>
              <a:t> le voy a modificar el texto, en este caso el texto que aparece en el botón, mientras que con </a:t>
            </a:r>
            <a:r>
              <a:rPr lang="es-AR" sz="1400" b="1" dirty="0" err="1">
                <a:solidFill>
                  <a:srgbClr val="000000"/>
                </a:solidFill>
              </a:rPr>
              <a:t>appendChild</a:t>
            </a:r>
            <a:r>
              <a:rPr lang="es-AR" sz="1400" dirty="0">
                <a:solidFill>
                  <a:srgbClr val="000000"/>
                </a:solidFill>
              </a:rPr>
              <a:t> agrego ese elemento al final del </a:t>
            </a:r>
            <a:r>
              <a:rPr lang="es-AR" sz="1400" dirty="0" err="1">
                <a:solidFill>
                  <a:srgbClr val="000000"/>
                </a:solidFill>
              </a:rPr>
              <a:t>body</a:t>
            </a:r>
            <a:r>
              <a:rPr lang="es-AR" sz="1400" dirty="0">
                <a:solidFill>
                  <a:srgbClr val="000000"/>
                </a:solidFill>
              </a:rPr>
              <a:t>.</a:t>
            </a:r>
          </a:p>
          <a:p>
            <a:pPr marL="0" indent="0" algn="l">
              <a:spcAft>
                <a:spcPts val="600"/>
              </a:spcAft>
            </a:pPr>
            <a:r>
              <a:rPr lang="es-AR" sz="1400" dirty="0">
                <a:solidFill>
                  <a:srgbClr val="000000"/>
                </a:solidFill>
              </a:rPr>
              <a:t>Entonces al objeto lo creamos, pero luego tenemos que asociarlo al </a:t>
            </a:r>
            <a:r>
              <a:rPr lang="es-AR" sz="1400" dirty="0" err="1">
                <a:solidFill>
                  <a:srgbClr val="000000"/>
                </a:solidFill>
              </a:rPr>
              <a:t>body</a:t>
            </a:r>
            <a:r>
              <a:rPr lang="es-AR" sz="1400" dirty="0">
                <a:solidFill>
                  <a:srgbClr val="000000"/>
                </a:solidFill>
              </a:rPr>
              <a:t>, al cuerpo de mi documento HTML.</a:t>
            </a:r>
          </a:p>
          <a:p>
            <a:pPr marL="0" indent="0" algn="l">
              <a:spcAft>
                <a:spcPts val="600"/>
              </a:spcAft>
            </a:pPr>
            <a:endParaRPr lang="es-AR" sz="1400" dirty="0">
              <a:solidFill>
                <a:srgbClr val="000000"/>
              </a:solidFill>
            </a:endParaRPr>
          </a:p>
          <a:p>
            <a:pPr marL="0" indent="0" algn="l">
              <a:spcAft>
                <a:spcPts val="600"/>
              </a:spcAft>
            </a:pPr>
            <a:endParaRPr lang="es-AR" sz="1400" dirty="0">
              <a:solidFill>
                <a:srgbClr val="000000"/>
              </a:solidFill>
            </a:endParaRPr>
          </a:p>
          <a:p>
            <a:pPr marL="0" indent="0" algn="l">
              <a:spcAft>
                <a:spcPts val="600"/>
              </a:spcAft>
            </a:pPr>
            <a:endParaRPr lang="es-AR" sz="1400" dirty="0">
              <a:solidFill>
                <a:srgbClr val="000000"/>
              </a:solidFill>
            </a:endParaRPr>
          </a:p>
          <a:p>
            <a:pPr marL="0" indent="0" algn="l">
              <a:spcAft>
                <a:spcPts val="600"/>
              </a:spcAft>
            </a:pPr>
            <a:endParaRPr lang="es-AR" sz="1400" dirty="0">
              <a:solidFill>
                <a:srgbClr val="000000"/>
              </a:solidFill>
            </a:endParaRPr>
          </a:p>
          <a:p>
            <a:pPr marL="0" indent="0" algn="l">
              <a:spcAft>
                <a:spcPts val="600"/>
              </a:spcAft>
            </a:pPr>
            <a:endParaRPr lang="es-AR" sz="1400" dirty="0">
              <a:solidFill>
                <a:srgbClr val="000000"/>
              </a:solidFill>
            </a:endParaRPr>
          </a:p>
        </p:txBody>
      </p:sp>
      <p:sp>
        <p:nvSpPr>
          <p:cNvPr id="4" name="Google Shape;61;p14"/>
          <p:cNvSpPr txBox="1">
            <a:spLocks/>
          </p:cNvSpPr>
          <p:nvPr/>
        </p:nvSpPr>
        <p:spPr>
          <a:xfrm>
            <a:off x="443214" y="4460441"/>
            <a:ext cx="8456828" cy="4791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200" b="1" i="1" dirty="0" err="1">
                <a:solidFill>
                  <a:srgbClr val="9D66F9"/>
                </a:solidFill>
              </a:rPr>
              <a:t>innerHTML</a:t>
            </a:r>
            <a:r>
              <a:rPr lang="es-AR" sz="1200" b="1" i="1" dirty="0">
                <a:solidFill>
                  <a:srgbClr val="9D66F9"/>
                </a:solidFill>
              </a:rPr>
              <a:t> </a:t>
            </a:r>
            <a:r>
              <a:rPr lang="es-AR" sz="1200" i="1" dirty="0">
                <a:solidFill>
                  <a:srgbClr val="9D66F9"/>
                </a:solidFill>
              </a:rPr>
              <a:t>establece o devuelve el contenido de un elemento. </a:t>
            </a:r>
            <a:r>
              <a:rPr lang="es-AR" sz="1200" b="1" i="1" dirty="0" err="1">
                <a:solidFill>
                  <a:srgbClr val="9D66F9"/>
                </a:solidFill>
              </a:rPr>
              <a:t>appendChild</a:t>
            </a:r>
            <a:r>
              <a:rPr lang="es-AR" sz="1200" b="1" i="1" dirty="0">
                <a:solidFill>
                  <a:srgbClr val="9D66F9"/>
                </a:solidFill>
              </a:rPr>
              <a:t> </a:t>
            </a:r>
            <a:r>
              <a:rPr lang="es-AR" sz="1200" i="1" dirty="0">
                <a:solidFill>
                  <a:srgbClr val="9D66F9"/>
                </a:solidFill>
              </a:rPr>
              <a:t>agrega un nuevo nodo hijo, a un elemento, como último nodo hijo.</a:t>
            </a:r>
          </a:p>
        </p:txBody>
      </p:sp>
    </p:spTree>
    <p:extLst>
      <p:ext uri="{BB962C8B-B14F-4D97-AF65-F5344CB8AC3E}">
        <p14:creationId xmlns:p14="http://schemas.microsoft.com/office/powerpoint/2010/main" val="3003625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434310"/>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b="1" dirty="0" err="1"/>
              <a:t>Create</a:t>
            </a:r>
            <a:r>
              <a:rPr lang="es-ES" b="1" dirty="0"/>
              <a:t> </a:t>
            </a:r>
            <a:r>
              <a:rPr lang="es-ES" b="1" dirty="0" err="1"/>
              <a:t>element</a:t>
            </a:r>
            <a:endParaRPr lang="es-ES" b="1" dirty="0"/>
          </a:p>
        </p:txBody>
      </p:sp>
      <p:sp>
        <p:nvSpPr>
          <p:cNvPr id="3" name="Google Shape;61;p14"/>
          <p:cNvSpPr txBox="1">
            <a:spLocks/>
          </p:cNvSpPr>
          <p:nvPr/>
        </p:nvSpPr>
        <p:spPr>
          <a:xfrm>
            <a:off x="380174" y="948513"/>
            <a:ext cx="8456828" cy="34890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400" dirty="0">
                <a:solidFill>
                  <a:srgbClr val="000000"/>
                </a:solidFill>
              </a:rPr>
              <a:t>También podremos crear </a:t>
            </a:r>
            <a:r>
              <a:rPr lang="es-AR" sz="1400" b="1" dirty="0">
                <a:solidFill>
                  <a:srgbClr val="000000"/>
                </a:solidFill>
              </a:rPr>
              <a:t>nodos de texto</a:t>
            </a:r>
            <a:r>
              <a:rPr lang="es-AR" sz="1400" dirty="0">
                <a:solidFill>
                  <a:srgbClr val="000000"/>
                </a:solidFill>
              </a:rPr>
              <a:t>:</a:t>
            </a:r>
          </a:p>
          <a:p>
            <a:pPr marL="0" indent="0" algn="l">
              <a:spcAft>
                <a:spcPts val="600"/>
              </a:spcAft>
            </a:pPr>
            <a:r>
              <a:rPr lang="es-AR" sz="1400" dirty="0">
                <a:solidFill>
                  <a:srgbClr val="000000"/>
                </a:solidFill>
                <a:hlinkClick r:id="rId3"/>
              </a:rPr>
              <a:t>https://www.w3schools.com/jsref/tryit.asp?filename=tryjsref_document_createtextnode2</a:t>
            </a:r>
            <a:endParaRPr lang="es-AR" sz="1400" dirty="0">
              <a:solidFill>
                <a:srgbClr val="000000"/>
              </a:solidFill>
            </a:endParaRPr>
          </a:p>
          <a:p>
            <a:pPr marL="0" indent="0" algn="l">
              <a:spcAft>
                <a:spcPts val="600"/>
              </a:spcAft>
            </a:pPr>
            <a:endParaRPr lang="es-AR" sz="1400" dirty="0">
              <a:solidFill>
                <a:srgbClr val="000000"/>
              </a:solidFill>
            </a:endParaRPr>
          </a:p>
          <a:p>
            <a:pPr marL="0" indent="0" algn="l">
              <a:spcAft>
                <a:spcPts val="600"/>
              </a:spcAft>
            </a:pPr>
            <a:r>
              <a:rPr lang="es-AR" sz="1400" b="1" dirty="0">
                <a:solidFill>
                  <a:srgbClr val="000000"/>
                </a:solidFill>
              </a:rPr>
              <a:t>Explicación del ejemplo:</a:t>
            </a:r>
          </a:p>
          <a:p>
            <a:pPr marL="342900" indent="-342900" algn="l">
              <a:spcAft>
                <a:spcPts val="600"/>
              </a:spcAft>
              <a:buAutoNum type="arabicPeriod"/>
            </a:pPr>
            <a:r>
              <a:rPr lang="es-AR" sz="1400" dirty="0">
                <a:solidFill>
                  <a:srgbClr val="000000"/>
                </a:solidFill>
              </a:rPr>
              <a:t>Creo el elemento H1 (etiqueta para un título)</a:t>
            </a:r>
          </a:p>
          <a:p>
            <a:pPr marL="342900" indent="-342900" algn="l">
              <a:spcAft>
                <a:spcPts val="600"/>
              </a:spcAft>
              <a:buAutoNum type="arabicPeriod"/>
            </a:pPr>
            <a:r>
              <a:rPr lang="es-AR" sz="1400" dirty="0">
                <a:solidFill>
                  <a:srgbClr val="000000"/>
                </a:solidFill>
              </a:rPr>
              <a:t>Creo el texto del nodo H1</a:t>
            </a:r>
          </a:p>
          <a:p>
            <a:pPr marL="342900" indent="-342900" algn="l">
              <a:spcAft>
                <a:spcPts val="600"/>
              </a:spcAft>
              <a:buAutoNum type="arabicPeriod"/>
            </a:pPr>
            <a:r>
              <a:rPr lang="es-AR" sz="1400" dirty="0">
                <a:solidFill>
                  <a:srgbClr val="000000"/>
                </a:solidFill>
              </a:rPr>
              <a:t>Le agrego con </a:t>
            </a:r>
            <a:r>
              <a:rPr lang="es-AR" sz="1400" i="1" dirty="0" err="1">
                <a:solidFill>
                  <a:srgbClr val="000000"/>
                </a:solidFill>
              </a:rPr>
              <a:t>appendChild</a:t>
            </a:r>
            <a:r>
              <a:rPr lang="es-AR" sz="1400" dirty="0">
                <a:solidFill>
                  <a:srgbClr val="000000"/>
                </a:solidFill>
              </a:rPr>
              <a:t> el texto que ya contiene la variable t, que es el texto del nodo.</a:t>
            </a:r>
          </a:p>
          <a:p>
            <a:pPr marL="342900" indent="-342900" algn="l">
              <a:spcAft>
                <a:spcPts val="600"/>
              </a:spcAft>
              <a:buAutoNum type="arabicPeriod"/>
            </a:pPr>
            <a:r>
              <a:rPr lang="es-AR" sz="1400" dirty="0">
                <a:solidFill>
                  <a:srgbClr val="000000"/>
                </a:solidFill>
              </a:rPr>
              <a:t>Finalmente agrego al </a:t>
            </a:r>
            <a:r>
              <a:rPr lang="es-AR" sz="1400" dirty="0" err="1">
                <a:solidFill>
                  <a:srgbClr val="000000"/>
                </a:solidFill>
              </a:rPr>
              <a:t>body</a:t>
            </a:r>
            <a:r>
              <a:rPr lang="es-AR" sz="1400" dirty="0">
                <a:solidFill>
                  <a:srgbClr val="000000"/>
                </a:solidFill>
              </a:rPr>
              <a:t> ese nodo H1 (variable h, que ya contiene el texto).</a:t>
            </a:r>
          </a:p>
          <a:p>
            <a:pPr marL="342900" indent="-342900" algn="l">
              <a:spcAft>
                <a:spcPts val="600"/>
              </a:spcAft>
              <a:buAutoNum type="arabicPeriod"/>
            </a:pPr>
            <a:endParaRPr lang="es-AR" sz="1400" dirty="0">
              <a:solidFill>
                <a:srgbClr val="000000"/>
              </a:solidFill>
            </a:endParaRPr>
          </a:p>
          <a:p>
            <a:pPr marL="0" indent="0" algn="l">
              <a:spcAft>
                <a:spcPts val="600"/>
              </a:spcAft>
            </a:pPr>
            <a:r>
              <a:rPr lang="es-AR" sz="1400" b="1" dirty="0" err="1">
                <a:solidFill>
                  <a:srgbClr val="000000"/>
                </a:solidFill>
              </a:rPr>
              <a:t>Tip</a:t>
            </a:r>
            <a:r>
              <a:rPr lang="es-AR" sz="1400" dirty="0">
                <a:solidFill>
                  <a:srgbClr val="000000"/>
                </a:solidFill>
              </a:rPr>
              <a:t>: Cambiar en la última línea del ejemplo la variable </a:t>
            </a:r>
            <a:r>
              <a:rPr lang="es-AR" sz="1400" b="1" i="1" dirty="0">
                <a:solidFill>
                  <a:srgbClr val="000000"/>
                </a:solidFill>
              </a:rPr>
              <a:t>h</a:t>
            </a:r>
            <a:r>
              <a:rPr lang="es-AR" sz="1400" dirty="0">
                <a:solidFill>
                  <a:srgbClr val="000000"/>
                </a:solidFill>
              </a:rPr>
              <a:t> por </a:t>
            </a:r>
            <a:r>
              <a:rPr lang="es-AR" sz="1400" b="1" i="1" dirty="0">
                <a:solidFill>
                  <a:srgbClr val="000000"/>
                </a:solidFill>
              </a:rPr>
              <a:t>t</a:t>
            </a:r>
            <a:r>
              <a:rPr lang="es-AR" sz="1400" dirty="0">
                <a:solidFill>
                  <a:srgbClr val="000000"/>
                </a:solidFill>
              </a:rPr>
              <a:t>: ¿por qué me lo crea al lado del botón y el texto es más pequeño?</a:t>
            </a:r>
          </a:p>
        </p:txBody>
      </p:sp>
    </p:spTree>
    <p:extLst>
      <p:ext uri="{BB962C8B-B14F-4D97-AF65-F5344CB8AC3E}">
        <p14:creationId xmlns:p14="http://schemas.microsoft.com/office/powerpoint/2010/main" val="592441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8" name="Google Shape;84;p13"/>
          <p:cNvSpPr txBox="1">
            <a:spLocks/>
          </p:cNvSpPr>
          <p:nvPr/>
        </p:nvSpPr>
        <p:spPr>
          <a:xfrm>
            <a:off x="0" y="735129"/>
            <a:ext cx="9144000" cy="106395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3"/>
              </a:buClr>
              <a:buSzPts val="5200"/>
              <a:buFont typeface="Arial"/>
              <a:buNone/>
              <a:defRPr sz="5200" b="0" i="0" u="none" strike="noStrike" cap="none">
                <a:solidFill>
                  <a:schemeClr val="accent3"/>
                </a:solidFill>
                <a:latin typeface="Arial"/>
                <a:ea typeface="Arial"/>
                <a:cs typeface="Arial"/>
                <a:sym typeface="Arial"/>
              </a:defRPr>
            </a:lvl2pPr>
            <a:lvl3pPr marR="0" lvl="2" algn="ctr" rtl="0">
              <a:lnSpc>
                <a:spcPct val="100000"/>
              </a:lnSpc>
              <a:spcBef>
                <a:spcPts val="0"/>
              </a:spcBef>
              <a:spcAft>
                <a:spcPts val="0"/>
              </a:spcAft>
              <a:buClr>
                <a:schemeClr val="accent3"/>
              </a:buClr>
              <a:buSzPts val="5200"/>
              <a:buFont typeface="Arial"/>
              <a:buNone/>
              <a:defRPr sz="5200" b="0" i="0" u="none" strike="noStrike" cap="none">
                <a:solidFill>
                  <a:schemeClr val="accent3"/>
                </a:solidFill>
                <a:latin typeface="Arial"/>
                <a:ea typeface="Arial"/>
                <a:cs typeface="Arial"/>
                <a:sym typeface="Arial"/>
              </a:defRPr>
            </a:lvl3pPr>
            <a:lvl4pPr marR="0" lvl="3" algn="ctr" rtl="0">
              <a:lnSpc>
                <a:spcPct val="100000"/>
              </a:lnSpc>
              <a:spcBef>
                <a:spcPts val="0"/>
              </a:spcBef>
              <a:spcAft>
                <a:spcPts val="0"/>
              </a:spcAft>
              <a:buClr>
                <a:schemeClr val="accent3"/>
              </a:buClr>
              <a:buSzPts val="5200"/>
              <a:buFont typeface="Arial"/>
              <a:buNone/>
              <a:defRPr sz="5200" b="0" i="0" u="none" strike="noStrike" cap="none">
                <a:solidFill>
                  <a:schemeClr val="accent3"/>
                </a:solidFill>
                <a:latin typeface="Arial"/>
                <a:ea typeface="Arial"/>
                <a:cs typeface="Arial"/>
                <a:sym typeface="Arial"/>
              </a:defRPr>
            </a:lvl4pPr>
            <a:lvl5pPr marR="0" lvl="4" algn="ctr" rtl="0">
              <a:lnSpc>
                <a:spcPct val="100000"/>
              </a:lnSpc>
              <a:spcBef>
                <a:spcPts val="0"/>
              </a:spcBef>
              <a:spcAft>
                <a:spcPts val="0"/>
              </a:spcAft>
              <a:buClr>
                <a:schemeClr val="accent3"/>
              </a:buClr>
              <a:buSzPts val="5200"/>
              <a:buFont typeface="Arial"/>
              <a:buNone/>
              <a:defRPr sz="5200" b="0" i="0" u="none" strike="noStrike" cap="none">
                <a:solidFill>
                  <a:schemeClr val="accent3"/>
                </a:solidFill>
                <a:latin typeface="Arial"/>
                <a:ea typeface="Arial"/>
                <a:cs typeface="Arial"/>
                <a:sym typeface="Arial"/>
              </a:defRPr>
            </a:lvl5pPr>
            <a:lvl6pPr marR="0" lvl="5" algn="ctr" rtl="0">
              <a:lnSpc>
                <a:spcPct val="100000"/>
              </a:lnSpc>
              <a:spcBef>
                <a:spcPts val="0"/>
              </a:spcBef>
              <a:spcAft>
                <a:spcPts val="0"/>
              </a:spcAft>
              <a:buClr>
                <a:schemeClr val="accent3"/>
              </a:buClr>
              <a:buSzPts val="5200"/>
              <a:buFont typeface="Arial"/>
              <a:buNone/>
              <a:defRPr sz="5200" b="0" i="0" u="none" strike="noStrike" cap="none">
                <a:solidFill>
                  <a:schemeClr val="accent3"/>
                </a:solidFill>
                <a:latin typeface="Arial"/>
                <a:ea typeface="Arial"/>
                <a:cs typeface="Arial"/>
                <a:sym typeface="Arial"/>
              </a:defRPr>
            </a:lvl6pPr>
            <a:lvl7pPr marR="0" lvl="6" algn="ctr" rtl="0">
              <a:lnSpc>
                <a:spcPct val="100000"/>
              </a:lnSpc>
              <a:spcBef>
                <a:spcPts val="0"/>
              </a:spcBef>
              <a:spcAft>
                <a:spcPts val="0"/>
              </a:spcAft>
              <a:buClr>
                <a:schemeClr val="accent3"/>
              </a:buClr>
              <a:buSzPts val="5200"/>
              <a:buFont typeface="Arial"/>
              <a:buNone/>
              <a:defRPr sz="5200" b="0" i="0" u="none" strike="noStrike" cap="none">
                <a:solidFill>
                  <a:schemeClr val="accent3"/>
                </a:solidFill>
                <a:latin typeface="Arial"/>
                <a:ea typeface="Arial"/>
                <a:cs typeface="Arial"/>
                <a:sym typeface="Arial"/>
              </a:defRPr>
            </a:lvl7pPr>
            <a:lvl8pPr marR="0" lvl="7" algn="ctr" rtl="0">
              <a:lnSpc>
                <a:spcPct val="100000"/>
              </a:lnSpc>
              <a:spcBef>
                <a:spcPts val="0"/>
              </a:spcBef>
              <a:spcAft>
                <a:spcPts val="0"/>
              </a:spcAft>
              <a:buClr>
                <a:schemeClr val="accent3"/>
              </a:buClr>
              <a:buSzPts val="5200"/>
              <a:buFont typeface="Arial"/>
              <a:buNone/>
              <a:defRPr sz="5200" b="0" i="0" u="none" strike="noStrike" cap="none">
                <a:solidFill>
                  <a:schemeClr val="accent3"/>
                </a:solidFill>
                <a:latin typeface="Arial"/>
                <a:ea typeface="Arial"/>
                <a:cs typeface="Arial"/>
                <a:sym typeface="Arial"/>
              </a:defRPr>
            </a:lvl8pPr>
            <a:lvl9pPr marR="0" lvl="8" algn="ctr" rtl="0">
              <a:lnSpc>
                <a:spcPct val="100000"/>
              </a:lnSpc>
              <a:spcBef>
                <a:spcPts val="0"/>
              </a:spcBef>
              <a:spcAft>
                <a:spcPts val="0"/>
              </a:spcAft>
              <a:buClr>
                <a:schemeClr val="accent3"/>
              </a:buClr>
              <a:buSzPts val="5200"/>
              <a:buFont typeface="Arial"/>
              <a:buNone/>
              <a:defRPr sz="5200" b="0" i="0" u="none" strike="noStrike" cap="none">
                <a:solidFill>
                  <a:schemeClr val="accent3"/>
                </a:solidFill>
                <a:latin typeface="Arial"/>
                <a:ea typeface="Arial"/>
                <a:cs typeface="Arial"/>
                <a:sym typeface="Arial"/>
              </a:defRPr>
            </a:lvl9pPr>
          </a:lstStyle>
          <a:p>
            <a:pPr>
              <a:lnSpc>
                <a:spcPct val="90000"/>
              </a:lnSpc>
              <a:buSzPts val="1800"/>
            </a:pPr>
            <a:r>
              <a:rPr lang="es-AR" b="1" dirty="0">
                <a:latin typeface="Arial"/>
                <a:ea typeface="Arial"/>
                <a:cs typeface="Arial"/>
                <a:sym typeface="Arial"/>
              </a:rPr>
              <a:t>Clase 18</a:t>
            </a:r>
            <a:endParaRPr lang="es-AR" dirty="0"/>
          </a:p>
        </p:txBody>
      </p:sp>
      <p:sp>
        <p:nvSpPr>
          <p:cNvPr id="10" name="Google Shape;85;p13"/>
          <p:cNvSpPr txBox="1"/>
          <p:nvPr/>
        </p:nvSpPr>
        <p:spPr>
          <a:xfrm>
            <a:off x="0" y="1814257"/>
            <a:ext cx="9144000" cy="523220"/>
          </a:xfrm>
          <a:prstGeom prst="rect">
            <a:avLst/>
          </a:prstGeom>
          <a:noFill/>
          <a:ln>
            <a:noFill/>
          </a:ln>
        </p:spPr>
        <p:txBody>
          <a:bodyPr spcFirstLastPara="1" wrap="square" lIns="91425" tIns="45700" rIns="91425" bIns="45700" anchor="t" anchorCtr="0">
            <a:spAutoFit/>
          </a:bodyPr>
          <a:lstStyle/>
          <a:p>
            <a:pPr lvl="0" algn="ctr"/>
            <a:r>
              <a:rPr lang="es-AR" sz="2800" b="1" i="1" dirty="0"/>
              <a:t>JavaScript Parte 6</a:t>
            </a:r>
            <a:endParaRPr b="1" i="1" dirty="0"/>
          </a:p>
        </p:txBody>
      </p:sp>
      <p:pic>
        <p:nvPicPr>
          <p:cNvPr id="5" name="Google Shape;82;p12"/>
          <p:cNvPicPr preferRelativeResize="0"/>
          <p:nvPr/>
        </p:nvPicPr>
        <p:blipFill rotWithShape="1">
          <a:blip r:embed="rId3">
            <a:alphaModFix/>
          </a:blip>
          <a:srcRect b="19640"/>
          <a:stretch/>
        </p:blipFill>
        <p:spPr>
          <a:xfrm>
            <a:off x="3332895" y="2430039"/>
            <a:ext cx="2343426" cy="1883184"/>
          </a:xfrm>
          <a:prstGeom prst="rect">
            <a:avLst/>
          </a:prstGeom>
          <a:noFill/>
          <a:ln>
            <a:noFill/>
          </a:ln>
          <a:effectLst>
            <a:outerShdw blurRad="292100" dist="139700" dir="2700000" algn="tl" rotWithShape="0">
              <a:srgbClr val="333333">
                <a:alpha val="63921"/>
              </a:srgbClr>
            </a:outerShdw>
          </a:effectLst>
        </p:spPr>
      </p:pic>
    </p:spTree>
    <p:extLst>
      <p:ext uri="{BB962C8B-B14F-4D97-AF65-F5344CB8AC3E}">
        <p14:creationId xmlns:p14="http://schemas.microsoft.com/office/powerpoint/2010/main" val="4179950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434310"/>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b="1" dirty="0" err="1"/>
              <a:t>Create</a:t>
            </a:r>
            <a:r>
              <a:rPr lang="es-ES" b="1" dirty="0"/>
              <a:t> </a:t>
            </a:r>
            <a:r>
              <a:rPr lang="es-ES" b="1" dirty="0" err="1"/>
              <a:t>element</a:t>
            </a:r>
            <a:endParaRPr lang="es-ES" b="1" dirty="0"/>
          </a:p>
        </p:txBody>
      </p:sp>
      <p:sp>
        <p:nvSpPr>
          <p:cNvPr id="3" name="Google Shape;61;p14"/>
          <p:cNvSpPr txBox="1">
            <a:spLocks/>
          </p:cNvSpPr>
          <p:nvPr/>
        </p:nvSpPr>
        <p:spPr>
          <a:xfrm>
            <a:off x="380174" y="948513"/>
            <a:ext cx="8456828" cy="26373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400" dirty="0">
                <a:solidFill>
                  <a:srgbClr val="000000"/>
                </a:solidFill>
              </a:rPr>
              <a:t>Creación de listas clonando un elemento (</a:t>
            </a:r>
            <a:r>
              <a:rPr lang="es-AR" sz="1400" i="1" dirty="0" err="1">
                <a:solidFill>
                  <a:srgbClr val="000000"/>
                </a:solidFill>
              </a:rPr>
              <a:t>cloneNode</a:t>
            </a:r>
            <a:r>
              <a:rPr lang="es-AR" sz="1400" dirty="0">
                <a:solidFill>
                  <a:srgbClr val="000000"/>
                </a:solidFill>
              </a:rPr>
              <a:t>):</a:t>
            </a:r>
          </a:p>
          <a:p>
            <a:pPr marL="0" indent="0" algn="l">
              <a:spcAft>
                <a:spcPts val="600"/>
              </a:spcAft>
            </a:pPr>
            <a:r>
              <a:rPr lang="es-AR" sz="1400" dirty="0">
                <a:solidFill>
                  <a:srgbClr val="000000"/>
                </a:solidFill>
                <a:hlinkClick r:id="rId3"/>
              </a:rPr>
              <a:t>https://www.w3schools.com/jsref/tryit.asp?filename=tryjsref_node_clonenode</a:t>
            </a:r>
            <a:endParaRPr lang="es-AR" sz="1400" dirty="0">
              <a:solidFill>
                <a:srgbClr val="000000"/>
              </a:solidFill>
            </a:endParaRPr>
          </a:p>
          <a:p>
            <a:pPr marL="0" indent="0" algn="l">
              <a:spcAft>
                <a:spcPts val="600"/>
              </a:spcAft>
            </a:pPr>
            <a:endParaRPr lang="es-AR" sz="1400" dirty="0">
              <a:solidFill>
                <a:srgbClr val="000000"/>
              </a:solidFill>
            </a:endParaRPr>
          </a:p>
          <a:p>
            <a:pPr marL="0" indent="0" algn="l">
              <a:spcAft>
                <a:spcPts val="600"/>
              </a:spcAft>
            </a:pPr>
            <a:r>
              <a:rPr lang="es-AR" sz="1400" b="1" dirty="0">
                <a:solidFill>
                  <a:srgbClr val="000000"/>
                </a:solidFill>
              </a:rPr>
              <a:t>Explicación del ejemplo:</a:t>
            </a:r>
          </a:p>
          <a:p>
            <a:pPr marL="342900" indent="-342900" algn="l">
              <a:spcAft>
                <a:spcPts val="600"/>
              </a:spcAft>
              <a:buAutoNum type="arabicPeriod"/>
            </a:pPr>
            <a:r>
              <a:rPr lang="es-AR" sz="1400" dirty="0">
                <a:solidFill>
                  <a:srgbClr val="000000"/>
                </a:solidFill>
              </a:rPr>
              <a:t>Dentro del documento HTML creamos dos listas, cada una con un ID asociado.</a:t>
            </a:r>
          </a:p>
          <a:p>
            <a:pPr marL="342900" indent="-342900" algn="l">
              <a:spcAft>
                <a:spcPts val="600"/>
              </a:spcAft>
              <a:buAutoNum type="arabicPeriod"/>
            </a:pPr>
            <a:r>
              <a:rPr lang="es-AR" sz="1400" dirty="0">
                <a:solidFill>
                  <a:srgbClr val="000000"/>
                </a:solidFill>
              </a:rPr>
              <a:t>Al botón le asociamos la función </a:t>
            </a:r>
            <a:r>
              <a:rPr lang="es-AR" sz="1400" dirty="0" err="1">
                <a:solidFill>
                  <a:srgbClr val="000000"/>
                </a:solidFill>
              </a:rPr>
              <a:t>myFunction</a:t>
            </a:r>
            <a:r>
              <a:rPr lang="es-AR" sz="1400" dirty="0">
                <a:solidFill>
                  <a:srgbClr val="000000"/>
                </a:solidFill>
              </a:rPr>
              <a:t> que obtiene el elemento según el ID. Esa función tiene dos variables. La variable </a:t>
            </a:r>
            <a:r>
              <a:rPr lang="es-AR" sz="1400" b="1" i="1" dirty="0" err="1">
                <a:solidFill>
                  <a:srgbClr val="000000"/>
                </a:solidFill>
              </a:rPr>
              <a:t>itm</a:t>
            </a:r>
            <a:r>
              <a:rPr lang="es-AR" sz="1400" dirty="0">
                <a:solidFill>
                  <a:srgbClr val="000000"/>
                </a:solidFill>
              </a:rPr>
              <a:t> obtiene el último elemento (</a:t>
            </a:r>
            <a:r>
              <a:rPr lang="es-AR" sz="1400" i="1" dirty="0" err="1">
                <a:solidFill>
                  <a:srgbClr val="000000"/>
                </a:solidFill>
              </a:rPr>
              <a:t>lastChild</a:t>
            </a:r>
            <a:r>
              <a:rPr lang="es-AR" sz="1400" dirty="0">
                <a:solidFill>
                  <a:srgbClr val="000000"/>
                </a:solidFill>
              </a:rPr>
              <a:t>) de la lista “myList2” y la variable </a:t>
            </a:r>
            <a:r>
              <a:rPr lang="es-AR" sz="1400" b="1" i="1" dirty="0" err="1">
                <a:solidFill>
                  <a:srgbClr val="000000"/>
                </a:solidFill>
              </a:rPr>
              <a:t>cln</a:t>
            </a:r>
            <a:r>
              <a:rPr lang="es-AR" sz="1400" dirty="0">
                <a:solidFill>
                  <a:srgbClr val="000000"/>
                </a:solidFill>
              </a:rPr>
              <a:t> lo que hace es una copia de ese elemento </a:t>
            </a:r>
            <a:r>
              <a:rPr lang="es-AR" sz="1400" dirty="0" err="1">
                <a:solidFill>
                  <a:srgbClr val="000000"/>
                </a:solidFill>
              </a:rPr>
              <a:t>itm</a:t>
            </a:r>
            <a:r>
              <a:rPr lang="es-AR" sz="1400" dirty="0">
                <a:solidFill>
                  <a:srgbClr val="000000"/>
                </a:solidFill>
              </a:rPr>
              <a:t> obtenido.</a:t>
            </a:r>
          </a:p>
          <a:p>
            <a:pPr marL="342900" indent="-342900" algn="l">
              <a:spcAft>
                <a:spcPts val="600"/>
              </a:spcAft>
              <a:buAutoNum type="arabicPeriod"/>
            </a:pPr>
            <a:r>
              <a:rPr lang="es-AR" sz="1400" dirty="0">
                <a:solidFill>
                  <a:srgbClr val="000000"/>
                </a:solidFill>
              </a:rPr>
              <a:t>Con </a:t>
            </a:r>
            <a:r>
              <a:rPr lang="es-AR" sz="1400" i="1" dirty="0" err="1">
                <a:solidFill>
                  <a:srgbClr val="000000"/>
                </a:solidFill>
              </a:rPr>
              <a:t>appendChild</a:t>
            </a:r>
            <a:r>
              <a:rPr lang="es-AR" sz="1400" dirty="0">
                <a:solidFill>
                  <a:srgbClr val="000000"/>
                </a:solidFill>
              </a:rPr>
              <a:t> agregamos ese elemento “clonado” de la lista 2 a la lista 1.</a:t>
            </a:r>
          </a:p>
        </p:txBody>
      </p:sp>
    </p:spTree>
    <p:extLst>
      <p:ext uri="{BB962C8B-B14F-4D97-AF65-F5344CB8AC3E}">
        <p14:creationId xmlns:p14="http://schemas.microsoft.com/office/powerpoint/2010/main" val="4009456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434310"/>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b="1" dirty="0"/>
              <a:t>Modificar atributos de </a:t>
            </a:r>
            <a:r>
              <a:rPr lang="es-ES" b="1"/>
              <a:t>un elemento</a:t>
            </a:r>
            <a:endParaRPr lang="es-ES" b="1" dirty="0"/>
          </a:p>
        </p:txBody>
      </p:sp>
      <p:sp>
        <p:nvSpPr>
          <p:cNvPr id="3" name="Google Shape;61;p14"/>
          <p:cNvSpPr txBox="1">
            <a:spLocks/>
          </p:cNvSpPr>
          <p:nvPr/>
        </p:nvSpPr>
        <p:spPr>
          <a:xfrm>
            <a:off x="380174" y="948514"/>
            <a:ext cx="8456828" cy="414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400" dirty="0">
                <a:solidFill>
                  <a:srgbClr val="000000"/>
                </a:solidFill>
              </a:rPr>
              <a:t>Hasta ahora, hemos visto cómo crear elementos HTML con JavaScript, pero no hemos visto cómo modificar los atributos HTML de dichas etiquetas creadas. En general, una vez que tenemos un elemento sobre el que vamos a crear algunos atributos, lo más sencillo es asignarle valores como propiedades de objetos:</a:t>
            </a:r>
          </a:p>
        </p:txBody>
      </p:sp>
      <p:sp>
        <p:nvSpPr>
          <p:cNvPr id="2" name="Rectángulo 1"/>
          <p:cNvSpPr/>
          <p:nvPr/>
        </p:nvSpPr>
        <p:spPr>
          <a:xfrm>
            <a:off x="380174" y="1945340"/>
            <a:ext cx="8656084" cy="830997"/>
          </a:xfrm>
          <a:prstGeom prst="rect">
            <a:avLst/>
          </a:prstGeom>
          <a:solidFill>
            <a:srgbClr val="23262E"/>
          </a:solidFill>
        </p:spPr>
        <p:txBody>
          <a:bodyPr wrap="square">
            <a:spAutoFit/>
          </a:bodyPr>
          <a:lstStyle/>
          <a:p>
            <a:r>
              <a:rPr lang="es-AR" sz="1200" dirty="0" err="1">
                <a:solidFill>
                  <a:srgbClr val="C74DED"/>
                </a:solidFill>
                <a:latin typeface="Consolas" panose="020B0609020204030204" pitchFamily="49" charset="0"/>
                <a:ea typeface="Times New Roman" panose="02020603050405020304" pitchFamily="18" charset="0"/>
                <a:cs typeface="Times New Roman" panose="02020603050405020304" pitchFamily="18" charset="0"/>
              </a:rPr>
              <a:t>const</a:t>
            </a:r>
            <a:r>
              <a:rPr lang="es-AR" sz="1200"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 </a:t>
            </a:r>
            <a:r>
              <a:rPr lang="es-AR" sz="1200" dirty="0">
                <a:solidFill>
                  <a:srgbClr val="00E8C6"/>
                </a:solidFill>
                <a:latin typeface="Consolas" panose="020B0609020204030204" pitchFamily="49" charset="0"/>
                <a:ea typeface="Times New Roman" panose="02020603050405020304" pitchFamily="18" charset="0"/>
                <a:cs typeface="Times New Roman" panose="02020603050405020304" pitchFamily="18" charset="0"/>
              </a:rPr>
              <a:t>div</a:t>
            </a:r>
            <a:r>
              <a:rPr lang="es-AR" sz="1200"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 </a:t>
            </a:r>
            <a:r>
              <a:rPr lang="es-AR" sz="1200" dirty="0">
                <a:solidFill>
                  <a:srgbClr val="EE5D43"/>
                </a:solidFill>
                <a:latin typeface="Consolas" panose="020B0609020204030204" pitchFamily="49" charset="0"/>
                <a:ea typeface="Times New Roman" panose="02020603050405020304" pitchFamily="18" charset="0"/>
                <a:cs typeface="Times New Roman" panose="02020603050405020304" pitchFamily="18" charset="0"/>
              </a:rPr>
              <a:t>=</a:t>
            </a:r>
            <a:r>
              <a:rPr lang="es-AR" sz="1200"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 </a:t>
            </a:r>
            <a:r>
              <a:rPr lang="es-AR" sz="1200" dirty="0" err="1">
                <a:solidFill>
                  <a:srgbClr val="F39C12"/>
                </a:solidFill>
                <a:latin typeface="Consolas" panose="020B0609020204030204" pitchFamily="49" charset="0"/>
                <a:ea typeface="Times New Roman" panose="02020603050405020304" pitchFamily="18" charset="0"/>
                <a:cs typeface="Times New Roman" panose="02020603050405020304" pitchFamily="18" charset="0"/>
              </a:rPr>
              <a:t>document</a:t>
            </a:r>
            <a:r>
              <a:rPr lang="es-AR" sz="1200" dirty="0" err="1">
                <a:solidFill>
                  <a:srgbClr val="D5CED9"/>
                </a:solidFill>
                <a:latin typeface="Consolas" panose="020B0609020204030204" pitchFamily="49" charset="0"/>
                <a:ea typeface="Times New Roman" panose="02020603050405020304" pitchFamily="18" charset="0"/>
                <a:cs typeface="Times New Roman" panose="02020603050405020304" pitchFamily="18" charset="0"/>
              </a:rPr>
              <a:t>.</a:t>
            </a:r>
            <a:r>
              <a:rPr lang="es-AR" sz="1200" dirty="0" err="1">
                <a:solidFill>
                  <a:srgbClr val="FFE66D"/>
                </a:solidFill>
                <a:latin typeface="Consolas" panose="020B0609020204030204" pitchFamily="49" charset="0"/>
                <a:ea typeface="Times New Roman" panose="02020603050405020304" pitchFamily="18" charset="0"/>
                <a:cs typeface="Times New Roman" panose="02020603050405020304" pitchFamily="18" charset="0"/>
              </a:rPr>
              <a:t>createElement</a:t>
            </a:r>
            <a:r>
              <a:rPr lang="es-AR" sz="1200"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a:t>
            </a:r>
            <a:r>
              <a:rPr lang="es-AR" sz="1200" dirty="0">
                <a:solidFill>
                  <a:srgbClr val="96E072"/>
                </a:solidFill>
                <a:latin typeface="Consolas" panose="020B0609020204030204" pitchFamily="49" charset="0"/>
                <a:ea typeface="Times New Roman" panose="02020603050405020304" pitchFamily="18" charset="0"/>
                <a:cs typeface="Times New Roman" panose="02020603050405020304" pitchFamily="18" charset="0"/>
              </a:rPr>
              <a:t>"div"</a:t>
            </a:r>
            <a:r>
              <a:rPr lang="es-AR" sz="1200"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 </a:t>
            </a:r>
            <a:r>
              <a:rPr lang="es-AR" sz="1200" dirty="0">
                <a:solidFill>
                  <a:srgbClr val="5F6167"/>
                </a:solidFill>
                <a:latin typeface="Consolas" panose="020B0609020204030204" pitchFamily="49" charset="0"/>
                <a:ea typeface="Times New Roman" panose="02020603050405020304" pitchFamily="18" charset="0"/>
                <a:cs typeface="Times New Roman" panose="02020603050405020304" pitchFamily="18" charset="0"/>
              </a:rPr>
              <a:t>// &lt;div&gt;&lt;/div&gt;</a:t>
            </a:r>
            <a:endParaRPr lang="es-AR" sz="1200" dirty="0">
              <a:latin typeface="Consolas" panose="020B0609020204030204" pitchFamily="49" charset="0"/>
              <a:ea typeface="Calibri" panose="020F0502020204030204" pitchFamily="34" charset="0"/>
              <a:cs typeface="Times New Roman" panose="02020603050405020304" pitchFamily="18" charset="0"/>
            </a:endParaRPr>
          </a:p>
          <a:p>
            <a:r>
              <a:rPr lang="es-AR" sz="1200" dirty="0">
                <a:solidFill>
                  <a:srgbClr val="F39C12"/>
                </a:solidFill>
                <a:latin typeface="Consolas" panose="020B0609020204030204" pitchFamily="49" charset="0"/>
                <a:ea typeface="Times New Roman" panose="02020603050405020304" pitchFamily="18" charset="0"/>
                <a:cs typeface="Times New Roman" panose="02020603050405020304" pitchFamily="18" charset="0"/>
              </a:rPr>
              <a:t>div</a:t>
            </a:r>
            <a:r>
              <a:rPr lang="es-AR" sz="1200"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a:t>
            </a:r>
            <a:r>
              <a:rPr lang="es-AR" sz="1200" dirty="0">
                <a:solidFill>
                  <a:srgbClr val="00E8C6"/>
                </a:solidFill>
                <a:latin typeface="Consolas" panose="020B0609020204030204" pitchFamily="49" charset="0"/>
                <a:ea typeface="Times New Roman" panose="02020603050405020304" pitchFamily="18" charset="0"/>
                <a:cs typeface="Times New Roman" panose="02020603050405020304" pitchFamily="18" charset="0"/>
              </a:rPr>
              <a:t>id</a:t>
            </a:r>
            <a:r>
              <a:rPr lang="es-AR" sz="1200"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 </a:t>
            </a:r>
            <a:r>
              <a:rPr lang="es-AR" sz="1200" dirty="0">
                <a:solidFill>
                  <a:srgbClr val="EE5D43"/>
                </a:solidFill>
                <a:latin typeface="Consolas" panose="020B0609020204030204" pitchFamily="49" charset="0"/>
                <a:ea typeface="Times New Roman" panose="02020603050405020304" pitchFamily="18" charset="0"/>
                <a:cs typeface="Times New Roman" panose="02020603050405020304" pitchFamily="18" charset="0"/>
              </a:rPr>
              <a:t>=</a:t>
            </a:r>
            <a:r>
              <a:rPr lang="es-AR" sz="1200"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 </a:t>
            </a:r>
            <a:r>
              <a:rPr lang="es-AR" sz="1200" dirty="0">
                <a:solidFill>
                  <a:srgbClr val="96E072"/>
                </a:solidFill>
                <a:latin typeface="Consolas" panose="020B0609020204030204" pitchFamily="49" charset="0"/>
                <a:ea typeface="Times New Roman" panose="02020603050405020304" pitchFamily="18" charset="0"/>
                <a:cs typeface="Times New Roman" panose="02020603050405020304" pitchFamily="18" charset="0"/>
              </a:rPr>
              <a:t>"page"</a:t>
            </a:r>
            <a:r>
              <a:rPr lang="es-AR" sz="1200"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 </a:t>
            </a:r>
            <a:r>
              <a:rPr lang="es-AR" sz="1200" dirty="0">
                <a:solidFill>
                  <a:srgbClr val="5F6167"/>
                </a:solidFill>
                <a:latin typeface="Consolas" panose="020B0609020204030204" pitchFamily="49" charset="0"/>
                <a:ea typeface="Times New Roman" panose="02020603050405020304" pitchFamily="18" charset="0"/>
                <a:cs typeface="Times New Roman" panose="02020603050405020304" pitchFamily="18" charset="0"/>
              </a:rPr>
              <a:t>// &lt;div id="page"&gt;&lt;/div&gt;</a:t>
            </a:r>
            <a:endParaRPr lang="es-AR" sz="1200" dirty="0">
              <a:latin typeface="Consolas" panose="020B0609020204030204" pitchFamily="49" charset="0"/>
              <a:ea typeface="Calibri" panose="020F0502020204030204" pitchFamily="34" charset="0"/>
              <a:cs typeface="Times New Roman" panose="02020603050405020304" pitchFamily="18" charset="0"/>
            </a:endParaRPr>
          </a:p>
          <a:p>
            <a:r>
              <a:rPr lang="es-AR" sz="1200" dirty="0" err="1">
                <a:solidFill>
                  <a:srgbClr val="F39C12"/>
                </a:solidFill>
                <a:latin typeface="Consolas" panose="020B0609020204030204" pitchFamily="49" charset="0"/>
                <a:ea typeface="Times New Roman" panose="02020603050405020304" pitchFamily="18" charset="0"/>
                <a:cs typeface="Times New Roman" panose="02020603050405020304" pitchFamily="18" charset="0"/>
              </a:rPr>
              <a:t>div</a:t>
            </a:r>
            <a:r>
              <a:rPr lang="es-AR" sz="1200" dirty="0" err="1">
                <a:solidFill>
                  <a:srgbClr val="D5CED9"/>
                </a:solidFill>
                <a:latin typeface="Consolas" panose="020B0609020204030204" pitchFamily="49" charset="0"/>
                <a:ea typeface="Times New Roman" panose="02020603050405020304" pitchFamily="18" charset="0"/>
                <a:cs typeface="Times New Roman" panose="02020603050405020304" pitchFamily="18" charset="0"/>
              </a:rPr>
              <a:t>.</a:t>
            </a:r>
            <a:r>
              <a:rPr lang="es-AR" sz="1200" dirty="0" err="1">
                <a:solidFill>
                  <a:srgbClr val="00E8C6"/>
                </a:solidFill>
                <a:latin typeface="Consolas" panose="020B0609020204030204" pitchFamily="49" charset="0"/>
                <a:ea typeface="Times New Roman" panose="02020603050405020304" pitchFamily="18" charset="0"/>
                <a:cs typeface="Times New Roman" panose="02020603050405020304" pitchFamily="18" charset="0"/>
              </a:rPr>
              <a:t>className</a:t>
            </a:r>
            <a:r>
              <a:rPr lang="es-AR" sz="1200"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 </a:t>
            </a:r>
            <a:r>
              <a:rPr lang="es-AR" sz="1200" dirty="0">
                <a:solidFill>
                  <a:srgbClr val="EE5D43"/>
                </a:solidFill>
                <a:latin typeface="Consolas" panose="020B0609020204030204" pitchFamily="49" charset="0"/>
                <a:ea typeface="Times New Roman" panose="02020603050405020304" pitchFamily="18" charset="0"/>
                <a:cs typeface="Times New Roman" panose="02020603050405020304" pitchFamily="18" charset="0"/>
              </a:rPr>
              <a:t>=</a:t>
            </a:r>
            <a:r>
              <a:rPr lang="es-AR" sz="1200"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 </a:t>
            </a:r>
            <a:r>
              <a:rPr lang="es-AR" sz="1200" dirty="0">
                <a:solidFill>
                  <a:srgbClr val="96E072"/>
                </a:solidFill>
                <a:latin typeface="Consolas" panose="020B0609020204030204" pitchFamily="49" charset="0"/>
                <a:ea typeface="Times New Roman" panose="02020603050405020304" pitchFamily="18" charset="0"/>
                <a:cs typeface="Times New Roman" panose="02020603050405020304" pitchFamily="18" charset="0"/>
              </a:rPr>
              <a:t>"data"</a:t>
            </a:r>
            <a:r>
              <a:rPr lang="es-AR" sz="1200"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 </a:t>
            </a:r>
            <a:r>
              <a:rPr lang="es-AR" sz="1200" dirty="0">
                <a:solidFill>
                  <a:srgbClr val="5F6167"/>
                </a:solidFill>
                <a:latin typeface="Consolas" panose="020B0609020204030204" pitchFamily="49" charset="0"/>
                <a:ea typeface="Times New Roman" panose="02020603050405020304" pitchFamily="18" charset="0"/>
                <a:cs typeface="Times New Roman" panose="02020603050405020304" pitchFamily="18" charset="0"/>
              </a:rPr>
              <a:t>// &lt;div id="page" </a:t>
            </a:r>
            <a:r>
              <a:rPr lang="es-AR" sz="1200" dirty="0" err="1">
                <a:solidFill>
                  <a:srgbClr val="5F6167"/>
                </a:solidFill>
                <a:latin typeface="Consolas" panose="020B0609020204030204" pitchFamily="49" charset="0"/>
                <a:ea typeface="Times New Roman" panose="02020603050405020304" pitchFamily="18" charset="0"/>
                <a:cs typeface="Times New Roman" panose="02020603050405020304" pitchFamily="18" charset="0"/>
              </a:rPr>
              <a:t>class</a:t>
            </a:r>
            <a:r>
              <a:rPr lang="es-AR" sz="1200" dirty="0">
                <a:solidFill>
                  <a:srgbClr val="5F6167"/>
                </a:solidFill>
                <a:latin typeface="Consolas" panose="020B0609020204030204" pitchFamily="49" charset="0"/>
                <a:ea typeface="Times New Roman" panose="02020603050405020304" pitchFamily="18" charset="0"/>
                <a:cs typeface="Times New Roman" panose="02020603050405020304" pitchFamily="18" charset="0"/>
              </a:rPr>
              <a:t>="data"&gt;&lt;/div&gt;</a:t>
            </a:r>
            <a:endParaRPr lang="es-AR" sz="1200" dirty="0">
              <a:latin typeface="Consolas" panose="020B0609020204030204" pitchFamily="49" charset="0"/>
              <a:ea typeface="Calibri" panose="020F0502020204030204" pitchFamily="34" charset="0"/>
              <a:cs typeface="Times New Roman" panose="02020603050405020304" pitchFamily="18" charset="0"/>
            </a:endParaRPr>
          </a:p>
          <a:p>
            <a:r>
              <a:rPr lang="es-AR" sz="1200" dirty="0" err="1">
                <a:solidFill>
                  <a:srgbClr val="F39C12"/>
                </a:solidFill>
                <a:latin typeface="Consolas" panose="020B0609020204030204" pitchFamily="49" charset="0"/>
                <a:ea typeface="Times New Roman" panose="02020603050405020304" pitchFamily="18" charset="0"/>
                <a:cs typeface="Times New Roman" panose="02020603050405020304" pitchFamily="18" charset="0"/>
              </a:rPr>
              <a:t>div</a:t>
            </a:r>
            <a:r>
              <a:rPr lang="es-AR" sz="1200" dirty="0" err="1">
                <a:solidFill>
                  <a:srgbClr val="D5CED9"/>
                </a:solidFill>
                <a:latin typeface="Consolas" panose="020B0609020204030204" pitchFamily="49" charset="0"/>
                <a:ea typeface="Times New Roman" panose="02020603050405020304" pitchFamily="18" charset="0"/>
                <a:cs typeface="Times New Roman" panose="02020603050405020304" pitchFamily="18" charset="0"/>
              </a:rPr>
              <a:t>.</a:t>
            </a:r>
            <a:r>
              <a:rPr lang="es-AR" sz="1200" dirty="0" err="1">
                <a:solidFill>
                  <a:srgbClr val="00E8C6"/>
                </a:solidFill>
                <a:latin typeface="Consolas" panose="020B0609020204030204" pitchFamily="49" charset="0"/>
                <a:ea typeface="Times New Roman" panose="02020603050405020304" pitchFamily="18" charset="0"/>
                <a:cs typeface="Times New Roman" panose="02020603050405020304" pitchFamily="18" charset="0"/>
              </a:rPr>
              <a:t>style</a:t>
            </a:r>
            <a:r>
              <a:rPr lang="es-AR" sz="1200"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 </a:t>
            </a:r>
            <a:r>
              <a:rPr lang="es-AR" sz="1200" dirty="0">
                <a:solidFill>
                  <a:srgbClr val="EE5D43"/>
                </a:solidFill>
                <a:latin typeface="Consolas" panose="020B0609020204030204" pitchFamily="49" charset="0"/>
                <a:ea typeface="Times New Roman" panose="02020603050405020304" pitchFamily="18" charset="0"/>
                <a:cs typeface="Times New Roman" panose="02020603050405020304" pitchFamily="18" charset="0"/>
              </a:rPr>
              <a:t>=</a:t>
            </a:r>
            <a:r>
              <a:rPr lang="es-AR" sz="1200"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 </a:t>
            </a:r>
            <a:r>
              <a:rPr lang="es-AR" sz="1200" dirty="0">
                <a:solidFill>
                  <a:srgbClr val="96E072"/>
                </a:solidFill>
                <a:latin typeface="Consolas" panose="020B0609020204030204" pitchFamily="49" charset="0"/>
                <a:ea typeface="Times New Roman" panose="02020603050405020304" pitchFamily="18" charset="0"/>
                <a:cs typeface="Times New Roman" panose="02020603050405020304" pitchFamily="18" charset="0"/>
              </a:rPr>
              <a:t>"color: red"</a:t>
            </a:r>
            <a:r>
              <a:rPr lang="es-AR" sz="1200"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 </a:t>
            </a:r>
            <a:r>
              <a:rPr lang="es-AR" sz="1200" dirty="0">
                <a:solidFill>
                  <a:srgbClr val="5F6167"/>
                </a:solidFill>
                <a:latin typeface="Consolas" panose="020B0609020204030204" pitchFamily="49" charset="0"/>
                <a:ea typeface="Times New Roman" panose="02020603050405020304" pitchFamily="18" charset="0"/>
                <a:cs typeface="Times New Roman" panose="02020603050405020304" pitchFamily="18" charset="0"/>
              </a:rPr>
              <a:t>// &lt;div&gt; id="page" </a:t>
            </a:r>
            <a:r>
              <a:rPr lang="es-AR" sz="1200" dirty="0" err="1">
                <a:solidFill>
                  <a:srgbClr val="5F6167"/>
                </a:solidFill>
                <a:latin typeface="Consolas" panose="020B0609020204030204" pitchFamily="49" charset="0"/>
                <a:ea typeface="Times New Roman" panose="02020603050405020304" pitchFamily="18" charset="0"/>
                <a:cs typeface="Times New Roman" panose="02020603050405020304" pitchFamily="18" charset="0"/>
              </a:rPr>
              <a:t>class</a:t>
            </a:r>
            <a:r>
              <a:rPr lang="es-AR" sz="1200" dirty="0">
                <a:solidFill>
                  <a:srgbClr val="5F6167"/>
                </a:solidFill>
                <a:latin typeface="Consolas" panose="020B0609020204030204" pitchFamily="49" charset="0"/>
                <a:ea typeface="Times New Roman" panose="02020603050405020304" pitchFamily="18" charset="0"/>
                <a:cs typeface="Times New Roman" panose="02020603050405020304" pitchFamily="18" charset="0"/>
              </a:rPr>
              <a:t>="data" </a:t>
            </a:r>
            <a:r>
              <a:rPr lang="es-AR" sz="1200" dirty="0" err="1">
                <a:solidFill>
                  <a:srgbClr val="5F6167"/>
                </a:solidFill>
                <a:latin typeface="Consolas" panose="020B0609020204030204" pitchFamily="49" charset="0"/>
                <a:ea typeface="Times New Roman" panose="02020603050405020304" pitchFamily="18" charset="0"/>
                <a:cs typeface="Times New Roman" panose="02020603050405020304" pitchFamily="18" charset="0"/>
              </a:rPr>
              <a:t>style</a:t>
            </a:r>
            <a:r>
              <a:rPr lang="es-AR" sz="1200" dirty="0">
                <a:solidFill>
                  <a:srgbClr val="5F6167"/>
                </a:solidFill>
                <a:latin typeface="Consolas" panose="020B0609020204030204" pitchFamily="49" charset="0"/>
                <a:ea typeface="Times New Roman" panose="02020603050405020304" pitchFamily="18" charset="0"/>
                <a:cs typeface="Times New Roman" panose="02020603050405020304" pitchFamily="18" charset="0"/>
              </a:rPr>
              <a:t>="</a:t>
            </a:r>
            <a:r>
              <a:rPr lang="es-AR" sz="1200" dirty="0" err="1">
                <a:solidFill>
                  <a:srgbClr val="5F6167"/>
                </a:solidFill>
                <a:latin typeface="Consolas" panose="020B0609020204030204" pitchFamily="49" charset="0"/>
                <a:ea typeface="Times New Roman" panose="02020603050405020304" pitchFamily="18" charset="0"/>
                <a:cs typeface="Times New Roman" panose="02020603050405020304" pitchFamily="18" charset="0"/>
              </a:rPr>
              <a:t>color:red</a:t>
            </a:r>
            <a:r>
              <a:rPr lang="es-AR" sz="1200" dirty="0">
                <a:solidFill>
                  <a:srgbClr val="5F6167"/>
                </a:solidFill>
                <a:latin typeface="Consolas" panose="020B0609020204030204" pitchFamily="49" charset="0"/>
                <a:ea typeface="Times New Roman" panose="02020603050405020304" pitchFamily="18" charset="0"/>
                <a:cs typeface="Times New Roman" panose="02020603050405020304" pitchFamily="18" charset="0"/>
              </a:rPr>
              <a:t>"&gt;&lt;/div&gt;</a:t>
            </a:r>
            <a:endParaRPr lang="es-AR" sz="1200" dirty="0">
              <a:latin typeface="Consolas" panose="020B0609020204030204" pitchFamily="49" charset="0"/>
            </a:endParaRPr>
          </a:p>
        </p:txBody>
      </p:sp>
      <p:sp>
        <p:nvSpPr>
          <p:cNvPr id="5" name="Google Shape;258;p18"/>
          <p:cNvSpPr txBox="1">
            <a:spLocks/>
          </p:cNvSpPr>
          <p:nvPr/>
        </p:nvSpPr>
        <p:spPr>
          <a:xfrm>
            <a:off x="8515830" y="1945340"/>
            <a:ext cx="520428"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a:solidFill>
                  <a:schemeClr val="bg1"/>
                </a:solidFill>
              </a:rPr>
              <a:t>JS</a:t>
            </a:r>
          </a:p>
        </p:txBody>
      </p:sp>
      <p:sp>
        <p:nvSpPr>
          <p:cNvPr id="6" name="Google Shape;61;p14"/>
          <p:cNvSpPr txBox="1">
            <a:spLocks/>
          </p:cNvSpPr>
          <p:nvPr/>
        </p:nvSpPr>
        <p:spPr>
          <a:xfrm>
            <a:off x="380174" y="2799202"/>
            <a:ext cx="8456828" cy="2163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200" dirty="0">
                <a:solidFill>
                  <a:srgbClr val="000000"/>
                </a:solidFill>
              </a:rPr>
              <a:t>En este ejemplo tengo un &lt;div&gt; creado con un </a:t>
            </a:r>
            <a:r>
              <a:rPr lang="es-AR" sz="1200" b="1" i="1" dirty="0" err="1">
                <a:solidFill>
                  <a:srgbClr val="000000"/>
                </a:solidFill>
              </a:rPr>
              <a:t>createElement</a:t>
            </a:r>
            <a:r>
              <a:rPr lang="es-AR" sz="1200" dirty="0">
                <a:solidFill>
                  <a:srgbClr val="000000"/>
                </a:solidFill>
              </a:rPr>
              <a:t>, lo que creo son los </a:t>
            </a:r>
            <a:r>
              <a:rPr lang="es-AR" sz="1200" dirty="0" err="1">
                <a:solidFill>
                  <a:srgbClr val="000000"/>
                </a:solidFill>
              </a:rPr>
              <a:t>tags</a:t>
            </a:r>
            <a:r>
              <a:rPr lang="es-AR" sz="1200" dirty="0">
                <a:solidFill>
                  <a:srgbClr val="000000"/>
                </a:solidFill>
              </a:rPr>
              <a:t>, las etiquetas </a:t>
            </a:r>
            <a:r>
              <a:rPr lang="es-AR" sz="1200" b="1" dirty="0">
                <a:solidFill>
                  <a:srgbClr val="000000"/>
                </a:solidFill>
              </a:rPr>
              <a:t>div</a:t>
            </a:r>
            <a:r>
              <a:rPr lang="es-AR" sz="1200" dirty="0">
                <a:solidFill>
                  <a:srgbClr val="000000"/>
                </a:solidFill>
              </a:rPr>
              <a:t>, que quedan almacenado en esa constante.</a:t>
            </a:r>
          </a:p>
          <a:p>
            <a:pPr marL="0" indent="0" algn="l">
              <a:spcAft>
                <a:spcPts val="600"/>
              </a:spcAft>
            </a:pPr>
            <a:r>
              <a:rPr lang="es-AR" sz="1200" dirty="0">
                <a:solidFill>
                  <a:srgbClr val="000000"/>
                </a:solidFill>
              </a:rPr>
              <a:t>Luego a la constante le digo que modifique el atributo </a:t>
            </a:r>
            <a:r>
              <a:rPr lang="es-AR" sz="1200" b="1" dirty="0">
                <a:solidFill>
                  <a:srgbClr val="000000"/>
                </a:solidFill>
              </a:rPr>
              <a:t>ID</a:t>
            </a:r>
            <a:r>
              <a:rPr lang="es-AR" sz="1200" dirty="0">
                <a:solidFill>
                  <a:srgbClr val="000000"/>
                </a:solidFill>
              </a:rPr>
              <a:t>. Al div ahora lo voy a ver con el nuevo id que es “page”, por lo cual estoy modificando una propiedad del elemento HTML pero desde JavaScript, es decir que ya no lo tengo que hacer manualmente en HTML como lo veníamos haciendo, sino que es JavaScript el que se encarga de modificar el atributo del elemento HTML.</a:t>
            </a:r>
          </a:p>
          <a:p>
            <a:pPr marL="0" indent="0" algn="l">
              <a:spcAft>
                <a:spcPts val="600"/>
              </a:spcAft>
            </a:pPr>
            <a:r>
              <a:rPr lang="es-AR" sz="1200" dirty="0">
                <a:solidFill>
                  <a:srgbClr val="000000"/>
                </a:solidFill>
              </a:rPr>
              <a:t>Lo mismo sucede con el atributo </a:t>
            </a:r>
            <a:r>
              <a:rPr lang="es-AR" sz="1200" b="1" dirty="0" err="1">
                <a:solidFill>
                  <a:srgbClr val="000000"/>
                </a:solidFill>
              </a:rPr>
              <a:t>class</a:t>
            </a:r>
            <a:r>
              <a:rPr lang="es-AR" sz="1200" dirty="0">
                <a:solidFill>
                  <a:srgbClr val="000000"/>
                </a:solidFill>
              </a:rPr>
              <a:t>, donde le agrego el nombre de la clase y lo mismo si quiero agregarle estilo desde HTML.</a:t>
            </a:r>
          </a:p>
          <a:p>
            <a:pPr marL="0" indent="0" algn="l">
              <a:spcAft>
                <a:spcPts val="600"/>
              </a:spcAft>
            </a:pPr>
            <a:r>
              <a:rPr lang="es-AR" sz="1200" dirty="0">
                <a:solidFill>
                  <a:srgbClr val="000000"/>
                </a:solidFill>
              </a:rPr>
              <a:t>Entonces no solo vamos a modificar el texto, sino que podemos modificar también los atributos de un elemento HTML.</a:t>
            </a:r>
          </a:p>
        </p:txBody>
      </p:sp>
    </p:spTree>
    <p:extLst>
      <p:ext uri="{BB962C8B-B14F-4D97-AF65-F5344CB8AC3E}">
        <p14:creationId xmlns:p14="http://schemas.microsoft.com/office/powerpoint/2010/main" val="3416308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196185"/>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b="1" dirty="0"/>
              <a:t>Reemplazar contenido</a:t>
            </a:r>
          </a:p>
        </p:txBody>
      </p:sp>
      <p:sp>
        <p:nvSpPr>
          <p:cNvPr id="3" name="Google Shape;61;p14"/>
          <p:cNvSpPr txBox="1">
            <a:spLocks/>
          </p:cNvSpPr>
          <p:nvPr/>
        </p:nvSpPr>
        <p:spPr>
          <a:xfrm>
            <a:off x="380174" y="672289"/>
            <a:ext cx="8763826" cy="414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400" dirty="0">
                <a:solidFill>
                  <a:srgbClr val="000000"/>
                </a:solidFill>
              </a:rPr>
              <a:t>Podemos reemplazar el contenido de una etiqueta HTML. Las propiedades son las siguientes:</a:t>
            </a:r>
          </a:p>
        </p:txBody>
      </p:sp>
      <p:graphicFrame>
        <p:nvGraphicFramePr>
          <p:cNvPr id="4" name="Google Shape;159;p22"/>
          <p:cNvGraphicFramePr/>
          <p:nvPr>
            <p:extLst>
              <p:ext uri="{D42A27DB-BD31-4B8C-83A1-F6EECF244321}">
                <p14:modId xmlns:p14="http://schemas.microsoft.com/office/powerpoint/2010/main" val="1154134494"/>
              </p:ext>
            </p:extLst>
          </p:nvPr>
        </p:nvGraphicFramePr>
        <p:xfrm>
          <a:off x="643476" y="1086411"/>
          <a:ext cx="8138574" cy="1398270"/>
        </p:xfrm>
        <a:graphic>
          <a:graphicData uri="http://schemas.openxmlformats.org/drawingml/2006/table">
            <a:tbl>
              <a:tblPr>
                <a:noFill/>
              </a:tblPr>
              <a:tblGrid>
                <a:gridCol w="1360771">
                  <a:extLst>
                    <a:ext uri="{9D8B030D-6E8A-4147-A177-3AD203B41FA5}">
                      <a16:colId xmlns:a16="http://schemas.microsoft.com/office/drawing/2014/main" val="20000"/>
                    </a:ext>
                  </a:extLst>
                </a:gridCol>
                <a:gridCol w="6777803">
                  <a:extLst>
                    <a:ext uri="{9D8B030D-6E8A-4147-A177-3AD203B41FA5}">
                      <a16:colId xmlns:a16="http://schemas.microsoft.com/office/drawing/2014/main" val="20001"/>
                    </a:ext>
                  </a:extLst>
                </a:gridCol>
              </a:tblGrid>
              <a:tr h="361950">
                <a:tc>
                  <a:txBody>
                    <a:bodyPr/>
                    <a:lstStyle/>
                    <a:p>
                      <a:pPr marL="0" marR="0" lvl="0" indent="0" algn="l" rtl="0">
                        <a:lnSpc>
                          <a:spcPct val="100000"/>
                        </a:lnSpc>
                        <a:spcBef>
                          <a:spcPts val="0"/>
                        </a:spcBef>
                        <a:spcAft>
                          <a:spcPts val="0"/>
                        </a:spcAft>
                        <a:buClr>
                          <a:srgbClr val="000000"/>
                        </a:buClr>
                        <a:buSzPts val="1400"/>
                        <a:buFont typeface="Arial"/>
                        <a:buNone/>
                      </a:pPr>
                      <a:r>
                        <a:rPr lang="es-AR" sz="1200" b="1" u="none" strike="noStrike" cap="none" dirty="0">
                          <a:latin typeface="Montserrat" panose="020B0604020202020204" charset="0"/>
                        </a:rPr>
                        <a:t>Propiedades</a:t>
                      </a:r>
                      <a:endParaRPr sz="1200" b="1" u="none" strike="noStrike" cap="none" dirty="0">
                        <a:latin typeface="Montserrat" panose="020B060402020202020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AR" sz="1200" b="1" u="none" strike="noStrike" cap="none" dirty="0">
                          <a:latin typeface="Montserrat" panose="020B0604020202020204" charset="0"/>
                        </a:rPr>
                        <a:t>Descripción</a:t>
                      </a:r>
                      <a:endParaRPr sz="1200" b="1" u="none" strike="noStrike" cap="none" dirty="0">
                        <a:latin typeface="Montserrat" panose="020B060402020202020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AR" sz="1200" u="none" strike="noStrike" cap="none" dirty="0">
                          <a:latin typeface="Montserrat" panose="020B0604020202020204" charset="0"/>
                        </a:rPr>
                        <a:t> .</a:t>
                      </a:r>
                      <a:r>
                        <a:rPr lang="es-AR" sz="1200" u="none" strike="noStrike" cap="none" dirty="0" err="1">
                          <a:latin typeface="Montserrat" panose="020B0604020202020204" charset="0"/>
                        </a:rPr>
                        <a:t>textContent</a:t>
                      </a:r>
                      <a:endParaRPr sz="1200" u="none" strike="noStrike" cap="none" dirty="0">
                        <a:latin typeface="Montserrat" panose="020B060402020202020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s-AR" sz="1200" u="none" strike="noStrike" cap="none" dirty="0">
                          <a:latin typeface="Montserrat" panose="020B0604020202020204" charset="0"/>
                        </a:rPr>
                        <a:t>Devuelve el contenido de texto del elemento. Se puede asignar para modificar. </a:t>
                      </a:r>
                      <a:r>
                        <a:rPr lang="es-AR" sz="1200" u="none" strike="noStrike" cap="none" dirty="0" err="1">
                          <a:latin typeface="Montserrat" panose="020B0604020202020204" charset="0"/>
                        </a:rPr>
                        <a:t>Ej</a:t>
                      </a:r>
                      <a:r>
                        <a:rPr lang="es-AR" sz="1200" u="none" strike="noStrike" cap="none" dirty="0">
                          <a:latin typeface="Montserrat" panose="020B0604020202020204" charset="0"/>
                        </a:rPr>
                        <a:t>: </a:t>
                      </a:r>
                      <a:r>
                        <a:rPr lang="es-AR" sz="1200" u="sng" strike="noStrike" cap="none" dirty="0">
                          <a:solidFill>
                            <a:schemeClr val="hlink"/>
                          </a:solidFill>
                          <a:latin typeface="Montserrat" panose="020B0604020202020204" charset="0"/>
                          <a:hlinkClick r:id="rId3"/>
                        </a:rPr>
                        <a:t>https://www.w3schools.com/jsref/prop_node_textcontent.asp</a:t>
                      </a:r>
                      <a:r>
                        <a:rPr lang="es-AR" sz="1200" u="none" strike="noStrike" cap="none" dirty="0">
                          <a:latin typeface="Montserrat" panose="020B0604020202020204" charset="0"/>
                        </a:rPr>
                        <a:t> </a:t>
                      </a:r>
                      <a:endParaRPr sz="1200" u="none" strike="noStrike" cap="none" dirty="0">
                        <a:latin typeface="Montserrat" panose="020B060402020202020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AR" sz="1200" u="none" strike="noStrike" cap="none" dirty="0">
                          <a:latin typeface="Montserrat" panose="020B0604020202020204" charset="0"/>
                        </a:rPr>
                        <a:t> .</a:t>
                      </a:r>
                      <a:r>
                        <a:rPr lang="es-AR" sz="1200" u="none" strike="noStrike" cap="none" dirty="0" err="1">
                          <a:latin typeface="Montserrat" panose="020B0604020202020204" charset="0"/>
                        </a:rPr>
                        <a:t>innerHTML</a:t>
                      </a:r>
                      <a:endParaRPr sz="1200" u="none" strike="noStrike" cap="none" dirty="0">
                        <a:latin typeface="Montserrat" panose="020B060402020202020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s-AR" sz="1200" u="none" strike="noStrike" cap="none" dirty="0">
                          <a:latin typeface="Montserrat" panose="020B0604020202020204" charset="0"/>
                        </a:rPr>
                        <a:t>Devuelve el contenido HTML del elemento. Se puede usar asignar para modificar. </a:t>
                      </a:r>
                      <a:r>
                        <a:rPr lang="es-AR" sz="1200" u="none" strike="noStrike" cap="none" dirty="0" err="1">
                          <a:latin typeface="Montserrat" panose="020B0604020202020204" charset="0"/>
                        </a:rPr>
                        <a:t>Ej</a:t>
                      </a:r>
                      <a:r>
                        <a:rPr lang="es-AR" sz="1200" u="none" strike="noStrike" cap="none" dirty="0">
                          <a:latin typeface="Montserrat" panose="020B0604020202020204" charset="0"/>
                        </a:rPr>
                        <a:t>: </a:t>
                      </a:r>
                      <a:r>
                        <a:rPr lang="es-AR" sz="1200" u="sng" strike="noStrike" cap="none" dirty="0">
                          <a:solidFill>
                            <a:schemeClr val="hlink"/>
                          </a:solidFill>
                          <a:latin typeface="Montserrat" panose="020B0604020202020204" charset="0"/>
                          <a:hlinkClick r:id="rId4"/>
                        </a:rPr>
                        <a:t>https://www.w3schools.com/jsref/tryit.asp?filename=tryjsref_element_innerhtml</a:t>
                      </a:r>
                      <a:r>
                        <a:rPr lang="es-AR" sz="1200" u="none" strike="noStrike" cap="none" dirty="0">
                          <a:latin typeface="Montserrat" panose="020B0604020202020204" charset="0"/>
                        </a:rPr>
                        <a:t> </a:t>
                      </a:r>
                      <a:endParaRPr sz="1200" u="none" strike="noStrike" cap="none" dirty="0">
                        <a:latin typeface="Montserrat" panose="020B060402020202020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Google Shape;61;p14"/>
          <p:cNvSpPr txBox="1">
            <a:spLocks/>
          </p:cNvSpPr>
          <p:nvPr/>
        </p:nvSpPr>
        <p:spPr>
          <a:xfrm>
            <a:off x="380174" y="2484681"/>
            <a:ext cx="8763826" cy="414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200" dirty="0">
                <a:solidFill>
                  <a:srgbClr val="000000"/>
                </a:solidFill>
              </a:rPr>
              <a:t>La propiedad </a:t>
            </a:r>
            <a:r>
              <a:rPr lang="es-AR" sz="1200" b="1" i="1" dirty="0" err="1">
                <a:solidFill>
                  <a:srgbClr val="000000"/>
                </a:solidFill>
              </a:rPr>
              <a:t>textContent</a:t>
            </a:r>
            <a:r>
              <a:rPr lang="es-AR" sz="1200" b="1" i="1" dirty="0">
                <a:solidFill>
                  <a:srgbClr val="000000"/>
                </a:solidFill>
              </a:rPr>
              <a:t> </a:t>
            </a:r>
            <a:r>
              <a:rPr lang="es-AR" sz="1200" dirty="0">
                <a:solidFill>
                  <a:srgbClr val="000000"/>
                </a:solidFill>
              </a:rPr>
              <a:t>es útil para obtener (o modificar) sólo el texto dentro de un elemento, obviando el etiquetado HTML:</a:t>
            </a:r>
          </a:p>
        </p:txBody>
      </p:sp>
      <p:sp>
        <p:nvSpPr>
          <p:cNvPr id="6" name="Google Shape;61;p14"/>
          <p:cNvSpPr txBox="1">
            <a:spLocks/>
          </p:cNvSpPr>
          <p:nvPr/>
        </p:nvSpPr>
        <p:spPr>
          <a:xfrm>
            <a:off x="380174" y="3637205"/>
            <a:ext cx="8763826" cy="414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200" dirty="0">
                <a:solidFill>
                  <a:srgbClr val="000000"/>
                </a:solidFill>
              </a:rPr>
              <a:t>La propiedad </a:t>
            </a:r>
            <a:r>
              <a:rPr lang="es-AR" sz="1200" b="1" i="1" dirty="0" err="1">
                <a:solidFill>
                  <a:srgbClr val="000000"/>
                </a:solidFill>
              </a:rPr>
              <a:t>innerHTML</a:t>
            </a:r>
            <a:r>
              <a:rPr lang="es-AR" sz="1200" dirty="0">
                <a:solidFill>
                  <a:srgbClr val="000000"/>
                </a:solidFill>
              </a:rPr>
              <a:t> nos permite hacer lo mismo, pero interpretando el código HTML indicado y </a:t>
            </a:r>
            <a:r>
              <a:rPr lang="es-AR" sz="1200" dirty="0" err="1">
                <a:solidFill>
                  <a:srgbClr val="000000"/>
                </a:solidFill>
              </a:rPr>
              <a:t>renderizando</a:t>
            </a:r>
            <a:r>
              <a:rPr lang="es-AR" sz="1200" dirty="0">
                <a:solidFill>
                  <a:srgbClr val="000000"/>
                </a:solidFill>
              </a:rPr>
              <a:t> sus elementos:</a:t>
            </a:r>
          </a:p>
        </p:txBody>
      </p:sp>
      <p:sp>
        <p:nvSpPr>
          <p:cNvPr id="2" name="Rectángulo 1"/>
          <p:cNvSpPr/>
          <p:nvPr/>
        </p:nvSpPr>
        <p:spPr>
          <a:xfrm>
            <a:off x="1866899" y="2987701"/>
            <a:ext cx="5972175" cy="646331"/>
          </a:xfrm>
          <a:prstGeom prst="rect">
            <a:avLst/>
          </a:prstGeom>
          <a:solidFill>
            <a:srgbClr val="23262E"/>
          </a:solidFill>
        </p:spPr>
        <p:txBody>
          <a:bodyPr wrap="square">
            <a:spAutoFit/>
          </a:bodyPr>
          <a:lstStyle/>
          <a:p>
            <a:r>
              <a:rPr lang="es-AR" sz="1200" dirty="0" err="1">
                <a:solidFill>
                  <a:srgbClr val="C74DED"/>
                </a:solidFill>
                <a:latin typeface="Consolas" panose="020B0609020204030204" pitchFamily="49" charset="0"/>
              </a:rPr>
              <a:t>const</a:t>
            </a:r>
            <a:r>
              <a:rPr lang="es-AR" sz="1200" dirty="0">
                <a:solidFill>
                  <a:srgbClr val="D5CED9"/>
                </a:solidFill>
                <a:latin typeface="Consolas" panose="020B0609020204030204" pitchFamily="49" charset="0"/>
              </a:rPr>
              <a:t> </a:t>
            </a:r>
            <a:r>
              <a:rPr lang="es-AR" sz="1200" dirty="0">
                <a:solidFill>
                  <a:srgbClr val="00E8C6"/>
                </a:solidFill>
                <a:latin typeface="Consolas" panose="020B0609020204030204" pitchFamily="49" charset="0"/>
              </a:rPr>
              <a:t>div</a:t>
            </a:r>
            <a:r>
              <a:rPr lang="es-AR" sz="1200" dirty="0">
                <a:solidFill>
                  <a:srgbClr val="D5CED9"/>
                </a:solidFill>
                <a:latin typeface="Consolas" panose="020B0609020204030204" pitchFamily="49" charset="0"/>
              </a:rPr>
              <a:t> </a:t>
            </a:r>
            <a:r>
              <a:rPr lang="es-AR" sz="1200" dirty="0">
                <a:solidFill>
                  <a:srgbClr val="EE5D43"/>
                </a:solidFill>
                <a:latin typeface="Consolas" panose="020B0609020204030204" pitchFamily="49" charset="0"/>
              </a:rPr>
              <a:t>=</a:t>
            </a:r>
            <a:r>
              <a:rPr lang="es-AR" sz="1200" dirty="0">
                <a:solidFill>
                  <a:srgbClr val="D5CED9"/>
                </a:solidFill>
                <a:latin typeface="Consolas" panose="020B0609020204030204" pitchFamily="49" charset="0"/>
              </a:rPr>
              <a:t> </a:t>
            </a:r>
            <a:r>
              <a:rPr lang="es-AR" sz="1200" dirty="0" err="1">
                <a:solidFill>
                  <a:srgbClr val="F39C12"/>
                </a:solidFill>
                <a:latin typeface="Consolas" panose="020B0609020204030204" pitchFamily="49" charset="0"/>
              </a:rPr>
              <a:t>document</a:t>
            </a:r>
            <a:r>
              <a:rPr lang="es-AR" sz="1200" dirty="0" err="1">
                <a:solidFill>
                  <a:srgbClr val="D5CED9"/>
                </a:solidFill>
                <a:latin typeface="Consolas" panose="020B0609020204030204" pitchFamily="49" charset="0"/>
              </a:rPr>
              <a:t>.</a:t>
            </a:r>
            <a:r>
              <a:rPr lang="es-AR" sz="1200" dirty="0" err="1">
                <a:solidFill>
                  <a:srgbClr val="FFE66D"/>
                </a:solidFill>
                <a:latin typeface="Consolas" panose="020B0609020204030204" pitchFamily="49" charset="0"/>
              </a:rPr>
              <a:t>querySelector</a:t>
            </a:r>
            <a:r>
              <a:rPr lang="es-AR" sz="1200" dirty="0">
                <a:solidFill>
                  <a:srgbClr val="D5CED9"/>
                </a:solidFill>
                <a:latin typeface="Consolas" panose="020B0609020204030204" pitchFamily="49" charset="0"/>
              </a:rPr>
              <a:t>(</a:t>
            </a:r>
            <a:r>
              <a:rPr lang="es-AR" sz="1200" dirty="0">
                <a:solidFill>
                  <a:srgbClr val="96E072"/>
                </a:solidFill>
                <a:latin typeface="Consolas" panose="020B0609020204030204" pitchFamily="49" charset="0"/>
              </a:rPr>
              <a:t>"div"</a:t>
            </a:r>
            <a:r>
              <a:rPr lang="es-AR" sz="1200" dirty="0">
                <a:solidFill>
                  <a:srgbClr val="D5CED9"/>
                </a:solidFill>
                <a:latin typeface="Consolas" panose="020B0609020204030204" pitchFamily="49" charset="0"/>
              </a:rPr>
              <a:t>);  </a:t>
            </a:r>
            <a:r>
              <a:rPr lang="es-AR" sz="1200" dirty="0">
                <a:solidFill>
                  <a:srgbClr val="5F6167"/>
                </a:solidFill>
                <a:latin typeface="Consolas" panose="020B0609020204030204" pitchFamily="49" charset="0"/>
              </a:rPr>
              <a:t>// &lt;div&gt;&lt;/div&gt;</a:t>
            </a:r>
            <a:endParaRPr lang="es-AR" sz="1200" dirty="0">
              <a:solidFill>
                <a:srgbClr val="D5CED9"/>
              </a:solidFill>
              <a:latin typeface="Consolas" panose="020B0609020204030204" pitchFamily="49" charset="0"/>
            </a:endParaRPr>
          </a:p>
          <a:p>
            <a:r>
              <a:rPr lang="es-AR" sz="1200" dirty="0" err="1">
                <a:solidFill>
                  <a:srgbClr val="F39C12"/>
                </a:solidFill>
                <a:latin typeface="Consolas" panose="020B0609020204030204" pitchFamily="49" charset="0"/>
              </a:rPr>
              <a:t>div</a:t>
            </a:r>
            <a:r>
              <a:rPr lang="es-AR" sz="1200" dirty="0" err="1">
                <a:solidFill>
                  <a:srgbClr val="D5CED9"/>
                </a:solidFill>
                <a:latin typeface="Consolas" panose="020B0609020204030204" pitchFamily="49" charset="0"/>
              </a:rPr>
              <a:t>.</a:t>
            </a:r>
            <a:r>
              <a:rPr lang="es-AR" sz="1200" dirty="0" err="1">
                <a:solidFill>
                  <a:srgbClr val="00E8C6"/>
                </a:solidFill>
                <a:latin typeface="Consolas" panose="020B0609020204030204" pitchFamily="49" charset="0"/>
              </a:rPr>
              <a:t>textContent</a:t>
            </a:r>
            <a:r>
              <a:rPr lang="es-AR" sz="1200" dirty="0">
                <a:solidFill>
                  <a:srgbClr val="D5CED9"/>
                </a:solidFill>
                <a:latin typeface="Consolas" panose="020B0609020204030204" pitchFamily="49" charset="0"/>
              </a:rPr>
              <a:t> </a:t>
            </a:r>
            <a:r>
              <a:rPr lang="es-AR" sz="1200" dirty="0">
                <a:solidFill>
                  <a:srgbClr val="EE5D43"/>
                </a:solidFill>
                <a:latin typeface="Consolas" panose="020B0609020204030204" pitchFamily="49" charset="0"/>
              </a:rPr>
              <a:t>=</a:t>
            </a:r>
            <a:r>
              <a:rPr lang="es-AR" sz="1200" dirty="0">
                <a:solidFill>
                  <a:srgbClr val="D5CED9"/>
                </a:solidFill>
                <a:latin typeface="Consolas" panose="020B0609020204030204" pitchFamily="49" charset="0"/>
              </a:rPr>
              <a:t> </a:t>
            </a:r>
            <a:r>
              <a:rPr lang="es-AR" sz="1200" dirty="0">
                <a:solidFill>
                  <a:srgbClr val="96E072"/>
                </a:solidFill>
                <a:latin typeface="Consolas" panose="020B0609020204030204" pitchFamily="49" charset="0"/>
              </a:rPr>
              <a:t>"Hola a todos"</a:t>
            </a:r>
            <a:r>
              <a:rPr lang="es-AR" sz="1200" dirty="0">
                <a:solidFill>
                  <a:srgbClr val="D5CED9"/>
                </a:solidFill>
                <a:latin typeface="Consolas" panose="020B0609020204030204" pitchFamily="49" charset="0"/>
              </a:rPr>
              <a:t>; </a:t>
            </a:r>
            <a:r>
              <a:rPr lang="es-AR" sz="1200" dirty="0">
                <a:solidFill>
                  <a:srgbClr val="5F6167"/>
                </a:solidFill>
                <a:latin typeface="Consolas" panose="020B0609020204030204" pitchFamily="49" charset="0"/>
              </a:rPr>
              <a:t>// &lt;div&gt;Hola a todos&lt;/div&gt;</a:t>
            </a:r>
            <a:endParaRPr lang="es-AR" sz="1200" dirty="0">
              <a:solidFill>
                <a:srgbClr val="D5CED9"/>
              </a:solidFill>
              <a:latin typeface="Consolas" panose="020B0609020204030204" pitchFamily="49" charset="0"/>
            </a:endParaRPr>
          </a:p>
          <a:p>
            <a:r>
              <a:rPr lang="es-AR" sz="1200" dirty="0" err="1">
                <a:solidFill>
                  <a:srgbClr val="F39C12"/>
                </a:solidFill>
                <a:latin typeface="Consolas" panose="020B0609020204030204" pitchFamily="49" charset="0"/>
              </a:rPr>
              <a:t>div</a:t>
            </a:r>
            <a:r>
              <a:rPr lang="es-AR" sz="1200" dirty="0" err="1">
                <a:solidFill>
                  <a:srgbClr val="D5CED9"/>
                </a:solidFill>
                <a:latin typeface="Consolas" panose="020B0609020204030204" pitchFamily="49" charset="0"/>
              </a:rPr>
              <a:t>.</a:t>
            </a:r>
            <a:r>
              <a:rPr lang="es-AR" sz="1200" dirty="0" err="1">
                <a:solidFill>
                  <a:srgbClr val="00E8C6"/>
                </a:solidFill>
                <a:latin typeface="Consolas" panose="020B0609020204030204" pitchFamily="49" charset="0"/>
              </a:rPr>
              <a:t>textContent</a:t>
            </a:r>
            <a:r>
              <a:rPr lang="es-AR" sz="1200" dirty="0">
                <a:solidFill>
                  <a:srgbClr val="D5CED9"/>
                </a:solidFill>
                <a:latin typeface="Consolas" panose="020B0609020204030204" pitchFamily="49" charset="0"/>
              </a:rPr>
              <a:t>;  </a:t>
            </a:r>
            <a:r>
              <a:rPr lang="es-AR" sz="1200" dirty="0">
                <a:solidFill>
                  <a:srgbClr val="5F6167"/>
                </a:solidFill>
                <a:latin typeface="Consolas" panose="020B0609020204030204" pitchFamily="49" charset="0"/>
              </a:rPr>
              <a:t>// "Hola a todos"</a:t>
            </a:r>
            <a:endParaRPr lang="es-AR" sz="1200" dirty="0">
              <a:solidFill>
                <a:srgbClr val="D5CED9"/>
              </a:solidFill>
              <a:latin typeface="Consolas" panose="020B0609020204030204" pitchFamily="49" charset="0"/>
            </a:endParaRPr>
          </a:p>
        </p:txBody>
      </p:sp>
      <p:sp>
        <p:nvSpPr>
          <p:cNvPr id="8" name="Google Shape;258;p18"/>
          <p:cNvSpPr txBox="1">
            <a:spLocks/>
          </p:cNvSpPr>
          <p:nvPr/>
        </p:nvSpPr>
        <p:spPr>
          <a:xfrm>
            <a:off x="7318646" y="2987701"/>
            <a:ext cx="520428"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a:solidFill>
                  <a:schemeClr val="bg1"/>
                </a:solidFill>
              </a:rPr>
              <a:t>JS</a:t>
            </a:r>
          </a:p>
        </p:txBody>
      </p:sp>
      <p:sp>
        <p:nvSpPr>
          <p:cNvPr id="7" name="Rectángulo 6"/>
          <p:cNvSpPr/>
          <p:nvPr/>
        </p:nvSpPr>
        <p:spPr>
          <a:xfrm>
            <a:off x="1236138" y="4162306"/>
            <a:ext cx="6953250" cy="830997"/>
          </a:xfrm>
          <a:prstGeom prst="rect">
            <a:avLst/>
          </a:prstGeom>
          <a:solidFill>
            <a:srgbClr val="23262E"/>
          </a:solidFill>
        </p:spPr>
        <p:txBody>
          <a:bodyPr wrap="square">
            <a:spAutoFit/>
          </a:bodyPr>
          <a:lstStyle/>
          <a:p>
            <a:r>
              <a:rPr lang="en-US" sz="1200" dirty="0" err="1">
                <a:solidFill>
                  <a:srgbClr val="C74DED"/>
                </a:solidFill>
                <a:latin typeface="Consolas" panose="020B0609020204030204" pitchFamily="49" charset="0"/>
              </a:rPr>
              <a:t>const</a:t>
            </a:r>
            <a:r>
              <a:rPr lang="en-US" sz="1200" dirty="0">
                <a:solidFill>
                  <a:srgbClr val="D5CED9"/>
                </a:solidFill>
                <a:latin typeface="Consolas" panose="020B0609020204030204" pitchFamily="49" charset="0"/>
              </a:rPr>
              <a:t> </a:t>
            </a:r>
            <a:r>
              <a:rPr lang="en-US" sz="1200" dirty="0">
                <a:solidFill>
                  <a:srgbClr val="00E8C6"/>
                </a:solidFill>
                <a:latin typeface="Consolas" panose="020B0609020204030204" pitchFamily="49" charset="0"/>
              </a:rPr>
              <a:t>div</a:t>
            </a:r>
            <a:r>
              <a:rPr lang="en-US" sz="1200" dirty="0">
                <a:solidFill>
                  <a:srgbClr val="D5CED9"/>
                </a:solidFill>
                <a:latin typeface="Consolas" panose="020B0609020204030204" pitchFamily="49" charset="0"/>
              </a:rPr>
              <a:t> </a:t>
            </a:r>
            <a:r>
              <a:rPr lang="en-US" sz="1200" dirty="0">
                <a:solidFill>
                  <a:srgbClr val="EE5D43"/>
                </a:solidFill>
                <a:latin typeface="Consolas" panose="020B0609020204030204" pitchFamily="49" charset="0"/>
              </a:rPr>
              <a:t>=</a:t>
            </a:r>
            <a:r>
              <a:rPr lang="en-US" sz="1200" dirty="0">
                <a:solidFill>
                  <a:srgbClr val="D5CED9"/>
                </a:solidFill>
                <a:latin typeface="Consolas" panose="020B0609020204030204" pitchFamily="49" charset="0"/>
              </a:rPr>
              <a:t> </a:t>
            </a:r>
            <a:r>
              <a:rPr lang="en-US" sz="1200" dirty="0" err="1">
                <a:solidFill>
                  <a:srgbClr val="F39C12"/>
                </a:solidFill>
                <a:latin typeface="Consolas" panose="020B0609020204030204" pitchFamily="49" charset="0"/>
              </a:rPr>
              <a:t>document</a:t>
            </a:r>
            <a:r>
              <a:rPr lang="en-US" sz="1200" dirty="0" err="1">
                <a:solidFill>
                  <a:srgbClr val="D5CED9"/>
                </a:solidFill>
                <a:latin typeface="Consolas" panose="020B0609020204030204" pitchFamily="49" charset="0"/>
              </a:rPr>
              <a:t>.</a:t>
            </a:r>
            <a:r>
              <a:rPr lang="en-US" sz="1200" dirty="0" err="1">
                <a:solidFill>
                  <a:srgbClr val="FFE66D"/>
                </a:solidFill>
                <a:latin typeface="Consolas" panose="020B0609020204030204" pitchFamily="49" charset="0"/>
              </a:rPr>
              <a:t>querySelector</a:t>
            </a:r>
            <a:r>
              <a:rPr lang="en-US" sz="1200" dirty="0">
                <a:solidFill>
                  <a:srgbClr val="D5CED9"/>
                </a:solidFill>
                <a:latin typeface="Consolas" panose="020B0609020204030204" pitchFamily="49" charset="0"/>
              </a:rPr>
              <a:t>(</a:t>
            </a:r>
            <a:r>
              <a:rPr lang="en-US" sz="1200" dirty="0">
                <a:solidFill>
                  <a:srgbClr val="96E072"/>
                </a:solidFill>
                <a:latin typeface="Consolas" panose="020B0609020204030204" pitchFamily="49" charset="0"/>
              </a:rPr>
              <a:t>".info"</a:t>
            </a:r>
            <a:r>
              <a:rPr lang="en-US" sz="1200" dirty="0">
                <a:solidFill>
                  <a:srgbClr val="D5CED9"/>
                </a:solidFill>
                <a:latin typeface="Consolas" panose="020B0609020204030204" pitchFamily="49" charset="0"/>
              </a:rPr>
              <a:t>); </a:t>
            </a:r>
            <a:r>
              <a:rPr lang="en-US" sz="1200" dirty="0">
                <a:solidFill>
                  <a:srgbClr val="5F6167"/>
                </a:solidFill>
                <a:latin typeface="Consolas" panose="020B0609020204030204" pitchFamily="49" charset="0"/>
              </a:rPr>
              <a:t>// &lt;div class="info"&gt;&lt;/div&gt;</a:t>
            </a:r>
            <a:endParaRPr lang="en-US" sz="1200" dirty="0">
              <a:solidFill>
                <a:srgbClr val="D5CED9"/>
              </a:solidFill>
              <a:latin typeface="Consolas" panose="020B0609020204030204" pitchFamily="49" charset="0"/>
            </a:endParaRPr>
          </a:p>
          <a:p>
            <a:r>
              <a:rPr lang="en-US" sz="1200" dirty="0" err="1">
                <a:solidFill>
                  <a:srgbClr val="F39C12"/>
                </a:solidFill>
                <a:latin typeface="Consolas" panose="020B0609020204030204" pitchFamily="49" charset="0"/>
              </a:rPr>
              <a:t>div</a:t>
            </a:r>
            <a:r>
              <a:rPr lang="en-US" sz="1200" dirty="0" err="1">
                <a:solidFill>
                  <a:srgbClr val="D5CED9"/>
                </a:solidFill>
                <a:latin typeface="Consolas" panose="020B0609020204030204" pitchFamily="49" charset="0"/>
              </a:rPr>
              <a:t>.</a:t>
            </a:r>
            <a:r>
              <a:rPr lang="en-US" sz="1200" dirty="0" err="1">
                <a:solidFill>
                  <a:srgbClr val="00E8C6"/>
                </a:solidFill>
                <a:latin typeface="Consolas" panose="020B0609020204030204" pitchFamily="49" charset="0"/>
              </a:rPr>
              <a:t>innerHTML</a:t>
            </a:r>
            <a:r>
              <a:rPr lang="en-US" sz="1200" dirty="0">
                <a:solidFill>
                  <a:srgbClr val="D5CED9"/>
                </a:solidFill>
                <a:latin typeface="Consolas" panose="020B0609020204030204" pitchFamily="49" charset="0"/>
              </a:rPr>
              <a:t> </a:t>
            </a:r>
            <a:r>
              <a:rPr lang="en-US" sz="1200" dirty="0">
                <a:solidFill>
                  <a:srgbClr val="EE5D43"/>
                </a:solidFill>
                <a:latin typeface="Consolas" panose="020B0609020204030204" pitchFamily="49" charset="0"/>
              </a:rPr>
              <a:t>=</a:t>
            </a:r>
            <a:r>
              <a:rPr lang="en-US" sz="1200" dirty="0">
                <a:solidFill>
                  <a:srgbClr val="D5CED9"/>
                </a:solidFill>
                <a:latin typeface="Consolas" panose="020B0609020204030204" pitchFamily="49" charset="0"/>
              </a:rPr>
              <a:t> </a:t>
            </a:r>
            <a:r>
              <a:rPr lang="en-US" sz="1200" dirty="0">
                <a:solidFill>
                  <a:srgbClr val="96E072"/>
                </a:solidFill>
                <a:latin typeface="Consolas" panose="020B0609020204030204" pitchFamily="49" charset="0"/>
              </a:rPr>
              <a:t>"&lt;strong&gt;</a:t>
            </a:r>
            <a:r>
              <a:rPr lang="en-US" sz="1200" dirty="0" err="1">
                <a:solidFill>
                  <a:srgbClr val="96E072"/>
                </a:solidFill>
                <a:latin typeface="Consolas" panose="020B0609020204030204" pitchFamily="49" charset="0"/>
              </a:rPr>
              <a:t>Importante</a:t>
            </a:r>
            <a:r>
              <a:rPr lang="en-US" sz="1200" dirty="0">
                <a:solidFill>
                  <a:srgbClr val="96E072"/>
                </a:solidFill>
                <a:latin typeface="Consolas" panose="020B0609020204030204" pitchFamily="49" charset="0"/>
              </a:rPr>
              <a:t>&lt;/strong&gt;"</a:t>
            </a:r>
            <a:r>
              <a:rPr lang="en-US" sz="1200" dirty="0">
                <a:solidFill>
                  <a:srgbClr val="D5CED9"/>
                </a:solidFill>
                <a:latin typeface="Consolas" panose="020B0609020204030204" pitchFamily="49" charset="0"/>
              </a:rPr>
              <a:t>; </a:t>
            </a:r>
            <a:r>
              <a:rPr lang="en-US" sz="1200" dirty="0">
                <a:solidFill>
                  <a:srgbClr val="5F6167"/>
                </a:solidFill>
                <a:latin typeface="Consolas" panose="020B0609020204030204" pitchFamily="49" charset="0"/>
              </a:rPr>
              <a:t>// </a:t>
            </a:r>
            <a:r>
              <a:rPr lang="en-US" sz="1200" dirty="0" err="1">
                <a:solidFill>
                  <a:srgbClr val="5F6167"/>
                </a:solidFill>
                <a:latin typeface="Consolas" panose="020B0609020204030204" pitchFamily="49" charset="0"/>
              </a:rPr>
              <a:t>Interpreta</a:t>
            </a:r>
            <a:r>
              <a:rPr lang="en-US" sz="1200" dirty="0">
                <a:solidFill>
                  <a:srgbClr val="5F6167"/>
                </a:solidFill>
                <a:latin typeface="Consolas" panose="020B0609020204030204" pitchFamily="49" charset="0"/>
              </a:rPr>
              <a:t> el HTML</a:t>
            </a:r>
            <a:endParaRPr lang="en-US" sz="1200" dirty="0">
              <a:solidFill>
                <a:srgbClr val="D5CED9"/>
              </a:solidFill>
              <a:latin typeface="Consolas" panose="020B0609020204030204" pitchFamily="49" charset="0"/>
            </a:endParaRPr>
          </a:p>
          <a:p>
            <a:r>
              <a:rPr lang="en-US" sz="1200" dirty="0" err="1">
                <a:solidFill>
                  <a:srgbClr val="F39C12"/>
                </a:solidFill>
                <a:latin typeface="Consolas" panose="020B0609020204030204" pitchFamily="49" charset="0"/>
              </a:rPr>
              <a:t>div</a:t>
            </a:r>
            <a:r>
              <a:rPr lang="en-US" sz="1200" dirty="0" err="1">
                <a:solidFill>
                  <a:srgbClr val="D5CED9"/>
                </a:solidFill>
                <a:latin typeface="Consolas" panose="020B0609020204030204" pitchFamily="49" charset="0"/>
              </a:rPr>
              <a:t>.</a:t>
            </a:r>
            <a:r>
              <a:rPr lang="en-US" sz="1200" dirty="0" err="1">
                <a:solidFill>
                  <a:srgbClr val="00E8C6"/>
                </a:solidFill>
                <a:latin typeface="Consolas" panose="020B0609020204030204" pitchFamily="49" charset="0"/>
              </a:rPr>
              <a:t>innerHTML</a:t>
            </a:r>
            <a:r>
              <a:rPr lang="en-US" sz="1200" dirty="0">
                <a:solidFill>
                  <a:srgbClr val="D5CED9"/>
                </a:solidFill>
                <a:latin typeface="Consolas" panose="020B0609020204030204" pitchFamily="49" charset="0"/>
              </a:rPr>
              <a:t>;  </a:t>
            </a:r>
            <a:r>
              <a:rPr lang="en-US" sz="1200" dirty="0">
                <a:solidFill>
                  <a:srgbClr val="5F6167"/>
                </a:solidFill>
                <a:latin typeface="Consolas" panose="020B0609020204030204" pitchFamily="49" charset="0"/>
              </a:rPr>
              <a:t>// "&lt;strong&gt;</a:t>
            </a:r>
            <a:r>
              <a:rPr lang="en-US" sz="1200" dirty="0" err="1">
                <a:solidFill>
                  <a:srgbClr val="5F6167"/>
                </a:solidFill>
                <a:latin typeface="Consolas" panose="020B0609020204030204" pitchFamily="49" charset="0"/>
              </a:rPr>
              <a:t>Importante</a:t>
            </a:r>
            <a:r>
              <a:rPr lang="en-US" sz="1200" dirty="0">
                <a:solidFill>
                  <a:srgbClr val="5F6167"/>
                </a:solidFill>
                <a:latin typeface="Consolas" panose="020B0609020204030204" pitchFamily="49" charset="0"/>
              </a:rPr>
              <a:t>&lt;/strong&gt;"</a:t>
            </a:r>
            <a:endParaRPr lang="en-US" sz="1200" dirty="0">
              <a:solidFill>
                <a:srgbClr val="D5CED9"/>
              </a:solidFill>
              <a:latin typeface="Consolas" panose="020B0609020204030204" pitchFamily="49" charset="0"/>
            </a:endParaRPr>
          </a:p>
          <a:p>
            <a:r>
              <a:rPr lang="en-US" sz="1200" dirty="0" err="1">
                <a:solidFill>
                  <a:srgbClr val="F39C12"/>
                </a:solidFill>
                <a:latin typeface="Consolas" panose="020B0609020204030204" pitchFamily="49" charset="0"/>
              </a:rPr>
              <a:t>div</a:t>
            </a:r>
            <a:r>
              <a:rPr lang="en-US" sz="1200" dirty="0" err="1">
                <a:solidFill>
                  <a:srgbClr val="D5CED9"/>
                </a:solidFill>
                <a:latin typeface="Consolas" panose="020B0609020204030204" pitchFamily="49" charset="0"/>
              </a:rPr>
              <a:t>.</a:t>
            </a:r>
            <a:r>
              <a:rPr lang="en-US" sz="1200" dirty="0" err="1">
                <a:solidFill>
                  <a:srgbClr val="00E8C6"/>
                </a:solidFill>
                <a:latin typeface="Consolas" panose="020B0609020204030204" pitchFamily="49" charset="0"/>
              </a:rPr>
              <a:t>textContent</a:t>
            </a:r>
            <a:r>
              <a:rPr lang="en-US" sz="1200" dirty="0">
                <a:solidFill>
                  <a:srgbClr val="D5CED9"/>
                </a:solidFill>
                <a:latin typeface="Consolas" panose="020B0609020204030204" pitchFamily="49" charset="0"/>
              </a:rPr>
              <a:t>;  </a:t>
            </a:r>
            <a:r>
              <a:rPr lang="en-US" sz="1200" dirty="0">
                <a:solidFill>
                  <a:srgbClr val="5F6167"/>
                </a:solidFill>
                <a:latin typeface="Consolas" panose="020B0609020204030204" pitchFamily="49" charset="0"/>
              </a:rPr>
              <a:t>// "</a:t>
            </a:r>
            <a:r>
              <a:rPr lang="en-US" sz="1200" dirty="0" err="1">
                <a:solidFill>
                  <a:srgbClr val="5F6167"/>
                </a:solidFill>
                <a:latin typeface="Consolas" panose="020B0609020204030204" pitchFamily="49" charset="0"/>
              </a:rPr>
              <a:t>Importante</a:t>
            </a:r>
            <a:r>
              <a:rPr lang="en-US" sz="1200" dirty="0">
                <a:solidFill>
                  <a:srgbClr val="5F6167"/>
                </a:solidFill>
                <a:latin typeface="Consolas" panose="020B0609020204030204" pitchFamily="49" charset="0"/>
              </a:rPr>
              <a:t>”</a:t>
            </a:r>
            <a:endParaRPr lang="en-US" sz="1200" dirty="0">
              <a:solidFill>
                <a:srgbClr val="D5CED9"/>
              </a:solidFill>
              <a:latin typeface="Consolas" panose="020B0609020204030204" pitchFamily="49" charset="0"/>
            </a:endParaRPr>
          </a:p>
        </p:txBody>
      </p:sp>
      <p:sp>
        <p:nvSpPr>
          <p:cNvPr id="10" name="Google Shape;258;p18"/>
          <p:cNvSpPr txBox="1">
            <a:spLocks/>
          </p:cNvSpPr>
          <p:nvPr/>
        </p:nvSpPr>
        <p:spPr>
          <a:xfrm>
            <a:off x="7668960" y="4145519"/>
            <a:ext cx="520428"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a:solidFill>
                  <a:schemeClr val="bg1"/>
                </a:solidFill>
              </a:rPr>
              <a:t>JS</a:t>
            </a:r>
          </a:p>
        </p:txBody>
      </p:sp>
    </p:spTree>
    <p:extLst>
      <p:ext uri="{BB962C8B-B14F-4D97-AF65-F5344CB8AC3E}">
        <p14:creationId xmlns:p14="http://schemas.microsoft.com/office/powerpoint/2010/main" val="1787671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434310"/>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b="1" dirty="0"/>
              <a:t>Reemplazar contenido</a:t>
            </a:r>
          </a:p>
        </p:txBody>
      </p:sp>
      <p:sp>
        <p:nvSpPr>
          <p:cNvPr id="3" name="Google Shape;61;p14"/>
          <p:cNvSpPr txBox="1">
            <a:spLocks/>
          </p:cNvSpPr>
          <p:nvPr/>
        </p:nvSpPr>
        <p:spPr>
          <a:xfrm>
            <a:off x="380174" y="948514"/>
            <a:ext cx="8456828" cy="414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400" dirty="0">
                <a:solidFill>
                  <a:srgbClr val="000000"/>
                </a:solidFill>
              </a:rPr>
              <a:t>Se logra con </a:t>
            </a:r>
            <a:r>
              <a:rPr lang="es-AR" sz="1400" dirty="0" err="1">
                <a:solidFill>
                  <a:srgbClr val="000000"/>
                </a:solidFill>
              </a:rPr>
              <a:t>innerHTML</a:t>
            </a:r>
            <a:r>
              <a:rPr lang="es-AR" sz="1400" dirty="0">
                <a:solidFill>
                  <a:srgbClr val="000000"/>
                </a:solidFill>
              </a:rPr>
              <a:t>:</a:t>
            </a:r>
          </a:p>
          <a:p>
            <a:pPr marL="0" indent="0" algn="l">
              <a:spcAft>
                <a:spcPts val="600"/>
              </a:spcAft>
            </a:pPr>
            <a:r>
              <a:rPr lang="es-AR" sz="1400" dirty="0">
                <a:solidFill>
                  <a:srgbClr val="000000"/>
                </a:solidFill>
                <a:hlinkClick r:id="rId3"/>
              </a:rPr>
              <a:t>https://www.w3schools.com/jsref/tryit.asp?filename=tryjsref_node_textcontent2</a:t>
            </a:r>
            <a:endParaRPr lang="es-AR" sz="1400" dirty="0">
              <a:solidFill>
                <a:srgbClr val="000000"/>
              </a:solidFill>
            </a:endParaRPr>
          </a:p>
          <a:p>
            <a:pPr marL="0" indent="0" algn="l">
              <a:spcAft>
                <a:spcPts val="600"/>
              </a:spcAft>
            </a:pPr>
            <a:r>
              <a:rPr lang="es-AR" sz="1400" b="1" dirty="0">
                <a:solidFill>
                  <a:srgbClr val="000000"/>
                </a:solidFill>
              </a:rPr>
              <a:t>Explicación del ejemplo:</a:t>
            </a:r>
          </a:p>
          <a:p>
            <a:pPr marL="0" indent="0" algn="l">
              <a:spcAft>
                <a:spcPts val="600"/>
              </a:spcAft>
            </a:pPr>
            <a:r>
              <a:rPr lang="es-AR" sz="1400" dirty="0">
                <a:solidFill>
                  <a:srgbClr val="000000"/>
                </a:solidFill>
              </a:rPr>
              <a:t>A esta función la estoy llamando con un evento </a:t>
            </a:r>
            <a:r>
              <a:rPr lang="es-AR" sz="1400" dirty="0" err="1">
                <a:solidFill>
                  <a:srgbClr val="000000"/>
                </a:solidFill>
              </a:rPr>
              <a:t>onclick</a:t>
            </a:r>
            <a:r>
              <a:rPr lang="es-AR" sz="1400" dirty="0">
                <a:solidFill>
                  <a:srgbClr val="000000"/>
                </a:solidFill>
              </a:rPr>
              <a:t> y lo que hace es obtener el contenido del texto de la lista (</a:t>
            </a:r>
            <a:r>
              <a:rPr lang="es-AR" sz="1400" i="1" dirty="0" err="1">
                <a:solidFill>
                  <a:srgbClr val="000000"/>
                </a:solidFill>
              </a:rPr>
              <a:t>textContent</a:t>
            </a:r>
            <a:r>
              <a:rPr lang="es-AR" sz="1400" dirty="0">
                <a:solidFill>
                  <a:srgbClr val="000000"/>
                </a:solidFill>
              </a:rPr>
              <a:t>) y con el </a:t>
            </a:r>
            <a:r>
              <a:rPr lang="es-AR" sz="1400" b="1" dirty="0" err="1">
                <a:solidFill>
                  <a:srgbClr val="000000"/>
                </a:solidFill>
              </a:rPr>
              <a:t>innerHTML</a:t>
            </a:r>
            <a:r>
              <a:rPr lang="es-AR" sz="1400" dirty="0">
                <a:solidFill>
                  <a:srgbClr val="000000"/>
                </a:solidFill>
              </a:rPr>
              <a:t> copio el texto de esa lista, guardado en la variable </a:t>
            </a:r>
            <a:r>
              <a:rPr lang="es-AR" sz="1400" b="1" i="1" dirty="0">
                <a:solidFill>
                  <a:srgbClr val="000000"/>
                </a:solidFill>
              </a:rPr>
              <a:t>x</a:t>
            </a:r>
            <a:r>
              <a:rPr lang="es-AR" sz="1400" dirty="0">
                <a:solidFill>
                  <a:srgbClr val="000000"/>
                </a:solidFill>
              </a:rPr>
              <a:t> y lo inserto dentro del párrafo que tiene el id “demo”.</a:t>
            </a:r>
          </a:p>
          <a:p>
            <a:pPr marL="0" indent="0" algn="l">
              <a:spcAft>
                <a:spcPts val="600"/>
              </a:spcAft>
            </a:pPr>
            <a:endParaRPr lang="es-AR" sz="1400" dirty="0">
              <a:solidFill>
                <a:srgbClr val="000000"/>
              </a:solidFill>
            </a:endParaRPr>
          </a:p>
          <a:p>
            <a:pPr marL="0" indent="0" algn="l">
              <a:spcAft>
                <a:spcPts val="600"/>
              </a:spcAft>
            </a:pPr>
            <a:r>
              <a:rPr lang="es-AR" sz="1400" dirty="0">
                <a:solidFill>
                  <a:srgbClr val="000000"/>
                </a:solidFill>
              </a:rPr>
              <a:t>Otro ejemplo:</a:t>
            </a:r>
          </a:p>
          <a:p>
            <a:pPr marL="0" indent="0" algn="l">
              <a:spcAft>
                <a:spcPts val="600"/>
              </a:spcAft>
            </a:pPr>
            <a:r>
              <a:rPr lang="es-AR" sz="1400" dirty="0">
                <a:solidFill>
                  <a:srgbClr val="000000"/>
                </a:solidFill>
                <a:hlinkClick r:id="rId4"/>
              </a:rPr>
              <a:t>https://www.w3schools.com/jsref/tryit.asp?filename=tryjsref_element_innerhtml</a:t>
            </a:r>
            <a:endParaRPr lang="es-AR" sz="1400" dirty="0">
              <a:solidFill>
                <a:srgbClr val="000000"/>
              </a:solidFill>
            </a:endParaRPr>
          </a:p>
          <a:p>
            <a:pPr marL="0" indent="0" algn="l">
              <a:spcAft>
                <a:spcPts val="600"/>
              </a:spcAft>
            </a:pPr>
            <a:r>
              <a:rPr lang="es-AR" sz="1400" b="1" dirty="0">
                <a:solidFill>
                  <a:srgbClr val="000000"/>
                </a:solidFill>
              </a:rPr>
              <a:t>Explicación del ejemplo:</a:t>
            </a:r>
          </a:p>
          <a:p>
            <a:pPr marL="0" indent="0" algn="l">
              <a:spcAft>
                <a:spcPts val="600"/>
              </a:spcAft>
            </a:pPr>
            <a:r>
              <a:rPr lang="es-AR" sz="1400" dirty="0">
                <a:solidFill>
                  <a:srgbClr val="000000"/>
                </a:solidFill>
              </a:rPr>
              <a:t>En este caso al evento </a:t>
            </a:r>
            <a:r>
              <a:rPr lang="es-AR" sz="1400" b="1" i="1" dirty="0" err="1">
                <a:solidFill>
                  <a:srgbClr val="000000"/>
                </a:solidFill>
              </a:rPr>
              <a:t>onclick</a:t>
            </a:r>
            <a:r>
              <a:rPr lang="es-AR" sz="1400" b="1" i="1" dirty="0">
                <a:solidFill>
                  <a:srgbClr val="000000"/>
                </a:solidFill>
              </a:rPr>
              <a:t> </a:t>
            </a:r>
            <a:r>
              <a:rPr lang="es-AR" sz="1400" dirty="0">
                <a:solidFill>
                  <a:srgbClr val="000000"/>
                </a:solidFill>
              </a:rPr>
              <a:t>se lo damos a un párrafo. Es decir que cuando hagamos clic en él se va a modificar el texto a través del id “demo”, se dispara ese evento.</a:t>
            </a:r>
          </a:p>
          <a:p>
            <a:pPr marL="0" indent="0" algn="l">
              <a:spcAft>
                <a:spcPts val="600"/>
              </a:spcAft>
            </a:pPr>
            <a:r>
              <a:rPr lang="es-AR" sz="1400" dirty="0">
                <a:solidFill>
                  <a:srgbClr val="000000"/>
                </a:solidFill>
              </a:rPr>
              <a:t>Este ejemplo se puede ver en los </a:t>
            </a:r>
            <a:r>
              <a:rPr lang="es-AR" sz="1400" dirty="0" err="1">
                <a:solidFill>
                  <a:srgbClr val="000000"/>
                </a:solidFill>
              </a:rPr>
              <a:t>posteos</a:t>
            </a:r>
            <a:r>
              <a:rPr lang="es-AR" sz="1400" dirty="0">
                <a:solidFill>
                  <a:srgbClr val="000000"/>
                </a:solidFill>
              </a:rPr>
              <a:t> de Facebook cuando uno toca en “ver más” y se despliega el resto del texto.</a:t>
            </a:r>
          </a:p>
        </p:txBody>
      </p:sp>
    </p:spTree>
    <p:extLst>
      <p:ext uri="{BB962C8B-B14F-4D97-AF65-F5344CB8AC3E}">
        <p14:creationId xmlns:p14="http://schemas.microsoft.com/office/powerpoint/2010/main" val="1082988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434310"/>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b="1" dirty="0"/>
              <a:t>Insertar una imagen (ejemplo)</a:t>
            </a:r>
          </a:p>
        </p:txBody>
      </p:sp>
      <p:sp>
        <p:nvSpPr>
          <p:cNvPr id="3" name="Google Shape;61;p14"/>
          <p:cNvSpPr txBox="1">
            <a:spLocks/>
          </p:cNvSpPr>
          <p:nvPr/>
        </p:nvSpPr>
        <p:spPr>
          <a:xfrm>
            <a:off x="443214" y="1943596"/>
            <a:ext cx="8456828" cy="8444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400" dirty="0"/>
              <a:t>En este ejemplo creo un elemento de tipo imagen (</a:t>
            </a:r>
            <a:r>
              <a:rPr lang="es-AR" sz="1400" i="1" dirty="0" err="1"/>
              <a:t>createElement</a:t>
            </a:r>
            <a:r>
              <a:rPr lang="es-AR" sz="1400" dirty="0"/>
              <a:t>) y lo guardo en la constante </a:t>
            </a:r>
            <a:r>
              <a:rPr lang="es-AR" sz="1400" i="1" dirty="0" err="1"/>
              <a:t>img</a:t>
            </a:r>
            <a:r>
              <a:rPr lang="es-AR" sz="1400" dirty="0"/>
              <a:t>. Luego le cambio el </a:t>
            </a:r>
            <a:r>
              <a:rPr lang="es-AR" sz="1400" dirty="0" err="1"/>
              <a:t>source</a:t>
            </a:r>
            <a:r>
              <a:rPr lang="es-AR" sz="1400" dirty="0"/>
              <a:t> (</a:t>
            </a:r>
            <a:r>
              <a:rPr lang="es-AR" sz="1400" i="1" dirty="0" err="1"/>
              <a:t>src</a:t>
            </a:r>
            <a:r>
              <a:rPr lang="es-AR" sz="1400" dirty="0"/>
              <a:t>) y el texto alternativo (</a:t>
            </a:r>
            <a:r>
              <a:rPr lang="es-AR" sz="1400" i="1" dirty="0" err="1"/>
              <a:t>alt</a:t>
            </a:r>
            <a:r>
              <a:rPr lang="es-AR" sz="1400" dirty="0"/>
              <a:t>) obligatorios en una etiqueta de imagen y lo agrego al </a:t>
            </a:r>
            <a:r>
              <a:rPr lang="es-AR" sz="1400" dirty="0" err="1"/>
              <a:t>body</a:t>
            </a:r>
            <a:r>
              <a:rPr lang="es-AR" sz="1400" dirty="0"/>
              <a:t> (</a:t>
            </a:r>
            <a:r>
              <a:rPr lang="es-AR" sz="1400" i="1" dirty="0" err="1"/>
              <a:t>appendChild</a:t>
            </a:r>
            <a:r>
              <a:rPr lang="es-AR" sz="1400" dirty="0"/>
              <a:t>). </a:t>
            </a:r>
            <a:r>
              <a:rPr lang="es-AR" sz="1400" dirty="0" err="1"/>
              <a:t>Append</a:t>
            </a:r>
            <a:r>
              <a:rPr lang="es-AR" sz="1400" dirty="0"/>
              <a:t> </a:t>
            </a:r>
            <a:r>
              <a:rPr lang="es-AR" sz="1400" dirty="0">
                <a:sym typeface="Wingdings" panose="05000000000000000000" pitchFamily="2" charset="2"/>
              </a:rPr>
              <a:t> Adjuntar.</a:t>
            </a:r>
            <a:endParaRPr lang="es-AR" sz="1400" dirty="0"/>
          </a:p>
          <a:p>
            <a:pPr marL="0" indent="0" algn="l">
              <a:spcAft>
                <a:spcPts val="600"/>
              </a:spcAft>
            </a:pPr>
            <a:r>
              <a:rPr lang="es-AR" sz="1400" dirty="0">
                <a:hlinkClick r:id="rId3"/>
              </a:rPr>
              <a:t>https://www.w3schools.com/jsref/met_node_appendchild.asp</a:t>
            </a:r>
            <a:endParaRPr lang="es-AR" sz="1400" dirty="0"/>
          </a:p>
        </p:txBody>
      </p:sp>
      <p:sp>
        <p:nvSpPr>
          <p:cNvPr id="2" name="Rectángulo 1"/>
          <p:cNvSpPr/>
          <p:nvPr/>
        </p:nvSpPr>
        <p:spPr>
          <a:xfrm>
            <a:off x="573742" y="953581"/>
            <a:ext cx="7153834" cy="954107"/>
          </a:xfrm>
          <a:prstGeom prst="rect">
            <a:avLst/>
          </a:prstGeom>
          <a:solidFill>
            <a:srgbClr val="23262E"/>
          </a:solidFill>
        </p:spPr>
        <p:txBody>
          <a:bodyPr wrap="square">
            <a:spAutoFit/>
          </a:bodyPr>
          <a:lstStyle/>
          <a:p>
            <a:r>
              <a:rPr lang="es-AR" dirty="0" err="1">
                <a:solidFill>
                  <a:srgbClr val="C74DED"/>
                </a:solidFill>
                <a:latin typeface="Consolas" panose="020B0609020204030204" pitchFamily="49" charset="0"/>
                <a:ea typeface="Times New Roman" panose="02020603050405020304" pitchFamily="18" charset="0"/>
                <a:cs typeface="Times New Roman" panose="02020603050405020304" pitchFamily="18" charset="0"/>
              </a:rPr>
              <a:t>const</a:t>
            </a:r>
            <a:r>
              <a:rPr lang="es-AR"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 </a:t>
            </a:r>
            <a:r>
              <a:rPr lang="es-AR" dirty="0" err="1">
                <a:solidFill>
                  <a:srgbClr val="00E8C6"/>
                </a:solidFill>
                <a:latin typeface="Consolas" panose="020B0609020204030204" pitchFamily="49" charset="0"/>
                <a:ea typeface="Times New Roman" panose="02020603050405020304" pitchFamily="18" charset="0"/>
                <a:cs typeface="Times New Roman" panose="02020603050405020304" pitchFamily="18" charset="0"/>
              </a:rPr>
              <a:t>img</a:t>
            </a:r>
            <a:r>
              <a:rPr lang="es-AR"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 </a:t>
            </a:r>
            <a:r>
              <a:rPr lang="es-AR" dirty="0">
                <a:solidFill>
                  <a:srgbClr val="EE5D43"/>
                </a:solidFill>
                <a:latin typeface="Consolas" panose="020B0609020204030204" pitchFamily="49" charset="0"/>
                <a:ea typeface="Times New Roman" panose="02020603050405020304" pitchFamily="18" charset="0"/>
                <a:cs typeface="Times New Roman" panose="02020603050405020304" pitchFamily="18" charset="0"/>
              </a:rPr>
              <a:t>=</a:t>
            </a:r>
            <a:r>
              <a:rPr lang="es-AR"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 </a:t>
            </a:r>
            <a:r>
              <a:rPr lang="es-AR" dirty="0" err="1">
                <a:solidFill>
                  <a:srgbClr val="F39C12"/>
                </a:solidFill>
                <a:latin typeface="Consolas" panose="020B0609020204030204" pitchFamily="49" charset="0"/>
                <a:ea typeface="Times New Roman" panose="02020603050405020304" pitchFamily="18" charset="0"/>
                <a:cs typeface="Times New Roman" panose="02020603050405020304" pitchFamily="18" charset="0"/>
              </a:rPr>
              <a:t>document</a:t>
            </a:r>
            <a:r>
              <a:rPr lang="es-AR" dirty="0" err="1">
                <a:solidFill>
                  <a:srgbClr val="D5CED9"/>
                </a:solidFill>
                <a:latin typeface="Consolas" panose="020B0609020204030204" pitchFamily="49" charset="0"/>
                <a:ea typeface="Times New Roman" panose="02020603050405020304" pitchFamily="18" charset="0"/>
                <a:cs typeface="Times New Roman" panose="02020603050405020304" pitchFamily="18" charset="0"/>
              </a:rPr>
              <a:t>.</a:t>
            </a:r>
            <a:r>
              <a:rPr lang="es-AR" dirty="0" err="1">
                <a:solidFill>
                  <a:srgbClr val="FFE66D"/>
                </a:solidFill>
                <a:latin typeface="Consolas" panose="020B0609020204030204" pitchFamily="49" charset="0"/>
                <a:ea typeface="Times New Roman" panose="02020603050405020304" pitchFamily="18" charset="0"/>
                <a:cs typeface="Times New Roman" panose="02020603050405020304" pitchFamily="18" charset="0"/>
              </a:rPr>
              <a:t>createElement</a:t>
            </a:r>
            <a:r>
              <a:rPr lang="es-AR"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a:t>
            </a:r>
            <a:r>
              <a:rPr lang="es-AR" dirty="0">
                <a:solidFill>
                  <a:srgbClr val="96E072"/>
                </a:solidFill>
                <a:latin typeface="Consolas" panose="020B0609020204030204" pitchFamily="49" charset="0"/>
                <a:ea typeface="Times New Roman" panose="02020603050405020304" pitchFamily="18" charset="0"/>
                <a:cs typeface="Times New Roman" panose="02020603050405020304" pitchFamily="18" charset="0"/>
              </a:rPr>
              <a:t>"</a:t>
            </a:r>
            <a:r>
              <a:rPr lang="es-AR" dirty="0" err="1">
                <a:solidFill>
                  <a:srgbClr val="96E072"/>
                </a:solidFill>
                <a:latin typeface="Consolas" panose="020B0609020204030204" pitchFamily="49" charset="0"/>
                <a:ea typeface="Times New Roman" panose="02020603050405020304" pitchFamily="18" charset="0"/>
                <a:cs typeface="Times New Roman" panose="02020603050405020304" pitchFamily="18" charset="0"/>
              </a:rPr>
              <a:t>img</a:t>
            </a:r>
            <a:r>
              <a:rPr lang="es-AR" dirty="0">
                <a:solidFill>
                  <a:srgbClr val="96E072"/>
                </a:solidFill>
                <a:latin typeface="Consolas" panose="020B0609020204030204" pitchFamily="49" charset="0"/>
                <a:ea typeface="Times New Roman" panose="02020603050405020304" pitchFamily="18" charset="0"/>
                <a:cs typeface="Times New Roman" panose="02020603050405020304" pitchFamily="18" charset="0"/>
              </a:rPr>
              <a:t>"</a:t>
            </a:r>
            <a:r>
              <a:rPr lang="es-AR"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r>
              <a:rPr lang="es-AR" dirty="0" err="1">
                <a:solidFill>
                  <a:srgbClr val="F39C12"/>
                </a:solidFill>
                <a:latin typeface="Consolas" panose="020B0609020204030204" pitchFamily="49" charset="0"/>
                <a:ea typeface="Times New Roman" panose="02020603050405020304" pitchFamily="18" charset="0"/>
                <a:cs typeface="Times New Roman" panose="02020603050405020304" pitchFamily="18" charset="0"/>
              </a:rPr>
              <a:t>img</a:t>
            </a:r>
            <a:r>
              <a:rPr lang="es-AR" dirty="0" err="1">
                <a:solidFill>
                  <a:srgbClr val="D5CED9"/>
                </a:solidFill>
                <a:latin typeface="Consolas" panose="020B0609020204030204" pitchFamily="49" charset="0"/>
                <a:ea typeface="Times New Roman" panose="02020603050405020304" pitchFamily="18" charset="0"/>
                <a:cs typeface="Times New Roman" panose="02020603050405020304" pitchFamily="18" charset="0"/>
              </a:rPr>
              <a:t>.</a:t>
            </a:r>
            <a:r>
              <a:rPr lang="es-AR" dirty="0" err="1">
                <a:solidFill>
                  <a:srgbClr val="00E8C6"/>
                </a:solidFill>
                <a:latin typeface="Consolas" panose="020B0609020204030204" pitchFamily="49" charset="0"/>
                <a:ea typeface="Times New Roman" panose="02020603050405020304" pitchFamily="18" charset="0"/>
                <a:cs typeface="Times New Roman" panose="02020603050405020304" pitchFamily="18" charset="0"/>
              </a:rPr>
              <a:t>src</a:t>
            </a:r>
            <a:r>
              <a:rPr lang="es-AR"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 </a:t>
            </a:r>
            <a:r>
              <a:rPr lang="es-AR" dirty="0">
                <a:solidFill>
                  <a:srgbClr val="EE5D43"/>
                </a:solidFill>
                <a:latin typeface="Consolas" panose="020B0609020204030204" pitchFamily="49" charset="0"/>
                <a:ea typeface="Times New Roman" panose="02020603050405020304" pitchFamily="18" charset="0"/>
                <a:cs typeface="Times New Roman" panose="02020603050405020304" pitchFamily="18" charset="0"/>
              </a:rPr>
              <a:t>=</a:t>
            </a:r>
            <a:r>
              <a:rPr lang="es-AR"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 </a:t>
            </a:r>
            <a:r>
              <a:rPr lang="es-AR" dirty="0">
                <a:solidFill>
                  <a:srgbClr val="96E072"/>
                </a:solidFill>
                <a:latin typeface="Consolas" panose="020B0609020204030204" pitchFamily="49" charset="0"/>
                <a:ea typeface="Times New Roman" panose="02020603050405020304" pitchFamily="18" charset="0"/>
                <a:cs typeface="Times New Roman" panose="02020603050405020304" pitchFamily="18" charset="0"/>
              </a:rPr>
              <a:t>"https://lenguajejs.com/</a:t>
            </a:r>
            <a:r>
              <a:rPr lang="es-AR" dirty="0" err="1">
                <a:solidFill>
                  <a:srgbClr val="96E072"/>
                </a:solidFill>
                <a:latin typeface="Consolas" panose="020B0609020204030204" pitchFamily="49" charset="0"/>
                <a:ea typeface="Times New Roman" panose="02020603050405020304" pitchFamily="18" charset="0"/>
                <a:cs typeface="Times New Roman" panose="02020603050405020304" pitchFamily="18" charset="0"/>
              </a:rPr>
              <a:t>assets</a:t>
            </a:r>
            <a:r>
              <a:rPr lang="es-AR" dirty="0">
                <a:solidFill>
                  <a:srgbClr val="96E072"/>
                </a:solidFill>
                <a:latin typeface="Consolas" panose="020B0609020204030204" pitchFamily="49" charset="0"/>
                <a:ea typeface="Times New Roman" panose="02020603050405020304" pitchFamily="18" charset="0"/>
                <a:cs typeface="Times New Roman" panose="02020603050405020304" pitchFamily="18" charset="0"/>
              </a:rPr>
              <a:t>/</a:t>
            </a:r>
            <a:r>
              <a:rPr lang="es-AR" dirty="0" err="1">
                <a:solidFill>
                  <a:srgbClr val="96E072"/>
                </a:solidFill>
                <a:latin typeface="Consolas" panose="020B0609020204030204" pitchFamily="49" charset="0"/>
                <a:ea typeface="Times New Roman" panose="02020603050405020304" pitchFamily="18" charset="0"/>
                <a:cs typeface="Times New Roman" panose="02020603050405020304" pitchFamily="18" charset="0"/>
              </a:rPr>
              <a:t>logo.svg</a:t>
            </a:r>
            <a:r>
              <a:rPr lang="es-AR" dirty="0">
                <a:solidFill>
                  <a:srgbClr val="96E072"/>
                </a:solidFill>
                <a:latin typeface="Consolas" panose="020B0609020204030204" pitchFamily="49" charset="0"/>
                <a:ea typeface="Times New Roman" panose="02020603050405020304" pitchFamily="18" charset="0"/>
                <a:cs typeface="Times New Roman" panose="02020603050405020304" pitchFamily="18" charset="0"/>
              </a:rPr>
              <a:t>"</a:t>
            </a:r>
            <a:r>
              <a:rPr lang="es-AR"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r>
              <a:rPr lang="es-AR" dirty="0" err="1">
                <a:solidFill>
                  <a:srgbClr val="F39C12"/>
                </a:solidFill>
                <a:latin typeface="Consolas" panose="020B0609020204030204" pitchFamily="49" charset="0"/>
                <a:ea typeface="Times New Roman" panose="02020603050405020304" pitchFamily="18" charset="0"/>
                <a:cs typeface="Times New Roman" panose="02020603050405020304" pitchFamily="18" charset="0"/>
              </a:rPr>
              <a:t>img</a:t>
            </a:r>
            <a:r>
              <a:rPr lang="es-AR" dirty="0" err="1">
                <a:solidFill>
                  <a:srgbClr val="D5CED9"/>
                </a:solidFill>
                <a:latin typeface="Consolas" panose="020B0609020204030204" pitchFamily="49" charset="0"/>
                <a:ea typeface="Times New Roman" panose="02020603050405020304" pitchFamily="18" charset="0"/>
                <a:cs typeface="Times New Roman" panose="02020603050405020304" pitchFamily="18" charset="0"/>
              </a:rPr>
              <a:t>.</a:t>
            </a:r>
            <a:r>
              <a:rPr lang="es-AR" dirty="0" err="1">
                <a:solidFill>
                  <a:srgbClr val="00E8C6"/>
                </a:solidFill>
                <a:latin typeface="Consolas" panose="020B0609020204030204" pitchFamily="49" charset="0"/>
                <a:ea typeface="Times New Roman" panose="02020603050405020304" pitchFamily="18" charset="0"/>
                <a:cs typeface="Times New Roman" panose="02020603050405020304" pitchFamily="18" charset="0"/>
              </a:rPr>
              <a:t>alt</a:t>
            </a:r>
            <a:r>
              <a:rPr lang="es-AR"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 </a:t>
            </a:r>
            <a:r>
              <a:rPr lang="es-AR" dirty="0">
                <a:solidFill>
                  <a:srgbClr val="EE5D43"/>
                </a:solidFill>
                <a:latin typeface="Consolas" panose="020B0609020204030204" pitchFamily="49" charset="0"/>
                <a:ea typeface="Times New Roman" panose="02020603050405020304" pitchFamily="18" charset="0"/>
                <a:cs typeface="Times New Roman" panose="02020603050405020304" pitchFamily="18" charset="0"/>
              </a:rPr>
              <a:t>=</a:t>
            </a:r>
            <a:r>
              <a:rPr lang="es-AR"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 </a:t>
            </a:r>
            <a:r>
              <a:rPr lang="es-AR" dirty="0">
                <a:solidFill>
                  <a:srgbClr val="96E072"/>
                </a:solidFill>
                <a:latin typeface="Consolas" panose="020B0609020204030204" pitchFamily="49" charset="0"/>
                <a:ea typeface="Times New Roman" panose="02020603050405020304" pitchFamily="18" charset="0"/>
                <a:cs typeface="Times New Roman" panose="02020603050405020304" pitchFamily="18" charset="0"/>
              </a:rPr>
              <a:t>"Logo </a:t>
            </a:r>
            <a:r>
              <a:rPr lang="es-AR" dirty="0" err="1">
                <a:solidFill>
                  <a:srgbClr val="96E072"/>
                </a:solidFill>
                <a:latin typeface="Consolas" panose="020B0609020204030204" pitchFamily="49" charset="0"/>
                <a:ea typeface="Times New Roman" panose="02020603050405020304" pitchFamily="18" charset="0"/>
                <a:cs typeface="Times New Roman" panose="02020603050405020304" pitchFamily="18" charset="0"/>
              </a:rPr>
              <a:t>Javascript</a:t>
            </a:r>
            <a:r>
              <a:rPr lang="es-AR" dirty="0">
                <a:solidFill>
                  <a:srgbClr val="96E072"/>
                </a:solidFill>
                <a:latin typeface="Consolas" panose="020B0609020204030204" pitchFamily="49" charset="0"/>
                <a:ea typeface="Times New Roman" panose="02020603050405020304" pitchFamily="18" charset="0"/>
                <a:cs typeface="Times New Roman" panose="02020603050405020304" pitchFamily="18" charset="0"/>
              </a:rPr>
              <a:t>"</a:t>
            </a:r>
            <a:r>
              <a:rPr lang="es-AR"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r>
              <a:rPr lang="es-AR" dirty="0" err="1">
                <a:solidFill>
                  <a:srgbClr val="F39C12"/>
                </a:solidFill>
                <a:latin typeface="Consolas" panose="020B0609020204030204" pitchFamily="49" charset="0"/>
                <a:ea typeface="Times New Roman" panose="02020603050405020304" pitchFamily="18" charset="0"/>
                <a:cs typeface="Times New Roman" panose="02020603050405020304" pitchFamily="18" charset="0"/>
              </a:rPr>
              <a:t>document</a:t>
            </a:r>
            <a:r>
              <a:rPr lang="es-AR" dirty="0" err="1">
                <a:solidFill>
                  <a:srgbClr val="D5CED9"/>
                </a:solidFill>
                <a:latin typeface="Consolas" panose="020B0609020204030204" pitchFamily="49" charset="0"/>
                <a:ea typeface="Times New Roman" panose="02020603050405020304" pitchFamily="18" charset="0"/>
                <a:cs typeface="Times New Roman" panose="02020603050405020304" pitchFamily="18" charset="0"/>
              </a:rPr>
              <a:t>.</a:t>
            </a:r>
            <a:r>
              <a:rPr lang="es-AR" dirty="0" err="1">
                <a:solidFill>
                  <a:srgbClr val="00E8C6"/>
                </a:solidFill>
                <a:latin typeface="Consolas" panose="020B0609020204030204" pitchFamily="49" charset="0"/>
                <a:ea typeface="Times New Roman" panose="02020603050405020304" pitchFamily="18" charset="0"/>
                <a:cs typeface="Times New Roman" panose="02020603050405020304" pitchFamily="18" charset="0"/>
              </a:rPr>
              <a:t>body</a:t>
            </a:r>
            <a:r>
              <a:rPr lang="es-AR" dirty="0" err="1">
                <a:solidFill>
                  <a:srgbClr val="D5CED9"/>
                </a:solidFill>
                <a:latin typeface="Consolas" panose="020B0609020204030204" pitchFamily="49" charset="0"/>
                <a:ea typeface="Times New Roman" panose="02020603050405020304" pitchFamily="18" charset="0"/>
                <a:cs typeface="Times New Roman" panose="02020603050405020304" pitchFamily="18" charset="0"/>
              </a:rPr>
              <a:t>.</a:t>
            </a:r>
            <a:r>
              <a:rPr lang="es-AR" dirty="0" err="1">
                <a:solidFill>
                  <a:srgbClr val="FFE66D"/>
                </a:solidFill>
                <a:latin typeface="Consolas" panose="020B0609020204030204" pitchFamily="49" charset="0"/>
                <a:ea typeface="Times New Roman" panose="02020603050405020304" pitchFamily="18" charset="0"/>
                <a:cs typeface="Times New Roman" panose="02020603050405020304" pitchFamily="18" charset="0"/>
              </a:rPr>
              <a:t>appendChild</a:t>
            </a:r>
            <a:r>
              <a:rPr lang="es-AR"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a:t>
            </a:r>
            <a:r>
              <a:rPr lang="es-AR" dirty="0" err="1">
                <a:solidFill>
                  <a:srgbClr val="00E8C6"/>
                </a:solidFill>
                <a:latin typeface="Consolas" panose="020B0609020204030204" pitchFamily="49" charset="0"/>
                <a:ea typeface="Times New Roman" panose="02020603050405020304" pitchFamily="18" charset="0"/>
                <a:cs typeface="Times New Roman" panose="02020603050405020304" pitchFamily="18" charset="0"/>
              </a:rPr>
              <a:t>img</a:t>
            </a:r>
            <a:r>
              <a:rPr lang="es-AR" dirty="0">
                <a:solidFill>
                  <a:srgbClr val="D5CED9"/>
                </a:solidFill>
                <a:latin typeface="Consolas" panose="020B0609020204030204" pitchFamily="49" charset="0"/>
                <a:ea typeface="Times New Roman" panose="02020603050405020304" pitchFamily="18" charset="0"/>
                <a:cs typeface="Times New Roman" panose="02020603050405020304" pitchFamily="18" charset="0"/>
              </a:rPr>
              <a:t>);</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Google Shape;258;p18"/>
          <p:cNvSpPr txBox="1">
            <a:spLocks/>
          </p:cNvSpPr>
          <p:nvPr/>
        </p:nvSpPr>
        <p:spPr>
          <a:xfrm>
            <a:off x="243961" y="3232593"/>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b="1" dirty="0"/>
              <a:t>Eliminar el contenido</a:t>
            </a:r>
          </a:p>
        </p:txBody>
      </p:sp>
      <p:sp>
        <p:nvSpPr>
          <p:cNvPr id="7" name="Google Shape;61;p14"/>
          <p:cNvSpPr txBox="1">
            <a:spLocks/>
          </p:cNvSpPr>
          <p:nvPr/>
        </p:nvSpPr>
        <p:spPr>
          <a:xfrm>
            <a:off x="443214" y="3724610"/>
            <a:ext cx="8456828" cy="6644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400" dirty="0"/>
              <a:t>Con el método </a:t>
            </a:r>
            <a:r>
              <a:rPr lang="es-AR" sz="1400" dirty="0" err="1"/>
              <a:t>remove</a:t>
            </a:r>
            <a:r>
              <a:rPr lang="es-AR" sz="1400" dirty="0"/>
              <a:t>() quitamos un elemento del documento:</a:t>
            </a:r>
          </a:p>
          <a:p>
            <a:pPr marL="0" indent="0" algn="l">
              <a:spcAft>
                <a:spcPts val="600"/>
              </a:spcAft>
            </a:pPr>
            <a:r>
              <a:rPr lang="es-AR" sz="1400" dirty="0">
                <a:hlinkClick r:id="rId4"/>
              </a:rPr>
              <a:t>https://www.w3schools.com/jsref/tryit.asp?filename=tryjsref_node_remove</a:t>
            </a:r>
            <a:endParaRPr lang="es-AR" sz="1400" dirty="0"/>
          </a:p>
        </p:txBody>
      </p:sp>
    </p:spTree>
    <p:extLst>
      <p:ext uri="{BB962C8B-B14F-4D97-AF65-F5344CB8AC3E}">
        <p14:creationId xmlns:p14="http://schemas.microsoft.com/office/powerpoint/2010/main" val="313239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434310"/>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b="1" dirty="0"/>
              <a:t>API nativa de </a:t>
            </a:r>
            <a:r>
              <a:rPr lang="es-ES" b="1" dirty="0" err="1"/>
              <a:t>Javascript</a:t>
            </a:r>
            <a:endParaRPr lang="es-ES" b="1" dirty="0"/>
          </a:p>
        </p:txBody>
      </p:sp>
      <p:sp>
        <p:nvSpPr>
          <p:cNvPr id="3" name="Google Shape;61;p14"/>
          <p:cNvSpPr txBox="1">
            <a:spLocks/>
          </p:cNvSpPr>
          <p:nvPr/>
        </p:nvSpPr>
        <p:spPr>
          <a:xfrm>
            <a:off x="443214" y="876670"/>
            <a:ext cx="8456828" cy="622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400" dirty="0" err="1"/>
              <a:t>Javascript</a:t>
            </a:r>
            <a:r>
              <a:rPr lang="es-AR" sz="1400" dirty="0"/>
              <a:t> nos proporciona un conjunto de herramientas para trabajar de forma nativa con el DOM de la página, entre las que se encuentran:</a:t>
            </a:r>
          </a:p>
        </p:txBody>
      </p:sp>
      <p:graphicFrame>
        <p:nvGraphicFramePr>
          <p:cNvPr id="8" name="Google Shape;120;p17"/>
          <p:cNvGraphicFramePr/>
          <p:nvPr>
            <p:extLst>
              <p:ext uri="{D42A27DB-BD31-4B8C-83A1-F6EECF244321}">
                <p14:modId xmlns:p14="http://schemas.microsoft.com/office/powerpoint/2010/main" val="1129267753"/>
              </p:ext>
            </p:extLst>
          </p:nvPr>
        </p:nvGraphicFramePr>
        <p:xfrm>
          <a:off x="683571" y="1499027"/>
          <a:ext cx="7976114" cy="3477912"/>
        </p:xfrm>
        <a:graphic>
          <a:graphicData uri="http://schemas.openxmlformats.org/drawingml/2006/table">
            <a:tbl>
              <a:tblPr>
                <a:noFill/>
              </a:tblPr>
              <a:tblGrid>
                <a:gridCol w="1835468">
                  <a:extLst>
                    <a:ext uri="{9D8B030D-6E8A-4147-A177-3AD203B41FA5}">
                      <a16:colId xmlns:a16="http://schemas.microsoft.com/office/drawing/2014/main" val="20000"/>
                    </a:ext>
                  </a:extLst>
                </a:gridCol>
                <a:gridCol w="6140646">
                  <a:extLst>
                    <a:ext uri="{9D8B030D-6E8A-4147-A177-3AD203B41FA5}">
                      <a16:colId xmlns:a16="http://schemas.microsoft.com/office/drawing/2014/main" val="20001"/>
                    </a:ext>
                  </a:extLst>
                </a:gridCol>
              </a:tblGrid>
              <a:tr h="338472">
                <a:tc>
                  <a:txBody>
                    <a:bodyPr/>
                    <a:lstStyle/>
                    <a:p>
                      <a:pPr marL="0" marR="0" lvl="0" indent="0" algn="l" rtl="0">
                        <a:lnSpc>
                          <a:spcPct val="100000"/>
                        </a:lnSpc>
                        <a:spcBef>
                          <a:spcPts val="0"/>
                        </a:spcBef>
                        <a:spcAft>
                          <a:spcPts val="0"/>
                        </a:spcAft>
                        <a:buClr>
                          <a:srgbClr val="000000"/>
                        </a:buClr>
                        <a:buSzPts val="1400"/>
                        <a:buFont typeface="Arial"/>
                        <a:buNone/>
                      </a:pPr>
                      <a:r>
                        <a:rPr lang="es-AR" sz="1200" b="1" u="none" strike="noStrike" cap="none" dirty="0">
                          <a:latin typeface="Montserrat" panose="020B0604020202020204" charset="0"/>
                        </a:rPr>
                        <a:t>Capítulo del DOM</a:t>
                      </a:r>
                      <a:endParaRPr sz="1200" b="1" u="none" strike="noStrike" cap="none" dirty="0">
                        <a:latin typeface="Montserrat" panose="020B060402020202020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AR" sz="1200" b="1" u="none" strike="noStrike" cap="none" dirty="0">
                          <a:latin typeface="Montserrat" panose="020B0604020202020204" charset="0"/>
                        </a:rPr>
                        <a:t>Descripción</a:t>
                      </a:r>
                      <a:endParaRPr sz="1200" b="1" u="none" strike="noStrike" cap="none" dirty="0">
                        <a:latin typeface="Montserrat" panose="020B060402020202020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514543">
                <a:tc>
                  <a:txBody>
                    <a:bodyPr/>
                    <a:lstStyle/>
                    <a:p>
                      <a:pPr marL="0" marR="0" lvl="0" indent="0" algn="l" rtl="0">
                        <a:lnSpc>
                          <a:spcPct val="100000"/>
                        </a:lnSpc>
                        <a:spcBef>
                          <a:spcPts val="0"/>
                        </a:spcBef>
                        <a:spcAft>
                          <a:spcPts val="0"/>
                        </a:spcAft>
                        <a:buClr>
                          <a:srgbClr val="000000"/>
                        </a:buClr>
                        <a:buSzPts val="1400"/>
                        <a:buFont typeface="Arial"/>
                        <a:buNone/>
                      </a:pPr>
                      <a:r>
                        <a:rPr lang="es-AR" sz="1200" u="none" strike="noStrike" cap="none" dirty="0">
                          <a:latin typeface="Montserrat" panose="020B0604020202020204" charset="0"/>
                        </a:rPr>
                        <a:t>🔍 </a:t>
                      </a:r>
                      <a:r>
                        <a:rPr lang="es-AR" sz="1200" u="none" strike="noStrike" cap="none" dirty="0">
                          <a:latin typeface="Montserrat" panose="020B0604020202020204" charset="0"/>
                          <a:hlinkClick r:id="rId3"/>
                        </a:rPr>
                        <a:t>Buscar etiquetas</a:t>
                      </a:r>
                      <a:endParaRPr sz="1200" u="none" strike="noStrike" cap="none" dirty="0">
                        <a:latin typeface="Montserrat" panose="020B060402020202020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s-AR" sz="1200" u="none" strike="noStrike" cap="none">
                          <a:latin typeface="Montserrat" panose="020B0604020202020204" charset="0"/>
                        </a:rPr>
                        <a:t>Familia de métodos entre los que se encuentran funciones como .getElementById(), .querySelector() o .querySelectorAll(), entre otras.</a:t>
                      </a:r>
                      <a:endParaRPr sz="1200" u="none" strike="noStrike" cap="none">
                        <a:latin typeface="Montserrat" panose="020B060402020202020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4543">
                <a:tc>
                  <a:txBody>
                    <a:bodyPr/>
                    <a:lstStyle/>
                    <a:p>
                      <a:pPr marL="0" marR="0" lvl="0" indent="0" algn="l" rtl="0">
                        <a:lnSpc>
                          <a:spcPct val="100000"/>
                        </a:lnSpc>
                        <a:spcBef>
                          <a:spcPts val="0"/>
                        </a:spcBef>
                        <a:spcAft>
                          <a:spcPts val="0"/>
                        </a:spcAft>
                        <a:buClr>
                          <a:srgbClr val="000000"/>
                        </a:buClr>
                        <a:buSzPts val="1400"/>
                        <a:buFont typeface="Arial"/>
                        <a:buNone/>
                      </a:pPr>
                      <a:r>
                        <a:rPr lang="es-AR" sz="1200" u="none" strike="noStrike" cap="none" dirty="0">
                          <a:latin typeface="Montserrat" panose="020B0604020202020204" charset="0"/>
                        </a:rPr>
                        <a:t>🔮 </a:t>
                      </a:r>
                      <a:r>
                        <a:rPr lang="es-AR" sz="1200" u="none" strike="noStrike" cap="none" dirty="0">
                          <a:latin typeface="Montserrat" panose="020B0604020202020204" charset="0"/>
                          <a:hlinkClick r:id="rId4"/>
                        </a:rPr>
                        <a:t>Crear etiquetas</a:t>
                      </a:r>
                      <a:endParaRPr sz="1200" u="none" strike="noStrike" cap="none" dirty="0">
                        <a:latin typeface="Montserrat" panose="020B060402020202020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s-AR" sz="1200" u="none" strike="noStrike" cap="none">
                          <a:latin typeface="Montserrat" panose="020B0604020202020204" charset="0"/>
                        </a:rPr>
                        <a:t>Una serie de métodos y consejos para crear elementos en la página y trabajar con ellos de forma dinámica.</a:t>
                      </a:r>
                      <a:endParaRPr sz="1200" u="none" strike="noStrike" cap="none">
                        <a:latin typeface="Montserrat" panose="020B060402020202020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96147">
                <a:tc>
                  <a:txBody>
                    <a:bodyPr/>
                    <a:lstStyle/>
                    <a:p>
                      <a:pPr marL="0" marR="0" lvl="0" indent="0" algn="l" rtl="0">
                        <a:lnSpc>
                          <a:spcPct val="100000"/>
                        </a:lnSpc>
                        <a:spcBef>
                          <a:spcPts val="0"/>
                        </a:spcBef>
                        <a:spcAft>
                          <a:spcPts val="0"/>
                        </a:spcAft>
                        <a:buClr>
                          <a:srgbClr val="000000"/>
                        </a:buClr>
                        <a:buSzPts val="1400"/>
                        <a:buFont typeface="Arial"/>
                        <a:buNone/>
                      </a:pPr>
                      <a:r>
                        <a:rPr lang="es-AR" sz="1200" u="none" strike="noStrike" cap="none" dirty="0">
                          <a:latin typeface="Montserrat" panose="020B0604020202020204" charset="0"/>
                        </a:rPr>
                        <a:t>🔌 </a:t>
                      </a:r>
                      <a:r>
                        <a:rPr lang="es-AR" sz="1200" u="none" strike="noStrike" cap="none" dirty="0">
                          <a:latin typeface="Montserrat" panose="020B0604020202020204" charset="0"/>
                          <a:hlinkClick r:id="rId5"/>
                        </a:rPr>
                        <a:t>Insertar etiquetas</a:t>
                      </a:r>
                      <a:endParaRPr sz="1200" u="none" strike="noStrike" cap="none" dirty="0">
                        <a:latin typeface="Montserrat" panose="020B060402020202020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s-AR" sz="1200" u="none" strike="noStrike" cap="none" dirty="0">
                          <a:latin typeface="Montserrat" panose="020B0604020202020204" charset="0"/>
                        </a:rPr>
                        <a:t>Las mejores formas de añadir elementos al DOM, ya sea utilizando propiedades como .</a:t>
                      </a:r>
                      <a:r>
                        <a:rPr lang="es-AR" sz="1200" u="none" strike="noStrike" cap="none" dirty="0" err="1">
                          <a:latin typeface="Montserrat" panose="020B0604020202020204" charset="0"/>
                        </a:rPr>
                        <a:t>innerHTML</a:t>
                      </a:r>
                      <a:r>
                        <a:rPr lang="es-AR" sz="1200" u="none" strike="noStrike" cap="none" dirty="0">
                          <a:latin typeface="Montserrat" panose="020B0604020202020204" charset="0"/>
                        </a:rPr>
                        <a:t> o método como .</a:t>
                      </a:r>
                      <a:r>
                        <a:rPr lang="es-AR" sz="1200" u="none" strike="noStrike" cap="none" dirty="0" err="1">
                          <a:latin typeface="Montserrat" panose="020B0604020202020204" charset="0"/>
                        </a:rPr>
                        <a:t>appendChild</a:t>
                      </a:r>
                      <a:r>
                        <a:rPr lang="es-AR" sz="1200" u="none" strike="noStrike" cap="none" dirty="0">
                          <a:latin typeface="Montserrat" panose="020B0604020202020204" charset="0"/>
                        </a:rPr>
                        <a:t>(), .</a:t>
                      </a:r>
                      <a:r>
                        <a:rPr lang="es-AR" sz="1200" u="none" strike="noStrike" cap="none" dirty="0" err="1">
                          <a:latin typeface="Montserrat" panose="020B0604020202020204" charset="0"/>
                        </a:rPr>
                        <a:t>insertAdjacentHTML</a:t>
                      </a:r>
                      <a:r>
                        <a:rPr lang="es-AR" sz="1200" u="none" strike="noStrike" cap="none" dirty="0">
                          <a:latin typeface="Montserrat" panose="020B0604020202020204" charset="0"/>
                        </a:rPr>
                        <a:t>(), entre otros.</a:t>
                      </a:r>
                      <a:endParaRPr sz="1200" u="none" strike="noStrike" cap="none" dirty="0">
                        <a:latin typeface="Montserrat" panose="020B060402020202020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96147">
                <a:tc>
                  <a:txBody>
                    <a:bodyPr/>
                    <a:lstStyle/>
                    <a:p>
                      <a:pPr marL="0" marR="0" lvl="0" indent="0" algn="l" rtl="0">
                        <a:lnSpc>
                          <a:spcPct val="100000"/>
                        </a:lnSpc>
                        <a:spcBef>
                          <a:spcPts val="0"/>
                        </a:spcBef>
                        <a:spcAft>
                          <a:spcPts val="0"/>
                        </a:spcAft>
                        <a:buClr>
                          <a:srgbClr val="000000"/>
                        </a:buClr>
                        <a:buSzPts val="1400"/>
                        <a:buFont typeface="Arial"/>
                        <a:buNone/>
                      </a:pPr>
                      <a:r>
                        <a:rPr lang="es-AR" sz="1200" u="none" strike="noStrike" cap="none" dirty="0">
                          <a:latin typeface="Montserrat" panose="020B0604020202020204" charset="0"/>
                        </a:rPr>
                        <a:t>🎭 </a:t>
                      </a:r>
                      <a:r>
                        <a:rPr lang="es-AR" sz="1200" u="none" strike="noStrike" cap="none" dirty="0">
                          <a:latin typeface="Montserrat" panose="020B0604020202020204" charset="0"/>
                          <a:hlinkClick r:id="rId6"/>
                        </a:rPr>
                        <a:t>Gestión de clases CSS</a:t>
                      </a:r>
                      <a:endParaRPr sz="1200" u="none" strike="noStrike" cap="none" dirty="0">
                        <a:latin typeface="Montserrat" panose="020B060402020202020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s-AR" sz="1200" u="none" strike="noStrike" cap="none">
                          <a:latin typeface="Montserrat" panose="020B0604020202020204" charset="0"/>
                        </a:rPr>
                        <a:t>Consejos para la utilización de la API .classList de Javascript que nos permite manipular clases CSS desde JS, de modo que podamos añadir, modificar, eliminar clases de CSS de un elemento de una forma práctica y cómoda.</a:t>
                      </a:r>
                      <a:endParaRPr sz="1200" u="none" strike="noStrike" cap="none">
                        <a:latin typeface="Montserrat" panose="020B060402020202020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96147">
                <a:tc>
                  <a:txBody>
                    <a:bodyPr/>
                    <a:lstStyle/>
                    <a:p>
                      <a:pPr marL="0" marR="0" lvl="0" indent="0" algn="l" rtl="0">
                        <a:lnSpc>
                          <a:spcPct val="100000"/>
                        </a:lnSpc>
                        <a:spcBef>
                          <a:spcPts val="0"/>
                        </a:spcBef>
                        <a:spcAft>
                          <a:spcPts val="0"/>
                        </a:spcAft>
                        <a:buClr>
                          <a:srgbClr val="000000"/>
                        </a:buClr>
                        <a:buSzPts val="1400"/>
                        <a:buFont typeface="Arial"/>
                        <a:buNone/>
                      </a:pPr>
                      <a:r>
                        <a:rPr lang="es-AR" sz="1200" u="none" strike="noStrike" cap="none" dirty="0">
                          <a:latin typeface="Montserrat" panose="020B0604020202020204" charset="0"/>
                        </a:rPr>
                        <a:t>🚢 </a:t>
                      </a:r>
                      <a:r>
                        <a:rPr lang="es-AR" sz="1200" u="none" strike="noStrike" cap="none" dirty="0">
                          <a:latin typeface="Montserrat" panose="020B0604020202020204" charset="0"/>
                          <a:hlinkClick r:id="rId7"/>
                        </a:rPr>
                        <a:t>Navegar entre elementos</a:t>
                      </a:r>
                      <a:endParaRPr sz="1200" u="none" strike="noStrike" cap="none" dirty="0">
                        <a:latin typeface="Montserrat" panose="020B060402020202020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400"/>
                        <a:buFont typeface="Arial"/>
                        <a:buNone/>
                      </a:pPr>
                      <a:r>
                        <a:rPr lang="es-AR" sz="1200" u="none" strike="noStrike" cap="none" dirty="0">
                          <a:latin typeface="Montserrat" panose="020B0604020202020204" charset="0"/>
                        </a:rPr>
                        <a:t>Utilización de una serie de métodos y propiedades que nos permiten «navegar» a través de la jerarquía del DOM, ciñéndonos a la estructura del documento y la posición de los elementos en la misma.</a:t>
                      </a:r>
                      <a:endParaRPr sz="1200" u="none" strike="noStrike" cap="none" dirty="0">
                        <a:latin typeface="Montserrat" panose="020B060402020202020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0862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434310"/>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b="1" dirty="0"/>
              <a:t>Manipulación del DOM</a:t>
            </a:r>
          </a:p>
        </p:txBody>
      </p:sp>
      <p:sp>
        <p:nvSpPr>
          <p:cNvPr id="5" name="Google Shape;173;p24"/>
          <p:cNvSpPr txBox="1">
            <a:spLocks/>
          </p:cNvSpPr>
          <p:nvPr/>
        </p:nvSpPr>
        <p:spPr>
          <a:xfrm>
            <a:off x="518150" y="1107225"/>
            <a:ext cx="7209426" cy="87397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lnSpc>
                <a:spcPct val="115000"/>
              </a:lnSpc>
              <a:buSzPts val="1800"/>
            </a:pPr>
            <a:r>
              <a:rPr lang="es-AR" sz="1400" b="1" dirty="0">
                <a:latin typeface="Montserrat" panose="020B0604020202020204" charset="0"/>
                <a:ea typeface="Arial"/>
                <a:cs typeface="Arial"/>
                <a:sym typeface="Arial"/>
              </a:rPr>
              <a:t>Más </a:t>
            </a:r>
            <a:r>
              <a:rPr lang="es-AR" sz="1400" b="1" dirty="0" err="1">
                <a:latin typeface="Montserrat" panose="020B0604020202020204" charset="0"/>
                <a:ea typeface="Arial"/>
                <a:cs typeface="Arial"/>
                <a:sym typeface="Arial"/>
              </a:rPr>
              <a:t>info</a:t>
            </a:r>
            <a:r>
              <a:rPr lang="es-AR" sz="1400" b="1" dirty="0">
                <a:latin typeface="Montserrat" panose="020B0604020202020204" charset="0"/>
                <a:ea typeface="Arial"/>
                <a:cs typeface="Arial"/>
                <a:sym typeface="Arial"/>
              </a:rPr>
              <a:t>:</a:t>
            </a:r>
            <a:endParaRPr lang="es-AR" sz="1400" dirty="0">
              <a:latin typeface="Montserrat" panose="020B0604020202020204" charset="0"/>
            </a:endParaRPr>
          </a:p>
          <a:p>
            <a:pPr marL="0" indent="-114300" algn="l">
              <a:lnSpc>
                <a:spcPct val="115000"/>
              </a:lnSpc>
              <a:buSzPts val="1800"/>
              <a:buFont typeface="Montserrat"/>
              <a:buChar char="•"/>
            </a:pPr>
            <a:r>
              <a:rPr lang="es-AR" sz="1400" u="sng" dirty="0">
                <a:solidFill>
                  <a:srgbClr val="434343"/>
                </a:solidFill>
                <a:latin typeface="Montserrat" panose="020B0604020202020204" charset="0"/>
                <a:ea typeface="Arial"/>
                <a:cs typeface="Arial"/>
                <a:sym typeface="Arial"/>
                <a:hlinkClick r:id="rId3">
                  <a:extLst>
                    <a:ext uri="{A12FA001-AC4F-418D-AE19-62706E023703}">
                      <ahyp:hlinkClr xmlns:ahyp="http://schemas.microsoft.com/office/drawing/2018/hyperlinkcolor" val="tx"/>
                    </a:ext>
                  </a:extLst>
                </a:hlinkClick>
              </a:rPr>
              <a:t>https://www.w3schools.com/jsref/dom_obj_all.asp</a:t>
            </a:r>
            <a:r>
              <a:rPr lang="es-AR" sz="1400" dirty="0">
                <a:solidFill>
                  <a:srgbClr val="434343"/>
                </a:solidFill>
                <a:latin typeface="Montserrat" panose="020B0604020202020204" charset="0"/>
                <a:ea typeface="Arial"/>
                <a:cs typeface="Arial"/>
                <a:sym typeface="Arial"/>
              </a:rPr>
              <a:t> </a:t>
            </a:r>
            <a:endParaRPr lang="es-AR" sz="1400" dirty="0">
              <a:latin typeface="Montserrat" panose="020B0604020202020204" charset="0"/>
            </a:endParaRPr>
          </a:p>
          <a:p>
            <a:pPr marL="0" indent="-114300" algn="l">
              <a:lnSpc>
                <a:spcPct val="115000"/>
              </a:lnSpc>
              <a:buSzPts val="1800"/>
              <a:buFont typeface="Montserrat"/>
              <a:buChar char="•"/>
            </a:pPr>
            <a:r>
              <a:rPr lang="es-AR" sz="1400" u="sng" dirty="0">
                <a:solidFill>
                  <a:schemeClr val="hlink"/>
                </a:solidFill>
                <a:latin typeface="Montserrat" panose="020B0604020202020204" charset="0"/>
                <a:ea typeface="Arial"/>
                <a:cs typeface="Arial"/>
                <a:sym typeface="Arial"/>
                <a:hlinkClick r:id="rId4"/>
              </a:rPr>
              <a:t>https://www.w3schools.com/js/js_htmldom_methods.asp</a:t>
            </a:r>
            <a:endParaRPr lang="es-AR" sz="1400" u="sng" dirty="0">
              <a:solidFill>
                <a:schemeClr val="hlink"/>
              </a:solidFill>
              <a:latin typeface="Montserrat" panose="020B0604020202020204" charset="0"/>
              <a:ea typeface="Arial"/>
              <a:cs typeface="Arial"/>
              <a:sym typeface="Arial"/>
            </a:endParaRPr>
          </a:p>
          <a:p>
            <a:pPr marL="0" indent="-114300" algn="l">
              <a:lnSpc>
                <a:spcPct val="115000"/>
              </a:lnSpc>
              <a:buSzPts val="1800"/>
              <a:buFont typeface="Montserrat"/>
              <a:buChar char="•"/>
            </a:pPr>
            <a:r>
              <a:rPr lang="es-AR" sz="1400" u="sng" dirty="0">
                <a:solidFill>
                  <a:schemeClr val="hlink"/>
                </a:solidFill>
                <a:latin typeface="Montserrat" panose="020B0604020202020204" charset="0"/>
                <a:ea typeface="Arial"/>
                <a:cs typeface="Arial"/>
                <a:sym typeface="Arial"/>
                <a:hlinkClick r:id="rId5"/>
              </a:rPr>
              <a:t>https://javadesde0.com/introduccion-a-document-object-model-dom/</a:t>
            </a:r>
            <a:endParaRPr lang="es-AR" sz="1400" u="sng" dirty="0">
              <a:solidFill>
                <a:schemeClr val="hlink"/>
              </a:solidFill>
              <a:latin typeface="Montserrat" panose="020B0604020202020204" charset="0"/>
              <a:ea typeface="Arial"/>
              <a:cs typeface="Arial"/>
              <a:sym typeface="Arial"/>
            </a:endParaRPr>
          </a:p>
          <a:p>
            <a:pPr marL="0" indent="-114300" algn="l">
              <a:lnSpc>
                <a:spcPct val="115000"/>
              </a:lnSpc>
              <a:buSzPts val="1800"/>
              <a:buFont typeface="Montserrat"/>
              <a:buChar char="•"/>
            </a:pPr>
            <a:endParaRPr lang="es-AR" sz="1400" b="1" dirty="0">
              <a:solidFill>
                <a:srgbClr val="434343"/>
              </a:solidFill>
              <a:latin typeface="Montserrat" panose="020B0604020202020204" charset="0"/>
              <a:ea typeface="Arial"/>
              <a:cs typeface="Arial"/>
              <a:sym typeface="Arial"/>
            </a:endParaRPr>
          </a:p>
        </p:txBody>
      </p:sp>
    </p:spTree>
    <p:extLst>
      <p:ext uri="{BB962C8B-B14F-4D97-AF65-F5344CB8AC3E}">
        <p14:creationId xmlns:p14="http://schemas.microsoft.com/office/powerpoint/2010/main" val="2435182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434310"/>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b="1" dirty="0"/>
              <a:t>Eventos en JS</a:t>
            </a:r>
          </a:p>
        </p:txBody>
      </p:sp>
      <p:sp>
        <p:nvSpPr>
          <p:cNvPr id="4" name="Google Shape;61;p14"/>
          <p:cNvSpPr txBox="1">
            <a:spLocks/>
          </p:cNvSpPr>
          <p:nvPr/>
        </p:nvSpPr>
        <p:spPr>
          <a:xfrm>
            <a:off x="380174" y="948514"/>
            <a:ext cx="8456828" cy="13285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400" dirty="0">
                <a:solidFill>
                  <a:srgbClr val="000000"/>
                </a:solidFill>
              </a:rPr>
              <a:t>Los eventos son acciones que realiza el usuario (consciente o inconscientemente), y que como desarrolladores, tenemos que prever y preparar en el código para saber manejarlos y decirle a nuestra página o aplicación como debe actuar cuando ocurra uno. Estos eventos nos permitirán interactuar con el usuario, por ejemplo cuando hace clic en un botón.</a:t>
            </a:r>
          </a:p>
          <a:p>
            <a:pPr marL="0" indent="0" algn="l">
              <a:spcAft>
                <a:spcPts val="600"/>
              </a:spcAft>
            </a:pPr>
            <a:r>
              <a:rPr lang="es-AR" sz="1400" dirty="0">
                <a:solidFill>
                  <a:srgbClr val="000000"/>
                </a:solidFill>
              </a:rPr>
              <a:t>Existen tres formas de definir eventos en nuestro código:</a:t>
            </a:r>
          </a:p>
        </p:txBody>
      </p:sp>
      <p:graphicFrame>
        <p:nvGraphicFramePr>
          <p:cNvPr id="6" name="Google Shape;181;p25"/>
          <p:cNvGraphicFramePr/>
          <p:nvPr>
            <p:extLst>
              <p:ext uri="{D42A27DB-BD31-4B8C-83A1-F6EECF244321}">
                <p14:modId xmlns:p14="http://schemas.microsoft.com/office/powerpoint/2010/main" val="2130513460"/>
              </p:ext>
            </p:extLst>
          </p:nvPr>
        </p:nvGraphicFramePr>
        <p:xfrm>
          <a:off x="440227" y="2371958"/>
          <a:ext cx="8263548" cy="1341120"/>
        </p:xfrm>
        <a:graphic>
          <a:graphicData uri="http://schemas.openxmlformats.org/drawingml/2006/table">
            <a:tbl>
              <a:tblPr>
                <a:noFill/>
              </a:tblPr>
              <a:tblGrid>
                <a:gridCol w="5171575">
                  <a:extLst>
                    <a:ext uri="{9D8B030D-6E8A-4147-A177-3AD203B41FA5}">
                      <a16:colId xmlns:a16="http://schemas.microsoft.com/office/drawing/2014/main" val="20000"/>
                    </a:ext>
                  </a:extLst>
                </a:gridCol>
                <a:gridCol w="3091973">
                  <a:extLst>
                    <a:ext uri="{9D8B030D-6E8A-4147-A177-3AD203B41FA5}">
                      <a16:colId xmlns:a16="http://schemas.microsoft.com/office/drawing/2014/main" val="20001"/>
                    </a:ext>
                  </a:extLst>
                </a:gridCol>
              </a:tblGrid>
              <a:tr h="0">
                <a:tc>
                  <a:txBody>
                    <a:bodyPr/>
                    <a:lstStyle/>
                    <a:p>
                      <a:pPr marL="0" marR="0" lvl="0" indent="0" algn="ctr" rtl="0">
                        <a:lnSpc>
                          <a:spcPct val="100000"/>
                        </a:lnSpc>
                        <a:spcBef>
                          <a:spcPts val="0"/>
                        </a:spcBef>
                        <a:spcAft>
                          <a:spcPts val="0"/>
                        </a:spcAft>
                        <a:buClr>
                          <a:srgbClr val="000000"/>
                        </a:buClr>
                        <a:buSzPts val="1600"/>
                        <a:buFont typeface="Arial"/>
                        <a:buNone/>
                      </a:pPr>
                      <a:r>
                        <a:rPr lang="es-AR" sz="1200" b="1" u="none" strike="noStrike" cap="none" dirty="0">
                          <a:latin typeface="Montserrat" panose="020B0604020202020204" charset="0"/>
                        </a:rPr>
                        <a:t>Estrategia</a:t>
                      </a:r>
                      <a:endParaRPr sz="1200" b="1" u="none" strike="noStrike" cap="none" dirty="0">
                        <a:latin typeface="Montserrat" panose="020B060402020202020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s-AR" sz="1200" b="1" u="none" strike="noStrike" cap="none" dirty="0">
                          <a:latin typeface="Montserrat" panose="020B0604020202020204" charset="0"/>
                        </a:rPr>
                        <a:t>Ejemplo</a:t>
                      </a:r>
                      <a:endParaRPr sz="1200" b="1" u="none" strike="noStrike" cap="none" dirty="0">
                        <a:latin typeface="Montserrat" panose="020B060402020202020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0">
                <a:tc>
                  <a:txBody>
                    <a:bodyPr/>
                    <a:lstStyle/>
                    <a:p>
                      <a:pPr marL="0" marR="0" lvl="0" indent="0" algn="l" rtl="0">
                        <a:lnSpc>
                          <a:spcPct val="100000"/>
                        </a:lnSpc>
                        <a:spcBef>
                          <a:spcPts val="0"/>
                        </a:spcBef>
                        <a:spcAft>
                          <a:spcPts val="0"/>
                        </a:spcAft>
                        <a:buClr>
                          <a:srgbClr val="000000"/>
                        </a:buClr>
                        <a:buSzPts val="1600"/>
                        <a:buFont typeface="Arial"/>
                        <a:buNone/>
                      </a:pPr>
                      <a:r>
                        <a:rPr lang="es-AR" sz="1200" u="none" strike="noStrike" cap="none">
                          <a:latin typeface="Montserrat" panose="020B0604020202020204" charset="0"/>
                        </a:rPr>
                        <a:t>A través de un atributo HTML donde asocias la función.</a:t>
                      </a:r>
                      <a:endParaRPr sz="1200" u="none" strike="noStrike" cap="none">
                        <a:latin typeface="Montserrat" panose="020B060402020202020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600"/>
                        <a:buFont typeface="Arial"/>
                        <a:buNone/>
                      </a:pPr>
                      <a:r>
                        <a:rPr lang="es-AR" sz="1200" u="none" strike="noStrike" cap="none">
                          <a:latin typeface="Montserrat" panose="020B0604020202020204" charset="0"/>
                        </a:rPr>
                        <a:t>&lt;tag onclick="..."&gt;</a:t>
                      </a:r>
                      <a:endParaRPr sz="1200" u="none" strike="noStrike" cap="none">
                        <a:latin typeface="Montserrat" panose="020B060402020202020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lvl="0" indent="0" algn="l" rtl="0">
                        <a:lnSpc>
                          <a:spcPct val="100000"/>
                        </a:lnSpc>
                        <a:spcBef>
                          <a:spcPts val="0"/>
                        </a:spcBef>
                        <a:spcAft>
                          <a:spcPts val="0"/>
                        </a:spcAft>
                        <a:buClr>
                          <a:srgbClr val="000000"/>
                        </a:buClr>
                        <a:buSzPts val="1600"/>
                        <a:buFont typeface="Arial"/>
                        <a:buNone/>
                      </a:pPr>
                      <a:r>
                        <a:rPr lang="es-AR" sz="1200" u="none" strike="noStrike" cap="none" dirty="0">
                          <a:latin typeface="Montserrat" panose="020B0604020202020204" charset="0"/>
                        </a:rPr>
                        <a:t>A través de una propiedad JS donde asocias la función.</a:t>
                      </a:r>
                      <a:endParaRPr sz="1200" u="none" strike="noStrike" cap="none" dirty="0">
                        <a:latin typeface="Montserrat" panose="020B060402020202020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600"/>
                        <a:buFont typeface="Arial"/>
                        <a:buNone/>
                      </a:pPr>
                      <a:r>
                        <a:rPr lang="es-AR" sz="1200" u="none" strike="noStrike" cap="none">
                          <a:latin typeface="Montserrat" panose="020B0604020202020204" charset="0"/>
                        </a:rPr>
                        <a:t>tag.onclick = ...</a:t>
                      </a:r>
                      <a:endParaRPr sz="1200" u="none" strike="noStrike" cap="none">
                        <a:latin typeface="Montserrat" panose="020B060402020202020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lvl="0" indent="0" algn="l" rtl="0">
                        <a:lnSpc>
                          <a:spcPct val="100000"/>
                        </a:lnSpc>
                        <a:spcBef>
                          <a:spcPts val="0"/>
                        </a:spcBef>
                        <a:spcAft>
                          <a:spcPts val="0"/>
                        </a:spcAft>
                        <a:buClr>
                          <a:srgbClr val="000000"/>
                        </a:buClr>
                        <a:buSzPts val="1600"/>
                        <a:buFont typeface="Arial"/>
                        <a:buNone/>
                      </a:pPr>
                      <a:r>
                        <a:rPr lang="es-AR" sz="1200" u="none" strike="noStrike" cap="none">
                          <a:latin typeface="Montserrat" panose="020B0604020202020204" charset="0"/>
                        </a:rPr>
                        <a:t>A través del método addEventListener donde añades la función.</a:t>
                      </a:r>
                      <a:endParaRPr sz="1200" u="none" strike="noStrike" cap="none">
                        <a:latin typeface="Montserrat" panose="020B060402020202020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600"/>
                        <a:buFont typeface="Arial"/>
                        <a:buNone/>
                      </a:pPr>
                      <a:r>
                        <a:rPr lang="es-AR" sz="1200" u="none" strike="noStrike" cap="none" dirty="0" err="1">
                          <a:latin typeface="Montserrat" panose="020B0604020202020204" charset="0"/>
                        </a:rPr>
                        <a:t>tag.addEventListener</a:t>
                      </a:r>
                      <a:r>
                        <a:rPr lang="es-AR" sz="1200" u="none" strike="noStrike" cap="none" dirty="0">
                          <a:latin typeface="Montserrat" panose="020B0604020202020204" charset="0"/>
                        </a:rPr>
                        <a:t>("</a:t>
                      </a:r>
                      <a:r>
                        <a:rPr lang="es-AR" sz="1200" u="none" strike="noStrike" cap="none" dirty="0" err="1">
                          <a:latin typeface="Montserrat" panose="020B0604020202020204" charset="0"/>
                        </a:rPr>
                        <a:t>click</a:t>
                      </a:r>
                      <a:r>
                        <a:rPr lang="es-AR" sz="1200" u="none" strike="noStrike" cap="none" dirty="0">
                          <a:latin typeface="Montserrat" panose="020B0604020202020204" charset="0"/>
                        </a:rPr>
                        <a:t>", ...)</a:t>
                      </a:r>
                      <a:endParaRPr sz="1200" u="none" strike="noStrike" cap="none" dirty="0">
                        <a:latin typeface="Montserrat" panose="020B060402020202020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37713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 name="Google Shape;61;p14"/>
          <p:cNvSpPr txBox="1">
            <a:spLocks/>
          </p:cNvSpPr>
          <p:nvPr/>
        </p:nvSpPr>
        <p:spPr>
          <a:xfrm>
            <a:off x="440227" y="500278"/>
            <a:ext cx="8456828" cy="11044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ES" sz="1400" b="1" dirty="0">
                <a:solidFill>
                  <a:srgbClr val="9D66F9"/>
                </a:solidFill>
              </a:rPr>
              <a:t>Desde atributos HTML</a:t>
            </a:r>
          </a:p>
          <a:p>
            <a:pPr marL="0" indent="0" algn="l">
              <a:spcAft>
                <a:spcPts val="600"/>
              </a:spcAft>
            </a:pPr>
            <a:r>
              <a:rPr lang="es-AR" sz="1400" dirty="0">
                <a:solidFill>
                  <a:srgbClr val="000000"/>
                </a:solidFill>
              </a:rPr>
              <a:t>Probablemente, la forma más sencilla. En ella, definimos un evento a través de un atributo HTML. Los atributos, cuando son eventos, siempre comienzan por </a:t>
            </a:r>
            <a:r>
              <a:rPr lang="es-AR" sz="1400" b="1" i="1" dirty="0" err="1">
                <a:solidFill>
                  <a:srgbClr val="000000"/>
                </a:solidFill>
              </a:rPr>
              <a:t>onClick</a:t>
            </a:r>
            <a:r>
              <a:rPr lang="es-AR" sz="1400" dirty="0">
                <a:solidFill>
                  <a:srgbClr val="000000"/>
                </a:solidFill>
              </a:rPr>
              <a:t>, y en el valor se indica la función que se quiere ejecutar cuando se dispare dicho evento:</a:t>
            </a:r>
          </a:p>
        </p:txBody>
      </p:sp>
      <p:sp>
        <p:nvSpPr>
          <p:cNvPr id="2" name="Rectángulo 1"/>
          <p:cNvSpPr/>
          <p:nvPr/>
        </p:nvSpPr>
        <p:spPr>
          <a:xfrm>
            <a:off x="1550893" y="1604682"/>
            <a:ext cx="6284260" cy="954107"/>
          </a:xfrm>
          <a:prstGeom prst="rect">
            <a:avLst/>
          </a:prstGeom>
          <a:solidFill>
            <a:srgbClr val="23262E"/>
          </a:solidFill>
        </p:spPr>
        <p:txBody>
          <a:bodyPr wrap="square">
            <a:spAutoFit/>
          </a:bodyPr>
          <a:lstStyle/>
          <a:p>
            <a:r>
              <a:rPr lang="en-US" dirty="0">
                <a:solidFill>
                  <a:srgbClr val="D5CED9"/>
                </a:solidFill>
                <a:latin typeface="Consolas" panose="020B0609020204030204" pitchFamily="49" charset="0"/>
              </a:rPr>
              <a:t>&lt;</a:t>
            </a:r>
            <a:r>
              <a:rPr lang="en-US" dirty="0">
                <a:solidFill>
                  <a:srgbClr val="F92672"/>
                </a:solidFill>
                <a:latin typeface="Consolas" panose="020B0609020204030204" pitchFamily="49" charset="0"/>
              </a:rPr>
              <a:t>button</a:t>
            </a:r>
            <a:r>
              <a:rPr lang="en-US" dirty="0">
                <a:solidFill>
                  <a:srgbClr val="D5CED9"/>
                </a:solidFill>
                <a:latin typeface="Consolas" panose="020B0609020204030204" pitchFamily="49" charset="0"/>
              </a:rPr>
              <a:t> </a:t>
            </a:r>
            <a:r>
              <a:rPr lang="en-US" dirty="0" err="1">
                <a:solidFill>
                  <a:srgbClr val="FFE66D"/>
                </a:solidFill>
                <a:latin typeface="Consolas" panose="020B0609020204030204" pitchFamily="49" charset="0"/>
              </a:rPr>
              <a:t>onClick</a:t>
            </a:r>
            <a:r>
              <a:rPr lang="en-US" dirty="0">
                <a:solidFill>
                  <a:srgbClr val="D5CED9"/>
                </a:solidFill>
                <a:latin typeface="Consolas" panose="020B0609020204030204" pitchFamily="49" charset="0"/>
              </a:rPr>
              <a:t>=</a:t>
            </a:r>
            <a:r>
              <a:rPr lang="en-US" dirty="0">
                <a:solidFill>
                  <a:srgbClr val="96E072"/>
                </a:solidFill>
                <a:latin typeface="Consolas" panose="020B0609020204030204" pitchFamily="49" charset="0"/>
              </a:rPr>
              <a:t>"</a:t>
            </a:r>
            <a:r>
              <a:rPr lang="en-US" dirty="0" err="1">
                <a:solidFill>
                  <a:srgbClr val="96E072"/>
                </a:solidFill>
                <a:latin typeface="Consolas" panose="020B0609020204030204" pitchFamily="49" charset="0"/>
              </a:rPr>
              <a:t>sendMessage</a:t>
            </a:r>
            <a:r>
              <a:rPr lang="en-US" dirty="0">
                <a:solidFill>
                  <a:srgbClr val="96E072"/>
                </a:solidFill>
                <a:latin typeface="Consolas" panose="020B0609020204030204" pitchFamily="49" charset="0"/>
              </a:rPr>
              <a:t>()"</a:t>
            </a:r>
            <a:r>
              <a:rPr lang="en-US" dirty="0">
                <a:solidFill>
                  <a:srgbClr val="D5CED9"/>
                </a:solidFill>
                <a:latin typeface="Consolas" panose="020B0609020204030204" pitchFamily="49" charset="0"/>
              </a:rPr>
              <a:t>&gt; Press me!&lt;/</a:t>
            </a:r>
            <a:r>
              <a:rPr lang="en-US" dirty="0">
                <a:solidFill>
                  <a:srgbClr val="F92672"/>
                </a:solidFill>
                <a:latin typeface="Consolas" panose="020B0609020204030204" pitchFamily="49" charset="0"/>
              </a:rPr>
              <a:t>button</a:t>
            </a:r>
            <a:r>
              <a:rPr lang="en-US" dirty="0">
                <a:solidFill>
                  <a:srgbClr val="D5CED9"/>
                </a:solidFill>
                <a:latin typeface="Consolas" panose="020B0609020204030204" pitchFamily="49" charset="0"/>
              </a:rPr>
              <a:t>&gt;</a:t>
            </a:r>
          </a:p>
          <a:p>
            <a:r>
              <a:rPr lang="en-US" dirty="0">
                <a:solidFill>
                  <a:srgbClr val="D5CED9"/>
                </a:solidFill>
                <a:latin typeface="Consolas" panose="020B0609020204030204" pitchFamily="49" charset="0"/>
              </a:rPr>
              <a:t>&lt;</a:t>
            </a:r>
            <a:r>
              <a:rPr lang="en-US" dirty="0">
                <a:solidFill>
                  <a:srgbClr val="F92672"/>
                </a:solidFill>
                <a:latin typeface="Consolas" panose="020B0609020204030204" pitchFamily="49" charset="0"/>
              </a:rPr>
              <a:t>script</a:t>
            </a:r>
            <a:r>
              <a:rPr lang="en-US" dirty="0">
                <a:solidFill>
                  <a:srgbClr val="D5CED9"/>
                </a:solidFill>
                <a:latin typeface="Consolas" panose="020B0609020204030204" pitchFamily="49" charset="0"/>
              </a:rPr>
              <a:t>&gt;</a:t>
            </a:r>
          </a:p>
          <a:p>
            <a:r>
              <a:rPr lang="en-US" dirty="0">
                <a:solidFill>
                  <a:srgbClr val="D5CED9"/>
                </a:solidFill>
                <a:latin typeface="Consolas" panose="020B0609020204030204" pitchFamily="49" charset="0"/>
              </a:rPr>
              <a:t>    </a:t>
            </a:r>
            <a:r>
              <a:rPr lang="en-US" dirty="0" err="1">
                <a:solidFill>
                  <a:srgbClr val="C74DED"/>
                </a:solidFill>
                <a:latin typeface="Consolas" panose="020B0609020204030204" pitchFamily="49" charset="0"/>
              </a:rPr>
              <a:t>const</a:t>
            </a:r>
            <a:r>
              <a:rPr lang="en-US" dirty="0">
                <a:solidFill>
                  <a:srgbClr val="D5CED9"/>
                </a:solidFill>
                <a:latin typeface="Consolas" panose="020B0609020204030204" pitchFamily="49" charset="0"/>
              </a:rPr>
              <a:t> </a:t>
            </a:r>
            <a:r>
              <a:rPr lang="en-US" dirty="0" err="1">
                <a:solidFill>
                  <a:srgbClr val="FFE66D"/>
                </a:solidFill>
                <a:latin typeface="Consolas" panose="020B0609020204030204" pitchFamily="49" charset="0"/>
              </a:rPr>
              <a:t>sendMessage</a:t>
            </a:r>
            <a:r>
              <a:rPr lang="en-US" dirty="0">
                <a:solidFill>
                  <a:srgbClr val="D5CED9"/>
                </a:solidFill>
                <a:latin typeface="Consolas" panose="020B0609020204030204" pitchFamily="49" charset="0"/>
              </a:rPr>
              <a:t> </a:t>
            </a:r>
            <a:r>
              <a:rPr lang="en-US" dirty="0">
                <a:solidFill>
                  <a:srgbClr val="EE5D43"/>
                </a:solidFill>
                <a:latin typeface="Consolas" panose="020B0609020204030204" pitchFamily="49" charset="0"/>
              </a:rPr>
              <a:t>=</a:t>
            </a:r>
            <a:r>
              <a:rPr lang="en-US" dirty="0">
                <a:solidFill>
                  <a:srgbClr val="D5CED9"/>
                </a:solidFill>
                <a:latin typeface="Consolas" panose="020B0609020204030204" pitchFamily="49" charset="0"/>
              </a:rPr>
              <a:t> () </a:t>
            </a:r>
            <a:r>
              <a:rPr lang="en-US" dirty="0">
                <a:solidFill>
                  <a:srgbClr val="C74DED"/>
                </a:solidFill>
                <a:latin typeface="Consolas" panose="020B0609020204030204" pitchFamily="49" charset="0"/>
              </a:rPr>
              <a:t>=&gt;</a:t>
            </a:r>
            <a:r>
              <a:rPr lang="en-US" dirty="0">
                <a:solidFill>
                  <a:srgbClr val="D5CED9"/>
                </a:solidFill>
                <a:latin typeface="Consolas" panose="020B0609020204030204" pitchFamily="49" charset="0"/>
              </a:rPr>
              <a:t> </a:t>
            </a:r>
            <a:r>
              <a:rPr lang="en-US" dirty="0">
                <a:solidFill>
                  <a:srgbClr val="FFE66D"/>
                </a:solidFill>
                <a:latin typeface="Consolas" panose="020B0609020204030204" pitchFamily="49" charset="0"/>
              </a:rPr>
              <a:t>alert</a:t>
            </a:r>
            <a:r>
              <a:rPr lang="en-US" dirty="0">
                <a:solidFill>
                  <a:srgbClr val="D5CED9"/>
                </a:solidFill>
                <a:latin typeface="Consolas" panose="020B0609020204030204" pitchFamily="49" charset="0"/>
              </a:rPr>
              <a:t>(</a:t>
            </a:r>
            <a:r>
              <a:rPr lang="en-US" dirty="0">
                <a:solidFill>
                  <a:srgbClr val="96E072"/>
                </a:solidFill>
                <a:latin typeface="Consolas" panose="020B0609020204030204" pitchFamily="49" charset="0"/>
              </a:rPr>
              <a:t>"Hello!"</a:t>
            </a:r>
            <a:r>
              <a:rPr lang="en-US" dirty="0">
                <a:solidFill>
                  <a:srgbClr val="D5CED9"/>
                </a:solidFill>
                <a:latin typeface="Consolas" panose="020B0609020204030204" pitchFamily="49" charset="0"/>
              </a:rPr>
              <a:t>);</a:t>
            </a:r>
          </a:p>
          <a:p>
            <a:r>
              <a:rPr lang="en-US" dirty="0">
                <a:solidFill>
                  <a:srgbClr val="D5CED9"/>
                </a:solidFill>
                <a:latin typeface="Consolas" panose="020B0609020204030204" pitchFamily="49" charset="0"/>
              </a:rPr>
              <a:t>&lt;/</a:t>
            </a:r>
            <a:r>
              <a:rPr lang="en-US" dirty="0">
                <a:solidFill>
                  <a:srgbClr val="F92672"/>
                </a:solidFill>
                <a:latin typeface="Consolas" panose="020B0609020204030204" pitchFamily="49" charset="0"/>
              </a:rPr>
              <a:t>script</a:t>
            </a:r>
            <a:r>
              <a:rPr lang="en-US" dirty="0">
                <a:solidFill>
                  <a:srgbClr val="D5CED9"/>
                </a:solidFill>
                <a:latin typeface="Consolas" panose="020B0609020204030204" pitchFamily="49" charset="0"/>
              </a:rPr>
              <a:t>&gt;</a:t>
            </a:r>
          </a:p>
        </p:txBody>
      </p:sp>
      <p:sp>
        <p:nvSpPr>
          <p:cNvPr id="7" name="Google Shape;258;p18"/>
          <p:cNvSpPr txBox="1">
            <a:spLocks/>
          </p:cNvSpPr>
          <p:nvPr/>
        </p:nvSpPr>
        <p:spPr>
          <a:xfrm>
            <a:off x="6939489" y="1604682"/>
            <a:ext cx="895664"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a:solidFill>
                  <a:schemeClr val="bg1"/>
                </a:solidFill>
              </a:rPr>
              <a:t>HTML</a:t>
            </a:r>
          </a:p>
        </p:txBody>
      </p:sp>
      <p:sp>
        <p:nvSpPr>
          <p:cNvPr id="8" name="Google Shape;61;p14"/>
          <p:cNvSpPr txBox="1">
            <a:spLocks/>
          </p:cNvSpPr>
          <p:nvPr/>
        </p:nvSpPr>
        <p:spPr>
          <a:xfrm>
            <a:off x="440227" y="2576718"/>
            <a:ext cx="8456828" cy="9553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ES" sz="1400" b="1" dirty="0">
                <a:solidFill>
                  <a:srgbClr val="9D66F9"/>
                </a:solidFill>
              </a:rPr>
              <a:t>Desde propiedades JS</a:t>
            </a:r>
          </a:p>
          <a:p>
            <a:pPr marL="0" indent="0" algn="l">
              <a:spcAft>
                <a:spcPts val="600"/>
              </a:spcAft>
            </a:pPr>
            <a:r>
              <a:rPr lang="es-AR" sz="1400" dirty="0">
                <a:solidFill>
                  <a:srgbClr val="000000"/>
                </a:solidFill>
              </a:rPr>
              <a:t>Otra forma interesante que podemos contemplar, es haciendo uso de las propiedades de </a:t>
            </a:r>
            <a:r>
              <a:rPr lang="es-AR" sz="1400" dirty="0" err="1">
                <a:solidFill>
                  <a:srgbClr val="000000"/>
                </a:solidFill>
              </a:rPr>
              <a:t>Javascript</a:t>
            </a:r>
            <a:r>
              <a:rPr lang="es-AR" sz="1400" dirty="0">
                <a:solidFill>
                  <a:srgbClr val="000000"/>
                </a:solidFill>
              </a:rPr>
              <a:t>. Por cada evento, existe una propiedad disponible en el elemento en cuestión:</a:t>
            </a:r>
          </a:p>
        </p:txBody>
      </p:sp>
      <p:sp>
        <p:nvSpPr>
          <p:cNvPr id="3" name="Rectángulo 2"/>
          <p:cNvSpPr/>
          <p:nvPr/>
        </p:nvSpPr>
        <p:spPr>
          <a:xfrm>
            <a:off x="1550892" y="3439112"/>
            <a:ext cx="6347013" cy="1169551"/>
          </a:xfrm>
          <a:prstGeom prst="rect">
            <a:avLst/>
          </a:prstGeom>
          <a:solidFill>
            <a:srgbClr val="23262E"/>
          </a:solidFill>
        </p:spPr>
        <p:txBody>
          <a:bodyPr wrap="square">
            <a:spAutoFit/>
          </a:bodyPr>
          <a:lstStyle/>
          <a:p>
            <a:r>
              <a:rPr lang="es-AR" dirty="0">
                <a:solidFill>
                  <a:srgbClr val="D5CED9"/>
                </a:solidFill>
                <a:latin typeface="Consolas" panose="020B0609020204030204" pitchFamily="49" charset="0"/>
              </a:rPr>
              <a:t>&lt;</a:t>
            </a:r>
            <a:r>
              <a:rPr lang="es-AR" dirty="0" err="1">
                <a:solidFill>
                  <a:srgbClr val="F92672"/>
                </a:solidFill>
                <a:latin typeface="Consolas" panose="020B0609020204030204" pitchFamily="49" charset="0"/>
              </a:rPr>
              <a:t>button</a:t>
            </a:r>
            <a:r>
              <a:rPr lang="es-AR" dirty="0">
                <a:solidFill>
                  <a:srgbClr val="D5CED9"/>
                </a:solidFill>
                <a:latin typeface="Consolas" panose="020B0609020204030204" pitchFamily="49" charset="0"/>
              </a:rPr>
              <a:t>&gt;</a:t>
            </a:r>
            <a:r>
              <a:rPr lang="es-AR" dirty="0" err="1">
                <a:solidFill>
                  <a:srgbClr val="D5CED9"/>
                </a:solidFill>
                <a:latin typeface="Consolas" panose="020B0609020204030204" pitchFamily="49" charset="0"/>
              </a:rPr>
              <a:t>Press</a:t>
            </a:r>
            <a:r>
              <a:rPr lang="es-AR" dirty="0">
                <a:solidFill>
                  <a:srgbClr val="D5CED9"/>
                </a:solidFill>
                <a:latin typeface="Consolas" panose="020B0609020204030204" pitchFamily="49" charset="0"/>
              </a:rPr>
              <a:t> me!&lt;/</a:t>
            </a:r>
            <a:r>
              <a:rPr lang="es-AR" dirty="0" err="1">
                <a:solidFill>
                  <a:srgbClr val="F92672"/>
                </a:solidFill>
                <a:latin typeface="Consolas" panose="020B0609020204030204" pitchFamily="49" charset="0"/>
              </a:rPr>
              <a:t>button</a:t>
            </a:r>
            <a:r>
              <a:rPr lang="es-AR" dirty="0">
                <a:solidFill>
                  <a:srgbClr val="D5CED9"/>
                </a:solidFill>
                <a:latin typeface="Consolas" panose="020B0609020204030204" pitchFamily="49" charset="0"/>
              </a:rPr>
              <a:t>&gt;</a:t>
            </a:r>
          </a:p>
          <a:p>
            <a:r>
              <a:rPr lang="es-AR" dirty="0">
                <a:solidFill>
                  <a:srgbClr val="D5CED9"/>
                </a:solidFill>
                <a:latin typeface="Consolas" panose="020B0609020204030204" pitchFamily="49" charset="0"/>
              </a:rPr>
              <a:t>&lt;</a:t>
            </a:r>
            <a:r>
              <a:rPr lang="es-AR" dirty="0">
                <a:solidFill>
                  <a:srgbClr val="F92672"/>
                </a:solidFill>
                <a:latin typeface="Consolas" panose="020B0609020204030204" pitchFamily="49" charset="0"/>
              </a:rPr>
              <a:t>script</a:t>
            </a:r>
            <a:r>
              <a:rPr lang="es-AR" dirty="0">
                <a:solidFill>
                  <a:srgbClr val="D5CED9"/>
                </a:solidFill>
                <a:latin typeface="Consolas" panose="020B0609020204030204" pitchFamily="49" charset="0"/>
              </a:rPr>
              <a:t>&gt;</a:t>
            </a:r>
          </a:p>
          <a:p>
            <a:r>
              <a:rPr lang="es-AR" dirty="0">
                <a:solidFill>
                  <a:srgbClr val="D5CED9"/>
                </a:solidFill>
                <a:latin typeface="Consolas" panose="020B0609020204030204" pitchFamily="49" charset="0"/>
              </a:rPr>
              <a:t>    </a:t>
            </a:r>
            <a:r>
              <a:rPr lang="es-AR" dirty="0" err="1">
                <a:solidFill>
                  <a:srgbClr val="C74DED"/>
                </a:solidFill>
                <a:latin typeface="Consolas" panose="020B0609020204030204" pitchFamily="49" charset="0"/>
              </a:rPr>
              <a:t>const</a:t>
            </a:r>
            <a:r>
              <a:rPr lang="es-AR" dirty="0">
                <a:solidFill>
                  <a:srgbClr val="D5CED9"/>
                </a:solidFill>
                <a:latin typeface="Consolas" panose="020B0609020204030204" pitchFamily="49" charset="0"/>
              </a:rPr>
              <a:t> </a:t>
            </a:r>
            <a:r>
              <a:rPr lang="es-AR" dirty="0" err="1">
                <a:solidFill>
                  <a:srgbClr val="00E8C6"/>
                </a:solidFill>
                <a:latin typeface="Consolas" panose="020B0609020204030204" pitchFamily="49" charset="0"/>
              </a:rPr>
              <a:t>button</a:t>
            </a:r>
            <a:r>
              <a:rPr lang="es-AR" dirty="0">
                <a:solidFill>
                  <a:srgbClr val="D5CED9"/>
                </a:solidFill>
                <a:latin typeface="Consolas" panose="020B0609020204030204" pitchFamily="49" charset="0"/>
              </a:rPr>
              <a:t> </a:t>
            </a:r>
            <a:r>
              <a:rPr lang="es-AR" dirty="0">
                <a:solidFill>
                  <a:srgbClr val="EE5D43"/>
                </a:solidFill>
                <a:latin typeface="Consolas" panose="020B0609020204030204" pitchFamily="49" charset="0"/>
              </a:rPr>
              <a:t>=</a:t>
            </a:r>
            <a:r>
              <a:rPr lang="es-AR" dirty="0">
                <a:solidFill>
                  <a:srgbClr val="D5CED9"/>
                </a:solidFill>
                <a:latin typeface="Consolas" panose="020B0609020204030204" pitchFamily="49" charset="0"/>
              </a:rPr>
              <a:t> </a:t>
            </a:r>
            <a:r>
              <a:rPr lang="es-AR" dirty="0" err="1">
                <a:solidFill>
                  <a:srgbClr val="F39C12"/>
                </a:solidFill>
                <a:latin typeface="Consolas" panose="020B0609020204030204" pitchFamily="49" charset="0"/>
              </a:rPr>
              <a:t>document</a:t>
            </a:r>
            <a:r>
              <a:rPr lang="es-AR" dirty="0" err="1">
                <a:solidFill>
                  <a:srgbClr val="D5CED9"/>
                </a:solidFill>
                <a:latin typeface="Consolas" panose="020B0609020204030204" pitchFamily="49" charset="0"/>
              </a:rPr>
              <a:t>.</a:t>
            </a:r>
            <a:r>
              <a:rPr lang="es-AR" dirty="0" err="1">
                <a:solidFill>
                  <a:srgbClr val="FFE66D"/>
                </a:solidFill>
                <a:latin typeface="Consolas" panose="020B0609020204030204" pitchFamily="49" charset="0"/>
              </a:rPr>
              <a:t>querySelector</a:t>
            </a:r>
            <a:r>
              <a:rPr lang="es-AR" dirty="0">
                <a:solidFill>
                  <a:srgbClr val="D5CED9"/>
                </a:solidFill>
                <a:latin typeface="Consolas" panose="020B0609020204030204" pitchFamily="49" charset="0"/>
              </a:rPr>
              <a:t>(</a:t>
            </a:r>
            <a:r>
              <a:rPr lang="es-AR" dirty="0">
                <a:solidFill>
                  <a:srgbClr val="96E072"/>
                </a:solidFill>
                <a:latin typeface="Consolas" panose="020B0609020204030204" pitchFamily="49" charset="0"/>
              </a:rPr>
              <a:t>"</a:t>
            </a:r>
            <a:r>
              <a:rPr lang="es-AR" dirty="0" err="1">
                <a:solidFill>
                  <a:srgbClr val="96E072"/>
                </a:solidFill>
                <a:latin typeface="Consolas" panose="020B0609020204030204" pitchFamily="49" charset="0"/>
              </a:rPr>
              <a:t>button</a:t>
            </a:r>
            <a:r>
              <a:rPr lang="es-AR" dirty="0">
                <a:solidFill>
                  <a:srgbClr val="96E072"/>
                </a:solidFill>
                <a:latin typeface="Consolas" panose="020B0609020204030204" pitchFamily="49" charset="0"/>
              </a:rPr>
              <a:t>"</a:t>
            </a:r>
            <a:r>
              <a:rPr lang="es-AR" dirty="0">
                <a:solidFill>
                  <a:srgbClr val="D5CED9"/>
                </a:solidFill>
                <a:latin typeface="Consolas" panose="020B0609020204030204" pitchFamily="49" charset="0"/>
              </a:rPr>
              <a:t>);</a:t>
            </a:r>
          </a:p>
          <a:p>
            <a:r>
              <a:rPr lang="es-AR" dirty="0">
                <a:solidFill>
                  <a:srgbClr val="D5CED9"/>
                </a:solidFill>
                <a:latin typeface="Consolas" panose="020B0609020204030204" pitchFamily="49" charset="0"/>
              </a:rPr>
              <a:t>    </a:t>
            </a:r>
            <a:r>
              <a:rPr lang="es-AR" dirty="0" err="1">
                <a:solidFill>
                  <a:srgbClr val="F39C12"/>
                </a:solidFill>
                <a:latin typeface="Consolas" panose="020B0609020204030204" pitchFamily="49" charset="0"/>
              </a:rPr>
              <a:t>button</a:t>
            </a:r>
            <a:r>
              <a:rPr lang="es-AR" dirty="0" err="1">
                <a:solidFill>
                  <a:srgbClr val="D5CED9"/>
                </a:solidFill>
                <a:latin typeface="Consolas" panose="020B0609020204030204" pitchFamily="49" charset="0"/>
              </a:rPr>
              <a:t>.</a:t>
            </a:r>
            <a:r>
              <a:rPr lang="es-AR" dirty="0" err="1">
                <a:solidFill>
                  <a:srgbClr val="FFE66D"/>
                </a:solidFill>
                <a:latin typeface="Consolas" panose="020B0609020204030204" pitchFamily="49" charset="0"/>
              </a:rPr>
              <a:t>onclick</a:t>
            </a:r>
            <a:r>
              <a:rPr lang="es-AR" dirty="0">
                <a:solidFill>
                  <a:srgbClr val="D5CED9"/>
                </a:solidFill>
                <a:latin typeface="Consolas" panose="020B0609020204030204" pitchFamily="49" charset="0"/>
              </a:rPr>
              <a:t> </a:t>
            </a:r>
            <a:r>
              <a:rPr lang="es-AR" dirty="0">
                <a:solidFill>
                  <a:srgbClr val="EE5D43"/>
                </a:solidFill>
                <a:latin typeface="Consolas" panose="020B0609020204030204" pitchFamily="49" charset="0"/>
              </a:rPr>
              <a:t>=</a:t>
            </a:r>
            <a:r>
              <a:rPr lang="es-AR" dirty="0">
                <a:solidFill>
                  <a:srgbClr val="D5CED9"/>
                </a:solidFill>
                <a:latin typeface="Consolas" panose="020B0609020204030204" pitchFamily="49" charset="0"/>
              </a:rPr>
              <a:t> () </a:t>
            </a:r>
            <a:r>
              <a:rPr lang="es-AR" dirty="0">
                <a:solidFill>
                  <a:srgbClr val="C74DED"/>
                </a:solidFill>
                <a:latin typeface="Consolas" panose="020B0609020204030204" pitchFamily="49" charset="0"/>
              </a:rPr>
              <a:t>=&gt;</a:t>
            </a:r>
            <a:r>
              <a:rPr lang="es-AR" dirty="0">
                <a:solidFill>
                  <a:srgbClr val="D5CED9"/>
                </a:solidFill>
                <a:latin typeface="Consolas" panose="020B0609020204030204" pitchFamily="49" charset="0"/>
              </a:rPr>
              <a:t> </a:t>
            </a:r>
            <a:r>
              <a:rPr lang="es-AR" dirty="0" err="1">
                <a:solidFill>
                  <a:srgbClr val="FFE66D"/>
                </a:solidFill>
                <a:latin typeface="Consolas" panose="020B0609020204030204" pitchFamily="49" charset="0"/>
              </a:rPr>
              <a:t>alert</a:t>
            </a:r>
            <a:r>
              <a:rPr lang="es-AR" dirty="0">
                <a:solidFill>
                  <a:srgbClr val="D5CED9"/>
                </a:solidFill>
                <a:latin typeface="Consolas" panose="020B0609020204030204" pitchFamily="49" charset="0"/>
              </a:rPr>
              <a:t>(</a:t>
            </a:r>
            <a:r>
              <a:rPr lang="es-AR" dirty="0">
                <a:solidFill>
                  <a:srgbClr val="96E072"/>
                </a:solidFill>
                <a:latin typeface="Consolas" panose="020B0609020204030204" pitchFamily="49" charset="0"/>
              </a:rPr>
              <a:t>"</a:t>
            </a:r>
            <a:r>
              <a:rPr lang="es-AR" dirty="0" err="1">
                <a:solidFill>
                  <a:srgbClr val="96E072"/>
                </a:solidFill>
                <a:latin typeface="Consolas" panose="020B0609020204030204" pitchFamily="49" charset="0"/>
              </a:rPr>
              <a:t>Hello</a:t>
            </a:r>
            <a:r>
              <a:rPr lang="es-AR" dirty="0">
                <a:solidFill>
                  <a:srgbClr val="96E072"/>
                </a:solidFill>
                <a:latin typeface="Consolas" panose="020B0609020204030204" pitchFamily="49" charset="0"/>
              </a:rPr>
              <a:t>!"</a:t>
            </a:r>
            <a:r>
              <a:rPr lang="es-AR" dirty="0">
                <a:solidFill>
                  <a:srgbClr val="D5CED9"/>
                </a:solidFill>
                <a:latin typeface="Consolas" panose="020B0609020204030204" pitchFamily="49" charset="0"/>
              </a:rPr>
              <a:t>);</a:t>
            </a:r>
          </a:p>
          <a:p>
            <a:r>
              <a:rPr lang="es-AR" dirty="0">
                <a:solidFill>
                  <a:srgbClr val="D5CED9"/>
                </a:solidFill>
                <a:latin typeface="Consolas" panose="020B0609020204030204" pitchFamily="49" charset="0"/>
              </a:rPr>
              <a:t>&lt;/</a:t>
            </a:r>
            <a:r>
              <a:rPr lang="es-AR" dirty="0">
                <a:solidFill>
                  <a:srgbClr val="F92672"/>
                </a:solidFill>
                <a:latin typeface="Consolas" panose="020B0609020204030204" pitchFamily="49" charset="0"/>
              </a:rPr>
              <a:t>script</a:t>
            </a:r>
            <a:r>
              <a:rPr lang="es-AR" dirty="0">
                <a:solidFill>
                  <a:srgbClr val="D5CED9"/>
                </a:solidFill>
                <a:latin typeface="Consolas" panose="020B0609020204030204" pitchFamily="49" charset="0"/>
              </a:rPr>
              <a:t>&gt;</a:t>
            </a:r>
          </a:p>
        </p:txBody>
      </p:sp>
      <p:sp>
        <p:nvSpPr>
          <p:cNvPr id="9" name="Google Shape;258;p18"/>
          <p:cNvSpPr txBox="1">
            <a:spLocks/>
          </p:cNvSpPr>
          <p:nvPr/>
        </p:nvSpPr>
        <p:spPr>
          <a:xfrm>
            <a:off x="7002241" y="3439112"/>
            <a:ext cx="895664" cy="303108"/>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r>
              <a:rPr lang="es-ES" sz="1400" dirty="0">
                <a:solidFill>
                  <a:schemeClr val="bg1"/>
                </a:solidFill>
              </a:rPr>
              <a:t>HTML</a:t>
            </a:r>
          </a:p>
        </p:txBody>
      </p:sp>
    </p:spTree>
    <p:extLst>
      <p:ext uri="{BB962C8B-B14F-4D97-AF65-F5344CB8AC3E}">
        <p14:creationId xmlns:p14="http://schemas.microsoft.com/office/powerpoint/2010/main" val="4047907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 name="Google Shape;61;p14"/>
          <p:cNvSpPr txBox="1">
            <a:spLocks/>
          </p:cNvSpPr>
          <p:nvPr/>
        </p:nvSpPr>
        <p:spPr>
          <a:xfrm>
            <a:off x="440227" y="500278"/>
            <a:ext cx="8456828" cy="8744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ES" sz="1400" b="1" dirty="0">
                <a:solidFill>
                  <a:srgbClr val="9D66F9"/>
                </a:solidFill>
              </a:rPr>
              <a:t>Ejemplo:</a:t>
            </a:r>
          </a:p>
          <a:p>
            <a:pPr marL="0" indent="0" algn="l">
              <a:spcAft>
                <a:spcPts val="600"/>
              </a:spcAft>
            </a:pPr>
            <a:r>
              <a:rPr lang="es-AR" sz="1400" dirty="0">
                <a:solidFill>
                  <a:srgbClr val="000000"/>
                </a:solidFill>
              </a:rPr>
              <a:t>La sintaxis básica de un evento permite modificar un atributo (ejemplo: </a:t>
            </a:r>
            <a:r>
              <a:rPr lang="es-AR" sz="1400" i="1" dirty="0" err="1">
                <a:solidFill>
                  <a:srgbClr val="000000"/>
                </a:solidFill>
              </a:rPr>
              <a:t>onclick</a:t>
            </a:r>
            <a:r>
              <a:rPr lang="es-AR" sz="1400" dirty="0">
                <a:solidFill>
                  <a:srgbClr val="000000"/>
                </a:solidFill>
              </a:rPr>
              <a:t>) e invocar o llamar a una función:</a:t>
            </a:r>
          </a:p>
          <a:p>
            <a:pPr marL="0" indent="0" algn="l">
              <a:spcAft>
                <a:spcPts val="600"/>
              </a:spcAft>
            </a:pPr>
            <a:r>
              <a:rPr lang="es-AR" sz="1400" dirty="0">
                <a:solidFill>
                  <a:srgbClr val="000000"/>
                </a:solidFill>
                <a:hlinkClick r:id="rId3"/>
              </a:rPr>
              <a:t>https://www.w3schools.com/js/tryit.asp?filename=tryjs_event_onclick3</a:t>
            </a:r>
            <a:endParaRPr lang="es-AR" sz="1400" dirty="0">
              <a:solidFill>
                <a:srgbClr val="000000"/>
              </a:solidFill>
            </a:endParaRPr>
          </a:p>
          <a:p>
            <a:pPr marL="0" indent="0" algn="l">
              <a:spcAft>
                <a:spcPts val="600"/>
              </a:spcAft>
            </a:pPr>
            <a:r>
              <a:rPr lang="es-AR" sz="1400" b="1" dirty="0">
                <a:solidFill>
                  <a:srgbClr val="000000"/>
                </a:solidFill>
              </a:rPr>
              <a:t>Explicación del ejemplo:</a:t>
            </a:r>
          </a:p>
          <a:p>
            <a:pPr marL="0" indent="0" algn="l"/>
            <a:r>
              <a:rPr lang="es-AR" sz="1400" dirty="0"/>
              <a:t>En este caso llama a la función </a:t>
            </a:r>
            <a:r>
              <a:rPr lang="es-AR" sz="1400" b="1" i="1" dirty="0" err="1"/>
              <a:t>changeText</a:t>
            </a:r>
            <a:r>
              <a:rPr lang="es-AR" sz="1400" dirty="0"/>
              <a:t> y al texto original lo va a modificar por el texto </a:t>
            </a:r>
            <a:r>
              <a:rPr lang="es-AR" sz="1400" b="1" dirty="0"/>
              <a:t>“</a:t>
            </a:r>
            <a:r>
              <a:rPr lang="es-AR" sz="1400" b="1" dirty="0" err="1"/>
              <a:t>Ooops</a:t>
            </a:r>
            <a:r>
              <a:rPr lang="es-AR" sz="1400" dirty="0"/>
              <a:t>!”. Pero ¿cómo sabe que tiene que modificar este H1 y no otro? porque le estoy pasando el propio objeto H1. No tengo que buscar el H1 por ID, sino que con el </a:t>
            </a:r>
            <a:r>
              <a:rPr lang="es-AR" sz="1400" b="1" i="1" dirty="0" err="1"/>
              <a:t>this</a:t>
            </a:r>
            <a:r>
              <a:rPr lang="es-AR" sz="1400" b="1" dirty="0"/>
              <a:t> </a:t>
            </a:r>
            <a:r>
              <a:rPr lang="es-AR" sz="1400" dirty="0"/>
              <a:t>cuando yo reciba el id va a ser </a:t>
            </a:r>
            <a:r>
              <a:rPr lang="es-AR" sz="1400" b="1" i="1" dirty="0"/>
              <a:t>el id de este elemento HTML</a:t>
            </a:r>
            <a:r>
              <a:rPr lang="es-AR" sz="1400" dirty="0"/>
              <a:t>, le pasa la referencia propia a ese elemento HTML (el H1).</a:t>
            </a:r>
          </a:p>
          <a:p>
            <a:pPr marL="0" indent="0" algn="l"/>
            <a:r>
              <a:rPr lang="es-AR" sz="1400" dirty="0"/>
              <a:t>Entonces el </a:t>
            </a:r>
            <a:r>
              <a:rPr lang="es-AR" sz="1400" i="1" dirty="0" err="1"/>
              <a:t>this</a:t>
            </a:r>
            <a:r>
              <a:rPr lang="es-AR" sz="1400" dirty="0"/>
              <a:t> hace referencia al propio objeto, en este caso al propio elemento HTML. Con </a:t>
            </a:r>
            <a:r>
              <a:rPr lang="es-AR" sz="1400" i="1" dirty="0" err="1"/>
              <a:t>changetext</a:t>
            </a:r>
            <a:r>
              <a:rPr lang="es-AR" sz="1400" i="1" dirty="0"/>
              <a:t> (</a:t>
            </a:r>
            <a:r>
              <a:rPr lang="es-AR" sz="1400" i="1" dirty="0" err="1"/>
              <a:t>this</a:t>
            </a:r>
            <a:r>
              <a:rPr lang="es-AR" sz="1400" i="1" dirty="0"/>
              <a:t>)</a:t>
            </a:r>
            <a:r>
              <a:rPr lang="es-AR" sz="1400" dirty="0"/>
              <a:t> lo que hago es modificar </a:t>
            </a:r>
            <a:r>
              <a:rPr lang="es-AR" sz="1400" b="1" i="1" dirty="0"/>
              <a:t>ese mismo</a:t>
            </a:r>
            <a:r>
              <a:rPr lang="es-AR" sz="1400" dirty="0"/>
              <a:t> elemento HTML.</a:t>
            </a:r>
          </a:p>
          <a:p>
            <a:pPr marL="0" indent="0" algn="l"/>
            <a:r>
              <a:rPr lang="es-AR" sz="1400" dirty="0"/>
              <a:t>Con esta función podría modificar otro objeto porque es una propiedad compartida entre objetos, podría agregar un objeto H2 y sucedería lo mismo. </a:t>
            </a:r>
            <a:endParaRPr lang="es-AR" sz="1100" dirty="0">
              <a:solidFill>
                <a:srgbClr val="000000"/>
              </a:solidFill>
            </a:endParaRPr>
          </a:p>
        </p:txBody>
      </p:sp>
      <p:sp>
        <p:nvSpPr>
          <p:cNvPr id="10" name="Rectángulo 9"/>
          <p:cNvSpPr/>
          <p:nvPr/>
        </p:nvSpPr>
        <p:spPr>
          <a:xfrm>
            <a:off x="2124635" y="4258977"/>
            <a:ext cx="6553201" cy="307777"/>
          </a:xfrm>
          <a:prstGeom prst="rect">
            <a:avLst/>
          </a:prstGeom>
        </p:spPr>
        <p:txBody>
          <a:bodyPr wrap="square">
            <a:spAutoFit/>
          </a:bodyPr>
          <a:lstStyle/>
          <a:p>
            <a:pPr>
              <a:spcAft>
                <a:spcPts val="600"/>
              </a:spcAft>
            </a:pPr>
            <a:r>
              <a:rPr lang="es-AR" b="1" dirty="0">
                <a:latin typeface="Montserrat" panose="020B0604020202020204" charset="0"/>
              </a:rPr>
              <a:t>Para ampliar: </a:t>
            </a:r>
            <a:r>
              <a:rPr lang="es-AR" dirty="0">
                <a:latin typeface="Montserrat" panose="020B0604020202020204" charset="0"/>
                <a:hlinkClick r:id="rId4"/>
              </a:rPr>
              <a:t>https://www.w3schools.com/js/js_htmldom_events.asp</a:t>
            </a:r>
            <a:endParaRPr lang="es-AR" dirty="0">
              <a:latin typeface="Montserrat" panose="020B0604020202020204" charset="0"/>
            </a:endParaRPr>
          </a:p>
        </p:txBody>
      </p:sp>
    </p:spTree>
    <p:extLst>
      <p:ext uri="{BB962C8B-B14F-4D97-AF65-F5344CB8AC3E}">
        <p14:creationId xmlns:p14="http://schemas.microsoft.com/office/powerpoint/2010/main" val="1978006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434310"/>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b="1" dirty="0"/>
              <a:t>Páginas estáticas vs. Páginas dinámicas</a:t>
            </a:r>
          </a:p>
        </p:txBody>
      </p:sp>
      <p:sp>
        <p:nvSpPr>
          <p:cNvPr id="7" name="Google Shape;61;p14"/>
          <p:cNvSpPr txBox="1">
            <a:spLocks/>
          </p:cNvSpPr>
          <p:nvPr/>
        </p:nvSpPr>
        <p:spPr>
          <a:xfrm>
            <a:off x="370649" y="948513"/>
            <a:ext cx="8456828" cy="28973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400" dirty="0">
                <a:solidFill>
                  <a:srgbClr val="000000"/>
                </a:solidFill>
              </a:rPr>
              <a:t>Cuando comenzamos en el mundo del </a:t>
            </a:r>
            <a:r>
              <a:rPr lang="es-AR" sz="1400" b="1" dirty="0">
                <a:solidFill>
                  <a:srgbClr val="000000"/>
                </a:solidFill>
              </a:rPr>
              <a:t>desarrollo web</a:t>
            </a:r>
            <a:r>
              <a:rPr lang="es-AR" sz="1400" dirty="0">
                <a:solidFill>
                  <a:srgbClr val="000000"/>
                </a:solidFill>
              </a:rPr>
              <a:t>, normalmente empezamos a aprender a escribir etiquetado o </a:t>
            </a:r>
            <a:r>
              <a:rPr lang="es-AR" sz="1400" b="1" dirty="0">
                <a:solidFill>
                  <a:srgbClr val="000000"/>
                </a:solidFill>
              </a:rPr>
              <a:t>marcado HTML </a:t>
            </a:r>
            <a:r>
              <a:rPr lang="es-AR" sz="1400" dirty="0">
                <a:solidFill>
                  <a:srgbClr val="000000"/>
                </a:solidFill>
              </a:rPr>
              <a:t>y además, añadir </a:t>
            </a:r>
            <a:r>
              <a:rPr lang="es-AR" sz="1400" b="1" dirty="0">
                <a:solidFill>
                  <a:srgbClr val="000000"/>
                </a:solidFill>
              </a:rPr>
              <a:t>estilos CSS </a:t>
            </a:r>
            <a:r>
              <a:rPr lang="es-AR" sz="1400" dirty="0">
                <a:solidFill>
                  <a:srgbClr val="000000"/>
                </a:solidFill>
              </a:rPr>
              <a:t>para darle color, forma y algo de interacción. Sin embargo, a medida que avanzamos, nos damos cuenta que en cierta forma podemos estar bastante limitados.</a:t>
            </a:r>
          </a:p>
          <a:p>
            <a:pPr marL="0" indent="0" algn="l">
              <a:spcAft>
                <a:spcPts val="600"/>
              </a:spcAft>
            </a:pPr>
            <a:r>
              <a:rPr lang="es-AR" sz="1400" dirty="0">
                <a:solidFill>
                  <a:srgbClr val="000000"/>
                </a:solidFill>
              </a:rPr>
              <a:t>Si únicamente utilizamos HTML/CSS, sólo podremos crear </a:t>
            </a:r>
            <a:r>
              <a:rPr lang="es-AR" sz="1400" b="1" dirty="0">
                <a:solidFill>
                  <a:srgbClr val="000000"/>
                </a:solidFill>
              </a:rPr>
              <a:t>páginas «estáticas»</a:t>
            </a:r>
            <a:r>
              <a:rPr lang="es-AR" sz="1400" dirty="0">
                <a:solidFill>
                  <a:srgbClr val="000000"/>
                </a:solidFill>
              </a:rPr>
              <a:t> (no responden al comportamiento del usuario), pero si añadimos </a:t>
            </a:r>
            <a:r>
              <a:rPr lang="es-AR" sz="1400" dirty="0" err="1">
                <a:solidFill>
                  <a:srgbClr val="000000"/>
                </a:solidFill>
              </a:rPr>
              <a:t>Javascript</a:t>
            </a:r>
            <a:r>
              <a:rPr lang="es-AR" sz="1400" dirty="0">
                <a:solidFill>
                  <a:srgbClr val="000000"/>
                </a:solidFill>
              </a:rPr>
              <a:t>, podremos crear </a:t>
            </a:r>
            <a:r>
              <a:rPr lang="es-AR" sz="1400" b="1" dirty="0">
                <a:solidFill>
                  <a:srgbClr val="000000"/>
                </a:solidFill>
              </a:rPr>
              <a:t>páginas «dinámicas»</a:t>
            </a:r>
            <a:r>
              <a:rPr lang="es-AR" sz="1400" dirty="0">
                <a:solidFill>
                  <a:srgbClr val="000000"/>
                </a:solidFill>
              </a:rPr>
              <a:t>. Cuando hablamos de páginas dinámicas, nos referimos a que podemos dotar de la potencia y flexibilidad que nos da un lenguaje de programación para crear documentos y páginas mucho más ricas, que brinden una experiencia más completa y con el que se puedan automatizar un gran abanico de tareas y acciones.</a:t>
            </a:r>
          </a:p>
          <a:p>
            <a:pPr marL="0" indent="0" algn="l">
              <a:spcAft>
                <a:spcPts val="600"/>
              </a:spcAft>
            </a:pPr>
            <a:r>
              <a:rPr lang="es-AR" sz="1400" dirty="0">
                <a:solidFill>
                  <a:srgbClr val="000000"/>
                </a:solidFill>
              </a:rPr>
              <a:t>La forma de crear páginas dinámicas es dotar de código de programación a nuestro documento HTML, a través de la </a:t>
            </a:r>
            <a:r>
              <a:rPr lang="es-AR" sz="1400" b="1" dirty="0">
                <a:solidFill>
                  <a:srgbClr val="000000"/>
                </a:solidFill>
              </a:rPr>
              <a:t>manipulación de sus componentes</a:t>
            </a:r>
            <a:r>
              <a:rPr lang="es-AR" sz="1400" dirty="0">
                <a:solidFill>
                  <a:srgbClr val="000000"/>
                </a:solidFill>
              </a:rPr>
              <a:t>, lo que se conoce como </a:t>
            </a:r>
            <a:r>
              <a:rPr lang="es-AR" sz="1400" b="1" dirty="0">
                <a:solidFill>
                  <a:srgbClr val="000000"/>
                </a:solidFill>
              </a:rPr>
              <a:t>DOM </a:t>
            </a:r>
            <a:r>
              <a:rPr lang="es-AR" sz="1400" dirty="0">
                <a:solidFill>
                  <a:srgbClr val="000000"/>
                </a:solidFill>
              </a:rPr>
              <a:t>(</a:t>
            </a:r>
            <a:r>
              <a:rPr lang="es-AR" sz="1400" i="1" dirty="0" err="1">
                <a:solidFill>
                  <a:srgbClr val="000000"/>
                </a:solidFill>
              </a:rPr>
              <a:t>Document</a:t>
            </a:r>
            <a:r>
              <a:rPr lang="es-AR" sz="1400" i="1" dirty="0">
                <a:solidFill>
                  <a:srgbClr val="000000"/>
                </a:solidFill>
              </a:rPr>
              <a:t> </a:t>
            </a:r>
            <a:r>
              <a:rPr lang="es-AR" sz="1400" i="1" dirty="0" err="1">
                <a:solidFill>
                  <a:srgbClr val="000000"/>
                </a:solidFill>
              </a:rPr>
              <a:t>Object</a:t>
            </a:r>
            <a:r>
              <a:rPr lang="es-AR" sz="1400" i="1" dirty="0">
                <a:solidFill>
                  <a:srgbClr val="000000"/>
                </a:solidFill>
              </a:rPr>
              <a:t> </a:t>
            </a:r>
            <a:r>
              <a:rPr lang="es-AR" sz="1400" i="1" dirty="0" err="1">
                <a:solidFill>
                  <a:srgbClr val="000000"/>
                </a:solidFill>
              </a:rPr>
              <a:t>Model</a:t>
            </a:r>
            <a:r>
              <a:rPr lang="es-AR" sz="1400" dirty="0">
                <a:solidFill>
                  <a:srgbClr val="000000"/>
                </a:solidFill>
              </a:rPr>
              <a:t>)</a:t>
            </a:r>
          </a:p>
        </p:txBody>
      </p:sp>
      <p:sp>
        <p:nvSpPr>
          <p:cNvPr id="8" name="Google Shape;61;p14"/>
          <p:cNvSpPr txBox="1">
            <a:spLocks/>
          </p:cNvSpPr>
          <p:nvPr/>
        </p:nvSpPr>
        <p:spPr>
          <a:xfrm>
            <a:off x="2642972" y="4170555"/>
            <a:ext cx="6348628" cy="379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400" b="1" dirty="0">
                <a:solidFill>
                  <a:srgbClr val="000000"/>
                </a:solidFill>
              </a:rPr>
              <a:t>Más información:</a:t>
            </a:r>
            <a:r>
              <a:rPr lang="es-AR" sz="1400" dirty="0">
                <a:solidFill>
                  <a:srgbClr val="000000"/>
                </a:solidFill>
              </a:rPr>
              <a:t> </a:t>
            </a:r>
            <a:r>
              <a:rPr lang="es-AR" sz="1400" dirty="0">
                <a:solidFill>
                  <a:srgbClr val="000000"/>
                </a:solidFill>
                <a:hlinkClick r:id="rId3"/>
              </a:rPr>
              <a:t>https://lenguajejs.com/javascript/dom/que-es/</a:t>
            </a:r>
            <a:endParaRPr lang="es-AR" sz="1400" dirty="0">
              <a:solidFill>
                <a:srgbClr val="000000"/>
              </a:solidFill>
            </a:endParaRPr>
          </a:p>
          <a:p>
            <a:pPr marL="0" indent="0" algn="l">
              <a:spcAft>
                <a:spcPts val="600"/>
              </a:spcAft>
            </a:pPr>
            <a:endParaRPr lang="es-AR" sz="1400" dirty="0">
              <a:solidFill>
                <a:srgbClr val="000000"/>
              </a:solidFill>
            </a:endParaRPr>
          </a:p>
        </p:txBody>
      </p:sp>
    </p:spTree>
    <p:extLst>
      <p:ext uri="{BB962C8B-B14F-4D97-AF65-F5344CB8AC3E}">
        <p14:creationId xmlns:p14="http://schemas.microsoft.com/office/powerpoint/2010/main" val="1738799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434310"/>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b="1" dirty="0"/>
              <a:t>DOM</a:t>
            </a:r>
          </a:p>
        </p:txBody>
      </p:sp>
      <p:sp>
        <p:nvSpPr>
          <p:cNvPr id="7" name="Google Shape;61;p14"/>
          <p:cNvSpPr txBox="1">
            <a:spLocks/>
          </p:cNvSpPr>
          <p:nvPr/>
        </p:nvSpPr>
        <p:spPr>
          <a:xfrm>
            <a:off x="370649" y="948514"/>
            <a:ext cx="8456828" cy="24233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400" b="1" dirty="0">
                <a:solidFill>
                  <a:srgbClr val="000000"/>
                </a:solidFill>
              </a:rPr>
              <a:t>DOM: </a:t>
            </a:r>
            <a:r>
              <a:rPr lang="es-AR" sz="1400" b="1" dirty="0" err="1">
                <a:solidFill>
                  <a:srgbClr val="000000"/>
                </a:solidFill>
              </a:rPr>
              <a:t>Document</a:t>
            </a:r>
            <a:r>
              <a:rPr lang="es-AR" sz="1400" b="1" dirty="0">
                <a:solidFill>
                  <a:srgbClr val="000000"/>
                </a:solidFill>
              </a:rPr>
              <a:t> </a:t>
            </a:r>
            <a:r>
              <a:rPr lang="es-AR" sz="1400" b="1" dirty="0" err="1">
                <a:solidFill>
                  <a:srgbClr val="000000"/>
                </a:solidFill>
              </a:rPr>
              <a:t>Object</a:t>
            </a:r>
            <a:r>
              <a:rPr lang="es-AR" sz="1400" b="1" dirty="0">
                <a:solidFill>
                  <a:srgbClr val="000000"/>
                </a:solidFill>
              </a:rPr>
              <a:t> </a:t>
            </a:r>
            <a:r>
              <a:rPr lang="es-AR" sz="1400" b="1" dirty="0" err="1">
                <a:solidFill>
                  <a:srgbClr val="000000"/>
                </a:solidFill>
              </a:rPr>
              <a:t>Model</a:t>
            </a:r>
            <a:r>
              <a:rPr lang="es-AR" sz="1400" dirty="0">
                <a:solidFill>
                  <a:srgbClr val="000000"/>
                </a:solidFill>
              </a:rPr>
              <a:t>, es la estructura del documento HTML. Una página HTML está formada por múltiples etiquetas HTML, anidadas una dentro de otra, formando un </a:t>
            </a:r>
            <a:r>
              <a:rPr lang="es-AR" sz="1400" b="1" i="1" dirty="0">
                <a:solidFill>
                  <a:srgbClr val="000000"/>
                </a:solidFill>
              </a:rPr>
              <a:t>árbol de etiquetas relacionadas entre sí</a:t>
            </a:r>
            <a:r>
              <a:rPr lang="es-AR" sz="1400" dirty="0">
                <a:solidFill>
                  <a:srgbClr val="000000"/>
                </a:solidFill>
              </a:rPr>
              <a:t>, que se denomina árbol DOM (o simplemente DOM). </a:t>
            </a:r>
          </a:p>
          <a:p>
            <a:pPr marL="0" indent="0" algn="l">
              <a:spcAft>
                <a:spcPts val="600"/>
              </a:spcAft>
            </a:pPr>
            <a:r>
              <a:rPr lang="es-AR" sz="1400" dirty="0">
                <a:solidFill>
                  <a:srgbClr val="000000"/>
                </a:solidFill>
              </a:rPr>
              <a:t>Desde </a:t>
            </a:r>
            <a:r>
              <a:rPr lang="es-AR" sz="1400" dirty="0" err="1">
                <a:solidFill>
                  <a:srgbClr val="000000"/>
                </a:solidFill>
              </a:rPr>
              <a:t>Javascript</a:t>
            </a:r>
            <a:r>
              <a:rPr lang="es-AR" sz="1400" dirty="0">
                <a:solidFill>
                  <a:srgbClr val="000000"/>
                </a:solidFill>
              </a:rPr>
              <a:t> podemos modificar esta estructura de forma dinámica, añadiendo nuevas etiquetas, modificando o eliminando otras, cambiando sus atributos HTML, añadiendo clases, cambiando el contenido de texto, etc... Estas tareas pueden automatizarse, incluso indicando que se realicen cuando el usuario haga acciones determinadas, como por ejemplo: pulsar un botón, mover el ratón, hacer </a:t>
            </a:r>
            <a:r>
              <a:rPr lang="es-AR" sz="1400" dirty="0" err="1">
                <a:solidFill>
                  <a:srgbClr val="000000"/>
                </a:solidFill>
              </a:rPr>
              <a:t>click</a:t>
            </a:r>
            <a:r>
              <a:rPr lang="es-AR" sz="1400" dirty="0">
                <a:solidFill>
                  <a:srgbClr val="000000"/>
                </a:solidFill>
              </a:rPr>
              <a:t> en una parte del documento, escribir un texto, etc...</a:t>
            </a:r>
          </a:p>
        </p:txBody>
      </p:sp>
      <p:sp>
        <p:nvSpPr>
          <p:cNvPr id="2" name="Rectángulo 1"/>
          <p:cNvSpPr/>
          <p:nvPr/>
        </p:nvSpPr>
        <p:spPr>
          <a:xfrm>
            <a:off x="695990" y="3343129"/>
            <a:ext cx="8258175" cy="1085850"/>
          </a:xfrm>
          <a:prstGeom prst="rect">
            <a:avLst/>
          </a:prstGeom>
          <a:noFill/>
          <a:ln>
            <a:noFill/>
          </a:ln>
        </p:spPr>
        <p:txBody>
          <a:bodyPr spcFirstLastPara="1" wrap="square" lIns="91425" tIns="91425" rIns="91425" bIns="91425" anchor="t" anchorCtr="0">
            <a:noAutofit/>
          </a:bodyPr>
          <a:lstStyle/>
          <a:p>
            <a:pPr>
              <a:spcAft>
                <a:spcPts val="600"/>
              </a:spcAft>
              <a:buClr>
                <a:schemeClr val="dk2"/>
              </a:buClr>
              <a:buSzPts val="1400"/>
              <a:buFont typeface="Montserrat"/>
              <a:buNone/>
            </a:pPr>
            <a:r>
              <a:rPr lang="es-AR" sz="1200" dirty="0">
                <a:solidFill>
                  <a:srgbClr val="9D66F9"/>
                </a:solidFill>
                <a:latin typeface="Montserrat"/>
                <a:ea typeface="Montserrat"/>
                <a:cs typeface="Montserrat"/>
              </a:rPr>
              <a:t>Recordemos que la estructura HTML está compuesta por etiquetas y que las etiquetas están anidadas dentro de otras (</a:t>
            </a:r>
            <a:r>
              <a:rPr lang="es-AR" sz="1200" i="1" dirty="0">
                <a:solidFill>
                  <a:srgbClr val="9D66F9"/>
                </a:solidFill>
                <a:latin typeface="Montserrat"/>
                <a:ea typeface="Montserrat"/>
                <a:cs typeface="Montserrat"/>
              </a:rPr>
              <a:t>ejemplo: dentro del </a:t>
            </a:r>
            <a:r>
              <a:rPr lang="es-AR" sz="1200" i="1" dirty="0" err="1">
                <a:solidFill>
                  <a:srgbClr val="9D66F9"/>
                </a:solidFill>
                <a:latin typeface="Montserrat"/>
                <a:ea typeface="Montserrat"/>
                <a:cs typeface="Montserrat"/>
              </a:rPr>
              <a:t>body</a:t>
            </a:r>
            <a:r>
              <a:rPr lang="es-AR" sz="1200" i="1" dirty="0">
                <a:solidFill>
                  <a:srgbClr val="9D66F9"/>
                </a:solidFill>
                <a:latin typeface="Montserrat"/>
                <a:ea typeface="Montserrat"/>
                <a:cs typeface="Montserrat"/>
              </a:rPr>
              <a:t> puedo tener un div y adentro del div otro div y a su vez un párrafo</a:t>
            </a:r>
            <a:r>
              <a:rPr lang="es-AR" sz="1200" dirty="0">
                <a:solidFill>
                  <a:srgbClr val="9D66F9"/>
                </a:solidFill>
                <a:latin typeface="Montserrat"/>
                <a:ea typeface="Montserrat"/>
                <a:cs typeface="Montserrat"/>
              </a:rPr>
              <a:t>). A esto se lo denomina el </a:t>
            </a:r>
            <a:r>
              <a:rPr lang="es-AR" sz="1200" b="1" dirty="0">
                <a:solidFill>
                  <a:srgbClr val="9D66F9"/>
                </a:solidFill>
                <a:latin typeface="Montserrat"/>
                <a:ea typeface="Montserrat"/>
                <a:cs typeface="Montserrat"/>
              </a:rPr>
              <a:t>árbol DOM o simplemente DOM</a:t>
            </a:r>
            <a:r>
              <a:rPr lang="es-AR" sz="1200" dirty="0">
                <a:solidFill>
                  <a:srgbClr val="9D66F9"/>
                </a:solidFill>
                <a:latin typeface="Montserrat"/>
                <a:ea typeface="Montserrat"/>
                <a:cs typeface="Montserrat"/>
              </a:rPr>
              <a:t>. Es un árbol porque hay una </a:t>
            </a:r>
            <a:r>
              <a:rPr lang="es-AR" sz="1200" b="1" dirty="0">
                <a:solidFill>
                  <a:srgbClr val="9D66F9"/>
                </a:solidFill>
                <a:latin typeface="Montserrat"/>
                <a:ea typeface="Montserrat"/>
                <a:cs typeface="Montserrat"/>
              </a:rPr>
              <a:t>jerarquía</a:t>
            </a:r>
            <a:r>
              <a:rPr lang="es-AR" sz="1200" dirty="0">
                <a:solidFill>
                  <a:srgbClr val="9D66F9"/>
                </a:solidFill>
                <a:latin typeface="Montserrat"/>
                <a:ea typeface="Montserrat"/>
                <a:cs typeface="Montserrat"/>
              </a:rPr>
              <a:t>, hay ramas que se abren, que las vemos cuando utilizamos Visual Studio </a:t>
            </a:r>
            <a:r>
              <a:rPr lang="es-AR" sz="1200" dirty="0" err="1">
                <a:solidFill>
                  <a:srgbClr val="9D66F9"/>
                </a:solidFill>
                <a:latin typeface="Montserrat"/>
                <a:ea typeface="Montserrat"/>
                <a:cs typeface="Montserrat"/>
              </a:rPr>
              <a:t>Code</a:t>
            </a:r>
            <a:r>
              <a:rPr lang="es-AR" sz="1200" dirty="0">
                <a:solidFill>
                  <a:srgbClr val="9D66F9"/>
                </a:solidFill>
                <a:latin typeface="Montserrat"/>
                <a:ea typeface="Montserrat"/>
                <a:cs typeface="Montserrat"/>
              </a:rPr>
              <a:t> que nos permite ver la estructura, las </a:t>
            </a:r>
            <a:r>
              <a:rPr lang="es-AR" sz="1200" dirty="0" err="1">
                <a:solidFill>
                  <a:srgbClr val="9D66F9"/>
                </a:solidFill>
                <a:latin typeface="Montserrat"/>
                <a:ea typeface="Montserrat"/>
                <a:cs typeface="Montserrat"/>
              </a:rPr>
              <a:t>indentaciones</a:t>
            </a:r>
            <a:r>
              <a:rPr lang="es-AR" sz="1200" dirty="0">
                <a:solidFill>
                  <a:srgbClr val="9D66F9"/>
                </a:solidFill>
                <a:latin typeface="Montserrat"/>
                <a:ea typeface="Montserrat"/>
                <a:cs typeface="Montserrat"/>
              </a:rPr>
              <a:t>, las tabulaciones.</a:t>
            </a:r>
          </a:p>
        </p:txBody>
      </p:sp>
    </p:spTree>
    <p:extLst>
      <p:ext uri="{BB962C8B-B14F-4D97-AF65-F5344CB8AC3E}">
        <p14:creationId xmlns:p14="http://schemas.microsoft.com/office/powerpoint/2010/main" val="97380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434310"/>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b="1" dirty="0"/>
              <a:t>DOM: Estructura jerárquica</a:t>
            </a:r>
          </a:p>
        </p:txBody>
      </p:sp>
      <p:pic>
        <p:nvPicPr>
          <p:cNvPr id="5" name="Google Shape;104;p15"/>
          <p:cNvPicPr preferRelativeResize="0"/>
          <p:nvPr/>
        </p:nvPicPr>
        <p:blipFill rotWithShape="1">
          <a:blip r:embed="rId3">
            <a:alphaModFix/>
          </a:blip>
          <a:srcRect/>
          <a:stretch/>
        </p:blipFill>
        <p:spPr>
          <a:xfrm>
            <a:off x="884195" y="1148556"/>
            <a:ext cx="3240149" cy="1773414"/>
          </a:xfrm>
          <a:prstGeom prst="rect">
            <a:avLst/>
          </a:prstGeom>
          <a:noFill/>
          <a:ln>
            <a:noFill/>
          </a:ln>
        </p:spPr>
      </p:pic>
      <p:sp>
        <p:nvSpPr>
          <p:cNvPr id="6" name="Rectángulo 5"/>
          <p:cNvSpPr/>
          <p:nvPr/>
        </p:nvSpPr>
        <p:spPr>
          <a:xfrm>
            <a:off x="623191" y="2921970"/>
            <a:ext cx="3762157" cy="341366"/>
          </a:xfrm>
          <a:prstGeom prst="rect">
            <a:avLst/>
          </a:prstGeom>
          <a:noFill/>
          <a:ln>
            <a:noFill/>
          </a:ln>
        </p:spPr>
        <p:txBody>
          <a:bodyPr spcFirstLastPara="1" wrap="square" lIns="91425" tIns="91425" rIns="91425" bIns="91425" anchor="t" anchorCtr="0">
            <a:noAutofit/>
          </a:bodyPr>
          <a:lstStyle/>
          <a:p>
            <a:pPr algn="ctr">
              <a:spcAft>
                <a:spcPts val="600"/>
              </a:spcAft>
              <a:buClr>
                <a:schemeClr val="dk2"/>
              </a:buClr>
              <a:buSzPts val="1400"/>
              <a:buFont typeface="Montserrat"/>
              <a:buNone/>
            </a:pPr>
            <a:r>
              <a:rPr lang="es-AR" b="1" dirty="0">
                <a:solidFill>
                  <a:srgbClr val="9D66F9"/>
                </a:solidFill>
                <a:latin typeface="Montserrat"/>
                <a:ea typeface="Montserrat"/>
                <a:cs typeface="Montserrat"/>
              </a:rPr>
              <a:t>Estructura jerárquica del árbol DOM</a:t>
            </a:r>
          </a:p>
        </p:txBody>
      </p:sp>
      <p:pic>
        <p:nvPicPr>
          <p:cNvPr id="1026" name="Picture 2" descr="http://javadesde0.com/wp-content/uploads/DOM-arbo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4493" y="1143686"/>
            <a:ext cx="2061747" cy="14716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javadesde0.com/wp-content/uploads/2000.1595439379.jpg"/>
          <p:cNvPicPr>
            <a:picLocks noChangeAspect="1" noChangeArrowheads="1"/>
          </p:cNvPicPr>
          <p:nvPr/>
        </p:nvPicPr>
        <p:blipFill rotWithShape="1">
          <a:blip r:embed="rId5">
            <a:extLst>
              <a:ext uri="{28A0092B-C50C-407E-A947-70E740481C1C}">
                <a14:useLocalDpi xmlns:a14="http://schemas.microsoft.com/office/drawing/2010/main" val="0"/>
              </a:ext>
            </a:extLst>
          </a:blip>
          <a:srcRect t="16544"/>
          <a:stretch/>
        </p:blipFill>
        <p:spPr bwMode="auto">
          <a:xfrm>
            <a:off x="4488181" y="2751989"/>
            <a:ext cx="4342402" cy="1691193"/>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1066800" y="4728973"/>
            <a:ext cx="7907656" cy="307777"/>
          </a:xfrm>
          <a:prstGeom prst="rect">
            <a:avLst/>
          </a:prstGeom>
        </p:spPr>
        <p:txBody>
          <a:bodyPr wrap="square">
            <a:spAutoFit/>
          </a:bodyPr>
          <a:lstStyle/>
          <a:p>
            <a:r>
              <a:rPr lang="es-AR" b="1" dirty="0">
                <a:latin typeface="Montserrat" panose="020B0604020202020204" charset="0"/>
              </a:rPr>
              <a:t>Fuente</a:t>
            </a:r>
            <a:r>
              <a:rPr lang="es-AR" dirty="0">
                <a:latin typeface="Montserrat" panose="020B0604020202020204" charset="0"/>
              </a:rPr>
              <a:t>: </a:t>
            </a:r>
            <a:r>
              <a:rPr lang="es-AR" dirty="0">
                <a:latin typeface="Montserrat" panose="020B0604020202020204" charset="0"/>
                <a:hlinkClick r:id="rId6"/>
              </a:rPr>
              <a:t>https://javadesde0.com/introduccion-a-document-object-model-dom/</a:t>
            </a:r>
            <a:endParaRPr lang="es-AR" dirty="0">
              <a:latin typeface="Montserrat" panose="020B0604020202020204" charset="0"/>
            </a:endParaRPr>
          </a:p>
        </p:txBody>
      </p:sp>
    </p:spTree>
    <p:extLst>
      <p:ext uri="{BB962C8B-B14F-4D97-AF65-F5344CB8AC3E}">
        <p14:creationId xmlns:p14="http://schemas.microsoft.com/office/powerpoint/2010/main" val="694324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434310"/>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b="1" dirty="0"/>
              <a:t>Manipulando el DOM</a:t>
            </a:r>
          </a:p>
        </p:txBody>
      </p:sp>
      <p:sp>
        <p:nvSpPr>
          <p:cNvPr id="7" name="Google Shape;61;p14"/>
          <p:cNvSpPr txBox="1">
            <a:spLocks/>
          </p:cNvSpPr>
          <p:nvPr/>
        </p:nvSpPr>
        <p:spPr>
          <a:xfrm>
            <a:off x="370649" y="948514"/>
            <a:ext cx="8456828" cy="12422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400" dirty="0">
                <a:solidFill>
                  <a:srgbClr val="000000"/>
                </a:solidFill>
              </a:rPr>
              <a:t>Para </a:t>
            </a:r>
            <a:r>
              <a:rPr lang="es-AR" sz="1400" b="1" dirty="0">
                <a:solidFill>
                  <a:srgbClr val="000000"/>
                </a:solidFill>
              </a:rPr>
              <a:t>manipular el DOM </a:t>
            </a:r>
            <a:r>
              <a:rPr lang="es-AR" sz="1400" dirty="0">
                <a:solidFill>
                  <a:srgbClr val="000000"/>
                </a:solidFill>
              </a:rPr>
              <a:t>vamos a hacerlo a través de objetos, llamando al objeto </a:t>
            </a:r>
            <a:r>
              <a:rPr lang="es-AR" sz="1400" b="1" dirty="0" err="1">
                <a:solidFill>
                  <a:srgbClr val="000000"/>
                </a:solidFill>
              </a:rPr>
              <a:t>document</a:t>
            </a:r>
            <a:r>
              <a:rPr lang="es-AR" sz="1400" dirty="0">
                <a:solidFill>
                  <a:srgbClr val="000000"/>
                </a:solidFill>
              </a:rPr>
              <a:t> (algo habíamos visto con </a:t>
            </a:r>
            <a:r>
              <a:rPr lang="es-AR" sz="1400" i="1" dirty="0" err="1">
                <a:solidFill>
                  <a:srgbClr val="000000"/>
                </a:solidFill>
              </a:rPr>
              <a:t>document.write</a:t>
            </a:r>
            <a:r>
              <a:rPr lang="es-AR" sz="1400" dirty="0">
                <a:solidFill>
                  <a:srgbClr val="000000"/>
                </a:solidFill>
              </a:rPr>
              <a:t>).</a:t>
            </a:r>
          </a:p>
          <a:p>
            <a:pPr marL="0" indent="0" algn="l">
              <a:spcAft>
                <a:spcPts val="600"/>
              </a:spcAft>
            </a:pPr>
            <a:r>
              <a:rPr lang="es-AR" sz="1400" dirty="0">
                <a:solidFill>
                  <a:srgbClr val="000000"/>
                </a:solidFill>
              </a:rPr>
              <a:t>En el interior del DOM vamos a tener </a:t>
            </a:r>
            <a:r>
              <a:rPr lang="es-AR" sz="1400" b="1" dirty="0">
                <a:solidFill>
                  <a:srgbClr val="000000"/>
                </a:solidFill>
              </a:rPr>
              <a:t>elementos </a:t>
            </a:r>
            <a:r>
              <a:rPr lang="es-AR" sz="1400" dirty="0">
                <a:solidFill>
                  <a:srgbClr val="000000"/>
                </a:solidFill>
              </a:rPr>
              <a:t>y </a:t>
            </a:r>
            <a:r>
              <a:rPr lang="es-AR" sz="1400" b="1" dirty="0">
                <a:solidFill>
                  <a:srgbClr val="000000"/>
                </a:solidFill>
              </a:rPr>
              <a:t>nodos</a:t>
            </a:r>
            <a:r>
              <a:rPr lang="es-AR" sz="1400" dirty="0">
                <a:solidFill>
                  <a:srgbClr val="000000"/>
                </a:solidFill>
              </a:rPr>
              <a:t>. El </a:t>
            </a:r>
            <a:r>
              <a:rPr lang="es-AR" sz="1400" b="1" i="1" dirty="0">
                <a:solidFill>
                  <a:srgbClr val="000000"/>
                </a:solidFill>
              </a:rPr>
              <a:t>elemento </a:t>
            </a:r>
            <a:r>
              <a:rPr lang="es-AR" sz="1400" dirty="0">
                <a:solidFill>
                  <a:srgbClr val="000000"/>
                </a:solidFill>
              </a:rPr>
              <a:t>es la representación de una etiqueta HTML y el </a:t>
            </a:r>
            <a:r>
              <a:rPr lang="es-AR" sz="1400" b="1" i="1" dirty="0">
                <a:solidFill>
                  <a:srgbClr val="000000"/>
                </a:solidFill>
              </a:rPr>
              <a:t>nodo</a:t>
            </a:r>
            <a:r>
              <a:rPr lang="es-AR" sz="1400" dirty="0">
                <a:solidFill>
                  <a:srgbClr val="000000"/>
                </a:solidFill>
              </a:rPr>
              <a:t> es una unidad más básica todavía que el elemento propiamente dicho. </a:t>
            </a:r>
          </a:p>
        </p:txBody>
      </p:sp>
      <p:pic>
        <p:nvPicPr>
          <p:cNvPr id="2050" name="Picture 2" descr="http://javadesde0.com/wp-content/uploads/Example-of-DOM-Node-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6452" y="2331632"/>
            <a:ext cx="4391025" cy="219075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370649" y="2339551"/>
            <a:ext cx="4191826" cy="2539157"/>
          </a:xfrm>
          <a:prstGeom prst="rect">
            <a:avLst/>
          </a:prstGeom>
        </p:spPr>
        <p:txBody>
          <a:bodyPr wrap="square">
            <a:spAutoFit/>
          </a:bodyPr>
          <a:lstStyle/>
          <a:p>
            <a:pPr>
              <a:spcAft>
                <a:spcPts val="600"/>
              </a:spcAft>
            </a:pPr>
            <a:r>
              <a:rPr lang="es-AR" dirty="0">
                <a:latin typeface="Montserrat" panose="020B0604020202020204" charset="0"/>
              </a:rPr>
              <a:t>Hay formas de manipular el DOM a través de la </a:t>
            </a:r>
            <a:r>
              <a:rPr lang="es-AR" i="1" dirty="0">
                <a:latin typeface="Montserrat" panose="020B0604020202020204" charset="0"/>
              </a:rPr>
              <a:t>API nativa de JS</a:t>
            </a:r>
            <a:r>
              <a:rPr lang="es-AR" dirty="0">
                <a:latin typeface="Montserrat" panose="020B0604020202020204" charset="0"/>
              </a:rPr>
              <a:t>, que es lo que nos permite comunicarnos con el documento. Esta </a:t>
            </a:r>
            <a:r>
              <a:rPr lang="es-AR" dirty="0">
                <a:latin typeface="Montserrat" panose="020B0604020202020204" charset="0"/>
                <a:hlinkClick r:id="rId4"/>
              </a:rPr>
              <a:t>API</a:t>
            </a:r>
            <a:r>
              <a:rPr lang="es-AR" dirty="0">
                <a:latin typeface="Montserrat" panose="020B0604020202020204" charset="0"/>
              </a:rPr>
              <a:t> nos proporciona un conjunto de métodos que van a permitirme modificar o acceder a datos del DOM.</a:t>
            </a:r>
          </a:p>
          <a:p>
            <a:pPr>
              <a:spcAft>
                <a:spcPts val="600"/>
              </a:spcAft>
            </a:pPr>
            <a:r>
              <a:rPr lang="es-AR" dirty="0">
                <a:latin typeface="Montserrat" panose="020B0604020202020204" charset="0"/>
              </a:rPr>
              <a:t>Hay métodos más </a:t>
            </a:r>
            <a:r>
              <a:rPr lang="es-AR" b="1" dirty="0">
                <a:latin typeface="Montserrat" panose="020B0604020202020204" charset="0"/>
              </a:rPr>
              <a:t>antiguos</a:t>
            </a:r>
            <a:r>
              <a:rPr lang="es-AR" dirty="0">
                <a:latin typeface="Montserrat" panose="020B0604020202020204" charset="0"/>
              </a:rPr>
              <a:t>, que ya vienen con versiones anteriores de JavaScript y tenemos algunos más </a:t>
            </a:r>
            <a:r>
              <a:rPr lang="es-AR" b="1" dirty="0">
                <a:latin typeface="Montserrat" panose="020B0604020202020204" charset="0"/>
              </a:rPr>
              <a:t>modernos</a:t>
            </a:r>
            <a:r>
              <a:rPr lang="es-AR" dirty="0">
                <a:latin typeface="Montserrat" panose="020B0604020202020204" charset="0"/>
              </a:rPr>
              <a:t> que nos van a permitir hacer esto de forma mucho más sencilla.</a:t>
            </a:r>
          </a:p>
        </p:txBody>
      </p:sp>
    </p:spTree>
    <p:extLst>
      <p:ext uri="{BB962C8B-B14F-4D97-AF65-F5344CB8AC3E}">
        <p14:creationId xmlns:p14="http://schemas.microsoft.com/office/powerpoint/2010/main" val="3173128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434310"/>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b="1" dirty="0"/>
              <a:t>Manipulando el DOM: objeto </a:t>
            </a:r>
            <a:r>
              <a:rPr lang="es-ES" b="1" dirty="0" err="1"/>
              <a:t>document</a:t>
            </a:r>
            <a:endParaRPr lang="es-ES" b="1" dirty="0"/>
          </a:p>
        </p:txBody>
      </p:sp>
      <p:sp>
        <p:nvSpPr>
          <p:cNvPr id="7" name="Google Shape;61;p14"/>
          <p:cNvSpPr txBox="1">
            <a:spLocks/>
          </p:cNvSpPr>
          <p:nvPr/>
        </p:nvSpPr>
        <p:spPr>
          <a:xfrm>
            <a:off x="370649" y="939549"/>
            <a:ext cx="8456828" cy="14988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400" dirty="0">
                <a:solidFill>
                  <a:srgbClr val="000000"/>
                </a:solidFill>
              </a:rPr>
              <a:t>En </a:t>
            </a:r>
            <a:r>
              <a:rPr lang="es-AR" sz="1400" dirty="0" err="1">
                <a:solidFill>
                  <a:srgbClr val="000000"/>
                </a:solidFill>
              </a:rPr>
              <a:t>Javascript</a:t>
            </a:r>
            <a:r>
              <a:rPr lang="es-AR" sz="1400" dirty="0">
                <a:solidFill>
                  <a:srgbClr val="000000"/>
                </a:solidFill>
              </a:rPr>
              <a:t>, la forma de acceder al DOM es a través de un </a:t>
            </a:r>
            <a:r>
              <a:rPr lang="es-AR" sz="1400" b="1" dirty="0">
                <a:solidFill>
                  <a:srgbClr val="000000"/>
                </a:solidFill>
              </a:rPr>
              <a:t>objeto</a:t>
            </a:r>
            <a:r>
              <a:rPr lang="es-AR" sz="1400" dirty="0">
                <a:solidFill>
                  <a:srgbClr val="000000"/>
                </a:solidFill>
              </a:rPr>
              <a:t> llamado </a:t>
            </a:r>
            <a:r>
              <a:rPr lang="es-AR" sz="1400" b="1" dirty="0" err="1">
                <a:solidFill>
                  <a:srgbClr val="000000"/>
                </a:solidFill>
              </a:rPr>
              <a:t>document</a:t>
            </a:r>
            <a:r>
              <a:rPr lang="es-AR" sz="1400" dirty="0">
                <a:solidFill>
                  <a:srgbClr val="000000"/>
                </a:solidFill>
              </a:rPr>
              <a:t>, que representa el árbol DOM de la página o pestaña del navegador donde nos encontramos.</a:t>
            </a:r>
          </a:p>
          <a:p>
            <a:pPr marL="0" indent="0" algn="l"/>
            <a:r>
              <a:rPr lang="es-AR" sz="1400" dirty="0">
                <a:solidFill>
                  <a:srgbClr val="000000"/>
                </a:solidFill>
              </a:rPr>
              <a:t>En su interior pueden existir varios tipos de elementos, principalmente serán </a:t>
            </a:r>
            <a:r>
              <a:rPr lang="es-AR" sz="1400" b="1" dirty="0" err="1">
                <a:solidFill>
                  <a:srgbClr val="000000"/>
                </a:solidFill>
              </a:rPr>
              <a:t>Element</a:t>
            </a:r>
            <a:r>
              <a:rPr lang="es-AR" sz="1400" dirty="0">
                <a:solidFill>
                  <a:srgbClr val="000000"/>
                </a:solidFill>
              </a:rPr>
              <a:t> o </a:t>
            </a:r>
            <a:r>
              <a:rPr lang="es-AR" sz="1400" b="1" dirty="0" err="1">
                <a:solidFill>
                  <a:srgbClr val="000000"/>
                </a:solidFill>
              </a:rPr>
              <a:t>Node</a:t>
            </a:r>
            <a:r>
              <a:rPr lang="es-AR" sz="1400" dirty="0">
                <a:solidFill>
                  <a:srgbClr val="000000"/>
                </a:solidFill>
              </a:rPr>
              <a:t>:</a:t>
            </a:r>
          </a:p>
          <a:p>
            <a:pPr marL="285750" indent="-285750" algn="l">
              <a:buFont typeface="Arial" panose="020B0604020202020204" pitchFamily="34" charset="0"/>
              <a:buChar char="•"/>
            </a:pPr>
            <a:r>
              <a:rPr lang="es-AR" sz="1400" b="1" dirty="0" err="1">
                <a:solidFill>
                  <a:srgbClr val="000000"/>
                </a:solidFill>
              </a:rPr>
              <a:t>Element</a:t>
            </a:r>
            <a:r>
              <a:rPr lang="es-AR" sz="1400" b="1" dirty="0">
                <a:solidFill>
                  <a:srgbClr val="000000"/>
                </a:solidFill>
              </a:rPr>
              <a:t> </a:t>
            </a:r>
            <a:r>
              <a:rPr lang="es-AR" sz="1400" dirty="0">
                <a:solidFill>
                  <a:srgbClr val="000000"/>
                </a:solidFill>
              </a:rPr>
              <a:t>no es más que la representación genérica de una etiqueta: HTML.</a:t>
            </a:r>
          </a:p>
          <a:p>
            <a:pPr marL="285750" indent="-285750" algn="l">
              <a:buFont typeface="Arial" panose="020B0604020202020204" pitchFamily="34" charset="0"/>
              <a:buChar char="•"/>
            </a:pPr>
            <a:r>
              <a:rPr lang="es-AR" sz="1400" b="1" dirty="0" err="1">
                <a:solidFill>
                  <a:srgbClr val="000000"/>
                </a:solidFill>
              </a:rPr>
              <a:t>Node</a:t>
            </a:r>
            <a:r>
              <a:rPr lang="es-AR" sz="1400" b="1" dirty="0">
                <a:solidFill>
                  <a:srgbClr val="000000"/>
                </a:solidFill>
              </a:rPr>
              <a:t> </a:t>
            </a:r>
            <a:r>
              <a:rPr lang="es-AR" sz="1400" dirty="0">
                <a:solidFill>
                  <a:srgbClr val="000000"/>
                </a:solidFill>
              </a:rPr>
              <a:t>es una unidad más básica, la cuál puede ser </a:t>
            </a:r>
            <a:r>
              <a:rPr lang="es-AR" sz="1400" dirty="0" err="1">
                <a:solidFill>
                  <a:srgbClr val="000000"/>
                </a:solidFill>
              </a:rPr>
              <a:t>Element</a:t>
            </a:r>
            <a:r>
              <a:rPr lang="es-AR" sz="1400" dirty="0">
                <a:solidFill>
                  <a:srgbClr val="000000"/>
                </a:solidFill>
              </a:rPr>
              <a:t> o un nodo de texto.</a:t>
            </a:r>
          </a:p>
        </p:txBody>
      </p:sp>
      <p:sp>
        <p:nvSpPr>
          <p:cNvPr id="6" name="Google Shape;61;p14"/>
          <p:cNvSpPr txBox="1">
            <a:spLocks/>
          </p:cNvSpPr>
          <p:nvPr/>
        </p:nvSpPr>
        <p:spPr>
          <a:xfrm>
            <a:off x="370649" y="2451420"/>
            <a:ext cx="8611986" cy="8655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400" dirty="0">
                <a:solidFill>
                  <a:srgbClr val="000000"/>
                </a:solidFill>
              </a:rPr>
              <a:t>Todos los elementos HTML, dependiendo del elemento que sean, tendrán un tipo de dato específico. Algunos ejemplos:</a:t>
            </a:r>
          </a:p>
        </p:txBody>
      </p:sp>
      <p:pic>
        <p:nvPicPr>
          <p:cNvPr id="2" name="Imagen 1"/>
          <p:cNvPicPr>
            <a:picLocks noChangeAspect="1"/>
          </p:cNvPicPr>
          <p:nvPr/>
        </p:nvPicPr>
        <p:blipFill>
          <a:blip r:embed="rId3"/>
          <a:stretch>
            <a:fillRect/>
          </a:stretch>
        </p:blipFill>
        <p:spPr>
          <a:xfrm>
            <a:off x="1943969" y="3230186"/>
            <a:ext cx="5310187" cy="1465072"/>
          </a:xfrm>
          <a:prstGeom prst="rect">
            <a:avLst/>
          </a:prstGeom>
        </p:spPr>
      </p:pic>
    </p:spTree>
    <p:extLst>
      <p:ext uri="{BB962C8B-B14F-4D97-AF65-F5344CB8AC3E}">
        <p14:creationId xmlns:p14="http://schemas.microsoft.com/office/powerpoint/2010/main" val="276550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434310"/>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b="1" dirty="0"/>
              <a:t>Modificar elementos</a:t>
            </a:r>
          </a:p>
        </p:txBody>
      </p:sp>
      <p:sp>
        <p:nvSpPr>
          <p:cNvPr id="7" name="Google Shape;61;p14"/>
          <p:cNvSpPr txBox="1">
            <a:spLocks/>
          </p:cNvSpPr>
          <p:nvPr/>
        </p:nvSpPr>
        <p:spPr>
          <a:xfrm>
            <a:off x="370649" y="948513"/>
            <a:ext cx="8456828" cy="10136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400" dirty="0">
                <a:solidFill>
                  <a:srgbClr val="000000"/>
                </a:solidFill>
              </a:rPr>
              <a:t>Si nos encontramos en nuestro código </a:t>
            </a:r>
            <a:r>
              <a:rPr lang="es-AR" sz="1400" dirty="0" err="1">
                <a:solidFill>
                  <a:srgbClr val="000000"/>
                </a:solidFill>
              </a:rPr>
              <a:t>Javascript</a:t>
            </a:r>
            <a:r>
              <a:rPr lang="es-AR" sz="1400" dirty="0">
                <a:solidFill>
                  <a:srgbClr val="000000"/>
                </a:solidFill>
              </a:rPr>
              <a:t> y queremos hacer modificaciones en un elemento de la página HTML, lo primero que debemos hacer es </a:t>
            </a:r>
            <a:r>
              <a:rPr lang="es-AR" sz="1400" b="1" i="1" dirty="0">
                <a:solidFill>
                  <a:srgbClr val="000000"/>
                </a:solidFill>
              </a:rPr>
              <a:t>buscar dicho elemento</a:t>
            </a:r>
            <a:r>
              <a:rPr lang="es-AR" sz="1400" dirty="0">
                <a:solidFill>
                  <a:srgbClr val="000000"/>
                </a:solidFill>
              </a:rPr>
              <a:t>. Para ello identificamos al elemento a través de alguno de sus atributos más utilizados, generalmente el </a:t>
            </a:r>
            <a:r>
              <a:rPr lang="es-AR" sz="1400" b="1" dirty="0">
                <a:solidFill>
                  <a:srgbClr val="000000"/>
                </a:solidFill>
              </a:rPr>
              <a:t>id</a:t>
            </a:r>
            <a:r>
              <a:rPr lang="es-AR" sz="1400" dirty="0">
                <a:solidFill>
                  <a:srgbClr val="000000"/>
                </a:solidFill>
              </a:rPr>
              <a:t> o la </a:t>
            </a:r>
            <a:r>
              <a:rPr lang="es-AR" sz="1400" b="1" dirty="0">
                <a:solidFill>
                  <a:srgbClr val="000000"/>
                </a:solidFill>
              </a:rPr>
              <a:t>clase</a:t>
            </a:r>
            <a:r>
              <a:rPr lang="es-AR" sz="1400" dirty="0">
                <a:solidFill>
                  <a:srgbClr val="000000"/>
                </a:solidFill>
              </a:rPr>
              <a:t>.</a:t>
            </a:r>
          </a:p>
          <a:p>
            <a:pPr marL="0" indent="0" algn="l">
              <a:spcAft>
                <a:spcPts val="600"/>
              </a:spcAft>
            </a:pPr>
            <a:endParaRPr lang="es-AR" sz="1400" dirty="0">
              <a:solidFill>
                <a:srgbClr val="000000"/>
              </a:solidFill>
            </a:endParaRPr>
          </a:p>
        </p:txBody>
      </p:sp>
      <p:sp>
        <p:nvSpPr>
          <p:cNvPr id="8" name="Google Shape;258;p18"/>
          <p:cNvSpPr txBox="1">
            <a:spLocks/>
          </p:cNvSpPr>
          <p:nvPr/>
        </p:nvSpPr>
        <p:spPr>
          <a:xfrm>
            <a:off x="243961" y="1926290"/>
            <a:ext cx="8656081" cy="4095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sz="1600" b="1" dirty="0"/>
              <a:t>Métodos tradicionales</a:t>
            </a:r>
          </a:p>
        </p:txBody>
      </p:sp>
      <p:sp>
        <p:nvSpPr>
          <p:cNvPr id="9" name="Google Shape;61;p14"/>
          <p:cNvSpPr txBox="1">
            <a:spLocks/>
          </p:cNvSpPr>
          <p:nvPr/>
        </p:nvSpPr>
        <p:spPr>
          <a:xfrm>
            <a:off x="370649" y="2230972"/>
            <a:ext cx="8456828" cy="10136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400" dirty="0">
                <a:solidFill>
                  <a:srgbClr val="000000"/>
                </a:solidFill>
              </a:rPr>
              <a:t>Uno de los métodos tradicionales para realizar búsquedas de elementos en el documento es </a:t>
            </a:r>
            <a:r>
              <a:rPr lang="es-AR" sz="1400" b="1" dirty="0" err="1">
                <a:solidFill>
                  <a:srgbClr val="000000"/>
                </a:solidFill>
              </a:rPr>
              <a:t>getElementById</a:t>
            </a:r>
            <a:r>
              <a:rPr lang="es-AR" sz="1400" dirty="0">
                <a:solidFill>
                  <a:srgbClr val="000000"/>
                </a:solidFill>
              </a:rPr>
              <a:t>(), que busca un documento específico. También tenemos </a:t>
            </a:r>
            <a:r>
              <a:rPr lang="es-AR" sz="1400" b="1" dirty="0">
                <a:solidFill>
                  <a:srgbClr val="000000"/>
                </a:solidFill>
              </a:rPr>
              <a:t>otros tres métodos </a:t>
            </a:r>
            <a:r>
              <a:rPr lang="es-AR" sz="1400" dirty="0">
                <a:solidFill>
                  <a:srgbClr val="000000"/>
                </a:solidFill>
              </a:rPr>
              <a:t>que nos devolverán un </a:t>
            </a:r>
            <a:r>
              <a:rPr lang="es-AR" sz="1400" dirty="0" err="1">
                <a:solidFill>
                  <a:srgbClr val="000000"/>
                </a:solidFill>
              </a:rPr>
              <a:t>array</a:t>
            </a:r>
            <a:r>
              <a:rPr lang="es-AR" sz="1400" dirty="0">
                <a:solidFill>
                  <a:srgbClr val="000000"/>
                </a:solidFill>
              </a:rPr>
              <a:t> donde tendremos que elegir el elemento en cuestión posteriormente:</a:t>
            </a:r>
          </a:p>
          <a:p>
            <a:pPr marL="0" indent="0" algn="l">
              <a:spcAft>
                <a:spcPts val="600"/>
              </a:spcAft>
            </a:pPr>
            <a:endParaRPr lang="es-AR" sz="1400" dirty="0">
              <a:solidFill>
                <a:srgbClr val="000000"/>
              </a:solidFill>
            </a:endParaRPr>
          </a:p>
        </p:txBody>
      </p:sp>
      <p:pic>
        <p:nvPicPr>
          <p:cNvPr id="3" name="Imagen 2"/>
          <p:cNvPicPr>
            <a:picLocks noChangeAspect="1"/>
          </p:cNvPicPr>
          <p:nvPr/>
        </p:nvPicPr>
        <p:blipFill>
          <a:blip r:embed="rId3"/>
          <a:stretch>
            <a:fillRect/>
          </a:stretch>
        </p:blipFill>
        <p:spPr>
          <a:xfrm>
            <a:off x="1665363" y="3244609"/>
            <a:ext cx="5783187" cy="1619053"/>
          </a:xfrm>
          <a:prstGeom prst="rect">
            <a:avLst/>
          </a:prstGeom>
        </p:spPr>
      </p:pic>
    </p:spTree>
    <p:extLst>
      <p:ext uri="{BB962C8B-B14F-4D97-AF65-F5344CB8AC3E}">
        <p14:creationId xmlns:p14="http://schemas.microsoft.com/office/powerpoint/2010/main" val="1503986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0" name="Google Shape;258;p18"/>
          <p:cNvSpPr txBox="1">
            <a:spLocks/>
          </p:cNvSpPr>
          <p:nvPr/>
        </p:nvSpPr>
        <p:spPr>
          <a:xfrm>
            <a:off x="243961" y="434310"/>
            <a:ext cx="865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accent1"/>
              </a:buClr>
              <a:buSzPts val="2500"/>
              <a:buFont typeface="Montserrat ExtraBold"/>
              <a:buNone/>
              <a:defRPr sz="2500">
                <a:solidFill>
                  <a:schemeClr val="accent1"/>
                </a:solidFill>
                <a:latin typeface="Montserrat ExtraBold"/>
                <a:ea typeface="Montserrat ExtraBold"/>
                <a:cs typeface="Montserrat ExtraBold"/>
              </a:defRPr>
            </a:lvl1pPr>
          </a:lstStyle>
          <a:p>
            <a:pPr algn="l"/>
            <a:r>
              <a:rPr lang="es-ES" b="1" dirty="0"/>
              <a:t>Métodos tradicionales</a:t>
            </a:r>
          </a:p>
        </p:txBody>
      </p:sp>
      <p:sp>
        <p:nvSpPr>
          <p:cNvPr id="7" name="Google Shape;61;p14"/>
          <p:cNvSpPr txBox="1">
            <a:spLocks/>
          </p:cNvSpPr>
          <p:nvPr/>
        </p:nvSpPr>
        <p:spPr>
          <a:xfrm>
            <a:off x="370649" y="948514"/>
            <a:ext cx="8456828" cy="546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18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800" b="0" i="0" u="none" strike="noStrike" cap="none">
                <a:solidFill>
                  <a:schemeClr val="dk2"/>
                </a:solidFill>
                <a:latin typeface="Montserrat"/>
                <a:ea typeface="Montserrat"/>
                <a:cs typeface="Montserrat"/>
                <a:sym typeface="Montserrat"/>
              </a:defRPr>
            </a:lvl9pPr>
          </a:lstStyle>
          <a:p>
            <a:pPr marL="0" indent="0" algn="l">
              <a:spcAft>
                <a:spcPts val="600"/>
              </a:spcAft>
            </a:pPr>
            <a:r>
              <a:rPr lang="es-AR" sz="1400" dirty="0">
                <a:solidFill>
                  <a:srgbClr val="000000"/>
                </a:solidFill>
              </a:rPr>
              <a:t>Los métodos que comienzan con la palabra clave </a:t>
            </a:r>
            <a:r>
              <a:rPr lang="es-AR" sz="1400" b="1" dirty="0" err="1">
                <a:solidFill>
                  <a:srgbClr val="000000"/>
                </a:solidFill>
              </a:rPr>
              <a:t>get</a:t>
            </a:r>
            <a:r>
              <a:rPr lang="es-AR" sz="1400" dirty="0">
                <a:solidFill>
                  <a:srgbClr val="000000"/>
                </a:solidFill>
              </a:rPr>
              <a:t> nos van a devolver un valor. El </a:t>
            </a:r>
            <a:r>
              <a:rPr lang="es-AR" sz="1400" b="1" dirty="0">
                <a:solidFill>
                  <a:srgbClr val="000000"/>
                </a:solidFill>
              </a:rPr>
              <a:t>set</a:t>
            </a:r>
            <a:r>
              <a:rPr lang="es-AR" sz="1400" dirty="0">
                <a:solidFill>
                  <a:srgbClr val="000000"/>
                </a:solidFill>
              </a:rPr>
              <a:t> va a modificar un valor.</a:t>
            </a:r>
          </a:p>
        </p:txBody>
      </p:sp>
      <p:sp>
        <p:nvSpPr>
          <p:cNvPr id="3" name="Rectángulo 2"/>
          <p:cNvSpPr/>
          <p:nvPr/>
        </p:nvSpPr>
        <p:spPr>
          <a:xfrm>
            <a:off x="370649" y="1521214"/>
            <a:ext cx="8583516" cy="3088987"/>
          </a:xfrm>
          <a:prstGeom prst="rect">
            <a:avLst/>
          </a:prstGeom>
        </p:spPr>
        <p:txBody>
          <a:bodyPr wrap="square">
            <a:spAutoFit/>
          </a:bodyPr>
          <a:lstStyle/>
          <a:p>
            <a:pPr algn="just">
              <a:lnSpc>
                <a:spcPct val="107000"/>
              </a:lnSpc>
            </a:pPr>
            <a:r>
              <a:rPr lang="es-AR" dirty="0">
                <a:latin typeface="Montserrat" panose="020B0604020202020204" charset="0"/>
                <a:ea typeface="Calibri" panose="020F0502020204030204" pitchFamily="34" charset="0"/>
                <a:cs typeface="Times New Roman" panose="02020603050405020304" pitchFamily="18" charset="0"/>
              </a:rPr>
              <a:t>Los </a:t>
            </a:r>
            <a:r>
              <a:rPr lang="es-AR" b="1" i="1" dirty="0" err="1">
                <a:latin typeface="Montserrat" panose="020B0604020202020204" charset="0"/>
                <a:ea typeface="Calibri" panose="020F0502020204030204" pitchFamily="34" charset="0"/>
                <a:cs typeface="Times New Roman" panose="02020603050405020304" pitchFamily="18" charset="0"/>
              </a:rPr>
              <a:t>gets</a:t>
            </a:r>
            <a:r>
              <a:rPr lang="es-AR" dirty="0">
                <a:latin typeface="Montserrat" panose="020B0604020202020204" charset="0"/>
                <a:ea typeface="Calibri" panose="020F0502020204030204" pitchFamily="34" charset="0"/>
                <a:cs typeface="Times New Roman" panose="02020603050405020304" pitchFamily="18" charset="0"/>
              </a:rPr>
              <a:t> (</a:t>
            </a:r>
            <a:r>
              <a:rPr lang="es-AR" dirty="0" err="1">
                <a:latin typeface="Montserrat" panose="020B0604020202020204" charset="0"/>
                <a:ea typeface="Calibri" panose="020F0502020204030204" pitchFamily="34" charset="0"/>
                <a:cs typeface="Times New Roman" panose="02020603050405020304" pitchFamily="18" charset="0"/>
              </a:rPr>
              <a:t>getters</a:t>
            </a:r>
            <a:r>
              <a:rPr lang="es-AR" dirty="0">
                <a:latin typeface="Montserrat" panose="020B0604020202020204" charset="0"/>
                <a:ea typeface="Calibri" panose="020F0502020204030204" pitchFamily="34" charset="0"/>
                <a:cs typeface="Times New Roman" panose="02020603050405020304" pitchFamily="18" charset="0"/>
              </a:rPr>
              <a:t>) van a obtener un valor en </a:t>
            </a:r>
            <a:r>
              <a:rPr lang="es-AR" i="1" dirty="0">
                <a:latin typeface="Montserrat" panose="020B0604020202020204" charset="0"/>
                <a:ea typeface="Calibri" panose="020F0502020204030204" pitchFamily="34" charset="0"/>
                <a:cs typeface="Times New Roman" panose="02020603050405020304" pitchFamily="18" charset="0"/>
              </a:rPr>
              <a:t>función de un criterio de búsqueda</a:t>
            </a:r>
            <a:r>
              <a:rPr lang="es-AR" dirty="0">
                <a:latin typeface="Montserrat" panose="020B0604020202020204" charset="0"/>
                <a:ea typeface="Calibri" panose="020F0502020204030204" pitchFamily="34" charset="0"/>
                <a:cs typeface="Times New Roman" panose="02020603050405020304" pitchFamily="18" charset="0"/>
              </a:rPr>
              <a:t>. Si yo a un elemento le digo “</a:t>
            </a:r>
            <a:r>
              <a:rPr lang="es-AR" i="1" dirty="0">
                <a:latin typeface="Montserrat" panose="020B0604020202020204" charset="0"/>
                <a:ea typeface="Calibri" panose="020F0502020204030204" pitchFamily="34" charset="0"/>
                <a:cs typeface="Times New Roman" panose="02020603050405020304" pitchFamily="18" charset="0"/>
              </a:rPr>
              <a:t>tráeme un elemento según el ID</a:t>
            </a:r>
            <a:r>
              <a:rPr lang="es-AR" dirty="0">
                <a:latin typeface="Montserrat" panose="020B0604020202020204" charset="0"/>
                <a:ea typeface="Calibri" panose="020F0502020204030204" pitchFamily="34" charset="0"/>
                <a:cs typeface="Times New Roman" panose="02020603050405020304" pitchFamily="18" charset="0"/>
              </a:rPr>
              <a:t>” le tengo que pasar el ID. El ID era la propiedad que podía tener cada elemento del documento HTML. Puedo localizarlo a través de ese ID y si no lo encuentra devuelve </a:t>
            </a:r>
            <a:r>
              <a:rPr lang="es-AR" b="1" i="1" dirty="0" err="1">
                <a:latin typeface="Montserrat" panose="020B0604020202020204" charset="0"/>
                <a:ea typeface="Calibri" panose="020F0502020204030204" pitchFamily="34" charset="0"/>
                <a:cs typeface="Times New Roman" panose="02020603050405020304" pitchFamily="18" charset="0"/>
              </a:rPr>
              <a:t>null</a:t>
            </a:r>
            <a:r>
              <a:rPr lang="es-AR" dirty="0">
                <a:latin typeface="Montserrat" panose="020B0604020202020204" charset="0"/>
                <a:ea typeface="Calibri" panose="020F0502020204030204" pitchFamily="34" charset="0"/>
                <a:cs typeface="Times New Roman" panose="02020603050405020304" pitchFamily="18" charset="0"/>
              </a:rPr>
              <a:t>.</a:t>
            </a:r>
          </a:p>
          <a:p>
            <a:pPr algn="just">
              <a:lnSpc>
                <a:spcPct val="107000"/>
              </a:lnSpc>
            </a:pPr>
            <a:r>
              <a:rPr lang="es-AR" dirty="0">
                <a:latin typeface="Montserrat" panose="020B0604020202020204" charset="0"/>
                <a:ea typeface="Calibri" panose="020F0502020204030204" pitchFamily="34" charset="0"/>
                <a:cs typeface="Times New Roman" panose="02020603050405020304" pitchFamily="18" charset="0"/>
              </a:rPr>
              <a:t>Lo que traigo por ID es un </a:t>
            </a:r>
            <a:r>
              <a:rPr lang="es-AR" b="1" i="1" dirty="0">
                <a:latin typeface="Montserrat" panose="020B0604020202020204" charset="0"/>
                <a:ea typeface="Calibri" panose="020F0502020204030204" pitchFamily="34" charset="0"/>
                <a:cs typeface="Times New Roman" panose="02020603050405020304" pitchFamily="18" charset="0"/>
              </a:rPr>
              <a:t>objeto</a:t>
            </a:r>
            <a:r>
              <a:rPr lang="es-AR" dirty="0">
                <a:latin typeface="Montserrat" panose="020B0604020202020204" charset="0"/>
                <a:ea typeface="Calibri" panose="020F0502020204030204" pitchFamily="34" charset="0"/>
                <a:cs typeface="Times New Roman" panose="02020603050405020304" pitchFamily="18" charset="0"/>
              </a:rPr>
              <a:t> que lo puedo almacenar en una variable.</a:t>
            </a:r>
          </a:p>
          <a:p>
            <a:pPr algn="just">
              <a:lnSpc>
                <a:spcPct val="107000"/>
              </a:lnSpc>
            </a:pPr>
            <a:r>
              <a:rPr lang="es-AR" dirty="0">
                <a:latin typeface="Montserrat" panose="020B0604020202020204" charset="0"/>
                <a:ea typeface="Calibri" panose="020F0502020204030204" pitchFamily="34" charset="0"/>
                <a:cs typeface="Times New Roman" panose="02020603050405020304" pitchFamily="18" charset="0"/>
              </a:rPr>
              <a:t>Con </a:t>
            </a:r>
            <a:r>
              <a:rPr lang="es-AR" b="1" i="1" dirty="0" err="1">
                <a:latin typeface="Montserrat" panose="020B0604020202020204" charset="0"/>
                <a:ea typeface="Calibri" panose="020F0502020204030204" pitchFamily="34" charset="0"/>
                <a:cs typeface="Times New Roman" panose="02020603050405020304" pitchFamily="18" charset="0"/>
              </a:rPr>
              <a:t>innerHTML</a:t>
            </a:r>
            <a:r>
              <a:rPr lang="es-AR" dirty="0">
                <a:latin typeface="Montserrat" panose="020B0604020202020204" charset="0"/>
                <a:ea typeface="Calibri" panose="020F0502020204030204" pitchFamily="34" charset="0"/>
                <a:cs typeface="Times New Roman" panose="02020603050405020304" pitchFamily="18" charset="0"/>
              </a:rPr>
              <a:t> puedo pasarle un HTML para que reemplace su contenido por lo que le estoy pasando. Podemos utilizar comillas invertidas ` (se coloca con ALT+96) que permiten que los saltos de línea sean considerados.</a:t>
            </a:r>
          </a:p>
          <a:p>
            <a:pPr algn="just">
              <a:lnSpc>
                <a:spcPct val="107000"/>
              </a:lnSpc>
            </a:pPr>
            <a:r>
              <a:rPr lang="es-AR" dirty="0">
                <a:latin typeface="Montserrat" panose="020B0604020202020204" charset="0"/>
                <a:ea typeface="Calibri" panose="020F0502020204030204" pitchFamily="34" charset="0"/>
                <a:cs typeface="Times New Roman" panose="02020603050405020304" pitchFamily="18" charset="0"/>
              </a:rPr>
              <a:t>También lo puedo buscar por su </a:t>
            </a:r>
            <a:r>
              <a:rPr lang="es-AR" b="1" i="1" dirty="0">
                <a:latin typeface="Montserrat" panose="020B0604020202020204" charset="0"/>
                <a:ea typeface="Calibri" panose="020F0502020204030204" pitchFamily="34" charset="0"/>
                <a:cs typeface="Times New Roman" panose="02020603050405020304" pitchFamily="18" charset="0"/>
              </a:rPr>
              <a:t>nombre de clase</a:t>
            </a:r>
            <a:r>
              <a:rPr lang="es-AR" dirty="0">
                <a:latin typeface="Montserrat" panose="020B0604020202020204" charset="0"/>
                <a:ea typeface="Calibri" panose="020F0502020204030204" pitchFamily="34" charset="0"/>
                <a:cs typeface="Times New Roman" panose="02020603050405020304" pitchFamily="18" charset="0"/>
              </a:rPr>
              <a:t> si un elemento HTML pertenece una clase de CSS. Pero el </a:t>
            </a:r>
            <a:r>
              <a:rPr lang="es-AR" b="1" i="1" dirty="0" err="1">
                <a:latin typeface="Montserrat" panose="020B0604020202020204" charset="0"/>
                <a:ea typeface="Calibri" panose="020F0502020204030204" pitchFamily="34" charset="0"/>
                <a:cs typeface="Times New Roman" panose="02020603050405020304" pitchFamily="18" charset="0"/>
              </a:rPr>
              <a:t>getElementsByClassName</a:t>
            </a:r>
            <a:r>
              <a:rPr lang="es-AR" dirty="0">
                <a:latin typeface="Montserrat" panose="020B0604020202020204" charset="0"/>
                <a:ea typeface="Calibri" panose="020F0502020204030204" pitchFamily="34" charset="0"/>
                <a:cs typeface="Times New Roman" panose="02020603050405020304" pitchFamily="18" charset="0"/>
              </a:rPr>
              <a:t> me va a devolver un </a:t>
            </a:r>
            <a:r>
              <a:rPr lang="es-AR" dirty="0" err="1">
                <a:latin typeface="Montserrat" panose="020B0604020202020204" charset="0"/>
                <a:ea typeface="Calibri" panose="020F0502020204030204" pitchFamily="34" charset="0"/>
                <a:cs typeface="Times New Roman" panose="02020603050405020304" pitchFamily="18" charset="0"/>
              </a:rPr>
              <a:t>array</a:t>
            </a:r>
            <a:r>
              <a:rPr lang="es-AR" dirty="0">
                <a:latin typeface="Montserrat" panose="020B0604020202020204" charset="0"/>
                <a:ea typeface="Calibri" panose="020F0502020204030204" pitchFamily="34" charset="0"/>
                <a:cs typeface="Times New Roman" panose="02020603050405020304" pitchFamily="18" charset="0"/>
              </a:rPr>
              <a:t> de elementos (</a:t>
            </a:r>
            <a:r>
              <a:rPr lang="es-AR" i="1" dirty="0" err="1">
                <a:latin typeface="Montserrat" panose="020B0604020202020204" charset="0"/>
                <a:ea typeface="Calibri" panose="020F0502020204030204" pitchFamily="34" charset="0"/>
                <a:cs typeface="Times New Roman" panose="02020603050405020304" pitchFamily="18" charset="0"/>
              </a:rPr>
              <a:t>array</a:t>
            </a:r>
            <a:r>
              <a:rPr lang="es-AR" i="1" dirty="0">
                <a:latin typeface="Montserrat" panose="020B0604020202020204" charset="0"/>
                <a:ea typeface="Calibri" panose="020F0502020204030204" pitchFamily="34" charset="0"/>
                <a:cs typeface="Times New Roman" panose="02020603050405020304" pitchFamily="18" charset="0"/>
              </a:rPr>
              <a:t> de objetos</a:t>
            </a:r>
            <a:r>
              <a:rPr lang="es-AR" dirty="0">
                <a:latin typeface="Montserrat" panose="020B0604020202020204" charset="0"/>
                <a:ea typeface="Calibri" panose="020F0502020204030204" pitchFamily="34" charset="0"/>
                <a:cs typeface="Times New Roman" panose="02020603050405020304" pitchFamily="18" charset="0"/>
              </a:rPr>
              <a:t>) porque podemos tener más de un elemento con la misma clase aplicada, con el ID solo se podía aplicar a un único elemento. Entonces podré acceder a una posición de ese </a:t>
            </a:r>
            <a:r>
              <a:rPr lang="es-AR" dirty="0" err="1">
                <a:latin typeface="Montserrat" panose="020B0604020202020204" charset="0"/>
                <a:ea typeface="Calibri" panose="020F0502020204030204" pitchFamily="34" charset="0"/>
                <a:cs typeface="Times New Roman" panose="02020603050405020304" pitchFamily="18" charset="0"/>
              </a:rPr>
              <a:t>array</a:t>
            </a:r>
            <a:r>
              <a:rPr lang="es-AR" dirty="0">
                <a:latin typeface="Montserrat" panose="020B0604020202020204" charset="0"/>
                <a:ea typeface="Calibri" panose="020F0502020204030204" pitchFamily="34" charset="0"/>
                <a:cs typeface="Times New Roman" panose="02020603050405020304" pitchFamily="18" charset="0"/>
              </a:rPr>
              <a:t> de elementos que es un único elemento.</a:t>
            </a:r>
          </a:p>
        </p:txBody>
      </p:sp>
    </p:spTree>
    <p:extLst>
      <p:ext uri="{BB962C8B-B14F-4D97-AF65-F5344CB8AC3E}">
        <p14:creationId xmlns:p14="http://schemas.microsoft.com/office/powerpoint/2010/main" val="3738000284"/>
      </p:ext>
    </p:extLst>
  </p:cSld>
  <p:clrMapOvr>
    <a:masterClrMapping/>
  </p:clrMapOvr>
</p:sld>
</file>

<file path=ppt/theme/theme1.xml><?xml version="1.0" encoding="utf-8"?>
<a:theme xmlns:a="http://schemas.openxmlformats.org/drawingml/2006/main" name="Zeemo Presentation by Slidesgo">
  <a:themeElements>
    <a:clrScheme name="Simple Light">
      <a:dk1>
        <a:srgbClr val="000000"/>
      </a:dk1>
      <a:lt1>
        <a:srgbClr val="FFFFFF"/>
      </a:lt1>
      <a:dk2>
        <a:srgbClr val="595959"/>
      </a:dk2>
      <a:lt2>
        <a:srgbClr val="EEEEEE"/>
      </a:lt2>
      <a:accent1>
        <a:srgbClr val="9D66F9"/>
      </a:accent1>
      <a:accent2>
        <a:srgbClr val="BD8CF8"/>
      </a:accent2>
      <a:accent3>
        <a:srgbClr val="FFC100"/>
      </a:accent3>
      <a:accent4>
        <a:srgbClr val="FFDB71"/>
      </a:accent4>
      <a:accent5>
        <a:srgbClr val="FFFAEC"/>
      </a:accent5>
      <a:accent6>
        <a:srgbClr val="F9F6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Zeemo Presentation by Slidesgo">
  <a:themeElements>
    <a:clrScheme name="Simple Light">
      <a:dk1>
        <a:srgbClr val="000000"/>
      </a:dk1>
      <a:lt1>
        <a:srgbClr val="FFFFFF"/>
      </a:lt1>
      <a:dk2>
        <a:srgbClr val="595959"/>
      </a:dk2>
      <a:lt2>
        <a:srgbClr val="EEEEEE"/>
      </a:lt2>
      <a:accent1>
        <a:srgbClr val="9D66F9"/>
      </a:accent1>
      <a:accent2>
        <a:srgbClr val="BD8CF8"/>
      </a:accent2>
      <a:accent3>
        <a:srgbClr val="FFC100"/>
      </a:accent3>
      <a:accent4>
        <a:srgbClr val="FFDB71"/>
      </a:accent4>
      <a:accent5>
        <a:srgbClr val="FFFAEC"/>
      </a:accent5>
      <a:accent6>
        <a:srgbClr val="F9F6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13671</TotalTime>
  <Words>4499</Words>
  <Application>Microsoft Office PowerPoint</Application>
  <PresentationFormat>On-screen Show (16:9)</PresentationFormat>
  <Paragraphs>250</Paragraphs>
  <Slides>29</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Consolas</vt:lpstr>
      <vt:lpstr>Montserrat</vt:lpstr>
      <vt:lpstr>Montserrat ExtraBold</vt:lpstr>
      <vt:lpstr>Arial</vt:lpstr>
      <vt:lpstr>Lato</vt:lpstr>
      <vt:lpstr>Montserrat SemiBold</vt:lpstr>
      <vt:lpstr>Calibri</vt:lpstr>
      <vt:lpstr>Zeemo Presentation by Slidesgo</vt:lpstr>
      <vt:lpstr>Zeemo Presentation by Slidesgo</vt:lpstr>
      <vt:lpstr>Curso FullStack Python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FullStack Python</dc:title>
  <dc:creator>Usuario</dc:creator>
  <cp:lastModifiedBy>Alejandro Hunt</cp:lastModifiedBy>
  <cp:revision>2032</cp:revision>
  <dcterms:modified xsi:type="dcterms:W3CDTF">2022-04-20T18:54:51Z</dcterms:modified>
</cp:coreProperties>
</file>