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8546F-10F0-544F-BB8F-98743671A405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A56A1-6F73-7A41-BCD2-E743BEAB6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560CA-39AA-124A-9FC5-9079B5C4DA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8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4923-CFCF-8145-BAED-BFCA9251D378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64C3-2F06-C54F-8624-F4CE118F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0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4923-CFCF-8145-BAED-BFCA9251D378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64C3-2F06-C54F-8624-F4CE118F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8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4923-CFCF-8145-BAED-BFCA9251D378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64C3-2F06-C54F-8624-F4CE118F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4923-CFCF-8145-BAED-BFCA9251D378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64C3-2F06-C54F-8624-F4CE118F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6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4923-CFCF-8145-BAED-BFCA9251D378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64C3-2F06-C54F-8624-F4CE118F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8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4923-CFCF-8145-BAED-BFCA9251D378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64C3-2F06-C54F-8624-F4CE118F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9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4923-CFCF-8145-BAED-BFCA9251D378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64C3-2F06-C54F-8624-F4CE118F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6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4923-CFCF-8145-BAED-BFCA9251D378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64C3-2F06-C54F-8624-F4CE118F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9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4923-CFCF-8145-BAED-BFCA9251D378}" type="datetimeFigureOut">
              <a:rPr lang="en-US" smtClean="0"/>
              <a:t>2/18/20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64C3-2F06-C54F-8624-F4CE118F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4923-CFCF-8145-BAED-BFCA9251D378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64C3-2F06-C54F-8624-F4CE118F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4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74923-CFCF-8145-BAED-BFCA9251D378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64C3-2F06-C54F-8624-F4CE118F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5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74923-CFCF-8145-BAED-BFCA9251D378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364C3-2F06-C54F-8624-F4CE118F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1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1496" y="1565235"/>
            <a:ext cx="1481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Ligand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PDB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6786" y="1572593"/>
            <a:ext cx="1657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+   Protein PDB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1932785" y="1734512"/>
            <a:ext cx="1325739" cy="3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58524" y="1445623"/>
            <a:ext cx="1355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RESP charge</a:t>
            </a:r>
          </a:p>
          <a:p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Frcmod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file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3203" y="1353312"/>
            <a:ext cx="1355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Gaussian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09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66298" y="1774294"/>
            <a:ext cx="1553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AmberTools16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GAFF 1.8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" name="Straight Arrow Connector 10"/>
          <p:cNvCxnSpPr>
            <a:stCxn id="6" idx="3"/>
            <a:endCxn id="15" idx="1"/>
          </p:cNvCxnSpPr>
          <p:nvPr/>
        </p:nvCxnSpPr>
        <p:spPr>
          <a:xfrm flipV="1">
            <a:off x="6164651" y="1738011"/>
            <a:ext cx="2376916" cy="3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9067" y="898010"/>
            <a:ext cx="2874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1. </a:t>
            </a:r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Classical MD</a:t>
            </a:r>
            <a:endParaRPr 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3474" y="1337902"/>
            <a:ext cx="173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AMBER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FF14SB 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64651" y="1805495"/>
            <a:ext cx="253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SPC/E water + Na</a:t>
            </a:r>
            <a:r>
              <a:rPr lang="en-US" sz="1600" baseline="30000" dirty="0" smtClean="0">
                <a:latin typeface="Times New Roman" charset="0"/>
                <a:ea typeface="Times New Roman" charset="0"/>
                <a:cs typeface="Times New Roman" charset="0"/>
              </a:rPr>
              <a:t>+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Cl</a:t>
            </a:r>
            <a:r>
              <a:rPr lang="en-US" sz="1600" baseline="30000" dirty="0" smtClean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ions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41567" y="1445623"/>
            <a:ext cx="1290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Prmtop_A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Inpcrd_A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1495" y="2558791"/>
            <a:ext cx="2568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charset="0"/>
                <a:ea typeface="Times New Roman" charset="0"/>
                <a:cs typeface="Times New Roman" charset="0"/>
              </a:rPr>
              <a:t>2. </a:t>
            </a:r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TI topology preparation</a:t>
            </a:r>
            <a:endParaRPr 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1697" y="3210793"/>
            <a:ext cx="1162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Prmtop_A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Rst_A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Straight Arrow Connector 21"/>
          <p:cNvCxnSpPr>
            <a:stCxn id="21" idx="3"/>
            <a:endCxn id="24" idx="1"/>
          </p:cNvCxnSpPr>
          <p:nvPr/>
        </p:nvCxnSpPr>
        <p:spPr>
          <a:xfrm>
            <a:off x="1614263" y="3503181"/>
            <a:ext cx="1129975" cy="3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75691" y="3176848"/>
            <a:ext cx="1070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ambpdb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44238" y="3337221"/>
            <a:ext cx="3048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Equilibrated protein-ligand A PDB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49950" y="3340891"/>
            <a:ext cx="1634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+ Ligand B PDB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>
            <a:off x="7384797" y="3510168"/>
            <a:ext cx="1056720" cy="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98642" y="3202732"/>
            <a:ext cx="72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tleap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41379" y="3513838"/>
            <a:ext cx="1143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Parmed.py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41517" y="3226272"/>
            <a:ext cx="1447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Prmtop_AB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Inpcrd_AB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7704" y="4540629"/>
            <a:ext cx="1715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charset="0"/>
                <a:ea typeface="Times New Roman" charset="0"/>
                <a:cs typeface="Times New Roman" charset="0"/>
              </a:rPr>
              <a:t>3. TI calculation</a:t>
            </a:r>
            <a:endParaRPr lang="en-US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0981" y="5271085"/>
            <a:ext cx="1252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Prmtop_AB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Inpcrd_AB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2" name="Straight Arrow Connector 31"/>
          <p:cNvCxnSpPr>
            <a:stCxn id="31" idx="3"/>
            <a:endCxn id="36" idx="1"/>
          </p:cNvCxnSpPr>
          <p:nvPr/>
        </p:nvCxnSpPr>
        <p:spPr>
          <a:xfrm>
            <a:off x="1783142" y="5563473"/>
            <a:ext cx="3508365" cy="7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67313" y="4723353"/>
            <a:ext cx="279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inimization</a:t>
            </a:r>
          </a:p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~ps NVT heating 0 to 300 K</a:t>
            </a:r>
          </a:p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1ns NPT equilibration at 300 K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76073" y="5624244"/>
            <a:ext cx="1482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lambda=0.5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853393" y="4586457"/>
            <a:ext cx="2024510" cy="28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Left Brace 35"/>
          <p:cNvSpPr/>
          <p:nvPr/>
        </p:nvSpPr>
        <p:spPr>
          <a:xfrm>
            <a:off x="5291507" y="4530764"/>
            <a:ext cx="457200" cy="208061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8009137" y="4586457"/>
            <a:ext cx="1461260" cy="2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65077" y="4247903"/>
            <a:ext cx="2112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1ns </a:t>
            </a:r>
            <a:r>
              <a:rPr lang="en-US" sz="1600" smtClean="0">
                <a:latin typeface="Times New Roman" charset="0"/>
                <a:ea typeface="Times New Roman" charset="0"/>
                <a:cs typeface="Times New Roman" charset="0"/>
              </a:rPr>
              <a:t>NVT equilibration 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65077" y="4615153"/>
            <a:ext cx="2112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lambda=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0.00922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45845" y="4226547"/>
            <a:ext cx="2112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5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ns NVT sampling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45845" y="4607813"/>
            <a:ext cx="2112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lambda=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0.00922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53393" y="4975063"/>
            <a:ext cx="30488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....</a:t>
            </a:r>
          </a:p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….</a:t>
            </a:r>
          </a:p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….</a:t>
            </a:r>
          </a:p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….</a:t>
            </a:r>
          </a:p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….</a:t>
            </a:r>
          </a:p>
        </p:txBody>
      </p:sp>
      <p:sp>
        <p:nvSpPr>
          <p:cNvPr id="43" name="Left Brace 42"/>
          <p:cNvSpPr/>
          <p:nvPr/>
        </p:nvSpPr>
        <p:spPr>
          <a:xfrm flipH="1">
            <a:off x="9601631" y="4482433"/>
            <a:ext cx="292379" cy="2080611"/>
          </a:xfrm>
          <a:prstGeom prst="leftBrace">
            <a:avLst>
              <a:gd name="adj1" fmla="val 8333"/>
              <a:gd name="adj2" fmla="val 5064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15230" y="5442132"/>
            <a:ext cx="1149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12 lambda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9893837" y="5071811"/>
                <a:ext cx="197349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A</m:t>
                    </m:r>
                  </m:oMath>
                </a14:m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of</a:t>
                </a:r>
              </a:p>
              <a:p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ligand A </a:t>
                </a:r>
                <a:r>
                  <a:rPr lang="en-US" sz="1600" dirty="0" smtClean="0">
                    <a:latin typeface="Times New Roman" charset="0"/>
                    <a:ea typeface="Times New Roman" charset="0"/>
                    <a:cs typeface="Times New Roman" charset="0"/>
                    <a:sym typeface="Wingdings"/>
                  </a:rPr>
                  <a:t> ligand B in protein</a:t>
                </a:r>
                <a:endParaRPr lang="en-US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837" y="5071811"/>
                <a:ext cx="1973496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543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>
            <a:off x="9690118" y="1695617"/>
            <a:ext cx="1014649" cy="2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535749" y="1315174"/>
            <a:ext cx="1355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Classical MD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529935" y="1753002"/>
            <a:ext cx="1482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5ns NPT equilibration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704767" y="1405660"/>
            <a:ext cx="1162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Prmtop_A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st_A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027F437E-A874-FB44-A672-F5A4523C2530}" type="slidenum">
              <a:rPr lang="en-US" smtClean="0"/>
              <a:t>1</a:t>
            </a:fld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0" y="260769"/>
            <a:ext cx="12192000" cy="408471"/>
          </a:xfrm>
          <a:noFill/>
          <a:effectLst>
            <a:glow rad="63500">
              <a:schemeClr val="accent1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pPr algn="ctr"/>
            <a:r>
              <a:rPr lang="en-US" sz="2800" b="0" dirty="0" smtClean="0">
                <a:latin typeface="Times New Roman" charset="0"/>
                <a:ea typeface="Times New Roman" charset="0"/>
                <a:cs typeface="Times New Roman" charset="0"/>
              </a:rPr>
              <a:t>Workflow</a:t>
            </a:r>
            <a:endParaRPr lang="en-US" sz="2800" b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74185" y="5230350"/>
            <a:ext cx="1194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Structure,</a:t>
            </a:r>
          </a:p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No velocity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2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31" grpId="0"/>
      <p:bldP spid="33" grpId="0"/>
      <p:bldP spid="34" grpId="0"/>
      <p:bldP spid="36" grpId="0" animBg="1"/>
      <p:bldP spid="38" grpId="0"/>
      <p:bldP spid="39" grpId="0"/>
      <p:bldP spid="40" grpId="0"/>
      <p:bldP spid="41" grpId="0"/>
      <p:bldP spid="42" grpId="0"/>
      <p:bldP spid="43" grpId="0" animBg="1"/>
      <p:bldP spid="44" grpId="0"/>
      <p:bldP spid="45" grpId="0"/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115</Words>
  <Application>Microsoft Macintosh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Cambria Math</vt:lpstr>
      <vt:lpstr>Times New Roman</vt:lpstr>
      <vt:lpstr>Wingdings</vt:lpstr>
      <vt:lpstr>Arial</vt:lpstr>
      <vt:lpstr>Office Theme</vt:lpstr>
      <vt:lpstr>Workflow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Method: workflow</dc:title>
  <dc:creator>Song, Lin</dc:creator>
  <cp:lastModifiedBy>Song, Lin</cp:lastModifiedBy>
  <cp:revision>2</cp:revision>
  <dcterms:created xsi:type="dcterms:W3CDTF">2020-02-18T16:52:56Z</dcterms:created>
  <dcterms:modified xsi:type="dcterms:W3CDTF">2020-02-18T16:55:14Z</dcterms:modified>
</cp:coreProperties>
</file>