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FA2-000E-44FD-84E7-C68F80B80576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BDB9-2D46-46F3-BB1C-E78263CAA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8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FA2-000E-44FD-84E7-C68F80B80576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BDB9-2D46-46F3-BB1C-E78263CAA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53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FA2-000E-44FD-84E7-C68F80B80576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BDB9-2D46-46F3-BB1C-E78263CAA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69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FA2-000E-44FD-84E7-C68F80B80576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BDB9-2D46-46F3-BB1C-E78263CAA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90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FA2-000E-44FD-84E7-C68F80B80576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BDB9-2D46-46F3-BB1C-E78263CAA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18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FA2-000E-44FD-84E7-C68F80B80576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BDB9-2D46-46F3-BB1C-E78263CAA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5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FA2-000E-44FD-84E7-C68F80B80576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BDB9-2D46-46F3-BB1C-E78263CAA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5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FA2-000E-44FD-84E7-C68F80B80576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BDB9-2D46-46F3-BB1C-E78263CAA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9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FA2-000E-44FD-84E7-C68F80B80576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BDB9-2D46-46F3-BB1C-E78263CAA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18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FA2-000E-44FD-84E7-C68F80B80576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BDB9-2D46-46F3-BB1C-E78263CAA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3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FA2-000E-44FD-84E7-C68F80B80576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BDB9-2D46-46F3-BB1C-E78263CAA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DFA2-000E-44FD-84E7-C68F80B80576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BDB9-2D46-46F3-BB1C-E78263CAA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7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view_op=view_org&amp;hl=zh-CN&amp;org=11523471346958822036" TargetMode="External"/><Relationship Id="rId2" Type="http://schemas.openxmlformats.org/officeDocument/2006/relationships/hyperlink" Target="https://aip.scitation.org/action/doSearch?field1=Affiliation&amp;text1=Department%20of%20Physics%20and%20Materials%20Science,%20University%20of%20Luxembourg&amp;field2=AllField&amp;text2=&amp;Ppub=&amp;Ppub=&amp;AfterYear=&amp;BeforeYear=&amp;access=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ip.scitation.org/action/doSearch?field1=Affiliation&amp;text1=Department%20of%20Physics%20and%20Materials%20Science,%20University%20of%20Luxembourg&amp;field2=AllField&amp;text2=&amp;Ppub=&amp;Ppub=&amp;AfterYear=&amp;BeforeYear=&amp;access=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cholar.google.com/citations?view_op=view_org&amp;hl=zh-CN&amp;org=1152347134695882203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88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6" r="39423"/>
          <a:stretch/>
        </p:blipFill>
        <p:spPr>
          <a:xfrm>
            <a:off x="5751320" y="155899"/>
            <a:ext cx="6246975" cy="6702101"/>
          </a:xfrm>
          <a:prstGeom prst="rect">
            <a:avLst/>
          </a:prstGeom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8367" y="58846"/>
            <a:ext cx="6622990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Vandermause Jonathan</a:t>
            </a:r>
          </a:p>
          <a:p>
            <a:pPr lvl="0"/>
            <a:r>
              <a:rPr lang="de-DE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Technische University at Berlin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&amp; Korea University &amp; Google Brain &amp; 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MPII</a:t>
            </a:r>
          </a:p>
          <a:p>
            <a:pPr lvl="0"/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FLARE</a:t>
            </a:r>
          </a:p>
          <a:p>
            <a:pPr lvl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(active learning algorithm for Kernel-GPR)</a:t>
            </a:r>
            <a:endParaRPr lang="de-DE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GDML, SchNet</a:t>
            </a:r>
          </a:p>
          <a:p>
            <a:r>
              <a:rPr lang="de-DE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Jonathan P.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Mailoa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Boris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Kozinsky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BP-DCF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(direct covariant force)</a:t>
            </a:r>
          </a:p>
          <a:p>
            <a:r>
              <a:rPr lang="de-DE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 &amp; Harvard</a:t>
            </a:r>
          </a:p>
        </p:txBody>
      </p:sp>
    </p:spTree>
    <p:extLst>
      <p:ext uri="{BB962C8B-B14F-4D97-AF65-F5344CB8AC3E}">
        <p14:creationId xmlns:p14="http://schemas.microsoft.com/office/powerpoint/2010/main" val="79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608462" y="0"/>
            <a:ext cx="6797608" cy="6858000"/>
            <a:chOff x="5394392" y="0"/>
            <a:chExt cx="6797608" cy="6858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4392" y="0"/>
              <a:ext cx="6797608" cy="68580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7917252" y="3631963"/>
              <a:ext cx="1751888" cy="11365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7935314" y="2495372"/>
              <a:ext cx="1063408" cy="8823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114634" y="2785929"/>
              <a:ext cx="824125" cy="3760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178467" y="4255806"/>
              <a:ext cx="564023" cy="5383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04833" y="478565"/>
            <a:ext cx="378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Collaboration centers : </a:t>
            </a:r>
            <a:r>
              <a:rPr lang="zh-CN" altLang="en-US" b="1" dirty="0" smtClean="0">
                <a:solidFill>
                  <a:srgbClr val="FF0000"/>
                </a:solidFill>
              </a:rPr>
              <a:t>都是做方法的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7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886" y="119202"/>
            <a:ext cx="65802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188" y="947897"/>
            <a:ext cx="5947872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SOAP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Ceriotti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Michele </a:t>
            </a:r>
          </a:p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Willatt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Michael J.</a:t>
            </a:r>
          </a:p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Grisafi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Andrea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Laboratory of Computational Science and Modeling, IMX,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Ecole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Polytechnique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Federale</a:t>
            </a:r>
            <a:r>
              <a:rPr lang="en-US" altLang="zh-CN" sz="1200" dirty="0" smtClean="0">
                <a:solidFill>
                  <a:srgbClr val="FF0000"/>
                </a:solidFill>
              </a:rPr>
              <a:t> de Lausanne, 1015 Lausanne, Switzerland</a:t>
            </a:r>
            <a:endParaRPr lang="en-US" altLang="zh-CN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Csányi</a:t>
            </a:r>
            <a:r>
              <a:rPr lang="en-US" altLang="zh-CN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Gábor</a:t>
            </a:r>
            <a:endParaRPr lang="en-US" altLang="zh-CN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dirty="0" smtClean="0">
                <a:solidFill>
                  <a:srgbClr val="FF0000"/>
                </a:solidFill>
              </a:rPr>
              <a:t>Department </a:t>
            </a:r>
            <a:r>
              <a:rPr lang="en-US" altLang="zh-CN" sz="1200" dirty="0">
                <a:solidFill>
                  <a:srgbClr val="FF0000"/>
                </a:solidFill>
              </a:rPr>
              <a:t>of Engineering, University of </a:t>
            </a:r>
            <a:r>
              <a:rPr lang="en-US" altLang="zh-CN" sz="1200" dirty="0" smtClean="0">
                <a:solidFill>
                  <a:srgbClr val="FF0000"/>
                </a:solidFill>
              </a:rPr>
              <a:t>Cambridge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Deringer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Volker L.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University of Oxford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91972" y="58846"/>
            <a:ext cx="5845323" cy="6740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SchNet</a:t>
            </a:r>
          </a:p>
          <a:p>
            <a:r>
              <a:rPr lang="de-DE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Müller Klaus-robert</a:t>
            </a:r>
          </a:p>
          <a:p>
            <a:r>
              <a:rPr lang="de-DE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Technische </a:t>
            </a:r>
            <a:r>
              <a:rPr lang="de-DE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at Berlin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&amp; Korea University &amp; Google Brain &amp; 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MPII</a:t>
            </a:r>
            <a:endParaRPr lang="en-US" altLang="zh-CN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Tkatchenko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Alexandre</a:t>
            </a:r>
          </a:p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Poltavsky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Lgor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Department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of Physics and Materials Science, University of Luxembourg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L-1511 Luxembourg City, Luxembourg</a:t>
            </a:r>
          </a:p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K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T. </a:t>
            </a:r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Schütt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Sauceda </a:t>
            </a:r>
            <a:r>
              <a:rPr lang="de-DE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Huziel E.</a:t>
            </a:r>
          </a:p>
          <a:p>
            <a:r>
              <a:rPr lang="de-DE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Chmiela Stefan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de-DE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Technische University at Berlin, 10587 Berlin, Germany</a:t>
            </a: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SpookyNet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Oliver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altLang="zh-CN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Unke</a:t>
            </a:r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de-DE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Technische </a:t>
            </a:r>
            <a:r>
              <a:rPr lang="de-DE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at Berlin, 10587 Berlin, Germany</a:t>
            </a:r>
          </a:p>
          <a:p>
            <a:endParaRPr lang="de-DE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OpenMolcas</a:t>
            </a:r>
            <a:endParaRPr lang="de-DE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Marquetand Philipp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Theoretical Chemistry, Faculty of Chemistry, University of Vienna, </a:t>
            </a:r>
            <a:r>
              <a:rPr lang="en-US" altLang="zh-CN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Währinger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Str. 17, 1090 Vienna, 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Austria</a:t>
            </a:r>
            <a:endParaRPr lang="de-DE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Roland Lindh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Chemistry − BMC, Uppsala University, P.O. Box 576, SE-751 23 Uppsala, 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Sweden</a:t>
            </a:r>
          </a:p>
          <a:p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SHARC</a:t>
            </a:r>
          </a:p>
          <a:p>
            <a:r>
              <a:rPr lang="de-DE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Marquetand Philipp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Theoretical Chemistry, Faculty of Chemistry, University of Vienna, </a:t>
            </a:r>
            <a:r>
              <a:rPr lang="en-US" altLang="zh-CN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Währinger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Str. 17, 1090 Vienna, 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Austria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Jesús González-Vázquez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altLang="zh-CN" sz="12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Universidad </a:t>
            </a:r>
            <a:r>
              <a:rPr lang="es-ES" altLang="zh-CN" sz="1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Autónoma de </a:t>
            </a:r>
            <a:r>
              <a:rPr lang="es-ES" altLang="zh-CN" sz="12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Madrid</a:t>
            </a:r>
            <a:endParaRPr lang="es-E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188" y="4926611"/>
            <a:ext cx="594787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FLARE &amp; GDML &amp; </a:t>
            </a:r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SchNet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Vandermause Jonathan</a:t>
            </a:r>
          </a:p>
          <a:p>
            <a:r>
              <a:rPr lang="de-DE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 &amp; </a:t>
            </a:r>
            <a:r>
              <a:rPr lang="de-DE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</a:t>
            </a:r>
            <a:endParaRPr lang="de-DE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BP-DCF</a:t>
            </a:r>
            <a:endParaRPr lang="de-DE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Jonathan P.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Mailoa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Boris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Kozinsky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 &amp; Harvard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4886" y="3261222"/>
            <a:ext cx="594787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BPNN</a:t>
            </a:r>
            <a:endParaRPr lang="en-US" altLang="zh-CN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Behler</a:t>
            </a:r>
            <a:r>
              <a:rPr lang="en-US" altLang="zh-CN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Jörg</a:t>
            </a:r>
            <a:endParaRPr lang="en-US" altLang="zh-CN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de-DE" altLang="zh-CN" sz="1200" dirty="0" smtClean="0">
                <a:solidFill>
                  <a:srgbClr val="FF0000"/>
                </a:solidFill>
              </a:rPr>
              <a:t>Universität </a:t>
            </a:r>
            <a:r>
              <a:rPr lang="de-DE" altLang="zh-CN" sz="1200" dirty="0">
                <a:solidFill>
                  <a:srgbClr val="FF0000"/>
                </a:solidFill>
              </a:rPr>
              <a:t>Göttingen, Institut für Physikalische Chemie, Theoretische Chemie, Tammannstraße 6, 37077 Göttingen, </a:t>
            </a:r>
            <a:r>
              <a:rPr lang="de-DE" altLang="zh-CN" sz="1200" dirty="0" smtClean="0">
                <a:solidFill>
                  <a:srgbClr val="FF0000"/>
                </a:solidFill>
              </a:rPr>
              <a:t>Germany</a:t>
            </a:r>
            <a:endParaRPr lang="en-US" altLang="zh-CN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96" y="0"/>
            <a:ext cx="6797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2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392" y="0"/>
            <a:ext cx="6797608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40" y="158088"/>
            <a:ext cx="7441232" cy="333714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矩形 2"/>
          <p:cNvSpPr/>
          <p:nvPr/>
        </p:nvSpPr>
        <p:spPr>
          <a:xfrm>
            <a:off x="7917252" y="3631963"/>
            <a:ext cx="1751888" cy="1136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5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" y="316194"/>
            <a:ext cx="12176532" cy="546076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33660" y="4170348"/>
            <a:ext cx="2136449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Linfeng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Wang Han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Weinan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Roberto Car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Jiequn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 Mohan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392" y="0"/>
            <a:ext cx="6797608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935314" y="2495372"/>
            <a:ext cx="1063408" cy="882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5" r="13668"/>
          <a:stretch/>
        </p:blipFill>
        <p:spPr>
          <a:xfrm>
            <a:off x="1053179" y="615821"/>
            <a:ext cx="6518394" cy="516968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9979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8" r="14719"/>
          <a:stretch/>
        </p:blipFill>
        <p:spPr>
          <a:xfrm>
            <a:off x="0" y="0"/>
            <a:ext cx="8015955" cy="67291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64964" y="25360"/>
            <a:ext cx="6227036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Ceriotti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Michele 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SOAP-based ML-potentials</a:t>
            </a:r>
          </a:p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Willatt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Michael J.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SOAP-based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ML-potentials</a:t>
            </a:r>
          </a:p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Grisafi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Andrea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SOAP-based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ML-potentials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Laboratory of Computational Science and Modeling, IMX, </a:t>
            </a:r>
            <a:r>
              <a:rPr lang="en-US" altLang="zh-CN" sz="1200" dirty="0" err="1">
                <a:solidFill>
                  <a:srgbClr val="FF0000"/>
                </a:solidFill>
              </a:rPr>
              <a:t>Ecole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</a:rPr>
              <a:t>Polytechnique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</a:rPr>
              <a:t>Federale</a:t>
            </a:r>
            <a:r>
              <a:rPr lang="en-US" altLang="zh-CN" sz="1200" dirty="0">
                <a:solidFill>
                  <a:srgbClr val="FF0000"/>
                </a:solidFill>
              </a:rPr>
              <a:t> de Lausanne, 1015 Lausanne, </a:t>
            </a:r>
            <a:r>
              <a:rPr lang="en-US" altLang="zh-CN" sz="1200" dirty="0" smtClean="0">
                <a:solidFill>
                  <a:srgbClr val="FF0000"/>
                </a:solidFill>
              </a:rPr>
              <a:t>Switzerland</a:t>
            </a:r>
          </a:p>
          <a:p>
            <a:pPr lvl="0"/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0"/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Csányi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Gábor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SOAP-based ML-potentials</a:t>
            </a:r>
          </a:p>
          <a:p>
            <a:pPr lvl="0"/>
            <a:r>
              <a:rPr lang="en-US" altLang="zh-CN" sz="1200" dirty="0">
                <a:solidFill>
                  <a:srgbClr val="FF0000"/>
                </a:solidFill>
              </a:rPr>
              <a:t>Department of Engineering, University of </a:t>
            </a:r>
            <a:r>
              <a:rPr lang="en-US" altLang="zh-CN" sz="1200" dirty="0" smtClean="0">
                <a:solidFill>
                  <a:srgbClr val="FF0000"/>
                </a:solidFill>
              </a:rPr>
              <a:t>Cambridge</a:t>
            </a: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Deringer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Volker L.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SOAP</a:t>
            </a:r>
          </a:p>
          <a:p>
            <a:r>
              <a:rPr lang="en-US" altLang="zh-CN" sz="1200" dirty="0"/>
              <a:t>Associate Professor</a:t>
            </a:r>
            <a:r>
              <a:rPr lang="en-US" altLang="zh-CN" sz="1200" dirty="0" smtClean="0"/>
              <a:t>, </a:t>
            </a:r>
            <a:r>
              <a:rPr lang="en-US" altLang="zh-CN" sz="1200" dirty="0" smtClean="0">
                <a:solidFill>
                  <a:srgbClr val="FF0000"/>
                </a:solidFill>
              </a:rPr>
              <a:t>University of Oxford</a:t>
            </a:r>
          </a:p>
          <a:p>
            <a:pPr lvl="0"/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Behler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Jörg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BPNN</a:t>
            </a:r>
          </a:p>
          <a:p>
            <a:pPr lvl="0"/>
            <a:r>
              <a:rPr lang="de-DE" altLang="zh-CN" sz="1200" dirty="0">
                <a:solidFill>
                  <a:srgbClr val="FF0000"/>
                </a:solidFill>
              </a:rPr>
              <a:t>Universität Göttingen, Institut für Physikalische Chemie, Theoretische Chemie, Tammannstraße 6, 37077 Göttingen, </a:t>
            </a:r>
            <a:r>
              <a:rPr lang="de-DE" altLang="zh-CN" sz="1200" dirty="0" smtClean="0">
                <a:solidFill>
                  <a:srgbClr val="FF0000"/>
                </a:solidFill>
              </a:rPr>
              <a:t>Germany</a:t>
            </a:r>
            <a:endParaRPr lang="en-US" altLang="zh-CN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1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392" y="0"/>
            <a:ext cx="6797608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114634" y="2785929"/>
            <a:ext cx="824125" cy="376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7" r="22005"/>
          <a:stretch/>
        </p:blipFill>
        <p:spPr>
          <a:xfrm>
            <a:off x="94005" y="86120"/>
            <a:ext cx="7026864" cy="446878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157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7" r="22005"/>
          <a:stretch/>
        </p:blipFill>
        <p:spPr>
          <a:xfrm>
            <a:off x="1408261" y="0"/>
            <a:ext cx="10783739" cy="6858000"/>
          </a:xfrm>
          <a:prstGeom prst="rect">
            <a:avLst/>
          </a:prstGeom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8367" y="58846"/>
            <a:ext cx="5845323" cy="6740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Müller </a:t>
            </a:r>
            <a:r>
              <a:rPr lang="de-DE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Klaus-robert</a:t>
            </a:r>
          </a:p>
          <a:p>
            <a:r>
              <a:rPr lang="de-DE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GDML, SchNet</a:t>
            </a:r>
            <a:endParaRPr lang="de-DE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Technische University at Berlin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&amp; Korea University &amp; Google Brain &amp; 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MPII</a:t>
            </a:r>
          </a:p>
          <a:p>
            <a:endParaRPr lang="en-US" altLang="zh-CN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Tkatchenko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Alexandre</a:t>
            </a:r>
          </a:p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Poltavsky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Lgor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SchNet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Department of Physics and Materials Science, University of Luxembourg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L-1511 Luxembourg City, Luxembourg</a:t>
            </a: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Gastegger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Michael 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Oliver T.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SpookyNet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&amp;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 T.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Schütt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SchNet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Sauceda Huziel E.</a:t>
            </a:r>
          </a:p>
          <a:p>
            <a:r>
              <a:rPr lang="de-DE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Chmiela </a:t>
            </a:r>
            <a:r>
              <a:rPr lang="de-DE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Stefan</a:t>
            </a:r>
          </a:p>
          <a:p>
            <a:r>
              <a:rPr lang="de-DE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SchNet</a:t>
            </a:r>
          </a:p>
          <a:p>
            <a:pPr lvl="0"/>
            <a:r>
              <a:rPr lang="de-DE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Technische University at Berlin, 10587 Berlin, Germany</a:t>
            </a:r>
          </a:p>
          <a:p>
            <a:endParaRPr lang="de-DE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Marquetand Philipp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Theoretical Chemistry, Faculty of Chemistry, University of Vienna, </a:t>
            </a:r>
            <a:r>
              <a:rPr lang="en-US" altLang="zh-CN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Währinger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Str. 17, 1090 Vienna, 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Austria</a:t>
            </a:r>
            <a:endParaRPr lang="de-DE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Lindh: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OpenMolcas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Chemistry − BMC, Uppsala University, P.O. Box 576, SE-751 23 Uppsala, 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Sweden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s-E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Jesús </a:t>
            </a:r>
            <a:r>
              <a:rPr lang="es-E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González-Vázquez: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SHARC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Initio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Molecular Dynamics with Surface Hopping in the Adiabatic Representation Including Arbitrary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Couplings)</a:t>
            </a:r>
            <a:endParaRPr lang="es-E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altLang="zh-CN" sz="1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Universidad Autónoma de </a:t>
            </a:r>
            <a:r>
              <a:rPr lang="es-ES" altLang="zh-CN" sz="12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Madrid</a:t>
            </a:r>
            <a:endParaRPr lang="es-E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392" y="0"/>
            <a:ext cx="6797608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178467" y="4255806"/>
            <a:ext cx="564023" cy="538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6" r="39423"/>
          <a:stretch/>
        </p:blipFill>
        <p:spPr>
          <a:xfrm>
            <a:off x="102550" y="73382"/>
            <a:ext cx="6246975" cy="670210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401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38</Words>
  <Application>Microsoft Office PowerPoint</Application>
  <PresentationFormat>宽屏</PresentationFormat>
  <Paragraphs>104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40</cp:revision>
  <dcterms:created xsi:type="dcterms:W3CDTF">2021-08-03T05:40:39Z</dcterms:created>
  <dcterms:modified xsi:type="dcterms:W3CDTF">2021-08-05T08:19:31Z</dcterms:modified>
</cp:coreProperties>
</file>