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20" r:id="rId6"/>
    <p:sldId id="321" r:id="rId7"/>
    <p:sldId id="322" r:id="rId8"/>
    <p:sldId id="323" r:id="rId9"/>
    <p:sldId id="333" r:id="rId10"/>
    <p:sldId id="334" r:id="rId11"/>
    <p:sldId id="335" r:id="rId12"/>
    <p:sldId id="336" r:id="rId13"/>
    <p:sldId id="337" r:id="rId14"/>
    <p:sldId id="338" r:id="rId15"/>
    <p:sldId id="339" r:id="rId16"/>
    <p:sldId id="340" r:id="rId17"/>
    <p:sldId id="341" r:id="rId18"/>
    <p:sldId id="325" r:id="rId19"/>
    <p:sldId id="326" r:id="rId20"/>
    <p:sldId id="327" r:id="rId21"/>
    <p:sldId id="345" r:id="rId22"/>
    <p:sldId id="328" r:id="rId23"/>
    <p:sldId id="342" r:id="rId24"/>
    <p:sldId id="343" r:id="rId25"/>
    <p:sldId id="34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62" autoAdjust="0"/>
    <p:restoredTop sz="94619" autoAdjust="0"/>
  </p:normalViewPr>
  <p:slideViewPr>
    <p:cSldViewPr snapToGrid="0">
      <p:cViewPr varScale="1">
        <p:scale>
          <a:sx n="74" d="100"/>
          <a:sy n="74" d="100"/>
        </p:scale>
        <p:origin x="5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16375" y="1472662"/>
            <a:ext cx="3428389" cy="2901694"/>
          </a:xfrm>
        </p:spPr>
        <p:txBody>
          <a:bodyPr anchor="b">
            <a:noAutofit/>
          </a:bodyPr>
          <a:lstStyle/>
          <a:p>
            <a:r>
              <a:rPr lang="en-US" sz="3600" dirty="0">
                <a:solidFill>
                  <a:schemeClr val="tx1"/>
                </a:solidFill>
              </a:rPr>
              <a:t>QLD Vacancy Days Analysis in Public Housing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77500" lnSpcReduction="20000"/>
          </a:bodyPr>
          <a:lstStyle/>
          <a:p>
            <a:pPr>
              <a:lnSpc>
                <a:spcPct val="100000"/>
              </a:lnSpc>
            </a:pPr>
            <a:r>
              <a:rPr lang="en-US" sz="1600" dirty="0"/>
              <a:t>PROJECT 1</a:t>
            </a:r>
          </a:p>
          <a:p>
            <a:pPr>
              <a:lnSpc>
                <a:spcPct val="100000"/>
              </a:lnSpc>
            </a:pPr>
            <a:r>
              <a:rPr lang="en-US" sz="1600" dirty="0"/>
              <a:t>Alistair, Kaushal, Parvez and Selina</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E4ED-A60B-B88E-42F8-57F4CB467568}"/>
              </a:ext>
            </a:extLst>
          </p:cNvPr>
          <p:cNvSpPr>
            <a:spLocks noGrp="1"/>
          </p:cNvSpPr>
          <p:nvPr>
            <p:ph type="title"/>
          </p:nvPr>
        </p:nvSpPr>
        <p:spPr/>
        <p:txBody>
          <a:bodyPr/>
          <a:lstStyle/>
          <a:p>
            <a:r>
              <a:rPr lang="en-AU" dirty="0"/>
              <a:t>Data Clean-up and Exportation</a:t>
            </a:r>
          </a:p>
        </p:txBody>
      </p:sp>
      <p:pic>
        <p:nvPicPr>
          <p:cNvPr id="5" name="Content Placeholder 4">
            <a:extLst>
              <a:ext uri="{FF2B5EF4-FFF2-40B4-BE49-F238E27FC236}">
                <a16:creationId xmlns:a16="http://schemas.microsoft.com/office/drawing/2014/main" id="{6558823A-7268-14DE-B35C-CD3A97F9C34D}"/>
              </a:ext>
            </a:extLst>
          </p:cNvPr>
          <p:cNvPicPr>
            <a:picLocks noGrp="1" noChangeAspect="1"/>
          </p:cNvPicPr>
          <p:nvPr>
            <p:ph idx="1"/>
          </p:nvPr>
        </p:nvPicPr>
        <p:blipFill>
          <a:blip r:embed="rId2"/>
          <a:stretch>
            <a:fillRect/>
          </a:stretch>
        </p:blipFill>
        <p:spPr>
          <a:xfrm>
            <a:off x="414791" y="1991408"/>
            <a:ext cx="10058400" cy="2875184"/>
          </a:xfrm>
        </p:spPr>
      </p:pic>
      <p:sp>
        <p:nvSpPr>
          <p:cNvPr id="6" name="TextBox 5">
            <a:extLst>
              <a:ext uri="{FF2B5EF4-FFF2-40B4-BE49-F238E27FC236}">
                <a16:creationId xmlns:a16="http://schemas.microsoft.com/office/drawing/2014/main" id="{37039E87-4BBD-366A-6E20-805F37ED9E69}"/>
              </a:ext>
            </a:extLst>
          </p:cNvPr>
          <p:cNvSpPr txBox="1"/>
          <p:nvPr/>
        </p:nvSpPr>
        <p:spPr>
          <a:xfrm>
            <a:off x="856343" y="5544457"/>
            <a:ext cx="7505324" cy="369332"/>
          </a:xfrm>
          <a:prstGeom prst="rect">
            <a:avLst/>
          </a:prstGeom>
          <a:noFill/>
        </p:spPr>
        <p:txBody>
          <a:bodyPr wrap="none" rtlCol="0">
            <a:spAutoFit/>
          </a:bodyPr>
          <a:lstStyle/>
          <a:p>
            <a:r>
              <a:rPr lang="en-AU" dirty="0"/>
              <a:t>- Create two new column Year and Months getting dates from the </a:t>
            </a:r>
            <a:r>
              <a:rPr lang="en-AU" dirty="0" err="1"/>
              <a:t>Dataframe</a:t>
            </a:r>
            <a:endParaRPr lang="en-AU" dirty="0"/>
          </a:p>
        </p:txBody>
      </p:sp>
    </p:spTree>
    <p:extLst>
      <p:ext uri="{BB962C8B-B14F-4D97-AF65-F5344CB8AC3E}">
        <p14:creationId xmlns:p14="http://schemas.microsoft.com/office/powerpoint/2010/main" val="2177771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DAB7-7C77-C5B6-B830-60671FC1633F}"/>
              </a:ext>
            </a:extLst>
          </p:cNvPr>
          <p:cNvSpPr>
            <a:spLocks noGrp="1"/>
          </p:cNvSpPr>
          <p:nvPr>
            <p:ph type="title"/>
          </p:nvPr>
        </p:nvSpPr>
        <p:spPr/>
        <p:txBody>
          <a:bodyPr/>
          <a:lstStyle/>
          <a:p>
            <a:r>
              <a:rPr lang="en-AU" dirty="0"/>
              <a:t>Data </a:t>
            </a:r>
            <a:r>
              <a:rPr lang="en-AU" dirty="0" err="1"/>
              <a:t>Cleanup</a:t>
            </a:r>
            <a:r>
              <a:rPr lang="en-AU" dirty="0"/>
              <a:t> and Exploration</a:t>
            </a:r>
          </a:p>
        </p:txBody>
      </p:sp>
      <p:pic>
        <p:nvPicPr>
          <p:cNvPr id="5" name="Content Placeholder 4">
            <a:extLst>
              <a:ext uri="{FF2B5EF4-FFF2-40B4-BE49-F238E27FC236}">
                <a16:creationId xmlns:a16="http://schemas.microsoft.com/office/drawing/2014/main" id="{DBAC7EAC-90AA-954C-7D7E-8DF929A2BDB4}"/>
              </a:ext>
            </a:extLst>
          </p:cNvPr>
          <p:cNvPicPr>
            <a:picLocks noGrp="1" noChangeAspect="1"/>
          </p:cNvPicPr>
          <p:nvPr>
            <p:ph idx="1"/>
          </p:nvPr>
        </p:nvPicPr>
        <p:blipFill>
          <a:blip r:embed="rId2"/>
          <a:stretch>
            <a:fillRect/>
          </a:stretch>
        </p:blipFill>
        <p:spPr>
          <a:xfrm>
            <a:off x="414792" y="2038333"/>
            <a:ext cx="10058400" cy="2781334"/>
          </a:xfrm>
        </p:spPr>
      </p:pic>
      <p:sp>
        <p:nvSpPr>
          <p:cNvPr id="6" name="TextBox 5">
            <a:extLst>
              <a:ext uri="{FF2B5EF4-FFF2-40B4-BE49-F238E27FC236}">
                <a16:creationId xmlns:a16="http://schemas.microsoft.com/office/drawing/2014/main" id="{85FC14D3-6023-0235-F98D-A4C80682E73A}"/>
              </a:ext>
            </a:extLst>
          </p:cNvPr>
          <p:cNvSpPr txBox="1"/>
          <p:nvPr/>
        </p:nvSpPr>
        <p:spPr>
          <a:xfrm>
            <a:off x="899886" y="5602514"/>
            <a:ext cx="3685432" cy="369332"/>
          </a:xfrm>
          <a:prstGeom prst="rect">
            <a:avLst/>
          </a:prstGeom>
          <a:noFill/>
        </p:spPr>
        <p:txBody>
          <a:bodyPr wrap="none" rtlCol="0">
            <a:spAutoFit/>
          </a:bodyPr>
          <a:lstStyle/>
          <a:p>
            <a:r>
              <a:rPr lang="en-AU" dirty="0"/>
              <a:t>- Save all data frame in new Csv file.</a:t>
            </a:r>
          </a:p>
        </p:txBody>
      </p:sp>
    </p:spTree>
    <p:extLst>
      <p:ext uri="{BB962C8B-B14F-4D97-AF65-F5344CB8AC3E}">
        <p14:creationId xmlns:p14="http://schemas.microsoft.com/office/powerpoint/2010/main" val="1889668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C05956-8EE2-7A6C-2FED-857B51FDB7B4}"/>
              </a:ext>
            </a:extLst>
          </p:cNvPr>
          <p:cNvSpPr>
            <a:spLocks noGrp="1"/>
          </p:cNvSpPr>
          <p:nvPr>
            <p:ph type="title"/>
          </p:nvPr>
        </p:nvSpPr>
        <p:spPr/>
        <p:txBody>
          <a:bodyPr/>
          <a:lstStyle/>
          <a:p>
            <a:r>
              <a:rPr lang="en-AU" dirty="0"/>
              <a:t>Average Vacancy Days by Year </a:t>
            </a:r>
          </a:p>
        </p:txBody>
      </p:sp>
      <p:sp>
        <p:nvSpPr>
          <p:cNvPr id="5" name="Content Placeholder 4">
            <a:extLst>
              <a:ext uri="{FF2B5EF4-FFF2-40B4-BE49-F238E27FC236}">
                <a16:creationId xmlns:a16="http://schemas.microsoft.com/office/drawing/2014/main" id="{BDE7EA8F-83FE-7E55-3059-04BF9A06C59A}"/>
              </a:ext>
            </a:extLst>
          </p:cNvPr>
          <p:cNvSpPr>
            <a:spLocks noGrp="1"/>
          </p:cNvSpPr>
          <p:nvPr>
            <p:ph sz="half" idx="1"/>
          </p:nvPr>
        </p:nvSpPr>
        <p:spPr>
          <a:xfrm>
            <a:off x="6126480" y="2214693"/>
            <a:ext cx="4639736" cy="3748193"/>
          </a:xfrm>
        </p:spPr>
        <p:txBody>
          <a:bodyPr/>
          <a:lstStyle/>
          <a:p>
            <a:r>
              <a:rPr lang="en-AU" dirty="0"/>
              <a:t>-The Days on market called as DOM as well.</a:t>
            </a:r>
          </a:p>
          <a:p>
            <a:r>
              <a:rPr lang="en-AU" dirty="0"/>
              <a:t>- In this Slide we would like to explain that how the average vacancy  days increase and decrease by year. </a:t>
            </a:r>
          </a:p>
          <a:p>
            <a:r>
              <a:rPr lang="en-AU" dirty="0"/>
              <a:t>- As we can see beginning of the 2020 vacancy rate dropping down around 45days and it still going down in 2021 which is approx. 30days.</a:t>
            </a:r>
          </a:p>
          <a:p>
            <a:endParaRPr lang="en-AU" dirty="0"/>
          </a:p>
        </p:txBody>
      </p:sp>
      <p:pic>
        <p:nvPicPr>
          <p:cNvPr id="10" name="Content Placeholder 9">
            <a:extLst>
              <a:ext uri="{FF2B5EF4-FFF2-40B4-BE49-F238E27FC236}">
                <a16:creationId xmlns:a16="http://schemas.microsoft.com/office/drawing/2014/main" id="{3E32A1E4-7626-7D58-923F-D27A7399E690}"/>
              </a:ext>
            </a:extLst>
          </p:cNvPr>
          <p:cNvPicPr>
            <a:picLocks noGrp="1" noChangeAspect="1"/>
          </p:cNvPicPr>
          <p:nvPr>
            <p:ph sz="half" idx="2"/>
          </p:nvPr>
        </p:nvPicPr>
        <p:blipFill>
          <a:blip r:embed="rId2"/>
          <a:stretch>
            <a:fillRect/>
          </a:stretch>
        </p:blipFill>
        <p:spPr>
          <a:xfrm>
            <a:off x="1097280" y="2214693"/>
            <a:ext cx="4733917" cy="3233733"/>
          </a:xfrm>
        </p:spPr>
      </p:pic>
    </p:spTree>
    <p:extLst>
      <p:ext uri="{BB962C8B-B14F-4D97-AF65-F5344CB8AC3E}">
        <p14:creationId xmlns:p14="http://schemas.microsoft.com/office/powerpoint/2010/main" val="2012367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5E3AC9-AA37-8A8D-E2E0-325745B7589C}"/>
              </a:ext>
            </a:extLst>
          </p:cNvPr>
          <p:cNvSpPr>
            <a:spLocks noGrp="1"/>
          </p:cNvSpPr>
          <p:nvPr>
            <p:ph type="title"/>
          </p:nvPr>
        </p:nvSpPr>
        <p:spPr/>
        <p:txBody>
          <a:bodyPr/>
          <a:lstStyle/>
          <a:p>
            <a:r>
              <a:rPr lang="en-AU" dirty="0"/>
              <a:t>Untenantable and Tenantable Vacancy Days by Year </a:t>
            </a:r>
          </a:p>
        </p:txBody>
      </p:sp>
      <p:sp>
        <p:nvSpPr>
          <p:cNvPr id="5" name="Content Placeholder 4">
            <a:extLst>
              <a:ext uri="{FF2B5EF4-FFF2-40B4-BE49-F238E27FC236}">
                <a16:creationId xmlns:a16="http://schemas.microsoft.com/office/drawing/2014/main" id="{BAFBAFEF-860A-B60F-F016-5910531A5F97}"/>
              </a:ext>
            </a:extLst>
          </p:cNvPr>
          <p:cNvSpPr>
            <a:spLocks noGrp="1"/>
          </p:cNvSpPr>
          <p:nvPr>
            <p:ph sz="half" idx="1"/>
          </p:nvPr>
        </p:nvSpPr>
        <p:spPr>
          <a:xfrm>
            <a:off x="6515944" y="2350803"/>
            <a:ext cx="4639736" cy="3748193"/>
          </a:xfrm>
        </p:spPr>
        <p:txBody>
          <a:bodyPr>
            <a:normAutofit lnSpcReduction="10000"/>
          </a:bodyPr>
          <a:lstStyle/>
          <a:p>
            <a:r>
              <a:rPr lang="en-AU" dirty="0"/>
              <a:t>- In this graph as we are trying to compare the tenantable and untenantable house vacancy days by year.</a:t>
            </a:r>
          </a:p>
          <a:p>
            <a:r>
              <a:rPr lang="en-AU" dirty="0"/>
              <a:t>-As we can see in 2017 graph shows a tenantable vacancy rate is increasing up to the end of the 2019  which going up to the 33 days and suddenly it going down in 2020 and 2021. In the other side untenantable is gradually increasing and decreasing during all  this year but doesn’t have drastic change as like tenable.</a:t>
            </a:r>
          </a:p>
          <a:p>
            <a:endParaRPr lang="en-AU" dirty="0"/>
          </a:p>
        </p:txBody>
      </p:sp>
      <p:pic>
        <p:nvPicPr>
          <p:cNvPr id="3" name="Picture 2">
            <a:extLst>
              <a:ext uri="{FF2B5EF4-FFF2-40B4-BE49-F238E27FC236}">
                <a16:creationId xmlns:a16="http://schemas.microsoft.com/office/drawing/2014/main" id="{402F938F-2441-7567-FDB0-F6E6255C4175}"/>
              </a:ext>
            </a:extLst>
          </p:cNvPr>
          <p:cNvPicPr>
            <a:picLocks noChangeAspect="1"/>
          </p:cNvPicPr>
          <p:nvPr/>
        </p:nvPicPr>
        <p:blipFill>
          <a:blip r:embed="rId2"/>
          <a:stretch>
            <a:fillRect/>
          </a:stretch>
        </p:blipFill>
        <p:spPr>
          <a:xfrm>
            <a:off x="1036320" y="2213178"/>
            <a:ext cx="4853950" cy="3312107"/>
          </a:xfrm>
          <a:prstGeom prst="rect">
            <a:avLst/>
          </a:prstGeom>
        </p:spPr>
      </p:pic>
    </p:spTree>
    <p:extLst>
      <p:ext uri="{BB962C8B-B14F-4D97-AF65-F5344CB8AC3E}">
        <p14:creationId xmlns:p14="http://schemas.microsoft.com/office/powerpoint/2010/main" val="3848462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6DD119-F167-E12E-327D-4A3EF1AA6D40}"/>
              </a:ext>
            </a:extLst>
          </p:cNvPr>
          <p:cNvSpPr>
            <a:spLocks noGrp="1"/>
          </p:cNvSpPr>
          <p:nvPr>
            <p:ph type="title"/>
          </p:nvPr>
        </p:nvSpPr>
        <p:spPr/>
        <p:txBody>
          <a:bodyPr/>
          <a:lstStyle/>
          <a:p>
            <a:r>
              <a:rPr lang="en-AU" dirty="0"/>
              <a:t>Average Vacancy Days by Bedrooms </a:t>
            </a:r>
          </a:p>
        </p:txBody>
      </p:sp>
      <p:pic>
        <p:nvPicPr>
          <p:cNvPr id="8" name="Content Placeholder 7">
            <a:extLst>
              <a:ext uri="{FF2B5EF4-FFF2-40B4-BE49-F238E27FC236}">
                <a16:creationId xmlns:a16="http://schemas.microsoft.com/office/drawing/2014/main" id="{9DE2ACBD-75B8-4718-1EA3-892680109ED2}"/>
              </a:ext>
            </a:extLst>
          </p:cNvPr>
          <p:cNvPicPr>
            <a:picLocks noGrp="1" noChangeAspect="1"/>
          </p:cNvPicPr>
          <p:nvPr>
            <p:ph sz="half" idx="1"/>
          </p:nvPr>
        </p:nvPicPr>
        <p:blipFill>
          <a:blip r:embed="rId2"/>
          <a:stretch>
            <a:fillRect/>
          </a:stretch>
        </p:blipFill>
        <p:spPr>
          <a:xfrm>
            <a:off x="1036320" y="2192889"/>
            <a:ext cx="4856548" cy="3170247"/>
          </a:xfrm>
        </p:spPr>
      </p:pic>
      <p:sp>
        <p:nvSpPr>
          <p:cNvPr id="6" name="Content Placeholder 5">
            <a:extLst>
              <a:ext uri="{FF2B5EF4-FFF2-40B4-BE49-F238E27FC236}">
                <a16:creationId xmlns:a16="http://schemas.microsoft.com/office/drawing/2014/main" id="{3EBFA0DC-1430-5E67-9C18-BB015A230090}"/>
              </a:ext>
            </a:extLst>
          </p:cNvPr>
          <p:cNvSpPr>
            <a:spLocks noGrp="1"/>
          </p:cNvSpPr>
          <p:nvPr>
            <p:ph sz="half" idx="2"/>
          </p:nvPr>
        </p:nvSpPr>
        <p:spPr>
          <a:xfrm>
            <a:off x="6515944" y="2120901"/>
            <a:ext cx="4639736" cy="2552700"/>
          </a:xfrm>
        </p:spPr>
        <p:txBody>
          <a:bodyPr/>
          <a:lstStyle/>
          <a:p>
            <a:endParaRPr lang="en-AU" dirty="0"/>
          </a:p>
          <a:p>
            <a:r>
              <a:rPr lang="en-AU" dirty="0"/>
              <a:t>- In this slide we are trying to explain the average vacancy days by bedroom and we found almost a trend but the 5 bedroom house which had more vacancy days than others.</a:t>
            </a:r>
          </a:p>
          <a:p>
            <a:endParaRPr lang="en-AU" dirty="0"/>
          </a:p>
          <a:p>
            <a:endParaRPr lang="en-AU" dirty="0"/>
          </a:p>
          <a:p>
            <a:endParaRPr lang="en-AU" dirty="0"/>
          </a:p>
        </p:txBody>
      </p:sp>
    </p:spTree>
    <p:extLst>
      <p:ext uri="{BB962C8B-B14F-4D97-AF65-F5344CB8AC3E}">
        <p14:creationId xmlns:p14="http://schemas.microsoft.com/office/powerpoint/2010/main" val="2418508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8E9D2-B507-6C21-4C88-85907E39D135}"/>
              </a:ext>
            </a:extLst>
          </p:cNvPr>
          <p:cNvSpPr>
            <a:spLocks noGrp="1"/>
          </p:cNvSpPr>
          <p:nvPr>
            <p:ph type="title"/>
          </p:nvPr>
        </p:nvSpPr>
        <p:spPr>
          <a:xfrm>
            <a:off x="1097280" y="286603"/>
            <a:ext cx="10058400" cy="566837"/>
          </a:xfrm>
        </p:spPr>
        <p:txBody>
          <a:bodyPr>
            <a:normAutofit fontScale="90000"/>
          </a:bodyPr>
          <a:lstStyle/>
          <a:p>
            <a:r>
              <a:rPr lang="en-AU" sz="4000" dirty="0"/>
              <a:t>Housing types and bedroom comparison </a:t>
            </a:r>
          </a:p>
        </p:txBody>
      </p:sp>
      <p:pic>
        <p:nvPicPr>
          <p:cNvPr id="8" name="Picture 7" descr="A screenshot of a computer&#10;&#10;Description automatically generated with low confidence">
            <a:extLst>
              <a:ext uri="{FF2B5EF4-FFF2-40B4-BE49-F238E27FC236}">
                <a16:creationId xmlns:a16="http://schemas.microsoft.com/office/drawing/2014/main" id="{3A1A3F17-3E87-F199-3B6C-6D710FB858A1}"/>
              </a:ext>
            </a:extLst>
          </p:cNvPr>
          <p:cNvPicPr>
            <a:picLocks noChangeAspect="1"/>
          </p:cNvPicPr>
          <p:nvPr/>
        </p:nvPicPr>
        <p:blipFill>
          <a:blip r:embed="rId2"/>
          <a:stretch>
            <a:fillRect/>
          </a:stretch>
        </p:blipFill>
        <p:spPr>
          <a:xfrm>
            <a:off x="0" y="853440"/>
            <a:ext cx="9479280" cy="5583552"/>
          </a:xfrm>
          <a:prstGeom prst="rect">
            <a:avLst/>
          </a:prstGeom>
        </p:spPr>
      </p:pic>
      <p:sp>
        <p:nvSpPr>
          <p:cNvPr id="9" name="TextBox 8">
            <a:extLst>
              <a:ext uri="{FF2B5EF4-FFF2-40B4-BE49-F238E27FC236}">
                <a16:creationId xmlns:a16="http://schemas.microsoft.com/office/drawing/2014/main" id="{7CA37F30-8E4E-8C28-4450-1A27430F89AA}"/>
              </a:ext>
            </a:extLst>
          </p:cNvPr>
          <p:cNvSpPr txBox="1"/>
          <p:nvPr/>
        </p:nvSpPr>
        <p:spPr>
          <a:xfrm>
            <a:off x="9479280" y="1951672"/>
            <a:ext cx="2377440" cy="1477328"/>
          </a:xfrm>
          <a:prstGeom prst="rect">
            <a:avLst/>
          </a:prstGeom>
          <a:noFill/>
        </p:spPr>
        <p:txBody>
          <a:bodyPr wrap="square" rtlCol="0">
            <a:spAutoFit/>
          </a:bodyPr>
          <a:lstStyle/>
          <a:p>
            <a:pPr marL="285750" indent="-285750">
              <a:buFont typeface="Wingdings" panose="05000000000000000000" pitchFamily="2" charset="2"/>
              <a:buChar char="q"/>
            </a:pPr>
            <a:r>
              <a:rPr lang="en-AU" dirty="0"/>
              <a:t>We can clearly see that 5 Bedrooms Detached House bar is way too big compare to others.</a:t>
            </a:r>
          </a:p>
        </p:txBody>
      </p:sp>
    </p:spTree>
    <p:extLst>
      <p:ext uri="{BB962C8B-B14F-4D97-AF65-F5344CB8AC3E}">
        <p14:creationId xmlns:p14="http://schemas.microsoft.com/office/powerpoint/2010/main" val="2526737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3F334-81B7-1BAD-3F70-D167304B2658}"/>
              </a:ext>
            </a:extLst>
          </p:cNvPr>
          <p:cNvSpPr>
            <a:spLocks noGrp="1"/>
          </p:cNvSpPr>
          <p:nvPr>
            <p:ph type="title"/>
          </p:nvPr>
        </p:nvSpPr>
        <p:spPr/>
        <p:txBody>
          <a:bodyPr/>
          <a:lstStyle/>
          <a:p>
            <a:r>
              <a:rPr lang="en-AU" dirty="0"/>
              <a:t>Outliers of vacancy days against bedrooms</a:t>
            </a:r>
          </a:p>
        </p:txBody>
      </p:sp>
      <p:sp>
        <p:nvSpPr>
          <p:cNvPr id="4" name="Content Placeholder 3">
            <a:extLst>
              <a:ext uri="{FF2B5EF4-FFF2-40B4-BE49-F238E27FC236}">
                <a16:creationId xmlns:a16="http://schemas.microsoft.com/office/drawing/2014/main" id="{07B84EA5-AA0D-FBEA-FF50-60E262488F00}"/>
              </a:ext>
            </a:extLst>
          </p:cNvPr>
          <p:cNvSpPr>
            <a:spLocks noGrp="1"/>
          </p:cNvSpPr>
          <p:nvPr>
            <p:ph sz="half" idx="2"/>
          </p:nvPr>
        </p:nvSpPr>
        <p:spPr>
          <a:xfrm>
            <a:off x="6263640" y="2120900"/>
            <a:ext cx="4892040" cy="3748194"/>
          </a:xfrm>
        </p:spPr>
        <p:txBody>
          <a:bodyPr>
            <a:normAutofit fontScale="92500" lnSpcReduction="20000"/>
          </a:bodyPr>
          <a:lstStyle/>
          <a:p>
            <a:pPr>
              <a:buFont typeface="Wingdings" panose="05000000000000000000" pitchFamily="2" charset="2"/>
              <a:buChar char="q"/>
            </a:pPr>
            <a:r>
              <a:rPr lang="en-AU" dirty="0"/>
              <a:t> Investigate the potential outliers of 5 Bedrooms Detached House data. And find below Outliers.</a:t>
            </a:r>
          </a:p>
          <a:p>
            <a:pPr marL="0" indent="0">
              <a:spcBef>
                <a:spcPts val="0"/>
              </a:spcBef>
              <a:buNone/>
            </a:pPr>
            <a:r>
              <a:rPr lang="en-US" b="0" i="0" dirty="0">
                <a:solidFill>
                  <a:schemeClr val="tx1"/>
                </a:solidFill>
                <a:effectLst/>
                <a:latin typeface="Consolas" panose="020B0609020204030204" pitchFamily="49" charset="0"/>
              </a:rPr>
              <a:t>Potential outlier are: </a:t>
            </a:r>
          </a:p>
          <a:p>
            <a:pPr marL="0" indent="0">
              <a:spcBef>
                <a:spcPts val="0"/>
              </a:spcBef>
              <a:buNone/>
            </a:pPr>
            <a:r>
              <a:rPr lang="en-US" b="0" i="0" dirty="0">
                <a:solidFill>
                  <a:schemeClr val="tx1"/>
                </a:solidFill>
                <a:effectLst/>
                <a:latin typeface="Consolas" panose="020B0609020204030204" pitchFamily="49" charset="0"/>
              </a:rPr>
              <a:t>Index	Vacant Days</a:t>
            </a:r>
          </a:p>
          <a:p>
            <a:pPr marL="0" indent="0">
              <a:spcBef>
                <a:spcPts val="0"/>
              </a:spcBef>
              <a:buNone/>
            </a:pPr>
            <a:r>
              <a:rPr lang="en-US" b="0" i="0" dirty="0">
                <a:solidFill>
                  <a:schemeClr val="tx1"/>
                </a:solidFill>
                <a:effectLst/>
                <a:highlight>
                  <a:srgbClr val="FFFF00"/>
                </a:highlight>
                <a:latin typeface="Consolas" panose="020B0609020204030204" pitchFamily="49" charset="0"/>
              </a:rPr>
              <a:t>13838 	7412 </a:t>
            </a:r>
          </a:p>
          <a:p>
            <a:pPr marL="0" indent="0">
              <a:spcBef>
                <a:spcPts val="0"/>
              </a:spcBef>
              <a:buNone/>
            </a:pPr>
            <a:r>
              <a:rPr lang="en-US" b="0" i="0" dirty="0">
                <a:solidFill>
                  <a:schemeClr val="tx1"/>
                </a:solidFill>
                <a:effectLst/>
                <a:highlight>
                  <a:srgbClr val="FFFF00"/>
                </a:highlight>
                <a:latin typeface="Consolas" panose="020B0609020204030204" pitchFamily="49" charset="0"/>
              </a:rPr>
              <a:t>21461 	326 </a:t>
            </a:r>
          </a:p>
          <a:p>
            <a:pPr marL="0" indent="0">
              <a:spcBef>
                <a:spcPts val="0"/>
              </a:spcBef>
              <a:buNone/>
            </a:pPr>
            <a:r>
              <a:rPr lang="en-US" b="0" i="0" dirty="0">
                <a:solidFill>
                  <a:schemeClr val="tx1"/>
                </a:solidFill>
                <a:effectLst/>
                <a:highlight>
                  <a:srgbClr val="FFFF00"/>
                </a:highlight>
                <a:latin typeface="Consolas" panose="020B0609020204030204" pitchFamily="49" charset="0"/>
              </a:rPr>
              <a:t>12916 	287</a:t>
            </a:r>
            <a:r>
              <a:rPr lang="en-US" b="0" i="0" dirty="0">
                <a:solidFill>
                  <a:schemeClr val="tx1"/>
                </a:solidFill>
                <a:effectLst/>
                <a:latin typeface="Consolas" panose="020B0609020204030204" pitchFamily="49" charset="0"/>
              </a:rPr>
              <a:t> </a:t>
            </a:r>
          </a:p>
          <a:p>
            <a:pPr marL="0" indent="0">
              <a:spcBef>
                <a:spcPts val="0"/>
              </a:spcBef>
              <a:buNone/>
            </a:pPr>
            <a:r>
              <a:rPr lang="en-US" b="0" i="0" dirty="0">
                <a:solidFill>
                  <a:schemeClr val="tx1"/>
                </a:solidFill>
                <a:effectLst/>
                <a:latin typeface="Consolas" panose="020B0609020204030204" pitchFamily="49" charset="0"/>
              </a:rPr>
              <a:t>21753 	188 </a:t>
            </a:r>
          </a:p>
          <a:p>
            <a:pPr marL="0" indent="0">
              <a:spcBef>
                <a:spcPts val="0"/>
              </a:spcBef>
              <a:buNone/>
            </a:pPr>
            <a:r>
              <a:rPr lang="en-US" b="0" i="0" dirty="0">
                <a:solidFill>
                  <a:schemeClr val="tx1"/>
                </a:solidFill>
                <a:effectLst/>
                <a:latin typeface="Consolas" panose="020B0609020204030204" pitchFamily="49" charset="0"/>
              </a:rPr>
              <a:t>26734 	164 </a:t>
            </a:r>
          </a:p>
          <a:p>
            <a:pPr marL="0" indent="0">
              <a:spcBef>
                <a:spcPts val="0"/>
              </a:spcBef>
              <a:buNone/>
            </a:pPr>
            <a:r>
              <a:rPr lang="en-US" b="0" i="0" dirty="0">
                <a:solidFill>
                  <a:schemeClr val="tx1"/>
                </a:solidFill>
                <a:effectLst/>
                <a:latin typeface="Consolas" panose="020B0609020204030204" pitchFamily="49" charset="0"/>
              </a:rPr>
              <a:t>13754 	124 </a:t>
            </a:r>
          </a:p>
          <a:p>
            <a:pPr marL="0" indent="0">
              <a:spcBef>
                <a:spcPts val="0"/>
              </a:spcBef>
              <a:buNone/>
            </a:pPr>
            <a:r>
              <a:rPr lang="en-US" b="0" i="0" dirty="0">
                <a:solidFill>
                  <a:schemeClr val="tx1"/>
                </a:solidFill>
                <a:effectLst/>
                <a:latin typeface="Consolas" panose="020B0609020204030204" pitchFamily="49" charset="0"/>
              </a:rPr>
              <a:t>12534 	119 </a:t>
            </a:r>
          </a:p>
          <a:p>
            <a:pPr marL="0" indent="0">
              <a:spcBef>
                <a:spcPts val="0"/>
              </a:spcBef>
              <a:buNone/>
            </a:pPr>
            <a:r>
              <a:rPr lang="en-US" b="0" i="0" dirty="0">
                <a:solidFill>
                  <a:schemeClr val="tx1"/>
                </a:solidFill>
                <a:effectLst/>
                <a:latin typeface="Consolas" panose="020B0609020204030204" pitchFamily="49" charset="0"/>
              </a:rPr>
              <a:t>14398 	103 </a:t>
            </a:r>
          </a:p>
          <a:p>
            <a:pPr marL="0" indent="0">
              <a:spcBef>
                <a:spcPts val="0"/>
              </a:spcBef>
              <a:buNone/>
            </a:pPr>
            <a:r>
              <a:rPr lang="en-US" b="0" i="0" dirty="0">
                <a:solidFill>
                  <a:schemeClr val="tx1"/>
                </a:solidFill>
                <a:effectLst/>
                <a:latin typeface="Consolas" panose="020B0609020204030204" pitchFamily="49" charset="0"/>
              </a:rPr>
              <a:t>21662 	95</a:t>
            </a:r>
            <a:endParaRPr lang="en-AU" dirty="0">
              <a:solidFill>
                <a:schemeClr val="tx1"/>
              </a:solidFill>
            </a:endParaRPr>
          </a:p>
        </p:txBody>
      </p:sp>
      <p:pic>
        <p:nvPicPr>
          <p:cNvPr id="7" name="Picture 6">
            <a:extLst>
              <a:ext uri="{FF2B5EF4-FFF2-40B4-BE49-F238E27FC236}">
                <a16:creationId xmlns:a16="http://schemas.microsoft.com/office/drawing/2014/main" id="{961ED9BA-D5C4-E35F-8160-65E9C02D56DE}"/>
              </a:ext>
            </a:extLst>
          </p:cNvPr>
          <p:cNvPicPr>
            <a:picLocks noChangeAspect="1"/>
          </p:cNvPicPr>
          <p:nvPr/>
        </p:nvPicPr>
        <p:blipFill>
          <a:blip r:embed="rId2"/>
          <a:stretch>
            <a:fillRect/>
          </a:stretch>
        </p:blipFill>
        <p:spPr>
          <a:xfrm>
            <a:off x="897490" y="2241819"/>
            <a:ext cx="4958025" cy="3497076"/>
          </a:xfrm>
          <a:prstGeom prst="rect">
            <a:avLst/>
          </a:prstGeom>
        </p:spPr>
      </p:pic>
    </p:spTree>
    <p:extLst>
      <p:ext uri="{BB962C8B-B14F-4D97-AF65-F5344CB8AC3E}">
        <p14:creationId xmlns:p14="http://schemas.microsoft.com/office/powerpoint/2010/main" val="2571216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2D54-0386-F374-3BAC-0284D58F5212}"/>
              </a:ext>
            </a:extLst>
          </p:cNvPr>
          <p:cNvSpPr>
            <a:spLocks noGrp="1"/>
          </p:cNvSpPr>
          <p:nvPr>
            <p:ph type="title"/>
          </p:nvPr>
        </p:nvSpPr>
        <p:spPr/>
        <p:txBody>
          <a:bodyPr/>
          <a:lstStyle/>
          <a:p>
            <a:r>
              <a:rPr lang="en-AU" dirty="0"/>
              <a:t>Average Vacancy Days against bedrooms</a:t>
            </a:r>
          </a:p>
        </p:txBody>
      </p:sp>
      <p:pic>
        <p:nvPicPr>
          <p:cNvPr id="6" name="Content Placeholder 5">
            <a:extLst>
              <a:ext uri="{FF2B5EF4-FFF2-40B4-BE49-F238E27FC236}">
                <a16:creationId xmlns:a16="http://schemas.microsoft.com/office/drawing/2014/main" id="{3C80E645-9770-FF74-B0B0-65645D8EB173}"/>
              </a:ext>
            </a:extLst>
          </p:cNvPr>
          <p:cNvPicPr>
            <a:picLocks noGrp="1" noChangeAspect="1"/>
          </p:cNvPicPr>
          <p:nvPr>
            <p:ph sz="half" idx="1"/>
          </p:nvPr>
        </p:nvPicPr>
        <p:blipFill>
          <a:blip r:embed="rId2"/>
          <a:stretch>
            <a:fillRect/>
          </a:stretch>
        </p:blipFill>
        <p:spPr>
          <a:xfrm>
            <a:off x="1402556" y="2231472"/>
            <a:ext cx="4461349" cy="3405930"/>
          </a:xfrm>
        </p:spPr>
      </p:pic>
      <p:sp>
        <p:nvSpPr>
          <p:cNvPr id="4" name="Content Placeholder 3">
            <a:extLst>
              <a:ext uri="{FF2B5EF4-FFF2-40B4-BE49-F238E27FC236}">
                <a16:creationId xmlns:a16="http://schemas.microsoft.com/office/drawing/2014/main" id="{B64C62FA-997B-845A-1DD9-0E514C997498}"/>
              </a:ext>
            </a:extLst>
          </p:cNvPr>
          <p:cNvSpPr>
            <a:spLocks noGrp="1"/>
          </p:cNvSpPr>
          <p:nvPr>
            <p:ph sz="half" idx="2"/>
          </p:nvPr>
        </p:nvSpPr>
        <p:spPr/>
        <p:txBody>
          <a:bodyPr/>
          <a:lstStyle/>
          <a:p>
            <a:pPr>
              <a:buFont typeface="Wingdings" panose="05000000000000000000" pitchFamily="2" charset="2"/>
              <a:buChar char="q"/>
            </a:pPr>
            <a:r>
              <a:rPr lang="en-AU" dirty="0"/>
              <a:t> Removed top 3 outliers ( 7412, 326, 287)</a:t>
            </a:r>
          </a:p>
          <a:p>
            <a:pPr>
              <a:buFont typeface="Wingdings" panose="05000000000000000000" pitchFamily="2" charset="2"/>
              <a:buChar char="q"/>
            </a:pPr>
            <a:r>
              <a:rPr lang="en-AU" dirty="0"/>
              <a:t> Now the plot shows a clear trend that the houses with more bedrooms numbers stays vacant in the market for lesser days.</a:t>
            </a:r>
          </a:p>
        </p:txBody>
      </p:sp>
    </p:spTree>
    <p:extLst>
      <p:ext uri="{BB962C8B-B14F-4D97-AF65-F5344CB8AC3E}">
        <p14:creationId xmlns:p14="http://schemas.microsoft.com/office/powerpoint/2010/main" val="1195287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EC48-4623-C111-B93A-39B7E36035F9}"/>
              </a:ext>
            </a:extLst>
          </p:cNvPr>
          <p:cNvSpPr>
            <a:spLocks noGrp="1"/>
          </p:cNvSpPr>
          <p:nvPr>
            <p:ph type="title"/>
          </p:nvPr>
        </p:nvSpPr>
        <p:spPr>
          <a:xfrm>
            <a:off x="1097280" y="286604"/>
            <a:ext cx="10058400" cy="795436"/>
          </a:xfrm>
        </p:spPr>
        <p:txBody>
          <a:bodyPr/>
          <a:lstStyle/>
          <a:p>
            <a:r>
              <a:rPr lang="en-AU" u="sng" dirty="0"/>
              <a:t>Average Vacancy Days by Month</a:t>
            </a:r>
          </a:p>
        </p:txBody>
      </p:sp>
      <p:pic>
        <p:nvPicPr>
          <p:cNvPr id="5" name="Picture 4" descr="Chart&#10;&#10;Description automatically generated">
            <a:extLst>
              <a:ext uri="{FF2B5EF4-FFF2-40B4-BE49-F238E27FC236}">
                <a16:creationId xmlns:a16="http://schemas.microsoft.com/office/drawing/2014/main" id="{B0B05298-816D-1904-CF47-83B25122CE5F}"/>
              </a:ext>
            </a:extLst>
          </p:cNvPr>
          <p:cNvPicPr>
            <a:picLocks noChangeAspect="1"/>
          </p:cNvPicPr>
          <p:nvPr/>
        </p:nvPicPr>
        <p:blipFill>
          <a:blip r:embed="rId2"/>
          <a:stretch>
            <a:fillRect/>
          </a:stretch>
        </p:blipFill>
        <p:spPr>
          <a:xfrm>
            <a:off x="0" y="1082040"/>
            <a:ext cx="12006619" cy="5349240"/>
          </a:xfrm>
          <a:prstGeom prst="rect">
            <a:avLst/>
          </a:prstGeom>
        </p:spPr>
      </p:pic>
      <p:sp>
        <p:nvSpPr>
          <p:cNvPr id="6" name="Arrow: Striped Right 5">
            <a:extLst>
              <a:ext uri="{FF2B5EF4-FFF2-40B4-BE49-F238E27FC236}">
                <a16:creationId xmlns:a16="http://schemas.microsoft.com/office/drawing/2014/main" id="{76689370-F5A6-6E8A-430F-2758BB5A7EE0}"/>
              </a:ext>
            </a:extLst>
          </p:cNvPr>
          <p:cNvSpPr/>
          <p:nvPr/>
        </p:nvSpPr>
        <p:spPr>
          <a:xfrm rot="7262337" flipV="1">
            <a:off x="9167464" y="3358214"/>
            <a:ext cx="688765" cy="40225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C5890068-581F-30C8-209F-D6D3FCDA78E8}"/>
              </a:ext>
            </a:extLst>
          </p:cNvPr>
          <p:cNvSpPr txBox="1"/>
          <p:nvPr/>
        </p:nvSpPr>
        <p:spPr>
          <a:xfrm>
            <a:off x="9511846" y="2672912"/>
            <a:ext cx="1757168" cy="400110"/>
          </a:xfrm>
          <a:prstGeom prst="rect">
            <a:avLst/>
          </a:prstGeom>
          <a:noFill/>
        </p:spPr>
        <p:txBody>
          <a:bodyPr wrap="square" rtlCol="0">
            <a:spAutoFit/>
          </a:bodyPr>
          <a:lstStyle/>
          <a:p>
            <a:r>
              <a:rPr lang="en-AU" sz="2000" b="1" dirty="0">
                <a:solidFill>
                  <a:srgbClr val="FF0000"/>
                </a:solidFill>
              </a:rPr>
              <a:t>Sudden drop</a:t>
            </a:r>
          </a:p>
        </p:txBody>
      </p:sp>
    </p:spTree>
    <p:extLst>
      <p:ext uri="{BB962C8B-B14F-4D97-AF65-F5344CB8AC3E}">
        <p14:creationId xmlns:p14="http://schemas.microsoft.com/office/powerpoint/2010/main" val="9657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C80D2-B18E-0C86-2C81-9802FCDEFC46}"/>
              </a:ext>
            </a:extLst>
          </p:cNvPr>
          <p:cNvSpPr>
            <a:spLocks noGrp="1"/>
          </p:cNvSpPr>
          <p:nvPr>
            <p:ph type="title"/>
          </p:nvPr>
        </p:nvSpPr>
        <p:spPr>
          <a:xfrm>
            <a:off x="1097280" y="286603"/>
            <a:ext cx="10058400" cy="719237"/>
          </a:xfrm>
        </p:spPr>
        <p:txBody>
          <a:bodyPr>
            <a:normAutofit fontScale="90000"/>
          </a:bodyPr>
          <a:lstStyle/>
          <a:p>
            <a:r>
              <a:rPr lang="en-AU" u="sng" dirty="0"/>
              <a:t>Affects of Housing from Covid</a:t>
            </a:r>
          </a:p>
        </p:txBody>
      </p:sp>
      <p:pic>
        <p:nvPicPr>
          <p:cNvPr id="4" name="Picture 3" descr="Chart, line chart&#10;&#10;Description automatically generated">
            <a:extLst>
              <a:ext uri="{FF2B5EF4-FFF2-40B4-BE49-F238E27FC236}">
                <a16:creationId xmlns:a16="http://schemas.microsoft.com/office/drawing/2014/main" id="{DA59413B-84FC-A643-CB17-96F8590195BE}"/>
              </a:ext>
            </a:extLst>
          </p:cNvPr>
          <p:cNvPicPr>
            <a:picLocks noChangeAspect="1"/>
          </p:cNvPicPr>
          <p:nvPr/>
        </p:nvPicPr>
        <p:blipFill>
          <a:blip r:embed="rId2"/>
          <a:stretch>
            <a:fillRect/>
          </a:stretch>
        </p:blipFill>
        <p:spPr>
          <a:xfrm>
            <a:off x="0" y="1005840"/>
            <a:ext cx="12192000" cy="5360783"/>
          </a:xfrm>
          <a:prstGeom prst="rect">
            <a:avLst/>
          </a:prstGeom>
        </p:spPr>
      </p:pic>
      <p:sp>
        <p:nvSpPr>
          <p:cNvPr id="3" name="Arrow: Striped Right 2">
            <a:extLst>
              <a:ext uri="{FF2B5EF4-FFF2-40B4-BE49-F238E27FC236}">
                <a16:creationId xmlns:a16="http://schemas.microsoft.com/office/drawing/2014/main" id="{3ABE2EB4-425A-7586-0AF1-93DE5F54BB64}"/>
              </a:ext>
            </a:extLst>
          </p:cNvPr>
          <p:cNvSpPr/>
          <p:nvPr/>
        </p:nvSpPr>
        <p:spPr>
          <a:xfrm rot="7262337" flipV="1">
            <a:off x="9054130" y="4375645"/>
            <a:ext cx="688765" cy="40225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340DBBEC-BACC-67CC-194A-D9F6DAECF971}"/>
              </a:ext>
            </a:extLst>
          </p:cNvPr>
          <p:cNvSpPr txBox="1"/>
          <p:nvPr/>
        </p:nvSpPr>
        <p:spPr>
          <a:xfrm>
            <a:off x="9254673" y="3314606"/>
            <a:ext cx="2374949" cy="707886"/>
          </a:xfrm>
          <a:prstGeom prst="rect">
            <a:avLst/>
          </a:prstGeom>
          <a:noFill/>
        </p:spPr>
        <p:txBody>
          <a:bodyPr wrap="square" rtlCol="0">
            <a:spAutoFit/>
          </a:bodyPr>
          <a:lstStyle/>
          <a:p>
            <a:r>
              <a:rPr lang="en-AU" sz="2000" dirty="0">
                <a:solidFill>
                  <a:srgbClr val="C00000"/>
                </a:solidFill>
              </a:rPr>
              <a:t>Sudden drop due to high Covid Cases</a:t>
            </a:r>
          </a:p>
        </p:txBody>
      </p:sp>
    </p:spTree>
    <p:extLst>
      <p:ext uri="{BB962C8B-B14F-4D97-AF65-F5344CB8AC3E}">
        <p14:creationId xmlns:p14="http://schemas.microsoft.com/office/powerpoint/2010/main" val="311562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9E284-6642-B87F-627B-C7159F981050}"/>
              </a:ext>
            </a:extLst>
          </p:cNvPr>
          <p:cNvSpPr>
            <a:spLocks noGrp="1"/>
          </p:cNvSpPr>
          <p:nvPr>
            <p:ph type="title"/>
          </p:nvPr>
        </p:nvSpPr>
        <p:spPr/>
        <p:txBody>
          <a:bodyPr/>
          <a:lstStyle/>
          <a:p>
            <a:r>
              <a:rPr lang="en-AU" dirty="0"/>
              <a:t>Definition </a:t>
            </a:r>
          </a:p>
        </p:txBody>
      </p:sp>
      <p:sp>
        <p:nvSpPr>
          <p:cNvPr id="3" name="Content Placeholder 2">
            <a:extLst>
              <a:ext uri="{FF2B5EF4-FFF2-40B4-BE49-F238E27FC236}">
                <a16:creationId xmlns:a16="http://schemas.microsoft.com/office/drawing/2014/main" id="{B22E6F46-0BB9-4407-6908-C3D151836A85}"/>
              </a:ext>
            </a:extLst>
          </p:cNvPr>
          <p:cNvSpPr>
            <a:spLocks noGrp="1"/>
          </p:cNvSpPr>
          <p:nvPr>
            <p:ph idx="1"/>
          </p:nvPr>
        </p:nvSpPr>
        <p:spPr/>
        <p:txBody>
          <a:bodyPr>
            <a:normAutofit fontScale="92500" lnSpcReduction="20000"/>
          </a:bodyPr>
          <a:lstStyle/>
          <a:p>
            <a:pPr>
              <a:lnSpc>
                <a:spcPct val="117000"/>
              </a:lnSpc>
              <a:spcAft>
                <a:spcPts val="600"/>
              </a:spcAft>
            </a:pPr>
            <a:r>
              <a:rPr lang="en-AU" b="1" u="sng" dirty="0">
                <a:solidFill>
                  <a:srgbClr val="0070C0"/>
                </a:solidFill>
                <a:latin typeface="Arial" panose="020B0604020202020204" pitchFamily="34" charset="0"/>
                <a:cs typeface="Times New Roman" panose="02020603050405020304" pitchFamily="18" charset="0"/>
              </a:rPr>
              <a:t>Vacancy Days </a:t>
            </a:r>
            <a:r>
              <a:rPr lang="en-AU" dirty="0">
                <a:solidFill>
                  <a:srgbClr val="1D1C1D"/>
                </a:solidFill>
                <a:latin typeface="Arial" panose="020B0604020202020204" pitchFamily="34" charset="0"/>
                <a:cs typeface="Times New Roman" panose="02020603050405020304" pitchFamily="18" charset="0"/>
              </a:rPr>
              <a:t>– </a:t>
            </a:r>
            <a:r>
              <a:rPr lang="en-GB" dirty="0">
                <a:solidFill>
                  <a:srgbClr val="1D1C1D"/>
                </a:solidFill>
                <a:latin typeface="Arial" panose="020B0604020202020204" pitchFamily="34" charset="0"/>
                <a:cs typeface="Times New Roman" panose="02020603050405020304" pitchFamily="18" charset="0"/>
              </a:rPr>
              <a:t>The number of days between the date such existing tenant vacates</a:t>
            </a:r>
            <a:endParaRPr lang="en-AU" dirty="0">
              <a:solidFill>
                <a:srgbClr val="1D1C1D"/>
              </a:solidFill>
              <a:latin typeface="Arial" panose="020B0604020202020204" pitchFamily="34" charset="0"/>
              <a:cs typeface="Times New Roman" panose="02020603050405020304" pitchFamily="18" charset="0"/>
            </a:endParaRPr>
          </a:p>
          <a:p>
            <a:pPr>
              <a:lnSpc>
                <a:spcPct val="117000"/>
              </a:lnSpc>
              <a:spcAft>
                <a:spcPts val="600"/>
              </a:spcAft>
            </a:pPr>
            <a:r>
              <a:rPr lang="en-GB" b="1" u="sng" dirty="0">
                <a:solidFill>
                  <a:srgbClr val="0070C0"/>
                </a:solidFill>
                <a:latin typeface="Arial" panose="020B0604020202020204" pitchFamily="34" charset="0"/>
                <a:cs typeface="Times New Roman" panose="02020603050405020304" pitchFamily="18" charset="0"/>
              </a:rPr>
              <a:t>Tenantable</a:t>
            </a:r>
            <a:r>
              <a:rPr lang="en-GB" dirty="0">
                <a:solidFill>
                  <a:srgbClr val="1D1C1D"/>
                </a:solidFill>
                <a:latin typeface="Arial" panose="020B0604020202020204" pitchFamily="34" charset="0"/>
                <a:cs typeface="Times New Roman" panose="02020603050405020304" pitchFamily="18" charset="0"/>
              </a:rPr>
              <a:t> -  Fit for occupation by a tenant.</a:t>
            </a:r>
          </a:p>
          <a:p>
            <a:pPr>
              <a:lnSpc>
                <a:spcPct val="117000"/>
              </a:lnSpc>
              <a:spcAft>
                <a:spcPts val="600"/>
              </a:spcAft>
            </a:pPr>
            <a:r>
              <a:rPr lang="en-GB" b="1" u="sng" dirty="0">
                <a:solidFill>
                  <a:srgbClr val="0070C0"/>
                </a:solidFill>
                <a:latin typeface="Arial" panose="020B0604020202020204" pitchFamily="34" charset="0"/>
                <a:cs typeface="Times New Roman" panose="02020603050405020304" pitchFamily="18" charset="0"/>
              </a:rPr>
              <a:t>Untenantable</a:t>
            </a:r>
            <a:r>
              <a:rPr lang="en-GB" dirty="0">
                <a:solidFill>
                  <a:srgbClr val="1D1C1D"/>
                </a:solidFill>
                <a:latin typeface="Arial" panose="020B0604020202020204" pitchFamily="34" charset="0"/>
                <a:cs typeface="Times New Roman" panose="02020603050405020304" pitchFamily="18" charset="0"/>
              </a:rPr>
              <a:t> - Incapable of being occupied or lived in</a:t>
            </a:r>
          </a:p>
          <a:p>
            <a:pPr>
              <a:lnSpc>
                <a:spcPct val="117000"/>
              </a:lnSpc>
              <a:spcAft>
                <a:spcPts val="600"/>
              </a:spcAft>
            </a:pPr>
            <a:r>
              <a:rPr lang="en-AU" b="1" u="sng" dirty="0">
                <a:solidFill>
                  <a:srgbClr val="0070C0"/>
                </a:solidFill>
                <a:latin typeface="Arial" panose="020B0604020202020204" pitchFamily="34" charset="0"/>
                <a:cs typeface="Times New Roman" panose="02020603050405020304" pitchFamily="18" charset="0"/>
              </a:rPr>
              <a:t>VUDays</a:t>
            </a:r>
            <a:r>
              <a:rPr lang="en-AU" dirty="0">
                <a:solidFill>
                  <a:srgbClr val="1D1C1D"/>
                </a:solidFill>
                <a:latin typeface="Arial" panose="020B0604020202020204" pitchFamily="34" charset="0"/>
                <a:cs typeface="Times New Roman" panose="02020603050405020304" pitchFamily="18" charset="0"/>
              </a:rPr>
              <a:t> - </a:t>
            </a:r>
            <a:r>
              <a:rPr lang="en-GB" dirty="0">
                <a:solidFill>
                  <a:srgbClr val="1D1C1D"/>
                </a:solidFill>
                <a:latin typeface="Arial" panose="020B0604020202020204" pitchFamily="34" charset="0"/>
                <a:cs typeface="Times New Roman" panose="02020603050405020304" pitchFamily="18" charset="0"/>
              </a:rPr>
              <a:t>Number of days the property was vacant and untenantable </a:t>
            </a:r>
          </a:p>
          <a:p>
            <a:pPr>
              <a:lnSpc>
                <a:spcPct val="117000"/>
              </a:lnSpc>
              <a:spcAft>
                <a:spcPts val="600"/>
              </a:spcAft>
            </a:pPr>
            <a:r>
              <a:rPr lang="en-AU" b="1" u="sng" dirty="0">
                <a:solidFill>
                  <a:srgbClr val="0070C0"/>
                </a:solidFill>
                <a:latin typeface="Arial" panose="020B0604020202020204" pitchFamily="34" charset="0"/>
                <a:cs typeface="Times New Roman" panose="02020603050405020304" pitchFamily="18" charset="0"/>
              </a:rPr>
              <a:t>VTDays</a:t>
            </a:r>
            <a:r>
              <a:rPr lang="en-AU" dirty="0">
                <a:solidFill>
                  <a:srgbClr val="1D1C1D"/>
                </a:solidFill>
                <a:latin typeface="Arial" panose="020B0604020202020204" pitchFamily="34" charset="0"/>
                <a:cs typeface="Times New Roman" panose="02020603050405020304" pitchFamily="18" charset="0"/>
              </a:rPr>
              <a:t> – </a:t>
            </a:r>
            <a:r>
              <a:rPr lang="en-GB" dirty="0">
                <a:solidFill>
                  <a:srgbClr val="1D1C1D"/>
                </a:solidFill>
                <a:latin typeface="Arial" panose="020B0604020202020204" pitchFamily="34" charset="0"/>
                <a:cs typeface="Times New Roman" panose="02020603050405020304" pitchFamily="18" charset="0"/>
              </a:rPr>
              <a:t>Number of days the property was vacant and tenantable </a:t>
            </a:r>
          </a:p>
          <a:p>
            <a:endParaRPr lang="en-AU" sz="2000" b="0" i="0" u="none" strike="noStrike" dirty="0">
              <a:solidFill>
                <a:srgbClr val="000000"/>
              </a:solidFill>
              <a:effectLst/>
              <a:latin typeface="Calibri" panose="020F0502020204030204" pitchFamily="34" charset="0"/>
            </a:endParaRPr>
          </a:p>
          <a:p>
            <a:endParaRPr lang="en-GB" sz="2000" b="0" i="0" u="none" strike="noStrike" dirty="0">
              <a:solidFill>
                <a:srgbClr val="000000"/>
              </a:solidFill>
              <a:effectLst/>
              <a:latin typeface="Calibri" panose="020F0502020204030204" pitchFamily="34" charset="0"/>
            </a:endParaRPr>
          </a:p>
          <a:p>
            <a:r>
              <a:rPr lang="en-GB" sz="2000" b="0" i="0" u="none" strike="noStrike" dirty="0">
                <a:solidFill>
                  <a:srgbClr val="000000"/>
                </a:solidFill>
                <a:effectLst/>
                <a:latin typeface="Calibri" panose="020F0502020204030204" pitchFamily="34" charset="0"/>
              </a:rPr>
              <a:t> </a:t>
            </a:r>
          </a:p>
          <a:p>
            <a:endParaRPr lang="en-AU" sz="2000" b="0" i="0" u="none" strike="noStrike" dirty="0">
              <a:solidFill>
                <a:srgbClr val="000000"/>
              </a:solidFill>
              <a:effectLst/>
              <a:latin typeface="Calibri" panose="020F0502020204030204" pitchFamily="34" charset="0"/>
            </a:endParaRPr>
          </a:p>
          <a:p>
            <a:endParaRPr lang="en-AU" dirty="0"/>
          </a:p>
        </p:txBody>
      </p:sp>
    </p:spTree>
    <p:extLst>
      <p:ext uri="{BB962C8B-B14F-4D97-AF65-F5344CB8AC3E}">
        <p14:creationId xmlns:p14="http://schemas.microsoft.com/office/powerpoint/2010/main" val="1645920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QLD Housing Vacancy – Data Limitations</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nvPr>
        </p:nvGraphicFramePr>
        <p:xfrm>
          <a:off x="1192876" y="1967805"/>
          <a:ext cx="9962804" cy="4373037"/>
        </p:xfrm>
        <a:graphic>
          <a:graphicData uri="http://schemas.openxmlformats.org/drawingml/2006/table">
            <a:tbl>
              <a:tblPr firstRow="1" bandRow="1">
                <a:noFill/>
                <a:tableStyleId>{3B4B98B0-60AC-42C2-AFA5-B58CD77FA1E5}</a:tableStyleId>
              </a:tblPr>
              <a:tblGrid>
                <a:gridCol w="2345917">
                  <a:extLst>
                    <a:ext uri="{9D8B030D-6E8A-4147-A177-3AD203B41FA5}">
                      <a16:colId xmlns:a16="http://schemas.microsoft.com/office/drawing/2014/main" val="2981917977"/>
                    </a:ext>
                  </a:extLst>
                </a:gridCol>
                <a:gridCol w="2606429">
                  <a:extLst>
                    <a:ext uri="{9D8B030D-6E8A-4147-A177-3AD203B41FA5}">
                      <a16:colId xmlns:a16="http://schemas.microsoft.com/office/drawing/2014/main" val="945233394"/>
                    </a:ext>
                  </a:extLst>
                </a:gridCol>
                <a:gridCol w="2471496">
                  <a:extLst>
                    <a:ext uri="{9D8B030D-6E8A-4147-A177-3AD203B41FA5}">
                      <a16:colId xmlns:a16="http://schemas.microsoft.com/office/drawing/2014/main" val="2572263168"/>
                    </a:ext>
                  </a:extLst>
                </a:gridCol>
                <a:gridCol w="2538962">
                  <a:extLst>
                    <a:ext uri="{9D8B030D-6E8A-4147-A177-3AD203B41FA5}">
                      <a16:colId xmlns:a16="http://schemas.microsoft.com/office/drawing/2014/main" val="1765783061"/>
                    </a:ext>
                  </a:extLst>
                </a:gridCol>
              </a:tblGrid>
              <a:tr h="12726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cap="all" spc="150" dirty="0">
                          <a:solidFill>
                            <a:schemeClr val="lt1"/>
                          </a:solidFill>
                          <a:latin typeface="Calibri" panose="020F0502020204030204" pitchFamily="34" charset="0"/>
                          <a:cs typeface="Calibri" panose="020F0502020204030204" pitchFamily="34" charset="0"/>
                        </a:rPr>
                        <a:t>1. </a:t>
                      </a:r>
                      <a:r>
                        <a:rPr lang="en-US" sz="1800" b="0" cap="none" spc="0" dirty="0">
                          <a:solidFill>
                            <a:schemeClr val="bg1"/>
                          </a:solidFill>
                          <a:latin typeface="Calibri" panose="020F0502020204030204" pitchFamily="34" charset="0"/>
                          <a:cs typeface="Calibri" panose="020F0502020204030204" pitchFamily="34" charset="0"/>
                        </a:rPr>
                        <a:t>Missing data</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cap="all" spc="150" dirty="0">
                          <a:solidFill>
                            <a:schemeClr val="lt1"/>
                          </a:solidFill>
                          <a:latin typeface="Calibri" panose="020F0502020204030204" pitchFamily="34" charset="0"/>
                          <a:cs typeface="Calibri" panose="020F0502020204030204" pitchFamily="34" charset="0"/>
                        </a:rPr>
                        <a:t>2. </a:t>
                      </a:r>
                      <a:r>
                        <a:rPr lang="en-US" sz="1800" b="0" cap="none" spc="0" dirty="0">
                          <a:solidFill>
                            <a:schemeClr val="bg1"/>
                          </a:solidFill>
                          <a:latin typeface="Calibri" panose="020F0502020204030204" pitchFamily="34" charset="0"/>
                          <a:cs typeface="Calibri" panose="020F0502020204030204" pitchFamily="34" charset="0"/>
                        </a:rPr>
                        <a:t>Lack of context</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800" b="0" cap="all" spc="150" dirty="0">
                          <a:solidFill>
                            <a:schemeClr val="lt1"/>
                          </a:solidFill>
                          <a:latin typeface="Calibri" panose="020F0502020204030204" pitchFamily="34" charset="0"/>
                          <a:cs typeface="Calibri" panose="020F0502020204030204" pitchFamily="34" charset="0"/>
                        </a:rPr>
                        <a:t>3. </a:t>
                      </a:r>
                      <a:r>
                        <a:rPr lang="en-US" sz="1800" b="0" cap="none" spc="0" dirty="0">
                          <a:solidFill>
                            <a:schemeClr val="bg1"/>
                          </a:solidFill>
                        </a:rPr>
                        <a:t>Time constraints</a:t>
                      </a:r>
                      <a:endParaRPr lang="en-US" sz="1800" b="0" cap="all" spc="150" dirty="0">
                        <a:solidFill>
                          <a:schemeClr val="bg1"/>
                        </a:solidFill>
                        <a:latin typeface="Calibri" panose="020F0502020204030204" pitchFamily="34" charset="0"/>
                        <a:cs typeface="Calibri" panose="020F0502020204030204" pitchFamily="34" charset="0"/>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cap="all" spc="150" dirty="0">
                          <a:solidFill>
                            <a:schemeClr val="lt1"/>
                          </a:solidFill>
                          <a:latin typeface="Calibri" panose="020F0502020204030204" pitchFamily="34" charset="0"/>
                          <a:cs typeface="Calibri" panose="020F0502020204030204" pitchFamily="34" charset="0"/>
                        </a:rPr>
                        <a:t>4. </a:t>
                      </a:r>
                      <a:r>
                        <a:rPr lang="en-US" sz="1800" b="0" cap="none" spc="0" dirty="0">
                          <a:solidFill>
                            <a:schemeClr val="bg1"/>
                          </a:solidFill>
                          <a:latin typeface="Calibri" panose="020F0502020204030204" pitchFamily="34" charset="0"/>
                          <a:cs typeface="Calibri" panose="020F0502020204030204" pitchFamily="34" charset="0"/>
                        </a:rPr>
                        <a:t>Awareness of government policies</a:t>
                      </a:r>
                    </a:p>
                    <a:p>
                      <a:endParaRPr lang="en-US" sz="2000" b="0" cap="all" spc="150" dirty="0">
                        <a:solidFill>
                          <a:schemeClr val="lt1"/>
                        </a:solidFill>
                        <a:latin typeface="Calibri" panose="020F0502020204030204" pitchFamily="34" charset="0"/>
                        <a:cs typeface="Calibri" panose="020F0502020204030204" pitchFamily="34" charset="0"/>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098732">
                <a:tc>
                  <a:txBody>
                    <a:bodyPr/>
                    <a:lstStyle/>
                    <a:p>
                      <a:r>
                        <a:rPr lang="en-US" sz="1200" cap="none" spc="0" dirty="0">
                          <a:solidFill>
                            <a:schemeClr val="tx1"/>
                          </a:solidFill>
                        </a:rPr>
                        <a:t>- Approximately 1500 rows of data were dropped due to some columns being blank</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200" cap="none" spc="0" dirty="0">
                          <a:solidFill>
                            <a:schemeClr val="tx1"/>
                          </a:solidFill>
                        </a:rPr>
                        <a:t>- No insight into the reason for the property’s status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200" cap="none" spc="0" dirty="0">
                          <a:solidFill>
                            <a:schemeClr val="tx1"/>
                          </a:solidFill>
                        </a:rPr>
                        <a:t>-  Comparisons to unrelated data would provide more evidence and support to any conclusions drawn</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200" cap="none" spc="0" dirty="0">
                          <a:solidFill>
                            <a:schemeClr val="tx1"/>
                          </a:solidFill>
                        </a:rPr>
                        <a:t>- We are not familiar with the government policies surrounding social housing in QLD</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1071045">
                <a:tc>
                  <a:txBody>
                    <a:bodyPr/>
                    <a:lstStyle/>
                    <a:p>
                      <a:r>
                        <a:rPr lang="en-US" sz="1200" cap="none" spc="0" dirty="0">
                          <a:solidFill>
                            <a:schemeClr val="tx1"/>
                          </a:solidFill>
                        </a:rPr>
                        <a:t>- This amounts to around 5% of our total data</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200" cap="none" spc="0" dirty="0">
                          <a:solidFill>
                            <a:schemeClr val="tx1"/>
                          </a:solidFill>
                        </a:rPr>
                        <a:t>- Unable to address core issues due to this</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200" cap="none" spc="0" dirty="0">
                          <a:solidFill>
                            <a:schemeClr val="tx1"/>
                          </a:solidFill>
                        </a:rPr>
                        <a:t>- Lack of available data and time constraints meant that we were unable to add different datasets for comparison </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200" cap="none" spc="0" dirty="0">
                          <a:solidFill>
                            <a:schemeClr val="tx1"/>
                          </a:solidFill>
                        </a:rPr>
                        <a:t>- Policies that were in place pre-COVID may have been changed or modified, affecting the results</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30642">
                <a:tc>
                  <a:txBody>
                    <a:bodyPr/>
                    <a:lstStyle/>
                    <a:p>
                      <a:endParaRPr lang="en-US" sz="12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200" cap="none" spc="0" dirty="0">
                          <a:solidFill>
                            <a:schemeClr val="tx1"/>
                          </a:solidFill>
                        </a:rPr>
                        <a:t>- Demand for certain types of housing is not accounted for </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endParaRPr lang="en-US" sz="12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endParaRPr lang="en-US" sz="12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686730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0D0E2-BDAF-DD2E-D481-687A8BE4F481}"/>
              </a:ext>
            </a:extLst>
          </p:cNvPr>
          <p:cNvSpPr>
            <a:spLocks noGrp="1"/>
          </p:cNvSpPr>
          <p:nvPr>
            <p:ph type="title"/>
          </p:nvPr>
        </p:nvSpPr>
        <p:spPr/>
        <p:txBody>
          <a:bodyPr/>
          <a:lstStyle/>
          <a:p>
            <a:r>
              <a:rPr lang="en-AU" dirty="0"/>
              <a:t>Discussion on Results </a:t>
            </a:r>
          </a:p>
        </p:txBody>
      </p:sp>
      <p:sp>
        <p:nvSpPr>
          <p:cNvPr id="3" name="Content Placeholder 2">
            <a:extLst>
              <a:ext uri="{FF2B5EF4-FFF2-40B4-BE49-F238E27FC236}">
                <a16:creationId xmlns:a16="http://schemas.microsoft.com/office/drawing/2014/main" id="{08FCCF32-3CC9-D1AE-DDEA-5FEBCC88202D}"/>
              </a:ext>
            </a:extLst>
          </p:cNvPr>
          <p:cNvSpPr>
            <a:spLocks noGrp="1"/>
          </p:cNvSpPr>
          <p:nvPr>
            <p:ph idx="1"/>
          </p:nvPr>
        </p:nvSpPr>
        <p:spPr>
          <a:xfrm>
            <a:off x="1097280" y="2108201"/>
            <a:ext cx="5976620" cy="3336635"/>
          </a:xfrm>
        </p:spPr>
        <p:txBody>
          <a:bodyPr>
            <a:normAutofit fontScale="77500" lnSpcReduction="20000"/>
          </a:bodyPr>
          <a:lstStyle/>
          <a:p>
            <a:pPr>
              <a:lnSpc>
                <a:spcPct val="250000"/>
              </a:lnSpc>
              <a:buFont typeface="Calibri" panose="020F0502020204030204" pitchFamily="34" charset="0"/>
              <a:buChar char="-"/>
            </a:pPr>
            <a:r>
              <a:rPr lang="en-AU" dirty="0"/>
              <a:t> Upward trend of average number of vacant days from 2017-2019</a:t>
            </a:r>
          </a:p>
          <a:p>
            <a:pPr>
              <a:lnSpc>
                <a:spcPct val="250000"/>
              </a:lnSpc>
              <a:buFont typeface="Calibri" panose="020F0502020204030204" pitchFamily="34" charset="0"/>
              <a:buChar char="-"/>
            </a:pPr>
            <a:r>
              <a:rPr lang="en-AU" dirty="0"/>
              <a:t> Downward trend from the peak of 2019 could be due to the pandemic</a:t>
            </a:r>
          </a:p>
          <a:p>
            <a:pPr>
              <a:lnSpc>
                <a:spcPct val="250000"/>
              </a:lnSpc>
              <a:buFont typeface="Calibri" panose="020F0502020204030204" pitchFamily="34" charset="0"/>
              <a:buChar char="-"/>
            </a:pPr>
            <a:r>
              <a:rPr lang="en-AU" dirty="0"/>
              <a:t> Majority of vacant days have the property in the status of tenantable</a:t>
            </a:r>
          </a:p>
          <a:p>
            <a:pPr>
              <a:lnSpc>
                <a:spcPct val="250000"/>
              </a:lnSpc>
              <a:buFont typeface="Calibri" panose="020F0502020204030204" pitchFamily="34" charset="0"/>
              <a:buChar char="-"/>
            </a:pPr>
            <a:r>
              <a:rPr lang="en-AU" dirty="0"/>
              <a:t> Data shows that the number of days a property is vacant falls as the number of bedrooms increases</a:t>
            </a:r>
          </a:p>
          <a:p>
            <a:pPr marL="0" indent="0">
              <a:lnSpc>
                <a:spcPct val="250000"/>
              </a:lnSpc>
              <a:buNone/>
            </a:pPr>
            <a:endParaRPr lang="en-AU" dirty="0"/>
          </a:p>
        </p:txBody>
      </p:sp>
    </p:spTree>
    <p:extLst>
      <p:ext uri="{BB962C8B-B14F-4D97-AF65-F5344CB8AC3E}">
        <p14:creationId xmlns:p14="http://schemas.microsoft.com/office/powerpoint/2010/main" val="1802850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0F5C-A0B7-605F-D27D-B6C5CE31C850}"/>
              </a:ext>
            </a:extLst>
          </p:cNvPr>
          <p:cNvSpPr>
            <a:spLocks noGrp="1"/>
          </p:cNvSpPr>
          <p:nvPr>
            <p:ph type="title"/>
          </p:nvPr>
        </p:nvSpPr>
        <p:spPr/>
        <p:txBody>
          <a:bodyPr/>
          <a:lstStyle/>
          <a:p>
            <a:r>
              <a:rPr lang="en-AU" dirty="0"/>
              <a:t>Conclusion</a:t>
            </a:r>
          </a:p>
        </p:txBody>
      </p:sp>
      <p:sp>
        <p:nvSpPr>
          <p:cNvPr id="3" name="Content Placeholder 2">
            <a:extLst>
              <a:ext uri="{FF2B5EF4-FFF2-40B4-BE49-F238E27FC236}">
                <a16:creationId xmlns:a16="http://schemas.microsoft.com/office/drawing/2014/main" id="{C4F8990B-566F-C941-A59F-20287C1B4C83}"/>
              </a:ext>
            </a:extLst>
          </p:cNvPr>
          <p:cNvSpPr>
            <a:spLocks noGrp="1"/>
          </p:cNvSpPr>
          <p:nvPr>
            <p:ph idx="1"/>
          </p:nvPr>
        </p:nvSpPr>
        <p:spPr>
          <a:xfrm>
            <a:off x="7232650" y="2108201"/>
            <a:ext cx="3923030" cy="3905249"/>
          </a:xfrm>
        </p:spPr>
        <p:txBody>
          <a:bodyPr>
            <a:normAutofit lnSpcReduction="10000"/>
          </a:bodyPr>
          <a:lstStyle/>
          <a:p>
            <a:pPr>
              <a:buFont typeface="Calibri" panose="020F0502020204030204" pitchFamily="34" charset="0"/>
              <a:buChar char="-"/>
            </a:pPr>
            <a:r>
              <a:rPr lang="en-AU" dirty="0"/>
              <a:t> The effects of COVID most likely played a role in the later data we got</a:t>
            </a:r>
          </a:p>
          <a:p>
            <a:pPr>
              <a:buFont typeface="Calibri" panose="020F0502020204030204" pitchFamily="34" charset="0"/>
              <a:buChar char="-"/>
            </a:pPr>
            <a:r>
              <a:rPr lang="en-AU" dirty="0"/>
              <a:t> Presumably other factors were involved, but more investigation is needed</a:t>
            </a:r>
          </a:p>
          <a:p>
            <a:pPr>
              <a:buFont typeface="Calibri" panose="020F0502020204030204" pitchFamily="34" charset="0"/>
              <a:buChar char="-"/>
            </a:pPr>
            <a:r>
              <a:rPr lang="en-AU" dirty="0"/>
              <a:t> The number of days a property was left vacant but tenantable was higher than expected, especially when considering the context of how many more properties are needed and how long the current waitlist is</a:t>
            </a:r>
          </a:p>
        </p:txBody>
      </p:sp>
      <p:pic>
        <p:nvPicPr>
          <p:cNvPr id="4" name="Camera 3">
            <a:extLst>
              <a:ext uri="{FF2B5EF4-FFF2-40B4-BE49-F238E27FC236}">
                <a16:creationId xmlns:a16="http://schemas.microsoft.com/office/drawing/2014/main" id="{CF83B87E-EB20-3154-2257-50B5A3427E19}"/>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9147683" y="5143500"/>
            <a:ext cx="3040633" cy="1714500"/>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1358DD98-A970-5CE1-21E5-9AEC5B5896FA}"/>
              </a:ext>
            </a:extLst>
          </p:cNvPr>
          <p:cNvPicPr>
            <a:picLocks noChangeAspect="1"/>
          </p:cNvPicPr>
          <p:nvPr/>
        </p:nvPicPr>
        <p:blipFill>
          <a:blip r:embed="rId4"/>
          <a:stretch>
            <a:fillRect/>
          </a:stretch>
        </p:blipFill>
        <p:spPr>
          <a:xfrm>
            <a:off x="1097280" y="2024308"/>
            <a:ext cx="5989320" cy="1074394"/>
          </a:xfrm>
          <a:prstGeom prst="rect">
            <a:avLst/>
          </a:prstGeom>
        </p:spPr>
      </p:pic>
      <p:pic>
        <p:nvPicPr>
          <p:cNvPr id="8" name="Picture 7" descr="Text&#10;&#10;Description automatically generated">
            <a:extLst>
              <a:ext uri="{FF2B5EF4-FFF2-40B4-BE49-F238E27FC236}">
                <a16:creationId xmlns:a16="http://schemas.microsoft.com/office/drawing/2014/main" id="{F7076992-AA1F-9ADA-1017-7C984B23FA6E}"/>
              </a:ext>
            </a:extLst>
          </p:cNvPr>
          <p:cNvPicPr>
            <a:picLocks noChangeAspect="1"/>
          </p:cNvPicPr>
          <p:nvPr/>
        </p:nvPicPr>
        <p:blipFill>
          <a:blip r:embed="rId5"/>
          <a:stretch>
            <a:fillRect/>
          </a:stretch>
        </p:blipFill>
        <p:spPr>
          <a:xfrm>
            <a:off x="1097280" y="3295606"/>
            <a:ext cx="4084320" cy="1486208"/>
          </a:xfrm>
          <a:prstGeom prst="rect">
            <a:avLst/>
          </a:prstGeom>
        </p:spPr>
      </p:pic>
      <p:pic>
        <p:nvPicPr>
          <p:cNvPr id="10" name="Picture 9" descr="Text&#10;&#10;Description automatically generated">
            <a:extLst>
              <a:ext uri="{FF2B5EF4-FFF2-40B4-BE49-F238E27FC236}">
                <a16:creationId xmlns:a16="http://schemas.microsoft.com/office/drawing/2014/main" id="{91714769-5916-FE0E-BC48-AED06A3D0B8E}"/>
              </a:ext>
            </a:extLst>
          </p:cNvPr>
          <p:cNvPicPr>
            <a:picLocks noChangeAspect="1"/>
          </p:cNvPicPr>
          <p:nvPr/>
        </p:nvPicPr>
        <p:blipFill>
          <a:blip r:embed="rId6"/>
          <a:stretch>
            <a:fillRect/>
          </a:stretch>
        </p:blipFill>
        <p:spPr>
          <a:xfrm>
            <a:off x="1149155" y="4978718"/>
            <a:ext cx="3810196" cy="901746"/>
          </a:xfrm>
          <a:prstGeom prst="rect">
            <a:avLst/>
          </a:prstGeom>
        </p:spPr>
      </p:pic>
      <p:sp>
        <p:nvSpPr>
          <p:cNvPr id="11" name="TextBox 10">
            <a:extLst>
              <a:ext uri="{FF2B5EF4-FFF2-40B4-BE49-F238E27FC236}">
                <a16:creationId xmlns:a16="http://schemas.microsoft.com/office/drawing/2014/main" id="{C94636A1-8515-15AF-F841-EACCDDD75924}"/>
              </a:ext>
            </a:extLst>
          </p:cNvPr>
          <p:cNvSpPr txBox="1"/>
          <p:nvPr/>
        </p:nvSpPr>
        <p:spPr>
          <a:xfrm>
            <a:off x="1097280" y="6013450"/>
            <a:ext cx="5767070" cy="261610"/>
          </a:xfrm>
          <a:prstGeom prst="rect">
            <a:avLst/>
          </a:prstGeom>
          <a:noFill/>
        </p:spPr>
        <p:txBody>
          <a:bodyPr wrap="square" rtlCol="0">
            <a:spAutoFit/>
          </a:bodyPr>
          <a:lstStyle/>
          <a:p>
            <a:r>
              <a:rPr lang="en-AU" sz="1100" dirty="0">
                <a:solidFill>
                  <a:schemeClr val="bg1">
                    <a:lumMod val="65000"/>
                  </a:schemeClr>
                </a:solidFill>
              </a:rPr>
              <a:t>Sources: Housing 2020 report, Queensland Housing Strategy 2017-2020 Action Plan</a:t>
            </a:r>
          </a:p>
        </p:txBody>
      </p:sp>
    </p:spTree>
    <p:extLst>
      <p:ext uri="{BB962C8B-B14F-4D97-AF65-F5344CB8AC3E}">
        <p14:creationId xmlns:p14="http://schemas.microsoft.com/office/powerpoint/2010/main" val="3175654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D8A9D-2D34-3ABC-B960-8DFD6A742890}"/>
              </a:ext>
            </a:extLst>
          </p:cNvPr>
          <p:cNvSpPr>
            <a:spLocks noGrp="1"/>
          </p:cNvSpPr>
          <p:nvPr>
            <p:ph type="title"/>
          </p:nvPr>
        </p:nvSpPr>
        <p:spPr>
          <a:xfrm>
            <a:off x="1066800" y="596995"/>
            <a:ext cx="10058400" cy="1081021"/>
          </a:xfrm>
        </p:spPr>
        <p:txBody>
          <a:bodyPr/>
          <a:lstStyle/>
          <a:p>
            <a:r>
              <a:rPr lang="en-AU" dirty="0"/>
              <a:t>Types of Housing </a:t>
            </a:r>
          </a:p>
        </p:txBody>
      </p:sp>
      <p:sp>
        <p:nvSpPr>
          <p:cNvPr id="4" name="Rectangle 1">
            <a:extLst>
              <a:ext uri="{FF2B5EF4-FFF2-40B4-BE49-F238E27FC236}">
                <a16:creationId xmlns:a16="http://schemas.microsoft.com/office/drawing/2014/main" id="{EB809E8B-3E89-8E82-C2B9-4BFF68433416}"/>
              </a:ext>
            </a:extLst>
          </p:cNvPr>
          <p:cNvSpPr>
            <a:spLocks noGrp="1" noChangeArrowheads="1"/>
          </p:cNvSpPr>
          <p:nvPr>
            <p:ph idx="1"/>
          </p:nvPr>
        </p:nvSpPr>
        <p:spPr bwMode="auto">
          <a:xfrm>
            <a:off x="1066800" y="2008458"/>
            <a:ext cx="8566837" cy="43396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212529"/>
                </a:solidFill>
                <a:effectLst/>
                <a:latin typeface="Lato" panose="020F0502020204030203" pitchFamily="34" charset="0"/>
              </a:rPr>
              <a:t>	</a:t>
            </a:r>
            <a:r>
              <a:rPr kumimoji="0" lang="en-US" altLang="en-US" sz="1200" b="1" i="0" u="sng" strike="noStrike" cap="none" normalizeH="0" baseline="0" dirty="0">
                <a:ln>
                  <a:noFill/>
                </a:ln>
                <a:solidFill>
                  <a:srgbClr val="0070C0"/>
                </a:solidFill>
                <a:effectLst/>
                <a:latin typeface="Lato" panose="020F0502020204030203" pitchFamily="34" charset="0"/>
              </a:rPr>
              <a:t>Detached house</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529"/>
                </a:solidFill>
                <a:effectLst/>
                <a:latin typeface="Lato" panose="020F0502020204030203" pitchFamily="34" charset="0"/>
              </a:rPr>
              <a:t>		A house with 2 or more bedrooms on 1 block of land.</a:t>
            </a: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12529"/>
              </a:solidFill>
              <a:effectLst/>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12529"/>
                </a:solidFill>
                <a:effectLst/>
                <a:latin typeface="Lato" panose="020F0502020204030203" pitchFamily="34" charset="0"/>
              </a:rPr>
              <a:t>	</a:t>
            </a:r>
            <a:r>
              <a:rPr kumimoji="0" lang="en-US" altLang="en-US" sz="1200" b="1" i="0" u="sng" strike="noStrike" cap="none" normalizeH="0" baseline="0" dirty="0">
                <a:ln>
                  <a:noFill/>
                </a:ln>
                <a:solidFill>
                  <a:srgbClr val="0070C0"/>
                </a:solidFill>
                <a:effectLst/>
                <a:latin typeface="Lato" panose="020F0502020204030203" pitchFamily="34" charset="0"/>
              </a:rPr>
              <a:t>Duplex</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529"/>
                </a:solidFill>
                <a:effectLst/>
                <a:latin typeface="Lato" panose="020F0502020204030203" pitchFamily="34" charset="0"/>
              </a:rPr>
              <a:t>		Usually 2 units, with 1–3 bedrooms in each, divided by a common wall, located on 1 block of land.</a:t>
            </a: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12529"/>
              </a:solidFill>
              <a:effectLst/>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12529"/>
                </a:solidFill>
                <a:effectLst/>
                <a:latin typeface="Lato" panose="020F0502020204030203" pitchFamily="34" charset="0"/>
              </a:rPr>
              <a:t>	</a:t>
            </a:r>
            <a:r>
              <a:rPr kumimoji="0" lang="en-US" altLang="en-US" sz="1200" b="1" i="0" u="sng" strike="noStrike" cap="none" normalizeH="0" baseline="0" dirty="0">
                <a:ln>
                  <a:noFill/>
                </a:ln>
                <a:solidFill>
                  <a:srgbClr val="0070C0"/>
                </a:solidFill>
                <a:effectLst/>
                <a:latin typeface="Lato" panose="020F0502020204030203" pitchFamily="34" charset="0"/>
              </a:rPr>
              <a:t>Dual occupancy</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529"/>
                </a:solidFill>
                <a:effectLst/>
                <a:latin typeface="Lato" panose="020F0502020204030203" pitchFamily="34" charset="0"/>
              </a:rPr>
              <a:t>		2 properties located on one block of land.</a:t>
            </a: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12529"/>
              </a:solidFill>
              <a:effectLst/>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12529"/>
                </a:solidFill>
                <a:effectLst/>
                <a:latin typeface="Lato" panose="020F0502020204030203" pitchFamily="34" charset="0"/>
              </a:rPr>
              <a:t>	</a:t>
            </a:r>
            <a:r>
              <a:rPr kumimoji="0" lang="en-US" altLang="en-US" sz="1200" b="1" i="0" u="sng" strike="noStrike" cap="none" normalizeH="0" baseline="0" dirty="0">
                <a:ln>
                  <a:noFill/>
                </a:ln>
                <a:solidFill>
                  <a:srgbClr val="0070C0"/>
                </a:solidFill>
                <a:effectLst/>
                <a:latin typeface="Lato" panose="020F0502020204030203" pitchFamily="34" charset="0"/>
              </a:rPr>
              <a:t>Cluster house</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529"/>
                </a:solidFill>
                <a:effectLst/>
                <a:latin typeface="Lato" panose="020F0502020204030203" pitchFamily="34" charset="0"/>
              </a:rPr>
              <a:t>		A number of attached or separate homes, with 2–4 bedrooms in each, located within a housing development.</a:t>
            </a: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12529"/>
              </a:solidFill>
              <a:effectLst/>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12529"/>
                </a:solidFill>
                <a:effectLst/>
                <a:latin typeface="Lato" panose="020F0502020204030203" pitchFamily="34" charset="0"/>
              </a:rPr>
              <a:t>	</a:t>
            </a:r>
            <a:r>
              <a:rPr kumimoji="0" lang="en-US" altLang="en-US" sz="1200" b="1" i="0" u="sng" strike="noStrike" cap="none" normalizeH="0" baseline="0" dirty="0">
                <a:ln>
                  <a:noFill/>
                </a:ln>
                <a:solidFill>
                  <a:srgbClr val="0070C0"/>
                </a:solidFill>
                <a:effectLst/>
                <a:latin typeface="Lato" panose="020F0502020204030203" pitchFamily="34" charset="0"/>
              </a:rPr>
              <a:t>Townhouse</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529"/>
                </a:solidFill>
                <a:effectLst/>
                <a:latin typeface="Lato" panose="020F0502020204030203" pitchFamily="34" charset="0"/>
              </a:rPr>
              <a:t>		3 or more units next to each other, with 1–4 bedrooms in each, divided by common walls.</a:t>
            </a: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12529"/>
              </a:solidFill>
              <a:effectLst/>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12529"/>
                </a:solidFill>
                <a:effectLst/>
                <a:latin typeface="Lato" panose="020F0502020204030203" pitchFamily="34" charset="0"/>
              </a:rPr>
              <a:t>	</a:t>
            </a:r>
            <a:r>
              <a:rPr kumimoji="0" lang="en-US" altLang="en-US" sz="1200" b="1" i="0" u="sng" strike="noStrike" cap="none" normalizeH="0" baseline="0" dirty="0">
                <a:ln>
                  <a:noFill/>
                </a:ln>
                <a:solidFill>
                  <a:srgbClr val="0070C0"/>
                </a:solidFill>
                <a:effectLst/>
                <a:latin typeface="Lato" panose="020F0502020204030203" pitchFamily="34" charset="0"/>
              </a:rPr>
              <a:t>Apartment / flat / unit</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529"/>
                </a:solidFill>
                <a:effectLst/>
                <a:latin typeface="Lato" panose="020F0502020204030203" pitchFamily="34" charset="0"/>
              </a:rPr>
              <a:t>		Usually a complex of 2 or more storeys, with 1–3 bedrooms in each.</a:t>
            </a: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12529"/>
              </a:solidFill>
              <a:effectLst/>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12529"/>
                </a:solidFill>
                <a:effectLst/>
                <a:latin typeface="Lato" panose="020F0502020204030203" pitchFamily="34" charset="0"/>
              </a:rPr>
              <a:t>	</a:t>
            </a:r>
            <a:r>
              <a:rPr kumimoji="0" lang="en-US" altLang="en-US" sz="1200" b="1" i="0" u="sng" strike="noStrike" cap="none" normalizeH="0" baseline="0" dirty="0">
                <a:ln>
                  <a:noFill/>
                </a:ln>
                <a:solidFill>
                  <a:srgbClr val="0070C0"/>
                </a:solidFill>
                <a:effectLst/>
                <a:latin typeface="Lato" panose="020F0502020204030203" pitchFamily="34" charset="0"/>
              </a:rPr>
              <a:t>Seniors’ unit</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529"/>
                </a:solidFill>
                <a:effectLst/>
                <a:latin typeface="Lato" panose="020F0502020204030203" pitchFamily="34" charset="0"/>
              </a:rPr>
              <a:t>		For people over the age of 55, usually in a complex of 1–2 storeys, with 1–2 bedrooms in each.</a:t>
            </a:r>
          </a:p>
          <a:p>
            <a:pPr marL="457200" marR="0" lvl="1" indent="-45720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12529"/>
              </a:solidFill>
              <a:latin typeface="Lato" panose="020F0502020204030203"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rgbClr val="212529"/>
                </a:solidFill>
                <a:effectLst/>
                <a:latin typeface="Lato" panose="020F0502020204030203" pitchFamily="34" charset="0"/>
                <a:sym typeface="Wingdings" panose="05000000000000000000" pitchFamily="2" charset="2"/>
              </a:rPr>
              <a:t> </a:t>
            </a:r>
            <a:r>
              <a:rPr kumimoji="0" lang="en-US" altLang="en-US" sz="600" b="0" i="0" u="none" strike="noStrike" cap="none" normalizeH="0" baseline="0" dirty="0">
                <a:ln>
                  <a:noFill/>
                </a:ln>
                <a:solidFill>
                  <a:srgbClr val="212529"/>
                </a:solidFill>
                <a:effectLst/>
                <a:latin typeface="Lato" panose="020F0502020204030203" pitchFamily="34" charset="0"/>
              </a:rPr>
              <a:t>https://www.qld.gov.au/housing/public-community-housing/eligibility-applying-for-housing/eligibility-for-housing/types-of-houses-provided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8375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F8A29-0E59-62D2-C131-F840BEC04625}"/>
              </a:ext>
            </a:extLst>
          </p:cNvPr>
          <p:cNvSpPr>
            <a:spLocks noGrp="1"/>
          </p:cNvSpPr>
          <p:nvPr>
            <p:ph type="title"/>
          </p:nvPr>
        </p:nvSpPr>
        <p:spPr/>
        <p:txBody>
          <a:bodyPr/>
          <a:lstStyle/>
          <a:p>
            <a:r>
              <a:rPr lang="en-AU" i="0" dirty="0">
                <a:solidFill>
                  <a:srgbClr val="212529"/>
                </a:solidFill>
                <a:effectLst/>
                <a:latin typeface="Bookman Old Style" panose="02050604050505020204" pitchFamily="18" charset="0"/>
              </a:rPr>
              <a:t>Bedroom entitlements</a:t>
            </a:r>
            <a:endParaRPr lang="en-AU" dirty="0"/>
          </a:p>
        </p:txBody>
      </p:sp>
      <p:sp>
        <p:nvSpPr>
          <p:cNvPr id="3" name="Content Placeholder 2">
            <a:extLst>
              <a:ext uri="{FF2B5EF4-FFF2-40B4-BE49-F238E27FC236}">
                <a16:creationId xmlns:a16="http://schemas.microsoft.com/office/drawing/2014/main" id="{5AD00812-DA19-E7A9-D26D-167004CEBCFD}"/>
              </a:ext>
            </a:extLst>
          </p:cNvPr>
          <p:cNvSpPr>
            <a:spLocks noGrp="1"/>
          </p:cNvSpPr>
          <p:nvPr>
            <p:ph idx="1"/>
          </p:nvPr>
        </p:nvSpPr>
        <p:spPr/>
        <p:txBody>
          <a:bodyPr/>
          <a:lstStyle/>
          <a:p>
            <a:pPr marL="0" indent="0" eaLnBrk="0" fontAlgn="base" hangingPunct="0">
              <a:lnSpc>
                <a:spcPct val="100000"/>
              </a:lnSpc>
              <a:spcBef>
                <a:spcPct val="0"/>
              </a:spcBef>
              <a:spcAft>
                <a:spcPct val="0"/>
              </a:spcAft>
              <a:buClrTx/>
              <a:buSzTx/>
              <a:buNone/>
            </a:pPr>
            <a:r>
              <a:rPr lang="en-GB" sz="2000" dirty="0">
                <a:solidFill>
                  <a:srgbClr val="212529"/>
                </a:solidFill>
                <a:latin typeface="Lato" panose="020F0502020204030203" pitchFamily="34" charset="0"/>
              </a:rPr>
              <a:t>The number of bedrooms in the property </a:t>
            </a:r>
          </a:p>
          <a:p>
            <a:pPr marL="0" indent="0" eaLnBrk="0" fontAlgn="base" hangingPunct="0">
              <a:lnSpc>
                <a:spcPct val="100000"/>
              </a:lnSpc>
              <a:spcBef>
                <a:spcPct val="0"/>
              </a:spcBef>
              <a:spcAft>
                <a:spcPct val="0"/>
              </a:spcAft>
              <a:buClrTx/>
              <a:buSzTx/>
              <a:buNone/>
            </a:pPr>
            <a:r>
              <a:rPr lang="en-GB" sz="2000" dirty="0">
                <a:solidFill>
                  <a:srgbClr val="212529"/>
                </a:solidFill>
                <a:latin typeface="Lato" panose="020F0502020204030203" pitchFamily="34" charset="0"/>
              </a:rPr>
              <a:t>listed on the housing register </a:t>
            </a:r>
          </a:p>
          <a:p>
            <a:pPr marL="0" indent="0" eaLnBrk="0" fontAlgn="base" hangingPunct="0">
              <a:lnSpc>
                <a:spcPct val="100000"/>
              </a:lnSpc>
              <a:spcBef>
                <a:spcPct val="0"/>
              </a:spcBef>
              <a:spcAft>
                <a:spcPct val="0"/>
              </a:spcAft>
              <a:buClrTx/>
              <a:buSzTx/>
              <a:buNone/>
            </a:pPr>
            <a:r>
              <a:rPr lang="en-GB" sz="2000" dirty="0">
                <a:solidFill>
                  <a:srgbClr val="212529"/>
                </a:solidFill>
                <a:latin typeface="Lato" panose="020F0502020204030203" pitchFamily="34" charset="0"/>
              </a:rPr>
              <a:t>for is based on:</a:t>
            </a:r>
            <a:endParaRPr lang="en-GB" sz="1400" dirty="0">
              <a:solidFill>
                <a:srgbClr val="212529"/>
              </a:solidFill>
              <a:latin typeface="Lato" panose="020F0502020204030203" pitchFamily="34" charset="0"/>
            </a:endParaRPr>
          </a:p>
          <a:p>
            <a:pPr marL="0" indent="0" eaLnBrk="0" fontAlgn="base" hangingPunct="0">
              <a:lnSpc>
                <a:spcPct val="100000"/>
              </a:lnSpc>
              <a:spcBef>
                <a:spcPct val="0"/>
              </a:spcBef>
              <a:spcAft>
                <a:spcPct val="0"/>
              </a:spcAft>
              <a:buClrTx/>
              <a:buSzTx/>
              <a:buNone/>
            </a:pPr>
            <a:endParaRPr lang="en-GB" sz="1800" dirty="0">
              <a:solidFill>
                <a:srgbClr val="212529"/>
              </a:solidFill>
              <a:latin typeface="Lato" panose="020F0502020204030203" pitchFamily="34" charset="0"/>
            </a:endParaRPr>
          </a:p>
          <a:p>
            <a:pPr eaLnBrk="0" fontAlgn="base" hangingPunct="0">
              <a:lnSpc>
                <a:spcPct val="100000"/>
              </a:lnSpc>
              <a:spcBef>
                <a:spcPct val="0"/>
              </a:spcBef>
              <a:spcAft>
                <a:spcPct val="0"/>
              </a:spcAft>
              <a:buClrTx/>
              <a:buSzTx/>
              <a:buFont typeface="Wingdings" panose="05000000000000000000" pitchFamily="2" charset="2"/>
              <a:buChar char="q"/>
            </a:pPr>
            <a:r>
              <a:rPr lang="en-GB" sz="1800" dirty="0">
                <a:solidFill>
                  <a:srgbClr val="212529"/>
                </a:solidFill>
                <a:latin typeface="Lato" panose="020F0502020204030203" pitchFamily="34" charset="0"/>
              </a:rPr>
              <a:t> Number of people within your household</a:t>
            </a:r>
          </a:p>
          <a:p>
            <a:pPr eaLnBrk="0" fontAlgn="base" hangingPunct="0">
              <a:lnSpc>
                <a:spcPct val="100000"/>
              </a:lnSpc>
              <a:spcBef>
                <a:spcPct val="0"/>
              </a:spcBef>
              <a:spcAft>
                <a:spcPct val="0"/>
              </a:spcAft>
              <a:buClrTx/>
              <a:buSzTx/>
              <a:buFont typeface="Wingdings" panose="05000000000000000000" pitchFamily="2" charset="2"/>
              <a:buChar char="q"/>
            </a:pPr>
            <a:r>
              <a:rPr lang="en-GB" sz="1800" dirty="0">
                <a:solidFill>
                  <a:srgbClr val="212529"/>
                </a:solidFill>
                <a:latin typeface="Lato" panose="020F0502020204030203" pitchFamily="34" charset="0"/>
              </a:rPr>
              <a:t> Gender of the people in your household</a:t>
            </a:r>
          </a:p>
          <a:p>
            <a:pPr eaLnBrk="0" fontAlgn="base" hangingPunct="0">
              <a:lnSpc>
                <a:spcPct val="100000"/>
              </a:lnSpc>
              <a:spcBef>
                <a:spcPct val="0"/>
              </a:spcBef>
              <a:spcAft>
                <a:spcPct val="0"/>
              </a:spcAft>
              <a:buClrTx/>
              <a:buSzTx/>
              <a:buFont typeface="Wingdings" panose="05000000000000000000" pitchFamily="2" charset="2"/>
              <a:buChar char="q"/>
            </a:pPr>
            <a:r>
              <a:rPr lang="en-GB" sz="1800" dirty="0">
                <a:solidFill>
                  <a:srgbClr val="212529"/>
                </a:solidFill>
                <a:latin typeface="Lato" panose="020F0502020204030203" pitchFamily="34" charset="0"/>
              </a:rPr>
              <a:t> Age of the people in your household.</a:t>
            </a:r>
          </a:p>
          <a:p>
            <a:pPr eaLnBrk="0" fontAlgn="base" hangingPunct="0">
              <a:lnSpc>
                <a:spcPct val="100000"/>
              </a:lnSpc>
              <a:spcBef>
                <a:spcPct val="0"/>
              </a:spcBef>
              <a:spcAft>
                <a:spcPct val="0"/>
              </a:spcAft>
              <a:buClrTx/>
              <a:buSzTx/>
              <a:buFont typeface="Wingdings" panose="05000000000000000000" pitchFamily="2" charset="2"/>
              <a:buChar char="q"/>
            </a:pPr>
            <a:endParaRPr lang="en-GB" sz="1800" dirty="0">
              <a:solidFill>
                <a:srgbClr val="212529"/>
              </a:solidFill>
              <a:latin typeface="Lato" panose="020F0502020204030203" pitchFamily="34" charset="0"/>
            </a:endParaRPr>
          </a:p>
          <a:p>
            <a:pPr eaLnBrk="0" fontAlgn="base" hangingPunct="0">
              <a:lnSpc>
                <a:spcPct val="100000"/>
              </a:lnSpc>
              <a:spcBef>
                <a:spcPct val="0"/>
              </a:spcBef>
              <a:spcAft>
                <a:spcPct val="0"/>
              </a:spcAft>
              <a:buClrTx/>
              <a:buSzTx/>
              <a:buFont typeface="Wingdings" panose="05000000000000000000" pitchFamily="2" charset="2"/>
              <a:buChar char="q"/>
            </a:pPr>
            <a:endParaRPr lang="en-GB" sz="1800" dirty="0">
              <a:solidFill>
                <a:srgbClr val="212529"/>
              </a:solidFill>
              <a:latin typeface="Lato" panose="020F0502020204030203" pitchFamily="34" charset="0"/>
            </a:endParaRPr>
          </a:p>
          <a:p>
            <a:pPr marL="0" indent="0" eaLnBrk="0" fontAlgn="base" hangingPunct="0">
              <a:lnSpc>
                <a:spcPct val="100000"/>
              </a:lnSpc>
              <a:spcBef>
                <a:spcPct val="0"/>
              </a:spcBef>
              <a:spcAft>
                <a:spcPct val="0"/>
              </a:spcAft>
              <a:buClrTx/>
              <a:buSzTx/>
              <a:buNone/>
            </a:pPr>
            <a:endParaRPr lang="en-GB" sz="600" dirty="0">
              <a:solidFill>
                <a:srgbClr val="212529"/>
              </a:solidFill>
              <a:latin typeface="Lato" panose="020F0502020204030203" pitchFamily="34" charset="0"/>
            </a:endParaRPr>
          </a:p>
          <a:p>
            <a:pPr marL="0" indent="0" eaLnBrk="0" fontAlgn="base" hangingPunct="0">
              <a:lnSpc>
                <a:spcPct val="100000"/>
              </a:lnSpc>
              <a:spcBef>
                <a:spcPct val="0"/>
              </a:spcBef>
              <a:spcAft>
                <a:spcPct val="0"/>
              </a:spcAft>
              <a:buClrTx/>
              <a:buSzTx/>
              <a:buNone/>
            </a:pPr>
            <a:endParaRPr lang="en-GB" sz="600" dirty="0">
              <a:solidFill>
                <a:srgbClr val="212529"/>
              </a:solidFill>
              <a:latin typeface="Lato" panose="020F0502020204030203" pitchFamily="34" charset="0"/>
            </a:endParaRPr>
          </a:p>
          <a:p>
            <a:pPr marL="0" indent="0" eaLnBrk="0" fontAlgn="base" hangingPunct="0">
              <a:lnSpc>
                <a:spcPct val="100000"/>
              </a:lnSpc>
              <a:spcBef>
                <a:spcPct val="0"/>
              </a:spcBef>
              <a:spcAft>
                <a:spcPct val="0"/>
              </a:spcAft>
              <a:buClrTx/>
              <a:buSzTx/>
              <a:buNone/>
            </a:pPr>
            <a:endParaRPr lang="en-GB" sz="600" dirty="0">
              <a:solidFill>
                <a:srgbClr val="212529"/>
              </a:solidFill>
              <a:latin typeface="Lato" panose="020F0502020204030203" pitchFamily="34" charset="0"/>
            </a:endParaRPr>
          </a:p>
          <a:p>
            <a:pPr marL="0" indent="0" eaLnBrk="0" fontAlgn="base" hangingPunct="0">
              <a:lnSpc>
                <a:spcPct val="100000"/>
              </a:lnSpc>
              <a:spcBef>
                <a:spcPct val="0"/>
              </a:spcBef>
              <a:spcAft>
                <a:spcPct val="0"/>
              </a:spcAft>
              <a:buClrTx/>
              <a:buSzTx/>
              <a:buNone/>
            </a:pPr>
            <a:endParaRPr lang="en-GB" sz="600" dirty="0">
              <a:solidFill>
                <a:srgbClr val="212529"/>
              </a:solidFill>
              <a:latin typeface="Lato" panose="020F0502020204030203" pitchFamily="34" charset="0"/>
            </a:endParaRPr>
          </a:p>
          <a:p>
            <a:pPr marL="0" indent="0" eaLnBrk="0" fontAlgn="base" hangingPunct="0">
              <a:lnSpc>
                <a:spcPct val="100000"/>
              </a:lnSpc>
              <a:spcBef>
                <a:spcPct val="0"/>
              </a:spcBef>
              <a:spcAft>
                <a:spcPct val="0"/>
              </a:spcAft>
              <a:buClrTx/>
              <a:buSzTx/>
              <a:buNone/>
            </a:pPr>
            <a:endParaRPr lang="en-GB" sz="600" dirty="0">
              <a:solidFill>
                <a:srgbClr val="212529"/>
              </a:solidFill>
              <a:latin typeface="Lato" panose="020F0502020204030203" pitchFamily="34" charset="0"/>
            </a:endParaRPr>
          </a:p>
          <a:p>
            <a:pPr marL="0" indent="0" eaLnBrk="0" fontAlgn="base" hangingPunct="0">
              <a:lnSpc>
                <a:spcPct val="100000"/>
              </a:lnSpc>
              <a:spcBef>
                <a:spcPct val="0"/>
              </a:spcBef>
              <a:spcAft>
                <a:spcPct val="0"/>
              </a:spcAft>
              <a:buClrTx/>
              <a:buSzTx/>
              <a:buNone/>
            </a:pPr>
            <a:endParaRPr lang="en-GB" sz="600" dirty="0">
              <a:solidFill>
                <a:srgbClr val="212529"/>
              </a:solidFill>
              <a:latin typeface="Lato" panose="020F0502020204030203" pitchFamily="34" charset="0"/>
            </a:endParaRPr>
          </a:p>
          <a:p>
            <a:pPr marL="0" indent="0" eaLnBrk="0" fontAlgn="base" hangingPunct="0">
              <a:lnSpc>
                <a:spcPct val="100000"/>
              </a:lnSpc>
              <a:spcBef>
                <a:spcPct val="0"/>
              </a:spcBef>
              <a:spcAft>
                <a:spcPct val="0"/>
              </a:spcAft>
              <a:buClrTx/>
              <a:buSzTx/>
              <a:buNone/>
            </a:pPr>
            <a:endParaRPr lang="en-GB" sz="600" dirty="0">
              <a:solidFill>
                <a:srgbClr val="212529"/>
              </a:solidFill>
              <a:latin typeface="Lato" panose="020F0502020204030203" pitchFamily="34" charset="0"/>
            </a:endParaRPr>
          </a:p>
          <a:p>
            <a:pPr marL="0" indent="0" eaLnBrk="0" fontAlgn="base" hangingPunct="0">
              <a:lnSpc>
                <a:spcPct val="100000"/>
              </a:lnSpc>
              <a:spcBef>
                <a:spcPct val="0"/>
              </a:spcBef>
              <a:spcAft>
                <a:spcPct val="0"/>
              </a:spcAft>
              <a:buClrTx/>
              <a:buSzTx/>
              <a:buNone/>
            </a:pPr>
            <a:endParaRPr lang="en-GB" sz="600" dirty="0">
              <a:solidFill>
                <a:srgbClr val="212529"/>
              </a:solidFill>
              <a:latin typeface="Lato" panose="020F0502020204030203" pitchFamily="34" charset="0"/>
            </a:endParaRPr>
          </a:p>
          <a:p>
            <a:pPr marL="0" indent="0" eaLnBrk="0" fontAlgn="base" hangingPunct="0">
              <a:lnSpc>
                <a:spcPct val="100000"/>
              </a:lnSpc>
              <a:spcBef>
                <a:spcPct val="0"/>
              </a:spcBef>
              <a:spcAft>
                <a:spcPct val="0"/>
              </a:spcAft>
              <a:buClrTx/>
              <a:buSzTx/>
              <a:buNone/>
            </a:pPr>
            <a:endParaRPr lang="en-GB" sz="600" dirty="0">
              <a:solidFill>
                <a:srgbClr val="212529"/>
              </a:solidFill>
              <a:latin typeface="Lato" panose="020F0502020204030203" pitchFamily="34" charset="0"/>
            </a:endParaRPr>
          </a:p>
          <a:p>
            <a:pPr marL="0" indent="0" eaLnBrk="0" fontAlgn="base" hangingPunct="0">
              <a:lnSpc>
                <a:spcPct val="100000"/>
              </a:lnSpc>
              <a:spcBef>
                <a:spcPct val="0"/>
              </a:spcBef>
              <a:spcAft>
                <a:spcPct val="0"/>
              </a:spcAft>
              <a:buClrTx/>
              <a:buSzTx/>
              <a:buNone/>
            </a:pPr>
            <a:r>
              <a:rPr lang="en-GB" sz="600" dirty="0">
                <a:solidFill>
                  <a:srgbClr val="212529"/>
                </a:solidFill>
                <a:latin typeface="Lato" panose="020F0502020204030203" pitchFamily="34" charset="0"/>
              </a:rPr>
              <a:t>https://www.qld.gov.au/housing/public-community-housing/eligibility-applying-for-housing/eligibility-for-housing/types-of-houses-provided</a:t>
            </a:r>
          </a:p>
          <a:p>
            <a:endParaRPr lang="en-AU" dirty="0"/>
          </a:p>
        </p:txBody>
      </p:sp>
      <p:pic>
        <p:nvPicPr>
          <p:cNvPr id="7" name="Picture 6">
            <a:extLst>
              <a:ext uri="{FF2B5EF4-FFF2-40B4-BE49-F238E27FC236}">
                <a16:creationId xmlns:a16="http://schemas.microsoft.com/office/drawing/2014/main" id="{FA94C9DA-7780-CBA0-1D95-99A55BBD1D32}"/>
              </a:ext>
            </a:extLst>
          </p:cNvPr>
          <p:cNvPicPr>
            <a:picLocks noChangeAspect="1"/>
          </p:cNvPicPr>
          <p:nvPr/>
        </p:nvPicPr>
        <p:blipFill>
          <a:blip r:embed="rId2"/>
          <a:stretch>
            <a:fillRect/>
          </a:stretch>
        </p:blipFill>
        <p:spPr>
          <a:xfrm>
            <a:off x="6257033" y="2108201"/>
            <a:ext cx="4638588" cy="3653401"/>
          </a:xfrm>
          <a:prstGeom prst="rect">
            <a:avLst/>
          </a:prstGeom>
        </p:spPr>
      </p:pic>
    </p:spTree>
    <p:extLst>
      <p:ext uri="{BB962C8B-B14F-4D97-AF65-F5344CB8AC3E}">
        <p14:creationId xmlns:p14="http://schemas.microsoft.com/office/powerpoint/2010/main" val="2198120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BC6D5-5381-58E6-BCF7-A6645ADFC407}"/>
              </a:ext>
            </a:extLst>
          </p:cNvPr>
          <p:cNvSpPr>
            <a:spLocks noGrp="1"/>
          </p:cNvSpPr>
          <p:nvPr>
            <p:ph type="title"/>
          </p:nvPr>
        </p:nvSpPr>
        <p:spPr/>
        <p:txBody>
          <a:bodyPr/>
          <a:lstStyle/>
          <a:p>
            <a:r>
              <a:rPr lang="en-AU" dirty="0"/>
              <a:t>Project Objectives </a:t>
            </a:r>
          </a:p>
        </p:txBody>
      </p:sp>
      <p:sp>
        <p:nvSpPr>
          <p:cNvPr id="3" name="Content Placeholder 2">
            <a:extLst>
              <a:ext uri="{FF2B5EF4-FFF2-40B4-BE49-F238E27FC236}">
                <a16:creationId xmlns:a16="http://schemas.microsoft.com/office/drawing/2014/main" id="{05EB99AD-6538-A2B0-D345-FFDF7B46CA6F}"/>
              </a:ext>
            </a:extLst>
          </p:cNvPr>
          <p:cNvSpPr>
            <a:spLocks noGrp="1"/>
          </p:cNvSpPr>
          <p:nvPr>
            <p:ph idx="1"/>
          </p:nvPr>
        </p:nvSpPr>
        <p:spPr/>
        <p:txBody>
          <a:bodyPr>
            <a:normAutofit/>
          </a:bodyPr>
          <a:lstStyle/>
          <a:p>
            <a:pPr>
              <a:lnSpc>
                <a:spcPct val="107000"/>
              </a:lnSpc>
              <a:spcAft>
                <a:spcPts val="600"/>
              </a:spcAft>
            </a:pPr>
            <a:r>
              <a:rPr lang="en-AU" sz="160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(1) </a:t>
            </a:r>
            <a:r>
              <a:rPr lang="en-AU" sz="1600" dirty="0">
                <a:solidFill>
                  <a:srgbClr val="1D1C1D"/>
                </a:solidFill>
                <a:effectLst/>
                <a:latin typeface="Arial" panose="020B0604020202020204" pitchFamily="34" charset="0"/>
                <a:ea typeface="Times New Roman" panose="02020603050405020304" pitchFamily="18" charset="0"/>
                <a:cs typeface="Times New Roman" panose="02020603050405020304" pitchFamily="18" charset="0"/>
              </a:rPr>
              <a:t>What are the vacant days across 5 year period in QLD housing sector?  </a:t>
            </a:r>
          </a:p>
          <a:p>
            <a:pPr>
              <a:lnSpc>
                <a:spcPct val="107000"/>
              </a:lnSpc>
              <a:spcAft>
                <a:spcPts val="600"/>
              </a:spcAft>
            </a:pPr>
            <a:r>
              <a:rPr lang="en-AU" sz="1800" dirty="0">
                <a:solidFill>
                  <a:srgbClr val="0070C0"/>
                </a:solidFill>
                <a:latin typeface="Arial" panose="020B0604020202020204" pitchFamily="34" charset="0"/>
                <a:ea typeface="Calibri" panose="020F0502020204030204" pitchFamily="34" charset="0"/>
                <a:cs typeface="Times New Roman" panose="02020603050405020304" pitchFamily="18" charset="0"/>
              </a:rPr>
              <a:t>(2) </a:t>
            </a:r>
            <a:r>
              <a:rPr lang="en-AU" sz="1800" dirty="0">
                <a:solidFill>
                  <a:srgbClr val="1D1C1D"/>
                </a:solidFill>
                <a:effectLst/>
                <a:latin typeface="Arial" panose="020B0604020202020204" pitchFamily="34" charset="0"/>
                <a:ea typeface="Times New Roman" panose="02020603050405020304" pitchFamily="18" charset="0"/>
                <a:cs typeface="Times New Roman" panose="02020603050405020304" pitchFamily="18" charset="0"/>
              </a:rPr>
              <a:t>What was the status of the dwelling during vacant days (tenantable and untenable)? </a:t>
            </a:r>
          </a:p>
          <a:p>
            <a:pPr>
              <a:lnSpc>
                <a:spcPct val="107000"/>
              </a:lnSpc>
              <a:spcAft>
                <a:spcPts val="600"/>
              </a:spcAft>
            </a:pPr>
            <a:r>
              <a:rPr lang="en-AU" sz="180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(3) </a:t>
            </a:r>
            <a:r>
              <a:rPr lang="en-AU" sz="1800" dirty="0">
                <a:solidFill>
                  <a:srgbClr val="1D1C1D"/>
                </a:solidFill>
                <a:effectLst/>
                <a:latin typeface="Arial" panose="020B0604020202020204" pitchFamily="34" charset="0"/>
                <a:ea typeface="Times New Roman" panose="02020603050405020304" pitchFamily="18" charset="0"/>
                <a:cs typeface="Times New Roman" panose="02020603050405020304" pitchFamily="18" charset="0"/>
              </a:rPr>
              <a:t>How does unit size affect vacancy days? </a:t>
            </a:r>
          </a:p>
          <a:p>
            <a:pPr>
              <a:lnSpc>
                <a:spcPct val="107000"/>
              </a:lnSpc>
              <a:spcAft>
                <a:spcPts val="600"/>
              </a:spcAft>
            </a:pPr>
            <a:r>
              <a:rPr lang="en-AU" sz="180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(4) </a:t>
            </a:r>
            <a:r>
              <a:rPr lang="en-AU" sz="1800" dirty="0">
                <a:solidFill>
                  <a:srgbClr val="1D1C1D"/>
                </a:solidFill>
                <a:effectLst/>
                <a:latin typeface="Arial" panose="020B0604020202020204" pitchFamily="34" charset="0"/>
                <a:ea typeface="Times New Roman" panose="02020603050405020304" pitchFamily="18" charset="0"/>
                <a:cs typeface="Times New Roman" panose="02020603050405020304" pitchFamily="18" charset="0"/>
              </a:rPr>
              <a:t>How does dwelling type affects the vacancy days? (Graph 4 to 6)</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600"/>
              </a:spcAft>
              <a:buNone/>
            </a:pPr>
            <a:r>
              <a:rPr lang="en-AU" sz="1800" dirty="0">
                <a:latin typeface="Calibri" panose="020F0502020204030204" pitchFamily="34" charset="0"/>
                <a:ea typeface="Times New Roman" panose="02020603050405020304" pitchFamily="18" charset="0"/>
                <a:cs typeface="Times New Roman" panose="02020603050405020304" pitchFamily="18" charset="0"/>
              </a:rPr>
              <a:t> </a:t>
            </a:r>
            <a:r>
              <a:rPr lang="en-AU" sz="18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r>
              <a:rPr lang="en-AU" sz="180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(5) </a:t>
            </a:r>
            <a:r>
              <a:rPr lang="en-AU" sz="1800" dirty="0">
                <a:solidFill>
                  <a:srgbClr val="1D1C1D"/>
                </a:solidFill>
                <a:effectLst/>
                <a:latin typeface="Arial" panose="020B0604020202020204" pitchFamily="34" charset="0"/>
                <a:ea typeface="Times New Roman" panose="02020603050405020304" pitchFamily="18" charset="0"/>
                <a:cs typeface="Times New Roman" panose="02020603050405020304" pitchFamily="18" charset="0"/>
              </a:rPr>
              <a:t>Are there any factors that affected the vacancy days trend? </a:t>
            </a:r>
          </a:p>
        </p:txBody>
      </p:sp>
    </p:spTree>
    <p:extLst>
      <p:ext uri="{BB962C8B-B14F-4D97-AF65-F5344CB8AC3E}">
        <p14:creationId xmlns:p14="http://schemas.microsoft.com/office/powerpoint/2010/main" val="2578743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6DC35-2231-C4E9-67E6-DDC0B780E259}"/>
              </a:ext>
            </a:extLst>
          </p:cNvPr>
          <p:cNvSpPr>
            <a:spLocks noGrp="1"/>
          </p:cNvSpPr>
          <p:nvPr>
            <p:ph type="title"/>
          </p:nvPr>
        </p:nvSpPr>
        <p:spPr/>
        <p:txBody>
          <a:bodyPr/>
          <a:lstStyle/>
          <a:p>
            <a:r>
              <a:rPr lang="en-AU" dirty="0"/>
              <a:t>Data Clean-up and Exploration</a:t>
            </a:r>
          </a:p>
        </p:txBody>
      </p:sp>
      <p:sp>
        <p:nvSpPr>
          <p:cNvPr id="3" name="Content Placeholder 2">
            <a:extLst>
              <a:ext uri="{FF2B5EF4-FFF2-40B4-BE49-F238E27FC236}">
                <a16:creationId xmlns:a16="http://schemas.microsoft.com/office/drawing/2014/main" id="{00E771A2-8E85-6E34-E373-26CEA17FEE7A}"/>
              </a:ext>
            </a:extLst>
          </p:cNvPr>
          <p:cNvSpPr>
            <a:spLocks noGrp="1"/>
          </p:cNvSpPr>
          <p:nvPr>
            <p:ph idx="1"/>
          </p:nvPr>
        </p:nvSpPr>
        <p:spPr>
          <a:xfrm>
            <a:off x="6676570" y="1567544"/>
            <a:ext cx="6049907" cy="3189128"/>
          </a:xfrm>
        </p:spPr>
        <p:txBody>
          <a:bodyPr/>
          <a:lstStyle/>
          <a:p>
            <a:pPr lvl="6"/>
            <a:r>
              <a:rPr lang="en-AU" dirty="0"/>
              <a:t>                                                                                                                          </a:t>
            </a:r>
          </a:p>
          <a:p>
            <a:pPr lvl="6"/>
            <a:endParaRPr lang="en-AU" dirty="0"/>
          </a:p>
          <a:p>
            <a:pPr lvl="6"/>
            <a:endParaRPr lang="en-AU" dirty="0"/>
          </a:p>
          <a:p>
            <a:pPr lvl="6"/>
            <a:endParaRPr lang="en-AU" dirty="0"/>
          </a:p>
          <a:p>
            <a:pPr lvl="6"/>
            <a:endParaRPr lang="en-AU" dirty="0"/>
          </a:p>
          <a:p>
            <a:pPr lvl="6"/>
            <a:endParaRPr lang="en-AU" sz="1800" dirty="0"/>
          </a:p>
          <a:p>
            <a:pPr lvl="6"/>
            <a:r>
              <a:rPr lang="en-AU" sz="1800" dirty="0"/>
              <a:t>                                                                                          </a:t>
            </a:r>
          </a:p>
          <a:p>
            <a:endParaRPr lang="en-AU" dirty="0"/>
          </a:p>
        </p:txBody>
      </p:sp>
      <p:pic>
        <p:nvPicPr>
          <p:cNvPr id="5" name="Picture 4">
            <a:extLst>
              <a:ext uri="{FF2B5EF4-FFF2-40B4-BE49-F238E27FC236}">
                <a16:creationId xmlns:a16="http://schemas.microsoft.com/office/drawing/2014/main" id="{705E0C08-D497-371D-B615-69215DA3B934}"/>
              </a:ext>
            </a:extLst>
          </p:cNvPr>
          <p:cNvPicPr>
            <a:picLocks noChangeAspect="1"/>
          </p:cNvPicPr>
          <p:nvPr/>
        </p:nvPicPr>
        <p:blipFill>
          <a:blip r:embed="rId2"/>
          <a:stretch>
            <a:fillRect/>
          </a:stretch>
        </p:blipFill>
        <p:spPr>
          <a:xfrm>
            <a:off x="275772" y="1931514"/>
            <a:ext cx="7445829" cy="3189127"/>
          </a:xfrm>
          <a:prstGeom prst="rect">
            <a:avLst/>
          </a:prstGeom>
        </p:spPr>
      </p:pic>
      <p:sp>
        <p:nvSpPr>
          <p:cNvPr id="6" name="TextBox 5">
            <a:extLst>
              <a:ext uri="{FF2B5EF4-FFF2-40B4-BE49-F238E27FC236}">
                <a16:creationId xmlns:a16="http://schemas.microsoft.com/office/drawing/2014/main" id="{253CE7E2-5BD1-A9E3-E3DA-6F1B9E61CF7F}"/>
              </a:ext>
            </a:extLst>
          </p:cNvPr>
          <p:cNvSpPr txBox="1"/>
          <p:nvPr/>
        </p:nvSpPr>
        <p:spPr>
          <a:xfrm>
            <a:off x="729842" y="5251507"/>
            <a:ext cx="6669248" cy="646331"/>
          </a:xfrm>
          <a:prstGeom prst="rect">
            <a:avLst/>
          </a:prstGeom>
          <a:noFill/>
        </p:spPr>
        <p:txBody>
          <a:bodyPr wrap="square" rtlCol="0">
            <a:spAutoFit/>
          </a:bodyPr>
          <a:lstStyle/>
          <a:p>
            <a:r>
              <a:rPr lang="en-AU" dirty="0"/>
              <a:t>- Data collecting from data.gov.au</a:t>
            </a:r>
          </a:p>
          <a:p>
            <a:r>
              <a:rPr lang="en-AU" dirty="0"/>
              <a:t>- As per our Data collection reading the Csv file.</a:t>
            </a:r>
          </a:p>
        </p:txBody>
      </p:sp>
    </p:spTree>
    <p:extLst>
      <p:ext uri="{BB962C8B-B14F-4D97-AF65-F5344CB8AC3E}">
        <p14:creationId xmlns:p14="http://schemas.microsoft.com/office/powerpoint/2010/main" val="2549351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E77FC-9711-A482-82CC-A14821AE0F25}"/>
              </a:ext>
            </a:extLst>
          </p:cNvPr>
          <p:cNvSpPr>
            <a:spLocks noGrp="1"/>
          </p:cNvSpPr>
          <p:nvPr>
            <p:ph type="title"/>
          </p:nvPr>
        </p:nvSpPr>
        <p:spPr/>
        <p:txBody>
          <a:bodyPr/>
          <a:lstStyle/>
          <a:p>
            <a:br>
              <a:rPr lang="en-AU" dirty="0"/>
            </a:br>
            <a:r>
              <a:rPr lang="en-AU" dirty="0"/>
              <a:t>Data Clean-up and Exploration</a:t>
            </a:r>
          </a:p>
        </p:txBody>
      </p:sp>
      <p:pic>
        <p:nvPicPr>
          <p:cNvPr id="5" name="Content Placeholder 4">
            <a:extLst>
              <a:ext uri="{FF2B5EF4-FFF2-40B4-BE49-F238E27FC236}">
                <a16:creationId xmlns:a16="http://schemas.microsoft.com/office/drawing/2014/main" id="{28538088-5226-2267-2708-A05DEB367F47}"/>
              </a:ext>
            </a:extLst>
          </p:cNvPr>
          <p:cNvPicPr>
            <a:picLocks noGrp="1" noChangeAspect="1"/>
          </p:cNvPicPr>
          <p:nvPr>
            <p:ph idx="1"/>
          </p:nvPr>
        </p:nvPicPr>
        <p:blipFill>
          <a:blip r:embed="rId2"/>
          <a:stretch>
            <a:fillRect/>
          </a:stretch>
        </p:blipFill>
        <p:spPr>
          <a:xfrm>
            <a:off x="932297" y="2303294"/>
            <a:ext cx="9425577" cy="2441546"/>
          </a:xfrm>
        </p:spPr>
      </p:pic>
      <p:sp>
        <p:nvSpPr>
          <p:cNvPr id="7" name="TextBox 6">
            <a:extLst>
              <a:ext uri="{FF2B5EF4-FFF2-40B4-BE49-F238E27FC236}">
                <a16:creationId xmlns:a16="http://schemas.microsoft.com/office/drawing/2014/main" id="{147934AB-401E-C781-AE74-BC0AF5F636BE}"/>
              </a:ext>
            </a:extLst>
          </p:cNvPr>
          <p:cNvSpPr txBox="1"/>
          <p:nvPr/>
        </p:nvSpPr>
        <p:spPr>
          <a:xfrm>
            <a:off x="827314" y="5602514"/>
            <a:ext cx="8309647" cy="369332"/>
          </a:xfrm>
          <a:prstGeom prst="rect">
            <a:avLst/>
          </a:prstGeom>
          <a:noFill/>
        </p:spPr>
        <p:txBody>
          <a:bodyPr wrap="none" rtlCol="0">
            <a:spAutoFit/>
          </a:bodyPr>
          <a:lstStyle/>
          <a:p>
            <a:r>
              <a:rPr lang="en-AU" dirty="0"/>
              <a:t>- Check all the data frame with the same column name and same column sequence</a:t>
            </a:r>
          </a:p>
        </p:txBody>
      </p:sp>
    </p:spTree>
    <p:extLst>
      <p:ext uri="{BB962C8B-B14F-4D97-AF65-F5344CB8AC3E}">
        <p14:creationId xmlns:p14="http://schemas.microsoft.com/office/powerpoint/2010/main" val="1255708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EE1D8-AF9C-6161-8653-6F637D78E218}"/>
              </a:ext>
            </a:extLst>
          </p:cNvPr>
          <p:cNvSpPr>
            <a:spLocks noGrp="1"/>
          </p:cNvSpPr>
          <p:nvPr>
            <p:ph type="title"/>
          </p:nvPr>
        </p:nvSpPr>
        <p:spPr/>
        <p:txBody>
          <a:bodyPr/>
          <a:lstStyle/>
          <a:p>
            <a:r>
              <a:rPr lang="en-AU" dirty="0"/>
              <a:t>Data Clean-up and Exploration</a:t>
            </a:r>
          </a:p>
        </p:txBody>
      </p:sp>
      <p:pic>
        <p:nvPicPr>
          <p:cNvPr id="5" name="Content Placeholder 4">
            <a:extLst>
              <a:ext uri="{FF2B5EF4-FFF2-40B4-BE49-F238E27FC236}">
                <a16:creationId xmlns:a16="http://schemas.microsoft.com/office/drawing/2014/main" id="{E10401C3-A78A-6CEC-1AFA-D39215565D4F}"/>
              </a:ext>
            </a:extLst>
          </p:cNvPr>
          <p:cNvPicPr>
            <a:picLocks noGrp="1" noChangeAspect="1"/>
          </p:cNvPicPr>
          <p:nvPr>
            <p:ph idx="1"/>
          </p:nvPr>
        </p:nvPicPr>
        <p:blipFill>
          <a:blip r:embed="rId2"/>
          <a:stretch>
            <a:fillRect/>
          </a:stretch>
        </p:blipFill>
        <p:spPr>
          <a:xfrm>
            <a:off x="1200723" y="2108200"/>
            <a:ext cx="9790554" cy="3012441"/>
          </a:xfrm>
        </p:spPr>
      </p:pic>
      <p:sp>
        <p:nvSpPr>
          <p:cNvPr id="6" name="TextBox 5">
            <a:extLst>
              <a:ext uri="{FF2B5EF4-FFF2-40B4-BE49-F238E27FC236}">
                <a16:creationId xmlns:a16="http://schemas.microsoft.com/office/drawing/2014/main" id="{8EF4A2D9-1FF7-0F9F-B9DD-E92427A0C430}"/>
              </a:ext>
            </a:extLst>
          </p:cNvPr>
          <p:cNvSpPr txBox="1"/>
          <p:nvPr/>
        </p:nvSpPr>
        <p:spPr>
          <a:xfrm>
            <a:off x="1625600" y="5805714"/>
            <a:ext cx="9077806" cy="369332"/>
          </a:xfrm>
          <a:prstGeom prst="rect">
            <a:avLst/>
          </a:prstGeom>
          <a:noFill/>
        </p:spPr>
        <p:txBody>
          <a:bodyPr wrap="none" rtlCol="0">
            <a:spAutoFit/>
          </a:bodyPr>
          <a:lstStyle/>
          <a:p>
            <a:r>
              <a:rPr lang="en-AU" dirty="0"/>
              <a:t>- Change the difference of the columns of the data frame by renaming and changing </a:t>
            </a:r>
            <a:r>
              <a:rPr lang="en-AU" dirty="0" err="1"/>
              <a:t>oreders</a:t>
            </a:r>
            <a:endParaRPr lang="en-AU" dirty="0"/>
          </a:p>
        </p:txBody>
      </p:sp>
    </p:spTree>
    <p:extLst>
      <p:ext uri="{BB962C8B-B14F-4D97-AF65-F5344CB8AC3E}">
        <p14:creationId xmlns:p14="http://schemas.microsoft.com/office/powerpoint/2010/main" val="3612420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07B3-3CF8-85BB-5097-74928DD1F8A8}"/>
              </a:ext>
            </a:extLst>
          </p:cNvPr>
          <p:cNvSpPr>
            <a:spLocks noGrp="1"/>
          </p:cNvSpPr>
          <p:nvPr>
            <p:ph type="title"/>
          </p:nvPr>
        </p:nvSpPr>
        <p:spPr/>
        <p:txBody>
          <a:bodyPr/>
          <a:lstStyle/>
          <a:p>
            <a:r>
              <a:rPr lang="en-AU" dirty="0"/>
              <a:t>Data Clean-up and Exploration</a:t>
            </a:r>
          </a:p>
        </p:txBody>
      </p:sp>
      <p:pic>
        <p:nvPicPr>
          <p:cNvPr id="5" name="Content Placeholder 4">
            <a:extLst>
              <a:ext uri="{FF2B5EF4-FFF2-40B4-BE49-F238E27FC236}">
                <a16:creationId xmlns:a16="http://schemas.microsoft.com/office/drawing/2014/main" id="{F9D9E467-6ECD-3F8E-8F40-008B79C4C0D8}"/>
              </a:ext>
            </a:extLst>
          </p:cNvPr>
          <p:cNvPicPr>
            <a:picLocks noGrp="1" noChangeAspect="1"/>
          </p:cNvPicPr>
          <p:nvPr>
            <p:ph idx="1"/>
          </p:nvPr>
        </p:nvPicPr>
        <p:blipFill>
          <a:blip r:embed="rId2"/>
          <a:stretch>
            <a:fillRect/>
          </a:stretch>
        </p:blipFill>
        <p:spPr>
          <a:xfrm>
            <a:off x="1097280" y="2321726"/>
            <a:ext cx="8978085" cy="2214548"/>
          </a:xfrm>
        </p:spPr>
      </p:pic>
      <p:sp>
        <p:nvSpPr>
          <p:cNvPr id="8" name="TextBox 7">
            <a:extLst>
              <a:ext uri="{FF2B5EF4-FFF2-40B4-BE49-F238E27FC236}">
                <a16:creationId xmlns:a16="http://schemas.microsoft.com/office/drawing/2014/main" id="{34EF0D4B-D212-E284-932F-DC58FF2620C3}"/>
              </a:ext>
            </a:extLst>
          </p:cNvPr>
          <p:cNvSpPr txBox="1"/>
          <p:nvPr/>
        </p:nvSpPr>
        <p:spPr>
          <a:xfrm>
            <a:off x="827314" y="5254171"/>
            <a:ext cx="5392054" cy="369332"/>
          </a:xfrm>
          <a:prstGeom prst="rect">
            <a:avLst/>
          </a:prstGeom>
          <a:noFill/>
        </p:spPr>
        <p:txBody>
          <a:bodyPr wrap="none" rtlCol="0">
            <a:spAutoFit/>
          </a:bodyPr>
          <a:lstStyle/>
          <a:p>
            <a:r>
              <a:rPr lang="en-AU" dirty="0"/>
              <a:t>- Drop all zero value rows of column Total Vacant Days</a:t>
            </a:r>
          </a:p>
        </p:txBody>
      </p:sp>
    </p:spTree>
    <p:extLst>
      <p:ext uri="{BB962C8B-B14F-4D97-AF65-F5344CB8AC3E}">
        <p14:creationId xmlns:p14="http://schemas.microsoft.com/office/powerpoint/2010/main" val="270650401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{8ECB31FC-5A23-4D6F-82B6-FCFCE9C65D81}tf22712842_win32</Template>
  <TotalTime>304</TotalTime>
  <Words>1125</Words>
  <Application>Microsoft Office PowerPoint</Application>
  <PresentationFormat>Widescreen</PresentationFormat>
  <Paragraphs>138</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Bookman Old Style</vt:lpstr>
      <vt:lpstr>Calibri</vt:lpstr>
      <vt:lpstr>Consolas</vt:lpstr>
      <vt:lpstr>Franklin Gothic Book</vt:lpstr>
      <vt:lpstr>Lato</vt:lpstr>
      <vt:lpstr>Wingdings</vt:lpstr>
      <vt:lpstr>1_RetrospectVTI</vt:lpstr>
      <vt:lpstr>QLD Vacancy Days Analysis in Public Housing </vt:lpstr>
      <vt:lpstr>Definition </vt:lpstr>
      <vt:lpstr>Types of Housing </vt:lpstr>
      <vt:lpstr>Bedroom entitlements</vt:lpstr>
      <vt:lpstr>Project Objectives </vt:lpstr>
      <vt:lpstr>Data Clean-up and Exploration</vt:lpstr>
      <vt:lpstr> Data Clean-up and Exploration</vt:lpstr>
      <vt:lpstr>Data Clean-up and Exploration</vt:lpstr>
      <vt:lpstr>Data Clean-up and Exploration</vt:lpstr>
      <vt:lpstr>Data Clean-up and Exportation</vt:lpstr>
      <vt:lpstr>Data Cleanup and Exploration</vt:lpstr>
      <vt:lpstr>Average Vacancy Days by Year </vt:lpstr>
      <vt:lpstr>Untenantable and Tenantable Vacancy Days by Year </vt:lpstr>
      <vt:lpstr>Average Vacancy Days by Bedrooms </vt:lpstr>
      <vt:lpstr>Housing types and bedroom comparison </vt:lpstr>
      <vt:lpstr>Outliers of vacancy days against bedrooms</vt:lpstr>
      <vt:lpstr>Average Vacancy Days against bedrooms</vt:lpstr>
      <vt:lpstr>Average Vacancy Days by Month</vt:lpstr>
      <vt:lpstr>Affects of Housing from Covid</vt:lpstr>
      <vt:lpstr>QLD Housing Vacancy – Data Limitations</vt:lpstr>
      <vt:lpstr>Discussion on Results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QLD Housing Vacancy</dc:title>
  <dc:creator>Alistair Nguyen</dc:creator>
  <cp:lastModifiedBy>Parvez Alam</cp:lastModifiedBy>
  <cp:revision>18</cp:revision>
  <dcterms:created xsi:type="dcterms:W3CDTF">2022-09-15T13:25:04Z</dcterms:created>
  <dcterms:modified xsi:type="dcterms:W3CDTF">2022-09-22T08:02:12Z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