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15" r:id="rId6"/>
    <p:sldId id="307" r:id="rId7"/>
    <p:sldId id="301" r:id="rId8"/>
    <p:sldId id="306" r:id="rId9"/>
    <p:sldId id="316" r:id="rId10"/>
    <p:sldId id="313" r:id="rId11"/>
    <p:sldId id="319" r:id="rId12"/>
    <p:sldId id="305" r:id="rId13"/>
    <p:sldId id="302" r:id="rId14"/>
    <p:sldId id="304" r:id="rId15"/>
    <p:sldId id="308" r:id="rId16"/>
    <p:sldId id="309" r:id="rId17"/>
    <p:sldId id="310" r:id="rId18"/>
    <p:sldId id="318" r:id="rId19"/>
    <p:sldId id="317" r:id="rId20"/>
    <p:sldId id="314" r:id="rId21"/>
    <p:sldId id="300" r:id="rId22"/>
    <p:sldId id="312" r:id="rId23"/>
    <p:sldId id="31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6375" y="1472662"/>
            <a:ext cx="3428389" cy="2901694"/>
          </a:xfrm>
        </p:spPr>
        <p:txBody>
          <a:bodyPr anchor="b"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QLD Vacancy Days Analysis in Public Housing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PROJECT 1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Alistair, Kaushal, Parvez and Selina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5E3AC9-AA37-8A8D-E2E0-325745B7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Untenable and Tenable Vacancy Days by Year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FBAFEF-860A-B60F-F016-5910531A5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15944" y="2350803"/>
            <a:ext cx="4639736" cy="3748193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EAC48B-A132-C38D-5638-821BE32187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9233" y="2350803"/>
            <a:ext cx="5025006" cy="3477900"/>
          </a:xfrm>
        </p:spPr>
      </p:pic>
    </p:spTree>
    <p:extLst>
      <p:ext uri="{BB962C8B-B14F-4D97-AF65-F5344CB8AC3E}">
        <p14:creationId xmlns:p14="http://schemas.microsoft.com/office/powerpoint/2010/main" val="2733872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6DD119-F167-E12E-327D-4A3EF1AA6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Average Vacancy Days by Bedrooms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E2ACBD-75B8-4718-1EA3-892680109E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36320" y="2192889"/>
            <a:ext cx="4856548" cy="317024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FA0DC-1430-5E67-9C18-BB015A2300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6224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E9D2-B507-6C21-4C88-85907E39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Housing types and bedroom comparison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DD530-05D1-17A1-E3C5-7A75DB2AF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089" y="2035028"/>
            <a:ext cx="8114863" cy="405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6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3F334-81B7-1BAD-3F70-D167304B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Outliers of vacancy days against bedrooms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76BB34-5C1F-92CD-DF39-2E292DD90D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93006" y="2120900"/>
            <a:ext cx="4448175" cy="338227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84EA5-AA0D-FBEA-FF50-60E262488F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0351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2D54-0386-F374-3BAC-0284D58F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Average Vacancy Days against bedrooms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80E645-9770-FF74-B0B0-65645D8EB1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02556" y="2231472"/>
            <a:ext cx="4461349" cy="340593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C62FA-997B-845A-1DD9-0E514C9974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- Removing 3 outliers ( 7412, 326, 287)</a:t>
            </a:r>
          </a:p>
        </p:txBody>
      </p:sp>
    </p:spTree>
    <p:extLst>
      <p:ext uri="{BB962C8B-B14F-4D97-AF65-F5344CB8AC3E}">
        <p14:creationId xmlns:p14="http://schemas.microsoft.com/office/powerpoint/2010/main" val="1680785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9682-8AD5-10FB-3619-CA604CBF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Size of Dwelling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312B2-B9CD-7799-DC12-D6D5366B28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F4D51-A31E-5312-7649-EB54F0B411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4815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46F38-FF99-E374-F7CB-C18D70B7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Null Hypothesis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91B62-2ACC-BEF1-5F87-063DFD83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7894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C80D2-B18E-0C86-2C81-9802FCDE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Affects of Housing from Covid</a:t>
            </a:r>
          </a:p>
        </p:txBody>
      </p:sp>
    </p:spTree>
    <p:extLst>
      <p:ext uri="{BB962C8B-B14F-4D97-AF65-F5344CB8AC3E}">
        <p14:creationId xmlns:p14="http://schemas.microsoft.com/office/powerpoint/2010/main" val="3808628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Qld Housing Vacancy – Data Limitations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624774"/>
              </p:ext>
            </p:extLst>
          </p:nvPr>
        </p:nvGraphicFramePr>
        <p:xfrm>
          <a:off x="1096963" y="2216879"/>
          <a:ext cx="10058400" cy="360421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1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2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3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4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D0E2-BDAF-DD2E-D481-687A8BE4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Discussion on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CCF32-3CC9-D1AE-DDEA-5FEBCC882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200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9E284-6642-B87F-627B-C7159F98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	Definition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6F46-0BB9-4407-6908-C3D151836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7000"/>
              </a:lnSpc>
              <a:spcAft>
                <a:spcPts val="600"/>
              </a:spcAft>
            </a:pPr>
            <a:r>
              <a:rPr lang="en-AU" dirty="0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Vacancy Days – </a:t>
            </a:r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number of days between the date such existing tenant vacates</a:t>
            </a:r>
            <a:endParaRPr lang="en-AU" dirty="0">
              <a:solidFill>
                <a:srgbClr val="1D1C1D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7000"/>
              </a:lnSpc>
              <a:spcAft>
                <a:spcPts val="600"/>
              </a:spcAft>
            </a:pPr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Tenantable -  (of a building) fit for occupation by a tenant.</a:t>
            </a:r>
          </a:p>
          <a:p>
            <a:pPr>
              <a:lnSpc>
                <a:spcPct val="117000"/>
              </a:lnSpc>
              <a:spcAft>
                <a:spcPts val="600"/>
              </a:spcAft>
            </a:pPr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Untenantable - incapable of being occupied or lived in</a:t>
            </a:r>
          </a:p>
          <a:p>
            <a:pPr>
              <a:lnSpc>
                <a:spcPct val="117000"/>
              </a:lnSpc>
              <a:spcAft>
                <a:spcPts val="600"/>
              </a:spcAft>
            </a:pPr>
            <a:r>
              <a:rPr lang="en-AU" dirty="0" err="1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VUDays</a:t>
            </a:r>
            <a:r>
              <a:rPr lang="en-AU" dirty="0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- </a:t>
            </a:r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Number of days the property was vacant and untenantable </a:t>
            </a:r>
          </a:p>
          <a:p>
            <a:pPr>
              <a:lnSpc>
                <a:spcPct val="117000"/>
              </a:lnSpc>
              <a:spcAft>
                <a:spcPts val="600"/>
              </a:spcAft>
            </a:pPr>
            <a:r>
              <a:rPr lang="en-AU" dirty="0" err="1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VTDays</a:t>
            </a:r>
            <a:r>
              <a:rPr lang="en-AU" dirty="0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– </a:t>
            </a:r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Number of days the property was vacant and tenantable </a:t>
            </a:r>
          </a:p>
          <a:p>
            <a:endParaRPr lang="en-AU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GB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endParaRPr lang="en-AU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6581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0F5C-A0B7-605F-D27D-B6C5CE31C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8990B-566F-C941-A59F-20287C1B4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185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8A9D-2D34-3ABC-B960-8DFD6A742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96995"/>
            <a:ext cx="10058400" cy="1081021"/>
          </a:xfrm>
        </p:spPr>
        <p:txBody>
          <a:bodyPr/>
          <a:lstStyle/>
          <a:p>
            <a:r>
              <a:rPr lang="en-AU" dirty="0"/>
              <a:t>Types of Housing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809E8B-3E89-8E82-C2B9-4BFF684334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008458"/>
            <a:ext cx="8566837" cy="4339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	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Detached house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		A house with 2 or more bedrooms on 1 block of land.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	Duplex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		Usually 2 units, with 1–3 bedrooms in each, divided by a common wall, located on 1 block of land.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	Dual occupancy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		2 properties located on one block of land.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	Cluster house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		A number of attached or separate homes, with 2–4 bedrooms in each, located within a housing development.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	Townhouse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		3 or more units next to each other, with 1–4 bedrooms in each, divided by common walls.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	Apartment / flat / unit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		Usually a complex of 2 or more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storeys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, with 1–3 bedrooms in each.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	Seniors’ unit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		For people over the age of 55, usually in a complex of 1–2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storeys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, with 1–2 bedrooms in each.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212529"/>
              </a:solidFill>
              <a:latin typeface="Lato" panose="020F0502020204030203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  <a:sym typeface="Wingdings" panose="05000000000000000000" pitchFamily="2" charset="2"/>
              </a:rPr>
              <a:t>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https://www.qld.gov.au/housing/public-community-housing/eligibility-applying-for-housing/eligibility-for-housing/types-of-houses-provided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2F41-B14D-099F-7D60-C71AED44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Eligibility for Housing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BA71-3A8F-3EF2-1678-45D100E82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27000"/>
              </a:lnSpc>
              <a:spcAft>
                <a:spcPts val="600"/>
              </a:spcAft>
            </a:pPr>
            <a:r>
              <a:rPr lang="en-AU" sz="7200" dirty="0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1. </a:t>
            </a:r>
            <a:r>
              <a:rPr lang="en-GB" sz="7200" dirty="0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Australian citizenship and residency status</a:t>
            </a:r>
          </a:p>
          <a:p>
            <a:pPr>
              <a:lnSpc>
                <a:spcPct val="127000"/>
              </a:lnSpc>
              <a:spcAft>
                <a:spcPts val="600"/>
              </a:spcAft>
            </a:pPr>
            <a:r>
              <a:rPr lang="en-AU" sz="7200" dirty="0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2. Queensland residency</a:t>
            </a:r>
          </a:p>
          <a:p>
            <a:pPr>
              <a:lnSpc>
                <a:spcPct val="127000"/>
              </a:lnSpc>
              <a:spcAft>
                <a:spcPts val="600"/>
              </a:spcAft>
            </a:pPr>
            <a:r>
              <a:rPr lang="en-AU" sz="7200" dirty="0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3. No property ownership </a:t>
            </a:r>
          </a:p>
          <a:p>
            <a:pPr>
              <a:lnSpc>
                <a:spcPct val="127000"/>
              </a:lnSpc>
              <a:spcAft>
                <a:spcPts val="600"/>
              </a:spcAft>
            </a:pPr>
            <a:r>
              <a:rPr lang="en-AU" sz="7200" dirty="0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4. Liquid asset test (Single – under $117k and 2 or more under $149k) </a:t>
            </a:r>
          </a:p>
          <a:p>
            <a:pPr>
              <a:lnSpc>
                <a:spcPct val="127000"/>
              </a:lnSpc>
              <a:spcAft>
                <a:spcPts val="600"/>
              </a:spcAft>
            </a:pPr>
            <a:r>
              <a:rPr lang="en-AU" sz="7200" dirty="0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5. Independent Income ( $226.81 per week with proof of min 4 weeks)</a:t>
            </a:r>
          </a:p>
          <a:p>
            <a:pPr>
              <a:lnSpc>
                <a:spcPct val="127000"/>
              </a:lnSpc>
              <a:spcAft>
                <a:spcPts val="600"/>
              </a:spcAft>
            </a:pPr>
            <a:r>
              <a:rPr lang="en-AU" sz="7200" dirty="0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6. Household income must fall below $609 to $1121 per week ( depending on family size)</a:t>
            </a:r>
          </a:p>
          <a:p>
            <a:pPr>
              <a:lnSpc>
                <a:spcPct val="127000"/>
              </a:lnSpc>
              <a:spcAft>
                <a:spcPts val="600"/>
              </a:spcAft>
            </a:pPr>
            <a:r>
              <a:rPr lang="en-GB" sz="7200" dirty="0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7. Wellbeing</a:t>
            </a:r>
          </a:p>
          <a:p>
            <a:endParaRPr lang="en-GB" b="1" i="0" dirty="0">
              <a:solidFill>
                <a:srgbClr val="212529"/>
              </a:solidFill>
              <a:effectLst/>
              <a:latin typeface="Lato" panose="020F0502020204030203" pitchFamily="34" charset="0"/>
            </a:endParaRPr>
          </a:p>
          <a:p>
            <a:r>
              <a:rPr lang="en-AU" dirty="0"/>
              <a:t> </a:t>
            </a:r>
            <a:r>
              <a:rPr lang="en-AU" dirty="0">
                <a:sym typeface="Wingdings" panose="05000000000000000000" pitchFamily="2" charset="2"/>
              </a:rPr>
              <a:t> https://www.qld.gov.au/housing/public-community-housing/eligibility-applying-for-housing/eligibility-for-housing/check-your-eligibility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671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8A29-0E59-62D2-C131-F840BEC0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Bedroom entitlements</a:t>
            </a:r>
            <a:br>
              <a:rPr lang="en-AU" b="1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00812-DA19-E7A9-D26D-167004CEB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sz="2000" dirty="0">
                <a:solidFill>
                  <a:srgbClr val="212529"/>
                </a:solidFill>
                <a:latin typeface="Lato" panose="020F0502020204030203" pitchFamily="34" charset="0"/>
              </a:rPr>
              <a:t>The number of bedrooms in the property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sz="2000" dirty="0">
                <a:solidFill>
                  <a:srgbClr val="212529"/>
                </a:solidFill>
                <a:latin typeface="Lato" panose="020F0502020204030203" pitchFamily="34" charset="0"/>
              </a:rPr>
              <a:t>listed on the housing register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sz="2000" dirty="0">
                <a:solidFill>
                  <a:srgbClr val="212529"/>
                </a:solidFill>
                <a:latin typeface="Lato" panose="020F0502020204030203" pitchFamily="34" charset="0"/>
              </a:rPr>
              <a:t>for is based on:</a:t>
            </a:r>
            <a:endParaRPr lang="en-GB" sz="1400" dirty="0">
              <a:solidFill>
                <a:srgbClr val="212529"/>
              </a:solidFill>
              <a:latin typeface="Lato" panose="020F0502020204030203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GB" sz="1800" dirty="0">
              <a:solidFill>
                <a:srgbClr val="212529"/>
              </a:solidFill>
              <a:latin typeface="Lato" panose="020F0502020204030203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rgbClr val="212529"/>
                </a:solidFill>
                <a:latin typeface="Lato" panose="020F0502020204030203" pitchFamily="34" charset="0"/>
              </a:rPr>
              <a:t> Number of people within your household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rgbClr val="212529"/>
                </a:solidFill>
                <a:latin typeface="Lato" panose="020F0502020204030203" pitchFamily="34" charset="0"/>
              </a:rPr>
              <a:t> Gender of the people in your household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rgbClr val="212529"/>
                </a:solidFill>
                <a:latin typeface="Lato" panose="020F0502020204030203" pitchFamily="34" charset="0"/>
              </a:rPr>
              <a:t> Age of the people in your household.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lang="en-GB" sz="1800" dirty="0">
              <a:solidFill>
                <a:srgbClr val="212529"/>
              </a:solidFill>
              <a:latin typeface="Lato" panose="020F0502020204030203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lang="en-GB" sz="1800" dirty="0">
              <a:solidFill>
                <a:srgbClr val="212529"/>
              </a:solidFill>
              <a:latin typeface="Lato" panose="020F0502020204030203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sz="600" dirty="0">
                <a:solidFill>
                  <a:srgbClr val="212529"/>
                </a:solidFill>
                <a:latin typeface="Lato" panose="020F0502020204030203" pitchFamily="34" charset="0"/>
              </a:rPr>
              <a:t>https://www.qld.gov.au/housing/public-community-housing/eligibility-applying-for-housing/eligibility-for-housing/types-of-houses-provided</a:t>
            </a:r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94C9DA-7780-CBA0-1D95-99A55BBD1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033" y="2108201"/>
            <a:ext cx="4638588" cy="365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29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6A19-F5EE-0E5B-F782-548A518C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Size of Dwelling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5589C-1951-C196-84D8-599107832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79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C6D5-5381-58E6-BCF7-A6645ADF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B99AD-6538-A2B0-D345-FFDF7B46C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AU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 What are the vacant days across 5 year period in QLD housing sector?  (Graph 1)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AU" sz="1800" dirty="0">
                <a:solidFill>
                  <a:srgbClr val="1D1C1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 </a:t>
            </a:r>
            <a:r>
              <a:rPr lang="en-AU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was the status of the dwelling during vacant days (tenantable and untenable)? (Graph 2)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AU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 How does unit size affect vacancy days? (Graph 3 )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AU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(4) How does dwelling type affects the vacancy days? (Graph 4 to 6)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600"/>
              </a:spcAft>
              <a:buNone/>
            </a:pPr>
            <a:r>
              <a:rPr lang="en-AU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AU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(5) Are there any factors that affected the vacancy days trend? 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AU" sz="1800" dirty="0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Null Hypothesis: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26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517A-6A38-7EB1-5254-B8F132C4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8C50-1E5D-0988-993B-EFB333E85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911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C05956-8EE2-7A6C-2FED-857B51FD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Average Vacancy Days by Year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E7EA8F-83FE-7E55-3059-04BF9A06C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0" y="2214693"/>
            <a:ext cx="4639736" cy="3748193"/>
          </a:xfrm>
        </p:spPr>
        <p:txBody>
          <a:bodyPr/>
          <a:lstStyle/>
          <a:p>
            <a:r>
              <a:rPr lang="en-AU" dirty="0"/>
              <a:t>-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E32A1E4-7626-7D58-923F-D27A7399E6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7280" y="2214693"/>
            <a:ext cx="4733917" cy="3233733"/>
          </a:xfrm>
        </p:spPr>
      </p:pic>
    </p:spTree>
    <p:extLst>
      <p:ext uri="{BB962C8B-B14F-4D97-AF65-F5344CB8AC3E}">
        <p14:creationId xmlns:p14="http://schemas.microsoft.com/office/powerpoint/2010/main" val="100160022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{8ECB31FC-5A23-4D6F-82B6-FCFCE9C65D81}tf22712842_win32</Template>
  <TotalTime>153</TotalTime>
  <Words>591</Words>
  <Application>Microsoft Office PowerPoint</Application>
  <PresentationFormat>Widescreen</PresentationFormat>
  <Paragraphs>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Bookman Old Style</vt:lpstr>
      <vt:lpstr>Calibri</vt:lpstr>
      <vt:lpstr>Franklin Gothic Book</vt:lpstr>
      <vt:lpstr>Lato</vt:lpstr>
      <vt:lpstr>Wingdings</vt:lpstr>
      <vt:lpstr>1_RetrospectVTI</vt:lpstr>
      <vt:lpstr>QLD Vacancy Days Analysis in Public Housing </vt:lpstr>
      <vt:lpstr> Definition </vt:lpstr>
      <vt:lpstr>Types of Housing </vt:lpstr>
      <vt:lpstr>Eligibility for Housing </vt:lpstr>
      <vt:lpstr>Bedroom entitlements </vt:lpstr>
      <vt:lpstr>Size of Dwelling </vt:lpstr>
      <vt:lpstr>Project Objectives </vt:lpstr>
      <vt:lpstr>Data Analysis </vt:lpstr>
      <vt:lpstr>Average Vacancy Days by Year </vt:lpstr>
      <vt:lpstr>Untenable and Tenable Vacancy Days by Year </vt:lpstr>
      <vt:lpstr>Average Vacancy Days by Bedrooms </vt:lpstr>
      <vt:lpstr>Housing types and bedroom comparison </vt:lpstr>
      <vt:lpstr>Outliers of vacancy days against bedrooms</vt:lpstr>
      <vt:lpstr>Average Vacancy Days against bedrooms</vt:lpstr>
      <vt:lpstr>Size of Dwelling </vt:lpstr>
      <vt:lpstr>Null Hypothesis </vt:lpstr>
      <vt:lpstr>Affects of Housing from Covid</vt:lpstr>
      <vt:lpstr>Qld Housing Vacancy – Data Limitations</vt:lpstr>
      <vt:lpstr>Discussion on Results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QLD Housing Vacancy</dc:title>
  <dc:creator>Alistair Nguyen</dc:creator>
  <cp:lastModifiedBy>Alistair Nguyen</cp:lastModifiedBy>
  <cp:revision>5</cp:revision>
  <dcterms:created xsi:type="dcterms:W3CDTF">2022-09-15T13:25:04Z</dcterms:created>
  <dcterms:modified xsi:type="dcterms:W3CDTF">2022-09-19T10:59:45Z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