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7"/>
  </p:notesMasterIdLst>
  <p:sldIdLst>
    <p:sldId id="259" r:id="rId5"/>
    <p:sldId id="281" r:id="rId6"/>
    <p:sldId id="295" r:id="rId7"/>
    <p:sldId id="317" r:id="rId8"/>
    <p:sldId id="318" r:id="rId9"/>
    <p:sldId id="319" r:id="rId10"/>
    <p:sldId id="294" r:id="rId11"/>
    <p:sldId id="314" r:id="rId12"/>
    <p:sldId id="296" r:id="rId13"/>
    <p:sldId id="316" r:id="rId14"/>
    <p:sldId id="315" r:id="rId15"/>
    <p:sldId id="311" r:id="rId16"/>
    <p:sldId id="312" r:id="rId17"/>
    <p:sldId id="313" r:id="rId18"/>
    <p:sldId id="308" r:id="rId19"/>
    <p:sldId id="309" r:id="rId20"/>
    <p:sldId id="305" r:id="rId21"/>
    <p:sldId id="310" r:id="rId22"/>
    <p:sldId id="306" r:id="rId23"/>
    <p:sldId id="307" r:id="rId24"/>
    <p:sldId id="300"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tair Nguyen" userId="67d54bbcc9833386" providerId="LiveId" clId="{9D09DAC8-C9E7-4C6D-A172-96572B00DACB}"/>
    <pc:docChg chg="undo custSel addSld modSld">
      <pc:chgData name="Alistair Nguyen" userId="67d54bbcc9833386" providerId="LiveId" clId="{9D09DAC8-C9E7-4C6D-A172-96572B00DACB}" dt="2023-01-24T03:19:38.533" v="420" actId="20577"/>
      <pc:docMkLst>
        <pc:docMk/>
      </pc:docMkLst>
      <pc:sldChg chg="modSp">
        <pc:chgData name="Alistair Nguyen" userId="67d54bbcc9833386" providerId="LiveId" clId="{9D09DAC8-C9E7-4C6D-A172-96572B00DACB}" dt="2023-01-24T02:09:20.901" v="1"/>
        <pc:sldMkLst>
          <pc:docMk/>
          <pc:sldMk cId="2694395794" sldId="296"/>
        </pc:sldMkLst>
        <pc:graphicFrameChg chg="mod">
          <ac:chgData name="Alistair Nguyen" userId="67d54bbcc9833386" providerId="LiveId" clId="{9D09DAC8-C9E7-4C6D-A172-96572B00DACB}" dt="2023-01-24T02:09:20.901" v="1"/>
          <ac:graphicFrameMkLst>
            <pc:docMk/>
            <pc:sldMk cId="2694395794" sldId="296"/>
            <ac:graphicFrameMk id="39" creationId="{828FCC7C-9CA7-4A08-B1B6-91B39D2A90C7}"/>
          </ac:graphicFrameMkLst>
        </pc:graphicFrameChg>
      </pc:sldChg>
      <pc:sldChg chg="modSp mod">
        <pc:chgData name="Alistair Nguyen" userId="67d54bbcc9833386" providerId="LiveId" clId="{9D09DAC8-C9E7-4C6D-A172-96572B00DACB}" dt="2023-01-24T02:58:51.202" v="137" actId="20577"/>
        <pc:sldMkLst>
          <pc:docMk/>
          <pc:sldMk cId="4223038800" sldId="314"/>
        </pc:sldMkLst>
        <pc:spChg chg="mod">
          <ac:chgData name="Alistair Nguyen" userId="67d54bbcc9833386" providerId="LiveId" clId="{9D09DAC8-C9E7-4C6D-A172-96572B00DACB}" dt="2023-01-24T02:42:25.713" v="111" actId="20577"/>
          <ac:spMkLst>
            <pc:docMk/>
            <pc:sldMk cId="4223038800" sldId="314"/>
            <ac:spMk id="4" creationId="{EA1C3B4B-27E0-48C6-BD24-1444DD46ED0A}"/>
          </ac:spMkLst>
        </pc:spChg>
        <pc:spChg chg="mod">
          <ac:chgData name="Alistair Nguyen" userId="67d54bbcc9833386" providerId="LiveId" clId="{9D09DAC8-C9E7-4C6D-A172-96572B00DACB}" dt="2023-01-24T02:55:38.292" v="113" actId="27636"/>
          <ac:spMkLst>
            <pc:docMk/>
            <pc:sldMk cId="4223038800" sldId="314"/>
            <ac:spMk id="5" creationId="{ECAC1A88-D97A-4F1E-9C4A-665733C70659}"/>
          </ac:spMkLst>
        </pc:spChg>
        <pc:spChg chg="mod">
          <ac:chgData name="Alistair Nguyen" userId="67d54bbcc9833386" providerId="LiveId" clId="{9D09DAC8-C9E7-4C6D-A172-96572B00DACB}" dt="2023-01-24T02:58:51.202" v="137" actId="20577"/>
          <ac:spMkLst>
            <pc:docMk/>
            <pc:sldMk cId="4223038800" sldId="314"/>
            <ac:spMk id="6" creationId="{DFB55301-A78F-4ECA-BBC5-6ADBA8452BD6}"/>
          </ac:spMkLst>
        </pc:spChg>
      </pc:sldChg>
      <pc:sldChg chg="modSp mod">
        <pc:chgData name="Alistair Nguyen" userId="67d54bbcc9833386" providerId="LiveId" clId="{9D09DAC8-C9E7-4C6D-A172-96572B00DACB}" dt="2023-01-24T03:19:38.533" v="420" actId="20577"/>
        <pc:sldMkLst>
          <pc:docMk/>
          <pc:sldMk cId="579630974" sldId="315"/>
        </pc:sldMkLst>
        <pc:spChg chg="mod">
          <ac:chgData name="Alistair Nguyen" userId="67d54bbcc9833386" providerId="LiveId" clId="{9D09DAC8-C9E7-4C6D-A172-96572B00DACB}" dt="2023-01-24T03:19:38.533" v="420" actId="20577"/>
          <ac:spMkLst>
            <pc:docMk/>
            <pc:sldMk cId="579630974" sldId="315"/>
            <ac:spMk id="5" creationId="{77A2ABE5-0226-49ED-8CCF-C68A5DC8C37A}"/>
          </ac:spMkLst>
        </pc:spChg>
        <pc:spChg chg="mod">
          <ac:chgData name="Alistair Nguyen" userId="67d54bbcc9833386" providerId="LiveId" clId="{9D09DAC8-C9E7-4C6D-A172-96572B00DACB}" dt="2023-01-24T03:19:23.276" v="380" actId="20577"/>
          <ac:spMkLst>
            <pc:docMk/>
            <pc:sldMk cId="579630974" sldId="315"/>
            <ac:spMk id="6" creationId="{B05028CE-DA21-47EC-B483-3CE6A8E62CF1}"/>
          </ac:spMkLst>
        </pc:spChg>
        <pc:picChg chg="mod">
          <ac:chgData name="Alistair Nguyen" userId="67d54bbcc9833386" providerId="LiveId" clId="{9D09DAC8-C9E7-4C6D-A172-96572B00DACB}" dt="2023-01-24T03:17:11.853" v="139" actId="1076"/>
          <ac:picMkLst>
            <pc:docMk/>
            <pc:sldMk cId="579630974" sldId="315"/>
            <ac:picMk id="11" creationId="{CA0CEF31-8892-4929-9704-DE8E54938E79}"/>
          </ac:picMkLst>
        </pc:picChg>
      </pc:sldChg>
      <pc:sldChg chg="modSp add mod">
        <pc:chgData name="Alistair Nguyen" userId="67d54bbcc9833386" providerId="LiveId" clId="{9D09DAC8-C9E7-4C6D-A172-96572B00DACB}" dt="2023-01-24T02:25:53.865" v="102" actId="20577"/>
        <pc:sldMkLst>
          <pc:docMk/>
          <pc:sldMk cId="116697314" sldId="316"/>
        </pc:sldMkLst>
        <pc:graphicFrameChg chg="mod modGraphic">
          <ac:chgData name="Alistair Nguyen" userId="67d54bbcc9833386" providerId="LiveId" clId="{9D09DAC8-C9E7-4C6D-A172-96572B00DACB}" dt="2023-01-24T02:25:53.865" v="102" actId="20577"/>
          <ac:graphicFrameMkLst>
            <pc:docMk/>
            <pc:sldMk cId="116697314" sldId="316"/>
            <ac:graphicFrameMk id="39" creationId="{828FCC7C-9CA7-4A08-B1B6-91B39D2A90C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https://www.domain.com.a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159970" y="905777"/>
            <a:ext cx="3338625" cy="3150159"/>
          </a:xfrm>
        </p:spPr>
        <p:txBody>
          <a:bodyPr>
            <a:normAutofit fontScale="90000"/>
          </a:bodyPr>
          <a:lstStyle/>
          <a:p>
            <a:r>
              <a:rPr lang="en-US" dirty="0"/>
              <a:t>Project 4 </a:t>
            </a:r>
            <a:br>
              <a:rPr lang="en-US" dirty="0"/>
            </a:br>
            <a:br>
              <a:rPr lang="en-US" dirty="0"/>
            </a:br>
            <a:r>
              <a:rPr lang="en-US" dirty="0"/>
              <a:t>Price prediction for the ACT property market</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Alistair Nguyen</a:t>
            </a:r>
          </a:p>
          <a:p>
            <a:r>
              <a:rPr lang="en-US" dirty="0"/>
              <a:t>Joshua Tean</a:t>
            </a:r>
          </a:p>
          <a:p>
            <a:r>
              <a:rPr lang="en-US" dirty="0"/>
              <a:t>Neha Sharma</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4000" dirty="0"/>
              <a:t>Data Modeling Implementation</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3961460924"/>
              </p:ext>
            </p:extLst>
          </p:nvPr>
        </p:nvGraphicFramePr>
        <p:xfrm>
          <a:off x="1143000" y="2009775"/>
          <a:ext cx="9906000" cy="2119752"/>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1196845939"/>
                    </a:ext>
                  </a:extLst>
                </a:gridCol>
                <a:gridCol w="5943600">
                  <a:extLst>
                    <a:ext uri="{9D8B030D-6E8A-4147-A177-3AD203B41FA5}">
                      <a16:colId xmlns:a16="http://schemas.microsoft.com/office/drawing/2014/main" val="1595433812"/>
                    </a:ext>
                  </a:extLst>
                </a:gridCol>
              </a:tblGrid>
              <a:tr h="529938">
                <a:tc>
                  <a:txBody>
                    <a:bodyPr/>
                    <a:lstStyle/>
                    <a:p>
                      <a:pPr algn="ctr"/>
                      <a:r>
                        <a:rPr lang="en-US" dirty="0"/>
                        <a:t>Property Type</a:t>
                      </a:r>
                    </a:p>
                  </a:txBody>
                  <a:tcPr anchor="ctr">
                    <a:lnT w="9525" cap="flat" cmpd="sng" algn="ctr">
                      <a:solidFill>
                        <a:schemeClr val="accent1"/>
                      </a:solidFill>
                      <a:prstDash val="solid"/>
                      <a:round/>
                      <a:headEnd type="none" w="med" len="med"/>
                      <a:tailEnd type="none" w="med" len="med"/>
                    </a:lnT>
                  </a:tcPr>
                </a:tc>
                <a:tc>
                  <a:txBody>
                    <a:bodyPr/>
                    <a:lstStyle/>
                    <a:p>
                      <a:pPr algn="ctr"/>
                      <a:r>
                        <a:rPr lang="en-US" b="1" dirty="0">
                          <a:solidFill>
                            <a:schemeClr val="bg1"/>
                          </a:solidFill>
                        </a:rPr>
                        <a:t>R-squared value</a:t>
                      </a:r>
                    </a:p>
                  </a:txBody>
                  <a:tcPr anchor="ctr">
                    <a:lnT w="9525" cap="flat" cmpd="sng" algn="ctr">
                      <a:solidFill>
                        <a:schemeClr val="accent1"/>
                      </a:solidFill>
                      <a:prstDash val="solid"/>
                      <a:round/>
                      <a:headEnd type="none" w="med" len="med"/>
                      <a:tailEnd type="none" w="med" len="med"/>
                    </a:lnT>
                    <a:solidFill>
                      <a:schemeClr val="accent1"/>
                    </a:solidFill>
                  </a:tcPr>
                </a:tc>
                <a:extLst>
                  <a:ext uri="{0D108BD9-81ED-4DB2-BD59-A6C34878D82A}">
                    <a16:rowId xmlns:a16="http://schemas.microsoft.com/office/drawing/2014/main" val="4007227135"/>
                  </a:ext>
                </a:extLst>
              </a:tr>
              <a:tr h="529938">
                <a:tc>
                  <a:txBody>
                    <a:bodyPr/>
                    <a:lstStyle/>
                    <a:p>
                      <a:pPr algn="ctr"/>
                      <a:r>
                        <a:rPr lang="en-US" dirty="0"/>
                        <a:t>House </a:t>
                      </a:r>
                    </a:p>
                  </a:txBody>
                  <a:tcPr anchor="ctr"/>
                </a:tc>
                <a:tc>
                  <a:txBody>
                    <a:bodyPr/>
                    <a:lstStyle/>
                    <a:p>
                      <a:pPr algn="ctr"/>
                      <a:r>
                        <a:rPr lang="en-AU" dirty="0"/>
                        <a:t>0.3646825</a:t>
                      </a:r>
                      <a:endParaRPr lang="en-US" dirty="0"/>
                    </a:p>
                  </a:txBody>
                  <a:tcPr anchor="ctr"/>
                </a:tc>
                <a:extLst>
                  <a:ext uri="{0D108BD9-81ED-4DB2-BD59-A6C34878D82A}">
                    <a16:rowId xmlns:a16="http://schemas.microsoft.com/office/drawing/2014/main" val="2465055832"/>
                  </a:ext>
                </a:extLst>
              </a:tr>
              <a:tr h="529938">
                <a:tc>
                  <a:txBody>
                    <a:bodyPr/>
                    <a:lstStyle/>
                    <a:p>
                      <a:pPr algn="ctr"/>
                      <a:r>
                        <a:rPr lang="en-US" dirty="0"/>
                        <a:t>Townhouse</a:t>
                      </a:r>
                    </a:p>
                  </a:txBody>
                  <a:tcPr anchor="ctr"/>
                </a:tc>
                <a:tc>
                  <a:txBody>
                    <a:bodyPr/>
                    <a:lstStyle/>
                    <a:p>
                      <a:pPr algn="ctr"/>
                      <a:r>
                        <a:rPr lang="en-AU" dirty="0"/>
                        <a:t>0.4428827</a:t>
                      </a:r>
                    </a:p>
                  </a:txBody>
                  <a:tcPr anchor="ctr"/>
                </a:tc>
                <a:extLst>
                  <a:ext uri="{0D108BD9-81ED-4DB2-BD59-A6C34878D82A}">
                    <a16:rowId xmlns:a16="http://schemas.microsoft.com/office/drawing/2014/main" val="1474616042"/>
                  </a:ext>
                </a:extLst>
              </a:tr>
              <a:tr h="529938">
                <a:tc>
                  <a:txBody>
                    <a:bodyPr/>
                    <a:lstStyle/>
                    <a:p>
                      <a:pPr algn="ctr"/>
                      <a:r>
                        <a:rPr lang="en-US" dirty="0"/>
                        <a:t>Unit </a:t>
                      </a:r>
                    </a:p>
                  </a:txBody>
                  <a:tcPr anchor="ctr"/>
                </a:tc>
                <a:tc>
                  <a:txBody>
                    <a:bodyPr/>
                    <a:lstStyle/>
                    <a:p>
                      <a:pPr algn="ctr"/>
                      <a:r>
                        <a:rPr lang="en-AU" dirty="0"/>
                        <a:t>0.3359805</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11669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Output</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Potential data inclusion</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House and Land size </a:t>
            </a:r>
          </a:p>
          <a:p>
            <a:r>
              <a:rPr lang="en-US" dirty="0"/>
              <a:t>Bathrooms </a:t>
            </a:r>
          </a:p>
          <a:p>
            <a:r>
              <a:rPr lang="en-US" dirty="0"/>
              <a:t>Car space </a:t>
            </a:r>
          </a:p>
          <a:p>
            <a:r>
              <a:rPr lang="en-US" dirty="0"/>
              <a:t>Quality of the dwelling </a:t>
            </a:r>
          </a:p>
          <a:p>
            <a:r>
              <a:rPr lang="en-US" dirty="0"/>
              <a:t>Infrastructures proximity </a:t>
            </a:r>
          </a:p>
          <a:p>
            <a:endParaRPr lang="en-US" dirty="0"/>
          </a:p>
          <a:p>
            <a:pPr marL="0" indent="0">
              <a:buNone/>
            </a:pPr>
            <a:r>
              <a:rPr lang="en-US" dirty="0"/>
              <a:t> </a:t>
            </a:r>
          </a:p>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pic>
        <p:nvPicPr>
          <p:cNvPr id="11" name="Picture 10">
            <a:extLst>
              <a:ext uri="{FF2B5EF4-FFF2-40B4-BE49-F238E27FC236}">
                <a16:creationId xmlns:a16="http://schemas.microsoft.com/office/drawing/2014/main" id="{CA0CEF31-8892-4929-9704-DE8E54938E79}"/>
              </a:ext>
            </a:extLst>
          </p:cNvPr>
          <p:cNvPicPr>
            <a:picLocks noChangeAspect="1"/>
          </p:cNvPicPr>
          <p:nvPr/>
        </p:nvPicPr>
        <p:blipFill>
          <a:blip r:embed="rId2"/>
          <a:stretch>
            <a:fillRect/>
          </a:stretch>
        </p:blipFill>
        <p:spPr>
          <a:xfrm>
            <a:off x="1183578" y="1985844"/>
            <a:ext cx="3735555" cy="3415889"/>
          </a:xfrm>
          <a:prstGeom prst="rect">
            <a:avLst/>
          </a:prstGeom>
        </p:spPr>
      </p:pic>
    </p:spTree>
    <p:extLst>
      <p:ext uri="{BB962C8B-B14F-4D97-AF65-F5344CB8AC3E}">
        <p14:creationId xmlns:p14="http://schemas.microsoft.com/office/powerpoint/2010/main" val="57963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12</a:t>
            </a:fld>
            <a:endParaRPr lang="en-US" dirty="0"/>
          </a:p>
        </p:txBody>
      </p:sp>
    </p:spTree>
    <p:extLst>
      <p:ext uri="{BB962C8B-B14F-4D97-AF65-F5344CB8AC3E}">
        <p14:creationId xmlns:p14="http://schemas.microsoft.com/office/powerpoint/2010/main" val="24007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13</a:t>
            </a:fld>
            <a:endParaRPr lang="en-US" dirty="0"/>
          </a:p>
        </p:txBody>
      </p:sp>
    </p:spTree>
    <p:extLst>
      <p:ext uri="{BB962C8B-B14F-4D97-AF65-F5344CB8AC3E}">
        <p14:creationId xmlns:p14="http://schemas.microsoft.com/office/powerpoint/2010/main" val="251395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14</a:t>
            </a:fld>
            <a:endParaRPr lang="en-US" dirty="0"/>
          </a:p>
        </p:txBody>
      </p:sp>
    </p:spTree>
    <p:extLst>
      <p:ext uri="{BB962C8B-B14F-4D97-AF65-F5344CB8AC3E}">
        <p14:creationId xmlns:p14="http://schemas.microsoft.com/office/powerpoint/2010/main" val="388828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71881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a:lstStyle/>
          <a:p>
            <a:r>
              <a:rPr lang="en-US" dirty="0"/>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1259417029"/>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dirty="0"/>
          </a:p>
        </p:txBody>
      </p:sp>
    </p:spTree>
    <p:extLst>
      <p:ext uri="{BB962C8B-B14F-4D97-AF65-F5344CB8AC3E}">
        <p14:creationId xmlns:p14="http://schemas.microsoft.com/office/powerpoint/2010/main" val="428044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19</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ACT Property Market</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 - Introduction</a:t>
            </a:r>
          </a:p>
          <a:p>
            <a:r>
              <a:rPr lang="en-US" dirty="0"/>
              <a:t>Topic two – Model - 1</a:t>
            </a:r>
          </a:p>
          <a:p>
            <a:r>
              <a:rPr lang="en-US" dirty="0"/>
              <a:t>Topic three – Model -2</a:t>
            </a:r>
          </a:p>
          <a:p>
            <a:r>
              <a:rPr lang="en-US" dirty="0"/>
              <a:t>Topic four - Limitations.</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20</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21</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22</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247575"/>
            <a:ext cx="5355265" cy="927742"/>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3" y="1817193"/>
            <a:ext cx="5355266" cy="4397128"/>
          </a:xfrm>
        </p:spPr>
        <p:txBody>
          <a:bodyPr>
            <a:normAutofit fontScale="85000" lnSpcReduction="20000"/>
          </a:bodyPr>
          <a:lstStyle/>
          <a:p>
            <a:pPr algn="l"/>
            <a:r>
              <a:rPr lang="en-US" b="0" i="0" dirty="0">
                <a:solidFill>
                  <a:srgbClr val="444444"/>
                </a:solidFill>
                <a:effectLst/>
                <a:latin typeface="Tahoma" panose="020B0604030504040204" pitchFamily="34" charset="0"/>
              </a:rPr>
              <a:t>For our project- 04 we went with the real estate market. After dwelling into the data set from all over Australia over the last three years we decided to put our focus on ACT.</a:t>
            </a:r>
          </a:p>
          <a:p>
            <a:pPr algn="l"/>
            <a:endParaRPr lang="en-US" dirty="0">
              <a:solidFill>
                <a:srgbClr val="444444"/>
              </a:solidFill>
              <a:latin typeface="Tahoma" panose="020B0604030504040204" pitchFamily="34" charset="0"/>
            </a:endParaRPr>
          </a:p>
          <a:p>
            <a:pPr algn="l"/>
            <a:r>
              <a:rPr lang="en-US" b="0" i="0" dirty="0">
                <a:solidFill>
                  <a:srgbClr val="444444"/>
                </a:solidFill>
                <a:effectLst/>
                <a:latin typeface="Tahoma" panose="020B0604030504040204" pitchFamily="34" charset="0"/>
              </a:rPr>
              <a:t>This year has seen Canberra’s property market take a tumble from the pandemic price peak; however, dwellings remain $320,000 more expensive on average than before the global pandemic hit in 2020.</a:t>
            </a:r>
          </a:p>
          <a:p>
            <a:pPr algn="l"/>
            <a:r>
              <a:rPr lang="en-US" b="0" i="0" u="none" strike="noStrike" dirty="0">
                <a:solidFill>
                  <a:srgbClr val="C41230"/>
                </a:solidFill>
                <a:effectLst/>
                <a:latin typeface="Tahoma" panose="020B0604030504040204" pitchFamily="34" charset="0"/>
                <a:hlinkClick r:id="rId4"/>
              </a:rPr>
              <a:t>Domain’s End of Year Wrap for 2022</a:t>
            </a:r>
            <a:r>
              <a:rPr lang="en-US" b="0" i="0" dirty="0">
                <a:solidFill>
                  <a:srgbClr val="444444"/>
                </a:solidFill>
                <a:effectLst/>
                <a:latin typeface="Tahoma" panose="020B0604030504040204" pitchFamily="34" charset="0"/>
              </a:rPr>
              <a:t> revealed median prices were up in Canberra 41.2 per cent than the pandemic trough despite a six per cent median dwelling price decrease since the peak earlier this year.</a:t>
            </a:r>
          </a:p>
          <a:p>
            <a:pPr algn="l"/>
            <a:endParaRPr lang="en-US" b="0" i="0" dirty="0">
              <a:solidFill>
                <a:srgbClr val="444444"/>
              </a:solidFill>
              <a:effectLst/>
              <a:latin typeface="Tahoma" panose="020B0604030504040204" pitchFamily="34" charset="0"/>
            </a:endParaRPr>
          </a:p>
          <a:p>
            <a:pPr algn="l"/>
            <a:endParaRPr lang="en-US" b="0" i="0" dirty="0">
              <a:solidFill>
                <a:srgbClr val="444444"/>
              </a:solidFill>
              <a:effectLst/>
              <a:latin typeface="Tahoma" panose="020B0604030504040204" pitchFamily="34" charset="0"/>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4" name="Straight Connector 1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2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2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2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2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2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30">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2">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94A7A-0EDE-7FD9-9E96-7AF8DD0FADA4}"/>
              </a:ext>
            </a:extLst>
          </p:cNvPr>
          <p:cNvSpPr>
            <a:spLocks noGrp="1"/>
          </p:cNvSpPr>
          <p:nvPr>
            <p:ph type="title"/>
          </p:nvPr>
        </p:nvSpPr>
        <p:spPr>
          <a:xfrm>
            <a:off x="1129553" y="511309"/>
            <a:ext cx="9577116" cy="1221957"/>
          </a:xfrm>
        </p:spPr>
        <p:txBody>
          <a:bodyPr vert="horz" lIns="91440" tIns="45720" rIns="91440" bIns="45720" rtlCol="0" anchor="ctr">
            <a:normAutofit/>
          </a:bodyPr>
          <a:lstStyle/>
          <a:p>
            <a:r>
              <a:rPr lang="en-US"/>
              <a:t>Purpose of the project</a:t>
            </a:r>
          </a:p>
        </p:txBody>
      </p:sp>
      <p:cxnSp>
        <p:nvCxnSpPr>
          <p:cNvPr id="54" name="Straight Connector 34">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36">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8">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24988A60-ECC3-1DCE-1AD0-038A50C86E29}"/>
              </a:ext>
            </a:extLst>
          </p:cNvPr>
          <p:cNvSpPr>
            <a:spLocks noGrp="1"/>
          </p:cNvSpPr>
          <p:nvPr>
            <p:ph idx="1"/>
          </p:nvPr>
        </p:nvSpPr>
        <p:spPr>
          <a:xfrm>
            <a:off x="1129553" y="2420471"/>
            <a:ext cx="5479065" cy="3884410"/>
          </a:xfrm>
        </p:spPr>
        <p:txBody>
          <a:bodyPr vert="horz" lIns="91440" tIns="45720" rIns="91440" bIns="45720" rtlCol="0" anchor="ctr">
            <a:normAutofit/>
          </a:bodyPr>
          <a:lstStyle/>
          <a:p>
            <a:pPr indent="-228600">
              <a:buFont typeface="Arial" panose="020B0604020202020204" pitchFamily="34" charset="0"/>
              <a:buChar char="•"/>
            </a:pPr>
            <a:r>
              <a:rPr lang="en-US" dirty="0"/>
              <a:t>The whole idea behind the project model is to try to use the historical data and train a model in a way that it can predict current values if someone were to buy property today.</a:t>
            </a:r>
          </a:p>
          <a:p>
            <a:pPr indent="-228600">
              <a:buFont typeface="Arial" panose="020B0604020202020204" pitchFamily="34" charset="0"/>
              <a:buChar char="•"/>
            </a:pPr>
            <a:r>
              <a:rPr lang="en-US" dirty="0"/>
              <a:t>We are aware that factors like price can be dependent on n number of features.</a:t>
            </a:r>
          </a:p>
          <a:p>
            <a:pPr indent="-228600">
              <a:buFont typeface="Arial" panose="020B0604020202020204" pitchFamily="34" charset="0"/>
              <a:buChar char="•"/>
            </a:pPr>
            <a:r>
              <a:rPr lang="en-US" dirty="0"/>
              <a:t>However today we are focusing on what type of property you are trying to buy.</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4A8B7DCF-DDEA-A9F8-F148-8EA6ACC477FB}"/>
              </a:ext>
            </a:extLst>
          </p:cNvPr>
          <p:cNvSpPr>
            <a:spLocks noGrp="1"/>
          </p:cNvSpPr>
          <p:nvPr>
            <p:ph type="ftr" sz="quarter" idx="11"/>
          </p:nvPr>
        </p:nvSpPr>
        <p:spPr>
          <a:xfrm>
            <a:off x="154429" y="6398878"/>
            <a:ext cx="4497315" cy="365125"/>
          </a:xfrm>
        </p:spPr>
        <p:txBody>
          <a:bodyPr vert="horz" lIns="91440" tIns="45720" rIns="91440" bIns="45720" rtlCol="0" anchor="ctr">
            <a:normAutofit/>
          </a:bodyPr>
          <a:lstStyle/>
          <a:p>
            <a:pPr>
              <a:spcAft>
                <a:spcPts val="600"/>
              </a:spcAft>
            </a:pPr>
            <a:r>
              <a:rPr lang="en-US" b="1" kern="1200" spc="30" baseline="0">
                <a:solidFill>
                  <a:schemeClr val="tx2"/>
                </a:solidFill>
                <a:latin typeface="+mj-lt"/>
                <a:ea typeface="+mn-ea"/>
                <a:cs typeface="+mn-cs"/>
              </a:rPr>
              <a:t>Sample Footer Text</a:t>
            </a:r>
          </a:p>
        </p:txBody>
      </p:sp>
      <p:pic>
        <p:nvPicPr>
          <p:cNvPr id="12" name="Picture Placeholder 11" descr="A picture containing text, outdoor, grass, sky&#10;&#10;Description automatically generated">
            <a:extLst>
              <a:ext uri="{FF2B5EF4-FFF2-40B4-BE49-F238E27FC236}">
                <a16:creationId xmlns:a16="http://schemas.microsoft.com/office/drawing/2014/main" id="{74A49074-95BE-67C6-4BD2-2E6C7ACCD68C}"/>
              </a:ext>
            </a:extLst>
          </p:cNvPr>
          <p:cNvPicPr>
            <a:picLocks noGrp="1" noChangeAspect="1"/>
          </p:cNvPicPr>
          <p:nvPr>
            <p:ph type="pic" sz="quarter" idx="13"/>
          </p:nvPr>
        </p:nvPicPr>
        <p:blipFill rotWithShape="1">
          <a:blip r:embed="rId2"/>
          <a:srcRect r="30101"/>
          <a:stretch/>
        </p:blipFill>
        <p:spPr>
          <a:xfrm>
            <a:off x="7225552" y="1995117"/>
            <a:ext cx="4966447" cy="4862884"/>
          </a:xfrm>
          <a:prstGeom prst="rect">
            <a:avLst/>
          </a:prstGeom>
        </p:spPr>
      </p:pic>
      <p:cxnSp>
        <p:nvCxnSpPr>
          <p:cNvPr id="57" name="Straight Connector 40">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CD79B49D-6492-8B5A-B63A-AE5D49989A8F}"/>
              </a:ext>
            </a:extLst>
          </p:cNvPr>
          <p:cNvSpPr>
            <a:spLocks noGrp="1"/>
          </p:cNvSpPr>
          <p:nvPr>
            <p:ph type="dt" sz="half" idx="10"/>
          </p:nvPr>
        </p:nvSpPr>
        <p:spPr>
          <a:xfrm>
            <a:off x="7337102" y="6398878"/>
            <a:ext cx="4193908" cy="365125"/>
          </a:xfrm>
        </p:spPr>
        <p:txBody>
          <a:bodyPr vert="horz" lIns="91440" tIns="45720" rIns="91440" bIns="45720" rtlCol="0" anchor="ctr">
            <a:normAutofit/>
          </a:bodyPr>
          <a:lstStyle/>
          <a:p>
            <a:pPr>
              <a:spcAft>
                <a:spcPts val="600"/>
              </a:spcAft>
            </a:pPr>
            <a:r>
              <a:rPr lang="en-US">
                <a:solidFill>
                  <a:srgbClr val="FFFFFF"/>
                </a:solidFill>
              </a:rPr>
              <a:t>2/7/20XX</a:t>
            </a:r>
          </a:p>
        </p:txBody>
      </p:sp>
      <p:sp>
        <p:nvSpPr>
          <p:cNvPr id="8" name="Slide Number Placeholder 7">
            <a:extLst>
              <a:ext uri="{FF2B5EF4-FFF2-40B4-BE49-F238E27FC236}">
                <a16:creationId xmlns:a16="http://schemas.microsoft.com/office/drawing/2014/main" id="{1913D17C-C1EF-A57F-F913-32BFBFA18BDD}"/>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29804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7" name="Rectangle 66">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7D8BE3-5621-6952-017A-13749984D773}"/>
              </a:ext>
            </a:extLst>
          </p:cNvPr>
          <p:cNvSpPr>
            <a:spLocks noGrp="1"/>
          </p:cNvSpPr>
          <p:nvPr>
            <p:ph type="title"/>
          </p:nvPr>
        </p:nvSpPr>
        <p:spPr>
          <a:xfrm>
            <a:off x="1129553" y="584791"/>
            <a:ext cx="10064376" cy="1086847"/>
          </a:xfrm>
        </p:spPr>
        <p:txBody>
          <a:bodyPr vert="horz" lIns="91440" tIns="45720" rIns="91440" bIns="45720" rtlCol="0" anchor="ctr">
            <a:normAutofit/>
          </a:bodyPr>
          <a:lstStyle/>
          <a:p>
            <a:r>
              <a:rPr lang="en-US" dirty="0"/>
              <a:t>Assumptions</a:t>
            </a:r>
          </a:p>
        </p:txBody>
      </p:sp>
      <p:cxnSp>
        <p:nvCxnSpPr>
          <p:cNvPr id="94" name="Straight Connector 78">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E4392A6-1D9D-C985-FFE3-65A2CF7EBDDA}"/>
              </a:ext>
            </a:extLst>
          </p:cNvPr>
          <p:cNvSpPr>
            <a:spLocks noGrp="1"/>
          </p:cNvSpPr>
          <p:nvPr>
            <p:ph idx="1"/>
          </p:nvPr>
        </p:nvSpPr>
        <p:spPr>
          <a:xfrm>
            <a:off x="1129554" y="2499694"/>
            <a:ext cx="5831833" cy="3824906"/>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900" dirty="0"/>
              <a:t>Even though we are trying to train the model closest to the perfect the important decision of one's maybe biggest investment in life can’t be based on a few factors. Hence, we would like to clarify a few assumptions about the project.</a:t>
            </a:r>
          </a:p>
          <a:p>
            <a:pPr indent="-228600">
              <a:lnSpc>
                <a:spcPct val="90000"/>
              </a:lnSpc>
              <a:buFont typeface="Arial" panose="020B0604020202020204" pitchFamily="34" charset="0"/>
              <a:buChar char="•"/>
            </a:pPr>
            <a:endParaRPr lang="en-US" sz="1900" dirty="0"/>
          </a:p>
          <a:p>
            <a:pPr indent="-228600">
              <a:lnSpc>
                <a:spcPct val="90000"/>
              </a:lnSpc>
              <a:buFont typeface="Arial" panose="020B0604020202020204" pitchFamily="34" charset="0"/>
              <a:buChar char="•"/>
            </a:pPr>
            <a:r>
              <a:rPr lang="en-US" sz="1900" dirty="0"/>
              <a:t>1) No pandemic- This model is not designed with the consideration of the pandemic. </a:t>
            </a:r>
          </a:p>
          <a:p>
            <a:pPr indent="-228600">
              <a:lnSpc>
                <a:spcPct val="90000"/>
              </a:lnSpc>
              <a:buFont typeface="Arial" panose="020B0604020202020204" pitchFamily="34" charset="0"/>
              <a:buChar char="•"/>
            </a:pPr>
            <a:r>
              <a:rPr lang="en-US" sz="1900" dirty="0"/>
              <a:t>2) No first home buyer boom- we have not added a consideration for the government supports for the first home buyers.</a:t>
            </a:r>
          </a:p>
          <a:p>
            <a:pPr indent="-228600">
              <a:lnSpc>
                <a:spcPct val="90000"/>
              </a:lnSpc>
              <a:buFont typeface="Arial" panose="020B0604020202020204" pitchFamily="34" charset="0"/>
              <a:buChar char="•"/>
            </a:pPr>
            <a:r>
              <a:rPr lang="en-US" sz="1900" dirty="0"/>
              <a:t>3) No banks - Interest rates, tax savings and ease of lending these factors are not considered in the model.</a:t>
            </a:r>
          </a:p>
        </p:txBody>
      </p:sp>
      <p:pic>
        <p:nvPicPr>
          <p:cNvPr id="22" name="Picture Placeholder 21" descr="Text&#10;&#10;Description automatically generated">
            <a:extLst>
              <a:ext uri="{FF2B5EF4-FFF2-40B4-BE49-F238E27FC236}">
                <a16:creationId xmlns:a16="http://schemas.microsoft.com/office/drawing/2014/main" id="{3F5E3531-A454-F8F7-5CAA-9FE7108CB4F1}"/>
              </a:ext>
            </a:extLst>
          </p:cNvPr>
          <p:cNvPicPr>
            <a:picLocks noGrp="1" noChangeAspect="1"/>
          </p:cNvPicPr>
          <p:nvPr>
            <p:ph type="pic" sz="quarter" idx="13"/>
          </p:nvPr>
        </p:nvPicPr>
        <p:blipFill>
          <a:blip r:embed="rId2"/>
          <a:srcRect t="9167" b="9167"/>
          <a:stretch>
            <a:fillRect/>
          </a:stretch>
        </p:blipFill>
        <p:spPr>
          <a:xfrm>
            <a:off x="7521974" y="2893832"/>
            <a:ext cx="4136627" cy="2995462"/>
          </a:xfrm>
          <a:prstGeom prst="rect">
            <a:avLst/>
          </a:prstGeom>
        </p:spPr>
      </p:pic>
      <p:sp>
        <p:nvSpPr>
          <p:cNvPr id="6" name="Footer Placeholder 5">
            <a:extLst>
              <a:ext uri="{FF2B5EF4-FFF2-40B4-BE49-F238E27FC236}">
                <a16:creationId xmlns:a16="http://schemas.microsoft.com/office/drawing/2014/main" id="{22E224B6-B408-4375-E544-D7C933B176ED}"/>
              </a:ext>
            </a:extLst>
          </p:cNvPr>
          <p:cNvSpPr>
            <a:spLocks noGrp="1"/>
          </p:cNvSpPr>
          <p:nvPr>
            <p:ph type="ftr" sz="quarter" idx="11"/>
          </p:nvPr>
        </p:nvSpPr>
        <p:spPr>
          <a:xfrm>
            <a:off x="154429" y="6398878"/>
            <a:ext cx="4497315" cy="365125"/>
          </a:xfrm>
        </p:spPr>
        <p:txBody>
          <a:bodyPr vert="horz" lIns="91440" tIns="45720" rIns="91440" bIns="45720" rtlCol="0" anchor="ctr">
            <a:normAutofit/>
          </a:bodyPr>
          <a:lstStyle/>
          <a:p>
            <a:pPr>
              <a:spcAft>
                <a:spcPts val="600"/>
              </a:spcAft>
            </a:pPr>
            <a:r>
              <a:rPr lang="en-US" b="1" kern="1200" spc="30" baseline="0">
                <a:solidFill>
                  <a:schemeClr val="tx2"/>
                </a:solidFill>
                <a:latin typeface="+mj-lt"/>
                <a:ea typeface="+mn-ea"/>
                <a:cs typeface="+mn-cs"/>
              </a:rPr>
              <a:t>Sample Footer Text</a:t>
            </a:r>
          </a:p>
        </p:txBody>
      </p:sp>
      <p:sp>
        <p:nvSpPr>
          <p:cNvPr id="7" name="Date Placeholder 6">
            <a:extLst>
              <a:ext uri="{FF2B5EF4-FFF2-40B4-BE49-F238E27FC236}">
                <a16:creationId xmlns:a16="http://schemas.microsoft.com/office/drawing/2014/main" id="{0D6D8953-72FF-2AF1-23F9-60B3422C027A}"/>
              </a:ext>
            </a:extLst>
          </p:cNvPr>
          <p:cNvSpPr>
            <a:spLocks noGrp="1"/>
          </p:cNvSpPr>
          <p:nvPr>
            <p:ph type="dt" sz="half" idx="10"/>
          </p:nvPr>
        </p:nvSpPr>
        <p:spPr>
          <a:xfrm>
            <a:off x="7337102" y="6398878"/>
            <a:ext cx="4193908" cy="365125"/>
          </a:xfrm>
        </p:spPr>
        <p:txBody>
          <a:bodyPr vert="horz" lIns="91440" tIns="45720" rIns="91440" bIns="45720" rtlCol="0" anchor="ctr">
            <a:normAutofit/>
          </a:bodyPr>
          <a:lstStyle/>
          <a:p>
            <a:pPr>
              <a:spcAft>
                <a:spcPts val="600"/>
              </a:spcAft>
            </a:pPr>
            <a:r>
              <a:rPr lang="en-US"/>
              <a:t>2/7/20XX</a:t>
            </a:r>
          </a:p>
        </p:txBody>
      </p:sp>
      <p:sp>
        <p:nvSpPr>
          <p:cNvPr id="8" name="Slide Number Placeholder 7">
            <a:extLst>
              <a:ext uri="{FF2B5EF4-FFF2-40B4-BE49-F238E27FC236}">
                <a16:creationId xmlns:a16="http://schemas.microsoft.com/office/drawing/2014/main" id="{B8B03776-FB24-8473-23C8-4F2485D9B9D1}"/>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5</a:t>
            </a:fld>
            <a:endParaRPr lang="en-US"/>
          </a:p>
        </p:txBody>
      </p:sp>
    </p:spTree>
    <p:extLst>
      <p:ext uri="{BB962C8B-B14F-4D97-AF65-F5344CB8AC3E}">
        <p14:creationId xmlns:p14="http://schemas.microsoft.com/office/powerpoint/2010/main" val="25632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5" name="Straight Connector 6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6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7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7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7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7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7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5" name="Rectangle 81">
            <a:extLst>
              <a:ext uri="{FF2B5EF4-FFF2-40B4-BE49-F238E27FC236}">
                <a16:creationId xmlns:a16="http://schemas.microsoft.com/office/drawing/2014/main" id="{446E324D-9201-4292-875F-C3B15A73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02AD7D83-A622-4E64-A15F-5715B2553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
            <a:ext cx="5683516" cy="28855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97A393F-6750-4B9D-A774-36E66ABA47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7835" y="0"/>
            <a:ext cx="3234165" cy="155502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92826E41-9BA6-A39F-7AD4-89F7484BAA1D}"/>
              </a:ext>
            </a:extLst>
          </p:cNvPr>
          <p:cNvSpPr>
            <a:spLocks noGrp="1"/>
          </p:cNvSpPr>
          <p:nvPr>
            <p:ph type="ftr" sz="quarter" idx="11"/>
          </p:nvPr>
        </p:nvSpPr>
        <p:spPr>
          <a:xfrm>
            <a:off x="154429" y="6398878"/>
            <a:ext cx="4497315" cy="365125"/>
          </a:xfrm>
        </p:spPr>
        <p:txBody>
          <a:bodyPr vert="horz" lIns="91440" tIns="45720" rIns="91440" bIns="45720" rtlCol="0" anchor="ctr">
            <a:normAutofit/>
          </a:bodyPr>
          <a:lstStyle/>
          <a:p>
            <a:pPr>
              <a:spcAft>
                <a:spcPts val="600"/>
              </a:spcAft>
            </a:pPr>
            <a:r>
              <a:rPr lang="en-US" b="1" kern="1200" spc="30" baseline="0">
                <a:solidFill>
                  <a:schemeClr val="tx2"/>
                </a:solidFill>
                <a:latin typeface="+mj-lt"/>
                <a:ea typeface="+mn-ea"/>
                <a:cs typeface="+mn-cs"/>
              </a:rPr>
              <a:t>Sample Footer Text</a:t>
            </a:r>
          </a:p>
        </p:txBody>
      </p:sp>
      <p:cxnSp>
        <p:nvCxnSpPr>
          <p:cNvPr id="88" name="Straight Connector 87">
            <a:extLst>
              <a:ext uri="{FF2B5EF4-FFF2-40B4-BE49-F238E27FC236}">
                <a16:creationId xmlns:a16="http://schemas.microsoft.com/office/drawing/2014/main" id="{92A6F3B3-F9A3-4E38-8F8E-5247F74D5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1242929"/>
            <a:ext cx="3559041" cy="56150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857A291D-03C3-64B7-3453-407A3B728791}"/>
              </a:ext>
            </a:extLst>
          </p:cNvPr>
          <p:cNvSpPr>
            <a:spLocks noGrp="1"/>
          </p:cNvSpPr>
          <p:nvPr>
            <p:ph type="dt" sz="half" idx="10"/>
          </p:nvPr>
        </p:nvSpPr>
        <p:spPr>
          <a:xfrm>
            <a:off x="7337102" y="6398878"/>
            <a:ext cx="4193908" cy="365125"/>
          </a:xfrm>
        </p:spPr>
        <p:txBody>
          <a:bodyPr vert="horz" lIns="91440" tIns="45720" rIns="91440" bIns="45720" rtlCol="0" anchor="ctr">
            <a:normAutofit/>
          </a:bodyPr>
          <a:lstStyle/>
          <a:p>
            <a:pPr>
              <a:spcAft>
                <a:spcPts val="600"/>
              </a:spcAft>
            </a:pPr>
            <a:r>
              <a:rPr lang="en-US"/>
              <a:t>2/7/20XX</a:t>
            </a:r>
          </a:p>
        </p:txBody>
      </p:sp>
      <p:sp>
        <p:nvSpPr>
          <p:cNvPr id="8" name="Slide Number Placeholder 7">
            <a:extLst>
              <a:ext uri="{FF2B5EF4-FFF2-40B4-BE49-F238E27FC236}">
                <a16:creationId xmlns:a16="http://schemas.microsoft.com/office/drawing/2014/main" id="{738E02EE-F3E2-F6B9-73EB-B7AE143FBBDA}"/>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a:pPr>
                <a:spcAft>
                  <a:spcPts val="600"/>
                </a:spcAft>
              </a:pPr>
              <a:t>6</a:t>
            </a:fld>
            <a:endParaRPr lang="en-US"/>
          </a:p>
        </p:txBody>
      </p:sp>
      <p:cxnSp>
        <p:nvCxnSpPr>
          <p:cNvPr id="90" name="Straight Connector 89">
            <a:extLst>
              <a:ext uri="{FF2B5EF4-FFF2-40B4-BE49-F238E27FC236}">
                <a16:creationId xmlns:a16="http://schemas.microsoft.com/office/drawing/2014/main" id="{1D51125D-D15A-4ADA-929B-DACA6E0D1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09656" y="3630223"/>
            <a:ext cx="3282344" cy="322777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Map&#10;&#10;Description automatically generated">
            <a:extLst>
              <a:ext uri="{FF2B5EF4-FFF2-40B4-BE49-F238E27FC236}">
                <a16:creationId xmlns:a16="http://schemas.microsoft.com/office/drawing/2014/main" id="{A244944C-C92D-E1CF-1057-17565FF8EE86}"/>
              </a:ext>
            </a:extLst>
          </p:cNvPr>
          <p:cNvPicPr>
            <a:picLocks noChangeAspect="1"/>
          </p:cNvPicPr>
          <p:nvPr/>
        </p:nvPicPr>
        <p:blipFill rotWithShape="1">
          <a:blip r:embed="rId2"/>
          <a:srcRect r="4906" b="-2"/>
          <a:stretch/>
        </p:blipFill>
        <p:spPr>
          <a:xfrm>
            <a:off x="0" y="0"/>
            <a:ext cx="12192000" cy="6718412"/>
          </a:xfrm>
          <a:prstGeom prst="rect">
            <a:avLst/>
          </a:prstGeom>
        </p:spPr>
      </p:pic>
    </p:spTree>
    <p:extLst>
      <p:ext uri="{BB962C8B-B14F-4D97-AF65-F5344CB8AC3E}">
        <p14:creationId xmlns:p14="http://schemas.microsoft.com/office/powerpoint/2010/main" val="248510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Two</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Data Collection</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Data extraction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Raw data obtained from </a:t>
            </a:r>
            <a:r>
              <a:rPr lang="en-US" sz="1050" b="1" u="sng" dirty="0">
                <a:solidFill>
                  <a:srgbClr val="0070C0"/>
                </a:solidFill>
              </a:rPr>
              <a:t>https://www.kaggle.com/datasets/suryajadahake/australia-property-sales</a:t>
            </a:r>
          </a:p>
          <a:p>
            <a:pPr lvl="0"/>
            <a:r>
              <a:rPr lang="en-US" dirty="0"/>
              <a:t>Pandas used to clean data</a:t>
            </a:r>
          </a:p>
          <a:p>
            <a:pPr lvl="0"/>
            <a:r>
              <a:rPr lang="en-US" dirty="0"/>
              <a:t>All null values and states outside of ACT removed </a:t>
            </a:r>
          </a:p>
          <a:p>
            <a:pPr lvl="0"/>
            <a:endParaRPr lang="en-US" dirty="0"/>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normAutofit/>
          </a:bodyPr>
          <a:lstStyle/>
          <a:p>
            <a:r>
              <a:rPr lang="en-US" sz="2400" dirty="0"/>
              <a:t>Data Modeling Implementation</a:t>
            </a:r>
            <a:endParaRPr lang="en-US" dirty="0"/>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Three test were conducted across Houses, Townhouse and Units</a:t>
            </a:r>
          </a:p>
          <a:p>
            <a:r>
              <a:rPr lang="en-US" dirty="0"/>
              <a:t>Narrowed down to Price bedroom and postcode</a:t>
            </a:r>
          </a:p>
          <a:p>
            <a:r>
              <a:rPr lang="en-US" dirty="0"/>
              <a:t>Logistic Regression and Random Forest Classifier</a:t>
            </a:r>
          </a:p>
          <a:p>
            <a:r>
              <a:rPr lang="en-US" dirty="0"/>
              <a:t>R-squared testing</a:t>
            </a:r>
          </a:p>
          <a:p>
            <a:endParaRPr lang="en-US" dirty="0"/>
          </a:p>
          <a:p>
            <a:endParaRPr lang="en-US" dirty="0"/>
          </a:p>
          <a:p>
            <a:endParaRPr lang="en-US" dirty="0"/>
          </a:p>
          <a:p>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17" name="Content Placeholder 16">
            <a:extLst>
              <a:ext uri="{FF2B5EF4-FFF2-40B4-BE49-F238E27FC236}">
                <a16:creationId xmlns:a16="http://schemas.microsoft.com/office/drawing/2014/main" id="{19E69A8C-E329-472E-A0A1-7F3808389CBC}"/>
              </a:ext>
            </a:extLst>
          </p:cNvPr>
          <p:cNvPicPr>
            <a:picLocks noGrp="1" noChangeAspect="1"/>
          </p:cNvPicPr>
          <p:nvPr>
            <p:ph sz="quarter" idx="14"/>
          </p:nvPr>
        </p:nvPicPr>
        <p:blipFill>
          <a:blip r:embed="rId2"/>
          <a:stretch>
            <a:fillRect/>
          </a:stretch>
        </p:blipFill>
        <p:spPr>
          <a:xfrm>
            <a:off x="8080346" y="1734324"/>
            <a:ext cx="3450664" cy="3345675"/>
          </a:xfrm>
        </p:spPr>
      </p:pic>
    </p:spTree>
    <p:extLst>
      <p:ext uri="{BB962C8B-B14F-4D97-AF65-F5344CB8AC3E}">
        <p14:creationId xmlns:p14="http://schemas.microsoft.com/office/powerpoint/2010/main" val="422303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4000" dirty="0"/>
              <a:t>Data Modeling Implementation</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3058285707"/>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gridSpan="2">
                  <a:txBody>
                    <a:bodyPr/>
                    <a:lstStyle/>
                    <a:p>
                      <a:pPr algn="ctr"/>
                      <a:r>
                        <a:rPr lang="en-US" dirty="0"/>
                        <a:t>Logistic Regression</a:t>
                      </a:r>
                    </a:p>
                  </a:txBody>
                  <a:tcPr anchor="ctr">
                    <a:lnB w="9525" cap="flat" cmpd="sng" algn="ctr">
                      <a:solidFill>
                        <a:schemeClr val="accent1"/>
                      </a:solidFill>
                      <a:prstDash val="solid"/>
                      <a:round/>
                      <a:headEnd type="none" w="med" len="med"/>
                      <a:tailEnd type="none" w="med" len="med"/>
                    </a:lnB>
                  </a:tcPr>
                </a:tc>
                <a:tc hMerge="1">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gridSpan="2">
                  <a:txBody>
                    <a:bodyPr/>
                    <a:lstStyle/>
                    <a:p>
                      <a:pPr algn="ctr"/>
                      <a:r>
                        <a:rPr lang="en-US" dirty="0"/>
                        <a:t>Random Forest Classifier </a:t>
                      </a:r>
                    </a:p>
                  </a:txBody>
                  <a:tcPr anchor="ctr">
                    <a:lnB w="9525" cap="flat" cmpd="sng" algn="ctr">
                      <a:solidFill>
                        <a:schemeClr val="accent1"/>
                      </a:solidFill>
                      <a:prstDash val="solid"/>
                      <a:round/>
                      <a:headEnd type="none" w="med" len="med"/>
                      <a:tailEnd type="none" w="med" len="med"/>
                    </a:lnB>
                  </a:tcPr>
                </a:tc>
                <a:tc hMerge="1">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endParaRPr lang="en-US" dirty="0"/>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Training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Testing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Training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Testing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4007227135"/>
                  </a:ext>
                </a:extLst>
              </a:tr>
              <a:tr h="529938">
                <a:tc>
                  <a:txBody>
                    <a:bodyPr/>
                    <a:lstStyle/>
                    <a:p>
                      <a:pPr algn="ctr"/>
                      <a:r>
                        <a:rPr lang="en-US" dirty="0"/>
                        <a:t>House </a:t>
                      </a:r>
                    </a:p>
                  </a:txBody>
                  <a:tcPr anchor="ctr"/>
                </a:tc>
                <a:tc>
                  <a:txBody>
                    <a:bodyPr/>
                    <a:lstStyle/>
                    <a:p>
                      <a:pPr algn="ctr"/>
                      <a:r>
                        <a:rPr lang="en-AU" dirty="0"/>
                        <a:t>0.9262910</a:t>
                      </a:r>
                      <a:endParaRPr lang="en-US" dirty="0"/>
                    </a:p>
                  </a:txBody>
                  <a:tcPr anchor="ctr"/>
                </a:tc>
                <a:tc>
                  <a:txBody>
                    <a:bodyPr/>
                    <a:lstStyle/>
                    <a:p>
                      <a:pPr algn="ctr"/>
                      <a:r>
                        <a:rPr lang="en-AU" dirty="0"/>
                        <a:t>0.9347417</a:t>
                      </a:r>
                      <a:endParaRPr lang="en-US" dirty="0"/>
                    </a:p>
                  </a:txBody>
                  <a:tcPr anchor="ctr"/>
                </a:tc>
                <a:tc>
                  <a:txBody>
                    <a:bodyPr/>
                    <a:lstStyle/>
                    <a:p>
                      <a:pPr algn="ctr"/>
                      <a:r>
                        <a:rPr lang="en-AU" dirty="0"/>
                        <a:t>0.99217527</a:t>
                      </a:r>
                      <a:endParaRPr lang="en-US" dirty="0"/>
                    </a:p>
                  </a:txBody>
                  <a:tcPr anchor="ctr"/>
                </a:tc>
                <a:tc>
                  <a:txBody>
                    <a:bodyPr/>
                    <a:lstStyle/>
                    <a:p>
                      <a:pPr algn="ctr"/>
                      <a:r>
                        <a:rPr lang="en-AU" dirty="0"/>
                        <a:t>0.9098591</a:t>
                      </a:r>
                      <a:endParaRPr lang="en-US" dirty="0"/>
                    </a:p>
                  </a:txBody>
                  <a:tcPr anchor="ctr"/>
                </a:tc>
                <a:extLst>
                  <a:ext uri="{0D108BD9-81ED-4DB2-BD59-A6C34878D82A}">
                    <a16:rowId xmlns:a16="http://schemas.microsoft.com/office/drawing/2014/main" val="2465055832"/>
                  </a:ext>
                </a:extLst>
              </a:tr>
              <a:tr h="529938">
                <a:tc>
                  <a:txBody>
                    <a:bodyPr/>
                    <a:lstStyle/>
                    <a:p>
                      <a:pPr algn="ctr"/>
                      <a:r>
                        <a:rPr lang="en-US" dirty="0"/>
                        <a:t>Townhouse</a:t>
                      </a:r>
                    </a:p>
                  </a:txBody>
                  <a:tcPr anchor="ctr"/>
                </a:tc>
                <a:tc>
                  <a:txBody>
                    <a:bodyPr/>
                    <a:lstStyle/>
                    <a:p>
                      <a:pPr algn="ctr"/>
                      <a:r>
                        <a:rPr lang="en-AU" dirty="0"/>
                        <a:t>0.8769544</a:t>
                      </a:r>
                      <a:endParaRPr lang="en-US" dirty="0"/>
                    </a:p>
                  </a:txBody>
                  <a:tcPr anchor="ctr"/>
                </a:tc>
                <a:tc>
                  <a:txBody>
                    <a:bodyPr/>
                    <a:lstStyle/>
                    <a:p>
                      <a:pPr algn="ctr"/>
                      <a:r>
                        <a:rPr lang="en-AU" dirty="0"/>
                        <a:t>0.8900203</a:t>
                      </a:r>
                      <a:endParaRPr lang="en-US" dirty="0"/>
                    </a:p>
                  </a:txBody>
                  <a:tcPr anchor="ctr"/>
                </a:tc>
                <a:tc>
                  <a:txBody>
                    <a:bodyPr/>
                    <a:lstStyle/>
                    <a:p>
                      <a:pPr algn="ctr"/>
                      <a:r>
                        <a:rPr lang="en-AU" dirty="0"/>
                        <a:t>0.9347382</a:t>
                      </a:r>
                      <a:endParaRPr lang="en-US" dirty="0"/>
                    </a:p>
                  </a:txBody>
                  <a:tcPr anchor="ctr"/>
                </a:tc>
                <a:tc>
                  <a:txBody>
                    <a:bodyPr/>
                    <a:lstStyle/>
                    <a:p>
                      <a:pPr algn="ctr"/>
                      <a:r>
                        <a:rPr lang="en-AU" dirty="0"/>
                        <a:t>0.8431771</a:t>
                      </a:r>
                      <a:endParaRPr lang="en-US" dirty="0"/>
                    </a:p>
                  </a:txBody>
                  <a:tcPr anchor="ctr"/>
                </a:tc>
                <a:extLst>
                  <a:ext uri="{0D108BD9-81ED-4DB2-BD59-A6C34878D82A}">
                    <a16:rowId xmlns:a16="http://schemas.microsoft.com/office/drawing/2014/main" val="1474616042"/>
                  </a:ext>
                </a:extLst>
              </a:tr>
              <a:tr h="529938">
                <a:tc>
                  <a:txBody>
                    <a:bodyPr/>
                    <a:lstStyle/>
                    <a:p>
                      <a:pPr algn="ctr"/>
                      <a:r>
                        <a:rPr lang="en-US" dirty="0"/>
                        <a:t>Unit </a:t>
                      </a:r>
                    </a:p>
                  </a:txBody>
                  <a:tcPr anchor="ctr"/>
                </a:tc>
                <a:tc>
                  <a:txBody>
                    <a:bodyPr/>
                    <a:lstStyle/>
                    <a:p>
                      <a:pPr algn="ctr"/>
                      <a:r>
                        <a:rPr lang="en-AU" dirty="0"/>
                        <a:t>0.9478295</a:t>
                      </a:r>
                      <a:endParaRPr lang="en-US" dirty="0"/>
                    </a:p>
                  </a:txBody>
                  <a:tcPr anchor="ctr"/>
                </a:tc>
                <a:tc>
                  <a:txBody>
                    <a:bodyPr/>
                    <a:lstStyle/>
                    <a:p>
                      <a:pPr algn="ctr"/>
                      <a:r>
                        <a:rPr lang="en-AU" dirty="0"/>
                        <a:t>0.9414575</a:t>
                      </a:r>
                      <a:endParaRPr lang="en-US" dirty="0"/>
                    </a:p>
                  </a:txBody>
                  <a:tcPr anchor="ctr"/>
                </a:tc>
                <a:tc>
                  <a:txBody>
                    <a:bodyPr/>
                    <a:lstStyle/>
                    <a:p>
                      <a:pPr algn="ctr"/>
                      <a:r>
                        <a:rPr lang="en-AU" dirty="0"/>
                        <a:t>0.9621664</a:t>
                      </a:r>
                      <a:endParaRPr lang="en-US" dirty="0"/>
                    </a:p>
                  </a:txBody>
                  <a:tcPr anchor="ctr"/>
                </a:tc>
                <a:tc>
                  <a:txBody>
                    <a:bodyPr/>
                    <a:lstStyle/>
                    <a:p>
                      <a:pPr algn="ctr"/>
                      <a:r>
                        <a:rPr lang="en-AU" dirty="0"/>
                        <a:t>0.9247311</a:t>
                      </a:r>
                      <a:endParaRPr lang="en-US" dirty="0"/>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269439579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376</TotalTime>
  <Words>928</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Tahoma</vt:lpstr>
      <vt:lpstr>Univers Condensed Light</vt:lpstr>
      <vt:lpstr>Walbaum Display Light</vt:lpstr>
      <vt:lpstr>AngleLinesVTI</vt:lpstr>
      <vt:lpstr>Project 4   Price prediction for the ACT property market</vt:lpstr>
      <vt:lpstr>ACT Property Market</vt:lpstr>
      <vt:lpstr>Introduction</vt:lpstr>
      <vt:lpstr>Purpose of the project</vt:lpstr>
      <vt:lpstr>Assumptions</vt:lpstr>
      <vt:lpstr>PowerPoint Presentation</vt:lpstr>
      <vt:lpstr>Topic Two</vt:lpstr>
      <vt:lpstr>Data Collection</vt:lpstr>
      <vt:lpstr>Data Modeling Implementation</vt:lpstr>
      <vt:lpstr>Data Modeling Implementation</vt:lpstr>
      <vt:lpstr>Output</vt:lpstr>
      <vt:lpstr>PowerPoint Presentation</vt:lpstr>
      <vt:lpstr>PowerPoint Presentation</vt:lpstr>
      <vt:lpstr>PowerPoint Presentation</vt:lpstr>
      <vt:lpstr>The way  to get started is to quit  talking and begin doing.</vt:lpstr>
      <vt:lpstr>CHART</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Alistair Nguyen</dc:creator>
  <cp:lastModifiedBy>12438</cp:lastModifiedBy>
  <cp:revision>10</cp:revision>
  <dcterms:created xsi:type="dcterms:W3CDTF">2023-01-23T00:31:05Z</dcterms:created>
  <dcterms:modified xsi:type="dcterms:W3CDTF">2023-01-29T12:12:19Z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