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74" r:id="rId4"/>
    <p:sldId id="270" r:id="rId5"/>
    <p:sldId id="271" r:id="rId6"/>
    <p:sldId id="273" r:id="rId7"/>
    <p:sldId id="258" r:id="rId8"/>
    <p:sldId id="259" r:id="rId9"/>
    <p:sldId id="260" r:id="rId10"/>
    <p:sldId id="261" r:id="rId11"/>
    <p:sldId id="262" r:id="rId12"/>
    <p:sldId id="263" r:id="rId13"/>
    <p:sldId id="264" r:id="rId14"/>
    <p:sldId id="265" r:id="rId15"/>
    <p:sldId id="266" r:id="rId16"/>
    <p:sldId id="268" r:id="rId17"/>
    <p:sldId id="26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0"/>
    <p:restoredTop sz="86207"/>
  </p:normalViewPr>
  <p:slideViewPr>
    <p:cSldViewPr snapToGrid="0">
      <p:cViewPr varScale="1">
        <p:scale>
          <a:sx n="75" d="100"/>
          <a:sy n="75" d="100"/>
        </p:scale>
        <p:origin x="845" y="5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98155-1E90-6B4E-B8AA-8EBAD23E6144}" type="datetimeFigureOut">
              <a:rPr kumimoji="1" lang="zh-CN" altLang="en-US" smtClean="0"/>
              <a:t>2020/10/25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93043-9DF3-2F4B-898B-48E6BEDAB882}" type="slidenum">
              <a:rPr kumimoji="1" lang="zh-CN" altLang="en-US" smtClean="0"/>
              <a:t>‹#›</a:t>
            </a:fld>
            <a:endParaRPr kumimoji="1" lang="zh-CN" altLang="en-US"/>
          </a:p>
        </p:txBody>
      </p:sp>
    </p:spTree>
    <p:extLst>
      <p:ext uri="{BB962C8B-B14F-4D97-AF65-F5344CB8AC3E}">
        <p14:creationId xmlns:p14="http://schemas.microsoft.com/office/powerpoint/2010/main" val="207227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1</a:t>
            </a:fld>
            <a:endParaRPr kumimoji="1" lang="zh-CN" altLang="en-US"/>
          </a:p>
        </p:txBody>
      </p:sp>
    </p:spTree>
    <p:extLst>
      <p:ext uri="{BB962C8B-B14F-4D97-AF65-F5344CB8AC3E}">
        <p14:creationId xmlns:p14="http://schemas.microsoft.com/office/powerpoint/2010/main" val="116753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latin typeface="Times" pitchFamily="2" charset="0"/>
            </a:endParaRPr>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2</a:t>
            </a:fld>
            <a:endParaRPr kumimoji="1" lang="zh-CN" altLang="en-US"/>
          </a:p>
        </p:txBody>
      </p:sp>
    </p:spTree>
    <p:extLst>
      <p:ext uri="{BB962C8B-B14F-4D97-AF65-F5344CB8AC3E}">
        <p14:creationId xmlns:p14="http://schemas.microsoft.com/office/powerpoint/2010/main" val="240102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3</a:t>
            </a:fld>
            <a:endParaRPr kumimoji="1" lang="zh-CN" altLang="en-US"/>
          </a:p>
        </p:txBody>
      </p:sp>
    </p:spTree>
    <p:extLst>
      <p:ext uri="{BB962C8B-B14F-4D97-AF65-F5344CB8AC3E}">
        <p14:creationId xmlns:p14="http://schemas.microsoft.com/office/powerpoint/2010/main" val="117989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4</a:t>
            </a:fld>
            <a:endParaRPr kumimoji="1" lang="zh-CN" altLang="en-US"/>
          </a:p>
        </p:txBody>
      </p:sp>
    </p:spTree>
    <p:extLst>
      <p:ext uri="{BB962C8B-B14F-4D97-AF65-F5344CB8AC3E}">
        <p14:creationId xmlns:p14="http://schemas.microsoft.com/office/powerpoint/2010/main" val="279314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5</a:t>
            </a:fld>
            <a:endParaRPr kumimoji="1" lang="zh-CN" altLang="en-US"/>
          </a:p>
        </p:txBody>
      </p:sp>
    </p:spTree>
    <p:extLst>
      <p:ext uri="{BB962C8B-B14F-4D97-AF65-F5344CB8AC3E}">
        <p14:creationId xmlns:p14="http://schemas.microsoft.com/office/powerpoint/2010/main" val="358877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6</a:t>
            </a:fld>
            <a:endParaRPr kumimoji="1" lang="zh-CN" altLang="en-US"/>
          </a:p>
        </p:txBody>
      </p:sp>
    </p:spTree>
    <p:extLst>
      <p:ext uri="{BB962C8B-B14F-4D97-AF65-F5344CB8AC3E}">
        <p14:creationId xmlns:p14="http://schemas.microsoft.com/office/powerpoint/2010/main" val="361461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A93043-9DF3-2F4B-898B-48E6BEDAB882}" type="slidenum">
              <a:rPr kumimoji="1" lang="zh-CN" altLang="en-US" smtClean="0"/>
              <a:t>18</a:t>
            </a:fld>
            <a:endParaRPr kumimoji="1" lang="zh-CN" altLang="en-US"/>
          </a:p>
        </p:txBody>
      </p:sp>
    </p:spTree>
    <p:extLst>
      <p:ext uri="{BB962C8B-B14F-4D97-AF65-F5344CB8AC3E}">
        <p14:creationId xmlns:p14="http://schemas.microsoft.com/office/powerpoint/2010/main" val="240525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A4B0D6-CE28-4109-8F16-4368C1B6989E}" type="datetimeFigureOut">
              <a:rPr lang="zh-CN" altLang="en-US" smtClean="0"/>
              <a:t>2020/10/25</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50434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11468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136931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76D9E2B4-53F4-4607-B521-8D7C9FF6F56B}"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3315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2869017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267752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4007200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2382322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A4B0D6-CE28-4109-8F16-4368C1B6989E}" type="datetimeFigureOut">
              <a:rPr lang="zh-CN" altLang="en-US" smtClean="0"/>
              <a:t>2020/10/25</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150912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27944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A4B0D6-CE28-4109-8F16-4368C1B6989E}" type="datetimeFigureOut">
              <a:rPr lang="zh-CN" altLang="en-US" smtClean="0"/>
              <a:t>2020/10/25</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195795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425421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308639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129746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77902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259182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AA4B0D6-CE28-4109-8F16-4368C1B6989E}"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377625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A4B0D6-CE28-4109-8F16-4368C1B6989E}" type="datetimeFigureOut">
              <a:rPr lang="zh-CN" altLang="en-US" smtClean="0"/>
              <a:t>2020/10/25</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D9E2B4-53F4-4607-B521-8D7C9FF6F56B}" type="slidenum">
              <a:rPr lang="zh-CN" altLang="en-US" smtClean="0"/>
              <a:t>‹#›</a:t>
            </a:fld>
            <a:endParaRPr lang="zh-CN" altLang="en-US"/>
          </a:p>
        </p:txBody>
      </p:sp>
    </p:spTree>
    <p:extLst>
      <p:ext uri="{BB962C8B-B14F-4D97-AF65-F5344CB8AC3E}">
        <p14:creationId xmlns:p14="http://schemas.microsoft.com/office/powerpoint/2010/main" val="2190343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The way to measure body fat %</a:t>
            </a:r>
            <a:endParaRPr lang="zh-CN" altLang="en-US" dirty="0"/>
          </a:p>
        </p:txBody>
      </p:sp>
      <p:sp>
        <p:nvSpPr>
          <p:cNvPr id="3" name="副标题 2"/>
          <p:cNvSpPr>
            <a:spLocks noGrp="1"/>
          </p:cNvSpPr>
          <p:nvPr>
            <p:ph type="subTitle" idx="1"/>
          </p:nvPr>
        </p:nvSpPr>
        <p:spPr>
          <a:xfrm>
            <a:off x="1529541" y="4365704"/>
            <a:ext cx="9144000" cy="1309255"/>
          </a:xfrm>
        </p:spPr>
        <p:txBody>
          <a:bodyPr>
            <a:normAutofit/>
          </a:bodyPr>
          <a:lstStyle/>
          <a:p>
            <a:r>
              <a:rPr lang="en-US" altLang="zh-CN" dirty="0" err="1"/>
              <a:t>Jiawei</a:t>
            </a:r>
            <a:r>
              <a:rPr lang="en-US" altLang="zh-CN" dirty="0"/>
              <a:t> Huang, </a:t>
            </a:r>
            <a:r>
              <a:rPr lang="en-US" altLang="zh-CN" dirty="0" err="1"/>
              <a:t>Xiaofeng</a:t>
            </a:r>
            <a:r>
              <a:rPr lang="en-US" altLang="zh-CN" dirty="0"/>
              <a:t> Wang, </a:t>
            </a:r>
            <a:r>
              <a:rPr lang="en-US" altLang="zh-CN" dirty="0" err="1"/>
              <a:t>Yiran</a:t>
            </a:r>
            <a:r>
              <a:rPr lang="en-US" altLang="zh-CN" dirty="0"/>
              <a:t> Wang</a:t>
            </a:r>
          </a:p>
          <a:p>
            <a:r>
              <a:rPr lang="en-US" altLang="zh-CN" dirty="0"/>
              <a:t>STAT 628</a:t>
            </a:r>
          </a:p>
          <a:p>
            <a:r>
              <a:rPr lang="en-US" altLang="zh-CN" dirty="0"/>
              <a:t>Module 2</a:t>
            </a:r>
            <a:endParaRPr lang="zh-CN" altLang="en-US" dirty="0"/>
          </a:p>
        </p:txBody>
      </p:sp>
    </p:spTree>
    <p:extLst>
      <p:ext uri="{BB962C8B-B14F-4D97-AF65-F5344CB8AC3E}">
        <p14:creationId xmlns:p14="http://schemas.microsoft.com/office/powerpoint/2010/main" val="2690397154"/>
      </p:ext>
    </p:extLst>
  </p:cSld>
  <p:clrMapOvr>
    <a:masterClrMapping/>
  </p:clrMapOvr>
  <mc:AlternateContent xmlns:mc="http://schemas.openxmlformats.org/markup-compatibility/2006" xmlns:p14="http://schemas.microsoft.com/office/powerpoint/2010/main">
    <mc:Choice Requires="p14">
      <p:transition spd="slow" p14:dur="2000" advTm="13575"/>
    </mc:Choice>
    <mc:Fallback xmlns="">
      <p:transition spd="slow" advTm="135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3: Model selection</a:t>
            </a:r>
            <a:endParaRPr lang="zh-CN" altLang="en-US" dirty="0"/>
          </a:p>
        </p:txBody>
      </p:sp>
      <p:sp>
        <p:nvSpPr>
          <p:cNvPr id="3" name="内容占位符 2"/>
          <p:cNvSpPr>
            <a:spLocks noGrp="1"/>
          </p:cNvSpPr>
          <p:nvPr>
            <p:ph idx="1"/>
          </p:nvPr>
        </p:nvSpPr>
        <p:spPr/>
        <p:txBody>
          <a:bodyPr/>
          <a:lstStyle/>
          <a:p>
            <a:r>
              <a:rPr lang="en-US" altLang="zh-CN" dirty="0"/>
              <a:t>1. For conciseness</a:t>
            </a:r>
          </a:p>
          <a:p>
            <a:pPr marL="0" indent="0">
              <a:buNone/>
            </a:pPr>
            <a:r>
              <a:rPr lang="en-US" altLang="zh-CN" dirty="0"/>
              <a:t>	Three common variables: Height, Weight, Age</a:t>
            </a:r>
          </a:p>
          <a:p>
            <a:r>
              <a:rPr lang="en-US" altLang="zh-CN" dirty="0"/>
              <a:t>2. For accuracy</a:t>
            </a:r>
          </a:p>
          <a:p>
            <a:pPr marL="0" indent="0">
              <a:buNone/>
            </a:pPr>
            <a:r>
              <a:rPr lang="en-US" altLang="zh-CN" dirty="0"/>
              <a:t>	Remove BMI(related to other variables), use BIC to select the accurate                  	 model.</a:t>
            </a:r>
          </a:p>
          <a:p>
            <a:pPr marL="0" indent="0">
              <a:buNone/>
            </a:pPr>
            <a:r>
              <a:rPr lang="en-US" altLang="zh-CN" dirty="0"/>
              <a:t>	Selected variables: Abdomen, Weight, Wrist, Biceps</a:t>
            </a:r>
          </a:p>
          <a:p>
            <a:r>
              <a:rPr lang="en-US" altLang="zh-CN" dirty="0"/>
              <a:t>3. For both</a:t>
            </a:r>
          </a:p>
          <a:p>
            <a:pPr marL="0" indent="0">
              <a:buNone/>
            </a:pPr>
            <a:r>
              <a:rPr lang="en-US" altLang="zh-CN" dirty="0"/>
              <a:t>	Delete the insignificant variables in Model 2 and then use BIC again</a:t>
            </a:r>
          </a:p>
          <a:p>
            <a:pPr marL="0" indent="0">
              <a:buNone/>
            </a:pPr>
            <a:r>
              <a:rPr lang="en-US" altLang="zh-CN" dirty="0"/>
              <a:t>	Selected variables: Abdomen, Weight, Wrist</a:t>
            </a:r>
            <a:endParaRPr lang="zh-CN" altLang="en-US" dirty="0"/>
          </a:p>
        </p:txBody>
      </p:sp>
    </p:spTree>
    <p:extLst>
      <p:ext uri="{BB962C8B-B14F-4D97-AF65-F5344CB8AC3E}">
        <p14:creationId xmlns:p14="http://schemas.microsoft.com/office/powerpoint/2010/main" val="1388979936"/>
      </p:ext>
    </p:extLst>
  </p:cSld>
  <p:clrMapOvr>
    <a:masterClrMapping/>
  </p:clrMapOvr>
  <mc:AlternateContent xmlns:mc="http://schemas.openxmlformats.org/markup-compatibility/2006" xmlns:p14="http://schemas.microsoft.com/office/powerpoint/2010/main">
    <mc:Choice Requires="p14">
      <p:transition spd="slow" p14:dur="2000" advTm="38939"/>
    </mc:Choice>
    <mc:Fallback xmlns="">
      <p:transition spd="slow" advTm="389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cap="none" dirty="0"/>
              <a:t>aution</a:t>
            </a:r>
            <a:endParaRPr lang="zh-CN" altLang="en-US" dirty="0"/>
          </a:p>
        </p:txBody>
      </p:sp>
      <p:sp>
        <p:nvSpPr>
          <p:cNvPr id="3" name="内容占位符 2"/>
          <p:cNvSpPr>
            <a:spLocks noGrp="1"/>
          </p:cNvSpPr>
          <p:nvPr>
            <p:ph idx="1"/>
          </p:nvPr>
        </p:nvSpPr>
        <p:spPr/>
        <p:txBody>
          <a:bodyPr/>
          <a:lstStyle/>
          <a:p>
            <a:r>
              <a:rPr lang="en-US" altLang="zh-CN" dirty="0"/>
              <a:t>In case of the square and interaction, we do </a:t>
            </a:r>
            <a:r>
              <a:rPr lang="en-US" altLang="zh-CN" dirty="0" err="1"/>
              <a:t>anova</a:t>
            </a:r>
            <a:r>
              <a:rPr lang="en-US" altLang="zh-CN" dirty="0"/>
              <a:t> to compare the different model</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12608203"/>
              </p:ext>
            </p:extLst>
          </p:nvPr>
        </p:nvGraphicFramePr>
        <p:xfrm>
          <a:off x="995516" y="3104291"/>
          <a:ext cx="9667567" cy="2981659"/>
        </p:xfrm>
        <a:graphic>
          <a:graphicData uri="http://schemas.openxmlformats.org/drawingml/2006/table">
            <a:tbl>
              <a:tblPr bandRow="1">
                <a:tableStyleId>{9D7B26C5-4107-4FEC-AEDC-1716B250A1EF}</a:tableStyleId>
              </a:tblPr>
              <a:tblGrid>
                <a:gridCol w="1381081">
                  <a:extLst>
                    <a:ext uri="{9D8B030D-6E8A-4147-A177-3AD203B41FA5}">
                      <a16:colId xmlns:a16="http://schemas.microsoft.com/office/drawing/2014/main" val="2146985957"/>
                    </a:ext>
                  </a:extLst>
                </a:gridCol>
                <a:gridCol w="1381081">
                  <a:extLst>
                    <a:ext uri="{9D8B030D-6E8A-4147-A177-3AD203B41FA5}">
                      <a16:colId xmlns:a16="http://schemas.microsoft.com/office/drawing/2014/main" val="1241044674"/>
                    </a:ext>
                  </a:extLst>
                </a:gridCol>
                <a:gridCol w="1381081">
                  <a:extLst>
                    <a:ext uri="{9D8B030D-6E8A-4147-A177-3AD203B41FA5}">
                      <a16:colId xmlns:a16="http://schemas.microsoft.com/office/drawing/2014/main" val="520205958"/>
                    </a:ext>
                  </a:extLst>
                </a:gridCol>
                <a:gridCol w="1381081">
                  <a:extLst>
                    <a:ext uri="{9D8B030D-6E8A-4147-A177-3AD203B41FA5}">
                      <a16:colId xmlns:a16="http://schemas.microsoft.com/office/drawing/2014/main" val="2131624606"/>
                    </a:ext>
                  </a:extLst>
                </a:gridCol>
                <a:gridCol w="1381081">
                  <a:extLst>
                    <a:ext uri="{9D8B030D-6E8A-4147-A177-3AD203B41FA5}">
                      <a16:colId xmlns:a16="http://schemas.microsoft.com/office/drawing/2014/main" val="3956536122"/>
                    </a:ext>
                  </a:extLst>
                </a:gridCol>
                <a:gridCol w="1381081">
                  <a:extLst>
                    <a:ext uri="{9D8B030D-6E8A-4147-A177-3AD203B41FA5}">
                      <a16:colId xmlns:a16="http://schemas.microsoft.com/office/drawing/2014/main" val="3918031785"/>
                    </a:ext>
                  </a:extLst>
                </a:gridCol>
                <a:gridCol w="1381081">
                  <a:extLst>
                    <a:ext uri="{9D8B030D-6E8A-4147-A177-3AD203B41FA5}">
                      <a16:colId xmlns:a16="http://schemas.microsoft.com/office/drawing/2014/main" val="2414690879"/>
                    </a:ext>
                  </a:extLst>
                </a:gridCol>
              </a:tblGrid>
              <a:tr h="426649">
                <a:tc gridSpan="7">
                  <a:txBody>
                    <a:bodyPr/>
                    <a:lstStyle/>
                    <a:p>
                      <a:pPr marL="0" algn="l" defTabSz="914400" rtl="0" eaLnBrk="1" latinLnBrk="0" hangingPunct="1"/>
                      <a:r>
                        <a:rPr lang="en-US" altLang="zh-CN" sz="1800" kern="1200" dirty="0"/>
                        <a:t>Model 1:</a:t>
                      </a:r>
                      <a:r>
                        <a:rPr lang="en-US" altLang="zh-CN" sz="1800" kern="1200" baseline="0" dirty="0"/>
                        <a:t> using all variables to fit the model</a:t>
                      </a:r>
                      <a:endParaRPr lang="zh-CN" altLang="en-US" sz="1800" kern="1200" dirty="0">
                        <a:solidFill>
                          <a:schemeClr val="dk1"/>
                        </a:solidFill>
                        <a:latin typeface="+mn-lt"/>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698467691"/>
                  </a:ext>
                </a:extLst>
              </a:tr>
              <a:tr h="425835">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Model 2: using all variables</a:t>
                      </a:r>
                      <a:r>
                        <a:rPr lang="en-US" altLang="zh-CN" baseline="0" dirty="0"/>
                        <a:t> and their square to fit the model</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97684726"/>
                  </a:ext>
                </a:extLst>
              </a:tr>
              <a:tr h="425835">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Model 3: using all variables and their interaction</a:t>
                      </a:r>
                      <a:r>
                        <a:rPr lang="en-US" altLang="zh-CN" baseline="0" dirty="0"/>
                        <a:t>s to fit the model</a:t>
                      </a:r>
                      <a:endParaRPr lang="zh-CN" altLang="en-US" baseline="30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aseline="30000" dirty="0"/>
                    </a:p>
                  </a:txBody>
                  <a:tcPr/>
                </a:tc>
                <a:extLst>
                  <a:ext uri="{0D108BD9-81ED-4DB2-BD59-A6C34878D82A}">
                    <a16:rowId xmlns:a16="http://schemas.microsoft.com/office/drawing/2014/main" val="1033705447"/>
                  </a:ext>
                </a:extLst>
              </a:tr>
              <a:tr h="425835">
                <a:tc>
                  <a:txBody>
                    <a:bodyPr/>
                    <a:lstStyle/>
                    <a:p>
                      <a:r>
                        <a:rPr lang="en-US" altLang="zh-CN" dirty="0"/>
                        <a:t>No.</a:t>
                      </a:r>
                      <a:endParaRPr lang="zh-CN" altLang="en-US" dirty="0"/>
                    </a:p>
                  </a:txBody>
                  <a:tcPr/>
                </a:tc>
                <a:tc>
                  <a:txBody>
                    <a:bodyPr/>
                    <a:lstStyle/>
                    <a:p>
                      <a:r>
                        <a:rPr lang="en-US" altLang="zh-CN" dirty="0" err="1"/>
                        <a:t>Res.Df</a:t>
                      </a:r>
                      <a:endParaRPr lang="zh-CN" altLang="en-US" dirty="0"/>
                    </a:p>
                  </a:txBody>
                  <a:tcPr/>
                </a:tc>
                <a:tc>
                  <a:txBody>
                    <a:bodyPr/>
                    <a:lstStyle/>
                    <a:p>
                      <a:r>
                        <a:rPr lang="en-US" altLang="zh-CN" dirty="0"/>
                        <a:t>RSS</a:t>
                      </a:r>
                      <a:endParaRPr lang="zh-CN" altLang="en-US" dirty="0"/>
                    </a:p>
                  </a:txBody>
                  <a:tcPr/>
                </a:tc>
                <a:tc>
                  <a:txBody>
                    <a:bodyPr/>
                    <a:lstStyle/>
                    <a:p>
                      <a:r>
                        <a:rPr lang="en-US" altLang="zh-CN" dirty="0" err="1"/>
                        <a:t>Df</a:t>
                      </a:r>
                      <a:endParaRPr lang="zh-CN" altLang="en-US" dirty="0"/>
                    </a:p>
                  </a:txBody>
                  <a:tcPr/>
                </a:tc>
                <a:tc>
                  <a:txBody>
                    <a:bodyPr/>
                    <a:lstStyle/>
                    <a:p>
                      <a:r>
                        <a:rPr lang="en-US" altLang="zh-CN" dirty="0"/>
                        <a:t>Sum of </a:t>
                      </a:r>
                      <a:r>
                        <a:rPr lang="en-US" altLang="zh-CN" dirty="0" err="1"/>
                        <a:t>Sq</a:t>
                      </a:r>
                      <a:endParaRPr lang="zh-CN" altLang="en-US" dirty="0"/>
                    </a:p>
                  </a:txBody>
                  <a:tcPr/>
                </a:tc>
                <a:tc>
                  <a:txBody>
                    <a:bodyPr/>
                    <a:lstStyle/>
                    <a:p>
                      <a:r>
                        <a:rPr lang="en-US" altLang="zh-CN" dirty="0"/>
                        <a:t>F</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Pr</a:t>
                      </a:r>
                      <a:r>
                        <a:rPr lang="en-US" altLang="zh-CN" dirty="0"/>
                        <a:t>(&gt;F)</a:t>
                      </a:r>
                      <a:endParaRPr lang="zh-CN" altLang="en-US" dirty="0"/>
                    </a:p>
                  </a:txBody>
                  <a:tcPr/>
                </a:tc>
                <a:extLst>
                  <a:ext uri="{0D108BD9-81ED-4DB2-BD59-A6C34878D82A}">
                    <a16:rowId xmlns:a16="http://schemas.microsoft.com/office/drawing/2014/main" val="663821352"/>
                  </a:ext>
                </a:extLst>
              </a:tr>
              <a:tr h="425835">
                <a:tc>
                  <a:txBody>
                    <a:bodyPr/>
                    <a:lstStyle/>
                    <a:p>
                      <a:r>
                        <a:rPr lang="en-US" altLang="zh-CN" dirty="0"/>
                        <a:t>1</a:t>
                      </a:r>
                      <a:endParaRPr lang="zh-CN" altLang="en-US" dirty="0"/>
                    </a:p>
                  </a:txBody>
                  <a:tcPr/>
                </a:tc>
                <a:tc>
                  <a:txBody>
                    <a:bodyPr/>
                    <a:lstStyle/>
                    <a:p>
                      <a:r>
                        <a:rPr lang="en-US" altLang="zh-CN" dirty="0"/>
                        <a:t>229</a:t>
                      </a:r>
                      <a:endParaRPr lang="zh-CN" altLang="en-US" dirty="0"/>
                    </a:p>
                  </a:txBody>
                  <a:tcPr/>
                </a:tc>
                <a:tc>
                  <a:txBody>
                    <a:bodyPr/>
                    <a:lstStyle/>
                    <a:p>
                      <a:r>
                        <a:rPr lang="en-US" altLang="zh-CN" dirty="0"/>
                        <a:t>3487.3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67206016"/>
                  </a:ext>
                </a:extLst>
              </a:tr>
              <a:tr h="425835">
                <a:tc>
                  <a:txBody>
                    <a:bodyPr/>
                    <a:lstStyle/>
                    <a:p>
                      <a:r>
                        <a:rPr lang="en-US" altLang="zh-CN" dirty="0"/>
                        <a:t>2</a:t>
                      </a:r>
                      <a:endParaRPr lang="zh-CN" altLang="en-US" dirty="0"/>
                    </a:p>
                  </a:txBody>
                  <a:tcPr/>
                </a:tc>
                <a:tc>
                  <a:txBody>
                    <a:bodyPr/>
                    <a:lstStyle/>
                    <a:p>
                      <a:r>
                        <a:rPr lang="en-US" altLang="zh-CN" dirty="0"/>
                        <a:t>215</a:t>
                      </a:r>
                      <a:endParaRPr lang="zh-CN" altLang="en-US" dirty="0"/>
                    </a:p>
                  </a:txBody>
                  <a:tcPr/>
                </a:tc>
                <a:tc>
                  <a:txBody>
                    <a:bodyPr/>
                    <a:lstStyle/>
                    <a:p>
                      <a:r>
                        <a:rPr lang="en-US" altLang="zh-CN" dirty="0"/>
                        <a:t>3233.7</a:t>
                      </a:r>
                      <a:endParaRPr lang="zh-CN" altLang="en-US" dirty="0"/>
                    </a:p>
                  </a:txBody>
                  <a:tcPr/>
                </a:tc>
                <a:tc>
                  <a:txBody>
                    <a:bodyPr/>
                    <a:lstStyle/>
                    <a:p>
                      <a:r>
                        <a:rPr lang="en-US" altLang="zh-CN" dirty="0"/>
                        <a:t>14</a:t>
                      </a:r>
                      <a:endParaRPr lang="zh-CN" altLang="en-US" dirty="0"/>
                    </a:p>
                  </a:txBody>
                  <a:tcPr/>
                </a:tc>
                <a:tc>
                  <a:txBody>
                    <a:bodyPr/>
                    <a:lstStyle/>
                    <a:p>
                      <a:r>
                        <a:rPr lang="en-US" altLang="zh-CN" dirty="0"/>
                        <a:t>253.66</a:t>
                      </a:r>
                      <a:endParaRPr lang="zh-CN" altLang="en-US" dirty="0"/>
                    </a:p>
                  </a:txBody>
                  <a:tcPr/>
                </a:tc>
                <a:tc>
                  <a:txBody>
                    <a:bodyPr/>
                    <a:lstStyle/>
                    <a:p>
                      <a:r>
                        <a:rPr lang="en-US" altLang="zh-CN" dirty="0"/>
                        <a:t>1.1417</a:t>
                      </a:r>
                      <a:endParaRPr lang="zh-CN" altLang="en-US" dirty="0"/>
                    </a:p>
                  </a:txBody>
                  <a:tcPr/>
                </a:tc>
                <a:tc>
                  <a:txBody>
                    <a:bodyPr/>
                    <a:lstStyle/>
                    <a:p>
                      <a:r>
                        <a:rPr lang="en-US" altLang="zh-CN" dirty="0"/>
                        <a:t>0.3277</a:t>
                      </a:r>
                      <a:endParaRPr lang="zh-CN" altLang="en-US" dirty="0"/>
                    </a:p>
                  </a:txBody>
                  <a:tcPr/>
                </a:tc>
                <a:extLst>
                  <a:ext uri="{0D108BD9-81ED-4DB2-BD59-A6C34878D82A}">
                    <a16:rowId xmlns:a16="http://schemas.microsoft.com/office/drawing/2014/main" val="3775864293"/>
                  </a:ext>
                </a:extLst>
              </a:tr>
              <a:tr h="425835">
                <a:tc>
                  <a:txBody>
                    <a:bodyPr/>
                    <a:lstStyle/>
                    <a:p>
                      <a:r>
                        <a:rPr lang="en-US" altLang="zh-CN" dirty="0"/>
                        <a:t>3</a:t>
                      </a:r>
                      <a:endParaRPr lang="zh-CN" altLang="en-US" dirty="0"/>
                    </a:p>
                  </a:txBody>
                  <a:tcPr/>
                </a:tc>
                <a:tc>
                  <a:txBody>
                    <a:bodyPr/>
                    <a:lstStyle/>
                    <a:p>
                      <a:r>
                        <a:rPr lang="en-US" altLang="zh-CN" dirty="0"/>
                        <a:t>138</a:t>
                      </a:r>
                      <a:endParaRPr lang="zh-CN" altLang="en-US" dirty="0"/>
                    </a:p>
                  </a:txBody>
                  <a:tcPr/>
                </a:tc>
                <a:tc>
                  <a:txBody>
                    <a:bodyPr/>
                    <a:lstStyle/>
                    <a:p>
                      <a:r>
                        <a:rPr lang="en-US" altLang="zh-CN" dirty="0"/>
                        <a:t>2190.1</a:t>
                      </a:r>
                      <a:endParaRPr lang="zh-CN" altLang="en-US" dirty="0"/>
                    </a:p>
                  </a:txBody>
                  <a:tcPr/>
                </a:tc>
                <a:tc>
                  <a:txBody>
                    <a:bodyPr/>
                    <a:lstStyle/>
                    <a:p>
                      <a:r>
                        <a:rPr lang="en-US" altLang="zh-CN" dirty="0"/>
                        <a:t>77</a:t>
                      </a:r>
                      <a:endParaRPr lang="zh-CN" altLang="en-US" dirty="0"/>
                    </a:p>
                  </a:txBody>
                  <a:tcPr/>
                </a:tc>
                <a:tc>
                  <a:txBody>
                    <a:bodyPr/>
                    <a:lstStyle/>
                    <a:p>
                      <a:r>
                        <a:rPr lang="en-US" altLang="zh-CN" dirty="0"/>
                        <a:t>1043.58</a:t>
                      </a:r>
                      <a:endParaRPr lang="zh-CN" altLang="en-US" dirty="0"/>
                    </a:p>
                  </a:txBody>
                  <a:tcPr/>
                </a:tc>
                <a:tc>
                  <a:txBody>
                    <a:bodyPr/>
                    <a:lstStyle/>
                    <a:p>
                      <a:r>
                        <a:rPr lang="en-US" altLang="zh-CN" dirty="0"/>
                        <a:t>0.8540</a:t>
                      </a:r>
                      <a:endParaRPr lang="zh-CN" altLang="en-US" dirty="0"/>
                    </a:p>
                  </a:txBody>
                  <a:tcPr/>
                </a:tc>
                <a:tc>
                  <a:txBody>
                    <a:bodyPr/>
                    <a:lstStyle/>
                    <a:p>
                      <a:r>
                        <a:rPr lang="en-US" altLang="zh-CN" dirty="0"/>
                        <a:t>0.7756</a:t>
                      </a:r>
                      <a:endParaRPr lang="zh-CN" altLang="en-US" dirty="0"/>
                    </a:p>
                  </a:txBody>
                  <a:tcPr/>
                </a:tc>
                <a:extLst>
                  <a:ext uri="{0D108BD9-81ED-4DB2-BD59-A6C34878D82A}">
                    <a16:rowId xmlns:a16="http://schemas.microsoft.com/office/drawing/2014/main" val="215549659"/>
                  </a:ext>
                </a:extLst>
              </a:tr>
            </a:tbl>
          </a:graphicData>
        </a:graphic>
      </p:graphicFrame>
    </p:spTree>
    <p:extLst>
      <p:ext uri="{BB962C8B-B14F-4D97-AF65-F5344CB8AC3E}">
        <p14:creationId xmlns:p14="http://schemas.microsoft.com/office/powerpoint/2010/main" val="3623050671"/>
      </p:ext>
    </p:extLst>
  </p:cSld>
  <p:clrMapOvr>
    <a:masterClrMapping/>
  </p:clrMapOvr>
  <mc:AlternateContent xmlns:mc="http://schemas.openxmlformats.org/markup-compatibility/2006" xmlns:p14="http://schemas.microsoft.com/office/powerpoint/2010/main">
    <mc:Choice Requires="p14">
      <p:transition spd="slow" p14:dur="2000" advTm="21660"/>
    </mc:Choice>
    <mc:Fallback xmlns="">
      <p:transition spd="slow" advTm="216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3: Model selection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We use three key index to choose the best model</a:t>
            </a:r>
          </a:p>
          <a:p>
            <a:pPr marL="0" indent="0">
              <a:buNone/>
            </a:pPr>
            <a:r>
              <a:rPr lang="en-US" altLang="zh-CN" dirty="0"/>
              <a:t>	1.adj R</a:t>
            </a:r>
            <a:r>
              <a:rPr lang="en-US" altLang="zh-CN" baseline="30000" dirty="0"/>
              <a:t>2</a:t>
            </a:r>
          </a:p>
          <a:p>
            <a:pPr marL="0" indent="0">
              <a:buNone/>
            </a:pPr>
            <a:r>
              <a:rPr lang="en-US" altLang="zh-CN" baseline="30000" dirty="0"/>
              <a:t>	</a:t>
            </a:r>
            <a:r>
              <a:rPr lang="en-US" altLang="zh-CN" dirty="0"/>
              <a:t>2.number of variables</a:t>
            </a:r>
          </a:p>
          <a:p>
            <a:pPr marL="0" indent="0">
              <a:buNone/>
            </a:pPr>
            <a:r>
              <a:rPr lang="en-US" altLang="zh-CN" baseline="30000" dirty="0"/>
              <a:t>	</a:t>
            </a:r>
            <a:r>
              <a:rPr lang="en-US" altLang="zh-CN" dirty="0"/>
              <a:t>3.Cross </a:t>
            </a:r>
            <a:r>
              <a:rPr lang="en-US" altLang="zh-CN" dirty="0" err="1"/>
              <a:t>Vaildation</a:t>
            </a:r>
            <a:endParaRPr lang="en-US" altLang="zh-CN" dirty="0"/>
          </a:p>
          <a:p>
            <a:pPr marL="0" indent="0">
              <a:buNone/>
            </a:pPr>
            <a:endParaRPr lang="en-US" altLang="zh-CN" baseline="30000" dirty="0"/>
          </a:p>
          <a:p>
            <a:pPr marL="0" indent="0">
              <a:buNone/>
            </a:pPr>
            <a:endParaRPr lang="en-US" altLang="zh-CN" baseline="30000" dirty="0"/>
          </a:p>
          <a:p>
            <a:pPr marL="0" indent="0">
              <a:buNone/>
            </a:pPr>
            <a:endParaRPr lang="en-US" altLang="zh-CN" baseline="30000" dirty="0"/>
          </a:p>
          <a:p>
            <a:pPr marL="0" indent="0">
              <a:buNone/>
            </a:pPr>
            <a:endParaRPr lang="en-US" altLang="zh-CN" baseline="30000" dirty="0"/>
          </a:p>
          <a:p>
            <a:pPr marL="0" indent="0">
              <a:buNone/>
            </a:pPr>
            <a:endParaRPr lang="en-US" altLang="zh-CN" baseline="30000" dirty="0"/>
          </a:p>
          <a:p>
            <a:r>
              <a:rPr lang="en-US" altLang="zh-CN" dirty="0"/>
              <a:t>In the end, we choose the last model as our final model </a:t>
            </a:r>
          </a:p>
          <a:p>
            <a:pPr marL="0" indent="0">
              <a:buNone/>
            </a:pPr>
            <a:r>
              <a:rPr lang="en-US" altLang="zh-CN" dirty="0"/>
              <a:t>	</a:t>
            </a:r>
            <a:r>
              <a:rPr lang="en-US" altLang="zh-CN" dirty="0" err="1"/>
              <a:t>Bodyfat</a:t>
            </a:r>
            <a:r>
              <a:rPr lang="en-US" altLang="zh-CN" dirty="0"/>
              <a:t>=0.8914*Abdomen-0.0922*Weight-1.1628*Wrist-25.7672</a:t>
            </a:r>
          </a:p>
        </p:txBody>
      </p:sp>
      <p:graphicFrame>
        <p:nvGraphicFramePr>
          <p:cNvPr id="4" name="表格 3"/>
          <p:cNvGraphicFramePr>
            <a:graphicFrameLocks noGrp="1"/>
          </p:cNvGraphicFramePr>
          <p:nvPr>
            <p:extLst>
              <p:ext uri="{D42A27DB-BD31-4B8C-83A1-F6EECF244321}">
                <p14:modId xmlns:p14="http://schemas.microsoft.com/office/powerpoint/2010/main" val="4178549141"/>
              </p:ext>
            </p:extLst>
          </p:nvPr>
        </p:nvGraphicFramePr>
        <p:xfrm>
          <a:off x="1611745" y="3749194"/>
          <a:ext cx="8968510" cy="1483360"/>
        </p:xfrm>
        <a:graphic>
          <a:graphicData uri="http://schemas.openxmlformats.org/drawingml/2006/table">
            <a:tbl>
              <a:tblPr firstRow="1" bandRow="1">
                <a:tableStyleId>{9D7B26C5-4107-4FEC-AEDC-1716B250A1EF}</a:tableStyleId>
              </a:tblPr>
              <a:tblGrid>
                <a:gridCol w="2770910">
                  <a:extLst>
                    <a:ext uri="{9D8B030D-6E8A-4147-A177-3AD203B41FA5}">
                      <a16:colId xmlns:a16="http://schemas.microsoft.com/office/drawing/2014/main" val="2211890563"/>
                    </a:ext>
                  </a:extLst>
                </a:gridCol>
                <a:gridCol w="1293091">
                  <a:extLst>
                    <a:ext uri="{9D8B030D-6E8A-4147-A177-3AD203B41FA5}">
                      <a16:colId xmlns:a16="http://schemas.microsoft.com/office/drawing/2014/main" val="678117924"/>
                    </a:ext>
                  </a:extLst>
                </a:gridCol>
                <a:gridCol w="2429164">
                  <a:extLst>
                    <a:ext uri="{9D8B030D-6E8A-4147-A177-3AD203B41FA5}">
                      <a16:colId xmlns:a16="http://schemas.microsoft.com/office/drawing/2014/main" val="3263245424"/>
                    </a:ext>
                  </a:extLst>
                </a:gridCol>
                <a:gridCol w="1246909">
                  <a:extLst>
                    <a:ext uri="{9D8B030D-6E8A-4147-A177-3AD203B41FA5}">
                      <a16:colId xmlns:a16="http://schemas.microsoft.com/office/drawing/2014/main" val="3775423173"/>
                    </a:ext>
                  </a:extLst>
                </a:gridCol>
                <a:gridCol w="1228436">
                  <a:extLst>
                    <a:ext uri="{9D8B030D-6E8A-4147-A177-3AD203B41FA5}">
                      <a16:colId xmlns:a16="http://schemas.microsoft.com/office/drawing/2014/main" val="2567373649"/>
                    </a:ext>
                  </a:extLst>
                </a:gridCol>
              </a:tblGrid>
              <a:tr h="370840">
                <a:tc>
                  <a:txBody>
                    <a:bodyPr/>
                    <a:lstStyle/>
                    <a:p>
                      <a:pPr algn="ctr"/>
                      <a:endParaRPr lang="zh-CN" altLang="en-US" dirty="0"/>
                    </a:p>
                  </a:txBody>
                  <a:tcPr/>
                </a:tc>
                <a:tc>
                  <a:txBody>
                    <a:bodyPr/>
                    <a:lstStyle/>
                    <a:p>
                      <a:pPr algn="ctr"/>
                      <a:r>
                        <a:rPr lang="en-US" altLang="zh-CN" dirty="0" err="1"/>
                        <a:t>Adj</a:t>
                      </a:r>
                      <a:r>
                        <a:rPr lang="en-US" altLang="zh-CN" dirty="0"/>
                        <a:t> R</a:t>
                      </a:r>
                      <a:r>
                        <a:rPr lang="en-US" altLang="zh-CN" baseline="30000" dirty="0"/>
                        <a:t>2</a:t>
                      </a:r>
                      <a:endParaRPr lang="zh-CN" altLang="en-US" baseline="30000" dirty="0"/>
                    </a:p>
                  </a:txBody>
                  <a:tcPr/>
                </a:tc>
                <a:tc>
                  <a:txBody>
                    <a:bodyPr/>
                    <a:lstStyle/>
                    <a:p>
                      <a:pPr algn="ctr"/>
                      <a:r>
                        <a:rPr lang="en-US" altLang="zh-CN" dirty="0"/>
                        <a:t>Number of variables</a:t>
                      </a:r>
                      <a:endParaRPr lang="zh-CN" altLang="en-US" dirty="0"/>
                    </a:p>
                  </a:txBody>
                  <a:tcPr/>
                </a:tc>
                <a:tc>
                  <a:txBody>
                    <a:bodyPr/>
                    <a:lstStyle/>
                    <a:p>
                      <a:pPr algn="ctr"/>
                      <a:r>
                        <a:rPr lang="en-US" altLang="zh-CN" dirty="0"/>
                        <a:t>CV</a:t>
                      </a:r>
                      <a:endParaRPr lang="zh-CN" altLang="en-US" dirty="0"/>
                    </a:p>
                  </a:txBody>
                  <a:tcPr/>
                </a:tc>
                <a:tc>
                  <a:txBody>
                    <a:bodyPr/>
                    <a:lstStyle/>
                    <a:p>
                      <a:pPr algn="ctr"/>
                      <a:r>
                        <a:rPr lang="en-US" altLang="zh-CN" dirty="0"/>
                        <a:t>True MSE</a:t>
                      </a:r>
                      <a:endParaRPr lang="zh-CN" altLang="en-US" dirty="0"/>
                    </a:p>
                  </a:txBody>
                  <a:tcPr/>
                </a:tc>
                <a:extLst>
                  <a:ext uri="{0D108BD9-81ED-4DB2-BD59-A6C34878D82A}">
                    <a16:rowId xmlns:a16="http://schemas.microsoft.com/office/drawing/2014/main" val="2070568403"/>
                  </a:ext>
                </a:extLst>
              </a:tr>
              <a:tr h="370840">
                <a:tc>
                  <a:txBody>
                    <a:bodyPr/>
                    <a:lstStyle/>
                    <a:p>
                      <a:pPr algn="ctr"/>
                      <a:r>
                        <a:rPr lang="en-US" altLang="zh-CN" dirty="0"/>
                        <a:t>Simplest</a:t>
                      </a:r>
                      <a:r>
                        <a:rPr lang="en-US" altLang="zh-CN" baseline="0" dirty="0"/>
                        <a:t> Model</a:t>
                      </a:r>
                      <a:endParaRPr lang="zh-CN" altLang="en-US" dirty="0"/>
                    </a:p>
                  </a:txBody>
                  <a:tcPr/>
                </a:tc>
                <a:tc>
                  <a:txBody>
                    <a:bodyPr/>
                    <a:lstStyle/>
                    <a:p>
                      <a:pPr algn="ctr"/>
                      <a:r>
                        <a:rPr lang="en-US" altLang="zh-CN" dirty="0"/>
                        <a:t>0.5713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25.4</a:t>
                      </a:r>
                      <a:endParaRPr lang="zh-CN" altLang="en-US" dirty="0"/>
                    </a:p>
                  </a:txBody>
                  <a:tcPr/>
                </a:tc>
                <a:tc>
                  <a:txBody>
                    <a:bodyPr/>
                    <a:lstStyle/>
                    <a:p>
                      <a:pPr algn="ctr"/>
                      <a:r>
                        <a:rPr lang="en-US" altLang="zh-CN" dirty="0"/>
                        <a:t>24.8</a:t>
                      </a:r>
                      <a:endParaRPr lang="zh-CN" altLang="en-US" dirty="0"/>
                    </a:p>
                  </a:txBody>
                  <a:tcPr/>
                </a:tc>
                <a:extLst>
                  <a:ext uri="{0D108BD9-81ED-4DB2-BD59-A6C34878D82A}">
                    <a16:rowId xmlns:a16="http://schemas.microsoft.com/office/drawing/2014/main" val="1905003827"/>
                  </a:ext>
                </a:extLst>
              </a:tr>
              <a:tr h="370840">
                <a:tc>
                  <a:txBody>
                    <a:bodyPr/>
                    <a:lstStyle/>
                    <a:p>
                      <a:pPr algn="ctr"/>
                      <a:r>
                        <a:rPr lang="en-US" altLang="zh-CN" dirty="0"/>
                        <a:t>BIC selected Model</a:t>
                      </a:r>
                      <a:endParaRPr lang="zh-CN" altLang="en-US" dirty="0"/>
                    </a:p>
                  </a:txBody>
                  <a:tcPr/>
                </a:tc>
                <a:tc>
                  <a:txBody>
                    <a:bodyPr/>
                    <a:lstStyle/>
                    <a:p>
                      <a:pPr algn="ctr"/>
                      <a:r>
                        <a:rPr lang="en-US" altLang="zh-CN" dirty="0"/>
                        <a:t>0.7329</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15.8</a:t>
                      </a:r>
                      <a:endParaRPr lang="zh-CN" altLang="en-US" dirty="0"/>
                    </a:p>
                  </a:txBody>
                  <a:tcPr/>
                </a:tc>
                <a:tc>
                  <a:txBody>
                    <a:bodyPr/>
                    <a:lstStyle/>
                    <a:p>
                      <a:pPr algn="ctr"/>
                      <a:r>
                        <a:rPr lang="en-US" altLang="zh-CN" dirty="0"/>
                        <a:t>15.4</a:t>
                      </a:r>
                      <a:endParaRPr lang="zh-CN" altLang="en-US" dirty="0"/>
                    </a:p>
                  </a:txBody>
                  <a:tcPr/>
                </a:tc>
                <a:extLst>
                  <a:ext uri="{0D108BD9-81ED-4DB2-BD59-A6C34878D82A}">
                    <a16:rowId xmlns:a16="http://schemas.microsoft.com/office/drawing/2014/main" val="3726284975"/>
                  </a:ext>
                </a:extLst>
              </a:tr>
              <a:tr h="370840">
                <a:tc>
                  <a:txBody>
                    <a:bodyPr/>
                    <a:lstStyle/>
                    <a:p>
                      <a:pPr algn="ctr"/>
                      <a:r>
                        <a:rPr lang="en-US" altLang="zh-CN" dirty="0"/>
                        <a:t>Final Model</a:t>
                      </a:r>
                      <a:endParaRPr lang="zh-CN" altLang="en-US" dirty="0"/>
                    </a:p>
                  </a:txBody>
                  <a:tcPr/>
                </a:tc>
                <a:tc>
                  <a:txBody>
                    <a:bodyPr/>
                    <a:lstStyle/>
                    <a:p>
                      <a:pPr algn="ctr"/>
                      <a:r>
                        <a:rPr lang="en-US" altLang="zh-CN" dirty="0"/>
                        <a:t>0.7297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15.9</a:t>
                      </a:r>
                      <a:endParaRPr lang="zh-CN" altLang="en-US" dirty="0"/>
                    </a:p>
                  </a:txBody>
                  <a:tcPr/>
                </a:tc>
                <a:tc>
                  <a:txBody>
                    <a:bodyPr/>
                    <a:lstStyle/>
                    <a:p>
                      <a:pPr algn="ctr"/>
                      <a:r>
                        <a:rPr lang="en-US" altLang="zh-CN" dirty="0"/>
                        <a:t>15.6</a:t>
                      </a:r>
                      <a:endParaRPr lang="zh-CN" altLang="en-US" dirty="0"/>
                    </a:p>
                  </a:txBody>
                  <a:tcPr/>
                </a:tc>
                <a:extLst>
                  <a:ext uri="{0D108BD9-81ED-4DB2-BD59-A6C34878D82A}">
                    <a16:rowId xmlns:a16="http://schemas.microsoft.com/office/drawing/2014/main" val="2063590404"/>
                  </a:ext>
                </a:extLst>
              </a:tr>
            </a:tbl>
          </a:graphicData>
        </a:graphic>
      </p:graphicFrame>
    </p:spTree>
    <p:extLst>
      <p:ext uri="{BB962C8B-B14F-4D97-AF65-F5344CB8AC3E}">
        <p14:creationId xmlns:p14="http://schemas.microsoft.com/office/powerpoint/2010/main" val="3150740275"/>
      </p:ext>
    </p:extLst>
  </p:cSld>
  <p:clrMapOvr>
    <a:masterClrMapping/>
  </p:clrMapOvr>
  <mc:AlternateContent xmlns:mc="http://schemas.openxmlformats.org/markup-compatibility/2006" xmlns:p14="http://schemas.microsoft.com/office/powerpoint/2010/main">
    <mc:Choice Requires="p14">
      <p:transition spd="slow" p14:dur="2000" advTm="32280"/>
    </mc:Choice>
    <mc:Fallback xmlns="">
      <p:transition spd="slow" advTm="322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4: Model diagnostics</a:t>
            </a:r>
            <a:endParaRPr lang="zh-CN" altLang="en-US" dirty="0"/>
          </a:p>
        </p:txBody>
      </p:sp>
      <p:sp>
        <p:nvSpPr>
          <p:cNvPr id="3" name="内容占位符 2"/>
          <p:cNvSpPr>
            <a:spLocks noGrp="1"/>
          </p:cNvSpPr>
          <p:nvPr>
            <p:ph idx="1"/>
          </p:nvPr>
        </p:nvSpPr>
        <p:spPr/>
        <p:txBody>
          <a:bodyPr/>
          <a:lstStyle/>
          <a:p>
            <a:r>
              <a:rPr lang="en-US" altLang="zh-CN" dirty="0"/>
              <a:t>1. First, check the </a:t>
            </a:r>
            <a:r>
              <a:rPr lang="en-US" altLang="zh-CN" dirty="0" err="1"/>
              <a:t>multicollinearity</a:t>
            </a:r>
            <a:r>
              <a:rPr lang="en-US" altLang="zh-CN" dirty="0"/>
              <a:t>, by the VIF value below, it doesn’t have severe </a:t>
            </a:r>
            <a:r>
              <a:rPr lang="en-US" altLang="zh-CN" dirty="0" err="1"/>
              <a:t>multicollinearity</a:t>
            </a:r>
            <a:r>
              <a:rPr lang="en-US" altLang="zh-CN" dirty="0"/>
              <a:t>.</a:t>
            </a:r>
          </a:p>
          <a:p>
            <a:endParaRPr lang="en-US" altLang="zh-CN" dirty="0"/>
          </a:p>
          <a:p>
            <a:endParaRPr lang="en-US" altLang="zh-CN" dirty="0"/>
          </a:p>
          <a:p>
            <a:r>
              <a:rPr lang="en-US" altLang="zh-CN" dirty="0"/>
              <a:t>2. Check linearity, homoscedasticity, outliers for Y and Normality</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8882" y="4197723"/>
            <a:ext cx="2739743" cy="24155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949" y="4197723"/>
            <a:ext cx="2656082" cy="24155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705438171"/>
              </p:ext>
            </p:extLst>
          </p:nvPr>
        </p:nvGraphicFramePr>
        <p:xfrm>
          <a:off x="1268829" y="3005386"/>
          <a:ext cx="4969161" cy="749172"/>
        </p:xfrm>
        <a:graphic>
          <a:graphicData uri="http://schemas.openxmlformats.org/drawingml/2006/table">
            <a:tbl>
              <a:tblPr firstRow="1" bandRow="1">
                <a:tableStyleId>{9D7B26C5-4107-4FEC-AEDC-1716B250A1EF}</a:tableStyleId>
              </a:tblPr>
              <a:tblGrid>
                <a:gridCol w="1656387">
                  <a:extLst>
                    <a:ext uri="{9D8B030D-6E8A-4147-A177-3AD203B41FA5}">
                      <a16:colId xmlns:a16="http://schemas.microsoft.com/office/drawing/2014/main" val="839083775"/>
                    </a:ext>
                  </a:extLst>
                </a:gridCol>
                <a:gridCol w="1656387">
                  <a:extLst>
                    <a:ext uri="{9D8B030D-6E8A-4147-A177-3AD203B41FA5}">
                      <a16:colId xmlns:a16="http://schemas.microsoft.com/office/drawing/2014/main" val="736981295"/>
                    </a:ext>
                  </a:extLst>
                </a:gridCol>
                <a:gridCol w="1656387">
                  <a:extLst>
                    <a:ext uri="{9D8B030D-6E8A-4147-A177-3AD203B41FA5}">
                      <a16:colId xmlns:a16="http://schemas.microsoft.com/office/drawing/2014/main" val="2389565552"/>
                    </a:ext>
                  </a:extLst>
                </a:gridCol>
              </a:tblGrid>
              <a:tr h="374586">
                <a:tc>
                  <a:txBody>
                    <a:bodyPr/>
                    <a:lstStyle/>
                    <a:p>
                      <a:r>
                        <a:rPr lang="en-US" altLang="zh-CN" dirty="0"/>
                        <a:t>ABDOMEN</a:t>
                      </a:r>
                      <a:endParaRPr lang="zh-CN" altLang="en-US" dirty="0"/>
                    </a:p>
                  </a:txBody>
                  <a:tcPr/>
                </a:tc>
                <a:tc>
                  <a:txBody>
                    <a:bodyPr/>
                    <a:lstStyle/>
                    <a:p>
                      <a:r>
                        <a:rPr lang="en-US" altLang="zh-CN" dirty="0"/>
                        <a:t>WEIGHT</a:t>
                      </a:r>
                      <a:endParaRPr lang="zh-CN" altLang="en-US" dirty="0"/>
                    </a:p>
                  </a:txBody>
                  <a:tcPr/>
                </a:tc>
                <a:tc>
                  <a:txBody>
                    <a:bodyPr/>
                    <a:lstStyle/>
                    <a:p>
                      <a:r>
                        <a:rPr lang="en-US" altLang="zh-CN" dirty="0"/>
                        <a:t>WRIST</a:t>
                      </a:r>
                      <a:endParaRPr lang="zh-CN" altLang="en-US" dirty="0"/>
                    </a:p>
                  </a:txBody>
                  <a:tcPr/>
                </a:tc>
                <a:extLst>
                  <a:ext uri="{0D108BD9-81ED-4DB2-BD59-A6C34878D82A}">
                    <a16:rowId xmlns:a16="http://schemas.microsoft.com/office/drawing/2014/main" val="2756361699"/>
                  </a:ext>
                </a:extLst>
              </a:tr>
              <a:tr h="374586">
                <a:tc>
                  <a:txBody>
                    <a:bodyPr/>
                    <a:lstStyle/>
                    <a:p>
                      <a:r>
                        <a:rPr lang="en-US" altLang="zh-CN" dirty="0"/>
                        <a:t>4.23</a:t>
                      </a:r>
                      <a:endParaRPr lang="zh-CN" altLang="en-US" dirty="0"/>
                    </a:p>
                  </a:txBody>
                  <a:tcPr/>
                </a:tc>
                <a:tc>
                  <a:txBody>
                    <a:bodyPr/>
                    <a:lstStyle/>
                    <a:p>
                      <a:r>
                        <a:rPr lang="en-US" altLang="zh-CN" dirty="0"/>
                        <a:t>5.71</a:t>
                      </a:r>
                      <a:endParaRPr lang="zh-CN" altLang="en-US" dirty="0"/>
                    </a:p>
                  </a:txBody>
                  <a:tcPr/>
                </a:tc>
                <a:tc>
                  <a:txBody>
                    <a:bodyPr/>
                    <a:lstStyle/>
                    <a:p>
                      <a:r>
                        <a:rPr lang="en-US" altLang="zh-CN" dirty="0"/>
                        <a:t>2.14</a:t>
                      </a:r>
                      <a:endParaRPr lang="zh-CN" altLang="en-US" dirty="0"/>
                    </a:p>
                  </a:txBody>
                  <a:tcPr/>
                </a:tc>
                <a:extLst>
                  <a:ext uri="{0D108BD9-81ED-4DB2-BD59-A6C34878D82A}">
                    <a16:rowId xmlns:a16="http://schemas.microsoft.com/office/drawing/2014/main" val="87195947"/>
                  </a:ext>
                </a:extLst>
              </a:tr>
            </a:tbl>
          </a:graphicData>
        </a:graphic>
      </p:graphicFrame>
    </p:spTree>
    <p:extLst>
      <p:ext uri="{BB962C8B-B14F-4D97-AF65-F5344CB8AC3E}">
        <p14:creationId xmlns:p14="http://schemas.microsoft.com/office/powerpoint/2010/main" val="2891473973"/>
      </p:ext>
    </p:extLst>
  </p:cSld>
  <p:clrMapOvr>
    <a:masterClrMapping/>
  </p:clrMapOvr>
  <mc:AlternateContent xmlns:mc="http://schemas.openxmlformats.org/markup-compatibility/2006" xmlns:p14="http://schemas.microsoft.com/office/powerpoint/2010/main">
    <mc:Choice Requires="p14">
      <p:transition spd="slow" p14:dur="2000" advTm="13765"/>
    </mc:Choice>
    <mc:Fallback xmlns="">
      <p:transition spd="slow" advTm="1376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4: Model diagnostics</a:t>
            </a:r>
            <a:endParaRPr lang="zh-CN" altLang="en-US" dirty="0"/>
          </a:p>
        </p:txBody>
      </p:sp>
      <p:sp>
        <p:nvSpPr>
          <p:cNvPr id="3" name="内容占位符 2"/>
          <p:cNvSpPr>
            <a:spLocks noGrp="1"/>
          </p:cNvSpPr>
          <p:nvPr>
            <p:ph idx="1"/>
          </p:nvPr>
        </p:nvSpPr>
        <p:spPr/>
        <p:txBody>
          <a:bodyPr/>
          <a:lstStyle/>
          <a:p>
            <a:r>
              <a:rPr lang="en-US" altLang="zh-CN" dirty="0"/>
              <a:t>3. Check leverage and influential points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653" y="2847662"/>
            <a:ext cx="3706755" cy="337102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146" y="2847662"/>
            <a:ext cx="3712945" cy="3376652"/>
          </a:xfrm>
          <a:prstGeom prst="rect">
            <a:avLst/>
          </a:prstGeom>
        </p:spPr>
      </p:pic>
    </p:spTree>
    <p:extLst>
      <p:ext uri="{BB962C8B-B14F-4D97-AF65-F5344CB8AC3E}">
        <p14:creationId xmlns:p14="http://schemas.microsoft.com/office/powerpoint/2010/main" val="3428710181"/>
      </p:ext>
    </p:extLst>
  </p:cSld>
  <p:clrMapOvr>
    <a:masterClrMapping/>
  </p:clrMapOvr>
  <mc:AlternateContent xmlns:mc="http://schemas.openxmlformats.org/markup-compatibility/2006" xmlns:p14="http://schemas.microsoft.com/office/powerpoint/2010/main">
    <mc:Choice Requires="p14">
      <p:transition spd="slow" p14:dur="2000" advTm="12235"/>
    </mc:Choice>
    <mc:Fallback xmlns="">
      <p:transition spd="slow" advTm="1223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trengths</a:t>
            </a:r>
            <a:r>
              <a:rPr lang="en-US" altLang="zh-CN" dirty="0"/>
              <a:t> a</a:t>
            </a:r>
            <a:r>
              <a:rPr lang="en-US" altLang="zh-CN" cap="none" dirty="0"/>
              <a:t>nd</a:t>
            </a:r>
            <a:r>
              <a:rPr lang="en-US" altLang="zh-CN" dirty="0"/>
              <a:t> W</a:t>
            </a:r>
            <a:r>
              <a:rPr lang="en-US" altLang="zh-CN" cap="none" dirty="0"/>
              <a:t>eaknesses</a:t>
            </a:r>
            <a:r>
              <a:rPr lang="en-US" altLang="zh-CN" dirty="0"/>
              <a:t> </a:t>
            </a:r>
            <a:endParaRPr lang="zh-CN" altLang="en-US" dirty="0"/>
          </a:p>
        </p:txBody>
      </p:sp>
      <p:sp>
        <p:nvSpPr>
          <p:cNvPr id="3" name="内容占位符 2"/>
          <p:cNvSpPr>
            <a:spLocks noGrp="1"/>
          </p:cNvSpPr>
          <p:nvPr>
            <p:ph idx="1"/>
          </p:nvPr>
        </p:nvSpPr>
        <p:spPr/>
        <p:txBody>
          <a:bodyPr>
            <a:normAutofit/>
          </a:bodyPr>
          <a:lstStyle/>
          <a:p>
            <a:r>
              <a:rPr lang="en-US" altLang="zh-CN" dirty="0"/>
              <a:t>Strengths: </a:t>
            </a:r>
          </a:p>
          <a:p>
            <a:pPr marL="0" indent="0">
              <a:buNone/>
            </a:pPr>
            <a:r>
              <a:rPr lang="en-US" altLang="zh-CN" dirty="0"/>
              <a:t>	1. Our model achieves both conciseness and accuracy, which is a 	simple linear model and requires only 3 inputs and yields a high 	accuracy. </a:t>
            </a:r>
          </a:p>
          <a:p>
            <a:pPr marL="0" indent="0">
              <a:buNone/>
            </a:pPr>
            <a:r>
              <a:rPr lang="en-US" altLang="zh-CN" dirty="0"/>
              <a:t>	2. As it’s based on a small data set, our model excluded potential 	outliers and influence points, yielding a widely application. </a:t>
            </a:r>
          </a:p>
          <a:p>
            <a:pPr marL="0" indent="0">
              <a:buNone/>
            </a:pPr>
            <a:r>
              <a:rPr lang="en-US" altLang="zh-CN" dirty="0"/>
              <a:t>	3. The assumptions of SLR hold for our model: Homoscedasticity, linearity 	and no </a:t>
            </a:r>
            <a:r>
              <a:rPr lang="en-US" altLang="zh-CN" dirty="0" err="1"/>
              <a:t>multicollinearity</a:t>
            </a:r>
            <a:r>
              <a:rPr lang="en-US" altLang="zh-CN" dirty="0"/>
              <a:t>.</a:t>
            </a:r>
          </a:p>
        </p:txBody>
      </p:sp>
    </p:spTree>
    <p:extLst>
      <p:ext uri="{BB962C8B-B14F-4D97-AF65-F5344CB8AC3E}">
        <p14:creationId xmlns:p14="http://schemas.microsoft.com/office/powerpoint/2010/main" val="1376167991"/>
      </p:ext>
    </p:extLst>
  </p:cSld>
  <p:clrMapOvr>
    <a:masterClrMapping/>
  </p:clrMapOvr>
  <mc:AlternateContent xmlns:mc="http://schemas.openxmlformats.org/markup-compatibility/2006" xmlns:p14="http://schemas.microsoft.com/office/powerpoint/2010/main">
    <mc:Choice Requires="p14">
      <p:transition spd="slow" p14:dur="2000" advTm="19736"/>
    </mc:Choice>
    <mc:Fallback xmlns="">
      <p:transition spd="slow" advTm="1973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trengths</a:t>
            </a:r>
            <a:r>
              <a:rPr lang="en-US" altLang="zh-CN" dirty="0"/>
              <a:t> a</a:t>
            </a:r>
            <a:r>
              <a:rPr lang="en-US" altLang="zh-CN" cap="none" dirty="0"/>
              <a:t>nd</a:t>
            </a:r>
            <a:r>
              <a:rPr lang="en-US" altLang="zh-CN" dirty="0"/>
              <a:t> W</a:t>
            </a:r>
            <a:r>
              <a:rPr lang="en-US" altLang="zh-CN" cap="none" dirty="0"/>
              <a:t>eaknesses</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t>Weakness:</a:t>
            </a:r>
          </a:p>
          <a:p>
            <a:pPr marL="0" indent="0">
              <a:buNone/>
            </a:pPr>
            <a:r>
              <a:rPr lang="en-US" altLang="zh-CN" dirty="0"/>
              <a:t>	1. The data set is small and , biased with only males’ data which may 	reduce the robustness, limit the application and impact the prediction 	accuracy. </a:t>
            </a:r>
          </a:p>
          <a:p>
            <a:pPr marL="0" indent="0">
              <a:buNone/>
            </a:pPr>
            <a:r>
              <a:rPr lang="en-US" altLang="zh-CN" dirty="0"/>
              <a:t>	2. Some outliers are deleted, which may contain important information.</a:t>
            </a:r>
            <a:endParaRPr lang="zh-CN" altLang="en-US" dirty="0"/>
          </a:p>
        </p:txBody>
      </p:sp>
    </p:spTree>
    <p:extLst>
      <p:ext uri="{BB962C8B-B14F-4D97-AF65-F5344CB8AC3E}">
        <p14:creationId xmlns:p14="http://schemas.microsoft.com/office/powerpoint/2010/main" val="3540782469"/>
      </p:ext>
    </p:extLst>
  </p:cSld>
  <p:clrMapOvr>
    <a:masterClrMapping/>
  </p:clrMapOvr>
  <mc:AlternateContent xmlns:mc="http://schemas.openxmlformats.org/markup-compatibility/2006" xmlns:p14="http://schemas.microsoft.com/office/powerpoint/2010/main">
    <mc:Choice Requires="p14">
      <p:transition spd="slow" p14:dur="2000" advTm="20839"/>
    </mc:Choice>
    <mc:Fallback xmlns="">
      <p:transition spd="slow" advTm="2083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Conclusion</a:t>
            </a:r>
            <a:endParaRPr lang="zh-CN" altLang="en-US" cap="none" dirty="0"/>
          </a:p>
        </p:txBody>
      </p:sp>
      <p:sp>
        <p:nvSpPr>
          <p:cNvPr id="3" name="内容占位符 2"/>
          <p:cNvSpPr>
            <a:spLocks noGrp="1"/>
          </p:cNvSpPr>
          <p:nvPr>
            <p:ph idx="1"/>
          </p:nvPr>
        </p:nvSpPr>
        <p:spPr/>
        <p:txBody>
          <a:bodyPr/>
          <a:lstStyle/>
          <a:p>
            <a:r>
              <a:rPr lang="en-US" altLang="zh-CN" dirty="0"/>
              <a:t>Final model</a:t>
            </a:r>
          </a:p>
          <a:p>
            <a:pPr marL="0" indent="0">
              <a:buNone/>
            </a:pPr>
            <a:r>
              <a:rPr lang="en-US" altLang="zh-CN" dirty="0"/>
              <a:t>	Body fat %=0.8914*Abdomen-0.0922*Weight-1.1628*Wrist-25.7672</a:t>
            </a:r>
          </a:p>
          <a:p>
            <a:r>
              <a:rPr lang="en-US" altLang="zh-CN" dirty="0"/>
              <a:t>Rule of thumb</a:t>
            </a:r>
          </a:p>
          <a:p>
            <a:pPr marL="0" indent="0">
              <a:buNone/>
            </a:pPr>
            <a:r>
              <a:rPr lang="en-US" altLang="zh-CN" dirty="0"/>
              <a:t>	Body fat %=Abdomen-0.1*Weight-1.2*Wrist-26</a:t>
            </a:r>
          </a:p>
          <a:p>
            <a:pPr marL="0" indent="0">
              <a:buNone/>
            </a:pPr>
            <a:r>
              <a:rPr lang="en-US" altLang="zh-CN" dirty="0"/>
              <a:t>	while other variables don’t change,1 cm increase in abdomen, the model predicts that body fat % will increase, on average, by 1</a:t>
            </a:r>
          </a:p>
          <a:p>
            <a:r>
              <a:rPr lang="en-US" altLang="zh-CN" dirty="0"/>
              <a:t> Simple, accurate</a:t>
            </a:r>
            <a:endParaRPr lang="zh-CN" altLang="en-US" dirty="0"/>
          </a:p>
        </p:txBody>
      </p:sp>
    </p:spTree>
    <p:extLst>
      <p:ext uri="{BB962C8B-B14F-4D97-AF65-F5344CB8AC3E}">
        <p14:creationId xmlns:p14="http://schemas.microsoft.com/office/powerpoint/2010/main" val="1049790708"/>
      </p:ext>
    </p:extLst>
  </p:cSld>
  <p:clrMapOvr>
    <a:masterClrMapping/>
  </p:clrMapOvr>
  <mc:AlternateContent xmlns:mc="http://schemas.openxmlformats.org/markup-compatibility/2006" xmlns:p14="http://schemas.microsoft.com/office/powerpoint/2010/main">
    <mc:Choice Requires="p14">
      <p:transition spd="slow" p14:dur="2000" advTm="21823"/>
    </mc:Choice>
    <mc:Fallback xmlns="">
      <p:transition spd="slow" advTm="218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94364" y="2967335"/>
            <a:ext cx="5403272" cy="923330"/>
          </a:xfrm>
          <a:prstGeom prst="rect">
            <a:avLst/>
          </a:prstGeom>
          <a:noFill/>
        </p:spPr>
        <p:txBody>
          <a:bodyPr wrap="square" rtlCol="0">
            <a:spAutoFit/>
          </a:bodyPr>
          <a:lstStyle/>
          <a:p>
            <a:pPr algn="ctr"/>
            <a:r>
              <a:rPr lang="en-US" altLang="zh-CN" sz="5400" dirty="0"/>
              <a:t>Thank you !</a:t>
            </a:r>
            <a:endParaRPr lang="zh-CN" altLang="en-US" sz="5400" dirty="0"/>
          </a:p>
        </p:txBody>
      </p:sp>
    </p:spTree>
    <p:extLst>
      <p:ext uri="{BB962C8B-B14F-4D97-AF65-F5344CB8AC3E}">
        <p14:creationId xmlns:p14="http://schemas.microsoft.com/office/powerpoint/2010/main" val="1269770117"/>
      </p:ext>
    </p:extLst>
  </p:cSld>
  <p:clrMapOvr>
    <a:masterClrMapping/>
  </p:clrMapOvr>
  <mc:AlternateContent xmlns:mc="http://schemas.openxmlformats.org/markup-compatibility/2006" xmlns:p14="http://schemas.microsoft.com/office/powerpoint/2010/main">
    <mc:Choice Requires="p14">
      <p:transition spd="slow" p14:dur="2000" advTm="4521"/>
    </mc:Choice>
    <mc:Fallback xmlns="">
      <p:transition spd="slow" advTm="452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t>
            </a:r>
            <a:r>
              <a:rPr lang="en-US" altLang="zh-CN" cap="none" dirty="0"/>
              <a:t>ur Goal</a:t>
            </a:r>
            <a:endParaRPr lang="zh-CN" altLang="en-US" dirty="0"/>
          </a:p>
        </p:txBody>
      </p:sp>
      <p:sp>
        <p:nvSpPr>
          <p:cNvPr id="3" name="内容占位符 2"/>
          <p:cNvSpPr>
            <a:spLocks noGrp="1"/>
          </p:cNvSpPr>
          <p:nvPr>
            <p:ph idx="1"/>
          </p:nvPr>
        </p:nvSpPr>
        <p:spPr/>
        <p:txBody>
          <a:bodyPr/>
          <a:lstStyle/>
          <a:p>
            <a:r>
              <a:rPr lang="en-US" altLang="zh-CN" dirty="0"/>
              <a:t>M</a:t>
            </a:r>
            <a:r>
              <a:rPr kumimoji="1" lang="en-US" altLang="zh-CN" dirty="0"/>
              <a:t>ake</a:t>
            </a:r>
            <a:r>
              <a:rPr kumimoji="1" lang="zh-CN" altLang="en-US" dirty="0"/>
              <a:t> </a:t>
            </a:r>
            <a:r>
              <a:rPr kumimoji="1" lang="en-US" altLang="zh-CN" dirty="0"/>
              <a:t>the</a:t>
            </a:r>
            <a:r>
              <a:rPr kumimoji="1" lang="zh-CN" altLang="en-US" dirty="0"/>
              <a:t> </a:t>
            </a:r>
            <a:r>
              <a:rPr kumimoji="1" lang="en-US" altLang="zh-CN" dirty="0"/>
              <a:t>application</a:t>
            </a:r>
            <a:r>
              <a:rPr kumimoji="1" lang="zh-CN" altLang="en-US" dirty="0"/>
              <a:t> </a:t>
            </a:r>
            <a:r>
              <a:rPr kumimoji="1" lang="en-US" altLang="zh-CN" dirty="0"/>
              <a:t>user-friendly</a:t>
            </a:r>
            <a:r>
              <a:rPr kumimoji="1" lang="zh-CN" altLang="en-US" dirty="0"/>
              <a:t> </a:t>
            </a:r>
            <a:r>
              <a:rPr kumimoji="1" lang="en-US" altLang="zh-CN" dirty="0"/>
              <a:t>enough</a:t>
            </a:r>
          </a:p>
          <a:p>
            <a:r>
              <a:rPr lang="en-US" altLang="zh-CN" dirty="0"/>
              <a:t>Select the model which</a:t>
            </a:r>
            <a:r>
              <a:rPr lang="zh-CN" altLang="en-US" dirty="0"/>
              <a:t> </a:t>
            </a:r>
            <a:r>
              <a:rPr lang="en-US" altLang="zh-CN" dirty="0"/>
              <a:t>is both accurate and concise</a:t>
            </a:r>
          </a:p>
          <a:p>
            <a:r>
              <a:rPr lang="en-US" altLang="zh-CN" dirty="0"/>
              <a:t>Model Type: Simple Linear Model</a:t>
            </a:r>
          </a:p>
          <a:p>
            <a:endParaRPr lang="zh-CN" altLang="en-US" dirty="0"/>
          </a:p>
        </p:txBody>
      </p:sp>
    </p:spTree>
    <p:extLst>
      <p:ext uri="{BB962C8B-B14F-4D97-AF65-F5344CB8AC3E}">
        <p14:creationId xmlns:p14="http://schemas.microsoft.com/office/powerpoint/2010/main" val="2217696114"/>
      </p:ext>
    </p:extLst>
  </p:cSld>
  <p:clrMapOvr>
    <a:masterClrMapping/>
  </p:clrMapOvr>
  <mc:AlternateContent xmlns:mc="http://schemas.openxmlformats.org/markup-compatibility/2006" xmlns:p14="http://schemas.microsoft.com/office/powerpoint/2010/main">
    <mc:Choice Requires="p14">
      <p:transition spd="slow" p14:dur="2000" advTm="39317"/>
    </mc:Choice>
    <mc:Fallback xmlns="">
      <p:transition spd="slow" advTm="393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cap="none" dirty="0"/>
              <a:t>ontent</a:t>
            </a:r>
            <a:endParaRPr lang="zh-CN" altLang="en-US" dirty="0"/>
          </a:p>
        </p:txBody>
      </p:sp>
      <p:sp>
        <p:nvSpPr>
          <p:cNvPr id="3" name="内容占位符 2"/>
          <p:cNvSpPr>
            <a:spLocks noGrp="1"/>
          </p:cNvSpPr>
          <p:nvPr>
            <p:ph idx="1"/>
          </p:nvPr>
        </p:nvSpPr>
        <p:spPr>
          <a:xfrm>
            <a:off x="3029415" y="2239165"/>
            <a:ext cx="6133170" cy="3425656"/>
          </a:xfrm>
        </p:spPr>
        <p:txBody>
          <a:bodyPr>
            <a:normAutofit/>
          </a:bodyPr>
          <a:lstStyle/>
          <a:p>
            <a:r>
              <a:rPr lang="en-US" altLang="zh-CN" sz="3200" dirty="0"/>
              <a:t>Data description</a:t>
            </a:r>
          </a:p>
          <a:p>
            <a:r>
              <a:rPr lang="en-US" altLang="zh-CN" sz="3200" dirty="0"/>
              <a:t>Data cleaning</a:t>
            </a:r>
          </a:p>
          <a:p>
            <a:r>
              <a:rPr lang="en-US" altLang="zh-CN" sz="3200" dirty="0"/>
              <a:t>Model selection</a:t>
            </a:r>
          </a:p>
          <a:p>
            <a:r>
              <a:rPr lang="en-US" altLang="zh-CN" sz="3200" dirty="0"/>
              <a:t>Model diagnostics</a:t>
            </a:r>
          </a:p>
          <a:p>
            <a:r>
              <a:rPr lang="en-US" altLang="zh-CN" sz="3200" dirty="0"/>
              <a:t>Strengths and Weaknesses</a:t>
            </a:r>
          </a:p>
          <a:p>
            <a:r>
              <a:rPr lang="en-US" altLang="zh-CN" sz="3200" dirty="0"/>
              <a:t>Conclusion</a:t>
            </a:r>
            <a:endParaRPr lang="zh-CN" altLang="en-US" sz="3200" dirty="0"/>
          </a:p>
        </p:txBody>
      </p:sp>
    </p:spTree>
    <p:extLst>
      <p:ext uri="{BB962C8B-B14F-4D97-AF65-F5344CB8AC3E}">
        <p14:creationId xmlns:p14="http://schemas.microsoft.com/office/powerpoint/2010/main" val="2472301299"/>
      </p:ext>
    </p:extLst>
  </p:cSld>
  <p:clrMapOvr>
    <a:masterClrMapping/>
  </p:clrMapOvr>
  <mc:AlternateContent xmlns:mc="http://schemas.openxmlformats.org/markup-compatibility/2006" xmlns:p14="http://schemas.microsoft.com/office/powerpoint/2010/main">
    <mc:Choice Requires="p14">
      <p:transition spd="slow" p14:dur="2000" advTm="5646"/>
    </mc:Choice>
    <mc:Fallback xmlns="">
      <p:transition spd="slow" advTm="564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1: Data description</a:t>
            </a:r>
            <a:endParaRPr lang="zh-CN" altLang="en-US" dirty="0"/>
          </a:p>
        </p:txBody>
      </p:sp>
      <p:sp>
        <p:nvSpPr>
          <p:cNvPr id="3" name="内容占位符 2"/>
          <p:cNvSpPr>
            <a:spLocks noGrp="1"/>
          </p:cNvSpPr>
          <p:nvPr>
            <p:ph idx="1"/>
          </p:nvPr>
        </p:nvSpPr>
        <p:spPr/>
        <p:txBody>
          <a:bodyPr/>
          <a:lstStyle/>
          <a:p>
            <a:r>
              <a:rPr lang="en-US" altLang="zh-CN" dirty="0"/>
              <a:t>Data description</a:t>
            </a:r>
          </a:p>
          <a:p>
            <a:pPr marL="0" indent="0">
              <a:buNone/>
            </a:pPr>
            <a:r>
              <a:rPr lang="en-US" altLang="zh-CN" dirty="0"/>
              <a:t>     1. We tried several visualization methods including histogram and boxplot. Outliers appear,</a:t>
            </a:r>
            <a:r>
              <a:rPr lang="en" altLang="zh-CN" dirty="0"/>
              <a:t> some of which are strange but reasonable, while others are weird,</a:t>
            </a:r>
            <a:r>
              <a:rPr lang="en-US" altLang="zh-CN" dirty="0"/>
              <a:t> which indicates the requirement for data cleaning. </a:t>
            </a:r>
          </a:p>
        </p:txBody>
      </p:sp>
      <p:sp>
        <p:nvSpPr>
          <p:cNvPr id="4" name="矩形 3"/>
          <p:cNvSpPr/>
          <p:nvPr/>
        </p:nvSpPr>
        <p:spPr>
          <a:xfrm>
            <a:off x="10275319" y="5439846"/>
            <a:ext cx="808317" cy="369332"/>
          </a:xfrm>
          <a:prstGeom prst="rect">
            <a:avLst/>
          </a:prstGeom>
        </p:spPr>
        <p:txBody>
          <a:bodyPr wrap="square">
            <a:spAutoFit/>
          </a:bodyPr>
          <a:lstStyle/>
          <a:p>
            <a:r>
              <a:rPr lang="zh-CN" altLang="en-US" dirty="0"/>
              <a:t> </a:t>
            </a:r>
          </a:p>
        </p:txBody>
      </p:sp>
      <p:pic>
        <p:nvPicPr>
          <p:cNvPr id="9" name="图片 8">
            <a:extLst>
              <a:ext uri="{FF2B5EF4-FFF2-40B4-BE49-F238E27FC236}">
                <a16:creationId xmlns:a16="http://schemas.microsoft.com/office/drawing/2014/main" id="{43DFFF02-1AC3-9D45-B983-707531D6D4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040" y="3666356"/>
            <a:ext cx="3912512" cy="2794652"/>
          </a:xfrm>
          <a:prstGeom prst="rect">
            <a:avLst/>
          </a:prstGeom>
        </p:spPr>
      </p:pic>
      <p:pic>
        <p:nvPicPr>
          <p:cNvPr id="11" name="图片 10">
            <a:extLst>
              <a:ext uri="{FF2B5EF4-FFF2-40B4-BE49-F238E27FC236}">
                <a16:creationId xmlns:a16="http://schemas.microsoft.com/office/drawing/2014/main" id="{E68F55F2-E53F-604A-AF63-1965A02F93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4447" y="3666356"/>
            <a:ext cx="3912513" cy="2794652"/>
          </a:xfrm>
          <a:prstGeom prst="rect">
            <a:avLst/>
          </a:prstGeom>
        </p:spPr>
      </p:pic>
    </p:spTree>
    <p:extLst>
      <p:ext uri="{BB962C8B-B14F-4D97-AF65-F5344CB8AC3E}">
        <p14:creationId xmlns:p14="http://schemas.microsoft.com/office/powerpoint/2010/main" val="3402879928"/>
      </p:ext>
    </p:extLst>
  </p:cSld>
  <p:clrMapOvr>
    <a:masterClrMapping/>
  </p:clrMapOvr>
  <mc:AlternateContent xmlns:mc="http://schemas.openxmlformats.org/markup-compatibility/2006" xmlns:p14="http://schemas.microsoft.com/office/powerpoint/2010/main">
    <mc:Choice Requires="p14">
      <p:transition spd="slow" p14:dur="2000" advTm="21359"/>
    </mc:Choice>
    <mc:Fallback xmlns="">
      <p:transition spd="slow" advTm="213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1: Data description</a:t>
            </a:r>
            <a:endParaRPr lang="zh-CN" altLang="en-US" dirty="0"/>
          </a:p>
        </p:txBody>
      </p:sp>
      <p:sp>
        <p:nvSpPr>
          <p:cNvPr id="3" name="内容占位符 2"/>
          <p:cNvSpPr>
            <a:spLocks noGrp="1"/>
          </p:cNvSpPr>
          <p:nvPr>
            <p:ph idx="1"/>
          </p:nvPr>
        </p:nvSpPr>
        <p:spPr/>
        <p:txBody>
          <a:bodyPr/>
          <a:lstStyle/>
          <a:p>
            <a:pPr marL="0" indent="0">
              <a:buNone/>
            </a:pPr>
            <a:r>
              <a:rPr lang="en-US" altLang="zh-CN" dirty="0"/>
              <a:t>2. In order to show the distribution of these explanatory variables, we also employed several kinds of figures, such as density plot and dot plot. These plots display the patterns and illustrate the existence of relationship between body fat % and other factors.</a:t>
            </a:r>
          </a:p>
        </p:txBody>
      </p:sp>
      <p:sp>
        <p:nvSpPr>
          <p:cNvPr id="4" name="矩形 3"/>
          <p:cNvSpPr/>
          <p:nvPr/>
        </p:nvSpPr>
        <p:spPr>
          <a:xfrm>
            <a:off x="10275319" y="5439846"/>
            <a:ext cx="808317" cy="369332"/>
          </a:xfrm>
          <a:prstGeom prst="rect">
            <a:avLst/>
          </a:prstGeom>
        </p:spPr>
        <p:txBody>
          <a:bodyPr wrap="square">
            <a:spAutoFit/>
          </a:bodyPr>
          <a:lstStyle/>
          <a:p>
            <a:r>
              <a:rPr lang="zh-CN" altLang="en-US" dirty="0"/>
              <a:t> </a:t>
            </a:r>
          </a:p>
        </p:txBody>
      </p:sp>
      <p:pic>
        <p:nvPicPr>
          <p:cNvPr id="10" name="图片 9" descr="图表, 形状&#10;&#10;描述已自动生成">
            <a:extLst>
              <a:ext uri="{FF2B5EF4-FFF2-40B4-BE49-F238E27FC236}">
                <a16:creationId xmlns:a16="http://schemas.microsoft.com/office/drawing/2014/main" id="{66563199-CC4C-694B-A080-0AF49E2A2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936" y="3709660"/>
            <a:ext cx="3337554" cy="2383967"/>
          </a:xfrm>
          <a:prstGeom prst="rect">
            <a:avLst/>
          </a:prstGeom>
        </p:spPr>
      </p:pic>
      <p:pic>
        <p:nvPicPr>
          <p:cNvPr id="11" name="图片 10" descr="图表, 散点图&#10;&#10;描述已自动生成">
            <a:extLst>
              <a:ext uri="{FF2B5EF4-FFF2-40B4-BE49-F238E27FC236}">
                <a16:creationId xmlns:a16="http://schemas.microsoft.com/office/drawing/2014/main" id="{65957EAE-FCDE-044A-A012-676B9457B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528" y="3709659"/>
            <a:ext cx="3337554" cy="2383967"/>
          </a:xfrm>
          <a:prstGeom prst="rect">
            <a:avLst/>
          </a:prstGeom>
        </p:spPr>
      </p:pic>
      <p:pic>
        <p:nvPicPr>
          <p:cNvPr id="15" name="图片 14" descr="图表, 散点图&#10;&#10;描述已自动生成">
            <a:extLst>
              <a:ext uri="{FF2B5EF4-FFF2-40B4-BE49-F238E27FC236}">
                <a16:creationId xmlns:a16="http://schemas.microsoft.com/office/drawing/2014/main" id="{827A9692-29A5-7341-8E37-336998550D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120" y="3709659"/>
            <a:ext cx="3337554" cy="2383967"/>
          </a:xfrm>
          <a:prstGeom prst="rect">
            <a:avLst/>
          </a:prstGeom>
        </p:spPr>
      </p:pic>
    </p:spTree>
    <p:extLst>
      <p:ext uri="{BB962C8B-B14F-4D97-AF65-F5344CB8AC3E}">
        <p14:creationId xmlns:p14="http://schemas.microsoft.com/office/powerpoint/2010/main" val="3862105270"/>
      </p:ext>
    </p:extLst>
  </p:cSld>
  <p:clrMapOvr>
    <a:masterClrMapping/>
  </p:clrMapOvr>
  <mc:AlternateContent xmlns:mc="http://schemas.openxmlformats.org/markup-compatibility/2006" xmlns:p14="http://schemas.microsoft.com/office/powerpoint/2010/main">
    <mc:Choice Requires="p14">
      <p:transition spd="slow" p14:dur="2000" advTm="12589"/>
    </mc:Choice>
    <mc:Fallback xmlns="">
      <p:transition spd="slow" advTm="125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1: Data description</a:t>
            </a:r>
            <a:endParaRPr lang="zh-CN" altLang="en-US" dirty="0"/>
          </a:p>
        </p:txBody>
      </p:sp>
      <p:sp>
        <p:nvSpPr>
          <p:cNvPr id="3" name="内容占位符 2"/>
          <p:cNvSpPr>
            <a:spLocks noGrp="1"/>
          </p:cNvSpPr>
          <p:nvPr>
            <p:ph idx="1"/>
          </p:nvPr>
        </p:nvSpPr>
        <p:spPr/>
        <p:txBody>
          <a:bodyPr/>
          <a:lstStyle/>
          <a:p>
            <a:pPr marL="0" indent="0">
              <a:buNone/>
            </a:pPr>
            <a:r>
              <a:rPr lang="en-US" altLang="zh-CN" dirty="0"/>
              <a:t>3. Correlation plot is utilized considering the multicollinearity influence. From the plot below, many variables are highly correlated, indicating the importance of assess multicollinearity and use methods like stepwise to release the side-effect.</a:t>
            </a:r>
          </a:p>
        </p:txBody>
      </p:sp>
      <p:sp>
        <p:nvSpPr>
          <p:cNvPr id="4" name="矩形 3"/>
          <p:cNvSpPr/>
          <p:nvPr/>
        </p:nvSpPr>
        <p:spPr>
          <a:xfrm>
            <a:off x="10275319" y="5439846"/>
            <a:ext cx="808317" cy="369332"/>
          </a:xfrm>
          <a:prstGeom prst="rect">
            <a:avLst/>
          </a:prstGeom>
        </p:spPr>
        <p:txBody>
          <a:bodyPr wrap="square">
            <a:spAutoFit/>
          </a:bodyPr>
          <a:lstStyle/>
          <a:p>
            <a:r>
              <a:rPr lang="zh-CN" altLang="en-US" dirty="0"/>
              <a:t> </a:t>
            </a:r>
          </a:p>
        </p:txBody>
      </p:sp>
      <p:pic>
        <p:nvPicPr>
          <p:cNvPr id="7" name="图片 6">
            <a:extLst>
              <a:ext uri="{FF2B5EF4-FFF2-40B4-BE49-F238E27FC236}">
                <a16:creationId xmlns:a16="http://schemas.microsoft.com/office/drawing/2014/main" id="{90D71B64-4F7A-A943-97F1-94EAE35AE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624" y="3437376"/>
            <a:ext cx="3417014" cy="2970876"/>
          </a:xfrm>
          <a:prstGeom prst="rect">
            <a:avLst/>
          </a:prstGeom>
        </p:spPr>
      </p:pic>
    </p:spTree>
    <p:extLst>
      <p:ext uri="{BB962C8B-B14F-4D97-AF65-F5344CB8AC3E}">
        <p14:creationId xmlns:p14="http://schemas.microsoft.com/office/powerpoint/2010/main" val="2849787973"/>
      </p:ext>
    </p:extLst>
  </p:cSld>
  <p:clrMapOvr>
    <a:masterClrMapping/>
  </p:clrMapOvr>
  <mc:AlternateContent xmlns:mc="http://schemas.openxmlformats.org/markup-compatibility/2006" xmlns:p14="http://schemas.microsoft.com/office/powerpoint/2010/main">
    <mc:Choice Requires="p14">
      <p:transition spd="slow" p14:dur="2000" advTm="21273"/>
    </mc:Choice>
    <mc:Fallback xmlns="">
      <p:transition spd="slow" advTm="212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2: Data cleaning</a:t>
            </a:r>
            <a:endParaRPr lang="zh-CN" altLang="en-US" dirty="0"/>
          </a:p>
        </p:txBody>
      </p:sp>
      <p:sp>
        <p:nvSpPr>
          <p:cNvPr id="3" name="内容占位符 2"/>
          <p:cNvSpPr>
            <a:spLocks noGrp="1"/>
          </p:cNvSpPr>
          <p:nvPr>
            <p:ph idx="1"/>
          </p:nvPr>
        </p:nvSpPr>
        <p:spPr/>
        <p:txBody>
          <a:bodyPr/>
          <a:lstStyle/>
          <a:p>
            <a:r>
              <a:rPr lang="en-US" altLang="zh-CN" dirty="0"/>
              <a:t>Data cleaning</a:t>
            </a:r>
          </a:p>
          <a:p>
            <a:pPr marL="0" indent="0">
              <a:buNone/>
            </a:pPr>
            <a:r>
              <a:rPr lang="en-US" altLang="zh-CN" dirty="0"/>
              <a:t>     1.First, look into the greatest and smallest value of every variable. Then       delete the data which people can’t be. Remove No.182 (Bodyfat=0), No.39 (Weight= 363.15), No.42 (Height=29.50)</a:t>
            </a:r>
          </a:p>
          <a:p>
            <a:pPr marL="0" indent="0">
              <a:buNone/>
            </a:pPr>
            <a:r>
              <a:rPr lang="en-US" altLang="zh-CN" dirty="0"/>
              <a:t>       </a:t>
            </a:r>
          </a:p>
        </p:txBody>
      </p:sp>
      <p:sp>
        <p:nvSpPr>
          <p:cNvPr id="4" name="矩形 3"/>
          <p:cNvSpPr/>
          <p:nvPr/>
        </p:nvSpPr>
        <p:spPr>
          <a:xfrm>
            <a:off x="10275319" y="5439846"/>
            <a:ext cx="808317" cy="369332"/>
          </a:xfrm>
          <a:prstGeom prst="rect">
            <a:avLst/>
          </a:prstGeom>
        </p:spPr>
        <p:txBody>
          <a:bodyPr wrap="square">
            <a:spAutoFit/>
          </a:bodyPr>
          <a:lstStyle/>
          <a:p>
            <a:r>
              <a:rPr lang="zh-CN" altLang="en-US" dirty="0"/>
              <a:t> </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64" y="3713017"/>
            <a:ext cx="3032797" cy="274742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582" y="3713017"/>
            <a:ext cx="3028179" cy="27432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9601" y="3713017"/>
            <a:ext cx="3032797" cy="2747423"/>
          </a:xfrm>
          <a:prstGeom prst="rect">
            <a:avLst/>
          </a:prstGeom>
        </p:spPr>
      </p:pic>
    </p:spTree>
    <p:extLst>
      <p:ext uri="{BB962C8B-B14F-4D97-AF65-F5344CB8AC3E}">
        <p14:creationId xmlns:p14="http://schemas.microsoft.com/office/powerpoint/2010/main" val="4039355290"/>
      </p:ext>
    </p:extLst>
  </p:cSld>
  <p:clrMapOvr>
    <a:masterClrMapping/>
  </p:clrMapOvr>
  <mc:AlternateContent xmlns:mc="http://schemas.openxmlformats.org/markup-compatibility/2006" xmlns:p14="http://schemas.microsoft.com/office/powerpoint/2010/main">
    <mc:Choice Requires="p14">
      <p:transition spd="slow" p14:dur="2000" advTm="22463"/>
    </mc:Choice>
    <mc:Fallback xmlns="">
      <p:transition spd="slow" advTm="224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cap="none" dirty="0"/>
              <a:t>tep 2: Data cleaning</a:t>
            </a:r>
            <a:endParaRPr lang="zh-CN" altLang="en-US" dirty="0"/>
          </a:p>
        </p:txBody>
      </p:sp>
      <p:sp>
        <p:nvSpPr>
          <p:cNvPr id="3" name="内容占位符 2"/>
          <p:cNvSpPr>
            <a:spLocks noGrp="1"/>
          </p:cNvSpPr>
          <p:nvPr>
            <p:ph idx="1"/>
          </p:nvPr>
        </p:nvSpPr>
        <p:spPr/>
        <p:txBody>
          <a:bodyPr/>
          <a:lstStyle/>
          <a:p>
            <a:pPr marL="0" indent="0">
              <a:buNone/>
            </a:pPr>
            <a:r>
              <a:rPr lang="en-US" altLang="zh-CN" dirty="0"/>
              <a:t>2.Second, Use the relationship between variables to find outliers.</a:t>
            </a:r>
          </a:p>
          <a:p>
            <a:pPr marL="0" indent="0">
              <a:buNone/>
            </a:pPr>
            <a:r>
              <a:rPr lang="en-US" altLang="zh-CN" dirty="0"/>
              <a:t>        BMI~Height</a:t>
            </a:r>
            <a:r>
              <a:rPr lang="en-US" altLang="zh-CN" baseline="30000" dirty="0"/>
              <a:t>2</a:t>
            </a:r>
            <a:r>
              <a:rPr lang="en-US" altLang="zh-CN" dirty="0"/>
              <a:t>(m</a:t>
            </a:r>
            <a:r>
              <a:rPr lang="en-US" altLang="zh-CN" baseline="30000" dirty="0"/>
              <a:t>2</a:t>
            </a:r>
            <a:r>
              <a:rPr lang="en-US" altLang="zh-CN" dirty="0"/>
              <a:t>)/Weight(kg)                (Remove No.163,No.221)</a:t>
            </a:r>
          </a:p>
          <a:p>
            <a:pPr marL="0" indent="0">
              <a:buNone/>
            </a:pPr>
            <a:r>
              <a:rPr lang="en-US" altLang="zh-CN" dirty="0"/>
              <a:t>        </a:t>
            </a:r>
            <a:r>
              <a:rPr lang="en-US" altLang="zh-CN" dirty="0" err="1"/>
              <a:t>Bodyfat</a:t>
            </a:r>
            <a:r>
              <a:rPr lang="en-US" altLang="zh-CN" dirty="0"/>
              <a:t>~(495/Density)-450               (Remove No,48</a:t>
            </a:r>
            <a:r>
              <a:rPr lang="en-US" altLang="zh-CN"/>
              <a:t>, No.76, </a:t>
            </a:r>
            <a:r>
              <a:rPr lang="en-US" altLang="zh-CN" dirty="0"/>
              <a:t>No.96)</a:t>
            </a:r>
            <a:endParaRPr lang="zh-CN" altLang="en-US" dirty="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35" y="3639127"/>
            <a:ext cx="3242714" cy="294901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407" y="3639127"/>
            <a:ext cx="3242714" cy="2949012"/>
          </a:xfrm>
          <a:prstGeom prst="rect">
            <a:avLst/>
          </a:prstGeom>
        </p:spPr>
      </p:pic>
    </p:spTree>
    <p:extLst>
      <p:ext uri="{BB962C8B-B14F-4D97-AF65-F5344CB8AC3E}">
        <p14:creationId xmlns:p14="http://schemas.microsoft.com/office/powerpoint/2010/main" val="1239860105"/>
      </p:ext>
    </p:extLst>
  </p:cSld>
  <p:clrMapOvr>
    <a:masterClrMapping/>
  </p:clrMapOvr>
  <mc:AlternateContent xmlns:mc="http://schemas.openxmlformats.org/markup-compatibility/2006" xmlns:p14="http://schemas.microsoft.com/office/powerpoint/2010/main">
    <mc:Choice Requires="p14">
      <p:transition spd="slow" p14:dur="2000" advTm="43629"/>
    </mc:Choice>
    <mc:Fallback xmlns="">
      <p:transition spd="slow" advTm="436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cap="none" dirty="0"/>
              <a:t>aution</a:t>
            </a:r>
            <a:endParaRPr lang="zh-CN" altLang="en-US" dirty="0"/>
          </a:p>
        </p:txBody>
      </p:sp>
      <p:sp>
        <p:nvSpPr>
          <p:cNvPr id="3" name="内容占位符 2"/>
          <p:cNvSpPr>
            <a:spLocks noGrp="1"/>
          </p:cNvSpPr>
          <p:nvPr>
            <p:ph idx="1"/>
          </p:nvPr>
        </p:nvSpPr>
        <p:spPr/>
        <p:txBody>
          <a:bodyPr/>
          <a:lstStyle/>
          <a:p>
            <a:r>
              <a:rPr lang="en-US" altLang="zh-CN" dirty="0"/>
              <a:t>Why we don’t refit these data?</a:t>
            </a:r>
          </a:p>
          <a:p>
            <a:pPr marL="0" indent="0">
              <a:buNone/>
            </a:pPr>
            <a:r>
              <a:rPr lang="en-US" altLang="zh-CN" dirty="0"/>
              <a:t>	1. We don’t know whether it’s real data or maybe just wrongly typed.</a:t>
            </a:r>
          </a:p>
          <a:p>
            <a:pPr marL="0" indent="0">
              <a:buNone/>
            </a:pPr>
            <a:r>
              <a:rPr lang="en-US" altLang="zh-CN" dirty="0"/>
              <a:t>	2. We want to build a model that can apply to common people.</a:t>
            </a:r>
            <a:endParaRPr lang="zh-CN" altLang="en-US" dirty="0"/>
          </a:p>
        </p:txBody>
      </p:sp>
    </p:spTree>
    <p:extLst>
      <p:ext uri="{BB962C8B-B14F-4D97-AF65-F5344CB8AC3E}">
        <p14:creationId xmlns:p14="http://schemas.microsoft.com/office/powerpoint/2010/main" val="1687657987"/>
      </p:ext>
    </p:extLst>
  </p:cSld>
  <p:clrMapOvr>
    <a:masterClrMapping/>
  </p:clrMapOvr>
  <mc:AlternateContent xmlns:mc="http://schemas.openxmlformats.org/markup-compatibility/2006" xmlns:p14="http://schemas.microsoft.com/office/powerpoint/2010/main">
    <mc:Choice Requires="p14">
      <p:transition spd="slow" p14:dur="2000" advTm="25544"/>
    </mc:Choice>
    <mc:Fallback xmlns="">
      <p:transition spd="slow" advTm="25544"/>
    </mc:Fallback>
  </mc:AlternateContent>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513</TotalTime>
  <Words>859</Words>
  <Application>Microsoft Office PowerPoint</Application>
  <PresentationFormat>宽屏</PresentationFormat>
  <Paragraphs>144</Paragraphs>
  <Slides>18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Century Gothic</vt:lpstr>
      <vt:lpstr>Times</vt:lpstr>
      <vt:lpstr>水汽尾迹</vt:lpstr>
      <vt:lpstr>The way to measure body fat %</vt:lpstr>
      <vt:lpstr>Our Goal</vt:lpstr>
      <vt:lpstr>Content</vt:lpstr>
      <vt:lpstr>Step 1: Data description</vt:lpstr>
      <vt:lpstr>Step 1: Data description</vt:lpstr>
      <vt:lpstr>Step 1: Data description</vt:lpstr>
      <vt:lpstr>Step 2: Data cleaning</vt:lpstr>
      <vt:lpstr>Step 2: Data cleaning</vt:lpstr>
      <vt:lpstr>Caution</vt:lpstr>
      <vt:lpstr>Step 3: Model selection</vt:lpstr>
      <vt:lpstr>Caution</vt:lpstr>
      <vt:lpstr>Step 3: Model selection</vt:lpstr>
      <vt:lpstr>Step 4: Model diagnostics</vt:lpstr>
      <vt:lpstr>Step 4: Model diagnostics</vt:lpstr>
      <vt:lpstr>Strengths and Weaknesses </vt:lpstr>
      <vt:lpstr>Strengths and Weaknesses </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way to measure bodyfat</dc:title>
  <dc:creator>1035551020@qq.com</dc:creator>
  <cp:lastModifiedBy>嘉炜 黄</cp:lastModifiedBy>
  <cp:revision>47</cp:revision>
  <dcterms:created xsi:type="dcterms:W3CDTF">2020-10-22T02:58:03Z</dcterms:created>
  <dcterms:modified xsi:type="dcterms:W3CDTF">2020-10-25T13:00:14Z</dcterms:modified>
</cp:coreProperties>
</file>