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jpeg" ContentType="image/jpeg"/>
  <Override PartName="/ppt/media/image9.png" ContentType="image/png"/>
  <Override PartName="/ppt/media/image10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33EE7B-A3FA-4A8B-B96D-1F43898F10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F3CE56-2C66-444F-8AA4-5D499A7BCD7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97A764-10D8-4C21-B2C8-1D1CF1FFE0D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3D93D5-96D5-4A8A-B457-A8920736B71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0DC2D51-79D7-494D-84BD-B0CFAD729CB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54FAE4B-B19E-4193-B8AB-F66240DB75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B96A5E5-8C1A-464A-A567-A84040A87AB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6394670-2A55-45A5-9479-6090E5CC806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A6E8A7B-DF36-4416-B43B-D794145FCFD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F2CAD1C-097B-4279-A891-05AE6BB440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65A837F-5AC5-4D2C-B53B-C91823DE7B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B25332-0E0D-4708-86CF-087C565881E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E1FC5BC-5BFA-47A7-AF15-C8426AA994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6590426-BED2-4391-8305-FE6D8E0B26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09B014A-A5C4-4BB4-BA0E-FAD3516850A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B11C3BC-4B06-4162-9285-BB9B55BB2FA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7384844-43F2-49C2-900A-D1E986389BA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42E396-8430-4A97-B405-6D87BAA29A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B306A7-7A3B-46AB-A0E2-EB0B10CB9D8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4EA3A5-41B9-4655-B764-D928958694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ABB7CE-1164-4FDD-8C24-76DFF0E8545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BE3AD5-233F-446F-A9E8-2BBC521699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A2F79E-1043-40B7-8CFF-F2F05A1120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222282-D713-4735-8CAF-1E32F089C2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D9F8B05-567A-407E-B241-B2620CEB876F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A5C54FF-A0A4-42C7-956E-2B51BC922F65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103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83" name="Picture 2" descr="Qu'est-ce qu'un malware ? | AVG"/>
          <p:cNvPicPr/>
          <p:nvPr/>
        </p:nvPicPr>
        <p:blipFill>
          <a:blip r:embed="rId1"/>
          <a:srcRect l="387" t="3195" r="16103" b="0"/>
          <a:stretch/>
        </p:blipFill>
        <p:spPr>
          <a:xfrm>
            <a:off x="3523320" y="0"/>
            <a:ext cx="8668080" cy="6857640"/>
          </a:xfrm>
          <a:prstGeom prst="rect">
            <a:avLst/>
          </a:prstGeom>
          <a:ln w="0">
            <a:noFill/>
          </a:ln>
        </p:spPr>
      </p:pic>
      <p:sp>
        <p:nvSpPr>
          <p:cNvPr id="84" name="Rectangle 1032"/>
          <p:cNvSpPr/>
          <p:nvPr/>
        </p:nvSpPr>
        <p:spPr>
          <a:xfrm>
            <a:off x="0" y="0"/>
            <a:ext cx="9756360" cy="6857640"/>
          </a:xfrm>
          <a:prstGeom prst="rect">
            <a:avLst/>
          </a:prstGeom>
          <a:gradFill rotWithShape="0">
            <a:gsLst>
              <a:gs pos="42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78080" y="1122480"/>
            <a:ext cx="6001920" cy="3203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fr-FR" sz="4800" spc="-1" strike="noStrike">
                <a:solidFill>
                  <a:srgbClr val="000000"/>
                </a:solidFill>
                <a:latin typeface="Calibri Light"/>
              </a:rPr>
              <a:t>Analyse de Malware</a:t>
            </a:r>
            <a:br>
              <a:rPr sz="4800"/>
            </a:br>
            <a:r>
              <a:rPr b="1" lang="fr-FR" sz="1800" spc="-1" strike="noStrike">
                <a:solidFill>
                  <a:srgbClr val="000000"/>
                </a:solidFill>
                <a:latin typeface="Calibri Light"/>
              </a:rPr>
              <a:t>de Nicolas, Alexis et Paul-Antoine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78080" y="4872960"/>
            <a:ext cx="4023000" cy="1207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IFRI Youssef et PESME Bastien 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Rectangle 1034"/>
          <p:cNvSpPr/>
          <p:nvPr/>
        </p:nvSpPr>
        <p:spPr>
          <a:xfrm rot="5400000">
            <a:off x="760320" y="346320"/>
            <a:ext cx="145800" cy="70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8" name="Rectangle 1036"/>
          <p:cNvSpPr/>
          <p:nvPr/>
        </p:nvSpPr>
        <p:spPr>
          <a:xfrm>
            <a:off x="480960" y="4546800"/>
            <a:ext cx="3977280" cy="18000"/>
          </a:xfrm>
          <a:prstGeom prst="rect">
            <a:avLst/>
          </a:prstGeom>
          <a:solidFill>
            <a:srgbClr val="d5d5d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6640" bIns="-266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030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40080" y="325440"/>
            <a:ext cx="4368240" cy="1956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fr-FR" sz="5400" spc="-1" strike="noStrike">
                <a:solidFill>
                  <a:srgbClr val="000000"/>
                </a:solidFill>
                <a:latin typeface="Calibri Light"/>
              </a:rPr>
              <a:t>Résultat</a:t>
            </a:r>
            <a:endParaRPr b="0" lang="fr-F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sketchy line"/>
          <p:cNvSpPr/>
          <p:nvPr/>
        </p:nvSpPr>
        <p:spPr>
          <a:xfrm>
            <a:off x="640080" y="2586960"/>
            <a:ext cx="3474360" cy="18000"/>
          </a:xfrm>
          <a:custGeom>
            <a:avLst/>
            <a:gdLst>
              <a:gd name="textAreaLeft" fmla="*/ 0 w 3474360"/>
              <a:gd name="textAreaRight" fmla="*/ 3474720 w 3474360"/>
              <a:gd name="textAreaTop" fmla="*/ 0 h 18000"/>
              <a:gd name="textAreaBottom" fmla="*/ 18360 h 18000"/>
            </a:gdLst>
            <a:ahLst/>
            <a:rect l="textAreaLeft" t="textAreaTop" r="textAreaRight" b="textAreaBottom"/>
            <a:pathLst>
              <a:path fill="none" w="3474720" h="18288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stroke="0" w="3474720" h="18288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44450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6640" bIns="-26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40080" y="2872800"/>
            <a:ext cx="4836600" cy="3320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9000"/>
          </a:bodyPr>
          <a:p>
            <a:pPr marL="203400" indent="-203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Clé : tmmm3ri trouvée après 30 min 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 marL="203400" indent="-203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1053 clés en environ 6j de brute force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 marL="203400" indent="-203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Autres clés valides: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 lvl="1" marL="610200" indent="-203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"agwequj"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 lvl="1" marL="610200" indent="-203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"yve8g1l"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 lvl="1" marL="610200" indent="-203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"1sw7x6l"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 lvl="1" marL="610200" indent="-203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"d0bn9qx"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 lvl="1" marL="610200" indent="-203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  <a:ea typeface="Calibri"/>
              </a:rPr>
              <a:t>"3kop3xx"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icture 2"/>
          <p:cNvSpPr/>
          <p:nvPr/>
        </p:nvSpPr>
        <p:spPr>
          <a:xfrm>
            <a:off x="5311800" y="0"/>
            <a:ext cx="6878520" cy="6857640"/>
          </a:xfrm>
          <a:custGeom>
            <a:avLst/>
            <a:gdLst>
              <a:gd name="textAreaLeft" fmla="*/ 0 w 6878520"/>
              <a:gd name="textAreaRight" fmla="*/ 6878880 w 68785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90" name="Picture 4" descr="Loupe montrant des performances en baisse"/>
          <p:cNvPicPr/>
          <p:nvPr/>
        </p:nvPicPr>
        <p:blipFill>
          <a:blip r:embed="rId1"/>
          <a:srcRect l="0" t="0" r="15627" b="0"/>
          <a:stretch/>
        </p:blipFill>
        <p:spPr>
          <a:xfrm>
            <a:off x="3523320" y="0"/>
            <a:ext cx="8668080" cy="6857640"/>
          </a:xfrm>
          <a:prstGeom prst="rect">
            <a:avLst/>
          </a:prstGeom>
          <a:ln w="0">
            <a:noFill/>
          </a:ln>
        </p:spPr>
      </p:pic>
      <p:sp>
        <p:nvSpPr>
          <p:cNvPr id="91" name="Rectangle 10"/>
          <p:cNvSpPr/>
          <p:nvPr/>
        </p:nvSpPr>
        <p:spPr>
          <a:xfrm>
            <a:off x="0" y="0"/>
            <a:ext cx="9756360" cy="6857640"/>
          </a:xfrm>
          <a:prstGeom prst="rect">
            <a:avLst/>
          </a:prstGeom>
          <a:gradFill rotWithShape="0">
            <a:gsLst>
              <a:gs pos="42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78080" y="1122480"/>
            <a:ext cx="4023000" cy="3203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en-US" sz="4800" spc="-1" strike="noStrike">
                <a:solidFill>
                  <a:srgbClr val="000000"/>
                </a:solidFill>
                <a:latin typeface="Calibri Light"/>
              </a:rPr>
              <a:t>Analyse Statique </a:t>
            </a:r>
            <a:endParaRPr b="0" lang="fr-FR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Rectangle 12"/>
          <p:cNvSpPr/>
          <p:nvPr/>
        </p:nvSpPr>
        <p:spPr>
          <a:xfrm rot="5400000">
            <a:off x="760320" y="346320"/>
            <a:ext cx="145800" cy="70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4" name="Rectangle 14"/>
          <p:cNvSpPr/>
          <p:nvPr/>
        </p:nvSpPr>
        <p:spPr>
          <a:xfrm>
            <a:off x="480960" y="4546800"/>
            <a:ext cx="3977280" cy="18000"/>
          </a:xfrm>
          <a:prstGeom prst="rect">
            <a:avLst/>
          </a:prstGeom>
          <a:solidFill>
            <a:srgbClr val="d5d5d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6640" bIns="-266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2056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72400" y="238680"/>
            <a:ext cx="11018160" cy="14338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fr-FR" sz="5400" spc="-1" strike="noStrike">
                <a:solidFill>
                  <a:srgbClr val="000000"/>
                </a:solidFill>
                <a:latin typeface="Calibri Light"/>
              </a:rPr>
              <a:t>Extraction de strings </a:t>
            </a:r>
            <a:endParaRPr b="0" lang="fr-F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sketchy line"/>
          <p:cNvSpPr/>
          <p:nvPr/>
        </p:nvSpPr>
        <p:spPr>
          <a:xfrm>
            <a:off x="572400" y="1681560"/>
            <a:ext cx="10972440" cy="18000"/>
          </a:xfrm>
          <a:custGeom>
            <a:avLst/>
            <a:gdLst>
              <a:gd name="textAreaLeft" fmla="*/ 0 w 10972440"/>
              <a:gd name="textAreaRight" fmla="*/ 10972800 w 10972440"/>
              <a:gd name="textAreaTop" fmla="*/ 0 h 18000"/>
              <a:gd name="textAreaBottom" fmla="*/ 18360 h 18000"/>
            </a:gdLst>
            <a:ahLst/>
            <a:rect l="textAreaLeft" t="textAreaTop" r="textAreaRight" b="textAreaBottom"/>
            <a:pathLst>
              <a:path fill="none" w="10972800" h="18288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stroke="0" w="10972800" h="18288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cap="rnd" w="44450">
            <a:solidFill>
              <a:srgbClr val="ed7d31">
                <a:alpha val="7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6640" bIns="-26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72400" y="2071440"/>
            <a:ext cx="6713280" cy="411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3000"/>
          </a:bodyPr>
          <a:p>
            <a:pPr marL="205560" indent="-205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Char char="-"/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"notepad.exe aa.txt"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 marL="205560" indent="-205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Char char="-"/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"erreur : (plus de 1 argument)"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 marL="205560" indent="-205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Char char="-"/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"usage &lt;%s&gt; : &lt;%s&gt; laphrasemagique (minuscule et chiffres | max 64 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caractères)"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 marL="205560" indent="-205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Char char="-"/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"erreur : (la chaîne doit faire au maximum 64 char)"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 marL="205560" indent="-205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Char char="-"/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"usage &lt;%s&gt; : &lt;%s&gt; laphrasemagique (minuscule et chiffres | max 64 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caractères)"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 marL="205560" indent="-205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Char char="-"/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"erreur : (la chaîne doit contenir uniquement les char suivants : [a-f0-9]*)"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 marL="205560" indent="-205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Char char="-"/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"usage &lt;%s&gt; : &lt;%s&gt; laphrasemagique (minuscule et chiffres | max 64 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caractères)"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 marL="205560" indent="-205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Char char="-"/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"abcdefghijklmnopqrstuvwxyz0123456789"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 marL="205560" indent="-205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Char char="-"/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"%x"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 marL="205560" indent="-205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Char char="-"/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"84d" 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  <a:ea typeface="Calibri"/>
              </a:rPr>
              <a:t>+ "245" + "bd"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 marL="205560" indent="-205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Char char="-"/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  <a:ea typeface="Calibri"/>
              </a:rPr>
              <a:t>"Les chaînes sont équivalentes bravo vous avez réussi le défi"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 marL="205560" indent="-205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Char char="-"/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  <a:ea typeface="Calibri"/>
              </a:rPr>
              <a:t>"Les chaînes sont différentes (attention à vous)"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 marL="205560" indent="-205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Char char="-"/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  <a:ea typeface="Calibri"/>
              </a:rPr>
              <a:t>"essai avec : "%s" (non fructueux)"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9" name="Picture 2" descr="chaîne cassée isolée 1268007 - Telecharger Vectoriel Gratuit, Clipart  Graphique, Vecteur Dessins et Pictogramme Gratuit"/>
          <p:cNvPicPr/>
          <p:nvPr/>
        </p:nvPicPr>
        <p:blipFill>
          <a:blip r:embed="rId1"/>
          <a:srcRect l="25288" t="0" r="22740" b="-3"/>
          <a:stretch/>
        </p:blipFill>
        <p:spPr>
          <a:xfrm rot="5400000">
            <a:off x="7598520" y="2171520"/>
            <a:ext cx="4096080" cy="394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821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39000" y="457200"/>
            <a:ext cx="10909440" cy="1368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1" lang="en-US" sz="6600" spc="-1" strike="noStrike">
                <a:solidFill>
                  <a:srgbClr val="000000"/>
                </a:solidFill>
                <a:latin typeface="Calibri Light"/>
              </a:rPr>
              <a:t>Techniques d’obfuscation</a:t>
            </a:r>
            <a:endParaRPr b="0" lang="fr-FR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sketch line"/>
          <p:cNvSpPr/>
          <p:nvPr/>
        </p:nvSpPr>
        <p:spPr>
          <a:xfrm>
            <a:off x="4449960" y="1850760"/>
            <a:ext cx="3291480" cy="18000"/>
          </a:xfrm>
          <a:custGeom>
            <a:avLst/>
            <a:gdLst>
              <a:gd name="textAreaLeft" fmla="*/ 0 w 3291480"/>
              <a:gd name="textAreaRight" fmla="*/ 3291840 w 3291480"/>
              <a:gd name="textAreaTop" fmla="*/ 0 h 18000"/>
              <a:gd name="textAreaBottom" fmla="*/ 18360 h 18000"/>
            </a:gdLst>
            <a:ahLst/>
            <a:rect l="textAreaLeft" t="textAreaTop" r="textAreaRight" b="textAreaBottom"/>
            <a:pathLst>
              <a:path fill="none" w="3291840" h="18288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stroke="0" w="3291840" h="18288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41275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6640" bIns="-26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03" name="Picture 4" descr="création de logo icône agent secret 11862565 - Telecharger Vectoriel  Gratuit, Clipart Graphique, Vecteur Dessins et Pictogramme Gratuit"/>
          <p:cNvPicPr/>
          <p:nvPr/>
        </p:nvPicPr>
        <p:blipFill>
          <a:blip r:embed="rId1"/>
          <a:srcRect l="1797" t="0" r="1994" b="-4"/>
          <a:stretch/>
        </p:blipFill>
        <p:spPr>
          <a:xfrm>
            <a:off x="7905600" y="2362680"/>
            <a:ext cx="3468600" cy="3605400"/>
          </a:xfrm>
          <a:prstGeom prst="rect">
            <a:avLst/>
          </a:prstGeom>
          <a:ln w="0">
            <a:noFill/>
          </a:ln>
        </p:spPr>
      </p:pic>
      <p:pic>
        <p:nvPicPr>
          <p:cNvPr id="104" name="Image 6" descr=""/>
          <p:cNvPicPr/>
          <p:nvPr/>
        </p:nvPicPr>
        <p:blipFill>
          <a:blip r:embed="rId2"/>
          <a:stretch/>
        </p:blipFill>
        <p:spPr>
          <a:xfrm>
            <a:off x="826920" y="2539080"/>
            <a:ext cx="5213880" cy="360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8200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39000" y="457200"/>
            <a:ext cx="10909440" cy="1368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1" lang="en-US" sz="6600" spc="-1" strike="noStrike">
                <a:solidFill>
                  <a:srgbClr val="000000"/>
                </a:solidFill>
                <a:latin typeface="Calibri Light"/>
              </a:rPr>
              <a:t>Techniques d’obfuscation</a:t>
            </a:r>
            <a:endParaRPr b="0" lang="fr-FR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sketch line"/>
          <p:cNvSpPr/>
          <p:nvPr/>
        </p:nvSpPr>
        <p:spPr>
          <a:xfrm>
            <a:off x="4449960" y="1850760"/>
            <a:ext cx="3291480" cy="18000"/>
          </a:xfrm>
          <a:custGeom>
            <a:avLst/>
            <a:gdLst>
              <a:gd name="textAreaLeft" fmla="*/ 0 w 3291480"/>
              <a:gd name="textAreaRight" fmla="*/ 3291840 w 3291480"/>
              <a:gd name="textAreaTop" fmla="*/ 0 h 18000"/>
              <a:gd name="textAreaBottom" fmla="*/ 18360 h 18000"/>
            </a:gdLst>
            <a:ahLst/>
            <a:rect l="textAreaLeft" t="textAreaTop" r="textAreaRight" b="textAreaBottom"/>
            <a:pathLst>
              <a:path fill="none" w="3291840" h="18288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stroke="0" w="3291840" h="18288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41275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6640" bIns="-26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08" name="Picture 4" descr="création de logo icône agent secret 11862565 - Telecharger Vectoriel  Gratuit, Clipart Graphique, Vecteur Dessins et Pictogramme Gratuit"/>
          <p:cNvPicPr/>
          <p:nvPr/>
        </p:nvPicPr>
        <p:blipFill>
          <a:blip r:embed="rId1"/>
          <a:srcRect l="1797" t="0" r="1994" b="-4"/>
          <a:stretch/>
        </p:blipFill>
        <p:spPr>
          <a:xfrm>
            <a:off x="6674760" y="2962080"/>
            <a:ext cx="3468600" cy="3605400"/>
          </a:xfrm>
          <a:prstGeom prst="rect">
            <a:avLst/>
          </a:prstGeom>
          <a:ln w="0">
            <a:noFill/>
          </a:ln>
        </p:spPr>
      </p:pic>
      <p:pic>
        <p:nvPicPr>
          <p:cNvPr id="109" name="Image 6" descr=""/>
          <p:cNvPicPr/>
          <p:nvPr/>
        </p:nvPicPr>
        <p:blipFill>
          <a:blip r:embed="rId2"/>
          <a:stretch/>
        </p:blipFill>
        <p:spPr>
          <a:xfrm>
            <a:off x="1012680" y="2082240"/>
            <a:ext cx="5082840" cy="448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615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11" name="Picture 4" descr="Ein vollständiger Leitfaden zum Debugging in WordPress (WP_DEBUG aktivieren  + andere Tools)"/>
          <p:cNvPicPr/>
          <p:nvPr/>
        </p:nvPicPr>
        <p:blipFill>
          <a:blip r:embed="rId1"/>
          <a:srcRect l="20138" t="9087" r="22401" b="0"/>
          <a:stretch/>
        </p:blipFill>
        <p:spPr>
          <a:xfrm>
            <a:off x="3523320" y="0"/>
            <a:ext cx="8668080" cy="6857640"/>
          </a:xfrm>
          <a:prstGeom prst="rect">
            <a:avLst/>
          </a:prstGeom>
          <a:ln w="0">
            <a:noFill/>
          </a:ln>
        </p:spPr>
      </p:pic>
      <p:sp>
        <p:nvSpPr>
          <p:cNvPr id="112" name="Rectangle 6154"/>
          <p:cNvSpPr/>
          <p:nvPr/>
        </p:nvSpPr>
        <p:spPr>
          <a:xfrm>
            <a:off x="0" y="0"/>
            <a:ext cx="9756360" cy="6857640"/>
          </a:xfrm>
          <a:prstGeom prst="rect">
            <a:avLst/>
          </a:prstGeom>
          <a:gradFill rotWithShape="0">
            <a:gsLst>
              <a:gs pos="42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78080" y="1122480"/>
            <a:ext cx="4023000" cy="3203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en-US" sz="4800" spc="-1" strike="noStrike">
                <a:solidFill>
                  <a:srgbClr val="000000"/>
                </a:solidFill>
                <a:latin typeface="Calibri Light"/>
              </a:rPr>
              <a:t>Analyse Dynamique </a:t>
            </a:r>
            <a:endParaRPr b="0" lang="fr-FR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Rectangle 6156"/>
          <p:cNvSpPr/>
          <p:nvPr/>
        </p:nvSpPr>
        <p:spPr>
          <a:xfrm rot="5400000">
            <a:off x="760320" y="346320"/>
            <a:ext cx="145800" cy="70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5" name="Rectangle 6158"/>
          <p:cNvSpPr/>
          <p:nvPr/>
        </p:nvSpPr>
        <p:spPr>
          <a:xfrm>
            <a:off x="480960" y="4546800"/>
            <a:ext cx="3977280" cy="18000"/>
          </a:xfrm>
          <a:prstGeom prst="rect">
            <a:avLst/>
          </a:prstGeom>
          <a:solidFill>
            <a:srgbClr val="d5d5d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6640" bIns="-266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5133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39000" y="457200"/>
            <a:ext cx="10909440" cy="1368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1" lang="en-US" sz="6600" spc="-1" strike="noStrike">
                <a:solidFill>
                  <a:srgbClr val="000000"/>
                </a:solidFill>
                <a:latin typeface="Calibri Light"/>
              </a:rPr>
              <a:t>Contre-mesures </a:t>
            </a:r>
            <a:endParaRPr b="0" lang="fr-FR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sketch line"/>
          <p:cNvSpPr/>
          <p:nvPr/>
        </p:nvSpPr>
        <p:spPr>
          <a:xfrm>
            <a:off x="4449960" y="1850760"/>
            <a:ext cx="3291480" cy="18000"/>
          </a:xfrm>
          <a:custGeom>
            <a:avLst/>
            <a:gdLst>
              <a:gd name="textAreaLeft" fmla="*/ 0 w 3291480"/>
              <a:gd name="textAreaRight" fmla="*/ 3291840 w 3291480"/>
              <a:gd name="textAreaTop" fmla="*/ 0 h 18000"/>
              <a:gd name="textAreaBottom" fmla="*/ 18360 h 18000"/>
            </a:gdLst>
            <a:ahLst/>
            <a:rect l="textAreaLeft" t="textAreaTop" r="textAreaRight" b="textAreaBottom"/>
            <a:pathLst>
              <a:path fill="none" w="3291840" h="18288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stroke="0" w="3291840" h="18288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41275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6640" bIns="-26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19" name="Picture 4" descr="Sécurité IT : ce qui se prépare pour les 2 à 3 ans à venir - ZDNet"/>
          <p:cNvPicPr/>
          <p:nvPr/>
        </p:nvPicPr>
        <p:blipFill>
          <a:blip r:embed="rId1"/>
          <a:srcRect l="0" t="0" r="-3" b="10616"/>
          <a:stretch/>
        </p:blipFill>
        <p:spPr>
          <a:xfrm>
            <a:off x="6340680" y="2381400"/>
            <a:ext cx="5378400" cy="3605400"/>
          </a:xfrm>
          <a:prstGeom prst="rect">
            <a:avLst/>
          </a:prstGeom>
          <a:ln w="0">
            <a:noFill/>
          </a:ln>
        </p:spPr>
      </p:pic>
      <p:pic>
        <p:nvPicPr>
          <p:cNvPr id="120" name="Image 4" descr=""/>
          <p:cNvPicPr/>
          <p:nvPr/>
        </p:nvPicPr>
        <p:blipFill>
          <a:blip r:embed="rId2"/>
          <a:srcRect l="34" t="0" r="3010" b="0"/>
          <a:stretch/>
        </p:blipFill>
        <p:spPr>
          <a:xfrm>
            <a:off x="347040" y="2381400"/>
            <a:ext cx="5378400" cy="360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410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72400" y="238680"/>
            <a:ext cx="11018160" cy="14338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fr-FR" sz="5400" spc="-1" strike="noStrike">
                <a:solidFill>
                  <a:srgbClr val="000000"/>
                </a:solidFill>
                <a:latin typeface="Calibri Light"/>
              </a:rPr>
              <a:t>Debugage</a:t>
            </a:r>
            <a:r>
              <a:rPr b="0" lang="fr-FR" sz="5400" spc="-1" strike="noStrike">
                <a:solidFill>
                  <a:srgbClr val="000000"/>
                </a:solidFill>
                <a:latin typeface="Calibri Light"/>
              </a:rPr>
              <a:t> </a:t>
            </a:r>
            <a:endParaRPr b="0" lang="fr-F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sketchy line"/>
          <p:cNvSpPr/>
          <p:nvPr/>
        </p:nvSpPr>
        <p:spPr>
          <a:xfrm>
            <a:off x="572400" y="1681560"/>
            <a:ext cx="10972440" cy="18000"/>
          </a:xfrm>
          <a:custGeom>
            <a:avLst/>
            <a:gdLst>
              <a:gd name="textAreaLeft" fmla="*/ 0 w 10972440"/>
              <a:gd name="textAreaRight" fmla="*/ 10972800 w 10972440"/>
              <a:gd name="textAreaTop" fmla="*/ 0 h 18000"/>
              <a:gd name="textAreaBottom" fmla="*/ 18360 h 18000"/>
            </a:gdLst>
            <a:ahLst/>
            <a:rect l="textAreaLeft" t="textAreaTop" r="textAreaRight" b="textAreaBottom"/>
            <a:pathLst>
              <a:path fill="none" w="10972800" h="18288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stroke="0" w="10972800" h="18288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cap="rnd" w="44450">
            <a:solidFill>
              <a:srgbClr val="ed7d31">
                <a:alpha val="7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6640" bIns="-26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572400" y="2071440"/>
            <a:ext cx="6713280" cy="411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-"/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  <a:ea typeface="Calibri"/>
              </a:rPr>
              <a:t>Contre-mesure débogage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-"/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  <a:ea typeface="Calibri"/>
              </a:rPr>
              <a:t>Fonctions: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Calibri"/>
              </a:rPr>
              <a:t>Génération du haché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Calibri"/>
              </a:rPr>
              <a:t>Hachage de l'entrée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Calibri"/>
              </a:rPr>
              <a:t>Comparaison des deux hachés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5" name="Picture 2" descr="Computer Code Debugging Concept Stock Vector - Illustration of help, debug:  94518464"/>
          <p:cNvPicPr/>
          <p:nvPr/>
        </p:nvPicPr>
        <p:blipFill>
          <a:blip r:embed="rId1"/>
          <a:srcRect l="0" t="0" r="3794" b="0"/>
          <a:stretch/>
        </p:blipFill>
        <p:spPr>
          <a:xfrm>
            <a:off x="7675560" y="2094120"/>
            <a:ext cx="3940560" cy="409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307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27" name="Picture 2" descr="Attaque par force brute : comment s'en protéger ? | NordVPN"/>
          <p:cNvPicPr/>
          <p:nvPr/>
        </p:nvPicPr>
        <p:blipFill>
          <a:blip r:embed="rId1"/>
          <a:srcRect l="6469" t="590" r="27871" b="0"/>
          <a:stretch/>
        </p:blipFill>
        <p:spPr>
          <a:xfrm>
            <a:off x="3523320" y="0"/>
            <a:ext cx="8668080" cy="6857640"/>
          </a:xfrm>
          <a:prstGeom prst="rect">
            <a:avLst/>
          </a:prstGeom>
          <a:ln w="0">
            <a:noFill/>
          </a:ln>
        </p:spPr>
      </p:pic>
      <p:sp>
        <p:nvSpPr>
          <p:cNvPr id="128" name="Rectangle 3080"/>
          <p:cNvSpPr/>
          <p:nvPr/>
        </p:nvSpPr>
        <p:spPr>
          <a:xfrm>
            <a:off x="0" y="0"/>
            <a:ext cx="9756360" cy="6857640"/>
          </a:xfrm>
          <a:prstGeom prst="rect">
            <a:avLst/>
          </a:prstGeom>
          <a:gradFill rotWithShape="0">
            <a:gsLst>
              <a:gs pos="42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78080" y="1122480"/>
            <a:ext cx="4023000" cy="3203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en-US" sz="4800" spc="-1" strike="noStrike">
                <a:solidFill>
                  <a:srgbClr val="000000"/>
                </a:solidFill>
                <a:latin typeface="Calibri Light"/>
              </a:rPr>
              <a:t>Brute Force de la clé  </a:t>
            </a:r>
            <a:endParaRPr b="0" lang="fr-FR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Rectangle 3082"/>
          <p:cNvSpPr/>
          <p:nvPr/>
        </p:nvSpPr>
        <p:spPr>
          <a:xfrm rot="5400000">
            <a:off x="760320" y="346320"/>
            <a:ext cx="145800" cy="70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1" name="Rectangle 3084"/>
          <p:cNvSpPr/>
          <p:nvPr/>
        </p:nvSpPr>
        <p:spPr>
          <a:xfrm>
            <a:off x="480960" y="4546800"/>
            <a:ext cx="3977280" cy="18000"/>
          </a:xfrm>
          <a:prstGeom prst="rect">
            <a:avLst/>
          </a:prstGeom>
          <a:solidFill>
            <a:srgbClr val="d5d5d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6640" bIns="-266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5D65E9BD58BF4BBCB48AC7A5F020E6" ma:contentTypeVersion="8" ma:contentTypeDescription="Crée un document." ma:contentTypeScope="" ma:versionID="e85e0d1722c37a9dd04cab7b9ff0721c">
  <xsd:schema xmlns:xsd="http://www.w3.org/2001/XMLSchema" xmlns:xs="http://www.w3.org/2001/XMLSchema" xmlns:p="http://schemas.microsoft.com/office/2006/metadata/properties" xmlns:ns3="395c724f-58e7-4ff3-b70d-2fab5230e633" xmlns:ns4="c6539720-95fa-4b6a-9395-de1b6ef7f40c" targetNamespace="http://schemas.microsoft.com/office/2006/metadata/properties" ma:root="true" ma:fieldsID="92bf5b20e1badcf669d49bfebfe7170f" ns3:_="" ns4:_="">
    <xsd:import namespace="395c724f-58e7-4ff3-b70d-2fab5230e633"/>
    <xsd:import namespace="c6539720-95fa-4b6a-9395-de1b6ef7f40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5c724f-58e7-4ff3-b70d-2fab5230e63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539720-95fa-4b6a-9395-de1b6ef7f4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6539720-95fa-4b6a-9395-de1b6ef7f40c" xsi:nil="true"/>
  </documentManagement>
</p:properties>
</file>

<file path=customXml/itemProps1.xml><?xml version="1.0" encoding="utf-8"?>
<ds:datastoreItem xmlns:ds="http://schemas.openxmlformats.org/officeDocument/2006/customXml" ds:itemID="{A9073579-FB09-49BF-BED1-9DDBB765966B}">
  <ds:schemaRefs>
    <ds:schemaRef ds:uri="395c724f-58e7-4ff3-b70d-2fab5230e633"/>
    <ds:schemaRef ds:uri="c6539720-95fa-4b6a-9395-de1b6ef7f40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32FDF03-2694-4D30-83C8-303EBD4B32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EF856F-EAF3-49AB-A52A-615515BB96F6}">
  <ds:schemaRefs>
    <ds:schemaRef ds:uri="395c724f-58e7-4ff3-b70d-2fab5230e633"/>
    <ds:schemaRef ds:uri="c6539720-95fa-4b6a-9395-de1b6ef7f40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LibreOffice/7.4.5.1$Linux_X86_64 LibreOffice_project/40$Build-1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2023-03-08T07:31:21Z</dcterms:created>
  <dc:creator>Youssef Ifri</dc:creator>
  <dc:description/>
  <dc:language>fr-FR</dc:language>
  <cp:lastModifiedBy/>
  <dcterms:modified xsi:type="dcterms:W3CDTF">2023-03-09T09:15:52Z</dcterms:modified>
  <cp:revision>36</cp:revision>
  <dc:subject/>
  <dc:title>Analyse de Malware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0x010100685D65E9BD58BF4BBCB48AC7A5F020E6</vt:lpwstr>
  </property>
  <property fmtid="{D5CDD505-2E9C-101B-9397-08002B2CF9AE}" pid="3" name="PresentationFormat">
    <vt:lpwstr>Grand écran</vt:lpwstr>
  </property>
  <property fmtid="{D5CDD505-2E9C-101B-9397-08002B2CF9AE}" pid="4" name="Slides">
    <vt:i4>10</vt:i4>
  </property>
</Properties>
</file>