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5D5FB1-1F89-0800-0170-01A68FF6ADA1}" name="Bastien Pesme" initials="BP" userId="S::pesme2u@etu.univ-lorraine.fr::b235a7f7-b2ff-4cd9-b960-96c3640a2a2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9418F-BD83-4805-6138-510C545818D9}" v="29" dt="2023-03-08T20:16:50.792"/>
    <p1510:client id="{3100DECA-0A6F-4AA8-8349-E87FBB7A13E9}" v="257" dt="2023-03-08T18:34:21.843"/>
    <p1510:client id="{4047F27F-454C-4D7E-9426-754F24D239C3}" v="151" vWet="153" dt="2023-03-08T21:35:14.754"/>
    <p1510:client id="{F73B64F1-4B3B-26A4-C100-C906612E630E}" v="54" dt="2023-03-08T21:36:3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C5798-1005-414B-CF8A-05BEC52F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B9C8B-6BCE-403D-C5AC-5C34A6FCF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1E3A8-42FD-CA81-C050-D9C48B2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4B304-E369-2687-77CF-74CB7459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A4C46-7567-99C5-454A-E910F899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F025D-3BC0-8463-708C-9595B418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32DAE8-B82B-2943-83E8-F35735BE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B700D-E905-656B-C9C5-DD34C2DE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B0CC8-5647-A758-874A-63518F03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687EE-AF9B-03D9-25B3-25467735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E1F5B1-D9BB-EAF8-BF7D-5F78E39C5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88AF1C-C747-F37C-F0FA-747AED22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A557E-EDD9-95C7-00B0-7DE7BC6E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817F4-269F-04E5-AFE2-2B9C1B8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1154-64F9-EA14-BBCA-424F7C5F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0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7856-4645-D92C-1A6E-865E8212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2190D-391E-A926-86A9-92148047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06AB4E-8E88-B25E-D4F8-F30DB0B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513E9-4DB9-4E05-E9ED-F49EF8FB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8E70A-8C2A-7A82-E568-1E95B6DD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4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A6B48-BCC1-4E02-64FF-36850813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5EE1B-E19C-45BC-F05E-424A5AA6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5DDD6-C9D7-508A-11F9-09759650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D6D9D-2FC5-2B34-B717-C67CB123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81177-B3C1-1421-BB43-E7753AF7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2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A030-E8D7-17A7-B9B1-B8FE2251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C672B-C773-9908-7DD5-0ECE28EDE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B58878-58AE-DA8D-EB94-6CAEA7C9A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C6190-E7FD-EEAB-1C30-D829FDB5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EE6B60-9872-9E08-8AFF-68EEDCE4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E3F8F2-6944-C21B-D991-9EA43EDF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06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0B29-5E64-06A1-331A-FFBC35B4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A3D26-9A75-BE59-BA03-7AA79BEE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5DE28C-EE7C-22B8-C88C-3C7ED40E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400DF4-518F-0859-747A-1D7CF16E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3D9170-3597-8FD5-C5BB-CCBF44CA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7B0864-CCE1-F102-961F-AC3487C2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33B9C2-83DA-0B31-9CD8-A92DD0E1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C5423C-98E5-A3C2-90AF-9B0F4677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7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E063F-01D4-7385-EBFA-13ABA56C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B16E88-F3AB-0ECB-5009-A1E54639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63AB0D-35FF-88F8-48F2-691E0CAE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24E346-E4C4-A14B-464A-4B26CA49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0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BCEFC3-53C5-1DBC-10E3-B8D6842D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698B67-347C-B46C-741C-4A264BA0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AF143-2745-3C04-7053-9FCA56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21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C19B4-C840-DE48-2175-6ED99CC7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16B99-24B5-1EF3-BBB0-457E0BE4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F05D5C-EF28-7008-5E41-C1334B45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1A94E3-1975-FC46-3AB2-FC5441BF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31260-C4FB-5128-5513-1B553B7C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2A1BF-A671-8B1F-49B6-6C11788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9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27EC-C360-AC12-6D63-EEACAB5B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F0F0F0-51D3-D8D0-CF66-E26026AFB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FAE51E-7F9E-45D5-46A6-0B0D5D429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2F97E0-DFB3-33C8-1374-6E125ED2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86C0E4-22BA-736B-9933-9EDCCEC9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AA47FC-9D3A-351A-1FC6-C3FBBE22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99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598556-D7E4-09BE-A1D8-5ACD7EB2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9BB39A-27C0-8166-FF2B-231E068C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0C6EC-7CA7-09AA-4890-DDF844CCD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4065-888F-4A79-B2DC-7F8707D40FC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628F3-3F3E-D9CE-5F1E-FA2EEBE5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1F06A-F211-65DA-A920-9BBF1A912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CC12-EBB1-43F7-A238-AA06D3406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2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'est-ce qu'un malware ? | AVG">
            <a:extLst>
              <a:ext uri="{FF2B5EF4-FFF2-40B4-BE49-F238E27FC236}">
                <a16:creationId xmlns:a16="http://schemas.microsoft.com/office/drawing/2014/main" id="{EDAE9FEE-E738-111D-B30A-A3C162642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200" r="16103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BD8A00-2CED-B602-707F-2C747409E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b="1"/>
              <a:t>Analyse de Malware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1D5B4F-C55E-3834-6B9A-23DFE2F1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/>
              <a:t>IFRI Youssef et PESME Bastien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74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5FA4DF-9DC8-8B32-237C-6FE60E97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b="1"/>
              <a:t>Résultat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052A8-4F75-0DBE-4A8D-A124998C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836989" cy="3320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200" dirty="0"/>
              <a:t>Clé : tmmm3ri trouvée après 30 min </a:t>
            </a:r>
            <a:endParaRPr lang="fr-FR" sz="2200"/>
          </a:p>
          <a:p>
            <a:endParaRPr lang="fr-FR" sz="2200"/>
          </a:p>
          <a:p>
            <a:r>
              <a:rPr lang="fr-FR" sz="2200" dirty="0"/>
              <a:t>1053 clés en environ 6j de brute force</a:t>
            </a:r>
            <a:endParaRPr lang="fr-FR" sz="2200" dirty="0">
              <a:cs typeface="Calibri"/>
            </a:endParaRPr>
          </a:p>
          <a:p>
            <a:endParaRPr lang="fr-FR" sz="2200" dirty="0">
              <a:cs typeface="Calibri"/>
            </a:endParaRPr>
          </a:p>
          <a:p>
            <a:r>
              <a:rPr lang="fr-FR" sz="2200" dirty="0">
                <a:cs typeface="Calibri"/>
              </a:rPr>
              <a:t>Autres clés valides:</a:t>
            </a:r>
          </a:p>
          <a:p>
            <a:pPr lvl="1"/>
            <a:r>
              <a:rPr lang="fr-FR" sz="1600" dirty="0"/>
              <a:t>"</a:t>
            </a:r>
            <a:r>
              <a:rPr lang="fr-FR" sz="1600" dirty="0" err="1"/>
              <a:t>agwequj</a:t>
            </a:r>
            <a:r>
              <a:rPr lang="fr-FR" sz="1600" dirty="0"/>
              <a:t>"</a:t>
            </a:r>
            <a:endParaRPr lang="fr-FR" sz="1600">
              <a:cs typeface="Calibri"/>
            </a:endParaRPr>
          </a:p>
          <a:p>
            <a:pPr lvl="1"/>
            <a:r>
              <a:rPr lang="fr-FR" sz="1600" dirty="0"/>
              <a:t>"yve8g1l"</a:t>
            </a:r>
            <a:endParaRPr lang="fr-FR" sz="1600">
              <a:cs typeface="Calibri"/>
            </a:endParaRPr>
          </a:p>
          <a:p>
            <a:pPr lvl="1"/>
            <a:r>
              <a:rPr lang="fr-FR" sz="1600" dirty="0"/>
              <a:t>"1sw7x6l"</a:t>
            </a:r>
            <a:endParaRPr lang="fr-FR" sz="1600">
              <a:cs typeface="Calibri"/>
            </a:endParaRPr>
          </a:p>
          <a:p>
            <a:pPr lvl="1"/>
            <a:r>
              <a:rPr lang="fr-FR" sz="1600" dirty="0"/>
              <a:t>"d0bn9qx"</a:t>
            </a:r>
            <a:endParaRPr lang="fr-FR" sz="1600">
              <a:cs typeface="Calibri"/>
            </a:endParaRPr>
          </a:p>
          <a:p>
            <a:pPr lvl="1"/>
            <a:r>
              <a:rPr lang="fr-FR" sz="1600" dirty="0">
                <a:ea typeface="+mn-lt"/>
                <a:cs typeface="+mn-lt"/>
              </a:rPr>
              <a:t>"3kop3xx"</a:t>
            </a:r>
            <a:endParaRPr lang="fr-FR" sz="1600">
              <a:cs typeface="Calibri" panose="020F0502020204030204"/>
            </a:endParaRPr>
          </a:p>
        </p:txBody>
      </p:sp>
      <p:pic>
        <p:nvPicPr>
          <p:cNvPr id="1026" name="Picture 2" descr="Picto clé : 192 050 images, photos et images vectorielles de stock |  Shutterstock">
            <a:extLst>
              <a:ext uri="{FF2B5EF4-FFF2-40B4-BE49-F238E27FC236}">
                <a16:creationId xmlns:a16="http://schemas.microsoft.com/office/drawing/2014/main" id="{67D99C91-698D-E4E7-7D25-0F6EE4BAB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" r="1" b="7004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1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upe montrant des performances en baisse">
            <a:extLst>
              <a:ext uri="{FF2B5EF4-FFF2-40B4-BE49-F238E27FC236}">
                <a16:creationId xmlns:a16="http://schemas.microsoft.com/office/drawing/2014/main" id="{7DD4A875-310F-320A-EAFA-88E855C39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3F371C-15CC-A4FE-2C08-40AB8314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err="1"/>
              <a:t>Analyse</a:t>
            </a:r>
            <a:r>
              <a:rPr lang="en-US" sz="4800" b="1"/>
              <a:t> </a:t>
            </a:r>
            <a:r>
              <a:rPr lang="en-US" sz="4800" b="1" err="1"/>
              <a:t>Statique</a:t>
            </a:r>
            <a:r>
              <a:rPr lang="en-US" sz="4800" b="1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92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C09CE8-F817-3845-4EDC-0DD6316A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b="1"/>
              <a:t>Extraction de strings </a:t>
            </a:r>
          </a:p>
        </p:txBody>
      </p:sp>
      <p:sp>
        <p:nvSpPr>
          <p:cNvPr id="206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Content Placeholder 2053">
            <a:extLst>
              <a:ext uri="{FF2B5EF4-FFF2-40B4-BE49-F238E27FC236}">
                <a16:creationId xmlns:a16="http://schemas.microsoft.com/office/drawing/2014/main" id="{377D9030-AF0D-42A0-5987-09142E46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fr-FR" sz="2200"/>
              <a:t>"notepad.exe aa.txt"</a:t>
            </a:r>
          </a:p>
          <a:p>
            <a:pPr>
              <a:buFontTx/>
              <a:buChar char="-"/>
            </a:pPr>
            <a:r>
              <a:rPr lang="fr-FR" sz="2200"/>
              <a:t>"erreur : (plus de 1 argument)"</a:t>
            </a:r>
            <a:endParaRPr lang="fr-FR" sz="2200">
              <a:cs typeface="Calibri"/>
            </a:endParaRPr>
          </a:p>
          <a:p>
            <a:pPr>
              <a:buFontTx/>
              <a:buChar char="-"/>
            </a:pPr>
            <a:r>
              <a:rPr lang="fr-FR" sz="2200"/>
              <a:t>"usage &lt;%s&gt; : &lt;%s&gt; </a:t>
            </a:r>
            <a:r>
              <a:rPr lang="fr-FR" sz="2200" err="1"/>
              <a:t>laphrasemagique</a:t>
            </a:r>
            <a:r>
              <a:rPr lang="fr-FR" sz="2200"/>
              <a:t> (minuscule et chiffres | max 64 caractères)"</a:t>
            </a:r>
            <a:endParaRPr lang="fr-FR" sz="2200">
              <a:cs typeface="Calibri"/>
            </a:endParaRPr>
          </a:p>
          <a:p>
            <a:pPr>
              <a:buFontTx/>
              <a:buChar char="-"/>
            </a:pPr>
            <a:r>
              <a:rPr lang="fr-FR" sz="2200"/>
              <a:t>"erreur : (la chaîne doit faire au maximum 64 char)"</a:t>
            </a:r>
            <a:endParaRPr lang="fr-FR" sz="2200">
              <a:cs typeface="Calibri" panose="020F0502020204030204"/>
            </a:endParaRPr>
          </a:p>
          <a:p>
            <a:pPr>
              <a:buFontTx/>
              <a:buChar char="-"/>
            </a:pPr>
            <a:r>
              <a:rPr lang="fr-FR" sz="2200"/>
              <a:t>"usage &lt;%s&gt; : &lt;%s&gt; </a:t>
            </a:r>
            <a:r>
              <a:rPr lang="fr-FR" sz="2200" err="1"/>
              <a:t>laphrasemagique</a:t>
            </a:r>
            <a:r>
              <a:rPr lang="fr-FR" sz="2200"/>
              <a:t> (minuscule et chiffres | max 64 caractères)"</a:t>
            </a:r>
            <a:endParaRPr lang="fr-FR" sz="2200">
              <a:cs typeface="Calibri"/>
            </a:endParaRPr>
          </a:p>
          <a:p>
            <a:pPr>
              <a:buFontTx/>
              <a:buChar char="-"/>
            </a:pPr>
            <a:r>
              <a:rPr lang="fr-FR" sz="2200"/>
              <a:t>"erreur : (la chaîne doit contenir uniquement les char suivants : [a-f0-9]*)"</a:t>
            </a:r>
            <a:endParaRPr lang="fr-FR" sz="2200">
              <a:cs typeface="Calibri"/>
            </a:endParaRPr>
          </a:p>
          <a:p>
            <a:pPr>
              <a:buFontTx/>
              <a:buChar char="-"/>
            </a:pPr>
            <a:r>
              <a:rPr lang="fr-FR" sz="2200"/>
              <a:t>"usage &lt;%s&gt; : &lt;%s&gt; </a:t>
            </a:r>
            <a:r>
              <a:rPr lang="fr-FR" sz="2200" err="1"/>
              <a:t>laphrasemagique</a:t>
            </a:r>
            <a:r>
              <a:rPr lang="fr-FR" sz="2200"/>
              <a:t> (minuscule et chiffres | max 64 caractères)"</a:t>
            </a:r>
            <a:endParaRPr lang="fr-FR" sz="2200">
              <a:cs typeface="Calibri"/>
            </a:endParaRPr>
          </a:p>
          <a:p>
            <a:pPr>
              <a:buFontTx/>
              <a:buChar char="-"/>
            </a:pPr>
            <a:r>
              <a:rPr lang="fr-FR" sz="2200"/>
              <a:t>"abcdefghijklmnopqrstuvwxyz0123456789"</a:t>
            </a:r>
            <a:endParaRPr lang="fr-FR" sz="2200">
              <a:cs typeface="Calibri"/>
            </a:endParaRPr>
          </a:p>
          <a:p>
            <a:pPr>
              <a:buFontTx/>
              <a:buChar char="-"/>
            </a:pPr>
            <a:r>
              <a:rPr lang="fr-FR" sz="2200"/>
              <a:t>"%x"</a:t>
            </a:r>
            <a:endParaRPr lang="fr-FR" sz="2200">
              <a:cs typeface="Calibri"/>
            </a:endParaRPr>
          </a:p>
          <a:p>
            <a:pPr>
              <a:buFontTx/>
              <a:buChar char="-"/>
            </a:pPr>
            <a:r>
              <a:rPr lang="fr-FR" sz="2200"/>
              <a:t>"84d" </a:t>
            </a:r>
            <a:r>
              <a:rPr lang="fr-FR" sz="2200">
                <a:ea typeface="+mn-lt"/>
                <a:cs typeface="+mn-lt"/>
              </a:rPr>
              <a:t>+ "245" + "bd"</a:t>
            </a:r>
          </a:p>
          <a:p>
            <a:pPr>
              <a:buFontTx/>
              <a:buChar char="-"/>
            </a:pPr>
            <a:r>
              <a:rPr lang="fr-FR" sz="2200"/>
              <a:t>"Les chaînes sont équivalentes bravo vous avez réussi le défi"</a:t>
            </a:r>
            <a:endParaRPr lang="fr-FR" sz="2200">
              <a:cs typeface="Calibri" panose="020F0502020204030204"/>
            </a:endParaRPr>
          </a:p>
          <a:p>
            <a:pPr>
              <a:buFontTx/>
              <a:buChar char="-"/>
            </a:pPr>
            <a:r>
              <a:rPr lang="fr-FR" sz="2200"/>
              <a:t> "Les chaînes sont différentes (attention à vous)"</a:t>
            </a:r>
            <a:endParaRPr lang="fr-FR" sz="2200">
              <a:cs typeface="Calibri"/>
            </a:endParaRPr>
          </a:p>
          <a:p>
            <a:pPr>
              <a:buFontTx/>
              <a:buChar char="-"/>
            </a:pPr>
            <a:r>
              <a:rPr lang="fr-FR" sz="2200"/>
              <a:t>"essai avec : "%s" (non fructueux)"</a:t>
            </a:r>
            <a:endParaRPr lang="en-US" sz="2200"/>
          </a:p>
        </p:txBody>
      </p:sp>
      <p:pic>
        <p:nvPicPr>
          <p:cNvPr id="2050" name="Picture 2" descr="chaîne cassée isolée 1268007 - Telecharger Vectoriel Gratuit, Clipart  Graphique, Vecteur Dessins et Pictogramme Gratuit">
            <a:extLst>
              <a:ext uri="{FF2B5EF4-FFF2-40B4-BE49-F238E27FC236}">
                <a16:creationId xmlns:a16="http://schemas.microsoft.com/office/drawing/2014/main" id="{366D18E6-7F7F-8631-BF1A-165552AFB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2739" b="-2"/>
          <a:stretch/>
        </p:blipFill>
        <p:spPr bwMode="auto">
          <a:xfrm rot="5400000">
            <a:off x="7597934" y="2171700"/>
            <a:ext cx="4096512" cy="394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3" name="Rectangle 82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C09CE8-F817-3845-4EDC-0DD6316A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Techniques d’obfuscation</a:t>
            </a:r>
          </a:p>
        </p:txBody>
      </p:sp>
      <p:sp>
        <p:nvSpPr>
          <p:cNvPr id="82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réation de logo icône agent secret 11862565 - Telecharger Vectoriel  Gratuit, Clipart Graphique, Vecteur Dessins et Pictogramme Gratuit">
            <a:extLst>
              <a:ext uri="{FF2B5EF4-FFF2-40B4-BE49-F238E27FC236}">
                <a16:creationId xmlns:a16="http://schemas.microsoft.com/office/drawing/2014/main" id="{BD6102F5-E04A-E5AC-C2D1-1671096E0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r="1996" b="-3"/>
          <a:stretch/>
        </p:blipFill>
        <p:spPr bwMode="auto">
          <a:xfrm>
            <a:off x="7905540" y="2362698"/>
            <a:ext cx="3468949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BA9570-D318-7110-A5E1-87044A2F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6" y="2539015"/>
            <a:ext cx="521411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1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C09CE8-F817-3845-4EDC-0DD6316A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Techniques </a:t>
            </a:r>
            <a:r>
              <a:rPr lang="en-US" sz="6600" b="1" err="1"/>
              <a:t>d’obfuscation</a:t>
            </a:r>
            <a:endParaRPr lang="en-US" sz="6600" b="1"/>
          </a:p>
        </p:txBody>
      </p:sp>
      <p:sp>
        <p:nvSpPr>
          <p:cNvPr id="820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réation de logo icône agent secret 11862565 - Telecharger Vectoriel  Gratuit, Clipart Graphique, Vecteur Dessins et Pictogramme Gratuit">
            <a:extLst>
              <a:ext uri="{FF2B5EF4-FFF2-40B4-BE49-F238E27FC236}">
                <a16:creationId xmlns:a16="http://schemas.microsoft.com/office/drawing/2014/main" id="{BD6102F5-E04A-E5AC-C2D1-1671096E0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r="1996" b="-3"/>
          <a:stretch/>
        </p:blipFill>
        <p:spPr bwMode="auto">
          <a:xfrm>
            <a:off x="6674769" y="2961957"/>
            <a:ext cx="3468949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2785EE-A72F-768D-BAF2-CE0999B2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22" y="2082407"/>
            <a:ext cx="5083378" cy="44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Ein vollständiger Leitfaden zum Debugging in WordPress (WP_DEBUG aktivieren  + andere Tools)">
            <a:extLst>
              <a:ext uri="{FF2B5EF4-FFF2-40B4-BE49-F238E27FC236}">
                <a16:creationId xmlns:a16="http://schemas.microsoft.com/office/drawing/2014/main" id="{9C02FDAD-6419-C25F-193A-A09FE0390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2" t="9091" r="2240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Rectangle 615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C09CE8-F817-3845-4EDC-0DD6316A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err="1"/>
              <a:t>Analyse</a:t>
            </a:r>
            <a:r>
              <a:rPr lang="en-US" sz="4800" b="1"/>
              <a:t> </a:t>
            </a:r>
            <a:r>
              <a:rPr lang="en-US" sz="4800" b="1" err="1"/>
              <a:t>Dynamique</a:t>
            </a:r>
            <a:r>
              <a:rPr lang="en-US" sz="4800" b="1"/>
              <a:t> </a:t>
            </a: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82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C09CE8-F817-3845-4EDC-0DD6316A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Contre-mesures </a:t>
            </a: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Sécurité IT : ce qui se prépare pour les 2 à 3 ans à venir - ZDNet">
            <a:extLst>
              <a:ext uri="{FF2B5EF4-FFF2-40B4-BE49-F238E27FC236}">
                <a16:creationId xmlns:a16="http://schemas.microsoft.com/office/drawing/2014/main" id="{10DD8A30-A22B-155B-26C3-67E99CA46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/>
        </p:blipFill>
        <p:spPr bwMode="auto">
          <a:xfrm>
            <a:off x="6340614" y="2381359"/>
            <a:ext cx="5378825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466CDB-C3E0-CA69-54B7-38AB4EEA1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3007" b="1"/>
          <a:stretch/>
        </p:blipFill>
        <p:spPr>
          <a:xfrm>
            <a:off x="347046" y="2381359"/>
            <a:ext cx="537882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3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C09CE8-F817-3845-4EDC-0DD6316A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b="1" err="1"/>
              <a:t>Debugage</a:t>
            </a:r>
            <a:r>
              <a:rPr lang="fr-FR" sz="5400"/>
              <a:t> 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C9233-62CA-8A71-6A24-F4FE82F1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sz="2200" dirty="0">
                <a:ea typeface="+mn-lt"/>
                <a:cs typeface="+mn-lt"/>
              </a:rPr>
              <a:t>Contre-mesure débogage</a:t>
            </a:r>
            <a:endParaRPr lang="fr-FR" sz="22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sz="22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sz="2200" dirty="0">
                <a:cs typeface="Calibri"/>
              </a:rPr>
              <a:t>Fonctions:</a:t>
            </a:r>
            <a:endParaRPr lang="fr-FR" dirty="0"/>
          </a:p>
          <a:p>
            <a:pPr lvl="1">
              <a:buFont typeface="Calibri" panose="020B0604020202020204" pitchFamily="34" charset="0"/>
              <a:buChar char="-"/>
            </a:pPr>
            <a:r>
              <a:rPr lang="fr-FR" sz="1800" dirty="0">
                <a:cs typeface="Calibri"/>
              </a:rPr>
              <a:t>Génération du haché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sz="1800" dirty="0">
                <a:cs typeface="Calibri"/>
              </a:rPr>
              <a:t>Hachage de l'entrée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sz="1800" dirty="0">
                <a:cs typeface="Calibri"/>
              </a:rPr>
              <a:t>Comparaison des deux hachés</a:t>
            </a:r>
          </a:p>
        </p:txBody>
      </p:sp>
      <p:pic>
        <p:nvPicPr>
          <p:cNvPr id="4098" name="Picture 2" descr="Computer Code Debugging Concept Stock Vector - Illustration of help, debug:  94518464">
            <a:extLst>
              <a:ext uri="{FF2B5EF4-FFF2-40B4-BE49-F238E27FC236}">
                <a16:creationId xmlns:a16="http://schemas.microsoft.com/office/drawing/2014/main" id="{4F8132FD-6D12-06C0-F41E-174A013DE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86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ttaque par force brute : comment s'en protéger ? | NordVPN">
            <a:extLst>
              <a:ext uri="{FF2B5EF4-FFF2-40B4-BE49-F238E27FC236}">
                <a16:creationId xmlns:a16="http://schemas.microsoft.com/office/drawing/2014/main" id="{C90AF61C-A26A-BBDB-86C0-8CC6A2258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" t="589" r="27874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C09CE8-F817-3845-4EDC-0DD6316A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Brute Force de la </a:t>
            </a:r>
            <a:r>
              <a:rPr lang="en-US" sz="4800" b="1" err="1"/>
              <a:t>clé</a:t>
            </a:r>
            <a:r>
              <a:rPr lang="en-US" sz="4800" b="1"/>
              <a:t>  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284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5D65E9BD58BF4BBCB48AC7A5F020E6" ma:contentTypeVersion="8" ma:contentTypeDescription="Crée un document." ma:contentTypeScope="" ma:versionID="e85e0d1722c37a9dd04cab7b9ff0721c">
  <xsd:schema xmlns:xsd="http://www.w3.org/2001/XMLSchema" xmlns:xs="http://www.w3.org/2001/XMLSchema" xmlns:p="http://schemas.microsoft.com/office/2006/metadata/properties" xmlns:ns3="395c724f-58e7-4ff3-b70d-2fab5230e633" xmlns:ns4="c6539720-95fa-4b6a-9395-de1b6ef7f40c" targetNamespace="http://schemas.microsoft.com/office/2006/metadata/properties" ma:root="true" ma:fieldsID="92bf5b20e1badcf669d49bfebfe7170f" ns3:_="" ns4:_="">
    <xsd:import namespace="395c724f-58e7-4ff3-b70d-2fab5230e633"/>
    <xsd:import namespace="c6539720-95fa-4b6a-9395-de1b6ef7f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c724f-58e7-4ff3-b70d-2fab5230e6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9720-95fa-4b6a-9395-de1b6ef7f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539720-95fa-4b6a-9395-de1b6ef7f40c" xsi:nil="true"/>
  </documentManagement>
</p:properties>
</file>

<file path=customXml/itemProps1.xml><?xml version="1.0" encoding="utf-8"?>
<ds:datastoreItem xmlns:ds="http://schemas.openxmlformats.org/officeDocument/2006/customXml" ds:itemID="{A9073579-FB09-49BF-BED1-9DDBB765966B}">
  <ds:schemaRefs>
    <ds:schemaRef ds:uri="395c724f-58e7-4ff3-b70d-2fab5230e633"/>
    <ds:schemaRef ds:uri="c6539720-95fa-4b6a-9395-de1b6ef7f4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2FDF03-2694-4D30-83C8-303EBD4B3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EF856F-EAF3-49AB-A52A-615515BB96F6}">
  <ds:schemaRefs>
    <ds:schemaRef ds:uri="395c724f-58e7-4ff3-b70d-2fab5230e633"/>
    <ds:schemaRef ds:uri="c6539720-95fa-4b6a-9395-de1b6ef7f4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Analyse de Malware</vt:lpstr>
      <vt:lpstr>Analyse Statique </vt:lpstr>
      <vt:lpstr>Extraction de strings </vt:lpstr>
      <vt:lpstr>Techniques d’obfuscation</vt:lpstr>
      <vt:lpstr>Techniques d’obfuscation</vt:lpstr>
      <vt:lpstr>Analyse Dynamique </vt:lpstr>
      <vt:lpstr>Contre-mesures </vt:lpstr>
      <vt:lpstr>Debugage </vt:lpstr>
      <vt:lpstr>Brute Force de la clé  </vt:lpstr>
      <vt:lpstr>Résultat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Malware</dc:title>
  <dc:creator>Youssef Ifri</dc:creator>
  <cp:revision>34</cp:revision>
  <dcterms:created xsi:type="dcterms:W3CDTF">2023-03-08T07:31:21Z</dcterms:created>
  <dcterms:modified xsi:type="dcterms:W3CDTF">2023-03-08T21:37:25Z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0x010100685D65E9BD58BF4BBCB48AC7A5F020E6</vt:lpwstr>
  </property>
</Properties>
</file>