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CD9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7" autoAdjust="0"/>
    <p:restoredTop sz="86473" autoAdjust="0"/>
  </p:normalViewPr>
  <p:slideViewPr>
    <p:cSldViewPr>
      <p:cViewPr varScale="1">
        <p:scale>
          <a:sx n="93" d="100"/>
          <a:sy n="93" d="100"/>
        </p:scale>
        <p:origin x="974" y="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6000" b="0" i="0">
                <a:solidFill>
                  <a:srgbClr val="B7B7B7"/>
                </a:solidFill>
                <a:latin typeface="Calibri"/>
                <a:cs typeface="Calibri"/>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3200" b="0" i="1">
                <a:solidFill>
                  <a:srgbClr val="FCD94B"/>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B7B7B7"/>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3200" b="0" i="1">
                <a:solidFill>
                  <a:srgbClr val="FCD94B"/>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B7B7B7"/>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B7B7B7"/>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052975" y="782544"/>
            <a:ext cx="5909309" cy="939800"/>
          </a:xfrm>
          <a:prstGeom prst="rect">
            <a:avLst/>
          </a:prstGeom>
        </p:spPr>
        <p:txBody>
          <a:bodyPr wrap="square" lIns="0" tIns="0" rIns="0" bIns="0">
            <a:spAutoFit/>
          </a:bodyPr>
          <a:lstStyle>
            <a:lvl1pPr>
              <a:defRPr sz="6000" b="0" i="0">
                <a:solidFill>
                  <a:srgbClr val="B7B7B7"/>
                </a:solidFill>
                <a:latin typeface="Calibri"/>
                <a:cs typeface="Calibri"/>
              </a:defRPr>
            </a:lvl1pPr>
          </a:lstStyle>
          <a:p>
            <a:endParaRPr/>
          </a:p>
        </p:txBody>
      </p:sp>
      <p:sp>
        <p:nvSpPr>
          <p:cNvPr id="3" name="Holder 3"/>
          <p:cNvSpPr>
            <a:spLocks noGrp="1"/>
          </p:cNvSpPr>
          <p:nvPr>
            <p:ph type="body" idx="1"/>
          </p:nvPr>
        </p:nvSpPr>
        <p:spPr>
          <a:xfrm>
            <a:off x="1238535" y="1680218"/>
            <a:ext cx="6666929" cy="2446738"/>
          </a:xfrm>
          <a:prstGeom prst="rect">
            <a:avLst/>
          </a:prstGeom>
        </p:spPr>
        <p:txBody>
          <a:bodyPr wrap="square" lIns="0" tIns="0" rIns="0" bIns="0">
            <a:spAutoFit/>
          </a:bodyPr>
          <a:lstStyle>
            <a:lvl1pPr>
              <a:defRPr sz="3200" b="0" i="1">
                <a:solidFill>
                  <a:srgbClr val="FCD94B"/>
                </a:solidFill>
                <a:latin typeface="Calibri"/>
                <a:cs typeface="Calibri"/>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5/21/2024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twitter.com/anilsaidso" TargetMode="External"/><Relationship Id="rId1" Type="http://schemas.openxmlformats.org/officeDocument/2006/relationships/slideLayout" Target="../slideLayouts/slideLayout4.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06299" y="940450"/>
            <a:ext cx="2726013" cy="3436029"/>
          </a:xfrm>
          <a:prstGeom prst="rect">
            <a:avLst/>
          </a:prstGeom>
        </p:spPr>
      </p:pic>
      <p:sp>
        <p:nvSpPr>
          <p:cNvPr id="3" name="object 3"/>
          <p:cNvSpPr txBox="1">
            <a:spLocks noGrp="1"/>
          </p:cNvSpPr>
          <p:nvPr>
            <p:ph type="title"/>
          </p:nvPr>
        </p:nvSpPr>
        <p:spPr>
          <a:xfrm>
            <a:off x="-238944" y="853162"/>
            <a:ext cx="5053921" cy="3610604"/>
          </a:xfrm>
          <a:prstGeom prst="rect">
            <a:avLst/>
          </a:prstGeom>
        </p:spPr>
        <p:txBody>
          <a:bodyPr vert="horz" wrap="square" lIns="0" tIns="222885" rIns="0" bIns="0" rtlCol="0">
            <a:spAutoFit/>
          </a:bodyPr>
          <a:lstStyle/>
          <a:p>
            <a:pPr marL="12700" marR="5080" indent="851535" algn="r">
              <a:spcBef>
                <a:spcPts val="1755"/>
              </a:spcBef>
            </a:pPr>
            <a:r>
              <a:rPr lang="vi-VN" sz="5000" spc="-300" dirty="0">
                <a:solidFill>
                  <a:srgbClr val="FCD94B"/>
                </a:solidFill>
                <a:latin typeface="+mn-lt"/>
              </a:rPr>
              <a:t>BẰNG CHỨNG</a:t>
            </a:r>
            <a:br>
              <a:rPr lang="vi-VN" sz="5000" spc="-300" dirty="0">
                <a:solidFill>
                  <a:srgbClr val="FCD94B"/>
                </a:solidFill>
                <a:latin typeface="+mn-lt"/>
              </a:rPr>
            </a:br>
            <a:r>
              <a:rPr lang="en-US" sz="5000" spc="-300" dirty="0">
                <a:solidFill>
                  <a:srgbClr val="FCD94B"/>
                </a:solidFill>
                <a:latin typeface="Arial" panose="020B0604020202020204" pitchFamily="34" charset="0"/>
                <a:cs typeface="Arial" panose="020B0604020202020204" pitchFamily="34" charset="0"/>
              </a:rPr>
              <a:t>KHAI</a:t>
            </a:r>
            <a:r>
              <a:rPr lang="en-US" sz="5000" spc="-300" dirty="0">
                <a:solidFill>
                  <a:srgbClr val="FCD94B"/>
                </a:solidFill>
                <a:latin typeface="+mn-lt"/>
                <a:cs typeface="Arial" panose="020B0604020202020204" pitchFamily="34" charset="0"/>
              </a:rPr>
              <a:t> </a:t>
            </a:r>
            <a:r>
              <a:rPr lang="vi-VN" sz="5000" spc="-300" dirty="0">
                <a:solidFill>
                  <a:srgbClr val="FCD94B"/>
                </a:solidFill>
                <a:latin typeface="+mn-lt"/>
                <a:cs typeface="Arial" panose="020B0604020202020204" pitchFamily="34" charset="0"/>
              </a:rPr>
              <a:t>THÁC </a:t>
            </a:r>
            <a:br>
              <a:rPr lang="vi-VN" spc="-300" dirty="0">
                <a:solidFill>
                  <a:srgbClr val="FCD94B"/>
                </a:solidFill>
                <a:latin typeface="+mn-lt"/>
              </a:rPr>
            </a:br>
            <a:r>
              <a:rPr lang="vi-VN" spc="-300" dirty="0">
                <a:solidFill>
                  <a:srgbClr val="FF595E"/>
                </a:solidFill>
                <a:latin typeface="+mn-lt"/>
              </a:rPr>
              <a:t>[</a:t>
            </a:r>
            <a:r>
              <a:rPr lang="en-US" spc="-300" dirty="0">
                <a:solidFill>
                  <a:srgbClr val="FF595E"/>
                </a:solidFill>
                <a:latin typeface="+mn-lt"/>
              </a:rPr>
              <a:t>Proof of work</a:t>
            </a:r>
            <a:r>
              <a:rPr lang="vi-VN" spc="-300" dirty="0">
                <a:solidFill>
                  <a:srgbClr val="FF595E"/>
                </a:solidFill>
                <a:latin typeface="+mn-lt"/>
              </a:rPr>
              <a:t>]</a:t>
            </a:r>
            <a:br>
              <a:rPr lang="vi-VN" spc="-300" dirty="0">
                <a:solidFill>
                  <a:srgbClr val="FF595E"/>
                </a:solidFill>
                <a:latin typeface="+mn-lt"/>
              </a:rPr>
            </a:br>
            <a:endParaRPr spc="-300" dirty="0">
              <a:latin typeface="+mn-lt"/>
            </a:endParaRPr>
          </a:p>
        </p:txBody>
      </p:sp>
      <p:sp>
        <p:nvSpPr>
          <p:cNvPr id="4" name="object 4"/>
          <p:cNvSpPr txBox="1"/>
          <p:nvPr/>
        </p:nvSpPr>
        <p:spPr>
          <a:xfrm>
            <a:off x="7623914" y="3090495"/>
            <a:ext cx="299720" cy="982344"/>
          </a:xfrm>
          <a:prstGeom prst="rect">
            <a:avLst/>
          </a:prstGeom>
        </p:spPr>
        <p:txBody>
          <a:bodyPr vert="vert" wrap="square" lIns="0" tIns="0" rIns="0" bIns="0" rtlCol="0">
            <a:spAutoFit/>
          </a:bodyPr>
          <a:lstStyle/>
          <a:p>
            <a:pPr marL="12700">
              <a:lnSpc>
                <a:spcPts val="2080"/>
              </a:lnSpc>
            </a:pPr>
            <a:r>
              <a:rPr sz="1800" spc="-120" dirty="0">
                <a:solidFill>
                  <a:srgbClr val="FF595E"/>
                </a:solidFill>
                <a:latin typeface="Calibri"/>
                <a:cs typeface="Calibri"/>
              </a:rPr>
              <a:t>@anilsaidso</a:t>
            </a:r>
            <a:endParaRPr sz="1800">
              <a:latin typeface="Calibri"/>
              <a:cs typeface="Calibri"/>
            </a:endParaRPr>
          </a:p>
        </p:txBody>
      </p:sp>
      <p:grpSp>
        <p:nvGrpSpPr>
          <p:cNvPr id="5" name="object 5"/>
          <p:cNvGrpSpPr/>
          <p:nvPr/>
        </p:nvGrpSpPr>
        <p:grpSpPr>
          <a:xfrm>
            <a:off x="5867984" y="1230751"/>
            <a:ext cx="942975" cy="279400"/>
            <a:chOff x="5867984" y="1230751"/>
            <a:chExt cx="942975" cy="279400"/>
          </a:xfrm>
        </p:grpSpPr>
        <p:pic>
          <p:nvPicPr>
            <p:cNvPr id="6" name="object 6"/>
            <p:cNvPicPr/>
            <p:nvPr/>
          </p:nvPicPr>
          <p:blipFill>
            <a:blip r:embed="rId3" cstate="print"/>
            <a:stretch>
              <a:fillRect/>
            </a:stretch>
          </p:blipFill>
          <p:spPr>
            <a:xfrm>
              <a:off x="5867984" y="1230751"/>
              <a:ext cx="147599" cy="101099"/>
            </a:xfrm>
            <a:prstGeom prst="rect">
              <a:avLst/>
            </a:prstGeom>
          </p:spPr>
        </p:pic>
        <p:pic>
          <p:nvPicPr>
            <p:cNvPr id="7" name="object 7"/>
            <p:cNvPicPr/>
            <p:nvPr/>
          </p:nvPicPr>
          <p:blipFill>
            <a:blip r:embed="rId4" cstate="print"/>
            <a:stretch>
              <a:fillRect/>
            </a:stretch>
          </p:blipFill>
          <p:spPr>
            <a:xfrm>
              <a:off x="5867984" y="1408583"/>
              <a:ext cx="147599" cy="101099"/>
            </a:xfrm>
            <a:prstGeom prst="rect">
              <a:avLst/>
            </a:prstGeom>
          </p:spPr>
        </p:pic>
        <p:pic>
          <p:nvPicPr>
            <p:cNvPr id="8" name="object 8"/>
            <p:cNvPicPr/>
            <p:nvPr/>
          </p:nvPicPr>
          <p:blipFill>
            <a:blip r:embed="rId4" cstate="print"/>
            <a:stretch>
              <a:fillRect/>
            </a:stretch>
          </p:blipFill>
          <p:spPr>
            <a:xfrm>
              <a:off x="6663220" y="1408583"/>
              <a:ext cx="147599" cy="101099"/>
            </a:xfrm>
            <a:prstGeom prst="rect">
              <a:avLst/>
            </a:prstGeom>
          </p:spPr>
        </p:pic>
        <p:pic>
          <p:nvPicPr>
            <p:cNvPr id="9" name="object 9"/>
            <p:cNvPicPr/>
            <p:nvPr/>
          </p:nvPicPr>
          <p:blipFill>
            <a:blip r:embed="rId3" cstate="print"/>
            <a:stretch>
              <a:fillRect/>
            </a:stretch>
          </p:blipFill>
          <p:spPr>
            <a:xfrm>
              <a:off x="6663220" y="1230751"/>
              <a:ext cx="147599" cy="101099"/>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6555" y="1936874"/>
            <a:ext cx="6667500" cy="1624330"/>
          </a:xfrm>
          <a:custGeom>
            <a:avLst/>
            <a:gdLst/>
            <a:ahLst/>
            <a:cxnLst/>
            <a:rect l="l" t="t" r="r" b="b"/>
            <a:pathLst>
              <a:path w="6667500" h="1624329">
                <a:moveTo>
                  <a:pt x="6506151" y="1624199"/>
                </a:moveTo>
                <a:lnTo>
                  <a:pt x="161347" y="1624199"/>
                </a:lnTo>
                <a:lnTo>
                  <a:pt x="118455" y="1618436"/>
                </a:lnTo>
                <a:lnTo>
                  <a:pt x="79912" y="1602171"/>
                </a:lnTo>
                <a:lnTo>
                  <a:pt x="47257" y="1576942"/>
                </a:lnTo>
                <a:lnTo>
                  <a:pt x="22028" y="1544287"/>
                </a:lnTo>
                <a:lnTo>
                  <a:pt x="5763" y="1505744"/>
                </a:lnTo>
                <a:lnTo>
                  <a:pt x="0" y="1462851"/>
                </a:lnTo>
                <a:lnTo>
                  <a:pt x="0" y="161347"/>
                </a:lnTo>
                <a:lnTo>
                  <a:pt x="5763" y="118455"/>
                </a:lnTo>
                <a:lnTo>
                  <a:pt x="22028" y="79912"/>
                </a:lnTo>
                <a:lnTo>
                  <a:pt x="47257" y="47257"/>
                </a:lnTo>
                <a:lnTo>
                  <a:pt x="79912" y="22028"/>
                </a:lnTo>
                <a:lnTo>
                  <a:pt x="118455" y="5763"/>
                </a:lnTo>
                <a:lnTo>
                  <a:pt x="161347" y="0"/>
                </a:lnTo>
                <a:lnTo>
                  <a:pt x="6506151" y="0"/>
                </a:lnTo>
                <a:lnTo>
                  <a:pt x="6567897" y="12281"/>
                </a:lnTo>
                <a:lnTo>
                  <a:pt x="6620242" y="47257"/>
                </a:lnTo>
                <a:lnTo>
                  <a:pt x="6655218" y="99602"/>
                </a:lnTo>
                <a:lnTo>
                  <a:pt x="6667500" y="161347"/>
                </a:lnTo>
                <a:lnTo>
                  <a:pt x="6667500" y="1462851"/>
                </a:lnTo>
                <a:lnTo>
                  <a:pt x="6661736" y="1505744"/>
                </a:lnTo>
                <a:lnTo>
                  <a:pt x="6645471" y="1544287"/>
                </a:lnTo>
                <a:lnTo>
                  <a:pt x="6620242" y="1576942"/>
                </a:lnTo>
                <a:lnTo>
                  <a:pt x="6587587" y="1602171"/>
                </a:lnTo>
                <a:lnTo>
                  <a:pt x="6549044" y="1618436"/>
                </a:lnTo>
                <a:lnTo>
                  <a:pt x="6506151" y="1624199"/>
                </a:lnTo>
                <a:close/>
              </a:path>
            </a:pathLst>
          </a:custGeom>
          <a:solidFill>
            <a:srgbClr val="FF595E"/>
          </a:solidFill>
        </p:spPr>
        <p:txBody>
          <a:bodyPr wrap="square" lIns="0" tIns="0" rIns="0" bIns="0" rtlCol="0"/>
          <a:lstStyle/>
          <a:p>
            <a:endParaRPr/>
          </a:p>
        </p:txBody>
      </p:sp>
      <p:sp>
        <p:nvSpPr>
          <p:cNvPr id="3" name="object 3"/>
          <p:cNvSpPr/>
          <p:nvPr/>
        </p:nvSpPr>
        <p:spPr>
          <a:xfrm>
            <a:off x="7526139" y="1939500"/>
            <a:ext cx="689610" cy="1624330"/>
          </a:xfrm>
          <a:custGeom>
            <a:avLst/>
            <a:gdLst/>
            <a:ahLst/>
            <a:cxnLst/>
            <a:rect l="l" t="t" r="r" b="b"/>
            <a:pathLst>
              <a:path w="689609" h="1624329">
                <a:moveTo>
                  <a:pt x="0" y="114902"/>
                </a:moveTo>
                <a:lnTo>
                  <a:pt x="9029" y="70177"/>
                </a:lnTo>
                <a:lnTo>
                  <a:pt x="33654" y="33654"/>
                </a:lnTo>
                <a:lnTo>
                  <a:pt x="70177" y="9029"/>
                </a:lnTo>
                <a:lnTo>
                  <a:pt x="114902" y="0"/>
                </a:lnTo>
                <a:lnTo>
                  <a:pt x="574497" y="0"/>
                </a:lnTo>
                <a:lnTo>
                  <a:pt x="618468" y="8746"/>
                </a:lnTo>
                <a:lnTo>
                  <a:pt x="655745" y="33654"/>
                </a:lnTo>
                <a:lnTo>
                  <a:pt x="680653" y="70931"/>
                </a:lnTo>
                <a:lnTo>
                  <a:pt x="689399" y="114902"/>
                </a:lnTo>
                <a:lnTo>
                  <a:pt x="689399" y="1509297"/>
                </a:lnTo>
                <a:lnTo>
                  <a:pt x="680370" y="1554022"/>
                </a:lnTo>
                <a:lnTo>
                  <a:pt x="655745" y="1590545"/>
                </a:lnTo>
                <a:lnTo>
                  <a:pt x="619222" y="1615170"/>
                </a:lnTo>
                <a:lnTo>
                  <a:pt x="574497" y="1624199"/>
                </a:lnTo>
                <a:lnTo>
                  <a:pt x="114902" y="1624199"/>
                </a:lnTo>
                <a:lnTo>
                  <a:pt x="70177" y="1615170"/>
                </a:lnTo>
                <a:lnTo>
                  <a:pt x="33654" y="1590545"/>
                </a:lnTo>
                <a:lnTo>
                  <a:pt x="9029" y="1554022"/>
                </a:lnTo>
                <a:lnTo>
                  <a:pt x="0" y="1509297"/>
                </a:lnTo>
                <a:lnTo>
                  <a:pt x="0" y="114902"/>
                </a:lnTo>
                <a:close/>
              </a:path>
            </a:pathLst>
          </a:custGeom>
          <a:ln w="28574">
            <a:solidFill>
              <a:srgbClr val="FFFFFF"/>
            </a:solidFill>
          </a:ln>
        </p:spPr>
        <p:txBody>
          <a:bodyPr wrap="square" lIns="0" tIns="0" rIns="0" bIns="0" rtlCol="0"/>
          <a:lstStyle/>
          <a:p>
            <a:endParaRPr/>
          </a:p>
        </p:txBody>
      </p:sp>
      <p:sp>
        <p:nvSpPr>
          <p:cNvPr id="4" name="object 4"/>
          <p:cNvSpPr txBox="1"/>
          <p:nvPr/>
        </p:nvSpPr>
        <p:spPr>
          <a:xfrm>
            <a:off x="730703" y="1346596"/>
            <a:ext cx="196850" cy="398780"/>
          </a:xfrm>
          <a:prstGeom prst="rect">
            <a:avLst/>
          </a:prstGeom>
        </p:spPr>
        <p:txBody>
          <a:bodyPr vert="horz" wrap="square" lIns="0" tIns="12065" rIns="0" bIns="0" rtlCol="0">
            <a:spAutoFit/>
          </a:bodyPr>
          <a:lstStyle/>
          <a:p>
            <a:pPr marL="12700">
              <a:lnSpc>
                <a:spcPct val="100000"/>
              </a:lnSpc>
              <a:spcBef>
                <a:spcPts val="95"/>
              </a:spcBef>
            </a:pPr>
            <a:r>
              <a:rPr sz="2450" i="1" dirty="0">
                <a:solidFill>
                  <a:srgbClr val="CCCCCC"/>
                </a:solidFill>
                <a:latin typeface="Trebuchet MS"/>
                <a:cs typeface="Trebuchet MS"/>
              </a:rPr>
              <a:t>0</a:t>
            </a:r>
            <a:endParaRPr sz="2450">
              <a:latin typeface="Trebuchet MS"/>
              <a:cs typeface="Trebuchet MS"/>
            </a:endParaRPr>
          </a:p>
        </p:txBody>
      </p:sp>
      <p:sp>
        <p:nvSpPr>
          <p:cNvPr id="5" name="object 5"/>
          <p:cNvSpPr txBox="1"/>
          <p:nvPr/>
        </p:nvSpPr>
        <p:spPr>
          <a:xfrm>
            <a:off x="7828926" y="1346596"/>
            <a:ext cx="1086474" cy="389209"/>
          </a:xfrm>
          <a:prstGeom prst="rect">
            <a:avLst/>
          </a:prstGeom>
        </p:spPr>
        <p:txBody>
          <a:bodyPr vert="horz" wrap="square" lIns="0" tIns="12065" rIns="0" bIns="0" rtlCol="0">
            <a:spAutoFit/>
          </a:bodyPr>
          <a:lstStyle/>
          <a:p>
            <a:pPr marL="12700">
              <a:lnSpc>
                <a:spcPct val="100000"/>
              </a:lnSpc>
              <a:spcBef>
                <a:spcPts val="95"/>
              </a:spcBef>
            </a:pPr>
            <a:r>
              <a:rPr lang="vi-VN" sz="2450" i="1" spc="-95" dirty="0">
                <a:solidFill>
                  <a:srgbClr val="CCCCCC"/>
                </a:solidFill>
                <a:latin typeface="Trebuchet MS"/>
                <a:cs typeface="Trebuchet MS"/>
              </a:rPr>
              <a:t>21 Triệu</a:t>
            </a:r>
            <a:endParaRPr sz="2450" dirty="0">
              <a:latin typeface="Trebuchet MS"/>
              <a:cs typeface="Trebuchet MS"/>
            </a:endParaRPr>
          </a:p>
        </p:txBody>
      </p:sp>
      <p:sp>
        <p:nvSpPr>
          <p:cNvPr id="6" name="object 6"/>
          <p:cNvSpPr txBox="1">
            <a:spLocks noGrp="1"/>
          </p:cNvSpPr>
          <p:nvPr>
            <p:ph type="title"/>
          </p:nvPr>
        </p:nvSpPr>
        <p:spPr>
          <a:xfrm>
            <a:off x="2362200" y="157495"/>
            <a:ext cx="4343400" cy="1090042"/>
          </a:xfrm>
          <a:prstGeom prst="rect">
            <a:avLst/>
          </a:prstGeom>
        </p:spPr>
        <p:txBody>
          <a:bodyPr vert="horz" wrap="square" lIns="0" tIns="12700" rIns="0" bIns="0" rtlCol="0">
            <a:spAutoFit/>
          </a:bodyPr>
          <a:lstStyle/>
          <a:p>
            <a:pPr marL="156210" marR="5080" indent="-144145">
              <a:lnSpc>
                <a:spcPct val="100000"/>
              </a:lnSpc>
              <a:spcBef>
                <a:spcPts val="100"/>
              </a:spcBef>
            </a:pPr>
            <a:r>
              <a:rPr lang="vi-VN" sz="3500" spc="-300" dirty="0">
                <a:solidFill>
                  <a:srgbClr val="FCD94B"/>
                </a:solidFill>
                <a:latin typeface="+mn-lt"/>
              </a:rPr>
              <a:t>Người sản xuất </a:t>
            </a:r>
            <a:br>
              <a:rPr lang="vi-VN" sz="3500" spc="-300" dirty="0">
                <a:solidFill>
                  <a:srgbClr val="FCD94B"/>
                </a:solidFill>
                <a:latin typeface="+mn-lt"/>
              </a:rPr>
            </a:br>
            <a:r>
              <a:rPr lang="vi-VN" sz="3500" spc="-300" dirty="0">
                <a:solidFill>
                  <a:srgbClr val="FCD94B"/>
                </a:solidFill>
                <a:latin typeface="+mn-lt"/>
              </a:rPr>
              <a:t>cạnh tranh cho cái gì?</a:t>
            </a:r>
            <a:endParaRPr sz="3500" spc="-300" dirty="0">
              <a:latin typeface="+mn-lt"/>
            </a:endParaRPr>
          </a:p>
        </p:txBody>
      </p:sp>
      <p:sp>
        <p:nvSpPr>
          <p:cNvPr id="7" name="object 7"/>
          <p:cNvSpPr txBox="1"/>
          <p:nvPr/>
        </p:nvSpPr>
        <p:spPr>
          <a:xfrm>
            <a:off x="756125" y="3800976"/>
            <a:ext cx="3434875" cy="813043"/>
          </a:xfrm>
          <a:prstGeom prst="rect">
            <a:avLst/>
          </a:prstGeom>
        </p:spPr>
        <p:txBody>
          <a:bodyPr vert="horz" wrap="square" lIns="0" tIns="12700" rIns="0" bIns="0" rtlCol="0">
            <a:spAutoFit/>
          </a:bodyPr>
          <a:lstStyle/>
          <a:p>
            <a:pPr marL="12700">
              <a:lnSpc>
                <a:spcPct val="100000"/>
              </a:lnSpc>
              <a:spcBef>
                <a:spcPts val="100"/>
              </a:spcBef>
            </a:pPr>
            <a:r>
              <a:rPr lang="vi-VN" sz="2800" spc="-170" dirty="0">
                <a:solidFill>
                  <a:srgbClr val="FF595E"/>
                </a:solidFill>
                <a:latin typeface="Calibri"/>
                <a:cs typeface="Calibri"/>
              </a:rPr>
              <a:t>Phí giao dịch</a:t>
            </a:r>
            <a:br>
              <a:rPr lang="vi-VN" sz="2800" spc="-170" dirty="0">
                <a:solidFill>
                  <a:srgbClr val="FF595E"/>
                </a:solidFill>
                <a:latin typeface="Calibri"/>
                <a:cs typeface="Calibri"/>
              </a:rPr>
            </a:br>
            <a:r>
              <a:rPr lang="vi-VN" sz="2400" i="1" spc="-150" dirty="0">
                <a:solidFill>
                  <a:srgbClr val="FF595E"/>
                </a:solidFill>
                <a:latin typeface="Calibri"/>
                <a:cs typeface="Calibri"/>
              </a:rPr>
              <a:t>từ lưu chuyển trong tổng cung</a:t>
            </a:r>
            <a:endParaRPr sz="2400" spc="-150" dirty="0">
              <a:latin typeface="Calibri"/>
              <a:cs typeface="Calibri"/>
            </a:endParaRPr>
          </a:p>
        </p:txBody>
      </p:sp>
      <p:sp>
        <p:nvSpPr>
          <p:cNvPr id="8" name="object 8"/>
          <p:cNvSpPr txBox="1"/>
          <p:nvPr/>
        </p:nvSpPr>
        <p:spPr>
          <a:xfrm>
            <a:off x="5601127" y="3738681"/>
            <a:ext cx="2607127" cy="1182375"/>
          </a:xfrm>
          <a:prstGeom prst="rect">
            <a:avLst/>
          </a:prstGeom>
        </p:spPr>
        <p:txBody>
          <a:bodyPr vert="horz" wrap="square" lIns="0" tIns="12700" rIns="0" bIns="0" rtlCol="0">
            <a:spAutoFit/>
          </a:bodyPr>
          <a:lstStyle/>
          <a:p>
            <a:pPr marR="5080" algn="r">
              <a:lnSpc>
                <a:spcPct val="100000"/>
              </a:lnSpc>
              <a:spcBef>
                <a:spcPts val="100"/>
              </a:spcBef>
            </a:pPr>
            <a:r>
              <a:rPr lang="vi-VN" sz="2800" spc="-150" dirty="0">
                <a:solidFill>
                  <a:srgbClr val="FFFFFF"/>
                </a:solidFill>
                <a:latin typeface="Calibri"/>
                <a:cs typeface="Calibri"/>
              </a:rPr>
              <a:t>Bitcoin còn lại</a:t>
            </a:r>
            <a:endParaRPr sz="2800" spc="-150" dirty="0">
              <a:latin typeface="Calibri"/>
              <a:cs typeface="Calibri"/>
            </a:endParaRPr>
          </a:p>
          <a:p>
            <a:pPr marR="9525" algn="r">
              <a:lnSpc>
                <a:spcPct val="100000"/>
              </a:lnSpc>
              <a:spcBef>
                <a:spcPts val="15"/>
              </a:spcBef>
            </a:pPr>
            <a:r>
              <a:rPr lang="vi-VN" sz="2400" i="1" spc="-150" dirty="0">
                <a:solidFill>
                  <a:srgbClr val="FFFFFF"/>
                </a:solidFill>
                <a:latin typeface="Calibri"/>
                <a:cs typeface="Calibri"/>
              </a:rPr>
              <a:t>Sẽ được sản xuất </a:t>
            </a:r>
            <a:br>
              <a:rPr lang="vi-VN" sz="2400" i="1" spc="-150" dirty="0">
                <a:solidFill>
                  <a:srgbClr val="FFFFFF"/>
                </a:solidFill>
                <a:latin typeface="Calibri"/>
                <a:cs typeface="Calibri"/>
              </a:rPr>
            </a:br>
            <a:r>
              <a:rPr lang="vi-VN" sz="2400" i="1" spc="-150" dirty="0">
                <a:solidFill>
                  <a:srgbClr val="FFFFFF"/>
                </a:solidFill>
                <a:latin typeface="Calibri"/>
                <a:cs typeface="Calibri"/>
              </a:rPr>
              <a:t>qua khối dữ liệu mới</a:t>
            </a:r>
            <a:endParaRPr sz="2400" spc="-150" dirty="0">
              <a:latin typeface="Calibri"/>
              <a:cs typeface="Calibri"/>
            </a:endParaRPr>
          </a:p>
        </p:txBody>
      </p:sp>
      <p:sp>
        <p:nvSpPr>
          <p:cNvPr id="9" name="object 9"/>
          <p:cNvSpPr txBox="1"/>
          <p:nvPr/>
        </p:nvSpPr>
        <p:spPr>
          <a:xfrm>
            <a:off x="3660664" y="2494293"/>
            <a:ext cx="1520936" cy="459100"/>
          </a:xfrm>
          <a:prstGeom prst="rect">
            <a:avLst/>
          </a:prstGeom>
        </p:spPr>
        <p:txBody>
          <a:bodyPr vert="horz" wrap="square" lIns="0" tIns="12700" rIns="0" bIns="0" rtlCol="0">
            <a:spAutoFit/>
          </a:bodyPr>
          <a:lstStyle/>
          <a:p>
            <a:pPr marL="12700">
              <a:lnSpc>
                <a:spcPct val="100000"/>
              </a:lnSpc>
              <a:spcBef>
                <a:spcPts val="100"/>
              </a:spcBef>
            </a:pPr>
            <a:r>
              <a:rPr sz="2900" spc="-85" dirty="0">
                <a:latin typeface="Calibri"/>
                <a:cs typeface="Calibri"/>
              </a:rPr>
              <a:t>19.2</a:t>
            </a:r>
            <a:r>
              <a:rPr lang="vi-VN" sz="2900" spc="-85" dirty="0">
                <a:latin typeface="Calibri"/>
                <a:cs typeface="Calibri"/>
              </a:rPr>
              <a:t> </a:t>
            </a:r>
            <a:r>
              <a:rPr lang="vi-VN" sz="2900" spc="-85" dirty="0">
                <a:latin typeface="Aptos Narrow" panose="020B0004020202020204" pitchFamily="34" charset="0"/>
                <a:cs typeface="Calibri"/>
              </a:rPr>
              <a:t>Triệu</a:t>
            </a:r>
            <a:endParaRPr sz="2900" dirty="0">
              <a:latin typeface="Aptos Narrow" panose="020B0004020202020204" pitchFamily="34" charset="0"/>
              <a:cs typeface="Calibri"/>
            </a:endParaRPr>
          </a:p>
        </p:txBody>
      </p:sp>
      <p:sp>
        <p:nvSpPr>
          <p:cNvPr id="10" name="object 10"/>
          <p:cNvSpPr txBox="1"/>
          <p:nvPr/>
        </p:nvSpPr>
        <p:spPr>
          <a:xfrm>
            <a:off x="7605788" y="2134289"/>
            <a:ext cx="446276" cy="1426915"/>
          </a:xfrm>
          <a:prstGeom prst="rect">
            <a:avLst/>
          </a:prstGeom>
        </p:spPr>
        <p:txBody>
          <a:bodyPr vert="vert" wrap="square" lIns="0" tIns="29209" rIns="0" bIns="0" rtlCol="0">
            <a:spAutoFit/>
          </a:bodyPr>
          <a:lstStyle/>
          <a:p>
            <a:pPr marL="12700">
              <a:lnSpc>
                <a:spcPct val="100000"/>
              </a:lnSpc>
              <a:spcBef>
                <a:spcPts val="229"/>
              </a:spcBef>
            </a:pPr>
            <a:r>
              <a:rPr sz="2900" spc="-90" dirty="0">
                <a:solidFill>
                  <a:srgbClr val="FFFFFF"/>
                </a:solidFill>
                <a:latin typeface="Calibri"/>
                <a:cs typeface="Calibri"/>
              </a:rPr>
              <a:t>1.8</a:t>
            </a:r>
            <a:r>
              <a:rPr lang="vi-VN" sz="2900" spc="-90" dirty="0">
                <a:solidFill>
                  <a:srgbClr val="FFFFFF"/>
                </a:solidFill>
                <a:latin typeface="Calibri"/>
                <a:cs typeface="Calibri"/>
              </a:rPr>
              <a:t> </a:t>
            </a:r>
            <a:r>
              <a:rPr lang="vi-VN" sz="2900" spc="-90" dirty="0">
                <a:solidFill>
                  <a:srgbClr val="FFFFFF"/>
                </a:solidFill>
                <a:latin typeface="Aptos Narrow" panose="020B0004020202020204" pitchFamily="34" charset="0"/>
                <a:cs typeface="Calibri"/>
              </a:rPr>
              <a:t>Triệu</a:t>
            </a:r>
            <a:endParaRPr sz="2900" dirty="0">
              <a:latin typeface="Aptos Narrow" panose="020B0004020202020204" pitchFamily="34" charset="0"/>
              <a:cs typeface="Calibri"/>
            </a:endParaRPr>
          </a:p>
        </p:txBody>
      </p:sp>
      <p:sp>
        <p:nvSpPr>
          <p:cNvPr id="11" name="object 11"/>
          <p:cNvSpPr txBox="1"/>
          <p:nvPr/>
        </p:nvSpPr>
        <p:spPr>
          <a:xfrm>
            <a:off x="8769041" y="2080703"/>
            <a:ext cx="299720" cy="982344"/>
          </a:xfrm>
          <a:prstGeom prst="rect">
            <a:avLst/>
          </a:prstGeom>
        </p:spPr>
        <p:txBody>
          <a:bodyPr vert="vert270" wrap="square" lIns="0" tIns="0" rIns="0" bIns="0" rtlCol="0">
            <a:spAutoFit/>
          </a:bodyPr>
          <a:lstStyle/>
          <a:p>
            <a:pPr marL="12700">
              <a:lnSpc>
                <a:spcPts val="2080"/>
              </a:lnSpc>
            </a:pPr>
            <a:r>
              <a:rPr sz="1800" spc="-120" dirty="0">
                <a:solidFill>
                  <a:srgbClr val="FCD94B"/>
                </a:solidFill>
                <a:latin typeface="Calibri"/>
                <a:cs typeface="Calibri"/>
              </a:rPr>
              <a:t>@anilsaidso</a:t>
            </a:r>
            <a:endParaRPr sz="18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1575" y="706344"/>
            <a:ext cx="5957425" cy="1295226"/>
          </a:xfrm>
          <a:prstGeom prst="rect">
            <a:avLst/>
          </a:prstGeom>
        </p:spPr>
        <p:txBody>
          <a:bodyPr vert="horz" wrap="square" lIns="0" tIns="12700" rIns="0" bIns="0" rtlCol="0">
            <a:spAutoFit/>
          </a:bodyPr>
          <a:lstStyle/>
          <a:p>
            <a:pPr marL="25400">
              <a:lnSpc>
                <a:spcPct val="100000"/>
              </a:lnSpc>
              <a:spcBef>
                <a:spcPts val="100"/>
              </a:spcBef>
            </a:pPr>
            <a:r>
              <a:rPr lang="vi-VN" sz="5000" spc="-150" dirty="0">
                <a:latin typeface="Arial" panose="020B0604020202020204" pitchFamily="34" charset="0"/>
                <a:cs typeface="Arial" panose="020B0604020202020204" pitchFamily="34" charset="0"/>
              </a:rPr>
              <a:t>PHẦN THƯỞNG </a:t>
            </a:r>
            <a:br>
              <a:rPr lang="vi-VN" sz="5000" spc="-150" dirty="0">
                <a:latin typeface="+mn-lt"/>
              </a:rPr>
            </a:br>
            <a:r>
              <a:rPr lang="en-AU" sz="5000" i="1" spc="-15" baseline="15625" dirty="0">
                <a:latin typeface="+mn-lt"/>
                <a:cs typeface="Calibri"/>
              </a:rPr>
              <a:t>(</a:t>
            </a:r>
            <a:r>
              <a:rPr lang="vi-VN" sz="5000" i="1" spc="-15" baseline="15625" dirty="0">
                <a:latin typeface="+mn-lt"/>
                <a:cs typeface="Calibri"/>
              </a:rPr>
              <a:t>block subsidy</a:t>
            </a:r>
            <a:r>
              <a:rPr lang="en-AU" sz="5000" i="1" spc="-15" baseline="15625" dirty="0">
                <a:latin typeface="+mn-lt"/>
                <a:cs typeface="Calibri"/>
              </a:rPr>
              <a:t>)</a:t>
            </a:r>
            <a:endParaRPr sz="5000" spc="-150" baseline="15625" dirty="0">
              <a:latin typeface="+mn-lt"/>
              <a:cs typeface="Calibri"/>
            </a:endParaRPr>
          </a:p>
        </p:txBody>
      </p:sp>
      <p:sp>
        <p:nvSpPr>
          <p:cNvPr id="3" name="object 3"/>
          <p:cNvSpPr txBox="1">
            <a:spLocks noGrp="1"/>
          </p:cNvSpPr>
          <p:nvPr>
            <p:ph type="body" idx="1"/>
          </p:nvPr>
        </p:nvSpPr>
        <p:spPr>
          <a:xfrm>
            <a:off x="1114480" y="1569241"/>
            <a:ext cx="6914864" cy="2005017"/>
          </a:xfrm>
          <a:prstGeom prst="rect">
            <a:avLst/>
          </a:prstGeom>
        </p:spPr>
        <p:txBody>
          <a:bodyPr vert="horz" wrap="square" lIns="0" tIns="336023" rIns="0" bIns="0" rtlCol="0">
            <a:spAutoFit/>
          </a:bodyPr>
          <a:lstStyle/>
          <a:p>
            <a:pPr marL="727075" marR="5080" algn="l">
              <a:lnSpc>
                <a:spcPct val="114999"/>
              </a:lnSpc>
              <a:spcBef>
                <a:spcPts val="100"/>
              </a:spcBef>
            </a:pPr>
            <a:r>
              <a:rPr lang="vi-VN" i="1" spc="-150" dirty="0">
                <a:latin typeface="+mn-lt"/>
              </a:rPr>
              <a:t>Một lượng Bitcoin được xác định trước mà mỗi máy sản xuất thành công được phép tạo ra với mỗi khối dữ liệu</a:t>
            </a:r>
            <a:r>
              <a:rPr spc="-150" dirty="0">
                <a:latin typeface="+mn-lt"/>
              </a:rPr>
              <a:t>.</a:t>
            </a:r>
          </a:p>
        </p:txBody>
      </p:sp>
      <p:graphicFrame>
        <p:nvGraphicFramePr>
          <p:cNvPr id="4" name="object 4"/>
          <p:cNvGraphicFramePr>
            <a:graphicFrameLocks noGrp="1"/>
          </p:cNvGraphicFramePr>
          <p:nvPr>
            <p:extLst>
              <p:ext uri="{D42A27DB-BD31-4B8C-83A1-F6EECF244321}">
                <p14:modId xmlns:p14="http://schemas.microsoft.com/office/powerpoint/2010/main" val="1926977353"/>
              </p:ext>
            </p:extLst>
          </p:nvPr>
        </p:nvGraphicFramePr>
        <p:xfrm>
          <a:off x="553315" y="4584637"/>
          <a:ext cx="8037194" cy="553720"/>
        </p:xfrm>
        <a:graphic>
          <a:graphicData uri="http://schemas.openxmlformats.org/drawingml/2006/table">
            <a:tbl>
              <a:tblPr firstRow="1" bandRow="1">
                <a:tableStyleId>{2D5ABB26-0587-4C30-8999-92F81FD0307C}</a:tableStyleId>
              </a:tblPr>
              <a:tblGrid>
                <a:gridCol w="1615440">
                  <a:extLst>
                    <a:ext uri="{9D8B030D-6E8A-4147-A177-3AD203B41FA5}">
                      <a16:colId xmlns:a16="http://schemas.microsoft.com/office/drawing/2014/main" val="20000"/>
                    </a:ext>
                  </a:extLst>
                </a:gridCol>
                <a:gridCol w="1615440">
                  <a:extLst>
                    <a:ext uri="{9D8B030D-6E8A-4147-A177-3AD203B41FA5}">
                      <a16:colId xmlns:a16="http://schemas.microsoft.com/office/drawing/2014/main" val="20001"/>
                    </a:ext>
                  </a:extLst>
                </a:gridCol>
                <a:gridCol w="1615440">
                  <a:extLst>
                    <a:ext uri="{9D8B030D-6E8A-4147-A177-3AD203B41FA5}">
                      <a16:colId xmlns:a16="http://schemas.microsoft.com/office/drawing/2014/main" val="20002"/>
                    </a:ext>
                  </a:extLst>
                </a:gridCol>
                <a:gridCol w="1575435">
                  <a:extLst>
                    <a:ext uri="{9D8B030D-6E8A-4147-A177-3AD203B41FA5}">
                      <a16:colId xmlns:a16="http://schemas.microsoft.com/office/drawing/2014/main" val="20003"/>
                    </a:ext>
                  </a:extLst>
                </a:gridCol>
                <a:gridCol w="1615439">
                  <a:extLst>
                    <a:ext uri="{9D8B030D-6E8A-4147-A177-3AD203B41FA5}">
                      <a16:colId xmlns:a16="http://schemas.microsoft.com/office/drawing/2014/main" val="20004"/>
                    </a:ext>
                  </a:extLst>
                </a:gridCol>
              </a:tblGrid>
              <a:tr h="553720">
                <a:tc>
                  <a:txBody>
                    <a:bodyPr/>
                    <a:lstStyle/>
                    <a:p>
                      <a:pPr marL="510540">
                        <a:lnSpc>
                          <a:spcPct val="100000"/>
                        </a:lnSpc>
                        <a:spcBef>
                          <a:spcPts val="580"/>
                        </a:spcBef>
                      </a:pPr>
                      <a:r>
                        <a:rPr sz="2400" spc="-320" dirty="0">
                          <a:latin typeface="Calibri"/>
                          <a:cs typeface="Calibri"/>
                        </a:rPr>
                        <a:t>50BTC</a:t>
                      </a:r>
                      <a:endParaRPr sz="2400">
                        <a:latin typeface="Calibri"/>
                        <a:cs typeface="Calibri"/>
                      </a:endParaRPr>
                    </a:p>
                  </a:txBody>
                  <a:tcPr marL="0" marR="0" marT="73660" marB="0">
                    <a:lnL w="9525">
                      <a:solidFill>
                        <a:srgbClr val="B7B7B7"/>
                      </a:solidFill>
                      <a:prstDash val="solid"/>
                    </a:lnL>
                    <a:lnR w="9525">
                      <a:solidFill>
                        <a:srgbClr val="B7B7B7"/>
                      </a:solidFill>
                      <a:prstDash val="solid"/>
                    </a:lnR>
                    <a:lnT w="9525">
                      <a:solidFill>
                        <a:srgbClr val="B7B7B7"/>
                      </a:solidFill>
                      <a:prstDash val="solid"/>
                    </a:lnT>
                    <a:lnB w="9525">
                      <a:solidFill>
                        <a:srgbClr val="B7B7B7"/>
                      </a:solidFill>
                      <a:prstDash val="solid"/>
                    </a:lnB>
                    <a:solidFill>
                      <a:srgbClr val="666666"/>
                    </a:solidFill>
                  </a:tcPr>
                </a:tc>
                <a:tc>
                  <a:txBody>
                    <a:bodyPr/>
                    <a:lstStyle/>
                    <a:p>
                      <a:pPr marL="510540">
                        <a:lnSpc>
                          <a:spcPct val="100000"/>
                        </a:lnSpc>
                        <a:spcBef>
                          <a:spcPts val="580"/>
                        </a:spcBef>
                      </a:pPr>
                      <a:r>
                        <a:rPr sz="2400" spc="-320" dirty="0">
                          <a:latin typeface="Calibri"/>
                          <a:cs typeface="Calibri"/>
                        </a:rPr>
                        <a:t>25BTC</a:t>
                      </a:r>
                      <a:endParaRPr sz="2400">
                        <a:latin typeface="Calibri"/>
                        <a:cs typeface="Calibri"/>
                      </a:endParaRPr>
                    </a:p>
                  </a:txBody>
                  <a:tcPr marL="0" marR="0" marT="73660" marB="0">
                    <a:lnL w="9525">
                      <a:solidFill>
                        <a:srgbClr val="B7B7B7"/>
                      </a:solidFill>
                      <a:prstDash val="solid"/>
                    </a:lnL>
                    <a:lnR w="9525">
                      <a:solidFill>
                        <a:srgbClr val="B7B7B7"/>
                      </a:solidFill>
                      <a:prstDash val="solid"/>
                    </a:lnR>
                    <a:lnT w="9525">
                      <a:solidFill>
                        <a:srgbClr val="B7B7B7"/>
                      </a:solidFill>
                      <a:prstDash val="solid"/>
                    </a:lnT>
                    <a:lnB w="9525">
                      <a:solidFill>
                        <a:srgbClr val="B7B7B7"/>
                      </a:solidFill>
                      <a:prstDash val="solid"/>
                    </a:lnB>
                    <a:solidFill>
                      <a:srgbClr val="666666"/>
                    </a:solidFill>
                  </a:tcPr>
                </a:tc>
                <a:tc>
                  <a:txBody>
                    <a:bodyPr/>
                    <a:lstStyle/>
                    <a:p>
                      <a:pPr marL="421005">
                        <a:lnSpc>
                          <a:spcPct val="100000"/>
                        </a:lnSpc>
                        <a:spcBef>
                          <a:spcPts val="580"/>
                        </a:spcBef>
                      </a:pPr>
                      <a:r>
                        <a:rPr sz="2400" spc="-290" dirty="0">
                          <a:latin typeface="Calibri"/>
                          <a:cs typeface="Calibri"/>
                        </a:rPr>
                        <a:t>12.5BTC</a:t>
                      </a:r>
                      <a:endParaRPr sz="2400">
                        <a:latin typeface="Calibri"/>
                        <a:cs typeface="Calibri"/>
                      </a:endParaRPr>
                    </a:p>
                  </a:txBody>
                  <a:tcPr marL="0" marR="0" marT="73660" marB="0">
                    <a:lnL w="9525">
                      <a:solidFill>
                        <a:srgbClr val="B7B7B7"/>
                      </a:solidFill>
                      <a:prstDash val="solid"/>
                    </a:lnL>
                    <a:lnR w="9525">
                      <a:solidFill>
                        <a:srgbClr val="B7B7B7"/>
                      </a:solidFill>
                      <a:prstDash val="solid"/>
                    </a:lnR>
                    <a:lnT w="9525">
                      <a:solidFill>
                        <a:srgbClr val="B7B7B7"/>
                      </a:solidFill>
                      <a:prstDash val="solid"/>
                    </a:lnT>
                    <a:lnB w="9525">
                      <a:solidFill>
                        <a:srgbClr val="B7B7B7"/>
                      </a:solidFill>
                      <a:prstDash val="solid"/>
                    </a:lnB>
                    <a:solidFill>
                      <a:srgbClr val="666666"/>
                    </a:solidFill>
                  </a:tcPr>
                </a:tc>
                <a:tc>
                  <a:txBody>
                    <a:bodyPr/>
                    <a:lstStyle/>
                    <a:p>
                      <a:pPr marL="381000">
                        <a:lnSpc>
                          <a:spcPct val="100000"/>
                        </a:lnSpc>
                        <a:spcBef>
                          <a:spcPts val="580"/>
                        </a:spcBef>
                      </a:pPr>
                      <a:r>
                        <a:rPr sz="2400" spc="-290" dirty="0">
                          <a:latin typeface="Calibri"/>
                          <a:cs typeface="Calibri"/>
                        </a:rPr>
                        <a:t>6.25BTC</a:t>
                      </a:r>
                      <a:endParaRPr sz="2400" dirty="0">
                        <a:latin typeface="Calibri"/>
                        <a:cs typeface="Calibri"/>
                      </a:endParaRPr>
                    </a:p>
                  </a:txBody>
                  <a:tcPr marL="0" marR="0" marT="73660" marB="0">
                    <a:lnL w="9525">
                      <a:solidFill>
                        <a:srgbClr val="B7B7B7"/>
                      </a:solidFill>
                      <a:prstDash val="solid"/>
                    </a:lnL>
                    <a:lnR w="9525">
                      <a:solidFill>
                        <a:srgbClr val="B7B7B7"/>
                      </a:solidFill>
                      <a:prstDash val="solid"/>
                    </a:lnR>
                    <a:lnT w="9525">
                      <a:solidFill>
                        <a:srgbClr val="B7B7B7"/>
                      </a:solidFill>
                      <a:prstDash val="solid"/>
                    </a:lnT>
                    <a:lnB w="9525">
                      <a:solidFill>
                        <a:srgbClr val="B7B7B7"/>
                      </a:solidFill>
                      <a:prstDash val="solid"/>
                    </a:lnB>
                    <a:solidFill>
                      <a:srgbClr val="666666"/>
                    </a:solidFill>
                  </a:tcPr>
                </a:tc>
                <a:tc>
                  <a:txBody>
                    <a:bodyPr/>
                    <a:lstStyle/>
                    <a:p>
                      <a:pPr marL="360045">
                        <a:lnSpc>
                          <a:spcPct val="100000"/>
                        </a:lnSpc>
                        <a:spcBef>
                          <a:spcPts val="580"/>
                        </a:spcBef>
                      </a:pPr>
                      <a:r>
                        <a:rPr sz="2400" spc="-290" dirty="0">
                          <a:solidFill>
                            <a:sysClr val="windowText" lastClr="000000"/>
                          </a:solidFill>
                          <a:latin typeface="Calibri"/>
                          <a:cs typeface="Calibri"/>
                        </a:rPr>
                        <a:t>3.125BTC</a:t>
                      </a:r>
                      <a:endParaRPr sz="2400" dirty="0">
                        <a:solidFill>
                          <a:sysClr val="windowText" lastClr="000000"/>
                        </a:solidFill>
                        <a:latin typeface="Calibri"/>
                        <a:cs typeface="Calibri"/>
                      </a:endParaRPr>
                    </a:p>
                  </a:txBody>
                  <a:tcPr marL="0" marR="0" marT="73660" marB="0">
                    <a:lnL w="9525">
                      <a:solidFill>
                        <a:srgbClr val="B7B7B7"/>
                      </a:solidFill>
                      <a:prstDash val="solid"/>
                    </a:lnL>
                    <a:lnR w="9525">
                      <a:solidFill>
                        <a:srgbClr val="B7B7B7"/>
                      </a:solidFill>
                      <a:prstDash val="solid"/>
                    </a:lnR>
                    <a:lnT w="9525">
                      <a:solidFill>
                        <a:srgbClr val="B7B7B7"/>
                      </a:solidFill>
                      <a:prstDash val="solid"/>
                    </a:lnT>
                    <a:lnB w="9525">
                      <a:solidFill>
                        <a:srgbClr val="B7B7B7"/>
                      </a:solidFill>
                      <a:prstDash val="solid"/>
                    </a:lnB>
                    <a:solidFill>
                      <a:srgbClr val="FCD94B"/>
                    </a:solidFill>
                  </a:tcPr>
                </a:tc>
                <a:extLst>
                  <a:ext uri="{0D108BD9-81ED-4DB2-BD59-A6C34878D82A}">
                    <a16:rowId xmlns:a16="http://schemas.microsoft.com/office/drawing/2014/main" val="10000"/>
                  </a:ext>
                </a:extLst>
              </a:tr>
            </a:tbl>
          </a:graphicData>
        </a:graphic>
      </p:graphicFrame>
      <p:pic>
        <p:nvPicPr>
          <p:cNvPr id="5" name="object 5"/>
          <p:cNvPicPr/>
          <p:nvPr/>
        </p:nvPicPr>
        <p:blipFill>
          <a:blip r:embed="rId2" cstate="print"/>
          <a:stretch>
            <a:fillRect/>
          </a:stretch>
        </p:blipFill>
        <p:spPr>
          <a:xfrm>
            <a:off x="8706249" y="4764299"/>
            <a:ext cx="211799" cy="204299"/>
          </a:xfrm>
          <a:prstGeom prst="rect">
            <a:avLst/>
          </a:prstGeom>
        </p:spPr>
      </p:pic>
      <p:sp>
        <p:nvSpPr>
          <p:cNvPr id="6" name="object 6"/>
          <p:cNvSpPr txBox="1"/>
          <p:nvPr/>
        </p:nvSpPr>
        <p:spPr>
          <a:xfrm>
            <a:off x="8769041" y="2080703"/>
            <a:ext cx="299720" cy="982344"/>
          </a:xfrm>
          <a:prstGeom prst="rect">
            <a:avLst/>
          </a:prstGeom>
        </p:spPr>
        <p:txBody>
          <a:bodyPr vert="vert270" wrap="square" lIns="0" tIns="0" rIns="0" bIns="0" rtlCol="0">
            <a:spAutoFit/>
          </a:bodyPr>
          <a:lstStyle/>
          <a:p>
            <a:pPr marL="12700">
              <a:lnSpc>
                <a:spcPts val="2080"/>
              </a:lnSpc>
            </a:pPr>
            <a:r>
              <a:rPr sz="1800" spc="-120" dirty="0">
                <a:solidFill>
                  <a:srgbClr val="FCD94B"/>
                </a:solidFill>
                <a:latin typeface="Calibri"/>
                <a:cs typeface="Calibri"/>
              </a:rPr>
              <a:t>@anilsaidso</a:t>
            </a:r>
            <a:endParaRPr sz="18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0" y="0"/>
            <a:ext cx="4573905" cy="5143500"/>
            <a:chOff x="4572000" y="0"/>
            <a:chExt cx="4573905" cy="5143500"/>
          </a:xfrm>
        </p:grpSpPr>
        <p:sp>
          <p:nvSpPr>
            <p:cNvPr id="3" name="object 3"/>
            <p:cNvSpPr/>
            <p:nvPr/>
          </p:nvSpPr>
          <p:spPr>
            <a:xfrm>
              <a:off x="4572000" y="0"/>
              <a:ext cx="4573905" cy="5143500"/>
            </a:xfrm>
            <a:custGeom>
              <a:avLst/>
              <a:gdLst/>
              <a:ahLst/>
              <a:cxnLst/>
              <a:rect l="l" t="t" r="r" b="b"/>
              <a:pathLst>
                <a:path w="4573905" h="5143500">
                  <a:moveTo>
                    <a:pt x="4573799" y="5143499"/>
                  </a:moveTo>
                  <a:lnTo>
                    <a:pt x="0" y="5143499"/>
                  </a:lnTo>
                  <a:lnTo>
                    <a:pt x="0" y="0"/>
                  </a:lnTo>
                  <a:lnTo>
                    <a:pt x="4573799" y="0"/>
                  </a:lnTo>
                  <a:lnTo>
                    <a:pt x="4573799" y="5143499"/>
                  </a:lnTo>
                  <a:close/>
                </a:path>
              </a:pathLst>
            </a:custGeom>
            <a:solidFill>
              <a:srgbClr val="434343"/>
            </a:solidFill>
          </p:spPr>
          <p:txBody>
            <a:bodyPr wrap="square" lIns="0" tIns="0" rIns="0" bIns="0" rtlCol="0"/>
            <a:lstStyle/>
            <a:p>
              <a:endParaRPr/>
            </a:p>
          </p:txBody>
        </p:sp>
        <p:sp>
          <p:nvSpPr>
            <p:cNvPr id="4" name="object 4"/>
            <p:cNvSpPr/>
            <p:nvPr/>
          </p:nvSpPr>
          <p:spPr>
            <a:xfrm>
              <a:off x="6077087" y="1986550"/>
              <a:ext cx="0" cy="3146425"/>
            </a:xfrm>
            <a:custGeom>
              <a:avLst/>
              <a:gdLst/>
              <a:ahLst/>
              <a:cxnLst/>
              <a:rect l="l" t="t" r="r" b="b"/>
              <a:pathLst>
                <a:path h="3146425">
                  <a:moveTo>
                    <a:pt x="0" y="2733349"/>
                  </a:moveTo>
                  <a:lnTo>
                    <a:pt x="0" y="3146099"/>
                  </a:lnTo>
                </a:path>
                <a:path h="3146425">
                  <a:moveTo>
                    <a:pt x="0" y="1376187"/>
                  </a:moveTo>
                  <a:lnTo>
                    <a:pt x="0" y="1850749"/>
                  </a:lnTo>
                </a:path>
                <a:path h="3146425">
                  <a:moveTo>
                    <a:pt x="0" y="0"/>
                  </a:moveTo>
                  <a:lnTo>
                    <a:pt x="0" y="493587"/>
                  </a:lnTo>
                </a:path>
              </a:pathLst>
            </a:custGeom>
            <a:ln w="44099">
              <a:solidFill>
                <a:srgbClr val="FFFFFF"/>
              </a:solidFill>
            </a:ln>
          </p:spPr>
          <p:txBody>
            <a:bodyPr wrap="square" lIns="0" tIns="0" rIns="0" bIns="0" rtlCol="0"/>
            <a:lstStyle/>
            <a:p>
              <a:endParaRPr/>
            </a:p>
          </p:txBody>
        </p:sp>
      </p:grpSp>
      <p:pic>
        <p:nvPicPr>
          <p:cNvPr id="5" name="object 5"/>
          <p:cNvPicPr/>
          <p:nvPr/>
        </p:nvPicPr>
        <p:blipFill>
          <a:blip r:embed="rId2" cstate="print"/>
          <a:stretch>
            <a:fillRect/>
          </a:stretch>
        </p:blipFill>
        <p:spPr>
          <a:xfrm>
            <a:off x="1450925" y="1704825"/>
            <a:ext cx="1423499" cy="1733875"/>
          </a:xfrm>
          <a:prstGeom prst="rect">
            <a:avLst/>
          </a:prstGeom>
        </p:spPr>
      </p:pic>
      <p:grpSp>
        <p:nvGrpSpPr>
          <p:cNvPr id="6" name="object 6"/>
          <p:cNvGrpSpPr/>
          <p:nvPr/>
        </p:nvGrpSpPr>
        <p:grpSpPr>
          <a:xfrm>
            <a:off x="5520861" y="2181374"/>
            <a:ext cx="1185545" cy="1186180"/>
            <a:chOff x="5520861" y="2181374"/>
            <a:chExt cx="1185545" cy="1186180"/>
          </a:xfrm>
        </p:grpSpPr>
        <p:sp>
          <p:nvSpPr>
            <p:cNvPr id="7" name="object 7"/>
            <p:cNvSpPr/>
            <p:nvPr/>
          </p:nvSpPr>
          <p:spPr>
            <a:xfrm>
              <a:off x="5525624" y="2480137"/>
              <a:ext cx="882015" cy="882650"/>
            </a:xfrm>
            <a:custGeom>
              <a:avLst/>
              <a:gdLst/>
              <a:ahLst/>
              <a:cxnLst/>
              <a:rect l="l" t="t" r="r" b="b"/>
              <a:pathLst>
                <a:path w="882014" h="882650">
                  <a:moveTo>
                    <a:pt x="881999" y="882599"/>
                  </a:moveTo>
                  <a:lnTo>
                    <a:pt x="0" y="882599"/>
                  </a:lnTo>
                  <a:lnTo>
                    <a:pt x="0" y="0"/>
                  </a:lnTo>
                  <a:lnTo>
                    <a:pt x="881999" y="0"/>
                  </a:lnTo>
                  <a:lnTo>
                    <a:pt x="881999" y="882599"/>
                  </a:lnTo>
                  <a:close/>
                </a:path>
              </a:pathLst>
            </a:custGeom>
            <a:solidFill>
              <a:srgbClr val="FF595E"/>
            </a:solidFill>
          </p:spPr>
          <p:txBody>
            <a:bodyPr wrap="square" lIns="0" tIns="0" rIns="0" bIns="0" rtlCol="0"/>
            <a:lstStyle/>
            <a:p>
              <a:endParaRPr/>
            </a:p>
          </p:txBody>
        </p:sp>
        <p:sp>
          <p:nvSpPr>
            <p:cNvPr id="8" name="object 8"/>
            <p:cNvSpPr/>
            <p:nvPr/>
          </p:nvSpPr>
          <p:spPr>
            <a:xfrm>
              <a:off x="6407624" y="2186137"/>
              <a:ext cx="294005" cy="1176655"/>
            </a:xfrm>
            <a:custGeom>
              <a:avLst/>
              <a:gdLst/>
              <a:ahLst/>
              <a:cxnLst/>
              <a:rect l="l" t="t" r="r" b="b"/>
              <a:pathLst>
                <a:path w="294004" h="1176654">
                  <a:moveTo>
                    <a:pt x="0" y="1176599"/>
                  </a:moveTo>
                  <a:lnTo>
                    <a:pt x="0" y="293999"/>
                  </a:lnTo>
                  <a:lnTo>
                    <a:pt x="293999" y="0"/>
                  </a:lnTo>
                  <a:lnTo>
                    <a:pt x="293999" y="882599"/>
                  </a:lnTo>
                  <a:lnTo>
                    <a:pt x="0" y="1176599"/>
                  </a:lnTo>
                  <a:close/>
                </a:path>
              </a:pathLst>
            </a:custGeom>
            <a:solidFill>
              <a:srgbClr val="CB474B"/>
            </a:solidFill>
          </p:spPr>
          <p:txBody>
            <a:bodyPr wrap="square" lIns="0" tIns="0" rIns="0" bIns="0" rtlCol="0"/>
            <a:lstStyle/>
            <a:p>
              <a:endParaRPr/>
            </a:p>
          </p:txBody>
        </p:sp>
        <p:sp>
          <p:nvSpPr>
            <p:cNvPr id="9" name="object 9"/>
            <p:cNvSpPr/>
            <p:nvPr/>
          </p:nvSpPr>
          <p:spPr>
            <a:xfrm>
              <a:off x="5525624" y="2186137"/>
              <a:ext cx="1176020" cy="294005"/>
            </a:xfrm>
            <a:custGeom>
              <a:avLst/>
              <a:gdLst/>
              <a:ahLst/>
              <a:cxnLst/>
              <a:rect l="l" t="t" r="r" b="b"/>
              <a:pathLst>
                <a:path w="1176020" h="294005">
                  <a:moveTo>
                    <a:pt x="881999" y="293999"/>
                  </a:moveTo>
                  <a:lnTo>
                    <a:pt x="0" y="293999"/>
                  </a:lnTo>
                  <a:lnTo>
                    <a:pt x="293999" y="0"/>
                  </a:lnTo>
                  <a:lnTo>
                    <a:pt x="1175999" y="0"/>
                  </a:lnTo>
                  <a:lnTo>
                    <a:pt x="881999" y="293999"/>
                  </a:lnTo>
                  <a:close/>
                </a:path>
              </a:pathLst>
            </a:custGeom>
            <a:solidFill>
              <a:srgbClr val="FF797E"/>
            </a:solidFill>
          </p:spPr>
          <p:txBody>
            <a:bodyPr wrap="square" lIns="0" tIns="0" rIns="0" bIns="0" rtlCol="0"/>
            <a:lstStyle/>
            <a:p>
              <a:endParaRPr/>
            </a:p>
          </p:txBody>
        </p:sp>
        <p:sp>
          <p:nvSpPr>
            <p:cNvPr id="10" name="object 10"/>
            <p:cNvSpPr/>
            <p:nvPr/>
          </p:nvSpPr>
          <p:spPr>
            <a:xfrm>
              <a:off x="5525624" y="2186137"/>
              <a:ext cx="1176020" cy="1176655"/>
            </a:xfrm>
            <a:custGeom>
              <a:avLst/>
              <a:gdLst/>
              <a:ahLst/>
              <a:cxnLst/>
              <a:rect l="l" t="t" r="r" b="b"/>
              <a:pathLst>
                <a:path w="1176020" h="1176654">
                  <a:moveTo>
                    <a:pt x="0" y="293999"/>
                  </a:moveTo>
                  <a:lnTo>
                    <a:pt x="293999" y="0"/>
                  </a:lnTo>
                  <a:lnTo>
                    <a:pt x="1175999" y="0"/>
                  </a:lnTo>
                  <a:lnTo>
                    <a:pt x="1175999" y="882599"/>
                  </a:lnTo>
                  <a:lnTo>
                    <a:pt x="881999" y="1176599"/>
                  </a:lnTo>
                  <a:lnTo>
                    <a:pt x="0" y="1176599"/>
                  </a:lnTo>
                  <a:lnTo>
                    <a:pt x="0" y="293999"/>
                  </a:lnTo>
                  <a:close/>
                </a:path>
                <a:path w="1176020" h="1176654">
                  <a:moveTo>
                    <a:pt x="0" y="293999"/>
                  </a:moveTo>
                  <a:lnTo>
                    <a:pt x="881999" y="293999"/>
                  </a:lnTo>
                  <a:lnTo>
                    <a:pt x="1175999" y="0"/>
                  </a:lnTo>
                </a:path>
                <a:path w="1176020" h="1176654">
                  <a:moveTo>
                    <a:pt x="881999" y="293999"/>
                  </a:moveTo>
                  <a:lnTo>
                    <a:pt x="881999" y="1176599"/>
                  </a:lnTo>
                </a:path>
              </a:pathLst>
            </a:custGeom>
            <a:ln w="9524">
              <a:solidFill>
                <a:srgbClr val="000000"/>
              </a:solidFill>
            </a:ln>
          </p:spPr>
          <p:txBody>
            <a:bodyPr wrap="square" lIns="0" tIns="0" rIns="0" bIns="0" rtlCol="0"/>
            <a:lstStyle/>
            <a:p>
              <a:endParaRPr/>
            </a:p>
          </p:txBody>
        </p:sp>
      </p:grpSp>
      <p:grpSp>
        <p:nvGrpSpPr>
          <p:cNvPr id="11" name="object 11"/>
          <p:cNvGrpSpPr/>
          <p:nvPr/>
        </p:nvGrpSpPr>
        <p:grpSpPr>
          <a:xfrm>
            <a:off x="5520864" y="3538537"/>
            <a:ext cx="1185545" cy="1186180"/>
            <a:chOff x="5520864" y="3538537"/>
            <a:chExt cx="1185545" cy="1186180"/>
          </a:xfrm>
        </p:grpSpPr>
        <p:sp>
          <p:nvSpPr>
            <p:cNvPr id="12" name="object 12"/>
            <p:cNvSpPr/>
            <p:nvPr/>
          </p:nvSpPr>
          <p:spPr>
            <a:xfrm>
              <a:off x="5525627" y="3837300"/>
              <a:ext cx="882015" cy="882650"/>
            </a:xfrm>
            <a:custGeom>
              <a:avLst/>
              <a:gdLst/>
              <a:ahLst/>
              <a:cxnLst/>
              <a:rect l="l" t="t" r="r" b="b"/>
              <a:pathLst>
                <a:path w="882014" h="882650">
                  <a:moveTo>
                    <a:pt x="881999" y="882599"/>
                  </a:moveTo>
                  <a:lnTo>
                    <a:pt x="0" y="882599"/>
                  </a:lnTo>
                  <a:lnTo>
                    <a:pt x="0" y="0"/>
                  </a:lnTo>
                  <a:lnTo>
                    <a:pt x="881999" y="0"/>
                  </a:lnTo>
                  <a:lnTo>
                    <a:pt x="881999" y="882599"/>
                  </a:lnTo>
                  <a:close/>
                </a:path>
              </a:pathLst>
            </a:custGeom>
            <a:solidFill>
              <a:srgbClr val="FF595E"/>
            </a:solidFill>
          </p:spPr>
          <p:txBody>
            <a:bodyPr wrap="square" lIns="0" tIns="0" rIns="0" bIns="0" rtlCol="0"/>
            <a:lstStyle/>
            <a:p>
              <a:endParaRPr/>
            </a:p>
          </p:txBody>
        </p:sp>
        <p:sp>
          <p:nvSpPr>
            <p:cNvPr id="13" name="object 13"/>
            <p:cNvSpPr/>
            <p:nvPr/>
          </p:nvSpPr>
          <p:spPr>
            <a:xfrm>
              <a:off x="6407627" y="3543300"/>
              <a:ext cx="294005" cy="1176655"/>
            </a:xfrm>
            <a:custGeom>
              <a:avLst/>
              <a:gdLst/>
              <a:ahLst/>
              <a:cxnLst/>
              <a:rect l="l" t="t" r="r" b="b"/>
              <a:pathLst>
                <a:path w="294004" h="1176654">
                  <a:moveTo>
                    <a:pt x="0" y="1176599"/>
                  </a:moveTo>
                  <a:lnTo>
                    <a:pt x="0" y="293999"/>
                  </a:lnTo>
                  <a:lnTo>
                    <a:pt x="294000" y="0"/>
                  </a:lnTo>
                  <a:lnTo>
                    <a:pt x="294000" y="882599"/>
                  </a:lnTo>
                  <a:lnTo>
                    <a:pt x="0" y="1176599"/>
                  </a:lnTo>
                  <a:close/>
                </a:path>
              </a:pathLst>
            </a:custGeom>
            <a:solidFill>
              <a:srgbClr val="CB474B"/>
            </a:solidFill>
          </p:spPr>
          <p:txBody>
            <a:bodyPr wrap="square" lIns="0" tIns="0" rIns="0" bIns="0" rtlCol="0"/>
            <a:lstStyle/>
            <a:p>
              <a:endParaRPr/>
            </a:p>
          </p:txBody>
        </p:sp>
        <p:sp>
          <p:nvSpPr>
            <p:cNvPr id="14" name="object 14"/>
            <p:cNvSpPr/>
            <p:nvPr/>
          </p:nvSpPr>
          <p:spPr>
            <a:xfrm>
              <a:off x="5525627" y="3543300"/>
              <a:ext cx="1176020" cy="294005"/>
            </a:xfrm>
            <a:custGeom>
              <a:avLst/>
              <a:gdLst/>
              <a:ahLst/>
              <a:cxnLst/>
              <a:rect l="l" t="t" r="r" b="b"/>
              <a:pathLst>
                <a:path w="1176020" h="294004">
                  <a:moveTo>
                    <a:pt x="881999" y="293999"/>
                  </a:moveTo>
                  <a:lnTo>
                    <a:pt x="0" y="293999"/>
                  </a:lnTo>
                  <a:lnTo>
                    <a:pt x="293999" y="0"/>
                  </a:lnTo>
                  <a:lnTo>
                    <a:pt x="1176000" y="0"/>
                  </a:lnTo>
                  <a:lnTo>
                    <a:pt x="881999" y="293999"/>
                  </a:lnTo>
                  <a:close/>
                </a:path>
              </a:pathLst>
            </a:custGeom>
            <a:solidFill>
              <a:srgbClr val="FF797E"/>
            </a:solidFill>
          </p:spPr>
          <p:txBody>
            <a:bodyPr wrap="square" lIns="0" tIns="0" rIns="0" bIns="0" rtlCol="0"/>
            <a:lstStyle/>
            <a:p>
              <a:endParaRPr/>
            </a:p>
          </p:txBody>
        </p:sp>
        <p:sp>
          <p:nvSpPr>
            <p:cNvPr id="15" name="object 15"/>
            <p:cNvSpPr/>
            <p:nvPr/>
          </p:nvSpPr>
          <p:spPr>
            <a:xfrm>
              <a:off x="5525627" y="3543300"/>
              <a:ext cx="1176020" cy="1176655"/>
            </a:xfrm>
            <a:custGeom>
              <a:avLst/>
              <a:gdLst/>
              <a:ahLst/>
              <a:cxnLst/>
              <a:rect l="l" t="t" r="r" b="b"/>
              <a:pathLst>
                <a:path w="1176020" h="1176654">
                  <a:moveTo>
                    <a:pt x="0" y="293999"/>
                  </a:moveTo>
                  <a:lnTo>
                    <a:pt x="293999" y="0"/>
                  </a:lnTo>
                  <a:lnTo>
                    <a:pt x="1176000" y="0"/>
                  </a:lnTo>
                  <a:lnTo>
                    <a:pt x="1176000" y="882599"/>
                  </a:lnTo>
                  <a:lnTo>
                    <a:pt x="881999" y="1176599"/>
                  </a:lnTo>
                  <a:lnTo>
                    <a:pt x="0" y="1176599"/>
                  </a:lnTo>
                  <a:lnTo>
                    <a:pt x="0" y="293999"/>
                  </a:lnTo>
                  <a:close/>
                </a:path>
                <a:path w="1176020" h="1176654">
                  <a:moveTo>
                    <a:pt x="0" y="293999"/>
                  </a:moveTo>
                  <a:lnTo>
                    <a:pt x="881999" y="293999"/>
                  </a:lnTo>
                  <a:lnTo>
                    <a:pt x="1176000" y="0"/>
                  </a:lnTo>
                </a:path>
                <a:path w="1176020" h="1176654">
                  <a:moveTo>
                    <a:pt x="881999" y="293999"/>
                  </a:moveTo>
                  <a:lnTo>
                    <a:pt x="881999" y="1176599"/>
                  </a:lnTo>
                </a:path>
              </a:pathLst>
            </a:custGeom>
            <a:ln w="9524">
              <a:solidFill>
                <a:srgbClr val="000000"/>
              </a:solidFill>
            </a:ln>
          </p:spPr>
          <p:txBody>
            <a:bodyPr wrap="square" lIns="0" tIns="0" rIns="0" bIns="0" rtlCol="0"/>
            <a:lstStyle/>
            <a:p>
              <a:endParaRPr/>
            </a:p>
          </p:txBody>
        </p:sp>
      </p:grpSp>
      <p:grpSp>
        <p:nvGrpSpPr>
          <p:cNvPr id="16" name="object 16"/>
          <p:cNvGrpSpPr/>
          <p:nvPr/>
        </p:nvGrpSpPr>
        <p:grpSpPr>
          <a:xfrm>
            <a:off x="5520874" y="824237"/>
            <a:ext cx="1185545" cy="1186180"/>
            <a:chOff x="5520874" y="824237"/>
            <a:chExt cx="1185545" cy="1186180"/>
          </a:xfrm>
        </p:grpSpPr>
        <p:sp>
          <p:nvSpPr>
            <p:cNvPr id="17" name="object 17"/>
            <p:cNvSpPr/>
            <p:nvPr/>
          </p:nvSpPr>
          <p:spPr>
            <a:xfrm>
              <a:off x="5525637" y="1122999"/>
              <a:ext cx="882015" cy="882650"/>
            </a:xfrm>
            <a:custGeom>
              <a:avLst/>
              <a:gdLst/>
              <a:ahLst/>
              <a:cxnLst/>
              <a:rect l="l" t="t" r="r" b="b"/>
              <a:pathLst>
                <a:path w="882014" h="882650">
                  <a:moveTo>
                    <a:pt x="881999" y="882599"/>
                  </a:moveTo>
                  <a:lnTo>
                    <a:pt x="0" y="882599"/>
                  </a:lnTo>
                  <a:lnTo>
                    <a:pt x="0" y="0"/>
                  </a:lnTo>
                  <a:lnTo>
                    <a:pt x="881999" y="0"/>
                  </a:lnTo>
                  <a:lnTo>
                    <a:pt x="881999" y="882599"/>
                  </a:lnTo>
                  <a:close/>
                </a:path>
              </a:pathLst>
            </a:custGeom>
            <a:solidFill>
              <a:srgbClr val="FCD94B"/>
            </a:solidFill>
          </p:spPr>
          <p:txBody>
            <a:bodyPr wrap="square" lIns="0" tIns="0" rIns="0" bIns="0" rtlCol="0"/>
            <a:lstStyle/>
            <a:p>
              <a:endParaRPr/>
            </a:p>
          </p:txBody>
        </p:sp>
        <p:sp>
          <p:nvSpPr>
            <p:cNvPr id="18" name="object 18"/>
            <p:cNvSpPr/>
            <p:nvPr/>
          </p:nvSpPr>
          <p:spPr>
            <a:xfrm>
              <a:off x="6407637" y="828999"/>
              <a:ext cx="294005" cy="1176655"/>
            </a:xfrm>
            <a:custGeom>
              <a:avLst/>
              <a:gdLst/>
              <a:ahLst/>
              <a:cxnLst/>
              <a:rect l="l" t="t" r="r" b="b"/>
              <a:pathLst>
                <a:path w="294004" h="1176655">
                  <a:moveTo>
                    <a:pt x="0" y="1176599"/>
                  </a:moveTo>
                  <a:lnTo>
                    <a:pt x="0" y="293999"/>
                  </a:lnTo>
                  <a:lnTo>
                    <a:pt x="293999" y="0"/>
                  </a:lnTo>
                  <a:lnTo>
                    <a:pt x="293999" y="882599"/>
                  </a:lnTo>
                  <a:lnTo>
                    <a:pt x="0" y="1176599"/>
                  </a:lnTo>
                  <a:close/>
                </a:path>
              </a:pathLst>
            </a:custGeom>
            <a:solidFill>
              <a:srgbClr val="C9AD3B"/>
            </a:solidFill>
          </p:spPr>
          <p:txBody>
            <a:bodyPr wrap="square" lIns="0" tIns="0" rIns="0" bIns="0" rtlCol="0"/>
            <a:lstStyle/>
            <a:p>
              <a:endParaRPr/>
            </a:p>
          </p:txBody>
        </p:sp>
        <p:sp>
          <p:nvSpPr>
            <p:cNvPr id="19" name="object 19"/>
            <p:cNvSpPr/>
            <p:nvPr/>
          </p:nvSpPr>
          <p:spPr>
            <a:xfrm>
              <a:off x="5525637" y="828999"/>
              <a:ext cx="1176020" cy="294005"/>
            </a:xfrm>
            <a:custGeom>
              <a:avLst/>
              <a:gdLst/>
              <a:ahLst/>
              <a:cxnLst/>
              <a:rect l="l" t="t" r="r" b="b"/>
              <a:pathLst>
                <a:path w="1176020" h="294005">
                  <a:moveTo>
                    <a:pt x="881999" y="293999"/>
                  </a:moveTo>
                  <a:lnTo>
                    <a:pt x="0" y="293999"/>
                  </a:lnTo>
                  <a:lnTo>
                    <a:pt x="293999" y="0"/>
                  </a:lnTo>
                  <a:lnTo>
                    <a:pt x="1175999" y="0"/>
                  </a:lnTo>
                  <a:lnTo>
                    <a:pt x="881999" y="293999"/>
                  </a:lnTo>
                  <a:close/>
                </a:path>
              </a:pathLst>
            </a:custGeom>
            <a:solidFill>
              <a:srgbClr val="FCE06F"/>
            </a:solidFill>
          </p:spPr>
          <p:txBody>
            <a:bodyPr wrap="square" lIns="0" tIns="0" rIns="0" bIns="0" rtlCol="0"/>
            <a:lstStyle/>
            <a:p>
              <a:endParaRPr/>
            </a:p>
          </p:txBody>
        </p:sp>
        <p:sp>
          <p:nvSpPr>
            <p:cNvPr id="20" name="object 20"/>
            <p:cNvSpPr/>
            <p:nvPr/>
          </p:nvSpPr>
          <p:spPr>
            <a:xfrm>
              <a:off x="5525637" y="828999"/>
              <a:ext cx="1176020" cy="1176655"/>
            </a:xfrm>
            <a:custGeom>
              <a:avLst/>
              <a:gdLst/>
              <a:ahLst/>
              <a:cxnLst/>
              <a:rect l="l" t="t" r="r" b="b"/>
              <a:pathLst>
                <a:path w="1176020" h="1176655">
                  <a:moveTo>
                    <a:pt x="0" y="293999"/>
                  </a:moveTo>
                  <a:lnTo>
                    <a:pt x="293999" y="0"/>
                  </a:lnTo>
                  <a:lnTo>
                    <a:pt x="1175999" y="0"/>
                  </a:lnTo>
                  <a:lnTo>
                    <a:pt x="1175999" y="882599"/>
                  </a:lnTo>
                  <a:lnTo>
                    <a:pt x="881999" y="1176599"/>
                  </a:lnTo>
                  <a:lnTo>
                    <a:pt x="0" y="1176599"/>
                  </a:lnTo>
                  <a:lnTo>
                    <a:pt x="0" y="293999"/>
                  </a:lnTo>
                  <a:close/>
                </a:path>
                <a:path w="1176020" h="1176655">
                  <a:moveTo>
                    <a:pt x="0" y="293999"/>
                  </a:moveTo>
                  <a:lnTo>
                    <a:pt x="881999" y="293999"/>
                  </a:lnTo>
                  <a:lnTo>
                    <a:pt x="1175999" y="0"/>
                  </a:lnTo>
                </a:path>
                <a:path w="1176020" h="1176655">
                  <a:moveTo>
                    <a:pt x="881999" y="293999"/>
                  </a:moveTo>
                  <a:lnTo>
                    <a:pt x="881999" y="1176599"/>
                  </a:lnTo>
                </a:path>
              </a:pathLst>
            </a:custGeom>
            <a:ln w="9524">
              <a:solidFill>
                <a:srgbClr val="000000"/>
              </a:solidFill>
            </a:ln>
          </p:spPr>
          <p:txBody>
            <a:bodyPr wrap="square" lIns="0" tIns="0" rIns="0" bIns="0" rtlCol="0"/>
            <a:lstStyle/>
            <a:p>
              <a:endParaRPr/>
            </a:p>
          </p:txBody>
        </p:sp>
      </p:grpSp>
      <p:grpSp>
        <p:nvGrpSpPr>
          <p:cNvPr id="21" name="object 21"/>
          <p:cNvGrpSpPr/>
          <p:nvPr/>
        </p:nvGrpSpPr>
        <p:grpSpPr>
          <a:xfrm>
            <a:off x="2855374" y="1493248"/>
            <a:ext cx="2633980" cy="1256665"/>
            <a:chOff x="2855374" y="1493248"/>
            <a:chExt cx="2633980" cy="1256665"/>
          </a:xfrm>
        </p:grpSpPr>
        <p:sp>
          <p:nvSpPr>
            <p:cNvPr id="22" name="object 22"/>
            <p:cNvSpPr/>
            <p:nvPr/>
          </p:nvSpPr>
          <p:spPr>
            <a:xfrm>
              <a:off x="2874424" y="1575159"/>
              <a:ext cx="2423160" cy="996950"/>
            </a:xfrm>
            <a:custGeom>
              <a:avLst/>
              <a:gdLst/>
              <a:ahLst/>
              <a:cxnLst/>
              <a:rect l="l" t="t" r="r" b="b"/>
              <a:pathLst>
                <a:path w="2423160" h="996950">
                  <a:moveTo>
                    <a:pt x="0" y="996603"/>
                  </a:moveTo>
                  <a:lnTo>
                    <a:pt x="67397" y="995715"/>
                  </a:lnTo>
                  <a:lnTo>
                    <a:pt x="132511" y="993092"/>
                  </a:lnTo>
                  <a:lnTo>
                    <a:pt x="195424" y="988796"/>
                  </a:lnTo>
                  <a:lnTo>
                    <a:pt x="256218" y="982890"/>
                  </a:lnTo>
                  <a:lnTo>
                    <a:pt x="314973" y="975434"/>
                  </a:lnTo>
                  <a:lnTo>
                    <a:pt x="371772" y="966491"/>
                  </a:lnTo>
                  <a:lnTo>
                    <a:pt x="426696" y="956124"/>
                  </a:lnTo>
                  <a:lnTo>
                    <a:pt x="479826" y="944393"/>
                  </a:lnTo>
                  <a:lnTo>
                    <a:pt x="531244" y="931361"/>
                  </a:lnTo>
                  <a:lnTo>
                    <a:pt x="581031" y="917090"/>
                  </a:lnTo>
                  <a:lnTo>
                    <a:pt x="629269" y="901642"/>
                  </a:lnTo>
                  <a:lnTo>
                    <a:pt x="676040" y="885078"/>
                  </a:lnTo>
                  <a:lnTo>
                    <a:pt x="721425" y="867461"/>
                  </a:lnTo>
                  <a:lnTo>
                    <a:pt x="765505" y="848853"/>
                  </a:lnTo>
                  <a:lnTo>
                    <a:pt x="808362" y="829316"/>
                  </a:lnTo>
                  <a:lnTo>
                    <a:pt x="850078" y="808911"/>
                  </a:lnTo>
                  <a:lnTo>
                    <a:pt x="890734" y="787700"/>
                  </a:lnTo>
                  <a:lnTo>
                    <a:pt x="930411" y="765747"/>
                  </a:lnTo>
                  <a:lnTo>
                    <a:pt x="969192" y="743111"/>
                  </a:lnTo>
                  <a:lnTo>
                    <a:pt x="1007157" y="719856"/>
                  </a:lnTo>
                  <a:lnTo>
                    <a:pt x="1044389" y="696044"/>
                  </a:lnTo>
                  <a:lnTo>
                    <a:pt x="1080968" y="671735"/>
                  </a:lnTo>
                  <a:lnTo>
                    <a:pt x="1116976" y="646993"/>
                  </a:lnTo>
                  <a:lnTo>
                    <a:pt x="1152495" y="621880"/>
                  </a:lnTo>
                  <a:lnTo>
                    <a:pt x="1187606" y="596456"/>
                  </a:lnTo>
                  <a:lnTo>
                    <a:pt x="1222391" y="570785"/>
                  </a:lnTo>
                  <a:lnTo>
                    <a:pt x="1256931" y="544927"/>
                  </a:lnTo>
                  <a:lnTo>
                    <a:pt x="1291307" y="518946"/>
                  </a:lnTo>
                  <a:lnTo>
                    <a:pt x="1325603" y="492903"/>
                  </a:lnTo>
                  <a:lnTo>
                    <a:pt x="1363858" y="463858"/>
                  </a:lnTo>
                  <a:lnTo>
                    <a:pt x="1402227" y="434898"/>
                  </a:lnTo>
                  <a:lnTo>
                    <a:pt x="1440822" y="406111"/>
                  </a:lnTo>
                  <a:lnTo>
                    <a:pt x="1479756" y="377582"/>
                  </a:lnTo>
                  <a:lnTo>
                    <a:pt x="1519142" y="349396"/>
                  </a:lnTo>
                  <a:lnTo>
                    <a:pt x="1559093" y="321640"/>
                  </a:lnTo>
                  <a:lnTo>
                    <a:pt x="1599724" y="294401"/>
                  </a:lnTo>
                  <a:lnTo>
                    <a:pt x="1641145" y="267763"/>
                  </a:lnTo>
                  <a:lnTo>
                    <a:pt x="1683472" y="241813"/>
                  </a:lnTo>
                  <a:lnTo>
                    <a:pt x="1726817" y="216636"/>
                  </a:lnTo>
                  <a:lnTo>
                    <a:pt x="1771293" y="192319"/>
                  </a:lnTo>
                  <a:lnTo>
                    <a:pt x="1817013" y="168949"/>
                  </a:lnTo>
                  <a:lnTo>
                    <a:pt x="1864090" y="146609"/>
                  </a:lnTo>
                  <a:lnTo>
                    <a:pt x="1909120" y="126865"/>
                  </a:lnTo>
                  <a:lnTo>
                    <a:pt x="1955508" y="108153"/>
                  </a:lnTo>
                  <a:lnTo>
                    <a:pt x="2003344" y="90542"/>
                  </a:lnTo>
                  <a:lnTo>
                    <a:pt x="2052721" y="74101"/>
                  </a:lnTo>
                  <a:lnTo>
                    <a:pt x="2103728" y="58900"/>
                  </a:lnTo>
                  <a:lnTo>
                    <a:pt x="2156456" y="45006"/>
                  </a:lnTo>
                  <a:lnTo>
                    <a:pt x="2210995" y="32490"/>
                  </a:lnTo>
                  <a:lnTo>
                    <a:pt x="2260274" y="22721"/>
                  </a:lnTo>
                  <a:lnTo>
                    <a:pt x="2311070" y="14105"/>
                  </a:lnTo>
                  <a:lnTo>
                    <a:pt x="2363443" y="6688"/>
                  </a:lnTo>
                  <a:lnTo>
                    <a:pt x="2417455" y="516"/>
                  </a:lnTo>
                  <a:lnTo>
                    <a:pt x="2422755" y="0"/>
                  </a:lnTo>
                </a:path>
              </a:pathLst>
            </a:custGeom>
            <a:ln w="38099">
              <a:solidFill>
                <a:srgbClr val="FCD94B"/>
              </a:solidFill>
            </a:ln>
          </p:spPr>
          <p:txBody>
            <a:bodyPr wrap="square" lIns="0" tIns="0" rIns="0" bIns="0" rtlCol="0"/>
            <a:lstStyle/>
            <a:p>
              <a:endParaRPr/>
            </a:p>
          </p:txBody>
        </p:sp>
        <p:pic>
          <p:nvPicPr>
            <p:cNvPr id="23" name="object 23"/>
            <p:cNvPicPr/>
            <p:nvPr/>
          </p:nvPicPr>
          <p:blipFill>
            <a:blip r:embed="rId3" cstate="print"/>
            <a:stretch>
              <a:fillRect/>
            </a:stretch>
          </p:blipFill>
          <p:spPr>
            <a:xfrm>
              <a:off x="5275157" y="1493248"/>
              <a:ext cx="213780" cy="163821"/>
            </a:xfrm>
            <a:prstGeom prst="rect">
              <a:avLst/>
            </a:prstGeom>
          </p:spPr>
        </p:pic>
        <p:sp>
          <p:nvSpPr>
            <p:cNvPr id="24" name="object 24"/>
            <p:cNvSpPr/>
            <p:nvPr/>
          </p:nvSpPr>
          <p:spPr>
            <a:xfrm>
              <a:off x="2874426" y="2485050"/>
              <a:ext cx="261620" cy="260350"/>
            </a:xfrm>
            <a:custGeom>
              <a:avLst/>
              <a:gdLst/>
              <a:ahLst/>
              <a:cxnLst/>
              <a:rect l="l" t="t" r="r" b="b"/>
              <a:pathLst>
                <a:path w="261619" h="260350">
                  <a:moveTo>
                    <a:pt x="261299" y="260099"/>
                  </a:moveTo>
                  <a:lnTo>
                    <a:pt x="0" y="260099"/>
                  </a:lnTo>
                  <a:lnTo>
                    <a:pt x="0" y="0"/>
                  </a:lnTo>
                  <a:lnTo>
                    <a:pt x="261299" y="0"/>
                  </a:lnTo>
                  <a:lnTo>
                    <a:pt x="261299" y="260099"/>
                  </a:lnTo>
                  <a:close/>
                </a:path>
              </a:pathLst>
            </a:custGeom>
            <a:solidFill>
              <a:srgbClr val="FCD94B"/>
            </a:solidFill>
          </p:spPr>
          <p:txBody>
            <a:bodyPr wrap="square" lIns="0" tIns="0" rIns="0" bIns="0" rtlCol="0"/>
            <a:lstStyle/>
            <a:p>
              <a:endParaRPr/>
            </a:p>
          </p:txBody>
        </p:sp>
        <p:sp>
          <p:nvSpPr>
            <p:cNvPr id="25" name="object 25"/>
            <p:cNvSpPr/>
            <p:nvPr/>
          </p:nvSpPr>
          <p:spPr>
            <a:xfrm>
              <a:off x="3135726" y="2398350"/>
              <a:ext cx="86995" cy="347345"/>
            </a:xfrm>
            <a:custGeom>
              <a:avLst/>
              <a:gdLst/>
              <a:ahLst/>
              <a:cxnLst/>
              <a:rect l="l" t="t" r="r" b="b"/>
              <a:pathLst>
                <a:path w="86994" h="347344">
                  <a:moveTo>
                    <a:pt x="0" y="346799"/>
                  </a:moveTo>
                  <a:lnTo>
                    <a:pt x="0" y="86699"/>
                  </a:lnTo>
                  <a:lnTo>
                    <a:pt x="86699" y="0"/>
                  </a:lnTo>
                  <a:lnTo>
                    <a:pt x="86699" y="260099"/>
                  </a:lnTo>
                  <a:lnTo>
                    <a:pt x="0" y="346799"/>
                  </a:lnTo>
                  <a:close/>
                </a:path>
              </a:pathLst>
            </a:custGeom>
            <a:solidFill>
              <a:srgbClr val="C9AD3B"/>
            </a:solidFill>
          </p:spPr>
          <p:txBody>
            <a:bodyPr wrap="square" lIns="0" tIns="0" rIns="0" bIns="0" rtlCol="0"/>
            <a:lstStyle/>
            <a:p>
              <a:endParaRPr/>
            </a:p>
          </p:txBody>
        </p:sp>
        <p:sp>
          <p:nvSpPr>
            <p:cNvPr id="26" name="object 26"/>
            <p:cNvSpPr/>
            <p:nvPr/>
          </p:nvSpPr>
          <p:spPr>
            <a:xfrm>
              <a:off x="2874426" y="2398350"/>
              <a:ext cx="348615" cy="86995"/>
            </a:xfrm>
            <a:custGeom>
              <a:avLst/>
              <a:gdLst/>
              <a:ahLst/>
              <a:cxnLst/>
              <a:rect l="l" t="t" r="r" b="b"/>
              <a:pathLst>
                <a:path w="348614" h="86994">
                  <a:moveTo>
                    <a:pt x="261299" y="86699"/>
                  </a:moveTo>
                  <a:lnTo>
                    <a:pt x="0" y="86699"/>
                  </a:lnTo>
                  <a:lnTo>
                    <a:pt x="86699" y="0"/>
                  </a:lnTo>
                  <a:lnTo>
                    <a:pt x="347999" y="0"/>
                  </a:lnTo>
                  <a:lnTo>
                    <a:pt x="261299" y="86699"/>
                  </a:lnTo>
                  <a:close/>
                </a:path>
              </a:pathLst>
            </a:custGeom>
            <a:solidFill>
              <a:srgbClr val="FCE06F"/>
            </a:solidFill>
          </p:spPr>
          <p:txBody>
            <a:bodyPr wrap="square" lIns="0" tIns="0" rIns="0" bIns="0" rtlCol="0"/>
            <a:lstStyle/>
            <a:p>
              <a:endParaRPr/>
            </a:p>
          </p:txBody>
        </p:sp>
        <p:sp>
          <p:nvSpPr>
            <p:cNvPr id="27" name="object 27"/>
            <p:cNvSpPr/>
            <p:nvPr/>
          </p:nvSpPr>
          <p:spPr>
            <a:xfrm>
              <a:off x="2874426" y="2398350"/>
              <a:ext cx="348615" cy="347345"/>
            </a:xfrm>
            <a:custGeom>
              <a:avLst/>
              <a:gdLst/>
              <a:ahLst/>
              <a:cxnLst/>
              <a:rect l="l" t="t" r="r" b="b"/>
              <a:pathLst>
                <a:path w="348614" h="347344">
                  <a:moveTo>
                    <a:pt x="0" y="86699"/>
                  </a:moveTo>
                  <a:lnTo>
                    <a:pt x="86699" y="0"/>
                  </a:lnTo>
                  <a:lnTo>
                    <a:pt x="347999" y="0"/>
                  </a:lnTo>
                  <a:lnTo>
                    <a:pt x="347999" y="260099"/>
                  </a:lnTo>
                  <a:lnTo>
                    <a:pt x="261299" y="346799"/>
                  </a:lnTo>
                  <a:lnTo>
                    <a:pt x="0" y="346799"/>
                  </a:lnTo>
                  <a:lnTo>
                    <a:pt x="0" y="86699"/>
                  </a:lnTo>
                  <a:close/>
                </a:path>
                <a:path w="348614" h="347344">
                  <a:moveTo>
                    <a:pt x="0" y="86699"/>
                  </a:moveTo>
                  <a:lnTo>
                    <a:pt x="261299" y="86699"/>
                  </a:lnTo>
                  <a:lnTo>
                    <a:pt x="347999" y="0"/>
                  </a:lnTo>
                </a:path>
                <a:path w="348614" h="347344">
                  <a:moveTo>
                    <a:pt x="261299" y="86699"/>
                  </a:moveTo>
                  <a:lnTo>
                    <a:pt x="261299" y="346799"/>
                  </a:lnTo>
                </a:path>
              </a:pathLst>
            </a:custGeom>
            <a:ln w="9524">
              <a:solidFill>
                <a:srgbClr val="000000"/>
              </a:solidFill>
            </a:ln>
          </p:spPr>
          <p:txBody>
            <a:bodyPr wrap="square" lIns="0" tIns="0" rIns="0" bIns="0" rtlCol="0"/>
            <a:lstStyle/>
            <a:p>
              <a:endParaRPr/>
            </a:p>
          </p:txBody>
        </p:sp>
      </p:grpSp>
      <p:grpSp>
        <p:nvGrpSpPr>
          <p:cNvPr id="28" name="object 28"/>
          <p:cNvGrpSpPr/>
          <p:nvPr/>
        </p:nvGrpSpPr>
        <p:grpSpPr>
          <a:xfrm>
            <a:off x="5535264" y="4895687"/>
            <a:ext cx="1134745" cy="252729"/>
            <a:chOff x="5535264" y="4895687"/>
            <a:chExt cx="1134745" cy="252729"/>
          </a:xfrm>
        </p:grpSpPr>
        <p:sp>
          <p:nvSpPr>
            <p:cNvPr id="29" name="object 29"/>
            <p:cNvSpPr/>
            <p:nvPr/>
          </p:nvSpPr>
          <p:spPr>
            <a:xfrm>
              <a:off x="6422026" y="4900450"/>
              <a:ext cx="243204" cy="243204"/>
            </a:xfrm>
            <a:custGeom>
              <a:avLst/>
              <a:gdLst/>
              <a:ahLst/>
              <a:cxnLst/>
              <a:rect l="l" t="t" r="r" b="b"/>
              <a:pathLst>
                <a:path w="243204" h="243204">
                  <a:moveTo>
                    <a:pt x="243050" y="243049"/>
                  </a:moveTo>
                  <a:lnTo>
                    <a:pt x="0" y="243049"/>
                  </a:lnTo>
                  <a:lnTo>
                    <a:pt x="243050" y="0"/>
                  </a:lnTo>
                  <a:lnTo>
                    <a:pt x="243050" y="243049"/>
                  </a:lnTo>
                  <a:close/>
                </a:path>
              </a:pathLst>
            </a:custGeom>
            <a:solidFill>
              <a:srgbClr val="CB474B"/>
            </a:solidFill>
          </p:spPr>
          <p:txBody>
            <a:bodyPr wrap="square" lIns="0" tIns="0" rIns="0" bIns="0" rtlCol="0"/>
            <a:lstStyle/>
            <a:p>
              <a:endParaRPr/>
            </a:p>
          </p:txBody>
        </p:sp>
        <p:sp>
          <p:nvSpPr>
            <p:cNvPr id="30" name="object 30"/>
            <p:cNvSpPr/>
            <p:nvPr/>
          </p:nvSpPr>
          <p:spPr>
            <a:xfrm>
              <a:off x="5540026" y="4900450"/>
              <a:ext cx="1125220" cy="243204"/>
            </a:xfrm>
            <a:custGeom>
              <a:avLst/>
              <a:gdLst/>
              <a:ahLst/>
              <a:cxnLst/>
              <a:rect l="l" t="t" r="r" b="b"/>
              <a:pathLst>
                <a:path w="1125220" h="243204">
                  <a:moveTo>
                    <a:pt x="882000" y="243049"/>
                  </a:moveTo>
                  <a:lnTo>
                    <a:pt x="0" y="243049"/>
                  </a:lnTo>
                  <a:lnTo>
                    <a:pt x="243049" y="0"/>
                  </a:lnTo>
                  <a:lnTo>
                    <a:pt x="1125050" y="0"/>
                  </a:lnTo>
                  <a:lnTo>
                    <a:pt x="882000" y="243049"/>
                  </a:lnTo>
                  <a:close/>
                </a:path>
              </a:pathLst>
            </a:custGeom>
            <a:solidFill>
              <a:srgbClr val="FF797E"/>
            </a:solidFill>
          </p:spPr>
          <p:txBody>
            <a:bodyPr wrap="square" lIns="0" tIns="0" rIns="0" bIns="0" rtlCol="0"/>
            <a:lstStyle/>
            <a:p>
              <a:endParaRPr/>
            </a:p>
          </p:txBody>
        </p:sp>
        <p:sp>
          <p:nvSpPr>
            <p:cNvPr id="31" name="object 31"/>
            <p:cNvSpPr/>
            <p:nvPr/>
          </p:nvSpPr>
          <p:spPr>
            <a:xfrm>
              <a:off x="5540026" y="4900450"/>
              <a:ext cx="1125220" cy="243204"/>
            </a:xfrm>
            <a:custGeom>
              <a:avLst/>
              <a:gdLst/>
              <a:ahLst/>
              <a:cxnLst/>
              <a:rect l="l" t="t" r="r" b="b"/>
              <a:pathLst>
                <a:path w="1125220" h="243204">
                  <a:moveTo>
                    <a:pt x="0" y="243049"/>
                  </a:moveTo>
                  <a:lnTo>
                    <a:pt x="243049" y="0"/>
                  </a:lnTo>
                  <a:lnTo>
                    <a:pt x="1125050" y="0"/>
                  </a:lnTo>
                  <a:lnTo>
                    <a:pt x="1125050" y="243049"/>
                  </a:lnTo>
                </a:path>
                <a:path w="1125220" h="243204">
                  <a:moveTo>
                    <a:pt x="882000" y="243049"/>
                  </a:moveTo>
                  <a:lnTo>
                    <a:pt x="1125050" y="0"/>
                  </a:lnTo>
                </a:path>
              </a:pathLst>
            </a:custGeom>
            <a:ln w="9524">
              <a:solidFill>
                <a:srgbClr val="000000"/>
              </a:solidFill>
            </a:ln>
          </p:spPr>
          <p:txBody>
            <a:bodyPr wrap="square" lIns="0" tIns="0" rIns="0" bIns="0" rtlCol="0"/>
            <a:lstStyle/>
            <a:p>
              <a:endParaRPr/>
            </a:p>
          </p:txBody>
        </p:sp>
      </p:grpSp>
      <p:sp>
        <p:nvSpPr>
          <p:cNvPr id="32" name="object 32"/>
          <p:cNvSpPr txBox="1">
            <a:spLocks noGrp="1"/>
          </p:cNvSpPr>
          <p:nvPr>
            <p:ph type="title"/>
          </p:nvPr>
        </p:nvSpPr>
        <p:spPr>
          <a:xfrm>
            <a:off x="5706003" y="228137"/>
            <a:ext cx="1356079" cy="405239"/>
          </a:xfrm>
          <a:prstGeom prst="rect">
            <a:avLst/>
          </a:prstGeom>
        </p:spPr>
        <p:txBody>
          <a:bodyPr vert="horz" wrap="square" lIns="0" tIns="12700" rIns="0" bIns="0" rtlCol="0">
            <a:spAutoFit/>
          </a:bodyPr>
          <a:lstStyle/>
          <a:p>
            <a:pPr marL="12700">
              <a:lnSpc>
                <a:spcPct val="100000"/>
              </a:lnSpc>
              <a:spcBef>
                <a:spcPts val="100"/>
              </a:spcBef>
            </a:pPr>
            <a:r>
              <a:rPr lang="vi-VN" sz="2550" i="1" spc="-150" dirty="0">
                <a:solidFill>
                  <a:srgbClr val="FFFFFF"/>
                </a:solidFill>
                <a:latin typeface="+mn-lt"/>
                <a:cs typeface="Trebuchet MS"/>
              </a:rPr>
              <a:t>Đỉnh chuỗi</a:t>
            </a:r>
            <a:endParaRPr sz="2550" spc="-150" dirty="0">
              <a:latin typeface="+mn-lt"/>
              <a:cs typeface="Trebuchet MS"/>
            </a:endParaRPr>
          </a:p>
        </p:txBody>
      </p:sp>
      <p:sp>
        <p:nvSpPr>
          <p:cNvPr id="33" name="object 33"/>
          <p:cNvSpPr txBox="1"/>
          <p:nvPr/>
        </p:nvSpPr>
        <p:spPr>
          <a:xfrm>
            <a:off x="6850649" y="845975"/>
            <a:ext cx="1841245" cy="2192908"/>
          </a:xfrm>
          <a:prstGeom prst="rect">
            <a:avLst/>
          </a:prstGeom>
        </p:spPr>
        <p:txBody>
          <a:bodyPr vert="horz" wrap="square" lIns="0" tIns="12700" rIns="0" bIns="0" rtlCol="0">
            <a:spAutoFit/>
          </a:bodyPr>
          <a:lstStyle/>
          <a:p>
            <a:pPr marL="12700" marR="113030">
              <a:lnSpc>
                <a:spcPct val="100000"/>
              </a:lnSpc>
              <a:spcBef>
                <a:spcPts val="100"/>
              </a:spcBef>
            </a:pPr>
            <a:r>
              <a:rPr lang="vi-VN" sz="2500" spc="-150" dirty="0">
                <a:solidFill>
                  <a:srgbClr val="FCD94B"/>
                </a:solidFill>
                <a:latin typeface="Aptos Narrow" panose="020B0004020202020204" pitchFamily="34" charset="0"/>
                <a:cs typeface="Calibri"/>
              </a:rPr>
              <a:t>KHỐI </a:t>
            </a:r>
            <a:br>
              <a:rPr lang="vi-VN" sz="2500" spc="-150" dirty="0">
                <a:solidFill>
                  <a:srgbClr val="FCD94B"/>
                </a:solidFill>
                <a:latin typeface="Aptos Narrow" panose="020B0004020202020204" pitchFamily="34" charset="0"/>
                <a:cs typeface="Calibri"/>
              </a:rPr>
            </a:br>
            <a:r>
              <a:rPr lang="vi-VN" sz="2500" spc="-150" dirty="0">
                <a:solidFill>
                  <a:srgbClr val="FCD94B"/>
                </a:solidFill>
                <a:latin typeface="Aptos Narrow" panose="020B0004020202020204" pitchFamily="34" charset="0"/>
                <a:cs typeface="Calibri"/>
              </a:rPr>
              <a:t>ĐỀ XUẤT</a:t>
            </a:r>
            <a:endParaRPr sz="2500" spc="-150" dirty="0">
              <a:latin typeface="Aptos Narrow" panose="020B0004020202020204" pitchFamily="34" charset="0"/>
              <a:cs typeface="Calibri"/>
            </a:endParaRPr>
          </a:p>
          <a:p>
            <a:pPr>
              <a:lnSpc>
                <a:spcPct val="100000"/>
              </a:lnSpc>
              <a:spcBef>
                <a:spcPts val="1975"/>
              </a:spcBef>
            </a:pPr>
            <a:endParaRPr sz="2500" spc="-150" dirty="0">
              <a:latin typeface="Aptos Narrow" panose="020B0004020202020204" pitchFamily="34" charset="0"/>
              <a:cs typeface="Calibri"/>
            </a:endParaRPr>
          </a:p>
          <a:p>
            <a:pPr marL="12700" marR="5080">
              <a:lnSpc>
                <a:spcPct val="100000"/>
              </a:lnSpc>
            </a:pPr>
            <a:r>
              <a:rPr lang="vi-VN" sz="2500" spc="-150" dirty="0">
                <a:solidFill>
                  <a:srgbClr val="FF595E"/>
                </a:solidFill>
                <a:latin typeface="Aptos Narrow" panose="020B0004020202020204" pitchFamily="34" charset="0"/>
                <a:cs typeface="Calibri"/>
              </a:rPr>
              <a:t>KHỐI</a:t>
            </a:r>
            <a:br>
              <a:rPr lang="vi-VN" sz="2500" spc="-150" dirty="0">
                <a:solidFill>
                  <a:srgbClr val="FF595E"/>
                </a:solidFill>
                <a:latin typeface="Aptos Narrow" panose="020B0004020202020204" pitchFamily="34" charset="0"/>
                <a:cs typeface="Calibri"/>
              </a:rPr>
            </a:br>
            <a:r>
              <a:rPr lang="vi-VN" sz="2500" spc="-150" dirty="0">
                <a:solidFill>
                  <a:srgbClr val="FF595E"/>
                </a:solidFill>
                <a:latin typeface="Aptos Narrow" panose="020B0004020202020204" pitchFamily="34" charset="0"/>
                <a:cs typeface="Calibri"/>
              </a:rPr>
              <a:t>ĐÃ XÁC NHẬN</a:t>
            </a:r>
            <a:endParaRPr sz="2500" spc="-150" dirty="0">
              <a:latin typeface="Aptos Narrow" panose="020B0004020202020204" pitchFamily="34" charset="0"/>
              <a:cs typeface="Calibri"/>
            </a:endParaRPr>
          </a:p>
        </p:txBody>
      </p:sp>
      <p:sp>
        <p:nvSpPr>
          <p:cNvPr id="34" name="object 34"/>
          <p:cNvSpPr txBox="1"/>
          <p:nvPr/>
        </p:nvSpPr>
        <p:spPr>
          <a:xfrm>
            <a:off x="179311" y="3837300"/>
            <a:ext cx="4267200" cy="936154"/>
          </a:xfrm>
          <a:prstGeom prst="rect">
            <a:avLst/>
          </a:prstGeom>
        </p:spPr>
        <p:txBody>
          <a:bodyPr vert="horz" wrap="square" lIns="0" tIns="12700" rIns="0" bIns="0" rtlCol="0">
            <a:spAutoFit/>
          </a:bodyPr>
          <a:lstStyle/>
          <a:p>
            <a:pPr marL="12700" marR="5080" algn="ctr">
              <a:lnSpc>
                <a:spcPct val="100000"/>
              </a:lnSpc>
              <a:spcBef>
                <a:spcPts val="100"/>
              </a:spcBef>
            </a:pPr>
            <a:r>
              <a:rPr lang="vi-VN" sz="2000" dirty="0">
                <a:solidFill>
                  <a:srgbClr val="FFFFFF"/>
                </a:solidFill>
                <a:latin typeface="Calibri"/>
                <a:cs typeface="Calibri"/>
              </a:rPr>
              <a:t>Một khối dữ liệu mới nếu hợp lệ sẽ được </a:t>
            </a:r>
            <a:br>
              <a:rPr lang="vi-VN" sz="2000" dirty="0">
                <a:solidFill>
                  <a:srgbClr val="FFFFFF"/>
                </a:solidFill>
                <a:latin typeface="Calibri"/>
                <a:cs typeface="Calibri"/>
              </a:rPr>
            </a:br>
            <a:r>
              <a:rPr lang="vi-VN" sz="2000" dirty="0">
                <a:solidFill>
                  <a:srgbClr val="FFFFFF"/>
                </a:solidFill>
                <a:latin typeface="Calibri"/>
                <a:cs typeface="Calibri"/>
              </a:rPr>
              <a:t>đề xuất phát tán và lan truyền trên mạng, tạo thành đỉnh mới của chuỗi</a:t>
            </a:r>
            <a:r>
              <a:rPr sz="2000" dirty="0">
                <a:solidFill>
                  <a:srgbClr val="FFFFFF"/>
                </a:solidFill>
                <a:latin typeface="Calibri"/>
                <a:cs typeface="Calibri"/>
              </a:rPr>
              <a:t>.</a:t>
            </a:r>
            <a:endParaRPr sz="2000" dirty="0">
              <a:latin typeface="Calibri"/>
              <a:cs typeface="Calibri"/>
            </a:endParaRPr>
          </a:p>
        </p:txBody>
      </p:sp>
      <p:sp>
        <p:nvSpPr>
          <p:cNvPr id="35" name="object 35"/>
          <p:cNvSpPr txBox="1"/>
          <p:nvPr/>
        </p:nvSpPr>
        <p:spPr>
          <a:xfrm>
            <a:off x="8769041" y="2080703"/>
            <a:ext cx="299720" cy="982344"/>
          </a:xfrm>
          <a:prstGeom prst="rect">
            <a:avLst/>
          </a:prstGeom>
        </p:spPr>
        <p:txBody>
          <a:bodyPr vert="vert270" wrap="square" lIns="0" tIns="0" rIns="0" bIns="0" rtlCol="0">
            <a:spAutoFit/>
          </a:bodyPr>
          <a:lstStyle/>
          <a:p>
            <a:pPr marL="12700">
              <a:lnSpc>
                <a:spcPts val="2080"/>
              </a:lnSpc>
            </a:pPr>
            <a:r>
              <a:rPr sz="1800" spc="-120" dirty="0">
                <a:solidFill>
                  <a:srgbClr val="FCD94B"/>
                </a:solidFill>
                <a:latin typeface="Calibri"/>
                <a:cs typeface="Calibri"/>
              </a:rPr>
              <a:t>@anilsaidso</a:t>
            </a:r>
            <a:endParaRPr sz="18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050" y="2944757"/>
            <a:ext cx="1078230" cy="0"/>
          </a:xfrm>
          <a:custGeom>
            <a:avLst/>
            <a:gdLst/>
            <a:ahLst/>
            <a:cxnLst/>
            <a:rect l="l" t="t" r="r" b="b"/>
            <a:pathLst>
              <a:path w="1078230">
                <a:moveTo>
                  <a:pt x="0" y="0"/>
                </a:moveTo>
                <a:lnTo>
                  <a:pt x="1078100" y="0"/>
                </a:lnTo>
              </a:path>
            </a:pathLst>
          </a:custGeom>
          <a:ln w="45564">
            <a:solidFill>
              <a:srgbClr val="FFFFFF"/>
            </a:solidFill>
          </a:ln>
        </p:spPr>
        <p:txBody>
          <a:bodyPr wrap="square" lIns="0" tIns="0" rIns="0" bIns="0" rtlCol="0"/>
          <a:lstStyle/>
          <a:p>
            <a:endParaRPr/>
          </a:p>
        </p:txBody>
      </p:sp>
      <p:sp>
        <p:nvSpPr>
          <p:cNvPr id="3" name="object 3"/>
          <p:cNvSpPr/>
          <p:nvPr/>
        </p:nvSpPr>
        <p:spPr>
          <a:xfrm>
            <a:off x="2328649" y="2944757"/>
            <a:ext cx="1348105" cy="0"/>
          </a:xfrm>
          <a:custGeom>
            <a:avLst/>
            <a:gdLst/>
            <a:ahLst/>
            <a:cxnLst/>
            <a:rect l="l" t="t" r="r" b="b"/>
            <a:pathLst>
              <a:path w="1348104">
                <a:moveTo>
                  <a:pt x="0" y="0"/>
                </a:moveTo>
                <a:lnTo>
                  <a:pt x="1347995" y="0"/>
                </a:lnTo>
              </a:path>
            </a:pathLst>
          </a:custGeom>
          <a:ln w="45564">
            <a:solidFill>
              <a:srgbClr val="FFFFFF"/>
            </a:solidFill>
          </a:ln>
        </p:spPr>
        <p:txBody>
          <a:bodyPr wrap="square" lIns="0" tIns="0" rIns="0" bIns="0" rtlCol="0"/>
          <a:lstStyle/>
          <a:p>
            <a:endParaRPr/>
          </a:p>
        </p:txBody>
      </p:sp>
      <p:grpSp>
        <p:nvGrpSpPr>
          <p:cNvPr id="4" name="object 4"/>
          <p:cNvGrpSpPr/>
          <p:nvPr/>
        </p:nvGrpSpPr>
        <p:grpSpPr>
          <a:xfrm>
            <a:off x="3667120" y="1984000"/>
            <a:ext cx="4234815" cy="1732914"/>
            <a:chOff x="3667120" y="1984000"/>
            <a:chExt cx="4234815" cy="1732914"/>
          </a:xfrm>
        </p:grpSpPr>
        <p:sp>
          <p:nvSpPr>
            <p:cNvPr id="5" name="object 5"/>
            <p:cNvSpPr/>
            <p:nvPr/>
          </p:nvSpPr>
          <p:spPr>
            <a:xfrm>
              <a:off x="4946245" y="2944756"/>
              <a:ext cx="1313815" cy="0"/>
            </a:xfrm>
            <a:custGeom>
              <a:avLst/>
              <a:gdLst/>
              <a:ahLst/>
              <a:cxnLst/>
              <a:rect l="l" t="t" r="r" b="b"/>
              <a:pathLst>
                <a:path w="1313814">
                  <a:moveTo>
                    <a:pt x="0" y="0"/>
                  </a:moveTo>
                  <a:lnTo>
                    <a:pt x="1313416" y="0"/>
                  </a:lnTo>
                </a:path>
              </a:pathLst>
            </a:custGeom>
            <a:ln w="45564">
              <a:solidFill>
                <a:srgbClr val="FFFFFF"/>
              </a:solidFill>
            </a:ln>
          </p:spPr>
          <p:txBody>
            <a:bodyPr wrap="square" lIns="0" tIns="0" rIns="0" bIns="0" rtlCol="0"/>
            <a:lstStyle/>
            <a:p>
              <a:endParaRPr/>
            </a:p>
          </p:txBody>
        </p:sp>
        <p:sp>
          <p:nvSpPr>
            <p:cNvPr id="6" name="object 6"/>
            <p:cNvSpPr/>
            <p:nvPr/>
          </p:nvSpPr>
          <p:spPr>
            <a:xfrm>
              <a:off x="6294249" y="2392975"/>
              <a:ext cx="1198880" cy="1268730"/>
            </a:xfrm>
            <a:custGeom>
              <a:avLst/>
              <a:gdLst/>
              <a:ahLst/>
              <a:cxnLst/>
              <a:rect l="l" t="t" r="r" b="b"/>
              <a:pathLst>
                <a:path w="1198879" h="1268729">
                  <a:moveTo>
                    <a:pt x="1198349" y="1268549"/>
                  </a:moveTo>
                  <a:lnTo>
                    <a:pt x="0" y="1268549"/>
                  </a:lnTo>
                  <a:lnTo>
                    <a:pt x="0" y="0"/>
                  </a:lnTo>
                  <a:lnTo>
                    <a:pt x="1198349" y="0"/>
                  </a:lnTo>
                  <a:lnTo>
                    <a:pt x="1198349" y="1268549"/>
                  </a:lnTo>
                  <a:close/>
                </a:path>
              </a:pathLst>
            </a:custGeom>
            <a:solidFill>
              <a:srgbClr val="FF595E"/>
            </a:solidFill>
          </p:spPr>
          <p:txBody>
            <a:bodyPr wrap="square" lIns="0" tIns="0" rIns="0" bIns="0" rtlCol="0"/>
            <a:lstStyle/>
            <a:p>
              <a:endParaRPr/>
            </a:p>
          </p:txBody>
        </p:sp>
        <p:sp>
          <p:nvSpPr>
            <p:cNvPr id="7" name="object 7"/>
            <p:cNvSpPr/>
            <p:nvPr/>
          </p:nvSpPr>
          <p:spPr>
            <a:xfrm>
              <a:off x="7492600" y="1993525"/>
              <a:ext cx="400050" cy="1668145"/>
            </a:xfrm>
            <a:custGeom>
              <a:avLst/>
              <a:gdLst/>
              <a:ahLst/>
              <a:cxnLst/>
              <a:rect l="l" t="t" r="r" b="b"/>
              <a:pathLst>
                <a:path w="400050" h="1668145">
                  <a:moveTo>
                    <a:pt x="0" y="1667999"/>
                  </a:moveTo>
                  <a:lnTo>
                    <a:pt x="0" y="399449"/>
                  </a:lnTo>
                  <a:lnTo>
                    <a:pt x="399449" y="0"/>
                  </a:lnTo>
                  <a:lnTo>
                    <a:pt x="399449" y="1268549"/>
                  </a:lnTo>
                  <a:lnTo>
                    <a:pt x="0" y="1667999"/>
                  </a:lnTo>
                  <a:close/>
                </a:path>
              </a:pathLst>
            </a:custGeom>
            <a:solidFill>
              <a:srgbClr val="CB474B"/>
            </a:solidFill>
          </p:spPr>
          <p:txBody>
            <a:bodyPr wrap="square" lIns="0" tIns="0" rIns="0" bIns="0" rtlCol="0"/>
            <a:lstStyle/>
            <a:p>
              <a:endParaRPr/>
            </a:p>
          </p:txBody>
        </p:sp>
        <p:sp>
          <p:nvSpPr>
            <p:cNvPr id="8" name="object 8"/>
            <p:cNvSpPr/>
            <p:nvPr/>
          </p:nvSpPr>
          <p:spPr>
            <a:xfrm>
              <a:off x="6294249" y="1993525"/>
              <a:ext cx="1598295" cy="400050"/>
            </a:xfrm>
            <a:custGeom>
              <a:avLst/>
              <a:gdLst/>
              <a:ahLst/>
              <a:cxnLst/>
              <a:rect l="l" t="t" r="r" b="b"/>
              <a:pathLst>
                <a:path w="1598295" h="400050">
                  <a:moveTo>
                    <a:pt x="1198349" y="399449"/>
                  </a:moveTo>
                  <a:lnTo>
                    <a:pt x="0" y="399449"/>
                  </a:lnTo>
                  <a:lnTo>
                    <a:pt x="399449" y="0"/>
                  </a:lnTo>
                  <a:lnTo>
                    <a:pt x="1597799" y="0"/>
                  </a:lnTo>
                  <a:lnTo>
                    <a:pt x="1198349" y="399449"/>
                  </a:lnTo>
                  <a:close/>
                </a:path>
              </a:pathLst>
            </a:custGeom>
            <a:solidFill>
              <a:srgbClr val="FF797E"/>
            </a:solidFill>
          </p:spPr>
          <p:txBody>
            <a:bodyPr wrap="square" lIns="0" tIns="0" rIns="0" bIns="0" rtlCol="0"/>
            <a:lstStyle/>
            <a:p>
              <a:endParaRPr/>
            </a:p>
          </p:txBody>
        </p:sp>
        <p:sp>
          <p:nvSpPr>
            <p:cNvPr id="9" name="object 9"/>
            <p:cNvSpPr/>
            <p:nvPr/>
          </p:nvSpPr>
          <p:spPr>
            <a:xfrm>
              <a:off x="6294249" y="1993525"/>
              <a:ext cx="1598295" cy="1668145"/>
            </a:xfrm>
            <a:custGeom>
              <a:avLst/>
              <a:gdLst/>
              <a:ahLst/>
              <a:cxnLst/>
              <a:rect l="l" t="t" r="r" b="b"/>
              <a:pathLst>
                <a:path w="1598295" h="1668145">
                  <a:moveTo>
                    <a:pt x="0" y="399449"/>
                  </a:moveTo>
                  <a:lnTo>
                    <a:pt x="399449" y="0"/>
                  </a:lnTo>
                  <a:lnTo>
                    <a:pt x="1597799" y="0"/>
                  </a:lnTo>
                  <a:lnTo>
                    <a:pt x="1597799" y="1268549"/>
                  </a:lnTo>
                  <a:lnTo>
                    <a:pt x="1198349" y="1667999"/>
                  </a:lnTo>
                  <a:lnTo>
                    <a:pt x="0" y="1667999"/>
                  </a:lnTo>
                  <a:lnTo>
                    <a:pt x="0" y="399449"/>
                  </a:lnTo>
                  <a:close/>
                </a:path>
                <a:path w="1598295" h="1668145">
                  <a:moveTo>
                    <a:pt x="0" y="399449"/>
                  </a:moveTo>
                  <a:lnTo>
                    <a:pt x="1198349" y="399449"/>
                  </a:lnTo>
                  <a:lnTo>
                    <a:pt x="1597799" y="0"/>
                  </a:lnTo>
                </a:path>
                <a:path w="1598295" h="1668145">
                  <a:moveTo>
                    <a:pt x="1198349" y="399449"/>
                  </a:moveTo>
                  <a:lnTo>
                    <a:pt x="1198349" y="1667999"/>
                  </a:lnTo>
                </a:path>
              </a:pathLst>
            </a:custGeom>
            <a:ln w="19049">
              <a:solidFill>
                <a:srgbClr val="000000"/>
              </a:solidFill>
            </a:ln>
          </p:spPr>
          <p:txBody>
            <a:bodyPr wrap="square" lIns="0" tIns="0" rIns="0" bIns="0" rtlCol="0"/>
            <a:lstStyle/>
            <a:p>
              <a:endParaRPr/>
            </a:p>
          </p:txBody>
        </p:sp>
        <p:sp>
          <p:nvSpPr>
            <p:cNvPr id="10" name="object 10"/>
            <p:cNvSpPr/>
            <p:nvPr/>
          </p:nvSpPr>
          <p:spPr>
            <a:xfrm>
              <a:off x="3676645" y="2455899"/>
              <a:ext cx="1270000" cy="1251585"/>
            </a:xfrm>
            <a:custGeom>
              <a:avLst/>
              <a:gdLst/>
              <a:ahLst/>
              <a:cxnLst/>
              <a:rect l="l" t="t" r="r" b="b"/>
              <a:pathLst>
                <a:path w="1270000" h="1251585">
                  <a:moveTo>
                    <a:pt x="1269599" y="1250999"/>
                  </a:moveTo>
                  <a:lnTo>
                    <a:pt x="0" y="1250999"/>
                  </a:lnTo>
                  <a:lnTo>
                    <a:pt x="0" y="0"/>
                  </a:lnTo>
                  <a:lnTo>
                    <a:pt x="1269599" y="0"/>
                  </a:lnTo>
                  <a:lnTo>
                    <a:pt x="1269599" y="1250999"/>
                  </a:lnTo>
                  <a:close/>
                </a:path>
              </a:pathLst>
            </a:custGeom>
            <a:solidFill>
              <a:srgbClr val="FF595E"/>
            </a:solidFill>
          </p:spPr>
          <p:txBody>
            <a:bodyPr wrap="square" lIns="0" tIns="0" rIns="0" bIns="0" rtlCol="0"/>
            <a:lstStyle/>
            <a:p>
              <a:endParaRPr/>
            </a:p>
          </p:txBody>
        </p:sp>
        <p:sp>
          <p:nvSpPr>
            <p:cNvPr id="11" name="object 11"/>
            <p:cNvSpPr/>
            <p:nvPr/>
          </p:nvSpPr>
          <p:spPr>
            <a:xfrm>
              <a:off x="4946245" y="2038900"/>
              <a:ext cx="417195" cy="1668145"/>
            </a:xfrm>
            <a:custGeom>
              <a:avLst/>
              <a:gdLst/>
              <a:ahLst/>
              <a:cxnLst/>
              <a:rect l="l" t="t" r="r" b="b"/>
              <a:pathLst>
                <a:path w="417195" h="1668145">
                  <a:moveTo>
                    <a:pt x="0" y="1667999"/>
                  </a:moveTo>
                  <a:lnTo>
                    <a:pt x="0" y="416999"/>
                  </a:lnTo>
                  <a:lnTo>
                    <a:pt x="416999" y="0"/>
                  </a:lnTo>
                  <a:lnTo>
                    <a:pt x="416999" y="1250999"/>
                  </a:lnTo>
                  <a:lnTo>
                    <a:pt x="0" y="1667999"/>
                  </a:lnTo>
                  <a:close/>
                </a:path>
              </a:pathLst>
            </a:custGeom>
            <a:solidFill>
              <a:srgbClr val="CB474B"/>
            </a:solidFill>
          </p:spPr>
          <p:txBody>
            <a:bodyPr wrap="square" lIns="0" tIns="0" rIns="0" bIns="0" rtlCol="0"/>
            <a:lstStyle/>
            <a:p>
              <a:endParaRPr/>
            </a:p>
          </p:txBody>
        </p:sp>
        <p:sp>
          <p:nvSpPr>
            <p:cNvPr id="12" name="object 12"/>
            <p:cNvSpPr/>
            <p:nvPr/>
          </p:nvSpPr>
          <p:spPr>
            <a:xfrm>
              <a:off x="3676645" y="2038900"/>
              <a:ext cx="1687195" cy="417195"/>
            </a:xfrm>
            <a:custGeom>
              <a:avLst/>
              <a:gdLst/>
              <a:ahLst/>
              <a:cxnLst/>
              <a:rect l="l" t="t" r="r" b="b"/>
              <a:pathLst>
                <a:path w="1687195" h="417194">
                  <a:moveTo>
                    <a:pt x="1269599" y="416999"/>
                  </a:moveTo>
                  <a:lnTo>
                    <a:pt x="0" y="416999"/>
                  </a:lnTo>
                  <a:lnTo>
                    <a:pt x="416999" y="0"/>
                  </a:lnTo>
                  <a:lnTo>
                    <a:pt x="1686599" y="0"/>
                  </a:lnTo>
                  <a:lnTo>
                    <a:pt x="1269599" y="416999"/>
                  </a:lnTo>
                  <a:close/>
                </a:path>
              </a:pathLst>
            </a:custGeom>
            <a:solidFill>
              <a:srgbClr val="FF797E"/>
            </a:solidFill>
          </p:spPr>
          <p:txBody>
            <a:bodyPr wrap="square" lIns="0" tIns="0" rIns="0" bIns="0" rtlCol="0"/>
            <a:lstStyle/>
            <a:p>
              <a:endParaRPr/>
            </a:p>
          </p:txBody>
        </p:sp>
        <p:sp>
          <p:nvSpPr>
            <p:cNvPr id="13" name="object 13"/>
            <p:cNvSpPr/>
            <p:nvPr/>
          </p:nvSpPr>
          <p:spPr>
            <a:xfrm>
              <a:off x="3676645" y="2038900"/>
              <a:ext cx="1687195" cy="1668145"/>
            </a:xfrm>
            <a:custGeom>
              <a:avLst/>
              <a:gdLst/>
              <a:ahLst/>
              <a:cxnLst/>
              <a:rect l="l" t="t" r="r" b="b"/>
              <a:pathLst>
                <a:path w="1687195" h="1668145">
                  <a:moveTo>
                    <a:pt x="0" y="416999"/>
                  </a:moveTo>
                  <a:lnTo>
                    <a:pt x="416999" y="0"/>
                  </a:lnTo>
                  <a:lnTo>
                    <a:pt x="1686599" y="0"/>
                  </a:lnTo>
                  <a:lnTo>
                    <a:pt x="1686599" y="1250999"/>
                  </a:lnTo>
                  <a:lnTo>
                    <a:pt x="1269599" y="1667999"/>
                  </a:lnTo>
                  <a:lnTo>
                    <a:pt x="0" y="1667999"/>
                  </a:lnTo>
                  <a:lnTo>
                    <a:pt x="0" y="416999"/>
                  </a:lnTo>
                  <a:close/>
                </a:path>
                <a:path w="1687195" h="1668145">
                  <a:moveTo>
                    <a:pt x="0" y="416999"/>
                  </a:moveTo>
                  <a:lnTo>
                    <a:pt x="1269599" y="416999"/>
                  </a:lnTo>
                  <a:lnTo>
                    <a:pt x="1686599" y="0"/>
                  </a:lnTo>
                </a:path>
                <a:path w="1687195" h="1668145">
                  <a:moveTo>
                    <a:pt x="1269599" y="416999"/>
                  </a:moveTo>
                  <a:lnTo>
                    <a:pt x="1269599" y="1667999"/>
                  </a:lnTo>
                </a:path>
              </a:pathLst>
            </a:custGeom>
            <a:ln w="19049">
              <a:solidFill>
                <a:srgbClr val="000000"/>
              </a:solidFill>
            </a:ln>
          </p:spPr>
          <p:txBody>
            <a:bodyPr wrap="square" lIns="0" tIns="0" rIns="0" bIns="0" rtlCol="0"/>
            <a:lstStyle/>
            <a:p>
              <a:endParaRPr/>
            </a:p>
          </p:txBody>
        </p:sp>
      </p:grpSp>
      <p:grpSp>
        <p:nvGrpSpPr>
          <p:cNvPr id="14" name="object 14"/>
          <p:cNvGrpSpPr/>
          <p:nvPr/>
        </p:nvGrpSpPr>
        <p:grpSpPr>
          <a:xfrm>
            <a:off x="1049525" y="2029374"/>
            <a:ext cx="1706245" cy="1687195"/>
            <a:chOff x="1049525" y="2029374"/>
            <a:chExt cx="1706245" cy="1687195"/>
          </a:xfrm>
        </p:grpSpPr>
        <p:sp>
          <p:nvSpPr>
            <p:cNvPr id="15" name="object 15"/>
            <p:cNvSpPr/>
            <p:nvPr/>
          </p:nvSpPr>
          <p:spPr>
            <a:xfrm>
              <a:off x="1059050" y="2455899"/>
              <a:ext cx="1270000" cy="1251585"/>
            </a:xfrm>
            <a:custGeom>
              <a:avLst/>
              <a:gdLst/>
              <a:ahLst/>
              <a:cxnLst/>
              <a:rect l="l" t="t" r="r" b="b"/>
              <a:pathLst>
                <a:path w="1270000" h="1251585">
                  <a:moveTo>
                    <a:pt x="1269599" y="1250999"/>
                  </a:moveTo>
                  <a:lnTo>
                    <a:pt x="0" y="1250999"/>
                  </a:lnTo>
                  <a:lnTo>
                    <a:pt x="0" y="0"/>
                  </a:lnTo>
                  <a:lnTo>
                    <a:pt x="1269599" y="0"/>
                  </a:lnTo>
                  <a:lnTo>
                    <a:pt x="1269599" y="1250999"/>
                  </a:lnTo>
                  <a:close/>
                </a:path>
              </a:pathLst>
            </a:custGeom>
            <a:solidFill>
              <a:srgbClr val="FF595E"/>
            </a:solidFill>
          </p:spPr>
          <p:txBody>
            <a:bodyPr wrap="square" lIns="0" tIns="0" rIns="0" bIns="0" rtlCol="0"/>
            <a:lstStyle/>
            <a:p>
              <a:endParaRPr/>
            </a:p>
          </p:txBody>
        </p:sp>
        <p:sp>
          <p:nvSpPr>
            <p:cNvPr id="16" name="object 16"/>
            <p:cNvSpPr/>
            <p:nvPr/>
          </p:nvSpPr>
          <p:spPr>
            <a:xfrm>
              <a:off x="2328650" y="2038899"/>
              <a:ext cx="417195" cy="1668145"/>
            </a:xfrm>
            <a:custGeom>
              <a:avLst/>
              <a:gdLst/>
              <a:ahLst/>
              <a:cxnLst/>
              <a:rect l="l" t="t" r="r" b="b"/>
              <a:pathLst>
                <a:path w="417194" h="1668145">
                  <a:moveTo>
                    <a:pt x="0" y="1667999"/>
                  </a:moveTo>
                  <a:lnTo>
                    <a:pt x="0" y="416999"/>
                  </a:lnTo>
                  <a:lnTo>
                    <a:pt x="416999" y="0"/>
                  </a:lnTo>
                  <a:lnTo>
                    <a:pt x="416999" y="1250999"/>
                  </a:lnTo>
                  <a:lnTo>
                    <a:pt x="0" y="1667999"/>
                  </a:lnTo>
                  <a:close/>
                </a:path>
              </a:pathLst>
            </a:custGeom>
            <a:solidFill>
              <a:srgbClr val="CB474B"/>
            </a:solidFill>
          </p:spPr>
          <p:txBody>
            <a:bodyPr wrap="square" lIns="0" tIns="0" rIns="0" bIns="0" rtlCol="0"/>
            <a:lstStyle/>
            <a:p>
              <a:endParaRPr/>
            </a:p>
          </p:txBody>
        </p:sp>
        <p:sp>
          <p:nvSpPr>
            <p:cNvPr id="17" name="object 17"/>
            <p:cNvSpPr/>
            <p:nvPr/>
          </p:nvSpPr>
          <p:spPr>
            <a:xfrm>
              <a:off x="1059050" y="2038899"/>
              <a:ext cx="1687195" cy="417195"/>
            </a:xfrm>
            <a:custGeom>
              <a:avLst/>
              <a:gdLst/>
              <a:ahLst/>
              <a:cxnLst/>
              <a:rect l="l" t="t" r="r" b="b"/>
              <a:pathLst>
                <a:path w="1687195" h="417194">
                  <a:moveTo>
                    <a:pt x="1269599" y="416999"/>
                  </a:moveTo>
                  <a:lnTo>
                    <a:pt x="0" y="416999"/>
                  </a:lnTo>
                  <a:lnTo>
                    <a:pt x="416999" y="0"/>
                  </a:lnTo>
                  <a:lnTo>
                    <a:pt x="1686599" y="0"/>
                  </a:lnTo>
                  <a:lnTo>
                    <a:pt x="1269599" y="416999"/>
                  </a:lnTo>
                  <a:close/>
                </a:path>
              </a:pathLst>
            </a:custGeom>
            <a:solidFill>
              <a:srgbClr val="FF797E"/>
            </a:solidFill>
          </p:spPr>
          <p:txBody>
            <a:bodyPr wrap="square" lIns="0" tIns="0" rIns="0" bIns="0" rtlCol="0"/>
            <a:lstStyle/>
            <a:p>
              <a:endParaRPr/>
            </a:p>
          </p:txBody>
        </p:sp>
        <p:sp>
          <p:nvSpPr>
            <p:cNvPr id="18" name="object 18"/>
            <p:cNvSpPr/>
            <p:nvPr/>
          </p:nvSpPr>
          <p:spPr>
            <a:xfrm>
              <a:off x="1059050" y="2038899"/>
              <a:ext cx="1687195" cy="1668145"/>
            </a:xfrm>
            <a:custGeom>
              <a:avLst/>
              <a:gdLst/>
              <a:ahLst/>
              <a:cxnLst/>
              <a:rect l="l" t="t" r="r" b="b"/>
              <a:pathLst>
                <a:path w="1687195" h="1668145">
                  <a:moveTo>
                    <a:pt x="0" y="416999"/>
                  </a:moveTo>
                  <a:lnTo>
                    <a:pt x="416999" y="0"/>
                  </a:lnTo>
                  <a:lnTo>
                    <a:pt x="1686599" y="0"/>
                  </a:lnTo>
                  <a:lnTo>
                    <a:pt x="1686599" y="1250999"/>
                  </a:lnTo>
                  <a:lnTo>
                    <a:pt x="1269599" y="1667999"/>
                  </a:lnTo>
                  <a:lnTo>
                    <a:pt x="0" y="1667999"/>
                  </a:lnTo>
                  <a:lnTo>
                    <a:pt x="0" y="416999"/>
                  </a:lnTo>
                  <a:close/>
                </a:path>
                <a:path w="1687195" h="1668145">
                  <a:moveTo>
                    <a:pt x="0" y="416999"/>
                  </a:moveTo>
                  <a:lnTo>
                    <a:pt x="1269599" y="416999"/>
                  </a:lnTo>
                  <a:lnTo>
                    <a:pt x="1686599" y="0"/>
                  </a:lnTo>
                </a:path>
                <a:path w="1687195" h="1668145">
                  <a:moveTo>
                    <a:pt x="1269599" y="416999"/>
                  </a:moveTo>
                  <a:lnTo>
                    <a:pt x="1269599" y="1667999"/>
                  </a:lnTo>
                </a:path>
              </a:pathLst>
            </a:custGeom>
            <a:ln w="19049">
              <a:solidFill>
                <a:srgbClr val="000000"/>
              </a:solidFill>
            </a:ln>
          </p:spPr>
          <p:txBody>
            <a:bodyPr wrap="square" lIns="0" tIns="0" rIns="0" bIns="0" rtlCol="0"/>
            <a:lstStyle/>
            <a:p>
              <a:endParaRPr/>
            </a:p>
          </p:txBody>
        </p:sp>
      </p:grpSp>
      <p:sp>
        <p:nvSpPr>
          <p:cNvPr id="19" name="object 19"/>
          <p:cNvSpPr txBox="1">
            <a:spLocks noGrp="1"/>
          </p:cNvSpPr>
          <p:nvPr>
            <p:ph type="title"/>
          </p:nvPr>
        </p:nvSpPr>
        <p:spPr>
          <a:xfrm>
            <a:off x="3691666" y="187293"/>
            <a:ext cx="4995133" cy="1141338"/>
          </a:xfrm>
          <a:prstGeom prst="rect">
            <a:avLst/>
          </a:prstGeom>
        </p:spPr>
        <p:txBody>
          <a:bodyPr vert="horz" wrap="square" lIns="0" tIns="12700" rIns="0" bIns="0" rtlCol="0">
            <a:spAutoFit/>
          </a:bodyPr>
          <a:lstStyle/>
          <a:p>
            <a:pPr algn="l">
              <a:lnSpc>
                <a:spcPts val="4400"/>
              </a:lnSpc>
              <a:spcBef>
                <a:spcPts val="100"/>
              </a:spcBef>
            </a:pPr>
            <a:r>
              <a:rPr lang="vi-VN" sz="4000" spc="-105" dirty="0">
                <a:latin typeface="+mn-lt"/>
              </a:rPr>
              <a:t>chu kỳ </a:t>
            </a:r>
            <a:r>
              <a:rPr lang="en-AU" sz="4000" spc="-445" dirty="0">
                <a:latin typeface="+mn-lt"/>
              </a:rPr>
              <a:t>(</a:t>
            </a:r>
            <a:r>
              <a:rPr lang="en-AU" sz="4000" spc="-445" dirty="0" err="1">
                <a:latin typeface="+mn-lt"/>
              </a:rPr>
              <a:t>trung</a:t>
            </a:r>
            <a:r>
              <a:rPr lang="en-AU" sz="4000" spc="-445" dirty="0">
                <a:latin typeface="+mn-lt"/>
              </a:rPr>
              <a:t> </a:t>
            </a:r>
            <a:r>
              <a:rPr lang="en-AU" sz="4000" spc="-445" dirty="0" err="1">
                <a:latin typeface="+mn-lt"/>
              </a:rPr>
              <a:t>bình</a:t>
            </a:r>
            <a:r>
              <a:rPr lang="en-AU" sz="4000" spc="-35" dirty="0">
                <a:latin typeface="+mn-lt"/>
              </a:rPr>
              <a:t>.)</a:t>
            </a:r>
            <a:br>
              <a:rPr lang="vi-VN" sz="4000" spc="-105" dirty="0">
                <a:latin typeface="+mn-lt"/>
              </a:rPr>
            </a:br>
            <a:r>
              <a:rPr sz="4000" spc="-430" dirty="0">
                <a:solidFill>
                  <a:srgbClr val="FFFFFF"/>
                </a:solidFill>
                <a:latin typeface="+mn-lt"/>
              </a:rPr>
              <a:t>10</a:t>
            </a:r>
            <a:r>
              <a:rPr sz="4000" spc="-260" dirty="0">
                <a:solidFill>
                  <a:srgbClr val="FFFFFF"/>
                </a:solidFill>
                <a:latin typeface="+mn-lt"/>
              </a:rPr>
              <a:t> </a:t>
            </a:r>
            <a:r>
              <a:rPr lang="vi-VN" sz="4000" spc="-260" dirty="0">
                <a:solidFill>
                  <a:srgbClr val="FFFFFF"/>
                </a:solidFill>
                <a:latin typeface="+mn-lt"/>
              </a:rPr>
              <a:t>phút</a:t>
            </a:r>
            <a:endParaRPr sz="3300" dirty="0">
              <a:latin typeface="+mn-lt"/>
            </a:endParaRPr>
          </a:p>
        </p:txBody>
      </p:sp>
      <p:sp>
        <p:nvSpPr>
          <p:cNvPr id="20" name="object 20"/>
          <p:cNvSpPr/>
          <p:nvPr/>
        </p:nvSpPr>
        <p:spPr>
          <a:xfrm>
            <a:off x="2660150" y="1536550"/>
            <a:ext cx="1454785" cy="313055"/>
          </a:xfrm>
          <a:custGeom>
            <a:avLst/>
            <a:gdLst/>
            <a:ahLst/>
            <a:cxnLst/>
            <a:rect l="l" t="t" r="r" b="b"/>
            <a:pathLst>
              <a:path w="1454785" h="313055">
                <a:moveTo>
                  <a:pt x="0" y="312899"/>
                </a:moveTo>
                <a:lnTo>
                  <a:pt x="3033" y="282235"/>
                </a:lnTo>
                <a:lnTo>
                  <a:pt x="11909" y="253029"/>
                </a:lnTo>
                <a:lnTo>
                  <a:pt x="45823" y="202272"/>
                </a:lnTo>
                <a:lnTo>
                  <a:pt x="96579" y="168358"/>
                </a:lnTo>
                <a:lnTo>
                  <a:pt x="156449" y="156449"/>
                </a:lnTo>
                <a:lnTo>
                  <a:pt x="570899" y="156449"/>
                </a:lnTo>
                <a:lnTo>
                  <a:pt x="620350" y="148474"/>
                </a:lnTo>
                <a:lnTo>
                  <a:pt x="663297" y="126264"/>
                </a:lnTo>
                <a:lnTo>
                  <a:pt x="697164" y="92397"/>
                </a:lnTo>
                <a:lnTo>
                  <a:pt x="719374" y="49450"/>
                </a:lnTo>
                <a:lnTo>
                  <a:pt x="727349" y="0"/>
                </a:lnTo>
                <a:lnTo>
                  <a:pt x="735325" y="49450"/>
                </a:lnTo>
                <a:lnTo>
                  <a:pt x="757535" y="92397"/>
                </a:lnTo>
                <a:lnTo>
                  <a:pt x="791402" y="126264"/>
                </a:lnTo>
                <a:lnTo>
                  <a:pt x="834349" y="148474"/>
                </a:lnTo>
                <a:lnTo>
                  <a:pt x="883799" y="156449"/>
                </a:lnTo>
                <a:lnTo>
                  <a:pt x="1298249" y="156449"/>
                </a:lnTo>
                <a:lnTo>
                  <a:pt x="1347700" y="164425"/>
                </a:lnTo>
                <a:lnTo>
                  <a:pt x="1390647" y="186635"/>
                </a:lnTo>
                <a:lnTo>
                  <a:pt x="1424514" y="220502"/>
                </a:lnTo>
                <a:lnTo>
                  <a:pt x="1446724" y="263449"/>
                </a:lnTo>
                <a:lnTo>
                  <a:pt x="1454699" y="312899"/>
                </a:lnTo>
              </a:path>
            </a:pathLst>
          </a:custGeom>
          <a:ln w="28574">
            <a:solidFill>
              <a:srgbClr val="B7B7B7"/>
            </a:solidFill>
          </a:ln>
        </p:spPr>
        <p:txBody>
          <a:bodyPr wrap="square" lIns="0" tIns="0" rIns="0" bIns="0" rtlCol="0"/>
          <a:lstStyle/>
          <a:p>
            <a:endParaRPr/>
          </a:p>
        </p:txBody>
      </p:sp>
      <p:sp>
        <p:nvSpPr>
          <p:cNvPr id="21" name="object 21"/>
          <p:cNvSpPr/>
          <p:nvPr/>
        </p:nvSpPr>
        <p:spPr>
          <a:xfrm>
            <a:off x="5294900" y="1536550"/>
            <a:ext cx="1431290" cy="313055"/>
          </a:xfrm>
          <a:custGeom>
            <a:avLst/>
            <a:gdLst/>
            <a:ahLst/>
            <a:cxnLst/>
            <a:rect l="l" t="t" r="r" b="b"/>
            <a:pathLst>
              <a:path w="1431290" h="313055">
                <a:moveTo>
                  <a:pt x="0" y="312899"/>
                </a:moveTo>
                <a:lnTo>
                  <a:pt x="3033" y="282235"/>
                </a:lnTo>
                <a:lnTo>
                  <a:pt x="11909" y="253029"/>
                </a:lnTo>
                <a:lnTo>
                  <a:pt x="45822" y="202272"/>
                </a:lnTo>
                <a:lnTo>
                  <a:pt x="96579" y="168358"/>
                </a:lnTo>
                <a:lnTo>
                  <a:pt x="156449" y="156449"/>
                </a:lnTo>
                <a:lnTo>
                  <a:pt x="558899" y="156449"/>
                </a:lnTo>
                <a:lnTo>
                  <a:pt x="608350" y="148474"/>
                </a:lnTo>
                <a:lnTo>
                  <a:pt x="651297" y="126264"/>
                </a:lnTo>
                <a:lnTo>
                  <a:pt x="685164" y="92397"/>
                </a:lnTo>
                <a:lnTo>
                  <a:pt x="707374" y="49450"/>
                </a:lnTo>
                <a:lnTo>
                  <a:pt x="715349" y="0"/>
                </a:lnTo>
                <a:lnTo>
                  <a:pt x="723325" y="49450"/>
                </a:lnTo>
                <a:lnTo>
                  <a:pt x="745535" y="92397"/>
                </a:lnTo>
                <a:lnTo>
                  <a:pt x="779402" y="126264"/>
                </a:lnTo>
                <a:lnTo>
                  <a:pt x="822349" y="148474"/>
                </a:lnTo>
                <a:lnTo>
                  <a:pt x="871799" y="156449"/>
                </a:lnTo>
                <a:lnTo>
                  <a:pt x="1274249" y="156449"/>
                </a:lnTo>
                <a:lnTo>
                  <a:pt x="1323700" y="164425"/>
                </a:lnTo>
                <a:lnTo>
                  <a:pt x="1366647" y="186635"/>
                </a:lnTo>
                <a:lnTo>
                  <a:pt x="1400514" y="220502"/>
                </a:lnTo>
                <a:lnTo>
                  <a:pt x="1422724" y="263449"/>
                </a:lnTo>
                <a:lnTo>
                  <a:pt x="1430699" y="312899"/>
                </a:lnTo>
              </a:path>
            </a:pathLst>
          </a:custGeom>
          <a:ln w="28574">
            <a:solidFill>
              <a:srgbClr val="B7B7B7"/>
            </a:solidFill>
          </a:ln>
        </p:spPr>
        <p:txBody>
          <a:bodyPr wrap="square" lIns="0" tIns="0" rIns="0" bIns="0" rtlCol="0"/>
          <a:lstStyle/>
          <a:p>
            <a:endParaRPr/>
          </a:p>
        </p:txBody>
      </p:sp>
      <p:pic>
        <p:nvPicPr>
          <p:cNvPr id="22" name="object 22"/>
          <p:cNvPicPr/>
          <p:nvPr/>
        </p:nvPicPr>
        <p:blipFill>
          <a:blip r:embed="rId2" cstate="print"/>
          <a:stretch>
            <a:fillRect/>
          </a:stretch>
        </p:blipFill>
        <p:spPr>
          <a:xfrm>
            <a:off x="2445950" y="232125"/>
            <a:ext cx="1318726" cy="1083600"/>
          </a:xfrm>
          <a:prstGeom prst="rect">
            <a:avLst/>
          </a:prstGeom>
        </p:spPr>
      </p:pic>
      <p:sp>
        <p:nvSpPr>
          <p:cNvPr id="23" name="object 23"/>
          <p:cNvSpPr txBox="1"/>
          <p:nvPr/>
        </p:nvSpPr>
        <p:spPr>
          <a:xfrm>
            <a:off x="750046" y="4035414"/>
            <a:ext cx="7936753" cy="936154"/>
          </a:xfrm>
          <a:prstGeom prst="rect">
            <a:avLst/>
          </a:prstGeom>
        </p:spPr>
        <p:txBody>
          <a:bodyPr vert="horz" wrap="square" lIns="0" tIns="12700" rIns="0" bIns="0" rtlCol="0">
            <a:spAutoFit/>
          </a:bodyPr>
          <a:lstStyle/>
          <a:p>
            <a:pPr marL="12700" marR="5080" algn="l">
              <a:lnSpc>
                <a:spcPct val="100000"/>
              </a:lnSpc>
              <a:spcBef>
                <a:spcPts val="100"/>
              </a:spcBef>
            </a:pPr>
            <a:r>
              <a:rPr lang="vi-VN" sz="2000" dirty="0">
                <a:solidFill>
                  <a:srgbClr val="FFFFFF"/>
                </a:solidFill>
                <a:latin typeface="Calibri"/>
                <a:cs typeface="Calibri"/>
              </a:rPr>
              <a:t>Quy trình sản xuất mỗi khối dữ liệu được lập trình đều đặn một khoảng thời gian cố định. Nếu thời gian tạo khối dữ liệu lâu hơn chu kỳ trung bình là 10 phút, độ khó trong quy trình sản xuất sẽ tự điều chỉnh tăng hoặc giảm.</a:t>
            </a:r>
            <a:endParaRPr sz="2000" dirty="0">
              <a:latin typeface="Calibri"/>
              <a:cs typeface="Calibri"/>
            </a:endParaRPr>
          </a:p>
        </p:txBody>
      </p:sp>
      <p:sp>
        <p:nvSpPr>
          <p:cNvPr id="24" name="object 24"/>
          <p:cNvSpPr txBox="1"/>
          <p:nvPr/>
        </p:nvSpPr>
        <p:spPr>
          <a:xfrm>
            <a:off x="8769041" y="2080703"/>
            <a:ext cx="299720" cy="982344"/>
          </a:xfrm>
          <a:prstGeom prst="rect">
            <a:avLst/>
          </a:prstGeom>
        </p:spPr>
        <p:txBody>
          <a:bodyPr vert="vert270" wrap="square" lIns="0" tIns="0" rIns="0" bIns="0" rtlCol="0">
            <a:spAutoFit/>
          </a:bodyPr>
          <a:lstStyle/>
          <a:p>
            <a:pPr marL="12700">
              <a:lnSpc>
                <a:spcPts val="2080"/>
              </a:lnSpc>
            </a:pPr>
            <a:r>
              <a:rPr sz="1800" spc="-120" dirty="0">
                <a:solidFill>
                  <a:srgbClr val="FCD94B"/>
                </a:solidFill>
                <a:latin typeface="Calibri"/>
                <a:cs typeface="Calibri"/>
              </a:rPr>
              <a:t>@anilsaidso</a:t>
            </a:r>
            <a:endParaRPr sz="18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2100" y="489313"/>
            <a:ext cx="4535300" cy="936154"/>
          </a:xfrm>
          <a:prstGeom prst="rect">
            <a:avLst/>
          </a:prstGeom>
        </p:spPr>
        <p:txBody>
          <a:bodyPr vert="horz" wrap="square" lIns="0" tIns="12700" rIns="0" bIns="0" rtlCol="0">
            <a:spAutoFit/>
          </a:bodyPr>
          <a:lstStyle/>
          <a:p>
            <a:pPr marL="12700">
              <a:lnSpc>
                <a:spcPct val="100000"/>
              </a:lnSpc>
              <a:spcBef>
                <a:spcPts val="100"/>
              </a:spcBef>
            </a:pPr>
            <a:r>
              <a:rPr lang="vi-VN" spc="-844" dirty="0">
                <a:latin typeface="+mn-lt"/>
              </a:rPr>
              <a:t>ĐỘ KHÓ</a:t>
            </a:r>
            <a:r>
              <a:rPr spc="-90" dirty="0">
                <a:latin typeface="+mn-lt"/>
              </a:rPr>
              <a:t> </a:t>
            </a:r>
            <a:r>
              <a:rPr sz="4200" i="1" spc="-15" baseline="4960" dirty="0">
                <a:latin typeface="+mn-lt"/>
                <a:cs typeface="Calibri"/>
              </a:rPr>
              <a:t>(</a:t>
            </a:r>
            <a:r>
              <a:rPr lang="vi-VN" sz="4200" i="1" spc="-15" baseline="4960" dirty="0">
                <a:latin typeface="+mn-lt"/>
                <a:cs typeface="Calibri"/>
              </a:rPr>
              <a:t>difficulty</a:t>
            </a:r>
            <a:r>
              <a:rPr sz="4200" i="1" spc="-15" baseline="4960" dirty="0">
                <a:latin typeface="+mn-lt"/>
                <a:cs typeface="Calibri"/>
              </a:rPr>
              <a:t>)</a:t>
            </a:r>
            <a:endParaRPr sz="4200" baseline="4960" dirty="0">
              <a:latin typeface="+mn-lt"/>
              <a:cs typeface="Calibri"/>
            </a:endParaRPr>
          </a:p>
        </p:txBody>
      </p:sp>
      <p:sp>
        <p:nvSpPr>
          <p:cNvPr id="3" name="object 3"/>
          <p:cNvSpPr txBox="1">
            <a:spLocks noGrp="1"/>
          </p:cNvSpPr>
          <p:nvPr>
            <p:ph type="body" idx="1"/>
          </p:nvPr>
        </p:nvSpPr>
        <p:spPr>
          <a:xfrm>
            <a:off x="990601" y="1680218"/>
            <a:ext cx="6914864" cy="1678536"/>
          </a:xfrm>
          <a:prstGeom prst="rect">
            <a:avLst/>
          </a:prstGeom>
        </p:spPr>
        <p:txBody>
          <a:bodyPr vert="horz" wrap="square" lIns="0" tIns="12700" rIns="0" bIns="0" rtlCol="0">
            <a:spAutoFit/>
          </a:bodyPr>
          <a:lstStyle/>
          <a:p>
            <a:pPr marL="727075" marR="5080">
              <a:lnSpc>
                <a:spcPct val="114999"/>
              </a:lnSpc>
              <a:spcBef>
                <a:spcPts val="100"/>
              </a:spcBef>
            </a:pPr>
            <a:r>
              <a:rPr lang="vi-VN" i="1" spc="-150" dirty="0">
                <a:latin typeface="+mn-lt"/>
              </a:rPr>
              <a:t>Một phương thức cho biết khả năng tạo ra một khối dữ liệu mới dựa trên một vài thông số nhất định.</a:t>
            </a:r>
            <a:endParaRPr spc="-150" dirty="0">
              <a:latin typeface="+mn-lt"/>
            </a:endParaRPr>
          </a:p>
        </p:txBody>
      </p:sp>
      <p:sp>
        <p:nvSpPr>
          <p:cNvPr id="4" name="object 4"/>
          <p:cNvSpPr txBox="1"/>
          <p:nvPr/>
        </p:nvSpPr>
        <p:spPr>
          <a:xfrm>
            <a:off x="1101725" y="4592673"/>
            <a:ext cx="7113270" cy="360680"/>
          </a:xfrm>
          <a:prstGeom prst="rect">
            <a:avLst/>
          </a:prstGeom>
        </p:spPr>
        <p:txBody>
          <a:bodyPr vert="horz" wrap="square" lIns="0" tIns="12700" rIns="0" bIns="0" rtlCol="0">
            <a:spAutoFit/>
          </a:bodyPr>
          <a:lstStyle/>
          <a:p>
            <a:pPr marL="12700">
              <a:lnSpc>
                <a:spcPct val="100000"/>
              </a:lnSpc>
              <a:spcBef>
                <a:spcPts val="100"/>
              </a:spcBef>
            </a:pPr>
            <a:r>
              <a:rPr sz="2200" spc="-240" dirty="0">
                <a:solidFill>
                  <a:srgbClr val="FCD94B"/>
                </a:solidFill>
                <a:latin typeface="Calibri"/>
                <a:cs typeface="Calibri"/>
              </a:rPr>
              <a:t>0000000000000000000</a:t>
            </a:r>
            <a:r>
              <a:rPr sz="2200" spc="-240" dirty="0">
                <a:solidFill>
                  <a:srgbClr val="999999"/>
                </a:solidFill>
                <a:latin typeface="Calibri"/>
                <a:cs typeface="Calibri"/>
              </a:rPr>
              <a:t>77d7e94ea778780e2d6138d4e38eb091932e6c6ca4004</a:t>
            </a:r>
            <a:endParaRPr sz="2200">
              <a:latin typeface="Calibri"/>
              <a:cs typeface="Calibri"/>
            </a:endParaRPr>
          </a:p>
        </p:txBody>
      </p:sp>
      <p:sp>
        <p:nvSpPr>
          <p:cNvPr id="5" name="object 5"/>
          <p:cNvSpPr/>
          <p:nvPr/>
        </p:nvSpPr>
        <p:spPr>
          <a:xfrm>
            <a:off x="1115350" y="4406724"/>
            <a:ext cx="2084705" cy="204470"/>
          </a:xfrm>
          <a:custGeom>
            <a:avLst/>
            <a:gdLst/>
            <a:ahLst/>
            <a:cxnLst/>
            <a:rect l="l" t="t" r="r" b="b"/>
            <a:pathLst>
              <a:path w="2084705" h="204470">
                <a:moveTo>
                  <a:pt x="0" y="204299"/>
                </a:moveTo>
                <a:lnTo>
                  <a:pt x="1980" y="184278"/>
                </a:lnTo>
                <a:lnTo>
                  <a:pt x="7775" y="165208"/>
                </a:lnTo>
                <a:lnTo>
                  <a:pt x="29918" y="132069"/>
                </a:lnTo>
                <a:lnTo>
                  <a:pt x="63058" y="109925"/>
                </a:lnTo>
                <a:lnTo>
                  <a:pt x="102149" y="102149"/>
                </a:lnTo>
                <a:lnTo>
                  <a:pt x="940049" y="102149"/>
                </a:lnTo>
                <a:lnTo>
                  <a:pt x="979811" y="94122"/>
                </a:lnTo>
                <a:lnTo>
                  <a:pt x="1012280" y="72230"/>
                </a:lnTo>
                <a:lnTo>
                  <a:pt x="1034172" y="39761"/>
                </a:lnTo>
                <a:lnTo>
                  <a:pt x="1042199" y="0"/>
                </a:lnTo>
                <a:lnTo>
                  <a:pt x="1050227" y="39761"/>
                </a:lnTo>
                <a:lnTo>
                  <a:pt x="1072119" y="72230"/>
                </a:lnTo>
                <a:lnTo>
                  <a:pt x="1104588" y="94122"/>
                </a:lnTo>
                <a:lnTo>
                  <a:pt x="1144349" y="102149"/>
                </a:lnTo>
                <a:lnTo>
                  <a:pt x="1982249" y="102149"/>
                </a:lnTo>
                <a:lnTo>
                  <a:pt x="2022011" y="110177"/>
                </a:lnTo>
                <a:lnTo>
                  <a:pt x="2054480" y="132068"/>
                </a:lnTo>
                <a:lnTo>
                  <a:pt x="2076372" y="164538"/>
                </a:lnTo>
                <a:lnTo>
                  <a:pt x="2084399" y="204299"/>
                </a:lnTo>
              </a:path>
            </a:pathLst>
          </a:custGeom>
          <a:ln w="9524">
            <a:solidFill>
              <a:srgbClr val="FFFFFF"/>
            </a:solidFill>
          </a:ln>
        </p:spPr>
        <p:txBody>
          <a:bodyPr wrap="square" lIns="0" tIns="0" rIns="0" bIns="0" rtlCol="0"/>
          <a:lstStyle/>
          <a:p>
            <a:endParaRPr/>
          </a:p>
        </p:txBody>
      </p:sp>
      <p:sp>
        <p:nvSpPr>
          <p:cNvPr id="6" name="object 6"/>
          <p:cNvSpPr txBox="1"/>
          <p:nvPr/>
        </p:nvSpPr>
        <p:spPr>
          <a:xfrm>
            <a:off x="8769041" y="2080703"/>
            <a:ext cx="299720" cy="982344"/>
          </a:xfrm>
          <a:prstGeom prst="rect">
            <a:avLst/>
          </a:prstGeom>
        </p:spPr>
        <p:txBody>
          <a:bodyPr vert="vert270" wrap="square" lIns="0" tIns="0" rIns="0" bIns="0" rtlCol="0">
            <a:spAutoFit/>
          </a:bodyPr>
          <a:lstStyle/>
          <a:p>
            <a:pPr marL="12700">
              <a:lnSpc>
                <a:spcPts val="2080"/>
              </a:lnSpc>
            </a:pPr>
            <a:r>
              <a:rPr sz="1800" spc="-120" dirty="0">
                <a:solidFill>
                  <a:srgbClr val="FCD94B"/>
                </a:solidFill>
                <a:latin typeface="Calibri"/>
                <a:cs typeface="Calibri"/>
              </a:rPr>
              <a:t>@anilsaidso</a:t>
            </a:r>
            <a:endParaRPr sz="18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5800" y="1001487"/>
            <a:ext cx="6152800" cy="940386"/>
          </a:xfrm>
          <a:prstGeom prst="rect">
            <a:avLst/>
          </a:prstGeom>
        </p:spPr>
        <p:txBody>
          <a:bodyPr vert="horz" wrap="square" lIns="0" tIns="12700" rIns="0" bIns="0" rtlCol="0">
            <a:spAutoFit/>
          </a:bodyPr>
          <a:lstStyle/>
          <a:p>
            <a:pPr marL="1165225" marR="5080" indent="-1153160">
              <a:lnSpc>
                <a:spcPct val="114999"/>
              </a:lnSpc>
              <a:spcBef>
                <a:spcPts val="100"/>
              </a:spcBef>
            </a:pPr>
            <a:r>
              <a:rPr sz="2700" i="1" dirty="0">
                <a:latin typeface="+mn-lt"/>
                <a:cs typeface="Calibri"/>
              </a:rPr>
              <a:t>“</a:t>
            </a:r>
            <a:r>
              <a:rPr lang="vi-VN" sz="2700" i="1" spc="-150" dirty="0">
                <a:latin typeface="+mn-lt"/>
                <a:cs typeface="Calibri"/>
              </a:rPr>
              <a:t>Tính bất biến và bền vững của </a:t>
            </a:r>
            <a:r>
              <a:rPr sz="2700" i="1" spc="-150" dirty="0">
                <a:latin typeface="+mn-lt"/>
                <a:cs typeface="Calibri"/>
              </a:rPr>
              <a:t>Bitcoin </a:t>
            </a:r>
            <a:r>
              <a:rPr lang="vi-VN" sz="2700" i="1" spc="-150" dirty="0">
                <a:latin typeface="+mn-lt"/>
                <a:cs typeface="Calibri"/>
              </a:rPr>
              <a:t>dựa trên định luật nhiệt động học</a:t>
            </a:r>
            <a:r>
              <a:rPr sz="2700" i="1" spc="-150" dirty="0">
                <a:latin typeface="+mn-lt"/>
                <a:cs typeface="Calibri"/>
              </a:rPr>
              <a:t>.</a:t>
            </a:r>
            <a:endParaRPr sz="2700" spc="-150" dirty="0">
              <a:latin typeface="+mn-lt"/>
              <a:cs typeface="Calibri"/>
            </a:endParaRPr>
          </a:p>
        </p:txBody>
      </p:sp>
      <p:sp>
        <p:nvSpPr>
          <p:cNvPr id="3" name="object 3"/>
          <p:cNvSpPr txBox="1"/>
          <p:nvPr/>
        </p:nvSpPr>
        <p:spPr>
          <a:xfrm>
            <a:off x="1964087" y="2329722"/>
            <a:ext cx="5215825" cy="1812291"/>
          </a:xfrm>
          <a:prstGeom prst="rect">
            <a:avLst/>
          </a:prstGeom>
        </p:spPr>
        <p:txBody>
          <a:bodyPr vert="horz" wrap="square" lIns="0" tIns="12700" rIns="0" bIns="0" rtlCol="0">
            <a:spAutoFit/>
          </a:bodyPr>
          <a:lstStyle/>
          <a:p>
            <a:pPr marL="12700" marR="5080" algn="ctr">
              <a:lnSpc>
                <a:spcPct val="114999"/>
              </a:lnSpc>
              <a:spcBef>
                <a:spcPts val="100"/>
              </a:spcBef>
            </a:pPr>
            <a:r>
              <a:rPr lang="en-AU" sz="2700" i="1" spc="-150" dirty="0" err="1">
                <a:solidFill>
                  <a:srgbClr val="B7B7B7"/>
                </a:solidFill>
                <a:latin typeface="Calibri"/>
                <a:cs typeface="Calibri"/>
              </a:rPr>
              <a:t>Chúng</a:t>
            </a:r>
            <a:r>
              <a:rPr lang="en-AU" sz="2700" i="1" spc="-150" dirty="0">
                <a:solidFill>
                  <a:srgbClr val="B7B7B7"/>
                </a:solidFill>
                <a:latin typeface="Calibri"/>
                <a:cs typeface="Calibri"/>
              </a:rPr>
              <a:t> ta </a:t>
            </a:r>
            <a:r>
              <a:rPr lang="en-AU" sz="2700" i="1" spc="-150" dirty="0" err="1">
                <a:solidFill>
                  <a:srgbClr val="B7B7B7"/>
                </a:solidFill>
                <a:latin typeface="Calibri"/>
                <a:cs typeface="Calibri"/>
              </a:rPr>
              <a:t>chỉ</a:t>
            </a:r>
            <a:r>
              <a:rPr lang="en-AU" sz="2700" i="1" spc="-150" dirty="0">
                <a:solidFill>
                  <a:srgbClr val="B7B7B7"/>
                </a:solidFill>
                <a:latin typeface="Calibri"/>
                <a:cs typeface="Calibri"/>
              </a:rPr>
              <a:t> </a:t>
            </a:r>
            <a:r>
              <a:rPr lang="en-AU" sz="2700" i="1" spc="-150" dirty="0" err="1">
                <a:solidFill>
                  <a:srgbClr val="B7B7B7"/>
                </a:solidFill>
                <a:latin typeface="Calibri"/>
                <a:cs typeface="Calibri"/>
              </a:rPr>
              <a:t>cần</a:t>
            </a:r>
            <a:r>
              <a:rPr lang="en-AU" sz="2700" i="1" spc="-150" dirty="0">
                <a:solidFill>
                  <a:srgbClr val="B7B7B7"/>
                </a:solidFill>
                <a:latin typeface="Calibri"/>
                <a:cs typeface="Calibri"/>
              </a:rPr>
              <a:t> </a:t>
            </a:r>
            <a:r>
              <a:rPr lang="en-AU" sz="2700" i="1" spc="-150" dirty="0" err="1">
                <a:solidFill>
                  <a:srgbClr val="B7B7B7"/>
                </a:solidFill>
                <a:latin typeface="Calibri"/>
                <a:cs typeface="Calibri"/>
              </a:rPr>
              <a:t>duy</a:t>
            </a:r>
            <a:r>
              <a:rPr lang="en-AU" sz="2700" i="1" spc="-150" dirty="0">
                <a:solidFill>
                  <a:srgbClr val="B7B7B7"/>
                </a:solidFill>
                <a:latin typeface="Calibri"/>
                <a:cs typeface="Calibri"/>
              </a:rPr>
              <a:t> </a:t>
            </a:r>
            <a:r>
              <a:rPr lang="en-AU" sz="2700" i="1" spc="-150" dirty="0" err="1">
                <a:solidFill>
                  <a:srgbClr val="B7B7B7"/>
                </a:solidFill>
                <a:latin typeface="Calibri"/>
                <a:cs typeface="Calibri"/>
              </a:rPr>
              <a:t>nhất</a:t>
            </a:r>
            <a:r>
              <a:rPr lang="en-AU" sz="2700" i="1" spc="-150" dirty="0">
                <a:solidFill>
                  <a:srgbClr val="B7B7B7"/>
                </a:solidFill>
                <a:latin typeface="Calibri"/>
                <a:cs typeface="Calibri"/>
              </a:rPr>
              <a:t> </a:t>
            </a:r>
            <a:r>
              <a:rPr lang="en-AU" sz="2700" i="1" spc="-150" dirty="0" err="1">
                <a:solidFill>
                  <a:srgbClr val="B7B7B7"/>
                </a:solidFill>
                <a:latin typeface="Calibri"/>
                <a:cs typeface="Calibri"/>
              </a:rPr>
              <a:t>một</a:t>
            </a:r>
            <a:r>
              <a:rPr lang="en-AU" sz="2700" i="1" spc="-150" dirty="0">
                <a:solidFill>
                  <a:srgbClr val="B7B7B7"/>
                </a:solidFill>
                <a:latin typeface="Calibri"/>
                <a:cs typeface="Calibri"/>
              </a:rPr>
              <a:t> </a:t>
            </a:r>
            <a:r>
              <a:rPr lang="en-AU" sz="2700" i="1" spc="-150" dirty="0" err="1">
                <a:solidFill>
                  <a:srgbClr val="B7B7B7"/>
                </a:solidFill>
                <a:latin typeface="Calibri"/>
                <a:cs typeface="Calibri"/>
              </a:rPr>
              <a:t>sổ</a:t>
            </a:r>
            <a:r>
              <a:rPr lang="en-AU" sz="2700" i="1" spc="-150" dirty="0">
                <a:solidFill>
                  <a:srgbClr val="B7B7B7"/>
                </a:solidFill>
                <a:latin typeface="Calibri"/>
                <a:cs typeface="Calibri"/>
              </a:rPr>
              <a:t> </a:t>
            </a:r>
            <a:r>
              <a:rPr lang="en-AU" sz="2700" i="1" spc="-150" dirty="0" err="1">
                <a:solidFill>
                  <a:srgbClr val="B7B7B7"/>
                </a:solidFill>
                <a:latin typeface="Calibri"/>
                <a:cs typeface="Calibri"/>
              </a:rPr>
              <a:t>cái</a:t>
            </a:r>
            <a:r>
              <a:rPr lang="en-AU" sz="2700" i="1" spc="-150" dirty="0">
                <a:solidFill>
                  <a:srgbClr val="B7B7B7"/>
                </a:solidFill>
                <a:latin typeface="Calibri"/>
                <a:cs typeface="Calibri"/>
              </a:rPr>
              <a:t> </a:t>
            </a:r>
            <a:r>
              <a:rPr lang="en-AU" sz="2700" i="1" spc="-150" dirty="0" err="1">
                <a:solidFill>
                  <a:srgbClr val="B7B7B7"/>
                </a:solidFill>
                <a:latin typeface="Calibri"/>
                <a:cs typeface="Calibri"/>
              </a:rPr>
              <a:t>bất</a:t>
            </a:r>
            <a:r>
              <a:rPr lang="en-AU" sz="2700" i="1" spc="-150" dirty="0">
                <a:solidFill>
                  <a:srgbClr val="B7B7B7"/>
                </a:solidFill>
                <a:latin typeface="Calibri"/>
                <a:cs typeface="Calibri"/>
              </a:rPr>
              <a:t> </a:t>
            </a:r>
            <a:r>
              <a:rPr lang="en-AU" sz="2700" i="1" spc="-150" dirty="0" err="1">
                <a:solidFill>
                  <a:srgbClr val="B7B7B7"/>
                </a:solidFill>
                <a:latin typeface="Calibri"/>
                <a:cs typeface="Calibri"/>
              </a:rPr>
              <a:t>biến</a:t>
            </a:r>
            <a:r>
              <a:rPr lang="en-AU" sz="2700" i="1" spc="-150" dirty="0">
                <a:solidFill>
                  <a:srgbClr val="B7B7B7"/>
                </a:solidFill>
                <a:latin typeface="Calibri"/>
                <a:cs typeface="Calibri"/>
              </a:rPr>
              <a:t> </a:t>
            </a:r>
            <a:r>
              <a:rPr lang="vi-VN" sz="2700" i="1" spc="-150" dirty="0">
                <a:solidFill>
                  <a:srgbClr val="B7B7B7"/>
                </a:solidFill>
                <a:latin typeface="Calibri"/>
                <a:cs typeface="Calibri"/>
              </a:rPr>
              <a:t>được minh chứng qua làm</a:t>
            </a:r>
            <a:r>
              <a:rPr lang="en-AU" sz="2700" i="1" spc="-150" dirty="0">
                <a:solidFill>
                  <a:srgbClr val="B7B7B7"/>
                </a:solidFill>
                <a:latin typeface="Calibri"/>
                <a:cs typeface="Calibri"/>
              </a:rPr>
              <a:t> </a:t>
            </a:r>
            <a:r>
              <a:rPr lang="en-AU" sz="2700" i="1" spc="-150" dirty="0" err="1">
                <a:solidFill>
                  <a:srgbClr val="B7B7B7"/>
                </a:solidFill>
                <a:latin typeface="Calibri"/>
                <a:cs typeface="Calibri"/>
              </a:rPr>
              <a:t>việc</a:t>
            </a:r>
            <a:r>
              <a:rPr sz="2700" i="1" spc="-10" dirty="0">
                <a:solidFill>
                  <a:srgbClr val="B7B7B7"/>
                </a:solidFill>
                <a:latin typeface="Calibri"/>
                <a:cs typeface="Calibri"/>
              </a:rPr>
              <a:t>.”</a:t>
            </a:r>
            <a:endParaRPr sz="2700" dirty="0">
              <a:latin typeface="Calibri"/>
              <a:cs typeface="Calibri"/>
            </a:endParaRPr>
          </a:p>
          <a:p>
            <a:pPr marL="6985" algn="ctr">
              <a:lnSpc>
                <a:spcPct val="100000"/>
              </a:lnSpc>
              <a:spcBef>
                <a:spcPts val="2525"/>
              </a:spcBef>
            </a:pPr>
            <a:r>
              <a:rPr sz="3400" spc="-1450" dirty="0">
                <a:solidFill>
                  <a:srgbClr val="FF595E"/>
                </a:solidFill>
                <a:latin typeface="Calibri"/>
                <a:cs typeface="Calibri"/>
              </a:rPr>
              <a:t>—</a:t>
            </a:r>
            <a:r>
              <a:rPr sz="3400" spc="-285" dirty="0">
                <a:solidFill>
                  <a:srgbClr val="FF595E"/>
                </a:solidFill>
                <a:latin typeface="Calibri"/>
                <a:cs typeface="Calibri"/>
              </a:rPr>
              <a:t>Andreas</a:t>
            </a:r>
            <a:r>
              <a:rPr sz="3400" spc="-220" dirty="0">
                <a:solidFill>
                  <a:srgbClr val="FF595E"/>
                </a:solidFill>
                <a:latin typeface="Calibri"/>
                <a:cs typeface="Calibri"/>
              </a:rPr>
              <a:t> </a:t>
            </a:r>
            <a:r>
              <a:rPr sz="3400" spc="-310" dirty="0">
                <a:solidFill>
                  <a:srgbClr val="FF595E"/>
                </a:solidFill>
                <a:latin typeface="Calibri"/>
                <a:cs typeface="Calibri"/>
              </a:rPr>
              <a:t>Antonopoulos</a:t>
            </a:r>
            <a:endParaRPr sz="3400" dirty="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2937" y="2114249"/>
            <a:ext cx="1236980" cy="738505"/>
          </a:xfrm>
          <a:prstGeom prst="rect">
            <a:avLst/>
          </a:prstGeom>
        </p:spPr>
        <p:txBody>
          <a:bodyPr vert="horz" wrap="square" lIns="0" tIns="66675" rIns="0" bIns="0" rtlCol="0">
            <a:spAutoFit/>
          </a:bodyPr>
          <a:lstStyle/>
          <a:p>
            <a:pPr marL="12700">
              <a:lnSpc>
                <a:spcPct val="100000"/>
              </a:lnSpc>
              <a:spcBef>
                <a:spcPts val="525"/>
              </a:spcBef>
            </a:pPr>
            <a:r>
              <a:rPr sz="2100" spc="-20" dirty="0">
                <a:solidFill>
                  <a:srgbClr val="FFFFFF"/>
                </a:solidFill>
                <a:latin typeface="+mn-lt"/>
                <a:cs typeface="Palatino Linotype"/>
              </a:rPr>
              <a:t>Anil</a:t>
            </a:r>
            <a:endParaRPr sz="2100" dirty="0">
              <a:latin typeface="+mn-lt"/>
              <a:cs typeface="Palatino Linotype"/>
            </a:endParaRPr>
          </a:p>
          <a:p>
            <a:pPr marL="12700">
              <a:lnSpc>
                <a:spcPct val="100000"/>
              </a:lnSpc>
              <a:spcBef>
                <a:spcPts val="385"/>
              </a:spcBef>
            </a:pPr>
            <a:r>
              <a:rPr sz="1900" i="1" spc="-10" dirty="0">
                <a:solidFill>
                  <a:srgbClr val="FF595E"/>
                </a:solidFill>
                <a:latin typeface="+mn-lt"/>
                <a:cs typeface="Calibri"/>
                <a:hlinkClick r:id="rId2"/>
              </a:rPr>
              <a:t>@anilsaidso</a:t>
            </a:r>
            <a:endParaRPr sz="1900" dirty="0">
              <a:latin typeface="+mn-lt"/>
              <a:cs typeface="Calibri"/>
            </a:endParaRPr>
          </a:p>
        </p:txBody>
      </p:sp>
      <p:pic>
        <p:nvPicPr>
          <p:cNvPr id="3" name="object 3"/>
          <p:cNvPicPr/>
          <p:nvPr/>
        </p:nvPicPr>
        <p:blipFill>
          <a:blip r:embed="rId3" cstate="print"/>
          <a:stretch>
            <a:fillRect/>
          </a:stretch>
        </p:blipFill>
        <p:spPr>
          <a:xfrm>
            <a:off x="4845287" y="1648874"/>
            <a:ext cx="1617624" cy="1655974"/>
          </a:xfrm>
          <a:prstGeom prst="rect">
            <a:avLst/>
          </a:prstGeom>
        </p:spPr>
      </p:pic>
      <p:pic>
        <p:nvPicPr>
          <p:cNvPr id="4" name="object 4"/>
          <p:cNvPicPr/>
          <p:nvPr/>
        </p:nvPicPr>
        <p:blipFill>
          <a:blip r:embed="rId4" cstate="print"/>
          <a:stretch>
            <a:fillRect/>
          </a:stretch>
        </p:blipFill>
        <p:spPr>
          <a:xfrm>
            <a:off x="8050612" y="2614723"/>
            <a:ext cx="243549" cy="216500"/>
          </a:xfrm>
          <a:prstGeom prst="rect">
            <a:avLst/>
          </a:prstGeom>
        </p:spPr>
      </p:pic>
      <p:grpSp>
        <p:nvGrpSpPr>
          <p:cNvPr id="5" name="object 5"/>
          <p:cNvGrpSpPr/>
          <p:nvPr/>
        </p:nvGrpSpPr>
        <p:grpSpPr>
          <a:xfrm>
            <a:off x="626875" y="318324"/>
            <a:ext cx="3152775" cy="4652645"/>
            <a:chOff x="626875" y="318324"/>
            <a:chExt cx="3152775" cy="4652645"/>
          </a:xfrm>
        </p:grpSpPr>
        <p:pic>
          <p:nvPicPr>
            <p:cNvPr id="6" name="object 6"/>
            <p:cNvPicPr/>
            <p:nvPr/>
          </p:nvPicPr>
          <p:blipFill>
            <a:blip r:embed="rId5" cstate="print"/>
            <a:stretch>
              <a:fillRect/>
            </a:stretch>
          </p:blipFill>
          <p:spPr>
            <a:xfrm>
              <a:off x="626875" y="318324"/>
              <a:ext cx="3152399" cy="4652388"/>
            </a:xfrm>
            <a:prstGeom prst="rect">
              <a:avLst/>
            </a:prstGeom>
          </p:spPr>
        </p:pic>
        <p:pic>
          <p:nvPicPr>
            <p:cNvPr id="7" name="object 7"/>
            <p:cNvPicPr/>
            <p:nvPr/>
          </p:nvPicPr>
          <p:blipFill>
            <a:blip r:embed="rId6" cstate="print"/>
            <a:stretch>
              <a:fillRect/>
            </a:stretch>
          </p:blipFill>
          <p:spPr>
            <a:xfrm>
              <a:off x="703075" y="394524"/>
              <a:ext cx="2999999" cy="4499988"/>
            </a:xfrm>
            <a:prstGeom prst="rect">
              <a:avLst/>
            </a:prstGeom>
          </p:spPr>
        </p:pic>
        <p:sp>
          <p:nvSpPr>
            <p:cNvPr id="8" name="object 8"/>
            <p:cNvSpPr/>
            <p:nvPr/>
          </p:nvSpPr>
          <p:spPr>
            <a:xfrm>
              <a:off x="693549" y="384999"/>
              <a:ext cx="3019425" cy="4519295"/>
            </a:xfrm>
            <a:custGeom>
              <a:avLst/>
              <a:gdLst/>
              <a:ahLst/>
              <a:cxnLst/>
              <a:rect l="l" t="t" r="r" b="b"/>
              <a:pathLst>
                <a:path w="3019425" h="4519295">
                  <a:moveTo>
                    <a:pt x="0" y="0"/>
                  </a:moveTo>
                  <a:lnTo>
                    <a:pt x="3019049" y="0"/>
                  </a:lnTo>
                  <a:lnTo>
                    <a:pt x="3019049" y="4519038"/>
                  </a:lnTo>
                  <a:lnTo>
                    <a:pt x="0" y="4519038"/>
                  </a:lnTo>
                  <a:lnTo>
                    <a:pt x="0" y="0"/>
                  </a:lnTo>
                  <a:close/>
                </a:path>
              </a:pathLst>
            </a:custGeom>
            <a:ln w="19049">
              <a:solidFill>
                <a:srgbClr val="FFFFFF"/>
              </a:solidFill>
            </a:ln>
          </p:spPr>
          <p:txBody>
            <a:bodyPr wrap="square" lIns="0" tIns="0" rIns="0" bIns="0" rtlCol="0"/>
            <a:lstStyle/>
            <a:p>
              <a:endParaRPr/>
            </a:p>
          </p:txBody>
        </p:sp>
      </p:grpSp>
      <p:sp>
        <p:nvSpPr>
          <p:cNvPr id="9" name="object 9"/>
          <p:cNvSpPr txBox="1"/>
          <p:nvPr/>
        </p:nvSpPr>
        <p:spPr>
          <a:xfrm>
            <a:off x="1480303" y="39106"/>
            <a:ext cx="1446530" cy="299720"/>
          </a:xfrm>
          <a:prstGeom prst="rect">
            <a:avLst/>
          </a:prstGeom>
        </p:spPr>
        <p:txBody>
          <a:bodyPr vert="horz" wrap="square" lIns="0" tIns="12700" rIns="0" bIns="0" rtlCol="0">
            <a:spAutoFit/>
          </a:bodyPr>
          <a:lstStyle/>
          <a:p>
            <a:pPr marL="12700">
              <a:lnSpc>
                <a:spcPct val="100000"/>
              </a:lnSpc>
              <a:spcBef>
                <a:spcPts val="100"/>
              </a:spcBef>
            </a:pPr>
            <a:r>
              <a:rPr sz="1800" i="1" spc="60" dirty="0">
                <a:solidFill>
                  <a:srgbClr val="B7B7B7"/>
                </a:solidFill>
                <a:latin typeface="Calibri"/>
                <a:cs typeface="Calibri"/>
              </a:rPr>
              <a:t>Now</a:t>
            </a:r>
            <a:r>
              <a:rPr sz="1800" i="1" spc="100" dirty="0">
                <a:solidFill>
                  <a:srgbClr val="B7B7B7"/>
                </a:solidFill>
                <a:latin typeface="Calibri"/>
                <a:cs typeface="Calibri"/>
              </a:rPr>
              <a:t> </a:t>
            </a:r>
            <a:r>
              <a:rPr sz="1800" i="1" spc="-10" dirty="0">
                <a:solidFill>
                  <a:srgbClr val="B7B7B7"/>
                </a:solidFill>
                <a:latin typeface="Calibri"/>
                <a:cs typeface="Calibri"/>
              </a:rPr>
              <a:t>available:</a:t>
            </a:r>
            <a:endParaRPr sz="1800">
              <a:latin typeface="Calibri"/>
              <a:cs typeface="Calibri"/>
            </a:endParaRPr>
          </a:p>
        </p:txBody>
      </p:sp>
      <p:sp>
        <p:nvSpPr>
          <p:cNvPr id="10" name="object 2">
            <a:extLst>
              <a:ext uri="{FF2B5EF4-FFF2-40B4-BE49-F238E27FC236}">
                <a16:creationId xmlns:a16="http://schemas.microsoft.com/office/drawing/2014/main" id="{E3A8BE6F-3060-C929-1538-23228456D755}"/>
              </a:ext>
            </a:extLst>
          </p:cNvPr>
          <p:cNvSpPr txBox="1">
            <a:spLocks/>
          </p:cNvSpPr>
          <p:nvPr/>
        </p:nvSpPr>
        <p:spPr>
          <a:xfrm>
            <a:off x="6722936" y="3181350"/>
            <a:ext cx="1430463" cy="734175"/>
          </a:xfrm>
          <a:prstGeom prst="rect">
            <a:avLst/>
          </a:prstGeom>
        </p:spPr>
        <p:txBody>
          <a:bodyPr vert="horz" wrap="square" lIns="0" tIns="66675" rIns="0" bIns="0" rtlCol="0">
            <a:spAutoFit/>
          </a:bodyPr>
          <a:lstStyle>
            <a:lvl1pPr>
              <a:defRPr sz="6000" b="0" i="0">
                <a:solidFill>
                  <a:srgbClr val="B7B7B7"/>
                </a:solidFill>
                <a:latin typeface="Calibri"/>
                <a:ea typeface="+mj-ea"/>
                <a:cs typeface="Calibri"/>
              </a:defRPr>
            </a:lvl1pPr>
          </a:lstStyle>
          <a:p>
            <a:pPr marL="12700">
              <a:spcBef>
                <a:spcPts val="525"/>
              </a:spcBef>
            </a:pPr>
            <a:r>
              <a:rPr lang="vi-VN" sz="2100" spc="-20" dirty="0">
                <a:solidFill>
                  <a:srgbClr val="FFFFFF"/>
                </a:solidFill>
                <a:latin typeface="Palatino Linotype"/>
                <a:cs typeface="Palatino Linotype"/>
              </a:rPr>
              <a:t>Biên dịch</a:t>
            </a:r>
            <a:endParaRPr lang="en-AU" sz="2100" dirty="0">
              <a:latin typeface="Palatino Linotype"/>
              <a:cs typeface="Palatino Linotype"/>
            </a:endParaRPr>
          </a:p>
          <a:p>
            <a:pPr marL="12700">
              <a:spcBef>
                <a:spcPts val="385"/>
              </a:spcBef>
            </a:pPr>
            <a:r>
              <a:rPr lang="en-AU" sz="1900" i="1" spc="-10" dirty="0">
                <a:solidFill>
                  <a:srgbClr val="FF595E"/>
                </a:solidFill>
                <a:hlinkClick r:id="rId2"/>
              </a:rPr>
              <a:t>@</a:t>
            </a:r>
            <a:r>
              <a:rPr lang="vi-VN" sz="1900" i="1" spc="-10" dirty="0">
                <a:solidFill>
                  <a:srgbClr val="FF595E"/>
                </a:solidFill>
                <a:hlinkClick r:id="rId2"/>
              </a:rPr>
              <a:t>A</a:t>
            </a:r>
            <a:r>
              <a:rPr lang="en-AU" sz="1900" i="1" spc="-10" dirty="0">
                <a:solidFill>
                  <a:srgbClr val="FF595E"/>
                </a:solidFill>
                <a:hlinkClick r:id="rId2"/>
              </a:rPr>
              <a:t>n</a:t>
            </a:r>
            <a:r>
              <a:rPr lang="vi-VN" sz="1900" i="1" u="sng" spc="-10" dirty="0">
                <a:solidFill>
                  <a:srgbClr val="FF595E"/>
                </a:solidFill>
              </a:rPr>
              <a:t>hContact</a:t>
            </a:r>
            <a:endParaRPr lang="en-AU" sz="1900" u="sng" dirty="0"/>
          </a:p>
        </p:txBody>
      </p:sp>
      <p:pic>
        <p:nvPicPr>
          <p:cNvPr id="11" name="object 4">
            <a:extLst>
              <a:ext uri="{FF2B5EF4-FFF2-40B4-BE49-F238E27FC236}">
                <a16:creationId xmlns:a16="http://schemas.microsoft.com/office/drawing/2014/main" id="{7A2B44FC-93B9-D64B-6126-515C7FE73929}"/>
              </a:ext>
            </a:extLst>
          </p:cNvPr>
          <p:cNvPicPr/>
          <p:nvPr/>
        </p:nvPicPr>
        <p:blipFill>
          <a:blip r:embed="rId4" cstate="print"/>
          <a:stretch>
            <a:fillRect/>
          </a:stretch>
        </p:blipFill>
        <p:spPr>
          <a:xfrm>
            <a:off x="8234742" y="3638550"/>
            <a:ext cx="243549" cy="216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19349" y="2007350"/>
            <a:ext cx="3395979" cy="1396365"/>
            <a:chOff x="4219349" y="2007350"/>
            <a:chExt cx="3395979" cy="1396365"/>
          </a:xfrm>
        </p:grpSpPr>
        <p:pic>
          <p:nvPicPr>
            <p:cNvPr id="3" name="object 3"/>
            <p:cNvPicPr/>
            <p:nvPr/>
          </p:nvPicPr>
          <p:blipFill>
            <a:blip r:embed="rId2" cstate="print"/>
            <a:stretch>
              <a:fillRect/>
            </a:stretch>
          </p:blipFill>
          <p:spPr>
            <a:xfrm>
              <a:off x="4219349" y="2007350"/>
              <a:ext cx="1109699" cy="1396175"/>
            </a:xfrm>
            <a:prstGeom prst="rect">
              <a:avLst/>
            </a:prstGeom>
          </p:spPr>
        </p:pic>
        <p:pic>
          <p:nvPicPr>
            <p:cNvPr id="4" name="object 4"/>
            <p:cNvPicPr/>
            <p:nvPr/>
          </p:nvPicPr>
          <p:blipFill>
            <a:blip r:embed="rId2" cstate="print"/>
            <a:stretch>
              <a:fillRect/>
            </a:stretch>
          </p:blipFill>
          <p:spPr>
            <a:xfrm>
              <a:off x="5362349" y="2007350"/>
              <a:ext cx="1109699" cy="1396175"/>
            </a:xfrm>
            <a:prstGeom prst="rect">
              <a:avLst/>
            </a:prstGeom>
          </p:spPr>
        </p:pic>
        <p:pic>
          <p:nvPicPr>
            <p:cNvPr id="5" name="object 5"/>
            <p:cNvPicPr/>
            <p:nvPr/>
          </p:nvPicPr>
          <p:blipFill>
            <a:blip r:embed="rId2" cstate="print"/>
            <a:stretch>
              <a:fillRect/>
            </a:stretch>
          </p:blipFill>
          <p:spPr>
            <a:xfrm>
              <a:off x="6505349" y="2007350"/>
              <a:ext cx="1109699" cy="1396175"/>
            </a:xfrm>
            <a:prstGeom prst="rect">
              <a:avLst/>
            </a:prstGeom>
          </p:spPr>
        </p:pic>
      </p:grpSp>
      <p:sp>
        <p:nvSpPr>
          <p:cNvPr id="6" name="object 6"/>
          <p:cNvSpPr txBox="1"/>
          <p:nvPr/>
        </p:nvSpPr>
        <p:spPr>
          <a:xfrm>
            <a:off x="853317" y="2511614"/>
            <a:ext cx="2107511" cy="551433"/>
          </a:xfrm>
          <a:prstGeom prst="rect">
            <a:avLst/>
          </a:prstGeom>
        </p:spPr>
        <p:txBody>
          <a:bodyPr vert="horz" wrap="square" lIns="0" tIns="12700" rIns="0" bIns="0" rtlCol="0">
            <a:spAutoFit/>
          </a:bodyPr>
          <a:lstStyle/>
          <a:p>
            <a:pPr marL="12700">
              <a:lnSpc>
                <a:spcPct val="100000"/>
              </a:lnSpc>
              <a:spcBef>
                <a:spcPts val="100"/>
              </a:spcBef>
            </a:pPr>
            <a:r>
              <a:rPr lang="vi-VN" sz="3500" spc="-409" dirty="0">
                <a:solidFill>
                  <a:srgbClr val="FCD94B"/>
                </a:solidFill>
                <a:latin typeface="Aptos Narrow" panose="020B0004020202020204" pitchFamily="34" charset="0"/>
                <a:cs typeface="Arial" panose="020B0604020202020204" pitchFamily="34" charset="0"/>
              </a:rPr>
              <a:t>ĐIỆN NĂNG</a:t>
            </a:r>
            <a:endParaRPr sz="3500" dirty="0">
              <a:latin typeface="Aptos Narrow" panose="020B0004020202020204" pitchFamily="34" charset="0"/>
              <a:cs typeface="Arial" panose="020B0604020202020204" pitchFamily="34" charset="0"/>
            </a:endParaRPr>
          </a:p>
        </p:txBody>
      </p:sp>
      <p:grpSp>
        <p:nvGrpSpPr>
          <p:cNvPr id="7" name="object 7"/>
          <p:cNvGrpSpPr/>
          <p:nvPr/>
        </p:nvGrpSpPr>
        <p:grpSpPr>
          <a:xfrm>
            <a:off x="2645549" y="2730759"/>
            <a:ext cx="1217930" cy="123189"/>
            <a:chOff x="2645549" y="2730759"/>
            <a:chExt cx="1217930" cy="123189"/>
          </a:xfrm>
        </p:grpSpPr>
        <p:sp>
          <p:nvSpPr>
            <p:cNvPr id="8" name="object 8"/>
            <p:cNvSpPr/>
            <p:nvPr/>
          </p:nvSpPr>
          <p:spPr>
            <a:xfrm>
              <a:off x="2645549" y="2792245"/>
              <a:ext cx="1074420" cy="0"/>
            </a:xfrm>
            <a:custGeom>
              <a:avLst/>
              <a:gdLst/>
              <a:ahLst/>
              <a:cxnLst/>
              <a:rect l="l" t="t" r="r" b="b"/>
              <a:pathLst>
                <a:path w="1074420">
                  <a:moveTo>
                    <a:pt x="0" y="0"/>
                  </a:moveTo>
                  <a:lnTo>
                    <a:pt x="1073849" y="0"/>
                  </a:lnTo>
                </a:path>
              </a:pathLst>
            </a:custGeom>
            <a:ln w="28574">
              <a:solidFill>
                <a:srgbClr val="FCD94B"/>
              </a:solidFill>
            </a:ln>
          </p:spPr>
          <p:txBody>
            <a:bodyPr wrap="square" lIns="0" tIns="0" rIns="0" bIns="0" rtlCol="0"/>
            <a:lstStyle/>
            <a:p>
              <a:endParaRPr/>
            </a:p>
          </p:txBody>
        </p:sp>
        <p:pic>
          <p:nvPicPr>
            <p:cNvPr id="9" name="object 9"/>
            <p:cNvPicPr/>
            <p:nvPr/>
          </p:nvPicPr>
          <p:blipFill>
            <a:blip r:embed="rId3" cstate="print"/>
            <a:stretch>
              <a:fillRect/>
            </a:stretch>
          </p:blipFill>
          <p:spPr>
            <a:xfrm>
              <a:off x="3705112" y="2730759"/>
              <a:ext cx="158251" cy="122971"/>
            </a:xfrm>
            <a:prstGeom prst="rect">
              <a:avLst/>
            </a:prstGeom>
          </p:spPr>
        </p:pic>
      </p:grpSp>
      <p:sp>
        <p:nvSpPr>
          <p:cNvPr id="10" name="object 10"/>
          <p:cNvSpPr txBox="1"/>
          <p:nvPr/>
        </p:nvSpPr>
        <p:spPr>
          <a:xfrm>
            <a:off x="1183687" y="4171950"/>
            <a:ext cx="6776626" cy="641201"/>
          </a:xfrm>
          <a:prstGeom prst="rect">
            <a:avLst/>
          </a:prstGeom>
        </p:spPr>
        <p:txBody>
          <a:bodyPr vert="horz" wrap="square" lIns="0" tIns="12700" rIns="0" bIns="0" rtlCol="0">
            <a:spAutoFit/>
          </a:bodyPr>
          <a:lstStyle/>
          <a:p>
            <a:pPr marL="187960" marR="5080" indent="-175895" algn="ctr">
              <a:lnSpc>
                <a:spcPct val="100000"/>
              </a:lnSpc>
              <a:spcBef>
                <a:spcPts val="100"/>
              </a:spcBef>
            </a:pPr>
            <a:r>
              <a:rPr lang="vi-VN" sz="2000" dirty="0">
                <a:solidFill>
                  <a:srgbClr val="FFFFFF"/>
                </a:solidFill>
                <a:latin typeface="Calibri"/>
                <a:cs typeface="Calibri"/>
              </a:rPr>
              <a:t>Máy sản xuất sử dụng điện từ mạng lưới điện </a:t>
            </a:r>
          </a:p>
          <a:p>
            <a:pPr marL="187960" marR="5080" indent="-175895" algn="ctr">
              <a:lnSpc>
                <a:spcPct val="100000"/>
              </a:lnSpc>
              <a:spcBef>
                <a:spcPts val="100"/>
              </a:spcBef>
            </a:pPr>
            <a:r>
              <a:rPr lang="vi-VN" sz="2000" dirty="0">
                <a:solidFill>
                  <a:srgbClr val="FFFFFF"/>
                </a:solidFill>
                <a:latin typeface="Calibri"/>
                <a:cs typeface="Calibri"/>
              </a:rPr>
              <a:t>hoặc từ nguồn năng lượng tại chỗ.</a:t>
            </a:r>
            <a:endParaRPr sz="2000" dirty="0">
              <a:latin typeface="Calibri"/>
              <a:cs typeface="Calibri"/>
            </a:endParaRPr>
          </a:p>
        </p:txBody>
      </p:sp>
      <p:sp>
        <p:nvSpPr>
          <p:cNvPr id="11" name="object 11"/>
          <p:cNvSpPr txBox="1"/>
          <p:nvPr/>
        </p:nvSpPr>
        <p:spPr>
          <a:xfrm>
            <a:off x="8769041" y="2080703"/>
            <a:ext cx="299720" cy="982344"/>
          </a:xfrm>
          <a:prstGeom prst="rect">
            <a:avLst/>
          </a:prstGeom>
        </p:spPr>
        <p:txBody>
          <a:bodyPr vert="vert270" wrap="square" lIns="0" tIns="0" rIns="0" bIns="0" rtlCol="0">
            <a:spAutoFit/>
          </a:bodyPr>
          <a:lstStyle/>
          <a:p>
            <a:pPr marL="12700">
              <a:lnSpc>
                <a:spcPts val="2080"/>
              </a:lnSpc>
            </a:pPr>
            <a:r>
              <a:rPr sz="1800" spc="-120" dirty="0">
                <a:solidFill>
                  <a:srgbClr val="FCD94B"/>
                </a:solidFill>
                <a:latin typeface="Calibri"/>
                <a:cs typeface="Calibri"/>
              </a:rPr>
              <a:t>@anilsaidso</a:t>
            </a:r>
            <a:endParaRPr sz="18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19349" y="2007350"/>
            <a:ext cx="3395979" cy="1396365"/>
            <a:chOff x="4219349" y="2007350"/>
            <a:chExt cx="3395979" cy="1396365"/>
          </a:xfrm>
        </p:grpSpPr>
        <p:pic>
          <p:nvPicPr>
            <p:cNvPr id="3" name="object 3"/>
            <p:cNvPicPr/>
            <p:nvPr/>
          </p:nvPicPr>
          <p:blipFill>
            <a:blip r:embed="rId2" cstate="print"/>
            <a:stretch>
              <a:fillRect/>
            </a:stretch>
          </p:blipFill>
          <p:spPr>
            <a:xfrm>
              <a:off x="4219349" y="2007350"/>
              <a:ext cx="1109699" cy="1396175"/>
            </a:xfrm>
            <a:prstGeom prst="rect">
              <a:avLst/>
            </a:prstGeom>
          </p:spPr>
        </p:pic>
        <p:pic>
          <p:nvPicPr>
            <p:cNvPr id="4" name="object 4"/>
            <p:cNvPicPr/>
            <p:nvPr/>
          </p:nvPicPr>
          <p:blipFill>
            <a:blip r:embed="rId2" cstate="print"/>
            <a:stretch>
              <a:fillRect/>
            </a:stretch>
          </p:blipFill>
          <p:spPr>
            <a:xfrm>
              <a:off x="5362349" y="2007350"/>
              <a:ext cx="1109699" cy="1396175"/>
            </a:xfrm>
            <a:prstGeom prst="rect">
              <a:avLst/>
            </a:prstGeom>
          </p:spPr>
        </p:pic>
        <p:pic>
          <p:nvPicPr>
            <p:cNvPr id="5" name="object 5"/>
            <p:cNvPicPr/>
            <p:nvPr/>
          </p:nvPicPr>
          <p:blipFill>
            <a:blip r:embed="rId2" cstate="print"/>
            <a:stretch>
              <a:fillRect/>
            </a:stretch>
          </p:blipFill>
          <p:spPr>
            <a:xfrm>
              <a:off x="6505349" y="2007350"/>
              <a:ext cx="1109699" cy="1396175"/>
            </a:xfrm>
            <a:prstGeom prst="rect">
              <a:avLst/>
            </a:prstGeom>
          </p:spPr>
        </p:pic>
      </p:grpSp>
      <p:sp>
        <p:nvSpPr>
          <p:cNvPr id="6" name="object 6"/>
          <p:cNvSpPr/>
          <p:nvPr/>
        </p:nvSpPr>
        <p:spPr>
          <a:xfrm>
            <a:off x="4651973" y="1451999"/>
            <a:ext cx="129539" cy="487680"/>
          </a:xfrm>
          <a:custGeom>
            <a:avLst/>
            <a:gdLst/>
            <a:ahLst/>
            <a:cxnLst/>
            <a:rect l="l" t="t" r="r" b="b"/>
            <a:pathLst>
              <a:path w="129539" h="487680">
                <a:moveTo>
                  <a:pt x="129224" y="487635"/>
                </a:moveTo>
                <a:lnTo>
                  <a:pt x="120954" y="456426"/>
                </a:lnTo>
                <a:lnTo>
                  <a:pt x="109582" y="413514"/>
                </a:lnTo>
                <a:lnTo>
                  <a:pt x="95884" y="361825"/>
                </a:lnTo>
                <a:lnTo>
                  <a:pt x="80635" y="304284"/>
                </a:lnTo>
                <a:lnTo>
                  <a:pt x="64612" y="243817"/>
                </a:lnTo>
                <a:lnTo>
                  <a:pt x="48588" y="183350"/>
                </a:lnTo>
                <a:lnTo>
                  <a:pt x="33339" y="125809"/>
                </a:lnTo>
                <a:lnTo>
                  <a:pt x="19641" y="74120"/>
                </a:lnTo>
                <a:lnTo>
                  <a:pt x="8270" y="31208"/>
                </a:lnTo>
                <a:lnTo>
                  <a:pt x="0" y="0"/>
                </a:lnTo>
              </a:path>
            </a:pathLst>
          </a:custGeom>
          <a:ln w="28574">
            <a:solidFill>
              <a:srgbClr val="CCCCCC"/>
            </a:solidFill>
          </a:ln>
        </p:spPr>
        <p:txBody>
          <a:bodyPr wrap="square" lIns="0" tIns="0" rIns="0" bIns="0" rtlCol="0"/>
          <a:lstStyle/>
          <a:p>
            <a:endParaRPr/>
          </a:p>
        </p:txBody>
      </p:sp>
      <p:sp>
        <p:nvSpPr>
          <p:cNvPr id="7" name="object 7"/>
          <p:cNvSpPr/>
          <p:nvPr/>
        </p:nvSpPr>
        <p:spPr>
          <a:xfrm>
            <a:off x="5924107" y="1005723"/>
            <a:ext cx="325120" cy="934085"/>
          </a:xfrm>
          <a:custGeom>
            <a:avLst/>
            <a:gdLst/>
            <a:ahLst/>
            <a:cxnLst/>
            <a:rect l="l" t="t" r="r" b="b"/>
            <a:pathLst>
              <a:path w="325120" h="934085">
                <a:moveTo>
                  <a:pt x="0" y="933899"/>
                </a:moveTo>
                <a:lnTo>
                  <a:pt x="22128" y="870314"/>
                </a:lnTo>
                <a:lnTo>
                  <a:pt x="36533" y="828922"/>
                </a:lnTo>
                <a:lnTo>
                  <a:pt x="52786" y="782220"/>
                </a:lnTo>
                <a:lnTo>
                  <a:pt x="70603" y="731025"/>
                </a:lnTo>
                <a:lnTo>
                  <a:pt x="89699" y="676154"/>
                </a:lnTo>
                <a:lnTo>
                  <a:pt x="109790" y="618424"/>
                </a:lnTo>
                <a:lnTo>
                  <a:pt x="130592" y="558651"/>
                </a:lnTo>
                <a:lnTo>
                  <a:pt x="151820" y="497653"/>
                </a:lnTo>
                <a:lnTo>
                  <a:pt x="173190" y="436246"/>
                </a:lnTo>
                <a:lnTo>
                  <a:pt x="194419" y="375248"/>
                </a:lnTo>
                <a:lnTo>
                  <a:pt x="215220" y="315475"/>
                </a:lnTo>
                <a:lnTo>
                  <a:pt x="235311" y="257744"/>
                </a:lnTo>
                <a:lnTo>
                  <a:pt x="254407" y="202873"/>
                </a:lnTo>
                <a:lnTo>
                  <a:pt x="272224" y="151678"/>
                </a:lnTo>
                <a:lnTo>
                  <a:pt x="288477" y="104976"/>
                </a:lnTo>
                <a:lnTo>
                  <a:pt x="302882" y="63585"/>
                </a:lnTo>
                <a:lnTo>
                  <a:pt x="315155" y="28320"/>
                </a:lnTo>
                <a:lnTo>
                  <a:pt x="325010" y="0"/>
                </a:lnTo>
              </a:path>
            </a:pathLst>
          </a:custGeom>
          <a:ln w="28574">
            <a:solidFill>
              <a:srgbClr val="CCCCCC"/>
            </a:solidFill>
          </a:ln>
        </p:spPr>
        <p:txBody>
          <a:bodyPr wrap="square" lIns="0" tIns="0" rIns="0" bIns="0" rtlCol="0"/>
          <a:lstStyle/>
          <a:p>
            <a:endParaRPr/>
          </a:p>
        </p:txBody>
      </p:sp>
      <p:sp>
        <p:nvSpPr>
          <p:cNvPr id="8" name="object 8"/>
          <p:cNvSpPr txBox="1"/>
          <p:nvPr/>
        </p:nvSpPr>
        <p:spPr>
          <a:xfrm>
            <a:off x="6852339" y="862769"/>
            <a:ext cx="1109698" cy="551433"/>
          </a:xfrm>
          <a:prstGeom prst="rect">
            <a:avLst/>
          </a:prstGeom>
        </p:spPr>
        <p:txBody>
          <a:bodyPr vert="horz" wrap="square" lIns="0" tIns="12700" rIns="0" bIns="0" rtlCol="0">
            <a:spAutoFit/>
          </a:bodyPr>
          <a:lstStyle/>
          <a:p>
            <a:pPr marL="12700">
              <a:lnSpc>
                <a:spcPct val="100000"/>
              </a:lnSpc>
              <a:spcBef>
                <a:spcPts val="100"/>
              </a:spcBef>
            </a:pPr>
            <a:r>
              <a:rPr lang="vi-VN" sz="3500" spc="-615" dirty="0">
                <a:solidFill>
                  <a:srgbClr val="B7B7B7"/>
                </a:solidFill>
                <a:latin typeface="Calibri"/>
                <a:cs typeface="Calibri"/>
              </a:rPr>
              <a:t>MÃ HÓA</a:t>
            </a:r>
            <a:endParaRPr sz="3500" dirty="0">
              <a:latin typeface="Calibri"/>
              <a:cs typeface="Calibri"/>
            </a:endParaRPr>
          </a:p>
        </p:txBody>
      </p:sp>
      <p:sp>
        <p:nvSpPr>
          <p:cNvPr id="9" name="object 9"/>
          <p:cNvSpPr/>
          <p:nvPr/>
        </p:nvSpPr>
        <p:spPr>
          <a:xfrm>
            <a:off x="7067183" y="1530824"/>
            <a:ext cx="82550" cy="408940"/>
          </a:xfrm>
          <a:custGeom>
            <a:avLst/>
            <a:gdLst/>
            <a:ahLst/>
            <a:cxnLst/>
            <a:rect l="l" t="t" r="r" b="b"/>
            <a:pathLst>
              <a:path w="82550" h="408939">
                <a:moveTo>
                  <a:pt x="0" y="408803"/>
                </a:moveTo>
                <a:lnTo>
                  <a:pt x="16697" y="325764"/>
                </a:lnTo>
                <a:lnTo>
                  <a:pt x="28417" y="267478"/>
                </a:lnTo>
                <a:lnTo>
                  <a:pt x="41100" y="204401"/>
                </a:lnTo>
                <a:lnTo>
                  <a:pt x="53783" y="141324"/>
                </a:lnTo>
                <a:lnTo>
                  <a:pt x="65503" y="83038"/>
                </a:lnTo>
                <a:lnTo>
                  <a:pt x="75297" y="34333"/>
                </a:lnTo>
                <a:lnTo>
                  <a:pt x="82200" y="0"/>
                </a:lnTo>
              </a:path>
            </a:pathLst>
          </a:custGeom>
          <a:ln w="28574">
            <a:solidFill>
              <a:srgbClr val="CCCCCC"/>
            </a:solidFill>
          </a:ln>
        </p:spPr>
        <p:txBody>
          <a:bodyPr wrap="square" lIns="0" tIns="0" rIns="0" bIns="0" rtlCol="0"/>
          <a:lstStyle/>
          <a:p>
            <a:endParaRPr/>
          </a:p>
        </p:txBody>
      </p:sp>
      <p:sp>
        <p:nvSpPr>
          <p:cNvPr id="12" name="object 12"/>
          <p:cNvSpPr txBox="1"/>
          <p:nvPr/>
        </p:nvSpPr>
        <p:spPr>
          <a:xfrm>
            <a:off x="796872" y="2485832"/>
            <a:ext cx="1848677" cy="551433"/>
          </a:xfrm>
          <a:prstGeom prst="rect">
            <a:avLst/>
          </a:prstGeom>
        </p:spPr>
        <p:txBody>
          <a:bodyPr vert="horz" wrap="square" lIns="0" tIns="12700" rIns="0" bIns="0" rtlCol="0">
            <a:spAutoFit/>
          </a:bodyPr>
          <a:lstStyle/>
          <a:p>
            <a:pPr marL="12700">
              <a:spcBef>
                <a:spcPts val="100"/>
              </a:spcBef>
            </a:pPr>
            <a:r>
              <a:rPr lang="vi-VN" sz="3500" spc="-409" dirty="0">
                <a:solidFill>
                  <a:srgbClr val="FCD94B"/>
                </a:solidFill>
                <a:latin typeface="Aptos Narrow" panose="020B0004020202020204" pitchFamily="34" charset="0"/>
                <a:cs typeface="Calibri"/>
              </a:rPr>
              <a:t>ĐIỆN NĂNG</a:t>
            </a:r>
            <a:endParaRPr lang="vi-VN" sz="3500" dirty="0">
              <a:latin typeface="Aptos Narrow" panose="020B0004020202020204" pitchFamily="34" charset="0"/>
              <a:cs typeface="Calibri"/>
            </a:endParaRPr>
          </a:p>
        </p:txBody>
      </p:sp>
      <p:grpSp>
        <p:nvGrpSpPr>
          <p:cNvPr id="13" name="object 13"/>
          <p:cNvGrpSpPr/>
          <p:nvPr/>
        </p:nvGrpSpPr>
        <p:grpSpPr>
          <a:xfrm>
            <a:off x="2645549" y="2730759"/>
            <a:ext cx="1217930" cy="123189"/>
            <a:chOff x="2645549" y="2730759"/>
            <a:chExt cx="1217930" cy="123189"/>
          </a:xfrm>
        </p:grpSpPr>
        <p:sp>
          <p:nvSpPr>
            <p:cNvPr id="14" name="object 14"/>
            <p:cNvSpPr/>
            <p:nvPr/>
          </p:nvSpPr>
          <p:spPr>
            <a:xfrm>
              <a:off x="2645549" y="2792245"/>
              <a:ext cx="1074420" cy="0"/>
            </a:xfrm>
            <a:custGeom>
              <a:avLst/>
              <a:gdLst/>
              <a:ahLst/>
              <a:cxnLst/>
              <a:rect l="l" t="t" r="r" b="b"/>
              <a:pathLst>
                <a:path w="1074420">
                  <a:moveTo>
                    <a:pt x="0" y="0"/>
                  </a:moveTo>
                  <a:lnTo>
                    <a:pt x="1073849" y="0"/>
                  </a:lnTo>
                </a:path>
              </a:pathLst>
            </a:custGeom>
            <a:ln w="28574">
              <a:solidFill>
                <a:srgbClr val="FCD94B"/>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3705112" y="2730759"/>
              <a:ext cx="158251" cy="122971"/>
            </a:xfrm>
            <a:prstGeom prst="rect">
              <a:avLst/>
            </a:prstGeom>
          </p:spPr>
        </p:pic>
      </p:grpSp>
      <p:sp>
        <p:nvSpPr>
          <p:cNvPr id="16" name="object 16"/>
          <p:cNvSpPr txBox="1"/>
          <p:nvPr/>
        </p:nvSpPr>
        <p:spPr>
          <a:xfrm>
            <a:off x="1086329" y="4028614"/>
            <a:ext cx="7448071" cy="628377"/>
          </a:xfrm>
          <a:prstGeom prst="rect">
            <a:avLst/>
          </a:prstGeom>
        </p:spPr>
        <p:txBody>
          <a:bodyPr vert="horz" wrap="square" lIns="0" tIns="12700" rIns="0" bIns="0" rtlCol="0">
            <a:spAutoFit/>
          </a:bodyPr>
          <a:lstStyle/>
          <a:p>
            <a:pPr marL="12700" marR="5080" algn="ctr">
              <a:lnSpc>
                <a:spcPct val="100000"/>
              </a:lnSpc>
              <a:spcBef>
                <a:spcPts val="100"/>
              </a:spcBef>
            </a:pPr>
            <a:r>
              <a:rPr lang="vi-VN" sz="2000" b="0" i="0" dirty="0">
                <a:solidFill>
                  <a:srgbClr val="ECECEC"/>
                </a:solidFill>
                <a:effectLst/>
                <a:highlight>
                  <a:srgbClr val="000000"/>
                </a:highlight>
                <a:latin typeface="Söhne"/>
              </a:rPr>
              <a:t>Những máy này được biết đến là thợ đào, tham gia vào quá trình “Mã hóa" với mục đích tạo ra một định dạng dữ liệu mã hóa ở đầu ra.</a:t>
            </a:r>
            <a:endParaRPr sz="2000" dirty="0">
              <a:highlight>
                <a:srgbClr val="000000"/>
              </a:highlight>
              <a:latin typeface="Calibri"/>
              <a:cs typeface="Calibri"/>
            </a:endParaRPr>
          </a:p>
        </p:txBody>
      </p:sp>
      <p:sp>
        <p:nvSpPr>
          <p:cNvPr id="17" name="object 17"/>
          <p:cNvSpPr txBox="1"/>
          <p:nvPr/>
        </p:nvSpPr>
        <p:spPr>
          <a:xfrm>
            <a:off x="8769041" y="2080703"/>
            <a:ext cx="299720" cy="982344"/>
          </a:xfrm>
          <a:prstGeom prst="rect">
            <a:avLst/>
          </a:prstGeom>
        </p:spPr>
        <p:txBody>
          <a:bodyPr vert="vert270" wrap="square" lIns="0" tIns="0" rIns="0" bIns="0" rtlCol="0">
            <a:spAutoFit/>
          </a:bodyPr>
          <a:lstStyle/>
          <a:p>
            <a:pPr marL="12700">
              <a:lnSpc>
                <a:spcPts val="2080"/>
              </a:lnSpc>
            </a:pPr>
            <a:r>
              <a:rPr sz="1800" spc="-120" dirty="0">
                <a:solidFill>
                  <a:srgbClr val="FCD94B"/>
                </a:solidFill>
                <a:latin typeface="Calibri"/>
                <a:cs typeface="Calibri"/>
              </a:rPr>
              <a:t>@anilsaidso</a:t>
            </a:r>
            <a:endParaRPr sz="1800">
              <a:latin typeface="Calibri"/>
              <a:cs typeface="Calibri"/>
            </a:endParaRPr>
          </a:p>
        </p:txBody>
      </p:sp>
      <p:sp>
        <p:nvSpPr>
          <p:cNvPr id="19" name="object 8">
            <a:extLst>
              <a:ext uri="{FF2B5EF4-FFF2-40B4-BE49-F238E27FC236}">
                <a16:creationId xmlns:a16="http://schemas.microsoft.com/office/drawing/2014/main" id="{DE3C70A5-697C-F630-76E2-88B67EC0B6F7}"/>
              </a:ext>
            </a:extLst>
          </p:cNvPr>
          <p:cNvSpPr txBox="1"/>
          <p:nvPr/>
        </p:nvSpPr>
        <p:spPr>
          <a:xfrm>
            <a:off x="5638800" y="411139"/>
            <a:ext cx="1109698" cy="551433"/>
          </a:xfrm>
          <a:prstGeom prst="rect">
            <a:avLst/>
          </a:prstGeom>
        </p:spPr>
        <p:txBody>
          <a:bodyPr vert="horz" wrap="square" lIns="0" tIns="12700" rIns="0" bIns="0" rtlCol="0">
            <a:spAutoFit/>
          </a:bodyPr>
          <a:lstStyle/>
          <a:p>
            <a:pPr marL="12700">
              <a:lnSpc>
                <a:spcPct val="100000"/>
              </a:lnSpc>
              <a:spcBef>
                <a:spcPts val="100"/>
              </a:spcBef>
            </a:pPr>
            <a:r>
              <a:rPr lang="vi-VN" sz="3500" spc="-615" dirty="0">
                <a:solidFill>
                  <a:srgbClr val="B7B7B7"/>
                </a:solidFill>
                <a:latin typeface="Calibri"/>
                <a:cs typeface="Calibri"/>
              </a:rPr>
              <a:t>MÃ HÓA</a:t>
            </a:r>
            <a:endParaRPr sz="3500" dirty="0">
              <a:latin typeface="Calibri"/>
              <a:cs typeface="Calibri"/>
            </a:endParaRPr>
          </a:p>
        </p:txBody>
      </p:sp>
      <p:sp>
        <p:nvSpPr>
          <p:cNvPr id="20" name="object 8">
            <a:extLst>
              <a:ext uri="{FF2B5EF4-FFF2-40B4-BE49-F238E27FC236}">
                <a16:creationId xmlns:a16="http://schemas.microsoft.com/office/drawing/2014/main" id="{442B2100-F54B-1083-CBCA-A2C3EDE734EA}"/>
              </a:ext>
            </a:extLst>
          </p:cNvPr>
          <p:cNvSpPr txBox="1"/>
          <p:nvPr/>
        </p:nvSpPr>
        <p:spPr>
          <a:xfrm>
            <a:off x="4161893" y="837733"/>
            <a:ext cx="1109698" cy="551433"/>
          </a:xfrm>
          <a:prstGeom prst="rect">
            <a:avLst/>
          </a:prstGeom>
        </p:spPr>
        <p:txBody>
          <a:bodyPr vert="horz" wrap="square" lIns="0" tIns="12700" rIns="0" bIns="0" rtlCol="0">
            <a:spAutoFit/>
          </a:bodyPr>
          <a:lstStyle/>
          <a:p>
            <a:pPr marL="12700">
              <a:lnSpc>
                <a:spcPct val="100000"/>
              </a:lnSpc>
              <a:spcBef>
                <a:spcPts val="100"/>
              </a:spcBef>
            </a:pPr>
            <a:r>
              <a:rPr lang="vi-VN" sz="3500" spc="-615" dirty="0">
                <a:solidFill>
                  <a:srgbClr val="B7B7B7"/>
                </a:solidFill>
                <a:latin typeface="Calibri"/>
                <a:cs typeface="Calibri"/>
              </a:rPr>
              <a:t>MÃ HÓA</a:t>
            </a:r>
            <a:endParaRPr sz="35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2975" y="782544"/>
            <a:ext cx="6660891" cy="936154"/>
          </a:xfrm>
          <a:prstGeom prst="rect">
            <a:avLst/>
          </a:prstGeom>
        </p:spPr>
        <p:txBody>
          <a:bodyPr vert="horz" wrap="square" lIns="0" tIns="12700" rIns="0" bIns="0" rtlCol="0">
            <a:spAutoFit/>
          </a:bodyPr>
          <a:lstStyle/>
          <a:p>
            <a:pPr marL="253365">
              <a:lnSpc>
                <a:spcPct val="100000"/>
              </a:lnSpc>
              <a:spcBef>
                <a:spcPts val="100"/>
              </a:spcBef>
            </a:pPr>
            <a:r>
              <a:rPr lang="vi-VN" spc="-815" dirty="0">
                <a:latin typeface="Arial" panose="020B0604020202020204" pitchFamily="34" charset="0"/>
                <a:cs typeface="Arial" panose="020B0604020202020204" pitchFamily="34" charset="0"/>
              </a:rPr>
              <a:t>MÃ HÓA</a:t>
            </a:r>
            <a:r>
              <a:rPr spc="85" dirty="0">
                <a:latin typeface="Arial" panose="020B0604020202020204" pitchFamily="34" charset="0"/>
                <a:cs typeface="Arial" panose="020B0604020202020204" pitchFamily="34" charset="0"/>
              </a:rPr>
              <a:t> </a:t>
            </a:r>
            <a:r>
              <a:rPr sz="4800" i="1" spc="-15" baseline="6944" dirty="0">
                <a:latin typeface="Arial" panose="020B0604020202020204" pitchFamily="34" charset="0"/>
                <a:cs typeface="Arial" panose="020B0604020202020204" pitchFamily="34" charset="0"/>
              </a:rPr>
              <a:t>(</a:t>
            </a:r>
            <a:r>
              <a:rPr lang="vi-VN" sz="4800" i="1" spc="-15" baseline="6944" dirty="0">
                <a:latin typeface="Arial" panose="020B0604020202020204" pitchFamily="34" charset="0"/>
                <a:cs typeface="Arial" panose="020B0604020202020204" pitchFamily="34" charset="0"/>
              </a:rPr>
              <a:t>hash</a:t>
            </a:r>
            <a:r>
              <a:rPr sz="4800" i="1" spc="-15" baseline="6944" dirty="0">
                <a:latin typeface="Arial" panose="020B0604020202020204" pitchFamily="34" charset="0"/>
                <a:cs typeface="Arial" panose="020B0604020202020204" pitchFamily="34" charset="0"/>
              </a:rPr>
              <a:t>)</a:t>
            </a:r>
            <a:endParaRPr sz="4800" baseline="6944" dirty="0">
              <a:latin typeface="Arial" panose="020B0604020202020204" pitchFamily="34" charset="0"/>
              <a:cs typeface="Arial" panose="020B0604020202020204" pitchFamily="34" charset="0"/>
            </a:endParaRPr>
          </a:p>
        </p:txBody>
      </p:sp>
      <p:sp>
        <p:nvSpPr>
          <p:cNvPr id="3" name="object 3"/>
          <p:cNvSpPr txBox="1"/>
          <p:nvPr/>
        </p:nvSpPr>
        <p:spPr>
          <a:xfrm>
            <a:off x="1430133" y="2085268"/>
            <a:ext cx="6283733" cy="1678536"/>
          </a:xfrm>
          <a:prstGeom prst="rect">
            <a:avLst/>
          </a:prstGeom>
        </p:spPr>
        <p:txBody>
          <a:bodyPr vert="horz" wrap="square" lIns="0" tIns="12700" rIns="0" bIns="0" rtlCol="0">
            <a:spAutoFit/>
          </a:bodyPr>
          <a:lstStyle/>
          <a:p>
            <a:pPr marL="12700" marR="5080">
              <a:lnSpc>
                <a:spcPct val="114999"/>
              </a:lnSpc>
              <a:spcBef>
                <a:spcPts val="100"/>
              </a:spcBef>
            </a:pPr>
            <a:r>
              <a:rPr lang="vi-VN" sz="3200" i="1" spc="-10" dirty="0">
                <a:solidFill>
                  <a:srgbClr val="FCD94B"/>
                </a:solidFill>
                <a:latin typeface="Calibri"/>
                <a:cs typeface="Calibri"/>
              </a:rPr>
              <a:t>Dùng thuật toán để chuyển đổi một phần dữ liệu thành một chuỗi có độ dài cố định và duy nhất.</a:t>
            </a:r>
            <a:endParaRPr sz="3200" dirty="0">
              <a:latin typeface="Calibri"/>
              <a:cs typeface="Calibri"/>
            </a:endParaRPr>
          </a:p>
        </p:txBody>
      </p:sp>
      <p:sp>
        <p:nvSpPr>
          <p:cNvPr id="4" name="object 4"/>
          <p:cNvSpPr txBox="1"/>
          <p:nvPr/>
        </p:nvSpPr>
        <p:spPr>
          <a:xfrm>
            <a:off x="6073125" y="4538374"/>
            <a:ext cx="1619885" cy="554355"/>
          </a:xfrm>
          <a:prstGeom prst="rect">
            <a:avLst/>
          </a:prstGeom>
          <a:ln w="9524">
            <a:solidFill>
              <a:srgbClr val="B7B7B7"/>
            </a:solidFill>
          </a:ln>
        </p:spPr>
        <p:txBody>
          <a:bodyPr vert="horz" wrap="square" lIns="0" tIns="73660" rIns="0" bIns="0" rtlCol="0">
            <a:spAutoFit/>
          </a:bodyPr>
          <a:lstStyle/>
          <a:p>
            <a:pPr marL="250190">
              <a:lnSpc>
                <a:spcPct val="100000"/>
              </a:lnSpc>
              <a:spcBef>
                <a:spcPts val="580"/>
              </a:spcBef>
            </a:pPr>
            <a:r>
              <a:rPr sz="2400" spc="-300" dirty="0">
                <a:solidFill>
                  <a:srgbClr val="FCD94B"/>
                </a:solidFill>
                <a:latin typeface="Calibri"/>
                <a:cs typeface="Calibri"/>
              </a:rPr>
              <a:t>66a91de5…</a:t>
            </a:r>
            <a:endParaRPr sz="2400" dirty="0">
              <a:latin typeface="Calibri"/>
              <a:cs typeface="Calibri"/>
            </a:endParaRPr>
          </a:p>
        </p:txBody>
      </p:sp>
      <p:graphicFrame>
        <p:nvGraphicFramePr>
          <p:cNvPr id="5" name="object 5"/>
          <p:cNvGraphicFramePr>
            <a:graphicFrameLocks noGrp="1"/>
          </p:cNvGraphicFramePr>
          <p:nvPr>
            <p:extLst>
              <p:ext uri="{D42A27DB-BD31-4B8C-83A1-F6EECF244321}">
                <p14:modId xmlns:p14="http://schemas.microsoft.com/office/powerpoint/2010/main" val="1525669723"/>
              </p:ext>
            </p:extLst>
          </p:nvPr>
        </p:nvGraphicFramePr>
        <p:xfrm>
          <a:off x="1365462" y="4533612"/>
          <a:ext cx="4646929" cy="553720"/>
        </p:xfrm>
        <a:graphic>
          <a:graphicData uri="http://schemas.openxmlformats.org/drawingml/2006/table">
            <a:tbl>
              <a:tblPr firstRow="1" bandRow="1">
                <a:tableStyleId>{2D5ABB26-0587-4C30-8999-92F81FD0307C}</a:tableStyleId>
              </a:tblPr>
              <a:tblGrid>
                <a:gridCol w="2787650">
                  <a:extLst>
                    <a:ext uri="{9D8B030D-6E8A-4147-A177-3AD203B41FA5}">
                      <a16:colId xmlns:a16="http://schemas.microsoft.com/office/drawing/2014/main" val="20000"/>
                    </a:ext>
                  </a:extLst>
                </a:gridCol>
                <a:gridCol w="44196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320039">
                  <a:extLst>
                    <a:ext uri="{9D8B030D-6E8A-4147-A177-3AD203B41FA5}">
                      <a16:colId xmlns:a16="http://schemas.microsoft.com/office/drawing/2014/main" val="20003"/>
                    </a:ext>
                  </a:extLst>
                </a:gridCol>
              </a:tblGrid>
              <a:tr h="276860">
                <a:tc rowSpan="2">
                  <a:txBody>
                    <a:bodyPr/>
                    <a:lstStyle/>
                    <a:p>
                      <a:pPr marL="184785">
                        <a:lnSpc>
                          <a:spcPct val="100000"/>
                        </a:lnSpc>
                        <a:spcBef>
                          <a:spcPts val="580"/>
                        </a:spcBef>
                      </a:pPr>
                      <a:r>
                        <a:rPr lang="vi-VN" sz="2400" spc="-155" dirty="0">
                          <a:solidFill>
                            <a:srgbClr val="999999"/>
                          </a:solidFill>
                          <a:latin typeface="Calibri"/>
                          <a:ea typeface="+mn-ea"/>
                          <a:cs typeface="Calibri"/>
                        </a:rPr>
                        <a:t>KHIÊM TỐN</a:t>
                      </a:r>
                      <a:r>
                        <a:rPr sz="2400" spc="-155" dirty="0">
                          <a:solidFill>
                            <a:srgbClr val="999999"/>
                          </a:solidFill>
                          <a:latin typeface="Calibri"/>
                          <a:ea typeface="+mn-ea"/>
                          <a:cs typeface="Calibri"/>
                        </a:rPr>
                        <a:t>, </a:t>
                      </a:r>
                      <a:r>
                        <a:rPr lang="vi-VN" sz="2400" spc="-155" dirty="0">
                          <a:solidFill>
                            <a:srgbClr val="999999"/>
                          </a:solidFill>
                          <a:latin typeface="Calibri"/>
                          <a:ea typeface="+mn-ea"/>
                          <a:cs typeface="Calibri"/>
                        </a:rPr>
                        <a:t>TÍCH TRỮ</a:t>
                      </a:r>
                      <a:endParaRPr sz="2400" spc="-155" dirty="0">
                        <a:solidFill>
                          <a:srgbClr val="999999"/>
                        </a:solidFill>
                        <a:latin typeface="Calibri"/>
                        <a:ea typeface="+mn-ea"/>
                        <a:cs typeface="Calibri"/>
                      </a:endParaRPr>
                    </a:p>
                  </a:txBody>
                  <a:tcPr marL="0" marR="0" marT="73660" marB="0">
                    <a:lnL w="9525">
                      <a:solidFill>
                        <a:srgbClr val="B7B7B7"/>
                      </a:solidFill>
                      <a:prstDash val="solid"/>
                    </a:lnL>
                    <a:lnR w="9525">
                      <a:solidFill>
                        <a:srgbClr val="B7B7B7"/>
                      </a:solidFill>
                      <a:prstDash val="solid"/>
                    </a:lnR>
                    <a:lnT w="9525">
                      <a:solidFill>
                        <a:srgbClr val="B7B7B7"/>
                      </a:solidFill>
                      <a:prstDash val="solid"/>
                    </a:lnT>
                    <a:lnB w="9525">
                      <a:solidFill>
                        <a:srgbClr val="B7B7B7"/>
                      </a:solidFill>
                      <a:prstDash val="solid"/>
                    </a:lnB>
                  </a:tcPr>
                </a:tc>
                <a:tc>
                  <a:txBody>
                    <a:bodyPr/>
                    <a:lstStyle/>
                    <a:p>
                      <a:pPr>
                        <a:lnSpc>
                          <a:spcPct val="100000"/>
                        </a:lnSpc>
                      </a:pPr>
                      <a:endParaRPr sz="1700">
                        <a:latin typeface="Times New Roman"/>
                        <a:cs typeface="Times New Roman"/>
                      </a:endParaRPr>
                    </a:p>
                  </a:txBody>
                  <a:tcPr marL="0" marR="0" marT="0" marB="0">
                    <a:lnL w="9525">
                      <a:solidFill>
                        <a:srgbClr val="B7B7B7"/>
                      </a:solidFill>
                      <a:prstDash val="solid"/>
                    </a:lnL>
                    <a:lnR w="9525">
                      <a:solidFill>
                        <a:srgbClr val="B7B7B7"/>
                      </a:solidFill>
                      <a:prstDash val="solid"/>
                    </a:lnR>
                    <a:lnB w="9525">
                      <a:solidFill>
                        <a:srgbClr val="FCD94B"/>
                      </a:solidFill>
                      <a:prstDash val="solid"/>
                    </a:lnB>
                  </a:tcPr>
                </a:tc>
                <a:tc>
                  <a:txBody>
                    <a:bodyPr/>
                    <a:lstStyle/>
                    <a:p>
                      <a:pPr>
                        <a:lnSpc>
                          <a:spcPct val="100000"/>
                        </a:lnSpc>
                      </a:pPr>
                      <a:endParaRPr sz="1700" dirty="0">
                        <a:latin typeface="Times New Roman"/>
                        <a:cs typeface="Times New Roman"/>
                      </a:endParaRPr>
                    </a:p>
                  </a:txBody>
                  <a:tcPr marL="0" marR="0" marT="0" marB="0">
                    <a:lnL w="9525">
                      <a:solidFill>
                        <a:srgbClr val="B7B7B7"/>
                      </a:solidFill>
                      <a:prstDash val="solid"/>
                    </a:lnL>
                    <a:lnR w="9525">
                      <a:solidFill>
                        <a:srgbClr val="B7B7B7"/>
                      </a:solidFill>
                      <a:prstDash val="solid"/>
                    </a:lnR>
                    <a:lnT w="9525">
                      <a:solidFill>
                        <a:srgbClr val="B7B7B7"/>
                      </a:solidFill>
                      <a:prstDash val="solid"/>
                    </a:lnT>
                    <a:lnB w="9525">
                      <a:solidFill>
                        <a:srgbClr val="FCD94B"/>
                      </a:solidFill>
                      <a:prstDash val="solid"/>
                    </a:lnB>
                    <a:solidFill>
                      <a:srgbClr val="FCD94B"/>
                    </a:solidFill>
                  </a:tcPr>
                </a:tc>
                <a:tc>
                  <a:txBody>
                    <a:bodyPr/>
                    <a:lstStyle/>
                    <a:p>
                      <a:pPr>
                        <a:lnSpc>
                          <a:spcPct val="100000"/>
                        </a:lnSpc>
                      </a:pPr>
                      <a:endParaRPr sz="1700">
                        <a:latin typeface="Times New Roman"/>
                        <a:cs typeface="Times New Roman"/>
                      </a:endParaRPr>
                    </a:p>
                  </a:txBody>
                  <a:tcPr marL="0" marR="0" marT="0" marB="0">
                    <a:lnL w="9525">
                      <a:solidFill>
                        <a:srgbClr val="B7B7B7"/>
                      </a:solidFill>
                      <a:prstDash val="solid"/>
                    </a:lnL>
                    <a:lnB w="9525">
                      <a:solidFill>
                        <a:srgbClr val="FCD94B"/>
                      </a:solidFill>
                      <a:prstDash val="solid"/>
                    </a:lnB>
                  </a:tcPr>
                </a:tc>
                <a:extLst>
                  <a:ext uri="{0D108BD9-81ED-4DB2-BD59-A6C34878D82A}">
                    <a16:rowId xmlns:a16="http://schemas.microsoft.com/office/drawing/2014/main" val="10000"/>
                  </a:ext>
                </a:extLst>
              </a:tr>
              <a:tr h="276860">
                <a:tc vMerge="1">
                  <a:txBody>
                    <a:bodyPr/>
                    <a:lstStyle/>
                    <a:p>
                      <a:endParaRPr/>
                    </a:p>
                  </a:txBody>
                  <a:tcPr marL="0" marR="0" marT="73660" marB="0">
                    <a:lnL w="9525">
                      <a:solidFill>
                        <a:srgbClr val="B7B7B7"/>
                      </a:solidFill>
                      <a:prstDash val="solid"/>
                    </a:lnL>
                    <a:lnR w="9525">
                      <a:solidFill>
                        <a:srgbClr val="B7B7B7"/>
                      </a:solidFill>
                      <a:prstDash val="solid"/>
                    </a:lnR>
                    <a:lnT w="9525">
                      <a:solidFill>
                        <a:srgbClr val="B7B7B7"/>
                      </a:solidFill>
                      <a:prstDash val="solid"/>
                    </a:lnT>
                    <a:lnB w="9525">
                      <a:solidFill>
                        <a:srgbClr val="B7B7B7"/>
                      </a:solidFill>
                      <a:prstDash val="solid"/>
                    </a:lnB>
                  </a:tcPr>
                </a:tc>
                <a:tc>
                  <a:txBody>
                    <a:bodyPr/>
                    <a:lstStyle/>
                    <a:p>
                      <a:pPr>
                        <a:lnSpc>
                          <a:spcPct val="100000"/>
                        </a:lnSpc>
                      </a:pPr>
                      <a:endParaRPr sz="1700">
                        <a:latin typeface="Times New Roman"/>
                        <a:cs typeface="Times New Roman"/>
                      </a:endParaRPr>
                    </a:p>
                  </a:txBody>
                  <a:tcPr marL="0" marR="0" marT="0" marB="0">
                    <a:lnL w="9525">
                      <a:solidFill>
                        <a:srgbClr val="B7B7B7"/>
                      </a:solidFill>
                      <a:prstDash val="solid"/>
                    </a:lnL>
                    <a:lnR w="9525">
                      <a:solidFill>
                        <a:srgbClr val="B7B7B7"/>
                      </a:solidFill>
                      <a:prstDash val="solid"/>
                    </a:lnR>
                    <a:lnT w="9525">
                      <a:solidFill>
                        <a:srgbClr val="FCD94B"/>
                      </a:solidFill>
                      <a:prstDash val="solid"/>
                    </a:lnT>
                  </a:tcPr>
                </a:tc>
                <a:tc>
                  <a:txBody>
                    <a:bodyPr/>
                    <a:lstStyle/>
                    <a:p>
                      <a:pPr marL="302895">
                        <a:lnSpc>
                          <a:spcPts val="1290"/>
                        </a:lnSpc>
                      </a:pPr>
                      <a:r>
                        <a:rPr sz="2450" i="1" spc="-530" dirty="0">
                          <a:latin typeface="Trebuchet MS"/>
                          <a:cs typeface="Trebuchet MS"/>
                        </a:rPr>
                        <a:t>HASH</a:t>
                      </a:r>
                      <a:endParaRPr sz="2450">
                        <a:latin typeface="Trebuchet MS"/>
                        <a:cs typeface="Trebuchet MS"/>
                      </a:endParaRPr>
                    </a:p>
                  </a:txBody>
                  <a:tcPr marL="0" marR="0" marT="0" marB="0">
                    <a:lnL w="9525">
                      <a:solidFill>
                        <a:srgbClr val="B7B7B7"/>
                      </a:solidFill>
                      <a:prstDash val="solid"/>
                    </a:lnL>
                    <a:lnR w="9525">
                      <a:solidFill>
                        <a:srgbClr val="B7B7B7"/>
                      </a:solidFill>
                      <a:prstDash val="solid"/>
                    </a:lnR>
                    <a:lnT w="9525">
                      <a:solidFill>
                        <a:srgbClr val="FCD94B"/>
                      </a:solidFill>
                      <a:prstDash val="solid"/>
                    </a:lnT>
                    <a:lnB w="9525">
                      <a:solidFill>
                        <a:srgbClr val="B7B7B7"/>
                      </a:solidFill>
                      <a:prstDash val="solid"/>
                    </a:lnB>
                    <a:solidFill>
                      <a:srgbClr val="FCD94B"/>
                    </a:solidFill>
                  </a:tcPr>
                </a:tc>
                <a:tc>
                  <a:txBody>
                    <a:bodyPr/>
                    <a:lstStyle/>
                    <a:p>
                      <a:pPr>
                        <a:lnSpc>
                          <a:spcPct val="100000"/>
                        </a:lnSpc>
                      </a:pPr>
                      <a:endParaRPr sz="1700" dirty="0">
                        <a:latin typeface="Times New Roman"/>
                        <a:cs typeface="Times New Roman"/>
                      </a:endParaRPr>
                    </a:p>
                  </a:txBody>
                  <a:tcPr marL="0" marR="0" marT="0" marB="0">
                    <a:lnL w="9525">
                      <a:solidFill>
                        <a:srgbClr val="B7B7B7"/>
                      </a:solidFill>
                      <a:prstDash val="solid"/>
                    </a:lnL>
                    <a:lnT w="9525">
                      <a:solidFill>
                        <a:srgbClr val="FCD94B"/>
                      </a:solidFill>
                      <a:prstDash val="solid"/>
                    </a:lnT>
                  </a:tcPr>
                </a:tc>
                <a:extLst>
                  <a:ext uri="{0D108BD9-81ED-4DB2-BD59-A6C34878D82A}">
                    <a16:rowId xmlns:a16="http://schemas.microsoft.com/office/drawing/2014/main" val="10001"/>
                  </a:ext>
                </a:extLst>
              </a:tr>
            </a:tbl>
          </a:graphicData>
        </a:graphic>
      </p:graphicFrame>
      <p:grpSp>
        <p:nvGrpSpPr>
          <p:cNvPr id="6" name="object 6"/>
          <p:cNvGrpSpPr/>
          <p:nvPr/>
        </p:nvGrpSpPr>
        <p:grpSpPr>
          <a:xfrm>
            <a:off x="6011212" y="4794929"/>
            <a:ext cx="53340" cy="41275"/>
            <a:chOff x="6011212" y="4794929"/>
            <a:chExt cx="53340" cy="41275"/>
          </a:xfrm>
        </p:grpSpPr>
        <p:sp>
          <p:nvSpPr>
            <p:cNvPr id="7" name="object 7"/>
            <p:cNvSpPr/>
            <p:nvPr/>
          </p:nvSpPr>
          <p:spPr>
            <a:xfrm>
              <a:off x="6015975" y="4799692"/>
              <a:ext cx="43815" cy="31750"/>
            </a:xfrm>
            <a:custGeom>
              <a:avLst/>
              <a:gdLst/>
              <a:ahLst/>
              <a:cxnLst/>
              <a:rect l="l" t="t" r="r" b="b"/>
              <a:pathLst>
                <a:path w="43814" h="31750">
                  <a:moveTo>
                    <a:pt x="0" y="31465"/>
                  </a:moveTo>
                  <a:lnTo>
                    <a:pt x="0" y="0"/>
                  </a:lnTo>
                  <a:lnTo>
                    <a:pt x="43225" y="15732"/>
                  </a:lnTo>
                  <a:lnTo>
                    <a:pt x="0" y="31465"/>
                  </a:lnTo>
                  <a:close/>
                </a:path>
              </a:pathLst>
            </a:custGeom>
            <a:solidFill>
              <a:srgbClr val="FCD94B"/>
            </a:solidFill>
          </p:spPr>
          <p:txBody>
            <a:bodyPr wrap="square" lIns="0" tIns="0" rIns="0" bIns="0" rtlCol="0"/>
            <a:lstStyle/>
            <a:p>
              <a:endParaRPr/>
            </a:p>
          </p:txBody>
        </p:sp>
        <p:sp>
          <p:nvSpPr>
            <p:cNvPr id="8" name="object 8"/>
            <p:cNvSpPr/>
            <p:nvPr/>
          </p:nvSpPr>
          <p:spPr>
            <a:xfrm>
              <a:off x="6015975" y="4799692"/>
              <a:ext cx="43815" cy="31750"/>
            </a:xfrm>
            <a:custGeom>
              <a:avLst/>
              <a:gdLst/>
              <a:ahLst/>
              <a:cxnLst/>
              <a:rect l="l" t="t" r="r" b="b"/>
              <a:pathLst>
                <a:path w="43814" h="31750">
                  <a:moveTo>
                    <a:pt x="0" y="31465"/>
                  </a:moveTo>
                  <a:lnTo>
                    <a:pt x="43225" y="15732"/>
                  </a:lnTo>
                  <a:lnTo>
                    <a:pt x="0" y="0"/>
                  </a:lnTo>
                  <a:lnTo>
                    <a:pt x="0" y="31465"/>
                  </a:lnTo>
                  <a:close/>
                </a:path>
              </a:pathLst>
            </a:custGeom>
            <a:ln w="9524">
              <a:solidFill>
                <a:srgbClr val="FCD94B"/>
              </a:solidFill>
            </a:ln>
          </p:spPr>
          <p:txBody>
            <a:bodyPr wrap="square" lIns="0" tIns="0" rIns="0" bIns="0" rtlCol="0"/>
            <a:lstStyle/>
            <a:p>
              <a:endParaRPr/>
            </a:p>
          </p:txBody>
        </p:sp>
      </p:grpSp>
      <p:sp>
        <p:nvSpPr>
          <p:cNvPr id="9" name="object 9"/>
          <p:cNvSpPr txBox="1"/>
          <p:nvPr/>
        </p:nvSpPr>
        <p:spPr>
          <a:xfrm>
            <a:off x="8769041" y="2080703"/>
            <a:ext cx="299720" cy="982344"/>
          </a:xfrm>
          <a:prstGeom prst="rect">
            <a:avLst/>
          </a:prstGeom>
        </p:spPr>
        <p:txBody>
          <a:bodyPr vert="vert270" wrap="square" lIns="0" tIns="0" rIns="0" bIns="0" rtlCol="0">
            <a:spAutoFit/>
          </a:bodyPr>
          <a:lstStyle/>
          <a:p>
            <a:pPr marL="12700">
              <a:lnSpc>
                <a:spcPts val="2080"/>
              </a:lnSpc>
            </a:pPr>
            <a:r>
              <a:rPr sz="1800" spc="-120" dirty="0">
                <a:solidFill>
                  <a:srgbClr val="FCD94B"/>
                </a:solidFill>
                <a:latin typeface="Calibri"/>
                <a:cs typeface="Calibri"/>
              </a:rPr>
              <a:t>@anilsaidso</a:t>
            </a:r>
            <a:endParaRPr sz="1800">
              <a:latin typeface="Calibri"/>
              <a:cs typeface="Calibri"/>
            </a:endParaRPr>
          </a:p>
        </p:txBody>
      </p:sp>
      <p:sp>
        <p:nvSpPr>
          <p:cNvPr id="11" name="object 2">
            <a:extLst>
              <a:ext uri="{FF2B5EF4-FFF2-40B4-BE49-F238E27FC236}">
                <a16:creationId xmlns:a16="http://schemas.microsoft.com/office/drawing/2014/main" id="{9F7399F1-90F9-2D78-390F-078E18B610CE}"/>
              </a:ext>
            </a:extLst>
          </p:cNvPr>
          <p:cNvSpPr txBox="1">
            <a:spLocks/>
          </p:cNvSpPr>
          <p:nvPr/>
        </p:nvSpPr>
        <p:spPr>
          <a:xfrm>
            <a:off x="4648200" y="4611699"/>
            <a:ext cx="990601" cy="397545"/>
          </a:xfrm>
          <a:prstGeom prst="rect">
            <a:avLst/>
          </a:prstGeom>
          <a:solidFill>
            <a:srgbClr val="FCD94B"/>
          </a:solidFill>
        </p:spPr>
        <p:txBody>
          <a:bodyPr vert="horz" wrap="square" lIns="0" tIns="12700" rIns="0" bIns="0" rtlCol="0">
            <a:spAutoFit/>
          </a:bodyPr>
          <a:lstStyle>
            <a:lvl1pPr>
              <a:defRPr sz="6000" b="0" i="0">
                <a:solidFill>
                  <a:srgbClr val="B7B7B7"/>
                </a:solidFill>
                <a:latin typeface="Calibri"/>
                <a:ea typeface="+mj-ea"/>
                <a:cs typeface="Calibri"/>
              </a:defRPr>
            </a:lvl1pPr>
          </a:lstStyle>
          <a:p>
            <a:pPr>
              <a:spcBef>
                <a:spcPts val="100"/>
              </a:spcBef>
            </a:pPr>
            <a:r>
              <a:rPr lang="vi-VN" sz="2500" i="1" spc="-300" dirty="0">
                <a:ln w="0"/>
                <a:solidFill>
                  <a:schemeClr val="tx1"/>
                </a:solidFill>
              </a:rPr>
              <a:t>MÃ HÓA</a:t>
            </a:r>
            <a:endParaRPr lang="vi-VN" sz="2500" i="1" spc="-300" baseline="6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19349" y="1702550"/>
            <a:ext cx="1109699" cy="1396175"/>
          </a:xfrm>
          <a:prstGeom prst="rect">
            <a:avLst/>
          </a:prstGeom>
        </p:spPr>
      </p:pic>
      <p:sp>
        <p:nvSpPr>
          <p:cNvPr id="3" name="object 3"/>
          <p:cNvSpPr/>
          <p:nvPr/>
        </p:nvSpPr>
        <p:spPr>
          <a:xfrm>
            <a:off x="4651973" y="1147199"/>
            <a:ext cx="129539" cy="487680"/>
          </a:xfrm>
          <a:custGeom>
            <a:avLst/>
            <a:gdLst/>
            <a:ahLst/>
            <a:cxnLst/>
            <a:rect l="l" t="t" r="r" b="b"/>
            <a:pathLst>
              <a:path w="129539" h="487680">
                <a:moveTo>
                  <a:pt x="129224" y="487635"/>
                </a:moveTo>
                <a:lnTo>
                  <a:pt x="109582" y="413514"/>
                </a:lnTo>
                <a:lnTo>
                  <a:pt x="95884" y="361825"/>
                </a:lnTo>
                <a:lnTo>
                  <a:pt x="80635" y="304284"/>
                </a:lnTo>
                <a:lnTo>
                  <a:pt x="64612" y="243817"/>
                </a:lnTo>
                <a:lnTo>
                  <a:pt x="48588" y="183350"/>
                </a:lnTo>
                <a:lnTo>
                  <a:pt x="33339" y="125809"/>
                </a:lnTo>
                <a:lnTo>
                  <a:pt x="19641" y="74120"/>
                </a:lnTo>
                <a:lnTo>
                  <a:pt x="8270" y="31208"/>
                </a:lnTo>
                <a:lnTo>
                  <a:pt x="0" y="0"/>
                </a:lnTo>
              </a:path>
            </a:pathLst>
          </a:custGeom>
          <a:ln w="28574">
            <a:solidFill>
              <a:srgbClr val="666666"/>
            </a:solidFill>
          </a:ln>
        </p:spPr>
        <p:txBody>
          <a:bodyPr wrap="square" lIns="0" tIns="0" rIns="0" bIns="0" rtlCol="0"/>
          <a:lstStyle/>
          <a:p>
            <a:endParaRPr/>
          </a:p>
        </p:txBody>
      </p:sp>
      <p:sp>
        <p:nvSpPr>
          <p:cNvPr id="4" name="object 4"/>
          <p:cNvSpPr txBox="1"/>
          <p:nvPr/>
        </p:nvSpPr>
        <p:spPr>
          <a:xfrm>
            <a:off x="4236364" y="3404530"/>
            <a:ext cx="1043536" cy="551433"/>
          </a:xfrm>
          <a:prstGeom prst="rect">
            <a:avLst/>
          </a:prstGeom>
        </p:spPr>
        <p:txBody>
          <a:bodyPr vert="horz" wrap="square" lIns="0" tIns="12700" rIns="0" bIns="0" rtlCol="0">
            <a:spAutoFit/>
          </a:bodyPr>
          <a:lstStyle/>
          <a:p>
            <a:pPr marL="12700">
              <a:lnSpc>
                <a:spcPct val="100000"/>
              </a:lnSpc>
              <a:spcBef>
                <a:spcPts val="100"/>
              </a:spcBef>
            </a:pPr>
            <a:r>
              <a:rPr lang="vi-VN" sz="3500" spc="-300" dirty="0">
                <a:solidFill>
                  <a:srgbClr val="FF595E"/>
                </a:solidFill>
                <a:latin typeface="Aptos Narrow" panose="020B0004020202020204" pitchFamily="34" charset="0"/>
                <a:cs typeface="Calibri"/>
              </a:rPr>
              <a:t>NHIỆT</a:t>
            </a:r>
            <a:endParaRPr sz="3500" spc="-300" dirty="0">
              <a:latin typeface="Aptos Narrow" panose="020B0004020202020204" pitchFamily="34" charset="0"/>
              <a:cs typeface="Calibri"/>
            </a:endParaRPr>
          </a:p>
        </p:txBody>
      </p:sp>
      <p:grpSp>
        <p:nvGrpSpPr>
          <p:cNvPr id="5" name="object 5"/>
          <p:cNvGrpSpPr/>
          <p:nvPr/>
        </p:nvGrpSpPr>
        <p:grpSpPr>
          <a:xfrm>
            <a:off x="4705745" y="1702550"/>
            <a:ext cx="1766570" cy="1716405"/>
            <a:chOff x="4705745" y="1702550"/>
            <a:chExt cx="1766570" cy="1716405"/>
          </a:xfrm>
        </p:grpSpPr>
        <p:sp>
          <p:nvSpPr>
            <p:cNvPr id="6" name="object 6"/>
            <p:cNvSpPr/>
            <p:nvPr/>
          </p:nvSpPr>
          <p:spPr>
            <a:xfrm>
              <a:off x="4720032" y="3114970"/>
              <a:ext cx="38100" cy="289560"/>
            </a:xfrm>
            <a:custGeom>
              <a:avLst/>
              <a:gdLst/>
              <a:ahLst/>
              <a:cxnLst/>
              <a:rect l="l" t="t" r="r" b="b"/>
              <a:pathLst>
                <a:path w="38100" h="289560">
                  <a:moveTo>
                    <a:pt x="37674" y="289120"/>
                  </a:moveTo>
                  <a:lnTo>
                    <a:pt x="26511" y="203454"/>
                  </a:lnTo>
                  <a:lnTo>
                    <a:pt x="18837" y="144560"/>
                  </a:lnTo>
                  <a:lnTo>
                    <a:pt x="11162" y="85665"/>
                  </a:lnTo>
                  <a:lnTo>
                    <a:pt x="4534" y="34801"/>
                  </a:lnTo>
                  <a:lnTo>
                    <a:pt x="0" y="0"/>
                  </a:lnTo>
                </a:path>
              </a:pathLst>
            </a:custGeom>
            <a:ln w="28574">
              <a:solidFill>
                <a:srgbClr val="FF595E"/>
              </a:solidFill>
              <a:prstDash val="lgDash"/>
            </a:ln>
          </p:spPr>
          <p:txBody>
            <a:bodyPr wrap="square" lIns="0" tIns="0" rIns="0" bIns="0" rtlCol="0"/>
            <a:lstStyle/>
            <a:p>
              <a:endParaRPr/>
            </a:p>
          </p:txBody>
        </p:sp>
        <p:pic>
          <p:nvPicPr>
            <p:cNvPr id="7" name="object 7"/>
            <p:cNvPicPr/>
            <p:nvPr/>
          </p:nvPicPr>
          <p:blipFill>
            <a:blip r:embed="rId2" cstate="print"/>
            <a:stretch>
              <a:fillRect/>
            </a:stretch>
          </p:blipFill>
          <p:spPr>
            <a:xfrm>
              <a:off x="5362350" y="1702550"/>
              <a:ext cx="1109699" cy="1396175"/>
            </a:xfrm>
            <a:prstGeom prst="rect">
              <a:avLst/>
            </a:prstGeom>
          </p:spPr>
        </p:pic>
      </p:grpSp>
      <p:sp>
        <p:nvSpPr>
          <p:cNvPr id="8" name="object 8"/>
          <p:cNvSpPr/>
          <p:nvPr/>
        </p:nvSpPr>
        <p:spPr>
          <a:xfrm>
            <a:off x="5924107" y="700923"/>
            <a:ext cx="325120" cy="934085"/>
          </a:xfrm>
          <a:custGeom>
            <a:avLst/>
            <a:gdLst/>
            <a:ahLst/>
            <a:cxnLst/>
            <a:rect l="l" t="t" r="r" b="b"/>
            <a:pathLst>
              <a:path w="325120" h="934085">
                <a:moveTo>
                  <a:pt x="0" y="933899"/>
                </a:moveTo>
                <a:lnTo>
                  <a:pt x="22128" y="870313"/>
                </a:lnTo>
                <a:lnTo>
                  <a:pt x="36533" y="828922"/>
                </a:lnTo>
                <a:lnTo>
                  <a:pt x="52786" y="782220"/>
                </a:lnTo>
                <a:lnTo>
                  <a:pt x="70603" y="731025"/>
                </a:lnTo>
                <a:lnTo>
                  <a:pt x="89699" y="676154"/>
                </a:lnTo>
                <a:lnTo>
                  <a:pt x="109790" y="618423"/>
                </a:lnTo>
                <a:lnTo>
                  <a:pt x="130592" y="558651"/>
                </a:lnTo>
                <a:lnTo>
                  <a:pt x="151820" y="497652"/>
                </a:lnTo>
                <a:lnTo>
                  <a:pt x="173190" y="436246"/>
                </a:lnTo>
                <a:lnTo>
                  <a:pt x="194419" y="375247"/>
                </a:lnTo>
                <a:lnTo>
                  <a:pt x="215220" y="315475"/>
                </a:lnTo>
                <a:lnTo>
                  <a:pt x="235311" y="257744"/>
                </a:lnTo>
                <a:lnTo>
                  <a:pt x="254407" y="202873"/>
                </a:lnTo>
                <a:lnTo>
                  <a:pt x="272224" y="151678"/>
                </a:lnTo>
                <a:lnTo>
                  <a:pt x="288477" y="104976"/>
                </a:lnTo>
                <a:lnTo>
                  <a:pt x="302882" y="63585"/>
                </a:lnTo>
                <a:lnTo>
                  <a:pt x="315155" y="28320"/>
                </a:lnTo>
                <a:lnTo>
                  <a:pt x="325010" y="0"/>
                </a:lnTo>
              </a:path>
            </a:pathLst>
          </a:custGeom>
          <a:ln w="28574">
            <a:solidFill>
              <a:srgbClr val="666666"/>
            </a:solidFill>
          </a:ln>
        </p:spPr>
        <p:txBody>
          <a:bodyPr wrap="square" lIns="0" tIns="0" rIns="0" bIns="0" rtlCol="0"/>
          <a:lstStyle/>
          <a:p>
            <a:endParaRPr/>
          </a:p>
        </p:txBody>
      </p:sp>
      <p:grpSp>
        <p:nvGrpSpPr>
          <p:cNvPr id="10" name="object 10"/>
          <p:cNvGrpSpPr/>
          <p:nvPr/>
        </p:nvGrpSpPr>
        <p:grpSpPr>
          <a:xfrm>
            <a:off x="5827619" y="1702550"/>
            <a:ext cx="1787525" cy="1885950"/>
            <a:chOff x="5827619" y="1702550"/>
            <a:chExt cx="1787525" cy="1885950"/>
          </a:xfrm>
        </p:grpSpPr>
        <p:sp>
          <p:nvSpPr>
            <p:cNvPr id="11" name="object 11"/>
            <p:cNvSpPr/>
            <p:nvPr/>
          </p:nvSpPr>
          <p:spPr>
            <a:xfrm>
              <a:off x="5841906" y="3098724"/>
              <a:ext cx="82550" cy="475615"/>
            </a:xfrm>
            <a:custGeom>
              <a:avLst/>
              <a:gdLst/>
              <a:ahLst/>
              <a:cxnLst/>
              <a:rect l="l" t="t" r="r" b="b"/>
              <a:pathLst>
                <a:path w="82550" h="475614">
                  <a:moveTo>
                    <a:pt x="0" y="475342"/>
                  </a:moveTo>
                  <a:lnTo>
                    <a:pt x="14320" y="392532"/>
                  </a:lnTo>
                  <a:lnTo>
                    <a:pt x="24355" y="334500"/>
                  </a:lnTo>
                  <a:lnTo>
                    <a:pt x="35405" y="270599"/>
                  </a:lnTo>
                  <a:lnTo>
                    <a:pt x="46794" y="204742"/>
                  </a:lnTo>
                  <a:lnTo>
                    <a:pt x="57844" y="140842"/>
                  </a:lnTo>
                  <a:lnTo>
                    <a:pt x="67879" y="82809"/>
                  </a:lnTo>
                  <a:lnTo>
                    <a:pt x="76223" y="34558"/>
                  </a:lnTo>
                  <a:lnTo>
                    <a:pt x="82199" y="0"/>
                  </a:lnTo>
                </a:path>
              </a:pathLst>
            </a:custGeom>
            <a:ln w="28574">
              <a:solidFill>
                <a:srgbClr val="FF595E"/>
              </a:solidFill>
              <a:prstDash val="lgDash"/>
            </a:ln>
          </p:spPr>
          <p:txBody>
            <a:bodyPr wrap="square" lIns="0" tIns="0" rIns="0" bIns="0" rtlCol="0"/>
            <a:lstStyle/>
            <a:p>
              <a:endParaRPr/>
            </a:p>
          </p:txBody>
        </p:sp>
        <p:pic>
          <p:nvPicPr>
            <p:cNvPr id="12" name="object 12"/>
            <p:cNvPicPr/>
            <p:nvPr/>
          </p:nvPicPr>
          <p:blipFill>
            <a:blip r:embed="rId2" cstate="print"/>
            <a:stretch>
              <a:fillRect/>
            </a:stretch>
          </p:blipFill>
          <p:spPr>
            <a:xfrm>
              <a:off x="6505349" y="1702550"/>
              <a:ext cx="1109699" cy="1396175"/>
            </a:xfrm>
            <a:prstGeom prst="rect">
              <a:avLst/>
            </a:prstGeom>
          </p:spPr>
        </p:pic>
      </p:grpSp>
      <p:sp>
        <p:nvSpPr>
          <p:cNvPr id="13" name="object 13"/>
          <p:cNvSpPr txBox="1"/>
          <p:nvPr/>
        </p:nvSpPr>
        <p:spPr>
          <a:xfrm>
            <a:off x="6852338" y="557969"/>
            <a:ext cx="1224861" cy="551433"/>
          </a:xfrm>
          <a:prstGeom prst="rect">
            <a:avLst/>
          </a:prstGeom>
        </p:spPr>
        <p:txBody>
          <a:bodyPr vert="horz" wrap="square" lIns="0" tIns="12700" rIns="0" bIns="0" rtlCol="0">
            <a:spAutoFit/>
          </a:bodyPr>
          <a:lstStyle/>
          <a:p>
            <a:pPr marL="12700">
              <a:lnSpc>
                <a:spcPct val="100000"/>
              </a:lnSpc>
              <a:spcBef>
                <a:spcPts val="100"/>
              </a:spcBef>
            </a:pPr>
            <a:r>
              <a:rPr lang="vi-VN" sz="3500" spc="-615" dirty="0">
                <a:solidFill>
                  <a:srgbClr val="666666"/>
                </a:solidFill>
                <a:latin typeface="Calibri"/>
                <a:cs typeface="Calibri"/>
              </a:rPr>
              <a:t>MÃ HÓA</a:t>
            </a:r>
            <a:endParaRPr sz="3500" dirty="0">
              <a:latin typeface="Calibri"/>
              <a:cs typeface="Calibri"/>
            </a:endParaRPr>
          </a:p>
        </p:txBody>
      </p:sp>
      <p:sp>
        <p:nvSpPr>
          <p:cNvPr id="14" name="object 14"/>
          <p:cNvSpPr/>
          <p:nvPr/>
        </p:nvSpPr>
        <p:spPr>
          <a:xfrm>
            <a:off x="7067183" y="1226024"/>
            <a:ext cx="82550" cy="408940"/>
          </a:xfrm>
          <a:custGeom>
            <a:avLst/>
            <a:gdLst/>
            <a:ahLst/>
            <a:cxnLst/>
            <a:rect l="l" t="t" r="r" b="b"/>
            <a:pathLst>
              <a:path w="82550" h="408939">
                <a:moveTo>
                  <a:pt x="0" y="408803"/>
                </a:moveTo>
                <a:lnTo>
                  <a:pt x="6903" y="374470"/>
                </a:lnTo>
                <a:lnTo>
                  <a:pt x="16697" y="325765"/>
                </a:lnTo>
                <a:lnTo>
                  <a:pt x="28417" y="267478"/>
                </a:lnTo>
                <a:lnTo>
                  <a:pt x="41100" y="204401"/>
                </a:lnTo>
                <a:lnTo>
                  <a:pt x="53783" y="141324"/>
                </a:lnTo>
                <a:lnTo>
                  <a:pt x="65503" y="83038"/>
                </a:lnTo>
                <a:lnTo>
                  <a:pt x="75297" y="34333"/>
                </a:lnTo>
                <a:lnTo>
                  <a:pt x="82200" y="0"/>
                </a:lnTo>
              </a:path>
            </a:pathLst>
          </a:custGeom>
          <a:ln w="28574">
            <a:solidFill>
              <a:srgbClr val="666666"/>
            </a:solidFill>
          </a:ln>
        </p:spPr>
        <p:txBody>
          <a:bodyPr wrap="square" lIns="0" tIns="0" rIns="0" bIns="0" rtlCol="0"/>
          <a:lstStyle/>
          <a:p>
            <a:endParaRPr/>
          </a:p>
        </p:txBody>
      </p:sp>
      <p:sp>
        <p:nvSpPr>
          <p:cNvPr id="16" name="object 16"/>
          <p:cNvSpPr/>
          <p:nvPr/>
        </p:nvSpPr>
        <p:spPr>
          <a:xfrm>
            <a:off x="7067181" y="3099034"/>
            <a:ext cx="82550" cy="378460"/>
          </a:xfrm>
          <a:custGeom>
            <a:avLst/>
            <a:gdLst/>
            <a:ahLst/>
            <a:cxnLst/>
            <a:rect l="l" t="t" r="r" b="b"/>
            <a:pathLst>
              <a:path w="82550" h="378460">
                <a:moveTo>
                  <a:pt x="82200" y="378019"/>
                </a:moveTo>
                <a:lnTo>
                  <a:pt x="75297" y="346271"/>
                </a:lnTo>
                <a:lnTo>
                  <a:pt x="65503" y="301234"/>
                </a:lnTo>
                <a:lnTo>
                  <a:pt x="53783" y="247336"/>
                </a:lnTo>
                <a:lnTo>
                  <a:pt x="41100" y="189009"/>
                </a:lnTo>
                <a:lnTo>
                  <a:pt x="28417" y="130682"/>
                </a:lnTo>
                <a:lnTo>
                  <a:pt x="16696" y="76785"/>
                </a:lnTo>
                <a:lnTo>
                  <a:pt x="6903" y="31747"/>
                </a:lnTo>
                <a:lnTo>
                  <a:pt x="0" y="0"/>
                </a:lnTo>
              </a:path>
            </a:pathLst>
          </a:custGeom>
          <a:ln w="28574">
            <a:solidFill>
              <a:srgbClr val="FF595E"/>
            </a:solidFill>
            <a:prstDash val="lgDash"/>
          </a:ln>
        </p:spPr>
        <p:txBody>
          <a:bodyPr wrap="square" lIns="0" tIns="0" rIns="0" bIns="0" rtlCol="0"/>
          <a:lstStyle/>
          <a:p>
            <a:endParaRPr/>
          </a:p>
        </p:txBody>
      </p:sp>
      <p:sp>
        <p:nvSpPr>
          <p:cNvPr id="19" name="object 19"/>
          <p:cNvSpPr txBox="1"/>
          <p:nvPr/>
        </p:nvSpPr>
        <p:spPr>
          <a:xfrm>
            <a:off x="796872" y="2181032"/>
            <a:ext cx="2022528" cy="551433"/>
          </a:xfrm>
          <a:prstGeom prst="rect">
            <a:avLst/>
          </a:prstGeom>
        </p:spPr>
        <p:txBody>
          <a:bodyPr vert="horz" wrap="square" lIns="0" tIns="12700" rIns="0" bIns="0" rtlCol="0">
            <a:spAutoFit/>
          </a:bodyPr>
          <a:lstStyle/>
          <a:p>
            <a:pPr marL="12700">
              <a:spcBef>
                <a:spcPts val="100"/>
              </a:spcBef>
            </a:pPr>
            <a:r>
              <a:rPr lang="vi-VN" sz="3500" spc="-409" dirty="0">
                <a:solidFill>
                  <a:srgbClr val="FCD94B"/>
                </a:solidFill>
                <a:latin typeface="Aptos Narrow" panose="020B0004020202020204" pitchFamily="34" charset="0"/>
                <a:cs typeface="Calibri"/>
              </a:rPr>
              <a:t>ĐIỆN NĂNG</a:t>
            </a:r>
            <a:endParaRPr lang="vi-VN" sz="3500" dirty="0">
              <a:latin typeface="Aptos Narrow" panose="020B0004020202020204" pitchFamily="34" charset="0"/>
              <a:cs typeface="Calibri"/>
            </a:endParaRPr>
          </a:p>
        </p:txBody>
      </p:sp>
      <p:grpSp>
        <p:nvGrpSpPr>
          <p:cNvPr id="20" name="object 20"/>
          <p:cNvGrpSpPr/>
          <p:nvPr/>
        </p:nvGrpSpPr>
        <p:grpSpPr>
          <a:xfrm>
            <a:off x="2645549" y="2425959"/>
            <a:ext cx="1217930" cy="123189"/>
            <a:chOff x="2645549" y="2425959"/>
            <a:chExt cx="1217930" cy="123189"/>
          </a:xfrm>
        </p:grpSpPr>
        <p:sp>
          <p:nvSpPr>
            <p:cNvPr id="21" name="object 21"/>
            <p:cNvSpPr/>
            <p:nvPr/>
          </p:nvSpPr>
          <p:spPr>
            <a:xfrm>
              <a:off x="2645549" y="2487445"/>
              <a:ext cx="1074420" cy="0"/>
            </a:xfrm>
            <a:custGeom>
              <a:avLst/>
              <a:gdLst/>
              <a:ahLst/>
              <a:cxnLst/>
              <a:rect l="l" t="t" r="r" b="b"/>
              <a:pathLst>
                <a:path w="1074420">
                  <a:moveTo>
                    <a:pt x="0" y="0"/>
                  </a:moveTo>
                  <a:lnTo>
                    <a:pt x="1073849" y="0"/>
                  </a:lnTo>
                </a:path>
              </a:pathLst>
            </a:custGeom>
            <a:ln w="28574">
              <a:solidFill>
                <a:srgbClr val="FCD94B"/>
              </a:solidFill>
            </a:ln>
          </p:spPr>
          <p:txBody>
            <a:bodyPr wrap="square" lIns="0" tIns="0" rIns="0" bIns="0" rtlCol="0"/>
            <a:lstStyle/>
            <a:p>
              <a:endParaRPr/>
            </a:p>
          </p:txBody>
        </p:sp>
        <p:pic>
          <p:nvPicPr>
            <p:cNvPr id="22" name="object 22"/>
            <p:cNvPicPr/>
            <p:nvPr/>
          </p:nvPicPr>
          <p:blipFill>
            <a:blip r:embed="rId3" cstate="print"/>
            <a:stretch>
              <a:fillRect/>
            </a:stretch>
          </p:blipFill>
          <p:spPr>
            <a:xfrm>
              <a:off x="3705112" y="2425959"/>
              <a:ext cx="158251" cy="122971"/>
            </a:xfrm>
            <a:prstGeom prst="rect">
              <a:avLst/>
            </a:prstGeom>
          </p:spPr>
        </p:pic>
      </p:grpSp>
      <p:sp>
        <p:nvSpPr>
          <p:cNvPr id="23" name="object 23"/>
          <p:cNvSpPr txBox="1"/>
          <p:nvPr/>
        </p:nvSpPr>
        <p:spPr>
          <a:xfrm>
            <a:off x="1389260" y="4638214"/>
            <a:ext cx="6358890" cy="330200"/>
          </a:xfrm>
          <a:prstGeom prst="rect">
            <a:avLst/>
          </a:prstGeom>
        </p:spPr>
        <p:txBody>
          <a:bodyPr vert="horz" wrap="square" lIns="0" tIns="12700" rIns="0" bIns="0" rtlCol="0">
            <a:spAutoFit/>
          </a:bodyPr>
          <a:lstStyle/>
          <a:p>
            <a:pPr marL="12700" algn="ctr">
              <a:lnSpc>
                <a:spcPct val="100000"/>
              </a:lnSpc>
              <a:spcBef>
                <a:spcPts val="100"/>
              </a:spcBef>
            </a:pPr>
            <a:r>
              <a:rPr lang="vi-VN" sz="2000" dirty="0">
                <a:solidFill>
                  <a:srgbClr val="FFFFFF"/>
                </a:solidFill>
                <a:latin typeface="Calibri"/>
                <a:cs typeface="Calibri"/>
              </a:rPr>
              <a:t>Máy sản xuất </a:t>
            </a:r>
            <a:r>
              <a:rPr lang="en-AU" sz="2000" dirty="0" err="1">
                <a:solidFill>
                  <a:srgbClr val="FFFFFF"/>
                </a:solidFill>
                <a:latin typeface="Calibri"/>
                <a:cs typeface="Calibri"/>
              </a:rPr>
              <a:t>tạo</a:t>
            </a:r>
            <a:r>
              <a:rPr lang="en-AU" sz="2000" dirty="0">
                <a:solidFill>
                  <a:srgbClr val="FFFFFF"/>
                </a:solidFill>
                <a:latin typeface="Calibri"/>
                <a:cs typeface="Calibri"/>
              </a:rPr>
              <a:t> </a:t>
            </a:r>
            <a:r>
              <a:rPr lang="en-AU" sz="2000" dirty="0" err="1">
                <a:solidFill>
                  <a:srgbClr val="FFFFFF"/>
                </a:solidFill>
                <a:latin typeface="Calibri"/>
                <a:cs typeface="Calibri"/>
              </a:rPr>
              <a:t>ra</a:t>
            </a:r>
            <a:r>
              <a:rPr lang="en-AU" sz="2000" dirty="0">
                <a:solidFill>
                  <a:srgbClr val="FFFFFF"/>
                </a:solidFill>
                <a:latin typeface="Calibri"/>
                <a:cs typeface="Calibri"/>
              </a:rPr>
              <a:t> </a:t>
            </a:r>
            <a:r>
              <a:rPr lang="en-AU" sz="2000" dirty="0" err="1">
                <a:solidFill>
                  <a:srgbClr val="FFFFFF"/>
                </a:solidFill>
                <a:latin typeface="Calibri"/>
                <a:cs typeface="Calibri"/>
              </a:rPr>
              <a:t>nhiệt</a:t>
            </a:r>
            <a:r>
              <a:rPr lang="en-AU" sz="2000" dirty="0">
                <a:solidFill>
                  <a:srgbClr val="FFFFFF"/>
                </a:solidFill>
                <a:latin typeface="Calibri"/>
                <a:cs typeface="Calibri"/>
              </a:rPr>
              <a:t> </a:t>
            </a:r>
            <a:r>
              <a:rPr lang="vi-VN" sz="2000" dirty="0">
                <a:solidFill>
                  <a:srgbClr val="FFFFFF"/>
                </a:solidFill>
                <a:latin typeface="Calibri"/>
                <a:cs typeface="Calibri"/>
              </a:rPr>
              <a:t>trong quy trình mã hóa</a:t>
            </a:r>
            <a:r>
              <a:rPr lang="en-AU" sz="2000" dirty="0">
                <a:solidFill>
                  <a:srgbClr val="FFFFFF"/>
                </a:solidFill>
                <a:latin typeface="Calibri"/>
                <a:cs typeface="Calibri"/>
              </a:rPr>
              <a:t>.</a:t>
            </a:r>
            <a:endParaRPr sz="2000" dirty="0">
              <a:latin typeface="Calibri"/>
              <a:cs typeface="Calibri"/>
            </a:endParaRPr>
          </a:p>
        </p:txBody>
      </p:sp>
      <p:sp>
        <p:nvSpPr>
          <p:cNvPr id="24" name="object 24"/>
          <p:cNvSpPr txBox="1"/>
          <p:nvPr/>
        </p:nvSpPr>
        <p:spPr>
          <a:xfrm>
            <a:off x="8769041" y="2080703"/>
            <a:ext cx="299720" cy="982344"/>
          </a:xfrm>
          <a:prstGeom prst="rect">
            <a:avLst/>
          </a:prstGeom>
        </p:spPr>
        <p:txBody>
          <a:bodyPr vert="vert270" wrap="square" lIns="0" tIns="0" rIns="0" bIns="0" rtlCol="0">
            <a:spAutoFit/>
          </a:bodyPr>
          <a:lstStyle/>
          <a:p>
            <a:pPr marL="12700">
              <a:lnSpc>
                <a:spcPts val="2080"/>
              </a:lnSpc>
            </a:pPr>
            <a:r>
              <a:rPr sz="1800" spc="-120" dirty="0">
                <a:solidFill>
                  <a:srgbClr val="FCD94B"/>
                </a:solidFill>
                <a:latin typeface="Calibri"/>
                <a:cs typeface="Calibri"/>
              </a:rPr>
              <a:t>@anilsaidso</a:t>
            </a:r>
            <a:endParaRPr sz="1800">
              <a:latin typeface="Calibri"/>
              <a:cs typeface="Calibri"/>
            </a:endParaRPr>
          </a:p>
        </p:txBody>
      </p:sp>
      <p:sp>
        <p:nvSpPr>
          <p:cNvPr id="26" name="object 13">
            <a:extLst>
              <a:ext uri="{FF2B5EF4-FFF2-40B4-BE49-F238E27FC236}">
                <a16:creationId xmlns:a16="http://schemas.microsoft.com/office/drawing/2014/main" id="{F7F34B49-0083-94C1-8028-4200368851F8}"/>
              </a:ext>
            </a:extLst>
          </p:cNvPr>
          <p:cNvSpPr txBox="1"/>
          <p:nvPr/>
        </p:nvSpPr>
        <p:spPr>
          <a:xfrm>
            <a:off x="5651470" y="244239"/>
            <a:ext cx="1224861" cy="551433"/>
          </a:xfrm>
          <a:prstGeom prst="rect">
            <a:avLst/>
          </a:prstGeom>
        </p:spPr>
        <p:txBody>
          <a:bodyPr vert="horz" wrap="square" lIns="0" tIns="12700" rIns="0" bIns="0" rtlCol="0">
            <a:spAutoFit/>
          </a:bodyPr>
          <a:lstStyle/>
          <a:p>
            <a:pPr marL="12700">
              <a:lnSpc>
                <a:spcPct val="100000"/>
              </a:lnSpc>
              <a:spcBef>
                <a:spcPts val="100"/>
              </a:spcBef>
            </a:pPr>
            <a:r>
              <a:rPr lang="vi-VN" sz="3500" spc="-615" dirty="0">
                <a:solidFill>
                  <a:srgbClr val="666666"/>
                </a:solidFill>
                <a:latin typeface="Calibri"/>
                <a:cs typeface="Calibri"/>
              </a:rPr>
              <a:t>MÃ HÓA</a:t>
            </a:r>
            <a:endParaRPr sz="3500" dirty="0">
              <a:latin typeface="Calibri"/>
              <a:cs typeface="Calibri"/>
            </a:endParaRPr>
          </a:p>
        </p:txBody>
      </p:sp>
      <p:sp>
        <p:nvSpPr>
          <p:cNvPr id="27" name="object 13">
            <a:extLst>
              <a:ext uri="{FF2B5EF4-FFF2-40B4-BE49-F238E27FC236}">
                <a16:creationId xmlns:a16="http://schemas.microsoft.com/office/drawing/2014/main" id="{B4A0BB95-7B23-5FBB-0B6A-55B3C0D4A7D5}"/>
              </a:ext>
            </a:extLst>
          </p:cNvPr>
          <p:cNvSpPr txBox="1"/>
          <p:nvPr/>
        </p:nvSpPr>
        <p:spPr>
          <a:xfrm>
            <a:off x="4039542" y="616532"/>
            <a:ext cx="1224861" cy="551433"/>
          </a:xfrm>
          <a:prstGeom prst="rect">
            <a:avLst/>
          </a:prstGeom>
        </p:spPr>
        <p:txBody>
          <a:bodyPr vert="horz" wrap="square" lIns="0" tIns="12700" rIns="0" bIns="0" rtlCol="0">
            <a:spAutoFit/>
          </a:bodyPr>
          <a:lstStyle/>
          <a:p>
            <a:pPr marL="12700">
              <a:lnSpc>
                <a:spcPct val="100000"/>
              </a:lnSpc>
              <a:spcBef>
                <a:spcPts val="100"/>
              </a:spcBef>
            </a:pPr>
            <a:r>
              <a:rPr lang="vi-VN" sz="3500" spc="-615" dirty="0">
                <a:solidFill>
                  <a:srgbClr val="666666"/>
                </a:solidFill>
                <a:latin typeface="Calibri"/>
                <a:cs typeface="Calibri"/>
              </a:rPr>
              <a:t>MÃ HÓA</a:t>
            </a:r>
            <a:endParaRPr sz="3500" dirty="0">
              <a:latin typeface="Calibri"/>
              <a:cs typeface="Calibri"/>
            </a:endParaRPr>
          </a:p>
        </p:txBody>
      </p:sp>
      <p:sp>
        <p:nvSpPr>
          <p:cNvPr id="28" name="object 4">
            <a:extLst>
              <a:ext uri="{FF2B5EF4-FFF2-40B4-BE49-F238E27FC236}">
                <a16:creationId xmlns:a16="http://schemas.microsoft.com/office/drawing/2014/main" id="{DCEC5D81-ECE0-EA09-B9D4-03DCACDD37A5}"/>
              </a:ext>
            </a:extLst>
          </p:cNvPr>
          <p:cNvSpPr txBox="1"/>
          <p:nvPr/>
        </p:nvSpPr>
        <p:spPr>
          <a:xfrm>
            <a:off x="5329048" y="3592753"/>
            <a:ext cx="1043536" cy="551433"/>
          </a:xfrm>
          <a:prstGeom prst="rect">
            <a:avLst/>
          </a:prstGeom>
        </p:spPr>
        <p:txBody>
          <a:bodyPr vert="horz" wrap="square" lIns="0" tIns="12700" rIns="0" bIns="0" rtlCol="0">
            <a:spAutoFit/>
          </a:bodyPr>
          <a:lstStyle/>
          <a:p>
            <a:pPr marL="12700">
              <a:lnSpc>
                <a:spcPct val="100000"/>
              </a:lnSpc>
              <a:spcBef>
                <a:spcPts val="100"/>
              </a:spcBef>
            </a:pPr>
            <a:r>
              <a:rPr lang="vi-VN" sz="3500" spc="-300" dirty="0">
                <a:solidFill>
                  <a:srgbClr val="FF595E"/>
                </a:solidFill>
                <a:latin typeface="Aptos Narrow" panose="020B0004020202020204" pitchFamily="34" charset="0"/>
                <a:cs typeface="Calibri"/>
              </a:rPr>
              <a:t>NHIỆT</a:t>
            </a:r>
            <a:endParaRPr sz="3500" spc="-300" dirty="0">
              <a:latin typeface="Aptos Narrow" panose="020B0004020202020204" pitchFamily="34" charset="0"/>
              <a:cs typeface="Calibri"/>
            </a:endParaRPr>
          </a:p>
        </p:txBody>
      </p:sp>
      <p:sp>
        <p:nvSpPr>
          <p:cNvPr id="29" name="object 4">
            <a:extLst>
              <a:ext uri="{FF2B5EF4-FFF2-40B4-BE49-F238E27FC236}">
                <a16:creationId xmlns:a16="http://schemas.microsoft.com/office/drawing/2014/main" id="{B41CDE47-ACE5-CBF2-499F-DFADAB310B53}"/>
              </a:ext>
            </a:extLst>
          </p:cNvPr>
          <p:cNvSpPr txBox="1"/>
          <p:nvPr/>
        </p:nvSpPr>
        <p:spPr>
          <a:xfrm>
            <a:off x="6627963" y="3477494"/>
            <a:ext cx="1043536" cy="551433"/>
          </a:xfrm>
          <a:prstGeom prst="rect">
            <a:avLst/>
          </a:prstGeom>
        </p:spPr>
        <p:txBody>
          <a:bodyPr vert="horz" wrap="square" lIns="0" tIns="12700" rIns="0" bIns="0" rtlCol="0">
            <a:spAutoFit/>
          </a:bodyPr>
          <a:lstStyle/>
          <a:p>
            <a:pPr marL="12700">
              <a:lnSpc>
                <a:spcPct val="100000"/>
              </a:lnSpc>
              <a:spcBef>
                <a:spcPts val="100"/>
              </a:spcBef>
            </a:pPr>
            <a:r>
              <a:rPr lang="vi-VN" sz="3500" spc="-300" dirty="0">
                <a:solidFill>
                  <a:srgbClr val="FF595E"/>
                </a:solidFill>
                <a:latin typeface="Aptos Narrow" panose="020B0004020202020204" pitchFamily="34" charset="0"/>
                <a:cs typeface="Calibri"/>
              </a:rPr>
              <a:t>NHIỆT</a:t>
            </a:r>
            <a:endParaRPr sz="3500" spc="-300" dirty="0">
              <a:latin typeface="Aptos Narrow" panose="020B0004020202020204" pitchFamily="34" charset="0"/>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8634" y="2080703"/>
            <a:ext cx="5841365" cy="2333716"/>
          </a:xfrm>
          <a:prstGeom prst="rect">
            <a:avLst/>
          </a:prstGeom>
        </p:spPr>
        <p:txBody>
          <a:bodyPr vert="horz" wrap="square" lIns="0" tIns="12700" rIns="0" bIns="0" rtlCol="0">
            <a:spAutoFit/>
          </a:bodyPr>
          <a:lstStyle/>
          <a:p>
            <a:pPr marL="12700" marR="5080">
              <a:lnSpc>
                <a:spcPct val="114999"/>
              </a:lnSpc>
              <a:spcBef>
                <a:spcPts val="100"/>
              </a:spcBef>
            </a:pPr>
            <a:r>
              <a:rPr lang="vi-VN" sz="2000" i="1" dirty="0">
                <a:solidFill>
                  <a:srgbClr val="FCD94B"/>
                </a:solidFill>
                <a:latin typeface="Calibri"/>
                <a:cs typeface="Calibri"/>
              </a:rPr>
              <a:t>Năng lượng không thể được tạo ra hoặc phá hủy trong các hệ thống cô lập. Nó chỉ có thể được chuyển đổi từ dạng này sang dạng khác.</a:t>
            </a:r>
            <a:endParaRPr sz="2000" dirty="0">
              <a:latin typeface="Calibri"/>
              <a:cs typeface="Calibri"/>
            </a:endParaRPr>
          </a:p>
          <a:p>
            <a:pPr marL="12700" marR="172720">
              <a:lnSpc>
                <a:spcPct val="114999"/>
              </a:lnSpc>
              <a:spcBef>
                <a:spcPts val="1655"/>
              </a:spcBef>
            </a:pPr>
            <a:r>
              <a:rPr lang="vi-VN" sz="2000" i="1" dirty="0">
                <a:solidFill>
                  <a:srgbClr val="B7B7B7"/>
                </a:solidFill>
                <a:latin typeface="Calibri"/>
                <a:cs typeface="Calibri"/>
              </a:rPr>
              <a:t>Các máy sản xuất sử dụng sức mạnh tính toán (biến đổi điện thành các chuỗi dữ liệu mã hóa) và tạo ra nhiệt.</a:t>
            </a:r>
            <a:endParaRPr sz="2000" dirty="0">
              <a:latin typeface="Calibri"/>
              <a:cs typeface="Calibri"/>
            </a:endParaRPr>
          </a:p>
        </p:txBody>
      </p:sp>
      <p:sp>
        <p:nvSpPr>
          <p:cNvPr id="3" name="object 3"/>
          <p:cNvSpPr txBox="1">
            <a:spLocks noGrp="1"/>
          </p:cNvSpPr>
          <p:nvPr>
            <p:ph type="title"/>
          </p:nvPr>
        </p:nvSpPr>
        <p:spPr>
          <a:xfrm>
            <a:off x="1052975" y="782544"/>
            <a:ext cx="7405225" cy="936154"/>
          </a:xfrm>
          <a:prstGeom prst="rect">
            <a:avLst/>
          </a:prstGeom>
        </p:spPr>
        <p:txBody>
          <a:bodyPr vert="horz" wrap="square" lIns="0" tIns="12700" rIns="0" bIns="0" rtlCol="0">
            <a:spAutoFit/>
          </a:bodyPr>
          <a:lstStyle/>
          <a:p>
            <a:pPr marL="25400">
              <a:lnSpc>
                <a:spcPct val="100000"/>
              </a:lnSpc>
              <a:spcBef>
                <a:spcPts val="100"/>
              </a:spcBef>
            </a:pPr>
            <a:r>
              <a:rPr lang="vi-VN" sz="5500" spc="-300" dirty="0">
                <a:latin typeface="Arial" panose="020B0604020202020204" pitchFamily="34" charset="0"/>
                <a:cs typeface="Arial" panose="020B0604020202020204" pitchFamily="34" charset="0"/>
              </a:rPr>
              <a:t>NHIỆT ĐỘNG HỌC</a:t>
            </a:r>
            <a:r>
              <a:rPr lang="vi-VN" spc="-300" dirty="0">
                <a:latin typeface="Arial" panose="020B0604020202020204" pitchFamily="34" charset="0"/>
                <a:cs typeface="Arial" panose="020B0604020202020204" pitchFamily="34" charset="0"/>
              </a:rPr>
              <a:t> </a:t>
            </a:r>
            <a:r>
              <a:rPr lang="vi-VN" sz="4800" i="1" spc="-300" baseline="6076" dirty="0">
                <a:latin typeface="Arial" panose="020B0604020202020204" pitchFamily="34" charset="0"/>
                <a:cs typeface="Arial" panose="020B0604020202020204" pitchFamily="34" charset="0"/>
              </a:rPr>
              <a:t> Định lý 1</a:t>
            </a:r>
            <a:endParaRPr sz="4800" spc="-300" baseline="6076" dirty="0">
              <a:latin typeface="Arial" panose="020B0604020202020204" pitchFamily="34" charset="0"/>
              <a:cs typeface="Arial" panose="020B0604020202020204" pitchFamily="34" charset="0"/>
            </a:endParaRPr>
          </a:p>
        </p:txBody>
      </p:sp>
      <p:sp>
        <p:nvSpPr>
          <p:cNvPr id="4" name="object 4"/>
          <p:cNvSpPr txBox="1"/>
          <p:nvPr/>
        </p:nvSpPr>
        <p:spPr>
          <a:xfrm>
            <a:off x="8769041" y="2080703"/>
            <a:ext cx="299720" cy="982344"/>
          </a:xfrm>
          <a:prstGeom prst="rect">
            <a:avLst/>
          </a:prstGeom>
        </p:spPr>
        <p:txBody>
          <a:bodyPr vert="vert270" wrap="square" lIns="0" tIns="0" rIns="0" bIns="0" rtlCol="0">
            <a:spAutoFit/>
          </a:bodyPr>
          <a:lstStyle/>
          <a:p>
            <a:pPr marL="12700">
              <a:lnSpc>
                <a:spcPts val="2080"/>
              </a:lnSpc>
            </a:pPr>
            <a:r>
              <a:rPr sz="1800" spc="-120" dirty="0">
                <a:solidFill>
                  <a:srgbClr val="FCD94B"/>
                </a:solidFill>
                <a:latin typeface="Calibri"/>
                <a:cs typeface="Calibri"/>
              </a:rPr>
              <a:t>@anilsaidso</a:t>
            </a:r>
            <a:endParaRPr sz="18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19349" y="2083550"/>
            <a:ext cx="1109699" cy="1396175"/>
          </a:xfrm>
          <a:prstGeom prst="rect">
            <a:avLst/>
          </a:prstGeom>
        </p:spPr>
      </p:pic>
      <p:sp>
        <p:nvSpPr>
          <p:cNvPr id="3" name="object 3"/>
          <p:cNvSpPr txBox="1"/>
          <p:nvPr/>
        </p:nvSpPr>
        <p:spPr>
          <a:xfrm>
            <a:off x="4566338" y="938969"/>
            <a:ext cx="1109699" cy="551433"/>
          </a:xfrm>
          <a:prstGeom prst="rect">
            <a:avLst/>
          </a:prstGeom>
        </p:spPr>
        <p:txBody>
          <a:bodyPr vert="horz" wrap="square" lIns="0" tIns="12700" rIns="0" bIns="0" rtlCol="0">
            <a:spAutoFit/>
          </a:bodyPr>
          <a:lstStyle/>
          <a:p>
            <a:pPr marL="12700">
              <a:lnSpc>
                <a:spcPct val="100000"/>
              </a:lnSpc>
              <a:spcBef>
                <a:spcPts val="100"/>
              </a:spcBef>
            </a:pPr>
            <a:r>
              <a:rPr lang="vi-VN" sz="3500" spc="-615" dirty="0">
                <a:solidFill>
                  <a:srgbClr val="B7B7B7"/>
                </a:solidFill>
                <a:latin typeface="Calibri"/>
                <a:cs typeface="Calibri"/>
              </a:rPr>
              <a:t>MÃ HÓA</a:t>
            </a:r>
            <a:endParaRPr sz="3500" dirty="0">
              <a:latin typeface="Calibri"/>
              <a:cs typeface="Calibri"/>
            </a:endParaRPr>
          </a:p>
        </p:txBody>
      </p:sp>
      <p:sp>
        <p:nvSpPr>
          <p:cNvPr id="4" name="object 4"/>
          <p:cNvSpPr/>
          <p:nvPr/>
        </p:nvSpPr>
        <p:spPr>
          <a:xfrm>
            <a:off x="4781183" y="1607024"/>
            <a:ext cx="82550" cy="408940"/>
          </a:xfrm>
          <a:custGeom>
            <a:avLst/>
            <a:gdLst/>
            <a:ahLst/>
            <a:cxnLst/>
            <a:rect l="l" t="t" r="r" b="b"/>
            <a:pathLst>
              <a:path w="82550" h="408939">
                <a:moveTo>
                  <a:pt x="0" y="408803"/>
                </a:moveTo>
                <a:lnTo>
                  <a:pt x="16696" y="325764"/>
                </a:lnTo>
                <a:lnTo>
                  <a:pt x="28416" y="267478"/>
                </a:lnTo>
                <a:lnTo>
                  <a:pt x="41100" y="204401"/>
                </a:lnTo>
                <a:lnTo>
                  <a:pt x="53783" y="141324"/>
                </a:lnTo>
                <a:lnTo>
                  <a:pt x="65503" y="83038"/>
                </a:lnTo>
                <a:lnTo>
                  <a:pt x="75296" y="34333"/>
                </a:lnTo>
                <a:lnTo>
                  <a:pt x="82200" y="0"/>
                </a:lnTo>
              </a:path>
            </a:pathLst>
          </a:custGeom>
          <a:ln w="28574">
            <a:solidFill>
              <a:srgbClr val="CCCCCC"/>
            </a:solidFill>
          </a:ln>
        </p:spPr>
        <p:txBody>
          <a:bodyPr wrap="square" lIns="0" tIns="0" rIns="0" bIns="0" rtlCol="0"/>
          <a:lstStyle/>
          <a:p>
            <a:endParaRPr/>
          </a:p>
        </p:txBody>
      </p:sp>
      <p:sp>
        <p:nvSpPr>
          <p:cNvPr id="5" name="object 5"/>
          <p:cNvSpPr txBox="1"/>
          <p:nvPr/>
        </p:nvSpPr>
        <p:spPr>
          <a:xfrm>
            <a:off x="6409349" y="728849"/>
            <a:ext cx="1851660" cy="1416050"/>
          </a:xfrm>
          <a:prstGeom prst="rect">
            <a:avLst/>
          </a:prstGeom>
          <a:ln w="9524">
            <a:solidFill>
              <a:srgbClr val="FFFFFF"/>
            </a:solidFill>
          </a:ln>
        </p:spPr>
        <p:txBody>
          <a:bodyPr vert="horz" wrap="square" lIns="0" tIns="75565" rIns="0" bIns="0" rtlCol="0">
            <a:spAutoFit/>
          </a:bodyPr>
          <a:lstStyle/>
          <a:p>
            <a:pPr marL="85725" marR="138430">
              <a:lnSpc>
                <a:spcPct val="100000"/>
              </a:lnSpc>
              <a:spcBef>
                <a:spcPts val="595"/>
              </a:spcBef>
            </a:pPr>
            <a:r>
              <a:rPr sz="2000" spc="-175" dirty="0">
                <a:solidFill>
                  <a:srgbClr val="999999"/>
                </a:solidFill>
                <a:latin typeface="Calibri"/>
                <a:cs typeface="Calibri"/>
              </a:rPr>
              <a:t>26a03cad6cef052e </a:t>
            </a:r>
            <a:r>
              <a:rPr sz="2000" spc="-229" dirty="0">
                <a:solidFill>
                  <a:srgbClr val="999999"/>
                </a:solidFill>
                <a:latin typeface="Calibri"/>
                <a:cs typeface="Calibri"/>
              </a:rPr>
              <a:t>5772286e18d7986d</a:t>
            </a:r>
            <a:endParaRPr sz="2000" dirty="0">
              <a:latin typeface="Calibri"/>
              <a:cs typeface="Calibri"/>
            </a:endParaRPr>
          </a:p>
          <a:p>
            <a:pPr marL="85725" marR="154305">
              <a:lnSpc>
                <a:spcPct val="100000"/>
              </a:lnSpc>
            </a:pPr>
            <a:r>
              <a:rPr sz="2000" spc="-204" dirty="0">
                <a:solidFill>
                  <a:srgbClr val="999999"/>
                </a:solidFill>
                <a:latin typeface="Calibri"/>
                <a:cs typeface="Calibri"/>
              </a:rPr>
              <a:t>e1b3d2d9f959c56d </a:t>
            </a:r>
            <a:r>
              <a:rPr sz="2000" spc="-185" dirty="0">
                <a:solidFill>
                  <a:srgbClr val="999999"/>
                </a:solidFill>
                <a:latin typeface="Calibri"/>
                <a:cs typeface="Calibri"/>
              </a:rPr>
              <a:t>fce04ca7b469449e</a:t>
            </a:r>
            <a:endParaRPr sz="2000" dirty="0">
              <a:latin typeface="Calibri"/>
              <a:cs typeface="Calibri"/>
            </a:endParaRPr>
          </a:p>
        </p:txBody>
      </p:sp>
      <p:sp>
        <p:nvSpPr>
          <p:cNvPr id="6" name="object 6"/>
          <p:cNvSpPr txBox="1"/>
          <p:nvPr/>
        </p:nvSpPr>
        <p:spPr>
          <a:xfrm>
            <a:off x="796872" y="2485832"/>
            <a:ext cx="2174928" cy="551433"/>
          </a:xfrm>
          <a:prstGeom prst="rect">
            <a:avLst/>
          </a:prstGeom>
        </p:spPr>
        <p:txBody>
          <a:bodyPr vert="horz" wrap="square" lIns="0" tIns="12700" rIns="0" bIns="0" rtlCol="0">
            <a:spAutoFit/>
          </a:bodyPr>
          <a:lstStyle/>
          <a:p>
            <a:pPr marL="12700">
              <a:spcBef>
                <a:spcPts val="100"/>
              </a:spcBef>
            </a:pPr>
            <a:r>
              <a:rPr lang="vi-VN" sz="3500" spc="-409" dirty="0">
                <a:solidFill>
                  <a:srgbClr val="FCD94B"/>
                </a:solidFill>
                <a:latin typeface="Aptos Narrow" panose="020B0004020202020204" pitchFamily="34" charset="0"/>
                <a:cs typeface="Calibri"/>
              </a:rPr>
              <a:t>ĐIỆN NĂNG</a:t>
            </a:r>
            <a:endParaRPr lang="vi-VN" sz="3500" dirty="0">
              <a:latin typeface="Aptos Narrow" panose="020B0004020202020204" pitchFamily="34" charset="0"/>
              <a:cs typeface="Calibri"/>
            </a:endParaRPr>
          </a:p>
        </p:txBody>
      </p:sp>
      <p:grpSp>
        <p:nvGrpSpPr>
          <p:cNvPr id="7" name="object 7"/>
          <p:cNvGrpSpPr/>
          <p:nvPr/>
        </p:nvGrpSpPr>
        <p:grpSpPr>
          <a:xfrm>
            <a:off x="2645549" y="2730759"/>
            <a:ext cx="1217930" cy="123189"/>
            <a:chOff x="2645549" y="2730759"/>
            <a:chExt cx="1217930" cy="123189"/>
          </a:xfrm>
        </p:grpSpPr>
        <p:sp>
          <p:nvSpPr>
            <p:cNvPr id="8" name="object 8"/>
            <p:cNvSpPr/>
            <p:nvPr/>
          </p:nvSpPr>
          <p:spPr>
            <a:xfrm>
              <a:off x="2645549" y="2792245"/>
              <a:ext cx="1074420" cy="0"/>
            </a:xfrm>
            <a:custGeom>
              <a:avLst/>
              <a:gdLst/>
              <a:ahLst/>
              <a:cxnLst/>
              <a:rect l="l" t="t" r="r" b="b"/>
              <a:pathLst>
                <a:path w="1074420">
                  <a:moveTo>
                    <a:pt x="0" y="0"/>
                  </a:moveTo>
                  <a:lnTo>
                    <a:pt x="1073849" y="0"/>
                  </a:lnTo>
                </a:path>
              </a:pathLst>
            </a:custGeom>
            <a:ln w="28574">
              <a:solidFill>
                <a:srgbClr val="FCD94B"/>
              </a:solidFill>
            </a:ln>
          </p:spPr>
          <p:txBody>
            <a:bodyPr wrap="square" lIns="0" tIns="0" rIns="0" bIns="0" rtlCol="0"/>
            <a:lstStyle/>
            <a:p>
              <a:endParaRPr/>
            </a:p>
          </p:txBody>
        </p:sp>
        <p:pic>
          <p:nvPicPr>
            <p:cNvPr id="9" name="object 9"/>
            <p:cNvPicPr/>
            <p:nvPr/>
          </p:nvPicPr>
          <p:blipFill>
            <a:blip r:embed="rId3" cstate="print"/>
            <a:stretch>
              <a:fillRect/>
            </a:stretch>
          </p:blipFill>
          <p:spPr>
            <a:xfrm>
              <a:off x="3705112" y="2730759"/>
              <a:ext cx="158251" cy="122971"/>
            </a:xfrm>
            <a:prstGeom prst="rect">
              <a:avLst/>
            </a:prstGeom>
          </p:spPr>
        </p:pic>
      </p:grpSp>
      <p:sp>
        <p:nvSpPr>
          <p:cNvPr id="10" name="object 10"/>
          <p:cNvSpPr txBox="1"/>
          <p:nvPr/>
        </p:nvSpPr>
        <p:spPr>
          <a:xfrm>
            <a:off x="1749559" y="3736454"/>
            <a:ext cx="6145797" cy="936154"/>
          </a:xfrm>
          <a:prstGeom prst="rect">
            <a:avLst/>
          </a:prstGeom>
        </p:spPr>
        <p:txBody>
          <a:bodyPr vert="horz" wrap="square" lIns="0" tIns="12700" rIns="0" bIns="0" rtlCol="0">
            <a:spAutoFit/>
          </a:bodyPr>
          <a:lstStyle/>
          <a:p>
            <a:pPr marL="12700" marR="5080" algn="ctr">
              <a:lnSpc>
                <a:spcPct val="100000"/>
              </a:lnSpc>
              <a:spcBef>
                <a:spcPts val="100"/>
              </a:spcBef>
            </a:pPr>
            <a:r>
              <a:rPr lang="vi-VN" sz="2000" dirty="0">
                <a:solidFill>
                  <a:srgbClr val="FFFFFF"/>
                </a:solidFill>
                <a:latin typeface="Calibri"/>
                <a:cs typeface="Calibri"/>
              </a:rPr>
              <a:t>Các máy sản xuất tìm một hằng số ngẫu nhiên (được gọi là 'nonce’) để tạo ra một loại dữ liệu mới thỏa mãn độ khó hiện tại (# số lượng chữ số 0 đầu tiên).</a:t>
            </a:r>
            <a:endParaRPr sz="2000" dirty="0">
              <a:latin typeface="Calibri"/>
              <a:cs typeface="Calibri"/>
            </a:endParaRPr>
          </a:p>
        </p:txBody>
      </p:sp>
      <p:sp>
        <p:nvSpPr>
          <p:cNvPr id="11" name="object 11"/>
          <p:cNvSpPr txBox="1"/>
          <p:nvPr/>
        </p:nvSpPr>
        <p:spPr>
          <a:xfrm>
            <a:off x="8769041" y="2080703"/>
            <a:ext cx="299720" cy="982344"/>
          </a:xfrm>
          <a:prstGeom prst="rect">
            <a:avLst/>
          </a:prstGeom>
        </p:spPr>
        <p:txBody>
          <a:bodyPr vert="vert270" wrap="square" lIns="0" tIns="0" rIns="0" bIns="0" rtlCol="0">
            <a:spAutoFit/>
          </a:bodyPr>
          <a:lstStyle/>
          <a:p>
            <a:pPr marL="12700">
              <a:lnSpc>
                <a:spcPts val="2080"/>
              </a:lnSpc>
            </a:pPr>
            <a:r>
              <a:rPr sz="1800" spc="-120" dirty="0">
                <a:solidFill>
                  <a:srgbClr val="FCD94B"/>
                </a:solidFill>
                <a:latin typeface="Calibri"/>
                <a:cs typeface="Calibri"/>
              </a:rPr>
              <a:t>@anilsaidso</a:t>
            </a:r>
            <a:endParaRPr sz="18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583691"/>
            <a:ext cx="7011525" cy="1397819"/>
          </a:xfrm>
          <a:prstGeom prst="rect">
            <a:avLst/>
          </a:prstGeom>
        </p:spPr>
        <p:txBody>
          <a:bodyPr vert="horz" wrap="square" lIns="0" tIns="12700" rIns="0" bIns="0" rtlCol="0">
            <a:spAutoFit/>
          </a:bodyPr>
          <a:lstStyle/>
          <a:p>
            <a:pPr marL="12700">
              <a:lnSpc>
                <a:spcPct val="100000"/>
              </a:lnSpc>
              <a:spcBef>
                <a:spcPts val="100"/>
              </a:spcBef>
            </a:pPr>
            <a:r>
              <a:rPr lang="vi-VN" spc="-300" baseline="-2777" dirty="0">
                <a:latin typeface="+mn-lt"/>
              </a:rPr>
              <a:t>HẰNG SỐ NGẪU NHIÊN</a:t>
            </a:r>
            <a:br>
              <a:rPr lang="vi-VN" sz="4800" i="1" spc="-15" baseline="6944" dirty="0">
                <a:latin typeface="+mn-lt"/>
              </a:rPr>
            </a:br>
            <a:r>
              <a:rPr lang="vi-VN" sz="5000" i="1" spc="-15" baseline="6944" dirty="0">
                <a:latin typeface="+mn-lt"/>
              </a:rPr>
              <a:t>(nonce)</a:t>
            </a:r>
            <a:endParaRPr sz="5000" spc="85" dirty="0">
              <a:latin typeface="+mn-lt"/>
            </a:endParaRPr>
          </a:p>
        </p:txBody>
      </p:sp>
      <p:sp>
        <p:nvSpPr>
          <p:cNvPr id="3" name="object 3"/>
          <p:cNvSpPr txBox="1"/>
          <p:nvPr/>
        </p:nvSpPr>
        <p:spPr>
          <a:xfrm>
            <a:off x="1709913" y="2114550"/>
            <a:ext cx="5711825" cy="1965795"/>
          </a:xfrm>
          <a:prstGeom prst="rect">
            <a:avLst/>
          </a:prstGeom>
        </p:spPr>
        <p:txBody>
          <a:bodyPr vert="horz" wrap="square" lIns="0" tIns="12700" rIns="0" bIns="0" rtlCol="0">
            <a:spAutoFit/>
          </a:bodyPr>
          <a:lstStyle/>
          <a:p>
            <a:pPr marL="12700" marR="5080">
              <a:lnSpc>
                <a:spcPct val="114999"/>
              </a:lnSpc>
              <a:spcBef>
                <a:spcPts val="100"/>
              </a:spcBef>
            </a:pPr>
            <a:r>
              <a:rPr lang="vi-VN" sz="2800" i="1" spc="-10" dirty="0">
                <a:solidFill>
                  <a:srgbClr val="FCD94B"/>
                </a:solidFill>
                <a:latin typeface="Calibri"/>
                <a:cs typeface="Calibri"/>
              </a:rPr>
              <a:t>Một hằng số ngẫu nhiên được kết hợp để tạo ra một loại dữ liệu mới đáp ứng các yêu cầu cụ thể (ví dụ, các số 0 đầu tiên) khi kết hợp với dữ liệu hiện có.</a:t>
            </a:r>
            <a:endParaRPr sz="2800" dirty="0">
              <a:latin typeface="Calibri"/>
              <a:cs typeface="Calibri"/>
            </a:endParaRPr>
          </a:p>
        </p:txBody>
      </p:sp>
      <p:sp>
        <p:nvSpPr>
          <p:cNvPr id="4" name="object 4"/>
          <p:cNvSpPr txBox="1"/>
          <p:nvPr/>
        </p:nvSpPr>
        <p:spPr>
          <a:xfrm>
            <a:off x="1370224" y="4538374"/>
            <a:ext cx="1141730" cy="554355"/>
          </a:xfrm>
          <a:prstGeom prst="rect">
            <a:avLst/>
          </a:prstGeom>
          <a:ln w="9524">
            <a:solidFill>
              <a:srgbClr val="B7B7B7"/>
            </a:solidFill>
          </a:ln>
        </p:spPr>
        <p:txBody>
          <a:bodyPr vert="horz" wrap="square" lIns="0" tIns="73660" rIns="0" bIns="0" rtlCol="0">
            <a:spAutoFit/>
          </a:bodyPr>
          <a:lstStyle/>
          <a:p>
            <a:pPr marL="344805">
              <a:lnSpc>
                <a:spcPct val="100000"/>
              </a:lnSpc>
              <a:spcBef>
                <a:spcPts val="580"/>
              </a:spcBef>
            </a:pPr>
            <a:r>
              <a:rPr sz="2400" spc="-500" dirty="0">
                <a:solidFill>
                  <a:srgbClr val="B7B7B7"/>
                </a:solidFill>
                <a:latin typeface="Calibri"/>
                <a:cs typeface="Calibri"/>
              </a:rPr>
              <a:t>DATA</a:t>
            </a:r>
            <a:endParaRPr sz="2400" dirty="0">
              <a:latin typeface="Calibri"/>
              <a:cs typeface="Calibri"/>
            </a:endParaRPr>
          </a:p>
        </p:txBody>
      </p:sp>
      <p:pic>
        <p:nvPicPr>
          <p:cNvPr id="5" name="object 5"/>
          <p:cNvPicPr/>
          <p:nvPr/>
        </p:nvPicPr>
        <p:blipFill>
          <a:blip r:embed="rId2" cstate="print"/>
          <a:stretch>
            <a:fillRect/>
          </a:stretch>
        </p:blipFill>
        <p:spPr>
          <a:xfrm>
            <a:off x="2624219" y="4735592"/>
            <a:ext cx="176861" cy="159664"/>
          </a:xfrm>
          <a:prstGeom prst="rect">
            <a:avLst/>
          </a:prstGeom>
        </p:spPr>
      </p:pic>
      <p:sp>
        <p:nvSpPr>
          <p:cNvPr id="6" name="object 6"/>
          <p:cNvSpPr txBox="1"/>
          <p:nvPr/>
        </p:nvSpPr>
        <p:spPr>
          <a:xfrm>
            <a:off x="6285224" y="4538374"/>
            <a:ext cx="1824362" cy="443711"/>
          </a:xfrm>
          <a:prstGeom prst="rect">
            <a:avLst/>
          </a:prstGeom>
          <a:ln w="9524">
            <a:solidFill>
              <a:srgbClr val="FCD94B"/>
            </a:solidFill>
          </a:ln>
        </p:spPr>
        <p:txBody>
          <a:bodyPr vert="horz" wrap="square" lIns="0" tIns="73660" rIns="0" bIns="0" rtlCol="0">
            <a:spAutoFit/>
          </a:bodyPr>
          <a:lstStyle/>
          <a:p>
            <a:pPr marL="112713">
              <a:lnSpc>
                <a:spcPct val="100000"/>
              </a:lnSpc>
              <a:spcBef>
                <a:spcPts val="580"/>
              </a:spcBef>
            </a:pPr>
            <a:r>
              <a:rPr lang="vi-VN" sz="2400" spc="-150" dirty="0">
                <a:solidFill>
                  <a:srgbClr val="FCD94B"/>
                </a:solidFill>
                <a:latin typeface="Aptos Narrow" panose="020B0004020202020204" pitchFamily="34" charset="0"/>
                <a:cs typeface="Calibri"/>
              </a:rPr>
              <a:t> DỮ LIỆU MỚI</a:t>
            </a:r>
            <a:endParaRPr sz="2400" spc="-150" dirty="0">
              <a:latin typeface="Aptos Narrow" panose="020B0004020202020204" pitchFamily="34" charset="0"/>
              <a:cs typeface="Calibri"/>
            </a:endParaRPr>
          </a:p>
        </p:txBody>
      </p:sp>
      <p:grpSp>
        <p:nvGrpSpPr>
          <p:cNvPr id="7" name="object 7"/>
          <p:cNvGrpSpPr/>
          <p:nvPr/>
        </p:nvGrpSpPr>
        <p:grpSpPr>
          <a:xfrm>
            <a:off x="6223362" y="4794929"/>
            <a:ext cx="53340" cy="41275"/>
            <a:chOff x="6223362" y="4794929"/>
            <a:chExt cx="53340" cy="41275"/>
          </a:xfrm>
        </p:grpSpPr>
        <p:sp>
          <p:nvSpPr>
            <p:cNvPr id="8" name="object 8"/>
            <p:cNvSpPr/>
            <p:nvPr/>
          </p:nvSpPr>
          <p:spPr>
            <a:xfrm>
              <a:off x="6228124" y="4799692"/>
              <a:ext cx="43815" cy="31750"/>
            </a:xfrm>
            <a:custGeom>
              <a:avLst/>
              <a:gdLst/>
              <a:ahLst/>
              <a:cxnLst/>
              <a:rect l="l" t="t" r="r" b="b"/>
              <a:pathLst>
                <a:path w="43814" h="31750">
                  <a:moveTo>
                    <a:pt x="0" y="31465"/>
                  </a:moveTo>
                  <a:lnTo>
                    <a:pt x="0" y="0"/>
                  </a:lnTo>
                  <a:lnTo>
                    <a:pt x="43225" y="15732"/>
                  </a:lnTo>
                  <a:lnTo>
                    <a:pt x="0" y="31465"/>
                  </a:lnTo>
                  <a:close/>
                </a:path>
              </a:pathLst>
            </a:custGeom>
            <a:solidFill>
              <a:srgbClr val="FCD94B"/>
            </a:solidFill>
          </p:spPr>
          <p:txBody>
            <a:bodyPr wrap="square" lIns="0" tIns="0" rIns="0" bIns="0" rtlCol="0"/>
            <a:lstStyle/>
            <a:p>
              <a:endParaRPr/>
            </a:p>
          </p:txBody>
        </p:sp>
        <p:sp>
          <p:nvSpPr>
            <p:cNvPr id="9" name="object 9"/>
            <p:cNvSpPr/>
            <p:nvPr/>
          </p:nvSpPr>
          <p:spPr>
            <a:xfrm>
              <a:off x="6228124" y="4799692"/>
              <a:ext cx="43815" cy="31750"/>
            </a:xfrm>
            <a:custGeom>
              <a:avLst/>
              <a:gdLst/>
              <a:ahLst/>
              <a:cxnLst/>
              <a:rect l="l" t="t" r="r" b="b"/>
              <a:pathLst>
                <a:path w="43814" h="31750">
                  <a:moveTo>
                    <a:pt x="0" y="31465"/>
                  </a:moveTo>
                  <a:lnTo>
                    <a:pt x="43225" y="15732"/>
                  </a:lnTo>
                  <a:lnTo>
                    <a:pt x="0" y="0"/>
                  </a:lnTo>
                  <a:lnTo>
                    <a:pt x="0" y="31465"/>
                  </a:lnTo>
                  <a:close/>
                </a:path>
              </a:pathLst>
            </a:custGeom>
            <a:ln w="9524">
              <a:solidFill>
                <a:srgbClr val="FCD94B"/>
              </a:solidFill>
            </a:ln>
          </p:spPr>
          <p:txBody>
            <a:bodyPr wrap="square" lIns="0" tIns="0" rIns="0" bIns="0" rtlCol="0"/>
            <a:lstStyle/>
            <a:p>
              <a:endParaRPr/>
            </a:p>
          </p:txBody>
        </p:sp>
      </p:grpSp>
      <p:graphicFrame>
        <p:nvGraphicFramePr>
          <p:cNvPr id="10" name="object 10"/>
          <p:cNvGraphicFramePr>
            <a:graphicFrameLocks noGrp="1"/>
          </p:cNvGraphicFramePr>
          <p:nvPr/>
        </p:nvGraphicFramePr>
        <p:xfrm>
          <a:off x="2909112" y="4533612"/>
          <a:ext cx="3313428" cy="553720"/>
        </p:xfrm>
        <a:graphic>
          <a:graphicData uri="http://schemas.openxmlformats.org/drawingml/2006/table">
            <a:tbl>
              <a:tblPr firstRow="1" bandRow="1">
                <a:tableStyleId>{2D5ABB26-0587-4C30-8999-92F81FD0307C}</a:tableStyleId>
              </a:tblPr>
              <a:tblGrid>
                <a:gridCol w="1096645">
                  <a:extLst>
                    <a:ext uri="{9D8B030D-6E8A-4147-A177-3AD203B41FA5}">
                      <a16:colId xmlns:a16="http://schemas.microsoft.com/office/drawing/2014/main" val="20000"/>
                    </a:ext>
                  </a:extLst>
                </a:gridCol>
                <a:gridCol w="588644">
                  <a:extLst>
                    <a:ext uri="{9D8B030D-6E8A-4147-A177-3AD203B41FA5}">
                      <a16:colId xmlns:a16="http://schemas.microsoft.com/office/drawing/2014/main" val="20001"/>
                    </a:ext>
                  </a:extLst>
                </a:gridCol>
                <a:gridCol w="1096645">
                  <a:extLst>
                    <a:ext uri="{9D8B030D-6E8A-4147-A177-3AD203B41FA5}">
                      <a16:colId xmlns:a16="http://schemas.microsoft.com/office/drawing/2014/main" val="20002"/>
                    </a:ext>
                  </a:extLst>
                </a:gridCol>
                <a:gridCol w="531494">
                  <a:extLst>
                    <a:ext uri="{9D8B030D-6E8A-4147-A177-3AD203B41FA5}">
                      <a16:colId xmlns:a16="http://schemas.microsoft.com/office/drawing/2014/main" val="20003"/>
                    </a:ext>
                  </a:extLst>
                </a:gridCol>
              </a:tblGrid>
              <a:tr h="276860">
                <a:tc rowSpan="2">
                  <a:txBody>
                    <a:bodyPr/>
                    <a:lstStyle/>
                    <a:p>
                      <a:pPr marL="243204">
                        <a:lnSpc>
                          <a:spcPct val="100000"/>
                        </a:lnSpc>
                        <a:spcBef>
                          <a:spcPts val="580"/>
                        </a:spcBef>
                      </a:pPr>
                      <a:r>
                        <a:rPr sz="2400" spc="-484" dirty="0">
                          <a:latin typeface="Calibri"/>
                          <a:cs typeface="Calibri"/>
                        </a:rPr>
                        <a:t>NONCE</a:t>
                      </a:r>
                      <a:endParaRPr sz="2400" dirty="0">
                        <a:latin typeface="Calibri"/>
                        <a:cs typeface="Calibri"/>
                      </a:endParaRPr>
                    </a:p>
                  </a:txBody>
                  <a:tcPr marL="0" marR="0" marT="73660" marB="0">
                    <a:lnL w="9525">
                      <a:solidFill>
                        <a:srgbClr val="B7B7B7"/>
                      </a:solidFill>
                      <a:prstDash val="solid"/>
                    </a:lnL>
                    <a:lnR w="9525">
                      <a:solidFill>
                        <a:srgbClr val="B7B7B7"/>
                      </a:solidFill>
                      <a:prstDash val="solid"/>
                    </a:lnR>
                    <a:lnT w="9525">
                      <a:solidFill>
                        <a:srgbClr val="B7B7B7"/>
                      </a:solidFill>
                      <a:prstDash val="solid"/>
                    </a:lnT>
                    <a:lnB w="9525">
                      <a:solidFill>
                        <a:srgbClr val="B7B7B7"/>
                      </a:solidFill>
                      <a:prstDash val="solid"/>
                    </a:lnB>
                    <a:solidFill>
                      <a:srgbClr val="FCD94B"/>
                    </a:solidFill>
                  </a:tcPr>
                </a:tc>
                <a:tc>
                  <a:txBody>
                    <a:bodyPr/>
                    <a:lstStyle/>
                    <a:p>
                      <a:pPr>
                        <a:lnSpc>
                          <a:spcPct val="100000"/>
                        </a:lnSpc>
                      </a:pPr>
                      <a:endParaRPr sz="1700">
                        <a:latin typeface="Times New Roman"/>
                        <a:cs typeface="Times New Roman"/>
                      </a:endParaRPr>
                    </a:p>
                  </a:txBody>
                  <a:tcPr marL="0" marR="0" marT="0" marB="0">
                    <a:lnL w="9525">
                      <a:solidFill>
                        <a:srgbClr val="B7B7B7"/>
                      </a:solidFill>
                      <a:prstDash val="solid"/>
                    </a:lnL>
                    <a:lnR w="9525">
                      <a:solidFill>
                        <a:srgbClr val="B7B7B7"/>
                      </a:solidFill>
                      <a:prstDash val="solid"/>
                    </a:lnR>
                    <a:lnB w="9525">
                      <a:solidFill>
                        <a:srgbClr val="FCD94B"/>
                      </a:solidFill>
                      <a:prstDash val="solid"/>
                    </a:lnB>
                  </a:tcPr>
                </a:tc>
                <a:tc rowSpan="2">
                  <a:txBody>
                    <a:bodyPr/>
                    <a:lstStyle/>
                    <a:p>
                      <a:pPr marL="302895">
                        <a:lnSpc>
                          <a:spcPct val="100000"/>
                        </a:lnSpc>
                        <a:spcBef>
                          <a:spcPts val="530"/>
                        </a:spcBef>
                      </a:pPr>
                      <a:r>
                        <a:rPr sz="2450" i="1" spc="-530" dirty="0">
                          <a:latin typeface="Trebuchet MS"/>
                          <a:cs typeface="Trebuchet MS"/>
                        </a:rPr>
                        <a:t>HASH</a:t>
                      </a:r>
                      <a:endParaRPr sz="2450" dirty="0">
                        <a:latin typeface="Trebuchet MS"/>
                        <a:cs typeface="Trebuchet MS"/>
                      </a:endParaRPr>
                    </a:p>
                  </a:txBody>
                  <a:tcPr marL="0" marR="0" marT="67310" marB="0">
                    <a:lnL w="9525">
                      <a:solidFill>
                        <a:srgbClr val="B7B7B7"/>
                      </a:solidFill>
                      <a:prstDash val="solid"/>
                    </a:lnL>
                    <a:lnR w="9525">
                      <a:solidFill>
                        <a:srgbClr val="B7B7B7"/>
                      </a:solidFill>
                      <a:prstDash val="solid"/>
                    </a:lnR>
                    <a:lnT w="9525">
                      <a:solidFill>
                        <a:srgbClr val="B7B7B7"/>
                      </a:solidFill>
                      <a:prstDash val="solid"/>
                    </a:lnT>
                    <a:lnB w="9525">
                      <a:solidFill>
                        <a:srgbClr val="B7B7B7"/>
                      </a:solidFill>
                      <a:prstDash val="solid"/>
                    </a:lnB>
                    <a:solidFill>
                      <a:srgbClr val="B7B7B7"/>
                    </a:solidFill>
                  </a:tcPr>
                </a:tc>
                <a:tc>
                  <a:txBody>
                    <a:bodyPr/>
                    <a:lstStyle/>
                    <a:p>
                      <a:pPr>
                        <a:lnSpc>
                          <a:spcPct val="100000"/>
                        </a:lnSpc>
                      </a:pPr>
                      <a:endParaRPr sz="1700">
                        <a:latin typeface="Times New Roman"/>
                        <a:cs typeface="Times New Roman"/>
                      </a:endParaRPr>
                    </a:p>
                  </a:txBody>
                  <a:tcPr marL="0" marR="0" marT="0" marB="0">
                    <a:lnL w="9525">
                      <a:solidFill>
                        <a:srgbClr val="B7B7B7"/>
                      </a:solidFill>
                      <a:prstDash val="solid"/>
                    </a:lnL>
                    <a:lnB w="9525">
                      <a:solidFill>
                        <a:srgbClr val="FCD94B"/>
                      </a:solidFill>
                      <a:prstDash val="solid"/>
                    </a:lnB>
                  </a:tcPr>
                </a:tc>
                <a:extLst>
                  <a:ext uri="{0D108BD9-81ED-4DB2-BD59-A6C34878D82A}">
                    <a16:rowId xmlns:a16="http://schemas.microsoft.com/office/drawing/2014/main" val="10000"/>
                  </a:ext>
                </a:extLst>
              </a:tr>
              <a:tr h="276860">
                <a:tc vMerge="1">
                  <a:txBody>
                    <a:bodyPr/>
                    <a:lstStyle/>
                    <a:p>
                      <a:endParaRPr/>
                    </a:p>
                  </a:txBody>
                  <a:tcPr marL="0" marR="0" marT="73660" marB="0">
                    <a:lnL w="9525">
                      <a:solidFill>
                        <a:srgbClr val="B7B7B7"/>
                      </a:solidFill>
                      <a:prstDash val="solid"/>
                    </a:lnL>
                    <a:lnR w="9525">
                      <a:solidFill>
                        <a:srgbClr val="B7B7B7"/>
                      </a:solidFill>
                      <a:prstDash val="solid"/>
                    </a:lnR>
                    <a:lnT w="9525">
                      <a:solidFill>
                        <a:srgbClr val="B7B7B7"/>
                      </a:solidFill>
                      <a:prstDash val="solid"/>
                    </a:lnT>
                    <a:lnB w="9525">
                      <a:solidFill>
                        <a:srgbClr val="B7B7B7"/>
                      </a:solidFill>
                      <a:prstDash val="solid"/>
                    </a:lnB>
                    <a:solidFill>
                      <a:srgbClr val="FCD94B"/>
                    </a:solidFill>
                  </a:tcPr>
                </a:tc>
                <a:tc>
                  <a:txBody>
                    <a:bodyPr/>
                    <a:lstStyle/>
                    <a:p>
                      <a:pPr>
                        <a:lnSpc>
                          <a:spcPct val="100000"/>
                        </a:lnSpc>
                      </a:pPr>
                      <a:endParaRPr sz="1700">
                        <a:latin typeface="Times New Roman"/>
                        <a:cs typeface="Times New Roman"/>
                      </a:endParaRPr>
                    </a:p>
                  </a:txBody>
                  <a:tcPr marL="0" marR="0" marT="0" marB="0">
                    <a:lnL w="9525">
                      <a:solidFill>
                        <a:srgbClr val="B7B7B7"/>
                      </a:solidFill>
                      <a:prstDash val="solid"/>
                    </a:lnL>
                    <a:lnR w="9525">
                      <a:solidFill>
                        <a:srgbClr val="B7B7B7"/>
                      </a:solidFill>
                      <a:prstDash val="solid"/>
                    </a:lnR>
                    <a:lnT w="9525">
                      <a:solidFill>
                        <a:srgbClr val="FCD94B"/>
                      </a:solidFill>
                      <a:prstDash val="solid"/>
                    </a:lnT>
                  </a:tcPr>
                </a:tc>
                <a:tc vMerge="1">
                  <a:txBody>
                    <a:bodyPr/>
                    <a:lstStyle/>
                    <a:p>
                      <a:endParaRPr/>
                    </a:p>
                  </a:txBody>
                  <a:tcPr marL="0" marR="0" marT="67310" marB="0">
                    <a:lnL w="9525">
                      <a:solidFill>
                        <a:srgbClr val="B7B7B7"/>
                      </a:solidFill>
                      <a:prstDash val="solid"/>
                    </a:lnL>
                    <a:lnR w="9525">
                      <a:solidFill>
                        <a:srgbClr val="B7B7B7"/>
                      </a:solidFill>
                      <a:prstDash val="solid"/>
                    </a:lnR>
                    <a:lnT w="9525">
                      <a:solidFill>
                        <a:srgbClr val="B7B7B7"/>
                      </a:solidFill>
                      <a:prstDash val="solid"/>
                    </a:lnT>
                    <a:lnB w="9525">
                      <a:solidFill>
                        <a:srgbClr val="B7B7B7"/>
                      </a:solidFill>
                      <a:prstDash val="solid"/>
                    </a:lnB>
                    <a:solidFill>
                      <a:srgbClr val="B7B7B7"/>
                    </a:solidFill>
                  </a:tcPr>
                </a:tc>
                <a:tc>
                  <a:txBody>
                    <a:bodyPr/>
                    <a:lstStyle/>
                    <a:p>
                      <a:pPr>
                        <a:lnSpc>
                          <a:spcPct val="100000"/>
                        </a:lnSpc>
                      </a:pPr>
                      <a:endParaRPr sz="1700" dirty="0">
                        <a:latin typeface="Times New Roman"/>
                        <a:cs typeface="Times New Roman"/>
                      </a:endParaRPr>
                    </a:p>
                  </a:txBody>
                  <a:tcPr marL="0" marR="0" marT="0" marB="0">
                    <a:lnL w="9525">
                      <a:solidFill>
                        <a:srgbClr val="B7B7B7"/>
                      </a:solidFill>
                      <a:prstDash val="solid"/>
                    </a:lnL>
                    <a:lnT w="9525">
                      <a:solidFill>
                        <a:srgbClr val="FCD94B"/>
                      </a:solidFill>
                      <a:prstDash val="solid"/>
                    </a:lnT>
                  </a:tcPr>
                </a:tc>
                <a:extLst>
                  <a:ext uri="{0D108BD9-81ED-4DB2-BD59-A6C34878D82A}">
                    <a16:rowId xmlns:a16="http://schemas.microsoft.com/office/drawing/2014/main" val="10001"/>
                  </a:ext>
                </a:extLst>
              </a:tr>
            </a:tbl>
          </a:graphicData>
        </a:graphic>
      </p:graphicFrame>
      <p:sp>
        <p:nvSpPr>
          <p:cNvPr id="11" name="object 11"/>
          <p:cNvSpPr txBox="1"/>
          <p:nvPr/>
        </p:nvSpPr>
        <p:spPr>
          <a:xfrm>
            <a:off x="8769041" y="2080703"/>
            <a:ext cx="299720" cy="982344"/>
          </a:xfrm>
          <a:prstGeom prst="rect">
            <a:avLst/>
          </a:prstGeom>
        </p:spPr>
        <p:txBody>
          <a:bodyPr vert="vert270" wrap="square" lIns="0" tIns="0" rIns="0" bIns="0" rtlCol="0">
            <a:spAutoFit/>
          </a:bodyPr>
          <a:lstStyle/>
          <a:p>
            <a:pPr marL="12700">
              <a:lnSpc>
                <a:spcPts val="2080"/>
              </a:lnSpc>
            </a:pPr>
            <a:r>
              <a:rPr sz="1800" spc="-120" dirty="0">
                <a:solidFill>
                  <a:srgbClr val="FCD94B"/>
                </a:solidFill>
                <a:latin typeface="Calibri"/>
                <a:cs typeface="Calibri"/>
              </a:rPr>
              <a:t>@anilsaidso</a:t>
            </a:r>
            <a:endParaRPr sz="18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19349" y="2083550"/>
            <a:ext cx="1109699" cy="1396175"/>
          </a:xfrm>
          <a:prstGeom prst="rect">
            <a:avLst/>
          </a:prstGeom>
        </p:spPr>
      </p:pic>
      <p:sp>
        <p:nvSpPr>
          <p:cNvPr id="3" name="object 3"/>
          <p:cNvSpPr txBox="1">
            <a:spLocks noGrp="1"/>
          </p:cNvSpPr>
          <p:nvPr>
            <p:ph type="title"/>
          </p:nvPr>
        </p:nvSpPr>
        <p:spPr>
          <a:xfrm>
            <a:off x="4198320" y="938969"/>
            <a:ext cx="1440480" cy="551433"/>
          </a:xfrm>
          <a:prstGeom prst="rect">
            <a:avLst/>
          </a:prstGeom>
        </p:spPr>
        <p:txBody>
          <a:bodyPr vert="horz" wrap="square" lIns="0" tIns="12700" rIns="0" bIns="0" rtlCol="0">
            <a:spAutoFit/>
          </a:bodyPr>
          <a:lstStyle/>
          <a:p>
            <a:pPr marL="12700">
              <a:lnSpc>
                <a:spcPct val="100000"/>
              </a:lnSpc>
              <a:spcBef>
                <a:spcPts val="100"/>
              </a:spcBef>
            </a:pPr>
            <a:r>
              <a:rPr lang="vi-VN" sz="3500" spc="-615" dirty="0">
                <a:solidFill>
                  <a:srgbClr val="B7B7B7"/>
                </a:solidFill>
                <a:latin typeface="+mn-lt"/>
                <a:cs typeface="Calibri"/>
              </a:rPr>
              <a:t>MÃ HÓA</a:t>
            </a:r>
            <a:endParaRPr sz="3500" dirty="0">
              <a:latin typeface="+mn-lt"/>
            </a:endParaRPr>
          </a:p>
        </p:txBody>
      </p:sp>
      <p:sp>
        <p:nvSpPr>
          <p:cNvPr id="4" name="object 4"/>
          <p:cNvSpPr/>
          <p:nvPr/>
        </p:nvSpPr>
        <p:spPr>
          <a:xfrm>
            <a:off x="4781183" y="1607024"/>
            <a:ext cx="82550" cy="408940"/>
          </a:xfrm>
          <a:custGeom>
            <a:avLst/>
            <a:gdLst/>
            <a:ahLst/>
            <a:cxnLst/>
            <a:rect l="l" t="t" r="r" b="b"/>
            <a:pathLst>
              <a:path w="82550" h="408939">
                <a:moveTo>
                  <a:pt x="0" y="408803"/>
                </a:moveTo>
                <a:lnTo>
                  <a:pt x="16696" y="325764"/>
                </a:lnTo>
                <a:lnTo>
                  <a:pt x="28416" y="267478"/>
                </a:lnTo>
                <a:lnTo>
                  <a:pt x="41100" y="204401"/>
                </a:lnTo>
                <a:lnTo>
                  <a:pt x="53783" y="141324"/>
                </a:lnTo>
                <a:lnTo>
                  <a:pt x="65503" y="83038"/>
                </a:lnTo>
                <a:lnTo>
                  <a:pt x="75296" y="34333"/>
                </a:lnTo>
                <a:lnTo>
                  <a:pt x="82200" y="0"/>
                </a:lnTo>
              </a:path>
            </a:pathLst>
          </a:custGeom>
          <a:ln w="28574">
            <a:solidFill>
              <a:srgbClr val="CCCCCC"/>
            </a:solidFill>
          </a:ln>
        </p:spPr>
        <p:txBody>
          <a:bodyPr wrap="square" lIns="0" tIns="0" rIns="0" bIns="0" rtlCol="0"/>
          <a:lstStyle/>
          <a:p>
            <a:endParaRPr/>
          </a:p>
        </p:txBody>
      </p:sp>
      <p:sp>
        <p:nvSpPr>
          <p:cNvPr id="5" name="object 5"/>
          <p:cNvSpPr txBox="1"/>
          <p:nvPr/>
        </p:nvSpPr>
        <p:spPr>
          <a:xfrm>
            <a:off x="6180749" y="728849"/>
            <a:ext cx="1851660" cy="1416050"/>
          </a:xfrm>
          <a:prstGeom prst="rect">
            <a:avLst/>
          </a:prstGeom>
          <a:ln w="9524">
            <a:solidFill>
              <a:srgbClr val="FFFFFF"/>
            </a:solidFill>
          </a:ln>
        </p:spPr>
        <p:txBody>
          <a:bodyPr vert="horz" wrap="square" lIns="0" tIns="75565" rIns="0" bIns="0" rtlCol="0">
            <a:spAutoFit/>
          </a:bodyPr>
          <a:lstStyle/>
          <a:p>
            <a:pPr marL="85725">
              <a:lnSpc>
                <a:spcPct val="100000"/>
              </a:lnSpc>
              <a:spcBef>
                <a:spcPts val="595"/>
              </a:spcBef>
            </a:pPr>
            <a:r>
              <a:rPr sz="2000" spc="-160" dirty="0">
                <a:solidFill>
                  <a:srgbClr val="FCD94B"/>
                </a:solidFill>
                <a:latin typeface="Calibri"/>
                <a:cs typeface="Calibri"/>
              </a:rPr>
              <a:t>0000000000000000</a:t>
            </a:r>
            <a:endParaRPr sz="2000">
              <a:latin typeface="Calibri"/>
              <a:cs typeface="Calibri"/>
            </a:endParaRPr>
          </a:p>
          <a:p>
            <a:pPr marL="85725">
              <a:lnSpc>
                <a:spcPct val="100000"/>
              </a:lnSpc>
            </a:pPr>
            <a:r>
              <a:rPr sz="2000" spc="-165" dirty="0">
                <a:solidFill>
                  <a:srgbClr val="FCD94B"/>
                </a:solidFill>
                <a:latin typeface="Calibri"/>
                <a:cs typeface="Calibri"/>
              </a:rPr>
              <a:t>000</a:t>
            </a:r>
            <a:r>
              <a:rPr sz="2000" spc="-165" dirty="0">
                <a:solidFill>
                  <a:srgbClr val="999999"/>
                </a:solidFill>
                <a:latin typeface="Calibri"/>
                <a:cs typeface="Calibri"/>
              </a:rPr>
              <a:t>77d7e94ea7787</a:t>
            </a:r>
            <a:endParaRPr sz="2000">
              <a:latin typeface="Calibri"/>
              <a:cs typeface="Calibri"/>
            </a:endParaRPr>
          </a:p>
          <a:p>
            <a:pPr marL="85725" marR="149860">
              <a:lnSpc>
                <a:spcPct val="100000"/>
              </a:lnSpc>
            </a:pPr>
            <a:r>
              <a:rPr sz="2000" spc="-235" dirty="0">
                <a:solidFill>
                  <a:srgbClr val="999999"/>
                </a:solidFill>
                <a:latin typeface="Calibri"/>
                <a:cs typeface="Calibri"/>
              </a:rPr>
              <a:t>80e2d6138d4e38eb </a:t>
            </a:r>
            <a:r>
              <a:rPr sz="2000" spc="-204" dirty="0">
                <a:solidFill>
                  <a:srgbClr val="999999"/>
                </a:solidFill>
                <a:latin typeface="Calibri"/>
                <a:cs typeface="Calibri"/>
              </a:rPr>
              <a:t>091932e6c6ca4004</a:t>
            </a:r>
            <a:endParaRPr sz="2000">
              <a:latin typeface="Calibri"/>
              <a:cs typeface="Calibri"/>
            </a:endParaRPr>
          </a:p>
        </p:txBody>
      </p:sp>
      <p:sp>
        <p:nvSpPr>
          <p:cNvPr id="6" name="object 6"/>
          <p:cNvSpPr txBox="1"/>
          <p:nvPr/>
        </p:nvSpPr>
        <p:spPr>
          <a:xfrm>
            <a:off x="6324600" y="2204986"/>
            <a:ext cx="1707809" cy="561692"/>
          </a:xfrm>
          <a:prstGeom prst="rect">
            <a:avLst/>
          </a:prstGeom>
        </p:spPr>
        <p:txBody>
          <a:bodyPr vert="horz" wrap="square" lIns="0" tIns="15240" rIns="0" bIns="0" rtlCol="0">
            <a:spAutoFit/>
          </a:bodyPr>
          <a:lstStyle/>
          <a:p>
            <a:pPr marL="12700">
              <a:lnSpc>
                <a:spcPct val="100000"/>
              </a:lnSpc>
              <a:spcBef>
                <a:spcPts val="120"/>
              </a:spcBef>
            </a:pPr>
            <a:r>
              <a:rPr lang="vi-VN" sz="3550" i="1" spc="-150" dirty="0">
                <a:solidFill>
                  <a:srgbClr val="FCD94B"/>
                </a:solidFill>
                <a:latin typeface="Trebuchet MS"/>
                <a:cs typeface="Trebuchet MS"/>
              </a:rPr>
              <a:t>THẮNG </a:t>
            </a:r>
            <a:r>
              <a:rPr sz="3550" i="1" spc="-150" dirty="0">
                <a:solidFill>
                  <a:srgbClr val="FCD94B"/>
                </a:solidFill>
                <a:latin typeface="Trebuchet MS"/>
                <a:cs typeface="Trebuchet MS"/>
              </a:rPr>
              <a:t>!</a:t>
            </a:r>
            <a:endParaRPr sz="3550" spc="-150" dirty="0">
              <a:latin typeface="Trebuchet MS"/>
              <a:cs typeface="Trebuchet MS"/>
            </a:endParaRPr>
          </a:p>
        </p:txBody>
      </p:sp>
      <p:sp>
        <p:nvSpPr>
          <p:cNvPr id="7" name="object 7"/>
          <p:cNvSpPr txBox="1"/>
          <p:nvPr/>
        </p:nvSpPr>
        <p:spPr>
          <a:xfrm>
            <a:off x="796872" y="2485832"/>
            <a:ext cx="2570776" cy="551433"/>
          </a:xfrm>
          <a:prstGeom prst="rect">
            <a:avLst/>
          </a:prstGeom>
        </p:spPr>
        <p:txBody>
          <a:bodyPr vert="horz" wrap="square" lIns="0" tIns="12700" rIns="0" bIns="0" rtlCol="0">
            <a:spAutoFit/>
          </a:bodyPr>
          <a:lstStyle/>
          <a:p>
            <a:pPr marL="12700">
              <a:spcBef>
                <a:spcPts val="100"/>
              </a:spcBef>
            </a:pPr>
            <a:r>
              <a:rPr lang="vi-VN" sz="3500" spc="-409" dirty="0">
                <a:solidFill>
                  <a:srgbClr val="FCD94B"/>
                </a:solidFill>
                <a:latin typeface="Aptos Narrow" panose="020B0004020202020204" pitchFamily="34" charset="0"/>
                <a:cs typeface="Calibri"/>
              </a:rPr>
              <a:t>ĐIỆN NĂNG</a:t>
            </a:r>
            <a:endParaRPr lang="vi-VN" sz="3500" dirty="0">
              <a:latin typeface="Aptos Narrow" panose="020B0004020202020204" pitchFamily="34" charset="0"/>
              <a:cs typeface="Calibri"/>
            </a:endParaRPr>
          </a:p>
        </p:txBody>
      </p:sp>
      <p:grpSp>
        <p:nvGrpSpPr>
          <p:cNvPr id="8" name="object 8"/>
          <p:cNvGrpSpPr/>
          <p:nvPr/>
        </p:nvGrpSpPr>
        <p:grpSpPr>
          <a:xfrm>
            <a:off x="2645549" y="2730759"/>
            <a:ext cx="1217930" cy="123189"/>
            <a:chOff x="2645549" y="2730759"/>
            <a:chExt cx="1217930" cy="123189"/>
          </a:xfrm>
        </p:grpSpPr>
        <p:sp>
          <p:nvSpPr>
            <p:cNvPr id="9" name="object 9"/>
            <p:cNvSpPr/>
            <p:nvPr/>
          </p:nvSpPr>
          <p:spPr>
            <a:xfrm>
              <a:off x="2645549" y="2792245"/>
              <a:ext cx="1074420" cy="0"/>
            </a:xfrm>
            <a:custGeom>
              <a:avLst/>
              <a:gdLst/>
              <a:ahLst/>
              <a:cxnLst/>
              <a:rect l="l" t="t" r="r" b="b"/>
              <a:pathLst>
                <a:path w="1074420">
                  <a:moveTo>
                    <a:pt x="0" y="0"/>
                  </a:moveTo>
                  <a:lnTo>
                    <a:pt x="1073849" y="0"/>
                  </a:lnTo>
                </a:path>
              </a:pathLst>
            </a:custGeom>
            <a:ln w="28574">
              <a:solidFill>
                <a:srgbClr val="FCD94B"/>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3705112" y="2730759"/>
              <a:ext cx="158251" cy="122971"/>
            </a:xfrm>
            <a:prstGeom prst="rect">
              <a:avLst/>
            </a:prstGeom>
          </p:spPr>
        </p:pic>
      </p:grpSp>
      <p:sp>
        <p:nvSpPr>
          <p:cNvPr id="11" name="object 11"/>
          <p:cNvSpPr txBox="1"/>
          <p:nvPr/>
        </p:nvSpPr>
        <p:spPr>
          <a:xfrm>
            <a:off x="1102977" y="3736454"/>
            <a:ext cx="7438961" cy="1243930"/>
          </a:xfrm>
          <a:prstGeom prst="rect">
            <a:avLst/>
          </a:prstGeom>
        </p:spPr>
        <p:txBody>
          <a:bodyPr vert="horz" wrap="square" lIns="0" tIns="12700" rIns="0" bIns="0" rtlCol="0">
            <a:spAutoFit/>
          </a:bodyPr>
          <a:lstStyle/>
          <a:p>
            <a:pPr marL="12700" marR="5080" algn="l">
              <a:lnSpc>
                <a:spcPct val="100000"/>
              </a:lnSpc>
              <a:spcBef>
                <a:spcPts val="100"/>
              </a:spcBef>
            </a:pPr>
            <a:r>
              <a:rPr lang="vi-VN" sz="2000" dirty="0">
                <a:solidFill>
                  <a:srgbClr val="FFFFFF"/>
                </a:solidFill>
                <a:latin typeface="Calibri"/>
                <a:cs typeface="Calibri"/>
              </a:rPr>
              <a:t>Người thắng có quyền yêu cầu phí giao dịch và tự sản xuất ra Bitcoin mới. Việc này được thực hiện bằng cách đề xuất một khối dữ liệu mới cho mạng lưới bitcoin và</a:t>
            </a:r>
            <a:r>
              <a:rPr lang="en-US" sz="2000" dirty="0">
                <a:solidFill>
                  <a:srgbClr val="FFFFFF"/>
                </a:solidFill>
                <a:latin typeface="Calibri"/>
                <a:cs typeface="Calibri"/>
              </a:rPr>
              <a:t> </a:t>
            </a:r>
            <a:r>
              <a:rPr lang="vi-VN" sz="2000" dirty="0">
                <a:solidFill>
                  <a:srgbClr val="FFFFFF"/>
                </a:solidFill>
                <a:latin typeface="Calibri"/>
                <a:cs typeface="Calibri"/>
              </a:rPr>
              <a:t>thực hiện một giao dịch để trả tiền cho chính họ qua sàn giao dịch (ví dụ, coinbase).</a:t>
            </a:r>
            <a:endParaRPr sz="2000" dirty="0">
              <a:latin typeface="Calibri"/>
              <a:cs typeface="Calibri"/>
            </a:endParaRPr>
          </a:p>
        </p:txBody>
      </p:sp>
      <p:sp>
        <p:nvSpPr>
          <p:cNvPr id="12" name="object 12"/>
          <p:cNvSpPr txBox="1"/>
          <p:nvPr/>
        </p:nvSpPr>
        <p:spPr>
          <a:xfrm>
            <a:off x="8769041" y="2080703"/>
            <a:ext cx="299720" cy="982344"/>
          </a:xfrm>
          <a:prstGeom prst="rect">
            <a:avLst/>
          </a:prstGeom>
        </p:spPr>
        <p:txBody>
          <a:bodyPr vert="vert270" wrap="square" lIns="0" tIns="0" rIns="0" bIns="0" rtlCol="0">
            <a:spAutoFit/>
          </a:bodyPr>
          <a:lstStyle/>
          <a:p>
            <a:pPr marL="12700">
              <a:lnSpc>
                <a:spcPts val="2080"/>
              </a:lnSpc>
            </a:pPr>
            <a:r>
              <a:rPr sz="1800" spc="-120" dirty="0">
                <a:solidFill>
                  <a:srgbClr val="FCD94B"/>
                </a:solidFill>
                <a:latin typeface="Calibri"/>
                <a:cs typeface="Calibri"/>
              </a:rPr>
              <a:t>@anilsaidso</a:t>
            </a:r>
            <a:endParaRPr sz="18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595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369</TotalTime>
  <Words>653</Words>
  <Application>Microsoft Office PowerPoint</Application>
  <PresentationFormat>On-screen Show (16:9)</PresentationFormat>
  <Paragraphs>91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 Narrow</vt:lpstr>
      <vt:lpstr>Arial</vt:lpstr>
      <vt:lpstr>Calibri</vt:lpstr>
      <vt:lpstr>Palatino Linotype</vt:lpstr>
      <vt:lpstr>Söhne</vt:lpstr>
      <vt:lpstr>Times New Roman</vt:lpstr>
      <vt:lpstr>Trebuchet MS</vt:lpstr>
      <vt:lpstr>Office Theme</vt:lpstr>
      <vt:lpstr>BẰNG CHỨNG KHAI THÁC  [Proof of work] </vt:lpstr>
      <vt:lpstr>PowerPoint Presentation</vt:lpstr>
      <vt:lpstr>PowerPoint Presentation</vt:lpstr>
      <vt:lpstr>MÃ HÓA (hash)</vt:lpstr>
      <vt:lpstr>PowerPoint Presentation</vt:lpstr>
      <vt:lpstr>NHIỆT ĐỘNG HỌC  Định lý 1</vt:lpstr>
      <vt:lpstr>PowerPoint Presentation</vt:lpstr>
      <vt:lpstr>HẰNG SỐ NGẪU NHIÊN (nonce)</vt:lpstr>
      <vt:lpstr>MÃ HÓA</vt:lpstr>
      <vt:lpstr>Người sản xuất  cạnh tranh cho cái gì?</vt:lpstr>
      <vt:lpstr>PHẦN THƯỞNG  (block subsidy)</vt:lpstr>
      <vt:lpstr>Đỉnh chuỗi</vt:lpstr>
      <vt:lpstr>chu kỳ (trung bình.) 10 phút</vt:lpstr>
      <vt:lpstr>ĐỘ KHÓ (difficulty)</vt:lpstr>
      <vt:lpstr>“Tính bất biến và bền vững của Bitcoin dựa trên định luật nhiệt động học.</vt:lpstr>
      <vt:lpstr>Anil @anilsaidso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Proof of Work basics</dc:title>
  <cp:lastModifiedBy>Anh LA</cp:lastModifiedBy>
  <cp:revision>151</cp:revision>
  <dcterms:created xsi:type="dcterms:W3CDTF">2024-04-27T00:41:03Z</dcterms:created>
  <dcterms:modified xsi:type="dcterms:W3CDTF">2024-05-21T12:26:16Z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