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826"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00000"/>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2157773" y="0"/>
            <a:ext cx="5058499" cy="5143499"/>
          </a:xfrm>
          <a:prstGeom prst="rect">
            <a:avLst/>
          </a:prstGeom>
        </p:spPr>
      </p:pic>
      <p:sp>
        <p:nvSpPr>
          <p:cNvPr id="2" name="Holder 2"/>
          <p:cNvSpPr>
            <a:spLocks noGrp="1"/>
          </p:cNvSpPr>
          <p:nvPr>
            <p:ph type="ctrTitle"/>
          </p:nvPr>
        </p:nvSpPr>
        <p:spPr>
          <a:xfrm>
            <a:off x="1586271" y="889853"/>
            <a:ext cx="5971540" cy="1625600"/>
          </a:xfrm>
          <a:prstGeom prst="rect">
            <a:avLst/>
          </a:prstGeom>
        </p:spPr>
        <p:txBody>
          <a:bodyPr wrap="square" lIns="0" tIns="0" rIns="0" bIns="0">
            <a:spAutoFit/>
          </a:bodyPr>
          <a:lstStyle>
            <a:lvl1pPr>
              <a:defRPr sz="1800" b="1" i="0">
                <a:solidFill>
                  <a:schemeClr val="bg1"/>
                </a:solidFill>
                <a:latin typeface="Calibri"/>
                <a:cs typeface="Calibri"/>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600" b="0" i="0">
                <a:solidFill>
                  <a:schemeClr val="bg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2500" b="1" i="0">
                <a:solidFill>
                  <a:schemeClr val="bg1"/>
                </a:solidFill>
                <a:latin typeface="Calibri"/>
                <a:cs typeface="Calibri"/>
              </a:defRPr>
            </a:lvl1pPr>
          </a:lstStyle>
          <a:p>
            <a:pPr marL="190500">
              <a:lnSpc>
                <a:spcPct val="100000"/>
              </a:lnSpc>
              <a:spcBef>
                <a:spcPts val="30"/>
              </a:spcBef>
            </a:pPr>
            <a:fld id="{81D60167-4931-47E6-BA6A-407CBD079E47}" type="slidenum">
              <a:rPr spc="75" dirty="0"/>
              <a:t>‹#›</a:t>
            </a:fld>
            <a:endParaRPr spc="7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600" b="0" i="0">
                <a:solidFill>
                  <a:schemeClr val="bg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2500" b="1" i="0">
                <a:solidFill>
                  <a:schemeClr val="bg1"/>
                </a:solidFill>
                <a:latin typeface="Calibri"/>
                <a:cs typeface="Calibri"/>
              </a:defRPr>
            </a:lvl1pPr>
          </a:lstStyle>
          <a:p>
            <a:pPr marL="190500">
              <a:lnSpc>
                <a:spcPct val="100000"/>
              </a:lnSpc>
              <a:spcBef>
                <a:spcPts val="30"/>
              </a:spcBef>
            </a:pPr>
            <a:fld id="{81D60167-4931-47E6-BA6A-407CBD079E47}" type="slidenum">
              <a:rPr spc="75" dirty="0"/>
              <a:t>‹#›</a:t>
            </a:fld>
            <a:endParaRPr spc="7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bg1"/>
                </a:solidFill>
                <a:latin typeface="Calibri"/>
                <a:cs typeface="Calibri"/>
              </a:defRPr>
            </a:lvl1pPr>
          </a:lstStyle>
          <a:p>
            <a:endParaRPr/>
          </a:p>
        </p:txBody>
      </p:sp>
      <p:sp>
        <p:nvSpPr>
          <p:cNvPr id="3" name="Holder 3"/>
          <p:cNvSpPr>
            <a:spLocks noGrp="1"/>
          </p:cNvSpPr>
          <p:nvPr>
            <p:ph sz="half" idx="2"/>
          </p:nvPr>
        </p:nvSpPr>
        <p:spPr>
          <a:xfrm>
            <a:off x="875400" y="1192861"/>
            <a:ext cx="3428365" cy="2787650"/>
          </a:xfrm>
          <a:prstGeom prst="rect">
            <a:avLst/>
          </a:prstGeom>
        </p:spPr>
        <p:txBody>
          <a:bodyPr wrap="square" lIns="0" tIns="0" rIns="0" bIns="0">
            <a:spAutoFit/>
          </a:bodyPr>
          <a:lstStyle>
            <a:lvl1pPr>
              <a:defRPr sz="1600" b="0" i="0">
                <a:solidFill>
                  <a:schemeClr val="bg1"/>
                </a:solidFill>
                <a:latin typeface="Calibri"/>
                <a:cs typeface="Calibri"/>
              </a:defRPr>
            </a:lvl1pPr>
          </a:lstStyle>
          <a:p>
            <a:endParaRPr/>
          </a:p>
        </p:txBody>
      </p:sp>
      <p:sp>
        <p:nvSpPr>
          <p:cNvPr id="4" name="Holder 4"/>
          <p:cNvSpPr>
            <a:spLocks noGrp="1"/>
          </p:cNvSpPr>
          <p:nvPr>
            <p:ph sz="half" idx="3"/>
          </p:nvPr>
        </p:nvSpPr>
        <p:spPr>
          <a:xfrm>
            <a:off x="4897375" y="1189280"/>
            <a:ext cx="3206115" cy="2815590"/>
          </a:xfrm>
          <a:prstGeom prst="rect">
            <a:avLst/>
          </a:prstGeom>
        </p:spPr>
        <p:txBody>
          <a:bodyPr wrap="square" lIns="0" tIns="0" rIns="0" bIns="0">
            <a:spAutoFit/>
          </a:bodyPr>
          <a:lstStyle>
            <a:lvl1pPr>
              <a:defRPr sz="1600" b="0" i="0">
                <a:solidFill>
                  <a:schemeClr val="bg1"/>
                </a:solidFill>
                <a:latin typeface="Calibri"/>
                <a:cs typeface="Calibri"/>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7" name="Holder 7"/>
          <p:cNvSpPr>
            <a:spLocks noGrp="1"/>
          </p:cNvSpPr>
          <p:nvPr>
            <p:ph type="sldNum" sz="quarter" idx="7"/>
          </p:nvPr>
        </p:nvSpPr>
        <p:spPr/>
        <p:txBody>
          <a:bodyPr lIns="0" tIns="0" rIns="0" bIns="0"/>
          <a:lstStyle>
            <a:lvl1pPr>
              <a:defRPr sz="2500" b="1" i="0">
                <a:solidFill>
                  <a:schemeClr val="bg1"/>
                </a:solidFill>
                <a:latin typeface="Calibri"/>
                <a:cs typeface="Calibri"/>
              </a:defRPr>
            </a:lvl1pPr>
          </a:lstStyle>
          <a:p>
            <a:pPr marL="190500">
              <a:lnSpc>
                <a:spcPct val="100000"/>
              </a:lnSpc>
              <a:spcBef>
                <a:spcPts val="30"/>
              </a:spcBef>
            </a:pPr>
            <a:fld id="{81D60167-4931-47E6-BA6A-407CBD079E47}" type="slidenum">
              <a:rPr spc="75" dirty="0"/>
              <a:t>‹#›</a:t>
            </a:fld>
            <a:endParaRPr spc="7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5" name="Holder 5"/>
          <p:cNvSpPr>
            <a:spLocks noGrp="1"/>
          </p:cNvSpPr>
          <p:nvPr>
            <p:ph type="sldNum" sz="quarter" idx="7"/>
          </p:nvPr>
        </p:nvSpPr>
        <p:spPr/>
        <p:txBody>
          <a:bodyPr lIns="0" tIns="0" rIns="0" bIns="0"/>
          <a:lstStyle>
            <a:lvl1pPr>
              <a:defRPr sz="2500" b="1" i="0">
                <a:solidFill>
                  <a:schemeClr val="bg1"/>
                </a:solidFill>
                <a:latin typeface="Calibri"/>
                <a:cs typeface="Calibri"/>
              </a:defRPr>
            </a:lvl1pPr>
          </a:lstStyle>
          <a:p>
            <a:pPr marL="190500">
              <a:lnSpc>
                <a:spcPct val="100000"/>
              </a:lnSpc>
              <a:spcBef>
                <a:spcPts val="30"/>
              </a:spcBef>
            </a:pPr>
            <a:fld id="{81D60167-4931-47E6-BA6A-407CBD079E47}" type="slidenum">
              <a:rPr spc="75" dirty="0"/>
              <a:t>‹#›</a:t>
            </a:fld>
            <a:endParaRPr spc="7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4" name="Holder 4"/>
          <p:cNvSpPr>
            <a:spLocks noGrp="1"/>
          </p:cNvSpPr>
          <p:nvPr>
            <p:ph type="sldNum" sz="quarter" idx="7"/>
          </p:nvPr>
        </p:nvSpPr>
        <p:spPr/>
        <p:txBody>
          <a:bodyPr lIns="0" tIns="0" rIns="0" bIns="0"/>
          <a:lstStyle>
            <a:lvl1pPr>
              <a:defRPr sz="2500" b="1" i="0">
                <a:solidFill>
                  <a:schemeClr val="bg1"/>
                </a:solidFill>
                <a:latin typeface="Calibri"/>
                <a:cs typeface="Calibri"/>
              </a:defRPr>
            </a:lvl1pPr>
          </a:lstStyle>
          <a:p>
            <a:pPr marL="190500">
              <a:lnSpc>
                <a:spcPct val="100000"/>
              </a:lnSpc>
              <a:spcBef>
                <a:spcPts val="30"/>
              </a:spcBef>
            </a:pPr>
            <a:fld id="{81D60167-4931-47E6-BA6A-407CBD079E47}" type="slidenum">
              <a:rPr spc="75" dirty="0"/>
              <a:t>‹#›</a:t>
            </a:fld>
            <a:endParaRPr spc="7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0" y="303724"/>
            <a:ext cx="3636259" cy="857476"/>
          </a:xfrm>
          <a:prstGeom prst="rect">
            <a:avLst/>
          </a:prstGeom>
        </p:spPr>
        <p:txBody>
          <a:bodyPr wrap="square" lIns="0" tIns="0" rIns="0" bIns="0">
            <a:spAutoFit/>
          </a:bodyPr>
          <a:lstStyle>
            <a:lvl1pPr>
              <a:defRPr sz="1800" b="1" i="0">
                <a:solidFill>
                  <a:schemeClr val="bg1"/>
                </a:solidFill>
                <a:latin typeface="Calibri"/>
                <a:cs typeface="Calibri"/>
              </a:defRPr>
            </a:lvl1pPr>
          </a:lstStyle>
          <a:p>
            <a:endParaRPr/>
          </a:p>
        </p:txBody>
      </p:sp>
      <p:sp>
        <p:nvSpPr>
          <p:cNvPr id="3" name="Holder 3"/>
          <p:cNvSpPr>
            <a:spLocks noGrp="1"/>
          </p:cNvSpPr>
          <p:nvPr>
            <p:ph type="body" idx="1"/>
          </p:nvPr>
        </p:nvSpPr>
        <p:spPr>
          <a:xfrm>
            <a:off x="1909000" y="1546909"/>
            <a:ext cx="5134609" cy="3031490"/>
          </a:xfrm>
          <a:prstGeom prst="rect">
            <a:avLst/>
          </a:prstGeom>
        </p:spPr>
        <p:txBody>
          <a:bodyPr wrap="square" lIns="0" tIns="0" rIns="0" bIns="0">
            <a:spAutoFit/>
          </a:bodyPr>
          <a:lstStyle>
            <a:lvl1pPr>
              <a:defRPr sz="1600" b="0" i="0">
                <a:solidFill>
                  <a:schemeClr val="bg1"/>
                </a:solidFill>
                <a:latin typeface="Calibri"/>
                <a:cs typeface="Calibri"/>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a:xfrm>
            <a:off x="8531600" y="4613626"/>
            <a:ext cx="441959" cy="426085"/>
          </a:xfrm>
          <a:prstGeom prst="rect">
            <a:avLst/>
          </a:prstGeom>
        </p:spPr>
        <p:txBody>
          <a:bodyPr wrap="square" lIns="0" tIns="0" rIns="0" bIns="0">
            <a:spAutoFit/>
          </a:bodyPr>
          <a:lstStyle>
            <a:lvl1pPr>
              <a:defRPr sz="2500" b="1" i="0">
                <a:solidFill>
                  <a:schemeClr val="bg1"/>
                </a:solidFill>
                <a:latin typeface="Calibri"/>
                <a:cs typeface="Calibri"/>
              </a:defRPr>
            </a:lvl1pPr>
          </a:lstStyle>
          <a:p>
            <a:pPr marL="190500">
              <a:lnSpc>
                <a:spcPct val="100000"/>
              </a:lnSpc>
              <a:spcBef>
                <a:spcPts val="30"/>
              </a:spcBef>
            </a:pPr>
            <a:fld id="{81D60167-4931-47E6-BA6A-407CBD079E47}" type="slidenum">
              <a:rPr spc="75" dirty="0"/>
              <a:t>‹#›</a:t>
            </a:fld>
            <a:endParaRPr spc="7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6.png"/><Relationship Id="rId1" Type="http://schemas.openxmlformats.org/officeDocument/2006/relationships/slideLayout" Target="../slideLayouts/slideLayout5.xml"/><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6.png"/><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6.png"/><Relationship Id="rId1" Type="http://schemas.openxmlformats.org/officeDocument/2006/relationships/slideLayout" Target="../slideLayouts/slideLayout5.xml"/><Relationship Id="rId5" Type="http://schemas.openxmlformats.org/officeDocument/2006/relationships/image" Target="../media/image49.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33200" y="4747255"/>
            <a:ext cx="117348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@anilsaidso</a:t>
            </a:r>
            <a:endParaRPr sz="1800">
              <a:latin typeface="Calibri"/>
              <a:cs typeface="Calibri"/>
            </a:endParaRPr>
          </a:p>
        </p:txBody>
      </p:sp>
      <p:sp>
        <p:nvSpPr>
          <p:cNvPr id="3" name="object 3"/>
          <p:cNvSpPr txBox="1"/>
          <p:nvPr/>
        </p:nvSpPr>
        <p:spPr>
          <a:xfrm>
            <a:off x="1586271" y="889853"/>
            <a:ext cx="5971540" cy="1625600"/>
          </a:xfrm>
          <a:prstGeom prst="rect">
            <a:avLst/>
          </a:prstGeom>
        </p:spPr>
        <p:txBody>
          <a:bodyPr vert="horz" wrap="square" lIns="0" tIns="12700" rIns="0" bIns="0" rtlCol="0">
            <a:spAutoFit/>
          </a:bodyPr>
          <a:lstStyle/>
          <a:p>
            <a:pPr marL="12700">
              <a:lnSpc>
                <a:spcPct val="100000"/>
              </a:lnSpc>
              <a:spcBef>
                <a:spcPts val="100"/>
              </a:spcBef>
            </a:pPr>
            <a:r>
              <a:rPr sz="10500" b="1" spc="-530" dirty="0">
                <a:solidFill>
                  <a:srgbClr val="FF9900"/>
                </a:solidFill>
                <a:latin typeface="Tahoma"/>
                <a:cs typeface="Tahoma"/>
              </a:rPr>
              <a:t>BITCOIN:</a:t>
            </a:r>
            <a:endParaRPr sz="10500" dirty="0">
              <a:latin typeface="Tahoma"/>
              <a:cs typeface="Tahoma"/>
            </a:endParaRPr>
          </a:p>
        </p:txBody>
      </p:sp>
      <p:sp>
        <p:nvSpPr>
          <p:cNvPr id="4" name="object 4"/>
          <p:cNvSpPr txBox="1"/>
          <p:nvPr/>
        </p:nvSpPr>
        <p:spPr>
          <a:xfrm>
            <a:off x="1595139" y="2228941"/>
            <a:ext cx="5954395" cy="1320800"/>
          </a:xfrm>
          <a:prstGeom prst="rect">
            <a:avLst/>
          </a:prstGeom>
        </p:spPr>
        <p:txBody>
          <a:bodyPr vert="horz" wrap="square" lIns="0" tIns="12700" rIns="0" bIns="0" rtlCol="0">
            <a:spAutoFit/>
          </a:bodyPr>
          <a:lstStyle/>
          <a:p>
            <a:pPr marL="12700">
              <a:lnSpc>
                <a:spcPct val="100000"/>
              </a:lnSpc>
              <a:spcBef>
                <a:spcPts val="100"/>
              </a:spcBef>
            </a:pPr>
            <a:r>
              <a:rPr lang="vi-VN" sz="8500" spc="-295" dirty="0">
                <a:solidFill>
                  <a:srgbClr val="FFFFFF"/>
                </a:solidFill>
                <a:latin typeface="Arial"/>
                <a:cs typeface="Arial"/>
              </a:rPr>
              <a:t>ỨNG DỤNG</a:t>
            </a:r>
            <a:endParaRPr sz="8500" dirty="0">
              <a:latin typeface="Arial"/>
              <a:cs typeface="Arial"/>
            </a:endParaRPr>
          </a:p>
        </p:txBody>
      </p:sp>
      <p:grpSp>
        <p:nvGrpSpPr>
          <p:cNvPr id="5" name="object 5"/>
          <p:cNvGrpSpPr/>
          <p:nvPr/>
        </p:nvGrpSpPr>
        <p:grpSpPr>
          <a:xfrm>
            <a:off x="3001787" y="3646750"/>
            <a:ext cx="3140710" cy="732790"/>
            <a:chOff x="3001787" y="3646750"/>
            <a:chExt cx="3140710" cy="732790"/>
          </a:xfrm>
        </p:grpSpPr>
        <p:pic>
          <p:nvPicPr>
            <p:cNvPr id="6" name="object 6"/>
            <p:cNvPicPr/>
            <p:nvPr/>
          </p:nvPicPr>
          <p:blipFill>
            <a:blip r:embed="rId2" cstate="print"/>
            <a:stretch>
              <a:fillRect/>
            </a:stretch>
          </p:blipFill>
          <p:spPr>
            <a:xfrm>
              <a:off x="3001787" y="3746735"/>
              <a:ext cx="532456" cy="532689"/>
            </a:xfrm>
            <a:prstGeom prst="rect">
              <a:avLst/>
            </a:prstGeom>
          </p:spPr>
        </p:pic>
        <p:pic>
          <p:nvPicPr>
            <p:cNvPr id="7" name="object 7"/>
            <p:cNvPicPr/>
            <p:nvPr/>
          </p:nvPicPr>
          <p:blipFill>
            <a:blip r:embed="rId3" cstate="print"/>
            <a:stretch>
              <a:fillRect/>
            </a:stretch>
          </p:blipFill>
          <p:spPr>
            <a:xfrm>
              <a:off x="3748415" y="3646754"/>
              <a:ext cx="691154" cy="732670"/>
            </a:xfrm>
            <a:prstGeom prst="rect">
              <a:avLst/>
            </a:prstGeom>
          </p:spPr>
        </p:pic>
        <p:pic>
          <p:nvPicPr>
            <p:cNvPr id="8" name="object 8"/>
            <p:cNvPicPr/>
            <p:nvPr/>
          </p:nvPicPr>
          <p:blipFill>
            <a:blip r:embed="rId4" cstate="print"/>
            <a:stretch>
              <a:fillRect/>
            </a:stretch>
          </p:blipFill>
          <p:spPr>
            <a:xfrm>
              <a:off x="4705754" y="3740642"/>
              <a:ext cx="532456" cy="544906"/>
            </a:xfrm>
            <a:prstGeom prst="rect">
              <a:avLst/>
            </a:prstGeom>
          </p:spPr>
        </p:pic>
        <p:pic>
          <p:nvPicPr>
            <p:cNvPr id="9" name="object 9"/>
            <p:cNvPicPr/>
            <p:nvPr/>
          </p:nvPicPr>
          <p:blipFill>
            <a:blip r:embed="rId5" cstate="print"/>
            <a:stretch>
              <a:fillRect/>
            </a:stretch>
          </p:blipFill>
          <p:spPr>
            <a:xfrm>
              <a:off x="5451065" y="3646750"/>
              <a:ext cx="691154" cy="707316"/>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CF1E1E8-F32B-7E5D-4A05-7512270D8EC2}"/>
              </a:ext>
            </a:extLst>
          </p:cNvPr>
          <p:cNvGrpSpPr/>
          <p:nvPr/>
        </p:nvGrpSpPr>
        <p:grpSpPr>
          <a:xfrm>
            <a:off x="4773860" y="217618"/>
            <a:ext cx="2431199" cy="2590013"/>
            <a:chOff x="1767300" y="225425"/>
            <a:chExt cx="2431199" cy="2590013"/>
          </a:xfrm>
        </p:grpSpPr>
        <p:sp>
          <p:nvSpPr>
            <p:cNvPr id="2" name="object 2"/>
            <p:cNvSpPr txBox="1"/>
            <p:nvPr/>
          </p:nvSpPr>
          <p:spPr>
            <a:xfrm>
              <a:off x="1992399" y="2424278"/>
              <a:ext cx="2046201" cy="391160"/>
            </a:xfrm>
            <a:prstGeom prst="rect">
              <a:avLst/>
            </a:prstGeom>
          </p:spPr>
          <p:txBody>
            <a:bodyPr vert="horz" wrap="square" lIns="0" tIns="12700" rIns="0" bIns="0" rtlCol="0">
              <a:spAutoFit/>
            </a:bodyPr>
            <a:lstStyle/>
            <a:p>
              <a:pPr marL="12700" algn="ctr">
                <a:lnSpc>
                  <a:spcPct val="100000"/>
                </a:lnSpc>
                <a:spcBef>
                  <a:spcPts val="100"/>
                </a:spcBef>
                <a:tabLst>
                  <a:tab pos="3154680" algn="l"/>
                </a:tabLst>
              </a:pPr>
              <a:r>
                <a:rPr lang="vi-VN" sz="2400" b="1" spc="-100" dirty="0">
                  <a:solidFill>
                    <a:srgbClr val="FF9900"/>
                  </a:solidFill>
                  <a:latin typeface="Tahoma"/>
                  <a:cs typeface="Tahoma"/>
                </a:rPr>
                <a:t>GIÁ TRỊ CAO</a:t>
              </a:r>
              <a:endParaRPr sz="2400" dirty="0">
                <a:latin typeface="Tahoma"/>
                <a:cs typeface="Tahoma"/>
              </a:endParaRPr>
            </a:p>
          </p:txBody>
        </p:sp>
        <p:pic>
          <p:nvPicPr>
            <p:cNvPr id="3" name="object 3"/>
            <p:cNvPicPr/>
            <p:nvPr/>
          </p:nvPicPr>
          <p:blipFill>
            <a:blip r:embed="rId2" cstate="print"/>
            <a:stretch>
              <a:fillRect/>
            </a:stretch>
          </p:blipFill>
          <p:spPr>
            <a:xfrm>
              <a:off x="1767300" y="225425"/>
              <a:ext cx="2431199" cy="2198499"/>
            </a:xfrm>
            <a:prstGeom prst="rect">
              <a:avLst/>
            </a:prstGeom>
          </p:spPr>
        </p:pic>
      </p:grpSp>
      <p:sp>
        <p:nvSpPr>
          <p:cNvPr id="4" name="object 4"/>
          <p:cNvSpPr txBox="1"/>
          <p:nvPr/>
        </p:nvSpPr>
        <p:spPr>
          <a:xfrm>
            <a:off x="8778154" y="134176"/>
            <a:ext cx="281940" cy="1045844"/>
          </a:xfrm>
          <a:prstGeom prst="rect">
            <a:avLst/>
          </a:prstGeom>
        </p:spPr>
        <p:txBody>
          <a:bodyPr vert="vert270" wrap="square" lIns="0" tIns="6985" rIns="0" bIns="0" rtlCol="0">
            <a:spAutoFit/>
          </a:bodyPr>
          <a:lstStyle/>
          <a:p>
            <a:pPr marL="12700">
              <a:lnSpc>
                <a:spcPct val="100000"/>
              </a:lnSpc>
              <a:spcBef>
                <a:spcPts val="55"/>
              </a:spcBef>
            </a:pPr>
            <a:r>
              <a:rPr sz="1600" spc="-10" dirty="0">
                <a:solidFill>
                  <a:srgbClr val="FF9900"/>
                </a:solidFill>
                <a:latin typeface="Calibri"/>
                <a:cs typeface="Calibri"/>
              </a:rPr>
              <a:t>@anilsaidso</a:t>
            </a:r>
            <a:endParaRPr sz="1600">
              <a:latin typeface="Calibri"/>
              <a:cs typeface="Calibri"/>
            </a:endParaRPr>
          </a:p>
        </p:txBody>
      </p:sp>
      <p:sp>
        <p:nvSpPr>
          <p:cNvPr id="5" name="object 5"/>
          <p:cNvSpPr txBox="1"/>
          <p:nvPr/>
        </p:nvSpPr>
        <p:spPr>
          <a:xfrm>
            <a:off x="1205825" y="3246321"/>
            <a:ext cx="6724015" cy="1147445"/>
          </a:xfrm>
          <a:prstGeom prst="rect">
            <a:avLst/>
          </a:prstGeom>
        </p:spPr>
        <p:txBody>
          <a:bodyPr vert="horz" wrap="square" lIns="0" tIns="12700" rIns="0" bIns="0" rtlCol="0">
            <a:spAutoFit/>
          </a:bodyPr>
          <a:lstStyle/>
          <a:p>
            <a:pPr marL="12700" marR="5080" algn="just">
              <a:lnSpc>
                <a:spcPct val="114999"/>
              </a:lnSpc>
              <a:spcBef>
                <a:spcPts val="100"/>
              </a:spcBef>
            </a:pPr>
            <a:r>
              <a:rPr lang="vi-VN" sz="1600" dirty="0">
                <a:solidFill>
                  <a:srgbClr val="FFFFFF"/>
                </a:solidFill>
                <a:latin typeface="Calibri"/>
                <a:cs typeface="Calibri"/>
              </a:rPr>
              <a:t>Mạng lưới Bitcoin cho phép dịch chuyển một tỷ đô la giá trị trên toàn thế giới một cách an toàn chỉ trong vài phút với một vài đô la. Trở thành phương thức thanh toán cuối cùng cho các giao dịch có giá trị cao hấp dẫn hơn so với cơ sở hạ tầng tài chính truyền thống.</a:t>
            </a:r>
            <a:endParaRPr sz="1600" dirty="0">
              <a:latin typeface="Calibri"/>
              <a:cs typeface="Calibri"/>
            </a:endParaRPr>
          </a:p>
        </p:txBody>
      </p:sp>
      <p:sp>
        <p:nvSpPr>
          <p:cNvPr id="9" name="object 9"/>
          <p:cNvSpPr txBox="1">
            <a:spLocks noGrp="1"/>
          </p:cNvSpPr>
          <p:nvPr>
            <p:ph type="sldNum" sz="quarter" idx="7"/>
          </p:nvPr>
        </p:nvSpPr>
        <p:spPr>
          <a:prstGeom prst="rect">
            <a:avLst/>
          </a:prstGeom>
        </p:spPr>
        <p:txBody>
          <a:bodyPr vert="horz" wrap="square" lIns="0" tIns="3810" rIns="0" bIns="0" rtlCol="0">
            <a:spAutoFit/>
          </a:bodyPr>
          <a:lstStyle/>
          <a:p>
            <a:pPr marL="190500">
              <a:lnSpc>
                <a:spcPct val="100000"/>
              </a:lnSpc>
              <a:spcBef>
                <a:spcPts val="30"/>
              </a:spcBef>
            </a:pPr>
            <a:r>
              <a:rPr spc="75" dirty="0"/>
              <a:t>7</a:t>
            </a:r>
          </a:p>
        </p:txBody>
      </p:sp>
      <p:grpSp>
        <p:nvGrpSpPr>
          <p:cNvPr id="11" name="Group 10">
            <a:extLst>
              <a:ext uri="{FF2B5EF4-FFF2-40B4-BE49-F238E27FC236}">
                <a16:creationId xmlns:a16="http://schemas.microsoft.com/office/drawing/2014/main" id="{2C337793-5247-B883-BEBB-A4E54E318FA4}"/>
              </a:ext>
            </a:extLst>
          </p:cNvPr>
          <p:cNvGrpSpPr/>
          <p:nvPr/>
        </p:nvGrpSpPr>
        <p:grpSpPr>
          <a:xfrm>
            <a:off x="1676883" y="665658"/>
            <a:ext cx="2121939" cy="2141973"/>
            <a:chOff x="5181600" y="670300"/>
            <a:chExt cx="2121939" cy="2141973"/>
          </a:xfrm>
        </p:grpSpPr>
        <p:grpSp>
          <p:nvGrpSpPr>
            <p:cNvPr id="6" name="object 6"/>
            <p:cNvGrpSpPr/>
            <p:nvPr/>
          </p:nvGrpSpPr>
          <p:grpSpPr>
            <a:xfrm>
              <a:off x="5443650" y="670300"/>
              <a:ext cx="1475105" cy="1505585"/>
              <a:chOff x="5443650" y="670300"/>
              <a:chExt cx="1475105" cy="1505585"/>
            </a:xfrm>
          </p:grpSpPr>
          <p:pic>
            <p:nvPicPr>
              <p:cNvPr id="7" name="object 7"/>
              <p:cNvPicPr/>
              <p:nvPr/>
            </p:nvPicPr>
            <p:blipFill>
              <a:blip r:embed="rId3" cstate="print"/>
              <a:stretch>
                <a:fillRect/>
              </a:stretch>
            </p:blipFill>
            <p:spPr>
              <a:xfrm>
                <a:off x="5443650" y="670300"/>
                <a:ext cx="1474791" cy="1442262"/>
              </a:xfrm>
              <a:prstGeom prst="rect">
                <a:avLst/>
              </a:prstGeom>
            </p:spPr>
          </p:pic>
          <p:pic>
            <p:nvPicPr>
              <p:cNvPr id="8" name="object 8"/>
              <p:cNvPicPr/>
              <p:nvPr/>
            </p:nvPicPr>
            <p:blipFill>
              <a:blip r:embed="rId4" cstate="print"/>
              <a:stretch>
                <a:fillRect/>
              </a:stretch>
            </p:blipFill>
            <p:spPr>
              <a:xfrm>
                <a:off x="5443658" y="1764693"/>
                <a:ext cx="1474791" cy="411082"/>
              </a:xfrm>
              <a:prstGeom prst="rect">
                <a:avLst/>
              </a:prstGeom>
            </p:spPr>
          </p:pic>
        </p:grpSp>
        <p:sp>
          <p:nvSpPr>
            <p:cNvPr id="10" name="object 2">
              <a:extLst>
                <a:ext uri="{FF2B5EF4-FFF2-40B4-BE49-F238E27FC236}">
                  <a16:creationId xmlns:a16="http://schemas.microsoft.com/office/drawing/2014/main" id="{6BF99901-0F5A-22D8-64FB-6435E14ECBF0}"/>
                </a:ext>
              </a:extLst>
            </p:cNvPr>
            <p:cNvSpPr txBox="1"/>
            <p:nvPr/>
          </p:nvSpPr>
          <p:spPr>
            <a:xfrm>
              <a:off x="5181600" y="2421113"/>
              <a:ext cx="2121939" cy="391160"/>
            </a:xfrm>
            <a:prstGeom prst="rect">
              <a:avLst/>
            </a:prstGeom>
          </p:spPr>
          <p:txBody>
            <a:bodyPr vert="horz" wrap="square" lIns="0" tIns="12700" rIns="0" bIns="0" rtlCol="0">
              <a:spAutoFit/>
            </a:bodyPr>
            <a:lstStyle/>
            <a:p>
              <a:pPr marL="12700" algn="ctr">
                <a:lnSpc>
                  <a:spcPct val="100000"/>
                </a:lnSpc>
                <a:spcBef>
                  <a:spcPts val="100"/>
                </a:spcBef>
                <a:tabLst>
                  <a:tab pos="3154680" algn="l"/>
                </a:tabLst>
              </a:pPr>
              <a:r>
                <a:rPr lang="vi-VN" sz="2400" b="1" spc="-10" dirty="0">
                  <a:solidFill>
                    <a:srgbClr val="FF9900"/>
                  </a:solidFill>
                  <a:latin typeface="Tahoma"/>
                  <a:cs typeface="Tahoma"/>
                </a:rPr>
                <a:t>THANH TOÁN</a:t>
              </a:r>
              <a:endParaRPr sz="2400" dirty="0">
                <a:latin typeface="Tahoma"/>
                <a:cs typeface="Tahoma"/>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80625" y="2241398"/>
            <a:ext cx="2591470" cy="751488"/>
          </a:xfrm>
          <a:prstGeom prst="rect">
            <a:avLst/>
          </a:prstGeom>
        </p:spPr>
        <p:txBody>
          <a:bodyPr vert="horz" wrap="square" lIns="0" tIns="12700" rIns="0" bIns="0" rtlCol="0">
            <a:spAutoFit/>
          </a:bodyPr>
          <a:lstStyle/>
          <a:p>
            <a:pPr marL="12700" marR="5080" indent="-12700" algn="ctr">
              <a:lnSpc>
                <a:spcPct val="100000"/>
              </a:lnSpc>
              <a:spcBef>
                <a:spcPts val="100"/>
              </a:spcBef>
            </a:pPr>
            <a:r>
              <a:rPr lang="vi-VN" sz="2400" b="1" spc="-10" dirty="0">
                <a:solidFill>
                  <a:srgbClr val="FF9900"/>
                </a:solidFill>
                <a:latin typeface="Tahoma"/>
                <a:cs typeface="Tahoma"/>
              </a:rPr>
              <a:t>THAY THẾ</a:t>
            </a:r>
            <a:r>
              <a:rPr sz="2400" b="1" spc="-10" dirty="0">
                <a:solidFill>
                  <a:srgbClr val="FF9900"/>
                </a:solidFill>
                <a:latin typeface="Tahoma"/>
                <a:cs typeface="Tahoma"/>
              </a:rPr>
              <a:t> </a:t>
            </a:r>
            <a:br>
              <a:rPr lang="vi-VN" sz="2400" b="1" spc="-10" dirty="0">
                <a:solidFill>
                  <a:srgbClr val="FF9900"/>
                </a:solidFill>
                <a:latin typeface="Tahoma"/>
                <a:cs typeface="Tahoma"/>
              </a:rPr>
            </a:br>
            <a:r>
              <a:rPr lang="vi-VN" sz="2400" b="1" spc="-10" dirty="0">
                <a:solidFill>
                  <a:srgbClr val="FF9900"/>
                </a:solidFill>
                <a:latin typeface="Tahoma"/>
                <a:cs typeface="Tahoma"/>
              </a:rPr>
              <a:t>THANH KHOẢN</a:t>
            </a:r>
            <a:endParaRPr sz="2400" dirty="0">
              <a:latin typeface="Tahoma"/>
              <a:cs typeface="Tahoma"/>
            </a:endParaRPr>
          </a:p>
        </p:txBody>
      </p:sp>
      <p:sp>
        <p:nvSpPr>
          <p:cNvPr id="3" name="object 3"/>
          <p:cNvSpPr txBox="1"/>
          <p:nvPr/>
        </p:nvSpPr>
        <p:spPr>
          <a:xfrm>
            <a:off x="4822835" y="2241398"/>
            <a:ext cx="2868820" cy="751488"/>
          </a:xfrm>
          <a:prstGeom prst="rect">
            <a:avLst/>
          </a:prstGeom>
        </p:spPr>
        <p:txBody>
          <a:bodyPr vert="horz" wrap="square" lIns="0" tIns="12700" rIns="0" bIns="0" rtlCol="0">
            <a:spAutoFit/>
          </a:bodyPr>
          <a:lstStyle/>
          <a:p>
            <a:pPr marR="5080" indent="9525" algn="ctr">
              <a:lnSpc>
                <a:spcPct val="100000"/>
              </a:lnSpc>
              <a:spcBef>
                <a:spcPts val="100"/>
              </a:spcBef>
            </a:pPr>
            <a:r>
              <a:rPr lang="vi-VN" sz="2400" b="1" dirty="0">
                <a:solidFill>
                  <a:srgbClr val="FF9900"/>
                </a:solidFill>
                <a:latin typeface="Tahoma"/>
                <a:cs typeface="Tahoma"/>
              </a:rPr>
              <a:t>TÀI SẢN </a:t>
            </a:r>
            <a:br>
              <a:rPr lang="vi-VN" sz="2400" b="1" dirty="0">
                <a:solidFill>
                  <a:srgbClr val="FF9900"/>
                </a:solidFill>
                <a:latin typeface="Tahoma"/>
                <a:cs typeface="Tahoma"/>
              </a:rPr>
            </a:br>
            <a:r>
              <a:rPr lang="vi-VN" sz="2400" b="1" dirty="0">
                <a:solidFill>
                  <a:srgbClr val="FF9900"/>
                </a:solidFill>
                <a:latin typeface="Tahoma"/>
                <a:cs typeface="Tahoma"/>
              </a:rPr>
              <a:t>VẬT CHẤT</a:t>
            </a:r>
            <a:endParaRPr sz="2400" dirty="0">
              <a:latin typeface="Tahoma"/>
              <a:cs typeface="Tahoma"/>
            </a:endParaRPr>
          </a:p>
        </p:txBody>
      </p:sp>
      <p:sp>
        <p:nvSpPr>
          <p:cNvPr id="4" name="object 4"/>
          <p:cNvSpPr txBox="1"/>
          <p:nvPr/>
        </p:nvSpPr>
        <p:spPr>
          <a:xfrm>
            <a:off x="1288775" y="3469846"/>
            <a:ext cx="6555105" cy="1411925"/>
          </a:xfrm>
          <a:prstGeom prst="rect">
            <a:avLst/>
          </a:prstGeom>
        </p:spPr>
        <p:txBody>
          <a:bodyPr vert="horz" wrap="square" lIns="0" tIns="12700" rIns="0" bIns="0" rtlCol="0">
            <a:spAutoFit/>
          </a:bodyPr>
          <a:lstStyle/>
          <a:p>
            <a:pPr marL="12700" marR="5080" algn="just">
              <a:lnSpc>
                <a:spcPct val="114999"/>
              </a:lnSpc>
              <a:spcBef>
                <a:spcPts val="100"/>
              </a:spcBef>
            </a:pPr>
            <a:r>
              <a:rPr lang="vi-VN" sz="1600" spc="70" dirty="0">
                <a:solidFill>
                  <a:srgbClr val="FFFFFF"/>
                </a:solidFill>
                <a:latin typeface="Calibri"/>
                <a:cs typeface="Calibri"/>
              </a:rPr>
              <a:t>Một thách thức của nhiều tài sản giá trị vật lý (rượu vang cao cấp, xe cổ điển, nghệ thuật cao cấp) là việc lưu trữ, bảo dưỡng và xác thực. Bitcoin, với tính chất hoàn toàn kỹ thuật số và có thể kiểm tra công khai, không có chi phí đó. Ngoài ra, nó cung cấp tính thanh khoản đáng kể hơn, giao dịch 24/7 trong một thị trường toàn cầu thực sự.</a:t>
            </a:r>
            <a:endParaRPr sz="1600" dirty="0">
              <a:latin typeface="Calibri"/>
              <a:cs typeface="Calibri"/>
            </a:endParaRPr>
          </a:p>
        </p:txBody>
      </p:sp>
      <p:pic>
        <p:nvPicPr>
          <p:cNvPr id="5" name="object 5"/>
          <p:cNvPicPr/>
          <p:nvPr/>
        </p:nvPicPr>
        <p:blipFill>
          <a:blip r:embed="rId2" cstate="print"/>
          <a:stretch>
            <a:fillRect/>
          </a:stretch>
        </p:blipFill>
        <p:spPr>
          <a:xfrm>
            <a:off x="1791125" y="349274"/>
            <a:ext cx="1869200" cy="1869200"/>
          </a:xfrm>
          <a:prstGeom prst="rect">
            <a:avLst/>
          </a:prstGeom>
        </p:spPr>
      </p:pic>
      <p:pic>
        <p:nvPicPr>
          <p:cNvPr id="6" name="object 6"/>
          <p:cNvPicPr/>
          <p:nvPr/>
        </p:nvPicPr>
        <p:blipFill>
          <a:blip r:embed="rId3" cstate="print"/>
          <a:stretch>
            <a:fillRect/>
          </a:stretch>
        </p:blipFill>
        <p:spPr>
          <a:xfrm>
            <a:off x="5185712" y="166700"/>
            <a:ext cx="2143067" cy="2127974"/>
          </a:xfrm>
          <a:prstGeom prst="rect">
            <a:avLst/>
          </a:prstGeom>
        </p:spPr>
      </p:pic>
      <p:sp>
        <p:nvSpPr>
          <p:cNvPr id="7" name="object 7"/>
          <p:cNvSpPr txBox="1"/>
          <p:nvPr/>
        </p:nvSpPr>
        <p:spPr>
          <a:xfrm>
            <a:off x="4263939" y="2380672"/>
            <a:ext cx="604775" cy="382156"/>
          </a:xfrm>
          <a:prstGeom prst="rect">
            <a:avLst/>
          </a:prstGeom>
        </p:spPr>
        <p:txBody>
          <a:bodyPr vert="horz" wrap="square" lIns="0" tIns="12700" rIns="0" bIns="0" rtlCol="0">
            <a:spAutoFit/>
          </a:bodyPr>
          <a:lstStyle/>
          <a:p>
            <a:pPr marL="12700">
              <a:lnSpc>
                <a:spcPct val="100000"/>
              </a:lnSpc>
              <a:spcBef>
                <a:spcPts val="100"/>
              </a:spcBef>
            </a:pPr>
            <a:r>
              <a:rPr lang="vi-VN" sz="2400" spc="55" dirty="0">
                <a:solidFill>
                  <a:srgbClr val="FFFFFF"/>
                </a:solidFill>
                <a:latin typeface="Arial"/>
                <a:cs typeface="Arial"/>
              </a:rPr>
              <a:t>ch</a:t>
            </a:r>
            <a:r>
              <a:rPr sz="2400" spc="55" dirty="0">
                <a:solidFill>
                  <a:srgbClr val="FFFFFF"/>
                </a:solidFill>
                <a:latin typeface="Arial"/>
                <a:cs typeface="Arial"/>
              </a:rPr>
              <a:t>o</a:t>
            </a:r>
            <a:endParaRPr sz="2400" dirty="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3810" rIns="0" bIns="0" rtlCol="0">
            <a:spAutoFit/>
          </a:bodyPr>
          <a:lstStyle/>
          <a:p>
            <a:pPr marL="190500">
              <a:lnSpc>
                <a:spcPct val="100000"/>
              </a:lnSpc>
              <a:spcBef>
                <a:spcPts val="30"/>
              </a:spcBef>
            </a:pPr>
            <a:r>
              <a:rPr spc="75" dirty="0"/>
              <a:t>8</a:t>
            </a:r>
          </a:p>
        </p:txBody>
      </p:sp>
      <p:sp>
        <p:nvSpPr>
          <p:cNvPr id="8" name="object 8"/>
          <p:cNvSpPr txBox="1"/>
          <p:nvPr/>
        </p:nvSpPr>
        <p:spPr>
          <a:xfrm>
            <a:off x="8778154" y="134176"/>
            <a:ext cx="281940" cy="1045844"/>
          </a:xfrm>
          <a:prstGeom prst="rect">
            <a:avLst/>
          </a:prstGeom>
        </p:spPr>
        <p:txBody>
          <a:bodyPr vert="vert270" wrap="square" lIns="0" tIns="6985" rIns="0" bIns="0" rtlCol="0">
            <a:spAutoFit/>
          </a:bodyPr>
          <a:lstStyle/>
          <a:p>
            <a:pPr marL="12700">
              <a:lnSpc>
                <a:spcPct val="100000"/>
              </a:lnSpc>
              <a:spcBef>
                <a:spcPts val="55"/>
              </a:spcBef>
            </a:pPr>
            <a:r>
              <a:rPr sz="1600" spc="-10" dirty="0">
                <a:solidFill>
                  <a:srgbClr val="FF9900"/>
                </a:solidFill>
                <a:latin typeface="Calibri"/>
                <a:cs typeface="Calibri"/>
              </a:rPr>
              <a:t>@anilsaidso</a:t>
            </a:r>
            <a:endParaRPr sz="16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2271878"/>
            <a:ext cx="2550294" cy="751488"/>
          </a:xfrm>
          <a:prstGeom prst="rect">
            <a:avLst/>
          </a:prstGeom>
        </p:spPr>
        <p:txBody>
          <a:bodyPr vert="horz" wrap="square" lIns="0" tIns="12700" rIns="0" bIns="0" rtlCol="0">
            <a:spAutoFit/>
          </a:bodyPr>
          <a:lstStyle/>
          <a:p>
            <a:pPr marL="12700" algn="ctr">
              <a:lnSpc>
                <a:spcPct val="100000"/>
              </a:lnSpc>
              <a:spcBef>
                <a:spcPts val="100"/>
              </a:spcBef>
              <a:tabLst>
                <a:tab pos="3494404" algn="l"/>
              </a:tabLst>
            </a:pPr>
            <a:r>
              <a:rPr lang="vi-VN" sz="2400" spc="50" dirty="0">
                <a:solidFill>
                  <a:srgbClr val="FF9900"/>
                </a:solidFill>
                <a:latin typeface="Tahoma"/>
                <a:cs typeface="Tahoma"/>
              </a:rPr>
              <a:t>TÀI SẢN </a:t>
            </a:r>
            <a:br>
              <a:rPr lang="vi-VN" sz="2400" spc="50" dirty="0">
                <a:solidFill>
                  <a:srgbClr val="FF9900"/>
                </a:solidFill>
                <a:latin typeface="Tahoma"/>
                <a:cs typeface="Tahoma"/>
              </a:rPr>
            </a:br>
            <a:r>
              <a:rPr lang="vi-VN" sz="2400" spc="50" dirty="0">
                <a:solidFill>
                  <a:srgbClr val="FF9900"/>
                </a:solidFill>
                <a:latin typeface="Tahoma"/>
                <a:cs typeface="Tahoma"/>
              </a:rPr>
              <a:t>THẾ CHẤP</a:t>
            </a:r>
            <a:endParaRPr sz="2400" dirty="0">
              <a:latin typeface="Tahoma"/>
              <a:cs typeface="Tahoma"/>
            </a:endParaRPr>
          </a:p>
        </p:txBody>
      </p:sp>
      <p:pic>
        <p:nvPicPr>
          <p:cNvPr id="3" name="object 3"/>
          <p:cNvPicPr/>
          <p:nvPr/>
        </p:nvPicPr>
        <p:blipFill>
          <a:blip r:embed="rId2" cstate="print"/>
          <a:stretch>
            <a:fillRect/>
          </a:stretch>
        </p:blipFill>
        <p:spPr>
          <a:xfrm>
            <a:off x="2003374" y="662325"/>
            <a:ext cx="1806649" cy="1503175"/>
          </a:xfrm>
          <a:prstGeom prst="rect">
            <a:avLst/>
          </a:prstGeom>
        </p:spPr>
      </p:pic>
      <p:pic>
        <p:nvPicPr>
          <p:cNvPr id="4" name="object 4"/>
          <p:cNvPicPr/>
          <p:nvPr/>
        </p:nvPicPr>
        <p:blipFill>
          <a:blip r:embed="rId3" cstate="print"/>
          <a:stretch>
            <a:fillRect/>
          </a:stretch>
        </p:blipFill>
        <p:spPr>
          <a:xfrm>
            <a:off x="5121024" y="311150"/>
            <a:ext cx="1967650" cy="1967650"/>
          </a:xfrm>
          <a:prstGeom prst="rect">
            <a:avLst/>
          </a:prstGeom>
        </p:spPr>
      </p:pic>
      <p:sp>
        <p:nvSpPr>
          <p:cNvPr id="5" name="object 5"/>
          <p:cNvSpPr txBox="1"/>
          <p:nvPr/>
        </p:nvSpPr>
        <p:spPr>
          <a:xfrm>
            <a:off x="4226694" y="2234778"/>
            <a:ext cx="559878" cy="382156"/>
          </a:xfrm>
          <a:prstGeom prst="rect">
            <a:avLst/>
          </a:prstGeom>
        </p:spPr>
        <p:txBody>
          <a:bodyPr vert="horz" wrap="square" lIns="0" tIns="12700" rIns="0" bIns="0" rtlCol="0">
            <a:spAutoFit/>
          </a:bodyPr>
          <a:lstStyle/>
          <a:p>
            <a:pPr marL="12700">
              <a:lnSpc>
                <a:spcPct val="100000"/>
              </a:lnSpc>
              <a:spcBef>
                <a:spcPts val="100"/>
              </a:spcBef>
            </a:pPr>
            <a:r>
              <a:rPr lang="vi-VN" sz="2400" spc="55">
                <a:solidFill>
                  <a:srgbClr val="FFFFFF"/>
                </a:solidFill>
                <a:latin typeface="Arial"/>
                <a:cs typeface="Arial"/>
              </a:rPr>
              <a:t>cho</a:t>
            </a:r>
            <a:endParaRPr sz="2400" dirty="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3810" rIns="0" bIns="0" rtlCol="0">
            <a:spAutoFit/>
          </a:bodyPr>
          <a:lstStyle/>
          <a:p>
            <a:pPr marL="190500">
              <a:lnSpc>
                <a:spcPct val="100000"/>
              </a:lnSpc>
              <a:spcBef>
                <a:spcPts val="30"/>
              </a:spcBef>
            </a:pPr>
            <a:r>
              <a:rPr spc="75" dirty="0"/>
              <a:t>9</a:t>
            </a:r>
          </a:p>
        </p:txBody>
      </p:sp>
      <p:sp>
        <p:nvSpPr>
          <p:cNvPr id="6" name="object 6"/>
          <p:cNvSpPr txBox="1"/>
          <p:nvPr/>
        </p:nvSpPr>
        <p:spPr>
          <a:xfrm>
            <a:off x="8778154" y="134176"/>
            <a:ext cx="281940" cy="1045844"/>
          </a:xfrm>
          <a:prstGeom prst="rect">
            <a:avLst/>
          </a:prstGeom>
        </p:spPr>
        <p:txBody>
          <a:bodyPr vert="vert270" wrap="square" lIns="0" tIns="6985" rIns="0" bIns="0" rtlCol="0">
            <a:spAutoFit/>
          </a:bodyPr>
          <a:lstStyle/>
          <a:p>
            <a:pPr marL="12700">
              <a:lnSpc>
                <a:spcPct val="100000"/>
              </a:lnSpc>
              <a:spcBef>
                <a:spcPts val="55"/>
              </a:spcBef>
            </a:pPr>
            <a:r>
              <a:rPr sz="1600" spc="-10" dirty="0">
                <a:solidFill>
                  <a:srgbClr val="FF9900"/>
                </a:solidFill>
                <a:latin typeface="Calibri"/>
                <a:cs typeface="Calibri"/>
              </a:rPr>
              <a:t>@anilsaidso</a:t>
            </a:r>
            <a:endParaRPr sz="1600">
              <a:latin typeface="Calibri"/>
              <a:cs typeface="Calibri"/>
            </a:endParaRPr>
          </a:p>
        </p:txBody>
      </p:sp>
      <p:sp>
        <p:nvSpPr>
          <p:cNvPr id="7" name="object 7"/>
          <p:cNvSpPr txBox="1"/>
          <p:nvPr/>
        </p:nvSpPr>
        <p:spPr>
          <a:xfrm>
            <a:off x="1037075" y="3132246"/>
            <a:ext cx="7054850" cy="1695079"/>
          </a:xfrm>
          <a:prstGeom prst="rect">
            <a:avLst/>
          </a:prstGeom>
        </p:spPr>
        <p:txBody>
          <a:bodyPr vert="horz" wrap="square" lIns="0" tIns="12700" rIns="0" bIns="0" rtlCol="0">
            <a:spAutoFit/>
          </a:bodyPr>
          <a:lstStyle/>
          <a:p>
            <a:pPr marL="12700" marR="5080" algn="just">
              <a:lnSpc>
                <a:spcPct val="114999"/>
              </a:lnSpc>
              <a:spcBef>
                <a:spcPts val="100"/>
              </a:spcBef>
            </a:pPr>
            <a:r>
              <a:rPr lang="vi-VN" sz="1600" dirty="0">
                <a:solidFill>
                  <a:srgbClr val="FFFFFF"/>
                </a:solidFill>
                <a:latin typeface="Calibri"/>
                <a:cs typeface="Calibri"/>
              </a:rPr>
              <a:t>Bitcoin có độ tin cậy cao về tính khan hiếm của (có thể xác minh độc lập thông qua một máy chủ) làm cho nó trở thành một hình thức tài sản thế chấp lý tưởng trong các giao dịch. Hiện nay, chúng ta đang chứng kiến một sự bùng nổ trong việc cho vay  dựa trên các lợi ích về thuế. Ngoài ra, tính linh hoạt của Bitcoin có thể lập trình được (ví dụ như các kế hoạch quản trị đa phương) cung cấp thêm sự linh hoạt cho các hợp đồng vay.</a:t>
            </a:r>
            <a:endParaRPr lang="en-US" sz="1600" dirty="0">
              <a:latin typeface="Calibri"/>
              <a:cs typeface="Calibri"/>
            </a:endParaRPr>
          </a:p>
        </p:txBody>
      </p:sp>
      <p:sp>
        <p:nvSpPr>
          <p:cNvPr id="8" name="object 2">
            <a:extLst>
              <a:ext uri="{FF2B5EF4-FFF2-40B4-BE49-F238E27FC236}">
                <a16:creationId xmlns:a16="http://schemas.microsoft.com/office/drawing/2014/main" id="{8ABABB6F-5989-63A1-7EEF-3FFF4701905A}"/>
              </a:ext>
            </a:extLst>
          </p:cNvPr>
          <p:cNvSpPr txBox="1">
            <a:spLocks/>
          </p:cNvSpPr>
          <p:nvPr/>
        </p:nvSpPr>
        <p:spPr>
          <a:xfrm>
            <a:off x="5410200" y="2271878"/>
            <a:ext cx="1527427" cy="391160"/>
          </a:xfrm>
          <a:prstGeom prst="rect">
            <a:avLst/>
          </a:prstGeom>
        </p:spPr>
        <p:txBody>
          <a:bodyPr vert="horz" wrap="square" lIns="0" tIns="12700" rIns="0" bIns="0" rtlCol="0">
            <a:spAutoFit/>
          </a:bodyPr>
          <a:lstStyle>
            <a:lvl1pPr>
              <a:defRPr sz="1800" b="1" i="0">
                <a:solidFill>
                  <a:schemeClr val="bg1"/>
                </a:solidFill>
                <a:latin typeface="Calibri"/>
                <a:ea typeface="+mj-ea"/>
                <a:cs typeface="Calibri"/>
              </a:defRPr>
            </a:lvl1pPr>
          </a:lstStyle>
          <a:p>
            <a:pPr marL="12700" algn="ctr">
              <a:spcBef>
                <a:spcPts val="100"/>
              </a:spcBef>
              <a:tabLst>
                <a:tab pos="3494404" algn="l"/>
              </a:tabLst>
            </a:pPr>
            <a:r>
              <a:rPr lang="vi-VN" sz="2400" spc="-10" dirty="0">
                <a:solidFill>
                  <a:srgbClr val="FF9900"/>
                </a:solidFill>
                <a:latin typeface="Tahoma"/>
                <a:cs typeface="Tahoma"/>
              </a:rPr>
              <a:t>VAY VỐN</a:t>
            </a:r>
            <a:endParaRPr lang="vi-VN" sz="2400" dirty="0">
              <a:latin typeface="Tahoma"/>
              <a:cs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9998" y="2119478"/>
            <a:ext cx="2274801" cy="382156"/>
          </a:xfrm>
          <a:prstGeom prst="rect">
            <a:avLst/>
          </a:prstGeom>
        </p:spPr>
        <p:txBody>
          <a:bodyPr vert="horz" wrap="square" lIns="0" tIns="12700" rIns="0" bIns="0" rtlCol="0">
            <a:spAutoFit/>
          </a:bodyPr>
          <a:lstStyle/>
          <a:p>
            <a:pPr marL="12700">
              <a:lnSpc>
                <a:spcPct val="100000"/>
              </a:lnSpc>
              <a:spcBef>
                <a:spcPts val="100"/>
              </a:spcBef>
            </a:pPr>
            <a:r>
              <a:rPr lang="vi-VN" sz="2400" spc="-30" dirty="0">
                <a:solidFill>
                  <a:srgbClr val="FF9900"/>
                </a:solidFill>
                <a:latin typeface="Tahoma"/>
                <a:cs typeface="Tahoma"/>
              </a:rPr>
              <a:t>THẺ TÍN DỤNG</a:t>
            </a:r>
            <a:endParaRPr sz="2400" dirty="0">
              <a:latin typeface="Tahoma"/>
              <a:cs typeface="Tahoma"/>
            </a:endParaRPr>
          </a:p>
        </p:txBody>
      </p:sp>
      <p:sp>
        <p:nvSpPr>
          <p:cNvPr id="3" name="object 3"/>
          <p:cNvSpPr txBox="1"/>
          <p:nvPr/>
        </p:nvSpPr>
        <p:spPr>
          <a:xfrm>
            <a:off x="5043645" y="2119478"/>
            <a:ext cx="2274801" cy="382156"/>
          </a:xfrm>
          <a:prstGeom prst="rect">
            <a:avLst/>
          </a:prstGeom>
        </p:spPr>
        <p:txBody>
          <a:bodyPr vert="horz" wrap="square" lIns="0" tIns="12700" rIns="0" bIns="0" rtlCol="0">
            <a:spAutoFit/>
          </a:bodyPr>
          <a:lstStyle/>
          <a:p>
            <a:pPr marL="12700">
              <a:lnSpc>
                <a:spcPct val="100000"/>
              </a:lnSpc>
              <a:spcBef>
                <a:spcPts val="100"/>
              </a:spcBef>
            </a:pPr>
            <a:r>
              <a:rPr lang="vi-VN" sz="2400" b="1" spc="-50">
                <a:solidFill>
                  <a:srgbClr val="FF9900"/>
                </a:solidFill>
                <a:latin typeface="Tahoma"/>
                <a:cs typeface="Tahoma"/>
              </a:rPr>
              <a:t>ĐIỂM THƯỞNG</a:t>
            </a:r>
            <a:endParaRPr sz="2400" dirty="0">
              <a:latin typeface="Tahoma"/>
              <a:cs typeface="Tahoma"/>
            </a:endParaRPr>
          </a:p>
        </p:txBody>
      </p:sp>
      <p:sp>
        <p:nvSpPr>
          <p:cNvPr id="4" name="object 4"/>
          <p:cNvSpPr txBox="1"/>
          <p:nvPr/>
        </p:nvSpPr>
        <p:spPr>
          <a:xfrm>
            <a:off x="1150325" y="2889170"/>
            <a:ext cx="6828155" cy="1978234"/>
          </a:xfrm>
          <a:prstGeom prst="rect">
            <a:avLst/>
          </a:prstGeom>
        </p:spPr>
        <p:txBody>
          <a:bodyPr vert="horz" wrap="square" lIns="0" tIns="12700" rIns="0" bIns="0" rtlCol="0">
            <a:spAutoFit/>
          </a:bodyPr>
          <a:lstStyle/>
          <a:p>
            <a:pPr marL="12700" marR="5080" algn="just">
              <a:lnSpc>
                <a:spcPct val="114999"/>
              </a:lnSpc>
              <a:spcBef>
                <a:spcPts val="100"/>
              </a:spcBef>
            </a:pPr>
            <a:r>
              <a:rPr lang="vi-VN" sz="1600" spc="55" dirty="0">
                <a:solidFill>
                  <a:srgbClr val="FFFFFF"/>
                </a:solidFill>
                <a:latin typeface="Calibri"/>
                <a:cs typeface="Calibri"/>
              </a:rPr>
              <a:t>Chương trình điểm thưởng &amp; hoàn tiền hoàn toàn phụ thuộc vào những phần thưởng hấp dẫn để khuyến khích người tham gia. Hiện nay, các hệ thống điểm thưởng đóng thường có tiêu chuẩn tùy tiện, chuyển đổi khó khăn và các điều khoản &amp; điều kiện không minh bạch. Bitcoin, như một loại tiền tệ được công nhận trên toàn cầu, giảm sự tùy tiện và cải thiện tính linh hoạt trong việc đổi điểm cho người tiêu dùng. Ngoài ra, khả năng tăng lợi nhuận trong dài hạn đang được minh chứng là tính hấp dẫn.</a:t>
            </a:r>
            <a:endParaRPr lang="en-US" sz="1600" dirty="0">
              <a:latin typeface="Calibri"/>
              <a:cs typeface="Calibri"/>
            </a:endParaRPr>
          </a:p>
        </p:txBody>
      </p:sp>
      <p:pic>
        <p:nvPicPr>
          <p:cNvPr id="5" name="object 5"/>
          <p:cNvPicPr/>
          <p:nvPr/>
        </p:nvPicPr>
        <p:blipFill>
          <a:blip r:embed="rId2" cstate="print"/>
          <a:stretch>
            <a:fillRect/>
          </a:stretch>
        </p:blipFill>
        <p:spPr>
          <a:xfrm>
            <a:off x="2130837" y="303212"/>
            <a:ext cx="1710475" cy="1710475"/>
          </a:xfrm>
          <a:prstGeom prst="rect">
            <a:avLst/>
          </a:prstGeom>
        </p:spPr>
      </p:pic>
      <p:pic>
        <p:nvPicPr>
          <p:cNvPr id="6" name="object 6"/>
          <p:cNvPicPr/>
          <p:nvPr/>
        </p:nvPicPr>
        <p:blipFill>
          <a:blip r:embed="rId3" cstate="print"/>
          <a:stretch>
            <a:fillRect/>
          </a:stretch>
        </p:blipFill>
        <p:spPr>
          <a:xfrm>
            <a:off x="5365497" y="342900"/>
            <a:ext cx="1631099" cy="1631100"/>
          </a:xfrm>
          <a:prstGeom prst="rect">
            <a:avLst/>
          </a:prstGeom>
        </p:spPr>
      </p:pic>
      <p:sp>
        <p:nvSpPr>
          <p:cNvPr id="7" name="object 7"/>
          <p:cNvSpPr txBox="1"/>
          <p:nvPr/>
        </p:nvSpPr>
        <p:spPr>
          <a:xfrm>
            <a:off x="8778154" y="134176"/>
            <a:ext cx="281940" cy="1045844"/>
          </a:xfrm>
          <a:prstGeom prst="rect">
            <a:avLst/>
          </a:prstGeom>
        </p:spPr>
        <p:txBody>
          <a:bodyPr vert="vert270" wrap="square" lIns="0" tIns="6985" rIns="0" bIns="0" rtlCol="0">
            <a:spAutoFit/>
          </a:bodyPr>
          <a:lstStyle/>
          <a:p>
            <a:pPr marL="12700">
              <a:lnSpc>
                <a:spcPct val="100000"/>
              </a:lnSpc>
              <a:spcBef>
                <a:spcPts val="55"/>
              </a:spcBef>
            </a:pPr>
            <a:r>
              <a:rPr sz="1600" spc="-10" dirty="0">
                <a:solidFill>
                  <a:srgbClr val="FF9900"/>
                </a:solidFill>
                <a:latin typeface="Calibri"/>
                <a:cs typeface="Calibri"/>
              </a:rPr>
              <a:t>@anilsaidso</a:t>
            </a:r>
            <a:endParaRPr sz="1600">
              <a:latin typeface="Calibri"/>
              <a:cs typeface="Calibri"/>
            </a:endParaRPr>
          </a:p>
        </p:txBody>
      </p:sp>
      <p:sp>
        <p:nvSpPr>
          <p:cNvPr id="9" name="object 9"/>
          <p:cNvSpPr txBox="1"/>
          <p:nvPr/>
        </p:nvSpPr>
        <p:spPr>
          <a:xfrm>
            <a:off x="8557000" y="4613626"/>
            <a:ext cx="378460" cy="426084"/>
          </a:xfrm>
          <a:prstGeom prst="rect">
            <a:avLst/>
          </a:prstGeom>
        </p:spPr>
        <p:txBody>
          <a:bodyPr vert="horz" wrap="square" lIns="0" tIns="3810" rIns="0" bIns="0" rtlCol="0">
            <a:spAutoFit/>
          </a:bodyPr>
          <a:lstStyle/>
          <a:p>
            <a:pPr marL="12700">
              <a:lnSpc>
                <a:spcPct val="100000"/>
              </a:lnSpc>
              <a:spcBef>
                <a:spcPts val="30"/>
              </a:spcBef>
            </a:pPr>
            <a:r>
              <a:rPr sz="2500" b="1" spc="95" dirty="0">
                <a:solidFill>
                  <a:srgbClr val="FFFFFF"/>
                </a:solidFill>
                <a:latin typeface="Calibri"/>
                <a:cs typeface="Calibri"/>
              </a:rPr>
              <a:t>10</a:t>
            </a:r>
            <a:endParaRPr sz="250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70898" y="2509482"/>
            <a:ext cx="1941424" cy="382156"/>
          </a:xfrm>
          <a:prstGeom prst="rect">
            <a:avLst/>
          </a:prstGeom>
        </p:spPr>
        <p:txBody>
          <a:bodyPr vert="horz" wrap="square" lIns="0" tIns="12700" rIns="0" bIns="0" rtlCol="0">
            <a:spAutoFit/>
          </a:bodyPr>
          <a:lstStyle/>
          <a:p>
            <a:pPr marL="114935" marR="5080" indent="-102870" algn="ctr">
              <a:lnSpc>
                <a:spcPct val="100000"/>
              </a:lnSpc>
              <a:spcBef>
                <a:spcPts val="100"/>
              </a:spcBef>
            </a:pPr>
            <a:r>
              <a:rPr lang="vi-VN" sz="2400" b="1" spc="-35" dirty="0">
                <a:solidFill>
                  <a:srgbClr val="FF9900"/>
                </a:solidFill>
                <a:latin typeface="Tahoma"/>
                <a:cs typeface="Tahoma"/>
              </a:rPr>
              <a:t>QUỸ DỰ TRỮ</a:t>
            </a:r>
            <a:endParaRPr sz="2400" dirty="0">
              <a:latin typeface="Tahoma"/>
              <a:cs typeface="Tahoma"/>
            </a:endParaRPr>
          </a:p>
        </p:txBody>
      </p:sp>
      <p:sp>
        <p:nvSpPr>
          <p:cNvPr id="3" name="object 3"/>
          <p:cNvSpPr txBox="1"/>
          <p:nvPr/>
        </p:nvSpPr>
        <p:spPr>
          <a:xfrm>
            <a:off x="5296063" y="2508112"/>
            <a:ext cx="1941424" cy="382156"/>
          </a:xfrm>
          <a:prstGeom prst="rect">
            <a:avLst/>
          </a:prstGeom>
        </p:spPr>
        <p:txBody>
          <a:bodyPr vert="horz" wrap="square" lIns="0" tIns="12700" rIns="0" bIns="0" rtlCol="0">
            <a:spAutoFit/>
          </a:bodyPr>
          <a:lstStyle/>
          <a:p>
            <a:pPr marL="12700">
              <a:lnSpc>
                <a:spcPct val="100000"/>
              </a:lnSpc>
              <a:spcBef>
                <a:spcPts val="100"/>
              </a:spcBef>
            </a:pPr>
            <a:r>
              <a:rPr lang="vi-VN" sz="2400" b="1" spc="-25" dirty="0">
                <a:solidFill>
                  <a:srgbClr val="FF9900"/>
                </a:solidFill>
                <a:latin typeface="Tahoma"/>
                <a:cs typeface="Tahoma"/>
              </a:rPr>
              <a:t>TIÊU CHUẨN</a:t>
            </a:r>
            <a:endParaRPr sz="2400" dirty="0">
              <a:latin typeface="Tahoma"/>
              <a:cs typeface="Tahoma"/>
            </a:endParaRPr>
          </a:p>
        </p:txBody>
      </p:sp>
      <p:sp>
        <p:nvSpPr>
          <p:cNvPr id="4" name="object 4"/>
          <p:cNvSpPr txBox="1"/>
          <p:nvPr/>
        </p:nvSpPr>
        <p:spPr>
          <a:xfrm>
            <a:off x="1295375" y="3368595"/>
            <a:ext cx="6534784" cy="1128771"/>
          </a:xfrm>
          <a:prstGeom prst="rect">
            <a:avLst/>
          </a:prstGeom>
        </p:spPr>
        <p:txBody>
          <a:bodyPr vert="horz" wrap="square" lIns="0" tIns="12700" rIns="0" bIns="0" rtlCol="0">
            <a:spAutoFit/>
          </a:bodyPr>
          <a:lstStyle/>
          <a:p>
            <a:pPr marL="12700" marR="5080" algn="just">
              <a:lnSpc>
                <a:spcPct val="114999"/>
              </a:lnSpc>
              <a:spcBef>
                <a:spcPts val="100"/>
              </a:spcBef>
            </a:pPr>
            <a:r>
              <a:rPr sz="1600" dirty="0">
                <a:solidFill>
                  <a:srgbClr val="FFFFFF"/>
                </a:solidFill>
                <a:highlight>
                  <a:srgbClr val="000000"/>
                </a:highlight>
                <a:latin typeface="Calibri"/>
                <a:cs typeface="Calibri"/>
              </a:rPr>
              <a:t>“</a:t>
            </a:r>
            <a:r>
              <a:rPr lang="vi-VN" sz="1600" b="0" i="0" dirty="0">
                <a:solidFill>
                  <a:srgbClr val="ECECEC"/>
                </a:solidFill>
                <a:effectLst/>
                <a:highlight>
                  <a:srgbClr val="000000"/>
                </a:highlight>
                <a:latin typeface="Söhne"/>
              </a:rPr>
              <a:t>Chiến lược truyền thống trong doanh nghiệp không còn hiệu quả để bảo tồn giá trị của cổ đông. Các doanh nghiệp cần các chiến lược và kỹ thuật mới để quản lý tác động giảm giá của lạm phát tiền tệ lên bảng cân đối kế toán. Ý tưởng tốt nhất là Bitcoin.</a:t>
            </a:r>
            <a:r>
              <a:rPr sz="1600" spc="-10" dirty="0">
                <a:solidFill>
                  <a:srgbClr val="FFFFFF"/>
                </a:solidFill>
                <a:highlight>
                  <a:srgbClr val="000000"/>
                </a:highlight>
                <a:latin typeface="Calibri"/>
                <a:cs typeface="Calibri"/>
              </a:rPr>
              <a:t>”</a:t>
            </a:r>
            <a:endParaRPr sz="1600" dirty="0">
              <a:highlight>
                <a:srgbClr val="000000"/>
              </a:highlight>
              <a:latin typeface="Calibri"/>
              <a:cs typeface="Calibri"/>
            </a:endParaRPr>
          </a:p>
        </p:txBody>
      </p:sp>
      <p:pic>
        <p:nvPicPr>
          <p:cNvPr id="5" name="object 5"/>
          <p:cNvPicPr/>
          <p:nvPr/>
        </p:nvPicPr>
        <p:blipFill>
          <a:blip r:embed="rId2" cstate="print"/>
          <a:stretch>
            <a:fillRect/>
          </a:stretch>
        </p:blipFill>
        <p:spPr>
          <a:xfrm>
            <a:off x="5241675" y="304800"/>
            <a:ext cx="2050200" cy="2050200"/>
          </a:xfrm>
          <a:prstGeom prst="rect">
            <a:avLst/>
          </a:prstGeom>
        </p:spPr>
      </p:pic>
      <p:sp>
        <p:nvSpPr>
          <p:cNvPr id="6" name="object 6"/>
          <p:cNvSpPr txBox="1"/>
          <p:nvPr/>
        </p:nvSpPr>
        <p:spPr>
          <a:xfrm>
            <a:off x="8778154" y="134176"/>
            <a:ext cx="281940" cy="1045844"/>
          </a:xfrm>
          <a:prstGeom prst="rect">
            <a:avLst/>
          </a:prstGeom>
        </p:spPr>
        <p:txBody>
          <a:bodyPr vert="vert270" wrap="square" lIns="0" tIns="6985" rIns="0" bIns="0" rtlCol="0">
            <a:spAutoFit/>
          </a:bodyPr>
          <a:lstStyle/>
          <a:p>
            <a:pPr marL="12700">
              <a:lnSpc>
                <a:spcPct val="100000"/>
              </a:lnSpc>
              <a:spcBef>
                <a:spcPts val="55"/>
              </a:spcBef>
            </a:pPr>
            <a:r>
              <a:rPr sz="1600" spc="-10" dirty="0">
                <a:solidFill>
                  <a:srgbClr val="FF9900"/>
                </a:solidFill>
                <a:latin typeface="Calibri"/>
                <a:cs typeface="Calibri"/>
              </a:rPr>
              <a:t>@anilsaidso</a:t>
            </a:r>
            <a:endParaRPr sz="1600">
              <a:latin typeface="Calibri"/>
              <a:cs typeface="Calibri"/>
            </a:endParaRPr>
          </a:p>
        </p:txBody>
      </p:sp>
      <p:pic>
        <p:nvPicPr>
          <p:cNvPr id="7" name="object 7"/>
          <p:cNvPicPr/>
          <p:nvPr/>
        </p:nvPicPr>
        <p:blipFill>
          <a:blip r:embed="rId3" cstate="print"/>
          <a:stretch>
            <a:fillRect/>
          </a:stretch>
        </p:blipFill>
        <p:spPr>
          <a:xfrm>
            <a:off x="2088312" y="211000"/>
            <a:ext cx="1941424" cy="1941424"/>
          </a:xfrm>
          <a:prstGeom prst="rect">
            <a:avLst/>
          </a:prstGeom>
        </p:spPr>
      </p:pic>
      <p:sp>
        <p:nvSpPr>
          <p:cNvPr id="8" name="object 8"/>
          <p:cNvSpPr txBox="1"/>
          <p:nvPr/>
        </p:nvSpPr>
        <p:spPr>
          <a:xfrm>
            <a:off x="1274139" y="4544728"/>
            <a:ext cx="3233420" cy="281940"/>
          </a:xfrm>
          <a:prstGeom prst="rect">
            <a:avLst/>
          </a:prstGeom>
        </p:spPr>
        <p:txBody>
          <a:bodyPr vert="horz" wrap="square" lIns="0" tIns="6985" rIns="0" bIns="0" rtlCol="0">
            <a:spAutoFit/>
          </a:bodyPr>
          <a:lstStyle/>
          <a:p>
            <a:pPr marL="12700">
              <a:lnSpc>
                <a:spcPct val="100000"/>
              </a:lnSpc>
              <a:spcBef>
                <a:spcPts val="55"/>
              </a:spcBef>
            </a:pPr>
            <a:r>
              <a:rPr sz="1600" i="1" dirty="0">
                <a:solidFill>
                  <a:srgbClr val="FFFFFF"/>
                </a:solidFill>
                <a:latin typeface="Calibri"/>
                <a:cs typeface="Calibri"/>
              </a:rPr>
              <a:t>-Michael</a:t>
            </a:r>
            <a:r>
              <a:rPr sz="1600" i="1" spc="220" dirty="0">
                <a:solidFill>
                  <a:srgbClr val="FFFFFF"/>
                </a:solidFill>
                <a:latin typeface="Calibri"/>
                <a:cs typeface="Calibri"/>
              </a:rPr>
              <a:t> </a:t>
            </a:r>
            <a:r>
              <a:rPr sz="1600" i="1" dirty="0">
                <a:solidFill>
                  <a:srgbClr val="FFFFFF"/>
                </a:solidFill>
                <a:latin typeface="Calibri"/>
                <a:cs typeface="Calibri"/>
              </a:rPr>
              <a:t>Saylor</a:t>
            </a:r>
            <a:r>
              <a:rPr sz="1600" i="1" spc="220" dirty="0">
                <a:solidFill>
                  <a:srgbClr val="FFFFFF"/>
                </a:solidFill>
                <a:latin typeface="Calibri"/>
                <a:cs typeface="Calibri"/>
              </a:rPr>
              <a:t> </a:t>
            </a:r>
            <a:r>
              <a:rPr sz="1600" i="1" spc="85" dirty="0">
                <a:solidFill>
                  <a:srgbClr val="FFFFFF"/>
                </a:solidFill>
                <a:latin typeface="Calibri"/>
                <a:cs typeface="Calibri"/>
              </a:rPr>
              <a:t>(CEO,</a:t>
            </a:r>
            <a:r>
              <a:rPr sz="1600" i="1" spc="220" dirty="0">
                <a:solidFill>
                  <a:srgbClr val="FFFFFF"/>
                </a:solidFill>
                <a:latin typeface="Calibri"/>
                <a:cs typeface="Calibri"/>
              </a:rPr>
              <a:t> </a:t>
            </a:r>
            <a:r>
              <a:rPr sz="1600" i="1" spc="-10" dirty="0">
                <a:solidFill>
                  <a:srgbClr val="FFFFFF"/>
                </a:solidFill>
                <a:latin typeface="Calibri"/>
                <a:cs typeface="Calibri"/>
              </a:rPr>
              <a:t>Microstrategy)</a:t>
            </a:r>
            <a:endParaRPr sz="1600" dirty="0">
              <a:latin typeface="Calibri"/>
              <a:cs typeface="Calibri"/>
            </a:endParaRPr>
          </a:p>
        </p:txBody>
      </p:sp>
      <p:sp>
        <p:nvSpPr>
          <p:cNvPr id="9" name="object 9"/>
          <p:cNvSpPr txBox="1"/>
          <p:nvPr/>
        </p:nvSpPr>
        <p:spPr>
          <a:xfrm>
            <a:off x="8557000" y="4613626"/>
            <a:ext cx="378460" cy="426084"/>
          </a:xfrm>
          <a:prstGeom prst="rect">
            <a:avLst/>
          </a:prstGeom>
        </p:spPr>
        <p:txBody>
          <a:bodyPr vert="horz" wrap="square" lIns="0" tIns="3810" rIns="0" bIns="0" rtlCol="0">
            <a:spAutoFit/>
          </a:bodyPr>
          <a:lstStyle/>
          <a:p>
            <a:pPr marL="12700">
              <a:lnSpc>
                <a:spcPct val="100000"/>
              </a:lnSpc>
              <a:spcBef>
                <a:spcPts val="30"/>
              </a:spcBef>
            </a:pPr>
            <a:r>
              <a:rPr sz="2500" b="1" spc="95" dirty="0">
                <a:solidFill>
                  <a:srgbClr val="FFFFFF"/>
                </a:solidFill>
                <a:latin typeface="Calibri"/>
                <a:cs typeface="Calibri"/>
              </a:rPr>
              <a:t>11</a:t>
            </a:r>
            <a:endParaRPr sz="25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35133" y="2483050"/>
            <a:ext cx="1778484" cy="382156"/>
          </a:xfrm>
          <a:prstGeom prst="rect">
            <a:avLst/>
          </a:prstGeom>
        </p:spPr>
        <p:txBody>
          <a:bodyPr vert="horz" wrap="square" lIns="0" tIns="12700" rIns="0" bIns="0" rtlCol="0">
            <a:spAutoFit/>
          </a:bodyPr>
          <a:lstStyle/>
          <a:p>
            <a:pPr marL="12700">
              <a:lnSpc>
                <a:spcPct val="100000"/>
              </a:lnSpc>
              <a:spcBef>
                <a:spcPts val="100"/>
              </a:spcBef>
            </a:pPr>
            <a:r>
              <a:rPr lang="vi-VN" sz="2400" b="1" spc="50">
                <a:solidFill>
                  <a:srgbClr val="FF9900"/>
                </a:solidFill>
                <a:latin typeface="Tahoma"/>
                <a:cs typeface="Tahoma"/>
              </a:rPr>
              <a:t>ĐO LƯỜNG</a:t>
            </a:r>
            <a:endParaRPr sz="2400" dirty="0">
              <a:latin typeface="Tahoma"/>
              <a:cs typeface="Tahoma"/>
            </a:endParaRPr>
          </a:p>
        </p:txBody>
      </p:sp>
      <p:pic>
        <p:nvPicPr>
          <p:cNvPr id="3" name="object 3"/>
          <p:cNvPicPr/>
          <p:nvPr/>
        </p:nvPicPr>
        <p:blipFill>
          <a:blip r:embed="rId2" cstate="print"/>
          <a:stretch>
            <a:fillRect/>
          </a:stretch>
        </p:blipFill>
        <p:spPr>
          <a:xfrm>
            <a:off x="5187750" y="209800"/>
            <a:ext cx="2273250" cy="2273250"/>
          </a:xfrm>
          <a:prstGeom prst="rect">
            <a:avLst/>
          </a:prstGeom>
        </p:spPr>
      </p:pic>
      <p:pic>
        <p:nvPicPr>
          <p:cNvPr id="4" name="object 4"/>
          <p:cNvPicPr/>
          <p:nvPr/>
        </p:nvPicPr>
        <p:blipFill>
          <a:blip r:embed="rId3" cstate="print"/>
          <a:stretch>
            <a:fillRect/>
          </a:stretch>
        </p:blipFill>
        <p:spPr>
          <a:xfrm>
            <a:off x="1843425" y="283225"/>
            <a:ext cx="2126399" cy="2126399"/>
          </a:xfrm>
          <a:prstGeom prst="rect">
            <a:avLst/>
          </a:prstGeom>
        </p:spPr>
      </p:pic>
      <p:sp>
        <p:nvSpPr>
          <p:cNvPr id="5" name="object 5"/>
          <p:cNvSpPr txBox="1"/>
          <p:nvPr/>
        </p:nvSpPr>
        <p:spPr>
          <a:xfrm>
            <a:off x="2306366" y="2483050"/>
            <a:ext cx="1200516" cy="391160"/>
          </a:xfrm>
          <a:prstGeom prst="rect">
            <a:avLst/>
          </a:prstGeom>
        </p:spPr>
        <p:txBody>
          <a:bodyPr vert="horz" wrap="square" lIns="0" tIns="12700" rIns="0" bIns="0" rtlCol="0">
            <a:spAutoFit/>
          </a:bodyPr>
          <a:lstStyle/>
          <a:p>
            <a:pPr marL="12700">
              <a:lnSpc>
                <a:spcPct val="100000"/>
              </a:lnSpc>
              <a:spcBef>
                <a:spcPts val="100"/>
              </a:spcBef>
              <a:tabLst>
                <a:tab pos="1774189" algn="l"/>
              </a:tabLst>
            </a:pPr>
            <a:r>
              <a:rPr lang="vi-VN" sz="2400" b="1" spc="-20">
                <a:solidFill>
                  <a:srgbClr val="FF9900"/>
                </a:solidFill>
                <a:latin typeface="Tahoma"/>
                <a:cs typeface="Tahoma"/>
              </a:rPr>
              <a:t>ĐƠN VỊ</a:t>
            </a:r>
            <a:endParaRPr sz="2400" dirty="0">
              <a:latin typeface="Arial"/>
              <a:cs typeface="Arial"/>
            </a:endParaRPr>
          </a:p>
        </p:txBody>
      </p:sp>
      <p:sp>
        <p:nvSpPr>
          <p:cNvPr id="9" name="object 9"/>
          <p:cNvSpPr txBox="1"/>
          <p:nvPr/>
        </p:nvSpPr>
        <p:spPr>
          <a:xfrm>
            <a:off x="8557000" y="4613626"/>
            <a:ext cx="378460" cy="426084"/>
          </a:xfrm>
          <a:prstGeom prst="rect">
            <a:avLst/>
          </a:prstGeom>
        </p:spPr>
        <p:txBody>
          <a:bodyPr vert="horz" wrap="square" lIns="0" tIns="3810" rIns="0" bIns="0" rtlCol="0">
            <a:spAutoFit/>
          </a:bodyPr>
          <a:lstStyle/>
          <a:p>
            <a:pPr marL="12700">
              <a:lnSpc>
                <a:spcPct val="100000"/>
              </a:lnSpc>
              <a:spcBef>
                <a:spcPts val="30"/>
              </a:spcBef>
            </a:pPr>
            <a:r>
              <a:rPr sz="2500" b="1" spc="95" dirty="0">
                <a:solidFill>
                  <a:srgbClr val="FFFFFF"/>
                </a:solidFill>
                <a:latin typeface="Calibri"/>
                <a:cs typeface="Calibri"/>
              </a:rPr>
              <a:t>12</a:t>
            </a:r>
            <a:endParaRPr sz="2500">
              <a:latin typeface="Calibri"/>
              <a:cs typeface="Calibri"/>
            </a:endParaRPr>
          </a:p>
        </p:txBody>
      </p:sp>
      <p:sp>
        <p:nvSpPr>
          <p:cNvPr id="6" name="object 6"/>
          <p:cNvSpPr txBox="1"/>
          <p:nvPr/>
        </p:nvSpPr>
        <p:spPr>
          <a:xfrm>
            <a:off x="8778154" y="134176"/>
            <a:ext cx="281940" cy="1045844"/>
          </a:xfrm>
          <a:prstGeom prst="rect">
            <a:avLst/>
          </a:prstGeom>
        </p:spPr>
        <p:txBody>
          <a:bodyPr vert="vert270" wrap="square" lIns="0" tIns="6985" rIns="0" bIns="0" rtlCol="0">
            <a:spAutoFit/>
          </a:bodyPr>
          <a:lstStyle/>
          <a:p>
            <a:pPr marL="12700">
              <a:lnSpc>
                <a:spcPct val="100000"/>
              </a:lnSpc>
              <a:spcBef>
                <a:spcPts val="55"/>
              </a:spcBef>
            </a:pPr>
            <a:r>
              <a:rPr sz="1600" spc="-10" dirty="0">
                <a:solidFill>
                  <a:srgbClr val="FF9900"/>
                </a:solidFill>
                <a:latin typeface="Calibri"/>
                <a:cs typeface="Calibri"/>
              </a:rPr>
              <a:t>@anilsaidso</a:t>
            </a:r>
            <a:endParaRPr sz="1600">
              <a:latin typeface="Calibri"/>
              <a:cs typeface="Calibri"/>
            </a:endParaRPr>
          </a:p>
        </p:txBody>
      </p:sp>
      <p:sp>
        <p:nvSpPr>
          <p:cNvPr id="7" name="object 7"/>
          <p:cNvSpPr txBox="1"/>
          <p:nvPr/>
        </p:nvSpPr>
        <p:spPr>
          <a:xfrm>
            <a:off x="1642775" y="3384796"/>
            <a:ext cx="5848350" cy="1128771"/>
          </a:xfrm>
          <a:prstGeom prst="rect">
            <a:avLst/>
          </a:prstGeom>
        </p:spPr>
        <p:txBody>
          <a:bodyPr vert="horz" wrap="square" lIns="0" tIns="12700" rIns="0" bIns="0" rtlCol="0">
            <a:spAutoFit/>
          </a:bodyPr>
          <a:lstStyle/>
          <a:p>
            <a:pPr marL="12700" marR="5080" algn="just">
              <a:lnSpc>
                <a:spcPct val="114999"/>
              </a:lnSpc>
              <a:spcBef>
                <a:spcPts val="100"/>
              </a:spcBef>
            </a:pPr>
            <a:r>
              <a:rPr lang="vi-VN" sz="1600" dirty="0">
                <a:solidFill>
                  <a:srgbClr val="FFFFFF"/>
                </a:solidFill>
                <a:latin typeface="Calibri"/>
                <a:cs typeface="Calibri"/>
              </a:rPr>
              <a:t>Nguồn cung cố định của Bitcoin khiến nó trở thành một thước đo lý tưởng cho việc trao đổi giá trị. Định giá hàng hóa, dịch vụ, tài sản hoặc đầu tư bằng bitcoin cung cấp một điểm tham chiếu duy nhất và ổn định cho sức mua theo thời gian.</a:t>
            </a:r>
            <a:endParaRPr sz="1600" dirty="0">
              <a:latin typeface="Calibri"/>
              <a:cs typeface="Calibri"/>
            </a:endParaRPr>
          </a:p>
        </p:txBody>
      </p:sp>
      <p:sp>
        <p:nvSpPr>
          <p:cNvPr id="10" name="object 5">
            <a:extLst>
              <a:ext uri="{FF2B5EF4-FFF2-40B4-BE49-F238E27FC236}">
                <a16:creationId xmlns:a16="http://schemas.microsoft.com/office/drawing/2014/main" id="{0BF89A1F-9143-5695-72AF-4949CCA878BF}"/>
              </a:ext>
            </a:extLst>
          </p:cNvPr>
          <p:cNvSpPr txBox="1"/>
          <p:nvPr/>
        </p:nvSpPr>
        <p:spPr>
          <a:xfrm>
            <a:off x="4262150" y="2483050"/>
            <a:ext cx="609600" cy="382156"/>
          </a:xfrm>
          <a:prstGeom prst="rect">
            <a:avLst/>
          </a:prstGeom>
        </p:spPr>
        <p:txBody>
          <a:bodyPr vert="horz" wrap="square" lIns="0" tIns="12700" rIns="0" bIns="0" rtlCol="0">
            <a:spAutoFit/>
          </a:bodyPr>
          <a:lstStyle/>
          <a:p>
            <a:pPr marL="12700">
              <a:lnSpc>
                <a:spcPct val="100000"/>
              </a:lnSpc>
              <a:spcBef>
                <a:spcPts val="100"/>
              </a:spcBef>
              <a:tabLst>
                <a:tab pos="1774189" algn="l"/>
              </a:tabLst>
            </a:pPr>
            <a:r>
              <a:rPr lang="vi-VN" sz="2400" spc="75">
                <a:solidFill>
                  <a:srgbClr val="FFFFFF"/>
                </a:solidFill>
                <a:latin typeface="Arial"/>
                <a:cs typeface="Arial"/>
              </a:rPr>
              <a:t>cho</a:t>
            </a:r>
            <a:endParaRPr sz="24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778154" y="134176"/>
            <a:ext cx="281940" cy="1045844"/>
          </a:xfrm>
          <a:prstGeom prst="rect">
            <a:avLst/>
          </a:prstGeom>
        </p:spPr>
        <p:txBody>
          <a:bodyPr vert="vert270" wrap="square" lIns="0" tIns="6985" rIns="0" bIns="0" rtlCol="0">
            <a:spAutoFit/>
          </a:bodyPr>
          <a:lstStyle/>
          <a:p>
            <a:pPr marL="12700">
              <a:lnSpc>
                <a:spcPct val="100000"/>
              </a:lnSpc>
              <a:spcBef>
                <a:spcPts val="55"/>
              </a:spcBef>
            </a:pPr>
            <a:r>
              <a:rPr sz="1600" spc="-10" dirty="0">
                <a:solidFill>
                  <a:srgbClr val="FF9900"/>
                </a:solidFill>
                <a:latin typeface="Calibri"/>
                <a:cs typeface="Calibri"/>
              </a:rPr>
              <a:t>@anilsaidso</a:t>
            </a:r>
            <a:endParaRPr sz="1600">
              <a:latin typeface="Calibri"/>
              <a:cs typeface="Calibri"/>
            </a:endParaRPr>
          </a:p>
        </p:txBody>
      </p:sp>
      <p:sp>
        <p:nvSpPr>
          <p:cNvPr id="5" name="object 5"/>
          <p:cNvSpPr txBox="1"/>
          <p:nvPr/>
        </p:nvSpPr>
        <p:spPr>
          <a:xfrm>
            <a:off x="1418675" y="3332421"/>
            <a:ext cx="6285865" cy="1695079"/>
          </a:xfrm>
          <a:prstGeom prst="rect">
            <a:avLst/>
          </a:prstGeom>
        </p:spPr>
        <p:txBody>
          <a:bodyPr vert="horz" wrap="square" lIns="0" tIns="12700" rIns="0" bIns="0" rtlCol="0">
            <a:spAutoFit/>
          </a:bodyPr>
          <a:lstStyle/>
          <a:p>
            <a:pPr marL="12700" marR="5080" algn="just">
              <a:lnSpc>
                <a:spcPct val="114999"/>
              </a:lnSpc>
              <a:spcBef>
                <a:spcPts val="100"/>
              </a:spcBef>
            </a:pPr>
            <a:r>
              <a:rPr lang="vi-VN" sz="1600" dirty="0">
                <a:solidFill>
                  <a:srgbClr val="FFFFFF"/>
                </a:solidFill>
                <a:latin typeface="Calibri"/>
                <a:cs typeface="Calibri"/>
              </a:rPr>
              <a:t>Sự gia tăng số người đầu tư Bitcoin trong hơn một thập kỷ qua đã chứng minh đây là một chiến lược đầu tư bị động dài hạn tốt. Khi tính thanh khoản cao thì Bitcoin trở nên ít rủi ro hơn, những quỹ đầu tư hiện buộc phải biện minh cho các chiến lược chủ động phân bổ vốn của họ nếu lợi nhuận không vượt trội hơn so với chiến lược đơn giản hơn như chỉ cần mua và giữ bitcoin.</a:t>
            </a:r>
            <a:endParaRPr lang="en-US" sz="1600" dirty="0">
              <a:latin typeface="Calibri"/>
              <a:cs typeface="Calibri"/>
            </a:endParaRPr>
          </a:p>
        </p:txBody>
      </p:sp>
      <p:grpSp>
        <p:nvGrpSpPr>
          <p:cNvPr id="10" name="Group 9">
            <a:extLst>
              <a:ext uri="{FF2B5EF4-FFF2-40B4-BE49-F238E27FC236}">
                <a16:creationId xmlns:a16="http://schemas.microsoft.com/office/drawing/2014/main" id="{ED883A3B-98F1-CD0C-2A39-C24475F3CF07}"/>
              </a:ext>
            </a:extLst>
          </p:cNvPr>
          <p:cNvGrpSpPr/>
          <p:nvPr/>
        </p:nvGrpSpPr>
        <p:grpSpPr>
          <a:xfrm>
            <a:off x="1959650" y="441699"/>
            <a:ext cx="1900299" cy="2543817"/>
            <a:chOff x="1959650" y="441699"/>
            <a:chExt cx="1900299" cy="2543817"/>
          </a:xfrm>
        </p:grpSpPr>
        <p:sp>
          <p:nvSpPr>
            <p:cNvPr id="2" name="object 2"/>
            <p:cNvSpPr txBox="1"/>
            <p:nvPr/>
          </p:nvSpPr>
          <p:spPr>
            <a:xfrm>
              <a:off x="2200973" y="2594356"/>
              <a:ext cx="1417651" cy="391160"/>
            </a:xfrm>
            <a:prstGeom prst="rect">
              <a:avLst/>
            </a:prstGeom>
          </p:spPr>
          <p:txBody>
            <a:bodyPr vert="horz" wrap="square" lIns="0" tIns="12700" rIns="0" bIns="0" rtlCol="0">
              <a:spAutoFit/>
            </a:bodyPr>
            <a:lstStyle/>
            <a:p>
              <a:pPr marL="12700">
                <a:lnSpc>
                  <a:spcPct val="100000"/>
                </a:lnSpc>
                <a:spcBef>
                  <a:spcPts val="100"/>
                </a:spcBef>
                <a:tabLst>
                  <a:tab pos="3200400" algn="l"/>
                </a:tabLst>
              </a:pPr>
              <a:r>
                <a:rPr lang="vi-VN" sz="2400" b="1" spc="-10" dirty="0">
                  <a:solidFill>
                    <a:srgbClr val="FF9900"/>
                  </a:solidFill>
                  <a:latin typeface="Tahoma"/>
                  <a:cs typeface="Tahoma"/>
                </a:rPr>
                <a:t>ĐẦU TƯ</a:t>
              </a:r>
              <a:endParaRPr sz="2400" dirty="0">
                <a:latin typeface="Tahoma"/>
                <a:cs typeface="Tahoma"/>
              </a:endParaRPr>
            </a:p>
          </p:txBody>
        </p:sp>
        <p:pic>
          <p:nvPicPr>
            <p:cNvPr id="6" name="object 6"/>
            <p:cNvPicPr/>
            <p:nvPr/>
          </p:nvPicPr>
          <p:blipFill>
            <a:blip r:embed="rId2" cstate="print"/>
            <a:stretch>
              <a:fillRect/>
            </a:stretch>
          </p:blipFill>
          <p:spPr>
            <a:xfrm>
              <a:off x="1959650" y="441699"/>
              <a:ext cx="1900299" cy="1900299"/>
            </a:xfrm>
            <a:prstGeom prst="rect">
              <a:avLst/>
            </a:prstGeom>
          </p:spPr>
        </p:pic>
      </p:grpSp>
      <p:sp>
        <p:nvSpPr>
          <p:cNvPr id="8" name="object 8"/>
          <p:cNvSpPr txBox="1"/>
          <p:nvPr/>
        </p:nvSpPr>
        <p:spPr>
          <a:xfrm>
            <a:off x="8557000" y="4613626"/>
            <a:ext cx="378460" cy="426084"/>
          </a:xfrm>
          <a:prstGeom prst="rect">
            <a:avLst/>
          </a:prstGeom>
        </p:spPr>
        <p:txBody>
          <a:bodyPr vert="horz" wrap="square" lIns="0" tIns="3810" rIns="0" bIns="0" rtlCol="0">
            <a:spAutoFit/>
          </a:bodyPr>
          <a:lstStyle/>
          <a:p>
            <a:pPr marL="12700">
              <a:lnSpc>
                <a:spcPct val="100000"/>
              </a:lnSpc>
              <a:spcBef>
                <a:spcPts val="30"/>
              </a:spcBef>
            </a:pPr>
            <a:r>
              <a:rPr sz="2500" b="1" spc="95" dirty="0">
                <a:solidFill>
                  <a:srgbClr val="FFFFFF"/>
                </a:solidFill>
                <a:latin typeface="Calibri"/>
                <a:cs typeface="Calibri"/>
              </a:rPr>
              <a:t>13</a:t>
            </a:r>
            <a:endParaRPr sz="2500">
              <a:latin typeface="Calibri"/>
              <a:cs typeface="Calibri"/>
            </a:endParaRPr>
          </a:p>
        </p:txBody>
      </p:sp>
      <p:grpSp>
        <p:nvGrpSpPr>
          <p:cNvPr id="9" name="Group 8">
            <a:extLst>
              <a:ext uri="{FF2B5EF4-FFF2-40B4-BE49-F238E27FC236}">
                <a16:creationId xmlns:a16="http://schemas.microsoft.com/office/drawing/2014/main" id="{3453E080-0404-9C42-2FD8-F604B6031D57}"/>
              </a:ext>
            </a:extLst>
          </p:cNvPr>
          <p:cNvGrpSpPr/>
          <p:nvPr/>
        </p:nvGrpSpPr>
        <p:grpSpPr>
          <a:xfrm>
            <a:off x="4953128" y="396900"/>
            <a:ext cx="1989899" cy="2588616"/>
            <a:chOff x="5086674" y="396900"/>
            <a:chExt cx="1989899" cy="2588616"/>
          </a:xfrm>
        </p:grpSpPr>
        <p:pic>
          <p:nvPicPr>
            <p:cNvPr id="3" name="object 3"/>
            <p:cNvPicPr/>
            <p:nvPr/>
          </p:nvPicPr>
          <p:blipFill>
            <a:blip r:embed="rId3" cstate="print"/>
            <a:stretch>
              <a:fillRect/>
            </a:stretch>
          </p:blipFill>
          <p:spPr>
            <a:xfrm>
              <a:off x="5086674" y="396900"/>
              <a:ext cx="1989899" cy="1989899"/>
            </a:xfrm>
            <a:prstGeom prst="rect">
              <a:avLst/>
            </a:prstGeom>
          </p:spPr>
        </p:pic>
        <p:sp>
          <p:nvSpPr>
            <p:cNvPr id="7" name="object 2">
              <a:extLst>
                <a:ext uri="{FF2B5EF4-FFF2-40B4-BE49-F238E27FC236}">
                  <a16:creationId xmlns:a16="http://schemas.microsoft.com/office/drawing/2014/main" id="{773879CC-B6B4-20B4-9F96-777F6DC65440}"/>
                </a:ext>
              </a:extLst>
            </p:cNvPr>
            <p:cNvSpPr txBox="1"/>
            <p:nvPr/>
          </p:nvSpPr>
          <p:spPr>
            <a:xfrm>
              <a:off x="5190248" y="2594356"/>
              <a:ext cx="1782749" cy="391160"/>
            </a:xfrm>
            <a:prstGeom prst="rect">
              <a:avLst/>
            </a:prstGeom>
          </p:spPr>
          <p:txBody>
            <a:bodyPr vert="horz" wrap="square" lIns="0" tIns="12700" rIns="0" bIns="0" rtlCol="0">
              <a:spAutoFit/>
            </a:bodyPr>
            <a:lstStyle/>
            <a:p>
              <a:pPr marL="12700">
                <a:lnSpc>
                  <a:spcPct val="100000"/>
                </a:lnSpc>
                <a:spcBef>
                  <a:spcPts val="100"/>
                </a:spcBef>
                <a:tabLst>
                  <a:tab pos="3200400" algn="l"/>
                </a:tabLst>
              </a:pPr>
              <a:r>
                <a:rPr lang="vi-VN" sz="2400" b="1" dirty="0">
                  <a:solidFill>
                    <a:srgbClr val="FF9900"/>
                  </a:solidFill>
                  <a:latin typeface="Tahoma"/>
                  <a:cs typeface="Tahoma"/>
                </a:rPr>
                <a:t>THƯỚC ĐO</a:t>
              </a:r>
              <a:endParaRPr sz="2400" dirty="0">
                <a:latin typeface="Tahoma"/>
                <a:cs typeface="Tahoma"/>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49971" y="2483405"/>
            <a:ext cx="2160905" cy="382156"/>
          </a:xfrm>
          <a:prstGeom prst="rect">
            <a:avLst/>
          </a:prstGeom>
        </p:spPr>
        <p:txBody>
          <a:bodyPr vert="horz" wrap="square" lIns="0" tIns="12700" rIns="0" bIns="0" rtlCol="0">
            <a:spAutoFit/>
          </a:bodyPr>
          <a:lstStyle/>
          <a:p>
            <a:pPr marL="7938" marR="5080" indent="-7938" algn="ctr">
              <a:lnSpc>
                <a:spcPct val="100000"/>
              </a:lnSpc>
              <a:spcBef>
                <a:spcPts val="100"/>
              </a:spcBef>
            </a:pPr>
            <a:r>
              <a:rPr lang="vi-VN" sz="2400" b="1" spc="-45">
                <a:solidFill>
                  <a:srgbClr val="FF9900"/>
                </a:solidFill>
                <a:latin typeface="Tahoma"/>
                <a:cs typeface="Tahoma"/>
              </a:rPr>
              <a:t>TỰ DO</a:t>
            </a:r>
            <a:endParaRPr sz="2400" dirty="0">
              <a:latin typeface="Tahoma"/>
              <a:cs typeface="Tahoma"/>
            </a:endParaRPr>
          </a:p>
        </p:txBody>
      </p:sp>
      <p:sp>
        <p:nvSpPr>
          <p:cNvPr id="3" name="object 3"/>
          <p:cNvSpPr txBox="1"/>
          <p:nvPr/>
        </p:nvSpPr>
        <p:spPr>
          <a:xfrm>
            <a:off x="4918128" y="2478903"/>
            <a:ext cx="2450465" cy="391160"/>
          </a:xfrm>
          <a:prstGeom prst="rect">
            <a:avLst/>
          </a:prstGeom>
        </p:spPr>
        <p:txBody>
          <a:bodyPr vert="horz" wrap="square" lIns="0" tIns="12700" rIns="0" bIns="0" rtlCol="0">
            <a:spAutoFit/>
          </a:bodyPr>
          <a:lstStyle/>
          <a:p>
            <a:pPr marL="12700" algn="ctr">
              <a:lnSpc>
                <a:spcPct val="100000"/>
              </a:lnSpc>
              <a:spcBef>
                <a:spcPts val="100"/>
              </a:spcBef>
            </a:pPr>
            <a:r>
              <a:rPr lang="vi-VN" sz="2400" b="1" spc="-15" dirty="0">
                <a:solidFill>
                  <a:srgbClr val="FF9900"/>
                </a:solidFill>
                <a:latin typeface="Tahoma"/>
                <a:cs typeface="Tahoma"/>
              </a:rPr>
              <a:t>GIAO DỊCH</a:t>
            </a:r>
            <a:endParaRPr sz="2400" dirty="0">
              <a:latin typeface="Tahoma"/>
              <a:cs typeface="Tahoma"/>
            </a:endParaRPr>
          </a:p>
        </p:txBody>
      </p:sp>
      <p:pic>
        <p:nvPicPr>
          <p:cNvPr id="4" name="object 4"/>
          <p:cNvPicPr/>
          <p:nvPr/>
        </p:nvPicPr>
        <p:blipFill>
          <a:blip r:embed="rId2" cstate="print"/>
          <a:stretch>
            <a:fillRect/>
          </a:stretch>
        </p:blipFill>
        <p:spPr>
          <a:xfrm>
            <a:off x="1924062" y="382600"/>
            <a:ext cx="1812724" cy="1812724"/>
          </a:xfrm>
          <a:prstGeom prst="rect">
            <a:avLst/>
          </a:prstGeom>
        </p:spPr>
      </p:pic>
      <p:pic>
        <p:nvPicPr>
          <p:cNvPr id="5" name="object 5"/>
          <p:cNvPicPr/>
          <p:nvPr/>
        </p:nvPicPr>
        <p:blipFill>
          <a:blip r:embed="rId3" cstate="print"/>
          <a:stretch>
            <a:fillRect/>
          </a:stretch>
        </p:blipFill>
        <p:spPr>
          <a:xfrm>
            <a:off x="5326450" y="561599"/>
            <a:ext cx="1633749" cy="1633725"/>
          </a:xfrm>
          <a:prstGeom prst="rect">
            <a:avLst/>
          </a:prstGeom>
        </p:spPr>
      </p:pic>
      <p:sp>
        <p:nvSpPr>
          <p:cNvPr id="6" name="object 6"/>
          <p:cNvSpPr txBox="1"/>
          <p:nvPr/>
        </p:nvSpPr>
        <p:spPr>
          <a:xfrm>
            <a:off x="8778154" y="134176"/>
            <a:ext cx="281940" cy="1045844"/>
          </a:xfrm>
          <a:prstGeom prst="rect">
            <a:avLst/>
          </a:prstGeom>
        </p:spPr>
        <p:txBody>
          <a:bodyPr vert="vert270" wrap="square" lIns="0" tIns="6985" rIns="0" bIns="0" rtlCol="0">
            <a:spAutoFit/>
          </a:bodyPr>
          <a:lstStyle/>
          <a:p>
            <a:pPr marL="12700">
              <a:lnSpc>
                <a:spcPct val="100000"/>
              </a:lnSpc>
              <a:spcBef>
                <a:spcPts val="55"/>
              </a:spcBef>
            </a:pPr>
            <a:r>
              <a:rPr sz="1600" spc="-10" dirty="0">
                <a:solidFill>
                  <a:srgbClr val="FF9900"/>
                </a:solidFill>
                <a:latin typeface="Calibri"/>
                <a:cs typeface="Calibri"/>
              </a:rPr>
              <a:t>@anilsaidso</a:t>
            </a:r>
            <a:endParaRPr sz="1600">
              <a:latin typeface="Calibri"/>
              <a:cs typeface="Calibri"/>
            </a:endParaRPr>
          </a:p>
        </p:txBody>
      </p:sp>
      <p:sp>
        <p:nvSpPr>
          <p:cNvPr id="9" name="object 9"/>
          <p:cNvSpPr txBox="1"/>
          <p:nvPr/>
        </p:nvSpPr>
        <p:spPr>
          <a:xfrm>
            <a:off x="8557000" y="4613626"/>
            <a:ext cx="378460" cy="426084"/>
          </a:xfrm>
          <a:prstGeom prst="rect">
            <a:avLst/>
          </a:prstGeom>
        </p:spPr>
        <p:txBody>
          <a:bodyPr vert="horz" wrap="square" lIns="0" tIns="3810" rIns="0" bIns="0" rtlCol="0">
            <a:spAutoFit/>
          </a:bodyPr>
          <a:lstStyle/>
          <a:p>
            <a:pPr marL="12700">
              <a:lnSpc>
                <a:spcPct val="100000"/>
              </a:lnSpc>
              <a:spcBef>
                <a:spcPts val="30"/>
              </a:spcBef>
            </a:pPr>
            <a:r>
              <a:rPr sz="2500" b="1" spc="95" dirty="0">
                <a:solidFill>
                  <a:srgbClr val="FFFFFF"/>
                </a:solidFill>
                <a:latin typeface="Calibri"/>
                <a:cs typeface="Calibri"/>
              </a:rPr>
              <a:t>14</a:t>
            </a:r>
            <a:endParaRPr sz="2500">
              <a:latin typeface="Calibri"/>
              <a:cs typeface="Calibri"/>
            </a:endParaRPr>
          </a:p>
        </p:txBody>
      </p:sp>
      <p:sp>
        <p:nvSpPr>
          <p:cNvPr id="7" name="object 7"/>
          <p:cNvSpPr txBox="1"/>
          <p:nvPr/>
        </p:nvSpPr>
        <p:spPr>
          <a:xfrm>
            <a:off x="1680725" y="3650646"/>
            <a:ext cx="5773420" cy="845616"/>
          </a:xfrm>
          <a:prstGeom prst="rect">
            <a:avLst/>
          </a:prstGeom>
        </p:spPr>
        <p:txBody>
          <a:bodyPr vert="horz" wrap="square" lIns="0" tIns="12700" rIns="0" bIns="0" rtlCol="0">
            <a:spAutoFit/>
          </a:bodyPr>
          <a:lstStyle/>
          <a:p>
            <a:pPr marL="12700" marR="5080">
              <a:lnSpc>
                <a:spcPct val="114999"/>
              </a:lnSpc>
              <a:spcBef>
                <a:spcPts val="100"/>
              </a:spcBef>
              <a:tabLst>
                <a:tab pos="490855" algn="l"/>
                <a:tab pos="852169" algn="l"/>
                <a:tab pos="1574165" algn="l"/>
                <a:tab pos="1794510" algn="l"/>
                <a:tab pos="1931670" algn="l"/>
                <a:tab pos="2276475" algn="l"/>
                <a:tab pos="2567940" algn="l"/>
                <a:tab pos="3169285" algn="l"/>
                <a:tab pos="3624579" algn="l"/>
                <a:tab pos="3710940" algn="l"/>
                <a:tab pos="4411980" algn="l"/>
                <a:tab pos="4432935" algn="l"/>
                <a:tab pos="4727575" algn="l"/>
                <a:tab pos="5153025" algn="l"/>
                <a:tab pos="5582920" algn="l"/>
              </a:tabLst>
            </a:pPr>
            <a:r>
              <a:rPr lang="vi-VN" sz="1600" spc="-25" dirty="0">
                <a:solidFill>
                  <a:srgbClr val="FFFFFF"/>
                </a:solidFill>
                <a:latin typeface="Calibri"/>
                <a:cs typeface="Calibri"/>
              </a:rPr>
              <a:t>Tính phi tập trung </a:t>
            </a:r>
            <a:r>
              <a:rPr lang="vi-VN" sz="1600" spc="-25">
                <a:solidFill>
                  <a:srgbClr val="FFFFFF"/>
                </a:solidFill>
                <a:latin typeface="Calibri"/>
                <a:cs typeface="Calibri"/>
              </a:rPr>
              <a:t>và sự tự do của </a:t>
            </a:r>
            <a:r>
              <a:rPr lang="vi-VN" sz="1600" spc="-25" dirty="0">
                <a:solidFill>
                  <a:srgbClr val="FFFFFF"/>
                </a:solidFill>
                <a:latin typeface="Calibri"/>
                <a:cs typeface="Calibri"/>
              </a:rPr>
              <a:t>mạng lưới Bitcoin có nghĩa là không có thực thể nào có thể loại trừ người tham gia hoặc kiểm duyệt các giao dịch hợp lệ.</a:t>
            </a:r>
            <a:endParaRPr lang="en-AU" sz="1600" dirty="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51875" y="3122571"/>
            <a:ext cx="6630034" cy="1978234"/>
          </a:xfrm>
          <a:prstGeom prst="rect">
            <a:avLst/>
          </a:prstGeom>
        </p:spPr>
        <p:txBody>
          <a:bodyPr vert="horz" wrap="square" lIns="0" tIns="12700" rIns="0" bIns="0" rtlCol="0">
            <a:spAutoFit/>
          </a:bodyPr>
          <a:lstStyle/>
          <a:p>
            <a:pPr marL="12700" marR="5080" algn="just">
              <a:lnSpc>
                <a:spcPct val="114999"/>
              </a:lnSpc>
              <a:spcBef>
                <a:spcPts val="100"/>
              </a:spcBef>
            </a:pPr>
            <a:r>
              <a:rPr lang="vi-VN" sz="1600" spc="70" dirty="0">
                <a:solidFill>
                  <a:srgbClr val="FFFFFF"/>
                </a:solidFill>
                <a:latin typeface="Calibri"/>
                <a:cs typeface="Calibri"/>
              </a:rPr>
              <a:t>Một Bitcoin hiện tại có thể được chia thành 100.000.000 đơn vị nhỏ hơn (gọi là satoshis), với khả năng chia nhỏ hơn đến 1/1000 của một satoshi được hỗ trợ bởi Lightning. Điều này cho phép một mức độ chi tiết mà tiền tệ giấy không thể so sánh được với giá trị đơn vị hiện tại của Bitcoin, mở ra những thị trường và mô hình kinh doanh hoàn toàn mới (ví dụ như các bài viết hoặc podcast có phí riêng biệt so với việc đăng ký gói hàng tháng).</a:t>
            </a:r>
            <a:endParaRPr sz="1600" dirty="0">
              <a:latin typeface="Calibri"/>
              <a:cs typeface="Calibri"/>
            </a:endParaRPr>
          </a:p>
        </p:txBody>
      </p:sp>
      <p:grpSp>
        <p:nvGrpSpPr>
          <p:cNvPr id="14" name="Group 13">
            <a:extLst>
              <a:ext uri="{FF2B5EF4-FFF2-40B4-BE49-F238E27FC236}">
                <a16:creationId xmlns:a16="http://schemas.microsoft.com/office/drawing/2014/main" id="{4CE13CA0-CC00-F14E-652A-A22ACB75BBA6}"/>
              </a:ext>
            </a:extLst>
          </p:cNvPr>
          <p:cNvGrpSpPr/>
          <p:nvPr/>
        </p:nvGrpSpPr>
        <p:grpSpPr>
          <a:xfrm>
            <a:off x="5156599" y="596900"/>
            <a:ext cx="1834299" cy="2285734"/>
            <a:chOff x="2571512" y="596900"/>
            <a:chExt cx="1834299" cy="2285734"/>
          </a:xfrm>
        </p:grpSpPr>
        <p:sp>
          <p:nvSpPr>
            <p:cNvPr id="2" name="object 2"/>
            <p:cNvSpPr txBox="1"/>
            <p:nvPr/>
          </p:nvSpPr>
          <p:spPr>
            <a:xfrm>
              <a:off x="2895065" y="2500478"/>
              <a:ext cx="1295936" cy="382156"/>
            </a:xfrm>
            <a:prstGeom prst="rect">
              <a:avLst/>
            </a:prstGeom>
          </p:spPr>
          <p:txBody>
            <a:bodyPr vert="horz" wrap="square" lIns="0" tIns="12700" rIns="0" bIns="0" rtlCol="0">
              <a:spAutoFit/>
            </a:bodyPr>
            <a:lstStyle/>
            <a:p>
              <a:pPr marL="12700">
                <a:lnSpc>
                  <a:spcPct val="100000"/>
                </a:lnSpc>
                <a:spcBef>
                  <a:spcPts val="100"/>
                </a:spcBef>
                <a:tabLst>
                  <a:tab pos="2064385" algn="l"/>
                </a:tabLst>
              </a:pPr>
              <a:r>
                <a:rPr lang="vi-VN" sz="2400" b="1" spc="-10" dirty="0">
                  <a:solidFill>
                    <a:srgbClr val="FF9900"/>
                  </a:solidFill>
                  <a:latin typeface="Tahoma"/>
                  <a:cs typeface="Tahoma"/>
                </a:rPr>
                <a:t>NHỎ LẺ</a:t>
              </a:r>
              <a:endParaRPr sz="2400" dirty="0">
                <a:latin typeface="Tahoma"/>
                <a:cs typeface="Tahoma"/>
              </a:endParaRPr>
            </a:p>
          </p:txBody>
        </p:sp>
        <p:pic>
          <p:nvPicPr>
            <p:cNvPr id="5" name="object 5"/>
            <p:cNvPicPr/>
            <p:nvPr/>
          </p:nvPicPr>
          <p:blipFill>
            <a:blip r:embed="rId2" cstate="print"/>
            <a:stretch>
              <a:fillRect/>
            </a:stretch>
          </p:blipFill>
          <p:spPr>
            <a:xfrm>
              <a:off x="2571512" y="596900"/>
              <a:ext cx="1834299" cy="1834300"/>
            </a:xfrm>
            <a:prstGeom prst="rect">
              <a:avLst/>
            </a:prstGeom>
          </p:spPr>
        </p:pic>
      </p:grpSp>
      <p:sp>
        <p:nvSpPr>
          <p:cNvPr id="6" name="object 6"/>
          <p:cNvSpPr txBox="1"/>
          <p:nvPr/>
        </p:nvSpPr>
        <p:spPr>
          <a:xfrm>
            <a:off x="8557000" y="4605099"/>
            <a:ext cx="378460" cy="406400"/>
          </a:xfrm>
          <a:prstGeom prst="rect">
            <a:avLst/>
          </a:prstGeom>
        </p:spPr>
        <p:txBody>
          <a:bodyPr vert="horz" wrap="square" lIns="0" tIns="12700" rIns="0" bIns="0" rtlCol="0">
            <a:spAutoFit/>
          </a:bodyPr>
          <a:lstStyle/>
          <a:p>
            <a:pPr marL="12700">
              <a:lnSpc>
                <a:spcPct val="100000"/>
              </a:lnSpc>
              <a:spcBef>
                <a:spcPts val="100"/>
              </a:spcBef>
            </a:pPr>
            <a:r>
              <a:rPr sz="2500" b="1" spc="95" dirty="0">
                <a:solidFill>
                  <a:srgbClr val="FFFFFF"/>
                </a:solidFill>
                <a:latin typeface="Calibri"/>
                <a:cs typeface="Calibri"/>
              </a:rPr>
              <a:t>15</a:t>
            </a:r>
            <a:endParaRPr sz="2500">
              <a:latin typeface="Calibri"/>
              <a:cs typeface="Calibri"/>
            </a:endParaRPr>
          </a:p>
        </p:txBody>
      </p:sp>
      <p:sp>
        <p:nvSpPr>
          <p:cNvPr id="7" name="object 7"/>
          <p:cNvSpPr txBox="1"/>
          <p:nvPr/>
        </p:nvSpPr>
        <p:spPr>
          <a:xfrm>
            <a:off x="8778154" y="134176"/>
            <a:ext cx="281940" cy="1045844"/>
          </a:xfrm>
          <a:prstGeom prst="rect">
            <a:avLst/>
          </a:prstGeom>
        </p:spPr>
        <p:txBody>
          <a:bodyPr vert="vert270" wrap="square" lIns="0" tIns="6985" rIns="0" bIns="0" rtlCol="0">
            <a:spAutoFit/>
          </a:bodyPr>
          <a:lstStyle/>
          <a:p>
            <a:pPr marL="12700">
              <a:lnSpc>
                <a:spcPct val="100000"/>
              </a:lnSpc>
              <a:spcBef>
                <a:spcPts val="55"/>
              </a:spcBef>
            </a:pPr>
            <a:r>
              <a:rPr sz="1600" spc="-10" dirty="0">
                <a:solidFill>
                  <a:srgbClr val="FF9900"/>
                </a:solidFill>
                <a:latin typeface="Calibri"/>
                <a:cs typeface="Calibri"/>
              </a:rPr>
              <a:t>@anilsaidso</a:t>
            </a:r>
            <a:endParaRPr sz="1600">
              <a:latin typeface="Calibri"/>
              <a:cs typeface="Calibri"/>
            </a:endParaRPr>
          </a:p>
        </p:txBody>
      </p:sp>
      <p:grpSp>
        <p:nvGrpSpPr>
          <p:cNvPr id="8" name="object 8"/>
          <p:cNvGrpSpPr/>
          <p:nvPr/>
        </p:nvGrpSpPr>
        <p:grpSpPr>
          <a:xfrm>
            <a:off x="0" y="303724"/>
            <a:ext cx="1818005" cy="839469"/>
            <a:chOff x="0" y="303724"/>
            <a:chExt cx="1818005" cy="839469"/>
          </a:xfrm>
        </p:grpSpPr>
        <p:sp>
          <p:nvSpPr>
            <p:cNvPr id="9" name="object 9"/>
            <p:cNvSpPr/>
            <p:nvPr/>
          </p:nvSpPr>
          <p:spPr>
            <a:xfrm>
              <a:off x="0" y="303724"/>
              <a:ext cx="1818005" cy="839469"/>
            </a:xfrm>
            <a:custGeom>
              <a:avLst/>
              <a:gdLst/>
              <a:ahLst/>
              <a:cxnLst/>
              <a:rect l="l" t="t" r="r" b="b"/>
              <a:pathLst>
                <a:path w="1818005" h="839469">
                  <a:moveTo>
                    <a:pt x="1817699" y="839399"/>
                  </a:moveTo>
                  <a:lnTo>
                    <a:pt x="0" y="839399"/>
                  </a:lnTo>
                  <a:lnTo>
                    <a:pt x="0" y="0"/>
                  </a:lnTo>
                  <a:lnTo>
                    <a:pt x="1817699" y="0"/>
                  </a:lnTo>
                  <a:lnTo>
                    <a:pt x="1817699" y="839399"/>
                  </a:lnTo>
                  <a:close/>
                </a:path>
              </a:pathLst>
            </a:custGeom>
            <a:solidFill>
              <a:srgbClr val="FF9900"/>
            </a:solidFill>
          </p:spPr>
          <p:txBody>
            <a:bodyPr wrap="square" lIns="0" tIns="0" rIns="0" bIns="0" rtlCol="0"/>
            <a:lstStyle/>
            <a:p>
              <a:endParaRPr/>
            </a:p>
          </p:txBody>
        </p:sp>
        <p:pic>
          <p:nvPicPr>
            <p:cNvPr id="10" name="object 10"/>
            <p:cNvPicPr/>
            <p:nvPr/>
          </p:nvPicPr>
          <p:blipFill>
            <a:blip r:embed="rId3" cstate="print"/>
            <a:stretch>
              <a:fillRect/>
            </a:stretch>
          </p:blipFill>
          <p:spPr>
            <a:xfrm>
              <a:off x="127324" y="399388"/>
              <a:ext cx="726899" cy="648062"/>
            </a:xfrm>
            <a:prstGeom prst="rect">
              <a:avLst/>
            </a:prstGeom>
          </p:spPr>
        </p:pic>
      </p:grpSp>
      <p:sp>
        <p:nvSpPr>
          <p:cNvPr id="11" name="object 11"/>
          <p:cNvSpPr txBox="1"/>
          <p:nvPr/>
        </p:nvSpPr>
        <p:spPr>
          <a:xfrm>
            <a:off x="0" y="303724"/>
            <a:ext cx="1818005" cy="839469"/>
          </a:xfrm>
          <a:prstGeom prst="rect">
            <a:avLst/>
          </a:prstGeom>
        </p:spPr>
        <p:txBody>
          <a:bodyPr vert="horz" wrap="square" lIns="0" tIns="83185" rIns="0" bIns="0" rtlCol="0">
            <a:spAutoFit/>
          </a:bodyPr>
          <a:lstStyle/>
          <a:p>
            <a:pPr marL="885825" marR="167640" indent="-83820">
              <a:lnSpc>
                <a:spcPct val="114999"/>
              </a:lnSpc>
              <a:spcBef>
                <a:spcPts val="655"/>
              </a:spcBef>
            </a:pPr>
            <a:r>
              <a:rPr sz="1600" i="1" spc="45" dirty="0">
                <a:latin typeface="Calibri"/>
                <a:cs typeface="Calibri"/>
              </a:rPr>
              <a:t>Lightning </a:t>
            </a:r>
            <a:r>
              <a:rPr sz="1600" i="1" spc="-10" dirty="0">
                <a:latin typeface="Calibri"/>
                <a:cs typeface="Calibri"/>
              </a:rPr>
              <a:t>Network</a:t>
            </a:r>
            <a:endParaRPr sz="1600">
              <a:latin typeface="Calibri"/>
              <a:cs typeface="Calibri"/>
            </a:endParaRPr>
          </a:p>
        </p:txBody>
      </p:sp>
      <p:grpSp>
        <p:nvGrpSpPr>
          <p:cNvPr id="13" name="Group 12">
            <a:extLst>
              <a:ext uri="{FF2B5EF4-FFF2-40B4-BE49-F238E27FC236}">
                <a16:creationId xmlns:a16="http://schemas.microsoft.com/office/drawing/2014/main" id="{ADD3937F-B40F-0196-DA1F-0C3A07632A2A}"/>
              </a:ext>
            </a:extLst>
          </p:cNvPr>
          <p:cNvGrpSpPr/>
          <p:nvPr/>
        </p:nvGrpSpPr>
        <p:grpSpPr>
          <a:xfrm>
            <a:off x="1945329" y="303724"/>
            <a:ext cx="2579399" cy="2579399"/>
            <a:chOff x="4637350" y="303725"/>
            <a:chExt cx="2579399" cy="2579399"/>
          </a:xfrm>
        </p:grpSpPr>
        <p:pic>
          <p:nvPicPr>
            <p:cNvPr id="4" name="object 4"/>
            <p:cNvPicPr/>
            <p:nvPr/>
          </p:nvPicPr>
          <p:blipFill>
            <a:blip r:embed="rId4" cstate="print"/>
            <a:stretch>
              <a:fillRect/>
            </a:stretch>
          </p:blipFill>
          <p:spPr>
            <a:xfrm>
              <a:off x="4637350" y="303725"/>
              <a:ext cx="2579399" cy="2579399"/>
            </a:xfrm>
            <a:prstGeom prst="rect">
              <a:avLst/>
            </a:prstGeom>
          </p:spPr>
        </p:pic>
        <p:sp>
          <p:nvSpPr>
            <p:cNvPr id="12" name="object 2">
              <a:extLst>
                <a:ext uri="{FF2B5EF4-FFF2-40B4-BE49-F238E27FC236}">
                  <a16:creationId xmlns:a16="http://schemas.microsoft.com/office/drawing/2014/main" id="{4A4F2A8B-8C0C-8E09-82DE-394337A0D01C}"/>
                </a:ext>
              </a:extLst>
            </p:cNvPr>
            <p:cNvSpPr txBox="1"/>
            <p:nvPr/>
          </p:nvSpPr>
          <p:spPr>
            <a:xfrm>
              <a:off x="4930750" y="2500478"/>
              <a:ext cx="2285999" cy="382156"/>
            </a:xfrm>
            <a:prstGeom prst="rect">
              <a:avLst/>
            </a:prstGeom>
          </p:spPr>
          <p:txBody>
            <a:bodyPr vert="horz" wrap="square" lIns="0" tIns="12700" rIns="0" bIns="0" rtlCol="0">
              <a:spAutoFit/>
            </a:bodyPr>
            <a:lstStyle/>
            <a:p>
              <a:pPr marL="12700">
                <a:lnSpc>
                  <a:spcPct val="100000"/>
                </a:lnSpc>
                <a:spcBef>
                  <a:spcPts val="100"/>
                </a:spcBef>
                <a:tabLst>
                  <a:tab pos="2064385" algn="l"/>
                </a:tabLst>
              </a:pPr>
              <a:r>
                <a:rPr lang="vi-VN" sz="2400" b="1" dirty="0">
                  <a:solidFill>
                    <a:srgbClr val="FF9900"/>
                  </a:solidFill>
                  <a:latin typeface="Tahoma"/>
                  <a:cs typeface="Tahoma"/>
                </a:rPr>
                <a:t>THANH TOÁN</a:t>
              </a:r>
              <a:endParaRPr sz="2400" dirty="0">
                <a:latin typeface="Tahoma"/>
                <a:cs typeface="Tahoma"/>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52774" y="727075"/>
            <a:ext cx="1783499" cy="1783499"/>
          </a:xfrm>
          <a:prstGeom prst="rect">
            <a:avLst/>
          </a:prstGeom>
        </p:spPr>
      </p:pic>
      <p:pic>
        <p:nvPicPr>
          <p:cNvPr id="3" name="object 3"/>
          <p:cNvPicPr/>
          <p:nvPr/>
        </p:nvPicPr>
        <p:blipFill>
          <a:blip r:embed="rId3" cstate="print"/>
          <a:stretch>
            <a:fillRect/>
          </a:stretch>
        </p:blipFill>
        <p:spPr>
          <a:xfrm>
            <a:off x="5346449" y="708025"/>
            <a:ext cx="1821599" cy="1821599"/>
          </a:xfrm>
          <a:prstGeom prst="rect">
            <a:avLst/>
          </a:prstGeom>
        </p:spPr>
      </p:pic>
      <p:sp>
        <p:nvSpPr>
          <p:cNvPr id="4" name="object 4"/>
          <p:cNvSpPr txBox="1"/>
          <p:nvPr/>
        </p:nvSpPr>
        <p:spPr>
          <a:xfrm>
            <a:off x="1650365" y="3274546"/>
            <a:ext cx="5843270" cy="1128771"/>
          </a:xfrm>
          <a:prstGeom prst="rect">
            <a:avLst/>
          </a:prstGeom>
        </p:spPr>
        <p:txBody>
          <a:bodyPr vert="horz" wrap="square" lIns="0" tIns="12700" rIns="0" bIns="0" rtlCol="0">
            <a:spAutoFit/>
          </a:bodyPr>
          <a:lstStyle/>
          <a:p>
            <a:pPr marL="12700" marR="5080" algn="just">
              <a:lnSpc>
                <a:spcPct val="114999"/>
              </a:lnSpc>
              <a:spcBef>
                <a:spcPts val="2755"/>
              </a:spcBef>
            </a:pPr>
            <a:r>
              <a:rPr lang="vi-VN" sz="1600" dirty="0">
                <a:solidFill>
                  <a:srgbClr val="FFFFFF"/>
                </a:solidFill>
                <a:latin typeface="Calibri"/>
                <a:cs typeface="Calibri"/>
              </a:rPr>
              <a:t>Bitcoin là một mạng lưới toàn cầu và quy tắc đồng thuận không khác biệt dựa trên vị trí địa lý. Khi kết hợp với một lớp phụ có tần suất và khả năng xử lý cao như Lightning, việc chuyển tiền tức thì và gần như miễn phí trở nên có thể.</a:t>
            </a:r>
            <a:endParaRPr sz="1600" dirty="0">
              <a:latin typeface="Calibri"/>
              <a:cs typeface="Calibri"/>
            </a:endParaRPr>
          </a:p>
        </p:txBody>
      </p:sp>
      <p:sp>
        <p:nvSpPr>
          <p:cNvPr id="5" name="object 5"/>
          <p:cNvSpPr txBox="1"/>
          <p:nvPr/>
        </p:nvSpPr>
        <p:spPr>
          <a:xfrm>
            <a:off x="8778154" y="134176"/>
            <a:ext cx="281940" cy="1045844"/>
          </a:xfrm>
          <a:prstGeom prst="rect">
            <a:avLst/>
          </a:prstGeom>
        </p:spPr>
        <p:txBody>
          <a:bodyPr vert="vert270" wrap="square" lIns="0" tIns="6985" rIns="0" bIns="0" rtlCol="0">
            <a:spAutoFit/>
          </a:bodyPr>
          <a:lstStyle/>
          <a:p>
            <a:pPr marL="12700">
              <a:lnSpc>
                <a:spcPct val="100000"/>
              </a:lnSpc>
              <a:spcBef>
                <a:spcPts val="55"/>
              </a:spcBef>
            </a:pPr>
            <a:r>
              <a:rPr sz="1600" spc="-10" dirty="0">
                <a:solidFill>
                  <a:srgbClr val="FF9900"/>
                </a:solidFill>
                <a:latin typeface="Calibri"/>
                <a:cs typeface="Calibri"/>
              </a:rPr>
              <a:t>@anilsaidso</a:t>
            </a:r>
            <a:endParaRPr sz="1600">
              <a:latin typeface="Calibri"/>
              <a:cs typeface="Calibri"/>
            </a:endParaRPr>
          </a:p>
        </p:txBody>
      </p:sp>
      <p:grpSp>
        <p:nvGrpSpPr>
          <p:cNvPr id="6" name="object 6"/>
          <p:cNvGrpSpPr/>
          <p:nvPr/>
        </p:nvGrpSpPr>
        <p:grpSpPr>
          <a:xfrm>
            <a:off x="0" y="303724"/>
            <a:ext cx="1818005" cy="839469"/>
            <a:chOff x="0" y="303724"/>
            <a:chExt cx="1818005" cy="839469"/>
          </a:xfrm>
        </p:grpSpPr>
        <p:sp>
          <p:nvSpPr>
            <p:cNvPr id="7" name="object 7"/>
            <p:cNvSpPr/>
            <p:nvPr/>
          </p:nvSpPr>
          <p:spPr>
            <a:xfrm>
              <a:off x="0" y="303724"/>
              <a:ext cx="1818005" cy="839469"/>
            </a:xfrm>
            <a:custGeom>
              <a:avLst/>
              <a:gdLst/>
              <a:ahLst/>
              <a:cxnLst/>
              <a:rect l="l" t="t" r="r" b="b"/>
              <a:pathLst>
                <a:path w="1818005" h="839469">
                  <a:moveTo>
                    <a:pt x="1817699" y="839399"/>
                  </a:moveTo>
                  <a:lnTo>
                    <a:pt x="0" y="839399"/>
                  </a:lnTo>
                  <a:lnTo>
                    <a:pt x="0" y="0"/>
                  </a:lnTo>
                  <a:lnTo>
                    <a:pt x="1817699" y="0"/>
                  </a:lnTo>
                  <a:lnTo>
                    <a:pt x="1817699" y="839399"/>
                  </a:lnTo>
                  <a:close/>
                </a:path>
              </a:pathLst>
            </a:custGeom>
            <a:solidFill>
              <a:srgbClr val="FF9900"/>
            </a:solidFill>
          </p:spPr>
          <p:txBody>
            <a:bodyPr wrap="square" lIns="0" tIns="0" rIns="0" bIns="0" rtlCol="0"/>
            <a:lstStyle/>
            <a:p>
              <a:endParaRPr/>
            </a:p>
          </p:txBody>
        </p:sp>
        <p:pic>
          <p:nvPicPr>
            <p:cNvPr id="8" name="object 8"/>
            <p:cNvPicPr/>
            <p:nvPr/>
          </p:nvPicPr>
          <p:blipFill>
            <a:blip r:embed="rId4" cstate="print"/>
            <a:stretch>
              <a:fillRect/>
            </a:stretch>
          </p:blipFill>
          <p:spPr>
            <a:xfrm>
              <a:off x="127324" y="399388"/>
              <a:ext cx="726899" cy="648062"/>
            </a:xfrm>
            <a:prstGeom prst="rect">
              <a:avLst/>
            </a:prstGeom>
          </p:spPr>
        </p:pic>
      </p:grpSp>
      <p:sp>
        <p:nvSpPr>
          <p:cNvPr id="9" name="object 9"/>
          <p:cNvSpPr txBox="1">
            <a:spLocks noGrp="1"/>
          </p:cNvSpPr>
          <p:nvPr>
            <p:ph type="title"/>
          </p:nvPr>
        </p:nvSpPr>
        <p:spPr>
          <a:xfrm>
            <a:off x="0" y="303724"/>
            <a:ext cx="1818005" cy="839469"/>
          </a:xfrm>
          <a:prstGeom prst="rect">
            <a:avLst/>
          </a:prstGeom>
        </p:spPr>
        <p:txBody>
          <a:bodyPr vert="horz" wrap="square" lIns="0" tIns="83185" rIns="0" bIns="0" rtlCol="0">
            <a:spAutoFit/>
          </a:bodyPr>
          <a:lstStyle/>
          <a:p>
            <a:pPr marL="885825" marR="167640" indent="-83820">
              <a:lnSpc>
                <a:spcPct val="114999"/>
              </a:lnSpc>
              <a:spcBef>
                <a:spcPts val="655"/>
              </a:spcBef>
            </a:pPr>
            <a:r>
              <a:rPr sz="1600" b="0" i="1" spc="45" dirty="0">
                <a:solidFill>
                  <a:srgbClr val="000000"/>
                </a:solidFill>
                <a:latin typeface="Calibri"/>
                <a:cs typeface="Calibri"/>
              </a:rPr>
              <a:t>Lightning </a:t>
            </a:r>
            <a:r>
              <a:rPr sz="1600" b="0" i="1" spc="-10" dirty="0">
                <a:solidFill>
                  <a:srgbClr val="000000"/>
                </a:solidFill>
                <a:latin typeface="Calibri"/>
                <a:cs typeface="Calibri"/>
              </a:rPr>
              <a:t>Network</a:t>
            </a:r>
            <a:endParaRPr sz="1600">
              <a:latin typeface="Calibri"/>
              <a:cs typeface="Calibri"/>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r>
              <a:rPr spc="100" dirty="0"/>
              <a:t>16</a:t>
            </a:r>
          </a:p>
        </p:txBody>
      </p:sp>
      <p:sp>
        <p:nvSpPr>
          <p:cNvPr id="11" name="object 4">
            <a:extLst>
              <a:ext uri="{FF2B5EF4-FFF2-40B4-BE49-F238E27FC236}">
                <a16:creationId xmlns:a16="http://schemas.microsoft.com/office/drawing/2014/main" id="{131A361D-AA24-AE3C-707A-99F44CCC2142}"/>
              </a:ext>
            </a:extLst>
          </p:cNvPr>
          <p:cNvSpPr txBox="1"/>
          <p:nvPr/>
        </p:nvSpPr>
        <p:spPr>
          <a:xfrm>
            <a:off x="5181599" y="2576677"/>
            <a:ext cx="2479675" cy="382156"/>
          </a:xfrm>
          <a:prstGeom prst="rect">
            <a:avLst/>
          </a:prstGeom>
        </p:spPr>
        <p:txBody>
          <a:bodyPr vert="horz" wrap="square" lIns="0" tIns="12700" rIns="0" bIns="0" rtlCol="0">
            <a:spAutoFit/>
          </a:bodyPr>
          <a:lstStyle/>
          <a:p>
            <a:pPr marL="244475">
              <a:lnSpc>
                <a:spcPct val="100000"/>
              </a:lnSpc>
              <a:spcBef>
                <a:spcPts val="100"/>
              </a:spcBef>
              <a:tabLst>
                <a:tab pos="2512695" algn="l"/>
                <a:tab pos="3316604" algn="l"/>
              </a:tabLst>
            </a:pPr>
            <a:r>
              <a:rPr lang="vi-VN" sz="2400" b="1" spc="60" dirty="0">
                <a:solidFill>
                  <a:srgbClr val="FF9900"/>
                </a:solidFill>
                <a:latin typeface="Tahoma"/>
                <a:cs typeface="Tahoma"/>
              </a:rPr>
              <a:t>NGOẠI HỐI</a:t>
            </a:r>
            <a:endParaRPr sz="1600" dirty="0">
              <a:latin typeface="Calibri"/>
              <a:cs typeface="Calibri"/>
            </a:endParaRPr>
          </a:p>
        </p:txBody>
      </p:sp>
      <p:sp>
        <p:nvSpPr>
          <p:cNvPr id="12" name="object 4">
            <a:extLst>
              <a:ext uri="{FF2B5EF4-FFF2-40B4-BE49-F238E27FC236}">
                <a16:creationId xmlns:a16="http://schemas.microsoft.com/office/drawing/2014/main" id="{4D9A3F32-8AAD-F678-04E8-1AF2D8528E48}"/>
              </a:ext>
            </a:extLst>
          </p:cNvPr>
          <p:cNvSpPr txBox="1"/>
          <p:nvPr/>
        </p:nvSpPr>
        <p:spPr>
          <a:xfrm>
            <a:off x="1981200" y="2571750"/>
            <a:ext cx="1839595" cy="382156"/>
          </a:xfrm>
          <a:prstGeom prst="rect">
            <a:avLst/>
          </a:prstGeom>
        </p:spPr>
        <p:txBody>
          <a:bodyPr vert="horz" wrap="square" lIns="0" tIns="12700" rIns="0" bIns="0" rtlCol="0">
            <a:spAutoFit/>
          </a:bodyPr>
          <a:lstStyle/>
          <a:p>
            <a:pPr marL="244475">
              <a:lnSpc>
                <a:spcPct val="100000"/>
              </a:lnSpc>
              <a:spcBef>
                <a:spcPts val="100"/>
              </a:spcBef>
              <a:tabLst>
                <a:tab pos="2512695" algn="l"/>
                <a:tab pos="3316604" algn="l"/>
              </a:tabLst>
            </a:pPr>
            <a:r>
              <a:rPr lang="vi-VN" sz="2400" b="1" spc="-10" dirty="0">
                <a:solidFill>
                  <a:srgbClr val="FF9900"/>
                </a:solidFill>
                <a:latin typeface="Tahoma"/>
                <a:cs typeface="Tahoma"/>
              </a:rPr>
              <a:t>KIỀU HỐI</a:t>
            </a:r>
            <a:endParaRPr sz="1600" dirty="0">
              <a:latin typeface="Calibri"/>
              <a:cs typeface="Calibri"/>
            </a:endParaRPr>
          </a:p>
        </p:txBody>
      </p:sp>
      <p:sp>
        <p:nvSpPr>
          <p:cNvPr id="13" name="object 4">
            <a:extLst>
              <a:ext uri="{FF2B5EF4-FFF2-40B4-BE49-F238E27FC236}">
                <a16:creationId xmlns:a16="http://schemas.microsoft.com/office/drawing/2014/main" id="{A995F8A1-A96F-9FDC-CF43-B5480BC859B2}"/>
              </a:ext>
            </a:extLst>
          </p:cNvPr>
          <p:cNvSpPr txBox="1"/>
          <p:nvPr/>
        </p:nvSpPr>
        <p:spPr>
          <a:xfrm>
            <a:off x="4343400" y="2573158"/>
            <a:ext cx="685800" cy="382156"/>
          </a:xfrm>
          <a:prstGeom prst="rect">
            <a:avLst/>
          </a:prstGeom>
        </p:spPr>
        <p:txBody>
          <a:bodyPr vert="horz" wrap="square" lIns="0" tIns="12700" rIns="0" bIns="0" rtlCol="0">
            <a:spAutoFit/>
          </a:bodyPr>
          <a:lstStyle/>
          <a:p>
            <a:pPr algn="ctr">
              <a:lnSpc>
                <a:spcPct val="100000"/>
              </a:lnSpc>
              <a:spcBef>
                <a:spcPts val="100"/>
              </a:spcBef>
              <a:tabLst>
                <a:tab pos="2512695" algn="l"/>
                <a:tab pos="3316604" algn="l"/>
              </a:tabLst>
            </a:pPr>
            <a:r>
              <a:rPr lang="vi-VN" sz="2400" spc="-25" dirty="0">
                <a:solidFill>
                  <a:srgbClr val="FFFFFF"/>
                </a:solidFill>
                <a:latin typeface="Arial"/>
                <a:cs typeface="Arial"/>
              </a:rPr>
              <a:t>và</a:t>
            </a:r>
            <a:endParaRPr sz="160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03724"/>
            <a:ext cx="3636259" cy="653451"/>
          </a:xfrm>
          <a:prstGeom prst="rect">
            <a:avLst/>
          </a:prstGeom>
        </p:spPr>
        <p:txBody>
          <a:bodyPr vert="horz" wrap="square" lIns="0" tIns="250891" rIns="0" bIns="0" rtlCol="0">
            <a:spAutoFit/>
          </a:bodyPr>
          <a:lstStyle/>
          <a:p>
            <a:pPr marL="711835">
              <a:lnSpc>
                <a:spcPct val="100000"/>
              </a:lnSpc>
              <a:spcBef>
                <a:spcPts val="100"/>
              </a:spcBef>
            </a:pPr>
            <a:r>
              <a:rPr lang="vi-VN" sz="2600" dirty="0">
                <a:solidFill>
                  <a:srgbClr val="FF9900"/>
                </a:solidFill>
                <a:latin typeface="Tahoma"/>
                <a:cs typeface="Tahoma"/>
              </a:rPr>
              <a:t>Mở đầu</a:t>
            </a:r>
            <a:endParaRPr sz="2600" dirty="0">
              <a:latin typeface="Tahoma"/>
              <a:cs typeface="Tahoma"/>
            </a:endParaRPr>
          </a:p>
        </p:txBody>
      </p:sp>
      <p:sp>
        <p:nvSpPr>
          <p:cNvPr id="5" name="object 5"/>
          <p:cNvSpPr txBox="1"/>
          <p:nvPr/>
        </p:nvSpPr>
        <p:spPr>
          <a:xfrm>
            <a:off x="699200" y="1073227"/>
            <a:ext cx="4211955" cy="1666738"/>
          </a:xfrm>
          <a:prstGeom prst="rect">
            <a:avLst/>
          </a:prstGeom>
        </p:spPr>
        <p:txBody>
          <a:bodyPr vert="horz" wrap="square" lIns="0" tIns="12700" rIns="0" bIns="0" rtlCol="0">
            <a:spAutoFit/>
          </a:bodyPr>
          <a:lstStyle/>
          <a:p>
            <a:pPr marL="12700" marR="10160" algn="just">
              <a:lnSpc>
                <a:spcPct val="113300"/>
              </a:lnSpc>
              <a:spcBef>
                <a:spcPts val="100"/>
              </a:spcBef>
            </a:pPr>
            <a:r>
              <a:rPr lang="vi-VN" sz="1600" dirty="0">
                <a:solidFill>
                  <a:srgbClr val="FFFFFF"/>
                </a:solidFill>
                <a:latin typeface="Calibri"/>
                <a:cs typeface="Calibri"/>
              </a:rPr>
              <a:t>Chúng ta thường hiểu chưa đúng và lúng túng khi ứng dụng các công nghệ mới vì chúng chưa phải là một sự lựa chọn thiết yếu trong thế giới quan của chúng ta. Công nghệ cho phép làm những điều mà trước đây là không thể và thay đổi cả hành vi của chúng ta.</a:t>
            </a:r>
            <a:endParaRPr lang="en-AU" sz="1600" dirty="0">
              <a:latin typeface="Calibri"/>
              <a:cs typeface="Calibri"/>
            </a:endParaRPr>
          </a:p>
        </p:txBody>
      </p:sp>
      <p:sp>
        <p:nvSpPr>
          <p:cNvPr id="6" name="object 6"/>
          <p:cNvSpPr txBox="1"/>
          <p:nvPr/>
        </p:nvSpPr>
        <p:spPr>
          <a:xfrm>
            <a:off x="675916" y="2833946"/>
            <a:ext cx="4207510" cy="1243930"/>
          </a:xfrm>
          <a:prstGeom prst="rect">
            <a:avLst/>
          </a:prstGeom>
        </p:spPr>
        <p:txBody>
          <a:bodyPr vert="horz" wrap="square" lIns="0" tIns="12700" rIns="0" bIns="0" rtlCol="0">
            <a:spAutoFit/>
          </a:bodyPr>
          <a:lstStyle/>
          <a:p>
            <a:pPr marL="12700" algn="just">
              <a:spcBef>
                <a:spcPts val="100"/>
              </a:spcBef>
            </a:pPr>
            <a:r>
              <a:rPr lang="vi-VN" sz="1600" dirty="0">
                <a:solidFill>
                  <a:srgbClr val="FFFFFF"/>
                </a:solidFill>
                <a:latin typeface="Calibri"/>
                <a:cs typeface="Calibri"/>
              </a:rPr>
              <a:t>Tóm tắt sau đây hy vọng sẽ làm rõ hơn về một số cách áp dụng bitcoin có lợi ích thực tiễn hiện tại  và đồng thời làm cơ sở để so sánh với các lĩnh vực, các hệ thống và các tài sản có thể bị ảnh hưởng bởi bitcoin.</a:t>
            </a:r>
            <a:endParaRPr lang="en-US" sz="1600" dirty="0">
              <a:latin typeface="Calibri"/>
              <a:cs typeface="Calibri"/>
            </a:endParaRPr>
          </a:p>
        </p:txBody>
      </p:sp>
      <p:sp>
        <p:nvSpPr>
          <p:cNvPr id="8" name="object 8"/>
          <p:cNvSpPr txBox="1"/>
          <p:nvPr/>
        </p:nvSpPr>
        <p:spPr>
          <a:xfrm>
            <a:off x="6169900" y="3442461"/>
            <a:ext cx="2111375" cy="553870"/>
          </a:xfrm>
          <a:prstGeom prst="rect">
            <a:avLst/>
          </a:prstGeom>
        </p:spPr>
        <p:txBody>
          <a:bodyPr vert="horz" wrap="square" lIns="0" tIns="12700" rIns="0" bIns="0" rtlCol="0">
            <a:spAutoFit/>
          </a:bodyPr>
          <a:lstStyle/>
          <a:p>
            <a:pPr marL="12700" marR="5080">
              <a:lnSpc>
                <a:spcPct val="113300"/>
              </a:lnSpc>
              <a:spcBef>
                <a:spcPts val="100"/>
              </a:spcBef>
            </a:pPr>
            <a:r>
              <a:rPr lang="en-US" sz="1600" i="1" dirty="0">
                <a:solidFill>
                  <a:srgbClr val="FF9900"/>
                </a:solidFill>
                <a:latin typeface="Calibri"/>
                <a:cs typeface="Calibri"/>
              </a:rPr>
              <a:t>Quay </a:t>
            </a:r>
            <a:r>
              <a:rPr lang="en-US" sz="1600" i="1" dirty="0" err="1">
                <a:solidFill>
                  <a:srgbClr val="FF9900"/>
                </a:solidFill>
                <a:latin typeface="Calibri"/>
                <a:cs typeface="Calibri"/>
              </a:rPr>
              <a:t>ngang</a:t>
            </a:r>
            <a:r>
              <a:rPr lang="en-US" sz="1600" i="1" dirty="0">
                <a:solidFill>
                  <a:srgbClr val="FF9900"/>
                </a:solidFill>
                <a:latin typeface="Calibri"/>
                <a:cs typeface="Calibri"/>
              </a:rPr>
              <a:t> </a:t>
            </a:r>
            <a:r>
              <a:rPr lang="vi-VN" sz="1600" i="1" dirty="0">
                <a:solidFill>
                  <a:srgbClr val="FF9900"/>
                </a:solidFill>
                <a:latin typeface="Calibri"/>
                <a:cs typeface="Calibri"/>
              </a:rPr>
              <a:t>điện thoại</a:t>
            </a:r>
            <a:r>
              <a:rPr sz="1600" i="1" dirty="0">
                <a:solidFill>
                  <a:srgbClr val="FF9900"/>
                </a:solidFill>
                <a:latin typeface="Calibri"/>
                <a:cs typeface="Calibri"/>
              </a:rPr>
              <a:t> </a:t>
            </a:r>
            <a:r>
              <a:rPr lang="vi-VN" sz="1600" i="1" dirty="0">
                <a:solidFill>
                  <a:srgbClr val="FF9900"/>
                </a:solidFill>
                <a:latin typeface="Calibri"/>
                <a:cs typeface="Calibri"/>
              </a:rPr>
              <a:t>để theo dõi đẹp hơn</a:t>
            </a:r>
            <a:endParaRPr sz="1600" dirty="0">
              <a:latin typeface="Calibri"/>
              <a:cs typeface="Calibri"/>
            </a:endParaRPr>
          </a:p>
        </p:txBody>
      </p:sp>
      <p:grpSp>
        <p:nvGrpSpPr>
          <p:cNvPr id="9" name="object 9"/>
          <p:cNvGrpSpPr/>
          <p:nvPr/>
        </p:nvGrpSpPr>
        <p:grpSpPr>
          <a:xfrm>
            <a:off x="6882569" y="2574322"/>
            <a:ext cx="488315" cy="184150"/>
            <a:chOff x="6882569" y="2574322"/>
            <a:chExt cx="488315" cy="184150"/>
          </a:xfrm>
        </p:grpSpPr>
        <p:sp>
          <p:nvSpPr>
            <p:cNvPr id="10" name="object 10"/>
            <p:cNvSpPr/>
            <p:nvPr/>
          </p:nvSpPr>
          <p:spPr>
            <a:xfrm>
              <a:off x="6896856" y="2588610"/>
              <a:ext cx="375285" cy="57785"/>
            </a:xfrm>
            <a:custGeom>
              <a:avLst/>
              <a:gdLst/>
              <a:ahLst/>
              <a:cxnLst/>
              <a:rect l="l" t="t" r="r" b="b"/>
              <a:pathLst>
                <a:path w="375284" h="57785">
                  <a:moveTo>
                    <a:pt x="0" y="0"/>
                  </a:moveTo>
                  <a:lnTo>
                    <a:pt x="36964" y="1278"/>
                  </a:lnTo>
                  <a:lnTo>
                    <a:pt x="89590" y="1770"/>
                  </a:lnTo>
                  <a:lnTo>
                    <a:pt x="151183" y="2988"/>
                  </a:lnTo>
                  <a:lnTo>
                    <a:pt x="215052" y="6440"/>
                  </a:lnTo>
                  <a:lnTo>
                    <a:pt x="274503" y="13638"/>
                  </a:lnTo>
                  <a:lnTo>
                    <a:pt x="322845" y="26091"/>
                  </a:lnTo>
                  <a:lnTo>
                    <a:pt x="356717" y="43779"/>
                  </a:lnTo>
                  <a:lnTo>
                    <a:pt x="372359" y="55299"/>
                  </a:lnTo>
                  <a:lnTo>
                    <a:pt x="374686" y="57181"/>
                  </a:lnTo>
                </a:path>
              </a:pathLst>
            </a:custGeom>
            <a:ln w="28574">
              <a:solidFill>
                <a:srgbClr val="CCCCCC"/>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7221515" y="2600678"/>
              <a:ext cx="149010" cy="157597"/>
            </a:xfrm>
            <a:prstGeom prst="rect">
              <a:avLst/>
            </a:prstGeom>
          </p:spPr>
        </p:pic>
      </p:grpSp>
      <p:grpSp>
        <p:nvGrpSpPr>
          <p:cNvPr id="12" name="object 12"/>
          <p:cNvGrpSpPr/>
          <p:nvPr/>
        </p:nvGrpSpPr>
        <p:grpSpPr>
          <a:xfrm>
            <a:off x="6934762" y="2831787"/>
            <a:ext cx="1016635" cy="497205"/>
            <a:chOff x="6934762" y="2831787"/>
            <a:chExt cx="1016635" cy="497205"/>
          </a:xfrm>
        </p:grpSpPr>
        <p:sp>
          <p:nvSpPr>
            <p:cNvPr id="13" name="object 13"/>
            <p:cNvSpPr/>
            <p:nvPr/>
          </p:nvSpPr>
          <p:spPr>
            <a:xfrm>
              <a:off x="6939525" y="2836550"/>
              <a:ext cx="1007110" cy="487680"/>
            </a:xfrm>
            <a:custGeom>
              <a:avLst/>
              <a:gdLst/>
              <a:ahLst/>
              <a:cxnLst/>
              <a:rect l="l" t="t" r="r" b="b"/>
              <a:pathLst>
                <a:path w="1007109" h="487679">
                  <a:moveTo>
                    <a:pt x="925598" y="487200"/>
                  </a:moveTo>
                  <a:lnTo>
                    <a:pt x="81201" y="487200"/>
                  </a:lnTo>
                  <a:lnTo>
                    <a:pt x="49594" y="480818"/>
                  </a:lnTo>
                  <a:lnTo>
                    <a:pt x="23783" y="463416"/>
                  </a:lnTo>
                  <a:lnTo>
                    <a:pt x="6381" y="437605"/>
                  </a:lnTo>
                  <a:lnTo>
                    <a:pt x="0" y="405998"/>
                  </a:lnTo>
                  <a:lnTo>
                    <a:pt x="0" y="81201"/>
                  </a:lnTo>
                  <a:lnTo>
                    <a:pt x="6381" y="49594"/>
                  </a:lnTo>
                  <a:lnTo>
                    <a:pt x="23783" y="23783"/>
                  </a:lnTo>
                  <a:lnTo>
                    <a:pt x="49594" y="6381"/>
                  </a:lnTo>
                  <a:lnTo>
                    <a:pt x="81201" y="0"/>
                  </a:lnTo>
                  <a:lnTo>
                    <a:pt x="925598" y="0"/>
                  </a:lnTo>
                  <a:lnTo>
                    <a:pt x="957205" y="6381"/>
                  </a:lnTo>
                  <a:lnTo>
                    <a:pt x="983016" y="23783"/>
                  </a:lnTo>
                  <a:lnTo>
                    <a:pt x="1000418" y="49594"/>
                  </a:lnTo>
                  <a:lnTo>
                    <a:pt x="1006799" y="81201"/>
                  </a:lnTo>
                  <a:lnTo>
                    <a:pt x="1006799" y="405998"/>
                  </a:lnTo>
                  <a:lnTo>
                    <a:pt x="993156" y="451049"/>
                  </a:lnTo>
                  <a:lnTo>
                    <a:pt x="956672" y="481018"/>
                  </a:lnTo>
                  <a:lnTo>
                    <a:pt x="925598" y="487200"/>
                  </a:lnTo>
                  <a:close/>
                </a:path>
              </a:pathLst>
            </a:custGeom>
            <a:solidFill>
              <a:srgbClr val="CCCCCC"/>
            </a:solidFill>
          </p:spPr>
          <p:txBody>
            <a:bodyPr wrap="square" lIns="0" tIns="0" rIns="0" bIns="0" rtlCol="0"/>
            <a:lstStyle/>
            <a:p>
              <a:endParaRPr/>
            </a:p>
          </p:txBody>
        </p:sp>
        <p:sp>
          <p:nvSpPr>
            <p:cNvPr id="14" name="object 14"/>
            <p:cNvSpPr/>
            <p:nvPr/>
          </p:nvSpPr>
          <p:spPr>
            <a:xfrm>
              <a:off x="6939525" y="2836550"/>
              <a:ext cx="1007110" cy="487680"/>
            </a:xfrm>
            <a:custGeom>
              <a:avLst/>
              <a:gdLst/>
              <a:ahLst/>
              <a:cxnLst/>
              <a:rect l="l" t="t" r="r" b="b"/>
              <a:pathLst>
                <a:path w="1007109" h="487679">
                  <a:moveTo>
                    <a:pt x="925598" y="0"/>
                  </a:moveTo>
                  <a:lnTo>
                    <a:pt x="957205" y="6381"/>
                  </a:lnTo>
                  <a:lnTo>
                    <a:pt x="983016" y="23783"/>
                  </a:lnTo>
                  <a:lnTo>
                    <a:pt x="1000418" y="49594"/>
                  </a:lnTo>
                  <a:lnTo>
                    <a:pt x="1006799" y="81201"/>
                  </a:lnTo>
                  <a:lnTo>
                    <a:pt x="1006799" y="405998"/>
                  </a:lnTo>
                  <a:lnTo>
                    <a:pt x="993156" y="451049"/>
                  </a:lnTo>
                  <a:lnTo>
                    <a:pt x="956672" y="481018"/>
                  </a:lnTo>
                  <a:lnTo>
                    <a:pt x="925598" y="487200"/>
                  </a:lnTo>
                  <a:lnTo>
                    <a:pt x="81201" y="487200"/>
                  </a:lnTo>
                  <a:lnTo>
                    <a:pt x="49594" y="480818"/>
                  </a:lnTo>
                  <a:lnTo>
                    <a:pt x="23783" y="463416"/>
                  </a:lnTo>
                  <a:lnTo>
                    <a:pt x="6381" y="437605"/>
                  </a:lnTo>
                  <a:lnTo>
                    <a:pt x="0" y="405998"/>
                  </a:lnTo>
                  <a:lnTo>
                    <a:pt x="0" y="81201"/>
                  </a:lnTo>
                  <a:lnTo>
                    <a:pt x="6381" y="49594"/>
                  </a:lnTo>
                  <a:lnTo>
                    <a:pt x="23783" y="23783"/>
                  </a:lnTo>
                  <a:lnTo>
                    <a:pt x="49594" y="6381"/>
                  </a:lnTo>
                  <a:lnTo>
                    <a:pt x="81201" y="0"/>
                  </a:lnTo>
                  <a:lnTo>
                    <a:pt x="925598" y="0"/>
                  </a:lnTo>
                  <a:close/>
                </a:path>
              </a:pathLst>
            </a:custGeom>
            <a:ln w="9524">
              <a:solidFill>
                <a:srgbClr val="595959"/>
              </a:solidFill>
            </a:ln>
          </p:spPr>
          <p:txBody>
            <a:bodyPr wrap="square" lIns="0" tIns="0" rIns="0" bIns="0" rtlCol="0"/>
            <a:lstStyle/>
            <a:p>
              <a:endParaRPr/>
            </a:p>
          </p:txBody>
        </p:sp>
        <p:sp>
          <p:nvSpPr>
            <p:cNvPr id="15" name="object 15"/>
            <p:cNvSpPr/>
            <p:nvPr/>
          </p:nvSpPr>
          <p:spPr>
            <a:xfrm>
              <a:off x="7034837" y="2872313"/>
              <a:ext cx="817880" cy="412750"/>
            </a:xfrm>
            <a:custGeom>
              <a:avLst/>
              <a:gdLst/>
              <a:ahLst/>
              <a:cxnLst/>
              <a:rect l="l" t="t" r="r" b="b"/>
              <a:pathLst>
                <a:path w="817879" h="412750">
                  <a:moveTo>
                    <a:pt x="817499" y="412500"/>
                  </a:moveTo>
                  <a:lnTo>
                    <a:pt x="0" y="412500"/>
                  </a:lnTo>
                  <a:lnTo>
                    <a:pt x="0" y="0"/>
                  </a:lnTo>
                  <a:lnTo>
                    <a:pt x="817499" y="0"/>
                  </a:lnTo>
                  <a:lnTo>
                    <a:pt x="817499" y="412500"/>
                  </a:lnTo>
                  <a:close/>
                </a:path>
              </a:pathLst>
            </a:custGeom>
            <a:solidFill>
              <a:srgbClr val="FF9900"/>
            </a:solidFill>
          </p:spPr>
          <p:txBody>
            <a:bodyPr wrap="square" lIns="0" tIns="0" rIns="0" bIns="0" rtlCol="0"/>
            <a:lstStyle/>
            <a:p>
              <a:endParaRPr/>
            </a:p>
          </p:txBody>
        </p:sp>
      </p:grpSp>
      <p:grpSp>
        <p:nvGrpSpPr>
          <p:cNvPr id="16" name="object 16"/>
          <p:cNvGrpSpPr/>
          <p:nvPr/>
        </p:nvGrpSpPr>
        <p:grpSpPr>
          <a:xfrm>
            <a:off x="6238062" y="2409888"/>
            <a:ext cx="549910" cy="918844"/>
            <a:chOff x="6238062" y="2409888"/>
            <a:chExt cx="549910" cy="918844"/>
          </a:xfrm>
        </p:grpSpPr>
        <p:sp>
          <p:nvSpPr>
            <p:cNvPr id="17" name="object 17"/>
            <p:cNvSpPr/>
            <p:nvPr/>
          </p:nvSpPr>
          <p:spPr>
            <a:xfrm>
              <a:off x="6242825" y="2414650"/>
              <a:ext cx="540385" cy="909319"/>
            </a:xfrm>
            <a:custGeom>
              <a:avLst/>
              <a:gdLst/>
              <a:ahLst/>
              <a:cxnLst/>
              <a:rect l="l" t="t" r="r" b="b"/>
              <a:pathLst>
                <a:path w="540384" h="909320">
                  <a:moveTo>
                    <a:pt x="449998" y="908999"/>
                  </a:moveTo>
                  <a:lnTo>
                    <a:pt x="90001" y="908999"/>
                  </a:lnTo>
                  <a:lnTo>
                    <a:pt x="54969" y="901927"/>
                  </a:lnTo>
                  <a:lnTo>
                    <a:pt x="26360" y="882639"/>
                  </a:lnTo>
                  <a:lnTo>
                    <a:pt x="7072" y="854031"/>
                  </a:lnTo>
                  <a:lnTo>
                    <a:pt x="0" y="818998"/>
                  </a:lnTo>
                  <a:lnTo>
                    <a:pt x="0" y="90001"/>
                  </a:lnTo>
                  <a:lnTo>
                    <a:pt x="7072" y="54969"/>
                  </a:lnTo>
                  <a:lnTo>
                    <a:pt x="26360" y="26360"/>
                  </a:lnTo>
                  <a:lnTo>
                    <a:pt x="54969" y="7072"/>
                  </a:lnTo>
                  <a:lnTo>
                    <a:pt x="90001" y="0"/>
                  </a:lnTo>
                  <a:lnTo>
                    <a:pt x="449998" y="0"/>
                  </a:lnTo>
                  <a:lnTo>
                    <a:pt x="499930" y="15121"/>
                  </a:lnTo>
                  <a:lnTo>
                    <a:pt x="533149" y="55559"/>
                  </a:lnTo>
                  <a:lnTo>
                    <a:pt x="539999" y="90001"/>
                  </a:lnTo>
                  <a:lnTo>
                    <a:pt x="539999" y="818998"/>
                  </a:lnTo>
                  <a:lnTo>
                    <a:pt x="532927" y="854031"/>
                  </a:lnTo>
                  <a:lnTo>
                    <a:pt x="513639" y="882639"/>
                  </a:lnTo>
                  <a:lnTo>
                    <a:pt x="485031" y="901927"/>
                  </a:lnTo>
                  <a:lnTo>
                    <a:pt x="449998" y="908999"/>
                  </a:lnTo>
                  <a:close/>
                </a:path>
              </a:pathLst>
            </a:custGeom>
            <a:solidFill>
              <a:srgbClr val="CCCCCC"/>
            </a:solidFill>
          </p:spPr>
          <p:txBody>
            <a:bodyPr wrap="square" lIns="0" tIns="0" rIns="0" bIns="0" rtlCol="0"/>
            <a:lstStyle/>
            <a:p>
              <a:endParaRPr/>
            </a:p>
          </p:txBody>
        </p:sp>
        <p:sp>
          <p:nvSpPr>
            <p:cNvPr id="18" name="object 18"/>
            <p:cNvSpPr/>
            <p:nvPr/>
          </p:nvSpPr>
          <p:spPr>
            <a:xfrm>
              <a:off x="6242825" y="2414650"/>
              <a:ext cx="540385" cy="909319"/>
            </a:xfrm>
            <a:custGeom>
              <a:avLst/>
              <a:gdLst/>
              <a:ahLst/>
              <a:cxnLst/>
              <a:rect l="l" t="t" r="r" b="b"/>
              <a:pathLst>
                <a:path w="540384" h="909320">
                  <a:moveTo>
                    <a:pt x="0" y="90001"/>
                  </a:moveTo>
                  <a:lnTo>
                    <a:pt x="7072" y="54969"/>
                  </a:lnTo>
                  <a:lnTo>
                    <a:pt x="26360" y="26360"/>
                  </a:lnTo>
                  <a:lnTo>
                    <a:pt x="54969" y="7072"/>
                  </a:lnTo>
                  <a:lnTo>
                    <a:pt x="90001" y="0"/>
                  </a:lnTo>
                  <a:lnTo>
                    <a:pt x="449998" y="0"/>
                  </a:lnTo>
                  <a:lnTo>
                    <a:pt x="499930" y="15121"/>
                  </a:lnTo>
                  <a:lnTo>
                    <a:pt x="533149" y="55559"/>
                  </a:lnTo>
                  <a:lnTo>
                    <a:pt x="539999" y="90001"/>
                  </a:lnTo>
                  <a:lnTo>
                    <a:pt x="539999" y="818998"/>
                  </a:lnTo>
                  <a:lnTo>
                    <a:pt x="532927" y="854031"/>
                  </a:lnTo>
                  <a:lnTo>
                    <a:pt x="513639" y="882639"/>
                  </a:lnTo>
                  <a:lnTo>
                    <a:pt x="485031" y="901927"/>
                  </a:lnTo>
                  <a:lnTo>
                    <a:pt x="449998" y="908999"/>
                  </a:lnTo>
                  <a:lnTo>
                    <a:pt x="90001" y="908999"/>
                  </a:lnTo>
                  <a:lnTo>
                    <a:pt x="54969" y="901927"/>
                  </a:lnTo>
                  <a:lnTo>
                    <a:pt x="26360" y="882639"/>
                  </a:lnTo>
                  <a:lnTo>
                    <a:pt x="7072" y="854031"/>
                  </a:lnTo>
                  <a:lnTo>
                    <a:pt x="0" y="818998"/>
                  </a:lnTo>
                  <a:lnTo>
                    <a:pt x="0" y="90001"/>
                  </a:lnTo>
                  <a:close/>
                </a:path>
              </a:pathLst>
            </a:custGeom>
            <a:ln w="9524">
              <a:solidFill>
                <a:srgbClr val="595959"/>
              </a:solidFill>
            </a:ln>
          </p:spPr>
          <p:txBody>
            <a:bodyPr wrap="square" lIns="0" tIns="0" rIns="0" bIns="0" rtlCol="0"/>
            <a:lstStyle/>
            <a:p>
              <a:endParaRPr/>
            </a:p>
          </p:txBody>
        </p:sp>
        <p:sp>
          <p:nvSpPr>
            <p:cNvPr id="19" name="object 19"/>
            <p:cNvSpPr/>
            <p:nvPr/>
          </p:nvSpPr>
          <p:spPr>
            <a:xfrm>
              <a:off x="6309490" y="2523291"/>
              <a:ext cx="407034" cy="187325"/>
            </a:xfrm>
            <a:custGeom>
              <a:avLst/>
              <a:gdLst/>
              <a:ahLst/>
              <a:cxnLst/>
              <a:rect l="l" t="t" r="r" b="b"/>
              <a:pathLst>
                <a:path w="407034" h="187325">
                  <a:moveTo>
                    <a:pt x="406499" y="186899"/>
                  </a:moveTo>
                  <a:lnTo>
                    <a:pt x="0" y="186899"/>
                  </a:lnTo>
                  <a:lnTo>
                    <a:pt x="0" y="0"/>
                  </a:lnTo>
                  <a:lnTo>
                    <a:pt x="406499" y="0"/>
                  </a:lnTo>
                  <a:lnTo>
                    <a:pt x="406499" y="186899"/>
                  </a:lnTo>
                  <a:close/>
                </a:path>
              </a:pathLst>
            </a:custGeom>
            <a:solidFill>
              <a:srgbClr val="FF9900"/>
            </a:solidFill>
          </p:spPr>
          <p:txBody>
            <a:bodyPr wrap="square" lIns="0" tIns="0" rIns="0" bIns="0" rtlCol="0"/>
            <a:lstStyle/>
            <a:p>
              <a:endParaRPr/>
            </a:p>
          </p:txBody>
        </p:sp>
      </p:grpSp>
      <p:sp>
        <p:nvSpPr>
          <p:cNvPr id="20" name="object 20"/>
          <p:cNvSpPr txBox="1"/>
          <p:nvPr/>
        </p:nvSpPr>
        <p:spPr>
          <a:xfrm>
            <a:off x="6171975" y="1085183"/>
            <a:ext cx="1059150" cy="832087"/>
          </a:xfrm>
          <a:prstGeom prst="rect">
            <a:avLst/>
          </a:prstGeom>
        </p:spPr>
        <p:txBody>
          <a:bodyPr vert="horz" wrap="square" lIns="0" tIns="12700" rIns="0" bIns="0" rtlCol="0">
            <a:spAutoFit/>
          </a:bodyPr>
          <a:lstStyle/>
          <a:p>
            <a:pPr marL="12700" marR="5080">
              <a:lnSpc>
                <a:spcPct val="113300"/>
              </a:lnSpc>
              <a:spcBef>
                <a:spcPts val="100"/>
              </a:spcBef>
            </a:pPr>
            <a:r>
              <a:rPr lang="vi-VN" sz="1600" i="1">
                <a:solidFill>
                  <a:srgbClr val="FF9900"/>
                </a:solidFill>
                <a:latin typeface="Calibri"/>
                <a:cs typeface="Calibri"/>
              </a:rPr>
              <a:t>Phù hợp cho người mới bắt đầu</a:t>
            </a:r>
            <a:endParaRPr sz="1600" dirty="0">
              <a:latin typeface="Calibri"/>
              <a:cs typeface="Calibri"/>
            </a:endParaRPr>
          </a:p>
        </p:txBody>
      </p:sp>
      <p:pic>
        <p:nvPicPr>
          <p:cNvPr id="21" name="object 21"/>
          <p:cNvPicPr/>
          <p:nvPr/>
        </p:nvPicPr>
        <p:blipFill>
          <a:blip r:embed="rId3" cstate="print"/>
          <a:stretch>
            <a:fillRect/>
          </a:stretch>
        </p:blipFill>
        <p:spPr>
          <a:xfrm>
            <a:off x="7231125" y="1052249"/>
            <a:ext cx="1013699" cy="101369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0777" y="3361094"/>
            <a:ext cx="6862445" cy="997709"/>
          </a:xfrm>
          <a:prstGeom prst="rect">
            <a:avLst/>
          </a:prstGeom>
        </p:spPr>
        <p:txBody>
          <a:bodyPr vert="horz" wrap="square" lIns="0" tIns="12700" rIns="0" bIns="0" rtlCol="0">
            <a:spAutoFit/>
          </a:bodyPr>
          <a:lstStyle/>
          <a:p>
            <a:pPr marL="130175" algn="just">
              <a:lnSpc>
                <a:spcPct val="100000"/>
              </a:lnSpc>
              <a:spcBef>
                <a:spcPts val="100"/>
              </a:spcBef>
              <a:tabLst>
                <a:tab pos="3401695" algn="l"/>
              </a:tabLst>
            </a:pPr>
            <a:r>
              <a:rPr lang="vi-VN" sz="1600" dirty="0">
                <a:solidFill>
                  <a:srgbClr val="FFFFFF"/>
                </a:solidFill>
                <a:latin typeface="Calibri"/>
                <a:cs typeface="Calibri"/>
              </a:rPr>
              <a:t>Kết hợp giữa mật mã học, chữ ký số và các hàm băm cho phép chúng ta tạo ra các hợp đồng giữa thời gian. Các Hợp đồng Khóa Hàm Băm Thời Gian (HTLCs) là các thanh toán có điều kiện, yêu cầu người nhận phải thừa nhận họ đã nhận được thanh toán trước một hạn chót nhất định hoặc mất quyền yêu cầu nó.</a:t>
            </a:r>
            <a:endParaRPr sz="1600" dirty="0">
              <a:latin typeface="Calibri"/>
              <a:cs typeface="Calibri"/>
            </a:endParaRPr>
          </a:p>
        </p:txBody>
      </p:sp>
      <p:sp>
        <p:nvSpPr>
          <p:cNvPr id="5" name="object 5"/>
          <p:cNvSpPr txBox="1"/>
          <p:nvPr/>
        </p:nvSpPr>
        <p:spPr>
          <a:xfrm>
            <a:off x="8778154" y="134176"/>
            <a:ext cx="281940" cy="1045844"/>
          </a:xfrm>
          <a:prstGeom prst="rect">
            <a:avLst/>
          </a:prstGeom>
        </p:spPr>
        <p:txBody>
          <a:bodyPr vert="vert270" wrap="square" lIns="0" tIns="6985" rIns="0" bIns="0" rtlCol="0">
            <a:spAutoFit/>
          </a:bodyPr>
          <a:lstStyle/>
          <a:p>
            <a:pPr marL="12700">
              <a:lnSpc>
                <a:spcPct val="100000"/>
              </a:lnSpc>
              <a:spcBef>
                <a:spcPts val="55"/>
              </a:spcBef>
            </a:pPr>
            <a:r>
              <a:rPr sz="1600" spc="-10" dirty="0">
                <a:solidFill>
                  <a:srgbClr val="FF9900"/>
                </a:solidFill>
                <a:latin typeface="Calibri"/>
                <a:cs typeface="Calibri"/>
              </a:rPr>
              <a:t>@anilsaidso</a:t>
            </a:r>
            <a:endParaRPr sz="1600">
              <a:latin typeface="Calibri"/>
              <a:cs typeface="Calibri"/>
            </a:endParaRPr>
          </a:p>
        </p:txBody>
      </p:sp>
      <p:grpSp>
        <p:nvGrpSpPr>
          <p:cNvPr id="6" name="object 6"/>
          <p:cNvGrpSpPr/>
          <p:nvPr/>
        </p:nvGrpSpPr>
        <p:grpSpPr>
          <a:xfrm>
            <a:off x="0" y="303724"/>
            <a:ext cx="1818005" cy="839469"/>
            <a:chOff x="0" y="303724"/>
            <a:chExt cx="1818005" cy="839469"/>
          </a:xfrm>
        </p:grpSpPr>
        <p:sp>
          <p:nvSpPr>
            <p:cNvPr id="7" name="object 7"/>
            <p:cNvSpPr/>
            <p:nvPr/>
          </p:nvSpPr>
          <p:spPr>
            <a:xfrm>
              <a:off x="0" y="303724"/>
              <a:ext cx="1818005" cy="839469"/>
            </a:xfrm>
            <a:custGeom>
              <a:avLst/>
              <a:gdLst/>
              <a:ahLst/>
              <a:cxnLst/>
              <a:rect l="l" t="t" r="r" b="b"/>
              <a:pathLst>
                <a:path w="1818005" h="839469">
                  <a:moveTo>
                    <a:pt x="1817699" y="839399"/>
                  </a:moveTo>
                  <a:lnTo>
                    <a:pt x="0" y="839399"/>
                  </a:lnTo>
                  <a:lnTo>
                    <a:pt x="0" y="0"/>
                  </a:lnTo>
                  <a:lnTo>
                    <a:pt x="1817699" y="0"/>
                  </a:lnTo>
                  <a:lnTo>
                    <a:pt x="1817699" y="839399"/>
                  </a:lnTo>
                  <a:close/>
                </a:path>
              </a:pathLst>
            </a:custGeom>
            <a:solidFill>
              <a:srgbClr val="FF9900"/>
            </a:solidFill>
          </p:spPr>
          <p:txBody>
            <a:bodyPr wrap="square" lIns="0" tIns="0" rIns="0" bIns="0" rtlCol="0"/>
            <a:lstStyle/>
            <a:p>
              <a:endParaRPr/>
            </a:p>
          </p:txBody>
        </p:sp>
        <p:pic>
          <p:nvPicPr>
            <p:cNvPr id="8" name="object 8"/>
            <p:cNvPicPr/>
            <p:nvPr/>
          </p:nvPicPr>
          <p:blipFill>
            <a:blip r:embed="rId2" cstate="print"/>
            <a:stretch>
              <a:fillRect/>
            </a:stretch>
          </p:blipFill>
          <p:spPr>
            <a:xfrm>
              <a:off x="127324" y="399388"/>
              <a:ext cx="726899" cy="648062"/>
            </a:xfrm>
            <a:prstGeom prst="rect">
              <a:avLst/>
            </a:prstGeom>
          </p:spPr>
        </p:pic>
      </p:grpSp>
      <p:sp>
        <p:nvSpPr>
          <p:cNvPr id="9" name="object 9"/>
          <p:cNvSpPr txBox="1">
            <a:spLocks noGrp="1"/>
          </p:cNvSpPr>
          <p:nvPr>
            <p:ph type="title"/>
          </p:nvPr>
        </p:nvSpPr>
        <p:spPr>
          <a:xfrm>
            <a:off x="0" y="303724"/>
            <a:ext cx="1818005" cy="839469"/>
          </a:xfrm>
          <a:prstGeom prst="rect">
            <a:avLst/>
          </a:prstGeom>
        </p:spPr>
        <p:txBody>
          <a:bodyPr vert="horz" wrap="square" lIns="0" tIns="83185" rIns="0" bIns="0" rtlCol="0">
            <a:spAutoFit/>
          </a:bodyPr>
          <a:lstStyle/>
          <a:p>
            <a:pPr marL="885825" marR="167640" indent="-83820">
              <a:lnSpc>
                <a:spcPct val="114999"/>
              </a:lnSpc>
              <a:spcBef>
                <a:spcPts val="655"/>
              </a:spcBef>
            </a:pPr>
            <a:r>
              <a:rPr sz="1600" b="0" i="1" spc="45" dirty="0">
                <a:solidFill>
                  <a:srgbClr val="000000"/>
                </a:solidFill>
                <a:latin typeface="Calibri"/>
                <a:cs typeface="Calibri"/>
              </a:rPr>
              <a:t>Lightning </a:t>
            </a:r>
            <a:r>
              <a:rPr sz="1600" b="0" i="1" spc="-10" dirty="0">
                <a:solidFill>
                  <a:srgbClr val="000000"/>
                </a:solidFill>
                <a:latin typeface="Calibri"/>
                <a:cs typeface="Calibri"/>
              </a:rPr>
              <a:t>Network</a:t>
            </a:r>
            <a:endParaRPr sz="1600">
              <a:latin typeface="Calibri"/>
              <a:cs typeface="Calibri"/>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r>
              <a:rPr spc="100" dirty="0"/>
              <a:t>17</a:t>
            </a:r>
          </a:p>
        </p:txBody>
      </p:sp>
      <p:grpSp>
        <p:nvGrpSpPr>
          <p:cNvPr id="14" name="Group 13">
            <a:extLst>
              <a:ext uri="{FF2B5EF4-FFF2-40B4-BE49-F238E27FC236}">
                <a16:creationId xmlns:a16="http://schemas.microsoft.com/office/drawing/2014/main" id="{43A0ECA6-DB68-C3D4-DD04-FC069D3A96AC}"/>
              </a:ext>
            </a:extLst>
          </p:cNvPr>
          <p:cNvGrpSpPr/>
          <p:nvPr/>
        </p:nvGrpSpPr>
        <p:grpSpPr>
          <a:xfrm>
            <a:off x="4931673" y="350753"/>
            <a:ext cx="2126399" cy="2492662"/>
            <a:chOff x="1970100" y="346075"/>
            <a:chExt cx="2126399" cy="2492662"/>
          </a:xfrm>
        </p:grpSpPr>
        <p:pic>
          <p:nvPicPr>
            <p:cNvPr id="3" name="object 3"/>
            <p:cNvPicPr/>
            <p:nvPr/>
          </p:nvPicPr>
          <p:blipFill>
            <a:blip r:embed="rId3" cstate="print"/>
            <a:stretch>
              <a:fillRect/>
            </a:stretch>
          </p:blipFill>
          <p:spPr>
            <a:xfrm>
              <a:off x="1970100" y="346075"/>
              <a:ext cx="2126399" cy="2126399"/>
            </a:xfrm>
            <a:prstGeom prst="rect">
              <a:avLst/>
            </a:prstGeom>
          </p:spPr>
        </p:pic>
        <p:sp>
          <p:nvSpPr>
            <p:cNvPr id="11" name="object 4">
              <a:extLst>
                <a:ext uri="{FF2B5EF4-FFF2-40B4-BE49-F238E27FC236}">
                  <a16:creationId xmlns:a16="http://schemas.microsoft.com/office/drawing/2014/main" id="{B6AD6846-71A4-373F-7DD3-2F6E2B8B7E3D}"/>
                </a:ext>
              </a:extLst>
            </p:cNvPr>
            <p:cNvSpPr txBox="1"/>
            <p:nvPr/>
          </p:nvSpPr>
          <p:spPr>
            <a:xfrm>
              <a:off x="2202463" y="2456581"/>
              <a:ext cx="1839595" cy="382156"/>
            </a:xfrm>
            <a:prstGeom prst="rect">
              <a:avLst/>
            </a:prstGeom>
          </p:spPr>
          <p:txBody>
            <a:bodyPr vert="horz" wrap="square" lIns="0" tIns="12700" rIns="0" bIns="0" rtlCol="0">
              <a:spAutoFit/>
            </a:bodyPr>
            <a:lstStyle/>
            <a:p>
              <a:pPr marL="244475">
                <a:lnSpc>
                  <a:spcPct val="100000"/>
                </a:lnSpc>
                <a:spcBef>
                  <a:spcPts val="100"/>
                </a:spcBef>
                <a:tabLst>
                  <a:tab pos="2512695" algn="l"/>
                  <a:tab pos="3316604" algn="l"/>
                </a:tabLst>
              </a:pPr>
              <a:r>
                <a:rPr lang="vi-VN" sz="2400" b="1" spc="-10" dirty="0">
                  <a:solidFill>
                    <a:srgbClr val="FF9900"/>
                  </a:solidFill>
                  <a:latin typeface="Tahoma"/>
                  <a:cs typeface="Tahoma"/>
                </a:rPr>
                <a:t>CÓ HẠN</a:t>
              </a:r>
              <a:endParaRPr sz="2400" b="1" spc="-10" dirty="0">
                <a:solidFill>
                  <a:srgbClr val="FF9900"/>
                </a:solidFill>
                <a:latin typeface="Tahoma"/>
                <a:cs typeface="Tahoma"/>
              </a:endParaRPr>
            </a:p>
          </p:txBody>
        </p:sp>
      </p:grpSp>
      <p:grpSp>
        <p:nvGrpSpPr>
          <p:cNvPr id="13" name="Group 12">
            <a:extLst>
              <a:ext uri="{FF2B5EF4-FFF2-40B4-BE49-F238E27FC236}">
                <a16:creationId xmlns:a16="http://schemas.microsoft.com/office/drawing/2014/main" id="{5FC5AF51-2F75-200E-323A-894D2E75EFD5}"/>
              </a:ext>
            </a:extLst>
          </p:cNvPr>
          <p:cNvGrpSpPr/>
          <p:nvPr/>
        </p:nvGrpSpPr>
        <p:grpSpPr>
          <a:xfrm>
            <a:off x="1950529" y="494400"/>
            <a:ext cx="2223401" cy="2349015"/>
            <a:chOff x="5028675" y="494400"/>
            <a:chExt cx="2223401" cy="2349015"/>
          </a:xfrm>
        </p:grpSpPr>
        <p:pic>
          <p:nvPicPr>
            <p:cNvPr id="4" name="object 4"/>
            <p:cNvPicPr/>
            <p:nvPr/>
          </p:nvPicPr>
          <p:blipFill>
            <a:blip r:embed="rId4" cstate="print"/>
            <a:stretch>
              <a:fillRect/>
            </a:stretch>
          </p:blipFill>
          <p:spPr>
            <a:xfrm>
              <a:off x="5028675" y="494400"/>
              <a:ext cx="2126399" cy="2126399"/>
            </a:xfrm>
            <a:prstGeom prst="rect">
              <a:avLst/>
            </a:prstGeom>
          </p:spPr>
        </p:pic>
        <p:sp>
          <p:nvSpPr>
            <p:cNvPr id="12" name="object 4">
              <a:extLst>
                <a:ext uri="{FF2B5EF4-FFF2-40B4-BE49-F238E27FC236}">
                  <a16:creationId xmlns:a16="http://schemas.microsoft.com/office/drawing/2014/main" id="{A01471E9-0444-EAAD-9731-5FF96E88E2A1}"/>
                </a:ext>
              </a:extLst>
            </p:cNvPr>
            <p:cNvSpPr txBox="1"/>
            <p:nvPr/>
          </p:nvSpPr>
          <p:spPr>
            <a:xfrm>
              <a:off x="5125677" y="2461259"/>
              <a:ext cx="2126399" cy="382156"/>
            </a:xfrm>
            <a:prstGeom prst="rect">
              <a:avLst/>
            </a:prstGeom>
          </p:spPr>
          <p:txBody>
            <a:bodyPr vert="horz" wrap="square" lIns="0" tIns="12700" rIns="0" bIns="0" rtlCol="0">
              <a:spAutoFit/>
            </a:bodyPr>
            <a:lstStyle/>
            <a:p>
              <a:pPr marL="244475">
                <a:lnSpc>
                  <a:spcPct val="100000"/>
                </a:lnSpc>
                <a:spcBef>
                  <a:spcPts val="100"/>
                </a:spcBef>
                <a:tabLst>
                  <a:tab pos="2512695" algn="l"/>
                  <a:tab pos="3316604" algn="l"/>
                </a:tabLst>
              </a:pPr>
              <a:r>
                <a:rPr lang="vi-VN" sz="2400" b="1" dirty="0">
                  <a:solidFill>
                    <a:srgbClr val="FF9900"/>
                  </a:solidFill>
                  <a:latin typeface="Tahoma"/>
                  <a:cs typeface="Tahoma"/>
                </a:rPr>
                <a:t>HỢP ĐỒNG</a:t>
              </a:r>
              <a:endParaRPr sz="2400" b="1" spc="-10" dirty="0">
                <a:solidFill>
                  <a:srgbClr val="FF9900"/>
                </a:solidFill>
                <a:latin typeface="Tahoma"/>
                <a:cs typeface="Tahoma"/>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778154" y="134176"/>
            <a:ext cx="281940" cy="1045844"/>
          </a:xfrm>
          <a:prstGeom prst="rect">
            <a:avLst/>
          </a:prstGeom>
        </p:spPr>
        <p:txBody>
          <a:bodyPr vert="vert270" wrap="square" lIns="0" tIns="6985" rIns="0" bIns="0" rtlCol="0">
            <a:spAutoFit/>
          </a:bodyPr>
          <a:lstStyle/>
          <a:p>
            <a:pPr marL="12700">
              <a:lnSpc>
                <a:spcPct val="100000"/>
              </a:lnSpc>
              <a:spcBef>
                <a:spcPts val="55"/>
              </a:spcBef>
            </a:pPr>
            <a:r>
              <a:rPr sz="1600" spc="-10" dirty="0">
                <a:solidFill>
                  <a:srgbClr val="FF9900"/>
                </a:solidFill>
                <a:latin typeface="Calibri"/>
                <a:cs typeface="Calibri"/>
              </a:rPr>
              <a:t>@anilsaidso</a:t>
            </a:r>
            <a:endParaRPr sz="1600">
              <a:latin typeface="Calibri"/>
              <a:cs typeface="Calibri"/>
            </a:endParaRPr>
          </a:p>
        </p:txBody>
      </p:sp>
      <p:grpSp>
        <p:nvGrpSpPr>
          <p:cNvPr id="8" name="object 8"/>
          <p:cNvGrpSpPr/>
          <p:nvPr/>
        </p:nvGrpSpPr>
        <p:grpSpPr>
          <a:xfrm>
            <a:off x="0" y="303724"/>
            <a:ext cx="1818005" cy="839469"/>
            <a:chOff x="0" y="303724"/>
            <a:chExt cx="1818005" cy="839469"/>
          </a:xfrm>
        </p:grpSpPr>
        <p:sp>
          <p:nvSpPr>
            <p:cNvPr id="9" name="object 9"/>
            <p:cNvSpPr/>
            <p:nvPr/>
          </p:nvSpPr>
          <p:spPr>
            <a:xfrm>
              <a:off x="0" y="303724"/>
              <a:ext cx="1818005" cy="839469"/>
            </a:xfrm>
            <a:custGeom>
              <a:avLst/>
              <a:gdLst/>
              <a:ahLst/>
              <a:cxnLst/>
              <a:rect l="l" t="t" r="r" b="b"/>
              <a:pathLst>
                <a:path w="1818005" h="839469">
                  <a:moveTo>
                    <a:pt x="1817699" y="839399"/>
                  </a:moveTo>
                  <a:lnTo>
                    <a:pt x="0" y="839399"/>
                  </a:lnTo>
                  <a:lnTo>
                    <a:pt x="0" y="0"/>
                  </a:lnTo>
                  <a:lnTo>
                    <a:pt x="1817699" y="0"/>
                  </a:lnTo>
                  <a:lnTo>
                    <a:pt x="1817699" y="839399"/>
                  </a:lnTo>
                  <a:close/>
                </a:path>
              </a:pathLst>
            </a:custGeom>
            <a:solidFill>
              <a:srgbClr val="FF9900"/>
            </a:solidFill>
          </p:spPr>
          <p:txBody>
            <a:bodyPr wrap="square" lIns="0" tIns="0" rIns="0" bIns="0" rtlCol="0"/>
            <a:lstStyle/>
            <a:p>
              <a:endParaRPr/>
            </a:p>
          </p:txBody>
        </p:sp>
        <p:pic>
          <p:nvPicPr>
            <p:cNvPr id="10" name="object 10"/>
            <p:cNvPicPr/>
            <p:nvPr/>
          </p:nvPicPr>
          <p:blipFill>
            <a:blip r:embed="rId2" cstate="print"/>
            <a:stretch>
              <a:fillRect/>
            </a:stretch>
          </p:blipFill>
          <p:spPr>
            <a:xfrm>
              <a:off x="127324" y="399388"/>
              <a:ext cx="726899" cy="648062"/>
            </a:xfrm>
            <a:prstGeom prst="rect">
              <a:avLst/>
            </a:prstGeom>
          </p:spPr>
        </p:pic>
      </p:grpSp>
      <p:sp>
        <p:nvSpPr>
          <p:cNvPr id="11" name="object 11"/>
          <p:cNvSpPr txBox="1"/>
          <p:nvPr/>
        </p:nvSpPr>
        <p:spPr>
          <a:xfrm>
            <a:off x="0" y="303724"/>
            <a:ext cx="1818005" cy="839469"/>
          </a:xfrm>
          <a:prstGeom prst="rect">
            <a:avLst/>
          </a:prstGeom>
        </p:spPr>
        <p:txBody>
          <a:bodyPr vert="horz" wrap="square" lIns="0" tIns="83185" rIns="0" bIns="0" rtlCol="0">
            <a:spAutoFit/>
          </a:bodyPr>
          <a:lstStyle/>
          <a:p>
            <a:pPr marL="885825" marR="167640" indent="-83820">
              <a:lnSpc>
                <a:spcPct val="114999"/>
              </a:lnSpc>
              <a:spcBef>
                <a:spcPts val="655"/>
              </a:spcBef>
            </a:pPr>
            <a:r>
              <a:rPr sz="1600" i="1" spc="45" dirty="0">
                <a:latin typeface="Calibri"/>
                <a:cs typeface="Calibri"/>
              </a:rPr>
              <a:t>Lightning </a:t>
            </a:r>
            <a:r>
              <a:rPr sz="1600" i="1" spc="-10" dirty="0">
                <a:latin typeface="Calibri"/>
                <a:cs typeface="Calibri"/>
              </a:rPr>
              <a:t>Network</a:t>
            </a:r>
            <a:endParaRPr sz="1600">
              <a:latin typeface="Calibri"/>
              <a:cs typeface="Calibri"/>
            </a:endParaRPr>
          </a:p>
        </p:txBody>
      </p:sp>
      <p:sp>
        <p:nvSpPr>
          <p:cNvPr id="17" name="object 17"/>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r>
              <a:rPr spc="100" dirty="0"/>
              <a:t>18</a:t>
            </a:r>
          </a:p>
        </p:txBody>
      </p:sp>
      <p:sp>
        <p:nvSpPr>
          <p:cNvPr id="18" name="object 12">
            <a:extLst>
              <a:ext uri="{FF2B5EF4-FFF2-40B4-BE49-F238E27FC236}">
                <a16:creationId xmlns:a16="http://schemas.microsoft.com/office/drawing/2014/main" id="{18EFEE2C-F173-25B7-365E-4911C722E84F}"/>
              </a:ext>
            </a:extLst>
          </p:cNvPr>
          <p:cNvSpPr txBox="1"/>
          <p:nvPr/>
        </p:nvSpPr>
        <p:spPr>
          <a:xfrm>
            <a:off x="1066800" y="3068116"/>
            <a:ext cx="6858000" cy="1411925"/>
          </a:xfrm>
          <a:prstGeom prst="rect">
            <a:avLst/>
          </a:prstGeom>
        </p:spPr>
        <p:txBody>
          <a:bodyPr vert="horz" wrap="square" lIns="0" tIns="12700" rIns="0" bIns="0" rtlCol="0">
            <a:spAutoFit/>
          </a:bodyPr>
          <a:lstStyle/>
          <a:p>
            <a:pPr marL="12700" marR="5080" algn="just">
              <a:lnSpc>
                <a:spcPct val="114999"/>
              </a:lnSpc>
              <a:spcBef>
                <a:spcPts val="2675"/>
              </a:spcBef>
            </a:pPr>
            <a:r>
              <a:rPr lang="vi-VN" sz="1600" dirty="0">
                <a:solidFill>
                  <a:srgbClr val="FFFFFF"/>
                </a:solidFill>
                <a:latin typeface="Calibri"/>
                <a:cs typeface="Calibri"/>
              </a:rPr>
              <a:t>Thiết lập các thanh toán micro tái diễn tần suất cao để truy cập nội dung phát trực tiếp (livestream, video, audio), hoặc là tiền boa cho người tạo nội dung, được định nghĩa bằng các thông số cụ thể (ví dụ: thanh toán 100 sats/phút nội dung audio). Điều này thay đổi kinh tế của việc tạo nội dung, cho phép các mảnh nội dung cá nhân kiếm doanh thu liên tục và loại bỏ nhu cầu về quảng cáo trong chương trình.</a:t>
            </a:r>
            <a:endParaRPr sz="1600" dirty="0">
              <a:latin typeface="Calibri"/>
              <a:cs typeface="Calibri"/>
            </a:endParaRPr>
          </a:p>
        </p:txBody>
      </p:sp>
      <p:grpSp>
        <p:nvGrpSpPr>
          <p:cNvPr id="22" name="Group 21">
            <a:extLst>
              <a:ext uri="{FF2B5EF4-FFF2-40B4-BE49-F238E27FC236}">
                <a16:creationId xmlns:a16="http://schemas.microsoft.com/office/drawing/2014/main" id="{F555BE7E-2382-C1A0-6258-769FF3A12266}"/>
              </a:ext>
            </a:extLst>
          </p:cNvPr>
          <p:cNvGrpSpPr/>
          <p:nvPr/>
        </p:nvGrpSpPr>
        <p:grpSpPr>
          <a:xfrm>
            <a:off x="4671219" y="143261"/>
            <a:ext cx="2839344" cy="2627120"/>
            <a:chOff x="5151730" y="128537"/>
            <a:chExt cx="2839344" cy="2627120"/>
          </a:xfrm>
        </p:grpSpPr>
        <p:grpSp>
          <p:nvGrpSpPr>
            <p:cNvPr id="2" name="object 2"/>
            <p:cNvGrpSpPr/>
            <p:nvPr/>
          </p:nvGrpSpPr>
          <p:grpSpPr>
            <a:xfrm>
              <a:off x="5151730" y="128537"/>
              <a:ext cx="1052195" cy="2159000"/>
              <a:chOff x="5151730" y="128537"/>
              <a:chExt cx="1052195" cy="2159000"/>
            </a:xfrm>
          </p:grpSpPr>
          <p:sp>
            <p:nvSpPr>
              <p:cNvPr id="3" name="object 3"/>
              <p:cNvSpPr/>
              <p:nvPr/>
            </p:nvSpPr>
            <p:spPr>
              <a:xfrm>
                <a:off x="5677630" y="1091849"/>
                <a:ext cx="0" cy="144145"/>
              </a:xfrm>
              <a:custGeom>
                <a:avLst/>
                <a:gdLst/>
                <a:ahLst/>
                <a:cxnLst/>
                <a:rect l="l" t="t" r="r" b="b"/>
                <a:pathLst>
                  <a:path h="144144">
                    <a:moveTo>
                      <a:pt x="0" y="143699"/>
                    </a:moveTo>
                    <a:lnTo>
                      <a:pt x="0" y="0"/>
                    </a:lnTo>
                  </a:path>
                </a:pathLst>
              </a:custGeom>
              <a:ln w="9524">
                <a:solidFill>
                  <a:srgbClr val="B7B7B7"/>
                </a:solidFill>
                <a:prstDash val="lgDash"/>
              </a:ln>
            </p:spPr>
            <p:txBody>
              <a:bodyPr wrap="square" lIns="0" tIns="0" rIns="0" bIns="0" rtlCol="0"/>
              <a:lstStyle/>
              <a:p>
                <a:endParaRPr/>
              </a:p>
            </p:txBody>
          </p:sp>
          <p:pic>
            <p:nvPicPr>
              <p:cNvPr id="4" name="object 4"/>
              <p:cNvPicPr/>
              <p:nvPr/>
            </p:nvPicPr>
            <p:blipFill>
              <a:blip r:embed="rId3" cstate="print"/>
              <a:stretch>
                <a:fillRect/>
              </a:stretch>
            </p:blipFill>
            <p:spPr>
              <a:xfrm>
                <a:off x="5151730" y="1235550"/>
                <a:ext cx="1051799" cy="1051800"/>
              </a:xfrm>
              <a:prstGeom prst="rect">
                <a:avLst/>
              </a:prstGeom>
            </p:spPr>
          </p:pic>
          <p:pic>
            <p:nvPicPr>
              <p:cNvPr id="5" name="object 5"/>
              <p:cNvPicPr/>
              <p:nvPr/>
            </p:nvPicPr>
            <p:blipFill>
              <a:blip r:embed="rId4" cstate="print"/>
              <a:stretch>
                <a:fillRect/>
              </a:stretch>
            </p:blipFill>
            <p:spPr>
              <a:xfrm>
                <a:off x="5480175" y="128537"/>
                <a:ext cx="394924" cy="394924"/>
              </a:xfrm>
              <a:prstGeom prst="rect">
                <a:avLst/>
              </a:prstGeom>
            </p:spPr>
          </p:pic>
          <p:pic>
            <p:nvPicPr>
              <p:cNvPr id="6" name="object 6"/>
              <p:cNvPicPr/>
              <p:nvPr/>
            </p:nvPicPr>
            <p:blipFill>
              <a:blip r:embed="rId4" cstate="print"/>
              <a:stretch>
                <a:fillRect/>
              </a:stretch>
            </p:blipFill>
            <p:spPr>
              <a:xfrm>
                <a:off x="5480175" y="696875"/>
                <a:ext cx="394924" cy="394924"/>
              </a:xfrm>
              <a:prstGeom prst="rect">
                <a:avLst/>
              </a:prstGeom>
            </p:spPr>
          </p:pic>
        </p:grpSp>
        <p:sp>
          <p:nvSpPr>
            <p:cNvPr id="12" name="object 12"/>
            <p:cNvSpPr txBox="1"/>
            <p:nvPr/>
          </p:nvSpPr>
          <p:spPr>
            <a:xfrm>
              <a:off x="5677629" y="1605975"/>
              <a:ext cx="2313445" cy="397545"/>
            </a:xfrm>
            <a:prstGeom prst="rect">
              <a:avLst/>
            </a:prstGeom>
          </p:spPr>
          <p:txBody>
            <a:bodyPr vert="horz" wrap="square" lIns="0" tIns="12700" rIns="0" bIns="0" rtlCol="0">
              <a:spAutoFit/>
            </a:bodyPr>
            <a:lstStyle/>
            <a:p>
              <a:pPr marR="10160" algn="r">
                <a:lnSpc>
                  <a:spcPct val="100000"/>
                </a:lnSpc>
                <a:spcBef>
                  <a:spcPts val="100"/>
                </a:spcBef>
              </a:pPr>
              <a:r>
                <a:rPr sz="2500" spc="1019" dirty="0">
                  <a:solidFill>
                    <a:srgbClr val="FFFFFF"/>
                  </a:solidFill>
                  <a:latin typeface="Arial"/>
                  <a:cs typeface="Arial"/>
                </a:rPr>
                <a:t>500</a:t>
              </a:r>
              <a:r>
                <a:rPr sz="1800" spc="1019" dirty="0">
                  <a:solidFill>
                    <a:srgbClr val="FFFFFF"/>
                  </a:solidFill>
                  <a:latin typeface="Arial"/>
                  <a:cs typeface="Arial"/>
                </a:rPr>
                <a:t>sats</a:t>
              </a:r>
              <a:endParaRPr sz="1800" dirty="0">
                <a:latin typeface="Arial"/>
                <a:cs typeface="Arial"/>
              </a:endParaRPr>
            </a:p>
          </p:txBody>
        </p:sp>
        <p:sp>
          <p:nvSpPr>
            <p:cNvPr id="13" name="object 13"/>
            <p:cNvSpPr txBox="1"/>
            <p:nvPr/>
          </p:nvSpPr>
          <p:spPr>
            <a:xfrm>
              <a:off x="5899000" y="751992"/>
              <a:ext cx="1155700" cy="254000"/>
            </a:xfrm>
            <a:prstGeom prst="rect">
              <a:avLst/>
            </a:prstGeom>
          </p:spPr>
          <p:txBody>
            <a:bodyPr vert="horz" wrap="square" lIns="0" tIns="12700" rIns="0" bIns="0" rtlCol="0">
              <a:spAutoFit/>
            </a:bodyPr>
            <a:lstStyle/>
            <a:p>
              <a:pPr marL="12700">
                <a:lnSpc>
                  <a:spcPct val="100000"/>
                </a:lnSpc>
                <a:spcBef>
                  <a:spcPts val="100"/>
                </a:spcBef>
              </a:pPr>
              <a:r>
                <a:rPr sz="1500" spc="610" dirty="0">
                  <a:solidFill>
                    <a:srgbClr val="434343"/>
                  </a:solidFill>
                  <a:latin typeface="Arial"/>
                  <a:cs typeface="Arial"/>
                </a:rPr>
                <a:t>100</a:t>
              </a:r>
              <a:r>
                <a:rPr sz="1100" spc="610" dirty="0">
                  <a:solidFill>
                    <a:srgbClr val="434343"/>
                  </a:solidFill>
                  <a:latin typeface="Arial"/>
                  <a:cs typeface="Arial"/>
                </a:rPr>
                <a:t>sats</a:t>
              </a:r>
              <a:endParaRPr sz="1100">
                <a:latin typeface="Arial"/>
                <a:cs typeface="Arial"/>
              </a:endParaRPr>
            </a:p>
          </p:txBody>
        </p:sp>
        <p:sp>
          <p:nvSpPr>
            <p:cNvPr id="14" name="object 14"/>
            <p:cNvSpPr txBox="1"/>
            <p:nvPr/>
          </p:nvSpPr>
          <p:spPr>
            <a:xfrm>
              <a:off x="5948125" y="203017"/>
              <a:ext cx="1346200" cy="254000"/>
            </a:xfrm>
            <a:prstGeom prst="rect">
              <a:avLst/>
            </a:prstGeom>
          </p:spPr>
          <p:txBody>
            <a:bodyPr vert="horz" wrap="square" lIns="0" tIns="12700" rIns="0" bIns="0" rtlCol="0">
              <a:spAutoFit/>
            </a:bodyPr>
            <a:lstStyle/>
            <a:p>
              <a:pPr marL="12700">
                <a:lnSpc>
                  <a:spcPct val="100000"/>
                </a:lnSpc>
                <a:spcBef>
                  <a:spcPts val="100"/>
                </a:spcBef>
              </a:pPr>
              <a:r>
                <a:rPr sz="1500" spc="615" dirty="0">
                  <a:solidFill>
                    <a:srgbClr val="434343"/>
                  </a:solidFill>
                  <a:latin typeface="Arial"/>
                  <a:cs typeface="Arial"/>
                </a:rPr>
                <a:t>2100</a:t>
              </a:r>
              <a:r>
                <a:rPr sz="1100" spc="615" dirty="0">
                  <a:solidFill>
                    <a:srgbClr val="434343"/>
                  </a:solidFill>
                  <a:latin typeface="Arial"/>
                  <a:cs typeface="Arial"/>
                </a:rPr>
                <a:t>sats</a:t>
              </a:r>
              <a:endParaRPr sz="1100">
                <a:latin typeface="Arial"/>
                <a:cs typeface="Arial"/>
              </a:endParaRPr>
            </a:p>
          </p:txBody>
        </p:sp>
        <p:sp>
          <p:nvSpPr>
            <p:cNvPr id="15" name="object 15"/>
            <p:cNvSpPr/>
            <p:nvPr/>
          </p:nvSpPr>
          <p:spPr>
            <a:xfrm>
              <a:off x="5677637" y="523475"/>
              <a:ext cx="0" cy="173990"/>
            </a:xfrm>
            <a:custGeom>
              <a:avLst/>
              <a:gdLst/>
              <a:ahLst/>
              <a:cxnLst/>
              <a:rect l="l" t="t" r="r" b="b"/>
              <a:pathLst>
                <a:path h="173990">
                  <a:moveTo>
                    <a:pt x="0" y="173399"/>
                  </a:moveTo>
                  <a:lnTo>
                    <a:pt x="0" y="0"/>
                  </a:lnTo>
                </a:path>
              </a:pathLst>
            </a:custGeom>
            <a:ln w="9524">
              <a:solidFill>
                <a:srgbClr val="B7B7B7"/>
              </a:solidFill>
              <a:prstDash val="lgDash"/>
            </a:ln>
          </p:spPr>
          <p:txBody>
            <a:bodyPr wrap="square" lIns="0" tIns="0" rIns="0" bIns="0" rtlCol="0"/>
            <a:lstStyle/>
            <a:p>
              <a:endParaRPr/>
            </a:p>
          </p:txBody>
        </p:sp>
        <p:sp>
          <p:nvSpPr>
            <p:cNvPr id="20" name="object 12">
              <a:extLst>
                <a:ext uri="{FF2B5EF4-FFF2-40B4-BE49-F238E27FC236}">
                  <a16:creationId xmlns:a16="http://schemas.microsoft.com/office/drawing/2014/main" id="{96062AD2-317C-796F-2A83-99708526641D}"/>
                </a:ext>
              </a:extLst>
            </p:cNvPr>
            <p:cNvSpPr txBox="1"/>
            <p:nvPr/>
          </p:nvSpPr>
          <p:spPr>
            <a:xfrm>
              <a:off x="5297145" y="2373501"/>
              <a:ext cx="2313445" cy="382156"/>
            </a:xfrm>
            <a:prstGeom prst="rect">
              <a:avLst/>
            </a:prstGeom>
          </p:spPr>
          <p:txBody>
            <a:bodyPr vert="horz" wrap="square" lIns="0" tIns="12700" rIns="0" bIns="0" rtlCol="0">
              <a:spAutoFit/>
            </a:bodyPr>
            <a:lstStyle/>
            <a:p>
              <a:pPr algn="ctr">
                <a:lnSpc>
                  <a:spcPct val="100000"/>
                </a:lnSpc>
                <a:tabLst>
                  <a:tab pos="3405504" algn="l"/>
                </a:tabLst>
              </a:pPr>
              <a:r>
                <a:rPr lang="vi-VN" sz="2400" b="1" spc="-10" dirty="0">
                  <a:solidFill>
                    <a:srgbClr val="FF9900"/>
                  </a:solidFill>
                  <a:latin typeface="Tahoma"/>
                  <a:cs typeface="Tahoma"/>
                </a:rPr>
                <a:t>TRỰC TUYẾN</a:t>
              </a:r>
              <a:endParaRPr sz="1600" dirty="0">
                <a:latin typeface="Calibri"/>
                <a:cs typeface="Calibri"/>
              </a:endParaRPr>
            </a:p>
          </p:txBody>
        </p:sp>
      </p:grpSp>
      <p:grpSp>
        <p:nvGrpSpPr>
          <p:cNvPr id="23" name="Group 22">
            <a:extLst>
              <a:ext uri="{FF2B5EF4-FFF2-40B4-BE49-F238E27FC236}">
                <a16:creationId xmlns:a16="http://schemas.microsoft.com/office/drawing/2014/main" id="{831C41A1-C368-580E-FFEA-C09797D34999}"/>
              </a:ext>
            </a:extLst>
          </p:cNvPr>
          <p:cNvGrpSpPr/>
          <p:nvPr/>
        </p:nvGrpSpPr>
        <p:grpSpPr>
          <a:xfrm>
            <a:off x="2013921" y="1044586"/>
            <a:ext cx="1409275" cy="1710006"/>
            <a:chOff x="2476925" y="1060375"/>
            <a:chExt cx="1409275" cy="1710006"/>
          </a:xfrm>
        </p:grpSpPr>
        <p:pic>
          <p:nvPicPr>
            <p:cNvPr id="16" name="object 16"/>
            <p:cNvPicPr/>
            <p:nvPr/>
          </p:nvPicPr>
          <p:blipFill>
            <a:blip r:embed="rId5" cstate="print"/>
            <a:stretch>
              <a:fillRect/>
            </a:stretch>
          </p:blipFill>
          <p:spPr>
            <a:xfrm>
              <a:off x="2476925" y="1060375"/>
              <a:ext cx="1327850" cy="1327850"/>
            </a:xfrm>
            <a:prstGeom prst="rect">
              <a:avLst/>
            </a:prstGeom>
          </p:spPr>
        </p:pic>
        <p:sp>
          <p:nvSpPr>
            <p:cNvPr id="21" name="object 12">
              <a:extLst>
                <a:ext uri="{FF2B5EF4-FFF2-40B4-BE49-F238E27FC236}">
                  <a16:creationId xmlns:a16="http://schemas.microsoft.com/office/drawing/2014/main" id="{056CDC45-2F6F-D0AF-708A-87B952243B79}"/>
                </a:ext>
              </a:extLst>
            </p:cNvPr>
            <p:cNvSpPr txBox="1"/>
            <p:nvPr/>
          </p:nvSpPr>
          <p:spPr>
            <a:xfrm>
              <a:off x="2476925" y="2388225"/>
              <a:ext cx="1409275" cy="382156"/>
            </a:xfrm>
            <a:prstGeom prst="rect">
              <a:avLst/>
            </a:prstGeom>
          </p:spPr>
          <p:txBody>
            <a:bodyPr vert="horz" wrap="square" lIns="0" tIns="12700" rIns="0" bIns="0" rtlCol="0">
              <a:spAutoFit/>
            </a:bodyPr>
            <a:lstStyle/>
            <a:p>
              <a:pPr algn="l">
                <a:lnSpc>
                  <a:spcPct val="100000"/>
                </a:lnSpc>
                <a:tabLst>
                  <a:tab pos="3405504" algn="l"/>
                </a:tabLst>
              </a:pPr>
              <a:r>
                <a:rPr lang="vi-VN" sz="2400" b="1" dirty="0">
                  <a:solidFill>
                    <a:srgbClr val="FF9900"/>
                  </a:solidFill>
                  <a:latin typeface="Tahoma"/>
                  <a:cs typeface="Tahoma"/>
                </a:rPr>
                <a:t>GIÁ TRỊ</a:t>
              </a:r>
              <a:endParaRPr sz="1600" dirty="0">
                <a:latin typeface="Calibri"/>
                <a:cs typeface="Calibr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126322" y="3001359"/>
            <a:ext cx="6863715" cy="1695079"/>
          </a:xfrm>
          <a:prstGeom prst="rect">
            <a:avLst/>
          </a:prstGeom>
        </p:spPr>
        <p:txBody>
          <a:bodyPr vert="horz" wrap="square" lIns="0" tIns="12700" rIns="0" bIns="0" rtlCol="0">
            <a:spAutoFit/>
          </a:bodyPr>
          <a:lstStyle/>
          <a:p>
            <a:pPr marL="12700" marR="5080" algn="just">
              <a:lnSpc>
                <a:spcPct val="114999"/>
              </a:lnSpc>
              <a:spcBef>
                <a:spcPts val="2215"/>
              </a:spcBef>
            </a:pPr>
            <a:r>
              <a:rPr lang="vi-VN" sz="1600" dirty="0">
                <a:solidFill>
                  <a:srgbClr val="FFFFFF"/>
                </a:solidFill>
                <a:latin typeface="Calibri"/>
                <a:cs typeface="Calibri"/>
              </a:rPr>
              <a:t>Tự động hóa việc phân chia bồi thường giữa một nhóm, trong đó một địa chỉ nhận Lightning đã được lập trình để phân phối số tiền, theo tỷ lệ đã được xác định trước, giữa nhiều địa chỉ khác nhau. Khi một trong những địa chỉ nhận Lightning đó cũng có thể chỉ định các phân chia phân phối của riêng mình, một quy trình làm việc cho giá trị về cơ bản đã được tạo ra. Được nghĩ ra bởi Andrew Camilleri, những cái này được biết đến là Lightning Prisms.</a:t>
            </a:r>
            <a:endParaRPr sz="1600" dirty="0">
              <a:latin typeface="Calibri"/>
              <a:cs typeface="Calibri"/>
            </a:endParaRPr>
          </a:p>
        </p:txBody>
      </p:sp>
      <p:sp>
        <p:nvSpPr>
          <p:cNvPr id="7" name="object 7"/>
          <p:cNvSpPr txBox="1"/>
          <p:nvPr/>
        </p:nvSpPr>
        <p:spPr>
          <a:xfrm>
            <a:off x="8557000" y="4605099"/>
            <a:ext cx="378460" cy="406400"/>
          </a:xfrm>
          <a:prstGeom prst="rect">
            <a:avLst/>
          </a:prstGeom>
        </p:spPr>
        <p:txBody>
          <a:bodyPr vert="horz" wrap="square" lIns="0" tIns="12700" rIns="0" bIns="0" rtlCol="0">
            <a:spAutoFit/>
          </a:bodyPr>
          <a:lstStyle/>
          <a:p>
            <a:pPr marL="12700">
              <a:lnSpc>
                <a:spcPct val="100000"/>
              </a:lnSpc>
              <a:spcBef>
                <a:spcPts val="100"/>
              </a:spcBef>
            </a:pPr>
            <a:r>
              <a:rPr sz="2500" b="1" spc="95" dirty="0">
                <a:solidFill>
                  <a:srgbClr val="FFFFFF"/>
                </a:solidFill>
                <a:latin typeface="Calibri"/>
                <a:cs typeface="Calibri"/>
              </a:rPr>
              <a:t>19</a:t>
            </a:r>
            <a:endParaRPr sz="2500">
              <a:latin typeface="Calibri"/>
              <a:cs typeface="Calibri"/>
            </a:endParaRPr>
          </a:p>
        </p:txBody>
      </p:sp>
      <p:sp>
        <p:nvSpPr>
          <p:cNvPr id="8" name="object 8"/>
          <p:cNvSpPr txBox="1"/>
          <p:nvPr/>
        </p:nvSpPr>
        <p:spPr>
          <a:xfrm>
            <a:off x="8778154" y="134176"/>
            <a:ext cx="281940" cy="1045844"/>
          </a:xfrm>
          <a:prstGeom prst="rect">
            <a:avLst/>
          </a:prstGeom>
        </p:spPr>
        <p:txBody>
          <a:bodyPr vert="vert270" wrap="square" lIns="0" tIns="6985" rIns="0" bIns="0" rtlCol="0">
            <a:spAutoFit/>
          </a:bodyPr>
          <a:lstStyle/>
          <a:p>
            <a:pPr marL="12700">
              <a:lnSpc>
                <a:spcPct val="100000"/>
              </a:lnSpc>
              <a:spcBef>
                <a:spcPts val="55"/>
              </a:spcBef>
            </a:pPr>
            <a:r>
              <a:rPr sz="1600" spc="-10" dirty="0">
                <a:solidFill>
                  <a:srgbClr val="FF9900"/>
                </a:solidFill>
                <a:latin typeface="Calibri"/>
                <a:cs typeface="Calibri"/>
              </a:rPr>
              <a:t>@anilsaidso</a:t>
            </a:r>
            <a:endParaRPr sz="1600">
              <a:latin typeface="Calibri"/>
              <a:cs typeface="Calibri"/>
            </a:endParaRPr>
          </a:p>
        </p:txBody>
      </p:sp>
      <p:grpSp>
        <p:nvGrpSpPr>
          <p:cNvPr id="9" name="object 9"/>
          <p:cNvGrpSpPr/>
          <p:nvPr/>
        </p:nvGrpSpPr>
        <p:grpSpPr>
          <a:xfrm>
            <a:off x="0" y="303724"/>
            <a:ext cx="1818005" cy="839469"/>
            <a:chOff x="0" y="303724"/>
            <a:chExt cx="1818005" cy="839469"/>
          </a:xfrm>
        </p:grpSpPr>
        <p:sp>
          <p:nvSpPr>
            <p:cNvPr id="10" name="object 10"/>
            <p:cNvSpPr/>
            <p:nvPr/>
          </p:nvSpPr>
          <p:spPr>
            <a:xfrm>
              <a:off x="0" y="303724"/>
              <a:ext cx="1818005" cy="839469"/>
            </a:xfrm>
            <a:custGeom>
              <a:avLst/>
              <a:gdLst/>
              <a:ahLst/>
              <a:cxnLst/>
              <a:rect l="l" t="t" r="r" b="b"/>
              <a:pathLst>
                <a:path w="1818005" h="839469">
                  <a:moveTo>
                    <a:pt x="1817699" y="839399"/>
                  </a:moveTo>
                  <a:lnTo>
                    <a:pt x="0" y="839399"/>
                  </a:lnTo>
                  <a:lnTo>
                    <a:pt x="0" y="0"/>
                  </a:lnTo>
                  <a:lnTo>
                    <a:pt x="1817699" y="0"/>
                  </a:lnTo>
                  <a:lnTo>
                    <a:pt x="1817699" y="839399"/>
                  </a:lnTo>
                  <a:close/>
                </a:path>
              </a:pathLst>
            </a:custGeom>
            <a:solidFill>
              <a:srgbClr val="FF9900"/>
            </a:solidFill>
          </p:spPr>
          <p:txBody>
            <a:bodyPr wrap="square" lIns="0" tIns="0" rIns="0" bIns="0" rtlCol="0"/>
            <a:lstStyle/>
            <a:p>
              <a:endParaRPr/>
            </a:p>
          </p:txBody>
        </p:sp>
        <p:pic>
          <p:nvPicPr>
            <p:cNvPr id="11" name="object 11"/>
            <p:cNvPicPr/>
            <p:nvPr/>
          </p:nvPicPr>
          <p:blipFill>
            <a:blip r:embed="rId2" cstate="print"/>
            <a:stretch>
              <a:fillRect/>
            </a:stretch>
          </p:blipFill>
          <p:spPr>
            <a:xfrm>
              <a:off x="127324" y="399388"/>
              <a:ext cx="726899" cy="648062"/>
            </a:xfrm>
            <a:prstGeom prst="rect">
              <a:avLst/>
            </a:prstGeom>
          </p:spPr>
        </p:pic>
      </p:grpSp>
      <p:sp>
        <p:nvSpPr>
          <p:cNvPr id="12" name="object 12"/>
          <p:cNvSpPr txBox="1"/>
          <p:nvPr/>
        </p:nvSpPr>
        <p:spPr>
          <a:xfrm>
            <a:off x="0" y="303724"/>
            <a:ext cx="1818005" cy="839469"/>
          </a:xfrm>
          <a:prstGeom prst="rect">
            <a:avLst/>
          </a:prstGeom>
        </p:spPr>
        <p:txBody>
          <a:bodyPr vert="horz" wrap="square" lIns="0" tIns="83185" rIns="0" bIns="0" rtlCol="0">
            <a:spAutoFit/>
          </a:bodyPr>
          <a:lstStyle/>
          <a:p>
            <a:pPr marL="885825" marR="167640" indent="-83820">
              <a:lnSpc>
                <a:spcPct val="114999"/>
              </a:lnSpc>
              <a:spcBef>
                <a:spcPts val="655"/>
              </a:spcBef>
            </a:pPr>
            <a:r>
              <a:rPr sz="1600" i="1" spc="45" dirty="0">
                <a:latin typeface="Calibri"/>
                <a:cs typeface="Calibri"/>
              </a:rPr>
              <a:t>Lightning </a:t>
            </a:r>
            <a:r>
              <a:rPr sz="1600" i="1" spc="-10" dirty="0">
                <a:latin typeface="Calibri"/>
                <a:cs typeface="Calibri"/>
              </a:rPr>
              <a:t>Network</a:t>
            </a:r>
            <a:endParaRPr sz="1600">
              <a:latin typeface="Calibri"/>
              <a:cs typeface="Calibri"/>
            </a:endParaRPr>
          </a:p>
        </p:txBody>
      </p:sp>
      <p:grpSp>
        <p:nvGrpSpPr>
          <p:cNvPr id="39" name="Group 38">
            <a:extLst>
              <a:ext uri="{FF2B5EF4-FFF2-40B4-BE49-F238E27FC236}">
                <a16:creationId xmlns:a16="http://schemas.microsoft.com/office/drawing/2014/main" id="{741D74F4-283B-EBD7-E630-C1E0CA04AFDA}"/>
              </a:ext>
            </a:extLst>
          </p:cNvPr>
          <p:cNvGrpSpPr/>
          <p:nvPr/>
        </p:nvGrpSpPr>
        <p:grpSpPr>
          <a:xfrm>
            <a:off x="1793443" y="723419"/>
            <a:ext cx="7013442" cy="2058783"/>
            <a:chOff x="1940265" y="750300"/>
            <a:chExt cx="7013442" cy="2058783"/>
          </a:xfrm>
        </p:grpSpPr>
        <p:grpSp>
          <p:nvGrpSpPr>
            <p:cNvPr id="2" name="object 2"/>
            <p:cNvGrpSpPr/>
            <p:nvPr/>
          </p:nvGrpSpPr>
          <p:grpSpPr>
            <a:xfrm>
              <a:off x="2590787" y="750300"/>
              <a:ext cx="797560" cy="794385"/>
              <a:chOff x="2590787" y="750300"/>
              <a:chExt cx="797560" cy="794385"/>
            </a:xfrm>
          </p:grpSpPr>
          <p:sp>
            <p:nvSpPr>
              <p:cNvPr id="3" name="object 3"/>
              <p:cNvSpPr/>
              <p:nvPr/>
            </p:nvSpPr>
            <p:spPr>
              <a:xfrm>
                <a:off x="2769621" y="885674"/>
                <a:ext cx="441325" cy="445770"/>
              </a:xfrm>
              <a:custGeom>
                <a:avLst/>
                <a:gdLst/>
                <a:ahLst/>
                <a:cxnLst/>
                <a:rect l="l" t="t" r="r" b="b"/>
                <a:pathLst>
                  <a:path w="441325" h="445769">
                    <a:moveTo>
                      <a:pt x="440999" y="445499"/>
                    </a:moveTo>
                    <a:lnTo>
                      <a:pt x="0" y="445499"/>
                    </a:lnTo>
                    <a:lnTo>
                      <a:pt x="0" y="0"/>
                    </a:lnTo>
                    <a:lnTo>
                      <a:pt x="440999" y="0"/>
                    </a:lnTo>
                    <a:lnTo>
                      <a:pt x="440999" y="445499"/>
                    </a:lnTo>
                    <a:close/>
                  </a:path>
                </a:pathLst>
              </a:custGeom>
              <a:solidFill>
                <a:srgbClr val="FF9900"/>
              </a:solidFill>
            </p:spPr>
            <p:txBody>
              <a:bodyPr wrap="square" lIns="0" tIns="0" rIns="0" bIns="0" rtlCol="0"/>
              <a:lstStyle/>
              <a:p>
                <a:endParaRPr/>
              </a:p>
            </p:txBody>
          </p:sp>
          <p:sp>
            <p:nvSpPr>
              <p:cNvPr id="4" name="object 4"/>
              <p:cNvSpPr/>
              <p:nvPr/>
            </p:nvSpPr>
            <p:spPr>
              <a:xfrm>
                <a:off x="2769621" y="885674"/>
                <a:ext cx="441325" cy="445770"/>
              </a:xfrm>
              <a:custGeom>
                <a:avLst/>
                <a:gdLst/>
                <a:ahLst/>
                <a:cxnLst/>
                <a:rect l="l" t="t" r="r" b="b"/>
                <a:pathLst>
                  <a:path w="441325" h="445769">
                    <a:moveTo>
                      <a:pt x="0" y="0"/>
                    </a:moveTo>
                    <a:lnTo>
                      <a:pt x="440999" y="0"/>
                    </a:lnTo>
                    <a:lnTo>
                      <a:pt x="440999" y="445499"/>
                    </a:lnTo>
                    <a:lnTo>
                      <a:pt x="0" y="445499"/>
                    </a:lnTo>
                    <a:lnTo>
                      <a:pt x="0" y="0"/>
                    </a:lnTo>
                    <a:close/>
                  </a:path>
                </a:pathLst>
              </a:custGeom>
              <a:ln w="9524">
                <a:solidFill>
                  <a:srgbClr val="595959"/>
                </a:solidFill>
              </a:ln>
            </p:spPr>
            <p:txBody>
              <a:bodyPr wrap="square" lIns="0" tIns="0" rIns="0" bIns="0" rtlCol="0"/>
              <a:lstStyle/>
              <a:p>
                <a:endParaRPr/>
              </a:p>
            </p:txBody>
          </p:sp>
          <p:pic>
            <p:nvPicPr>
              <p:cNvPr id="5" name="object 5"/>
              <p:cNvPicPr/>
              <p:nvPr/>
            </p:nvPicPr>
            <p:blipFill>
              <a:blip r:embed="rId3" cstate="print"/>
              <a:stretch>
                <a:fillRect/>
              </a:stretch>
            </p:blipFill>
            <p:spPr>
              <a:xfrm>
                <a:off x="2590787" y="750300"/>
                <a:ext cx="797174" cy="794100"/>
              </a:xfrm>
              <a:prstGeom prst="rect">
                <a:avLst/>
              </a:prstGeom>
            </p:spPr>
          </p:pic>
        </p:grpSp>
        <p:sp>
          <p:nvSpPr>
            <p:cNvPr id="13" name="object 13"/>
            <p:cNvSpPr txBox="1"/>
            <p:nvPr/>
          </p:nvSpPr>
          <p:spPr>
            <a:xfrm>
              <a:off x="2061495" y="1891322"/>
              <a:ext cx="1854200" cy="269240"/>
            </a:xfrm>
            <a:prstGeom prst="rect">
              <a:avLst/>
            </a:prstGeom>
          </p:spPr>
          <p:txBody>
            <a:bodyPr vert="horz" wrap="square" lIns="0" tIns="12700" rIns="0" bIns="0" rtlCol="0">
              <a:spAutoFit/>
            </a:bodyPr>
            <a:lstStyle/>
            <a:p>
              <a:pPr marL="12700">
                <a:lnSpc>
                  <a:spcPct val="100000"/>
                </a:lnSpc>
                <a:spcBef>
                  <a:spcPts val="100"/>
                </a:spcBef>
              </a:pPr>
              <a:r>
                <a:rPr sz="1600" spc="710" dirty="0">
                  <a:solidFill>
                    <a:srgbClr val="FFFFFF"/>
                  </a:solidFill>
                  <a:latin typeface="Arial"/>
                  <a:cs typeface="Arial"/>
                </a:rPr>
                <a:t>+5,000</a:t>
              </a:r>
              <a:r>
                <a:rPr sz="1200" spc="710" dirty="0">
                  <a:solidFill>
                    <a:srgbClr val="FFFFFF"/>
                  </a:solidFill>
                  <a:latin typeface="Arial"/>
                  <a:cs typeface="Arial"/>
                </a:rPr>
                <a:t>sats</a:t>
              </a:r>
              <a:endParaRPr sz="1200">
                <a:latin typeface="Arial"/>
                <a:cs typeface="Arial"/>
              </a:endParaRPr>
            </a:p>
          </p:txBody>
        </p:sp>
        <p:sp>
          <p:nvSpPr>
            <p:cNvPr id="14" name="object 14"/>
            <p:cNvSpPr txBox="1"/>
            <p:nvPr/>
          </p:nvSpPr>
          <p:spPr>
            <a:xfrm>
              <a:off x="5301098" y="1684409"/>
              <a:ext cx="1549400" cy="656590"/>
            </a:xfrm>
            <a:prstGeom prst="rect">
              <a:avLst/>
            </a:prstGeom>
          </p:spPr>
          <p:txBody>
            <a:bodyPr vert="horz" wrap="square" lIns="0" tIns="40005" rIns="0" bIns="0" rtlCol="0">
              <a:spAutoFit/>
            </a:bodyPr>
            <a:lstStyle/>
            <a:p>
              <a:pPr marL="12700">
                <a:lnSpc>
                  <a:spcPct val="100000"/>
                </a:lnSpc>
                <a:spcBef>
                  <a:spcPts val="315"/>
                </a:spcBef>
              </a:pPr>
              <a:r>
                <a:rPr sz="1200" spc="595" dirty="0">
                  <a:solidFill>
                    <a:srgbClr val="B7B7B7"/>
                  </a:solidFill>
                  <a:latin typeface="Arial"/>
                  <a:cs typeface="Arial"/>
                </a:rPr>
                <a:t>+1,000sats</a:t>
              </a:r>
              <a:endParaRPr sz="1200">
                <a:latin typeface="Arial"/>
                <a:cs typeface="Arial"/>
              </a:endParaRPr>
            </a:p>
            <a:p>
              <a:pPr marL="12700">
                <a:lnSpc>
                  <a:spcPct val="100000"/>
                </a:lnSpc>
                <a:spcBef>
                  <a:spcPts val="215"/>
                </a:spcBef>
              </a:pPr>
              <a:r>
                <a:rPr sz="1200" spc="595" dirty="0">
                  <a:solidFill>
                    <a:srgbClr val="B7B7B7"/>
                  </a:solidFill>
                  <a:latin typeface="Arial"/>
                  <a:cs typeface="Arial"/>
                </a:rPr>
                <a:t>+1,000sats</a:t>
              </a:r>
              <a:endParaRPr sz="1200">
                <a:latin typeface="Arial"/>
                <a:cs typeface="Arial"/>
              </a:endParaRPr>
            </a:p>
            <a:p>
              <a:pPr marL="12700">
                <a:lnSpc>
                  <a:spcPct val="100000"/>
                </a:lnSpc>
                <a:spcBef>
                  <a:spcPts val="215"/>
                </a:spcBef>
              </a:pPr>
              <a:r>
                <a:rPr sz="1200" spc="595" dirty="0">
                  <a:solidFill>
                    <a:srgbClr val="FFFFFF"/>
                  </a:solidFill>
                  <a:latin typeface="Arial"/>
                  <a:cs typeface="Arial"/>
                </a:rPr>
                <a:t>+3,000sats</a:t>
              </a:r>
              <a:endParaRPr sz="1200">
                <a:latin typeface="Arial"/>
                <a:cs typeface="Arial"/>
              </a:endParaRPr>
            </a:p>
          </p:txBody>
        </p:sp>
        <p:grpSp>
          <p:nvGrpSpPr>
            <p:cNvPr id="15" name="object 15"/>
            <p:cNvGrpSpPr/>
            <p:nvPr/>
          </p:nvGrpSpPr>
          <p:grpSpPr>
            <a:xfrm>
              <a:off x="3935563" y="1751226"/>
              <a:ext cx="1294130" cy="502920"/>
              <a:chOff x="3935563" y="1751226"/>
              <a:chExt cx="1294130" cy="502920"/>
            </a:xfrm>
          </p:grpSpPr>
          <p:sp>
            <p:nvSpPr>
              <p:cNvPr id="16" name="object 16"/>
              <p:cNvSpPr/>
              <p:nvPr/>
            </p:nvSpPr>
            <p:spPr>
              <a:xfrm>
                <a:off x="3940325" y="2053224"/>
                <a:ext cx="1241425" cy="180975"/>
              </a:xfrm>
              <a:custGeom>
                <a:avLst/>
                <a:gdLst/>
                <a:ahLst/>
                <a:cxnLst/>
                <a:rect l="l" t="t" r="r" b="b"/>
                <a:pathLst>
                  <a:path w="1241425" h="180975">
                    <a:moveTo>
                      <a:pt x="0" y="0"/>
                    </a:moveTo>
                    <a:lnTo>
                      <a:pt x="72083" y="782"/>
                    </a:lnTo>
                    <a:lnTo>
                      <a:pt x="138850" y="3046"/>
                    </a:lnTo>
                    <a:lnTo>
                      <a:pt x="200741" y="6669"/>
                    </a:lnTo>
                    <a:lnTo>
                      <a:pt x="258201" y="11527"/>
                    </a:lnTo>
                    <a:lnTo>
                      <a:pt x="311673" y="17497"/>
                    </a:lnTo>
                    <a:lnTo>
                      <a:pt x="361600" y="24454"/>
                    </a:lnTo>
                    <a:lnTo>
                      <a:pt x="408425" y="32277"/>
                    </a:lnTo>
                    <a:lnTo>
                      <a:pt x="452591" y="40840"/>
                    </a:lnTo>
                    <a:lnTo>
                      <a:pt x="494542" y="50021"/>
                    </a:lnTo>
                    <a:lnTo>
                      <a:pt x="534720" y="59696"/>
                    </a:lnTo>
                    <a:lnTo>
                      <a:pt x="573568" y="69741"/>
                    </a:lnTo>
                    <a:lnTo>
                      <a:pt x="611530" y="80034"/>
                    </a:lnTo>
                    <a:lnTo>
                      <a:pt x="649049" y="90449"/>
                    </a:lnTo>
                    <a:lnTo>
                      <a:pt x="697891" y="103972"/>
                    </a:lnTo>
                    <a:lnTo>
                      <a:pt x="747705" y="117223"/>
                    </a:lnTo>
                    <a:lnTo>
                      <a:pt x="799467" y="129931"/>
                    </a:lnTo>
                    <a:lnTo>
                      <a:pt x="854149" y="141825"/>
                    </a:lnTo>
                    <a:lnTo>
                      <a:pt x="912726" y="152634"/>
                    </a:lnTo>
                    <a:lnTo>
                      <a:pt x="951747" y="158718"/>
                    </a:lnTo>
                    <a:lnTo>
                      <a:pt x="992907" y="164205"/>
                    </a:lnTo>
                    <a:lnTo>
                      <a:pt x="1036443" y="169030"/>
                    </a:lnTo>
                    <a:lnTo>
                      <a:pt x="1082595" y="173126"/>
                    </a:lnTo>
                    <a:lnTo>
                      <a:pt x="1131598" y="176428"/>
                    </a:lnTo>
                    <a:lnTo>
                      <a:pt x="1183692" y="178868"/>
                    </a:lnTo>
                    <a:lnTo>
                      <a:pt x="1224933" y="180093"/>
                    </a:lnTo>
                    <a:lnTo>
                      <a:pt x="1239113" y="180380"/>
                    </a:lnTo>
                    <a:lnTo>
                      <a:pt x="1240951" y="180409"/>
                    </a:lnTo>
                  </a:path>
                </a:pathLst>
              </a:custGeom>
              <a:ln w="9524">
                <a:solidFill>
                  <a:srgbClr val="FFFFFF"/>
                </a:solidFill>
              </a:ln>
            </p:spPr>
            <p:txBody>
              <a:bodyPr wrap="square" lIns="0" tIns="0" rIns="0" bIns="0" rtlCol="0"/>
              <a:lstStyle/>
              <a:p>
                <a:endParaRPr/>
              </a:p>
            </p:txBody>
          </p:sp>
          <p:sp>
            <p:nvSpPr>
              <p:cNvPr id="17" name="object 17"/>
              <p:cNvSpPr/>
              <p:nvPr/>
            </p:nvSpPr>
            <p:spPr>
              <a:xfrm>
                <a:off x="5181143" y="2217902"/>
                <a:ext cx="43815" cy="31750"/>
              </a:xfrm>
              <a:custGeom>
                <a:avLst/>
                <a:gdLst/>
                <a:ahLst/>
                <a:cxnLst/>
                <a:rect l="l" t="t" r="r" b="b"/>
                <a:pathLst>
                  <a:path w="43814" h="31750">
                    <a:moveTo>
                      <a:pt x="0" y="31464"/>
                    </a:moveTo>
                    <a:lnTo>
                      <a:pt x="269" y="0"/>
                    </a:lnTo>
                    <a:lnTo>
                      <a:pt x="43358" y="16102"/>
                    </a:lnTo>
                    <a:lnTo>
                      <a:pt x="0" y="31464"/>
                    </a:lnTo>
                    <a:close/>
                  </a:path>
                </a:pathLst>
              </a:custGeom>
              <a:solidFill>
                <a:srgbClr val="FFFFFF"/>
              </a:solidFill>
            </p:spPr>
            <p:txBody>
              <a:bodyPr wrap="square" lIns="0" tIns="0" rIns="0" bIns="0" rtlCol="0"/>
              <a:lstStyle/>
              <a:p>
                <a:endParaRPr/>
              </a:p>
            </p:txBody>
          </p:sp>
          <p:sp>
            <p:nvSpPr>
              <p:cNvPr id="18" name="object 18"/>
              <p:cNvSpPr/>
              <p:nvPr/>
            </p:nvSpPr>
            <p:spPr>
              <a:xfrm>
                <a:off x="5181143" y="2217902"/>
                <a:ext cx="43815" cy="31750"/>
              </a:xfrm>
              <a:custGeom>
                <a:avLst/>
                <a:gdLst/>
                <a:ahLst/>
                <a:cxnLst/>
                <a:rect l="l" t="t" r="r" b="b"/>
                <a:pathLst>
                  <a:path w="43814" h="31750">
                    <a:moveTo>
                      <a:pt x="0" y="31464"/>
                    </a:moveTo>
                    <a:lnTo>
                      <a:pt x="43358" y="16102"/>
                    </a:lnTo>
                    <a:lnTo>
                      <a:pt x="269" y="0"/>
                    </a:lnTo>
                    <a:lnTo>
                      <a:pt x="0" y="31464"/>
                    </a:lnTo>
                    <a:close/>
                  </a:path>
                </a:pathLst>
              </a:custGeom>
              <a:ln w="9524">
                <a:solidFill>
                  <a:srgbClr val="FFFFFF"/>
                </a:solidFill>
              </a:ln>
            </p:spPr>
            <p:txBody>
              <a:bodyPr wrap="square" lIns="0" tIns="0" rIns="0" bIns="0" rtlCol="0"/>
              <a:lstStyle/>
              <a:p>
                <a:endParaRPr/>
              </a:p>
            </p:txBody>
          </p:sp>
          <p:sp>
            <p:nvSpPr>
              <p:cNvPr id="19" name="object 19"/>
              <p:cNvSpPr/>
              <p:nvPr/>
            </p:nvSpPr>
            <p:spPr>
              <a:xfrm>
                <a:off x="3940325" y="1771719"/>
                <a:ext cx="1214120" cy="281940"/>
              </a:xfrm>
              <a:custGeom>
                <a:avLst/>
                <a:gdLst/>
                <a:ahLst/>
                <a:cxnLst/>
                <a:rect l="l" t="t" r="r" b="b"/>
                <a:pathLst>
                  <a:path w="1214120" h="281939">
                    <a:moveTo>
                      <a:pt x="0" y="281505"/>
                    </a:moveTo>
                    <a:lnTo>
                      <a:pt x="70567" y="280284"/>
                    </a:lnTo>
                    <a:lnTo>
                      <a:pt x="135929" y="276750"/>
                    </a:lnTo>
                    <a:lnTo>
                      <a:pt x="196519" y="271097"/>
                    </a:lnTo>
                    <a:lnTo>
                      <a:pt x="252771" y="263516"/>
                    </a:lnTo>
                    <a:lnTo>
                      <a:pt x="305119" y="254200"/>
                    </a:lnTo>
                    <a:lnTo>
                      <a:pt x="353996" y="243342"/>
                    </a:lnTo>
                    <a:lnTo>
                      <a:pt x="399836" y="231135"/>
                    </a:lnTo>
                    <a:lnTo>
                      <a:pt x="443073" y="217772"/>
                    </a:lnTo>
                    <a:lnTo>
                      <a:pt x="484141" y="203445"/>
                    </a:lnTo>
                    <a:lnTo>
                      <a:pt x="523474" y="188347"/>
                    </a:lnTo>
                    <a:lnTo>
                      <a:pt x="561506" y="172671"/>
                    </a:lnTo>
                    <a:lnTo>
                      <a:pt x="598670" y="156609"/>
                    </a:lnTo>
                    <a:lnTo>
                      <a:pt x="635399" y="140355"/>
                    </a:lnTo>
                    <a:lnTo>
                      <a:pt x="683213" y="119253"/>
                    </a:lnTo>
                    <a:lnTo>
                      <a:pt x="731980" y="98574"/>
                    </a:lnTo>
                    <a:lnTo>
                      <a:pt x="782653" y="78743"/>
                    </a:lnTo>
                    <a:lnTo>
                      <a:pt x="836186" y="60182"/>
                    </a:lnTo>
                    <a:lnTo>
                      <a:pt x="893531" y="43314"/>
                    </a:lnTo>
                    <a:lnTo>
                      <a:pt x="931731" y="33820"/>
                    </a:lnTo>
                    <a:lnTo>
                      <a:pt x="972025" y="25257"/>
                    </a:lnTo>
                    <a:lnTo>
                      <a:pt x="1014646" y="17727"/>
                    </a:lnTo>
                    <a:lnTo>
                      <a:pt x="1059827" y="11335"/>
                    </a:lnTo>
                    <a:lnTo>
                      <a:pt x="1107800" y="6183"/>
                    </a:lnTo>
                    <a:lnTo>
                      <a:pt x="1158798" y="2375"/>
                    </a:lnTo>
                    <a:lnTo>
                      <a:pt x="1199171" y="463"/>
                    </a:lnTo>
                    <a:lnTo>
                      <a:pt x="1213053" y="14"/>
                    </a:lnTo>
                    <a:lnTo>
                      <a:pt x="1213655" y="0"/>
                    </a:lnTo>
                  </a:path>
                </a:pathLst>
              </a:custGeom>
              <a:ln w="9524">
                <a:solidFill>
                  <a:srgbClr val="B7B7B7"/>
                </a:solidFill>
              </a:ln>
            </p:spPr>
            <p:txBody>
              <a:bodyPr wrap="square" lIns="0" tIns="0" rIns="0" bIns="0" rtlCol="0"/>
              <a:lstStyle/>
              <a:p>
                <a:endParaRPr/>
              </a:p>
            </p:txBody>
          </p:sp>
          <p:sp>
            <p:nvSpPr>
              <p:cNvPr id="20" name="object 20"/>
              <p:cNvSpPr/>
              <p:nvPr/>
            </p:nvSpPr>
            <p:spPr>
              <a:xfrm>
                <a:off x="5153762" y="1755988"/>
                <a:ext cx="43815" cy="31750"/>
              </a:xfrm>
              <a:custGeom>
                <a:avLst/>
                <a:gdLst/>
                <a:ahLst/>
                <a:cxnLst/>
                <a:rect l="l" t="t" r="r" b="b"/>
                <a:pathLst>
                  <a:path w="43814" h="31750">
                    <a:moveTo>
                      <a:pt x="437" y="31462"/>
                    </a:moveTo>
                    <a:lnTo>
                      <a:pt x="0" y="0"/>
                    </a:lnTo>
                    <a:lnTo>
                      <a:pt x="43439" y="15129"/>
                    </a:lnTo>
                    <a:lnTo>
                      <a:pt x="437" y="31462"/>
                    </a:lnTo>
                    <a:close/>
                  </a:path>
                </a:pathLst>
              </a:custGeom>
              <a:solidFill>
                <a:srgbClr val="B7B7B7"/>
              </a:solidFill>
            </p:spPr>
            <p:txBody>
              <a:bodyPr wrap="square" lIns="0" tIns="0" rIns="0" bIns="0" rtlCol="0"/>
              <a:lstStyle/>
              <a:p>
                <a:endParaRPr/>
              </a:p>
            </p:txBody>
          </p:sp>
          <p:sp>
            <p:nvSpPr>
              <p:cNvPr id="21" name="object 21"/>
              <p:cNvSpPr/>
              <p:nvPr/>
            </p:nvSpPr>
            <p:spPr>
              <a:xfrm>
                <a:off x="5153762" y="1755988"/>
                <a:ext cx="43815" cy="31750"/>
              </a:xfrm>
              <a:custGeom>
                <a:avLst/>
                <a:gdLst/>
                <a:ahLst/>
                <a:cxnLst/>
                <a:rect l="l" t="t" r="r" b="b"/>
                <a:pathLst>
                  <a:path w="43814" h="31750">
                    <a:moveTo>
                      <a:pt x="437" y="31462"/>
                    </a:moveTo>
                    <a:lnTo>
                      <a:pt x="43439" y="15129"/>
                    </a:lnTo>
                    <a:lnTo>
                      <a:pt x="0" y="0"/>
                    </a:lnTo>
                    <a:lnTo>
                      <a:pt x="437" y="31462"/>
                    </a:lnTo>
                    <a:close/>
                  </a:path>
                </a:pathLst>
              </a:custGeom>
              <a:ln w="9524">
                <a:solidFill>
                  <a:srgbClr val="B7B7B7"/>
                </a:solidFill>
              </a:ln>
            </p:spPr>
            <p:txBody>
              <a:bodyPr wrap="square" lIns="0" tIns="0" rIns="0" bIns="0" rtlCol="0"/>
              <a:lstStyle/>
              <a:p>
                <a:endParaRPr/>
              </a:p>
            </p:txBody>
          </p:sp>
          <p:sp>
            <p:nvSpPr>
              <p:cNvPr id="22" name="object 22"/>
              <p:cNvSpPr/>
              <p:nvPr/>
            </p:nvSpPr>
            <p:spPr>
              <a:xfrm>
                <a:off x="3940325" y="2031719"/>
                <a:ext cx="1235710" cy="21590"/>
              </a:xfrm>
              <a:custGeom>
                <a:avLst/>
                <a:gdLst/>
                <a:ahLst/>
                <a:cxnLst/>
                <a:rect l="l" t="t" r="r" b="b"/>
                <a:pathLst>
                  <a:path w="1235710" h="21589">
                    <a:moveTo>
                      <a:pt x="0" y="21505"/>
                    </a:moveTo>
                    <a:lnTo>
                      <a:pt x="1235558" y="0"/>
                    </a:lnTo>
                  </a:path>
                </a:pathLst>
              </a:custGeom>
              <a:ln w="9524">
                <a:solidFill>
                  <a:srgbClr val="B7B7B7"/>
                </a:solidFill>
              </a:ln>
            </p:spPr>
            <p:txBody>
              <a:bodyPr wrap="square" lIns="0" tIns="0" rIns="0" bIns="0" rtlCol="0"/>
              <a:lstStyle/>
              <a:p>
                <a:endParaRPr/>
              </a:p>
            </p:txBody>
          </p:sp>
          <p:sp>
            <p:nvSpPr>
              <p:cNvPr id="23" name="object 23"/>
              <p:cNvSpPr/>
              <p:nvPr/>
            </p:nvSpPr>
            <p:spPr>
              <a:xfrm>
                <a:off x="5175610" y="2015989"/>
                <a:ext cx="43815" cy="31750"/>
              </a:xfrm>
              <a:custGeom>
                <a:avLst/>
                <a:gdLst/>
                <a:ahLst/>
                <a:cxnLst/>
                <a:rect l="l" t="t" r="r" b="b"/>
                <a:pathLst>
                  <a:path w="43814" h="31750">
                    <a:moveTo>
                      <a:pt x="547" y="31460"/>
                    </a:moveTo>
                    <a:lnTo>
                      <a:pt x="0" y="0"/>
                    </a:lnTo>
                    <a:lnTo>
                      <a:pt x="43492" y="14978"/>
                    </a:lnTo>
                    <a:lnTo>
                      <a:pt x="547" y="31460"/>
                    </a:lnTo>
                    <a:close/>
                  </a:path>
                </a:pathLst>
              </a:custGeom>
              <a:solidFill>
                <a:srgbClr val="B7B7B7"/>
              </a:solidFill>
            </p:spPr>
            <p:txBody>
              <a:bodyPr wrap="square" lIns="0" tIns="0" rIns="0" bIns="0" rtlCol="0"/>
              <a:lstStyle/>
              <a:p>
                <a:endParaRPr/>
              </a:p>
            </p:txBody>
          </p:sp>
          <p:sp>
            <p:nvSpPr>
              <p:cNvPr id="24" name="object 24"/>
              <p:cNvSpPr/>
              <p:nvPr/>
            </p:nvSpPr>
            <p:spPr>
              <a:xfrm>
                <a:off x="5175610" y="2015989"/>
                <a:ext cx="43815" cy="31750"/>
              </a:xfrm>
              <a:custGeom>
                <a:avLst/>
                <a:gdLst/>
                <a:ahLst/>
                <a:cxnLst/>
                <a:rect l="l" t="t" r="r" b="b"/>
                <a:pathLst>
                  <a:path w="43814" h="31750">
                    <a:moveTo>
                      <a:pt x="547" y="31460"/>
                    </a:moveTo>
                    <a:lnTo>
                      <a:pt x="43492" y="14978"/>
                    </a:lnTo>
                    <a:lnTo>
                      <a:pt x="0" y="0"/>
                    </a:lnTo>
                    <a:lnTo>
                      <a:pt x="547" y="31460"/>
                    </a:lnTo>
                    <a:close/>
                  </a:path>
                </a:pathLst>
              </a:custGeom>
              <a:ln w="9524">
                <a:solidFill>
                  <a:srgbClr val="B7B7B7"/>
                </a:solidFill>
              </a:ln>
            </p:spPr>
            <p:txBody>
              <a:bodyPr wrap="square" lIns="0" tIns="0" rIns="0" bIns="0" rtlCol="0"/>
              <a:lstStyle/>
              <a:p>
                <a:endParaRPr/>
              </a:p>
            </p:txBody>
          </p:sp>
        </p:grpSp>
        <p:grpSp>
          <p:nvGrpSpPr>
            <p:cNvPr id="25" name="object 25"/>
            <p:cNvGrpSpPr/>
            <p:nvPr/>
          </p:nvGrpSpPr>
          <p:grpSpPr>
            <a:xfrm>
              <a:off x="6933137" y="1914793"/>
              <a:ext cx="2020570" cy="544830"/>
              <a:chOff x="6933137" y="1914793"/>
              <a:chExt cx="2020570" cy="544830"/>
            </a:xfrm>
          </p:grpSpPr>
          <p:sp>
            <p:nvSpPr>
              <p:cNvPr id="26" name="object 26"/>
              <p:cNvSpPr/>
              <p:nvPr/>
            </p:nvSpPr>
            <p:spPr>
              <a:xfrm>
                <a:off x="6937899" y="2242125"/>
                <a:ext cx="1967864" cy="196850"/>
              </a:xfrm>
              <a:custGeom>
                <a:avLst/>
                <a:gdLst/>
                <a:ahLst/>
                <a:cxnLst/>
                <a:rect l="l" t="t" r="r" b="b"/>
                <a:pathLst>
                  <a:path w="1967865" h="196850">
                    <a:moveTo>
                      <a:pt x="0" y="0"/>
                    </a:moveTo>
                    <a:lnTo>
                      <a:pt x="74059" y="362"/>
                    </a:lnTo>
                    <a:lnTo>
                      <a:pt x="144512" y="1426"/>
                    </a:lnTo>
                    <a:lnTo>
                      <a:pt x="211549" y="3154"/>
                    </a:lnTo>
                    <a:lnTo>
                      <a:pt x="275359" y="5510"/>
                    </a:lnTo>
                    <a:lnTo>
                      <a:pt x="336131" y="8456"/>
                    </a:lnTo>
                    <a:lnTo>
                      <a:pt x="394057" y="11955"/>
                    </a:lnTo>
                    <a:lnTo>
                      <a:pt x="449325" y="15971"/>
                    </a:lnTo>
                    <a:lnTo>
                      <a:pt x="502125" y="20467"/>
                    </a:lnTo>
                    <a:lnTo>
                      <a:pt x="552648" y="25405"/>
                    </a:lnTo>
                    <a:lnTo>
                      <a:pt x="601082" y="30749"/>
                    </a:lnTo>
                    <a:lnTo>
                      <a:pt x="647619" y="36463"/>
                    </a:lnTo>
                    <a:lnTo>
                      <a:pt x="692447" y="42508"/>
                    </a:lnTo>
                    <a:lnTo>
                      <a:pt x="735756" y="48849"/>
                    </a:lnTo>
                    <a:lnTo>
                      <a:pt x="777737" y="55448"/>
                    </a:lnTo>
                    <a:lnTo>
                      <a:pt x="818579" y="62268"/>
                    </a:lnTo>
                    <a:lnTo>
                      <a:pt x="858472" y="69273"/>
                    </a:lnTo>
                    <a:lnTo>
                      <a:pt x="897606" y="76426"/>
                    </a:lnTo>
                    <a:lnTo>
                      <a:pt x="936170" y="83689"/>
                    </a:lnTo>
                    <a:lnTo>
                      <a:pt x="974355" y="91026"/>
                    </a:lnTo>
                    <a:lnTo>
                      <a:pt x="1012349" y="98399"/>
                    </a:lnTo>
                    <a:lnTo>
                      <a:pt x="1059865" y="107612"/>
                    </a:lnTo>
                    <a:lnTo>
                      <a:pt x="1107752" y="116753"/>
                    </a:lnTo>
                    <a:lnTo>
                      <a:pt x="1156380" y="125750"/>
                    </a:lnTo>
                    <a:lnTo>
                      <a:pt x="1206120" y="134531"/>
                    </a:lnTo>
                    <a:lnTo>
                      <a:pt x="1257343" y="143023"/>
                    </a:lnTo>
                    <a:lnTo>
                      <a:pt x="1310419" y="151155"/>
                    </a:lnTo>
                    <a:lnTo>
                      <a:pt x="1365721" y="158854"/>
                    </a:lnTo>
                    <a:lnTo>
                      <a:pt x="1423617" y="166049"/>
                    </a:lnTo>
                    <a:lnTo>
                      <a:pt x="1472051" y="171394"/>
                    </a:lnTo>
                    <a:lnTo>
                      <a:pt x="1522574" y="176332"/>
                    </a:lnTo>
                    <a:lnTo>
                      <a:pt x="1575374" y="180828"/>
                    </a:lnTo>
                    <a:lnTo>
                      <a:pt x="1630642" y="184844"/>
                    </a:lnTo>
                    <a:lnTo>
                      <a:pt x="1688567" y="188343"/>
                    </a:lnTo>
                    <a:lnTo>
                      <a:pt x="1765000" y="191935"/>
                    </a:lnTo>
                    <a:lnTo>
                      <a:pt x="1805001" y="193384"/>
                    </a:lnTo>
                    <a:lnTo>
                      <a:pt x="1846253" y="194589"/>
                    </a:lnTo>
                    <a:lnTo>
                      <a:pt x="1888802" y="195543"/>
                    </a:lnTo>
                    <a:lnTo>
                      <a:pt x="1932695" y="196235"/>
                    </a:lnTo>
                    <a:lnTo>
                      <a:pt x="1955161" y="196480"/>
                    </a:lnTo>
                    <a:lnTo>
                      <a:pt x="1967550" y="196576"/>
                    </a:lnTo>
                  </a:path>
                </a:pathLst>
              </a:custGeom>
              <a:ln w="9524">
                <a:solidFill>
                  <a:srgbClr val="FFFFFF"/>
                </a:solidFill>
              </a:ln>
            </p:spPr>
            <p:txBody>
              <a:bodyPr wrap="square" lIns="0" tIns="0" rIns="0" bIns="0" rtlCol="0"/>
              <a:lstStyle/>
              <a:p>
                <a:endParaRPr/>
              </a:p>
            </p:txBody>
          </p:sp>
          <p:sp>
            <p:nvSpPr>
              <p:cNvPr id="27" name="object 27"/>
              <p:cNvSpPr/>
              <p:nvPr/>
            </p:nvSpPr>
            <p:spPr>
              <a:xfrm>
                <a:off x="8905388" y="2422969"/>
                <a:ext cx="43815" cy="31750"/>
              </a:xfrm>
              <a:custGeom>
                <a:avLst/>
                <a:gdLst/>
                <a:ahLst/>
                <a:cxnLst/>
                <a:rect l="l" t="t" r="r" b="b"/>
                <a:pathLst>
                  <a:path w="43815" h="31750">
                    <a:moveTo>
                      <a:pt x="0" y="31465"/>
                    </a:moveTo>
                    <a:lnTo>
                      <a:pt x="122" y="0"/>
                    </a:lnTo>
                    <a:lnTo>
                      <a:pt x="43286" y="15901"/>
                    </a:lnTo>
                    <a:lnTo>
                      <a:pt x="0" y="31465"/>
                    </a:lnTo>
                    <a:close/>
                  </a:path>
                </a:pathLst>
              </a:custGeom>
              <a:solidFill>
                <a:srgbClr val="FFFFFF"/>
              </a:solidFill>
            </p:spPr>
            <p:txBody>
              <a:bodyPr wrap="square" lIns="0" tIns="0" rIns="0" bIns="0" rtlCol="0"/>
              <a:lstStyle/>
              <a:p>
                <a:endParaRPr/>
              </a:p>
            </p:txBody>
          </p:sp>
          <p:sp>
            <p:nvSpPr>
              <p:cNvPr id="28" name="object 28"/>
              <p:cNvSpPr/>
              <p:nvPr/>
            </p:nvSpPr>
            <p:spPr>
              <a:xfrm>
                <a:off x="8905388" y="2422969"/>
                <a:ext cx="43815" cy="31750"/>
              </a:xfrm>
              <a:custGeom>
                <a:avLst/>
                <a:gdLst/>
                <a:ahLst/>
                <a:cxnLst/>
                <a:rect l="l" t="t" r="r" b="b"/>
                <a:pathLst>
                  <a:path w="43815" h="31750">
                    <a:moveTo>
                      <a:pt x="0" y="31465"/>
                    </a:moveTo>
                    <a:lnTo>
                      <a:pt x="43286" y="15901"/>
                    </a:lnTo>
                    <a:lnTo>
                      <a:pt x="122" y="0"/>
                    </a:lnTo>
                    <a:lnTo>
                      <a:pt x="0" y="31465"/>
                    </a:lnTo>
                    <a:close/>
                  </a:path>
                </a:pathLst>
              </a:custGeom>
              <a:ln w="9524">
                <a:solidFill>
                  <a:srgbClr val="FFFFFF"/>
                </a:solidFill>
              </a:ln>
            </p:spPr>
            <p:txBody>
              <a:bodyPr wrap="square" lIns="0" tIns="0" rIns="0" bIns="0" rtlCol="0"/>
              <a:lstStyle/>
              <a:p>
                <a:endParaRPr/>
              </a:p>
            </p:txBody>
          </p:sp>
          <p:sp>
            <p:nvSpPr>
              <p:cNvPr id="29" name="object 29"/>
              <p:cNvSpPr/>
              <p:nvPr/>
            </p:nvSpPr>
            <p:spPr>
              <a:xfrm>
                <a:off x="6937899" y="1935288"/>
                <a:ext cx="1925320" cy="307340"/>
              </a:xfrm>
              <a:custGeom>
                <a:avLst/>
                <a:gdLst/>
                <a:ahLst/>
                <a:cxnLst/>
                <a:rect l="l" t="t" r="r" b="b"/>
                <a:pathLst>
                  <a:path w="1925320" h="307339">
                    <a:moveTo>
                      <a:pt x="0" y="306836"/>
                    </a:moveTo>
                    <a:lnTo>
                      <a:pt x="72512" y="306270"/>
                    </a:lnTo>
                    <a:lnTo>
                      <a:pt x="141493" y="304609"/>
                    </a:lnTo>
                    <a:lnTo>
                      <a:pt x="207129" y="301911"/>
                    </a:lnTo>
                    <a:lnTo>
                      <a:pt x="269606" y="298234"/>
                    </a:lnTo>
                    <a:lnTo>
                      <a:pt x="329109" y="293636"/>
                    </a:lnTo>
                    <a:lnTo>
                      <a:pt x="385824" y="288174"/>
                    </a:lnTo>
                    <a:lnTo>
                      <a:pt x="439937" y="281905"/>
                    </a:lnTo>
                    <a:lnTo>
                      <a:pt x="491635" y="274887"/>
                    </a:lnTo>
                    <a:lnTo>
                      <a:pt x="541102" y="267178"/>
                    </a:lnTo>
                    <a:lnTo>
                      <a:pt x="588524" y="258836"/>
                    </a:lnTo>
                    <a:lnTo>
                      <a:pt x="634089" y="249918"/>
                    </a:lnTo>
                    <a:lnTo>
                      <a:pt x="677980" y="240481"/>
                    </a:lnTo>
                    <a:lnTo>
                      <a:pt x="720385" y="230583"/>
                    </a:lnTo>
                    <a:lnTo>
                      <a:pt x="761489" y="220282"/>
                    </a:lnTo>
                    <a:lnTo>
                      <a:pt x="801478" y="209636"/>
                    </a:lnTo>
                    <a:lnTo>
                      <a:pt x="840537" y="198702"/>
                    </a:lnTo>
                    <a:lnTo>
                      <a:pt x="878853" y="187537"/>
                    </a:lnTo>
                    <a:lnTo>
                      <a:pt x="916612" y="176199"/>
                    </a:lnTo>
                    <a:lnTo>
                      <a:pt x="953999" y="164746"/>
                    </a:lnTo>
                    <a:lnTo>
                      <a:pt x="991199" y="153236"/>
                    </a:lnTo>
                    <a:lnTo>
                      <a:pt x="1037722" y="138855"/>
                    </a:lnTo>
                    <a:lnTo>
                      <a:pt x="1084608" y="124586"/>
                    </a:lnTo>
                    <a:lnTo>
                      <a:pt x="1132220" y="110542"/>
                    </a:lnTo>
                    <a:lnTo>
                      <a:pt x="1180921" y="96836"/>
                    </a:lnTo>
                    <a:lnTo>
                      <a:pt x="1231074" y="83580"/>
                    </a:lnTo>
                    <a:lnTo>
                      <a:pt x="1283042" y="70886"/>
                    </a:lnTo>
                    <a:lnTo>
                      <a:pt x="1337188" y="58867"/>
                    </a:lnTo>
                    <a:lnTo>
                      <a:pt x="1393874" y="47636"/>
                    </a:lnTo>
                    <a:lnTo>
                      <a:pt x="1441297" y="39294"/>
                    </a:lnTo>
                    <a:lnTo>
                      <a:pt x="1490764" y="31585"/>
                    </a:lnTo>
                    <a:lnTo>
                      <a:pt x="1542462" y="24567"/>
                    </a:lnTo>
                    <a:lnTo>
                      <a:pt x="1596575" y="18298"/>
                    </a:lnTo>
                    <a:lnTo>
                      <a:pt x="1653290" y="12836"/>
                    </a:lnTo>
                    <a:lnTo>
                      <a:pt x="1728126" y="7230"/>
                    </a:lnTo>
                    <a:lnTo>
                      <a:pt x="1767291" y="4968"/>
                    </a:lnTo>
                    <a:lnTo>
                      <a:pt x="1807681" y="3086"/>
                    </a:lnTo>
                    <a:lnTo>
                      <a:pt x="1849341" y="1598"/>
                    </a:lnTo>
                    <a:lnTo>
                      <a:pt x="1892318" y="517"/>
                    </a:lnTo>
                    <a:lnTo>
                      <a:pt x="1914313" y="134"/>
                    </a:lnTo>
                    <a:lnTo>
                      <a:pt x="1925250" y="0"/>
                    </a:lnTo>
                  </a:path>
                </a:pathLst>
              </a:custGeom>
              <a:ln w="9524">
                <a:solidFill>
                  <a:srgbClr val="999999"/>
                </a:solidFill>
              </a:ln>
            </p:spPr>
            <p:txBody>
              <a:bodyPr wrap="square" lIns="0" tIns="0" rIns="0" bIns="0" rtlCol="0"/>
              <a:lstStyle/>
              <a:p>
                <a:endParaRPr/>
              </a:p>
            </p:txBody>
          </p:sp>
          <p:sp>
            <p:nvSpPr>
              <p:cNvPr id="30" name="object 30"/>
              <p:cNvSpPr/>
              <p:nvPr/>
            </p:nvSpPr>
            <p:spPr>
              <a:xfrm>
                <a:off x="8863050" y="1919555"/>
                <a:ext cx="43815" cy="31750"/>
              </a:xfrm>
              <a:custGeom>
                <a:avLst/>
                <a:gdLst/>
                <a:ahLst/>
                <a:cxnLst/>
                <a:rect l="l" t="t" r="r" b="b"/>
                <a:pathLst>
                  <a:path w="43815" h="31750">
                    <a:moveTo>
                      <a:pt x="200" y="31465"/>
                    </a:moveTo>
                    <a:lnTo>
                      <a:pt x="0" y="0"/>
                    </a:lnTo>
                    <a:lnTo>
                      <a:pt x="43324" y="15457"/>
                    </a:lnTo>
                    <a:lnTo>
                      <a:pt x="200" y="31465"/>
                    </a:lnTo>
                    <a:close/>
                  </a:path>
                </a:pathLst>
              </a:custGeom>
              <a:solidFill>
                <a:srgbClr val="999999"/>
              </a:solidFill>
            </p:spPr>
            <p:txBody>
              <a:bodyPr wrap="square" lIns="0" tIns="0" rIns="0" bIns="0" rtlCol="0"/>
              <a:lstStyle/>
              <a:p>
                <a:endParaRPr/>
              </a:p>
            </p:txBody>
          </p:sp>
          <p:sp>
            <p:nvSpPr>
              <p:cNvPr id="31" name="object 31"/>
              <p:cNvSpPr/>
              <p:nvPr/>
            </p:nvSpPr>
            <p:spPr>
              <a:xfrm>
                <a:off x="8863050" y="1919555"/>
                <a:ext cx="43815" cy="31750"/>
              </a:xfrm>
              <a:custGeom>
                <a:avLst/>
                <a:gdLst/>
                <a:ahLst/>
                <a:cxnLst/>
                <a:rect l="l" t="t" r="r" b="b"/>
                <a:pathLst>
                  <a:path w="43815" h="31750">
                    <a:moveTo>
                      <a:pt x="200" y="31465"/>
                    </a:moveTo>
                    <a:lnTo>
                      <a:pt x="43324" y="15457"/>
                    </a:lnTo>
                    <a:lnTo>
                      <a:pt x="0" y="0"/>
                    </a:lnTo>
                    <a:lnTo>
                      <a:pt x="200" y="31465"/>
                    </a:lnTo>
                    <a:close/>
                  </a:path>
                </a:pathLst>
              </a:custGeom>
              <a:ln w="9524">
                <a:solidFill>
                  <a:srgbClr val="999999"/>
                </a:solidFill>
              </a:ln>
            </p:spPr>
            <p:txBody>
              <a:bodyPr wrap="square" lIns="0" tIns="0" rIns="0" bIns="0" rtlCol="0"/>
              <a:lstStyle/>
              <a:p>
                <a:endParaRPr/>
              </a:p>
            </p:txBody>
          </p:sp>
          <p:sp>
            <p:nvSpPr>
              <p:cNvPr id="32" name="object 32"/>
              <p:cNvSpPr/>
              <p:nvPr/>
            </p:nvSpPr>
            <p:spPr>
              <a:xfrm>
                <a:off x="6937899" y="2218222"/>
                <a:ext cx="1959610" cy="24130"/>
              </a:xfrm>
              <a:custGeom>
                <a:avLst/>
                <a:gdLst/>
                <a:ahLst/>
                <a:cxnLst/>
                <a:rect l="l" t="t" r="r" b="b"/>
                <a:pathLst>
                  <a:path w="1959609" h="24130">
                    <a:moveTo>
                      <a:pt x="0" y="23902"/>
                    </a:moveTo>
                    <a:lnTo>
                      <a:pt x="1959153" y="0"/>
                    </a:lnTo>
                  </a:path>
                </a:pathLst>
              </a:custGeom>
              <a:ln w="9524">
                <a:solidFill>
                  <a:srgbClr val="999999"/>
                </a:solidFill>
              </a:ln>
            </p:spPr>
            <p:txBody>
              <a:bodyPr wrap="square" lIns="0" tIns="0" rIns="0" bIns="0" rtlCol="0"/>
              <a:lstStyle/>
              <a:p>
                <a:endParaRPr/>
              </a:p>
            </p:txBody>
          </p:sp>
          <p:sp>
            <p:nvSpPr>
              <p:cNvPr id="33" name="object 33"/>
              <p:cNvSpPr/>
              <p:nvPr/>
            </p:nvSpPr>
            <p:spPr>
              <a:xfrm>
                <a:off x="8896862" y="2202490"/>
                <a:ext cx="43815" cy="31750"/>
              </a:xfrm>
              <a:custGeom>
                <a:avLst/>
                <a:gdLst/>
                <a:ahLst/>
                <a:cxnLst/>
                <a:rect l="l" t="t" r="r" b="b"/>
                <a:pathLst>
                  <a:path w="43815" h="31750">
                    <a:moveTo>
                      <a:pt x="383" y="31463"/>
                    </a:moveTo>
                    <a:lnTo>
                      <a:pt x="0" y="0"/>
                    </a:lnTo>
                    <a:lnTo>
                      <a:pt x="43413" y="15204"/>
                    </a:lnTo>
                    <a:lnTo>
                      <a:pt x="383" y="31463"/>
                    </a:lnTo>
                    <a:close/>
                  </a:path>
                </a:pathLst>
              </a:custGeom>
              <a:solidFill>
                <a:srgbClr val="999999"/>
              </a:solidFill>
            </p:spPr>
            <p:txBody>
              <a:bodyPr wrap="square" lIns="0" tIns="0" rIns="0" bIns="0" rtlCol="0"/>
              <a:lstStyle/>
              <a:p>
                <a:endParaRPr/>
              </a:p>
            </p:txBody>
          </p:sp>
          <p:sp>
            <p:nvSpPr>
              <p:cNvPr id="34" name="object 34"/>
              <p:cNvSpPr/>
              <p:nvPr/>
            </p:nvSpPr>
            <p:spPr>
              <a:xfrm>
                <a:off x="8896862" y="2202490"/>
                <a:ext cx="43815" cy="31750"/>
              </a:xfrm>
              <a:custGeom>
                <a:avLst/>
                <a:gdLst/>
                <a:ahLst/>
                <a:cxnLst/>
                <a:rect l="l" t="t" r="r" b="b"/>
                <a:pathLst>
                  <a:path w="43815" h="31750">
                    <a:moveTo>
                      <a:pt x="383" y="31463"/>
                    </a:moveTo>
                    <a:lnTo>
                      <a:pt x="43413" y="15204"/>
                    </a:lnTo>
                    <a:lnTo>
                      <a:pt x="0" y="0"/>
                    </a:lnTo>
                    <a:lnTo>
                      <a:pt x="383" y="31463"/>
                    </a:lnTo>
                    <a:close/>
                  </a:path>
                </a:pathLst>
              </a:custGeom>
              <a:ln w="9524">
                <a:solidFill>
                  <a:srgbClr val="999999"/>
                </a:solidFill>
              </a:ln>
            </p:spPr>
            <p:txBody>
              <a:bodyPr wrap="square" lIns="0" tIns="0" rIns="0" bIns="0" rtlCol="0"/>
              <a:lstStyle/>
              <a:p>
                <a:endParaRPr/>
              </a:p>
            </p:txBody>
          </p:sp>
        </p:grpSp>
        <p:pic>
          <p:nvPicPr>
            <p:cNvPr id="35" name="object 35"/>
            <p:cNvPicPr/>
            <p:nvPr/>
          </p:nvPicPr>
          <p:blipFill>
            <a:blip r:embed="rId4" cstate="print"/>
            <a:stretch>
              <a:fillRect/>
            </a:stretch>
          </p:blipFill>
          <p:spPr>
            <a:xfrm>
              <a:off x="5614537" y="751274"/>
              <a:ext cx="714298" cy="714298"/>
            </a:xfrm>
            <a:prstGeom prst="rect">
              <a:avLst/>
            </a:prstGeom>
          </p:spPr>
        </p:pic>
        <p:sp>
          <p:nvSpPr>
            <p:cNvPr id="36" name="object 6">
              <a:extLst>
                <a:ext uri="{FF2B5EF4-FFF2-40B4-BE49-F238E27FC236}">
                  <a16:creationId xmlns:a16="http://schemas.microsoft.com/office/drawing/2014/main" id="{46F5D1BB-973B-D321-0617-A0A78C50AA8C}"/>
                </a:ext>
              </a:extLst>
            </p:cNvPr>
            <p:cNvSpPr txBox="1"/>
            <p:nvPr/>
          </p:nvSpPr>
          <p:spPr>
            <a:xfrm>
              <a:off x="1940265" y="2239684"/>
              <a:ext cx="2463222" cy="566822"/>
            </a:xfrm>
            <a:prstGeom prst="rect">
              <a:avLst/>
            </a:prstGeom>
          </p:spPr>
          <p:txBody>
            <a:bodyPr vert="horz" wrap="square" lIns="0" tIns="12700" rIns="0" bIns="0" rtlCol="0">
              <a:spAutoFit/>
            </a:bodyPr>
            <a:lstStyle/>
            <a:p>
              <a:pPr marR="365760" algn="ctr">
                <a:lnSpc>
                  <a:spcPct val="100000"/>
                </a:lnSpc>
                <a:spcBef>
                  <a:spcPts val="100"/>
                </a:spcBef>
                <a:tabLst>
                  <a:tab pos="3255010" algn="l"/>
                </a:tabLst>
              </a:pPr>
              <a:r>
                <a:rPr lang="vi-VN" sz="3600" b="1" spc="-15" baseline="2314" dirty="0">
                  <a:solidFill>
                    <a:srgbClr val="FF9900"/>
                  </a:solidFill>
                  <a:latin typeface="Tahoma"/>
                  <a:cs typeface="Tahoma"/>
                </a:rPr>
                <a:t>THANH TOÁN</a:t>
              </a:r>
              <a:endParaRPr sz="1600" dirty="0">
                <a:latin typeface="Calibri"/>
                <a:cs typeface="Calibri"/>
              </a:endParaRPr>
            </a:p>
          </p:txBody>
        </p:sp>
        <p:sp>
          <p:nvSpPr>
            <p:cNvPr id="38" name="object 6">
              <a:extLst>
                <a:ext uri="{FF2B5EF4-FFF2-40B4-BE49-F238E27FC236}">
                  <a16:creationId xmlns:a16="http://schemas.microsoft.com/office/drawing/2014/main" id="{524F005F-333F-6F34-EC64-40EA48A4DBB4}"/>
                </a:ext>
              </a:extLst>
            </p:cNvPr>
            <p:cNvSpPr txBox="1"/>
            <p:nvPr/>
          </p:nvSpPr>
          <p:spPr>
            <a:xfrm>
              <a:off x="4906992" y="2242261"/>
              <a:ext cx="2636464" cy="566822"/>
            </a:xfrm>
            <a:prstGeom prst="rect">
              <a:avLst/>
            </a:prstGeom>
          </p:spPr>
          <p:txBody>
            <a:bodyPr vert="horz" wrap="square" lIns="0" tIns="12700" rIns="0" bIns="0" rtlCol="0">
              <a:spAutoFit/>
            </a:bodyPr>
            <a:lstStyle/>
            <a:p>
              <a:pPr marR="365760" algn="ctr">
                <a:lnSpc>
                  <a:spcPct val="100000"/>
                </a:lnSpc>
                <a:spcBef>
                  <a:spcPts val="100"/>
                </a:spcBef>
                <a:tabLst>
                  <a:tab pos="3255010" algn="l"/>
                </a:tabLst>
              </a:pPr>
              <a:r>
                <a:rPr lang="vi-VN" sz="3600" b="1" baseline="2314" dirty="0">
                  <a:solidFill>
                    <a:srgbClr val="FF9900"/>
                  </a:solidFill>
                  <a:latin typeface="Tahoma"/>
                  <a:cs typeface="Tahoma"/>
                </a:rPr>
                <a:t>PHÂN NHÁNH</a:t>
              </a:r>
              <a:endParaRPr sz="1600" dirty="0">
                <a:latin typeface="Calibri"/>
                <a:cs typeface="Calibri"/>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33075" y="3205696"/>
            <a:ext cx="6871334" cy="1427480"/>
          </a:xfrm>
          <a:prstGeom prst="rect">
            <a:avLst/>
          </a:prstGeom>
        </p:spPr>
        <p:txBody>
          <a:bodyPr vert="horz" wrap="square" lIns="0" tIns="12700" rIns="0" bIns="0" rtlCol="0">
            <a:spAutoFit/>
          </a:bodyPr>
          <a:lstStyle/>
          <a:p>
            <a:pPr marL="12700" marR="5080" algn="just">
              <a:lnSpc>
                <a:spcPct val="114999"/>
              </a:lnSpc>
              <a:spcBef>
                <a:spcPts val="100"/>
              </a:spcBef>
            </a:pPr>
            <a:r>
              <a:rPr lang="vi-VN" sz="1600" dirty="0">
                <a:solidFill>
                  <a:srgbClr val="FFFFFF"/>
                </a:solidFill>
                <a:latin typeface="Calibri"/>
                <a:cs typeface="Calibri"/>
              </a:rPr>
              <a:t>Trước đây, tất cả các loại tiền trong trò chơi đều là ảo (chỉ tồn tại trong môi trường ảo được tạo ra). Bitcoin có thể được tích hợp vào trò chơi video như một đơn vị cơ bản, khích lệ sự tham gia và cho phép phát triển các nền kinh tế trong trò chơi thực sự. </a:t>
            </a:r>
            <a:r>
              <a:rPr lang="vi-VN" sz="1600">
                <a:solidFill>
                  <a:srgbClr val="FFFFFF"/>
                </a:solidFill>
                <a:latin typeface="Calibri"/>
                <a:cs typeface="Calibri"/>
              </a:rPr>
              <a:t>Điều này cũng mở ra khả năng biến các nhiệm vụ nhàm chán thành trò chơi với phần thưởng mang giá trị thực tế.</a:t>
            </a:r>
            <a:endParaRPr sz="1600" dirty="0">
              <a:latin typeface="Calibri"/>
              <a:cs typeface="Calibri"/>
            </a:endParaRPr>
          </a:p>
        </p:txBody>
      </p:sp>
      <p:sp>
        <p:nvSpPr>
          <p:cNvPr id="4" name="object 4"/>
          <p:cNvSpPr txBox="1"/>
          <p:nvPr/>
        </p:nvSpPr>
        <p:spPr>
          <a:xfrm>
            <a:off x="8557000" y="4605099"/>
            <a:ext cx="378460" cy="406400"/>
          </a:xfrm>
          <a:prstGeom prst="rect">
            <a:avLst/>
          </a:prstGeom>
        </p:spPr>
        <p:txBody>
          <a:bodyPr vert="horz" wrap="square" lIns="0" tIns="12700" rIns="0" bIns="0" rtlCol="0">
            <a:spAutoFit/>
          </a:bodyPr>
          <a:lstStyle/>
          <a:p>
            <a:pPr marL="12700">
              <a:lnSpc>
                <a:spcPct val="100000"/>
              </a:lnSpc>
              <a:spcBef>
                <a:spcPts val="100"/>
              </a:spcBef>
            </a:pPr>
            <a:r>
              <a:rPr sz="2500" b="1" spc="95" dirty="0">
                <a:solidFill>
                  <a:srgbClr val="FFFFFF"/>
                </a:solidFill>
                <a:latin typeface="Calibri"/>
                <a:cs typeface="Calibri"/>
              </a:rPr>
              <a:t>20</a:t>
            </a:r>
            <a:endParaRPr sz="2500">
              <a:latin typeface="Calibri"/>
              <a:cs typeface="Calibri"/>
            </a:endParaRPr>
          </a:p>
        </p:txBody>
      </p:sp>
      <p:sp>
        <p:nvSpPr>
          <p:cNvPr id="5" name="object 5"/>
          <p:cNvSpPr txBox="1"/>
          <p:nvPr/>
        </p:nvSpPr>
        <p:spPr>
          <a:xfrm>
            <a:off x="8778154" y="134176"/>
            <a:ext cx="281940" cy="1045844"/>
          </a:xfrm>
          <a:prstGeom prst="rect">
            <a:avLst/>
          </a:prstGeom>
        </p:spPr>
        <p:txBody>
          <a:bodyPr vert="vert270" wrap="square" lIns="0" tIns="6985" rIns="0" bIns="0" rtlCol="0">
            <a:spAutoFit/>
          </a:bodyPr>
          <a:lstStyle/>
          <a:p>
            <a:pPr marL="12700">
              <a:lnSpc>
                <a:spcPct val="100000"/>
              </a:lnSpc>
              <a:spcBef>
                <a:spcPts val="55"/>
              </a:spcBef>
            </a:pPr>
            <a:r>
              <a:rPr sz="1600" spc="-10" dirty="0">
                <a:solidFill>
                  <a:srgbClr val="FF9900"/>
                </a:solidFill>
                <a:latin typeface="Calibri"/>
                <a:cs typeface="Calibri"/>
              </a:rPr>
              <a:t>@anilsaidso</a:t>
            </a:r>
            <a:endParaRPr sz="1600">
              <a:latin typeface="Calibri"/>
              <a:cs typeface="Calibri"/>
            </a:endParaRPr>
          </a:p>
        </p:txBody>
      </p:sp>
      <p:grpSp>
        <p:nvGrpSpPr>
          <p:cNvPr id="6" name="object 6"/>
          <p:cNvGrpSpPr/>
          <p:nvPr/>
        </p:nvGrpSpPr>
        <p:grpSpPr>
          <a:xfrm>
            <a:off x="0" y="303724"/>
            <a:ext cx="1818005" cy="839469"/>
            <a:chOff x="0" y="303724"/>
            <a:chExt cx="1818005" cy="839469"/>
          </a:xfrm>
        </p:grpSpPr>
        <p:sp>
          <p:nvSpPr>
            <p:cNvPr id="7" name="object 7"/>
            <p:cNvSpPr/>
            <p:nvPr/>
          </p:nvSpPr>
          <p:spPr>
            <a:xfrm>
              <a:off x="0" y="303724"/>
              <a:ext cx="1818005" cy="839469"/>
            </a:xfrm>
            <a:custGeom>
              <a:avLst/>
              <a:gdLst/>
              <a:ahLst/>
              <a:cxnLst/>
              <a:rect l="l" t="t" r="r" b="b"/>
              <a:pathLst>
                <a:path w="1818005" h="839469">
                  <a:moveTo>
                    <a:pt x="1817699" y="839399"/>
                  </a:moveTo>
                  <a:lnTo>
                    <a:pt x="0" y="839399"/>
                  </a:lnTo>
                  <a:lnTo>
                    <a:pt x="0" y="0"/>
                  </a:lnTo>
                  <a:lnTo>
                    <a:pt x="1817699" y="0"/>
                  </a:lnTo>
                  <a:lnTo>
                    <a:pt x="1817699" y="839399"/>
                  </a:lnTo>
                  <a:close/>
                </a:path>
              </a:pathLst>
            </a:custGeom>
            <a:solidFill>
              <a:srgbClr val="FF9900"/>
            </a:solidFill>
          </p:spPr>
          <p:txBody>
            <a:bodyPr wrap="square" lIns="0" tIns="0" rIns="0" bIns="0" rtlCol="0"/>
            <a:lstStyle/>
            <a:p>
              <a:endParaRPr/>
            </a:p>
          </p:txBody>
        </p:sp>
        <p:pic>
          <p:nvPicPr>
            <p:cNvPr id="8" name="object 8"/>
            <p:cNvPicPr/>
            <p:nvPr/>
          </p:nvPicPr>
          <p:blipFill>
            <a:blip r:embed="rId2" cstate="print"/>
            <a:stretch>
              <a:fillRect/>
            </a:stretch>
          </p:blipFill>
          <p:spPr>
            <a:xfrm>
              <a:off x="127324" y="399388"/>
              <a:ext cx="726899" cy="648062"/>
            </a:xfrm>
            <a:prstGeom prst="rect">
              <a:avLst/>
            </a:prstGeom>
          </p:spPr>
        </p:pic>
      </p:grpSp>
      <p:sp>
        <p:nvSpPr>
          <p:cNvPr id="9" name="object 9"/>
          <p:cNvSpPr txBox="1"/>
          <p:nvPr/>
        </p:nvSpPr>
        <p:spPr>
          <a:xfrm>
            <a:off x="0" y="303724"/>
            <a:ext cx="1818005" cy="839469"/>
          </a:xfrm>
          <a:prstGeom prst="rect">
            <a:avLst/>
          </a:prstGeom>
        </p:spPr>
        <p:txBody>
          <a:bodyPr vert="horz" wrap="square" lIns="0" tIns="83185" rIns="0" bIns="0" rtlCol="0">
            <a:spAutoFit/>
          </a:bodyPr>
          <a:lstStyle/>
          <a:p>
            <a:pPr marL="885825" marR="167640" indent="-83820">
              <a:lnSpc>
                <a:spcPct val="114999"/>
              </a:lnSpc>
              <a:spcBef>
                <a:spcPts val="655"/>
              </a:spcBef>
            </a:pPr>
            <a:r>
              <a:rPr sz="1600" i="1" spc="45" dirty="0">
                <a:latin typeface="Calibri"/>
                <a:cs typeface="Calibri"/>
              </a:rPr>
              <a:t>Lightning </a:t>
            </a:r>
            <a:r>
              <a:rPr sz="1600" i="1" spc="-10" dirty="0">
                <a:latin typeface="Calibri"/>
                <a:cs typeface="Calibri"/>
              </a:rPr>
              <a:t>Network</a:t>
            </a:r>
            <a:endParaRPr sz="1600">
              <a:latin typeface="Calibri"/>
              <a:cs typeface="Calibri"/>
            </a:endParaRPr>
          </a:p>
        </p:txBody>
      </p:sp>
      <p:grpSp>
        <p:nvGrpSpPr>
          <p:cNvPr id="17" name="Group 16">
            <a:extLst>
              <a:ext uri="{FF2B5EF4-FFF2-40B4-BE49-F238E27FC236}">
                <a16:creationId xmlns:a16="http://schemas.microsoft.com/office/drawing/2014/main" id="{CC2ABB04-1EF9-5F11-CD88-24A599952108}"/>
              </a:ext>
            </a:extLst>
          </p:cNvPr>
          <p:cNvGrpSpPr/>
          <p:nvPr/>
        </p:nvGrpSpPr>
        <p:grpSpPr>
          <a:xfrm>
            <a:off x="3500143" y="786542"/>
            <a:ext cx="3076602" cy="2089888"/>
            <a:chOff x="3500143" y="786542"/>
            <a:chExt cx="3076602" cy="2089888"/>
          </a:xfrm>
        </p:grpSpPr>
        <p:grpSp>
          <p:nvGrpSpPr>
            <p:cNvPr id="16" name="Group 15">
              <a:extLst>
                <a:ext uri="{FF2B5EF4-FFF2-40B4-BE49-F238E27FC236}">
                  <a16:creationId xmlns:a16="http://schemas.microsoft.com/office/drawing/2014/main" id="{065EA137-A190-BEAE-D3AA-2AD575B67458}"/>
                </a:ext>
              </a:extLst>
            </p:cNvPr>
            <p:cNvGrpSpPr/>
            <p:nvPr/>
          </p:nvGrpSpPr>
          <p:grpSpPr>
            <a:xfrm>
              <a:off x="5016669" y="786542"/>
              <a:ext cx="1560076" cy="2089888"/>
              <a:chOff x="2326125" y="801750"/>
              <a:chExt cx="1560076" cy="2089888"/>
            </a:xfrm>
          </p:grpSpPr>
          <p:sp>
            <p:nvSpPr>
              <p:cNvPr id="2" name="object 2"/>
              <p:cNvSpPr txBox="1"/>
              <p:nvPr/>
            </p:nvSpPr>
            <p:spPr>
              <a:xfrm>
                <a:off x="2356091" y="2500478"/>
                <a:ext cx="1530110" cy="391160"/>
              </a:xfrm>
              <a:prstGeom prst="rect">
                <a:avLst/>
              </a:prstGeom>
            </p:spPr>
            <p:txBody>
              <a:bodyPr vert="horz" wrap="square" lIns="0" tIns="12700" rIns="0" bIns="0" rtlCol="0">
                <a:spAutoFit/>
              </a:bodyPr>
              <a:lstStyle/>
              <a:p>
                <a:pPr marL="12700">
                  <a:lnSpc>
                    <a:spcPct val="100000"/>
                  </a:lnSpc>
                  <a:spcBef>
                    <a:spcPts val="100"/>
                  </a:spcBef>
                  <a:tabLst>
                    <a:tab pos="2954020" algn="l"/>
                  </a:tabLst>
                </a:pPr>
                <a:r>
                  <a:rPr sz="2400" b="1" spc="-35" dirty="0">
                    <a:solidFill>
                      <a:srgbClr val="FF9900"/>
                    </a:solidFill>
                    <a:latin typeface="Tahoma"/>
                    <a:cs typeface="Tahoma"/>
                  </a:rPr>
                  <a:t>IN-</a:t>
                </a:r>
                <a:r>
                  <a:rPr sz="2400" b="1" spc="-20" dirty="0">
                    <a:solidFill>
                      <a:srgbClr val="FF9900"/>
                    </a:solidFill>
                    <a:latin typeface="Tahoma"/>
                    <a:cs typeface="Tahoma"/>
                  </a:rPr>
                  <a:t>GAME</a:t>
                </a:r>
                <a:endParaRPr sz="2400" dirty="0">
                  <a:latin typeface="Tahoma"/>
                  <a:cs typeface="Tahoma"/>
                </a:endParaRPr>
              </a:p>
            </p:txBody>
          </p:sp>
          <p:pic>
            <p:nvPicPr>
              <p:cNvPr id="10" name="object 10"/>
              <p:cNvPicPr/>
              <p:nvPr/>
            </p:nvPicPr>
            <p:blipFill>
              <a:blip r:embed="rId3" cstate="print"/>
              <a:stretch>
                <a:fillRect/>
              </a:stretch>
            </p:blipFill>
            <p:spPr>
              <a:xfrm flipH="1">
                <a:off x="2326125" y="801750"/>
                <a:ext cx="1477049" cy="1477049"/>
              </a:xfrm>
              <a:prstGeom prst="rect">
                <a:avLst/>
              </a:prstGeom>
            </p:spPr>
          </p:pic>
        </p:grpSp>
        <p:pic>
          <p:nvPicPr>
            <p:cNvPr id="11" name="object 11"/>
            <p:cNvPicPr/>
            <p:nvPr/>
          </p:nvPicPr>
          <p:blipFill>
            <a:blip r:embed="rId4" cstate="print"/>
            <a:stretch>
              <a:fillRect/>
            </a:stretch>
          </p:blipFill>
          <p:spPr>
            <a:xfrm>
              <a:off x="3500143" y="1416316"/>
              <a:ext cx="252599" cy="217499"/>
            </a:xfrm>
            <a:prstGeom prst="rect">
              <a:avLst/>
            </a:prstGeom>
          </p:spPr>
        </p:pic>
        <p:pic>
          <p:nvPicPr>
            <p:cNvPr id="12" name="object 12"/>
            <p:cNvPicPr/>
            <p:nvPr/>
          </p:nvPicPr>
          <p:blipFill>
            <a:blip r:embed="rId4" cstate="print"/>
            <a:stretch>
              <a:fillRect/>
            </a:stretch>
          </p:blipFill>
          <p:spPr>
            <a:xfrm>
              <a:off x="4258406" y="1416316"/>
              <a:ext cx="252599" cy="217499"/>
            </a:xfrm>
            <a:prstGeom prst="rect">
              <a:avLst/>
            </a:prstGeom>
          </p:spPr>
        </p:pic>
      </p:grpSp>
      <p:grpSp>
        <p:nvGrpSpPr>
          <p:cNvPr id="15" name="Group 14">
            <a:extLst>
              <a:ext uri="{FF2B5EF4-FFF2-40B4-BE49-F238E27FC236}">
                <a16:creationId xmlns:a16="http://schemas.microsoft.com/office/drawing/2014/main" id="{63F586EF-DDCA-8467-8568-90CE0F039B2C}"/>
              </a:ext>
            </a:extLst>
          </p:cNvPr>
          <p:cNvGrpSpPr/>
          <p:nvPr/>
        </p:nvGrpSpPr>
        <p:grpSpPr>
          <a:xfrm>
            <a:off x="2057400" y="999178"/>
            <a:ext cx="1051799" cy="1877252"/>
            <a:chOff x="5691475" y="1014386"/>
            <a:chExt cx="1051799" cy="1877252"/>
          </a:xfrm>
        </p:grpSpPr>
        <p:pic>
          <p:nvPicPr>
            <p:cNvPr id="13" name="object 13"/>
            <p:cNvPicPr/>
            <p:nvPr/>
          </p:nvPicPr>
          <p:blipFill>
            <a:blip r:embed="rId5" cstate="print"/>
            <a:stretch>
              <a:fillRect/>
            </a:stretch>
          </p:blipFill>
          <p:spPr>
            <a:xfrm>
              <a:off x="5691475" y="1014386"/>
              <a:ext cx="1051799" cy="1051777"/>
            </a:xfrm>
            <a:prstGeom prst="rect">
              <a:avLst/>
            </a:prstGeom>
          </p:spPr>
        </p:pic>
        <p:sp>
          <p:nvSpPr>
            <p:cNvPr id="14" name="object 2">
              <a:extLst>
                <a:ext uri="{FF2B5EF4-FFF2-40B4-BE49-F238E27FC236}">
                  <a16:creationId xmlns:a16="http://schemas.microsoft.com/office/drawing/2014/main" id="{B8D77FC0-1C2B-08DC-9CAE-48B15A90C545}"/>
                </a:ext>
              </a:extLst>
            </p:cNvPr>
            <p:cNvSpPr txBox="1"/>
            <p:nvPr/>
          </p:nvSpPr>
          <p:spPr>
            <a:xfrm>
              <a:off x="5835619" y="2500478"/>
              <a:ext cx="907655" cy="391160"/>
            </a:xfrm>
            <a:prstGeom prst="rect">
              <a:avLst/>
            </a:prstGeom>
          </p:spPr>
          <p:txBody>
            <a:bodyPr vert="horz" wrap="square" lIns="0" tIns="12700" rIns="0" bIns="0" rtlCol="0">
              <a:spAutoFit/>
            </a:bodyPr>
            <a:lstStyle/>
            <a:p>
              <a:pPr marL="12700">
                <a:lnSpc>
                  <a:spcPct val="100000"/>
                </a:lnSpc>
                <a:spcBef>
                  <a:spcPts val="100"/>
                </a:spcBef>
                <a:tabLst>
                  <a:tab pos="2954020" algn="l"/>
                </a:tabLst>
              </a:pPr>
              <a:r>
                <a:rPr lang="vi-VN" sz="2400" b="1" dirty="0">
                  <a:solidFill>
                    <a:srgbClr val="FF9900"/>
                  </a:solidFill>
                  <a:latin typeface="Tahoma"/>
                  <a:cs typeface="Tahoma"/>
                </a:rPr>
                <a:t>TIỀN</a:t>
              </a:r>
              <a:endParaRPr sz="2400" dirty="0">
                <a:latin typeface="Tahoma"/>
                <a:cs typeface="Tahoma"/>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03599" y="1420475"/>
            <a:ext cx="5753735" cy="3371215"/>
          </a:xfrm>
          <a:custGeom>
            <a:avLst/>
            <a:gdLst/>
            <a:ahLst/>
            <a:cxnLst/>
            <a:rect l="l" t="t" r="r" b="b"/>
            <a:pathLst>
              <a:path w="5753734" h="3371215">
                <a:moveTo>
                  <a:pt x="5526827" y="3371099"/>
                </a:moveTo>
                <a:lnTo>
                  <a:pt x="226571" y="3371099"/>
                </a:lnTo>
                <a:lnTo>
                  <a:pt x="180909" y="3366496"/>
                </a:lnTo>
                <a:lnTo>
                  <a:pt x="138379" y="3353294"/>
                </a:lnTo>
                <a:lnTo>
                  <a:pt x="99893" y="3332405"/>
                </a:lnTo>
                <a:lnTo>
                  <a:pt x="66361" y="3304738"/>
                </a:lnTo>
                <a:lnTo>
                  <a:pt x="38694" y="3271206"/>
                </a:lnTo>
                <a:lnTo>
                  <a:pt x="17805" y="3232720"/>
                </a:lnTo>
                <a:lnTo>
                  <a:pt x="4603" y="3190190"/>
                </a:lnTo>
                <a:lnTo>
                  <a:pt x="0" y="3144528"/>
                </a:lnTo>
                <a:lnTo>
                  <a:pt x="0" y="226571"/>
                </a:lnTo>
                <a:lnTo>
                  <a:pt x="4603" y="180909"/>
                </a:lnTo>
                <a:lnTo>
                  <a:pt x="17805" y="138379"/>
                </a:lnTo>
                <a:lnTo>
                  <a:pt x="38694" y="99893"/>
                </a:lnTo>
                <a:lnTo>
                  <a:pt x="66361" y="66361"/>
                </a:lnTo>
                <a:lnTo>
                  <a:pt x="99893" y="38694"/>
                </a:lnTo>
                <a:lnTo>
                  <a:pt x="138379" y="17805"/>
                </a:lnTo>
                <a:lnTo>
                  <a:pt x="180909" y="4603"/>
                </a:lnTo>
                <a:lnTo>
                  <a:pt x="226571" y="0"/>
                </a:lnTo>
                <a:lnTo>
                  <a:pt x="5526827" y="0"/>
                </a:lnTo>
                <a:lnTo>
                  <a:pt x="5571236" y="4393"/>
                </a:lnTo>
                <a:lnTo>
                  <a:pt x="5613533" y="17246"/>
                </a:lnTo>
                <a:lnTo>
                  <a:pt x="5652530" y="38066"/>
                </a:lnTo>
                <a:lnTo>
                  <a:pt x="5687038" y="66361"/>
                </a:lnTo>
                <a:lnTo>
                  <a:pt x="5715333" y="100869"/>
                </a:lnTo>
                <a:lnTo>
                  <a:pt x="5736153" y="139866"/>
                </a:lnTo>
                <a:lnTo>
                  <a:pt x="5749006" y="182163"/>
                </a:lnTo>
                <a:lnTo>
                  <a:pt x="5753399" y="226571"/>
                </a:lnTo>
                <a:lnTo>
                  <a:pt x="5753399" y="3144528"/>
                </a:lnTo>
                <a:lnTo>
                  <a:pt x="5748796" y="3190190"/>
                </a:lnTo>
                <a:lnTo>
                  <a:pt x="5735594" y="3232720"/>
                </a:lnTo>
                <a:lnTo>
                  <a:pt x="5714704" y="3271206"/>
                </a:lnTo>
                <a:lnTo>
                  <a:pt x="5687038" y="3304738"/>
                </a:lnTo>
                <a:lnTo>
                  <a:pt x="5653506" y="3332405"/>
                </a:lnTo>
                <a:lnTo>
                  <a:pt x="5615019" y="3353294"/>
                </a:lnTo>
                <a:lnTo>
                  <a:pt x="5572490" y="3366496"/>
                </a:lnTo>
                <a:lnTo>
                  <a:pt x="5526827" y="3371099"/>
                </a:lnTo>
                <a:close/>
              </a:path>
            </a:pathLst>
          </a:custGeom>
          <a:solidFill>
            <a:srgbClr val="1155CC"/>
          </a:solidFill>
        </p:spPr>
        <p:txBody>
          <a:bodyPr wrap="square" lIns="0" tIns="0" rIns="0" bIns="0" rtlCol="0"/>
          <a:lstStyle/>
          <a:p>
            <a:endParaRPr/>
          </a:p>
        </p:txBody>
      </p:sp>
      <p:pic>
        <p:nvPicPr>
          <p:cNvPr id="3" name="object 3"/>
          <p:cNvPicPr/>
          <p:nvPr/>
        </p:nvPicPr>
        <p:blipFill>
          <a:blip r:embed="rId2" cstate="print"/>
          <a:stretch>
            <a:fillRect/>
          </a:stretch>
        </p:blipFill>
        <p:spPr>
          <a:xfrm>
            <a:off x="875537" y="482600"/>
            <a:ext cx="723299" cy="704399"/>
          </a:xfrm>
          <a:prstGeom prst="rect">
            <a:avLst/>
          </a:prstGeom>
        </p:spPr>
      </p:pic>
      <p:sp>
        <p:nvSpPr>
          <p:cNvPr id="4" name="object 4"/>
          <p:cNvSpPr txBox="1">
            <a:spLocks noGrp="1"/>
          </p:cNvSpPr>
          <p:nvPr>
            <p:ph type="title"/>
          </p:nvPr>
        </p:nvSpPr>
        <p:spPr>
          <a:prstGeom prst="rect">
            <a:avLst/>
          </a:prstGeom>
        </p:spPr>
        <p:txBody>
          <a:bodyPr vert="horz" wrap="square" lIns="0" tIns="294231" rIns="0" bIns="0" rtlCol="0">
            <a:spAutoFit/>
          </a:bodyPr>
          <a:lstStyle/>
          <a:p>
            <a:pPr marL="1760220">
              <a:lnSpc>
                <a:spcPct val="100000"/>
              </a:lnSpc>
              <a:spcBef>
                <a:spcPts val="100"/>
              </a:spcBef>
            </a:pPr>
            <a:r>
              <a:rPr spc="45" dirty="0"/>
              <a:t>Anil</a:t>
            </a:r>
          </a:p>
          <a:p>
            <a:pPr marL="1760220">
              <a:lnSpc>
                <a:spcPct val="100000"/>
              </a:lnSpc>
              <a:spcBef>
                <a:spcPts val="15"/>
              </a:spcBef>
            </a:pPr>
            <a:r>
              <a:rPr b="0" spc="-10" dirty="0">
                <a:latin typeface="Calibri"/>
                <a:cs typeface="Calibri"/>
              </a:rPr>
              <a:t>@anilsaidso</a:t>
            </a:r>
          </a:p>
        </p:txBody>
      </p:sp>
      <p:sp>
        <p:nvSpPr>
          <p:cNvPr id="5" name="object 5"/>
          <p:cNvSpPr txBox="1">
            <a:spLocks noGrp="1"/>
          </p:cNvSpPr>
          <p:nvPr>
            <p:ph type="body" idx="1"/>
          </p:nvPr>
        </p:nvSpPr>
        <p:spPr>
          <a:prstGeom prst="rect">
            <a:avLst/>
          </a:prstGeom>
        </p:spPr>
        <p:txBody>
          <a:bodyPr vert="horz" wrap="square" lIns="0" tIns="12700" rIns="0" bIns="0" rtlCol="0">
            <a:spAutoFit/>
          </a:bodyPr>
          <a:lstStyle/>
          <a:p>
            <a:pPr marL="12700">
              <a:lnSpc>
                <a:spcPct val="100000"/>
              </a:lnSpc>
              <a:spcBef>
                <a:spcPts val="100"/>
              </a:spcBef>
            </a:pPr>
            <a:r>
              <a:rPr lang="vi-VN" spc="60" dirty="0"/>
              <a:t>Cảm ơn bạn đã đọc.</a:t>
            </a:r>
          </a:p>
          <a:p>
            <a:pPr marL="12700">
              <a:lnSpc>
                <a:spcPct val="100000"/>
              </a:lnSpc>
              <a:spcBef>
                <a:spcPts val="100"/>
              </a:spcBef>
            </a:pPr>
            <a:endParaRPr lang="vi-VN" spc="60" dirty="0"/>
          </a:p>
          <a:p>
            <a:pPr marL="12700">
              <a:lnSpc>
                <a:spcPct val="100000"/>
              </a:lnSpc>
              <a:spcBef>
                <a:spcPts val="100"/>
              </a:spcBef>
            </a:pPr>
            <a:r>
              <a:rPr lang="vi-VN" spc="60" dirty="0"/>
              <a:t>Luôn đáng để dành thời gian để hiểu các công nghệ đột phá vì bạn không bao giờ có thể biết chính xác chúng sẽ ảnh hưởng đến bạn hoặc ngành của bạn như thế nào trong tương lai.</a:t>
            </a:r>
          </a:p>
          <a:p>
            <a:pPr marL="12700">
              <a:lnSpc>
                <a:spcPct val="100000"/>
              </a:lnSpc>
              <a:spcBef>
                <a:spcPts val="100"/>
              </a:spcBef>
            </a:pPr>
            <a:endParaRPr lang="vi-VN" spc="60" dirty="0"/>
          </a:p>
          <a:p>
            <a:pPr marL="12700">
              <a:lnSpc>
                <a:spcPct val="100000"/>
              </a:lnSpc>
              <a:spcBef>
                <a:spcPts val="100"/>
              </a:spcBef>
            </a:pPr>
            <a:r>
              <a:rPr lang="vi-VN" spc="60" dirty="0"/>
              <a:t>Hãy chia sẻ cuốn sách điện tử này với bạn bè và gia đình của bạn để giúp họ hiểu rõ hơn về Bitcoin.</a:t>
            </a:r>
          </a:p>
          <a:p>
            <a:pPr marL="12700">
              <a:lnSpc>
                <a:spcPct val="100000"/>
              </a:lnSpc>
              <a:spcBef>
                <a:spcPts val="100"/>
              </a:spcBef>
            </a:pPr>
            <a:endParaRPr lang="vi-VN" spc="60" dirty="0"/>
          </a:p>
          <a:p>
            <a:pPr marL="12700">
              <a:lnSpc>
                <a:spcPct val="100000"/>
              </a:lnSpc>
              <a:spcBef>
                <a:spcPts val="100"/>
              </a:spcBef>
            </a:pPr>
            <a:r>
              <a:rPr lang="vi-VN" spc="60" dirty="0"/>
              <a:t>Bạn cũng có thể sử dụng các slide này trong các bài thuyết trình, báo cáo hoặc blog với sự ghi nhận.</a:t>
            </a:r>
            <a:endParaRPr spc="-10" dirty="0"/>
          </a:p>
        </p:txBody>
      </p:sp>
      <p:pic>
        <p:nvPicPr>
          <p:cNvPr id="6" name="object 6"/>
          <p:cNvPicPr/>
          <p:nvPr/>
        </p:nvPicPr>
        <p:blipFill>
          <a:blip r:embed="rId3" cstate="print"/>
          <a:stretch>
            <a:fillRect/>
          </a:stretch>
        </p:blipFill>
        <p:spPr>
          <a:xfrm>
            <a:off x="3107125" y="944649"/>
            <a:ext cx="235324" cy="191225"/>
          </a:xfrm>
          <a:prstGeom prst="rect">
            <a:avLst/>
          </a:prstGeom>
        </p:spPr>
      </p:pic>
      <p:grpSp>
        <p:nvGrpSpPr>
          <p:cNvPr id="7" name="object 7"/>
          <p:cNvGrpSpPr/>
          <p:nvPr/>
        </p:nvGrpSpPr>
        <p:grpSpPr>
          <a:xfrm>
            <a:off x="888100" y="1420475"/>
            <a:ext cx="539115" cy="434975"/>
            <a:chOff x="888100" y="1420475"/>
            <a:chExt cx="539115" cy="434975"/>
          </a:xfrm>
        </p:grpSpPr>
        <p:pic>
          <p:nvPicPr>
            <p:cNvPr id="8" name="object 8"/>
            <p:cNvPicPr/>
            <p:nvPr/>
          </p:nvPicPr>
          <p:blipFill>
            <a:blip r:embed="rId4" cstate="print"/>
            <a:stretch>
              <a:fillRect/>
            </a:stretch>
          </p:blipFill>
          <p:spPr>
            <a:xfrm>
              <a:off x="888100" y="1533600"/>
              <a:ext cx="460426" cy="321349"/>
            </a:xfrm>
            <a:prstGeom prst="rect">
              <a:avLst/>
            </a:prstGeom>
          </p:spPr>
        </p:pic>
        <p:pic>
          <p:nvPicPr>
            <p:cNvPr id="9" name="object 9"/>
            <p:cNvPicPr/>
            <p:nvPr/>
          </p:nvPicPr>
          <p:blipFill>
            <a:blip r:embed="rId5" cstate="print"/>
            <a:stretch>
              <a:fillRect/>
            </a:stretch>
          </p:blipFill>
          <p:spPr>
            <a:xfrm>
              <a:off x="1218375" y="1420475"/>
              <a:ext cx="208799" cy="203999"/>
            </a:xfrm>
            <a:prstGeom prst="rect">
              <a:avLst/>
            </a:prstGeom>
          </p:spPr>
        </p:pic>
      </p:grpSp>
      <p:sp>
        <p:nvSpPr>
          <p:cNvPr id="10" name="object 10"/>
          <p:cNvSpPr txBox="1"/>
          <p:nvPr/>
        </p:nvSpPr>
        <p:spPr>
          <a:xfrm>
            <a:off x="1277725" y="1427403"/>
            <a:ext cx="89535"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Arial"/>
                <a:cs typeface="Arial"/>
              </a:rPr>
              <a:t>1</a:t>
            </a:r>
            <a:endParaRPr sz="9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03724"/>
            <a:ext cx="3636259" cy="780480"/>
          </a:xfrm>
          <a:prstGeom prst="rect">
            <a:avLst/>
          </a:prstGeom>
        </p:spPr>
        <p:txBody>
          <a:bodyPr vert="horz" wrap="square" lIns="0" tIns="376692" rIns="0" bIns="0" rtlCol="0">
            <a:spAutoFit/>
          </a:bodyPr>
          <a:lstStyle/>
          <a:p>
            <a:pPr marL="828675">
              <a:lnSpc>
                <a:spcPct val="100000"/>
              </a:lnSpc>
              <a:spcBef>
                <a:spcPts val="100"/>
              </a:spcBef>
            </a:pPr>
            <a:r>
              <a:rPr lang="vi-VN" sz="2600" spc="-65" dirty="0">
                <a:solidFill>
                  <a:srgbClr val="FF9900"/>
                </a:solidFill>
                <a:latin typeface="Tahoma"/>
                <a:cs typeface="Tahoma"/>
              </a:rPr>
              <a:t>Nội dung</a:t>
            </a:r>
            <a:endParaRPr sz="2600" dirty="0">
              <a:latin typeface="Tahoma"/>
              <a:cs typeface="Tahoma"/>
            </a:endParaRPr>
          </a:p>
        </p:txBody>
      </p:sp>
      <p:sp>
        <p:nvSpPr>
          <p:cNvPr id="3" name="object 3"/>
          <p:cNvSpPr txBox="1">
            <a:spLocks noGrp="1"/>
          </p:cNvSpPr>
          <p:nvPr>
            <p:ph sz="half" idx="2"/>
          </p:nvPr>
        </p:nvSpPr>
        <p:spPr>
          <a:xfrm>
            <a:off x="875400" y="1192861"/>
            <a:ext cx="3428365" cy="2620589"/>
          </a:xfrm>
          <a:prstGeom prst="rect">
            <a:avLst/>
          </a:prstGeom>
        </p:spPr>
        <p:txBody>
          <a:bodyPr vert="horz" wrap="square" lIns="0" tIns="45085" rIns="0" bIns="0" rtlCol="0">
            <a:spAutoFit/>
          </a:bodyPr>
          <a:lstStyle/>
          <a:p>
            <a:pPr marL="410209" indent="-397510">
              <a:lnSpc>
                <a:spcPct val="100000"/>
              </a:lnSpc>
              <a:spcBef>
                <a:spcPts val="355"/>
              </a:spcBef>
              <a:buAutoNum type="arabicPeriod"/>
              <a:tabLst>
                <a:tab pos="410209" algn="l"/>
              </a:tabLst>
            </a:pPr>
            <a:r>
              <a:rPr lang="vi-VN" spc="-20" dirty="0"/>
              <a:t>Chống lạm phát</a:t>
            </a:r>
          </a:p>
          <a:p>
            <a:pPr marL="410209" indent="-397510">
              <a:lnSpc>
                <a:spcPct val="100000"/>
              </a:lnSpc>
              <a:spcBef>
                <a:spcPts val="355"/>
              </a:spcBef>
              <a:buAutoNum type="arabicPeriod"/>
              <a:tabLst>
                <a:tab pos="410209" algn="l"/>
              </a:tabLst>
            </a:pPr>
            <a:r>
              <a:rPr lang="vi-VN" spc="-20" dirty="0"/>
              <a:t>Bảo vệ tài sản</a:t>
            </a:r>
          </a:p>
          <a:p>
            <a:pPr marL="410209" indent="-397510">
              <a:lnSpc>
                <a:spcPct val="100000"/>
              </a:lnSpc>
              <a:spcBef>
                <a:spcPts val="355"/>
              </a:spcBef>
              <a:buAutoNum type="arabicPeriod"/>
              <a:tabLst>
                <a:tab pos="410209" algn="l"/>
              </a:tabLst>
            </a:pPr>
            <a:r>
              <a:rPr lang="vi-VN" spc="-20" dirty="0"/>
              <a:t>Quyền mua trong hệ thống mới</a:t>
            </a:r>
          </a:p>
          <a:p>
            <a:pPr marL="410209" indent="-397510">
              <a:lnSpc>
                <a:spcPct val="100000"/>
              </a:lnSpc>
              <a:spcBef>
                <a:spcPts val="355"/>
              </a:spcBef>
              <a:buAutoNum type="arabicPeriod"/>
              <a:tabLst>
                <a:tab pos="410209" algn="l"/>
              </a:tabLst>
            </a:pPr>
            <a:r>
              <a:rPr lang="vi-VN" spc="-20" dirty="0"/>
              <a:t>Kiểm soát vốn</a:t>
            </a:r>
          </a:p>
          <a:p>
            <a:pPr marL="410209" indent="-397510">
              <a:lnSpc>
                <a:spcPct val="100000"/>
              </a:lnSpc>
              <a:spcBef>
                <a:spcPts val="355"/>
              </a:spcBef>
              <a:buAutoNum type="arabicPeriod"/>
              <a:tabLst>
                <a:tab pos="410209" algn="l"/>
              </a:tabLst>
            </a:pPr>
            <a:r>
              <a:rPr lang="vi-VN" spc="-20" dirty="0"/>
              <a:t>Kinh tế hóa năng lượng dư thừa</a:t>
            </a:r>
          </a:p>
          <a:p>
            <a:pPr marL="410209" indent="-397510">
              <a:lnSpc>
                <a:spcPct val="100000"/>
              </a:lnSpc>
              <a:spcBef>
                <a:spcPts val="355"/>
              </a:spcBef>
              <a:buAutoNum type="arabicPeriod"/>
              <a:tabLst>
                <a:tab pos="410209" algn="l"/>
              </a:tabLst>
            </a:pPr>
            <a:r>
              <a:rPr lang="vi-VN" spc="-20" dirty="0"/>
              <a:t>Lợi nhuận tương phản</a:t>
            </a:r>
          </a:p>
          <a:p>
            <a:pPr marL="410209" indent="-397510">
              <a:lnSpc>
                <a:spcPct val="100000"/>
              </a:lnSpc>
              <a:spcBef>
                <a:spcPts val="355"/>
              </a:spcBef>
              <a:buAutoNum type="arabicPeriod"/>
              <a:tabLst>
                <a:tab pos="410209" algn="l"/>
              </a:tabLst>
            </a:pPr>
            <a:r>
              <a:rPr lang="vi-VN" spc="-20" dirty="0"/>
              <a:t>Thanh khoản giá trị cao</a:t>
            </a:r>
          </a:p>
          <a:p>
            <a:pPr marL="410209" indent="-397510">
              <a:lnSpc>
                <a:spcPct val="100000"/>
              </a:lnSpc>
              <a:spcBef>
                <a:spcPts val="355"/>
              </a:spcBef>
              <a:buAutoNum type="arabicPeriod"/>
              <a:tabLst>
                <a:tab pos="410209" algn="l"/>
              </a:tabLst>
            </a:pPr>
            <a:r>
              <a:rPr lang="vi-VN" spc="-20" dirty="0"/>
              <a:t>Thay thế tính thanh khoản của tài sản truyền thống</a:t>
            </a:r>
            <a:endParaRPr spc="60" dirty="0"/>
          </a:p>
        </p:txBody>
      </p:sp>
      <p:sp>
        <p:nvSpPr>
          <p:cNvPr id="4" name="object 4"/>
          <p:cNvSpPr txBox="1">
            <a:spLocks noGrp="1"/>
          </p:cNvSpPr>
          <p:nvPr>
            <p:ph sz="half" idx="3"/>
          </p:nvPr>
        </p:nvSpPr>
        <p:spPr>
          <a:xfrm>
            <a:off x="4897375" y="1189280"/>
            <a:ext cx="3206115" cy="2557110"/>
          </a:xfrm>
          <a:prstGeom prst="rect">
            <a:avLst/>
          </a:prstGeom>
        </p:spPr>
        <p:txBody>
          <a:bodyPr vert="horz" wrap="square" lIns="0" tIns="33020" rIns="0" bIns="0" rtlCol="0">
            <a:spAutoFit/>
          </a:bodyPr>
          <a:lstStyle/>
          <a:p>
            <a:pPr marL="427990" indent="-415290">
              <a:lnSpc>
                <a:spcPct val="100000"/>
              </a:lnSpc>
              <a:spcBef>
                <a:spcPts val="260"/>
              </a:spcBef>
              <a:buSzPct val="112500"/>
              <a:buAutoNum type="arabicPeriod" startAt="9"/>
              <a:tabLst>
                <a:tab pos="427990" algn="l"/>
              </a:tabLst>
            </a:pPr>
            <a:r>
              <a:rPr lang="vi-VN" dirty="0"/>
              <a:t>Tài sản thế chấp cho vay  </a:t>
            </a:r>
          </a:p>
          <a:p>
            <a:pPr marL="427990" indent="-415290">
              <a:lnSpc>
                <a:spcPct val="100000"/>
              </a:lnSpc>
              <a:spcBef>
                <a:spcPts val="260"/>
              </a:spcBef>
              <a:buSzPct val="112500"/>
              <a:buAutoNum type="arabicPeriod" startAt="9"/>
              <a:tabLst>
                <a:tab pos="427990" algn="l"/>
              </a:tabLst>
            </a:pPr>
            <a:r>
              <a:rPr lang="vi-VN" dirty="0"/>
              <a:t>Điểm thưởng thẻ tín dụng  </a:t>
            </a:r>
          </a:p>
          <a:p>
            <a:pPr marL="427990" indent="-415290">
              <a:lnSpc>
                <a:spcPct val="100000"/>
              </a:lnSpc>
              <a:spcBef>
                <a:spcPts val="260"/>
              </a:spcBef>
              <a:buSzPct val="112500"/>
              <a:buAutoNum type="arabicPeriod" startAt="9"/>
              <a:tabLst>
                <a:tab pos="427990" algn="l"/>
              </a:tabLst>
            </a:pPr>
            <a:r>
              <a:rPr lang="vi-VN" dirty="0"/>
              <a:t>Dự trữ ngân khố trung tâm </a:t>
            </a:r>
          </a:p>
          <a:p>
            <a:pPr marL="427990" indent="-415290">
              <a:lnSpc>
                <a:spcPct val="100000"/>
              </a:lnSpc>
              <a:spcBef>
                <a:spcPts val="260"/>
              </a:spcBef>
              <a:buSzPct val="112500"/>
              <a:buAutoNum type="arabicPeriod" startAt="9"/>
              <a:tabLst>
                <a:tab pos="427990" algn="l"/>
              </a:tabLst>
            </a:pPr>
            <a:r>
              <a:rPr lang="vi-VN" dirty="0"/>
              <a:t>Đơn vị tính toán  </a:t>
            </a:r>
          </a:p>
          <a:p>
            <a:pPr marL="427990" indent="-415290">
              <a:lnSpc>
                <a:spcPct val="100000"/>
              </a:lnSpc>
              <a:spcBef>
                <a:spcPts val="260"/>
              </a:spcBef>
              <a:buSzPct val="112500"/>
              <a:buAutoNum type="arabicPeriod" startAt="9"/>
              <a:tabLst>
                <a:tab pos="427990" algn="l"/>
              </a:tabLst>
            </a:pPr>
            <a:r>
              <a:rPr lang="vi-VN" dirty="0"/>
              <a:t>Chuẩn mực đầu tư  </a:t>
            </a:r>
          </a:p>
          <a:p>
            <a:pPr marL="427990" indent="-415290">
              <a:lnSpc>
                <a:spcPct val="100000"/>
              </a:lnSpc>
              <a:spcBef>
                <a:spcPts val="260"/>
              </a:spcBef>
              <a:buSzPct val="112500"/>
              <a:buAutoNum type="arabicPeriod" startAt="9"/>
              <a:tabLst>
                <a:tab pos="427990" algn="l"/>
              </a:tabLst>
            </a:pPr>
            <a:r>
              <a:rPr lang="vi-VN" dirty="0"/>
              <a:t>Giao dịch tự do  </a:t>
            </a:r>
          </a:p>
          <a:p>
            <a:pPr marL="427990" indent="-415290">
              <a:lnSpc>
                <a:spcPct val="100000"/>
              </a:lnSpc>
              <a:spcBef>
                <a:spcPts val="260"/>
              </a:spcBef>
              <a:buSzPct val="112500"/>
              <a:buAutoNum type="arabicPeriod" startAt="9"/>
              <a:tabLst>
                <a:tab pos="427990" algn="l"/>
              </a:tabLst>
            </a:pPr>
            <a:r>
              <a:rPr lang="vi-VN" dirty="0"/>
              <a:t>Thanh toán nhỏ lẻ  </a:t>
            </a:r>
          </a:p>
          <a:p>
            <a:pPr marL="427990" indent="-415290">
              <a:lnSpc>
                <a:spcPct val="100000"/>
              </a:lnSpc>
              <a:spcBef>
                <a:spcPts val="260"/>
              </a:spcBef>
              <a:buSzPct val="112500"/>
              <a:buAutoNum type="arabicPeriod" startAt="9"/>
              <a:tabLst>
                <a:tab pos="427990" algn="l"/>
              </a:tabLst>
            </a:pPr>
            <a:r>
              <a:rPr lang="vi-VN" dirty="0"/>
              <a:t>Chuyển &amp; đổi tiền  </a:t>
            </a:r>
          </a:p>
          <a:p>
            <a:pPr marL="427990" indent="-415290">
              <a:lnSpc>
                <a:spcPct val="100000"/>
              </a:lnSpc>
              <a:spcBef>
                <a:spcPts val="260"/>
              </a:spcBef>
              <a:buSzPct val="112500"/>
              <a:buAutoNum type="arabicPeriod" startAt="9"/>
              <a:tabLst>
                <a:tab pos="427990" algn="l"/>
              </a:tabLst>
            </a:pPr>
            <a:r>
              <a:rPr lang="vi-VN" dirty="0"/>
              <a:t>Hợp đồng thời gian</a:t>
            </a:r>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395125" y="3619821"/>
            <a:ext cx="6338570" cy="1128771"/>
          </a:xfrm>
          <a:prstGeom prst="rect">
            <a:avLst/>
          </a:prstGeom>
        </p:spPr>
        <p:txBody>
          <a:bodyPr vert="horz" wrap="square" lIns="0" tIns="12700" rIns="0" bIns="0" rtlCol="0">
            <a:spAutoFit/>
          </a:bodyPr>
          <a:lstStyle/>
          <a:p>
            <a:pPr marL="12700" marR="5080" algn="just">
              <a:lnSpc>
                <a:spcPct val="114999"/>
              </a:lnSpc>
              <a:spcBef>
                <a:spcPts val="100"/>
              </a:spcBef>
            </a:pPr>
            <a:r>
              <a:rPr lang="vi-VN" sz="1600" dirty="0">
                <a:solidFill>
                  <a:srgbClr val="FFFFFF"/>
                </a:solidFill>
                <a:latin typeface="Calibri"/>
                <a:cs typeface="Calibri"/>
              </a:rPr>
              <a:t>Hiện tại các đồng tiền pháp định (fiat) liên tục trượt giá (mất giá) và không tiên đoán được nhưng lại được chấp nhận trên toàn hệ thống. Tương phản với hệ thống này, Bitcoin có nguồn cung cố định cộng với chính sách tiền tệ đã được định trước sẽ loại bỏ sự trượt giá (mất giá) của đồng này.</a:t>
            </a:r>
            <a:endParaRPr sz="1600" dirty="0">
              <a:latin typeface="Calibri"/>
              <a:cs typeface="Calibri"/>
            </a:endParaRPr>
          </a:p>
        </p:txBody>
      </p:sp>
      <p:sp>
        <p:nvSpPr>
          <p:cNvPr id="7" name="object 7"/>
          <p:cNvSpPr txBox="1"/>
          <p:nvPr/>
        </p:nvSpPr>
        <p:spPr>
          <a:xfrm>
            <a:off x="8709400" y="4605099"/>
            <a:ext cx="202565" cy="406400"/>
          </a:xfrm>
          <a:prstGeom prst="rect">
            <a:avLst/>
          </a:prstGeom>
        </p:spPr>
        <p:txBody>
          <a:bodyPr vert="horz" wrap="square" lIns="0" tIns="12700" rIns="0" bIns="0" rtlCol="0">
            <a:spAutoFit/>
          </a:bodyPr>
          <a:lstStyle/>
          <a:p>
            <a:pPr marL="12700">
              <a:lnSpc>
                <a:spcPct val="100000"/>
              </a:lnSpc>
              <a:spcBef>
                <a:spcPts val="100"/>
              </a:spcBef>
            </a:pPr>
            <a:r>
              <a:rPr sz="2500" b="1" spc="75" dirty="0">
                <a:solidFill>
                  <a:srgbClr val="FFFFFF"/>
                </a:solidFill>
                <a:latin typeface="Calibri"/>
                <a:cs typeface="Calibri"/>
              </a:rPr>
              <a:t>1</a:t>
            </a:r>
            <a:endParaRPr sz="2500">
              <a:latin typeface="Calibri"/>
              <a:cs typeface="Calibri"/>
            </a:endParaRPr>
          </a:p>
        </p:txBody>
      </p:sp>
      <p:sp>
        <p:nvSpPr>
          <p:cNvPr id="8" name="object 8"/>
          <p:cNvSpPr txBox="1"/>
          <p:nvPr/>
        </p:nvSpPr>
        <p:spPr>
          <a:xfrm>
            <a:off x="8778154" y="134176"/>
            <a:ext cx="281940" cy="1045844"/>
          </a:xfrm>
          <a:prstGeom prst="rect">
            <a:avLst/>
          </a:prstGeom>
        </p:spPr>
        <p:txBody>
          <a:bodyPr vert="vert270" wrap="square" lIns="0" tIns="6985" rIns="0" bIns="0" rtlCol="0">
            <a:spAutoFit/>
          </a:bodyPr>
          <a:lstStyle/>
          <a:p>
            <a:pPr marL="12700">
              <a:lnSpc>
                <a:spcPct val="100000"/>
              </a:lnSpc>
              <a:spcBef>
                <a:spcPts val="55"/>
              </a:spcBef>
            </a:pPr>
            <a:r>
              <a:rPr sz="1600" spc="-10" dirty="0">
                <a:solidFill>
                  <a:srgbClr val="FF9900"/>
                </a:solidFill>
                <a:latin typeface="Calibri"/>
                <a:cs typeface="Calibri"/>
              </a:rPr>
              <a:t>@anilsaidso</a:t>
            </a:r>
            <a:endParaRPr sz="1600">
              <a:latin typeface="Calibri"/>
              <a:cs typeface="Calibri"/>
            </a:endParaRPr>
          </a:p>
        </p:txBody>
      </p:sp>
      <p:grpSp>
        <p:nvGrpSpPr>
          <p:cNvPr id="3" name="Group 2">
            <a:extLst>
              <a:ext uri="{FF2B5EF4-FFF2-40B4-BE49-F238E27FC236}">
                <a16:creationId xmlns:a16="http://schemas.microsoft.com/office/drawing/2014/main" id="{6FC79D49-3991-48D2-B267-91C192609E65}"/>
              </a:ext>
            </a:extLst>
          </p:cNvPr>
          <p:cNvGrpSpPr/>
          <p:nvPr/>
        </p:nvGrpSpPr>
        <p:grpSpPr>
          <a:xfrm>
            <a:off x="1568079" y="196337"/>
            <a:ext cx="5781320" cy="2871047"/>
            <a:chOff x="1568079" y="196337"/>
            <a:chExt cx="5781320" cy="2871047"/>
          </a:xfrm>
        </p:grpSpPr>
        <p:pic>
          <p:nvPicPr>
            <p:cNvPr id="2" name="object 2"/>
            <p:cNvPicPr/>
            <p:nvPr/>
          </p:nvPicPr>
          <p:blipFill>
            <a:blip r:embed="rId2" cstate="print"/>
            <a:stretch>
              <a:fillRect/>
            </a:stretch>
          </p:blipFill>
          <p:spPr>
            <a:xfrm>
              <a:off x="5334000" y="598181"/>
              <a:ext cx="2015399" cy="1970187"/>
            </a:xfrm>
            <a:prstGeom prst="rect">
              <a:avLst/>
            </a:prstGeom>
          </p:spPr>
        </p:pic>
        <p:pic>
          <p:nvPicPr>
            <p:cNvPr id="9" name="object 3">
              <a:extLst>
                <a:ext uri="{FF2B5EF4-FFF2-40B4-BE49-F238E27FC236}">
                  <a16:creationId xmlns:a16="http://schemas.microsoft.com/office/drawing/2014/main" id="{895BEB52-0563-2DC5-00D0-D3A114B24955}"/>
                </a:ext>
              </a:extLst>
            </p:cNvPr>
            <p:cNvPicPr/>
            <p:nvPr/>
          </p:nvPicPr>
          <p:blipFill>
            <a:blip r:embed="rId3" cstate="print"/>
            <a:stretch>
              <a:fillRect/>
            </a:stretch>
          </p:blipFill>
          <p:spPr>
            <a:xfrm>
              <a:off x="1568079" y="196337"/>
              <a:ext cx="2654000" cy="2725049"/>
            </a:xfrm>
            <a:prstGeom prst="rect">
              <a:avLst/>
            </a:prstGeom>
          </p:spPr>
        </p:pic>
        <p:sp>
          <p:nvSpPr>
            <p:cNvPr id="10" name="object 4">
              <a:extLst>
                <a:ext uri="{FF2B5EF4-FFF2-40B4-BE49-F238E27FC236}">
                  <a16:creationId xmlns:a16="http://schemas.microsoft.com/office/drawing/2014/main" id="{20E56171-E7B4-6B8E-2948-F9D06153AADA}"/>
                </a:ext>
              </a:extLst>
            </p:cNvPr>
            <p:cNvSpPr txBox="1"/>
            <p:nvPr/>
          </p:nvSpPr>
          <p:spPr>
            <a:xfrm>
              <a:off x="5461271" y="2676224"/>
              <a:ext cx="1760855" cy="391160"/>
            </a:xfrm>
            <a:prstGeom prst="rect">
              <a:avLst/>
            </a:prstGeom>
          </p:spPr>
          <p:txBody>
            <a:bodyPr vert="horz" wrap="square" lIns="0" tIns="12700" rIns="0" bIns="0" rtlCol="0">
              <a:spAutoFit/>
            </a:bodyPr>
            <a:lstStyle/>
            <a:p>
              <a:pPr marL="12700">
                <a:lnSpc>
                  <a:spcPct val="100000"/>
                </a:lnSpc>
                <a:spcBef>
                  <a:spcPts val="100"/>
                </a:spcBef>
              </a:pPr>
              <a:r>
                <a:rPr lang="vi-VN" sz="2400" b="1" spc="-10" dirty="0">
                  <a:solidFill>
                    <a:srgbClr val="FF9900"/>
                  </a:solidFill>
                  <a:latin typeface="Tahoma"/>
                  <a:cs typeface="Tahoma"/>
                </a:rPr>
                <a:t>LẠM PHÁT</a:t>
              </a:r>
              <a:endParaRPr sz="2400" dirty="0">
                <a:latin typeface="Tahoma"/>
                <a:cs typeface="Tahoma"/>
              </a:endParaRPr>
            </a:p>
          </p:txBody>
        </p:sp>
        <p:sp>
          <p:nvSpPr>
            <p:cNvPr id="11" name="object 5">
              <a:extLst>
                <a:ext uri="{FF2B5EF4-FFF2-40B4-BE49-F238E27FC236}">
                  <a16:creationId xmlns:a16="http://schemas.microsoft.com/office/drawing/2014/main" id="{D70FA032-0040-ACD7-8866-64C003D48C6B}"/>
                </a:ext>
              </a:extLst>
            </p:cNvPr>
            <p:cNvSpPr txBox="1"/>
            <p:nvPr/>
          </p:nvSpPr>
          <p:spPr>
            <a:xfrm>
              <a:off x="1671227" y="2685228"/>
              <a:ext cx="2576133" cy="382156"/>
            </a:xfrm>
            <a:prstGeom prst="rect">
              <a:avLst/>
            </a:prstGeom>
          </p:spPr>
          <p:txBody>
            <a:bodyPr vert="horz" wrap="square" lIns="0" tIns="12700" rIns="0" bIns="0" rtlCol="0">
              <a:spAutoFit/>
            </a:bodyPr>
            <a:lstStyle/>
            <a:p>
              <a:pPr marL="12700">
                <a:lnSpc>
                  <a:spcPct val="100000"/>
                </a:lnSpc>
                <a:spcBef>
                  <a:spcPts val="100"/>
                </a:spcBef>
              </a:pPr>
              <a:r>
                <a:rPr lang="vi-VN" sz="2400" b="1" spc="70" dirty="0">
                  <a:solidFill>
                    <a:srgbClr val="FF9900"/>
                  </a:solidFill>
                  <a:latin typeface="Tahoma"/>
                  <a:cs typeface="Tahoma"/>
                </a:rPr>
                <a:t>PHÒNG CHỐNG</a:t>
              </a:r>
              <a:endParaRPr sz="2400" dirty="0">
                <a:latin typeface="Tahoma"/>
                <a:cs typeface="Tahoma"/>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8474326-98C7-E347-4F3A-89B660A4631D}"/>
              </a:ext>
            </a:extLst>
          </p:cNvPr>
          <p:cNvGrpSpPr/>
          <p:nvPr/>
        </p:nvGrpSpPr>
        <p:grpSpPr>
          <a:xfrm>
            <a:off x="5151525" y="347299"/>
            <a:ext cx="1964549" cy="2446563"/>
            <a:chOff x="2035474" y="368875"/>
            <a:chExt cx="1964549" cy="2446563"/>
          </a:xfrm>
        </p:grpSpPr>
        <p:sp>
          <p:nvSpPr>
            <p:cNvPr id="2" name="object 2"/>
            <p:cNvSpPr txBox="1"/>
            <p:nvPr/>
          </p:nvSpPr>
          <p:spPr>
            <a:xfrm>
              <a:off x="2231593" y="2424278"/>
              <a:ext cx="1350645" cy="391160"/>
            </a:xfrm>
            <a:prstGeom prst="rect">
              <a:avLst/>
            </a:prstGeom>
          </p:spPr>
          <p:txBody>
            <a:bodyPr vert="horz" wrap="square" lIns="0" tIns="12700" rIns="0" bIns="0" rtlCol="0">
              <a:spAutoFit/>
            </a:bodyPr>
            <a:lstStyle/>
            <a:p>
              <a:pPr marL="12700">
                <a:lnSpc>
                  <a:spcPct val="100000"/>
                </a:lnSpc>
                <a:spcBef>
                  <a:spcPts val="100"/>
                </a:spcBef>
              </a:pPr>
              <a:r>
                <a:rPr lang="vi-VN" sz="2400" b="1" spc="-10" dirty="0">
                  <a:solidFill>
                    <a:srgbClr val="FF9900"/>
                  </a:solidFill>
                  <a:latin typeface="Tahoma"/>
                  <a:cs typeface="Tahoma"/>
                </a:rPr>
                <a:t>TÀI SẢN</a:t>
              </a:r>
              <a:endParaRPr sz="2400" dirty="0">
                <a:latin typeface="Tahoma"/>
                <a:cs typeface="Tahoma"/>
              </a:endParaRPr>
            </a:p>
          </p:txBody>
        </p:sp>
        <p:pic>
          <p:nvPicPr>
            <p:cNvPr id="4" name="object 4"/>
            <p:cNvPicPr/>
            <p:nvPr/>
          </p:nvPicPr>
          <p:blipFill>
            <a:blip r:embed="rId2" cstate="print"/>
            <a:stretch>
              <a:fillRect/>
            </a:stretch>
          </p:blipFill>
          <p:spPr>
            <a:xfrm>
              <a:off x="2035474" y="368875"/>
              <a:ext cx="1964549" cy="1964549"/>
            </a:xfrm>
            <a:prstGeom prst="rect">
              <a:avLst/>
            </a:prstGeom>
          </p:spPr>
        </p:pic>
      </p:grpSp>
      <p:grpSp>
        <p:nvGrpSpPr>
          <p:cNvPr id="9" name="Group 8">
            <a:extLst>
              <a:ext uri="{FF2B5EF4-FFF2-40B4-BE49-F238E27FC236}">
                <a16:creationId xmlns:a16="http://schemas.microsoft.com/office/drawing/2014/main" id="{95F1C7B1-2F2D-8621-AFBB-6245FC0FBA27}"/>
              </a:ext>
            </a:extLst>
          </p:cNvPr>
          <p:cNvGrpSpPr/>
          <p:nvPr/>
        </p:nvGrpSpPr>
        <p:grpSpPr>
          <a:xfrm>
            <a:off x="1891188" y="597325"/>
            <a:ext cx="2067560" cy="2196537"/>
            <a:chOff x="4985945" y="597325"/>
            <a:chExt cx="2067560" cy="2196537"/>
          </a:xfrm>
        </p:grpSpPr>
        <p:sp>
          <p:nvSpPr>
            <p:cNvPr id="3" name="object 3"/>
            <p:cNvSpPr txBox="1"/>
            <p:nvPr/>
          </p:nvSpPr>
          <p:spPr>
            <a:xfrm>
              <a:off x="4985945" y="2402702"/>
              <a:ext cx="2067560" cy="391160"/>
            </a:xfrm>
            <a:prstGeom prst="rect">
              <a:avLst/>
            </a:prstGeom>
          </p:spPr>
          <p:txBody>
            <a:bodyPr vert="horz" wrap="square" lIns="0" tIns="12700" rIns="0" bIns="0" rtlCol="0">
              <a:spAutoFit/>
            </a:bodyPr>
            <a:lstStyle/>
            <a:p>
              <a:pPr marL="12700" algn="ctr">
                <a:lnSpc>
                  <a:spcPct val="100000"/>
                </a:lnSpc>
                <a:spcBef>
                  <a:spcPts val="100"/>
                </a:spcBef>
              </a:pPr>
              <a:r>
                <a:rPr lang="vi-VN" sz="2400" b="1" spc="-10" dirty="0">
                  <a:solidFill>
                    <a:srgbClr val="FF9900"/>
                  </a:solidFill>
                  <a:latin typeface="Tahoma"/>
                  <a:cs typeface="Tahoma"/>
                </a:rPr>
                <a:t>BẢO VỆ</a:t>
              </a:r>
              <a:endParaRPr sz="2400" dirty="0">
                <a:latin typeface="Tahoma"/>
                <a:cs typeface="Tahoma"/>
              </a:endParaRPr>
            </a:p>
          </p:txBody>
        </p:sp>
        <p:pic>
          <p:nvPicPr>
            <p:cNvPr id="5" name="object 5"/>
            <p:cNvPicPr/>
            <p:nvPr/>
          </p:nvPicPr>
          <p:blipFill>
            <a:blip r:embed="rId3" cstate="print"/>
            <a:stretch>
              <a:fillRect/>
            </a:stretch>
          </p:blipFill>
          <p:spPr>
            <a:xfrm>
              <a:off x="5151525" y="597325"/>
              <a:ext cx="1736099" cy="1736099"/>
            </a:xfrm>
            <a:prstGeom prst="rect">
              <a:avLst/>
            </a:prstGeom>
          </p:spPr>
        </p:pic>
      </p:grpSp>
      <p:sp>
        <p:nvSpPr>
          <p:cNvPr id="6" name="object 6"/>
          <p:cNvSpPr txBox="1"/>
          <p:nvPr/>
        </p:nvSpPr>
        <p:spPr>
          <a:xfrm>
            <a:off x="1227725" y="3215046"/>
            <a:ext cx="6678295" cy="1411925"/>
          </a:xfrm>
          <a:prstGeom prst="rect">
            <a:avLst/>
          </a:prstGeom>
        </p:spPr>
        <p:txBody>
          <a:bodyPr vert="horz" wrap="square" lIns="0" tIns="12700" rIns="0" bIns="0" rtlCol="0">
            <a:spAutoFit/>
          </a:bodyPr>
          <a:lstStyle/>
          <a:p>
            <a:pPr marL="12700" marR="5080" algn="just">
              <a:lnSpc>
                <a:spcPct val="114999"/>
              </a:lnSpc>
              <a:spcBef>
                <a:spcPts val="100"/>
              </a:spcBef>
            </a:pPr>
            <a:r>
              <a:rPr lang="vi-VN" sz="1600" dirty="0">
                <a:solidFill>
                  <a:srgbClr val="FFFFFF"/>
                </a:solidFill>
                <a:latin typeface="Calibri"/>
                <a:cs typeface="Calibri"/>
              </a:rPr>
              <a:t>Bitcoin là một mạng lưới tự do toàn cầu cho phép dịch chuyển tài sản từ các quốc gia/chế độ mà không cần xin phép. Đặc điểm này giúp nhiều người tránh khỏi những rủi ro chính trị hoặc rủi ro nguy hiểm đến tính mạng nhưng vẫn giữ được tài sản của mình, đồng thời trao trả quyền lực lại cho người dân và thúc đẩy các quốc gia phụ thuộc vào thuế phải hành xử tính trung thực và công bằng.</a:t>
            </a:r>
            <a:endParaRPr sz="1600" dirty="0">
              <a:latin typeface="Calibri"/>
              <a:cs typeface="Calibri"/>
            </a:endParaRPr>
          </a:p>
        </p:txBody>
      </p:sp>
      <p:sp>
        <p:nvSpPr>
          <p:cNvPr id="8" name="object 8"/>
          <p:cNvSpPr txBox="1"/>
          <p:nvPr/>
        </p:nvSpPr>
        <p:spPr>
          <a:xfrm>
            <a:off x="8709400" y="4613626"/>
            <a:ext cx="202565" cy="426084"/>
          </a:xfrm>
          <a:prstGeom prst="rect">
            <a:avLst/>
          </a:prstGeom>
        </p:spPr>
        <p:txBody>
          <a:bodyPr vert="horz" wrap="square" lIns="0" tIns="3810" rIns="0" bIns="0" rtlCol="0">
            <a:spAutoFit/>
          </a:bodyPr>
          <a:lstStyle/>
          <a:p>
            <a:pPr marL="12700">
              <a:lnSpc>
                <a:spcPct val="100000"/>
              </a:lnSpc>
              <a:spcBef>
                <a:spcPts val="30"/>
              </a:spcBef>
            </a:pPr>
            <a:r>
              <a:rPr sz="2500" b="1" spc="75" dirty="0">
                <a:solidFill>
                  <a:srgbClr val="FFFFFF"/>
                </a:solidFill>
                <a:latin typeface="Calibri"/>
                <a:cs typeface="Calibri"/>
              </a:rPr>
              <a:t>2</a:t>
            </a:r>
            <a:endParaRPr sz="2500">
              <a:latin typeface="Calibri"/>
              <a:cs typeface="Calibri"/>
            </a:endParaRPr>
          </a:p>
        </p:txBody>
      </p:sp>
      <p:sp>
        <p:nvSpPr>
          <p:cNvPr id="7" name="object 7"/>
          <p:cNvSpPr txBox="1"/>
          <p:nvPr/>
        </p:nvSpPr>
        <p:spPr>
          <a:xfrm>
            <a:off x="8778154" y="134176"/>
            <a:ext cx="281940" cy="1045844"/>
          </a:xfrm>
          <a:prstGeom prst="rect">
            <a:avLst/>
          </a:prstGeom>
        </p:spPr>
        <p:txBody>
          <a:bodyPr vert="vert270" wrap="square" lIns="0" tIns="6985" rIns="0" bIns="0" rtlCol="0">
            <a:spAutoFit/>
          </a:bodyPr>
          <a:lstStyle/>
          <a:p>
            <a:pPr marL="12700">
              <a:lnSpc>
                <a:spcPct val="100000"/>
              </a:lnSpc>
              <a:spcBef>
                <a:spcPts val="55"/>
              </a:spcBef>
            </a:pPr>
            <a:r>
              <a:rPr sz="1600" spc="-10" dirty="0">
                <a:solidFill>
                  <a:srgbClr val="FF9900"/>
                </a:solidFill>
                <a:latin typeface="Calibri"/>
                <a:cs typeface="Calibri"/>
              </a:rPr>
              <a:t>@anilsaidso</a:t>
            </a:r>
            <a:endParaRPr sz="16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25076" y="2469997"/>
            <a:ext cx="1315186" cy="751488"/>
          </a:xfrm>
          <a:prstGeom prst="rect">
            <a:avLst/>
          </a:prstGeom>
        </p:spPr>
        <p:txBody>
          <a:bodyPr vert="horz" wrap="square" lIns="0" tIns="12700" rIns="0" bIns="0" rtlCol="0">
            <a:spAutoFit/>
          </a:bodyPr>
          <a:lstStyle/>
          <a:p>
            <a:pPr marL="12700" marR="5080" indent="-12700" algn="ctr">
              <a:lnSpc>
                <a:spcPct val="100000"/>
              </a:lnSpc>
              <a:spcBef>
                <a:spcPts val="100"/>
              </a:spcBef>
            </a:pPr>
            <a:r>
              <a:rPr lang="vi-VN" sz="2400" b="1" spc="80" dirty="0">
                <a:solidFill>
                  <a:srgbClr val="FF9900"/>
                </a:solidFill>
                <a:latin typeface="Tahoma"/>
                <a:cs typeface="Tahoma"/>
              </a:rPr>
              <a:t>QUYỀN</a:t>
            </a:r>
            <a:br>
              <a:rPr lang="vi-VN" sz="2400" b="1" spc="80" dirty="0">
                <a:solidFill>
                  <a:srgbClr val="FF9900"/>
                </a:solidFill>
                <a:latin typeface="Tahoma"/>
                <a:cs typeface="Tahoma"/>
              </a:rPr>
            </a:br>
            <a:r>
              <a:rPr lang="vi-VN" sz="2400" b="1" spc="80" dirty="0">
                <a:solidFill>
                  <a:srgbClr val="FF9900"/>
                </a:solidFill>
                <a:latin typeface="Tahoma"/>
                <a:cs typeface="Tahoma"/>
              </a:rPr>
              <a:t>MUA</a:t>
            </a:r>
            <a:endParaRPr sz="2400" dirty="0">
              <a:latin typeface="Tahoma"/>
              <a:cs typeface="Tahoma"/>
            </a:endParaRPr>
          </a:p>
        </p:txBody>
      </p:sp>
      <p:sp>
        <p:nvSpPr>
          <p:cNvPr id="3" name="object 3"/>
          <p:cNvSpPr txBox="1"/>
          <p:nvPr/>
        </p:nvSpPr>
        <p:spPr>
          <a:xfrm>
            <a:off x="5285034" y="2469997"/>
            <a:ext cx="1777979" cy="751488"/>
          </a:xfrm>
          <a:prstGeom prst="rect">
            <a:avLst/>
          </a:prstGeom>
        </p:spPr>
        <p:txBody>
          <a:bodyPr vert="horz" wrap="square" lIns="0" tIns="12700" rIns="0" bIns="0" rtlCol="0">
            <a:spAutoFit/>
          </a:bodyPr>
          <a:lstStyle/>
          <a:p>
            <a:pPr marL="12700" marR="5080" indent="-12700" algn="ctr">
              <a:lnSpc>
                <a:spcPct val="100000"/>
              </a:lnSpc>
              <a:spcBef>
                <a:spcPts val="100"/>
              </a:spcBef>
            </a:pPr>
            <a:r>
              <a:rPr lang="vi-VN" sz="2400" b="1" spc="70" dirty="0">
                <a:solidFill>
                  <a:srgbClr val="FF9900"/>
                </a:solidFill>
                <a:latin typeface="Tahoma"/>
                <a:cs typeface="Tahoma"/>
              </a:rPr>
              <a:t>HỆ THỐNG</a:t>
            </a:r>
            <a:r>
              <a:rPr sz="2400" b="1" spc="70" dirty="0">
                <a:solidFill>
                  <a:srgbClr val="FF9900"/>
                </a:solidFill>
                <a:latin typeface="Tahoma"/>
                <a:cs typeface="Tahoma"/>
              </a:rPr>
              <a:t> </a:t>
            </a:r>
            <a:r>
              <a:rPr lang="vi-VN" sz="2400" b="1" spc="70" dirty="0">
                <a:solidFill>
                  <a:srgbClr val="FF9900"/>
                </a:solidFill>
                <a:latin typeface="Tahoma"/>
                <a:cs typeface="Tahoma"/>
              </a:rPr>
              <a:t>MỚI</a:t>
            </a:r>
            <a:endParaRPr sz="2400" dirty="0">
              <a:latin typeface="Tahoma"/>
              <a:cs typeface="Tahoma"/>
            </a:endParaRPr>
          </a:p>
        </p:txBody>
      </p:sp>
      <p:sp>
        <p:nvSpPr>
          <p:cNvPr id="4" name="object 4"/>
          <p:cNvSpPr txBox="1"/>
          <p:nvPr/>
        </p:nvSpPr>
        <p:spPr>
          <a:xfrm>
            <a:off x="1354625" y="3473720"/>
            <a:ext cx="6431915" cy="1147445"/>
          </a:xfrm>
          <a:prstGeom prst="rect">
            <a:avLst/>
          </a:prstGeom>
        </p:spPr>
        <p:txBody>
          <a:bodyPr vert="horz" wrap="square" lIns="0" tIns="12700" rIns="0" bIns="0" rtlCol="0">
            <a:spAutoFit/>
          </a:bodyPr>
          <a:lstStyle/>
          <a:p>
            <a:pPr marL="12700" marR="5080" algn="just">
              <a:lnSpc>
                <a:spcPct val="114999"/>
              </a:lnSpc>
              <a:spcBef>
                <a:spcPts val="100"/>
              </a:spcBef>
            </a:pPr>
            <a:r>
              <a:rPr lang="vi-VN" sz="1600" dirty="0">
                <a:solidFill>
                  <a:srgbClr val="FFFFFF"/>
                </a:solidFill>
                <a:latin typeface="Calibri"/>
                <a:cs typeface="Calibri"/>
              </a:rPr>
              <a:t>Sở hữu Bitcoin chính là sở hữu một phần không bị pha loãng của toàn bộ tiền cơ bản trong thế giới kỹ thuật số. Hiện tại, khi sự chuyển đổi hệ thống đang diễn ra, giá của Bitcoin phần nào thể hiện cho khả năng nó sẽ trở thành đồng tiền trung tâm của thời đại thông tin.</a:t>
            </a:r>
            <a:endParaRPr sz="1600" dirty="0">
              <a:latin typeface="Calibri"/>
              <a:cs typeface="Calibri"/>
            </a:endParaRPr>
          </a:p>
        </p:txBody>
      </p:sp>
      <p:sp>
        <p:nvSpPr>
          <p:cNvPr id="5" name="object 5"/>
          <p:cNvSpPr txBox="1"/>
          <p:nvPr/>
        </p:nvSpPr>
        <p:spPr>
          <a:xfrm>
            <a:off x="4178293" y="2607637"/>
            <a:ext cx="760730" cy="397545"/>
          </a:xfrm>
          <a:prstGeom prst="rect">
            <a:avLst/>
          </a:prstGeom>
        </p:spPr>
        <p:txBody>
          <a:bodyPr vert="horz" wrap="square" lIns="0" tIns="12700" rIns="0" bIns="0" rtlCol="0">
            <a:spAutoFit/>
          </a:bodyPr>
          <a:lstStyle/>
          <a:p>
            <a:pPr marL="12700">
              <a:lnSpc>
                <a:spcPct val="100000"/>
              </a:lnSpc>
              <a:spcBef>
                <a:spcPts val="100"/>
              </a:spcBef>
              <a:tabLst>
                <a:tab pos="561340" algn="l"/>
              </a:tabLst>
            </a:pPr>
            <a:r>
              <a:rPr lang="vi-VN" sz="2500" spc="-25" dirty="0">
                <a:solidFill>
                  <a:srgbClr val="FFFFFF"/>
                </a:solidFill>
                <a:latin typeface="Arial"/>
                <a:cs typeface="Arial"/>
              </a:rPr>
              <a:t>trong</a:t>
            </a:r>
            <a:endParaRPr sz="2500" dirty="0">
              <a:latin typeface="Arial"/>
              <a:cs typeface="Arial"/>
            </a:endParaRPr>
          </a:p>
        </p:txBody>
      </p:sp>
      <p:sp>
        <p:nvSpPr>
          <p:cNvPr id="6" name="object 6"/>
          <p:cNvSpPr txBox="1"/>
          <p:nvPr/>
        </p:nvSpPr>
        <p:spPr>
          <a:xfrm>
            <a:off x="8778154" y="134176"/>
            <a:ext cx="281940" cy="1045844"/>
          </a:xfrm>
          <a:prstGeom prst="rect">
            <a:avLst/>
          </a:prstGeom>
        </p:spPr>
        <p:txBody>
          <a:bodyPr vert="vert270" wrap="square" lIns="0" tIns="6985" rIns="0" bIns="0" rtlCol="0">
            <a:spAutoFit/>
          </a:bodyPr>
          <a:lstStyle/>
          <a:p>
            <a:pPr marL="12700">
              <a:lnSpc>
                <a:spcPct val="100000"/>
              </a:lnSpc>
              <a:spcBef>
                <a:spcPts val="55"/>
              </a:spcBef>
            </a:pPr>
            <a:r>
              <a:rPr sz="1600" spc="-10" dirty="0">
                <a:solidFill>
                  <a:srgbClr val="FF9900"/>
                </a:solidFill>
                <a:latin typeface="Calibri"/>
                <a:cs typeface="Calibri"/>
              </a:rPr>
              <a:t>@anilsaidso</a:t>
            </a:r>
            <a:endParaRPr sz="1600">
              <a:latin typeface="Calibri"/>
              <a:cs typeface="Calibri"/>
            </a:endParaRPr>
          </a:p>
        </p:txBody>
      </p:sp>
      <p:pic>
        <p:nvPicPr>
          <p:cNvPr id="7" name="object 7"/>
          <p:cNvPicPr/>
          <p:nvPr/>
        </p:nvPicPr>
        <p:blipFill>
          <a:blip r:embed="rId2" cstate="print"/>
          <a:stretch>
            <a:fillRect/>
          </a:stretch>
        </p:blipFill>
        <p:spPr>
          <a:xfrm>
            <a:off x="2289237" y="544579"/>
            <a:ext cx="1351024" cy="1831325"/>
          </a:xfrm>
          <a:prstGeom prst="rect">
            <a:avLst/>
          </a:prstGeom>
        </p:spPr>
      </p:pic>
      <p:pic>
        <p:nvPicPr>
          <p:cNvPr id="8" name="object 8"/>
          <p:cNvPicPr/>
          <p:nvPr/>
        </p:nvPicPr>
        <p:blipFill>
          <a:blip r:embed="rId3" cstate="print"/>
          <a:stretch>
            <a:fillRect/>
          </a:stretch>
        </p:blipFill>
        <p:spPr>
          <a:xfrm>
            <a:off x="5167512" y="544574"/>
            <a:ext cx="2013024" cy="1831325"/>
          </a:xfrm>
          <a:prstGeom prst="rect">
            <a:avLst/>
          </a:prstGeom>
        </p:spPr>
      </p:pic>
      <p:sp>
        <p:nvSpPr>
          <p:cNvPr id="9" name="object 9"/>
          <p:cNvSpPr txBox="1"/>
          <p:nvPr/>
        </p:nvSpPr>
        <p:spPr>
          <a:xfrm>
            <a:off x="8709400" y="4613626"/>
            <a:ext cx="202565" cy="426084"/>
          </a:xfrm>
          <a:prstGeom prst="rect">
            <a:avLst/>
          </a:prstGeom>
        </p:spPr>
        <p:txBody>
          <a:bodyPr vert="horz" wrap="square" lIns="0" tIns="3810" rIns="0" bIns="0" rtlCol="0">
            <a:spAutoFit/>
          </a:bodyPr>
          <a:lstStyle/>
          <a:p>
            <a:pPr marL="12700">
              <a:lnSpc>
                <a:spcPct val="100000"/>
              </a:lnSpc>
              <a:spcBef>
                <a:spcPts val="30"/>
              </a:spcBef>
            </a:pPr>
            <a:r>
              <a:rPr sz="2500" b="1" spc="75" dirty="0">
                <a:solidFill>
                  <a:srgbClr val="FFFFFF"/>
                </a:solidFill>
                <a:latin typeface="Calibri"/>
                <a:cs typeface="Calibri"/>
              </a:rPr>
              <a:t>3</a:t>
            </a:r>
            <a:endParaRPr sz="25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53476" y="2546255"/>
            <a:ext cx="1770786" cy="382156"/>
          </a:xfrm>
          <a:prstGeom prst="rect">
            <a:avLst/>
          </a:prstGeom>
        </p:spPr>
        <p:txBody>
          <a:bodyPr vert="horz" wrap="square" lIns="0" tIns="12700" rIns="0" bIns="0" rtlCol="0">
            <a:spAutoFit/>
          </a:bodyPr>
          <a:lstStyle/>
          <a:p>
            <a:pPr marL="12700">
              <a:lnSpc>
                <a:spcPct val="100000"/>
              </a:lnSpc>
              <a:spcBef>
                <a:spcPts val="100"/>
              </a:spcBef>
            </a:pPr>
            <a:r>
              <a:rPr lang="vi-VN" sz="2400" b="1" spc="-10" dirty="0">
                <a:solidFill>
                  <a:srgbClr val="FF9900"/>
                </a:solidFill>
                <a:latin typeface="Tahoma"/>
                <a:cs typeface="Tahoma"/>
              </a:rPr>
              <a:t>PHÁT HIỆN</a:t>
            </a:r>
            <a:endParaRPr sz="2400" dirty="0">
              <a:latin typeface="Tahoma"/>
              <a:cs typeface="Tahoma"/>
            </a:endParaRPr>
          </a:p>
        </p:txBody>
      </p:sp>
      <p:sp>
        <p:nvSpPr>
          <p:cNvPr id="3" name="object 3"/>
          <p:cNvSpPr txBox="1"/>
          <p:nvPr/>
        </p:nvSpPr>
        <p:spPr>
          <a:xfrm>
            <a:off x="5175532" y="2358873"/>
            <a:ext cx="1987267" cy="751488"/>
          </a:xfrm>
          <a:prstGeom prst="rect">
            <a:avLst/>
          </a:prstGeom>
        </p:spPr>
        <p:txBody>
          <a:bodyPr vert="horz" wrap="square" lIns="0" tIns="12700" rIns="0" bIns="0" rtlCol="0">
            <a:spAutoFit/>
          </a:bodyPr>
          <a:lstStyle/>
          <a:p>
            <a:pPr marL="12700" marR="5080" indent="-12700" algn="ctr">
              <a:lnSpc>
                <a:spcPct val="100000"/>
              </a:lnSpc>
              <a:spcBef>
                <a:spcPts val="100"/>
              </a:spcBef>
            </a:pPr>
            <a:r>
              <a:rPr lang="vi-VN" sz="2400" b="1" spc="-10" dirty="0">
                <a:solidFill>
                  <a:srgbClr val="FF9900"/>
                </a:solidFill>
                <a:latin typeface="Tahoma"/>
                <a:cs typeface="Tahoma"/>
              </a:rPr>
              <a:t>KIỂM SOÁT NGUỒN VỐN</a:t>
            </a:r>
            <a:endParaRPr sz="2400" dirty="0">
              <a:latin typeface="Tahoma"/>
              <a:cs typeface="Tahoma"/>
            </a:endParaRPr>
          </a:p>
        </p:txBody>
      </p:sp>
      <p:sp>
        <p:nvSpPr>
          <p:cNvPr id="4" name="object 4"/>
          <p:cNvSpPr txBox="1"/>
          <p:nvPr/>
        </p:nvSpPr>
        <p:spPr>
          <a:xfrm>
            <a:off x="1501175" y="3468571"/>
            <a:ext cx="6127115" cy="866775"/>
          </a:xfrm>
          <a:prstGeom prst="rect">
            <a:avLst/>
          </a:prstGeom>
        </p:spPr>
        <p:txBody>
          <a:bodyPr vert="horz" wrap="square" lIns="0" tIns="12700" rIns="0" bIns="0" rtlCol="0">
            <a:spAutoFit/>
          </a:bodyPr>
          <a:lstStyle/>
          <a:p>
            <a:pPr marL="12700" marR="5080" algn="just">
              <a:lnSpc>
                <a:spcPct val="114999"/>
              </a:lnSpc>
              <a:spcBef>
                <a:spcPts val="100"/>
              </a:spcBef>
            </a:pPr>
            <a:r>
              <a:rPr sz="1600" dirty="0">
                <a:solidFill>
                  <a:srgbClr val="FFFFFF"/>
                </a:solidFill>
                <a:latin typeface="Calibri"/>
                <a:cs typeface="Calibri"/>
              </a:rPr>
              <a:t>"</a:t>
            </a:r>
            <a:r>
              <a:rPr lang="vi-VN" sz="1600" dirty="0">
                <a:solidFill>
                  <a:srgbClr val="FFFFFF"/>
                </a:solidFill>
                <a:latin typeface="Calibri"/>
                <a:cs typeface="Calibri"/>
              </a:rPr>
              <a:t>Bitcoin có thể xấp xỉ tỷ giá hối đoái không chính thức, từ đó có thể được sử dụng để phát hiện cả sự tồn tại và mức độ biến dạng do kiểm soát vốn và sự điều chỉnh tỷ giá hối đoái gây ra.</a:t>
            </a:r>
            <a:r>
              <a:rPr sz="1600" spc="-10" dirty="0">
                <a:solidFill>
                  <a:srgbClr val="FFFFFF"/>
                </a:solidFill>
                <a:latin typeface="Calibri"/>
                <a:cs typeface="Calibri"/>
              </a:rPr>
              <a:t>"</a:t>
            </a:r>
            <a:endParaRPr sz="1600" dirty="0">
              <a:latin typeface="Calibri"/>
              <a:cs typeface="Calibri"/>
            </a:endParaRPr>
          </a:p>
        </p:txBody>
      </p:sp>
      <p:pic>
        <p:nvPicPr>
          <p:cNvPr id="5" name="object 5"/>
          <p:cNvPicPr/>
          <p:nvPr/>
        </p:nvPicPr>
        <p:blipFill>
          <a:blip r:embed="rId2" cstate="print"/>
          <a:stretch>
            <a:fillRect/>
          </a:stretch>
        </p:blipFill>
        <p:spPr>
          <a:xfrm>
            <a:off x="5173916" y="326257"/>
            <a:ext cx="1894508" cy="1815573"/>
          </a:xfrm>
          <a:prstGeom prst="rect">
            <a:avLst/>
          </a:prstGeom>
        </p:spPr>
      </p:pic>
      <p:pic>
        <p:nvPicPr>
          <p:cNvPr id="6" name="object 6"/>
          <p:cNvPicPr/>
          <p:nvPr/>
        </p:nvPicPr>
        <p:blipFill>
          <a:blip r:embed="rId3" cstate="print"/>
          <a:stretch>
            <a:fillRect/>
          </a:stretch>
        </p:blipFill>
        <p:spPr>
          <a:xfrm>
            <a:off x="2353475" y="475637"/>
            <a:ext cx="1770787" cy="1770787"/>
          </a:xfrm>
          <a:prstGeom prst="rect">
            <a:avLst/>
          </a:prstGeom>
        </p:spPr>
      </p:pic>
      <p:sp>
        <p:nvSpPr>
          <p:cNvPr id="7" name="object 7"/>
          <p:cNvSpPr txBox="1"/>
          <p:nvPr/>
        </p:nvSpPr>
        <p:spPr>
          <a:xfrm>
            <a:off x="8778154" y="134176"/>
            <a:ext cx="281940" cy="1045844"/>
          </a:xfrm>
          <a:prstGeom prst="rect">
            <a:avLst/>
          </a:prstGeom>
        </p:spPr>
        <p:txBody>
          <a:bodyPr vert="vert270" wrap="square" lIns="0" tIns="6985" rIns="0" bIns="0" rtlCol="0">
            <a:spAutoFit/>
          </a:bodyPr>
          <a:lstStyle/>
          <a:p>
            <a:pPr marL="12700">
              <a:lnSpc>
                <a:spcPct val="100000"/>
              </a:lnSpc>
              <a:spcBef>
                <a:spcPts val="55"/>
              </a:spcBef>
            </a:pPr>
            <a:r>
              <a:rPr sz="1600" spc="-10" dirty="0">
                <a:solidFill>
                  <a:srgbClr val="FF9900"/>
                </a:solidFill>
                <a:latin typeface="Calibri"/>
                <a:cs typeface="Calibri"/>
              </a:rPr>
              <a:t>@anilsaidso</a:t>
            </a:r>
            <a:endParaRPr sz="1600">
              <a:latin typeface="Calibri"/>
              <a:cs typeface="Calibri"/>
            </a:endParaRPr>
          </a:p>
        </p:txBody>
      </p:sp>
      <p:sp>
        <p:nvSpPr>
          <p:cNvPr id="8" name="object 8"/>
          <p:cNvSpPr txBox="1"/>
          <p:nvPr/>
        </p:nvSpPr>
        <p:spPr>
          <a:xfrm>
            <a:off x="1501175" y="4351852"/>
            <a:ext cx="1462405" cy="281940"/>
          </a:xfrm>
          <a:prstGeom prst="rect">
            <a:avLst/>
          </a:prstGeom>
        </p:spPr>
        <p:txBody>
          <a:bodyPr vert="horz" wrap="square" lIns="0" tIns="6985" rIns="0" bIns="0" rtlCol="0">
            <a:spAutoFit/>
          </a:bodyPr>
          <a:lstStyle/>
          <a:p>
            <a:pPr marL="12700">
              <a:lnSpc>
                <a:spcPct val="100000"/>
              </a:lnSpc>
              <a:spcBef>
                <a:spcPts val="55"/>
              </a:spcBef>
            </a:pPr>
            <a:r>
              <a:rPr sz="1600" i="1" dirty="0">
                <a:solidFill>
                  <a:srgbClr val="FFFFFF"/>
                </a:solidFill>
                <a:latin typeface="Calibri"/>
                <a:cs typeface="Calibri"/>
              </a:rPr>
              <a:t>-Dr.</a:t>
            </a:r>
            <a:r>
              <a:rPr sz="1600" i="1" spc="190" dirty="0">
                <a:solidFill>
                  <a:srgbClr val="FFFFFF"/>
                </a:solidFill>
                <a:latin typeface="Calibri"/>
                <a:cs typeface="Calibri"/>
              </a:rPr>
              <a:t> </a:t>
            </a:r>
            <a:r>
              <a:rPr sz="1600" i="1" dirty="0">
                <a:solidFill>
                  <a:srgbClr val="FFFFFF"/>
                </a:solidFill>
                <a:latin typeface="Calibri"/>
                <a:cs typeface="Calibri"/>
              </a:rPr>
              <a:t>Gina</a:t>
            </a:r>
            <a:r>
              <a:rPr sz="1600" i="1" spc="190" dirty="0">
                <a:solidFill>
                  <a:srgbClr val="FFFFFF"/>
                </a:solidFill>
                <a:latin typeface="Calibri"/>
                <a:cs typeface="Calibri"/>
              </a:rPr>
              <a:t> </a:t>
            </a:r>
            <a:r>
              <a:rPr sz="1600" i="1" spc="-10" dirty="0">
                <a:solidFill>
                  <a:srgbClr val="FFFFFF"/>
                </a:solidFill>
                <a:latin typeface="Calibri"/>
                <a:cs typeface="Calibri"/>
              </a:rPr>
              <a:t>Pieters</a:t>
            </a:r>
            <a:endParaRPr sz="1600" dirty="0">
              <a:latin typeface="Calibri"/>
              <a:cs typeface="Calibri"/>
            </a:endParaRPr>
          </a:p>
        </p:txBody>
      </p:sp>
      <p:sp>
        <p:nvSpPr>
          <p:cNvPr id="9" name="object 9"/>
          <p:cNvSpPr txBox="1"/>
          <p:nvPr/>
        </p:nvSpPr>
        <p:spPr>
          <a:xfrm>
            <a:off x="8709400" y="4613626"/>
            <a:ext cx="202565" cy="426084"/>
          </a:xfrm>
          <a:prstGeom prst="rect">
            <a:avLst/>
          </a:prstGeom>
        </p:spPr>
        <p:txBody>
          <a:bodyPr vert="horz" wrap="square" lIns="0" tIns="3810" rIns="0" bIns="0" rtlCol="0">
            <a:spAutoFit/>
          </a:bodyPr>
          <a:lstStyle/>
          <a:p>
            <a:pPr marL="12700">
              <a:lnSpc>
                <a:spcPct val="100000"/>
              </a:lnSpc>
              <a:spcBef>
                <a:spcPts val="30"/>
              </a:spcBef>
            </a:pPr>
            <a:r>
              <a:rPr sz="2500" b="1" spc="75" dirty="0">
                <a:solidFill>
                  <a:srgbClr val="FFFFFF"/>
                </a:solidFill>
                <a:latin typeface="Calibri"/>
                <a:cs typeface="Calibri"/>
              </a:rPr>
              <a:t>4</a:t>
            </a:r>
            <a:endParaRPr sz="2500">
              <a:latin typeface="Calibri"/>
              <a:cs typeface="Calibri"/>
            </a:endParaRPr>
          </a:p>
        </p:txBody>
      </p:sp>
      <p:sp>
        <p:nvSpPr>
          <p:cNvPr id="10" name="object 5">
            <a:extLst>
              <a:ext uri="{FF2B5EF4-FFF2-40B4-BE49-F238E27FC236}">
                <a16:creationId xmlns:a16="http://schemas.microsoft.com/office/drawing/2014/main" id="{15FA9C6B-639F-0228-41A8-50D9FB04E7CF}"/>
              </a:ext>
            </a:extLst>
          </p:cNvPr>
          <p:cNvSpPr txBox="1"/>
          <p:nvPr/>
        </p:nvSpPr>
        <p:spPr>
          <a:xfrm>
            <a:off x="4453043" y="2530866"/>
            <a:ext cx="393707" cy="397545"/>
          </a:xfrm>
          <a:prstGeom prst="rect">
            <a:avLst/>
          </a:prstGeom>
        </p:spPr>
        <p:txBody>
          <a:bodyPr vert="horz" wrap="square" lIns="0" tIns="12700" rIns="0" bIns="0" rtlCol="0">
            <a:spAutoFit/>
          </a:bodyPr>
          <a:lstStyle/>
          <a:p>
            <a:pPr marL="12700">
              <a:lnSpc>
                <a:spcPct val="100000"/>
              </a:lnSpc>
              <a:spcBef>
                <a:spcPts val="100"/>
              </a:spcBef>
              <a:tabLst>
                <a:tab pos="561340" algn="l"/>
              </a:tabLst>
            </a:pPr>
            <a:r>
              <a:rPr lang="vi-VN" sz="2500" spc="-25">
                <a:solidFill>
                  <a:srgbClr val="FFFFFF"/>
                </a:solidFill>
                <a:latin typeface="Arial"/>
                <a:cs typeface="Arial"/>
              </a:rPr>
              <a:t>và</a:t>
            </a:r>
            <a:endParaRPr sz="250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58310" y="2729077"/>
            <a:ext cx="2532380" cy="391160"/>
          </a:xfrm>
          <a:prstGeom prst="rect">
            <a:avLst/>
          </a:prstGeom>
        </p:spPr>
        <p:txBody>
          <a:bodyPr vert="horz" wrap="square" lIns="0" tIns="12700" rIns="0" bIns="0" rtlCol="0">
            <a:spAutoFit/>
          </a:bodyPr>
          <a:lstStyle/>
          <a:p>
            <a:pPr marL="12700" algn="ctr">
              <a:lnSpc>
                <a:spcPct val="100000"/>
              </a:lnSpc>
              <a:spcBef>
                <a:spcPts val="100"/>
              </a:spcBef>
            </a:pPr>
            <a:r>
              <a:rPr lang="vi-VN" sz="2400" b="1" spc="-10" dirty="0">
                <a:solidFill>
                  <a:srgbClr val="FF9900"/>
                </a:solidFill>
                <a:latin typeface="Tahoma"/>
                <a:cs typeface="Tahoma"/>
              </a:rPr>
              <a:t>KINH TẾ HÓA</a:t>
            </a:r>
            <a:endParaRPr sz="2400" dirty="0">
              <a:latin typeface="Tahoma"/>
              <a:cs typeface="Tahoma"/>
            </a:endParaRPr>
          </a:p>
        </p:txBody>
      </p:sp>
      <p:sp>
        <p:nvSpPr>
          <p:cNvPr id="3" name="object 3"/>
          <p:cNvSpPr txBox="1"/>
          <p:nvPr/>
        </p:nvSpPr>
        <p:spPr>
          <a:xfrm>
            <a:off x="4899312" y="2546197"/>
            <a:ext cx="2563495" cy="751488"/>
          </a:xfrm>
          <a:prstGeom prst="rect">
            <a:avLst/>
          </a:prstGeom>
        </p:spPr>
        <p:txBody>
          <a:bodyPr vert="horz" wrap="square" lIns="0" tIns="12700" rIns="0" bIns="0" rtlCol="0">
            <a:spAutoFit/>
          </a:bodyPr>
          <a:lstStyle/>
          <a:p>
            <a:pPr marL="12700" marR="5080" indent="-12700" algn="ctr">
              <a:lnSpc>
                <a:spcPct val="100000"/>
              </a:lnSpc>
              <a:spcBef>
                <a:spcPts val="100"/>
              </a:spcBef>
            </a:pPr>
            <a:r>
              <a:rPr lang="vi-VN" sz="2400" b="1" spc="-10" dirty="0">
                <a:solidFill>
                  <a:srgbClr val="FF9900"/>
                </a:solidFill>
                <a:latin typeface="Tahoma"/>
                <a:cs typeface="Tahoma"/>
              </a:rPr>
              <a:t>NĂNG LƯỢNG</a:t>
            </a:r>
            <a:br>
              <a:rPr lang="vi-VN" sz="2400" b="1" spc="-10" dirty="0">
                <a:solidFill>
                  <a:srgbClr val="FF9900"/>
                </a:solidFill>
                <a:latin typeface="Tahoma"/>
                <a:cs typeface="Tahoma"/>
              </a:rPr>
            </a:br>
            <a:r>
              <a:rPr lang="vi-VN" sz="2400" b="1" spc="-10" dirty="0">
                <a:solidFill>
                  <a:srgbClr val="FF9900"/>
                </a:solidFill>
                <a:latin typeface="Tahoma"/>
                <a:cs typeface="Tahoma"/>
              </a:rPr>
              <a:t>HOANG PHẾ</a:t>
            </a:r>
            <a:endParaRPr sz="2400" dirty="0">
              <a:latin typeface="Tahoma"/>
              <a:cs typeface="Tahoma"/>
            </a:endParaRPr>
          </a:p>
        </p:txBody>
      </p:sp>
      <p:sp>
        <p:nvSpPr>
          <p:cNvPr id="4" name="object 4"/>
          <p:cNvSpPr txBox="1"/>
          <p:nvPr/>
        </p:nvSpPr>
        <p:spPr>
          <a:xfrm>
            <a:off x="1270625" y="3760746"/>
            <a:ext cx="6599555" cy="1128771"/>
          </a:xfrm>
          <a:prstGeom prst="rect">
            <a:avLst/>
          </a:prstGeom>
        </p:spPr>
        <p:txBody>
          <a:bodyPr vert="horz" wrap="square" lIns="0" tIns="12700" rIns="0" bIns="0" rtlCol="0">
            <a:spAutoFit/>
          </a:bodyPr>
          <a:lstStyle/>
          <a:p>
            <a:pPr marL="12700" marR="5080" algn="just">
              <a:lnSpc>
                <a:spcPct val="114999"/>
              </a:lnSpc>
              <a:spcBef>
                <a:spcPts val="100"/>
              </a:spcBef>
            </a:pPr>
            <a:r>
              <a:rPr lang="vi-VN" sz="1600" dirty="0">
                <a:solidFill>
                  <a:srgbClr val="FFFFFF"/>
                </a:solidFill>
                <a:latin typeface="Calibri"/>
                <a:cs typeface="Calibri"/>
              </a:rPr>
              <a:t>Hoạt động khai thác Bitcoin không bị ràng buộc bởi vị trí địa lý và những người khai thác là người mua năng lượng. Điều này có nghĩa là các nguồn năng lượng trước đây không thể kinh doanh được sẽ có tiềm năng phát triển kinh tế dưới hình thức này.</a:t>
            </a:r>
            <a:endParaRPr sz="1600" dirty="0">
              <a:latin typeface="Calibri"/>
              <a:cs typeface="Calibri"/>
            </a:endParaRPr>
          </a:p>
        </p:txBody>
      </p:sp>
      <p:pic>
        <p:nvPicPr>
          <p:cNvPr id="5" name="object 5"/>
          <p:cNvPicPr/>
          <p:nvPr/>
        </p:nvPicPr>
        <p:blipFill>
          <a:blip r:embed="rId2" cstate="print"/>
          <a:stretch>
            <a:fillRect/>
          </a:stretch>
        </p:blipFill>
        <p:spPr>
          <a:xfrm>
            <a:off x="5129225" y="396875"/>
            <a:ext cx="2085974" cy="1973075"/>
          </a:xfrm>
          <a:prstGeom prst="rect">
            <a:avLst/>
          </a:prstGeom>
        </p:spPr>
      </p:pic>
      <p:sp>
        <p:nvSpPr>
          <p:cNvPr id="6" name="object 6"/>
          <p:cNvSpPr txBox="1"/>
          <p:nvPr/>
        </p:nvSpPr>
        <p:spPr>
          <a:xfrm>
            <a:off x="4349032" y="2691978"/>
            <a:ext cx="307340" cy="391160"/>
          </a:xfrm>
          <a:prstGeom prst="rect">
            <a:avLst/>
          </a:prstGeom>
        </p:spPr>
        <p:txBody>
          <a:bodyPr vert="horz" wrap="square" lIns="0" tIns="12700" rIns="0" bIns="0" rtlCol="0">
            <a:spAutoFit/>
          </a:bodyPr>
          <a:lstStyle/>
          <a:p>
            <a:pPr marL="12700">
              <a:lnSpc>
                <a:spcPct val="100000"/>
              </a:lnSpc>
              <a:spcBef>
                <a:spcPts val="100"/>
              </a:spcBef>
            </a:pPr>
            <a:r>
              <a:rPr sz="2400" spc="75" dirty="0">
                <a:solidFill>
                  <a:srgbClr val="FFFFFF"/>
                </a:solidFill>
                <a:latin typeface="Arial"/>
                <a:cs typeface="Arial"/>
              </a:rPr>
              <a:t>of</a:t>
            </a:r>
            <a:endParaRPr sz="2400">
              <a:latin typeface="Arial"/>
              <a:cs typeface="Arial"/>
            </a:endParaRPr>
          </a:p>
        </p:txBody>
      </p:sp>
      <p:sp>
        <p:nvSpPr>
          <p:cNvPr id="7" name="object 7"/>
          <p:cNvSpPr txBox="1"/>
          <p:nvPr/>
        </p:nvSpPr>
        <p:spPr>
          <a:xfrm>
            <a:off x="8778154" y="134176"/>
            <a:ext cx="281940" cy="1045844"/>
          </a:xfrm>
          <a:prstGeom prst="rect">
            <a:avLst/>
          </a:prstGeom>
        </p:spPr>
        <p:txBody>
          <a:bodyPr vert="vert270" wrap="square" lIns="0" tIns="6985" rIns="0" bIns="0" rtlCol="0">
            <a:spAutoFit/>
          </a:bodyPr>
          <a:lstStyle/>
          <a:p>
            <a:pPr marL="12700">
              <a:lnSpc>
                <a:spcPct val="100000"/>
              </a:lnSpc>
              <a:spcBef>
                <a:spcPts val="55"/>
              </a:spcBef>
            </a:pPr>
            <a:r>
              <a:rPr sz="1600" spc="-10" dirty="0">
                <a:solidFill>
                  <a:srgbClr val="FF9900"/>
                </a:solidFill>
                <a:latin typeface="Calibri"/>
                <a:cs typeface="Calibri"/>
              </a:rPr>
              <a:t>@anilsaidso</a:t>
            </a:r>
            <a:endParaRPr sz="1600">
              <a:latin typeface="Calibri"/>
              <a:cs typeface="Calibri"/>
            </a:endParaRPr>
          </a:p>
        </p:txBody>
      </p:sp>
      <p:pic>
        <p:nvPicPr>
          <p:cNvPr id="8" name="object 8"/>
          <p:cNvPicPr/>
          <p:nvPr/>
        </p:nvPicPr>
        <p:blipFill>
          <a:blip r:embed="rId3" cstate="print"/>
          <a:stretch>
            <a:fillRect/>
          </a:stretch>
        </p:blipFill>
        <p:spPr>
          <a:xfrm>
            <a:off x="2167237" y="712146"/>
            <a:ext cx="1314224" cy="1715800"/>
          </a:xfrm>
          <a:prstGeom prst="rect">
            <a:avLst/>
          </a:prstGeom>
        </p:spPr>
      </p:pic>
      <p:sp>
        <p:nvSpPr>
          <p:cNvPr id="9" name="object 9"/>
          <p:cNvSpPr txBox="1"/>
          <p:nvPr/>
        </p:nvSpPr>
        <p:spPr>
          <a:xfrm>
            <a:off x="8709400" y="4613626"/>
            <a:ext cx="202565" cy="426084"/>
          </a:xfrm>
          <a:prstGeom prst="rect">
            <a:avLst/>
          </a:prstGeom>
        </p:spPr>
        <p:txBody>
          <a:bodyPr vert="horz" wrap="square" lIns="0" tIns="3810" rIns="0" bIns="0" rtlCol="0">
            <a:spAutoFit/>
          </a:bodyPr>
          <a:lstStyle/>
          <a:p>
            <a:pPr marL="12700">
              <a:lnSpc>
                <a:spcPct val="100000"/>
              </a:lnSpc>
              <a:spcBef>
                <a:spcPts val="30"/>
              </a:spcBef>
            </a:pPr>
            <a:r>
              <a:rPr sz="2500" b="1" spc="75" dirty="0">
                <a:solidFill>
                  <a:srgbClr val="FFFFFF"/>
                </a:solidFill>
                <a:latin typeface="Calibri"/>
                <a:cs typeface="Calibri"/>
              </a:rPr>
              <a:t>5</a:t>
            </a:r>
            <a:endParaRPr sz="25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61682" y="2652877"/>
            <a:ext cx="2286000" cy="382156"/>
          </a:xfrm>
          <a:prstGeom prst="rect">
            <a:avLst/>
          </a:prstGeom>
        </p:spPr>
        <p:txBody>
          <a:bodyPr vert="horz" wrap="square" lIns="0" tIns="12700" rIns="0" bIns="0" rtlCol="0">
            <a:spAutoFit/>
          </a:bodyPr>
          <a:lstStyle/>
          <a:p>
            <a:pPr marL="12700">
              <a:lnSpc>
                <a:spcPct val="100000"/>
              </a:lnSpc>
              <a:spcBef>
                <a:spcPts val="100"/>
              </a:spcBef>
              <a:tabLst>
                <a:tab pos="3594100" algn="l"/>
              </a:tabLst>
            </a:pPr>
            <a:r>
              <a:rPr lang="vi-VN" sz="2400" b="1" spc="-10" dirty="0">
                <a:solidFill>
                  <a:srgbClr val="FF9900"/>
                </a:solidFill>
                <a:latin typeface="Tahoma"/>
                <a:cs typeface="Tahoma"/>
              </a:rPr>
              <a:t>TƯƠNG PHẢN</a:t>
            </a:r>
            <a:endParaRPr sz="2400" dirty="0">
              <a:latin typeface="Tahoma"/>
              <a:cs typeface="Tahoma"/>
            </a:endParaRPr>
          </a:p>
        </p:txBody>
      </p:sp>
      <p:sp>
        <p:nvSpPr>
          <p:cNvPr id="3" name="object 3"/>
          <p:cNvSpPr txBox="1"/>
          <p:nvPr/>
        </p:nvSpPr>
        <p:spPr>
          <a:xfrm>
            <a:off x="1300775" y="3427971"/>
            <a:ext cx="6526530" cy="1430135"/>
          </a:xfrm>
          <a:prstGeom prst="rect">
            <a:avLst/>
          </a:prstGeom>
        </p:spPr>
        <p:txBody>
          <a:bodyPr vert="horz" wrap="square" lIns="0" tIns="12700" rIns="0" bIns="0" rtlCol="0">
            <a:spAutoFit/>
          </a:bodyPr>
          <a:lstStyle/>
          <a:p>
            <a:pPr marL="12700" marR="5080" algn="just">
              <a:lnSpc>
                <a:spcPct val="114999"/>
              </a:lnSpc>
              <a:spcBef>
                <a:spcPts val="100"/>
              </a:spcBef>
            </a:pPr>
            <a:r>
              <a:rPr sz="1600" dirty="0">
                <a:solidFill>
                  <a:srgbClr val="FFFFFF"/>
                </a:solidFill>
                <a:latin typeface="Calibri"/>
                <a:cs typeface="Calibri"/>
              </a:rPr>
              <a:t>“</a:t>
            </a:r>
            <a:r>
              <a:rPr lang="vi-VN" sz="1600" dirty="0">
                <a:solidFill>
                  <a:srgbClr val="FFFFFF"/>
                </a:solidFill>
                <a:latin typeface="Calibri"/>
                <a:cs typeface="Calibri"/>
              </a:rPr>
              <a:t>Theo xác xuất mối liên hệ tương quan giữa Bitcoin với các tài sản khác từ tháng 1 năm 2015 đến tháng 9 năm 2020 trung bình là 0.11. Con số này cho thấy gần như không có sự liên quan giữa lợi suất của Bitcoin với các tài sản khác.</a:t>
            </a:r>
            <a:r>
              <a:rPr sz="1600" spc="-10" dirty="0">
                <a:solidFill>
                  <a:srgbClr val="FFFFFF"/>
                </a:solidFill>
                <a:latin typeface="Calibri"/>
                <a:cs typeface="Calibri"/>
              </a:rPr>
              <a:t>”</a:t>
            </a:r>
            <a:endParaRPr sz="1600" dirty="0">
              <a:latin typeface="Calibri"/>
              <a:cs typeface="Calibri"/>
            </a:endParaRPr>
          </a:p>
          <a:p>
            <a:pPr marL="12700" algn="just">
              <a:lnSpc>
                <a:spcPct val="100000"/>
              </a:lnSpc>
              <a:spcBef>
                <a:spcPts val="285"/>
              </a:spcBef>
            </a:pPr>
            <a:r>
              <a:rPr sz="1600" i="1" dirty="0">
                <a:solidFill>
                  <a:srgbClr val="FFFFFF"/>
                </a:solidFill>
                <a:latin typeface="Calibri"/>
                <a:cs typeface="Calibri"/>
              </a:rPr>
              <a:t>-Fidelity</a:t>
            </a:r>
            <a:r>
              <a:rPr sz="1600" i="1" spc="160" dirty="0">
                <a:solidFill>
                  <a:srgbClr val="FFFFFF"/>
                </a:solidFill>
                <a:latin typeface="Calibri"/>
                <a:cs typeface="Calibri"/>
              </a:rPr>
              <a:t> </a:t>
            </a:r>
            <a:r>
              <a:rPr sz="1600" i="1" dirty="0">
                <a:solidFill>
                  <a:srgbClr val="FFFFFF"/>
                </a:solidFill>
                <a:latin typeface="Calibri"/>
                <a:cs typeface="Calibri"/>
              </a:rPr>
              <a:t>Digital</a:t>
            </a:r>
            <a:r>
              <a:rPr sz="1600" i="1" spc="160" dirty="0">
                <a:solidFill>
                  <a:srgbClr val="FFFFFF"/>
                </a:solidFill>
                <a:latin typeface="Calibri"/>
                <a:cs typeface="Calibri"/>
              </a:rPr>
              <a:t> </a:t>
            </a:r>
            <a:r>
              <a:rPr sz="1600" i="1" spc="65" dirty="0">
                <a:solidFill>
                  <a:srgbClr val="FFFFFF"/>
                </a:solidFill>
                <a:latin typeface="Calibri"/>
                <a:cs typeface="Calibri"/>
              </a:rPr>
              <a:t>Assets:</a:t>
            </a:r>
            <a:r>
              <a:rPr sz="1600" i="1" spc="160" dirty="0">
                <a:solidFill>
                  <a:srgbClr val="FFFFFF"/>
                </a:solidFill>
                <a:latin typeface="Calibri"/>
                <a:cs typeface="Calibri"/>
              </a:rPr>
              <a:t> </a:t>
            </a:r>
            <a:r>
              <a:rPr sz="1600" i="1" dirty="0">
                <a:solidFill>
                  <a:srgbClr val="FFFFFF"/>
                </a:solidFill>
                <a:latin typeface="Calibri"/>
                <a:cs typeface="Calibri"/>
              </a:rPr>
              <a:t>Bitcoin</a:t>
            </a:r>
            <a:r>
              <a:rPr sz="1600" i="1" spc="165" dirty="0">
                <a:solidFill>
                  <a:srgbClr val="FFFFFF"/>
                </a:solidFill>
                <a:latin typeface="Calibri"/>
                <a:cs typeface="Calibri"/>
              </a:rPr>
              <a:t> </a:t>
            </a:r>
            <a:r>
              <a:rPr sz="1600" i="1" dirty="0">
                <a:solidFill>
                  <a:srgbClr val="FFFFFF"/>
                </a:solidFill>
                <a:latin typeface="Calibri"/>
                <a:cs typeface="Calibri"/>
              </a:rPr>
              <a:t>Investment</a:t>
            </a:r>
            <a:r>
              <a:rPr sz="1600" i="1" spc="160" dirty="0">
                <a:solidFill>
                  <a:srgbClr val="FFFFFF"/>
                </a:solidFill>
                <a:latin typeface="Calibri"/>
                <a:cs typeface="Calibri"/>
              </a:rPr>
              <a:t> </a:t>
            </a:r>
            <a:r>
              <a:rPr sz="1600" i="1" spc="65" dirty="0">
                <a:solidFill>
                  <a:srgbClr val="FFFFFF"/>
                </a:solidFill>
                <a:latin typeface="Calibri"/>
                <a:cs typeface="Calibri"/>
              </a:rPr>
              <a:t>Thesis</a:t>
            </a:r>
            <a:r>
              <a:rPr sz="1600" i="1" spc="160" dirty="0">
                <a:solidFill>
                  <a:srgbClr val="FFFFFF"/>
                </a:solidFill>
                <a:latin typeface="Calibri"/>
                <a:cs typeface="Calibri"/>
              </a:rPr>
              <a:t> </a:t>
            </a:r>
            <a:r>
              <a:rPr sz="1600" i="1" dirty="0">
                <a:solidFill>
                  <a:srgbClr val="FFFFFF"/>
                </a:solidFill>
                <a:latin typeface="Calibri"/>
                <a:cs typeface="Calibri"/>
              </a:rPr>
              <a:t>Report</a:t>
            </a:r>
            <a:r>
              <a:rPr sz="1600" i="1" spc="165" dirty="0">
                <a:solidFill>
                  <a:srgbClr val="FFFFFF"/>
                </a:solidFill>
                <a:latin typeface="Calibri"/>
                <a:cs typeface="Calibri"/>
              </a:rPr>
              <a:t> </a:t>
            </a:r>
            <a:r>
              <a:rPr sz="1600" i="1" spc="-10" dirty="0">
                <a:solidFill>
                  <a:srgbClr val="FFFFFF"/>
                </a:solidFill>
                <a:latin typeface="Calibri"/>
                <a:cs typeface="Calibri"/>
              </a:rPr>
              <a:t>(2020)</a:t>
            </a:r>
            <a:endParaRPr sz="1600" dirty="0">
              <a:latin typeface="Calibri"/>
              <a:cs typeface="Calibri"/>
            </a:endParaRPr>
          </a:p>
        </p:txBody>
      </p:sp>
      <p:pic>
        <p:nvPicPr>
          <p:cNvPr id="4" name="object 4"/>
          <p:cNvPicPr/>
          <p:nvPr/>
        </p:nvPicPr>
        <p:blipFill>
          <a:blip r:embed="rId2" cstate="print"/>
          <a:stretch>
            <a:fillRect/>
          </a:stretch>
        </p:blipFill>
        <p:spPr>
          <a:xfrm>
            <a:off x="1944037" y="226274"/>
            <a:ext cx="2345474" cy="2345474"/>
          </a:xfrm>
          <a:prstGeom prst="rect">
            <a:avLst/>
          </a:prstGeom>
        </p:spPr>
      </p:pic>
      <p:pic>
        <p:nvPicPr>
          <p:cNvPr id="5" name="object 5"/>
          <p:cNvPicPr/>
          <p:nvPr/>
        </p:nvPicPr>
        <p:blipFill>
          <a:blip r:embed="rId3" cstate="print"/>
          <a:stretch>
            <a:fillRect/>
          </a:stretch>
        </p:blipFill>
        <p:spPr>
          <a:xfrm>
            <a:off x="4740125" y="291449"/>
            <a:ext cx="2426374" cy="2281149"/>
          </a:xfrm>
          <a:prstGeom prst="rect">
            <a:avLst/>
          </a:prstGeom>
        </p:spPr>
      </p:pic>
      <p:sp>
        <p:nvSpPr>
          <p:cNvPr id="6" name="object 6"/>
          <p:cNvSpPr txBox="1"/>
          <p:nvPr/>
        </p:nvSpPr>
        <p:spPr>
          <a:xfrm>
            <a:off x="8778154" y="134176"/>
            <a:ext cx="281940" cy="1045844"/>
          </a:xfrm>
          <a:prstGeom prst="rect">
            <a:avLst/>
          </a:prstGeom>
        </p:spPr>
        <p:txBody>
          <a:bodyPr vert="vert270" wrap="square" lIns="0" tIns="6985" rIns="0" bIns="0" rtlCol="0">
            <a:spAutoFit/>
          </a:bodyPr>
          <a:lstStyle/>
          <a:p>
            <a:pPr marL="12700">
              <a:lnSpc>
                <a:spcPct val="100000"/>
              </a:lnSpc>
              <a:spcBef>
                <a:spcPts val="55"/>
              </a:spcBef>
            </a:pPr>
            <a:r>
              <a:rPr sz="1600" spc="-10" dirty="0">
                <a:solidFill>
                  <a:srgbClr val="FF9900"/>
                </a:solidFill>
                <a:latin typeface="Calibri"/>
                <a:cs typeface="Calibri"/>
              </a:rPr>
              <a:t>@anilsaidso</a:t>
            </a:r>
            <a:endParaRPr sz="1600">
              <a:latin typeface="Calibri"/>
              <a:cs typeface="Calibri"/>
            </a:endParaRPr>
          </a:p>
        </p:txBody>
      </p:sp>
      <p:sp>
        <p:nvSpPr>
          <p:cNvPr id="7" name="object 7"/>
          <p:cNvSpPr txBox="1">
            <a:spLocks noGrp="1"/>
          </p:cNvSpPr>
          <p:nvPr>
            <p:ph type="sldNum" sz="quarter" idx="7"/>
          </p:nvPr>
        </p:nvSpPr>
        <p:spPr>
          <a:prstGeom prst="rect">
            <a:avLst/>
          </a:prstGeom>
        </p:spPr>
        <p:txBody>
          <a:bodyPr vert="horz" wrap="square" lIns="0" tIns="3810" rIns="0" bIns="0" rtlCol="0">
            <a:spAutoFit/>
          </a:bodyPr>
          <a:lstStyle/>
          <a:p>
            <a:pPr marL="190500">
              <a:lnSpc>
                <a:spcPct val="100000"/>
              </a:lnSpc>
              <a:spcBef>
                <a:spcPts val="30"/>
              </a:spcBef>
            </a:pPr>
            <a:r>
              <a:rPr spc="75" dirty="0"/>
              <a:t>6</a:t>
            </a:r>
          </a:p>
        </p:txBody>
      </p:sp>
      <p:sp>
        <p:nvSpPr>
          <p:cNvPr id="8" name="object 2">
            <a:extLst>
              <a:ext uri="{FF2B5EF4-FFF2-40B4-BE49-F238E27FC236}">
                <a16:creationId xmlns:a16="http://schemas.microsoft.com/office/drawing/2014/main" id="{34490DFE-F2A7-27EB-0BF5-8492669EEEEC}"/>
              </a:ext>
            </a:extLst>
          </p:cNvPr>
          <p:cNvSpPr txBox="1"/>
          <p:nvPr/>
        </p:nvSpPr>
        <p:spPr>
          <a:xfrm>
            <a:off x="5105400" y="2647498"/>
            <a:ext cx="1981200" cy="382156"/>
          </a:xfrm>
          <a:prstGeom prst="rect">
            <a:avLst/>
          </a:prstGeom>
        </p:spPr>
        <p:txBody>
          <a:bodyPr vert="horz" wrap="square" lIns="0" tIns="12700" rIns="0" bIns="0" rtlCol="0">
            <a:spAutoFit/>
          </a:bodyPr>
          <a:lstStyle/>
          <a:p>
            <a:pPr marL="12700">
              <a:lnSpc>
                <a:spcPct val="100000"/>
              </a:lnSpc>
              <a:spcBef>
                <a:spcPts val="100"/>
              </a:spcBef>
              <a:tabLst>
                <a:tab pos="3594100" algn="l"/>
              </a:tabLst>
            </a:pPr>
            <a:r>
              <a:rPr lang="vi-VN" sz="2400" b="1" dirty="0">
                <a:solidFill>
                  <a:srgbClr val="FF9900"/>
                </a:solidFill>
                <a:latin typeface="Tahoma"/>
                <a:cs typeface="Tahoma"/>
              </a:rPr>
              <a:t>LỢI NHUẬN</a:t>
            </a:r>
            <a:endParaRPr sz="2400" dirty="0">
              <a:latin typeface="Tahoma"/>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1027</TotalTime>
  <Words>2019</Words>
  <Application>Microsoft Office PowerPoint</Application>
  <PresentationFormat>On-screen Show (16:9)</PresentationFormat>
  <Paragraphs>159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Söhne</vt:lpstr>
      <vt:lpstr>Tahoma</vt:lpstr>
      <vt:lpstr>Office Theme</vt:lpstr>
      <vt:lpstr>PowerPoint Presentation</vt:lpstr>
      <vt:lpstr>Mở đầu</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TÀI SẢN  THẾ CHẤP</vt:lpstr>
      <vt:lpstr>THẺ TÍN DỤNG</vt:lpstr>
      <vt:lpstr>PowerPoint Presentation</vt:lpstr>
      <vt:lpstr>PowerPoint Presentation</vt:lpstr>
      <vt:lpstr>PowerPoint Presentation</vt:lpstr>
      <vt:lpstr>PowerPoint Presentation</vt:lpstr>
      <vt:lpstr>PowerPoint Presentation</vt:lpstr>
      <vt:lpstr>Lightning Network</vt:lpstr>
      <vt:lpstr>Lightning Network</vt:lpstr>
      <vt:lpstr>PowerPoint Presentation</vt:lpstr>
      <vt:lpstr>PowerPoint Presentation</vt:lpstr>
      <vt:lpstr>PowerPoint Presentation</vt:lpstr>
      <vt:lpstr>Anil @anilsaidso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Use Cases</dc:title>
  <cp:lastModifiedBy>Anh LA</cp:lastModifiedBy>
  <cp:revision>132</cp:revision>
  <dcterms:created xsi:type="dcterms:W3CDTF">2024-04-25T13:08:39Z</dcterms:created>
  <dcterms:modified xsi:type="dcterms:W3CDTF">2024-06-18T11:06:23Z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