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773" y="0"/>
            <a:ext cx="50584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6271" y="889853"/>
            <a:ext cx="597154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905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7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905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7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75400" y="1192861"/>
            <a:ext cx="3428365" cy="278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97375" y="1189280"/>
            <a:ext cx="3206115" cy="281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905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7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905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7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905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7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03724"/>
            <a:ext cx="3636259" cy="857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9000" y="1546909"/>
            <a:ext cx="5134609" cy="3031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31600" y="4613626"/>
            <a:ext cx="441959" cy="426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905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7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39.png"/><Relationship Id="rId5" Type="http://schemas.openxmlformats.org/officeDocument/2006/relationships/image" Target="../media/image4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39.png"/><Relationship Id="rId4" Type="http://schemas.openxmlformats.org/officeDocument/2006/relationships/image" Target="../media/image4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33200" y="4747255"/>
            <a:ext cx="1173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@anilsaidso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6271" y="889853"/>
            <a:ext cx="597154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0" spc="-530" b="1">
                <a:solidFill>
                  <a:srgbClr val="FF9900"/>
                </a:solidFill>
                <a:latin typeface="Tahoma"/>
                <a:cs typeface="Tahoma"/>
              </a:rPr>
              <a:t>BITCOIN:</a:t>
            </a:r>
            <a:endParaRPr sz="10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95139" y="2228941"/>
            <a:ext cx="595439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29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85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500" spc="-36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85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01787" y="3646750"/>
            <a:ext cx="3140710" cy="732790"/>
            <a:chOff x="3001787" y="3646750"/>
            <a:chExt cx="3140710" cy="73279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1787" y="3746735"/>
              <a:ext cx="532456" cy="53268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8415" y="3646754"/>
              <a:ext cx="691154" cy="73267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5754" y="3740642"/>
              <a:ext cx="532456" cy="54490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1065" y="3646750"/>
              <a:ext cx="691154" cy="707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92399" y="2424278"/>
            <a:ext cx="5234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4680" algn="l"/>
              </a:tabLst>
            </a:pPr>
            <a:r>
              <a:rPr dirty="0" sz="2400" spc="-100" b="1">
                <a:solidFill>
                  <a:srgbClr val="FF9900"/>
                </a:solidFill>
                <a:latin typeface="Tahoma"/>
                <a:cs typeface="Tahoma"/>
              </a:rPr>
              <a:t>HIGH-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VALUE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SETTLEMENT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300" y="225425"/>
            <a:ext cx="2431199" cy="21984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05825" y="3246321"/>
            <a:ext cx="6724015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moving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billion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dollars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worth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world,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securely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minutes,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dollars.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Calibri"/>
                <a:cs typeface="Calibri"/>
              </a:rPr>
              <a:t>becoming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ﬁnal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settlement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high-value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dirty="0" sz="16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ﬁnancial</a:t>
            </a:r>
            <a:r>
              <a:rPr dirty="0" sz="16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infrastructure.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443650" y="670300"/>
            <a:ext cx="1475105" cy="1505585"/>
            <a:chOff x="5443650" y="670300"/>
            <a:chExt cx="1475105" cy="150558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650" y="670300"/>
              <a:ext cx="1474791" cy="14422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3658" y="1764693"/>
              <a:ext cx="1474791" cy="41108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30"/>
              </a:spcBef>
            </a:pPr>
            <a:r>
              <a:rPr dirty="0" spc="75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96769" y="2241398"/>
            <a:ext cx="2163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99745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LIQUID </a:t>
            </a:r>
            <a:r>
              <a:rPr dirty="0" sz="2400" spc="-20" b="1">
                <a:solidFill>
                  <a:srgbClr val="FF9900"/>
                </a:solidFill>
                <a:latin typeface="Tahoma"/>
                <a:cs typeface="Tahoma"/>
              </a:rPr>
              <a:t>ALTERNATIVE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32180" y="2241398"/>
            <a:ext cx="22504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340" marR="5080" indent="-5492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PHYSICAL</a:t>
            </a:r>
            <a:r>
              <a:rPr dirty="0" sz="2400" spc="-80" b="1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dirty="0" sz="2400" spc="-40" b="1">
                <a:solidFill>
                  <a:srgbClr val="FF9900"/>
                </a:solidFill>
                <a:latin typeface="Tahoma"/>
                <a:cs typeface="Tahoma"/>
              </a:rPr>
              <a:t>SoV 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ASSETS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88775" y="3469846"/>
            <a:ext cx="6555105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challenge</a:t>
            </a:r>
            <a:r>
              <a:rPr dirty="0" sz="160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dirty="0" sz="160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160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60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dirty="0" sz="16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(ﬁne</a:t>
            </a:r>
            <a:r>
              <a:rPr dirty="0" sz="16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wine,</a:t>
            </a:r>
            <a:r>
              <a:rPr dirty="0" sz="16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vintage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cars,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high-end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art)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authentication.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Bitcoin,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purely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publicly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auditable,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costs.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addition,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oﬀers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signiﬁcantly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greater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liquidity,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24/7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truly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market.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125" y="349274"/>
            <a:ext cx="1869200" cy="1869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5712" y="166700"/>
            <a:ext cx="2143067" cy="21279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275880" y="2387178"/>
            <a:ext cx="300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30"/>
              </a:spcBef>
            </a:pPr>
            <a:r>
              <a:rPr dirty="0" spc="75"/>
              <a:t>8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517" y="2271878"/>
            <a:ext cx="4994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4404" algn="l"/>
              </a:tabLst>
            </a:pPr>
            <a:r>
              <a:rPr dirty="0" sz="2400" spc="50">
                <a:solidFill>
                  <a:srgbClr val="FF9900"/>
                </a:solidFill>
                <a:latin typeface="Tahoma"/>
                <a:cs typeface="Tahoma"/>
              </a:rPr>
              <a:t>COLLATERAL</a:t>
            </a:r>
            <a:r>
              <a:rPr dirty="0" sz="2400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10">
                <a:solidFill>
                  <a:srgbClr val="FF9900"/>
                </a:solidFill>
                <a:latin typeface="Tahoma"/>
                <a:cs typeface="Tahoma"/>
              </a:rPr>
              <a:t>LENDING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374" y="662325"/>
            <a:ext cx="1806649" cy="15031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1024" y="311150"/>
            <a:ext cx="1967650" cy="19676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371282" y="2234778"/>
            <a:ext cx="415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7075" y="4295943"/>
            <a:ext cx="4663440" cy="281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schemes)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ﬂexibility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agreements.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30"/>
              </a:spcBef>
            </a:pPr>
            <a:r>
              <a:rPr dirty="0" spc="75"/>
              <a:t>9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7075" y="3132246"/>
            <a:ext cx="7054850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credibility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bitcoin’s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scarcity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(independently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veriﬁable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16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node)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bearer</a:t>
            </a:r>
            <a:r>
              <a:rPr dirty="0" sz="16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asset</a:t>
            </a:r>
            <a:r>
              <a:rPr dirty="0" sz="16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dirty="0" sz="16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ideal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collateral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transactions.</a:t>
            </a:r>
            <a:r>
              <a:rPr dirty="0" sz="16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1600" spc="3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now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seeing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explosion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ﬁat-denominated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lending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tax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advantages.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programmable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nature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(i.e.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multi-signature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custody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999" y="2119478"/>
            <a:ext cx="2133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FF9900"/>
                </a:solidFill>
                <a:latin typeface="Tahoma"/>
                <a:cs typeface="Tahoma"/>
              </a:rPr>
              <a:t>CREDIT</a:t>
            </a:r>
            <a:r>
              <a:rPr dirty="0" sz="2400" spc="-12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FF9900"/>
                </a:solidFill>
                <a:latin typeface="Tahoma"/>
                <a:cs typeface="Tahoma"/>
              </a:rPr>
              <a:t>CARD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04672" y="2119478"/>
            <a:ext cx="1553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FF9900"/>
                </a:solidFill>
                <a:latin typeface="Tahoma"/>
                <a:cs typeface="Tahoma"/>
              </a:rPr>
              <a:t>REWARDS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0325" y="2889170"/>
            <a:ext cx="682815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Rewards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cash-</a:t>
            </a:r>
            <a:r>
              <a:rPr dirty="0" sz="1600" spc="95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dependent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attractive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incentives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encourage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membership.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Currently,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centralized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arbitrary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point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norm,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calculations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diﬃcult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opaque.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Bitcoin,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globally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recognizable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money,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reduces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friction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improves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redemption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optionality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consumers.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837" y="303212"/>
            <a:ext cx="1710475" cy="17104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5497" y="342900"/>
            <a:ext cx="1631099" cy="16311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50325" y="4333283"/>
            <a:ext cx="6225540" cy="281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long-term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purchasing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proving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desirable.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57000" y="4613626"/>
            <a:ext cx="378460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5403" y="2317598"/>
            <a:ext cx="16478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935" marR="5080" indent="-10287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solidFill>
                  <a:srgbClr val="FF9900"/>
                </a:solidFill>
                <a:latin typeface="Tahoma"/>
                <a:cs typeface="Tahoma"/>
              </a:rPr>
              <a:t>TREASURY 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RESERVE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10996" y="2500478"/>
            <a:ext cx="1711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9900"/>
                </a:solidFill>
                <a:latin typeface="Tahoma"/>
                <a:cs typeface="Tahoma"/>
              </a:rPr>
              <a:t>STANDARD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5375" y="3368595"/>
            <a:ext cx="6534784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“Traditional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treasury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longer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preserve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shareholder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Corporations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techniques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dilutive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monetary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inﬂation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balance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sheet.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Bitcoin.”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1675" y="304800"/>
            <a:ext cx="2050200" cy="20502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8312" y="211000"/>
            <a:ext cx="1941424" cy="19414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5375" y="4251876"/>
            <a:ext cx="3233420" cy="281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-Michael</a:t>
            </a:r>
            <a:r>
              <a:rPr dirty="0" sz="1600" spc="2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Saylor</a:t>
            </a:r>
            <a:r>
              <a:rPr dirty="0" sz="1600" spc="2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85" i="1">
                <a:solidFill>
                  <a:srgbClr val="FFFFFF"/>
                </a:solidFill>
                <a:latin typeface="Calibri"/>
                <a:cs typeface="Calibri"/>
              </a:rPr>
              <a:t>(CEO,</a:t>
            </a:r>
            <a:r>
              <a:rPr dirty="0" sz="1600" spc="2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Calibri"/>
                <a:cs typeface="Calibri"/>
              </a:rPr>
              <a:t>Microstrategy)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57000" y="4613626"/>
            <a:ext cx="378460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36414" y="2478903"/>
            <a:ext cx="1576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 b="1">
                <a:solidFill>
                  <a:srgbClr val="FF9900"/>
                </a:solidFill>
                <a:latin typeface="Tahoma"/>
                <a:cs typeface="Tahoma"/>
              </a:rPr>
              <a:t>ACCOUNT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750" y="209800"/>
            <a:ext cx="2273250" cy="22732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3425" y="283225"/>
            <a:ext cx="2126399" cy="21263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08352" y="2500478"/>
            <a:ext cx="20694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4189" algn="l"/>
              </a:tabLst>
            </a:pPr>
            <a:r>
              <a:rPr dirty="0" sz="2400" spc="-20" b="1">
                <a:solidFill>
                  <a:srgbClr val="FF9900"/>
                </a:solidFill>
                <a:latin typeface="Tahoma"/>
                <a:cs typeface="Tahoma"/>
              </a:rPr>
              <a:t>UNIT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42775" y="4268077"/>
            <a:ext cx="3868420" cy="281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purchasing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57000" y="4613626"/>
            <a:ext cx="378460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42775" y="3384796"/>
            <a:ext cx="5848350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Bitcoin’s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ﬁxed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terminal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ideal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uniform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measure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exchange.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Denominating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goods,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services,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investments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uniquely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constant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58949" y="2592578"/>
            <a:ext cx="525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0" algn="l"/>
              </a:tabLst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INVESTMENT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40" b="1">
                <a:solidFill>
                  <a:srgbClr val="FF9900"/>
                </a:solidFill>
                <a:latin typeface="Tahoma"/>
                <a:cs typeface="Tahoma"/>
              </a:rPr>
              <a:t>BENCHMARK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674" y="396900"/>
            <a:ext cx="1989899" cy="19898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18675" y="3332421"/>
            <a:ext cx="628586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Bitcoin’s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rise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decade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proven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phenomenal</a:t>
            </a:r>
            <a:r>
              <a:rPr dirty="0" sz="1600" spc="40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long-term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passive</a:t>
            </a:r>
            <a:r>
              <a:rPr dirty="0" sz="1600" spc="40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investment</a:t>
            </a:r>
            <a:r>
              <a:rPr dirty="0" sz="1600" spc="40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strategy.</a:t>
            </a:r>
            <a:r>
              <a:rPr dirty="0" sz="1600" spc="40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409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liquidity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dirty="0" sz="16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risk,</a:t>
            </a:r>
            <a:r>
              <a:rPr dirty="0" sz="16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capital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allocators</a:t>
            </a:r>
            <a:r>
              <a:rPr dirty="0" sz="16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dirty="0" sz="16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forced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justify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9650" y="441699"/>
            <a:ext cx="1900299" cy="19002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418675" y="4215702"/>
            <a:ext cx="5765800" cy="281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fail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outperform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simply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holding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bitcoin.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557000" y="4613626"/>
            <a:ext cx="378460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50008" y="2317598"/>
            <a:ext cx="21609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FF9900"/>
                </a:solidFill>
                <a:latin typeface="Tahoma"/>
                <a:cs typeface="Tahoma"/>
              </a:rPr>
              <a:t>CENSORSHIP- 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RESISTANT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18128" y="2478903"/>
            <a:ext cx="2450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FF9900"/>
                </a:solidFill>
                <a:latin typeface="Tahoma"/>
                <a:cs typeface="Tahoma"/>
              </a:rPr>
              <a:t>TRANSACTIONS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62" y="382600"/>
            <a:ext cx="1812724" cy="1812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6450" y="561599"/>
            <a:ext cx="1633749" cy="163372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80725" y="4253511"/>
            <a:ext cx="2237740" cy="281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censor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dirty="0" sz="16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transactions.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57000" y="4613626"/>
            <a:ext cx="378460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80725" y="3650646"/>
            <a:ext cx="5773420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490855" algn="l"/>
                <a:tab pos="852169" algn="l"/>
                <a:tab pos="1574165" algn="l"/>
                <a:tab pos="1794510" algn="l"/>
                <a:tab pos="1931670" algn="l"/>
                <a:tab pos="2276475" algn="l"/>
                <a:tab pos="2567940" algn="l"/>
                <a:tab pos="3169285" algn="l"/>
                <a:tab pos="3624579" algn="l"/>
                <a:tab pos="3710940" algn="l"/>
                <a:tab pos="4411980" algn="l"/>
                <a:tab pos="4432935" algn="l"/>
                <a:tab pos="4727575" algn="l"/>
                <a:tab pos="5153025" algn="l"/>
                <a:tab pos="5582920" algn="l"/>
              </a:tabLst>
            </a:pP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decentralized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2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permissionless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nature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Bitcoin network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exclude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participants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95065" y="2500478"/>
            <a:ext cx="3759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4385" algn="l"/>
              </a:tabLst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MICRO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PAYMENTS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51875" y="3122571"/>
            <a:ext cx="6630034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4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1600" spc="4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45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600" spc="4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currently</a:t>
            </a:r>
            <a:r>
              <a:rPr dirty="0" sz="1600" spc="4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4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divided</a:t>
            </a:r>
            <a:r>
              <a:rPr dirty="0" sz="1600" spc="45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600" spc="4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100,000,000</a:t>
            </a:r>
            <a:r>
              <a:rPr dirty="0" sz="1600" spc="45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smaller</a:t>
            </a:r>
            <a:r>
              <a:rPr dirty="0" sz="1600" spc="4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units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(satoshis),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divisibility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down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1/1000th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satoshi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supported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Lightning.</a:t>
            </a:r>
            <a:r>
              <a:rPr dirty="0" sz="16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dirty="0" sz="16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granularity</a:t>
            </a:r>
            <a:r>
              <a:rPr dirty="0" sz="16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ﬁat</a:t>
            </a:r>
            <a:r>
              <a:rPr dirty="0" sz="16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currencies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cannot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match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6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bitcoin’s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dirty="0" sz="16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price,</a:t>
            </a:r>
            <a:r>
              <a:rPr dirty="0" sz="16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opening</a:t>
            </a:r>
            <a:r>
              <a:rPr dirty="0" sz="1600" spc="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entirely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markets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(i.e.</a:t>
            </a:r>
            <a:r>
              <a:rPr dirty="0" sz="16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individually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paywalled</a:t>
            </a:r>
            <a:r>
              <a:rPr dirty="0" sz="16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blog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posts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6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podcasts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30">
                <a:solidFill>
                  <a:srgbClr val="FFFFFF"/>
                </a:solidFill>
                <a:latin typeface="Calibri"/>
                <a:cs typeface="Calibri"/>
              </a:rPr>
              <a:t>vs.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bundled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subscription).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350" y="303725"/>
            <a:ext cx="2579399" cy="25793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512" y="596900"/>
            <a:ext cx="1834299" cy="18343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557000" y="4605099"/>
            <a:ext cx="3784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03724"/>
            <a:ext cx="1818005" cy="839469"/>
            <a:chOff x="0" y="303724"/>
            <a:chExt cx="1818005" cy="839469"/>
          </a:xfrm>
        </p:grpSpPr>
        <p:sp>
          <p:nvSpPr>
            <p:cNvPr id="9" name="object 9" descr=""/>
            <p:cNvSpPr/>
            <p:nvPr/>
          </p:nvSpPr>
          <p:spPr>
            <a:xfrm>
              <a:off x="0" y="303724"/>
              <a:ext cx="1818005" cy="839469"/>
            </a:xfrm>
            <a:custGeom>
              <a:avLst/>
              <a:gdLst/>
              <a:ahLst/>
              <a:cxnLst/>
              <a:rect l="l" t="t" r="r" b="b"/>
              <a:pathLst>
                <a:path w="1818005" h="839469">
                  <a:moveTo>
                    <a:pt x="1817699" y="839399"/>
                  </a:moveTo>
                  <a:lnTo>
                    <a:pt x="0" y="839399"/>
                  </a:lnTo>
                  <a:lnTo>
                    <a:pt x="0" y="0"/>
                  </a:lnTo>
                  <a:lnTo>
                    <a:pt x="1817699" y="0"/>
                  </a:lnTo>
                  <a:lnTo>
                    <a:pt x="1817699" y="839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24" y="399388"/>
              <a:ext cx="726899" cy="64806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0" y="303724"/>
            <a:ext cx="1818005" cy="83946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85825" marR="167640" indent="-83820">
              <a:lnSpc>
                <a:spcPct val="114999"/>
              </a:lnSpc>
              <a:spcBef>
                <a:spcPts val="655"/>
              </a:spcBef>
            </a:pPr>
            <a:r>
              <a:rPr dirty="0" sz="1600" spc="45" i="1">
                <a:latin typeface="Calibri"/>
                <a:cs typeface="Calibri"/>
              </a:rPr>
              <a:t>Lightning</a:t>
            </a:r>
            <a:r>
              <a:rPr dirty="0" sz="1600" spc="4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774" y="727075"/>
            <a:ext cx="1783499" cy="17834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449" y="708025"/>
            <a:ext cx="1821599" cy="18215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99225" y="2576677"/>
            <a:ext cx="5843270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100"/>
              </a:spcBef>
              <a:tabLst>
                <a:tab pos="2512695" algn="l"/>
                <a:tab pos="3316604" algn="l"/>
              </a:tabLst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REMITTANCE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60" b="1">
                <a:solidFill>
                  <a:srgbClr val="FF9900"/>
                </a:solidFill>
                <a:latin typeface="Tahoma"/>
                <a:cs typeface="Tahoma"/>
              </a:rPr>
              <a:t>FX</a:t>
            </a:r>
            <a:r>
              <a:rPr dirty="0" sz="2400" spc="75" b="1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dirty="0" sz="2400" spc="70" b="1">
                <a:solidFill>
                  <a:srgbClr val="FF9900"/>
                </a:solidFill>
                <a:latin typeface="Tahoma"/>
                <a:cs typeface="Tahoma"/>
              </a:rPr>
              <a:t>EXCHANGE</a:t>
            </a:r>
            <a:endParaRPr sz="2400">
              <a:latin typeface="Tahoma"/>
              <a:cs typeface="Tahoma"/>
            </a:endParaRPr>
          </a:p>
          <a:p>
            <a:pPr algn="just" marL="12700" marR="5080">
              <a:lnSpc>
                <a:spcPct val="114999"/>
              </a:lnSpc>
              <a:spcBef>
                <a:spcPts val="275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universal</a:t>
            </a:r>
            <a:r>
              <a:rPr dirty="0" sz="16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consensus</a:t>
            </a:r>
            <a:r>
              <a:rPr dirty="0" sz="16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rules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6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diﬀer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geographical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location.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coupled</a:t>
            </a:r>
            <a:r>
              <a:rPr dirty="0" sz="1600" spc="295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high-frequency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295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high-throughput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secondary</a:t>
            </a:r>
            <a:r>
              <a:rPr dirty="0" sz="1600" spc="295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Lightning,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instant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near-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remittances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become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possible.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03724"/>
            <a:ext cx="1818005" cy="839469"/>
            <a:chOff x="0" y="303724"/>
            <a:chExt cx="1818005" cy="839469"/>
          </a:xfrm>
        </p:grpSpPr>
        <p:sp>
          <p:nvSpPr>
            <p:cNvPr id="7" name="object 7" descr=""/>
            <p:cNvSpPr/>
            <p:nvPr/>
          </p:nvSpPr>
          <p:spPr>
            <a:xfrm>
              <a:off x="0" y="303724"/>
              <a:ext cx="1818005" cy="839469"/>
            </a:xfrm>
            <a:custGeom>
              <a:avLst/>
              <a:gdLst/>
              <a:ahLst/>
              <a:cxnLst/>
              <a:rect l="l" t="t" r="r" b="b"/>
              <a:pathLst>
                <a:path w="1818005" h="839469">
                  <a:moveTo>
                    <a:pt x="1817699" y="839399"/>
                  </a:moveTo>
                  <a:lnTo>
                    <a:pt x="0" y="839399"/>
                  </a:lnTo>
                  <a:lnTo>
                    <a:pt x="0" y="0"/>
                  </a:lnTo>
                  <a:lnTo>
                    <a:pt x="1817699" y="0"/>
                  </a:lnTo>
                  <a:lnTo>
                    <a:pt x="1817699" y="839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24" y="399388"/>
              <a:ext cx="726899" cy="64806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303724"/>
            <a:ext cx="1818005" cy="839469"/>
          </a:xfrm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885825" marR="167640" indent="-83820">
              <a:lnSpc>
                <a:spcPct val="114999"/>
              </a:lnSpc>
              <a:spcBef>
                <a:spcPts val="655"/>
              </a:spcBef>
            </a:pPr>
            <a:r>
              <a:rPr dirty="0" sz="1600" spc="45" b="0" i="1">
                <a:solidFill>
                  <a:srgbClr val="000000"/>
                </a:solidFill>
                <a:latin typeface="Calibri"/>
                <a:cs typeface="Calibri"/>
              </a:rPr>
              <a:t>Lightning</a:t>
            </a:r>
            <a:r>
              <a:rPr dirty="0" sz="1600" spc="45" b="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 b="0" i="1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pc="10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891" rIns="0" bIns="0" rtlCol="0" vert="horz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r>
              <a:rPr dirty="0" sz="2600" spc="-120">
                <a:solidFill>
                  <a:srgbClr val="FF9900"/>
                </a:solidFill>
                <a:latin typeface="Tahoma"/>
                <a:cs typeface="Tahoma"/>
              </a:rPr>
              <a:t>Introduction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9200" y="1219461"/>
            <a:ext cx="420052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  <a:tabLst>
                <a:tab pos="469265" algn="l"/>
                <a:tab pos="925830" algn="l"/>
                <a:tab pos="1078230" algn="l"/>
                <a:tab pos="1461770" algn="l"/>
                <a:tab pos="2548255" algn="l"/>
                <a:tab pos="3085465" algn="l"/>
              </a:tabLst>
            </a:pP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misunderstand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technologies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don’t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71282" y="1528072"/>
            <a:ext cx="21304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  <a:tab pos="1009015" algn="l"/>
                <a:tab pos="1493520" algn="l"/>
                <a:tab pos="1831975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neatly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ﬁt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9200" y="1771911"/>
            <a:ext cx="4211955" cy="168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160">
              <a:lnSpc>
                <a:spcPct val="1133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worldview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 b="1">
                <a:solidFill>
                  <a:srgbClr val="FFFFFF"/>
                </a:solidFill>
                <a:latin typeface="Calibri"/>
                <a:cs typeface="Calibri"/>
              </a:rPr>
              <a:t>yet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previously</a:t>
            </a:r>
            <a:r>
              <a:rPr dirty="0" sz="1600" spc="43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couldn't</a:t>
            </a:r>
            <a:r>
              <a:rPr dirty="0" sz="1600" spc="43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43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600" spc="43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1600" spc="43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our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behaviour.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alibri"/>
              <a:cs typeface="Calibri"/>
            </a:endParaRPr>
          </a:p>
          <a:p>
            <a:pPr algn="just" marL="12700" marR="5080">
              <a:lnSpc>
                <a:spcPct val="113300"/>
              </a:lnSpc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better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multitude</a:t>
            </a:r>
            <a:r>
              <a:rPr dirty="0" sz="1600" spc="2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1600" spc="2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2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9200" y="3461647"/>
            <a:ext cx="42075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6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dirty="0" sz="16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9200" y="3705486"/>
            <a:ext cx="4207510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considering</a:t>
            </a:r>
            <a:r>
              <a:rPr dirty="0" sz="1600" spc="2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industries,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dirty="0" sz="1600" spc="1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600" spc="1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1600" spc="1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14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disrupted</a:t>
            </a:r>
            <a:r>
              <a:rPr dirty="0" sz="1600" spc="1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1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1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way.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69900" y="3442461"/>
            <a:ext cx="211137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i="1">
                <a:solidFill>
                  <a:srgbClr val="FF9900"/>
                </a:solidFill>
                <a:latin typeface="Calibri"/>
                <a:cs typeface="Calibri"/>
              </a:rPr>
              <a:t>Rotate</a:t>
            </a:r>
            <a:r>
              <a:rPr dirty="0" sz="1600" spc="125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9900"/>
                </a:solidFill>
                <a:latin typeface="Calibri"/>
                <a:cs typeface="Calibri"/>
              </a:rPr>
              <a:t>your</a:t>
            </a:r>
            <a:r>
              <a:rPr dirty="0" sz="1600" spc="130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spc="50" i="1">
                <a:solidFill>
                  <a:srgbClr val="FF9900"/>
                </a:solidFill>
                <a:latin typeface="Calibri"/>
                <a:cs typeface="Calibri"/>
              </a:rPr>
              <a:t>phone</a:t>
            </a:r>
            <a:r>
              <a:rPr dirty="0" sz="1600" spc="130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spc="-25" i="1">
                <a:solidFill>
                  <a:srgbClr val="FF9900"/>
                </a:solidFill>
                <a:latin typeface="Calibri"/>
                <a:cs typeface="Calibri"/>
              </a:rPr>
              <a:t>for</a:t>
            </a:r>
            <a:r>
              <a:rPr dirty="0" sz="1600" spc="-25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spc="50" i="1">
                <a:solidFill>
                  <a:srgbClr val="FF9900"/>
                </a:solidFill>
                <a:latin typeface="Calibri"/>
                <a:cs typeface="Calibri"/>
              </a:rPr>
              <a:t>best</a:t>
            </a:r>
            <a:r>
              <a:rPr dirty="0" sz="1600" spc="80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9900"/>
                </a:solidFill>
                <a:latin typeface="Calibri"/>
                <a:cs typeface="Calibri"/>
              </a:rPr>
              <a:t>viewing</a:t>
            </a:r>
            <a:r>
              <a:rPr dirty="0" sz="1600" spc="95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FF9900"/>
                </a:solidFill>
                <a:latin typeface="Calibri"/>
                <a:cs typeface="Calibri"/>
              </a:rPr>
              <a:t>experience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882569" y="2574322"/>
            <a:ext cx="488315" cy="184150"/>
            <a:chOff x="6882569" y="2574322"/>
            <a:chExt cx="488315" cy="184150"/>
          </a:xfrm>
        </p:grpSpPr>
        <p:sp>
          <p:nvSpPr>
            <p:cNvPr id="10" name="object 10" descr=""/>
            <p:cNvSpPr/>
            <p:nvPr/>
          </p:nvSpPr>
          <p:spPr>
            <a:xfrm>
              <a:off x="6896856" y="2588610"/>
              <a:ext cx="375285" cy="57785"/>
            </a:xfrm>
            <a:custGeom>
              <a:avLst/>
              <a:gdLst/>
              <a:ahLst/>
              <a:cxnLst/>
              <a:rect l="l" t="t" r="r" b="b"/>
              <a:pathLst>
                <a:path w="375284" h="57785">
                  <a:moveTo>
                    <a:pt x="0" y="0"/>
                  </a:moveTo>
                  <a:lnTo>
                    <a:pt x="36964" y="1278"/>
                  </a:lnTo>
                  <a:lnTo>
                    <a:pt x="89590" y="1770"/>
                  </a:lnTo>
                  <a:lnTo>
                    <a:pt x="151183" y="2988"/>
                  </a:lnTo>
                  <a:lnTo>
                    <a:pt x="215052" y="6440"/>
                  </a:lnTo>
                  <a:lnTo>
                    <a:pt x="274503" y="13638"/>
                  </a:lnTo>
                  <a:lnTo>
                    <a:pt x="322845" y="26091"/>
                  </a:lnTo>
                  <a:lnTo>
                    <a:pt x="356717" y="43779"/>
                  </a:lnTo>
                  <a:lnTo>
                    <a:pt x="372359" y="55299"/>
                  </a:lnTo>
                  <a:lnTo>
                    <a:pt x="374686" y="57181"/>
                  </a:lnTo>
                </a:path>
              </a:pathLst>
            </a:custGeom>
            <a:ln w="2857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1515" y="2600678"/>
              <a:ext cx="149010" cy="157597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6934762" y="2831787"/>
            <a:ext cx="1016635" cy="497205"/>
            <a:chOff x="6934762" y="2831787"/>
            <a:chExt cx="1016635" cy="497205"/>
          </a:xfrm>
        </p:grpSpPr>
        <p:sp>
          <p:nvSpPr>
            <p:cNvPr id="13" name="object 13" descr=""/>
            <p:cNvSpPr/>
            <p:nvPr/>
          </p:nvSpPr>
          <p:spPr>
            <a:xfrm>
              <a:off x="6939525" y="2836550"/>
              <a:ext cx="1007110" cy="487680"/>
            </a:xfrm>
            <a:custGeom>
              <a:avLst/>
              <a:gdLst/>
              <a:ahLst/>
              <a:cxnLst/>
              <a:rect l="l" t="t" r="r" b="b"/>
              <a:pathLst>
                <a:path w="1007109" h="487679">
                  <a:moveTo>
                    <a:pt x="925598" y="487200"/>
                  </a:moveTo>
                  <a:lnTo>
                    <a:pt x="81201" y="487200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925598" y="0"/>
                  </a:lnTo>
                  <a:lnTo>
                    <a:pt x="957205" y="6381"/>
                  </a:lnTo>
                  <a:lnTo>
                    <a:pt x="983016" y="23783"/>
                  </a:lnTo>
                  <a:lnTo>
                    <a:pt x="1000418" y="49594"/>
                  </a:lnTo>
                  <a:lnTo>
                    <a:pt x="1006799" y="81201"/>
                  </a:lnTo>
                  <a:lnTo>
                    <a:pt x="1006799" y="405998"/>
                  </a:lnTo>
                  <a:lnTo>
                    <a:pt x="993156" y="451049"/>
                  </a:lnTo>
                  <a:lnTo>
                    <a:pt x="956672" y="481018"/>
                  </a:lnTo>
                  <a:lnTo>
                    <a:pt x="925598" y="487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939525" y="2836550"/>
              <a:ext cx="1007110" cy="487680"/>
            </a:xfrm>
            <a:custGeom>
              <a:avLst/>
              <a:gdLst/>
              <a:ahLst/>
              <a:cxnLst/>
              <a:rect l="l" t="t" r="r" b="b"/>
              <a:pathLst>
                <a:path w="1007109" h="487679">
                  <a:moveTo>
                    <a:pt x="925598" y="0"/>
                  </a:moveTo>
                  <a:lnTo>
                    <a:pt x="957205" y="6381"/>
                  </a:lnTo>
                  <a:lnTo>
                    <a:pt x="983016" y="23783"/>
                  </a:lnTo>
                  <a:lnTo>
                    <a:pt x="1000418" y="49594"/>
                  </a:lnTo>
                  <a:lnTo>
                    <a:pt x="1006799" y="81201"/>
                  </a:lnTo>
                  <a:lnTo>
                    <a:pt x="1006799" y="405998"/>
                  </a:lnTo>
                  <a:lnTo>
                    <a:pt x="993156" y="451049"/>
                  </a:lnTo>
                  <a:lnTo>
                    <a:pt x="956672" y="481018"/>
                  </a:lnTo>
                  <a:lnTo>
                    <a:pt x="925598" y="487200"/>
                  </a:lnTo>
                  <a:lnTo>
                    <a:pt x="81201" y="487200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92559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034837" y="2872313"/>
              <a:ext cx="817880" cy="412750"/>
            </a:xfrm>
            <a:custGeom>
              <a:avLst/>
              <a:gdLst/>
              <a:ahLst/>
              <a:cxnLst/>
              <a:rect l="l" t="t" r="r" b="b"/>
              <a:pathLst>
                <a:path w="817879" h="412750">
                  <a:moveTo>
                    <a:pt x="817499" y="412500"/>
                  </a:moveTo>
                  <a:lnTo>
                    <a:pt x="0" y="412500"/>
                  </a:lnTo>
                  <a:lnTo>
                    <a:pt x="0" y="0"/>
                  </a:lnTo>
                  <a:lnTo>
                    <a:pt x="817499" y="0"/>
                  </a:lnTo>
                  <a:lnTo>
                    <a:pt x="817499" y="4125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238062" y="2409888"/>
            <a:ext cx="549910" cy="918844"/>
            <a:chOff x="6238062" y="2409888"/>
            <a:chExt cx="549910" cy="918844"/>
          </a:xfrm>
        </p:grpSpPr>
        <p:sp>
          <p:nvSpPr>
            <p:cNvPr id="17" name="object 17" descr=""/>
            <p:cNvSpPr/>
            <p:nvPr/>
          </p:nvSpPr>
          <p:spPr>
            <a:xfrm>
              <a:off x="6242825" y="2414650"/>
              <a:ext cx="540385" cy="909319"/>
            </a:xfrm>
            <a:custGeom>
              <a:avLst/>
              <a:gdLst/>
              <a:ahLst/>
              <a:cxnLst/>
              <a:rect l="l" t="t" r="r" b="b"/>
              <a:pathLst>
                <a:path w="540384" h="909320">
                  <a:moveTo>
                    <a:pt x="449998" y="908999"/>
                  </a:moveTo>
                  <a:lnTo>
                    <a:pt x="90001" y="908999"/>
                  </a:lnTo>
                  <a:lnTo>
                    <a:pt x="54969" y="901927"/>
                  </a:lnTo>
                  <a:lnTo>
                    <a:pt x="26360" y="882639"/>
                  </a:lnTo>
                  <a:lnTo>
                    <a:pt x="7072" y="854031"/>
                  </a:lnTo>
                  <a:lnTo>
                    <a:pt x="0" y="818998"/>
                  </a:lnTo>
                  <a:lnTo>
                    <a:pt x="0" y="90001"/>
                  </a:lnTo>
                  <a:lnTo>
                    <a:pt x="7072" y="54969"/>
                  </a:lnTo>
                  <a:lnTo>
                    <a:pt x="26360" y="26360"/>
                  </a:lnTo>
                  <a:lnTo>
                    <a:pt x="54969" y="7072"/>
                  </a:lnTo>
                  <a:lnTo>
                    <a:pt x="90001" y="0"/>
                  </a:lnTo>
                  <a:lnTo>
                    <a:pt x="449998" y="0"/>
                  </a:lnTo>
                  <a:lnTo>
                    <a:pt x="499930" y="15121"/>
                  </a:lnTo>
                  <a:lnTo>
                    <a:pt x="533149" y="55559"/>
                  </a:lnTo>
                  <a:lnTo>
                    <a:pt x="539999" y="90001"/>
                  </a:lnTo>
                  <a:lnTo>
                    <a:pt x="539999" y="818998"/>
                  </a:lnTo>
                  <a:lnTo>
                    <a:pt x="532927" y="854031"/>
                  </a:lnTo>
                  <a:lnTo>
                    <a:pt x="513639" y="882639"/>
                  </a:lnTo>
                  <a:lnTo>
                    <a:pt x="485031" y="901927"/>
                  </a:lnTo>
                  <a:lnTo>
                    <a:pt x="449998" y="9089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42825" y="2414650"/>
              <a:ext cx="540385" cy="909319"/>
            </a:xfrm>
            <a:custGeom>
              <a:avLst/>
              <a:gdLst/>
              <a:ahLst/>
              <a:cxnLst/>
              <a:rect l="l" t="t" r="r" b="b"/>
              <a:pathLst>
                <a:path w="540384" h="909320">
                  <a:moveTo>
                    <a:pt x="0" y="90001"/>
                  </a:moveTo>
                  <a:lnTo>
                    <a:pt x="7072" y="54969"/>
                  </a:lnTo>
                  <a:lnTo>
                    <a:pt x="26360" y="26360"/>
                  </a:lnTo>
                  <a:lnTo>
                    <a:pt x="54969" y="7072"/>
                  </a:lnTo>
                  <a:lnTo>
                    <a:pt x="90001" y="0"/>
                  </a:lnTo>
                  <a:lnTo>
                    <a:pt x="449998" y="0"/>
                  </a:lnTo>
                  <a:lnTo>
                    <a:pt x="499930" y="15121"/>
                  </a:lnTo>
                  <a:lnTo>
                    <a:pt x="533149" y="55559"/>
                  </a:lnTo>
                  <a:lnTo>
                    <a:pt x="539999" y="90001"/>
                  </a:lnTo>
                  <a:lnTo>
                    <a:pt x="539999" y="818998"/>
                  </a:lnTo>
                  <a:lnTo>
                    <a:pt x="532927" y="854031"/>
                  </a:lnTo>
                  <a:lnTo>
                    <a:pt x="513639" y="882639"/>
                  </a:lnTo>
                  <a:lnTo>
                    <a:pt x="485031" y="901927"/>
                  </a:lnTo>
                  <a:lnTo>
                    <a:pt x="449998" y="908999"/>
                  </a:lnTo>
                  <a:lnTo>
                    <a:pt x="90001" y="908999"/>
                  </a:lnTo>
                  <a:lnTo>
                    <a:pt x="54969" y="901927"/>
                  </a:lnTo>
                  <a:lnTo>
                    <a:pt x="26360" y="882639"/>
                  </a:lnTo>
                  <a:lnTo>
                    <a:pt x="7072" y="854031"/>
                  </a:lnTo>
                  <a:lnTo>
                    <a:pt x="0" y="818998"/>
                  </a:lnTo>
                  <a:lnTo>
                    <a:pt x="0" y="900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309490" y="2523291"/>
              <a:ext cx="407034" cy="187325"/>
            </a:xfrm>
            <a:custGeom>
              <a:avLst/>
              <a:gdLst/>
              <a:ahLst/>
              <a:cxnLst/>
              <a:rect l="l" t="t" r="r" b="b"/>
              <a:pathLst>
                <a:path w="407034" h="187325">
                  <a:moveTo>
                    <a:pt x="406499" y="186899"/>
                  </a:moveTo>
                  <a:lnTo>
                    <a:pt x="0" y="186899"/>
                  </a:lnTo>
                  <a:lnTo>
                    <a:pt x="0" y="0"/>
                  </a:lnTo>
                  <a:lnTo>
                    <a:pt x="406499" y="0"/>
                  </a:lnTo>
                  <a:lnTo>
                    <a:pt x="406499" y="1868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171975" y="1224561"/>
            <a:ext cx="1010919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i="1">
                <a:solidFill>
                  <a:srgbClr val="FF9900"/>
                </a:solidFill>
                <a:latin typeface="Calibri"/>
                <a:cs typeface="Calibri"/>
              </a:rPr>
              <a:t>Suitable</a:t>
            </a:r>
            <a:r>
              <a:rPr dirty="0" sz="1600" spc="305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spc="-25" i="1">
                <a:solidFill>
                  <a:srgbClr val="FF9900"/>
                </a:solidFill>
                <a:latin typeface="Calibri"/>
                <a:cs typeface="Calibri"/>
              </a:rPr>
              <a:t>for</a:t>
            </a:r>
            <a:r>
              <a:rPr dirty="0" sz="1600" spc="-25" i="1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FF9900"/>
                </a:solidFill>
                <a:latin typeface="Calibri"/>
                <a:cs typeface="Calibri"/>
              </a:rPr>
              <a:t>Beginners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1125" y="1052249"/>
            <a:ext cx="1013699" cy="10136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3075" y="2500478"/>
            <a:ext cx="6862445" cy="185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0175">
              <a:lnSpc>
                <a:spcPct val="100000"/>
              </a:lnSpc>
              <a:spcBef>
                <a:spcPts val="100"/>
              </a:spcBef>
              <a:tabLst>
                <a:tab pos="3401695" algn="l"/>
              </a:tabLst>
            </a:pPr>
            <a:r>
              <a:rPr dirty="0" sz="2400" spc="-65" b="1">
                <a:solidFill>
                  <a:srgbClr val="FF9900"/>
                </a:solidFill>
                <a:latin typeface="Tahoma"/>
                <a:cs typeface="Tahoma"/>
              </a:rPr>
              <a:t>TIME-</a:t>
            </a:r>
            <a:r>
              <a:rPr dirty="0" sz="2400" spc="40" b="1">
                <a:solidFill>
                  <a:srgbClr val="FF9900"/>
                </a:solidFill>
                <a:latin typeface="Tahoma"/>
                <a:cs typeface="Tahoma"/>
              </a:rPr>
              <a:t>LOCKED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CONTRACTS</a:t>
            </a:r>
            <a:endParaRPr sz="2400">
              <a:latin typeface="Tahoma"/>
              <a:cs typeface="Tahoma"/>
            </a:endParaRPr>
          </a:p>
          <a:p>
            <a:pPr algn="just" marL="12700" marR="5080">
              <a:lnSpc>
                <a:spcPct val="114999"/>
              </a:lnSpc>
              <a:spcBef>
                <a:spcPts val="267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combination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cryptography,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signatures</a:t>
            </a:r>
            <a:r>
              <a:rPr dirty="0" sz="16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hash</a:t>
            </a:r>
            <a:r>
              <a:rPr dirty="0" sz="16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dirty="0" sz="16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time-based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escrows.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Hashed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(HTLCs)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conditional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recipient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acknowledge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they’ve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received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deadline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forfeit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claim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100" y="346075"/>
            <a:ext cx="2126399" cy="21263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8675" y="494400"/>
            <a:ext cx="2126399" cy="21263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03724"/>
            <a:ext cx="1818005" cy="839469"/>
            <a:chOff x="0" y="303724"/>
            <a:chExt cx="1818005" cy="839469"/>
          </a:xfrm>
        </p:grpSpPr>
        <p:sp>
          <p:nvSpPr>
            <p:cNvPr id="7" name="object 7" descr=""/>
            <p:cNvSpPr/>
            <p:nvPr/>
          </p:nvSpPr>
          <p:spPr>
            <a:xfrm>
              <a:off x="0" y="303724"/>
              <a:ext cx="1818005" cy="839469"/>
            </a:xfrm>
            <a:custGeom>
              <a:avLst/>
              <a:gdLst/>
              <a:ahLst/>
              <a:cxnLst/>
              <a:rect l="l" t="t" r="r" b="b"/>
              <a:pathLst>
                <a:path w="1818005" h="839469">
                  <a:moveTo>
                    <a:pt x="1817699" y="839399"/>
                  </a:moveTo>
                  <a:lnTo>
                    <a:pt x="0" y="839399"/>
                  </a:lnTo>
                  <a:lnTo>
                    <a:pt x="0" y="0"/>
                  </a:lnTo>
                  <a:lnTo>
                    <a:pt x="1817699" y="0"/>
                  </a:lnTo>
                  <a:lnTo>
                    <a:pt x="1817699" y="839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24" y="399388"/>
              <a:ext cx="726899" cy="64806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303724"/>
            <a:ext cx="1818005" cy="839469"/>
          </a:xfrm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885825" marR="167640" indent="-83820">
              <a:lnSpc>
                <a:spcPct val="114999"/>
              </a:lnSpc>
              <a:spcBef>
                <a:spcPts val="655"/>
              </a:spcBef>
            </a:pPr>
            <a:r>
              <a:rPr dirty="0" sz="1600" spc="45" b="0" i="1">
                <a:solidFill>
                  <a:srgbClr val="000000"/>
                </a:solidFill>
                <a:latin typeface="Calibri"/>
                <a:cs typeface="Calibri"/>
              </a:rPr>
              <a:t>Lightning</a:t>
            </a:r>
            <a:r>
              <a:rPr dirty="0" sz="1600" spc="45" b="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 b="0" i="1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pc="100"/>
              <a:t>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51730" y="128537"/>
            <a:ext cx="1052195" cy="2159000"/>
            <a:chOff x="5151730" y="128537"/>
            <a:chExt cx="1052195" cy="2159000"/>
          </a:xfrm>
        </p:grpSpPr>
        <p:sp>
          <p:nvSpPr>
            <p:cNvPr id="3" name="object 3" descr=""/>
            <p:cNvSpPr/>
            <p:nvPr/>
          </p:nvSpPr>
          <p:spPr>
            <a:xfrm>
              <a:off x="5677630" y="1091849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w="0" h="144144">
                  <a:moveTo>
                    <a:pt x="0" y="143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B7B7B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730" y="1235550"/>
              <a:ext cx="1051799" cy="1051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175" y="128537"/>
              <a:ext cx="394924" cy="3949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175" y="696875"/>
              <a:ext cx="394924" cy="39492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03724"/>
            <a:ext cx="1818005" cy="839469"/>
            <a:chOff x="0" y="303724"/>
            <a:chExt cx="1818005" cy="839469"/>
          </a:xfrm>
        </p:grpSpPr>
        <p:sp>
          <p:nvSpPr>
            <p:cNvPr id="9" name="object 9" descr=""/>
            <p:cNvSpPr/>
            <p:nvPr/>
          </p:nvSpPr>
          <p:spPr>
            <a:xfrm>
              <a:off x="0" y="303724"/>
              <a:ext cx="1818005" cy="839469"/>
            </a:xfrm>
            <a:custGeom>
              <a:avLst/>
              <a:gdLst/>
              <a:ahLst/>
              <a:cxnLst/>
              <a:rect l="l" t="t" r="r" b="b"/>
              <a:pathLst>
                <a:path w="1818005" h="839469">
                  <a:moveTo>
                    <a:pt x="1817699" y="839399"/>
                  </a:moveTo>
                  <a:lnTo>
                    <a:pt x="0" y="839399"/>
                  </a:lnTo>
                  <a:lnTo>
                    <a:pt x="0" y="0"/>
                  </a:lnTo>
                  <a:lnTo>
                    <a:pt x="1817699" y="0"/>
                  </a:lnTo>
                  <a:lnTo>
                    <a:pt x="1817699" y="839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24" y="399388"/>
              <a:ext cx="726899" cy="64806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0" y="303724"/>
            <a:ext cx="1818005" cy="83946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85825" marR="167640" indent="-83820">
              <a:lnSpc>
                <a:spcPct val="114999"/>
              </a:lnSpc>
              <a:spcBef>
                <a:spcPts val="655"/>
              </a:spcBef>
            </a:pPr>
            <a:r>
              <a:rPr dirty="0" sz="1600" spc="45" i="1">
                <a:latin typeface="Calibri"/>
                <a:cs typeface="Calibri"/>
              </a:rPr>
              <a:t>Lightning</a:t>
            </a:r>
            <a:r>
              <a:rPr dirty="0" sz="1600" spc="4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3075" y="1605975"/>
            <a:ext cx="6858000" cy="302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160">
              <a:lnSpc>
                <a:spcPct val="100000"/>
              </a:lnSpc>
              <a:spcBef>
                <a:spcPts val="100"/>
              </a:spcBef>
            </a:pPr>
            <a:r>
              <a:rPr dirty="0" sz="2500" spc="1019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dirty="0" sz="1800" spc="1019">
                <a:solidFill>
                  <a:srgbClr val="FFFFFF"/>
                </a:solidFill>
                <a:latin typeface="Arial"/>
                <a:cs typeface="Arial"/>
              </a:rPr>
              <a:t>sats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1800">
              <a:latin typeface="Arial"/>
              <a:cs typeface="Arial"/>
            </a:endParaRPr>
          </a:p>
          <a:p>
            <a:pPr algn="ctr" marL="487680">
              <a:lnSpc>
                <a:spcPct val="100000"/>
              </a:lnSpc>
              <a:tabLst>
                <a:tab pos="3405504" algn="l"/>
              </a:tabLst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VALUE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STREAMS</a:t>
            </a:r>
            <a:endParaRPr sz="2400">
              <a:latin typeface="Tahoma"/>
              <a:cs typeface="Tahoma"/>
            </a:endParaRPr>
          </a:p>
          <a:p>
            <a:pPr algn="just" marL="12700" marR="5080">
              <a:lnSpc>
                <a:spcPct val="114999"/>
              </a:lnSpc>
              <a:spcBef>
                <a:spcPts val="267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Setting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recurring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high-frequency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micropayments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streamed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(livestream,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video,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audio),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tip</a:t>
            </a:r>
            <a:r>
              <a:rPr dirty="0" sz="16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creator,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deﬁned</a:t>
            </a:r>
            <a:r>
              <a:rPr dirty="0" sz="16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(e.g.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sats/minute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audio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content).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alters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economics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creation,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allowing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pieces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earn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ongoing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removing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in-program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advertising.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99000" y="751992"/>
            <a:ext cx="1155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10">
                <a:solidFill>
                  <a:srgbClr val="434343"/>
                </a:solidFill>
                <a:latin typeface="Arial"/>
                <a:cs typeface="Arial"/>
              </a:rPr>
              <a:t>100</a:t>
            </a:r>
            <a:r>
              <a:rPr dirty="0" sz="1100" spc="610">
                <a:solidFill>
                  <a:srgbClr val="434343"/>
                </a:solidFill>
                <a:latin typeface="Arial"/>
                <a:cs typeface="Arial"/>
              </a:rPr>
              <a:t>sats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48125" y="203017"/>
            <a:ext cx="13462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15">
                <a:solidFill>
                  <a:srgbClr val="434343"/>
                </a:solidFill>
                <a:latin typeface="Arial"/>
                <a:cs typeface="Arial"/>
              </a:rPr>
              <a:t>2100</a:t>
            </a:r>
            <a:r>
              <a:rPr dirty="0" sz="1100" spc="615">
                <a:solidFill>
                  <a:srgbClr val="434343"/>
                </a:solidFill>
                <a:latin typeface="Arial"/>
                <a:cs typeface="Arial"/>
              </a:rPr>
              <a:t>sats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677637" y="523475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90">
                <a:moveTo>
                  <a:pt x="0" y="173399"/>
                </a:moveTo>
                <a:lnTo>
                  <a:pt x="0" y="0"/>
                </a:lnTo>
              </a:path>
            </a:pathLst>
          </a:custGeom>
          <a:ln w="9524">
            <a:solidFill>
              <a:srgbClr val="B7B7B7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6925" y="1060375"/>
            <a:ext cx="1327850" cy="1327850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pc="100"/>
              <a:t>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90787" y="750300"/>
            <a:ext cx="797560" cy="794385"/>
            <a:chOff x="2590787" y="750300"/>
            <a:chExt cx="797560" cy="794385"/>
          </a:xfrm>
        </p:grpSpPr>
        <p:sp>
          <p:nvSpPr>
            <p:cNvPr id="3" name="object 3" descr=""/>
            <p:cNvSpPr/>
            <p:nvPr/>
          </p:nvSpPr>
          <p:spPr>
            <a:xfrm>
              <a:off x="2769621" y="885674"/>
              <a:ext cx="441325" cy="445770"/>
            </a:xfrm>
            <a:custGeom>
              <a:avLst/>
              <a:gdLst/>
              <a:ahLst/>
              <a:cxnLst/>
              <a:rect l="l" t="t" r="r" b="b"/>
              <a:pathLst>
                <a:path w="441325" h="445769">
                  <a:moveTo>
                    <a:pt x="440999" y="445499"/>
                  </a:moveTo>
                  <a:lnTo>
                    <a:pt x="0" y="445499"/>
                  </a:lnTo>
                  <a:lnTo>
                    <a:pt x="0" y="0"/>
                  </a:lnTo>
                  <a:lnTo>
                    <a:pt x="440999" y="0"/>
                  </a:lnTo>
                  <a:lnTo>
                    <a:pt x="440999" y="4454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769621" y="885674"/>
              <a:ext cx="441325" cy="445770"/>
            </a:xfrm>
            <a:custGeom>
              <a:avLst/>
              <a:gdLst/>
              <a:ahLst/>
              <a:cxnLst/>
              <a:rect l="l" t="t" r="r" b="b"/>
              <a:pathLst>
                <a:path w="441325" h="445769">
                  <a:moveTo>
                    <a:pt x="0" y="0"/>
                  </a:moveTo>
                  <a:lnTo>
                    <a:pt x="440999" y="0"/>
                  </a:lnTo>
                  <a:lnTo>
                    <a:pt x="440999" y="445499"/>
                  </a:lnTo>
                  <a:lnTo>
                    <a:pt x="0" y="44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87" y="750300"/>
              <a:ext cx="797174" cy="7941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33075" y="2461053"/>
            <a:ext cx="6863715" cy="235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65760">
              <a:lnSpc>
                <a:spcPct val="100000"/>
              </a:lnSpc>
              <a:spcBef>
                <a:spcPts val="100"/>
              </a:spcBef>
              <a:tabLst>
                <a:tab pos="3255010" algn="l"/>
              </a:tabLst>
            </a:pPr>
            <a:r>
              <a:rPr dirty="0" baseline="2314" sz="3600" spc="-15" b="1">
                <a:solidFill>
                  <a:srgbClr val="FF9900"/>
                </a:solidFill>
                <a:latin typeface="Tahoma"/>
                <a:cs typeface="Tahoma"/>
              </a:rPr>
              <a:t>PAYMENT</a:t>
            </a:r>
            <a:r>
              <a:rPr dirty="0" baseline="2314" sz="36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SPLITS</a:t>
            </a:r>
            <a:endParaRPr sz="2400">
              <a:latin typeface="Tahoma"/>
              <a:cs typeface="Tahoma"/>
            </a:endParaRPr>
          </a:p>
          <a:p>
            <a:pPr algn="just" marL="12700" marR="5080">
              <a:lnSpc>
                <a:spcPct val="114999"/>
              </a:lnSpc>
              <a:spcBef>
                <a:spcPts val="221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Automating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division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compensation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group,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whereby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receiving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Lightning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programmed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redistribute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amount,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predeﬁned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ratios,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addresses.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those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recipient</a:t>
            </a:r>
            <a:r>
              <a:rPr dirty="0" sz="1600" spc="3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Lightning</a:t>
            </a:r>
            <a:r>
              <a:rPr dirty="0" sz="1600" spc="3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addresses</a:t>
            </a:r>
            <a:r>
              <a:rPr dirty="0" sz="1600" spc="3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600" spc="3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600" spc="3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dirty="0" sz="1600" spc="3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600" spc="3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600" spc="3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predeﬁned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redistribution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splits,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workﬂow</a:t>
            </a:r>
            <a:r>
              <a:rPr dirty="0" sz="1600" spc="254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essentially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created.</a:t>
            </a:r>
            <a:r>
              <a:rPr dirty="0" sz="16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Conceived</a:t>
            </a:r>
            <a:r>
              <a:rPr dirty="0" sz="16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Andrew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Camilleri,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Lightning</a:t>
            </a:r>
            <a:r>
              <a:rPr dirty="0" sz="1600" spc="1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40" i="1">
                <a:solidFill>
                  <a:srgbClr val="FFFFFF"/>
                </a:solidFill>
                <a:latin typeface="Calibri"/>
                <a:cs typeface="Calibri"/>
              </a:rPr>
              <a:t>Prisms.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57000" y="4605099"/>
            <a:ext cx="3784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03724"/>
            <a:ext cx="1818005" cy="839469"/>
            <a:chOff x="0" y="303724"/>
            <a:chExt cx="1818005" cy="839469"/>
          </a:xfrm>
        </p:grpSpPr>
        <p:sp>
          <p:nvSpPr>
            <p:cNvPr id="10" name="object 10" descr=""/>
            <p:cNvSpPr/>
            <p:nvPr/>
          </p:nvSpPr>
          <p:spPr>
            <a:xfrm>
              <a:off x="0" y="303724"/>
              <a:ext cx="1818005" cy="839469"/>
            </a:xfrm>
            <a:custGeom>
              <a:avLst/>
              <a:gdLst/>
              <a:ahLst/>
              <a:cxnLst/>
              <a:rect l="l" t="t" r="r" b="b"/>
              <a:pathLst>
                <a:path w="1818005" h="839469">
                  <a:moveTo>
                    <a:pt x="1817699" y="839399"/>
                  </a:moveTo>
                  <a:lnTo>
                    <a:pt x="0" y="839399"/>
                  </a:lnTo>
                  <a:lnTo>
                    <a:pt x="0" y="0"/>
                  </a:lnTo>
                  <a:lnTo>
                    <a:pt x="1817699" y="0"/>
                  </a:lnTo>
                  <a:lnTo>
                    <a:pt x="1817699" y="839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324" y="399388"/>
              <a:ext cx="726899" cy="648062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0" y="303724"/>
            <a:ext cx="1818005" cy="83946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85825" marR="167640" indent="-83820">
              <a:lnSpc>
                <a:spcPct val="114999"/>
              </a:lnSpc>
              <a:spcBef>
                <a:spcPts val="655"/>
              </a:spcBef>
            </a:pPr>
            <a:r>
              <a:rPr dirty="0" sz="1600" spc="45" i="1">
                <a:latin typeface="Calibri"/>
                <a:cs typeface="Calibri"/>
              </a:rPr>
              <a:t>Lightning</a:t>
            </a:r>
            <a:r>
              <a:rPr dirty="0" sz="1600" spc="4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61495" y="1891322"/>
            <a:ext cx="18542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10">
                <a:solidFill>
                  <a:srgbClr val="FFFFFF"/>
                </a:solidFill>
                <a:latin typeface="Arial"/>
                <a:cs typeface="Arial"/>
              </a:rPr>
              <a:t>+5,000</a:t>
            </a:r>
            <a:r>
              <a:rPr dirty="0" sz="1200" spc="710">
                <a:solidFill>
                  <a:srgbClr val="FFFFFF"/>
                </a:solidFill>
                <a:latin typeface="Arial"/>
                <a:cs typeface="Arial"/>
              </a:rPr>
              <a:t>sats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01098" y="1684409"/>
            <a:ext cx="1549400" cy="6565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 spc="595">
                <a:solidFill>
                  <a:srgbClr val="B7B7B7"/>
                </a:solidFill>
                <a:latin typeface="Arial"/>
                <a:cs typeface="Arial"/>
              </a:rPr>
              <a:t>+1,000sats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595">
                <a:solidFill>
                  <a:srgbClr val="B7B7B7"/>
                </a:solidFill>
                <a:latin typeface="Arial"/>
                <a:cs typeface="Arial"/>
              </a:rPr>
              <a:t>+1,000sats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595">
                <a:solidFill>
                  <a:srgbClr val="FFFFFF"/>
                </a:solidFill>
                <a:latin typeface="Arial"/>
                <a:cs typeface="Arial"/>
              </a:rPr>
              <a:t>+3,000sats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935563" y="1751226"/>
            <a:ext cx="1294130" cy="502920"/>
            <a:chOff x="3935563" y="1751226"/>
            <a:chExt cx="1294130" cy="502920"/>
          </a:xfrm>
        </p:grpSpPr>
        <p:sp>
          <p:nvSpPr>
            <p:cNvPr id="16" name="object 16" descr=""/>
            <p:cNvSpPr/>
            <p:nvPr/>
          </p:nvSpPr>
          <p:spPr>
            <a:xfrm>
              <a:off x="3940325" y="2053224"/>
              <a:ext cx="1241425" cy="180975"/>
            </a:xfrm>
            <a:custGeom>
              <a:avLst/>
              <a:gdLst/>
              <a:ahLst/>
              <a:cxnLst/>
              <a:rect l="l" t="t" r="r" b="b"/>
              <a:pathLst>
                <a:path w="1241425" h="180975">
                  <a:moveTo>
                    <a:pt x="0" y="0"/>
                  </a:moveTo>
                  <a:lnTo>
                    <a:pt x="72083" y="782"/>
                  </a:lnTo>
                  <a:lnTo>
                    <a:pt x="138850" y="3046"/>
                  </a:lnTo>
                  <a:lnTo>
                    <a:pt x="200741" y="6669"/>
                  </a:lnTo>
                  <a:lnTo>
                    <a:pt x="258201" y="11527"/>
                  </a:lnTo>
                  <a:lnTo>
                    <a:pt x="311673" y="17497"/>
                  </a:lnTo>
                  <a:lnTo>
                    <a:pt x="361600" y="24454"/>
                  </a:lnTo>
                  <a:lnTo>
                    <a:pt x="408425" y="32277"/>
                  </a:lnTo>
                  <a:lnTo>
                    <a:pt x="452591" y="40840"/>
                  </a:lnTo>
                  <a:lnTo>
                    <a:pt x="494542" y="50021"/>
                  </a:lnTo>
                  <a:lnTo>
                    <a:pt x="534720" y="59696"/>
                  </a:lnTo>
                  <a:lnTo>
                    <a:pt x="573568" y="69741"/>
                  </a:lnTo>
                  <a:lnTo>
                    <a:pt x="611530" y="80034"/>
                  </a:lnTo>
                  <a:lnTo>
                    <a:pt x="649049" y="90449"/>
                  </a:lnTo>
                  <a:lnTo>
                    <a:pt x="697891" y="103972"/>
                  </a:lnTo>
                  <a:lnTo>
                    <a:pt x="747705" y="117223"/>
                  </a:lnTo>
                  <a:lnTo>
                    <a:pt x="799467" y="129931"/>
                  </a:lnTo>
                  <a:lnTo>
                    <a:pt x="854149" y="141825"/>
                  </a:lnTo>
                  <a:lnTo>
                    <a:pt x="912726" y="152634"/>
                  </a:lnTo>
                  <a:lnTo>
                    <a:pt x="951747" y="158718"/>
                  </a:lnTo>
                  <a:lnTo>
                    <a:pt x="992907" y="164205"/>
                  </a:lnTo>
                  <a:lnTo>
                    <a:pt x="1036443" y="169030"/>
                  </a:lnTo>
                  <a:lnTo>
                    <a:pt x="1082595" y="173126"/>
                  </a:lnTo>
                  <a:lnTo>
                    <a:pt x="1131598" y="176428"/>
                  </a:lnTo>
                  <a:lnTo>
                    <a:pt x="1183692" y="178868"/>
                  </a:lnTo>
                  <a:lnTo>
                    <a:pt x="1224933" y="180093"/>
                  </a:lnTo>
                  <a:lnTo>
                    <a:pt x="1239113" y="180380"/>
                  </a:lnTo>
                  <a:lnTo>
                    <a:pt x="1240951" y="18040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81143" y="22179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69" y="0"/>
                  </a:lnTo>
                  <a:lnTo>
                    <a:pt x="43358" y="1610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81143" y="221790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58" y="16102"/>
                  </a:lnTo>
                  <a:lnTo>
                    <a:pt x="26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40325" y="1771719"/>
              <a:ext cx="1214120" cy="281940"/>
            </a:xfrm>
            <a:custGeom>
              <a:avLst/>
              <a:gdLst/>
              <a:ahLst/>
              <a:cxnLst/>
              <a:rect l="l" t="t" r="r" b="b"/>
              <a:pathLst>
                <a:path w="1214120" h="281939">
                  <a:moveTo>
                    <a:pt x="0" y="281505"/>
                  </a:moveTo>
                  <a:lnTo>
                    <a:pt x="70567" y="280284"/>
                  </a:lnTo>
                  <a:lnTo>
                    <a:pt x="135929" y="276750"/>
                  </a:lnTo>
                  <a:lnTo>
                    <a:pt x="196519" y="271097"/>
                  </a:lnTo>
                  <a:lnTo>
                    <a:pt x="252771" y="263516"/>
                  </a:lnTo>
                  <a:lnTo>
                    <a:pt x="305119" y="254200"/>
                  </a:lnTo>
                  <a:lnTo>
                    <a:pt x="353996" y="243342"/>
                  </a:lnTo>
                  <a:lnTo>
                    <a:pt x="399836" y="231135"/>
                  </a:lnTo>
                  <a:lnTo>
                    <a:pt x="443073" y="217772"/>
                  </a:lnTo>
                  <a:lnTo>
                    <a:pt x="484141" y="203445"/>
                  </a:lnTo>
                  <a:lnTo>
                    <a:pt x="523474" y="188347"/>
                  </a:lnTo>
                  <a:lnTo>
                    <a:pt x="561506" y="172671"/>
                  </a:lnTo>
                  <a:lnTo>
                    <a:pt x="598670" y="156609"/>
                  </a:lnTo>
                  <a:lnTo>
                    <a:pt x="635399" y="140355"/>
                  </a:lnTo>
                  <a:lnTo>
                    <a:pt x="683213" y="119253"/>
                  </a:lnTo>
                  <a:lnTo>
                    <a:pt x="731980" y="98574"/>
                  </a:lnTo>
                  <a:lnTo>
                    <a:pt x="782653" y="78743"/>
                  </a:lnTo>
                  <a:lnTo>
                    <a:pt x="836186" y="60182"/>
                  </a:lnTo>
                  <a:lnTo>
                    <a:pt x="893531" y="43314"/>
                  </a:lnTo>
                  <a:lnTo>
                    <a:pt x="931731" y="33820"/>
                  </a:lnTo>
                  <a:lnTo>
                    <a:pt x="972025" y="25257"/>
                  </a:lnTo>
                  <a:lnTo>
                    <a:pt x="1014646" y="17727"/>
                  </a:lnTo>
                  <a:lnTo>
                    <a:pt x="1059827" y="11335"/>
                  </a:lnTo>
                  <a:lnTo>
                    <a:pt x="1107800" y="6183"/>
                  </a:lnTo>
                  <a:lnTo>
                    <a:pt x="1158798" y="2375"/>
                  </a:lnTo>
                  <a:lnTo>
                    <a:pt x="1199171" y="463"/>
                  </a:lnTo>
                  <a:lnTo>
                    <a:pt x="1213053" y="14"/>
                  </a:lnTo>
                  <a:lnTo>
                    <a:pt x="1213655" y="0"/>
                  </a:lnTo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53762" y="17559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7" y="31462"/>
                  </a:moveTo>
                  <a:lnTo>
                    <a:pt x="0" y="0"/>
                  </a:lnTo>
                  <a:lnTo>
                    <a:pt x="43439" y="15129"/>
                  </a:lnTo>
                  <a:lnTo>
                    <a:pt x="437" y="31462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53762" y="17559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7" y="31462"/>
                  </a:moveTo>
                  <a:lnTo>
                    <a:pt x="43439" y="15129"/>
                  </a:lnTo>
                  <a:lnTo>
                    <a:pt x="0" y="0"/>
                  </a:lnTo>
                  <a:lnTo>
                    <a:pt x="437" y="31462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40325" y="2031719"/>
              <a:ext cx="1235710" cy="21590"/>
            </a:xfrm>
            <a:custGeom>
              <a:avLst/>
              <a:gdLst/>
              <a:ahLst/>
              <a:cxnLst/>
              <a:rect l="l" t="t" r="r" b="b"/>
              <a:pathLst>
                <a:path w="1235710" h="21589">
                  <a:moveTo>
                    <a:pt x="0" y="21505"/>
                  </a:moveTo>
                  <a:lnTo>
                    <a:pt x="1235558" y="0"/>
                  </a:lnTo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75610" y="201598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47" y="31460"/>
                  </a:moveTo>
                  <a:lnTo>
                    <a:pt x="0" y="0"/>
                  </a:lnTo>
                  <a:lnTo>
                    <a:pt x="43492" y="14978"/>
                  </a:lnTo>
                  <a:lnTo>
                    <a:pt x="547" y="3146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75610" y="201598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47" y="31460"/>
                  </a:moveTo>
                  <a:lnTo>
                    <a:pt x="43492" y="14978"/>
                  </a:lnTo>
                  <a:lnTo>
                    <a:pt x="0" y="0"/>
                  </a:lnTo>
                  <a:lnTo>
                    <a:pt x="547" y="31460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6933137" y="1914793"/>
            <a:ext cx="2020570" cy="544830"/>
            <a:chOff x="6933137" y="1914793"/>
            <a:chExt cx="2020570" cy="544830"/>
          </a:xfrm>
        </p:grpSpPr>
        <p:sp>
          <p:nvSpPr>
            <p:cNvPr id="26" name="object 26" descr=""/>
            <p:cNvSpPr/>
            <p:nvPr/>
          </p:nvSpPr>
          <p:spPr>
            <a:xfrm>
              <a:off x="6937899" y="2242125"/>
              <a:ext cx="1967864" cy="196850"/>
            </a:xfrm>
            <a:custGeom>
              <a:avLst/>
              <a:gdLst/>
              <a:ahLst/>
              <a:cxnLst/>
              <a:rect l="l" t="t" r="r" b="b"/>
              <a:pathLst>
                <a:path w="1967865" h="196850">
                  <a:moveTo>
                    <a:pt x="0" y="0"/>
                  </a:moveTo>
                  <a:lnTo>
                    <a:pt x="74059" y="362"/>
                  </a:lnTo>
                  <a:lnTo>
                    <a:pt x="144512" y="1426"/>
                  </a:lnTo>
                  <a:lnTo>
                    <a:pt x="211549" y="3154"/>
                  </a:lnTo>
                  <a:lnTo>
                    <a:pt x="275359" y="5510"/>
                  </a:lnTo>
                  <a:lnTo>
                    <a:pt x="336131" y="8456"/>
                  </a:lnTo>
                  <a:lnTo>
                    <a:pt x="394057" y="11955"/>
                  </a:lnTo>
                  <a:lnTo>
                    <a:pt x="449325" y="15971"/>
                  </a:lnTo>
                  <a:lnTo>
                    <a:pt x="502125" y="20467"/>
                  </a:lnTo>
                  <a:lnTo>
                    <a:pt x="552648" y="25405"/>
                  </a:lnTo>
                  <a:lnTo>
                    <a:pt x="601082" y="30749"/>
                  </a:lnTo>
                  <a:lnTo>
                    <a:pt x="647619" y="36463"/>
                  </a:lnTo>
                  <a:lnTo>
                    <a:pt x="692447" y="42508"/>
                  </a:lnTo>
                  <a:lnTo>
                    <a:pt x="735756" y="48849"/>
                  </a:lnTo>
                  <a:lnTo>
                    <a:pt x="777737" y="55448"/>
                  </a:lnTo>
                  <a:lnTo>
                    <a:pt x="818579" y="62268"/>
                  </a:lnTo>
                  <a:lnTo>
                    <a:pt x="858472" y="69273"/>
                  </a:lnTo>
                  <a:lnTo>
                    <a:pt x="897606" y="76426"/>
                  </a:lnTo>
                  <a:lnTo>
                    <a:pt x="936170" y="83689"/>
                  </a:lnTo>
                  <a:lnTo>
                    <a:pt x="974355" y="91026"/>
                  </a:lnTo>
                  <a:lnTo>
                    <a:pt x="1012349" y="98399"/>
                  </a:lnTo>
                  <a:lnTo>
                    <a:pt x="1059865" y="107612"/>
                  </a:lnTo>
                  <a:lnTo>
                    <a:pt x="1107752" y="116753"/>
                  </a:lnTo>
                  <a:lnTo>
                    <a:pt x="1156380" y="125750"/>
                  </a:lnTo>
                  <a:lnTo>
                    <a:pt x="1206120" y="134531"/>
                  </a:lnTo>
                  <a:lnTo>
                    <a:pt x="1257343" y="143023"/>
                  </a:lnTo>
                  <a:lnTo>
                    <a:pt x="1310419" y="151155"/>
                  </a:lnTo>
                  <a:lnTo>
                    <a:pt x="1365721" y="158854"/>
                  </a:lnTo>
                  <a:lnTo>
                    <a:pt x="1423617" y="166049"/>
                  </a:lnTo>
                  <a:lnTo>
                    <a:pt x="1472051" y="171394"/>
                  </a:lnTo>
                  <a:lnTo>
                    <a:pt x="1522574" y="176332"/>
                  </a:lnTo>
                  <a:lnTo>
                    <a:pt x="1575374" y="180828"/>
                  </a:lnTo>
                  <a:lnTo>
                    <a:pt x="1630642" y="184844"/>
                  </a:lnTo>
                  <a:lnTo>
                    <a:pt x="1688567" y="188343"/>
                  </a:lnTo>
                  <a:lnTo>
                    <a:pt x="1765000" y="191935"/>
                  </a:lnTo>
                  <a:lnTo>
                    <a:pt x="1805001" y="193384"/>
                  </a:lnTo>
                  <a:lnTo>
                    <a:pt x="1846253" y="194589"/>
                  </a:lnTo>
                  <a:lnTo>
                    <a:pt x="1888802" y="195543"/>
                  </a:lnTo>
                  <a:lnTo>
                    <a:pt x="1932695" y="196235"/>
                  </a:lnTo>
                  <a:lnTo>
                    <a:pt x="1955161" y="196480"/>
                  </a:lnTo>
                  <a:lnTo>
                    <a:pt x="1967550" y="196576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905388" y="24229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122" y="0"/>
                  </a:lnTo>
                  <a:lnTo>
                    <a:pt x="43286" y="15901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905388" y="24229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86" y="15901"/>
                  </a:lnTo>
                  <a:lnTo>
                    <a:pt x="122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937899" y="1935288"/>
              <a:ext cx="1925320" cy="307340"/>
            </a:xfrm>
            <a:custGeom>
              <a:avLst/>
              <a:gdLst/>
              <a:ahLst/>
              <a:cxnLst/>
              <a:rect l="l" t="t" r="r" b="b"/>
              <a:pathLst>
                <a:path w="1925320" h="307339">
                  <a:moveTo>
                    <a:pt x="0" y="306836"/>
                  </a:moveTo>
                  <a:lnTo>
                    <a:pt x="72512" y="306270"/>
                  </a:lnTo>
                  <a:lnTo>
                    <a:pt x="141493" y="304609"/>
                  </a:lnTo>
                  <a:lnTo>
                    <a:pt x="207129" y="301911"/>
                  </a:lnTo>
                  <a:lnTo>
                    <a:pt x="269606" y="298234"/>
                  </a:lnTo>
                  <a:lnTo>
                    <a:pt x="329109" y="293636"/>
                  </a:lnTo>
                  <a:lnTo>
                    <a:pt x="385824" y="288174"/>
                  </a:lnTo>
                  <a:lnTo>
                    <a:pt x="439937" y="281905"/>
                  </a:lnTo>
                  <a:lnTo>
                    <a:pt x="491635" y="274887"/>
                  </a:lnTo>
                  <a:lnTo>
                    <a:pt x="541102" y="267178"/>
                  </a:lnTo>
                  <a:lnTo>
                    <a:pt x="588524" y="258836"/>
                  </a:lnTo>
                  <a:lnTo>
                    <a:pt x="634089" y="249918"/>
                  </a:lnTo>
                  <a:lnTo>
                    <a:pt x="677980" y="240481"/>
                  </a:lnTo>
                  <a:lnTo>
                    <a:pt x="720385" y="230583"/>
                  </a:lnTo>
                  <a:lnTo>
                    <a:pt x="761489" y="220282"/>
                  </a:lnTo>
                  <a:lnTo>
                    <a:pt x="801478" y="209636"/>
                  </a:lnTo>
                  <a:lnTo>
                    <a:pt x="840537" y="198702"/>
                  </a:lnTo>
                  <a:lnTo>
                    <a:pt x="878853" y="187537"/>
                  </a:lnTo>
                  <a:lnTo>
                    <a:pt x="916612" y="176199"/>
                  </a:lnTo>
                  <a:lnTo>
                    <a:pt x="953999" y="164746"/>
                  </a:lnTo>
                  <a:lnTo>
                    <a:pt x="991199" y="153236"/>
                  </a:lnTo>
                  <a:lnTo>
                    <a:pt x="1037722" y="138855"/>
                  </a:lnTo>
                  <a:lnTo>
                    <a:pt x="1084608" y="124586"/>
                  </a:lnTo>
                  <a:lnTo>
                    <a:pt x="1132220" y="110542"/>
                  </a:lnTo>
                  <a:lnTo>
                    <a:pt x="1180921" y="96836"/>
                  </a:lnTo>
                  <a:lnTo>
                    <a:pt x="1231074" y="83580"/>
                  </a:lnTo>
                  <a:lnTo>
                    <a:pt x="1283042" y="70886"/>
                  </a:lnTo>
                  <a:lnTo>
                    <a:pt x="1337188" y="58867"/>
                  </a:lnTo>
                  <a:lnTo>
                    <a:pt x="1393874" y="47636"/>
                  </a:lnTo>
                  <a:lnTo>
                    <a:pt x="1441297" y="39294"/>
                  </a:lnTo>
                  <a:lnTo>
                    <a:pt x="1490764" y="31585"/>
                  </a:lnTo>
                  <a:lnTo>
                    <a:pt x="1542462" y="24567"/>
                  </a:lnTo>
                  <a:lnTo>
                    <a:pt x="1596575" y="18298"/>
                  </a:lnTo>
                  <a:lnTo>
                    <a:pt x="1653290" y="12836"/>
                  </a:lnTo>
                  <a:lnTo>
                    <a:pt x="1728126" y="7230"/>
                  </a:lnTo>
                  <a:lnTo>
                    <a:pt x="1767291" y="4968"/>
                  </a:lnTo>
                  <a:lnTo>
                    <a:pt x="1807681" y="3086"/>
                  </a:lnTo>
                  <a:lnTo>
                    <a:pt x="1849341" y="1598"/>
                  </a:lnTo>
                  <a:lnTo>
                    <a:pt x="1892318" y="517"/>
                  </a:lnTo>
                  <a:lnTo>
                    <a:pt x="1914313" y="134"/>
                  </a:lnTo>
                  <a:lnTo>
                    <a:pt x="1925250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863050" y="19195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200" y="31465"/>
                  </a:moveTo>
                  <a:lnTo>
                    <a:pt x="0" y="0"/>
                  </a:lnTo>
                  <a:lnTo>
                    <a:pt x="43324" y="15457"/>
                  </a:lnTo>
                  <a:lnTo>
                    <a:pt x="200" y="3146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863050" y="19195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200" y="31465"/>
                  </a:moveTo>
                  <a:lnTo>
                    <a:pt x="43324" y="15457"/>
                  </a:lnTo>
                  <a:lnTo>
                    <a:pt x="0" y="0"/>
                  </a:lnTo>
                  <a:lnTo>
                    <a:pt x="200" y="31465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37899" y="2218222"/>
              <a:ext cx="1959610" cy="24130"/>
            </a:xfrm>
            <a:custGeom>
              <a:avLst/>
              <a:gdLst/>
              <a:ahLst/>
              <a:cxnLst/>
              <a:rect l="l" t="t" r="r" b="b"/>
              <a:pathLst>
                <a:path w="1959609" h="24130">
                  <a:moveTo>
                    <a:pt x="0" y="23902"/>
                  </a:moveTo>
                  <a:lnTo>
                    <a:pt x="1959153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896862" y="220249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83" y="31463"/>
                  </a:moveTo>
                  <a:lnTo>
                    <a:pt x="0" y="0"/>
                  </a:lnTo>
                  <a:lnTo>
                    <a:pt x="43413" y="15204"/>
                  </a:lnTo>
                  <a:lnTo>
                    <a:pt x="383" y="31463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896862" y="220249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83" y="31463"/>
                  </a:moveTo>
                  <a:lnTo>
                    <a:pt x="43413" y="15204"/>
                  </a:lnTo>
                  <a:lnTo>
                    <a:pt x="0" y="0"/>
                  </a:lnTo>
                  <a:lnTo>
                    <a:pt x="383" y="31463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5" name="object 3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4537" y="751274"/>
            <a:ext cx="714298" cy="7142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56090" y="2500478"/>
            <a:ext cx="4723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4020" algn="l"/>
              </a:tabLst>
            </a:pPr>
            <a:r>
              <a:rPr dirty="0" sz="2400" spc="-35" b="1">
                <a:solidFill>
                  <a:srgbClr val="FF9900"/>
                </a:solidFill>
                <a:latin typeface="Tahoma"/>
                <a:cs typeface="Tahoma"/>
              </a:rPr>
              <a:t>IN-</a:t>
            </a:r>
            <a:r>
              <a:rPr dirty="0" sz="2400" spc="-20" b="1">
                <a:solidFill>
                  <a:srgbClr val="FF9900"/>
                </a:solidFill>
                <a:latin typeface="Tahoma"/>
                <a:cs typeface="Tahoma"/>
              </a:rPr>
              <a:t>GAME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40" b="1">
                <a:solidFill>
                  <a:srgbClr val="FF9900"/>
                </a:solidFill>
                <a:latin typeface="Tahoma"/>
                <a:cs typeface="Tahoma"/>
              </a:rPr>
              <a:t>CURRENCY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3075" y="3205696"/>
            <a:ext cx="6871334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Previously,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in-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currencies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(existing</a:t>
            </a:r>
            <a:r>
              <a:rPr dirty="0" sz="1600" spc="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16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conﬁnes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environment).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integrated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6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games </a:t>
            </a:r>
            <a:r>
              <a:rPr dirty="0" sz="1600" spc="1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1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6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unit,</a:t>
            </a:r>
            <a:r>
              <a:rPr dirty="0" sz="1600" spc="21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incentivizing</a:t>
            </a:r>
            <a:r>
              <a:rPr dirty="0" sz="16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participation</a:t>
            </a:r>
            <a:r>
              <a:rPr dirty="0" sz="1600" spc="21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dirty="0" sz="1600" spc="21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dirty="0" sz="16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in-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game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economies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develop.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opens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gamify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menial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r>
              <a:rPr dirty="0" sz="16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compensation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carrying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dirty="0" sz="16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57000" y="4605099"/>
            <a:ext cx="3784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95" b="1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03724"/>
            <a:ext cx="1818005" cy="839469"/>
            <a:chOff x="0" y="303724"/>
            <a:chExt cx="1818005" cy="839469"/>
          </a:xfrm>
        </p:grpSpPr>
        <p:sp>
          <p:nvSpPr>
            <p:cNvPr id="7" name="object 7" descr=""/>
            <p:cNvSpPr/>
            <p:nvPr/>
          </p:nvSpPr>
          <p:spPr>
            <a:xfrm>
              <a:off x="0" y="303724"/>
              <a:ext cx="1818005" cy="839469"/>
            </a:xfrm>
            <a:custGeom>
              <a:avLst/>
              <a:gdLst/>
              <a:ahLst/>
              <a:cxnLst/>
              <a:rect l="l" t="t" r="r" b="b"/>
              <a:pathLst>
                <a:path w="1818005" h="839469">
                  <a:moveTo>
                    <a:pt x="1817699" y="839399"/>
                  </a:moveTo>
                  <a:lnTo>
                    <a:pt x="0" y="839399"/>
                  </a:lnTo>
                  <a:lnTo>
                    <a:pt x="0" y="0"/>
                  </a:lnTo>
                  <a:lnTo>
                    <a:pt x="1817699" y="0"/>
                  </a:lnTo>
                  <a:lnTo>
                    <a:pt x="1817699" y="839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24" y="399388"/>
              <a:ext cx="726899" cy="64806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0" y="303724"/>
            <a:ext cx="1818005" cy="83946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85825" marR="167640" indent="-83820">
              <a:lnSpc>
                <a:spcPct val="114999"/>
              </a:lnSpc>
              <a:spcBef>
                <a:spcPts val="655"/>
              </a:spcBef>
            </a:pPr>
            <a:r>
              <a:rPr dirty="0" sz="1600" spc="45" i="1">
                <a:latin typeface="Calibri"/>
                <a:cs typeface="Calibri"/>
              </a:rPr>
              <a:t>Lightning</a:t>
            </a:r>
            <a:r>
              <a:rPr dirty="0" sz="1600" spc="4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6125" y="801750"/>
            <a:ext cx="1477049" cy="14770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8837" y="1431525"/>
            <a:ext cx="252599" cy="2174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7100" y="1431525"/>
            <a:ext cx="252599" cy="2174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1475" y="1014386"/>
            <a:ext cx="1051799" cy="10517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03599" y="1420475"/>
            <a:ext cx="5753735" cy="3371215"/>
          </a:xfrm>
          <a:custGeom>
            <a:avLst/>
            <a:gdLst/>
            <a:ahLst/>
            <a:cxnLst/>
            <a:rect l="l" t="t" r="r" b="b"/>
            <a:pathLst>
              <a:path w="5753734" h="3371215">
                <a:moveTo>
                  <a:pt x="5526827" y="3371099"/>
                </a:moveTo>
                <a:lnTo>
                  <a:pt x="226571" y="3371099"/>
                </a:lnTo>
                <a:lnTo>
                  <a:pt x="180909" y="3366496"/>
                </a:lnTo>
                <a:lnTo>
                  <a:pt x="138379" y="3353294"/>
                </a:lnTo>
                <a:lnTo>
                  <a:pt x="99893" y="3332405"/>
                </a:lnTo>
                <a:lnTo>
                  <a:pt x="66361" y="3304738"/>
                </a:lnTo>
                <a:lnTo>
                  <a:pt x="38694" y="3271206"/>
                </a:lnTo>
                <a:lnTo>
                  <a:pt x="17805" y="3232720"/>
                </a:lnTo>
                <a:lnTo>
                  <a:pt x="4603" y="3190190"/>
                </a:lnTo>
                <a:lnTo>
                  <a:pt x="0" y="3144528"/>
                </a:lnTo>
                <a:lnTo>
                  <a:pt x="0" y="226571"/>
                </a:lnTo>
                <a:lnTo>
                  <a:pt x="4603" y="180909"/>
                </a:lnTo>
                <a:lnTo>
                  <a:pt x="17805" y="138379"/>
                </a:lnTo>
                <a:lnTo>
                  <a:pt x="38694" y="99893"/>
                </a:lnTo>
                <a:lnTo>
                  <a:pt x="66361" y="66361"/>
                </a:lnTo>
                <a:lnTo>
                  <a:pt x="99893" y="38694"/>
                </a:lnTo>
                <a:lnTo>
                  <a:pt x="138379" y="17805"/>
                </a:lnTo>
                <a:lnTo>
                  <a:pt x="180909" y="4603"/>
                </a:lnTo>
                <a:lnTo>
                  <a:pt x="226571" y="0"/>
                </a:lnTo>
                <a:lnTo>
                  <a:pt x="5526827" y="0"/>
                </a:lnTo>
                <a:lnTo>
                  <a:pt x="5571236" y="4393"/>
                </a:lnTo>
                <a:lnTo>
                  <a:pt x="5613533" y="17246"/>
                </a:lnTo>
                <a:lnTo>
                  <a:pt x="5652530" y="38066"/>
                </a:lnTo>
                <a:lnTo>
                  <a:pt x="5687038" y="66361"/>
                </a:lnTo>
                <a:lnTo>
                  <a:pt x="5715333" y="100869"/>
                </a:lnTo>
                <a:lnTo>
                  <a:pt x="5736153" y="139866"/>
                </a:lnTo>
                <a:lnTo>
                  <a:pt x="5749006" y="182163"/>
                </a:lnTo>
                <a:lnTo>
                  <a:pt x="5753399" y="226571"/>
                </a:lnTo>
                <a:lnTo>
                  <a:pt x="5753399" y="3144528"/>
                </a:lnTo>
                <a:lnTo>
                  <a:pt x="5748796" y="3190190"/>
                </a:lnTo>
                <a:lnTo>
                  <a:pt x="5735594" y="3232720"/>
                </a:lnTo>
                <a:lnTo>
                  <a:pt x="5714704" y="3271206"/>
                </a:lnTo>
                <a:lnTo>
                  <a:pt x="5687038" y="3304738"/>
                </a:lnTo>
                <a:lnTo>
                  <a:pt x="5653506" y="3332405"/>
                </a:lnTo>
                <a:lnTo>
                  <a:pt x="5615019" y="3353294"/>
                </a:lnTo>
                <a:lnTo>
                  <a:pt x="5572490" y="3366496"/>
                </a:lnTo>
                <a:lnTo>
                  <a:pt x="5526827" y="3371099"/>
                </a:lnTo>
                <a:close/>
              </a:path>
            </a:pathLst>
          </a:custGeom>
          <a:solidFill>
            <a:srgbClr val="1155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537" y="482600"/>
            <a:ext cx="723299" cy="70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4231" rIns="0" bIns="0" rtlCol="0" vert="horz">
            <a:spAutoFit/>
          </a:bodyPr>
          <a:lstStyle/>
          <a:p>
            <a:pPr marL="176022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Anil</a:t>
            </a:r>
          </a:p>
          <a:p>
            <a:pPr marL="1760220">
              <a:lnSpc>
                <a:spcPct val="100000"/>
              </a:lnSpc>
              <a:spcBef>
                <a:spcPts val="15"/>
              </a:spcBef>
            </a:pPr>
            <a:r>
              <a:rPr dirty="0" spc="-10" b="0">
                <a:latin typeface="Calibri"/>
                <a:cs typeface="Calibri"/>
              </a:rPr>
              <a:t>@anilsaidso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Thanks</a:t>
            </a:r>
            <a:r>
              <a:rPr dirty="0" spc="40"/>
              <a:t> </a:t>
            </a:r>
            <a:r>
              <a:rPr dirty="0"/>
              <a:t>for</a:t>
            </a:r>
            <a:r>
              <a:rPr dirty="0" spc="40"/>
              <a:t> </a:t>
            </a:r>
            <a:r>
              <a:rPr dirty="0" spc="-10"/>
              <a:t>reading.</a:t>
            </a:r>
          </a:p>
          <a:p>
            <a:pPr>
              <a:lnSpc>
                <a:spcPct val="100000"/>
              </a:lnSpc>
              <a:spcBef>
                <a:spcPts val="220"/>
              </a:spcBef>
            </a:pPr>
          </a:p>
          <a:p>
            <a:pPr marL="12700" marR="33655">
              <a:lnSpc>
                <a:spcPct val="113300"/>
              </a:lnSpc>
            </a:pPr>
            <a:r>
              <a:rPr dirty="0"/>
              <a:t>It’s</a:t>
            </a:r>
            <a:r>
              <a:rPr dirty="0" spc="135"/>
              <a:t> </a:t>
            </a:r>
            <a:r>
              <a:rPr dirty="0"/>
              <a:t>always</a:t>
            </a:r>
            <a:r>
              <a:rPr dirty="0" spc="140"/>
              <a:t> </a:t>
            </a:r>
            <a:r>
              <a:rPr dirty="0"/>
              <a:t>worth</a:t>
            </a:r>
            <a:r>
              <a:rPr dirty="0" spc="140"/>
              <a:t> </a:t>
            </a:r>
            <a:r>
              <a:rPr dirty="0"/>
              <a:t>taking</a:t>
            </a:r>
            <a:r>
              <a:rPr dirty="0" spc="140"/>
              <a:t> </a:t>
            </a:r>
            <a:r>
              <a:rPr dirty="0"/>
              <a:t>the</a:t>
            </a:r>
            <a:r>
              <a:rPr dirty="0" spc="140"/>
              <a:t> </a:t>
            </a:r>
            <a:r>
              <a:rPr dirty="0"/>
              <a:t>time</a:t>
            </a:r>
            <a:r>
              <a:rPr dirty="0" spc="140"/>
              <a:t> </a:t>
            </a:r>
            <a:r>
              <a:rPr dirty="0"/>
              <a:t>to</a:t>
            </a:r>
            <a:r>
              <a:rPr dirty="0" spc="140"/>
              <a:t> </a:t>
            </a:r>
            <a:r>
              <a:rPr dirty="0"/>
              <a:t>comprehend</a:t>
            </a:r>
            <a:r>
              <a:rPr dirty="0" spc="140"/>
              <a:t> </a:t>
            </a:r>
            <a:r>
              <a:rPr dirty="0" spc="-10"/>
              <a:t>disruptive </a:t>
            </a:r>
            <a:r>
              <a:rPr dirty="0"/>
              <a:t>technologies</a:t>
            </a:r>
            <a:r>
              <a:rPr dirty="0" spc="185"/>
              <a:t> </a:t>
            </a:r>
            <a:r>
              <a:rPr dirty="0" spc="60"/>
              <a:t>because</a:t>
            </a:r>
            <a:r>
              <a:rPr dirty="0" spc="185"/>
              <a:t> </a:t>
            </a:r>
            <a:r>
              <a:rPr dirty="0"/>
              <a:t>you</a:t>
            </a:r>
            <a:r>
              <a:rPr dirty="0" spc="185"/>
              <a:t> </a:t>
            </a:r>
            <a:r>
              <a:rPr dirty="0" spc="70"/>
              <a:t>can</a:t>
            </a:r>
            <a:r>
              <a:rPr dirty="0" spc="185"/>
              <a:t> </a:t>
            </a:r>
            <a:r>
              <a:rPr dirty="0"/>
              <a:t>never</a:t>
            </a:r>
            <a:r>
              <a:rPr dirty="0" spc="185"/>
              <a:t> </a:t>
            </a:r>
            <a:r>
              <a:rPr dirty="0"/>
              <a:t>know</a:t>
            </a:r>
            <a:r>
              <a:rPr dirty="0" spc="185"/>
              <a:t> </a:t>
            </a:r>
            <a:r>
              <a:rPr dirty="0"/>
              <a:t>exactly</a:t>
            </a:r>
            <a:r>
              <a:rPr dirty="0" spc="185"/>
              <a:t> </a:t>
            </a:r>
            <a:r>
              <a:rPr dirty="0" spc="-25"/>
              <a:t>how </a:t>
            </a:r>
            <a:r>
              <a:rPr dirty="0"/>
              <a:t>they</a:t>
            </a:r>
            <a:r>
              <a:rPr dirty="0" spc="110"/>
              <a:t> </a:t>
            </a:r>
            <a:r>
              <a:rPr dirty="0"/>
              <a:t>may</a:t>
            </a:r>
            <a:r>
              <a:rPr dirty="0" spc="110"/>
              <a:t> </a:t>
            </a:r>
            <a:r>
              <a:rPr dirty="0"/>
              <a:t>impact</a:t>
            </a:r>
            <a:r>
              <a:rPr dirty="0" spc="110"/>
              <a:t> </a:t>
            </a:r>
            <a:r>
              <a:rPr dirty="0"/>
              <a:t>you</a:t>
            </a:r>
            <a:r>
              <a:rPr dirty="0" spc="110"/>
              <a:t> </a:t>
            </a:r>
            <a:r>
              <a:rPr dirty="0"/>
              <a:t>or</a:t>
            </a:r>
            <a:r>
              <a:rPr dirty="0" spc="114"/>
              <a:t> </a:t>
            </a:r>
            <a:r>
              <a:rPr dirty="0"/>
              <a:t>your</a:t>
            </a:r>
            <a:r>
              <a:rPr dirty="0" spc="110"/>
              <a:t> </a:t>
            </a:r>
            <a:r>
              <a:rPr dirty="0"/>
              <a:t>industry</a:t>
            </a:r>
            <a:r>
              <a:rPr dirty="0" spc="110"/>
              <a:t> </a:t>
            </a:r>
            <a:r>
              <a:rPr dirty="0"/>
              <a:t>in</a:t>
            </a:r>
            <a:r>
              <a:rPr dirty="0" spc="110"/>
              <a:t> </a:t>
            </a:r>
            <a:r>
              <a:rPr dirty="0"/>
              <a:t>the</a:t>
            </a:r>
            <a:r>
              <a:rPr dirty="0" spc="114"/>
              <a:t> </a:t>
            </a:r>
            <a:r>
              <a:rPr dirty="0" spc="-10"/>
              <a:t>future.</a:t>
            </a:r>
          </a:p>
          <a:p>
            <a:pPr>
              <a:lnSpc>
                <a:spcPct val="100000"/>
              </a:lnSpc>
              <a:spcBef>
                <a:spcPts val="220"/>
              </a:spcBef>
            </a:pPr>
          </a:p>
          <a:p>
            <a:pPr marL="12700" marR="5080">
              <a:lnSpc>
                <a:spcPct val="113300"/>
              </a:lnSpc>
            </a:pPr>
            <a:r>
              <a:rPr dirty="0"/>
              <a:t>Feel</a:t>
            </a:r>
            <a:r>
              <a:rPr dirty="0" spc="65"/>
              <a:t> </a:t>
            </a:r>
            <a:r>
              <a:rPr dirty="0"/>
              <a:t>free</a:t>
            </a:r>
            <a:r>
              <a:rPr dirty="0" spc="65"/>
              <a:t> </a:t>
            </a:r>
            <a:r>
              <a:rPr dirty="0"/>
              <a:t>to</a:t>
            </a:r>
            <a:r>
              <a:rPr dirty="0" spc="65"/>
              <a:t> </a:t>
            </a:r>
            <a:r>
              <a:rPr dirty="0"/>
              <a:t>share</a:t>
            </a:r>
            <a:r>
              <a:rPr dirty="0" spc="65"/>
              <a:t> </a:t>
            </a:r>
            <a:r>
              <a:rPr dirty="0"/>
              <a:t>this</a:t>
            </a:r>
            <a:r>
              <a:rPr dirty="0" spc="65"/>
              <a:t> </a:t>
            </a:r>
            <a:r>
              <a:rPr dirty="0" spc="70"/>
              <a:t>eBook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70"/>
              <a:t> </a:t>
            </a:r>
            <a:r>
              <a:rPr dirty="0"/>
              <a:t>your</a:t>
            </a:r>
            <a:r>
              <a:rPr dirty="0" spc="65"/>
              <a:t> </a:t>
            </a:r>
            <a:r>
              <a:rPr dirty="0"/>
              <a:t>friends</a:t>
            </a:r>
            <a:r>
              <a:rPr dirty="0" spc="65"/>
              <a:t> </a:t>
            </a:r>
            <a:r>
              <a:rPr dirty="0" spc="50"/>
              <a:t>and</a:t>
            </a:r>
            <a:r>
              <a:rPr dirty="0" spc="65"/>
              <a:t> </a:t>
            </a:r>
            <a:r>
              <a:rPr dirty="0"/>
              <a:t>family</a:t>
            </a:r>
            <a:r>
              <a:rPr dirty="0" spc="65"/>
              <a:t> </a:t>
            </a:r>
            <a:r>
              <a:rPr dirty="0" spc="-25"/>
              <a:t>in </a:t>
            </a:r>
            <a:r>
              <a:rPr dirty="0"/>
              <a:t>order</a:t>
            </a:r>
            <a:r>
              <a:rPr dirty="0" spc="100"/>
              <a:t> </a:t>
            </a:r>
            <a:r>
              <a:rPr dirty="0"/>
              <a:t>to</a:t>
            </a:r>
            <a:r>
              <a:rPr dirty="0" spc="105"/>
              <a:t> </a:t>
            </a:r>
            <a:r>
              <a:rPr dirty="0"/>
              <a:t>help</a:t>
            </a:r>
            <a:r>
              <a:rPr dirty="0" spc="100"/>
              <a:t> </a:t>
            </a:r>
            <a:r>
              <a:rPr dirty="0"/>
              <a:t>them</a:t>
            </a:r>
            <a:r>
              <a:rPr dirty="0" spc="105"/>
              <a:t> </a:t>
            </a:r>
            <a:r>
              <a:rPr dirty="0"/>
              <a:t>better</a:t>
            </a:r>
            <a:r>
              <a:rPr dirty="0" spc="100"/>
              <a:t> </a:t>
            </a:r>
            <a:r>
              <a:rPr dirty="0"/>
              <a:t>understand</a:t>
            </a:r>
            <a:r>
              <a:rPr dirty="0" spc="105"/>
              <a:t> </a:t>
            </a:r>
            <a:r>
              <a:rPr dirty="0" spc="-10"/>
              <a:t>Bitcoin.</a:t>
            </a:r>
          </a:p>
          <a:p>
            <a:pPr>
              <a:lnSpc>
                <a:spcPct val="100000"/>
              </a:lnSpc>
              <a:spcBef>
                <a:spcPts val="220"/>
              </a:spcBef>
            </a:pPr>
          </a:p>
          <a:p>
            <a:pPr marL="12700" marR="103505">
              <a:lnSpc>
                <a:spcPct val="113300"/>
              </a:lnSpc>
              <a:spcBef>
                <a:spcPts val="5"/>
              </a:spcBef>
            </a:pPr>
            <a:r>
              <a:rPr dirty="0"/>
              <a:t>You</a:t>
            </a:r>
            <a:r>
              <a:rPr dirty="0" spc="185"/>
              <a:t> </a:t>
            </a:r>
            <a:r>
              <a:rPr dirty="0"/>
              <a:t>may</a:t>
            </a:r>
            <a:r>
              <a:rPr dirty="0" spc="190"/>
              <a:t> </a:t>
            </a:r>
            <a:r>
              <a:rPr dirty="0"/>
              <a:t>also</a:t>
            </a:r>
            <a:r>
              <a:rPr dirty="0" spc="190"/>
              <a:t> </a:t>
            </a:r>
            <a:r>
              <a:rPr dirty="0" spc="55"/>
              <a:t>use</a:t>
            </a:r>
            <a:r>
              <a:rPr dirty="0" spc="190"/>
              <a:t> </a:t>
            </a:r>
            <a:r>
              <a:rPr dirty="0"/>
              <a:t>these</a:t>
            </a:r>
            <a:r>
              <a:rPr dirty="0" spc="190"/>
              <a:t> </a:t>
            </a:r>
            <a:r>
              <a:rPr dirty="0"/>
              <a:t>slides</a:t>
            </a:r>
            <a:r>
              <a:rPr dirty="0" spc="190"/>
              <a:t> </a:t>
            </a:r>
            <a:r>
              <a:rPr dirty="0"/>
              <a:t>in</a:t>
            </a:r>
            <a:r>
              <a:rPr dirty="0" spc="190"/>
              <a:t> </a:t>
            </a:r>
            <a:r>
              <a:rPr dirty="0"/>
              <a:t>presentations,</a:t>
            </a:r>
            <a:r>
              <a:rPr dirty="0" spc="190"/>
              <a:t> </a:t>
            </a:r>
            <a:r>
              <a:rPr dirty="0"/>
              <a:t>reports</a:t>
            </a:r>
            <a:r>
              <a:rPr dirty="0" spc="185"/>
              <a:t> </a:t>
            </a:r>
            <a:r>
              <a:rPr dirty="0" spc="-25"/>
              <a:t>or </a:t>
            </a:r>
            <a:r>
              <a:rPr dirty="0" spc="55"/>
              <a:t>blogs</a:t>
            </a:r>
            <a:r>
              <a:rPr dirty="0" spc="3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 spc="-10"/>
              <a:t>attribution.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7125" y="944649"/>
            <a:ext cx="235324" cy="19122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888100" y="1420475"/>
            <a:ext cx="539115" cy="434975"/>
            <a:chOff x="888100" y="1420475"/>
            <a:chExt cx="539115" cy="43497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100" y="1533600"/>
              <a:ext cx="460426" cy="3213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375" y="1420475"/>
              <a:ext cx="208799" cy="2039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277725" y="142740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6692" rIns="0" bIns="0" rtlCol="0" vert="horz">
            <a:spAutoFit/>
          </a:bodyPr>
          <a:lstStyle/>
          <a:p>
            <a:pPr marL="828675">
              <a:lnSpc>
                <a:spcPct val="100000"/>
              </a:lnSpc>
              <a:spcBef>
                <a:spcPts val="100"/>
              </a:spcBef>
            </a:pPr>
            <a:r>
              <a:rPr dirty="0" sz="2600" spc="-65">
                <a:solidFill>
                  <a:srgbClr val="FF9900"/>
                </a:solidFill>
                <a:latin typeface="Tahoma"/>
                <a:cs typeface="Tahoma"/>
              </a:rPr>
              <a:t>Table</a:t>
            </a:r>
            <a:r>
              <a:rPr dirty="0" sz="2600" spc="-15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9900"/>
                </a:solidFill>
                <a:latin typeface="Tahoma"/>
                <a:cs typeface="Tahoma"/>
              </a:rPr>
              <a:t>of</a:t>
            </a:r>
            <a:r>
              <a:rPr dirty="0" sz="2600" spc="-1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dirty="0" sz="2600" spc="-75">
                <a:solidFill>
                  <a:srgbClr val="FF9900"/>
                </a:solidFill>
                <a:latin typeface="Tahoma"/>
                <a:cs typeface="Tahoma"/>
              </a:rPr>
              <a:t>Contents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410209" algn="l"/>
              </a:tabLst>
            </a:pPr>
            <a:r>
              <a:rPr dirty="0" spc="-20"/>
              <a:t>Inﬂation</a:t>
            </a:r>
            <a:r>
              <a:rPr dirty="0" spc="-15"/>
              <a:t> </a:t>
            </a:r>
            <a:r>
              <a:rPr dirty="0" spc="50"/>
              <a:t>Hedge</a:t>
            </a: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/>
              <a:t>Wealth </a:t>
            </a:r>
            <a:r>
              <a:rPr dirty="0" spc="-10"/>
              <a:t>Protection</a:t>
            </a: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/>
              <a:t>Call</a:t>
            </a:r>
            <a:r>
              <a:rPr dirty="0" spc="170"/>
              <a:t> </a:t>
            </a:r>
            <a:r>
              <a:rPr dirty="0"/>
              <a:t>Option</a:t>
            </a:r>
            <a:r>
              <a:rPr dirty="0" spc="175"/>
              <a:t> </a:t>
            </a:r>
            <a:r>
              <a:rPr dirty="0"/>
              <a:t>on</a:t>
            </a:r>
            <a:r>
              <a:rPr dirty="0" spc="170"/>
              <a:t> </a:t>
            </a:r>
            <a:r>
              <a:rPr dirty="0" spc="60"/>
              <a:t>a</a:t>
            </a:r>
            <a:r>
              <a:rPr dirty="0" spc="175"/>
              <a:t> </a:t>
            </a:r>
            <a:r>
              <a:rPr dirty="0"/>
              <a:t>New</a:t>
            </a:r>
            <a:r>
              <a:rPr dirty="0" spc="170"/>
              <a:t> </a:t>
            </a:r>
            <a:r>
              <a:rPr dirty="0" spc="55"/>
              <a:t>System</a:t>
            </a: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/>
              <a:t>Detect</a:t>
            </a:r>
            <a:r>
              <a:rPr dirty="0" spc="265"/>
              <a:t> </a:t>
            </a:r>
            <a:r>
              <a:rPr dirty="0"/>
              <a:t>Capital</a:t>
            </a:r>
            <a:r>
              <a:rPr dirty="0" spc="265"/>
              <a:t> </a:t>
            </a:r>
            <a:r>
              <a:rPr dirty="0" spc="-10"/>
              <a:t>Controls</a:t>
            </a:r>
          </a:p>
          <a:p>
            <a:pPr marL="410209" marR="159385" indent="-398145">
              <a:lnSpc>
                <a:spcPct val="113300"/>
              </a:lnSpc>
              <a:buAutoNum type="arabicPeriod"/>
              <a:tabLst>
                <a:tab pos="410209" algn="l"/>
              </a:tabLst>
            </a:pPr>
            <a:r>
              <a:rPr dirty="0"/>
              <a:t>Monetization</a:t>
            </a:r>
            <a:r>
              <a:rPr dirty="0" spc="145"/>
              <a:t> </a:t>
            </a:r>
            <a:r>
              <a:rPr dirty="0"/>
              <a:t>of</a:t>
            </a:r>
            <a:r>
              <a:rPr dirty="0" spc="150"/>
              <a:t> </a:t>
            </a:r>
            <a:r>
              <a:rPr dirty="0"/>
              <a:t>Stranded</a:t>
            </a:r>
            <a:r>
              <a:rPr dirty="0" spc="145"/>
              <a:t> </a:t>
            </a:r>
            <a:r>
              <a:rPr dirty="0" spc="-10"/>
              <a:t>Energy </a:t>
            </a:r>
            <a:r>
              <a:rPr dirty="0" spc="60"/>
              <a:t>Assets</a:t>
            </a: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/>
              <a:t>Uncorrelated</a:t>
            </a:r>
            <a:r>
              <a:rPr dirty="0" spc="165"/>
              <a:t> </a:t>
            </a:r>
            <a:r>
              <a:rPr dirty="0" spc="-10"/>
              <a:t>Alpha</a:t>
            </a: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/>
              <a:t>High-value</a:t>
            </a:r>
            <a:r>
              <a:rPr dirty="0" spc="380"/>
              <a:t> </a:t>
            </a:r>
            <a:r>
              <a:rPr dirty="0" spc="-10"/>
              <a:t>Settlement</a:t>
            </a:r>
          </a:p>
          <a:p>
            <a:pPr marL="410209" marR="5080" indent="-398145">
              <a:lnSpc>
                <a:spcPct val="113300"/>
              </a:lnSpc>
              <a:buAutoNum type="arabicPeriod"/>
              <a:tabLst>
                <a:tab pos="410209" algn="l"/>
              </a:tabLst>
            </a:pPr>
            <a:r>
              <a:rPr dirty="0"/>
              <a:t>Liquid</a:t>
            </a:r>
            <a:r>
              <a:rPr dirty="0" spc="195"/>
              <a:t> </a:t>
            </a:r>
            <a:r>
              <a:rPr dirty="0" spc="-10"/>
              <a:t>Alternative</a:t>
            </a:r>
            <a:r>
              <a:rPr dirty="0" spc="195"/>
              <a:t> </a:t>
            </a:r>
            <a:r>
              <a:rPr dirty="0"/>
              <a:t>to</a:t>
            </a:r>
            <a:r>
              <a:rPr dirty="0" spc="195"/>
              <a:t> </a:t>
            </a:r>
            <a:r>
              <a:rPr dirty="0"/>
              <a:t>Physical</a:t>
            </a:r>
            <a:r>
              <a:rPr dirty="0" spc="195"/>
              <a:t> </a:t>
            </a:r>
            <a:r>
              <a:rPr dirty="0" spc="-20"/>
              <a:t>Store </a:t>
            </a:r>
            <a:r>
              <a:rPr dirty="0"/>
              <a:t>of</a:t>
            </a:r>
            <a:r>
              <a:rPr dirty="0" spc="35"/>
              <a:t> </a:t>
            </a:r>
            <a:r>
              <a:rPr dirty="0"/>
              <a:t>Value</a:t>
            </a:r>
            <a:r>
              <a:rPr dirty="0" spc="35"/>
              <a:t> </a:t>
            </a:r>
            <a:r>
              <a:rPr dirty="0" spc="60"/>
              <a:t>Assets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427990" indent="-415290">
              <a:lnSpc>
                <a:spcPct val="100000"/>
              </a:lnSpc>
              <a:spcBef>
                <a:spcPts val="260"/>
              </a:spcBef>
              <a:buSzPct val="112500"/>
              <a:buAutoNum type="arabicPeriod" startAt="9"/>
              <a:tabLst>
                <a:tab pos="427990" algn="l"/>
              </a:tabLst>
            </a:pPr>
            <a:r>
              <a:rPr dirty="0"/>
              <a:t>Collateral</a:t>
            </a:r>
            <a:r>
              <a:rPr dirty="0" spc="50"/>
              <a:t> </a:t>
            </a:r>
            <a:r>
              <a:rPr dirty="0"/>
              <a:t>for</a:t>
            </a:r>
            <a:r>
              <a:rPr dirty="0" spc="50"/>
              <a:t> </a:t>
            </a:r>
            <a:r>
              <a:rPr dirty="0" spc="65"/>
              <a:t>Loans</a:t>
            </a:r>
          </a:p>
          <a:p>
            <a:pPr marL="462915" indent="-450215">
              <a:lnSpc>
                <a:spcPct val="100000"/>
              </a:lnSpc>
              <a:spcBef>
                <a:spcPts val="325"/>
              </a:spcBef>
              <a:buAutoNum type="arabicPeriod" startAt="9"/>
              <a:tabLst>
                <a:tab pos="462915" algn="l"/>
              </a:tabLst>
            </a:pPr>
            <a:r>
              <a:rPr dirty="0"/>
              <a:t>Credit</a:t>
            </a:r>
            <a:r>
              <a:rPr dirty="0" spc="140"/>
              <a:t> </a:t>
            </a:r>
            <a:r>
              <a:rPr dirty="0" spc="70"/>
              <a:t>Card</a:t>
            </a:r>
            <a:r>
              <a:rPr dirty="0" spc="145"/>
              <a:t> </a:t>
            </a:r>
            <a:r>
              <a:rPr dirty="0" spc="55"/>
              <a:t>Rewards</a:t>
            </a:r>
            <a:r>
              <a:rPr dirty="0" spc="145"/>
              <a:t> </a:t>
            </a:r>
            <a:r>
              <a:rPr dirty="0" spc="-10"/>
              <a:t>Programs</a:t>
            </a:r>
          </a:p>
          <a:p>
            <a:pPr marL="462915" indent="-450215">
              <a:lnSpc>
                <a:spcPct val="100000"/>
              </a:lnSpc>
              <a:spcBef>
                <a:spcPts val="254"/>
              </a:spcBef>
              <a:buAutoNum type="arabicPeriod" startAt="9"/>
              <a:tabLst>
                <a:tab pos="462915" algn="l"/>
              </a:tabLst>
            </a:pPr>
            <a:r>
              <a:rPr dirty="0"/>
              <a:t>Treasury</a:t>
            </a:r>
            <a:r>
              <a:rPr dirty="0" spc="110"/>
              <a:t> </a:t>
            </a:r>
            <a:r>
              <a:rPr dirty="0" spc="50"/>
              <a:t>Reserve</a:t>
            </a:r>
            <a:r>
              <a:rPr dirty="0" spc="110"/>
              <a:t> </a:t>
            </a:r>
            <a:r>
              <a:rPr dirty="0" spc="35"/>
              <a:t>Standard</a:t>
            </a:r>
          </a:p>
          <a:p>
            <a:pPr marL="462915" indent="-450215">
              <a:lnSpc>
                <a:spcPct val="100000"/>
              </a:lnSpc>
              <a:spcBef>
                <a:spcPts val="254"/>
              </a:spcBef>
              <a:buAutoNum type="arabicPeriod" startAt="9"/>
              <a:tabLst>
                <a:tab pos="462915" algn="l"/>
              </a:tabLst>
            </a:pPr>
            <a:r>
              <a:rPr dirty="0"/>
              <a:t>Unit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 spc="-10"/>
              <a:t>Account</a:t>
            </a:r>
          </a:p>
          <a:p>
            <a:pPr marL="462915" indent="-450215">
              <a:lnSpc>
                <a:spcPct val="100000"/>
              </a:lnSpc>
              <a:spcBef>
                <a:spcPts val="254"/>
              </a:spcBef>
              <a:buAutoNum type="arabicPeriod" startAt="9"/>
              <a:tabLst>
                <a:tab pos="462915" algn="l"/>
              </a:tabLst>
            </a:pPr>
            <a:r>
              <a:rPr dirty="0"/>
              <a:t>Investment</a:t>
            </a:r>
            <a:r>
              <a:rPr dirty="0" spc="180"/>
              <a:t> </a:t>
            </a:r>
            <a:r>
              <a:rPr dirty="0" spc="45"/>
              <a:t>Benchmark</a:t>
            </a:r>
          </a:p>
          <a:p>
            <a:pPr marL="462915" marR="934719" indent="-450850">
              <a:lnSpc>
                <a:spcPct val="113300"/>
              </a:lnSpc>
              <a:buAutoNum type="arabicPeriod" startAt="9"/>
              <a:tabLst>
                <a:tab pos="462915" algn="l"/>
              </a:tabLst>
            </a:pPr>
            <a:r>
              <a:rPr dirty="0" spc="50"/>
              <a:t>Censorship-</a:t>
            </a:r>
            <a:r>
              <a:rPr dirty="0" spc="-10"/>
              <a:t>resistant Transactions</a:t>
            </a:r>
          </a:p>
          <a:p>
            <a:pPr marL="469265" indent="-456565">
              <a:lnSpc>
                <a:spcPct val="100000"/>
              </a:lnSpc>
              <a:spcBef>
                <a:spcPts val="254"/>
              </a:spcBef>
              <a:buAutoNum type="arabicPeriod" startAt="9"/>
              <a:tabLst>
                <a:tab pos="469265" algn="l"/>
              </a:tabLst>
            </a:pPr>
            <a:r>
              <a:rPr dirty="0" spc="-10"/>
              <a:t>Micropayments</a:t>
            </a:r>
          </a:p>
          <a:p>
            <a:pPr marL="469265" indent="-456565">
              <a:lnSpc>
                <a:spcPct val="100000"/>
              </a:lnSpc>
              <a:spcBef>
                <a:spcPts val="254"/>
              </a:spcBef>
              <a:buAutoNum type="arabicPeriod" startAt="9"/>
              <a:tabLst>
                <a:tab pos="469265" algn="l"/>
              </a:tabLst>
            </a:pPr>
            <a:r>
              <a:rPr dirty="0"/>
              <a:t>Remittance</a:t>
            </a:r>
            <a:r>
              <a:rPr dirty="0" spc="145"/>
              <a:t> </a:t>
            </a:r>
            <a:r>
              <a:rPr dirty="0"/>
              <a:t>&amp;</a:t>
            </a:r>
            <a:r>
              <a:rPr dirty="0" spc="145"/>
              <a:t> </a:t>
            </a:r>
            <a:r>
              <a:rPr dirty="0" spc="60"/>
              <a:t>Exchange</a:t>
            </a:r>
          </a:p>
          <a:p>
            <a:pPr marL="469265" indent="-456565">
              <a:lnSpc>
                <a:spcPct val="100000"/>
              </a:lnSpc>
              <a:spcBef>
                <a:spcPts val="254"/>
              </a:spcBef>
              <a:buAutoNum type="arabicPeriod" startAt="9"/>
              <a:tabLst>
                <a:tab pos="469265" algn="l"/>
              </a:tabLst>
            </a:pPr>
            <a:r>
              <a:rPr dirty="0"/>
              <a:t>Time-locked</a:t>
            </a:r>
            <a:r>
              <a:rPr dirty="0" spc="70"/>
              <a:t>  </a:t>
            </a:r>
            <a:r>
              <a:rPr dirty="0" spc="-10"/>
              <a:t>Contracts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475" y="617375"/>
            <a:ext cx="2015399" cy="19701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8575" y="250824"/>
            <a:ext cx="2654000" cy="27250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014652" y="2668778"/>
            <a:ext cx="1760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INFLATION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32943" y="2668778"/>
            <a:ext cx="1145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 b="1">
                <a:solidFill>
                  <a:srgbClr val="FF9900"/>
                </a:solidFill>
                <a:latin typeface="Tahoma"/>
                <a:cs typeface="Tahoma"/>
              </a:rPr>
              <a:t>HEDGE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5125" y="3619821"/>
            <a:ext cx="6338570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ﬁat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currencies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debasement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unpredictable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yet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accepted,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bitcoin’s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preset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monetary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ﬁxed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terminal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contrasting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removes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intentional</a:t>
            </a:r>
            <a:r>
              <a:rPr dirty="0" sz="16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destruction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purchasing power.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09400" y="4605099"/>
            <a:ext cx="2025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7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1593" y="2424278"/>
            <a:ext cx="1350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WEALTH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85945" y="2402702"/>
            <a:ext cx="2067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PROTECTION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474" y="368875"/>
            <a:ext cx="1964549" cy="19645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1525" y="597325"/>
            <a:ext cx="1736099" cy="17360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27725" y="3215046"/>
            <a:ext cx="667829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3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3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permissionless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dirty="0" sz="1600" spc="3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dirty="0" sz="1600" spc="3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wealth</a:t>
            </a:r>
            <a:r>
              <a:rPr dirty="0" sz="1600" spc="3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exit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jurisdictions/regimes</a:t>
            </a:r>
            <a:r>
              <a:rPr dirty="0" sz="16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16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arbitrary</a:t>
            </a:r>
            <a:r>
              <a:rPr dirty="0" sz="16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conﬁscation.</a:t>
            </a:r>
            <a:r>
              <a:rPr dirty="0" sz="16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6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ability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ﬂee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persecution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dictatorship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one’s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savings</a:t>
            </a:r>
            <a:r>
              <a:rPr dirty="0" sz="16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intact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dirty="0" sz="16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leverage 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individual,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incentivizing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states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dependent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upon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taxation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act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justice.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09400" y="4613626"/>
            <a:ext cx="202565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7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25075" y="2469997"/>
            <a:ext cx="12795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dirty="0" sz="2400" spc="80" b="1">
                <a:solidFill>
                  <a:srgbClr val="FF9900"/>
                </a:solidFill>
                <a:latin typeface="Tahoma"/>
                <a:cs typeface="Tahoma"/>
              </a:rPr>
              <a:t>CALL 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OPTION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61021" y="2469997"/>
            <a:ext cx="12611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dirty="0" sz="2400" spc="70" b="1">
                <a:solidFill>
                  <a:srgbClr val="FF9900"/>
                </a:solidFill>
                <a:latin typeface="Tahoma"/>
                <a:cs typeface="Tahoma"/>
              </a:rPr>
              <a:t>NEW 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4625" y="3473720"/>
            <a:ext cx="6431915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Owning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today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owning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dilutive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money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r>
              <a:rPr dirty="0" sz="1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16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bitcoin’s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today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likelihood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600" spc="16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600" spc="1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eventually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become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Age.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78293" y="2607637"/>
            <a:ext cx="7607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dirty="0" sz="2500" spc="-2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5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5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237" y="544579"/>
            <a:ext cx="1351024" cy="18313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7512" y="544574"/>
            <a:ext cx="2013024" cy="18313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709400" y="4613626"/>
            <a:ext cx="202565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7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20840" y="2541752"/>
            <a:ext cx="1236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DETECT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75533" y="2358873"/>
            <a:ext cx="1770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7965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CAPITAL CONTROLS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1175" y="3468571"/>
            <a:ext cx="612711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"Bitcoin</a:t>
            </a:r>
            <a:r>
              <a:rPr dirty="0" sz="16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approximate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unoﬃcial</a:t>
            </a:r>
            <a:r>
              <a:rPr dirty="0" sz="16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exchange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rates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which,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turn,</a:t>
            </a:r>
            <a:r>
              <a:rPr dirty="0" sz="16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detect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1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existence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magnitude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12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distortion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caused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capital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controls</a:t>
            </a:r>
            <a:r>
              <a:rPr dirty="0" sz="16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exchange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manipulations."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16" y="326257"/>
            <a:ext cx="1894508" cy="181557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3475" y="475637"/>
            <a:ext cx="1770787" cy="177078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01175" y="4351852"/>
            <a:ext cx="1462405" cy="281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-Dr.</a:t>
            </a:r>
            <a:r>
              <a:rPr dirty="0" sz="1600" spc="19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Gina</a:t>
            </a:r>
            <a:r>
              <a:rPr dirty="0" sz="1600" spc="19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Calibri"/>
                <a:cs typeface="Calibri"/>
              </a:rPr>
              <a:t>Pieters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09400" y="4613626"/>
            <a:ext cx="202565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7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58310" y="2729077"/>
            <a:ext cx="253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MONETIZATION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99312" y="2546197"/>
            <a:ext cx="25634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13384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STRANDED </a:t>
            </a:r>
            <a:r>
              <a:rPr dirty="0" sz="2400" spc="55" b="1">
                <a:solidFill>
                  <a:srgbClr val="FF9900"/>
                </a:solidFill>
                <a:latin typeface="Tahoma"/>
                <a:cs typeface="Tahoma"/>
              </a:rPr>
              <a:t>ENERGY</a:t>
            </a:r>
            <a:r>
              <a:rPr dirty="0" sz="2400" spc="100" b="1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dirty="0" sz="2400" spc="-55" b="1">
                <a:solidFill>
                  <a:srgbClr val="FF9900"/>
                </a:solidFill>
                <a:latin typeface="Tahoma"/>
                <a:cs typeface="Tahoma"/>
              </a:rPr>
              <a:t>ASSETS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70625" y="3760746"/>
            <a:ext cx="659955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mining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location-agnostic</a:t>
            </a:r>
            <a:r>
              <a:rPr dirty="0" sz="16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buyers.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6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Calibri"/>
                <a:cs typeface="Calibri"/>
              </a:rPr>
              <a:t>means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previously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uneconomical</a:t>
            </a:r>
            <a:r>
              <a:rPr dirty="0" sz="16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dirty="0" sz="16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re-</a:t>
            </a:r>
            <a:r>
              <a:rPr dirty="0" sz="1600" spc="85">
                <a:solidFill>
                  <a:srgbClr val="FFFFFF"/>
                </a:solidFill>
                <a:latin typeface="Calibri"/>
                <a:cs typeface="Calibri"/>
              </a:rPr>
              <a:t>assessed</a:t>
            </a:r>
            <a:r>
              <a:rPr dirty="0" sz="16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6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6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assumptions</a:t>
            </a:r>
            <a:r>
              <a:rPr dirty="0" sz="1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variables.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9225" y="396875"/>
            <a:ext cx="2085974" cy="19730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349032" y="2691978"/>
            <a:ext cx="307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7237" y="712146"/>
            <a:ext cx="1314224" cy="1715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709400" y="4613626"/>
            <a:ext cx="202565" cy="4260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0" spc="7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61682" y="2652877"/>
            <a:ext cx="4667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4100" algn="l"/>
              </a:tabLst>
            </a:pP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UNCORRELATED</a:t>
            </a:r>
            <a:r>
              <a:rPr dirty="0" sz="2400" b="1">
                <a:solidFill>
                  <a:srgbClr val="FF9900"/>
                </a:solidFill>
                <a:latin typeface="Tahoma"/>
                <a:cs typeface="Tahoma"/>
              </a:rPr>
              <a:t>	</a:t>
            </a:r>
            <a:r>
              <a:rPr dirty="0" sz="2400" spc="-10" b="1">
                <a:solidFill>
                  <a:srgbClr val="FF9900"/>
                </a:solidFill>
                <a:latin typeface="Tahoma"/>
                <a:cs typeface="Tahoma"/>
              </a:rPr>
              <a:t>ALPHA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00775" y="3427971"/>
            <a:ext cx="6526530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“Bitcoin’s</a:t>
            </a:r>
            <a:r>
              <a:rPr dirty="0" sz="1600" spc="4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January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2015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September </a:t>
            </a:r>
            <a:r>
              <a:rPr dirty="0" sz="1600" spc="65">
                <a:solidFill>
                  <a:srgbClr val="FFFFFF"/>
                </a:solidFill>
                <a:latin typeface="Calibri"/>
                <a:cs typeface="Calibri"/>
              </a:rPr>
              <a:t>2020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6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0.11,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dirty="0" sz="16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dirty="0" sz="16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6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relationship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6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assets.”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85"/>
              </a:spcBef>
            </a:pP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-Fidelity</a:t>
            </a:r>
            <a:r>
              <a:rPr dirty="0" sz="1600" spc="1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1600" spc="1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 i="1">
                <a:solidFill>
                  <a:srgbClr val="FFFFFF"/>
                </a:solidFill>
                <a:latin typeface="Calibri"/>
                <a:cs typeface="Calibri"/>
              </a:rPr>
              <a:t>Assets:</a:t>
            </a:r>
            <a:r>
              <a:rPr dirty="0" sz="1600" spc="1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1600" spc="1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Investment</a:t>
            </a:r>
            <a:r>
              <a:rPr dirty="0" sz="1600" spc="1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65" i="1">
                <a:solidFill>
                  <a:srgbClr val="FFFFFF"/>
                </a:solidFill>
                <a:latin typeface="Calibri"/>
                <a:cs typeface="Calibri"/>
              </a:rPr>
              <a:t>Thesis</a:t>
            </a:r>
            <a:r>
              <a:rPr dirty="0" sz="1600" spc="1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dirty="0" sz="1600" spc="1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Calibri"/>
                <a:cs typeface="Calibri"/>
              </a:rPr>
              <a:t>(2020)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037" y="226274"/>
            <a:ext cx="2345474" cy="23454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0125" y="291449"/>
            <a:ext cx="2426374" cy="22811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778154" y="134176"/>
            <a:ext cx="281940" cy="1045844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@anilsaidso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30"/>
              </a:spcBef>
            </a:pPr>
            <a:r>
              <a:rPr dirty="0" spc="75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Bitcoin: Use Cases</dc:title>
  <dcterms:created xsi:type="dcterms:W3CDTF">2024-04-25T13:08:39Z</dcterms:created>
  <dcterms:modified xsi:type="dcterms:W3CDTF">2024-04-25T13:08:39Z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