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5"/>
  </p:notesMasterIdLst>
  <p:sldIdLst>
    <p:sldId id="256" r:id="rId6"/>
    <p:sldId id="257" r:id="rId7"/>
    <p:sldId id="258" r:id="rId8"/>
    <p:sldId id="259" r:id="rId9"/>
    <p:sldId id="260" r:id="rId10"/>
    <p:sldId id="261" r:id="rId11"/>
    <p:sldId id="262" r:id="rId12"/>
    <p:sldId id="263" r:id="rId13"/>
    <p:sldId id="264" r:id="rId14"/>
  </p:sldIdLst>
  <p:sldSz cx="9753600" cy="7315200"/>
  <p:notesSz cx="6858000" cy="9144000"/>
  <p:embeddedFontLst>
    <p:embeddedFont>
      <p:font typeface="Arial" charset="1" panose="020B0502020202020204"/>
      <p:regular r:id="rId18"/>
    </p:embeddedFont>
    <p:embeddedFont>
      <p:font typeface="Muli" charset="1" panose="00000500000000000000"/>
      <p:regular r:id="rId21"/>
    </p:embeddedFont>
    <p:embeddedFont>
      <p:font typeface="Saira Bold" charset="1" panose="000008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notesMasters/notesMaster1.xml" Type="http://schemas.openxmlformats.org/officeDocument/2006/relationships/notesMaster"/><Relationship Id="rId16" Target="theme/theme2.xml" Type="http://schemas.openxmlformats.org/officeDocument/2006/relationships/theme"/><Relationship Id="rId17" Target="notesSlides/notesSlide1.xml" Type="http://schemas.openxmlformats.org/officeDocument/2006/relationships/notesSlide"/><Relationship Id="rId18" Target="fonts/font18.fntdata" Type="http://schemas.openxmlformats.org/officeDocument/2006/relationships/font"/><Relationship Id="rId19" Target="notesSlides/notesSlide2.xml" Type="http://schemas.openxmlformats.org/officeDocument/2006/relationships/notesSlide"/><Relationship Id="rId2" Target="presProps.xml" Type="http://schemas.openxmlformats.org/officeDocument/2006/relationships/presProps"/><Relationship Id="rId20" Target="notesSlides/notesSlide3.xml" Type="http://schemas.openxmlformats.org/officeDocument/2006/relationships/notesSlide"/><Relationship Id="rId21" Target="fonts/font21.fntdata" Type="http://schemas.openxmlformats.org/officeDocument/2006/relationships/font"/><Relationship Id="rId22" Target="notesSlides/notesSlide4.xml" Type="http://schemas.openxmlformats.org/officeDocument/2006/relationships/notesSlide"/><Relationship Id="rId23" Target="notesSlides/notesSlide5.xml" Type="http://schemas.openxmlformats.org/officeDocument/2006/relationships/notesSlide"/><Relationship Id="rId24" Target="notesSlides/notesSlide6.xml" Type="http://schemas.openxmlformats.org/officeDocument/2006/relationships/notesSlide"/><Relationship Id="rId25" Target="notesSlides/notesSlide7.xml" Type="http://schemas.openxmlformats.org/officeDocument/2006/relationships/notesSlide"/><Relationship Id="rId26" Target="notesSlides/notesSlide8.xml" Type="http://schemas.openxmlformats.org/officeDocument/2006/relationships/notesSlide"/><Relationship Id="rId27" Target="notesSlides/notesSlide9.xml" Type="http://schemas.openxmlformats.org/officeDocument/2006/relationships/notesSlide"/><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2" Target="../notesSlides/notesSlide2.xml" Type="http://schemas.openxmlformats.org/officeDocument/2006/relationships/notesSlide"/><Relationship Id="rId3" Target="../media/image2.jpe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jpe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jpeg" Type="http://schemas.openxmlformats.org/officeDocument/2006/relationships/image"/><Relationship Id="rId4" Target="../media/image1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2.jpeg" Type="http://schemas.openxmlformats.org/officeDocument/2006/relationships/image"/><Relationship Id="rId4" Target="../media/image16.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2.jpe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2.jpe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 Id="rId6" Target="../media/image22.png" Type="http://schemas.openxmlformats.org/officeDocument/2006/relationships/image"/><Relationship Id="rId7" Target="../media/image2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2.jpe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 Id="rId6" Target="../media/image26.png" Type="http://schemas.openxmlformats.org/officeDocument/2006/relationships/image"/><Relationship Id="rId7" Target="../media/image2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3"/>
            <a:stretch>
              <a:fillRect l="0" t="0" r="0" b="0"/>
            </a:stretch>
          </a:blipFill>
        </p:spPr>
      </p:sp>
      <p:sp>
        <p:nvSpPr>
          <p:cNvPr name="AutoShape 3" id="3"/>
          <p:cNvSpPr/>
          <p:nvPr/>
        </p:nvSpPr>
        <p:spPr>
          <a:xfrm rot="3607">
            <a:off x="76197" y="6502400"/>
            <a:ext cx="9682485" cy="0"/>
          </a:xfrm>
          <a:prstGeom prst="line">
            <a:avLst/>
          </a:prstGeom>
          <a:ln cap="rnd" w="9525">
            <a:solidFill>
              <a:srgbClr val="FFC000"/>
            </a:solidFill>
            <a:prstDash val="solid"/>
            <a:headEnd type="none" len="sm" w="sm"/>
            <a:tailEnd type="none" len="sm" w="sm"/>
          </a:ln>
        </p:spPr>
      </p:sp>
      <p:sp>
        <p:nvSpPr>
          <p:cNvPr name="TextBox 4" id="4"/>
          <p:cNvSpPr txBox="true"/>
          <p:nvPr/>
        </p:nvSpPr>
        <p:spPr>
          <a:xfrm rot="0">
            <a:off x="253985" y="1901472"/>
            <a:ext cx="9305651" cy="483870"/>
          </a:xfrm>
          <a:prstGeom prst="rect">
            <a:avLst/>
          </a:prstGeom>
        </p:spPr>
        <p:txBody>
          <a:bodyPr anchor="t" rtlCol="false" tIns="0" lIns="0" bIns="0" rIns="0">
            <a:spAutoFit/>
          </a:bodyPr>
          <a:lstStyle/>
          <a:p>
            <a:pPr algn="ctr">
              <a:lnSpc>
                <a:spcPts val="3240"/>
              </a:lnSpc>
            </a:pPr>
            <a:r>
              <a:rPr lang="en-US" sz="3000" spc="14">
                <a:solidFill>
                  <a:srgbClr val="000000"/>
                </a:solidFill>
                <a:latin typeface="Arial"/>
                <a:ea typeface="Arial"/>
                <a:cs typeface="Arial"/>
                <a:sym typeface="Arial"/>
              </a:rPr>
              <a:t>LẬP TRÌNH MẠNG</a:t>
            </a:r>
          </a:p>
        </p:txBody>
      </p:sp>
      <p:sp>
        <p:nvSpPr>
          <p:cNvPr name="TextBox 5" id="5"/>
          <p:cNvSpPr txBox="true"/>
          <p:nvPr/>
        </p:nvSpPr>
        <p:spPr>
          <a:xfrm rot="0">
            <a:off x="591712" y="2774004"/>
            <a:ext cx="8967923" cy="2124075"/>
          </a:xfrm>
          <a:prstGeom prst="rect">
            <a:avLst/>
          </a:prstGeom>
        </p:spPr>
        <p:txBody>
          <a:bodyPr anchor="t" rtlCol="false" tIns="0" lIns="0" bIns="0" rIns="0">
            <a:spAutoFit/>
          </a:bodyPr>
          <a:lstStyle/>
          <a:p>
            <a:pPr algn="ctr">
              <a:lnSpc>
                <a:spcPts val="4080"/>
              </a:lnSpc>
            </a:pPr>
            <a:r>
              <a:rPr lang="en-US" sz="3400" spc="31">
                <a:solidFill>
                  <a:srgbClr val="000000"/>
                </a:solidFill>
                <a:latin typeface="Arial"/>
                <a:ea typeface="Arial"/>
                <a:cs typeface="Arial"/>
                <a:sym typeface="Arial"/>
              </a:rPr>
              <a:t>SỬ DỤNG GIAO THỨC TCP/IP, MÔ HÌNH P2P VÀ CÔNG NGHỆ WEBRTC ĐỂ XÂY DỰNG CHƯƠNG TRÌNH TRUYỀN HÌNH/ÂM THANH CHO HỘI NGHỊ</a:t>
            </a:r>
          </a:p>
        </p:txBody>
      </p:sp>
      <p:sp>
        <p:nvSpPr>
          <p:cNvPr name="TextBox 6" id="6"/>
          <p:cNvSpPr txBox="true"/>
          <p:nvPr/>
        </p:nvSpPr>
        <p:spPr>
          <a:xfrm rot="0">
            <a:off x="2688508" y="5497675"/>
            <a:ext cx="4171001" cy="352425"/>
          </a:xfrm>
          <a:prstGeom prst="rect">
            <a:avLst/>
          </a:prstGeom>
        </p:spPr>
        <p:txBody>
          <a:bodyPr anchor="t" rtlCol="false" tIns="0" lIns="0" bIns="0" rIns="0">
            <a:spAutoFit/>
          </a:bodyPr>
          <a:lstStyle/>
          <a:p>
            <a:pPr algn="ctr">
              <a:lnSpc>
                <a:spcPts val="2400"/>
              </a:lnSpc>
            </a:pPr>
            <a:r>
              <a:rPr lang="en-US" sz="2000" spc="18">
                <a:solidFill>
                  <a:srgbClr val="000000"/>
                </a:solidFill>
                <a:latin typeface="Arial"/>
                <a:ea typeface="Arial"/>
                <a:cs typeface="Arial"/>
                <a:sym typeface="Arial"/>
              </a:rPr>
              <a:t>Người thực hiện : Nguyễn Anh Thư</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3"/>
            <a:stretch>
              <a:fillRect l="0" t="0" r="0" b="0"/>
            </a:stretch>
          </a:blipFill>
        </p:spPr>
      </p:sp>
      <p:grpSp>
        <p:nvGrpSpPr>
          <p:cNvPr name="Group 3" id="3"/>
          <p:cNvGrpSpPr/>
          <p:nvPr/>
        </p:nvGrpSpPr>
        <p:grpSpPr>
          <a:xfrm rot="0">
            <a:off x="1269648" y="2552633"/>
            <a:ext cx="3102521" cy="551513"/>
            <a:chOff x="0" y="0"/>
            <a:chExt cx="1149082" cy="204264"/>
          </a:xfrm>
        </p:grpSpPr>
        <p:sp>
          <p:nvSpPr>
            <p:cNvPr name="Freeform 4" id="4"/>
            <p:cNvSpPr/>
            <p:nvPr/>
          </p:nvSpPr>
          <p:spPr>
            <a:xfrm flipH="false" flipV="false" rot="0">
              <a:off x="0" y="0"/>
              <a:ext cx="1149082" cy="204264"/>
            </a:xfrm>
            <a:custGeom>
              <a:avLst/>
              <a:gdLst/>
              <a:ahLst/>
              <a:cxnLst/>
              <a:rect r="r" b="b" t="t" l="l"/>
              <a:pathLst>
                <a:path h="204264" w="1149082">
                  <a:moveTo>
                    <a:pt x="74861" y="0"/>
                  </a:moveTo>
                  <a:lnTo>
                    <a:pt x="1074221" y="0"/>
                  </a:lnTo>
                  <a:cubicBezTo>
                    <a:pt x="1115565" y="0"/>
                    <a:pt x="1149082" y="33516"/>
                    <a:pt x="1149082" y="74861"/>
                  </a:cubicBezTo>
                  <a:lnTo>
                    <a:pt x="1149082" y="129403"/>
                  </a:lnTo>
                  <a:cubicBezTo>
                    <a:pt x="1149082" y="170748"/>
                    <a:pt x="1115565" y="204264"/>
                    <a:pt x="1074221" y="204264"/>
                  </a:cubicBezTo>
                  <a:lnTo>
                    <a:pt x="74861" y="204264"/>
                  </a:lnTo>
                  <a:cubicBezTo>
                    <a:pt x="33516" y="204264"/>
                    <a:pt x="0" y="170748"/>
                    <a:pt x="0" y="129403"/>
                  </a:cubicBezTo>
                  <a:lnTo>
                    <a:pt x="0" y="74861"/>
                  </a:lnTo>
                  <a:cubicBezTo>
                    <a:pt x="0" y="33516"/>
                    <a:pt x="33516" y="0"/>
                    <a:pt x="74861" y="0"/>
                  </a:cubicBezTo>
                  <a:close/>
                </a:path>
              </a:pathLst>
            </a:custGeom>
            <a:solidFill>
              <a:srgbClr val="FFFFFF"/>
            </a:solidFill>
          </p:spPr>
        </p:sp>
        <p:sp>
          <p:nvSpPr>
            <p:cNvPr name="TextBox 5" id="5"/>
            <p:cNvSpPr txBox="true"/>
            <p:nvPr/>
          </p:nvSpPr>
          <p:spPr>
            <a:xfrm>
              <a:off x="0" y="-76200"/>
              <a:ext cx="1149082" cy="280464"/>
            </a:xfrm>
            <a:prstGeom prst="rect">
              <a:avLst/>
            </a:prstGeom>
          </p:spPr>
          <p:txBody>
            <a:bodyPr anchor="ctr" rtlCol="false" tIns="50800" lIns="50800" bIns="50800" rIns="50800"/>
            <a:lstStyle/>
            <a:p>
              <a:pPr algn="l">
                <a:lnSpc>
                  <a:spcPts val="2660"/>
                </a:lnSpc>
              </a:pPr>
              <a:r>
                <a:rPr lang="en-US" sz="1900">
                  <a:solidFill>
                    <a:srgbClr val="000000"/>
                  </a:solidFill>
                  <a:latin typeface="Arial"/>
                  <a:ea typeface="Arial"/>
                  <a:cs typeface="Arial"/>
                  <a:sym typeface="Arial"/>
                </a:rPr>
                <a:t>Bảo mật và Quyền riêng tư</a:t>
              </a:r>
            </a:p>
          </p:txBody>
        </p:sp>
      </p:grpSp>
      <p:grpSp>
        <p:nvGrpSpPr>
          <p:cNvPr name="Group 6" id="6"/>
          <p:cNvGrpSpPr/>
          <p:nvPr/>
        </p:nvGrpSpPr>
        <p:grpSpPr>
          <a:xfrm rot="0">
            <a:off x="1269648" y="3204481"/>
            <a:ext cx="2520037" cy="551513"/>
            <a:chOff x="0" y="0"/>
            <a:chExt cx="933347" cy="204264"/>
          </a:xfrm>
        </p:grpSpPr>
        <p:sp>
          <p:nvSpPr>
            <p:cNvPr name="Freeform 7" id="7"/>
            <p:cNvSpPr/>
            <p:nvPr/>
          </p:nvSpPr>
          <p:spPr>
            <a:xfrm flipH="false" flipV="false" rot="0">
              <a:off x="0" y="0"/>
              <a:ext cx="933347" cy="204264"/>
            </a:xfrm>
            <a:custGeom>
              <a:avLst/>
              <a:gdLst/>
              <a:ahLst/>
              <a:cxnLst/>
              <a:rect r="r" b="b" t="t" l="l"/>
              <a:pathLst>
                <a:path h="204264" w="933347">
                  <a:moveTo>
                    <a:pt x="92164" y="0"/>
                  </a:moveTo>
                  <a:lnTo>
                    <a:pt x="841183" y="0"/>
                  </a:lnTo>
                  <a:cubicBezTo>
                    <a:pt x="865626" y="0"/>
                    <a:pt x="889069" y="9710"/>
                    <a:pt x="906353" y="26994"/>
                  </a:cubicBezTo>
                  <a:cubicBezTo>
                    <a:pt x="923637" y="44278"/>
                    <a:pt x="933347" y="67721"/>
                    <a:pt x="933347" y="92164"/>
                  </a:cubicBezTo>
                  <a:lnTo>
                    <a:pt x="933347" y="112100"/>
                  </a:lnTo>
                  <a:cubicBezTo>
                    <a:pt x="933347" y="136543"/>
                    <a:pt x="923637" y="159985"/>
                    <a:pt x="906353" y="177270"/>
                  </a:cubicBezTo>
                  <a:cubicBezTo>
                    <a:pt x="889069" y="194554"/>
                    <a:pt x="865626" y="204264"/>
                    <a:pt x="841183" y="204264"/>
                  </a:cubicBezTo>
                  <a:lnTo>
                    <a:pt x="92164" y="204264"/>
                  </a:lnTo>
                  <a:cubicBezTo>
                    <a:pt x="67721" y="204264"/>
                    <a:pt x="44278" y="194554"/>
                    <a:pt x="26994" y="177270"/>
                  </a:cubicBezTo>
                  <a:cubicBezTo>
                    <a:pt x="9710" y="159985"/>
                    <a:pt x="0" y="136543"/>
                    <a:pt x="0" y="112100"/>
                  </a:cubicBezTo>
                  <a:lnTo>
                    <a:pt x="0" y="92164"/>
                  </a:lnTo>
                  <a:cubicBezTo>
                    <a:pt x="0" y="67721"/>
                    <a:pt x="9710" y="44278"/>
                    <a:pt x="26994" y="26994"/>
                  </a:cubicBezTo>
                  <a:cubicBezTo>
                    <a:pt x="44278" y="9710"/>
                    <a:pt x="67721" y="0"/>
                    <a:pt x="92164" y="0"/>
                  </a:cubicBezTo>
                  <a:close/>
                </a:path>
              </a:pathLst>
            </a:custGeom>
            <a:solidFill>
              <a:srgbClr val="FFFFFF"/>
            </a:solidFill>
          </p:spPr>
        </p:sp>
        <p:sp>
          <p:nvSpPr>
            <p:cNvPr name="TextBox 8" id="8"/>
            <p:cNvSpPr txBox="true"/>
            <p:nvPr/>
          </p:nvSpPr>
          <p:spPr>
            <a:xfrm>
              <a:off x="0" y="-76200"/>
              <a:ext cx="933347" cy="280464"/>
            </a:xfrm>
            <a:prstGeom prst="rect">
              <a:avLst/>
            </a:prstGeom>
          </p:spPr>
          <p:txBody>
            <a:bodyPr anchor="ctr" rtlCol="false" tIns="50800" lIns="50800" bIns="50800" rIns="50800"/>
            <a:lstStyle/>
            <a:p>
              <a:pPr algn="l">
                <a:lnSpc>
                  <a:spcPts val="2660"/>
                </a:lnSpc>
              </a:pPr>
              <a:r>
                <a:rPr lang="en-US" sz="1900">
                  <a:solidFill>
                    <a:srgbClr val="000000"/>
                  </a:solidFill>
                  <a:latin typeface="Arial"/>
                  <a:ea typeface="Arial"/>
                  <a:cs typeface="Arial"/>
                  <a:sym typeface="Arial"/>
                </a:rPr>
                <a:t>Chất lượng Cuộc gọi</a:t>
              </a:r>
            </a:p>
          </p:txBody>
        </p:sp>
      </p:grpSp>
      <p:grpSp>
        <p:nvGrpSpPr>
          <p:cNvPr name="Group 9" id="9"/>
          <p:cNvGrpSpPr/>
          <p:nvPr/>
        </p:nvGrpSpPr>
        <p:grpSpPr>
          <a:xfrm rot="0">
            <a:off x="5170326" y="2519969"/>
            <a:ext cx="3976246" cy="551513"/>
            <a:chOff x="0" y="0"/>
            <a:chExt cx="1472684" cy="204264"/>
          </a:xfrm>
        </p:grpSpPr>
        <p:sp>
          <p:nvSpPr>
            <p:cNvPr name="Freeform 10" id="10"/>
            <p:cNvSpPr/>
            <p:nvPr/>
          </p:nvSpPr>
          <p:spPr>
            <a:xfrm flipH="false" flipV="false" rot="0">
              <a:off x="0" y="0"/>
              <a:ext cx="1472684" cy="204264"/>
            </a:xfrm>
            <a:custGeom>
              <a:avLst/>
              <a:gdLst/>
              <a:ahLst/>
              <a:cxnLst/>
              <a:rect r="r" b="b" t="t" l="l"/>
              <a:pathLst>
                <a:path h="204264" w="1472684">
                  <a:moveTo>
                    <a:pt x="58411" y="0"/>
                  </a:moveTo>
                  <a:lnTo>
                    <a:pt x="1414272" y="0"/>
                  </a:lnTo>
                  <a:cubicBezTo>
                    <a:pt x="1446532" y="0"/>
                    <a:pt x="1472684" y="26152"/>
                    <a:pt x="1472684" y="58411"/>
                  </a:cubicBezTo>
                  <a:lnTo>
                    <a:pt x="1472684" y="145853"/>
                  </a:lnTo>
                  <a:cubicBezTo>
                    <a:pt x="1472684" y="178112"/>
                    <a:pt x="1446532" y="204264"/>
                    <a:pt x="1414272" y="204264"/>
                  </a:cubicBezTo>
                  <a:lnTo>
                    <a:pt x="58411" y="204264"/>
                  </a:lnTo>
                  <a:cubicBezTo>
                    <a:pt x="26152" y="204264"/>
                    <a:pt x="0" y="178112"/>
                    <a:pt x="0" y="145853"/>
                  </a:cubicBezTo>
                  <a:lnTo>
                    <a:pt x="0" y="58411"/>
                  </a:lnTo>
                  <a:cubicBezTo>
                    <a:pt x="0" y="26152"/>
                    <a:pt x="26152" y="0"/>
                    <a:pt x="58411" y="0"/>
                  </a:cubicBezTo>
                  <a:close/>
                </a:path>
              </a:pathLst>
            </a:custGeom>
            <a:solidFill>
              <a:srgbClr val="FFFFFF"/>
            </a:solidFill>
          </p:spPr>
        </p:sp>
        <p:sp>
          <p:nvSpPr>
            <p:cNvPr name="TextBox 11" id="11"/>
            <p:cNvSpPr txBox="true"/>
            <p:nvPr/>
          </p:nvSpPr>
          <p:spPr>
            <a:xfrm>
              <a:off x="0" y="-76200"/>
              <a:ext cx="1472684" cy="280464"/>
            </a:xfrm>
            <a:prstGeom prst="rect">
              <a:avLst/>
            </a:prstGeom>
          </p:spPr>
          <p:txBody>
            <a:bodyPr anchor="ctr" rtlCol="false" tIns="50800" lIns="50800" bIns="50800" rIns="50800"/>
            <a:lstStyle/>
            <a:p>
              <a:pPr algn="l">
                <a:lnSpc>
                  <a:spcPts val="2660"/>
                </a:lnSpc>
              </a:pPr>
              <a:r>
                <a:rPr lang="en-US" sz="1900">
                  <a:solidFill>
                    <a:srgbClr val="000000"/>
                  </a:solidFill>
                  <a:latin typeface="Arial"/>
                  <a:ea typeface="Arial"/>
                  <a:cs typeface="Arial"/>
                  <a:sym typeface="Arial"/>
                </a:rPr>
                <a:t>Quản lý và Kiểm soát Cuộc họp</a:t>
              </a:r>
            </a:p>
          </p:txBody>
        </p:sp>
      </p:grpSp>
      <p:grpSp>
        <p:nvGrpSpPr>
          <p:cNvPr name="Group 12" id="12"/>
          <p:cNvGrpSpPr/>
          <p:nvPr/>
        </p:nvGrpSpPr>
        <p:grpSpPr>
          <a:xfrm rot="0">
            <a:off x="5221782" y="3206328"/>
            <a:ext cx="3976246" cy="551513"/>
            <a:chOff x="0" y="0"/>
            <a:chExt cx="1472684" cy="204264"/>
          </a:xfrm>
        </p:grpSpPr>
        <p:sp>
          <p:nvSpPr>
            <p:cNvPr name="Freeform 13" id="13"/>
            <p:cNvSpPr/>
            <p:nvPr/>
          </p:nvSpPr>
          <p:spPr>
            <a:xfrm flipH="false" flipV="false" rot="0">
              <a:off x="0" y="0"/>
              <a:ext cx="1472684" cy="204264"/>
            </a:xfrm>
            <a:custGeom>
              <a:avLst/>
              <a:gdLst/>
              <a:ahLst/>
              <a:cxnLst/>
              <a:rect r="r" b="b" t="t" l="l"/>
              <a:pathLst>
                <a:path h="204264" w="1472684">
                  <a:moveTo>
                    <a:pt x="58411" y="0"/>
                  </a:moveTo>
                  <a:lnTo>
                    <a:pt x="1414272" y="0"/>
                  </a:lnTo>
                  <a:cubicBezTo>
                    <a:pt x="1446532" y="0"/>
                    <a:pt x="1472684" y="26152"/>
                    <a:pt x="1472684" y="58411"/>
                  </a:cubicBezTo>
                  <a:lnTo>
                    <a:pt x="1472684" y="145853"/>
                  </a:lnTo>
                  <a:cubicBezTo>
                    <a:pt x="1472684" y="178112"/>
                    <a:pt x="1446532" y="204264"/>
                    <a:pt x="1414272" y="204264"/>
                  </a:cubicBezTo>
                  <a:lnTo>
                    <a:pt x="58411" y="204264"/>
                  </a:lnTo>
                  <a:cubicBezTo>
                    <a:pt x="26152" y="204264"/>
                    <a:pt x="0" y="178112"/>
                    <a:pt x="0" y="145853"/>
                  </a:cubicBezTo>
                  <a:lnTo>
                    <a:pt x="0" y="58411"/>
                  </a:lnTo>
                  <a:cubicBezTo>
                    <a:pt x="0" y="26152"/>
                    <a:pt x="26152" y="0"/>
                    <a:pt x="58411" y="0"/>
                  </a:cubicBezTo>
                  <a:close/>
                </a:path>
              </a:pathLst>
            </a:custGeom>
            <a:solidFill>
              <a:srgbClr val="FFFFFF"/>
            </a:solidFill>
          </p:spPr>
        </p:sp>
        <p:sp>
          <p:nvSpPr>
            <p:cNvPr name="TextBox 14" id="14"/>
            <p:cNvSpPr txBox="true"/>
            <p:nvPr/>
          </p:nvSpPr>
          <p:spPr>
            <a:xfrm>
              <a:off x="0" y="-76200"/>
              <a:ext cx="1472684" cy="280464"/>
            </a:xfrm>
            <a:prstGeom prst="rect">
              <a:avLst/>
            </a:prstGeom>
          </p:spPr>
          <p:txBody>
            <a:bodyPr anchor="ctr" rtlCol="false" tIns="50800" lIns="50800" bIns="50800" rIns="50800"/>
            <a:lstStyle/>
            <a:p>
              <a:pPr algn="l">
                <a:lnSpc>
                  <a:spcPts val="2660"/>
                </a:lnSpc>
              </a:pPr>
              <a:r>
                <a:rPr lang="en-US" sz="1900">
                  <a:solidFill>
                    <a:srgbClr val="000000"/>
                  </a:solidFill>
                  <a:latin typeface="Arial"/>
                  <a:ea typeface="Arial"/>
                  <a:cs typeface="Arial"/>
                  <a:sym typeface="Arial"/>
                </a:rPr>
                <a:t>Phụ thuộc vào Máy chủ Trung tâm</a:t>
              </a:r>
            </a:p>
          </p:txBody>
        </p:sp>
      </p:grpSp>
      <p:sp>
        <p:nvSpPr>
          <p:cNvPr name="Freeform 15" id="15"/>
          <p:cNvSpPr/>
          <p:nvPr/>
        </p:nvSpPr>
        <p:spPr>
          <a:xfrm flipH="false" flipV="false" rot="0">
            <a:off x="731520" y="2519969"/>
            <a:ext cx="445882" cy="501504"/>
          </a:xfrm>
          <a:custGeom>
            <a:avLst/>
            <a:gdLst/>
            <a:ahLst/>
            <a:cxnLst/>
            <a:rect r="r" b="b" t="t" l="l"/>
            <a:pathLst>
              <a:path h="501504" w="445882">
                <a:moveTo>
                  <a:pt x="0" y="0"/>
                </a:moveTo>
                <a:lnTo>
                  <a:pt x="445882" y="0"/>
                </a:lnTo>
                <a:lnTo>
                  <a:pt x="445882" y="501504"/>
                </a:lnTo>
                <a:lnTo>
                  <a:pt x="0" y="5015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737664" y="3171747"/>
            <a:ext cx="439738" cy="616980"/>
          </a:xfrm>
          <a:custGeom>
            <a:avLst/>
            <a:gdLst/>
            <a:ahLst/>
            <a:cxnLst/>
            <a:rect r="r" b="b" t="t" l="l"/>
            <a:pathLst>
              <a:path h="616980" w="439738">
                <a:moveTo>
                  <a:pt x="0" y="0"/>
                </a:moveTo>
                <a:lnTo>
                  <a:pt x="439738" y="0"/>
                </a:lnTo>
                <a:lnTo>
                  <a:pt x="439738" y="616980"/>
                </a:lnTo>
                <a:lnTo>
                  <a:pt x="0" y="6169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4580551" y="2519969"/>
            <a:ext cx="469853" cy="468564"/>
          </a:xfrm>
          <a:custGeom>
            <a:avLst/>
            <a:gdLst/>
            <a:ahLst/>
            <a:cxnLst/>
            <a:rect r="r" b="b" t="t" l="l"/>
            <a:pathLst>
              <a:path h="468564" w="469853">
                <a:moveTo>
                  <a:pt x="0" y="0"/>
                </a:moveTo>
                <a:lnTo>
                  <a:pt x="469852" y="0"/>
                </a:lnTo>
                <a:lnTo>
                  <a:pt x="469852" y="468565"/>
                </a:lnTo>
                <a:lnTo>
                  <a:pt x="0" y="46856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0">
            <a:off x="4627068" y="3206328"/>
            <a:ext cx="499465" cy="473465"/>
          </a:xfrm>
          <a:custGeom>
            <a:avLst/>
            <a:gdLst/>
            <a:ahLst/>
            <a:cxnLst/>
            <a:rect r="r" b="b" t="t" l="l"/>
            <a:pathLst>
              <a:path h="473465" w="499465">
                <a:moveTo>
                  <a:pt x="0" y="0"/>
                </a:moveTo>
                <a:lnTo>
                  <a:pt x="499464" y="0"/>
                </a:lnTo>
                <a:lnTo>
                  <a:pt x="499464" y="473465"/>
                </a:lnTo>
                <a:lnTo>
                  <a:pt x="0" y="473465"/>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9" id="19"/>
          <p:cNvSpPr/>
          <p:nvPr/>
        </p:nvSpPr>
        <p:spPr>
          <a:xfrm flipH="false" flipV="false" rot="0">
            <a:off x="371620" y="1552519"/>
            <a:ext cx="719800" cy="719800"/>
          </a:xfrm>
          <a:custGeom>
            <a:avLst/>
            <a:gdLst/>
            <a:ahLst/>
            <a:cxnLst/>
            <a:rect r="r" b="b" t="t" l="l"/>
            <a:pathLst>
              <a:path h="719800" w="719800">
                <a:moveTo>
                  <a:pt x="0" y="0"/>
                </a:moveTo>
                <a:lnTo>
                  <a:pt x="719800" y="0"/>
                </a:lnTo>
                <a:lnTo>
                  <a:pt x="719800" y="719800"/>
                </a:lnTo>
                <a:lnTo>
                  <a:pt x="0" y="71980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20" id="20"/>
          <p:cNvGrpSpPr/>
          <p:nvPr/>
        </p:nvGrpSpPr>
        <p:grpSpPr>
          <a:xfrm rot="0">
            <a:off x="1897157" y="5624741"/>
            <a:ext cx="5836640" cy="835152"/>
            <a:chOff x="0" y="0"/>
            <a:chExt cx="2161719" cy="309316"/>
          </a:xfrm>
        </p:grpSpPr>
        <p:sp>
          <p:nvSpPr>
            <p:cNvPr name="Freeform 21" id="21"/>
            <p:cNvSpPr/>
            <p:nvPr/>
          </p:nvSpPr>
          <p:spPr>
            <a:xfrm flipH="false" flipV="false" rot="0">
              <a:off x="0" y="0"/>
              <a:ext cx="2161719" cy="309316"/>
            </a:xfrm>
            <a:custGeom>
              <a:avLst/>
              <a:gdLst/>
              <a:ahLst/>
              <a:cxnLst/>
              <a:rect r="r" b="b" t="t" l="l"/>
              <a:pathLst>
                <a:path h="309316" w="2161719">
                  <a:moveTo>
                    <a:pt x="47752" y="0"/>
                  </a:moveTo>
                  <a:lnTo>
                    <a:pt x="2113967" y="0"/>
                  </a:lnTo>
                  <a:cubicBezTo>
                    <a:pt x="2140340" y="0"/>
                    <a:pt x="2161719" y="21379"/>
                    <a:pt x="2161719" y="47752"/>
                  </a:cubicBezTo>
                  <a:lnTo>
                    <a:pt x="2161719" y="261564"/>
                  </a:lnTo>
                  <a:cubicBezTo>
                    <a:pt x="2161719" y="287936"/>
                    <a:pt x="2140340" y="309316"/>
                    <a:pt x="2113967" y="309316"/>
                  </a:cubicBezTo>
                  <a:lnTo>
                    <a:pt x="47752" y="309316"/>
                  </a:lnTo>
                  <a:cubicBezTo>
                    <a:pt x="21379" y="309316"/>
                    <a:pt x="0" y="287936"/>
                    <a:pt x="0" y="261564"/>
                  </a:cubicBezTo>
                  <a:lnTo>
                    <a:pt x="0" y="47752"/>
                  </a:lnTo>
                  <a:cubicBezTo>
                    <a:pt x="0" y="21379"/>
                    <a:pt x="21379" y="0"/>
                    <a:pt x="47752" y="0"/>
                  </a:cubicBezTo>
                  <a:close/>
                </a:path>
              </a:pathLst>
            </a:custGeom>
            <a:solidFill>
              <a:srgbClr val="FFF163"/>
            </a:solidFill>
          </p:spPr>
        </p:sp>
        <p:sp>
          <p:nvSpPr>
            <p:cNvPr name="TextBox 22" id="22"/>
            <p:cNvSpPr txBox="true"/>
            <p:nvPr/>
          </p:nvSpPr>
          <p:spPr>
            <a:xfrm>
              <a:off x="0" y="-85725"/>
              <a:ext cx="2161719" cy="395041"/>
            </a:xfrm>
            <a:prstGeom prst="rect">
              <a:avLst/>
            </a:prstGeom>
          </p:spPr>
          <p:txBody>
            <a:bodyPr anchor="ctr" rtlCol="false" tIns="50800" lIns="50800" bIns="50800" rIns="50800"/>
            <a:lstStyle/>
            <a:p>
              <a:pPr algn="ctr">
                <a:lnSpc>
                  <a:spcPts val="2939"/>
                </a:lnSpc>
              </a:pPr>
              <a:r>
                <a:rPr lang="en-US" sz="2099">
                  <a:solidFill>
                    <a:srgbClr val="000000"/>
                  </a:solidFill>
                  <a:latin typeface="Arial"/>
                  <a:ea typeface="Arial"/>
                  <a:cs typeface="Arial"/>
                  <a:sym typeface="Arial"/>
                </a:rPr>
                <a:t>Mô hình P2P, WebRTC và giao thức TCP/IP</a:t>
              </a:r>
            </a:p>
          </p:txBody>
        </p:sp>
      </p:grpSp>
      <p:grpSp>
        <p:nvGrpSpPr>
          <p:cNvPr name="Group 23" id="23"/>
          <p:cNvGrpSpPr/>
          <p:nvPr/>
        </p:nvGrpSpPr>
        <p:grpSpPr>
          <a:xfrm rot="0">
            <a:off x="4105219" y="3891191"/>
            <a:ext cx="1543162" cy="1543162"/>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FFC000"/>
            </a:solidFill>
          </p:spPr>
        </p:sp>
        <p:sp>
          <p:nvSpPr>
            <p:cNvPr name="TextBox 25" id="25"/>
            <p:cNvSpPr txBox="true"/>
            <p:nvPr/>
          </p:nvSpPr>
          <p:spPr>
            <a:xfrm>
              <a:off x="203200" y="-28575"/>
              <a:ext cx="406400" cy="739775"/>
            </a:xfrm>
            <a:prstGeom prst="rect">
              <a:avLst/>
            </a:prstGeom>
          </p:spPr>
          <p:txBody>
            <a:bodyPr anchor="ctr" rtlCol="false" tIns="50800" lIns="50800" bIns="50800" rIns="50800"/>
            <a:lstStyle/>
            <a:p>
              <a:pPr algn="ctr">
                <a:lnSpc>
                  <a:spcPts val="1960"/>
                </a:lnSpc>
                <a:spcBef>
                  <a:spcPct val="0"/>
                </a:spcBef>
              </a:pPr>
            </a:p>
          </p:txBody>
        </p:sp>
      </p:grpSp>
      <p:sp>
        <p:nvSpPr>
          <p:cNvPr name="TextBox 26" id="26"/>
          <p:cNvSpPr txBox="true"/>
          <p:nvPr/>
        </p:nvSpPr>
        <p:spPr>
          <a:xfrm rot="0">
            <a:off x="1417702" y="721276"/>
            <a:ext cx="7265402" cy="620497"/>
          </a:xfrm>
          <a:prstGeom prst="rect">
            <a:avLst/>
          </a:prstGeom>
        </p:spPr>
        <p:txBody>
          <a:bodyPr anchor="t" rtlCol="false" tIns="0" lIns="0" bIns="0" rIns="0">
            <a:spAutoFit/>
          </a:bodyPr>
          <a:lstStyle/>
          <a:p>
            <a:pPr algn="ctr">
              <a:lnSpc>
                <a:spcPts val="4147"/>
              </a:lnSpc>
            </a:pPr>
            <a:r>
              <a:rPr lang="en-US" sz="3840" spc="35">
                <a:solidFill>
                  <a:srgbClr val="000000"/>
                </a:solidFill>
                <a:latin typeface="Arial"/>
                <a:ea typeface="Arial"/>
                <a:cs typeface="Arial"/>
                <a:sym typeface="Arial"/>
              </a:rPr>
              <a:t>Vấn đề đặt ra </a:t>
            </a:r>
          </a:p>
        </p:txBody>
      </p:sp>
      <p:sp>
        <p:nvSpPr>
          <p:cNvPr name="TextBox 27" id="27"/>
          <p:cNvSpPr txBox="true"/>
          <p:nvPr/>
        </p:nvSpPr>
        <p:spPr>
          <a:xfrm rot="0">
            <a:off x="1177402" y="1801331"/>
            <a:ext cx="8290560" cy="316230"/>
          </a:xfrm>
          <a:prstGeom prst="rect">
            <a:avLst/>
          </a:prstGeom>
        </p:spPr>
        <p:txBody>
          <a:bodyPr anchor="t" rtlCol="false" tIns="0" lIns="0" bIns="0" rIns="0">
            <a:spAutoFit/>
          </a:bodyPr>
          <a:lstStyle/>
          <a:p>
            <a:pPr algn="l">
              <a:lnSpc>
                <a:spcPts val="2159"/>
              </a:lnSpc>
            </a:pPr>
            <a:r>
              <a:rPr lang="en-US" sz="1999" spc="18">
                <a:solidFill>
                  <a:srgbClr val="000000"/>
                </a:solidFill>
                <a:latin typeface="Arial"/>
                <a:ea typeface="Arial"/>
                <a:cs typeface="Arial"/>
                <a:sym typeface="Arial"/>
              </a:rPr>
              <a:t>Zoom, Microsoft Teams, và Google Meet phổ biến nhưng còn hạn chế:</a:t>
            </a:r>
          </a:p>
        </p:txBody>
      </p:sp>
    </p:spTree>
  </p:cSld>
  <p:clrMapOvr>
    <a:masterClrMapping/>
  </p:clrMapOvr>
  <p:transition spd="fast">
    <p:fade/>
  </p:transition>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3"/>
            <a:stretch>
              <a:fillRect l="0" t="0" r="0" b="0"/>
            </a:stretch>
          </a:blipFill>
        </p:spPr>
      </p:sp>
      <p:sp>
        <p:nvSpPr>
          <p:cNvPr name="TextBox 3" id="3"/>
          <p:cNvSpPr txBox="true"/>
          <p:nvPr/>
        </p:nvSpPr>
        <p:spPr>
          <a:xfrm rot="0">
            <a:off x="1756678" y="584221"/>
            <a:ext cx="7625171" cy="620497"/>
          </a:xfrm>
          <a:prstGeom prst="rect">
            <a:avLst/>
          </a:prstGeom>
        </p:spPr>
        <p:txBody>
          <a:bodyPr anchor="t" rtlCol="false" tIns="0" lIns="0" bIns="0" rIns="0">
            <a:spAutoFit/>
          </a:bodyPr>
          <a:lstStyle/>
          <a:p>
            <a:pPr algn="ctr">
              <a:lnSpc>
                <a:spcPts val="4147"/>
              </a:lnSpc>
            </a:pPr>
            <a:r>
              <a:rPr lang="en-US" sz="3840" spc="35">
                <a:solidFill>
                  <a:srgbClr val="000000"/>
                </a:solidFill>
                <a:latin typeface="Arial"/>
                <a:ea typeface="Arial"/>
                <a:cs typeface="Arial"/>
                <a:sym typeface="Arial"/>
              </a:rPr>
              <a:t>Các chức năng của chương trình</a:t>
            </a:r>
            <a:r>
              <a:rPr lang="en-US" sz="3840" spc="35">
                <a:solidFill>
                  <a:srgbClr val="000000"/>
                </a:solidFill>
                <a:latin typeface="Arial"/>
                <a:ea typeface="Arial"/>
                <a:cs typeface="Arial"/>
                <a:sym typeface="Arial"/>
              </a:rPr>
              <a:t> </a:t>
            </a:r>
          </a:p>
        </p:txBody>
      </p:sp>
      <p:sp>
        <p:nvSpPr>
          <p:cNvPr name="Freeform 4" id="4"/>
          <p:cNvSpPr/>
          <p:nvPr/>
        </p:nvSpPr>
        <p:spPr>
          <a:xfrm flipH="false" flipV="false" rot="0">
            <a:off x="731520" y="2096206"/>
            <a:ext cx="447522" cy="447522"/>
          </a:xfrm>
          <a:custGeom>
            <a:avLst/>
            <a:gdLst/>
            <a:ahLst/>
            <a:cxnLst/>
            <a:rect r="r" b="b" t="t" l="l"/>
            <a:pathLst>
              <a:path h="447522" w="447522">
                <a:moveTo>
                  <a:pt x="0" y="0"/>
                </a:moveTo>
                <a:lnTo>
                  <a:pt x="447522" y="0"/>
                </a:lnTo>
                <a:lnTo>
                  <a:pt x="447522" y="447522"/>
                </a:lnTo>
                <a:lnTo>
                  <a:pt x="0" y="4475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502177" y="2134229"/>
            <a:ext cx="3120122" cy="371475"/>
          </a:xfrm>
          <a:prstGeom prst="rect">
            <a:avLst/>
          </a:prstGeom>
        </p:spPr>
        <p:txBody>
          <a:bodyPr anchor="t" rtlCol="false" tIns="0" lIns="0" bIns="0" rIns="0">
            <a:spAutoFit/>
          </a:bodyPr>
          <a:lstStyle/>
          <a:p>
            <a:pPr algn="l" marL="0" indent="0" lvl="0">
              <a:lnSpc>
                <a:spcPts val="2942"/>
              </a:lnSpc>
            </a:pPr>
            <a:r>
              <a:rPr lang="en-US" sz="2451">
                <a:solidFill>
                  <a:srgbClr val="000000"/>
                </a:solidFill>
                <a:latin typeface="Muli"/>
                <a:ea typeface="Muli"/>
                <a:cs typeface="Muli"/>
                <a:sym typeface="Muli"/>
              </a:rPr>
              <a:t>Đăng kí tài khoản </a:t>
            </a:r>
          </a:p>
        </p:txBody>
      </p:sp>
      <p:sp>
        <p:nvSpPr>
          <p:cNvPr name="Freeform 6" id="6"/>
          <p:cNvSpPr/>
          <p:nvPr/>
        </p:nvSpPr>
        <p:spPr>
          <a:xfrm flipH="false" flipV="false" rot="0">
            <a:off x="731520" y="2972582"/>
            <a:ext cx="447522" cy="447522"/>
          </a:xfrm>
          <a:custGeom>
            <a:avLst/>
            <a:gdLst/>
            <a:ahLst/>
            <a:cxnLst/>
            <a:rect r="r" b="b" t="t" l="l"/>
            <a:pathLst>
              <a:path h="447522" w="447522">
                <a:moveTo>
                  <a:pt x="0" y="0"/>
                </a:moveTo>
                <a:lnTo>
                  <a:pt x="447522" y="0"/>
                </a:lnTo>
                <a:lnTo>
                  <a:pt x="447522" y="447522"/>
                </a:lnTo>
                <a:lnTo>
                  <a:pt x="0" y="4475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502177" y="3010606"/>
            <a:ext cx="3120122" cy="371475"/>
          </a:xfrm>
          <a:prstGeom prst="rect">
            <a:avLst/>
          </a:prstGeom>
        </p:spPr>
        <p:txBody>
          <a:bodyPr anchor="t" rtlCol="false" tIns="0" lIns="0" bIns="0" rIns="0">
            <a:spAutoFit/>
          </a:bodyPr>
          <a:lstStyle/>
          <a:p>
            <a:pPr algn="l" marL="0" indent="0" lvl="0">
              <a:lnSpc>
                <a:spcPts val="2942"/>
              </a:lnSpc>
            </a:pPr>
            <a:r>
              <a:rPr lang="en-US" sz="2451">
                <a:solidFill>
                  <a:srgbClr val="000000"/>
                </a:solidFill>
                <a:latin typeface="Muli"/>
                <a:ea typeface="Muli"/>
                <a:cs typeface="Muli"/>
                <a:sym typeface="Muli"/>
              </a:rPr>
              <a:t>Đăng nhập</a:t>
            </a:r>
          </a:p>
        </p:txBody>
      </p:sp>
      <p:sp>
        <p:nvSpPr>
          <p:cNvPr name="Freeform 8" id="8"/>
          <p:cNvSpPr/>
          <p:nvPr/>
        </p:nvSpPr>
        <p:spPr>
          <a:xfrm flipH="false" flipV="false" rot="0">
            <a:off x="731520" y="3953428"/>
            <a:ext cx="447522" cy="447522"/>
          </a:xfrm>
          <a:custGeom>
            <a:avLst/>
            <a:gdLst/>
            <a:ahLst/>
            <a:cxnLst/>
            <a:rect r="r" b="b" t="t" l="l"/>
            <a:pathLst>
              <a:path h="447522" w="447522">
                <a:moveTo>
                  <a:pt x="0" y="0"/>
                </a:moveTo>
                <a:lnTo>
                  <a:pt x="447522" y="0"/>
                </a:lnTo>
                <a:lnTo>
                  <a:pt x="447522" y="447523"/>
                </a:lnTo>
                <a:lnTo>
                  <a:pt x="0" y="447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502177" y="3991452"/>
            <a:ext cx="3120122" cy="371475"/>
          </a:xfrm>
          <a:prstGeom prst="rect">
            <a:avLst/>
          </a:prstGeom>
        </p:spPr>
        <p:txBody>
          <a:bodyPr anchor="t" rtlCol="false" tIns="0" lIns="0" bIns="0" rIns="0">
            <a:spAutoFit/>
          </a:bodyPr>
          <a:lstStyle/>
          <a:p>
            <a:pPr algn="l" marL="0" indent="0" lvl="0">
              <a:lnSpc>
                <a:spcPts val="2942"/>
              </a:lnSpc>
            </a:pPr>
            <a:r>
              <a:rPr lang="en-US" sz="2451">
                <a:solidFill>
                  <a:srgbClr val="000000"/>
                </a:solidFill>
                <a:latin typeface="Muli"/>
                <a:ea typeface="Muli"/>
                <a:cs typeface="Muli"/>
                <a:sym typeface="Muli"/>
              </a:rPr>
              <a:t>Tạo phòng hội nghị</a:t>
            </a:r>
          </a:p>
        </p:txBody>
      </p:sp>
      <p:sp>
        <p:nvSpPr>
          <p:cNvPr name="Freeform 10" id="10"/>
          <p:cNvSpPr/>
          <p:nvPr/>
        </p:nvSpPr>
        <p:spPr>
          <a:xfrm flipH="false" flipV="false" rot="0">
            <a:off x="731520" y="4905776"/>
            <a:ext cx="447522" cy="447522"/>
          </a:xfrm>
          <a:custGeom>
            <a:avLst/>
            <a:gdLst/>
            <a:ahLst/>
            <a:cxnLst/>
            <a:rect r="r" b="b" t="t" l="l"/>
            <a:pathLst>
              <a:path h="447522" w="447522">
                <a:moveTo>
                  <a:pt x="0" y="0"/>
                </a:moveTo>
                <a:lnTo>
                  <a:pt x="447522" y="0"/>
                </a:lnTo>
                <a:lnTo>
                  <a:pt x="447522" y="447522"/>
                </a:lnTo>
                <a:lnTo>
                  <a:pt x="0" y="4475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1" id="11"/>
          <p:cNvSpPr txBox="true"/>
          <p:nvPr/>
        </p:nvSpPr>
        <p:spPr>
          <a:xfrm rot="0">
            <a:off x="1502177" y="4758062"/>
            <a:ext cx="3120122" cy="742950"/>
          </a:xfrm>
          <a:prstGeom prst="rect">
            <a:avLst/>
          </a:prstGeom>
        </p:spPr>
        <p:txBody>
          <a:bodyPr anchor="t" rtlCol="false" tIns="0" lIns="0" bIns="0" rIns="0">
            <a:spAutoFit/>
          </a:bodyPr>
          <a:lstStyle/>
          <a:p>
            <a:pPr algn="l" marL="0" indent="0" lvl="0">
              <a:lnSpc>
                <a:spcPts val="2942"/>
              </a:lnSpc>
            </a:pPr>
            <a:r>
              <a:rPr lang="en-US" sz="2451">
                <a:solidFill>
                  <a:srgbClr val="000000"/>
                </a:solidFill>
                <a:latin typeface="Muli"/>
                <a:ea typeface="Muli"/>
                <a:cs typeface="Muli"/>
                <a:sym typeface="Muli"/>
              </a:rPr>
              <a:t>Tham gia phòng hội nghị</a:t>
            </a:r>
          </a:p>
        </p:txBody>
      </p:sp>
      <p:sp>
        <p:nvSpPr>
          <p:cNvPr name="Freeform 12" id="12"/>
          <p:cNvSpPr/>
          <p:nvPr/>
        </p:nvSpPr>
        <p:spPr>
          <a:xfrm flipH="false" flipV="false" rot="0">
            <a:off x="5098549" y="4972451"/>
            <a:ext cx="447522" cy="447522"/>
          </a:xfrm>
          <a:custGeom>
            <a:avLst/>
            <a:gdLst/>
            <a:ahLst/>
            <a:cxnLst/>
            <a:rect r="r" b="b" t="t" l="l"/>
            <a:pathLst>
              <a:path h="447522" w="447522">
                <a:moveTo>
                  <a:pt x="0" y="0"/>
                </a:moveTo>
                <a:lnTo>
                  <a:pt x="447522" y="0"/>
                </a:lnTo>
                <a:lnTo>
                  <a:pt x="447522" y="447522"/>
                </a:lnTo>
                <a:lnTo>
                  <a:pt x="0" y="4475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5869206" y="5010474"/>
            <a:ext cx="3120122" cy="371475"/>
          </a:xfrm>
          <a:prstGeom prst="rect">
            <a:avLst/>
          </a:prstGeom>
        </p:spPr>
        <p:txBody>
          <a:bodyPr anchor="t" rtlCol="false" tIns="0" lIns="0" bIns="0" rIns="0">
            <a:spAutoFit/>
          </a:bodyPr>
          <a:lstStyle/>
          <a:p>
            <a:pPr algn="l" marL="0" indent="0" lvl="0">
              <a:lnSpc>
                <a:spcPts val="2942"/>
              </a:lnSpc>
            </a:pPr>
            <a:r>
              <a:rPr lang="en-US" sz="2451">
                <a:solidFill>
                  <a:srgbClr val="000000"/>
                </a:solidFill>
                <a:latin typeface="Muli"/>
                <a:ea typeface="Muli"/>
                <a:cs typeface="Muli"/>
                <a:sym typeface="Muli"/>
              </a:rPr>
              <a:t>Đăng xuất</a:t>
            </a:r>
          </a:p>
        </p:txBody>
      </p:sp>
      <p:sp>
        <p:nvSpPr>
          <p:cNvPr name="Freeform 14" id="14"/>
          <p:cNvSpPr/>
          <p:nvPr/>
        </p:nvSpPr>
        <p:spPr>
          <a:xfrm flipH="false" flipV="false" rot="0">
            <a:off x="5131301" y="3953428"/>
            <a:ext cx="447522" cy="447522"/>
          </a:xfrm>
          <a:custGeom>
            <a:avLst/>
            <a:gdLst/>
            <a:ahLst/>
            <a:cxnLst/>
            <a:rect r="r" b="b" t="t" l="l"/>
            <a:pathLst>
              <a:path h="447522" w="447522">
                <a:moveTo>
                  <a:pt x="0" y="0"/>
                </a:moveTo>
                <a:lnTo>
                  <a:pt x="447523" y="0"/>
                </a:lnTo>
                <a:lnTo>
                  <a:pt x="447523" y="447523"/>
                </a:lnTo>
                <a:lnTo>
                  <a:pt x="0" y="447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5" id="15"/>
          <p:cNvSpPr txBox="true"/>
          <p:nvPr/>
        </p:nvSpPr>
        <p:spPr>
          <a:xfrm rot="0">
            <a:off x="5901958" y="3991452"/>
            <a:ext cx="3120122" cy="371475"/>
          </a:xfrm>
          <a:prstGeom prst="rect">
            <a:avLst/>
          </a:prstGeom>
        </p:spPr>
        <p:txBody>
          <a:bodyPr anchor="t" rtlCol="false" tIns="0" lIns="0" bIns="0" rIns="0">
            <a:spAutoFit/>
          </a:bodyPr>
          <a:lstStyle/>
          <a:p>
            <a:pPr algn="l" marL="0" indent="0" lvl="0">
              <a:lnSpc>
                <a:spcPts val="2942"/>
              </a:lnSpc>
            </a:pPr>
            <a:r>
              <a:rPr lang="en-US" sz="2451">
                <a:solidFill>
                  <a:srgbClr val="000000"/>
                </a:solidFill>
                <a:latin typeface="Muli"/>
                <a:ea typeface="Muli"/>
                <a:cs typeface="Muli"/>
                <a:sym typeface="Muli"/>
              </a:rPr>
              <a:t>Quản lí cuộc gọi</a:t>
            </a:r>
          </a:p>
        </p:txBody>
      </p:sp>
      <p:sp>
        <p:nvSpPr>
          <p:cNvPr name="Freeform 16" id="16"/>
          <p:cNvSpPr/>
          <p:nvPr/>
        </p:nvSpPr>
        <p:spPr>
          <a:xfrm flipH="false" flipV="false" rot="0">
            <a:off x="5131301" y="3010606"/>
            <a:ext cx="447522" cy="447522"/>
          </a:xfrm>
          <a:custGeom>
            <a:avLst/>
            <a:gdLst/>
            <a:ahLst/>
            <a:cxnLst/>
            <a:rect r="r" b="b" t="t" l="l"/>
            <a:pathLst>
              <a:path h="447522" w="447522">
                <a:moveTo>
                  <a:pt x="0" y="0"/>
                </a:moveTo>
                <a:lnTo>
                  <a:pt x="447523" y="0"/>
                </a:lnTo>
                <a:lnTo>
                  <a:pt x="447523" y="447522"/>
                </a:lnTo>
                <a:lnTo>
                  <a:pt x="0" y="4475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7" id="17"/>
          <p:cNvSpPr txBox="true"/>
          <p:nvPr/>
        </p:nvSpPr>
        <p:spPr>
          <a:xfrm rot="0">
            <a:off x="5901958" y="3048629"/>
            <a:ext cx="3120122" cy="371475"/>
          </a:xfrm>
          <a:prstGeom prst="rect">
            <a:avLst/>
          </a:prstGeom>
        </p:spPr>
        <p:txBody>
          <a:bodyPr anchor="t" rtlCol="false" tIns="0" lIns="0" bIns="0" rIns="0">
            <a:spAutoFit/>
          </a:bodyPr>
          <a:lstStyle/>
          <a:p>
            <a:pPr algn="l" marL="0" indent="0" lvl="0">
              <a:lnSpc>
                <a:spcPts val="2942"/>
              </a:lnSpc>
            </a:pPr>
            <a:r>
              <a:rPr lang="en-US" sz="2451">
                <a:solidFill>
                  <a:srgbClr val="000000"/>
                </a:solidFill>
                <a:latin typeface="Muli"/>
                <a:ea typeface="Muli"/>
                <a:cs typeface="Muli"/>
                <a:sym typeface="Muli"/>
              </a:rPr>
              <a:t>Nhắn tin nhóm </a:t>
            </a:r>
          </a:p>
        </p:txBody>
      </p:sp>
      <p:sp>
        <p:nvSpPr>
          <p:cNvPr name="Freeform 18" id="18"/>
          <p:cNvSpPr/>
          <p:nvPr/>
        </p:nvSpPr>
        <p:spPr>
          <a:xfrm flipH="false" flipV="false" rot="0">
            <a:off x="5098549" y="2105883"/>
            <a:ext cx="447522" cy="447522"/>
          </a:xfrm>
          <a:custGeom>
            <a:avLst/>
            <a:gdLst/>
            <a:ahLst/>
            <a:cxnLst/>
            <a:rect r="r" b="b" t="t" l="l"/>
            <a:pathLst>
              <a:path h="447522" w="447522">
                <a:moveTo>
                  <a:pt x="0" y="0"/>
                </a:moveTo>
                <a:lnTo>
                  <a:pt x="447522" y="0"/>
                </a:lnTo>
                <a:lnTo>
                  <a:pt x="447522" y="447523"/>
                </a:lnTo>
                <a:lnTo>
                  <a:pt x="0" y="4475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5869206" y="2143907"/>
            <a:ext cx="3120122" cy="371475"/>
          </a:xfrm>
          <a:prstGeom prst="rect">
            <a:avLst/>
          </a:prstGeom>
        </p:spPr>
        <p:txBody>
          <a:bodyPr anchor="t" rtlCol="false" tIns="0" lIns="0" bIns="0" rIns="0">
            <a:spAutoFit/>
          </a:bodyPr>
          <a:lstStyle/>
          <a:p>
            <a:pPr algn="l" marL="0" indent="0" lvl="0">
              <a:lnSpc>
                <a:spcPts val="2942"/>
              </a:lnSpc>
            </a:pPr>
            <a:r>
              <a:rPr lang="en-US" sz="2451">
                <a:solidFill>
                  <a:srgbClr val="000000"/>
                </a:solidFill>
                <a:latin typeface="Muli"/>
                <a:ea typeface="Muli"/>
                <a:cs typeface="Muli"/>
                <a:sym typeface="Muli"/>
              </a:rPr>
              <a:t>Gọi video/âm thanh</a:t>
            </a:r>
          </a:p>
        </p:txBody>
      </p:sp>
    </p:spTree>
  </p:cSld>
  <p:clrMapOvr>
    <a:masterClrMapping/>
  </p:clrMapOvr>
  <p:transition spd="fast">
    <p:fade/>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3"/>
            <a:stretch>
              <a:fillRect l="0" t="0" r="0" b="0"/>
            </a:stretch>
          </a:blipFill>
        </p:spPr>
      </p:sp>
      <p:sp>
        <p:nvSpPr>
          <p:cNvPr name="Freeform 3" id="3"/>
          <p:cNvSpPr/>
          <p:nvPr/>
        </p:nvSpPr>
        <p:spPr>
          <a:xfrm flipH="false" flipV="false" rot="0">
            <a:off x="2988915" y="1324640"/>
            <a:ext cx="6333374" cy="5186590"/>
          </a:xfrm>
          <a:custGeom>
            <a:avLst/>
            <a:gdLst/>
            <a:ahLst/>
            <a:cxnLst/>
            <a:rect r="r" b="b" t="t" l="l"/>
            <a:pathLst>
              <a:path h="5186590" w="6333374">
                <a:moveTo>
                  <a:pt x="0" y="0"/>
                </a:moveTo>
                <a:lnTo>
                  <a:pt x="6333374" y="0"/>
                </a:lnTo>
                <a:lnTo>
                  <a:pt x="6333374" y="5186590"/>
                </a:lnTo>
                <a:lnTo>
                  <a:pt x="0" y="5186590"/>
                </a:lnTo>
                <a:lnTo>
                  <a:pt x="0" y="0"/>
                </a:lnTo>
                <a:close/>
              </a:path>
            </a:pathLst>
          </a:custGeom>
          <a:blipFill>
            <a:blip r:embed="rId4"/>
            <a:stretch>
              <a:fillRect l="0" t="0" r="0" b="0"/>
            </a:stretch>
          </a:blipFill>
        </p:spPr>
      </p:sp>
      <p:sp>
        <p:nvSpPr>
          <p:cNvPr name="TextBox 4" id="4"/>
          <p:cNvSpPr txBox="true"/>
          <p:nvPr/>
        </p:nvSpPr>
        <p:spPr>
          <a:xfrm rot="0">
            <a:off x="1465437" y="402222"/>
            <a:ext cx="7265402" cy="620497"/>
          </a:xfrm>
          <a:prstGeom prst="rect">
            <a:avLst/>
          </a:prstGeom>
        </p:spPr>
        <p:txBody>
          <a:bodyPr anchor="t" rtlCol="false" tIns="0" lIns="0" bIns="0" rIns="0">
            <a:spAutoFit/>
          </a:bodyPr>
          <a:lstStyle/>
          <a:p>
            <a:pPr algn="ctr">
              <a:lnSpc>
                <a:spcPts val="4147"/>
              </a:lnSpc>
            </a:pPr>
            <a:r>
              <a:rPr lang="en-US" sz="3840" spc="35">
                <a:solidFill>
                  <a:srgbClr val="000000"/>
                </a:solidFill>
                <a:latin typeface="Arial"/>
                <a:ea typeface="Arial"/>
                <a:cs typeface="Arial"/>
                <a:sym typeface="Arial"/>
              </a:rPr>
              <a:t>Giao thức TCP</a:t>
            </a:r>
          </a:p>
        </p:txBody>
      </p:sp>
      <p:sp>
        <p:nvSpPr>
          <p:cNvPr name="TextBox 5" id="5"/>
          <p:cNvSpPr txBox="true"/>
          <p:nvPr/>
        </p:nvSpPr>
        <p:spPr>
          <a:xfrm rot="0">
            <a:off x="592591" y="2685416"/>
            <a:ext cx="2189121" cy="1944367"/>
          </a:xfrm>
          <a:prstGeom prst="rect">
            <a:avLst/>
          </a:prstGeom>
        </p:spPr>
        <p:txBody>
          <a:bodyPr anchor="t" rtlCol="false" tIns="0" lIns="0" bIns="0" rIns="0">
            <a:spAutoFit/>
          </a:bodyPr>
          <a:lstStyle/>
          <a:p>
            <a:pPr algn="ctr" marL="0" indent="0" lvl="0">
              <a:lnSpc>
                <a:spcPts val="3829"/>
              </a:lnSpc>
            </a:pPr>
            <a:r>
              <a:rPr lang="en-US" sz="3191">
                <a:solidFill>
                  <a:srgbClr val="000000"/>
                </a:solidFill>
                <a:latin typeface="Muli"/>
                <a:ea typeface="Muli"/>
                <a:cs typeface="Muli"/>
                <a:sym typeface="Muli"/>
              </a:rPr>
              <a:t>Sử dụng Socket trong giao thức TCP</a:t>
            </a:r>
          </a:p>
        </p:txBody>
      </p:sp>
    </p:spTree>
  </p:cSld>
  <p:clrMapOvr>
    <a:masterClrMapping/>
  </p:clrMapOvr>
  <p:transition spd="fast">
    <p:fade/>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3"/>
            <a:stretch>
              <a:fillRect l="0" t="0" r="0" b="0"/>
            </a:stretch>
          </a:blipFill>
        </p:spPr>
      </p:sp>
      <p:sp>
        <p:nvSpPr>
          <p:cNvPr name="Freeform 3" id="3"/>
          <p:cNvSpPr/>
          <p:nvPr/>
        </p:nvSpPr>
        <p:spPr>
          <a:xfrm flipH="false" flipV="false" rot="0">
            <a:off x="1756678" y="1345485"/>
            <a:ext cx="6462997" cy="3575973"/>
          </a:xfrm>
          <a:custGeom>
            <a:avLst/>
            <a:gdLst/>
            <a:ahLst/>
            <a:cxnLst/>
            <a:rect r="r" b="b" t="t" l="l"/>
            <a:pathLst>
              <a:path h="3575973" w="6462997">
                <a:moveTo>
                  <a:pt x="0" y="0"/>
                </a:moveTo>
                <a:lnTo>
                  <a:pt x="6462997" y="0"/>
                </a:lnTo>
                <a:lnTo>
                  <a:pt x="6462997" y="3575973"/>
                </a:lnTo>
                <a:lnTo>
                  <a:pt x="0" y="3575973"/>
                </a:lnTo>
                <a:lnTo>
                  <a:pt x="0" y="0"/>
                </a:lnTo>
                <a:close/>
              </a:path>
            </a:pathLst>
          </a:custGeom>
          <a:blipFill>
            <a:blip r:embed="rId4"/>
            <a:stretch>
              <a:fillRect l="0" t="0" r="0" b="0"/>
            </a:stretch>
          </a:blipFill>
        </p:spPr>
      </p:sp>
      <p:sp>
        <p:nvSpPr>
          <p:cNvPr name="TextBox 4" id="4"/>
          <p:cNvSpPr txBox="true"/>
          <p:nvPr/>
        </p:nvSpPr>
        <p:spPr>
          <a:xfrm rot="0">
            <a:off x="1756678" y="584221"/>
            <a:ext cx="7265402" cy="620497"/>
          </a:xfrm>
          <a:prstGeom prst="rect">
            <a:avLst/>
          </a:prstGeom>
        </p:spPr>
        <p:txBody>
          <a:bodyPr anchor="t" rtlCol="false" tIns="0" lIns="0" bIns="0" rIns="0">
            <a:spAutoFit/>
          </a:bodyPr>
          <a:lstStyle/>
          <a:p>
            <a:pPr algn="ctr">
              <a:lnSpc>
                <a:spcPts val="4147"/>
              </a:lnSpc>
            </a:pPr>
            <a:r>
              <a:rPr lang="en-US" sz="3840" spc="35">
                <a:solidFill>
                  <a:srgbClr val="000000"/>
                </a:solidFill>
                <a:latin typeface="Arial"/>
                <a:ea typeface="Arial"/>
                <a:cs typeface="Arial"/>
                <a:sym typeface="Arial"/>
              </a:rPr>
              <a:t>Mô hình P2P</a:t>
            </a:r>
          </a:p>
        </p:txBody>
      </p:sp>
      <p:sp>
        <p:nvSpPr>
          <p:cNvPr name="TextBox 5" id="5"/>
          <p:cNvSpPr txBox="true"/>
          <p:nvPr/>
        </p:nvSpPr>
        <p:spPr>
          <a:xfrm rot="0">
            <a:off x="478479" y="5144135"/>
            <a:ext cx="8796643" cy="1439545"/>
          </a:xfrm>
          <a:prstGeom prst="rect">
            <a:avLst/>
          </a:prstGeom>
        </p:spPr>
        <p:txBody>
          <a:bodyPr anchor="t" rtlCol="false" tIns="0" lIns="0" bIns="0" rIns="0">
            <a:spAutoFit/>
          </a:bodyPr>
          <a:lstStyle/>
          <a:p>
            <a:pPr algn="l">
              <a:lnSpc>
                <a:spcPts val="2840"/>
              </a:lnSpc>
            </a:pPr>
            <a:r>
              <a:rPr lang="en-US" sz="2000" spc="18">
                <a:solidFill>
                  <a:srgbClr val="000000"/>
                </a:solidFill>
                <a:latin typeface="Arial"/>
                <a:ea typeface="Arial"/>
                <a:cs typeface="Arial"/>
                <a:sym typeface="Arial"/>
              </a:rPr>
              <a:t>Mô hình P2P (peer-to-peer) cho phép các thiết bị kết nối trực tiếp với nhau, không qua máy chủ trung tâm. Khi người dùng tham gia cuộc gọi, hệ thống tạo một mạng lưới P2P để các thiết bị (peers) truyền tải dữ liệu âm thanh và video trực tiếp giữa nhau.</a:t>
            </a:r>
          </a:p>
        </p:txBody>
      </p:sp>
    </p:spTree>
  </p:cSld>
  <p:clrMapOvr>
    <a:masterClrMapping/>
  </p:clrMapOvr>
  <p:transition spd="fast">
    <p:fade/>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3"/>
            <a:stretch>
              <a:fillRect l="0" t="0" r="0" b="0"/>
            </a:stretch>
          </a:blipFill>
        </p:spPr>
      </p:sp>
      <p:sp>
        <p:nvSpPr>
          <p:cNvPr name="Freeform 3" id="3"/>
          <p:cNvSpPr/>
          <p:nvPr/>
        </p:nvSpPr>
        <p:spPr>
          <a:xfrm flipH="false" flipV="false" rot="0">
            <a:off x="282377" y="2581560"/>
            <a:ext cx="3627321" cy="2155957"/>
          </a:xfrm>
          <a:custGeom>
            <a:avLst/>
            <a:gdLst/>
            <a:ahLst/>
            <a:cxnLst/>
            <a:rect r="r" b="b" t="t" l="l"/>
            <a:pathLst>
              <a:path h="2155957" w="3627321">
                <a:moveTo>
                  <a:pt x="0" y="0"/>
                </a:moveTo>
                <a:lnTo>
                  <a:pt x="3627321" y="0"/>
                </a:lnTo>
                <a:lnTo>
                  <a:pt x="3627321" y="2155957"/>
                </a:lnTo>
                <a:lnTo>
                  <a:pt x="0" y="2155957"/>
                </a:lnTo>
                <a:lnTo>
                  <a:pt x="0" y="0"/>
                </a:lnTo>
                <a:close/>
              </a:path>
            </a:pathLst>
          </a:custGeom>
          <a:blipFill>
            <a:blip r:embed="rId4"/>
            <a:stretch>
              <a:fillRect l="0" t="0" r="0" b="0"/>
            </a:stretch>
          </a:blipFill>
        </p:spPr>
      </p:sp>
      <p:sp>
        <p:nvSpPr>
          <p:cNvPr name="Freeform 4" id="4"/>
          <p:cNvSpPr/>
          <p:nvPr/>
        </p:nvSpPr>
        <p:spPr>
          <a:xfrm flipH="false" flipV="false" rot="0">
            <a:off x="3426440" y="2190957"/>
            <a:ext cx="2825228" cy="2451429"/>
          </a:xfrm>
          <a:custGeom>
            <a:avLst/>
            <a:gdLst/>
            <a:ahLst/>
            <a:cxnLst/>
            <a:rect r="r" b="b" t="t" l="l"/>
            <a:pathLst>
              <a:path h="2451429" w="2825228">
                <a:moveTo>
                  <a:pt x="0" y="0"/>
                </a:moveTo>
                <a:lnTo>
                  <a:pt x="2825228" y="0"/>
                </a:lnTo>
                <a:lnTo>
                  <a:pt x="2825228" y="2451429"/>
                </a:lnTo>
                <a:lnTo>
                  <a:pt x="0" y="2451429"/>
                </a:lnTo>
                <a:lnTo>
                  <a:pt x="0" y="0"/>
                </a:lnTo>
                <a:close/>
              </a:path>
            </a:pathLst>
          </a:custGeom>
          <a:blipFill>
            <a:blip r:embed="rId5"/>
            <a:stretch>
              <a:fillRect l="0" t="0" r="0" b="0"/>
            </a:stretch>
          </a:blipFill>
        </p:spPr>
      </p:sp>
      <p:sp>
        <p:nvSpPr>
          <p:cNvPr name="Freeform 5" id="5"/>
          <p:cNvSpPr/>
          <p:nvPr/>
        </p:nvSpPr>
        <p:spPr>
          <a:xfrm flipH="false" flipV="false" rot="0">
            <a:off x="6518810" y="2482552"/>
            <a:ext cx="2503270" cy="2159834"/>
          </a:xfrm>
          <a:custGeom>
            <a:avLst/>
            <a:gdLst/>
            <a:ahLst/>
            <a:cxnLst/>
            <a:rect r="r" b="b" t="t" l="l"/>
            <a:pathLst>
              <a:path h="2159834" w="2503270">
                <a:moveTo>
                  <a:pt x="0" y="0"/>
                </a:moveTo>
                <a:lnTo>
                  <a:pt x="2503270" y="0"/>
                </a:lnTo>
                <a:lnTo>
                  <a:pt x="2503270" y="2159834"/>
                </a:lnTo>
                <a:lnTo>
                  <a:pt x="0" y="2159834"/>
                </a:lnTo>
                <a:lnTo>
                  <a:pt x="0" y="0"/>
                </a:lnTo>
                <a:close/>
              </a:path>
            </a:pathLst>
          </a:custGeom>
          <a:blipFill>
            <a:blip r:embed="rId6"/>
            <a:stretch>
              <a:fillRect l="0" t="0" r="0" b="0"/>
            </a:stretch>
          </a:blipFill>
        </p:spPr>
      </p:sp>
      <p:sp>
        <p:nvSpPr>
          <p:cNvPr name="TextBox 6" id="6"/>
          <p:cNvSpPr txBox="true"/>
          <p:nvPr/>
        </p:nvSpPr>
        <p:spPr>
          <a:xfrm rot="0">
            <a:off x="1756678" y="584221"/>
            <a:ext cx="7265402" cy="620497"/>
          </a:xfrm>
          <a:prstGeom prst="rect">
            <a:avLst/>
          </a:prstGeom>
        </p:spPr>
        <p:txBody>
          <a:bodyPr anchor="t" rtlCol="false" tIns="0" lIns="0" bIns="0" rIns="0">
            <a:spAutoFit/>
          </a:bodyPr>
          <a:lstStyle/>
          <a:p>
            <a:pPr algn="ctr">
              <a:lnSpc>
                <a:spcPts val="4147"/>
              </a:lnSpc>
            </a:pPr>
            <a:r>
              <a:rPr lang="en-US" sz="3840" spc="35">
                <a:solidFill>
                  <a:srgbClr val="000000"/>
                </a:solidFill>
                <a:latin typeface="Arial"/>
                <a:ea typeface="Arial"/>
                <a:cs typeface="Arial"/>
                <a:sym typeface="Arial"/>
              </a:rPr>
              <a:t>Công nghê chương trình </a:t>
            </a:r>
          </a:p>
        </p:txBody>
      </p:sp>
      <p:sp>
        <p:nvSpPr>
          <p:cNvPr name="TextBox 7" id="7"/>
          <p:cNvSpPr txBox="true"/>
          <p:nvPr/>
        </p:nvSpPr>
        <p:spPr>
          <a:xfrm rot="0">
            <a:off x="1547347" y="4872028"/>
            <a:ext cx="1441019" cy="326173"/>
          </a:xfrm>
          <a:prstGeom prst="rect">
            <a:avLst/>
          </a:prstGeom>
        </p:spPr>
        <p:txBody>
          <a:bodyPr anchor="t" rtlCol="false" tIns="0" lIns="0" bIns="0" rIns="0">
            <a:spAutoFit/>
          </a:bodyPr>
          <a:lstStyle/>
          <a:p>
            <a:pPr algn="l">
              <a:lnSpc>
                <a:spcPts val="2189"/>
              </a:lnSpc>
            </a:pPr>
            <a:r>
              <a:rPr lang="en-US" sz="2027" spc="18">
                <a:solidFill>
                  <a:srgbClr val="000000"/>
                </a:solidFill>
                <a:latin typeface="Arial"/>
                <a:ea typeface="Arial"/>
                <a:cs typeface="Arial"/>
                <a:sym typeface="Arial"/>
              </a:rPr>
              <a:t>JAVA</a:t>
            </a:r>
          </a:p>
        </p:txBody>
      </p:sp>
      <p:sp>
        <p:nvSpPr>
          <p:cNvPr name="TextBox 8" id="8"/>
          <p:cNvSpPr txBox="true"/>
          <p:nvPr/>
        </p:nvSpPr>
        <p:spPr>
          <a:xfrm rot="0">
            <a:off x="4118544" y="4872028"/>
            <a:ext cx="1441019" cy="326173"/>
          </a:xfrm>
          <a:prstGeom prst="rect">
            <a:avLst/>
          </a:prstGeom>
        </p:spPr>
        <p:txBody>
          <a:bodyPr anchor="t" rtlCol="false" tIns="0" lIns="0" bIns="0" rIns="0">
            <a:spAutoFit/>
          </a:bodyPr>
          <a:lstStyle/>
          <a:p>
            <a:pPr algn="l">
              <a:lnSpc>
                <a:spcPts val="2189"/>
              </a:lnSpc>
            </a:pPr>
            <a:r>
              <a:rPr lang="en-US" sz="2027" spc="18">
                <a:solidFill>
                  <a:srgbClr val="000000"/>
                </a:solidFill>
                <a:latin typeface="Arial"/>
                <a:ea typeface="Arial"/>
                <a:cs typeface="Arial"/>
                <a:sym typeface="Arial"/>
              </a:rPr>
              <a:t>WEBRTC</a:t>
            </a:r>
          </a:p>
        </p:txBody>
      </p:sp>
      <p:sp>
        <p:nvSpPr>
          <p:cNvPr name="TextBox 9" id="9"/>
          <p:cNvSpPr txBox="true"/>
          <p:nvPr/>
        </p:nvSpPr>
        <p:spPr>
          <a:xfrm rot="0">
            <a:off x="7049936" y="4872028"/>
            <a:ext cx="1441019" cy="326173"/>
          </a:xfrm>
          <a:prstGeom prst="rect">
            <a:avLst/>
          </a:prstGeom>
        </p:spPr>
        <p:txBody>
          <a:bodyPr anchor="t" rtlCol="false" tIns="0" lIns="0" bIns="0" rIns="0">
            <a:spAutoFit/>
          </a:bodyPr>
          <a:lstStyle/>
          <a:p>
            <a:pPr algn="l">
              <a:lnSpc>
                <a:spcPts val="2189"/>
              </a:lnSpc>
            </a:pPr>
            <a:r>
              <a:rPr lang="en-US" sz="2027" spc="18">
                <a:solidFill>
                  <a:srgbClr val="000000"/>
                </a:solidFill>
                <a:latin typeface="Arial"/>
                <a:ea typeface="Arial"/>
                <a:cs typeface="Arial"/>
                <a:sym typeface="Arial"/>
              </a:rPr>
              <a:t>MYSQL</a:t>
            </a:r>
          </a:p>
        </p:txBody>
      </p:sp>
    </p:spTree>
  </p:cSld>
  <p:clrMapOvr>
    <a:masterClrMapping/>
  </p:clrMapOvr>
  <p:transition spd="fast">
    <p:fade/>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3"/>
            <a:stretch>
              <a:fillRect l="0" t="0" r="0" b="0"/>
            </a:stretch>
          </a:blipFill>
        </p:spPr>
      </p:sp>
      <p:sp>
        <p:nvSpPr>
          <p:cNvPr name="Freeform 3" id="3"/>
          <p:cNvSpPr/>
          <p:nvPr/>
        </p:nvSpPr>
        <p:spPr>
          <a:xfrm flipH="false" flipV="false" rot="0">
            <a:off x="363262" y="1530339"/>
            <a:ext cx="4325088" cy="3198128"/>
          </a:xfrm>
          <a:custGeom>
            <a:avLst/>
            <a:gdLst/>
            <a:ahLst/>
            <a:cxnLst/>
            <a:rect r="r" b="b" t="t" l="l"/>
            <a:pathLst>
              <a:path h="3198128" w="4325088">
                <a:moveTo>
                  <a:pt x="0" y="0"/>
                </a:moveTo>
                <a:lnTo>
                  <a:pt x="4325087" y="0"/>
                </a:lnTo>
                <a:lnTo>
                  <a:pt x="4325087" y="3198129"/>
                </a:lnTo>
                <a:lnTo>
                  <a:pt x="0" y="3198129"/>
                </a:lnTo>
                <a:lnTo>
                  <a:pt x="0" y="0"/>
                </a:lnTo>
                <a:close/>
              </a:path>
            </a:pathLst>
          </a:custGeom>
          <a:blipFill>
            <a:blip r:embed="rId4"/>
            <a:stretch>
              <a:fillRect l="0" t="0" r="0" b="0"/>
            </a:stretch>
          </a:blipFill>
        </p:spPr>
      </p:sp>
      <p:sp>
        <p:nvSpPr>
          <p:cNvPr name="Freeform 4" id="4"/>
          <p:cNvSpPr/>
          <p:nvPr/>
        </p:nvSpPr>
        <p:spPr>
          <a:xfrm flipH="false" flipV="false" rot="0">
            <a:off x="5864036" y="1204717"/>
            <a:ext cx="3158044" cy="2544186"/>
          </a:xfrm>
          <a:custGeom>
            <a:avLst/>
            <a:gdLst/>
            <a:ahLst/>
            <a:cxnLst/>
            <a:rect r="r" b="b" t="t" l="l"/>
            <a:pathLst>
              <a:path h="2544186" w="3158044">
                <a:moveTo>
                  <a:pt x="0" y="0"/>
                </a:moveTo>
                <a:lnTo>
                  <a:pt x="3158044" y="0"/>
                </a:lnTo>
                <a:lnTo>
                  <a:pt x="3158044" y="2544186"/>
                </a:lnTo>
                <a:lnTo>
                  <a:pt x="0" y="2544186"/>
                </a:lnTo>
                <a:lnTo>
                  <a:pt x="0" y="0"/>
                </a:lnTo>
                <a:close/>
              </a:path>
            </a:pathLst>
          </a:custGeom>
          <a:blipFill>
            <a:blip r:embed="rId5"/>
            <a:stretch>
              <a:fillRect l="0" t="0" r="0" b="0"/>
            </a:stretch>
          </a:blipFill>
        </p:spPr>
      </p:sp>
      <p:sp>
        <p:nvSpPr>
          <p:cNvPr name="Freeform 5" id="5"/>
          <p:cNvSpPr/>
          <p:nvPr/>
        </p:nvSpPr>
        <p:spPr>
          <a:xfrm flipH="false" flipV="false" rot="0">
            <a:off x="5864036" y="3066405"/>
            <a:ext cx="3158044" cy="2574904"/>
          </a:xfrm>
          <a:custGeom>
            <a:avLst/>
            <a:gdLst/>
            <a:ahLst/>
            <a:cxnLst/>
            <a:rect r="r" b="b" t="t" l="l"/>
            <a:pathLst>
              <a:path h="2574904" w="3158044">
                <a:moveTo>
                  <a:pt x="0" y="0"/>
                </a:moveTo>
                <a:lnTo>
                  <a:pt x="3158044" y="0"/>
                </a:lnTo>
                <a:lnTo>
                  <a:pt x="3158044" y="2574905"/>
                </a:lnTo>
                <a:lnTo>
                  <a:pt x="0" y="2574905"/>
                </a:lnTo>
                <a:lnTo>
                  <a:pt x="0" y="0"/>
                </a:lnTo>
                <a:close/>
              </a:path>
            </a:pathLst>
          </a:custGeom>
          <a:blipFill>
            <a:blip r:embed="rId6"/>
            <a:stretch>
              <a:fillRect l="0" t="0" r="0" b="0"/>
            </a:stretch>
          </a:blipFill>
        </p:spPr>
      </p:sp>
      <p:sp>
        <p:nvSpPr>
          <p:cNvPr name="Freeform 6" id="6"/>
          <p:cNvSpPr/>
          <p:nvPr/>
        </p:nvSpPr>
        <p:spPr>
          <a:xfrm flipH="false" flipV="false" rot="0">
            <a:off x="3297242" y="4353857"/>
            <a:ext cx="3264446" cy="2611557"/>
          </a:xfrm>
          <a:custGeom>
            <a:avLst/>
            <a:gdLst/>
            <a:ahLst/>
            <a:cxnLst/>
            <a:rect r="r" b="b" t="t" l="l"/>
            <a:pathLst>
              <a:path h="2611557" w="3264446">
                <a:moveTo>
                  <a:pt x="0" y="0"/>
                </a:moveTo>
                <a:lnTo>
                  <a:pt x="3264445" y="0"/>
                </a:lnTo>
                <a:lnTo>
                  <a:pt x="3264445" y="2611557"/>
                </a:lnTo>
                <a:lnTo>
                  <a:pt x="0" y="2611557"/>
                </a:lnTo>
                <a:lnTo>
                  <a:pt x="0" y="0"/>
                </a:lnTo>
                <a:close/>
              </a:path>
            </a:pathLst>
          </a:custGeom>
          <a:blipFill>
            <a:blip r:embed="rId7"/>
            <a:stretch>
              <a:fillRect l="0" t="0" r="0" b="0"/>
            </a:stretch>
          </a:blipFill>
        </p:spPr>
      </p:sp>
      <p:sp>
        <p:nvSpPr>
          <p:cNvPr name="TextBox 7" id="7"/>
          <p:cNvSpPr txBox="true"/>
          <p:nvPr/>
        </p:nvSpPr>
        <p:spPr>
          <a:xfrm rot="0">
            <a:off x="1756678" y="584221"/>
            <a:ext cx="7625171" cy="620497"/>
          </a:xfrm>
          <a:prstGeom prst="rect">
            <a:avLst/>
          </a:prstGeom>
        </p:spPr>
        <p:txBody>
          <a:bodyPr anchor="t" rtlCol="false" tIns="0" lIns="0" bIns="0" rIns="0">
            <a:spAutoFit/>
          </a:bodyPr>
          <a:lstStyle/>
          <a:p>
            <a:pPr algn="ctr">
              <a:lnSpc>
                <a:spcPts val="4147"/>
              </a:lnSpc>
            </a:pPr>
            <a:r>
              <a:rPr lang="en-US" sz="3840" spc="35">
                <a:solidFill>
                  <a:srgbClr val="000000"/>
                </a:solidFill>
                <a:latin typeface="Arial"/>
                <a:ea typeface="Arial"/>
                <a:cs typeface="Arial"/>
                <a:sym typeface="Arial"/>
              </a:rPr>
              <a:t>Demo chương trình</a:t>
            </a:r>
          </a:p>
        </p:txBody>
      </p:sp>
      <p:sp>
        <p:nvSpPr>
          <p:cNvPr name="TextBox 8" id="8"/>
          <p:cNvSpPr txBox="true"/>
          <p:nvPr/>
        </p:nvSpPr>
        <p:spPr>
          <a:xfrm rot="0">
            <a:off x="1084787" y="4856095"/>
            <a:ext cx="1441019" cy="326173"/>
          </a:xfrm>
          <a:prstGeom prst="rect">
            <a:avLst/>
          </a:prstGeom>
        </p:spPr>
        <p:txBody>
          <a:bodyPr anchor="t" rtlCol="false" tIns="0" lIns="0" bIns="0" rIns="0">
            <a:spAutoFit/>
          </a:bodyPr>
          <a:lstStyle/>
          <a:p>
            <a:pPr algn="l">
              <a:lnSpc>
                <a:spcPts val="2189"/>
              </a:lnSpc>
            </a:pPr>
            <a:r>
              <a:rPr lang="en-US" sz="2027" spc="18">
                <a:solidFill>
                  <a:srgbClr val="000000"/>
                </a:solidFill>
                <a:latin typeface="Arial"/>
                <a:ea typeface="Arial"/>
                <a:cs typeface="Arial"/>
                <a:sym typeface="Arial"/>
              </a:rPr>
              <a:t>Đăng nhập</a:t>
            </a:r>
          </a:p>
        </p:txBody>
      </p:sp>
      <p:sp>
        <p:nvSpPr>
          <p:cNvPr name="TextBox 9" id="9"/>
          <p:cNvSpPr txBox="true"/>
          <p:nvPr/>
        </p:nvSpPr>
        <p:spPr>
          <a:xfrm rot="0">
            <a:off x="7186876" y="5858451"/>
            <a:ext cx="1441019" cy="326173"/>
          </a:xfrm>
          <a:prstGeom prst="rect">
            <a:avLst/>
          </a:prstGeom>
        </p:spPr>
        <p:txBody>
          <a:bodyPr anchor="t" rtlCol="false" tIns="0" lIns="0" bIns="0" rIns="0">
            <a:spAutoFit/>
          </a:bodyPr>
          <a:lstStyle/>
          <a:p>
            <a:pPr algn="l">
              <a:lnSpc>
                <a:spcPts val="2189"/>
              </a:lnSpc>
            </a:pPr>
            <a:r>
              <a:rPr lang="en-US" sz="2027" spc="18">
                <a:solidFill>
                  <a:srgbClr val="000000"/>
                </a:solidFill>
                <a:latin typeface="Arial"/>
                <a:ea typeface="Arial"/>
                <a:cs typeface="Arial"/>
                <a:sym typeface="Arial"/>
              </a:rPr>
              <a:t>Đăng kí</a:t>
            </a:r>
          </a:p>
        </p:txBody>
      </p:sp>
    </p:spTree>
  </p:cSld>
  <p:clrMapOvr>
    <a:masterClrMapping/>
  </p:clrMapOvr>
  <p:transition spd="fast">
    <p:fade/>
  </p:transition>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3"/>
            <a:stretch>
              <a:fillRect l="0" t="0" r="0" b="0"/>
            </a:stretch>
          </a:blipFill>
        </p:spPr>
      </p:sp>
      <p:sp>
        <p:nvSpPr>
          <p:cNvPr name="Freeform 3" id="3"/>
          <p:cNvSpPr/>
          <p:nvPr/>
        </p:nvSpPr>
        <p:spPr>
          <a:xfrm flipH="false" flipV="false" rot="0">
            <a:off x="277662" y="1224188"/>
            <a:ext cx="4339074" cy="2449477"/>
          </a:xfrm>
          <a:custGeom>
            <a:avLst/>
            <a:gdLst/>
            <a:ahLst/>
            <a:cxnLst/>
            <a:rect r="r" b="b" t="t" l="l"/>
            <a:pathLst>
              <a:path h="2449477" w="4339074">
                <a:moveTo>
                  <a:pt x="0" y="0"/>
                </a:moveTo>
                <a:lnTo>
                  <a:pt x="4339075" y="0"/>
                </a:lnTo>
                <a:lnTo>
                  <a:pt x="4339075" y="2449477"/>
                </a:lnTo>
                <a:lnTo>
                  <a:pt x="0" y="2449477"/>
                </a:lnTo>
                <a:lnTo>
                  <a:pt x="0" y="0"/>
                </a:lnTo>
                <a:close/>
              </a:path>
            </a:pathLst>
          </a:custGeom>
          <a:blipFill>
            <a:blip r:embed="rId4"/>
            <a:stretch>
              <a:fillRect l="0" t="0" r="0" b="0"/>
            </a:stretch>
          </a:blipFill>
        </p:spPr>
      </p:sp>
      <p:sp>
        <p:nvSpPr>
          <p:cNvPr name="Freeform 4" id="4"/>
          <p:cNvSpPr/>
          <p:nvPr/>
        </p:nvSpPr>
        <p:spPr>
          <a:xfrm flipH="false" flipV="false" rot="0">
            <a:off x="4902996" y="1391514"/>
            <a:ext cx="4302237" cy="2282151"/>
          </a:xfrm>
          <a:custGeom>
            <a:avLst/>
            <a:gdLst/>
            <a:ahLst/>
            <a:cxnLst/>
            <a:rect r="r" b="b" t="t" l="l"/>
            <a:pathLst>
              <a:path h="2282151" w="4302237">
                <a:moveTo>
                  <a:pt x="0" y="0"/>
                </a:moveTo>
                <a:lnTo>
                  <a:pt x="4302236" y="0"/>
                </a:lnTo>
                <a:lnTo>
                  <a:pt x="4302236" y="2282151"/>
                </a:lnTo>
                <a:lnTo>
                  <a:pt x="0" y="2282151"/>
                </a:lnTo>
                <a:lnTo>
                  <a:pt x="0" y="0"/>
                </a:lnTo>
                <a:close/>
              </a:path>
            </a:pathLst>
          </a:custGeom>
          <a:blipFill>
            <a:blip r:embed="rId5"/>
            <a:stretch>
              <a:fillRect l="0" t="0" r="0" b="0"/>
            </a:stretch>
          </a:blipFill>
        </p:spPr>
      </p:sp>
      <p:sp>
        <p:nvSpPr>
          <p:cNvPr name="Freeform 5" id="5"/>
          <p:cNvSpPr/>
          <p:nvPr/>
        </p:nvSpPr>
        <p:spPr>
          <a:xfrm flipH="false" flipV="false" rot="0">
            <a:off x="288305" y="4190707"/>
            <a:ext cx="4328432" cy="2310301"/>
          </a:xfrm>
          <a:custGeom>
            <a:avLst/>
            <a:gdLst/>
            <a:ahLst/>
            <a:cxnLst/>
            <a:rect r="r" b="b" t="t" l="l"/>
            <a:pathLst>
              <a:path h="2310301" w="4328432">
                <a:moveTo>
                  <a:pt x="0" y="0"/>
                </a:moveTo>
                <a:lnTo>
                  <a:pt x="4328432" y="0"/>
                </a:lnTo>
                <a:lnTo>
                  <a:pt x="4328432" y="2310300"/>
                </a:lnTo>
                <a:lnTo>
                  <a:pt x="0" y="2310300"/>
                </a:lnTo>
                <a:lnTo>
                  <a:pt x="0" y="0"/>
                </a:lnTo>
                <a:close/>
              </a:path>
            </a:pathLst>
          </a:custGeom>
          <a:blipFill>
            <a:blip r:embed="rId6"/>
            <a:stretch>
              <a:fillRect l="0" t="0" r="0" b="0"/>
            </a:stretch>
          </a:blipFill>
        </p:spPr>
      </p:sp>
      <p:sp>
        <p:nvSpPr>
          <p:cNvPr name="Freeform 6" id="6"/>
          <p:cNvSpPr/>
          <p:nvPr/>
        </p:nvSpPr>
        <p:spPr>
          <a:xfrm flipH="false" flipV="false" rot="0">
            <a:off x="4902996" y="4181182"/>
            <a:ext cx="4328432" cy="2310301"/>
          </a:xfrm>
          <a:custGeom>
            <a:avLst/>
            <a:gdLst/>
            <a:ahLst/>
            <a:cxnLst/>
            <a:rect r="r" b="b" t="t" l="l"/>
            <a:pathLst>
              <a:path h="2310301" w="4328432">
                <a:moveTo>
                  <a:pt x="0" y="0"/>
                </a:moveTo>
                <a:lnTo>
                  <a:pt x="4328432" y="0"/>
                </a:lnTo>
                <a:lnTo>
                  <a:pt x="4328432" y="2310300"/>
                </a:lnTo>
                <a:lnTo>
                  <a:pt x="0" y="2310300"/>
                </a:lnTo>
                <a:lnTo>
                  <a:pt x="0" y="0"/>
                </a:lnTo>
                <a:close/>
              </a:path>
            </a:pathLst>
          </a:custGeom>
          <a:blipFill>
            <a:blip r:embed="rId7"/>
            <a:stretch>
              <a:fillRect l="0" t="0" r="0" b="0"/>
            </a:stretch>
          </a:blipFill>
        </p:spPr>
      </p:sp>
      <p:sp>
        <p:nvSpPr>
          <p:cNvPr name="TextBox 7" id="7"/>
          <p:cNvSpPr txBox="true"/>
          <p:nvPr/>
        </p:nvSpPr>
        <p:spPr>
          <a:xfrm rot="0">
            <a:off x="1756678" y="584221"/>
            <a:ext cx="7625171" cy="620497"/>
          </a:xfrm>
          <a:prstGeom prst="rect">
            <a:avLst/>
          </a:prstGeom>
        </p:spPr>
        <p:txBody>
          <a:bodyPr anchor="t" rtlCol="false" tIns="0" lIns="0" bIns="0" rIns="0">
            <a:spAutoFit/>
          </a:bodyPr>
          <a:lstStyle/>
          <a:p>
            <a:pPr algn="ctr">
              <a:lnSpc>
                <a:spcPts val="4147"/>
              </a:lnSpc>
            </a:pPr>
            <a:r>
              <a:rPr lang="en-US" sz="3840" spc="35">
                <a:solidFill>
                  <a:srgbClr val="000000"/>
                </a:solidFill>
                <a:latin typeface="Arial"/>
                <a:ea typeface="Arial"/>
                <a:cs typeface="Arial"/>
                <a:sym typeface="Arial"/>
              </a:rPr>
              <a:t>Demo chương trình</a:t>
            </a:r>
          </a:p>
        </p:txBody>
      </p:sp>
      <p:sp>
        <p:nvSpPr>
          <p:cNvPr name="TextBox 8" id="8"/>
          <p:cNvSpPr txBox="true"/>
          <p:nvPr/>
        </p:nvSpPr>
        <p:spPr>
          <a:xfrm rot="0">
            <a:off x="1603404" y="3800911"/>
            <a:ext cx="1354582" cy="326173"/>
          </a:xfrm>
          <a:prstGeom prst="rect">
            <a:avLst/>
          </a:prstGeom>
        </p:spPr>
        <p:txBody>
          <a:bodyPr anchor="t" rtlCol="false" tIns="0" lIns="0" bIns="0" rIns="0">
            <a:spAutoFit/>
          </a:bodyPr>
          <a:lstStyle/>
          <a:p>
            <a:pPr algn="l">
              <a:lnSpc>
                <a:spcPts val="2189"/>
              </a:lnSpc>
            </a:pPr>
            <a:r>
              <a:rPr lang="en-US" sz="2027" spc="18">
                <a:solidFill>
                  <a:srgbClr val="000000"/>
                </a:solidFill>
                <a:latin typeface="Arial"/>
                <a:ea typeface="Arial"/>
                <a:cs typeface="Arial"/>
                <a:sym typeface="Arial"/>
              </a:rPr>
              <a:t>Trang chủ</a:t>
            </a:r>
          </a:p>
        </p:txBody>
      </p:sp>
      <p:sp>
        <p:nvSpPr>
          <p:cNvPr name="TextBox 9" id="9"/>
          <p:cNvSpPr txBox="true"/>
          <p:nvPr/>
        </p:nvSpPr>
        <p:spPr>
          <a:xfrm rot="0">
            <a:off x="6480981" y="3845115"/>
            <a:ext cx="1354582" cy="326173"/>
          </a:xfrm>
          <a:prstGeom prst="rect">
            <a:avLst/>
          </a:prstGeom>
        </p:spPr>
        <p:txBody>
          <a:bodyPr anchor="t" rtlCol="false" tIns="0" lIns="0" bIns="0" rIns="0">
            <a:spAutoFit/>
          </a:bodyPr>
          <a:lstStyle/>
          <a:p>
            <a:pPr algn="l">
              <a:lnSpc>
                <a:spcPts val="2189"/>
              </a:lnSpc>
            </a:pPr>
            <a:r>
              <a:rPr lang="en-US" sz="2027" spc="18">
                <a:solidFill>
                  <a:srgbClr val="000000"/>
                </a:solidFill>
                <a:latin typeface="Arial"/>
                <a:ea typeface="Arial"/>
                <a:cs typeface="Arial"/>
                <a:sym typeface="Arial"/>
              </a:rPr>
              <a:t>Phòng họp</a:t>
            </a:r>
          </a:p>
        </p:txBody>
      </p:sp>
      <p:sp>
        <p:nvSpPr>
          <p:cNvPr name="TextBox 10" id="10"/>
          <p:cNvSpPr txBox="true"/>
          <p:nvPr/>
        </p:nvSpPr>
        <p:spPr>
          <a:xfrm rot="0">
            <a:off x="1078552" y="6583680"/>
            <a:ext cx="2996869" cy="326173"/>
          </a:xfrm>
          <a:prstGeom prst="rect">
            <a:avLst/>
          </a:prstGeom>
        </p:spPr>
        <p:txBody>
          <a:bodyPr anchor="t" rtlCol="false" tIns="0" lIns="0" bIns="0" rIns="0">
            <a:spAutoFit/>
          </a:bodyPr>
          <a:lstStyle/>
          <a:p>
            <a:pPr algn="l">
              <a:lnSpc>
                <a:spcPts val="2189"/>
              </a:lnSpc>
            </a:pPr>
            <a:r>
              <a:rPr lang="en-US" sz="2027" spc="18">
                <a:solidFill>
                  <a:srgbClr val="000000"/>
                </a:solidFill>
                <a:latin typeface="Arial"/>
                <a:ea typeface="Arial"/>
                <a:cs typeface="Arial"/>
                <a:sym typeface="Arial"/>
              </a:rPr>
              <a:t>Phòng họp có đoạn chat</a:t>
            </a:r>
          </a:p>
        </p:txBody>
      </p:sp>
      <p:sp>
        <p:nvSpPr>
          <p:cNvPr name="TextBox 11" id="11"/>
          <p:cNvSpPr txBox="true"/>
          <p:nvPr/>
        </p:nvSpPr>
        <p:spPr>
          <a:xfrm rot="0">
            <a:off x="6066071" y="6574155"/>
            <a:ext cx="2507065" cy="326173"/>
          </a:xfrm>
          <a:prstGeom prst="rect">
            <a:avLst/>
          </a:prstGeom>
        </p:spPr>
        <p:txBody>
          <a:bodyPr anchor="t" rtlCol="false" tIns="0" lIns="0" bIns="0" rIns="0">
            <a:spAutoFit/>
          </a:bodyPr>
          <a:lstStyle/>
          <a:p>
            <a:pPr algn="l">
              <a:lnSpc>
                <a:spcPts val="2189"/>
              </a:lnSpc>
            </a:pPr>
            <a:r>
              <a:rPr lang="en-US" sz="2027" spc="18">
                <a:solidFill>
                  <a:srgbClr val="000000"/>
                </a:solidFill>
                <a:latin typeface="Arial"/>
                <a:ea typeface="Arial"/>
                <a:cs typeface="Arial"/>
                <a:sym typeface="Arial"/>
              </a:rPr>
              <a:t>Quản lý thành viên </a:t>
            </a:r>
          </a:p>
        </p:txBody>
      </p:sp>
    </p:spTree>
  </p:cSld>
  <p:clrMapOvr>
    <a:masterClrMapping/>
  </p:clrMapOvr>
  <p:transition spd="fast">
    <p:fade/>
  </p:transition>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3"/>
            <a:stretch>
              <a:fillRect l="0" t="0" r="0" b="0"/>
            </a:stretch>
          </a:blipFill>
        </p:spPr>
      </p:sp>
      <p:sp>
        <p:nvSpPr>
          <p:cNvPr name="TextBox 3" id="3"/>
          <p:cNvSpPr txBox="true"/>
          <p:nvPr/>
        </p:nvSpPr>
        <p:spPr>
          <a:xfrm rot="0">
            <a:off x="1105769" y="3112972"/>
            <a:ext cx="7916311" cy="894693"/>
          </a:xfrm>
          <a:prstGeom prst="rect">
            <a:avLst/>
          </a:prstGeom>
        </p:spPr>
        <p:txBody>
          <a:bodyPr anchor="t" rtlCol="false" tIns="0" lIns="0" bIns="0" rIns="0">
            <a:spAutoFit/>
          </a:bodyPr>
          <a:lstStyle/>
          <a:p>
            <a:pPr algn="ctr">
              <a:lnSpc>
                <a:spcPts val="6724"/>
              </a:lnSpc>
            </a:pPr>
            <a:r>
              <a:rPr lang="en-US" b="true" sz="6724" spc="-40">
                <a:solidFill>
                  <a:srgbClr val="000000"/>
                </a:solidFill>
                <a:latin typeface="Saira Bold"/>
                <a:ea typeface="Saira Bold"/>
                <a:cs typeface="Saira Bold"/>
                <a:sym typeface="Saira Bold"/>
              </a:rPr>
              <a:t>THANK YOU !</a:t>
            </a:r>
          </a:p>
        </p:txBody>
      </p:sp>
    </p:spTree>
  </p:cSld>
  <p:clrMapOvr>
    <a:masterClrMapping/>
  </p:clrMapOvr>
  <p:transition spd="fast">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DAGP0LiQiFM</dc:identifier>
  <dcterms:modified xsi:type="dcterms:W3CDTF">2011-08-01T06:04:30Z</dcterms:modified>
  <cp:revision>1</cp:revision>
  <dc:title>Lab3.pptx</dc:title>
</cp:coreProperties>
</file>