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328" r:id="rId2"/>
    <p:sldId id="389" r:id="rId3"/>
    <p:sldId id="393" r:id="rId4"/>
    <p:sldId id="392" r:id="rId5"/>
    <p:sldId id="394" r:id="rId6"/>
    <p:sldId id="395" r:id="rId7"/>
    <p:sldId id="396" r:id="rId8"/>
    <p:sldId id="397" r:id="rId9"/>
    <p:sldId id="398" r:id="rId10"/>
    <p:sldId id="516" r:id="rId11"/>
    <p:sldId id="403" r:id="rId12"/>
    <p:sldId id="399" r:id="rId13"/>
    <p:sldId id="400" r:id="rId14"/>
    <p:sldId id="517" r:id="rId15"/>
    <p:sldId id="402" r:id="rId16"/>
    <p:sldId id="390" r:id="rId17"/>
    <p:sldId id="391" r:id="rId18"/>
    <p:sldId id="404" r:id="rId19"/>
    <p:sldId id="405" r:id="rId20"/>
    <p:sldId id="406" r:id="rId21"/>
    <p:sldId id="407" r:id="rId22"/>
    <p:sldId id="408" r:id="rId23"/>
    <p:sldId id="485" r:id="rId24"/>
    <p:sldId id="477" r:id="rId25"/>
    <p:sldId id="478" r:id="rId26"/>
    <p:sldId id="479" r:id="rId27"/>
    <p:sldId id="481" r:id="rId28"/>
    <p:sldId id="483" r:id="rId29"/>
    <p:sldId id="486" r:id="rId30"/>
    <p:sldId id="488" r:id="rId31"/>
    <p:sldId id="489" r:id="rId32"/>
    <p:sldId id="490" r:id="rId33"/>
    <p:sldId id="491" r:id="rId34"/>
    <p:sldId id="492" r:id="rId35"/>
    <p:sldId id="494" r:id="rId36"/>
    <p:sldId id="493" r:id="rId37"/>
    <p:sldId id="495" r:id="rId38"/>
    <p:sldId id="496" r:id="rId39"/>
    <p:sldId id="497" r:id="rId40"/>
    <p:sldId id="498" r:id="rId41"/>
    <p:sldId id="518" r:id="rId42"/>
    <p:sldId id="499" r:id="rId43"/>
    <p:sldId id="500" r:id="rId44"/>
    <p:sldId id="501" r:id="rId45"/>
    <p:sldId id="502" r:id="rId46"/>
    <p:sldId id="503" r:id="rId47"/>
    <p:sldId id="504" r:id="rId48"/>
    <p:sldId id="505" r:id="rId49"/>
    <p:sldId id="508" r:id="rId50"/>
    <p:sldId id="506" r:id="rId51"/>
    <p:sldId id="509" r:id="rId52"/>
    <p:sldId id="507" r:id="rId53"/>
    <p:sldId id="510" r:id="rId54"/>
    <p:sldId id="519" r:id="rId55"/>
    <p:sldId id="512" r:id="rId56"/>
    <p:sldId id="511" r:id="rId57"/>
    <p:sldId id="513" r:id="rId58"/>
    <p:sldId id="514" r:id="rId59"/>
    <p:sldId id="468" r:id="rId60"/>
    <p:sldId id="452" r:id="rId61"/>
    <p:sldId id="453" r:id="rId62"/>
    <p:sldId id="454" r:id="rId63"/>
    <p:sldId id="455" r:id="rId64"/>
    <p:sldId id="456" r:id="rId65"/>
    <p:sldId id="457" r:id="rId66"/>
    <p:sldId id="458" r:id="rId67"/>
    <p:sldId id="459" r:id="rId68"/>
    <p:sldId id="461" r:id="rId69"/>
    <p:sldId id="462" r:id="rId70"/>
    <p:sldId id="463" r:id="rId71"/>
    <p:sldId id="464" r:id="rId72"/>
    <p:sldId id="467" r:id="rId73"/>
    <p:sldId id="465" r:id="rId74"/>
    <p:sldId id="469" r:id="rId75"/>
    <p:sldId id="470" r:id="rId76"/>
    <p:sldId id="515" r:id="rId77"/>
    <p:sldId id="446" r:id="rId78"/>
    <p:sldId id="368" r:id="rId79"/>
    <p:sldId id="388" r:id="rId80"/>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99"/>
    <a:srgbClr val="FF0000"/>
    <a:srgbClr val="008000"/>
    <a:srgbClr val="978C28"/>
    <a:srgbClr val="D3C337"/>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4" autoAdjust="0"/>
    <p:restoredTop sz="84423" autoAdjust="0"/>
  </p:normalViewPr>
  <p:slideViewPr>
    <p:cSldViewPr>
      <p:cViewPr varScale="1">
        <p:scale>
          <a:sx n="74" d="100"/>
          <a:sy n="74" d="100"/>
        </p:scale>
        <p:origin x="783"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2/19/2024</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2/19/2024</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2/19/2024</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2/19/2024</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2/19/2024</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2/19/2024</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2/19/2024</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3:</a:t>
            </a:r>
            <a:br>
              <a:rPr lang="en-US" b="1"/>
            </a:br>
            <a:r>
              <a:rPr lang="en-US">
                <a:solidFill>
                  <a:srgbClr val="0066FF"/>
                </a:solidFill>
              </a:rPr>
              <a:t>XỬ LÝ THÔNG TIN TRÊN MÁY TÍNH:</a:t>
            </a:r>
            <a:br>
              <a:rPr lang="en-US">
                <a:solidFill>
                  <a:srgbClr val="0066FF"/>
                </a:solidFill>
              </a:rPr>
            </a:br>
            <a:r>
              <a:rPr lang="en-US">
                <a:solidFill>
                  <a:srgbClr val="0066FF"/>
                </a:solidFill>
              </a:rPr>
              <a:t>LẬP TRÌNH CƠ SỞ DỮ LIỆU</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có</a:t>
            </a:r>
            <a:r>
              <a:rPr lang="en-US" dirty="0"/>
              <a:t> </a:t>
            </a:r>
            <a:r>
              <a:rPr lang="en-US" dirty="0" err="1"/>
              <a:t>tham</a:t>
            </a:r>
            <a:r>
              <a:rPr lang="en-US" dirty="0"/>
              <a:t> </a:t>
            </a:r>
            <a:r>
              <a:rPr lang="en-US" dirty="0" err="1"/>
              <a:t>số</a:t>
            </a:r>
            <a:r>
              <a:rPr lang="en-US" dirty="0"/>
              <a:t>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a:xfrm>
            <a:off x="609600" y="1295400"/>
            <a:ext cx="10972800" cy="4525963"/>
          </a:xfrm>
        </p:spPr>
        <p:txBody>
          <a:bodyPr/>
          <a:lstStyle/>
          <a:p>
            <a:r>
              <a:rPr lang="en-US" dirty="0" err="1"/>
              <a:t>Khai</a:t>
            </a:r>
            <a:r>
              <a:rPr lang="en-US" dirty="0"/>
              <a:t> </a:t>
            </a:r>
            <a:r>
              <a:rPr lang="en-US" dirty="0" err="1"/>
              <a:t>báo</a:t>
            </a:r>
            <a:r>
              <a:rPr lang="en-US" dirty="0"/>
              <a:t> </a:t>
            </a:r>
            <a:r>
              <a:rPr lang="en-US" dirty="0" err="1"/>
              <a:t>một</a:t>
            </a:r>
            <a:r>
              <a:rPr lang="en-US" dirty="0"/>
              <a:t> stored procedure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r>
              <a:rPr lang="en-US" i="1" dirty="0">
                <a:solidFill>
                  <a:srgbClr val="008000"/>
                </a:solidFill>
                <a:latin typeface="Courier New" panose="02070309020205020404" pitchFamily="49" charset="0"/>
                <a:cs typeface="Courier New" panose="02070309020205020404" pitchFamily="49" charset="0"/>
              </a:rPr>
              <a:t> </a:t>
            </a:r>
            <a:r>
              <a:rPr lang="en-US" i="1" dirty="0">
                <a:solidFill>
                  <a:srgbClr val="000099"/>
                </a:solidFill>
                <a:latin typeface="Courier New" panose="02070309020205020404" pitchFamily="49" charset="0"/>
                <a:cs typeface="Courier New" panose="02070309020205020404" pitchFamily="49" charset="0"/>
              </a:rPr>
              <a:t>&lt;@tham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 , @tham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n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n&gt;</a:t>
            </a:r>
            <a:br>
              <a:rPr lang="en-US" i="1" dirty="0">
                <a:solidFill>
                  <a:srgbClr val="000099"/>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stored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626555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0468-38C5-054F-B225-8672FE9B29B6}"/>
              </a:ext>
            </a:extLst>
          </p:cNvPr>
          <p:cNvSpPr>
            <a:spLocks noGrp="1"/>
          </p:cNvSpPr>
          <p:nvPr>
            <p:ph type="title"/>
          </p:nvPr>
        </p:nvSpPr>
        <p:spPr/>
        <p:txBody>
          <a:bodyPr/>
          <a:lstStyle/>
          <a:p>
            <a:r>
              <a:rPr lang="en-US"/>
              <a:t>Ví dụ</a:t>
            </a:r>
          </a:p>
        </p:txBody>
      </p:sp>
      <p:graphicFrame>
        <p:nvGraphicFramePr>
          <p:cNvPr id="4" name="Content Placeholder 3">
            <a:extLst>
              <a:ext uri="{FF2B5EF4-FFF2-40B4-BE49-F238E27FC236}">
                <a16:creationId xmlns:a16="http://schemas.microsoft.com/office/drawing/2014/main" id="{D807914F-C25C-DE4F-B35A-2CAE5D64464B}"/>
              </a:ext>
            </a:extLst>
          </p:cNvPr>
          <p:cNvGraphicFramePr>
            <a:graphicFrameLocks noGrp="1"/>
          </p:cNvGraphicFramePr>
          <p:nvPr>
            <p:ph idx="1"/>
          </p:nvPr>
        </p:nvGraphicFramePr>
        <p:xfrm>
          <a:off x="266701" y="1425576"/>
          <a:ext cx="11658598" cy="4419600"/>
        </p:xfrm>
        <a:graphic>
          <a:graphicData uri="http://schemas.openxmlformats.org/drawingml/2006/table">
            <a:tbl>
              <a:tblPr/>
              <a:tblGrid>
                <a:gridCol w="1447800">
                  <a:extLst>
                    <a:ext uri="{9D8B030D-6E8A-4147-A177-3AD203B41FA5}">
                      <a16:colId xmlns:a16="http://schemas.microsoft.com/office/drawing/2014/main" val="1592203902"/>
                    </a:ext>
                  </a:extLst>
                </a:gridCol>
                <a:gridCol w="1883228">
                  <a:extLst>
                    <a:ext uri="{9D8B030D-6E8A-4147-A177-3AD203B41FA5}">
                      <a16:colId xmlns:a16="http://schemas.microsoft.com/office/drawing/2014/main" val="4212519722"/>
                    </a:ext>
                  </a:extLst>
                </a:gridCol>
                <a:gridCol w="1665514">
                  <a:extLst>
                    <a:ext uri="{9D8B030D-6E8A-4147-A177-3AD203B41FA5}">
                      <a16:colId xmlns:a16="http://schemas.microsoft.com/office/drawing/2014/main" val="1292639099"/>
                    </a:ext>
                  </a:extLst>
                </a:gridCol>
                <a:gridCol w="1665514">
                  <a:extLst>
                    <a:ext uri="{9D8B030D-6E8A-4147-A177-3AD203B41FA5}">
                      <a16:colId xmlns:a16="http://schemas.microsoft.com/office/drawing/2014/main" val="803875022"/>
                    </a:ext>
                  </a:extLst>
                </a:gridCol>
                <a:gridCol w="1665514">
                  <a:extLst>
                    <a:ext uri="{9D8B030D-6E8A-4147-A177-3AD203B41FA5}">
                      <a16:colId xmlns:a16="http://schemas.microsoft.com/office/drawing/2014/main" val="262260197"/>
                    </a:ext>
                  </a:extLst>
                </a:gridCol>
                <a:gridCol w="1665514">
                  <a:extLst>
                    <a:ext uri="{9D8B030D-6E8A-4147-A177-3AD203B41FA5}">
                      <a16:colId xmlns:a16="http://schemas.microsoft.com/office/drawing/2014/main" val="145978681"/>
                    </a:ext>
                  </a:extLst>
                </a:gridCol>
                <a:gridCol w="1665514">
                  <a:extLst>
                    <a:ext uri="{9D8B030D-6E8A-4147-A177-3AD203B41FA5}">
                      <a16:colId xmlns:a16="http://schemas.microsoft.com/office/drawing/2014/main" val="3307748901"/>
                    </a:ext>
                  </a:extLst>
                </a:gridCol>
              </a:tblGrid>
              <a:tr h="546659">
                <a:tc>
                  <a:txBody>
                    <a:bodyPr/>
                    <a:lstStyle/>
                    <a:p>
                      <a:pPr algn="l"/>
                      <a:r>
                        <a:rPr lang="en-US" sz="1600" b="1"/>
                        <a:t>CustomerID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CustomerName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ContactName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Address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City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PostalCode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Country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848690"/>
                  </a:ext>
                </a:extLst>
              </a:tr>
              <a:tr h="824030">
                <a:tc>
                  <a:txBody>
                    <a:bodyPr/>
                    <a:lstStyle/>
                    <a:p>
                      <a:pPr algn="l"/>
                      <a:r>
                        <a:rPr lang="en-US" sz="1600"/>
                        <a:t>1</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Alfreds Futterkiste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Maria Anders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Obere Str. 57</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Berlin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12209</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Germany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197064"/>
                  </a:ext>
                </a:extLst>
              </a:tr>
              <a:tr h="824030">
                <a:tc>
                  <a:txBody>
                    <a:bodyPr/>
                    <a:lstStyle/>
                    <a:p>
                      <a:pPr algn="l"/>
                      <a:r>
                        <a:rPr lang="en-US" sz="1600"/>
                        <a:t>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 Emparedados y helados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Avda. de la Constitución 2222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05021</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218082"/>
                  </a:ext>
                </a:extLst>
              </a:tr>
              <a:tr h="824030">
                <a:tc>
                  <a:txBody>
                    <a:bodyPr/>
                    <a:lstStyle/>
                    <a:p>
                      <a:pPr algn="l"/>
                      <a:r>
                        <a:rPr lang="en-US" sz="1600"/>
                        <a:t>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 Taquería</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Mataderos 2312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256195"/>
                  </a:ext>
                </a:extLst>
              </a:tr>
              <a:tr h="824030">
                <a:tc>
                  <a:txBody>
                    <a:bodyPr/>
                    <a:lstStyle/>
                    <a:p>
                      <a:pPr algn="l"/>
                      <a:r>
                        <a:rPr lang="en-US" sz="1600"/>
                        <a:t>4</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Around the Horn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Thomas Hardy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120 Hanover Sq.</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London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WA1 1DP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UK</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8037"/>
                  </a:ext>
                </a:extLst>
              </a:tr>
              <a:tr h="576821">
                <a:tc>
                  <a:txBody>
                    <a:bodyPr/>
                    <a:lstStyle/>
                    <a:p>
                      <a:pPr algn="l"/>
                      <a:r>
                        <a:rPr lang="en-US" sz="1600"/>
                        <a:t>5</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Berglunds snabbköp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Christina Berglund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Berguvsvägen 8</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Luleå</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S-958 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Sweden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422264"/>
                  </a:ext>
                </a:extLst>
              </a:tr>
            </a:tbl>
          </a:graphicData>
        </a:graphic>
      </p:graphicFrame>
    </p:spTree>
    <p:extLst>
      <p:ext uri="{BB962C8B-B14F-4D97-AF65-F5344CB8AC3E}">
        <p14:creationId xmlns:p14="http://schemas.microsoft.com/office/powerpoint/2010/main" val="24517518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E173-AF0C-CD43-A3B8-427A85F9B04C}"/>
              </a:ext>
            </a:extLst>
          </p:cNvPr>
          <p:cNvSpPr>
            <a:spLocks noGrp="1"/>
          </p:cNvSpPr>
          <p:nvPr>
            <p:ph type="title"/>
          </p:nvPr>
        </p:nvSpPr>
        <p:spPr/>
        <p:txBody>
          <a:bodyPr/>
          <a:lstStyle/>
          <a:p>
            <a:r>
              <a:rPr lang="en-US"/>
              <a:t>Ví dụ trường hợp 1 tham số</a:t>
            </a:r>
          </a:p>
        </p:txBody>
      </p:sp>
      <p:sp>
        <p:nvSpPr>
          <p:cNvPr id="3" name="Content Placeholder 2">
            <a:extLst>
              <a:ext uri="{FF2B5EF4-FFF2-40B4-BE49-F238E27FC236}">
                <a16:creationId xmlns:a16="http://schemas.microsoft.com/office/drawing/2014/main" id="{F6B6837C-38F8-5C48-99AC-9655B4680884}"/>
              </a:ext>
            </a:extLst>
          </p:cNvPr>
          <p:cNvSpPr>
            <a:spLocks noGrp="1"/>
          </p:cNvSpPr>
          <p:nvPr>
            <p:ph idx="1"/>
          </p:nvPr>
        </p:nvSpPr>
        <p:spPr/>
        <p:txBody>
          <a:bodyPr/>
          <a:lstStyle/>
          <a:p>
            <a:r>
              <a:rPr lang="en-US">
                <a:cs typeface="Courier New" panose="02070309020205020404" pitchFamily="49" charset="0"/>
              </a:rPr>
              <a:t>Khai báo Procedure:</a:t>
            </a:r>
          </a:p>
          <a:p>
            <a:pPr marL="0" indent="0">
              <a:buNone/>
            </a:pPr>
            <a:r>
              <a:rPr lang="en-US" sz="2400">
                <a:solidFill>
                  <a:srgbClr val="FF0000"/>
                </a:solidFill>
                <a:latin typeface="Courier New" panose="02070309020205020404" pitchFamily="49" charset="0"/>
                <a:cs typeface="Courier New" panose="02070309020205020404" pitchFamily="49" charset="0"/>
              </a:rPr>
              <a:t>CREATE PROCEDURE </a:t>
            </a:r>
            <a:r>
              <a:rPr lang="en-US" sz="2400" i="1">
                <a:latin typeface="Courier New" panose="02070309020205020404" pitchFamily="49" charset="0"/>
                <a:cs typeface="Courier New" panose="02070309020205020404" pitchFamily="49" charset="0"/>
              </a:rPr>
              <a:t>SelectAllCustomers</a:t>
            </a: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@City nvarchar(30)</a:t>
            </a:r>
            <a:br>
              <a:rPr lang="en-US" sz="2400">
                <a:solidFill>
                  <a:srgbClr val="FF0000"/>
                </a:solidFill>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AS</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SELECT * FROM Customers WHERE City = </a:t>
            </a:r>
            <a:r>
              <a:rPr lang="en-US" sz="2400">
                <a:solidFill>
                  <a:srgbClr val="FF0000"/>
                </a:solidFill>
                <a:latin typeface="Courier New" panose="02070309020205020404" pitchFamily="49" charset="0"/>
                <a:cs typeface="Courier New" panose="02070309020205020404" pitchFamily="49" charset="0"/>
              </a:rPr>
              <a:t>@City</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GO;</a:t>
            </a:r>
          </a:p>
          <a:p>
            <a:pPr marL="0" indent="0">
              <a:buNone/>
            </a:pPr>
            <a:endParaRPr lang="en-US" sz="2400">
              <a:latin typeface="Courier New" panose="02070309020205020404" pitchFamily="49" charset="0"/>
              <a:cs typeface="Courier New" panose="02070309020205020404" pitchFamily="49" charset="0"/>
            </a:endParaRPr>
          </a:p>
          <a:p>
            <a:r>
              <a:rPr lang="en-US">
                <a:cs typeface="Courier New" panose="02070309020205020404" pitchFamily="49" charset="0"/>
              </a:rPr>
              <a:t>Gọi thực thi Procedure:</a:t>
            </a:r>
          </a:p>
          <a:p>
            <a:pPr marL="0" indent="0">
              <a:buNone/>
            </a:pPr>
            <a:r>
              <a:rPr lang="en-US" sz="2400">
                <a:solidFill>
                  <a:srgbClr val="FF0000"/>
                </a:solidFill>
                <a:latin typeface="Courier New" panose="02070309020205020404" pitchFamily="49" charset="0"/>
                <a:cs typeface="Courier New" panose="02070309020205020404" pitchFamily="49" charset="0"/>
              </a:rPr>
              <a:t>EXEC</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SelectAllCustomers</a:t>
            </a:r>
            <a:r>
              <a:rPr lang="en-US" sz="2400">
                <a:latin typeface="Courier New" panose="02070309020205020404" pitchFamily="49" charset="0"/>
                <a:cs typeface="Courier New" panose="02070309020205020404" pitchFamily="49" charset="0"/>
              </a:rPr>
              <a:t> @City = 'London'; </a:t>
            </a:r>
          </a:p>
        </p:txBody>
      </p:sp>
    </p:spTree>
    <p:extLst>
      <p:ext uri="{BB962C8B-B14F-4D97-AF65-F5344CB8AC3E}">
        <p14:creationId xmlns:p14="http://schemas.microsoft.com/office/powerpoint/2010/main" val="19286961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D22-3D61-D449-9731-62AA0AB11627}"/>
              </a:ext>
            </a:extLst>
          </p:cNvPr>
          <p:cNvSpPr>
            <a:spLocks noGrp="1"/>
          </p:cNvSpPr>
          <p:nvPr>
            <p:ph type="title"/>
          </p:nvPr>
        </p:nvSpPr>
        <p:spPr/>
        <p:txBody>
          <a:bodyPr/>
          <a:lstStyle/>
          <a:p>
            <a:r>
              <a:rPr lang="en-US"/>
              <a:t>Ví dụ trường hợp nhiều tham số</a:t>
            </a:r>
          </a:p>
        </p:txBody>
      </p:sp>
      <p:sp>
        <p:nvSpPr>
          <p:cNvPr id="3" name="Content Placeholder 2">
            <a:extLst>
              <a:ext uri="{FF2B5EF4-FFF2-40B4-BE49-F238E27FC236}">
                <a16:creationId xmlns:a16="http://schemas.microsoft.com/office/drawing/2014/main" id="{8F62060C-A105-894F-A139-75D7D0564D26}"/>
              </a:ext>
            </a:extLst>
          </p:cNvPr>
          <p:cNvSpPr>
            <a:spLocks noGrp="1"/>
          </p:cNvSpPr>
          <p:nvPr>
            <p:ph idx="1"/>
          </p:nvPr>
        </p:nvSpPr>
        <p:spPr/>
        <p:txBody>
          <a:bodyPr/>
          <a:lstStyle/>
          <a:p>
            <a:r>
              <a:rPr lang="en-US" dirty="0" err="1"/>
              <a:t>Khai</a:t>
            </a:r>
            <a:r>
              <a:rPr lang="en-US" dirty="0"/>
              <a:t> </a:t>
            </a:r>
            <a:r>
              <a:rPr lang="en-US" dirty="0" err="1"/>
              <a:t>báo</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CREATE PROCEDURE </a:t>
            </a:r>
            <a:r>
              <a:rPr lang="en-US" sz="2400" b="1" i="1" dirty="0" err="1">
                <a:latin typeface="Courier New" panose="02070309020205020404" pitchFamily="49" charset="0"/>
                <a:cs typeface="Courier New" panose="02070309020205020404" pitchFamily="49" charset="0"/>
              </a:rPr>
              <a:t>SelectAllCustomers</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@City </a:t>
            </a:r>
            <a:r>
              <a:rPr lang="en-US" sz="2400" dirty="0" err="1">
                <a:solidFill>
                  <a:srgbClr val="FF0000"/>
                </a:solidFill>
                <a:latin typeface="Courier New" panose="02070309020205020404" pitchFamily="49" charset="0"/>
                <a:cs typeface="Courier New" panose="02070309020205020404" pitchFamily="49" charset="0"/>
              </a:rPr>
              <a:t>nvarchar</a:t>
            </a:r>
            <a:r>
              <a:rPr lang="en-US" sz="2400" dirty="0">
                <a:solidFill>
                  <a:srgbClr val="FF0000"/>
                </a:solidFill>
                <a:latin typeface="Courier New" panose="02070309020205020404" pitchFamily="49" charset="0"/>
                <a:cs typeface="Courier New" panose="02070309020205020404" pitchFamily="49" charset="0"/>
              </a:rPr>
              <a:t>(30)</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nvarchar</a:t>
            </a:r>
            <a:r>
              <a:rPr lang="en-US" sz="2400" dirty="0">
                <a:solidFill>
                  <a:srgbClr val="FF0000"/>
                </a:solidFill>
                <a:latin typeface="Courier New" panose="02070309020205020404" pitchFamily="49" charset="0"/>
                <a:cs typeface="Courier New" panose="02070309020205020404" pitchFamily="49" charset="0"/>
              </a:rPr>
              <a:t>(10)</a:t>
            </a:r>
            <a:br>
              <a:rPr lang="en-US" sz="2400" dirty="0">
                <a:solidFill>
                  <a:srgbClr val="FF0000"/>
                </a:solidFill>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SELECT * FROM Customers WHERE City = </a:t>
            </a:r>
            <a:r>
              <a:rPr lang="en-US" sz="2400" dirty="0">
                <a:solidFill>
                  <a:srgbClr val="FF0000"/>
                </a:solidFill>
                <a:latin typeface="Courier New" panose="02070309020205020404" pitchFamily="49" charset="0"/>
                <a:cs typeface="Courier New" panose="02070309020205020404" pitchFamily="49" charset="0"/>
              </a:rPr>
              <a:t>@City </a:t>
            </a:r>
            <a:r>
              <a:rPr lang="en-US" sz="2400" dirty="0">
                <a:latin typeface="Courier New" panose="02070309020205020404" pitchFamily="49" charset="0"/>
                <a:cs typeface="Courier New" panose="02070309020205020404" pitchFamily="49" charset="0"/>
              </a:rPr>
              <a:t>AND 	</a:t>
            </a:r>
            <a:r>
              <a:rPr lang="en-US" sz="2400" dirty="0" err="1">
                <a:latin typeface="Courier New" panose="02070309020205020404" pitchFamily="49" charset="0"/>
                <a:cs typeface="Courier New" panose="02070309020205020404" pitchFamily="49" charset="0"/>
              </a:rPr>
              <a:t>PostalCode</a:t>
            </a:r>
            <a:r>
              <a:rPr lang="en-US" sz="2400" dirty="0">
                <a:latin typeface="Courier New" panose="02070309020205020404" pitchFamily="49" charset="0"/>
                <a:cs typeface="Courier New" panose="02070309020205020404" pitchFamily="49" charset="0"/>
              </a:rPr>
              <a:t> =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GO;</a:t>
            </a:r>
          </a:p>
          <a:p>
            <a:r>
              <a:rPr lang="en-US" dirty="0" err="1"/>
              <a:t>Thực</a:t>
            </a:r>
            <a:r>
              <a:rPr lang="en-US" dirty="0"/>
              <a:t> </a:t>
            </a:r>
            <a:r>
              <a:rPr lang="en-US" dirty="0" err="1"/>
              <a:t>thi</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EXEC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SelectAllCustomers</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@City = 'London'</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r>
              <a:rPr lang="en-US" sz="2400" dirty="0">
                <a:solidFill>
                  <a:srgbClr val="FF0000"/>
                </a:solidFill>
                <a:latin typeface="Courier New" panose="02070309020205020404" pitchFamily="49" charset="0"/>
                <a:cs typeface="Courier New" panose="02070309020205020404" pitchFamily="49" charset="0"/>
              </a:rPr>
              <a:t> = 'WA1 1DP'</a:t>
            </a:r>
            <a:r>
              <a:rPr lang="en-US"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041705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a:t>
            </a:r>
            <a:br>
              <a:rPr lang="en-US" dirty="0"/>
            </a:br>
            <a:r>
              <a:rPr lang="en-US" dirty="0" err="1"/>
              <a:t>có</a:t>
            </a:r>
            <a:r>
              <a:rPr lang="en-US" dirty="0"/>
              <a:t> </a:t>
            </a:r>
            <a:r>
              <a:rPr lang="en-US" dirty="0" err="1"/>
              <a:t>tham</a:t>
            </a:r>
            <a:r>
              <a:rPr lang="en-US" dirty="0"/>
              <a:t> </a:t>
            </a:r>
            <a:r>
              <a:rPr lang="en-US" dirty="0" err="1"/>
              <a:t>số</a:t>
            </a:r>
            <a:r>
              <a:rPr lang="en-US" dirty="0"/>
              <a:t> ra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a:xfrm>
            <a:off x="609600" y="1295400"/>
            <a:ext cx="10972800" cy="4525963"/>
          </a:xfrm>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r>
              <a:rPr lang="en-US" i="1" dirty="0">
                <a:solidFill>
                  <a:srgbClr val="008000"/>
                </a:solidFill>
                <a:latin typeface="Courier New" panose="02070309020205020404" pitchFamily="49" charset="0"/>
                <a:cs typeface="Courier New" panose="02070309020205020404" pitchFamily="49" charset="0"/>
              </a:rPr>
              <a:t> </a:t>
            </a:r>
            <a:r>
              <a:rPr lang="en-US" i="1" dirty="0">
                <a:solidFill>
                  <a:srgbClr val="000099"/>
                </a:solidFill>
                <a:latin typeface="Courier New" panose="02070309020205020404" pitchFamily="49" charset="0"/>
                <a:cs typeface="Courier New" panose="02070309020205020404" pitchFamily="49" charset="0"/>
              </a:rPr>
              <a:t>&lt;@tham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2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2 </a:t>
            </a:r>
            <a:r>
              <a:rPr lang="en-US" b="1" i="1" dirty="0">
                <a:solidFill>
                  <a:srgbClr val="000099"/>
                </a:solidFill>
                <a:latin typeface="Courier New" panose="02070309020205020404" pitchFamily="49" charset="0"/>
                <a:cs typeface="Courier New" panose="02070309020205020404" pitchFamily="49" charset="0"/>
              </a:rPr>
              <a:t>OUTPUT, </a:t>
            </a:r>
            <a:r>
              <a:rPr lang="en-US" i="1" dirty="0">
                <a:solidFill>
                  <a:srgbClr val="000099"/>
                </a:solidFill>
                <a:latin typeface="Courier New" panose="02070309020205020404" pitchFamily="49" charset="0"/>
                <a:cs typeface="Courier New" panose="02070309020205020404" pitchFamily="49" charset="0"/>
              </a:rPr>
              <a:t>...&gt;</a:t>
            </a:r>
            <a:br>
              <a:rPr lang="en-US" i="1" dirty="0">
                <a:solidFill>
                  <a:srgbClr val="000099"/>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stored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466700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D22-3D61-D449-9731-62AA0AB11627}"/>
              </a:ext>
            </a:extLst>
          </p:cNvPr>
          <p:cNvSpPr>
            <a:spLocks noGrp="1"/>
          </p:cNvSpPr>
          <p:nvPr>
            <p:ph type="title"/>
          </p:nvPr>
        </p:nvSpPr>
        <p:spPr/>
        <p:txBody>
          <a:bodyPr/>
          <a:lstStyle/>
          <a:p>
            <a:r>
              <a:rPr lang="en-US"/>
              <a:t>Ví dụ trường hợp tham số ra</a:t>
            </a:r>
          </a:p>
        </p:txBody>
      </p:sp>
      <p:sp>
        <p:nvSpPr>
          <p:cNvPr id="3" name="Content Placeholder 2">
            <a:extLst>
              <a:ext uri="{FF2B5EF4-FFF2-40B4-BE49-F238E27FC236}">
                <a16:creationId xmlns:a16="http://schemas.microsoft.com/office/drawing/2014/main" id="{8F62060C-A105-894F-A139-75D7D0564D26}"/>
              </a:ext>
            </a:extLst>
          </p:cNvPr>
          <p:cNvSpPr>
            <a:spLocks noGrp="1"/>
          </p:cNvSpPr>
          <p:nvPr>
            <p:ph idx="1"/>
          </p:nvPr>
        </p:nvSpPr>
        <p:spPr>
          <a:xfrm>
            <a:off x="381000" y="1166018"/>
            <a:ext cx="11658600" cy="4929982"/>
          </a:xfrm>
        </p:spPr>
        <p:txBody>
          <a:bodyPr/>
          <a:lstStyle/>
          <a:p>
            <a:r>
              <a:rPr lang="en-US" dirty="0" err="1"/>
              <a:t>Khai</a:t>
            </a:r>
            <a:r>
              <a:rPr lang="en-US" dirty="0"/>
              <a:t> </a:t>
            </a:r>
            <a:r>
              <a:rPr lang="en-US" dirty="0" err="1"/>
              <a:t>báo</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CREATE PROCEDURE </a:t>
            </a:r>
            <a:r>
              <a:rPr lang="en-US" sz="2400" b="1" i="1" dirty="0" err="1">
                <a:latin typeface="Courier New" panose="02070309020205020404" pitchFamily="49" charset="0"/>
                <a:cs typeface="Courier New" panose="02070309020205020404" pitchFamily="49" charset="0"/>
              </a:rPr>
              <a:t>SelectCustomerName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r>
              <a:rPr lang="en-US" sz="2400" dirty="0">
                <a:solidFill>
                  <a:srgbClr val="FF0000"/>
                </a:solidFill>
                <a:latin typeface="Courier New" panose="02070309020205020404" pitchFamily="49" charset="0"/>
                <a:cs typeface="Courier New" panose="02070309020205020404" pitchFamily="49" charset="0"/>
              </a:rPr>
              <a:t> char(2)</a:t>
            </a:r>
            <a:r>
              <a:rPr lang="en-US" sz="2400" dirty="0">
                <a:latin typeface="Courier New" panose="02070309020205020404" pitchFamily="49" charset="0"/>
                <a:cs typeface="Courier New" panose="02070309020205020404" pitchFamily="49" charset="0"/>
              </a:rPr>
              <a:t>, </a:t>
            </a:r>
            <a:r>
              <a:rPr lang="en-US" sz="2400" dirty="0">
                <a:solidFill>
                  <a:srgbClr val="008000"/>
                </a:solidFill>
                <a:latin typeface="Courier New" panose="02070309020205020404" pitchFamily="49" charset="0"/>
                <a:cs typeface="Courier New" panose="02070309020205020404" pitchFamily="49" charset="0"/>
              </a:rPr>
              <a:t>@</a:t>
            </a:r>
            <a:r>
              <a:rPr lang="en-US" sz="2400" dirty="0" err="1">
                <a:solidFill>
                  <a:srgbClr val="008000"/>
                </a:solidFill>
                <a:latin typeface="Courier New" panose="02070309020205020404" pitchFamily="49" charset="0"/>
                <a:cs typeface="Courier New" panose="02070309020205020404" pitchFamily="49" charset="0"/>
              </a:rPr>
              <a:t>CustomerName</a:t>
            </a:r>
            <a:r>
              <a:rPr lang="en-US" sz="2400" dirty="0">
                <a:solidFill>
                  <a:srgbClr val="008000"/>
                </a:solidFill>
                <a:latin typeface="Courier New" panose="02070309020205020404" pitchFamily="49" charset="0"/>
                <a:cs typeface="Courier New" panose="02070309020205020404" pitchFamily="49" charset="0"/>
              </a:rPr>
              <a:t> </a:t>
            </a:r>
            <a:r>
              <a:rPr lang="en-US" sz="2400" dirty="0" err="1">
                <a:solidFill>
                  <a:srgbClr val="008000"/>
                </a:solidFill>
                <a:latin typeface="Courier New" panose="02070309020205020404" pitchFamily="49" charset="0"/>
                <a:cs typeface="Courier New" panose="02070309020205020404" pitchFamily="49" charset="0"/>
              </a:rPr>
              <a:t>nvarchar</a:t>
            </a:r>
            <a:r>
              <a:rPr lang="en-US" sz="2400" dirty="0">
                <a:solidFill>
                  <a:srgbClr val="008000"/>
                </a:solidFill>
                <a:latin typeface="Courier New" panose="02070309020205020404" pitchFamily="49" charset="0"/>
                <a:cs typeface="Courier New" panose="02070309020205020404" pitchFamily="49" charset="0"/>
              </a:rPr>
              <a:t>(100) </a:t>
            </a:r>
            <a:r>
              <a:rPr lang="en-US" sz="2400" b="1" dirty="0">
                <a:solidFill>
                  <a:srgbClr val="008000"/>
                </a:solidFill>
                <a:latin typeface="Courier New" panose="02070309020205020404" pitchFamily="49" charset="0"/>
                <a:cs typeface="Courier New" panose="02070309020205020404" pitchFamily="49" charset="0"/>
              </a:rPr>
              <a:t>OUTPUT</a:t>
            </a:r>
            <a:br>
              <a:rPr lang="en-US" sz="2400" dirty="0">
                <a:solidFill>
                  <a:srgbClr val="FF0000"/>
                </a:solidFill>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SELECT </a:t>
            </a:r>
            <a:r>
              <a:rPr lang="en-US" sz="2400" b="1" dirty="0">
                <a:solidFill>
                  <a:srgbClr val="008000"/>
                </a:solidFill>
                <a:latin typeface="Courier New" panose="02070309020205020404" pitchFamily="49" charset="0"/>
                <a:cs typeface="Courier New" panose="02070309020205020404" pitchFamily="49" charset="0"/>
              </a:rPr>
              <a:t>@</a:t>
            </a:r>
            <a:r>
              <a:rPr lang="en-US" sz="2400" b="1" dirty="0" err="1">
                <a:solidFill>
                  <a:srgbClr val="008000"/>
                </a:solidFill>
                <a:latin typeface="Courier New" panose="02070309020205020404" pitchFamily="49" charset="0"/>
                <a:cs typeface="Courier New" panose="02070309020205020404" pitchFamily="49" charset="0"/>
              </a:rPr>
              <a:t>CustomerName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CustomerName</a:t>
            </a:r>
            <a:r>
              <a:rPr lang="en-US" sz="2400" dirty="0">
                <a:latin typeface="Courier New" panose="02070309020205020404" pitchFamily="49" charset="0"/>
                <a:cs typeface="Courier New" panose="02070309020205020404" pitchFamily="49" charset="0"/>
              </a:rPr>
              <a:t> FROM Customers WHERE 	</a:t>
            </a:r>
            <a:r>
              <a:rPr lang="en-US" sz="2400" dirty="0" err="1">
                <a:latin typeface="Courier New" panose="02070309020205020404" pitchFamily="49" charset="0"/>
                <a:cs typeface="Courier New" panose="02070309020205020404" pitchFamily="49" charset="0"/>
              </a:rPr>
              <a:t>CustomerID</a:t>
            </a:r>
            <a:r>
              <a:rPr lang="en-US" sz="2400" dirty="0">
                <a:latin typeface="Courier New" panose="02070309020205020404" pitchFamily="49" charset="0"/>
                <a:cs typeface="Courier New" panose="02070309020205020404" pitchFamily="49" charset="0"/>
              </a:rPr>
              <a:t> =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GO;</a:t>
            </a:r>
          </a:p>
          <a:p>
            <a:r>
              <a:rPr lang="en-US" dirty="0" err="1"/>
              <a:t>Thực</a:t>
            </a:r>
            <a:r>
              <a:rPr lang="en-US" dirty="0"/>
              <a:t> </a:t>
            </a:r>
            <a:r>
              <a:rPr lang="en-US" dirty="0" err="1"/>
              <a:t>thi</a:t>
            </a:r>
            <a:r>
              <a:rPr lang="en-US" dirty="0"/>
              <a:t> procedure:</a:t>
            </a:r>
          </a:p>
          <a:p>
            <a:pPr marL="0" indent="0">
              <a:buNone/>
            </a:pPr>
            <a:r>
              <a:rPr lang="en-US" sz="2400" dirty="0">
                <a:latin typeface="Courier New" panose="02070309020205020404" pitchFamily="49" charset="0"/>
                <a:cs typeface="Courier New" panose="02070309020205020404" pitchFamily="49" charset="0"/>
              </a:rPr>
              <a:t>DECLARE </a:t>
            </a:r>
            <a:r>
              <a:rPr lang="en-US" sz="2400" dirty="0">
                <a:solidFill>
                  <a:srgbClr val="000099"/>
                </a:solidFill>
                <a:latin typeface="Courier New" panose="02070309020205020404" pitchFamily="49" charset="0"/>
                <a:cs typeface="Courier New" panose="02070309020205020404" pitchFamily="49" charset="0"/>
              </a:rPr>
              <a:t>@</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nvarchar</a:t>
            </a:r>
            <a:r>
              <a:rPr lang="en-US" sz="2400" dirty="0">
                <a:latin typeface="Courier New" panose="02070309020205020404" pitchFamily="49" charset="0"/>
                <a:cs typeface="Courier New" panose="02070309020205020404" pitchFamily="49" charset="0"/>
              </a:rPr>
              <a:t>(100)</a:t>
            </a:r>
          </a:p>
          <a:p>
            <a:pPr marL="0" indent="0">
              <a:buNone/>
            </a:pPr>
            <a:r>
              <a:rPr lang="en-US" sz="2400" dirty="0">
                <a:solidFill>
                  <a:srgbClr val="FF0000"/>
                </a:solidFill>
                <a:latin typeface="Courier New" panose="02070309020205020404" pitchFamily="49" charset="0"/>
                <a:cs typeface="Courier New" panose="02070309020205020404" pitchFamily="49" charset="0"/>
              </a:rPr>
              <a:t>EXEC</a:t>
            </a:r>
            <a:r>
              <a:rPr lang="en-US" sz="2400"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SelectCustomerName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r>
              <a:rPr lang="en-US" sz="2400" dirty="0">
                <a:solidFill>
                  <a:srgbClr val="FF0000"/>
                </a:solidFill>
                <a:latin typeface="Courier New" panose="02070309020205020404" pitchFamily="49" charset="0"/>
                <a:cs typeface="Courier New" panose="02070309020205020404" pitchFamily="49" charset="0"/>
              </a:rPr>
              <a:t> = 2</a:t>
            </a:r>
            <a:r>
              <a:rPr lang="en-US" sz="2400" dirty="0">
                <a:latin typeface="Courier New" panose="02070309020205020404" pitchFamily="49" charset="0"/>
                <a:cs typeface="Courier New" panose="02070309020205020404" pitchFamily="49" charset="0"/>
              </a:rPr>
              <a:t>, </a:t>
            </a:r>
            <a:r>
              <a:rPr lang="en-US" sz="2400" dirty="0">
                <a:solidFill>
                  <a:srgbClr val="008000"/>
                </a:solidFill>
                <a:latin typeface="Courier New" panose="02070309020205020404" pitchFamily="49" charset="0"/>
                <a:cs typeface="Courier New" panose="02070309020205020404" pitchFamily="49" charset="0"/>
              </a:rPr>
              <a:t>@</a:t>
            </a:r>
            <a:r>
              <a:rPr lang="en-US" sz="2400" dirty="0" err="1">
                <a:solidFill>
                  <a:srgbClr val="008000"/>
                </a:solidFill>
                <a:latin typeface="Courier New" panose="02070309020205020404" pitchFamily="49" charset="0"/>
                <a:cs typeface="Courier New" panose="02070309020205020404" pitchFamily="49" charset="0"/>
              </a:rPr>
              <a:t>CustomerName</a:t>
            </a:r>
            <a:r>
              <a:rPr lang="en-US" sz="2400" dirty="0">
                <a:solidFill>
                  <a:srgbClr val="008000"/>
                </a:solidFill>
                <a:latin typeface="Courier New" panose="02070309020205020404" pitchFamily="49" charset="0"/>
                <a:cs typeface="Courier New" panose="02070309020205020404" pitchFamily="49" charset="0"/>
              </a:rPr>
              <a:t> = </a:t>
            </a:r>
            <a:r>
              <a:rPr lang="en-US" sz="2400" dirty="0">
                <a:solidFill>
                  <a:srgbClr val="000099"/>
                </a:solidFill>
                <a:latin typeface="Courier New" panose="02070309020205020404" pitchFamily="49" charset="0"/>
                <a:cs typeface="Courier New" panose="02070309020205020404" pitchFamily="49" charset="0"/>
              </a:rPr>
              <a:t>@</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OUTPUT</a:t>
            </a:r>
          </a:p>
          <a:p>
            <a:pPr marL="0" indent="0">
              <a:buNone/>
            </a:pPr>
            <a:r>
              <a:rPr lang="en-US" sz="2400" dirty="0">
                <a:solidFill>
                  <a:srgbClr val="000099"/>
                </a:solidFill>
                <a:latin typeface="Courier New" panose="02070309020205020404" pitchFamily="49" charset="0"/>
                <a:cs typeface="Courier New" panose="02070309020205020404" pitchFamily="49" charset="0"/>
              </a:rPr>
              <a:t>PRINT @</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863986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Trigger</a:t>
            </a:r>
          </a:p>
        </p:txBody>
      </p:sp>
    </p:spTree>
    <p:extLst>
      <p:ext uri="{BB962C8B-B14F-4D97-AF65-F5344CB8AC3E}">
        <p14:creationId xmlns:p14="http://schemas.microsoft.com/office/powerpoint/2010/main" val="6027489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AFA-0759-9543-8463-76E9562595BA}"/>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207545B8-69DC-5948-92DE-49360EE81D33}"/>
              </a:ext>
            </a:extLst>
          </p:cNvPr>
          <p:cNvSpPr>
            <a:spLocks noGrp="1"/>
          </p:cNvSpPr>
          <p:nvPr>
            <p:ph idx="1"/>
          </p:nvPr>
        </p:nvSpPr>
        <p:spPr/>
        <p:txBody>
          <a:bodyPr/>
          <a:lstStyle/>
          <a:p>
            <a:r>
              <a:rPr lang="en-US" b="1" dirty="0"/>
              <a:t>Trigger</a:t>
            </a:r>
            <a:r>
              <a:rPr lang="en-US" dirty="0"/>
              <a:t> </a:t>
            </a:r>
            <a:r>
              <a:rPr lang="en-US" dirty="0" err="1"/>
              <a:t>là</a:t>
            </a:r>
            <a:r>
              <a:rPr lang="en-US" dirty="0"/>
              <a:t> </a:t>
            </a:r>
            <a:r>
              <a:rPr lang="en-US" dirty="0">
                <a:solidFill>
                  <a:srgbClr val="FF0000"/>
                </a:solidFill>
              </a:rPr>
              <a:t>Stored Procedure </a:t>
            </a:r>
            <a:r>
              <a:rPr lang="en-US" dirty="0" err="1"/>
              <a:t>đặc</a:t>
            </a:r>
            <a:r>
              <a:rPr lang="en-US" dirty="0"/>
              <a:t> </a:t>
            </a:r>
            <a:r>
              <a:rPr lang="en-US" dirty="0" err="1"/>
              <a:t>biệt</a:t>
            </a:r>
            <a:r>
              <a:rPr lang="en-US" dirty="0"/>
              <a:t> </a:t>
            </a:r>
            <a:r>
              <a:rPr lang="en-US" dirty="0" err="1"/>
              <a:t>sẽ</a:t>
            </a:r>
            <a:r>
              <a:rPr lang="en-US" dirty="0"/>
              <a:t> </a:t>
            </a:r>
            <a:r>
              <a:rPr lang="en-US" dirty="0" err="1"/>
              <a:t>tự</a:t>
            </a:r>
            <a:r>
              <a:rPr lang="en-US" dirty="0"/>
              <a:t> </a:t>
            </a:r>
            <a:r>
              <a:rPr lang="en-US" dirty="0" err="1"/>
              <a:t>động</a:t>
            </a:r>
            <a:r>
              <a:rPr lang="en-US" dirty="0"/>
              <a:t> </a:t>
            </a:r>
            <a:r>
              <a:rPr lang="en-US" dirty="0" err="1"/>
              <a:t>thực</a:t>
            </a:r>
            <a:r>
              <a:rPr lang="en-US" dirty="0"/>
              <a:t> </a:t>
            </a:r>
            <a:r>
              <a:rPr lang="en-US" dirty="0" err="1"/>
              <a:t>hiện</a:t>
            </a:r>
            <a:r>
              <a:rPr lang="en-US" dirty="0"/>
              <a:t> </a:t>
            </a:r>
            <a:r>
              <a:rPr lang="en-US" dirty="0" err="1"/>
              <a:t>khi</a:t>
            </a:r>
            <a:r>
              <a:rPr lang="en-US" dirty="0"/>
              <a:t> </a:t>
            </a:r>
            <a:r>
              <a:rPr lang="en-US" dirty="0" err="1"/>
              <a:t>có</a:t>
            </a:r>
            <a:r>
              <a:rPr lang="en-US" dirty="0"/>
              <a:t> </a:t>
            </a:r>
            <a:r>
              <a:rPr lang="en-US" dirty="0" err="1"/>
              <a:t>hành</a:t>
            </a:r>
            <a:r>
              <a:rPr lang="en-US" dirty="0"/>
              <a:t> </a:t>
            </a:r>
            <a:r>
              <a:rPr lang="en-US" dirty="0" err="1"/>
              <a:t>động</a:t>
            </a:r>
            <a:r>
              <a:rPr lang="en-US" dirty="0"/>
              <a:t> </a:t>
            </a:r>
            <a:r>
              <a:rPr lang="en-US" dirty="0" err="1"/>
              <a:t>bổ</a:t>
            </a:r>
            <a:r>
              <a:rPr lang="en-US" dirty="0"/>
              <a:t> sung DL </a:t>
            </a:r>
            <a:r>
              <a:rPr lang="en-US" dirty="0" err="1"/>
              <a:t>lên</a:t>
            </a:r>
            <a:r>
              <a:rPr lang="en-US" dirty="0"/>
              <a:t> 1 table </a:t>
            </a:r>
            <a:r>
              <a:rPr lang="en-US" dirty="0" err="1"/>
              <a:t>mà</a:t>
            </a:r>
            <a:r>
              <a:rPr lang="en-US" dirty="0"/>
              <a:t> trigger </a:t>
            </a:r>
            <a:r>
              <a:rPr lang="en-US" dirty="0" err="1"/>
              <a:t>bảo</a:t>
            </a:r>
            <a:r>
              <a:rPr lang="en-US" dirty="0"/>
              <a:t> </a:t>
            </a:r>
            <a:r>
              <a:rPr lang="en-US" dirty="0" err="1"/>
              <a:t>vệ</a:t>
            </a:r>
            <a:r>
              <a:rPr lang="en-US" dirty="0"/>
              <a:t> . Trigger </a:t>
            </a:r>
            <a:r>
              <a:rPr lang="en-US" dirty="0" err="1"/>
              <a:t>có</a:t>
            </a:r>
            <a:r>
              <a:rPr lang="en-US" dirty="0"/>
              <a:t> </a:t>
            </a:r>
            <a:r>
              <a:rPr lang="en-US" dirty="0" err="1"/>
              <a:t>thể</a:t>
            </a:r>
            <a:r>
              <a:rPr lang="en-US" dirty="0"/>
              <a:t> bao </a:t>
            </a:r>
            <a:r>
              <a:rPr lang="en-US" dirty="0" err="1"/>
              <a:t>gồm</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phát</a:t>
            </a:r>
            <a:r>
              <a:rPr lang="en-US" dirty="0"/>
              <a:t> </a:t>
            </a:r>
            <a:r>
              <a:rPr lang="en-US" dirty="0" err="1"/>
              <a:t>biểu</a:t>
            </a:r>
            <a:r>
              <a:rPr lang="en-US" dirty="0"/>
              <a:t> T-SQL. </a:t>
            </a:r>
          </a:p>
          <a:p>
            <a:endParaRPr lang="en-US" dirty="0"/>
          </a:p>
        </p:txBody>
      </p:sp>
    </p:spTree>
    <p:extLst>
      <p:ext uri="{BB962C8B-B14F-4D97-AF65-F5344CB8AC3E}">
        <p14:creationId xmlns:p14="http://schemas.microsoft.com/office/powerpoint/2010/main" val="21192879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48B8-7D3D-5B4E-ACA5-B940D1FDFE1C}"/>
              </a:ext>
            </a:extLst>
          </p:cNvPr>
          <p:cNvSpPr>
            <a:spLocks noGrp="1"/>
          </p:cNvSpPr>
          <p:nvPr>
            <p:ph type="title"/>
          </p:nvPr>
        </p:nvSpPr>
        <p:spPr/>
        <p:txBody>
          <a:bodyPr/>
          <a:lstStyle/>
          <a:p>
            <a:r>
              <a:rPr lang="en-US"/>
              <a:t>Các tính chất của Trigger </a:t>
            </a:r>
          </a:p>
        </p:txBody>
      </p:sp>
      <p:sp>
        <p:nvSpPr>
          <p:cNvPr id="3" name="Content Placeholder 2">
            <a:extLst>
              <a:ext uri="{FF2B5EF4-FFF2-40B4-BE49-F238E27FC236}">
                <a16:creationId xmlns:a16="http://schemas.microsoft.com/office/drawing/2014/main" id="{66E6E0F7-5ACD-C140-8818-0A6869C3DF98}"/>
              </a:ext>
            </a:extLst>
          </p:cNvPr>
          <p:cNvSpPr>
            <a:spLocks noGrp="1"/>
          </p:cNvSpPr>
          <p:nvPr>
            <p:ph idx="1"/>
          </p:nvPr>
        </p:nvSpPr>
        <p:spPr/>
        <p:txBody>
          <a:bodyPr/>
          <a:lstStyle/>
          <a:p>
            <a:r>
              <a:rPr lang="en-US" dirty="0">
                <a:solidFill>
                  <a:srgbClr val="FF0000"/>
                </a:solidFill>
              </a:rPr>
              <a:t>Liên </a:t>
            </a:r>
            <a:r>
              <a:rPr lang="en-US" dirty="0" err="1">
                <a:solidFill>
                  <a:srgbClr val="FF0000"/>
                </a:solidFill>
              </a:rPr>
              <a:t>kết</a:t>
            </a:r>
            <a:r>
              <a:rPr lang="en-US" dirty="0">
                <a:solidFill>
                  <a:srgbClr val="FF0000"/>
                </a:solidFill>
              </a:rPr>
              <a:t> </a:t>
            </a:r>
            <a:r>
              <a:rPr lang="en-US" dirty="0" err="1">
                <a:solidFill>
                  <a:srgbClr val="FF0000"/>
                </a:solidFill>
              </a:rPr>
              <a:t>với</a:t>
            </a:r>
            <a:r>
              <a:rPr lang="en-US" dirty="0">
                <a:solidFill>
                  <a:srgbClr val="FF0000"/>
                </a:solidFill>
              </a:rPr>
              <a:t> Table.</a:t>
            </a:r>
          </a:p>
          <a:p>
            <a:pPr lvl="1"/>
            <a:r>
              <a:rPr lang="en-US" dirty="0"/>
              <a:t>Trigger </a:t>
            </a:r>
            <a:r>
              <a:rPr lang="en-US" dirty="0" err="1"/>
              <a:t>được</a:t>
            </a:r>
            <a:r>
              <a:rPr lang="en-US" dirty="0"/>
              <a:t> </a:t>
            </a:r>
            <a:r>
              <a:rPr lang="en-US" dirty="0" err="1"/>
              <a:t>định</a:t>
            </a:r>
            <a:r>
              <a:rPr lang="en-US" dirty="0"/>
              <a:t> </a:t>
            </a:r>
            <a:r>
              <a:rPr lang="en-US" dirty="0" err="1"/>
              <a:t>nghĩa</a:t>
            </a:r>
            <a:r>
              <a:rPr lang="en-US" dirty="0"/>
              <a:t> </a:t>
            </a:r>
            <a:r>
              <a:rPr lang="en-US" dirty="0" err="1"/>
              <a:t>trên</a:t>
            </a:r>
            <a:r>
              <a:rPr lang="en-US" dirty="0"/>
              <a:t> 1 table </a:t>
            </a:r>
            <a:r>
              <a:rPr lang="en-US" dirty="0" err="1"/>
              <a:t>cụ</a:t>
            </a:r>
            <a:r>
              <a:rPr lang="en-US" dirty="0"/>
              <a:t> </a:t>
            </a:r>
            <a:r>
              <a:rPr lang="en-US" dirty="0" err="1"/>
              <a:t>thể</a:t>
            </a:r>
            <a:r>
              <a:rPr lang="en-US" dirty="0"/>
              <a:t> </a:t>
            </a:r>
            <a:r>
              <a:rPr lang="en-US" dirty="0" err="1"/>
              <a:t>gọi</a:t>
            </a:r>
            <a:r>
              <a:rPr lang="en-US" dirty="0"/>
              <a:t> </a:t>
            </a:r>
            <a:r>
              <a:rPr lang="en-US" dirty="0" err="1"/>
              <a:t>là</a:t>
            </a:r>
            <a:r>
              <a:rPr lang="en-US" dirty="0"/>
              <a:t> Trigger </a:t>
            </a:r>
            <a:r>
              <a:rPr lang="en-US" dirty="0" err="1"/>
              <a:t>liên</a:t>
            </a:r>
            <a:r>
              <a:rPr lang="en-US" dirty="0"/>
              <a:t> </a:t>
            </a:r>
            <a:r>
              <a:rPr lang="en-US" dirty="0" err="1"/>
              <a:t>kết</a:t>
            </a:r>
            <a:r>
              <a:rPr lang="en-US" dirty="0"/>
              <a:t> Table.</a:t>
            </a:r>
          </a:p>
          <a:p>
            <a:r>
              <a:rPr lang="en-US" dirty="0" err="1">
                <a:solidFill>
                  <a:srgbClr val="FF0000"/>
                </a:solidFill>
              </a:rPr>
              <a:t>Thực</a:t>
            </a:r>
            <a:r>
              <a:rPr lang="en-US" dirty="0">
                <a:solidFill>
                  <a:srgbClr val="FF0000"/>
                </a:solidFill>
              </a:rPr>
              <a:t> </a:t>
            </a:r>
            <a:r>
              <a:rPr lang="en-US" dirty="0" err="1">
                <a:solidFill>
                  <a:srgbClr val="FF0000"/>
                </a:solidFill>
              </a:rPr>
              <a:t>hiện</a:t>
            </a:r>
            <a:r>
              <a:rPr lang="en-US" dirty="0">
                <a:solidFill>
                  <a:srgbClr val="FF0000"/>
                </a:solidFill>
              </a:rPr>
              <a:t> </a:t>
            </a:r>
            <a:r>
              <a:rPr lang="en-US" dirty="0" err="1">
                <a:solidFill>
                  <a:srgbClr val="FF0000"/>
                </a:solidFill>
              </a:rPr>
              <a:t>tự</a:t>
            </a:r>
            <a:r>
              <a:rPr lang="en-US" dirty="0">
                <a:solidFill>
                  <a:srgbClr val="FF0000"/>
                </a:solidFill>
              </a:rPr>
              <a:t> </a:t>
            </a:r>
            <a:r>
              <a:rPr lang="en-US" dirty="0" err="1">
                <a:solidFill>
                  <a:srgbClr val="FF0000"/>
                </a:solidFill>
              </a:rPr>
              <a:t>động</a:t>
            </a:r>
            <a:r>
              <a:rPr lang="en-US" dirty="0">
                <a:solidFill>
                  <a:srgbClr val="FF0000"/>
                </a:solidFill>
              </a:rPr>
              <a:t>.</a:t>
            </a:r>
          </a:p>
          <a:p>
            <a:pPr lvl="1"/>
            <a:r>
              <a:rPr lang="en-US" dirty="0" err="1">
                <a:solidFill>
                  <a:srgbClr val="FF0000"/>
                </a:solidFill>
              </a:rPr>
              <a:t>Nếu</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hành</a:t>
            </a:r>
            <a:r>
              <a:rPr lang="en-US" dirty="0">
                <a:solidFill>
                  <a:srgbClr val="FF0000"/>
                </a:solidFill>
              </a:rPr>
              <a:t> </a:t>
            </a:r>
            <a:r>
              <a:rPr lang="en-US" dirty="0" err="1">
                <a:solidFill>
                  <a:srgbClr val="FF0000"/>
                </a:solidFill>
              </a:rPr>
              <a:t>động</a:t>
            </a:r>
            <a:r>
              <a:rPr lang="en-US" dirty="0">
                <a:solidFill>
                  <a:srgbClr val="FF0000"/>
                </a:solidFill>
              </a:rPr>
              <a:t> INSERT, UPDATE, DELETE </a:t>
            </a:r>
            <a:r>
              <a:rPr lang="en-US" dirty="0" err="1">
                <a:solidFill>
                  <a:srgbClr val="FF0000"/>
                </a:solidFill>
              </a:rPr>
              <a:t>mà</a:t>
            </a:r>
            <a:r>
              <a:rPr lang="en-US" dirty="0">
                <a:solidFill>
                  <a:srgbClr val="FF0000"/>
                </a:solidFill>
              </a:rPr>
              <a:t> trigger </a:t>
            </a:r>
            <a:r>
              <a:rPr lang="en-US" dirty="0" err="1">
                <a:solidFill>
                  <a:srgbClr val="FF0000"/>
                </a:solidFill>
              </a:rPr>
              <a:t>định</a:t>
            </a:r>
            <a:r>
              <a:rPr lang="en-US" dirty="0">
                <a:solidFill>
                  <a:srgbClr val="FF0000"/>
                </a:solidFill>
              </a:rPr>
              <a:t> </a:t>
            </a:r>
            <a:r>
              <a:rPr lang="en-US" dirty="0" err="1">
                <a:solidFill>
                  <a:srgbClr val="FF0000"/>
                </a:solidFill>
              </a:rPr>
              <a:t>nghĩa</a:t>
            </a:r>
            <a:r>
              <a:rPr lang="en-US" dirty="0">
                <a:solidFill>
                  <a:srgbClr val="FF0000"/>
                </a:solidFill>
              </a:rPr>
              <a:t> </a:t>
            </a:r>
            <a:r>
              <a:rPr lang="en-US" dirty="0" err="1">
                <a:solidFill>
                  <a:srgbClr val="FF0000"/>
                </a:solidFill>
              </a:rPr>
              <a:t>nó</a:t>
            </a:r>
            <a:r>
              <a:rPr lang="en-US" dirty="0">
                <a:solidFill>
                  <a:srgbClr val="FF0000"/>
                </a:solidFill>
              </a:rPr>
              <a:t> </a:t>
            </a:r>
            <a:r>
              <a:rPr lang="en-US" dirty="0" err="1">
                <a:solidFill>
                  <a:srgbClr val="FF0000"/>
                </a:solidFill>
              </a:rPr>
              <a:t>sẽ</a:t>
            </a:r>
            <a:r>
              <a:rPr lang="en-US" dirty="0">
                <a:solidFill>
                  <a:srgbClr val="FF0000"/>
                </a:solidFill>
              </a:rPr>
              <a:t> </a:t>
            </a:r>
            <a:r>
              <a:rPr lang="en-US" dirty="0" err="1">
                <a:solidFill>
                  <a:srgbClr val="FF0000"/>
                </a:solidFill>
              </a:rPr>
              <a:t>tự</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thực</a:t>
            </a:r>
            <a:r>
              <a:rPr lang="en-US" dirty="0">
                <a:solidFill>
                  <a:srgbClr val="FF0000"/>
                </a:solidFill>
              </a:rPr>
              <a:t> </a:t>
            </a:r>
            <a:r>
              <a:rPr lang="en-US" dirty="0" err="1">
                <a:solidFill>
                  <a:srgbClr val="FF0000"/>
                </a:solidFill>
              </a:rPr>
              <a:t>hiện</a:t>
            </a:r>
            <a:r>
              <a:rPr lang="en-US" dirty="0">
                <a:solidFill>
                  <a:srgbClr val="FF0000"/>
                </a:solidFill>
              </a:rPr>
              <a:t>.</a:t>
            </a:r>
          </a:p>
          <a:p>
            <a:pPr lvl="1"/>
            <a:r>
              <a:rPr lang="en-US" dirty="0" err="1"/>
              <a:t>Nó</a:t>
            </a:r>
            <a:r>
              <a:rPr lang="en-US" dirty="0"/>
              <a:t> </a:t>
            </a:r>
            <a:r>
              <a:rPr lang="en-US" dirty="0" err="1"/>
              <a:t>không</a:t>
            </a:r>
            <a:r>
              <a:rPr lang="en-US" dirty="0"/>
              <a:t> </a:t>
            </a:r>
            <a:r>
              <a:rPr lang="en-US" dirty="0" err="1"/>
              <a:t>được</a:t>
            </a:r>
            <a:r>
              <a:rPr lang="en-US" dirty="0"/>
              <a:t> </a:t>
            </a:r>
            <a:r>
              <a:rPr lang="en-US" dirty="0" err="1"/>
              <a:t>gọi</a:t>
            </a:r>
            <a:r>
              <a:rPr lang="en-US" dirty="0"/>
              <a:t> </a:t>
            </a:r>
            <a:r>
              <a:rPr lang="en-US" dirty="0" err="1"/>
              <a:t>trực</a:t>
            </a:r>
            <a:r>
              <a:rPr lang="en-US" dirty="0"/>
              <a:t> </a:t>
            </a:r>
            <a:r>
              <a:rPr lang="en-US" dirty="0" err="1"/>
              <a:t>tiếp</a:t>
            </a:r>
            <a:r>
              <a:rPr lang="en-US" dirty="0"/>
              <a:t> </a:t>
            </a:r>
            <a:r>
              <a:rPr lang="en-US" dirty="0" err="1"/>
              <a:t>và</a:t>
            </a:r>
            <a:r>
              <a:rPr lang="en-US" dirty="0"/>
              <a:t> </a:t>
            </a:r>
            <a:r>
              <a:rPr lang="en-US" dirty="0" err="1"/>
              <a:t>không</a:t>
            </a:r>
            <a:r>
              <a:rPr lang="en-US" dirty="0"/>
              <a:t> </a:t>
            </a:r>
            <a:r>
              <a:rPr lang="en-US" dirty="0" err="1"/>
              <a:t>chấp</a:t>
            </a:r>
            <a:r>
              <a:rPr lang="en-US" dirty="0"/>
              <a:t> </a:t>
            </a:r>
            <a:r>
              <a:rPr lang="en-US" dirty="0" err="1"/>
              <a:t>nhận</a:t>
            </a:r>
            <a:r>
              <a:rPr lang="en-US" dirty="0"/>
              <a:t> </a:t>
            </a:r>
            <a:r>
              <a:rPr lang="en-US" dirty="0" err="1"/>
              <a:t>tham</a:t>
            </a:r>
            <a:r>
              <a:rPr lang="en-US" dirty="0"/>
              <a:t> </a:t>
            </a:r>
            <a:r>
              <a:rPr lang="en-US" dirty="0" err="1"/>
              <a:t>số</a:t>
            </a:r>
            <a:r>
              <a:rPr lang="en-US" dirty="0"/>
              <a:t>. </a:t>
            </a:r>
          </a:p>
          <a:p>
            <a:endParaRPr lang="en-US" dirty="0"/>
          </a:p>
        </p:txBody>
      </p:sp>
    </p:spTree>
    <p:extLst>
      <p:ext uri="{BB962C8B-B14F-4D97-AF65-F5344CB8AC3E}">
        <p14:creationId xmlns:p14="http://schemas.microsoft.com/office/powerpoint/2010/main" val="278024877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D44C-09CC-A541-AF11-CFBC9D1E55E9}"/>
              </a:ext>
            </a:extLst>
          </p:cNvPr>
          <p:cNvSpPr>
            <a:spLocks noGrp="1"/>
          </p:cNvSpPr>
          <p:nvPr>
            <p:ph type="title"/>
          </p:nvPr>
        </p:nvSpPr>
        <p:spPr/>
        <p:txBody>
          <a:bodyPr/>
          <a:lstStyle/>
          <a:p>
            <a:r>
              <a:rPr lang="en-US"/>
              <a:t>Các tính chất của Trigger  (tt)</a:t>
            </a:r>
          </a:p>
        </p:txBody>
      </p:sp>
      <p:sp>
        <p:nvSpPr>
          <p:cNvPr id="3" name="Content Placeholder 2">
            <a:extLst>
              <a:ext uri="{FF2B5EF4-FFF2-40B4-BE49-F238E27FC236}">
                <a16:creationId xmlns:a16="http://schemas.microsoft.com/office/drawing/2014/main" id="{D953FF3D-72FF-D046-B6D6-040238B72BDB}"/>
              </a:ext>
            </a:extLst>
          </p:cNvPr>
          <p:cNvSpPr>
            <a:spLocks noGrp="1"/>
          </p:cNvSpPr>
          <p:nvPr>
            <p:ph idx="1"/>
          </p:nvPr>
        </p:nvSpPr>
        <p:spPr/>
        <p:txBody>
          <a:bodyPr/>
          <a:lstStyle/>
          <a:p>
            <a:r>
              <a:rPr lang="en-US" dirty="0" err="1">
                <a:solidFill>
                  <a:srgbClr val="FF0000"/>
                </a:solidFill>
              </a:rPr>
              <a:t>Là</a:t>
            </a:r>
            <a:r>
              <a:rPr lang="en-US" dirty="0">
                <a:solidFill>
                  <a:srgbClr val="FF0000"/>
                </a:solidFill>
              </a:rPr>
              <a:t> 1 </a:t>
            </a:r>
            <a:r>
              <a:rPr lang="en-US" dirty="0" err="1">
                <a:solidFill>
                  <a:srgbClr val="FF0000"/>
                </a:solidFill>
              </a:rPr>
              <a:t>giao</a:t>
            </a:r>
            <a:r>
              <a:rPr lang="en-US" dirty="0">
                <a:solidFill>
                  <a:srgbClr val="FF0000"/>
                </a:solidFill>
              </a:rPr>
              <a:t> </a:t>
            </a:r>
            <a:r>
              <a:rPr lang="en-US" dirty="0" err="1">
                <a:solidFill>
                  <a:srgbClr val="FF0000"/>
                </a:solidFill>
              </a:rPr>
              <a:t>tác</a:t>
            </a:r>
            <a:r>
              <a:rPr lang="en-US" dirty="0">
                <a:solidFill>
                  <a:srgbClr val="FF0000"/>
                </a:solidFill>
              </a:rPr>
              <a:t> (Transaction):</a:t>
            </a:r>
          </a:p>
          <a:p>
            <a:pPr lvl="1"/>
            <a:r>
              <a:rPr lang="en-US" sz="2400" dirty="0"/>
              <a:t>Trigger </a:t>
            </a:r>
            <a:r>
              <a:rPr lang="en-US" sz="2400" dirty="0" err="1"/>
              <a:t>và</a:t>
            </a:r>
            <a:r>
              <a:rPr lang="en-US" sz="2400" dirty="0"/>
              <a:t> </a:t>
            </a:r>
            <a:r>
              <a:rPr lang="en-US" sz="2400" dirty="0" err="1"/>
              <a:t>phát</a:t>
            </a:r>
            <a:r>
              <a:rPr lang="en-US" sz="2400" dirty="0"/>
              <a:t> </a:t>
            </a:r>
            <a:r>
              <a:rPr lang="en-US" sz="2400" dirty="0" err="1"/>
              <a:t>biểu</a:t>
            </a:r>
            <a:r>
              <a:rPr lang="en-US" sz="2400" dirty="0"/>
              <a:t> </a:t>
            </a:r>
            <a:r>
              <a:rPr lang="en-US" sz="2400" dirty="0" err="1"/>
              <a:t>tạo</a:t>
            </a:r>
            <a:r>
              <a:rPr lang="en-US" sz="2400" dirty="0"/>
              <a:t> </a:t>
            </a:r>
            <a:r>
              <a:rPr lang="en-US" sz="2400" dirty="0" err="1"/>
              <a:t>ra</a:t>
            </a:r>
            <a:r>
              <a:rPr lang="en-US" sz="2400" dirty="0"/>
              <a:t> </a:t>
            </a:r>
            <a:r>
              <a:rPr lang="en-US" sz="2400" dirty="0" err="1"/>
              <a:t>nó</a:t>
            </a:r>
            <a:r>
              <a:rPr lang="en-US" sz="2400" dirty="0"/>
              <a:t> </a:t>
            </a:r>
            <a:r>
              <a:rPr lang="en-US" sz="2400" dirty="0" err="1"/>
              <a:t>được</a:t>
            </a:r>
            <a:r>
              <a:rPr lang="en-US" sz="2400" dirty="0"/>
              <a:t> </a:t>
            </a:r>
            <a:r>
              <a:rPr lang="en-US" sz="2400" dirty="0" err="1">
                <a:solidFill>
                  <a:srgbClr val="FF0000"/>
                </a:solidFill>
              </a:rPr>
              <a:t>thực</a:t>
            </a:r>
            <a:r>
              <a:rPr lang="en-US" sz="2400" dirty="0">
                <a:solidFill>
                  <a:srgbClr val="FF0000"/>
                </a:solidFill>
              </a:rPr>
              <a:t> </a:t>
            </a:r>
            <a:r>
              <a:rPr lang="en-US" sz="2400" dirty="0" err="1">
                <a:solidFill>
                  <a:srgbClr val="FF0000"/>
                </a:solidFill>
              </a:rPr>
              <a:t>hiện</a:t>
            </a:r>
            <a:r>
              <a:rPr lang="en-US" sz="2400" dirty="0">
                <a:solidFill>
                  <a:srgbClr val="FF0000"/>
                </a:solidFill>
              </a:rPr>
              <a:t> </a:t>
            </a:r>
            <a:r>
              <a:rPr lang="en-US" sz="2400" dirty="0" err="1">
                <a:solidFill>
                  <a:srgbClr val="FF0000"/>
                </a:solidFill>
              </a:rPr>
              <a:t>như</a:t>
            </a:r>
            <a:r>
              <a:rPr lang="en-US" sz="2400" dirty="0">
                <a:solidFill>
                  <a:srgbClr val="FF0000"/>
                </a:solidFill>
              </a:rPr>
              <a:t> </a:t>
            </a:r>
            <a:r>
              <a:rPr lang="en-US" sz="2400" dirty="0" err="1">
                <a:solidFill>
                  <a:srgbClr val="FF0000"/>
                </a:solidFill>
              </a:rPr>
              <a:t>là</a:t>
            </a:r>
            <a:r>
              <a:rPr lang="en-US" sz="2400" dirty="0">
                <a:solidFill>
                  <a:srgbClr val="FF0000"/>
                </a:solidFill>
              </a:rPr>
              <a:t> 1 </a:t>
            </a:r>
            <a:r>
              <a:rPr lang="en-US" sz="2400" dirty="0" err="1">
                <a:solidFill>
                  <a:srgbClr val="FF0000"/>
                </a:solidFill>
              </a:rPr>
              <a:t>giao</a:t>
            </a:r>
            <a:r>
              <a:rPr lang="en-US" sz="2400" dirty="0">
                <a:solidFill>
                  <a:srgbClr val="FF0000"/>
                </a:solidFill>
              </a:rPr>
              <a:t> </a:t>
            </a:r>
            <a:r>
              <a:rPr lang="en-US" sz="2400" dirty="0" err="1">
                <a:solidFill>
                  <a:srgbClr val="FF0000"/>
                </a:solidFill>
              </a:rPr>
              <a:t>tác</a:t>
            </a:r>
            <a:r>
              <a:rPr lang="en-US" sz="2400" dirty="0">
                <a:solidFill>
                  <a:srgbClr val="FF0000"/>
                </a:solidFill>
              </a:rPr>
              <a:t> </a:t>
            </a:r>
            <a:r>
              <a:rPr lang="en-US" sz="2400" dirty="0"/>
              <a:t>, </a:t>
            </a:r>
            <a:r>
              <a:rPr lang="en-US" sz="2400" dirty="0" err="1"/>
              <a:t>có</a:t>
            </a:r>
            <a:r>
              <a:rPr lang="en-US" sz="2400" dirty="0"/>
              <a:t> </a:t>
            </a:r>
            <a:r>
              <a:rPr lang="en-US" sz="2400" dirty="0" err="1"/>
              <a:t>thể</a:t>
            </a:r>
            <a:r>
              <a:rPr lang="en-US" sz="2400" dirty="0"/>
              <a:t> Rollback </a:t>
            </a:r>
            <a:r>
              <a:rPr lang="en-US" sz="2400" dirty="0" err="1"/>
              <a:t>bất</a:t>
            </a:r>
            <a:r>
              <a:rPr lang="en-US" sz="2400" dirty="0"/>
              <a:t> </a:t>
            </a:r>
            <a:r>
              <a:rPr lang="en-US" sz="2400" dirty="0" err="1"/>
              <a:t>cứ</a:t>
            </a:r>
            <a:r>
              <a:rPr lang="en-US" sz="2400" dirty="0"/>
              <a:t> </a:t>
            </a:r>
            <a:r>
              <a:rPr lang="en-US" sz="2400" dirty="0" err="1"/>
              <a:t>đâu</a:t>
            </a:r>
            <a:r>
              <a:rPr lang="en-US" sz="2400" dirty="0"/>
              <a:t> </a:t>
            </a:r>
            <a:r>
              <a:rPr lang="en-US" sz="2400" dirty="0" err="1"/>
              <a:t>trong</a:t>
            </a:r>
            <a:r>
              <a:rPr lang="en-US" sz="2400" dirty="0"/>
              <a:t> trigger. Trong Trigger </a:t>
            </a:r>
            <a:r>
              <a:rPr lang="en-US" sz="2400" dirty="0" err="1"/>
              <a:t>có</a:t>
            </a:r>
            <a:r>
              <a:rPr lang="en-US" sz="2400" dirty="0"/>
              <a:t> </a:t>
            </a:r>
            <a:r>
              <a:rPr lang="en-US" sz="2400" dirty="0" err="1"/>
              <a:t>thể</a:t>
            </a:r>
            <a:r>
              <a:rPr lang="en-US" sz="2400" dirty="0"/>
              <a:t> </a:t>
            </a:r>
            <a:r>
              <a:rPr lang="en-US" sz="2400" dirty="0" err="1"/>
              <a:t>có</a:t>
            </a:r>
            <a:r>
              <a:rPr lang="en-US" sz="2400" dirty="0"/>
              <a:t> Rollback Trans </a:t>
            </a:r>
            <a:r>
              <a:rPr lang="en-US" sz="2400" dirty="0" err="1"/>
              <a:t>mà</a:t>
            </a:r>
            <a:r>
              <a:rPr lang="en-US" sz="2400" dirty="0"/>
              <a:t> </a:t>
            </a:r>
            <a:r>
              <a:rPr lang="en-US" sz="2400" dirty="0" err="1"/>
              <a:t>không</a:t>
            </a:r>
            <a:r>
              <a:rPr lang="en-US" sz="2400" dirty="0"/>
              <a:t> </a:t>
            </a:r>
            <a:r>
              <a:rPr lang="en-US" sz="2400" dirty="0" err="1"/>
              <a:t>có</a:t>
            </a:r>
            <a:r>
              <a:rPr lang="en-US" sz="2400" dirty="0"/>
              <a:t> Begin Trans, SQL Server </a:t>
            </a:r>
            <a:r>
              <a:rPr lang="en-US" sz="2400" dirty="0" err="1"/>
              <a:t>tự</a:t>
            </a:r>
            <a:r>
              <a:rPr lang="en-US" sz="2400" dirty="0"/>
              <a:t> </a:t>
            </a:r>
            <a:r>
              <a:rPr lang="en-US" sz="2400" dirty="0" err="1"/>
              <a:t>hiểu</a:t>
            </a:r>
            <a:r>
              <a:rPr lang="en-US" sz="2400" dirty="0"/>
              <a:t> </a:t>
            </a:r>
            <a:r>
              <a:rPr lang="en-US" sz="2400" dirty="0" err="1"/>
              <a:t>có</a:t>
            </a:r>
            <a:r>
              <a:rPr lang="en-US" sz="2400" dirty="0"/>
              <a:t> Begin Trans </a:t>
            </a:r>
            <a:r>
              <a:rPr lang="en-US" sz="2400" dirty="0" err="1"/>
              <a:t>ảo</a:t>
            </a:r>
            <a:r>
              <a:rPr lang="en-US" sz="2400" dirty="0"/>
              <a:t> ở </a:t>
            </a:r>
            <a:r>
              <a:rPr lang="en-US" sz="2400" dirty="0" err="1"/>
              <a:t>đây</a:t>
            </a:r>
            <a:r>
              <a:rPr lang="en-US" sz="2400" dirty="0"/>
              <a:t>.</a:t>
            </a:r>
          </a:p>
          <a:p>
            <a:pPr lvl="1"/>
            <a:r>
              <a:rPr lang="en-US" sz="2400" dirty="0" err="1">
                <a:solidFill>
                  <a:srgbClr val="FF0000"/>
                </a:solidFill>
              </a:rPr>
              <a:t>Nếu</a:t>
            </a:r>
            <a:r>
              <a:rPr lang="en-US" sz="2400" dirty="0">
                <a:solidFill>
                  <a:srgbClr val="FF0000"/>
                </a:solidFill>
              </a:rPr>
              <a:t> </a:t>
            </a:r>
            <a:r>
              <a:rPr lang="en-US" sz="2400" dirty="0" err="1">
                <a:solidFill>
                  <a:srgbClr val="FF0000"/>
                </a:solidFill>
              </a:rPr>
              <a:t>có</a:t>
            </a:r>
            <a:r>
              <a:rPr lang="en-US" sz="2400" dirty="0">
                <a:solidFill>
                  <a:srgbClr val="FF0000"/>
                </a:solidFill>
              </a:rPr>
              <a:t> Rollback </a:t>
            </a:r>
            <a:r>
              <a:rPr lang="en-US" sz="2400" dirty="0" err="1">
                <a:solidFill>
                  <a:srgbClr val="FF0000"/>
                </a:solidFill>
              </a:rPr>
              <a:t>và</a:t>
            </a:r>
            <a:r>
              <a:rPr lang="en-US" sz="2400" dirty="0">
                <a:solidFill>
                  <a:srgbClr val="FF0000"/>
                </a:solidFill>
              </a:rPr>
              <a:t> </a:t>
            </a:r>
            <a:r>
              <a:rPr lang="en-US" sz="2400" dirty="0" err="1">
                <a:solidFill>
                  <a:srgbClr val="FF0000"/>
                </a:solidFill>
              </a:rPr>
              <a:t>nó</a:t>
            </a:r>
            <a:r>
              <a:rPr lang="en-US" sz="2400" dirty="0">
                <a:solidFill>
                  <a:srgbClr val="FF0000"/>
                </a:solidFill>
              </a:rPr>
              <a:t> </a:t>
            </a:r>
            <a:r>
              <a:rPr lang="en-US" sz="2400" dirty="0" err="1">
                <a:solidFill>
                  <a:srgbClr val="FF0000"/>
                </a:solidFill>
              </a:rPr>
              <a:t>được</a:t>
            </a:r>
            <a:r>
              <a:rPr lang="en-US" sz="2400" dirty="0">
                <a:solidFill>
                  <a:srgbClr val="FF0000"/>
                </a:solidFill>
              </a:rPr>
              <a:t> </a:t>
            </a:r>
            <a:r>
              <a:rPr lang="en-US" sz="2400" dirty="0" err="1">
                <a:solidFill>
                  <a:srgbClr val="FF0000"/>
                </a:solidFill>
              </a:rPr>
              <a:t>thực</a:t>
            </a:r>
            <a:r>
              <a:rPr lang="en-US" sz="2400" dirty="0">
                <a:solidFill>
                  <a:srgbClr val="FF0000"/>
                </a:solidFill>
              </a:rPr>
              <a:t> </a:t>
            </a:r>
            <a:r>
              <a:rPr lang="en-US" sz="2400" dirty="0" err="1">
                <a:solidFill>
                  <a:srgbClr val="FF0000"/>
                </a:solidFill>
              </a:rPr>
              <a:t>hiện</a:t>
            </a:r>
            <a:r>
              <a:rPr lang="en-US" sz="2400" dirty="0">
                <a:solidFill>
                  <a:srgbClr val="FF0000"/>
                </a:solidFill>
              </a:rPr>
              <a:t> </a:t>
            </a:r>
            <a:r>
              <a:rPr lang="en-US" sz="2400" dirty="0" err="1">
                <a:solidFill>
                  <a:srgbClr val="FF0000"/>
                </a:solidFill>
              </a:rPr>
              <a:t>thì</a:t>
            </a:r>
            <a:r>
              <a:rPr lang="en-US" sz="2400" dirty="0">
                <a:solidFill>
                  <a:srgbClr val="FF0000"/>
                </a:solidFill>
              </a:rPr>
              <a:t> </a:t>
            </a:r>
            <a:r>
              <a:rPr lang="en-US" sz="2400" dirty="0" err="1">
                <a:solidFill>
                  <a:srgbClr val="FF0000"/>
                </a:solidFill>
              </a:rPr>
              <a:t>toàn</a:t>
            </a:r>
            <a:r>
              <a:rPr lang="en-US" sz="2400" dirty="0">
                <a:solidFill>
                  <a:srgbClr val="FF0000"/>
                </a:solidFill>
              </a:rPr>
              <a:t> Transaction </a:t>
            </a:r>
            <a:r>
              <a:rPr lang="en-US" sz="2400" dirty="0" err="1">
                <a:solidFill>
                  <a:srgbClr val="FF0000"/>
                </a:solidFill>
              </a:rPr>
              <a:t>sẽ</a:t>
            </a:r>
            <a:r>
              <a:rPr lang="en-US" sz="2400" dirty="0">
                <a:solidFill>
                  <a:srgbClr val="FF0000"/>
                </a:solidFill>
              </a:rPr>
              <a:t> Rollback.</a:t>
            </a:r>
          </a:p>
          <a:p>
            <a:pPr lvl="1"/>
            <a:r>
              <a:rPr lang="en-US" sz="2400" dirty="0" err="1"/>
              <a:t>Nếu</a:t>
            </a:r>
            <a:r>
              <a:rPr lang="en-US" sz="2400" dirty="0"/>
              <a:t> </a:t>
            </a:r>
            <a:r>
              <a:rPr lang="en-US" sz="2400" dirty="0" err="1"/>
              <a:t>trong</a:t>
            </a:r>
            <a:r>
              <a:rPr lang="en-US" sz="2400" dirty="0"/>
              <a:t> 1 batch </a:t>
            </a:r>
            <a:r>
              <a:rPr lang="en-US" sz="2400" dirty="0" err="1"/>
              <a:t>có</a:t>
            </a:r>
            <a:r>
              <a:rPr lang="en-US" sz="2400" dirty="0"/>
              <a:t> Rollback </a:t>
            </a:r>
            <a:r>
              <a:rPr lang="en-US" sz="2400" dirty="0" err="1"/>
              <a:t>và</a:t>
            </a:r>
            <a:r>
              <a:rPr lang="en-US" sz="2400" dirty="0"/>
              <a:t> </a:t>
            </a:r>
            <a:r>
              <a:rPr lang="en-US" sz="2400" dirty="0" err="1"/>
              <a:t>nó</a:t>
            </a:r>
            <a:r>
              <a:rPr lang="en-US" sz="2400" dirty="0"/>
              <a:t>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thì</a:t>
            </a:r>
            <a:r>
              <a:rPr lang="en-US" sz="2400" dirty="0"/>
              <a:t> </a:t>
            </a:r>
            <a:r>
              <a:rPr lang="en-US" sz="2400" dirty="0" err="1"/>
              <a:t>toàn</a:t>
            </a:r>
            <a:r>
              <a:rPr lang="en-US" sz="2400" dirty="0"/>
              <a:t> batch </a:t>
            </a:r>
            <a:r>
              <a:rPr lang="en-US" sz="2400" dirty="0" err="1"/>
              <a:t>sẽ</a:t>
            </a:r>
            <a:r>
              <a:rPr lang="en-US" sz="2400" dirty="0"/>
              <a:t> </a:t>
            </a:r>
            <a:r>
              <a:rPr lang="en-US" sz="2400" dirty="0" err="1"/>
              <a:t>bị</a:t>
            </a:r>
            <a:r>
              <a:rPr lang="en-US" sz="2400" dirty="0"/>
              <a:t> </a:t>
            </a:r>
            <a:r>
              <a:rPr lang="en-US" sz="2400" dirty="0" err="1"/>
              <a:t>hủy</a:t>
            </a:r>
            <a:r>
              <a:rPr lang="en-US" sz="2400" dirty="0"/>
              <a:t> </a:t>
            </a:r>
            <a:r>
              <a:rPr lang="en-US" sz="2400" dirty="0" err="1"/>
              <a:t>các</a:t>
            </a:r>
            <a:r>
              <a:rPr lang="en-US" sz="2400" dirty="0"/>
              <a:t> </a:t>
            </a:r>
            <a:r>
              <a:rPr lang="en-US" sz="2400" dirty="0" err="1"/>
              <a:t>phát</a:t>
            </a:r>
            <a:r>
              <a:rPr lang="en-US" sz="2400" dirty="0"/>
              <a:t> </a:t>
            </a:r>
            <a:r>
              <a:rPr lang="en-US" sz="2400" dirty="0" err="1"/>
              <a:t>biểu</a:t>
            </a:r>
            <a:r>
              <a:rPr lang="en-US" sz="2400" dirty="0"/>
              <a:t> </a:t>
            </a:r>
            <a:r>
              <a:rPr lang="en-US" sz="2400" dirty="0" err="1"/>
              <a:t>sau</a:t>
            </a:r>
            <a:r>
              <a:rPr lang="en-US" sz="2400" dirty="0"/>
              <a:t> Rollback </a:t>
            </a:r>
            <a:r>
              <a:rPr lang="en-US" sz="2400" dirty="0" err="1"/>
              <a:t>sẽ</a:t>
            </a:r>
            <a:r>
              <a:rPr lang="en-US" sz="2400" dirty="0"/>
              <a:t> </a:t>
            </a:r>
            <a:r>
              <a:rPr lang="en-US" sz="2400" dirty="0" err="1"/>
              <a:t>không</a:t>
            </a:r>
            <a:r>
              <a:rPr lang="en-US" sz="2400" dirty="0"/>
              <a:t> </a:t>
            </a:r>
            <a:r>
              <a:rPr lang="en-US" sz="2400" dirty="0" err="1"/>
              <a:t>thực</a:t>
            </a:r>
            <a:r>
              <a:rPr lang="en-US" sz="2400" dirty="0"/>
              <a:t> </a:t>
            </a:r>
            <a:r>
              <a:rPr lang="en-US" sz="2400" dirty="0" err="1"/>
              <a:t>hiện</a:t>
            </a:r>
            <a:r>
              <a:rPr lang="en-US" sz="2400" dirty="0"/>
              <a:t>.</a:t>
            </a:r>
          </a:p>
          <a:p>
            <a:r>
              <a:rPr lang="en-US" dirty="0" err="1">
                <a:solidFill>
                  <a:srgbClr val="FF0000"/>
                </a:solidFill>
              </a:rPr>
              <a:t>Nên</a:t>
            </a:r>
            <a:r>
              <a:rPr lang="en-US" dirty="0">
                <a:solidFill>
                  <a:srgbClr val="FF0000"/>
                </a:solidFill>
              </a:rPr>
              <a:t> </a:t>
            </a:r>
            <a:r>
              <a:rPr lang="en-US" dirty="0" err="1">
                <a:solidFill>
                  <a:srgbClr val="FF0000"/>
                </a:solidFill>
              </a:rPr>
              <a:t>tránh</a:t>
            </a:r>
            <a:r>
              <a:rPr lang="en-US" dirty="0">
                <a:solidFill>
                  <a:srgbClr val="FF0000"/>
                </a:solidFill>
              </a:rPr>
              <a:t> </a:t>
            </a:r>
            <a:r>
              <a:rPr lang="en-US" dirty="0" err="1">
                <a:solidFill>
                  <a:srgbClr val="FF0000"/>
                </a:solidFill>
              </a:rPr>
              <a:t>lạm</a:t>
            </a:r>
            <a:r>
              <a:rPr lang="en-US" dirty="0">
                <a:solidFill>
                  <a:srgbClr val="FF0000"/>
                </a:solidFill>
              </a:rPr>
              <a:t> </a:t>
            </a:r>
            <a:r>
              <a:rPr lang="en-US" dirty="0" err="1">
                <a:solidFill>
                  <a:srgbClr val="FF0000"/>
                </a:solidFill>
              </a:rPr>
              <a:t>dụng</a:t>
            </a:r>
            <a:r>
              <a:rPr lang="en-US" dirty="0">
                <a:solidFill>
                  <a:srgbClr val="FF0000"/>
                </a:solidFill>
              </a:rPr>
              <a:t> Rollback </a:t>
            </a:r>
            <a:r>
              <a:rPr lang="en-US" dirty="0" err="1">
                <a:solidFill>
                  <a:srgbClr val="FF0000"/>
                </a:solidFill>
              </a:rPr>
              <a:t>trong</a:t>
            </a:r>
            <a:r>
              <a:rPr lang="en-US" dirty="0">
                <a:solidFill>
                  <a:srgbClr val="FF0000"/>
                </a:solidFill>
              </a:rPr>
              <a:t> Trigger </a:t>
            </a:r>
            <a:r>
              <a:rPr lang="en-US" dirty="0" err="1"/>
              <a:t>vì</a:t>
            </a:r>
            <a:r>
              <a:rPr lang="en-US" dirty="0"/>
              <a:t> </a:t>
            </a:r>
            <a:r>
              <a:rPr lang="en-US" dirty="0" err="1"/>
              <a:t>nó</a:t>
            </a:r>
            <a:r>
              <a:rPr lang="en-US" dirty="0"/>
              <a:t> </a:t>
            </a:r>
            <a:r>
              <a:rPr lang="en-US" dirty="0" err="1"/>
              <a:t>phải</a:t>
            </a:r>
            <a:r>
              <a:rPr lang="en-US" dirty="0"/>
              <a:t> </a:t>
            </a:r>
            <a:r>
              <a:rPr lang="en-US" dirty="0" err="1"/>
              <a:t>Làm</a:t>
            </a:r>
            <a:r>
              <a:rPr lang="en-US" dirty="0"/>
              <a:t> undo </a:t>
            </a:r>
            <a:r>
              <a:rPr lang="en-US" dirty="0" err="1"/>
              <a:t>các</a:t>
            </a:r>
            <a:r>
              <a:rPr lang="en-US" dirty="0"/>
              <a:t> </a:t>
            </a:r>
            <a:r>
              <a:rPr lang="en-US" dirty="0" err="1"/>
              <a:t>thao</a:t>
            </a:r>
            <a:r>
              <a:rPr lang="en-US" dirty="0"/>
              <a:t> </a:t>
            </a:r>
            <a:r>
              <a:rPr lang="en-US" dirty="0" err="1"/>
              <a:t>tác</a:t>
            </a:r>
            <a:r>
              <a:rPr lang="en-US" dirty="0"/>
              <a:t> </a:t>
            </a:r>
            <a:r>
              <a:rPr lang="en-US" dirty="0" err="1"/>
              <a:t>trước</a:t>
            </a:r>
            <a:r>
              <a:rPr lang="en-US" dirty="0"/>
              <a:t> </a:t>
            </a:r>
            <a:r>
              <a:rPr lang="en-US" dirty="0" err="1"/>
              <a:t>đó</a:t>
            </a:r>
            <a:r>
              <a:rPr lang="en-US" dirty="0"/>
              <a:t> </a:t>
            </a:r>
            <a:r>
              <a:rPr lang="en-US" dirty="0">
                <a:sym typeface="Wingdings" pitchFamily="2" charset="2"/>
              </a:rPr>
              <a:t> </a:t>
            </a:r>
            <a:r>
              <a:rPr lang="en-US" dirty="0" err="1"/>
              <a:t>Kiểm</a:t>
            </a:r>
            <a:r>
              <a:rPr lang="en-US" dirty="0"/>
              <a:t> </a:t>
            </a:r>
            <a:r>
              <a:rPr lang="en-US" dirty="0" err="1"/>
              <a:t>tra</a:t>
            </a:r>
            <a:r>
              <a:rPr lang="en-US" dirty="0"/>
              <a:t> </a:t>
            </a:r>
            <a:r>
              <a:rPr lang="en-US" dirty="0" err="1"/>
              <a:t>tính</a:t>
            </a:r>
            <a:r>
              <a:rPr lang="en-US" dirty="0"/>
              <a:t> </a:t>
            </a:r>
            <a:r>
              <a:rPr lang="en-US" dirty="0" err="1"/>
              <a:t>hợp</a:t>
            </a:r>
            <a:r>
              <a:rPr lang="en-US" dirty="0"/>
              <a:t> </a:t>
            </a:r>
            <a:r>
              <a:rPr lang="en-US" dirty="0" err="1"/>
              <a:t>lệ</a:t>
            </a:r>
            <a:r>
              <a:rPr lang="en-US" dirty="0"/>
              <a:t> </a:t>
            </a:r>
            <a:r>
              <a:rPr lang="en-US" dirty="0" err="1"/>
              <a:t>trước</a:t>
            </a:r>
            <a:r>
              <a:rPr lang="en-US" dirty="0"/>
              <a:t> </a:t>
            </a:r>
            <a:r>
              <a:rPr lang="en-US" dirty="0" err="1"/>
              <a:t>khi</a:t>
            </a:r>
            <a:r>
              <a:rPr lang="en-US" dirty="0"/>
              <a:t> </a:t>
            </a:r>
            <a:r>
              <a:rPr lang="en-US" dirty="0" err="1"/>
              <a:t>bắt</a:t>
            </a:r>
            <a:r>
              <a:rPr lang="en-US" dirty="0"/>
              <a:t> </a:t>
            </a:r>
            <a:r>
              <a:rPr lang="en-US" dirty="0" err="1"/>
              <a:t>đầu</a:t>
            </a:r>
            <a:r>
              <a:rPr lang="en-US" dirty="0"/>
              <a:t> transaction</a:t>
            </a:r>
          </a:p>
          <a:p>
            <a:endParaRPr lang="en-US" dirty="0"/>
          </a:p>
        </p:txBody>
      </p:sp>
    </p:spTree>
    <p:extLst>
      <p:ext uri="{BB962C8B-B14F-4D97-AF65-F5344CB8AC3E}">
        <p14:creationId xmlns:p14="http://schemas.microsoft.com/office/powerpoint/2010/main" val="36141532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5B5-04EC-7947-BB7C-16ADF19CAC4B}"/>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010C719-9FD1-8C4F-91C8-E4907623CDB2}"/>
              </a:ext>
            </a:extLst>
          </p:cNvPr>
          <p:cNvSpPr>
            <a:spLocks noGrp="1"/>
          </p:cNvSpPr>
          <p:nvPr>
            <p:ph idx="1"/>
          </p:nvPr>
        </p:nvSpPr>
        <p:spPr/>
        <p:txBody>
          <a:bodyPr/>
          <a:lstStyle/>
          <a:p>
            <a:pPr marL="514350" indent="-514350">
              <a:lnSpc>
                <a:spcPct val="150000"/>
              </a:lnSpc>
              <a:buFont typeface="+mj-lt"/>
              <a:buAutoNum type="arabicPeriod"/>
            </a:pPr>
            <a:r>
              <a:rPr lang="en-US" dirty="0">
                <a:solidFill>
                  <a:srgbClr val="FF0000"/>
                </a:solidFill>
              </a:rPr>
              <a:t>Stored Procedure.</a:t>
            </a:r>
          </a:p>
          <a:p>
            <a:pPr marL="514350" indent="-514350">
              <a:lnSpc>
                <a:spcPct val="150000"/>
              </a:lnSpc>
              <a:buFont typeface="+mj-lt"/>
              <a:buAutoNum type="arabicPeriod"/>
            </a:pPr>
            <a:r>
              <a:rPr lang="en-US" dirty="0"/>
              <a:t>Trigger.</a:t>
            </a:r>
          </a:p>
          <a:p>
            <a:pPr marL="514350" indent="-514350">
              <a:lnSpc>
                <a:spcPct val="150000"/>
              </a:lnSpc>
              <a:buFont typeface="+mj-lt"/>
              <a:buAutoNum type="arabicPeriod"/>
            </a:pPr>
            <a:r>
              <a:rPr lang="en-US" dirty="0">
                <a:solidFill>
                  <a:srgbClr val="FF0000"/>
                </a:solidFill>
              </a:rPr>
              <a:t>Function.</a:t>
            </a:r>
          </a:p>
          <a:p>
            <a:pPr marL="514350" indent="-514350">
              <a:lnSpc>
                <a:spcPct val="150000"/>
              </a:lnSpc>
              <a:buFont typeface="+mj-lt"/>
              <a:buAutoNum type="arabicPeriod"/>
            </a:pPr>
            <a:r>
              <a:rPr lang="en-US" dirty="0"/>
              <a:t>Cursor.</a:t>
            </a:r>
          </a:p>
        </p:txBody>
      </p:sp>
    </p:spTree>
    <p:extLst>
      <p:ext uri="{BB962C8B-B14F-4D97-AF65-F5344CB8AC3E}">
        <p14:creationId xmlns:p14="http://schemas.microsoft.com/office/powerpoint/2010/main" val="36007127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BC26-6609-0441-98D7-AA6D3E4F6064}"/>
              </a:ext>
            </a:extLst>
          </p:cNvPr>
          <p:cNvSpPr>
            <a:spLocks noGrp="1"/>
          </p:cNvSpPr>
          <p:nvPr>
            <p:ph type="title"/>
          </p:nvPr>
        </p:nvSpPr>
        <p:spPr/>
        <p:txBody>
          <a:bodyPr/>
          <a:lstStyle/>
          <a:p>
            <a:r>
              <a:rPr lang="en-US"/>
              <a:t>Lợi ích của Trigger</a:t>
            </a:r>
          </a:p>
        </p:txBody>
      </p:sp>
      <p:sp>
        <p:nvSpPr>
          <p:cNvPr id="3" name="Content Placeholder 2">
            <a:extLst>
              <a:ext uri="{FF2B5EF4-FFF2-40B4-BE49-F238E27FC236}">
                <a16:creationId xmlns:a16="http://schemas.microsoft.com/office/drawing/2014/main" id="{278D1643-0EB9-8D40-B2FC-84FE9C86B5BC}"/>
              </a:ext>
            </a:extLst>
          </p:cNvPr>
          <p:cNvSpPr>
            <a:spLocks noGrp="1"/>
          </p:cNvSpPr>
          <p:nvPr>
            <p:ph idx="1"/>
          </p:nvPr>
        </p:nvSpPr>
        <p:spPr/>
        <p:txBody>
          <a:bodyPr/>
          <a:lstStyle/>
          <a:p>
            <a:r>
              <a:rPr lang="en-US" dirty="0" err="1"/>
              <a:t>Bổ</a:t>
            </a:r>
            <a:r>
              <a:rPr lang="en-US" dirty="0"/>
              <a:t> sung </a:t>
            </a:r>
            <a:r>
              <a:rPr lang="en-US" dirty="0" err="1"/>
              <a:t>dây</a:t>
            </a:r>
            <a:r>
              <a:rPr lang="en-US" dirty="0"/>
              <a:t> </a:t>
            </a:r>
            <a:r>
              <a:rPr lang="en-US" dirty="0" err="1"/>
              <a:t>chuyền</a:t>
            </a:r>
            <a:r>
              <a:rPr lang="en-US" dirty="0"/>
              <a:t> (cascade).</a:t>
            </a:r>
          </a:p>
          <a:p>
            <a:pPr lvl="1"/>
            <a:r>
              <a:rPr lang="en-US" sz="2000" dirty="0" err="1"/>
              <a:t>Các</a:t>
            </a:r>
            <a:r>
              <a:rPr lang="en-US" sz="2000" dirty="0"/>
              <a:t> </a:t>
            </a:r>
            <a:r>
              <a:rPr lang="en-US" sz="2000" dirty="0" err="1"/>
              <a:t>bổ</a:t>
            </a:r>
            <a:r>
              <a:rPr lang="en-US" sz="2000" dirty="0"/>
              <a:t> sung </a:t>
            </a:r>
            <a:r>
              <a:rPr lang="en-US" sz="2000" dirty="0" err="1"/>
              <a:t>dây</a:t>
            </a:r>
            <a:r>
              <a:rPr lang="en-US" sz="2000" dirty="0"/>
              <a:t> </a:t>
            </a:r>
            <a:r>
              <a:rPr lang="en-US" sz="2000" dirty="0" err="1"/>
              <a:t>chuyền</a:t>
            </a:r>
            <a:r>
              <a:rPr lang="en-US" sz="2000" dirty="0"/>
              <a:t> </a:t>
            </a:r>
            <a:r>
              <a:rPr lang="en-US" sz="2000" dirty="0" err="1"/>
              <a:t>bằng</a:t>
            </a:r>
            <a:r>
              <a:rPr lang="en-US" sz="2000" dirty="0"/>
              <a:t> Trigger </a:t>
            </a:r>
            <a:r>
              <a:rPr lang="en-US" sz="2000" dirty="0" err="1"/>
              <a:t>làm</a:t>
            </a:r>
            <a:r>
              <a:rPr lang="en-US" sz="2000" dirty="0"/>
              <a:t> </a:t>
            </a:r>
            <a:r>
              <a:rPr lang="en-US" sz="2000" dirty="0" err="1"/>
              <a:t>giảm</a:t>
            </a:r>
            <a:r>
              <a:rPr lang="en-US" sz="2000" dirty="0"/>
              <a:t> </a:t>
            </a:r>
            <a:r>
              <a:rPr lang="en-US" sz="2000" dirty="0" err="1"/>
              <a:t>ước</a:t>
            </a:r>
            <a:r>
              <a:rPr lang="en-US" sz="2000" dirty="0"/>
              <a:t> </a:t>
            </a:r>
            <a:r>
              <a:rPr lang="en-US" sz="2000" dirty="0" err="1"/>
              <a:t>các</a:t>
            </a:r>
            <a:r>
              <a:rPr lang="en-US" sz="2000" dirty="0"/>
              <a:t> coding </a:t>
            </a:r>
            <a:r>
              <a:rPr lang="en-US" sz="2000" dirty="0" err="1"/>
              <a:t>cần</a:t>
            </a:r>
            <a:r>
              <a:rPr lang="en-US" sz="2000" dirty="0"/>
              <a:t> </a:t>
            </a:r>
            <a:r>
              <a:rPr lang="en-US" sz="2000" dirty="0" err="1"/>
              <a:t>thiết</a:t>
            </a:r>
            <a:r>
              <a:rPr lang="en-US" sz="2000" dirty="0"/>
              <a:t> </a:t>
            </a:r>
            <a:r>
              <a:rPr lang="en-US" sz="2000" dirty="0" err="1"/>
              <a:t>cho</a:t>
            </a:r>
            <a:r>
              <a:rPr lang="en-US" sz="2000" dirty="0"/>
              <a:t> </a:t>
            </a:r>
            <a:r>
              <a:rPr lang="en-US" sz="2000" dirty="0" err="1"/>
              <a:t>sự</a:t>
            </a:r>
            <a:r>
              <a:rPr lang="en-US" sz="2000" dirty="0"/>
              <a:t> </a:t>
            </a:r>
            <a:r>
              <a:rPr lang="en-US" sz="2000" dirty="0" err="1"/>
              <a:t>thay</a:t>
            </a:r>
            <a:r>
              <a:rPr lang="en-US" sz="2000" dirty="0"/>
              <a:t> </a:t>
            </a:r>
            <a:r>
              <a:rPr lang="en-US" sz="2000" dirty="0" err="1"/>
              <a:t>đổi</a:t>
            </a:r>
            <a:r>
              <a:rPr lang="en-US" sz="2000" dirty="0"/>
              <a:t> </a:t>
            </a:r>
            <a:r>
              <a:rPr lang="en-US" sz="2000" dirty="0" err="1"/>
              <a:t>trên</a:t>
            </a:r>
            <a:r>
              <a:rPr lang="en-US" sz="2000" dirty="0"/>
              <a:t> </a:t>
            </a:r>
            <a:r>
              <a:rPr lang="en-US" sz="2000" dirty="0" err="1"/>
              <a:t>các</a:t>
            </a:r>
            <a:r>
              <a:rPr lang="en-US" sz="2000" dirty="0"/>
              <a:t> </a:t>
            </a:r>
            <a:r>
              <a:rPr lang="en-US" sz="2000" dirty="0" err="1"/>
              <a:t>bảng</a:t>
            </a:r>
            <a:r>
              <a:rPr lang="en-US" sz="2000" dirty="0"/>
              <a:t> </a:t>
            </a:r>
            <a:r>
              <a:rPr lang="en-US" sz="2000" dirty="0" err="1"/>
              <a:t>liên</a:t>
            </a:r>
            <a:r>
              <a:rPr lang="en-US" sz="2000" dirty="0"/>
              <a:t> </a:t>
            </a:r>
            <a:r>
              <a:rPr lang="en-US" sz="2000" dirty="0" err="1"/>
              <a:t>quan</a:t>
            </a:r>
            <a:r>
              <a:rPr lang="en-US" sz="2000" dirty="0"/>
              <a:t>. </a:t>
            </a:r>
          </a:p>
          <a:p>
            <a:r>
              <a:rPr lang="en-US" dirty="0" err="1"/>
              <a:t>Làm</a:t>
            </a:r>
            <a:r>
              <a:rPr lang="en-US" dirty="0"/>
              <a:t> </a:t>
            </a:r>
            <a:r>
              <a:rPr lang="en-US" dirty="0" err="1"/>
              <a:t>tăng</a:t>
            </a:r>
            <a:r>
              <a:rPr lang="en-US" dirty="0"/>
              <a:t> </a:t>
            </a:r>
            <a:r>
              <a:rPr lang="en-US" dirty="0" err="1"/>
              <a:t>cường</a:t>
            </a:r>
            <a:r>
              <a:rPr lang="en-US" dirty="0"/>
              <a:t> </a:t>
            </a:r>
            <a:r>
              <a:rPr lang="en-US" dirty="0" err="1"/>
              <a:t>toàn</a:t>
            </a:r>
            <a:r>
              <a:rPr lang="en-US" dirty="0"/>
              <a:t> </a:t>
            </a:r>
            <a:r>
              <a:rPr lang="en-US" dirty="0" err="1"/>
              <a:t>vẹn</a:t>
            </a:r>
            <a:r>
              <a:rPr lang="en-US" dirty="0"/>
              <a:t> </a:t>
            </a:r>
            <a:r>
              <a:rPr lang="en-US" dirty="0" err="1"/>
              <a:t>dữ</a:t>
            </a:r>
            <a:r>
              <a:rPr lang="en-US" dirty="0"/>
              <a:t> </a:t>
            </a:r>
            <a:r>
              <a:rPr lang="en-US" dirty="0" err="1"/>
              <a:t>liệu</a:t>
            </a:r>
            <a:r>
              <a:rPr lang="en-US" dirty="0"/>
              <a:t>.</a:t>
            </a:r>
          </a:p>
          <a:p>
            <a:pPr lvl="1"/>
            <a:r>
              <a:rPr lang="vi-VN" sz="2000" dirty="0"/>
              <a:t>Do có thể tham chiếu nhiều cột  trên các bảng nên có tác dụng hơn check.</a:t>
            </a:r>
            <a:r>
              <a:rPr lang="en-US" sz="2000" dirty="0"/>
              <a:t> </a:t>
            </a:r>
            <a:r>
              <a:rPr lang="vi-VN" sz="2000" dirty="0"/>
              <a:t>Tuy vậy các r</a:t>
            </a:r>
            <a:r>
              <a:rPr lang="en-US" sz="2000" dirty="0"/>
              <a:t>à</a:t>
            </a:r>
            <a:r>
              <a:rPr lang="vi-VN" sz="2000" dirty="0"/>
              <a:t>ng buộc ưu tiên kiểm tra trước, nếu vi phạm trigger không thực thi. </a:t>
            </a:r>
            <a:endParaRPr lang="en-US" sz="2000" dirty="0"/>
          </a:p>
          <a:p>
            <a:r>
              <a:rPr lang="en-US" dirty="0"/>
              <a:t>Thông </a:t>
            </a:r>
            <a:r>
              <a:rPr lang="en-US" dirty="0" err="1"/>
              <a:t>báo</a:t>
            </a:r>
            <a:r>
              <a:rPr lang="en-US" dirty="0"/>
              <a:t> </a:t>
            </a:r>
            <a:r>
              <a:rPr lang="en-US" dirty="0" err="1"/>
              <a:t>lỗi</a:t>
            </a:r>
            <a:r>
              <a:rPr lang="en-US" dirty="0"/>
              <a:t> do </a:t>
            </a:r>
            <a:r>
              <a:rPr lang="en-US" dirty="0" err="1"/>
              <a:t>người</a:t>
            </a:r>
            <a:r>
              <a:rPr lang="en-US" dirty="0"/>
              <a:t> </a:t>
            </a:r>
            <a:r>
              <a:rPr lang="en-US" dirty="0" err="1"/>
              <a:t>dùng</a:t>
            </a:r>
            <a:r>
              <a:rPr lang="en-US" dirty="0"/>
              <a:t> </a:t>
            </a:r>
            <a:r>
              <a:rPr lang="en-US" dirty="0" err="1"/>
              <a:t>định</a:t>
            </a:r>
            <a:r>
              <a:rPr lang="en-US" dirty="0"/>
              <a:t> </a:t>
            </a:r>
            <a:r>
              <a:rPr lang="en-US" dirty="0" err="1"/>
              <a:t>nghĩa</a:t>
            </a:r>
            <a:r>
              <a:rPr lang="en-US" dirty="0"/>
              <a:t>.</a:t>
            </a:r>
          </a:p>
          <a:p>
            <a:pPr lvl="1"/>
            <a:r>
              <a:rPr lang="en-US" dirty="0" err="1"/>
              <a:t>Các</a:t>
            </a:r>
            <a:r>
              <a:rPr lang="en-US" dirty="0"/>
              <a:t> </a:t>
            </a:r>
            <a:r>
              <a:rPr lang="en-US" dirty="0" err="1"/>
              <a:t>thông</a:t>
            </a:r>
            <a:r>
              <a:rPr lang="en-US" dirty="0"/>
              <a:t> </a:t>
            </a:r>
            <a:r>
              <a:rPr lang="en-US" dirty="0" err="1"/>
              <a:t>báo</a:t>
            </a:r>
            <a:r>
              <a:rPr lang="en-US" dirty="0"/>
              <a:t> Rule, Default, Check</a:t>
            </a:r>
            <a:endParaRPr lang="en-US" sz="2000" dirty="0"/>
          </a:p>
          <a:p>
            <a:r>
              <a:rPr lang="en-US" dirty="0" err="1">
                <a:solidFill>
                  <a:srgbClr val="FF0000"/>
                </a:solidFill>
              </a:rPr>
              <a:t>Bảo</a:t>
            </a:r>
            <a:r>
              <a:rPr lang="en-US" dirty="0">
                <a:solidFill>
                  <a:srgbClr val="FF0000"/>
                </a:solidFill>
              </a:rPr>
              <a:t> </a:t>
            </a:r>
            <a:r>
              <a:rPr lang="en-US" dirty="0" err="1">
                <a:solidFill>
                  <a:srgbClr val="FF0000"/>
                </a:solidFill>
              </a:rPr>
              <a:t>quản</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tiêu</a:t>
            </a:r>
            <a:r>
              <a:rPr lang="en-US" dirty="0">
                <a:solidFill>
                  <a:srgbClr val="FF0000"/>
                </a:solidFill>
              </a:rPr>
              <a:t> </a:t>
            </a:r>
            <a:r>
              <a:rPr lang="en-US" dirty="0" err="1">
                <a:solidFill>
                  <a:srgbClr val="FF0000"/>
                </a:solidFill>
              </a:rPr>
              <a:t>chuẩn</a:t>
            </a:r>
            <a:r>
              <a:rPr lang="en-US" dirty="0">
                <a:solidFill>
                  <a:srgbClr val="FF0000"/>
                </a:solidFill>
              </a:rPr>
              <a:t> </a:t>
            </a:r>
            <a:r>
              <a:rPr lang="en-US" dirty="0" err="1">
                <a:solidFill>
                  <a:srgbClr val="FF0000"/>
                </a:solidFill>
              </a:rPr>
              <a:t>hóa</a:t>
            </a:r>
            <a:r>
              <a:rPr lang="en-US" dirty="0">
                <a:solidFill>
                  <a:srgbClr val="FF0000"/>
                </a:solidFill>
              </a:rPr>
              <a:t>.</a:t>
            </a:r>
            <a:r>
              <a:rPr lang="en-US" dirty="0"/>
              <a:t>  </a:t>
            </a:r>
          </a:p>
          <a:p>
            <a:endParaRPr lang="en-US" dirty="0"/>
          </a:p>
          <a:p>
            <a:endParaRPr lang="en-US" dirty="0"/>
          </a:p>
        </p:txBody>
      </p:sp>
    </p:spTree>
    <p:extLst>
      <p:ext uri="{BB962C8B-B14F-4D97-AF65-F5344CB8AC3E}">
        <p14:creationId xmlns:p14="http://schemas.microsoft.com/office/powerpoint/2010/main" val="42433905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BA5B-FFC7-4E4A-8DF5-8698C5B09C50}"/>
              </a:ext>
            </a:extLst>
          </p:cNvPr>
          <p:cNvSpPr>
            <a:spLocks noGrp="1"/>
          </p:cNvSpPr>
          <p:nvPr>
            <p:ph type="title"/>
          </p:nvPr>
        </p:nvSpPr>
        <p:spPr/>
        <p:txBody>
          <a:bodyPr/>
          <a:lstStyle/>
          <a:p>
            <a:r>
              <a:rPr lang="en-US" dirty="0" err="1"/>
              <a:t>Bảo</a:t>
            </a:r>
            <a:r>
              <a:rPr lang="en-US" dirty="0"/>
              <a:t> </a:t>
            </a:r>
            <a:r>
              <a:rPr lang="en-US" dirty="0" err="1"/>
              <a:t>quản</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tiêu</a:t>
            </a:r>
            <a:r>
              <a:rPr lang="en-US" dirty="0"/>
              <a:t> </a:t>
            </a:r>
            <a:r>
              <a:rPr lang="en-US" dirty="0" err="1"/>
              <a:t>chuẩn</a:t>
            </a:r>
            <a:r>
              <a:rPr lang="en-US" dirty="0"/>
              <a:t> </a:t>
            </a:r>
            <a:r>
              <a:rPr lang="en-US" dirty="0" err="1"/>
              <a:t>hóa</a:t>
            </a:r>
            <a:endParaRPr lang="en-US" dirty="0"/>
          </a:p>
        </p:txBody>
      </p:sp>
      <p:sp>
        <p:nvSpPr>
          <p:cNvPr id="3" name="Content Placeholder 2">
            <a:extLst>
              <a:ext uri="{FF2B5EF4-FFF2-40B4-BE49-F238E27FC236}">
                <a16:creationId xmlns:a16="http://schemas.microsoft.com/office/drawing/2014/main" id="{D64F6EB7-F236-574C-8385-047D52E3D6FA}"/>
              </a:ext>
            </a:extLst>
          </p:cNvPr>
          <p:cNvSpPr>
            <a:spLocks noGrp="1"/>
          </p:cNvSpPr>
          <p:nvPr>
            <p:ph idx="1"/>
          </p:nvPr>
        </p:nvSpPr>
        <p:spPr/>
        <p:txBody>
          <a:bodyPr/>
          <a:lstStyle/>
          <a:p>
            <a:pPr marL="0" indent="0">
              <a:buNone/>
            </a:pPr>
            <a:r>
              <a:rPr lang="vi-VN" dirty="0"/>
              <a:t>Ví dụ:</a:t>
            </a:r>
          </a:p>
          <a:p>
            <a:pPr marL="0" indent="0">
              <a:buNone/>
            </a:pPr>
            <a:r>
              <a:rPr lang="vi-VN" dirty="0"/>
              <a:t>HOADON (</a:t>
            </a:r>
            <a:r>
              <a:rPr lang="vi-VN" u="sng" dirty="0"/>
              <a:t>MSHD</a:t>
            </a:r>
            <a:r>
              <a:rPr lang="en-US" dirty="0"/>
              <a:t>, </a:t>
            </a:r>
            <a:r>
              <a:rPr lang="vi-VN" dirty="0"/>
              <a:t>NGAYHD,</a:t>
            </a:r>
            <a:r>
              <a:rPr lang="en-US" dirty="0"/>
              <a:t> </a:t>
            </a:r>
            <a:r>
              <a:rPr lang="vi-VN" b="1" dirty="0">
                <a:solidFill>
                  <a:srgbClr val="FF0000"/>
                </a:solidFill>
              </a:rPr>
              <a:t>TONGTIEN</a:t>
            </a:r>
            <a:r>
              <a:rPr lang="vi-VN" dirty="0"/>
              <a:t>)     </a:t>
            </a:r>
          </a:p>
          <a:p>
            <a:pPr marL="0" indent="0">
              <a:buNone/>
            </a:pPr>
            <a:r>
              <a:rPr lang="vi-VN" dirty="0"/>
              <a:t>CTHOADON (</a:t>
            </a:r>
            <a:r>
              <a:rPr lang="vi-VN" u="sng" dirty="0"/>
              <a:t>MSHD, MSMH</a:t>
            </a:r>
            <a:r>
              <a:rPr lang="vi-VN" dirty="0"/>
              <a:t>, </a:t>
            </a:r>
            <a:r>
              <a:rPr lang="vi-VN" dirty="0">
                <a:solidFill>
                  <a:srgbClr val="FF0000"/>
                </a:solidFill>
              </a:rPr>
              <a:t>SOLUONG</a:t>
            </a:r>
            <a:r>
              <a:rPr lang="vi-VN" dirty="0"/>
              <a:t>, </a:t>
            </a:r>
            <a:r>
              <a:rPr lang="vi-VN" dirty="0">
                <a:solidFill>
                  <a:srgbClr val="FF0000"/>
                </a:solidFill>
              </a:rPr>
              <a:t>DONGIA</a:t>
            </a:r>
            <a:r>
              <a:rPr lang="vi-VN" dirty="0"/>
              <a:t> )</a:t>
            </a:r>
          </a:p>
          <a:p>
            <a:pPr marL="0" indent="0">
              <a:buNone/>
            </a:pPr>
            <a:endParaRPr lang="vi-VN" dirty="0"/>
          </a:p>
          <a:p>
            <a:pPr marL="0" indent="0">
              <a:buNone/>
            </a:pPr>
            <a:endParaRPr lang="vi-VN" dirty="0"/>
          </a:p>
          <a:p>
            <a:pPr marL="0" indent="0">
              <a:buNone/>
            </a:pPr>
            <a:r>
              <a:rPr lang="vi-VN" i="1" dirty="0"/>
              <a:t>Khi sửa số lượng, đơn giá dẫn đến ảnh hưởng tổng tiền.</a:t>
            </a:r>
          </a:p>
          <a:p>
            <a:endParaRPr lang="en-US" dirty="0"/>
          </a:p>
        </p:txBody>
      </p:sp>
    </p:spTree>
    <p:extLst>
      <p:ext uri="{BB962C8B-B14F-4D97-AF65-F5344CB8AC3E}">
        <p14:creationId xmlns:p14="http://schemas.microsoft.com/office/powerpoint/2010/main" val="382239233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A0FC-1524-0A4D-AAC5-E803B720FD07}"/>
              </a:ext>
            </a:extLst>
          </p:cNvPr>
          <p:cNvSpPr>
            <a:spLocks noGrp="1"/>
          </p:cNvSpPr>
          <p:nvPr>
            <p:ph type="title"/>
          </p:nvPr>
        </p:nvSpPr>
        <p:spPr/>
        <p:txBody>
          <a:bodyPr/>
          <a:lstStyle/>
          <a:p>
            <a:r>
              <a:rPr lang="en-US"/>
              <a:t>Lưu ý</a:t>
            </a:r>
          </a:p>
        </p:txBody>
      </p:sp>
      <p:sp>
        <p:nvSpPr>
          <p:cNvPr id="3" name="Content Placeholder 2">
            <a:extLst>
              <a:ext uri="{FF2B5EF4-FFF2-40B4-BE49-F238E27FC236}">
                <a16:creationId xmlns:a16="http://schemas.microsoft.com/office/drawing/2014/main" id="{DED6CBE3-3CFD-C244-A297-D877E7E00874}"/>
              </a:ext>
            </a:extLst>
          </p:cNvPr>
          <p:cNvSpPr>
            <a:spLocks noGrp="1"/>
          </p:cNvSpPr>
          <p:nvPr>
            <p:ph idx="1"/>
          </p:nvPr>
        </p:nvSpPr>
        <p:spPr/>
        <p:txBody>
          <a:bodyPr/>
          <a:lstStyle/>
          <a:p>
            <a:pPr lvl="0">
              <a:lnSpc>
                <a:spcPct val="150000"/>
              </a:lnSpc>
            </a:pPr>
            <a:r>
              <a:rPr lang="en-US" dirty="0"/>
              <a:t>Trigger </a:t>
            </a:r>
            <a:r>
              <a:rPr lang="en-US" dirty="0" err="1"/>
              <a:t>là</a:t>
            </a:r>
            <a:r>
              <a:rPr lang="en-US" dirty="0"/>
              <a:t> </a:t>
            </a:r>
            <a:r>
              <a:rPr lang="en-US" dirty="0" err="1"/>
              <a:t>phản</a:t>
            </a:r>
            <a:r>
              <a:rPr lang="en-US" dirty="0"/>
              <a:t> </a:t>
            </a:r>
            <a:r>
              <a:rPr lang="en-US" dirty="0" err="1"/>
              <a:t>ứng</a:t>
            </a:r>
            <a:r>
              <a:rPr lang="en-US" dirty="0"/>
              <a:t>, </a:t>
            </a:r>
            <a:r>
              <a:rPr lang="en-US" dirty="0" err="1"/>
              <a:t>ràng</a:t>
            </a:r>
            <a:r>
              <a:rPr lang="en-US" dirty="0"/>
              <a:t> </a:t>
            </a:r>
            <a:r>
              <a:rPr lang="en-US" dirty="0" err="1"/>
              <a:t>buộc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trước</a:t>
            </a:r>
            <a:r>
              <a:rPr lang="en-US" dirty="0"/>
              <a:t>.</a:t>
            </a:r>
          </a:p>
          <a:p>
            <a:pPr lvl="0">
              <a:lnSpc>
                <a:spcPct val="150000"/>
              </a:lnSpc>
            </a:pPr>
            <a:r>
              <a:rPr lang="en-US" dirty="0" err="1">
                <a:solidFill>
                  <a:srgbClr val="FF0000"/>
                </a:solidFill>
              </a:rPr>
              <a:t>Ràng</a:t>
            </a:r>
            <a:r>
              <a:rPr lang="en-US" dirty="0">
                <a:solidFill>
                  <a:srgbClr val="FF0000"/>
                </a:solidFill>
              </a:rPr>
              <a:t> </a:t>
            </a:r>
            <a:r>
              <a:rPr lang="en-US" dirty="0" err="1">
                <a:solidFill>
                  <a:srgbClr val="FF0000"/>
                </a:solidFill>
              </a:rPr>
              <a:t>buộc</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kiểm</a:t>
            </a:r>
            <a:r>
              <a:rPr lang="en-US" dirty="0">
                <a:solidFill>
                  <a:srgbClr val="FF0000"/>
                </a:solidFill>
              </a:rPr>
              <a:t> </a:t>
            </a:r>
            <a:r>
              <a:rPr lang="en-US" dirty="0" err="1">
                <a:solidFill>
                  <a:srgbClr val="FF0000"/>
                </a:solidFill>
              </a:rPr>
              <a:t>tra</a:t>
            </a:r>
            <a:r>
              <a:rPr lang="en-US" dirty="0">
                <a:solidFill>
                  <a:srgbClr val="FF0000"/>
                </a:solidFill>
              </a:rPr>
              <a:t> </a:t>
            </a:r>
            <a:r>
              <a:rPr lang="en-US" dirty="0" err="1">
                <a:solidFill>
                  <a:srgbClr val="FF0000"/>
                </a:solidFill>
              </a:rPr>
              <a:t>đầu</a:t>
            </a:r>
            <a:r>
              <a:rPr lang="en-US" dirty="0">
                <a:solidFill>
                  <a:srgbClr val="FF0000"/>
                </a:solidFill>
              </a:rPr>
              <a:t> </a:t>
            </a:r>
            <a:r>
              <a:rPr lang="en-US" dirty="0" err="1">
                <a:solidFill>
                  <a:srgbClr val="FF0000"/>
                </a:solidFill>
              </a:rPr>
              <a:t>tiên</a:t>
            </a:r>
            <a:r>
              <a:rPr lang="en-US" dirty="0">
                <a:solidFill>
                  <a:srgbClr val="FF0000"/>
                </a:solidFill>
              </a:rPr>
              <a:t>.</a:t>
            </a:r>
          </a:p>
          <a:p>
            <a:pPr lvl="0">
              <a:lnSpc>
                <a:spcPct val="150000"/>
              </a:lnSpc>
            </a:pPr>
            <a:r>
              <a:rPr lang="en-US" dirty="0"/>
              <a:t>1 </a:t>
            </a:r>
            <a:r>
              <a:rPr lang="en-US" dirty="0" err="1"/>
              <a:t>Bảng</a:t>
            </a:r>
            <a:r>
              <a:rPr lang="en-US" dirty="0"/>
              <a:t> </a:t>
            </a:r>
            <a:r>
              <a:rPr lang="en-US" dirty="0" err="1"/>
              <a:t>có</a:t>
            </a:r>
            <a:r>
              <a:rPr lang="en-US" dirty="0"/>
              <a:t> </a:t>
            </a:r>
            <a:r>
              <a:rPr lang="en-US" dirty="0" err="1"/>
              <a:t>thể</a:t>
            </a:r>
            <a:r>
              <a:rPr lang="en-US" dirty="0"/>
              <a:t> </a:t>
            </a:r>
            <a:r>
              <a:rPr lang="en-US" dirty="0" err="1"/>
              <a:t>viết</a:t>
            </a:r>
            <a:r>
              <a:rPr lang="en-US" dirty="0"/>
              <a:t> </a:t>
            </a:r>
            <a:r>
              <a:rPr lang="en-US" dirty="0" err="1"/>
              <a:t>nhiều</a:t>
            </a:r>
            <a:r>
              <a:rPr lang="en-US" dirty="0"/>
              <a:t> trigger.</a:t>
            </a:r>
          </a:p>
          <a:p>
            <a:pPr lvl="0">
              <a:lnSpc>
                <a:spcPct val="150000"/>
              </a:lnSpc>
            </a:pPr>
            <a:r>
              <a:rPr lang="en-US" dirty="0">
                <a:solidFill>
                  <a:srgbClr val="FF0000"/>
                </a:solidFill>
              </a:rPr>
              <a:t>Trigger </a:t>
            </a:r>
            <a:r>
              <a:rPr lang="en-US" dirty="0" err="1">
                <a:solidFill>
                  <a:srgbClr val="FF0000"/>
                </a:solidFill>
              </a:rPr>
              <a:t>không</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tạo</a:t>
            </a:r>
            <a:r>
              <a:rPr lang="en-US" dirty="0">
                <a:solidFill>
                  <a:srgbClr val="FF0000"/>
                </a:solidFill>
              </a:rPr>
              <a:t> </a:t>
            </a:r>
            <a:r>
              <a:rPr lang="en-US" dirty="0" err="1">
                <a:solidFill>
                  <a:srgbClr val="FF0000"/>
                </a:solidFill>
              </a:rPr>
              <a:t>trên</a:t>
            </a:r>
            <a:r>
              <a:rPr lang="en-US" dirty="0">
                <a:solidFill>
                  <a:srgbClr val="FF0000"/>
                </a:solidFill>
              </a:rPr>
              <a:t> View </a:t>
            </a:r>
            <a:r>
              <a:rPr lang="en-US" dirty="0" err="1">
                <a:solidFill>
                  <a:srgbClr val="FF0000"/>
                </a:solidFill>
              </a:rPr>
              <a:t>và</a:t>
            </a:r>
            <a:r>
              <a:rPr lang="en-US" dirty="0">
                <a:solidFill>
                  <a:srgbClr val="FF0000"/>
                </a:solidFill>
              </a:rPr>
              <a:t> </a:t>
            </a:r>
            <a:r>
              <a:rPr lang="en-US" dirty="0" err="1">
                <a:solidFill>
                  <a:srgbClr val="FF0000"/>
                </a:solidFill>
              </a:rPr>
              <a:t>bảng</a:t>
            </a:r>
            <a:r>
              <a:rPr lang="en-US" dirty="0">
                <a:solidFill>
                  <a:srgbClr val="FF0000"/>
                </a:solidFill>
              </a:rPr>
              <a:t> </a:t>
            </a:r>
            <a:r>
              <a:rPr lang="en-US" dirty="0" err="1">
                <a:solidFill>
                  <a:srgbClr val="FF0000"/>
                </a:solidFill>
              </a:rPr>
              <a:t>tạm</a:t>
            </a:r>
            <a:r>
              <a:rPr lang="en-US" dirty="0">
                <a:solidFill>
                  <a:srgbClr val="FF0000"/>
                </a:solidFill>
              </a:rPr>
              <a:t>.</a:t>
            </a:r>
          </a:p>
          <a:p>
            <a:pPr lvl="0">
              <a:lnSpc>
                <a:spcPct val="150000"/>
              </a:lnSpc>
            </a:pPr>
            <a:r>
              <a:rPr lang="en-US" dirty="0"/>
              <a:t>Trigger </a:t>
            </a:r>
            <a:r>
              <a:rPr lang="en-US" dirty="0" err="1"/>
              <a:t>không</a:t>
            </a:r>
            <a:r>
              <a:rPr lang="en-US" dirty="0"/>
              <a:t> </a:t>
            </a:r>
            <a:r>
              <a:rPr lang="en-US" dirty="0" err="1"/>
              <a:t>thể</a:t>
            </a:r>
            <a:r>
              <a:rPr lang="en-US" dirty="0"/>
              <a:t> </a:t>
            </a:r>
            <a:r>
              <a:rPr lang="en-US" dirty="0" err="1"/>
              <a:t>trả</a:t>
            </a:r>
            <a:r>
              <a:rPr lang="en-US" dirty="0"/>
              <a:t> </a:t>
            </a:r>
            <a:r>
              <a:rPr lang="en-US" dirty="0" err="1"/>
              <a:t>về</a:t>
            </a:r>
            <a:r>
              <a:rPr lang="en-US" dirty="0"/>
              <a:t> </a:t>
            </a:r>
            <a:r>
              <a:rPr lang="en-US" dirty="0" err="1"/>
              <a:t>các</a:t>
            </a:r>
            <a:r>
              <a:rPr lang="en-US" dirty="0"/>
              <a:t> </a:t>
            </a:r>
            <a:r>
              <a:rPr lang="en-US" dirty="0" err="1"/>
              <a:t>tập</a:t>
            </a:r>
            <a:r>
              <a:rPr lang="en-US" dirty="0"/>
              <a:t> </a:t>
            </a:r>
            <a:r>
              <a:rPr lang="en-US" dirty="0" err="1"/>
              <a:t>kết</a:t>
            </a:r>
            <a:r>
              <a:rPr lang="en-US" dirty="0"/>
              <a:t> </a:t>
            </a:r>
            <a:r>
              <a:rPr lang="en-US" dirty="0" err="1"/>
              <a:t>quả</a:t>
            </a:r>
            <a:r>
              <a:rPr lang="en-US" dirty="0"/>
              <a:t>.</a:t>
            </a:r>
          </a:p>
          <a:p>
            <a:pPr>
              <a:lnSpc>
                <a:spcPct val="150000"/>
              </a:lnSpc>
            </a:pPr>
            <a:endParaRPr lang="en-US" dirty="0"/>
          </a:p>
        </p:txBody>
      </p:sp>
    </p:spTree>
    <p:extLst>
      <p:ext uri="{BB962C8B-B14F-4D97-AF65-F5344CB8AC3E}">
        <p14:creationId xmlns:p14="http://schemas.microsoft.com/office/powerpoint/2010/main" val="34623029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E5B58-324E-1147-A7AA-D5C4677082DF}"/>
              </a:ext>
            </a:extLst>
          </p:cNvPr>
          <p:cNvSpPr>
            <a:spLocks noGrp="1"/>
          </p:cNvSpPr>
          <p:nvPr>
            <p:ph type="title"/>
          </p:nvPr>
        </p:nvSpPr>
        <p:spPr/>
        <p:txBody>
          <a:bodyPr/>
          <a:lstStyle/>
          <a:p>
            <a:r>
              <a:rPr lang="en-US"/>
              <a:t>Các thao tác với trigger</a:t>
            </a:r>
          </a:p>
        </p:txBody>
      </p:sp>
      <p:sp>
        <p:nvSpPr>
          <p:cNvPr id="6" name="Content Placeholder 5">
            <a:extLst>
              <a:ext uri="{FF2B5EF4-FFF2-40B4-BE49-F238E27FC236}">
                <a16:creationId xmlns:a16="http://schemas.microsoft.com/office/drawing/2014/main" id="{51483553-E516-CF40-9EBB-57C22DBCEF70}"/>
              </a:ext>
            </a:extLst>
          </p:cNvPr>
          <p:cNvSpPr>
            <a:spLocks noGrp="1"/>
          </p:cNvSpPr>
          <p:nvPr>
            <p:ph idx="1"/>
          </p:nvPr>
        </p:nvSpPr>
        <p:spPr/>
        <p:txBody>
          <a:bodyPr/>
          <a:lstStyle/>
          <a:p>
            <a:r>
              <a:rPr lang="en-US"/>
              <a:t>Tạo trigger.</a:t>
            </a:r>
          </a:p>
          <a:p>
            <a:r>
              <a:rPr lang="en-US">
                <a:solidFill>
                  <a:srgbClr val="FF0000"/>
                </a:solidFill>
              </a:rPr>
              <a:t>Sửa trigger.</a:t>
            </a:r>
          </a:p>
          <a:p>
            <a:r>
              <a:rPr lang="en-US"/>
              <a:t>Xoá trigger.</a:t>
            </a:r>
          </a:p>
        </p:txBody>
      </p:sp>
    </p:spTree>
    <p:extLst>
      <p:ext uri="{BB962C8B-B14F-4D97-AF65-F5344CB8AC3E}">
        <p14:creationId xmlns:p14="http://schemas.microsoft.com/office/powerpoint/2010/main" val="33812461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BD7F3-F6DC-E14C-883F-2B9980DA4A07}"/>
              </a:ext>
            </a:extLst>
          </p:cNvPr>
          <p:cNvSpPr>
            <a:spLocks noGrp="1"/>
          </p:cNvSpPr>
          <p:nvPr>
            <p:ph type="title"/>
          </p:nvPr>
        </p:nvSpPr>
        <p:spPr/>
        <p:txBody>
          <a:bodyPr/>
          <a:lstStyle/>
          <a:p>
            <a:r>
              <a:rPr lang="en-US"/>
              <a:t>Tạo trigger</a:t>
            </a:r>
          </a:p>
        </p:txBody>
      </p:sp>
      <p:sp>
        <p:nvSpPr>
          <p:cNvPr id="6" name="Content Placeholder 5">
            <a:extLst>
              <a:ext uri="{FF2B5EF4-FFF2-40B4-BE49-F238E27FC236}">
                <a16:creationId xmlns:a16="http://schemas.microsoft.com/office/drawing/2014/main" id="{25630C67-62F2-8942-A7E5-C719EEA9FEE7}"/>
              </a:ext>
            </a:extLst>
          </p:cNvPr>
          <p:cNvSpPr>
            <a:spLocks noGrp="1"/>
          </p:cNvSpPr>
          <p:nvPr>
            <p:ph idx="1"/>
          </p:nvPr>
        </p:nvSpPr>
        <p:spPr/>
        <p:txBody>
          <a:bodyPr/>
          <a:lstStyle/>
          <a:p>
            <a:pPr marL="0" indent="0">
              <a:buNone/>
            </a:pPr>
            <a:r>
              <a:rPr lang="en-US">
                <a:solidFill>
                  <a:srgbClr val="FF0000"/>
                </a:solidFill>
                <a:latin typeface="Courier New" panose="02070309020205020404" pitchFamily="49" charset="0"/>
                <a:cs typeface="Courier New" panose="02070309020205020404" pitchFamily="49" charset="0"/>
              </a:rPr>
              <a:t>Create Trigger  </a:t>
            </a:r>
            <a:r>
              <a:rPr lang="en-US">
                <a:latin typeface="Courier New" panose="02070309020205020404" pitchFamily="49" charset="0"/>
                <a:cs typeface="Courier New" panose="02070309020205020404" pitchFamily="49" charset="0"/>
              </a:rPr>
              <a:t>TenTrigger</a:t>
            </a:r>
          </a:p>
          <a:p>
            <a:pPr marL="0" indent="0">
              <a:buNone/>
            </a:pPr>
            <a:r>
              <a:rPr lang="en-US">
                <a:latin typeface="Courier New" panose="02070309020205020404" pitchFamily="49" charset="0"/>
                <a:cs typeface="Courier New" panose="02070309020205020404" pitchFamily="49" charset="0"/>
              </a:rPr>
              <a:t>On table [with (… )]</a:t>
            </a:r>
          </a:p>
          <a:p>
            <a:pPr marL="0" indent="0">
              <a:buNone/>
            </a:pPr>
            <a:r>
              <a:rPr lang="en-US">
                <a:latin typeface="Courier New" panose="02070309020205020404" pitchFamily="49" charset="0"/>
                <a:cs typeface="Courier New" panose="02070309020205020404" pitchFamily="49" charset="0"/>
              </a:rPr>
              <a:t>[For </a:t>
            </a:r>
            <a:r>
              <a:rPr lang="en-US" i="1">
                <a:solidFill>
                  <a:srgbClr val="FF0000"/>
                </a:solidFill>
                <a:latin typeface="Courier New" panose="02070309020205020404" pitchFamily="49" charset="0"/>
                <a:cs typeface="Courier New" panose="02070309020205020404" pitchFamily="49" charset="0"/>
              </a:rPr>
              <a:t>insert, update, delete</a:t>
            </a: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[With append]    </a:t>
            </a:r>
          </a:p>
          <a:p>
            <a:pPr marL="0" indent="0">
              <a:buNone/>
            </a:pPr>
            <a:r>
              <a:rPr lang="en-US">
                <a:latin typeface="Courier New" panose="02070309020205020404" pitchFamily="49" charset="0"/>
                <a:cs typeface="Courier New" panose="02070309020205020404" pitchFamily="49" charset="0"/>
              </a:rPr>
              <a:t>        [Not for Relication]</a:t>
            </a:r>
          </a:p>
          <a:p>
            <a:pPr marL="0" indent="0">
              <a:buNone/>
            </a:pPr>
            <a:r>
              <a:rPr lang="en-US">
                <a:latin typeface="Courier New" panose="02070309020205020404" pitchFamily="49" charset="0"/>
                <a:cs typeface="Courier New" panose="02070309020205020404" pitchFamily="49" charset="0"/>
              </a:rPr>
              <a:t>	 As </a:t>
            </a:r>
          </a:p>
          <a:p>
            <a:pPr marL="0" indent="0">
              <a:buNone/>
            </a:pPr>
            <a:r>
              <a:rPr lang="en-US">
                <a:latin typeface="Courier New" panose="02070309020205020404" pitchFamily="49" charset="0"/>
                <a:cs typeface="Courier New" panose="02070309020205020404" pitchFamily="49" charset="0"/>
              </a:rPr>
              <a:t>		</a:t>
            </a:r>
            <a:r>
              <a:rPr lang="en-US" i="1">
                <a:latin typeface="Courier New" panose="02070309020205020404" pitchFamily="49" charset="0"/>
                <a:cs typeface="Courier New" panose="02070309020205020404" pitchFamily="49" charset="0"/>
              </a:rPr>
              <a:t>phát biểu SQL </a:t>
            </a:r>
          </a:p>
          <a:p>
            <a:pPr marL="0" indent="0">
              <a:buNone/>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117281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5B94B-00EA-CC4C-9900-E6F5683BC111}"/>
              </a:ext>
            </a:extLst>
          </p:cNvPr>
          <p:cNvSpPr>
            <a:spLocks noGrp="1"/>
          </p:cNvSpPr>
          <p:nvPr>
            <p:ph type="title"/>
          </p:nvPr>
        </p:nvSpPr>
        <p:spPr/>
        <p:txBody>
          <a:bodyPr/>
          <a:lstStyle/>
          <a:p>
            <a:r>
              <a:rPr lang="en-US"/>
              <a:t>Các tính chất của trigger</a:t>
            </a:r>
          </a:p>
        </p:txBody>
      </p:sp>
      <p:sp>
        <p:nvSpPr>
          <p:cNvPr id="6" name="Content Placeholder 5">
            <a:extLst>
              <a:ext uri="{FF2B5EF4-FFF2-40B4-BE49-F238E27FC236}">
                <a16:creationId xmlns:a16="http://schemas.microsoft.com/office/drawing/2014/main" id="{5E559497-721E-D141-9213-7EC918C0D89A}"/>
              </a:ext>
            </a:extLst>
          </p:cNvPr>
          <p:cNvSpPr>
            <a:spLocks noGrp="1"/>
          </p:cNvSpPr>
          <p:nvPr>
            <p:ph idx="1"/>
          </p:nvPr>
        </p:nvSpPr>
        <p:spPr/>
        <p:txBody>
          <a:bodyPr/>
          <a:lstStyle/>
          <a:p>
            <a:r>
              <a:rPr lang="en-US" sz="2200"/>
              <a:t>Khi tạo Trigger, thông tin trigger được insert vào các bảng hệ thống sysobject và syscomment.</a:t>
            </a:r>
          </a:p>
          <a:p>
            <a:r>
              <a:rPr lang="en-US" sz="2200"/>
              <a:t>Có sẵn hai bảng đặc biệt trong các trigger là: </a:t>
            </a:r>
            <a:r>
              <a:rPr lang="en-US" sz="2200" b="1"/>
              <a:t>deleted</a:t>
            </a:r>
            <a:r>
              <a:rPr lang="en-US" sz="2200"/>
              <a:t> và </a:t>
            </a:r>
            <a:r>
              <a:rPr lang="en-US" sz="2200" b="1"/>
              <a:t>inserted</a:t>
            </a:r>
            <a:r>
              <a:rPr lang="en-US" sz="2200"/>
              <a:t>.</a:t>
            </a:r>
          </a:p>
          <a:p>
            <a:r>
              <a:rPr lang="en-US" sz="2200"/>
              <a:t>Bảng </a:t>
            </a:r>
            <a:r>
              <a:rPr lang="en-US" sz="2200" b="1"/>
              <a:t>deleted</a:t>
            </a:r>
            <a:r>
              <a:rPr lang="en-US" sz="2200"/>
              <a:t> chứa các bản sao các dòng bị tác động bởi các phát biểu </a:t>
            </a:r>
            <a:r>
              <a:rPr lang="en-US" sz="2200" b="1">
                <a:solidFill>
                  <a:srgbClr val="FF0000"/>
                </a:solidFill>
              </a:rPr>
              <a:t>Update và delete</a:t>
            </a:r>
            <a:r>
              <a:rPr lang="en-US" sz="2200"/>
              <a:t>. </a:t>
            </a:r>
          </a:p>
          <a:p>
            <a:r>
              <a:rPr lang="en-US" sz="2200"/>
              <a:t>Bảng </a:t>
            </a:r>
            <a:r>
              <a:rPr lang="en-US" sz="2200" b="1"/>
              <a:t>inserted</a:t>
            </a:r>
            <a:r>
              <a:rPr lang="en-US" sz="2200"/>
              <a:t> chứa các bản sao các dòng bị tác động bởi các phát biểu </a:t>
            </a:r>
            <a:r>
              <a:rPr lang="en-US" sz="2200" b="1">
                <a:solidFill>
                  <a:srgbClr val="FF0000"/>
                </a:solidFill>
              </a:rPr>
              <a:t>insert và Update</a:t>
            </a:r>
            <a:r>
              <a:rPr lang="en-US" sz="2200"/>
              <a:t>. </a:t>
            </a:r>
          </a:p>
          <a:p>
            <a:r>
              <a:rPr lang="en-US" sz="2200"/>
              <a:t>Không thể thay đổi DL trên các bảng deleted và inserted trực tiếp, có thể dùng phát biểu select.</a:t>
            </a:r>
          </a:p>
          <a:p>
            <a:endParaRPr lang="en-US" sz="2200"/>
          </a:p>
        </p:txBody>
      </p:sp>
    </p:spTree>
    <p:extLst>
      <p:ext uri="{BB962C8B-B14F-4D97-AF65-F5344CB8AC3E}">
        <p14:creationId xmlns:p14="http://schemas.microsoft.com/office/powerpoint/2010/main" val="17222544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56D1CF-0CCE-D84A-942E-11B981D81F3A}"/>
              </a:ext>
            </a:extLst>
          </p:cNvPr>
          <p:cNvSpPr>
            <a:spLocks noGrp="1"/>
          </p:cNvSpPr>
          <p:nvPr>
            <p:ph type="title"/>
          </p:nvPr>
        </p:nvSpPr>
        <p:spPr/>
        <p:txBody>
          <a:bodyPr/>
          <a:lstStyle/>
          <a:p>
            <a:r>
              <a:rPr lang="en-US"/>
              <a:t>Chú ý</a:t>
            </a:r>
          </a:p>
        </p:txBody>
      </p:sp>
      <p:sp>
        <p:nvSpPr>
          <p:cNvPr id="6" name="Content Placeholder 5">
            <a:extLst>
              <a:ext uri="{FF2B5EF4-FFF2-40B4-BE49-F238E27FC236}">
                <a16:creationId xmlns:a16="http://schemas.microsoft.com/office/drawing/2014/main" id="{B955B1A8-C131-9B4C-BC8E-DCDA8B640E72}"/>
              </a:ext>
            </a:extLst>
          </p:cNvPr>
          <p:cNvSpPr>
            <a:spLocks noGrp="1"/>
          </p:cNvSpPr>
          <p:nvPr>
            <p:ph idx="1"/>
          </p:nvPr>
        </p:nvSpPr>
        <p:spPr/>
        <p:txBody>
          <a:bodyPr/>
          <a:lstStyle/>
          <a:p>
            <a:pPr lvl="0"/>
            <a:r>
              <a:rPr lang="en-US" dirty="0"/>
              <a:t>SQL </a:t>
            </a:r>
            <a:r>
              <a:rPr lang="en-US" dirty="0" err="1"/>
              <a:t>không</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phát</a:t>
            </a:r>
            <a:r>
              <a:rPr lang="en-US" dirty="0"/>
              <a:t> </a:t>
            </a:r>
            <a:r>
              <a:rPr lang="en-US" dirty="0" err="1"/>
              <a:t>biểu</a:t>
            </a:r>
            <a:r>
              <a:rPr lang="en-US" dirty="0"/>
              <a:t> </a:t>
            </a:r>
            <a:r>
              <a:rPr lang="en-US" dirty="0" err="1"/>
              <a:t>sau</a:t>
            </a:r>
            <a:r>
              <a:rPr lang="en-US" dirty="0"/>
              <a:t> </a:t>
            </a:r>
            <a:r>
              <a:rPr lang="en-US" dirty="0" err="1"/>
              <a:t>dùng</a:t>
            </a:r>
            <a:r>
              <a:rPr lang="en-US" dirty="0"/>
              <a:t> Trigger :</a:t>
            </a:r>
          </a:p>
          <a:p>
            <a:pPr lvl="1"/>
            <a:r>
              <a:rPr lang="en-US" dirty="0" err="1">
                <a:solidFill>
                  <a:srgbClr val="FF0000"/>
                </a:solidFill>
              </a:rPr>
              <a:t>Tất</a:t>
            </a:r>
            <a:r>
              <a:rPr lang="en-US" dirty="0">
                <a:solidFill>
                  <a:srgbClr val="FF0000"/>
                </a:solidFill>
              </a:rPr>
              <a:t> </a:t>
            </a:r>
            <a:r>
              <a:rPr lang="en-US" dirty="0" err="1">
                <a:solidFill>
                  <a:srgbClr val="FF0000"/>
                </a:solidFill>
              </a:rPr>
              <a:t>cả</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phát</a:t>
            </a:r>
            <a:r>
              <a:rPr lang="en-US" dirty="0">
                <a:solidFill>
                  <a:srgbClr val="FF0000"/>
                </a:solidFill>
              </a:rPr>
              <a:t> </a:t>
            </a:r>
            <a:r>
              <a:rPr lang="en-US" dirty="0" err="1">
                <a:solidFill>
                  <a:srgbClr val="FF0000"/>
                </a:solidFill>
              </a:rPr>
              <a:t>biểu</a:t>
            </a:r>
            <a:r>
              <a:rPr lang="en-US" dirty="0">
                <a:solidFill>
                  <a:srgbClr val="FF0000"/>
                </a:solidFill>
              </a:rPr>
              <a:t> create, alter, drop.</a:t>
            </a:r>
          </a:p>
          <a:p>
            <a:pPr lvl="1"/>
            <a:r>
              <a:rPr lang="en-US" dirty="0"/>
              <a:t>Grant, Revoke, Deny.</a:t>
            </a:r>
          </a:p>
          <a:p>
            <a:pPr lvl="1"/>
            <a:r>
              <a:rPr lang="en-US" dirty="0">
                <a:solidFill>
                  <a:srgbClr val="FF0000"/>
                </a:solidFill>
              </a:rPr>
              <a:t>Load, restore.</a:t>
            </a:r>
          </a:p>
          <a:p>
            <a:pPr lvl="1"/>
            <a:r>
              <a:rPr lang="en-US" dirty="0"/>
              <a:t>Reconfigure</a:t>
            </a:r>
          </a:p>
          <a:p>
            <a:pPr lvl="1"/>
            <a:r>
              <a:rPr lang="en-US" dirty="0">
                <a:solidFill>
                  <a:srgbClr val="FF0000"/>
                </a:solidFill>
              </a:rPr>
              <a:t>Truncate Table.</a:t>
            </a:r>
          </a:p>
          <a:p>
            <a:pPr lvl="1"/>
            <a:r>
              <a:rPr lang="en-US" dirty="0"/>
              <a:t>Update Statistic.</a:t>
            </a:r>
          </a:p>
          <a:p>
            <a:pPr lvl="1"/>
            <a:r>
              <a:rPr lang="en-US" dirty="0">
                <a:solidFill>
                  <a:srgbClr val="FF0000"/>
                </a:solidFill>
              </a:rPr>
              <a:t>Select into.</a:t>
            </a:r>
          </a:p>
        </p:txBody>
      </p:sp>
    </p:spTree>
    <p:extLst>
      <p:ext uri="{BB962C8B-B14F-4D97-AF65-F5344CB8AC3E}">
        <p14:creationId xmlns:p14="http://schemas.microsoft.com/office/powerpoint/2010/main" val="5556043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83C05D-960A-F649-A37C-6A16C9A359B6}"/>
              </a:ext>
            </a:extLst>
          </p:cNvPr>
          <p:cNvSpPr>
            <a:spLocks noGrp="1"/>
          </p:cNvSpPr>
          <p:nvPr>
            <p:ph type="title"/>
          </p:nvPr>
        </p:nvSpPr>
        <p:spPr/>
        <p:txBody>
          <a:bodyPr/>
          <a:lstStyle/>
          <a:p>
            <a:r>
              <a:rPr lang="en-US"/>
              <a:t>Ví dụ 1: Phát biểu: Một sinh viên (MSSV) không được thi quá 2 lần.</a:t>
            </a:r>
          </a:p>
        </p:txBody>
      </p:sp>
      <p:sp>
        <p:nvSpPr>
          <p:cNvPr id="6" name="Content Placeholder 5">
            <a:extLst>
              <a:ext uri="{FF2B5EF4-FFF2-40B4-BE49-F238E27FC236}">
                <a16:creationId xmlns:a16="http://schemas.microsoft.com/office/drawing/2014/main" id="{49262170-6629-1244-A6C6-637772F6A1FD}"/>
              </a:ext>
            </a:extLst>
          </p:cNvPr>
          <p:cNvSpPr>
            <a:spLocks noGrp="1"/>
          </p:cNvSpPr>
          <p:nvPr>
            <p:ph idx="1"/>
          </p:nvPr>
        </p:nvSpPr>
        <p:spPr/>
        <p:txBody>
          <a:bodyPr/>
          <a:lstStyle/>
          <a:p>
            <a:pPr marL="0" indent="0">
              <a:buNone/>
            </a:pPr>
            <a:r>
              <a:rPr lang="en-US" sz="2200">
                <a:latin typeface="Courier New" panose="02070309020205020404" pitchFamily="49" charset="0"/>
                <a:cs typeface="Courier New" panose="02070309020205020404" pitchFamily="49" charset="0"/>
              </a:rPr>
              <a:t>Create Trigger </a:t>
            </a:r>
            <a:r>
              <a:rPr lang="en-US" sz="2200" b="1">
                <a:latin typeface="Courier New" panose="02070309020205020404" pitchFamily="49" charset="0"/>
                <a:cs typeface="Courier New" panose="02070309020205020404" pitchFamily="49" charset="0"/>
              </a:rPr>
              <a:t>KiemTraThi2Lan</a:t>
            </a:r>
          </a:p>
          <a:p>
            <a:pPr marL="0" indent="0">
              <a:buNone/>
            </a:pPr>
            <a:r>
              <a:rPr lang="en-US" sz="2200">
                <a:latin typeface="Courier New" panose="02070309020205020404" pitchFamily="49" charset="0"/>
                <a:cs typeface="Courier New" panose="02070309020205020404" pitchFamily="49" charset="0"/>
              </a:rPr>
              <a:t>	On KETQUA for Insert</a:t>
            </a:r>
          </a:p>
          <a:p>
            <a:pPr marL="0" indent="0">
              <a:buNone/>
            </a:pPr>
            <a:r>
              <a:rPr lang="en-US" sz="2200">
                <a:latin typeface="Courier New" panose="02070309020205020404" pitchFamily="49" charset="0"/>
                <a:cs typeface="Courier New" panose="02070309020205020404" pitchFamily="49" charset="0"/>
              </a:rPr>
              <a:t>	As </a:t>
            </a:r>
          </a:p>
          <a:p>
            <a:pPr marL="0" indent="0">
              <a:buNone/>
            </a:pPr>
            <a:r>
              <a:rPr lang="en-US" sz="2200">
                <a:latin typeface="Courier New" panose="02070309020205020404" pitchFamily="49" charset="0"/>
                <a:cs typeface="Courier New" panose="02070309020205020404" pitchFamily="49" charset="0"/>
              </a:rPr>
              <a:t>	Begin</a:t>
            </a:r>
          </a:p>
          <a:p>
            <a:pPr marL="438150" lvl="1" indent="0">
              <a:buNone/>
            </a:pPr>
            <a:r>
              <a:rPr lang="en-US" sz="1800">
                <a:latin typeface="Courier New" panose="02070309020205020404" pitchFamily="49" charset="0"/>
                <a:cs typeface="Courier New" panose="02070309020205020404" pitchFamily="49" charset="0"/>
              </a:rPr>
              <a:t>		If (Select  Count(*) from KETQUA  a, INSERTED b</a:t>
            </a:r>
          </a:p>
          <a:p>
            <a:pPr marL="438150" lvl="1" indent="0">
              <a:buNone/>
            </a:pPr>
            <a:r>
              <a:rPr lang="en-US" sz="1800">
                <a:latin typeface="Courier New" panose="02070309020205020404" pitchFamily="49" charset="0"/>
                <a:cs typeface="Courier New" panose="02070309020205020404" pitchFamily="49" charset="0"/>
              </a:rPr>
              <a:t>		Where a.MSSV=b.MSSV and  a.MSMH=b.MSMH)&gt;1</a:t>
            </a:r>
          </a:p>
          <a:p>
            <a:pPr marL="438150" lvl="1" indent="0">
              <a:buNone/>
            </a:pPr>
            <a:r>
              <a:rPr lang="en-US" sz="1800">
                <a:latin typeface="Courier New" panose="02070309020205020404" pitchFamily="49" charset="0"/>
                <a:cs typeface="Courier New" panose="02070309020205020404" pitchFamily="49" charset="0"/>
              </a:rPr>
              <a:t>		Begin</a:t>
            </a:r>
          </a:p>
          <a:p>
            <a:pPr marL="438150" lvl="1" indent="0">
              <a:buNone/>
            </a:pPr>
            <a:r>
              <a:rPr lang="en-US" sz="1800">
                <a:latin typeface="Courier New" panose="02070309020205020404" pitchFamily="49" charset="0"/>
                <a:cs typeface="Courier New" panose="02070309020205020404" pitchFamily="49" charset="0"/>
              </a:rPr>
              <a:t>			Print ‘ Khong the qua 2 lan’</a:t>
            </a:r>
          </a:p>
          <a:p>
            <a:pPr marL="438150" lvl="1" indent="0">
              <a:buNone/>
            </a:pPr>
            <a:r>
              <a:rPr lang="en-US" sz="1800">
                <a:latin typeface="Courier New" panose="02070309020205020404" pitchFamily="49" charset="0"/>
                <a:cs typeface="Courier New" panose="02070309020205020404" pitchFamily="49" charset="0"/>
              </a:rPr>
              <a:t>			Rollback Transaction</a:t>
            </a:r>
          </a:p>
          <a:p>
            <a:pPr marL="438150" lvl="1" indent="0">
              <a:buNone/>
            </a:pPr>
            <a:r>
              <a:rPr lang="en-US" sz="1800">
                <a:latin typeface="Courier New" panose="02070309020205020404" pitchFamily="49" charset="0"/>
                <a:cs typeface="Courier New" panose="02070309020205020404" pitchFamily="49" charset="0"/>
              </a:rPr>
              <a:t>		End</a:t>
            </a:r>
          </a:p>
          <a:p>
            <a:pPr marL="438150" lvl="1" indent="0">
              <a:buNone/>
            </a:pPr>
            <a:r>
              <a:rPr lang="en-US" sz="1800">
                <a:latin typeface="Courier New" panose="02070309020205020404" pitchFamily="49" charset="0"/>
                <a:cs typeface="Courier New" panose="02070309020205020404" pitchFamily="49" charset="0"/>
              </a:rPr>
              <a:t>	End</a:t>
            </a:r>
          </a:p>
          <a:p>
            <a:pPr marL="0" indent="0">
              <a:buNone/>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951507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ECF4-F5CF-D841-8C6F-B9F16902300B}"/>
              </a:ext>
            </a:extLst>
          </p:cNvPr>
          <p:cNvSpPr>
            <a:spLocks noGrp="1"/>
          </p:cNvSpPr>
          <p:nvPr>
            <p:ph type="title"/>
          </p:nvPr>
        </p:nvSpPr>
        <p:spPr/>
        <p:txBody>
          <a:bodyPr/>
          <a:lstStyle/>
          <a:p>
            <a:r>
              <a:rPr lang="en-US"/>
              <a:t>Ví dụ 2: Phát biểu: Khi xoá một hoá đơn thì xoá luôn các CTHD tương ứng.</a:t>
            </a:r>
          </a:p>
        </p:txBody>
      </p:sp>
      <p:sp>
        <p:nvSpPr>
          <p:cNvPr id="6" name="Content Placeholder 5">
            <a:extLst>
              <a:ext uri="{FF2B5EF4-FFF2-40B4-BE49-F238E27FC236}">
                <a16:creationId xmlns:a16="http://schemas.microsoft.com/office/drawing/2014/main" id="{98B2F874-8638-214B-96C7-BB239838FB99}"/>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Create Trigger </a:t>
            </a:r>
            <a:r>
              <a:rPr lang="en-US" sz="2400" dirty="0" err="1">
                <a:latin typeface="Courier New" panose="02070309020205020404" pitchFamily="49" charset="0"/>
                <a:cs typeface="Courier New" panose="02070309020205020404" pitchFamily="49" charset="0"/>
              </a:rPr>
              <a:t>XoaHD</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On HOADON for delete</a:t>
            </a:r>
          </a:p>
          <a:p>
            <a:pPr marL="0" indent="0">
              <a:buNone/>
            </a:pPr>
            <a:r>
              <a:rPr lang="en-US" sz="2400" dirty="0">
                <a:latin typeface="Courier New" panose="02070309020205020404" pitchFamily="49" charset="0"/>
                <a:cs typeface="Courier New" panose="02070309020205020404" pitchFamily="49" charset="0"/>
              </a:rPr>
              <a:t>	As  </a:t>
            </a:r>
          </a:p>
          <a:p>
            <a:pPr marL="0" indent="0">
              <a:buNone/>
            </a:pPr>
            <a:r>
              <a:rPr lang="en-US" sz="2400" dirty="0">
                <a:latin typeface="Courier New" panose="02070309020205020404" pitchFamily="49" charset="0"/>
                <a:cs typeface="Courier New" panose="02070309020205020404" pitchFamily="49" charset="0"/>
              </a:rPr>
              <a:t>	Begin</a:t>
            </a:r>
          </a:p>
          <a:p>
            <a:pPr marL="0" indent="0">
              <a:buNone/>
            </a:pPr>
            <a:r>
              <a:rPr lang="en-US" sz="2400" dirty="0">
                <a:latin typeface="Courier New" panose="02070309020205020404" pitchFamily="49" charset="0"/>
                <a:cs typeface="Courier New" panose="02070309020205020404" pitchFamily="49" charset="0"/>
              </a:rPr>
              <a:t>		declare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int</a:t>
            </a:r>
          </a:p>
          <a:p>
            <a:pPr marL="0" indent="0">
              <a:buNone/>
            </a:pPr>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 (Select MSHD from 			Deleted)</a:t>
            </a:r>
          </a:p>
          <a:p>
            <a:pPr marL="0" indent="0">
              <a:buNone/>
            </a:pPr>
            <a:r>
              <a:rPr lang="en-US" sz="2400" dirty="0">
                <a:latin typeface="Courier New" panose="02070309020205020404" pitchFamily="49" charset="0"/>
                <a:cs typeface="Courier New" panose="02070309020205020404" pitchFamily="49" charset="0"/>
              </a:rPr>
              <a:t>		Delete From CTHD where  MSHD = @</a:t>
            </a:r>
            <a:r>
              <a:rPr lang="en-US" sz="2400" dirty="0" err="1">
                <a:latin typeface="Courier New" panose="02070309020205020404" pitchFamily="49" charset="0"/>
                <a:cs typeface="Courier New" panose="02070309020205020404" pitchFamily="49" charset="0"/>
              </a:rPr>
              <a:t>ms</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End</a:t>
            </a:r>
          </a:p>
          <a:p>
            <a:r>
              <a:rPr lang="en-US" sz="2400" dirty="0" err="1"/>
              <a:t>Lưu</a:t>
            </a:r>
            <a:r>
              <a:rPr lang="en-US" sz="2400" dirty="0"/>
              <a:t> </a:t>
            </a:r>
            <a:r>
              <a:rPr lang="en-US" sz="2400" dirty="0" err="1"/>
              <a:t>ý</a:t>
            </a:r>
            <a:r>
              <a:rPr lang="en-US" sz="2400" dirty="0"/>
              <a:t>: </a:t>
            </a:r>
            <a:r>
              <a:rPr lang="en-US" sz="2400" dirty="0" err="1">
                <a:solidFill>
                  <a:srgbClr val="FF0000"/>
                </a:solidFill>
              </a:rPr>
              <a:t>Nếu</a:t>
            </a:r>
            <a:r>
              <a:rPr lang="en-US" sz="2400" dirty="0">
                <a:solidFill>
                  <a:srgbClr val="FF0000"/>
                </a:solidFill>
              </a:rPr>
              <a:t> </a:t>
            </a:r>
            <a:r>
              <a:rPr lang="en-US" sz="2400" dirty="0" err="1">
                <a:solidFill>
                  <a:srgbClr val="FF0000"/>
                </a:solidFill>
              </a:rPr>
              <a:t>có</a:t>
            </a:r>
            <a:r>
              <a:rPr lang="en-US" sz="2400" dirty="0">
                <a:solidFill>
                  <a:srgbClr val="FF0000"/>
                </a:solidFill>
              </a:rPr>
              <a:t> </a:t>
            </a:r>
            <a:r>
              <a:rPr lang="en-US" sz="2400" dirty="0" err="1">
                <a:solidFill>
                  <a:srgbClr val="FF0000"/>
                </a:solidFill>
              </a:rPr>
              <a:t>ràng</a:t>
            </a:r>
            <a:r>
              <a:rPr lang="en-US" sz="2400" dirty="0">
                <a:solidFill>
                  <a:srgbClr val="FF0000"/>
                </a:solidFill>
              </a:rPr>
              <a:t> </a:t>
            </a:r>
            <a:r>
              <a:rPr lang="en-US" sz="2400" dirty="0" err="1">
                <a:solidFill>
                  <a:srgbClr val="FF0000"/>
                </a:solidFill>
              </a:rPr>
              <a:t>buộc</a:t>
            </a:r>
            <a:r>
              <a:rPr lang="en-US" sz="2400" dirty="0">
                <a:solidFill>
                  <a:srgbClr val="FF0000"/>
                </a:solidFill>
              </a:rPr>
              <a:t> </a:t>
            </a:r>
            <a:r>
              <a:rPr lang="en-US" sz="2400" dirty="0" err="1">
                <a:solidFill>
                  <a:srgbClr val="FF0000"/>
                </a:solidFill>
              </a:rPr>
              <a:t>phải</a:t>
            </a:r>
            <a:r>
              <a:rPr lang="en-US" sz="2400" dirty="0">
                <a:solidFill>
                  <a:srgbClr val="FF0000"/>
                </a:solidFill>
              </a:rPr>
              <a:t> </a:t>
            </a:r>
            <a:r>
              <a:rPr lang="en-US" sz="2400" dirty="0" err="1">
                <a:solidFill>
                  <a:srgbClr val="FF0000"/>
                </a:solidFill>
              </a:rPr>
              <a:t>loại</a:t>
            </a:r>
            <a:r>
              <a:rPr lang="en-US" sz="2400" dirty="0">
                <a:solidFill>
                  <a:srgbClr val="FF0000"/>
                </a:solidFill>
              </a:rPr>
              <a:t> </a:t>
            </a:r>
            <a:r>
              <a:rPr lang="en-US" sz="2400" dirty="0" err="1">
                <a:solidFill>
                  <a:srgbClr val="FF0000"/>
                </a:solidFill>
              </a:rPr>
              <a:t>bỏ</a:t>
            </a:r>
            <a:r>
              <a:rPr lang="en-US" sz="2400" dirty="0">
                <a:solidFill>
                  <a:srgbClr val="FF0000"/>
                </a:solidFill>
              </a:rPr>
              <a:t> </a:t>
            </a:r>
            <a:r>
              <a:rPr lang="en-US" sz="2400" dirty="0" err="1">
                <a:solidFill>
                  <a:srgbClr val="FF0000"/>
                </a:solidFill>
              </a:rPr>
              <a:t>trước</a:t>
            </a:r>
            <a:r>
              <a:rPr lang="en-US" sz="2400" dirty="0">
                <a:solidFill>
                  <a:srgbClr val="FF0000"/>
                </a:solidFill>
              </a:rPr>
              <a:t> </a:t>
            </a:r>
            <a:r>
              <a:rPr lang="en-US" sz="2400" dirty="0" err="1">
                <a:solidFill>
                  <a:srgbClr val="FF0000"/>
                </a:solidFill>
              </a:rPr>
              <a:t>vì</a:t>
            </a:r>
            <a:r>
              <a:rPr lang="en-US" sz="2400" dirty="0">
                <a:solidFill>
                  <a:srgbClr val="FF0000"/>
                </a:solidFill>
              </a:rPr>
              <a:t> </a:t>
            </a:r>
            <a:r>
              <a:rPr lang="en-US" sz="2400" dirty="0" err="1">
                <a:solidFill>
                  <a:srgbClr val="FF0000"/>
                </a:solidFill>
              </a:rPr>
              <a:t>sẽ</a:t>
            </a:r>
            <a:r>
              <a:rPr lang="en-US" sz="2400" dirty="0">
                <a:solidFill>
                  <a:srgbClr val="FF0000"/>
                </a:solidFill>
              </a:rPr>
              <a:t> vi </a:t>
            </a:r>
            <a:r>
              <a:rPr lang="en-US" sz="2400" dirty="0" err="1">
                <a:solidFill>
                  <a:srgbClr val="FF0000"/>
                </a:solidFill>
              </a:rPr>
              <a:t>phạm</a:t>
            </a:r>
            <a:r>
              <a:rPr lang="en-US" sz="2400" dirty="0">
                <a:solidFill>
                  <a:srgbClr val="FF0000"/>
                </a:solidFill>
              </a:rPr>
              <a:t> </a:t>
            </a:r>
            <a:r>
              <a:rPr lang="en-US" sz="2400" dirty="0" err="1">
                <a:solidFill>
                  <a:srgbClr val="FF0000"/>
                </a:solidFill>
              </a:rPr>
              <a:t>khi</a:t>
            </a:r>
            <a:r>
              <a:rPr lang="en-US" sz="2400" dirty="0">
                <a:solidFill>
                  <a:srgbClr val="FF0000"/>
                </a:solidFill>
              </a:rPr>
              <a:t> </a:t>
            </a:r>
            <a:r>
              <a:rPr lang="en-US" sz="2400" dirty="0" err="1">
                <a:solidFill>
                  <a:srgbClr val="FF0000"/>
                </a:solidFill>
              </a:rPr>
              <a:t>xóa</a:t>
            </a:r>
            <a:r>
              <a:rPr lang="en-US" sz="2400" dirty="0">
                <a:solidFill>
                  <a:srgbClr val="FF0000"/>
                </a:solidFill>
              </a:rPr>
              <a:t>.</a:t>
            </a:r>
          </a:p>
          <a:p>
            <a:endParaRPr lang="en-US" sz="2400" dirty="0">
              <a:solidFill>
                <a:srgbClr val="FF0000"/>
              </a:solidFill>
            </a:endParaRP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44253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1C8653-10DD-1F41-B1C2-5DE9CBC38B41}"/>
              </a:ext>
            </a:extLst>
          </p:cNvPr>
          <p:cNvSpPr>
            <a:spLocks noGrp="1"/>
          </p:cNvSpPr>
          <p:nvPr>
            <p:ph type="title"/>
          </p:nvPr>
        </p:nvSpPr>
        <p:spPr/>
        <p:txBody>
          <a:bodyPr/>
          <a:lstStyle/>
          <a:p>
            <a:r>
              <a:rPr lang="en-US"/>
              <a:t>Sửa trigger</a:t>
            </a:r>
          </a:p>
        </p:txBody>
      </p:sp>
      <p:sp>
        <p:nvSpPr>
          <p:cNvPr id="6" name="Content Placeholder 5">
            <a:extLst>
              <a:ext uri="{FF2B5EF4-FFF2-40B4-BE49-F238E27FC236}">
                <a16:creationId xmlns:a16="http://schemas.microsoft.com/office/drawing/2014/main" id="{2F4D571B-5DD3-EA43-A7BF-79179B415D0A}"/>
              </a:ext>
            </a:extLst>
          </p:cNvPr>
          <p:cNvSpPr>
            <a:spLocks noGrp="1"/>
          </p:cNvSpPr>
          <p:nvPr>
            <p:ph idx="1"/>
          </p:nvPr>
        </p:nvSpPr>
        <p:spPr/>
        <p:txBody>
          <a:bodyPr/>
          <a:lstStyle/>
          <a:p>
            <a:pPr marL="0" indent="0">
              <a:buNone/>
            </a:pPr>
            <a:r>
              <a:rPr lang="en-US"/>
              <a:t>Alter  Trigger  TenTrigger</a:t>
            </a:r>
          </a:p>
          <a:p>
            <a:pPr marL="0" indent="0">
              <a:buNone/>
            </a:pPr>
            <a:r>
              <a:rPr lang="en-US"/>
              <a:t>On Tentable  [ with encryption]</a:t>
            </a:r>
          </a:p>
          <a:p>
            <a:pPr marL="0" indent="0">
              <a:buNone/>
            </a:pPr>
            <a:r>
              <a:rPr lang="en-US"/>
              <a:t>[for </a:t>
            </a:r>
            <a:r>
              <a:rPr lang="en-US" i="1">
                <a:solidFill>
                  <a:srgbClr val="FF0000"/>
                </a:solidFill>
              </a:rPr>
              <a:t>inser, update, delete</a:t>
            </a:r>
            <a:r>
              <a:rPr lang="en-US"/>
              <a:t>]</a:t>
            </a:r>
          </a:p>
          <a:p>
            <a:pPr marL="0" indent="0">
              <a:buNone/>
            </a:pPr>
            <a:r>
              <a:rPr lang="en-US"/>
              <a:t>[ not fro replication ]</a:t>
            </a:r>
          </a:p>
          <a:p>
            <a:pPr marL="0" indent="0">
              <a:buNone/>
            </a:pPr>
            <a:r>
              <a:rPr lang="en-US"/>
              <a:t>AS </a:t>
            </a:r>
          </a:p>
          <a:p>
            <a:pPr marL="0" indent="0">
              <a:buNone/>
            </a:pPr>
            <a:r>
              <a:rPr lang="en-US"/>
              <a:t>	Phát biểu SQL </a:t>
            </a:r>
          </a:p>
        </p:txBody>
      </p:sp>
    </p:spTree>
    <p:extLst>
      <p:ext uri="{BB962C8B-B14F-4D97-AF65-F5344CB8AC3E}">
        <p14:creationId xmlns:p14="http://schemas.microsoft.com/office/powerpoint/2010/main" val="2208459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Procedure</a:t>
            </a:r>
          </a:p>
        </p:txBody>
      </p:sp>
    </p:spTree>
    <p:extLst>
      <p:ext uri="{BB962C8B-B14F-4D97-AF65-F5344CB8AC3E}">
        <p14:creationId xmlns:p14="http://schemas.microsoft.com/office/powerpoint/2010/main" val="343149764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82F08-BE79-7C45-B34D-8E6CF9D1FF11}"/>
              </a:ext>
            </a:extLst>
          </p:cNvPr>
          <p:cNvSpPr>
            <a:spLocks noGrp="1"/>
          </p:cNvSpPr>
          <p:nvPr>
            <p:ph type="title"/>
          </p:nvPr>
        </p:nvSpPr>
        <p:spPr/>
        <p:txBody>
          <a:bodyPr/>
          <a:lstStyle/>
          <a:p>
            <a:r>
              <a:rPr lang="en-US"/>
              <a:t>Sửa trigger KiemTraThi2Lan.</a:t>
            </a:r>
          </a:p>
        </p:txBody>
      </p:sp>
      <p:sp>
        <p:nvSpPr>
          <p:cNvPr id="6" name="Content Placeholder 5">
            <a:extLst>
              <a:ext uri="{FF2B5EF4-FFF2-40B4-BE49-F238E27FC236}">
                <a16:creationId xmlns:a16="http://schemas.microsoft.com/office/drawing/2014/main" id="{7C8F272D-D8B1-6A44-8BC7-B85E113761A9}"/>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Alter  </a:t>
            </a:r>
            <a:r>
              <a:rPr lang="en-US" sz="2400" dirty="0">
                <a:solidFill>
                  <a:srgbClr val="FF0000"/>
                </a:solidFill>
                <a:latin typeface="Courier New" panose="02070309020205020404" pitchFamily="49" charset="0"/>
                <a:cs typeface="Courier New" panose="02070309020205020404" pitchFamily="49" charset="0"/>
              </a:rPr>
              <a:t>Trigger</a:t>
            </a:r>
            <a:r>
              <a:rPr lang="en-US" sz="2400" dirty="0">
                <a:latin typeface="Courier New" panose="02070309020205020404" pitchFamily="49" charset="0"/>
                <a:cs typeface="Courier New" panose="02070309020205020404" pitchFamily="49" charset="0"/>
              </a:rPr>
              <a:t>	KiemTraThi2Lan</a:t>
            </a:r>
          </a:p>
          <a:p>
            <a:pPr marL="0" indent="0">
              <a:buNone/>
            </a:pPr>
            <a:r>
              <a:rPr lang="en-US" sz="2400" dirty="0">
                <a:latin typeface="Courier New" panose="02070309020205020404" pitchFamily="49" charset="0"/>
                <a:cs typeface="Courier New" panose="02070309020205020404" pitchFamily="49" charset="0"/>
              </a:rPr>
              <a:t>	On KETQUA for Insert</a:t>
            </a:r>
          </a:p>
          <a:p>
            <a:pPr marL="0" indent="0">
              <a:buNone/>
            </a:pPr>
            <a:r>
              <a:rPr lang="en-US" sz="2400" dirty="0">
                <a:latin typeface="Courier New" panose="02070309020205020404" pitchFamily="49" charset="0"/>
                <a:cs typeface="Courier New" panose="02070309020205020404" pitchFamily="49" charset="0"/>
              </a:rPr>
              <a:t>	As begin</a:t>
            </a:r>
          </a:p>
          <a:p>
            <a:pPr marL="0" indent="0">
              <a:buNone/>
            </a:pPr>
            <a:r>
              <a:rPr lang="en-US" sz="2400" dirty="0">
                <a:latin typeface="Courier New" panose="02070309020205020404" pitchFamily="49" charset="0"/>
                <a:cs typeface="Courier New" panose="02070309020205020404" pitchFamily="49" charset="0"/>
              </a:rPr>
              <a:t>	If (Select  Count(*) from KETQUA a, 	INSERTED  b</a:t>
            </a:r>
          </a:p>
          <a:p>
            <a:pPr marL="0" indent="0">
              <a:buNone/>
            </a:pPr>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a.MSSV</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b.MSSV</a:t>
            </a:r>
            <a:r>
              <a:rPr lang="en-US" sz="2400" dirty="0">
                <a:latin typeface="Courier New" panose="02070309020205020404" pitchFamily="49" charset="0"/>
                <a:cs typeface="Courier New" panose="02070309020205020404" pitchFamily="49" charset="0"/>
              </a:rPr>
              <a:t> and  	</a:t>
            </a:r>
            <a:r>
              <a:rPr lang="en-US" sz="2400" dirty="0" err="1">
                <a:latin typeface="Courier New" panose="02070309020205020404" pitchFamily="49" charset="0"/>
                <a:cs typeface="Courier New" panose="02070309020205020404" pitchFamily="49" charset="0"/>
              </a:rPr>
              <a:t>a.MSMH</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b.MSMH</a:t>
            </a:r>
            <a:r>
              <a:rPr lang="en-US" sz="2400" dirty="0">
                <a:latin typeface="Courier New" panose="02070309020205020404" pitchFamily="49" charset="0"/>
                <a:cs typeface="Courier New" panose="02070309020205020404" pitchFamily="49" charset="0"/>
              </a:rPr>
              <a:t>)&gt;2</a:t>
            </a:r>
          </a:p>
          <a:p>
            <a:pPr marL="0" indent="0">
              <a:buNone/>
            </a:pPr>
            <a:r>
              <a:rPr lang="en-US" sz="2400" dirty="0">
                <a:latin typeface="Courier New" panose="02070309020205020404" pitchFamily="49" charset="0"/>
                <a:cs typeface="Courier New" panose="02070309020205020404" pitchFamily="49" charset="0"/>
              </a:rPr>
              <a:t>	Begin</a:t>
            </a:r>
          </a:p>
          <a:p>
            <a:pPr marL="0" indent="0">
              <a:buNone/>
            </a:pPr>
            <a:r>
              <a:rPr lang="en-US" sz="2400" dirty="0">
                <a:latin typeface="Courier New" panose="02070309020205020404" pitchFamily="49" charset="0"/>
                <a:cs typeface="Courier New" panose="02070309020205020404" pitchFamily="49" charset="0"/>
              </a:rPr>
              <a:t>		Print ‘ </a:t>
            </a:r>
            <a:r>
              <a:rPr lang="en-US" sz="2400" dirty="0" err="1">
                <a:latin typeface="Courier New" panose="02070309020205020404" pitchFamily="49" charset="0"/>
                <a:cs typeface="Courier New" panose="02070309020205020404" pitchFamily="49" charset="0"/>
              </a:rPr>
              <a:t>Khong</a:t>
            </a:r>
            <a:r>
              <a:rPr lang="en-US" sz="2400" dirty="0">
                <a:latin typeface="Courier New" panose="02070309020205020404" pitchFamily="49" charset="0"/>
                <a:cs typeface="Courier New" panose="02070309020205020404" pitchFamily="49" charset="0"/>
              </a:rPr>
              <a:t> the qua 2 </a:t>
            </a:r>
            <a:r>
              <a:rPr lang="en-US" sz="2400" dirty="0" err="1">
                <a:latin typeface="Courier New" panose="02070309020205020404" pitchFamily="49" charset="0"/>
                <a:cs typeface="Courier New" panose="02070309020205020404" pitchFamily="49" charset="0"/>
              </a:rPr>
              <a:t>lan</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Rollback Transaction</a:t>
            </a:r>
          </a:p>
          <a:p>
            <a:pPr marL="0" indent="0">
              <a:buNone/>
            </a:pPr>
            <a:r>
              <a:rPr lang="en-US" sz="2400" dirty="0">
                <a:latin typeface="Courier New" panose="02070309020205020404" pitchFamily="49" charset="0"/>
                <a:cs typeface="Courier New" panose="02070309020205020404" pitchFamily="49" charset="0"/>
              </a:rPr>
              <a:t>	End </a:t>
            </a:r>
          </a:p>
        </p:txBody>
      </p:sp>
    </p:spTree>
    <p:extLst>
      <p:ext uri="{BB962C8B-B14F-4D97-AF65-F5344CB8AC3E}">
        <p14:creationId xmlns:p14="http://schemas.microsoft.com/office/powerpoint/2010/main" val="382180582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FEC02-AFB9-534E-B356-6E08A06811B3}"/>
              </a:ext>
            </a:extLst>
          </p:cNvPr>
          <p:cNvSpPr>
            <a:spLocks noGrp="1"/>
          </p:cNvSpPr>
          <p:nvPr>
            <p:ph type="title"/>
          </p:nvPr>
        </p:nvSpPr>
        <p:spPr/>
        <p:txBody>
          <a:bodyPr/>
          <a:lstStyle/>
          <a:p>
            <a:r>
              <a:rPr lang="en-US"/>
              <a:t>Xoá trigger</a:t>
            </a:r>
          </a:p>
        </p:txBody>
      </p:sp>
      <p:sp>
        <p:nvSpPr>
          <p:cNvPr id="6" name="Content Placeholder 5">
            <a:extLst>
              <a:ext uri="{FF2B5EF4-FFF2-40B4-BE49-F238E27FC236}">
                <a16:creationId xmlns:a16="http://schemas.microsoft.com/office/drawing/2014/main" id="{51A3FF0D-B134-2047-A756-C26D3F2A0DF6}"/>
              </a:ext>
            </a:extLst>
          </p:cNvPr>
          <p:cNvSpPr>
            <a:spLocks noGrp="1"/>
          </p:cNvSpPr>
          <p:nvPr>
            <p:ph idx="1"/>
          </p:nvPr>
        </p:nvSpPr>
        <p:spPr/>
        <p:txBody>
          <a:bodyPr/>
          <a:lstStyle/>
          <a:p>
            <a:r>
              <a:rPr lang="en-US" sz="2400" dirty="0" err="1"/>
              <a:t>Cú</a:t>
            </a:r>
            <a:r>
              <a:rPr lang="en-US" sz="2400" dirty="0"/>
              <a:t> </a:t>
            </a:r>
            <a:r>
              <a:rPr lang="en-US" sz="2400" dirty="0" err="1"/>
              <a:t>pháp</a:t>
            </a:r>
            <a:r>
              <a:rPr lang="en-US" sz="2400" dirty="0"/>
              <a:t>: </a:t>
            </a:r>
            <a:r>
              <a:rPr lang="en-US" sz="2400" dirty="0">
                <a:latin typeface="Courier New" panose="02070309020205020404" pitchFamily="49" charset="0"/>
                <a:cs typeface="Courier New" panose="02070309020205020404" pitchFamily="49" charset="0"/>
              </a:rPr>
              <a:t>Drop Trigger </a:t>
            </a:r>
            <a:r>
              <a:rPr lang="en-US" sz="2400" dirty="0" err="1">
                <a:latin typeface="Courier New" panose="02070309020205020404" pitchFamily="49" charset="0"/>
                <a:cs typeface="Courier New" panose="02070309020205020404" pitchFamily="49" charset="0"/>
              </a:rPr>
              <a:t>TenTrigger</a:t>
            </a:r>
            <a:endParaRPr lang="en-US" sz="2400" dirty="0">
              <a:latin typeface="Courier New" panose="02070309020205020404" pitchFamily="49" charset="0"/>
              <a:cs typeface="Courier New" panose="02070309020205020404" pitchFamily="49" charset="0"/>
            </a:endParaRPr>
          </a:p>
          <a:p>
            <a:r>
              <a:rPr lang="en-US" sz="2400" dirty="0" err="1"/>
              <a:t>Có</a:t>
            </a:r>
            <a:r>
              <a:rPr lang="en-US" sz="2400" dirty="0"/>
              <a:t> </a:t>
            </a:r>
            <a:r>
              <a:rPr lang="en-US" sz="2400" dirty="0" err="1"/>
              <a:t>thể</a:t>
            </a:r>
            <a:r>
              <a:rPr lang="en-US" sz="2400" dirty="0"/>
              <a:t> </a:t>
            </a:r>
            <a:r>
              <a:rPr lang="en-US" sz="2400" dirty="0" err="1"/>
              <a:t>làm</a:t>
            </a:r>
            <a:r>
              <a:rPr lang="en-US" sz="2400" dirty="0"/>
              <a:t> </a:t>
            </a:r>
            <a:r>
              <a:rPr lang="en-US" sz="2400" dirty="0" err="1"/>
              <a:t>mất</a:t>
            </a:r>
            <a:r>
              <a:rPr lang="en-US" sz="2400" dirty="0"/>
              <a:t> </a:t>
            </a:r>
            <a:r>
              <a:rPr lang="en-US" sz="2400" dirty="0" err="1"/>
              <a:t>hiệu</a:t>
            </a:r>
            <a:r>
              <a:rPr lang="en-US" sz="2400" dirty="0"/>
              <a:t> </a:t>
            </a:r>
            <a:r>
              <a:rPr lang="en-US" sz="2400" dirty="0" err="1"/>
              <a:t>lực</a:t>
            </a:r>
            <a:r>
              <a:rPr lang="en-US" sz="2400" dirty="0"/>
              <a:t> </a:t>
            </a:r>
            <a:r>
              <a:rPr lang="en-US" sz="2400" dirty="0" err="1"/>
              <a:t>tạm</a:t>
            </a:r>
            <a:r>
              <a:rPr lang="en-US" sz="2400" dirty="0"/>
              <a:t> </a:t>
            </a:r>
            <a:r>
              <a:rPr lang="en-US" sz="2400" dirty="0" err="1"/>
              <a:t>thời</a:t>
            </a:r>
            <a:r>
              <a:rPr lang="en-US" sz="2400" dirty="0"/>
              <a:t> </a:t>
            </a:r>
            <a:r>
              <a:rPr lang="en-US" sz="2400" dirty="0" err="1"/>
              <a:t>của</a:t>
            </a:r>
            <a:r>
              <a:rPr lang="en-US" sz="2400" dirty="0"/>
              <a:t> Trigger </a:t>
            </a:r>
            <a:r>
              <a:rPr lang="en-US" sz="2400" dirty="0" err="1"/>
              <a:t>lên</a:t>
            </a:r>
            <a:r>
              <a:rPr lang="en-US" sz="2400" dirty="0"/>
              <a:t> 1 table </a:t>
            </a:r>
          </a:p>
          <a:p>
            <a:r>
              <a:rPr lang="en-US" sz="2400" dirty="0" err="1"/>
              <a:t>Cú</a:t>
            </a:r>
            <a:r>
              <a:rPr lang="en-US" sz="2400" dirty="0"/>
              <a:t> </a:t>
            </a:r>
            <a:r>
              <a:rPr lang="en-US" sz="2400" dirty="0" err="1"/>
              <a:t>pháp</a:t>
            </a:r>
            <a:r>
              <a:rPr lang="en-US" sz="2400" dirty="0"/>
              <a:t> :</a:t>
            </a:r>
          </a:p>
          <a:p>
            <a:pPr marL="0" indent="0">
              <a:buNone/>
            </a:pPr>
            <a:r>
              <a:rPr lang="en-US" sz="2400" dirty="0"/>
              <a:t>	</a:t>
            </a:r>
            <a:r>
              <a:rPr lang="en-US" sz="2400" dirty="0">
                <a:latin typeface="Courier New" panose="02070309020205020404" pitchFamily="49" charset="0"/>
                <a:cs typeface="Courier New" panose="02070309020205020404" pitchFamily="49" charset="0"/>
              </a:rPr>
              <a:t>Alter Table   </a:t>
            </a:r>
            <a:r>
              <a:rPr lang="en-US" sz="2400" dirty="0" err="1">
                <a:latin typeface="Courier New" panose="02070309020205020404" pitchFamily="49" charset="0"/>
                <a:cs typeface="Courier New" panose="02070309020205020404" pitchFamily="49" charset="0"/>
              </a:rPr>
              <a:t>tenTable</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Enable/ Disable </a:t>
            </a:r>
            <a:r>
              <a:rPr lang="en-US" sz="2400" dirty="0">
                <a:latin typeface="Courier New" panose="02070309020205020404" pitchFamily="49" charset="0"/>
                <a:cs typeface="Courier New" panose="02070309020205020404" pitchFamily="49" charset="0"/>
              </a:rPr>
              <a:t>} Trigger {all/</a:t>
            </a:r>
            <a:r>
              <a:rPr lang="en-US" sz="2400" dirty="0" err="1">
                <a:latin typeface="Courier New" panose="02070309020205020404" pitchFamily="49" charset="0"/>
                <a:cs typeface="Courier New" panose="02070309020205020404" pitchFamily="49" charset="0"/>
              </a:rPr>
              <a:t>TenTrigger</a:t>
            </a:r>
            <a:r>
              <a:rPr lang="en-US" sz="2400" dirty="0">
                <a:latin typeface="Courier New" panose="02070309020205020404" pitchFamily="49" charset="0"/>
                <a:cs typeface="Courier New" panose="02070309020205020404" pitchFamily="49" charset="0"/>
              </a:rPr>
              <a:t>}</a:t>
            </a:r>
          </a:p>
          <a:p>
            <a:r>
              <a:rPr lang="en-US" sz="2400" dirty="0" err="1"/>
              <a:t>Vd</a:t>
            </a:r>
            <a:r>
              <a:rPr lang="en-US" sz="2400" dirty="0"/>
              <a:t> :</a:t>
            </a:r>
          </a:p>
          <a:p>
            <a:pPr marL="0" indent="0">
              <a:buNone/>
            </a:pPr>
            <a:r>
              <a:rPr lang="en-US" sz="2400" dirty="0"/>
              <a:t>	</a:t>
            </a:r>
            <a:r>
              <a:rPr lang="en-US" sz="2400" dirty="0">
                <a:latin typeface="Courier New" panose="02070309020205020404" pitchFamily="49" charset="0"/>
                <a:cs typeface="Courier New" panose="02070309020205020404" pitchFamily="49" charset="0"/>
              </a:rPr>
              <a:t>Alter    Table  KETQUA  </a:t>
            </a:r>
          </a:p>
          <a:p>
            <a:pPr marL="0" indent="0">
              <a:buNone/>
            </a:pPr>
            <a:r>
              <a:rPr lang="en-US" sz="2400" dirty="0">
                <a:latin typeface="Courier New" panose="02070309020205020404" pitchFamily="49" charset="0"/>
                <a:cs typeface="Courier New" panose="02070309020205020404" pitchFamily="49" charset="0"/>
              </a:rPr>
              <a:t>	Disable Trigger  KiemTraThi2Lan</a:t>
            </a:r>
          </a:p>
          <a:p>
            <a:r>
              <a:rPr lang="en-US" sz="2400" dirty="0" err="1"/>
              <a:t>Muốn</a:t>
            </a:r>
            <a:r>
              <a:rPr lang="en-US" sz="2400" dirty="0"/>
              <a:t> </a:t>
            </a:r>
            <a:r>
              <a:rPr lang="en-US" sz="2400" dirty="0" err="1"/>
              <a:t>có</a:t>
            </a:r>
            <a:r>
              <a:rPr lang="en-US" sz="2400" dirty="0"/>
              <a:t> </a:t>
            </a:r>
            <a:r>
              <a:rPr lang="en-US" sz="2400" dirty="0" err="1"/>
              <a:t>hiệu</a:t>
            </a:r>
            <a:r>
              <a:rPr lang="en-US" sz="2400" dirty="0"/>
              <a:t> </a:t>
            </a:r>
            <a:r>
              <a:rPr lang="en-US" sz="2400" dirty="0" err="1"/>
              <a:t>lực</a:t>
            </a:r>
            <a:r>
              <a:rPr lang="en-US" sz="2400" dirty="0"/>
              <a:t> </a:t>
            </a:r>
            <a:r>
              <a:rPr lang="en-US" sz="2400" dirty="0" err="1"/>
              <a:t>lại</a:t>
            </a:r>
            <a:r>
              <a:rPr lang="en-US" sz="2400" dirty="0"/>
              <a:t> : </a:t>
            </a:r>
            <a:r>
              <a:rPr lang="en-US" sz="2400" dirty="0" err="1"/>
              <a:t>dùng</a:t>
            </a:r>
            <a:r>
              <a:rPr lang="en-US" sz="2400" dirty="0"/>
              <a:t> </a:t>
            </a:r>
            <a:r>
              <a:rPr lang="en-US" sz="2400" b="1" dirty="0"/>
              <a:t>Enable</a:t>
            </a:r>
            <a:r>
              <a:rPr lang="en-US" sz="2400" dirty="0"/>
              <a:t> </a:t>
            </a:r>
          </a:p>
        </p:txBody>
      </p:sp>
    </p:spTree>
    <p:extLst>
      <p:ext uri="{BB962C8B-B14F-4D97-AF65-F5344CB8AC3E}">
        <p14:creationId xmlns:p14="http://schemas.microsoft.com/office/powerpoint/2010/main" val="25370585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D96D2A-4F66-5D44-ADA3-F1D0967BE028}"/>
              </a:ext>
            </a:extLst>
          </p:cNvPr>
          <p:cNvSpPr>
            <a:spLocks noGrp="1"/>
          </p:cNvSpPr>
          <p:nvPr>
            <p:ph type="title"/>
          </p:nvPr>
        </p:nvSpPr>
        <p:spPr/>
        <p:txBody>
          <a:bodyPr/>
          <a:lstStyle/>
          <a:p>
            <a:r>
              <a:rPr lang="en-US"/>
              <a:t>Các hoạt động của trigger.</a:t>
            </a:r>
          </a:p>
        </p:txBody>
      </p:sp>
      <p:sp>
        <p:nvSpPr>
          <p:cNvPr id="6" name="Content Placeholder 5">
            <a:extLst>
              <a:ext uri="{FF2B5EF4-FFF2-40B4-BE49-F238E27FC236}">
                <a16:creationId xmlns:a16="http://schemas.microsoft.com/office/drawing/2014/main" id="{D4B83E21-FD20-5B43-B5A9-B823180AEC63}"/>
              </a:ext>
            </a:extLst>
          </p:cNvPr>
          <p:cNvSpPr>
            <a:spLocks noGrp="1"/>
          </p:cNvSpPr>
          <p:nvPr>
            <p:ph idx="1"/>
          </p:nvPr>
        </p:nvSpPr>
        <p:spPr/>
        <p:txBody>
          <a:bodyPr/>
          <a:lstStyle/>
          <a:p>
            <a:r>
              <a:rPr lang="en-US"/>
              <a:t>Hoạt động khi insert.</a:t>
            </a:r>
          </a:p>
          <a:p>
            <a:r>
              <a:rPr lang="en-US">
                <a:solidFill>
                  <a:srgbClr val="FF0000"/>
                </a:solidFill>
              </a:rPr>
              <a:t>Hoạt động khi update.</a:t>
            </a:r>
          </a:p>
          <a:p>
            <a:r>
              <a:rPr lang="en-US"/>
              <a:t>Hoạt động khi delete</a:t>
            </a:r>
          </a:p>
        </p:txBody>
      </p:sp>
    </p:spTree>
    <p:extLst>
      <p:ext uri="{BB962C8B-B14F-4D97-AF65-F5344CB8AC3E}">
        <p14:creationId xmlns:p14="http://schemas.microsoft.com/office/powerpoint/2010/main" val="195057571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29DD2-91E2-4246-BA6C-ECD6332F55B7}"/>
              </a:ext>
            </a:extLst>
          </p:cNvPr>
          <p:cNvSpPr>
            <a:spLocks noGrp="1"/>
          </p:cNvSpPr>
          <p:nvPr>
            <p:ph type="title"/>
          </p:nvPr>
        </p:nvSpPr>
        <p:spPr/>
        <p:txBody>
          <a:bodyPr/>
          <a:lstStyle/>
          <a:p>
            <a:r>
              <a:rPr lang="en-US"/>
              <a:t>Hoạt động khi insert</a:t>
            </a:r>
          </a:p>
        </p:txBody>
      </p:sp>
      <p:sp>
        <p:nvSpPr>
          <p:cNvPr id="6" name="Content Placeholder 5">
            <a:extLst>
              <a:ext uri="{FF2B5EF4-FFF2-40B4-BE49-F238E27FC236}">
                <a16:creationId xmlns:a16="http://schemas.microsoft.com/office/drawing/2014/main" id="{700DD0DF-318F-EE48-8965-E24D6969EB68}"/>
              </a:ext>
            </a:extLst>
          </p:cNvPr>
          <p:cNvSpPr>
            <a:spLocks noGrp="1"/>
          </p:cNvSpPr>
          <p:nvPr>
            <p:ph idx="1"/>
          </p:nvPr>
        </p:nvSpPr>
        <p:spPr/>
        <p:txBody>
          <a:bodyPr/>
          <a:lstStyle/>
          <a:p>
            <a:r>
              <a:rPr lang="en-US" dirty="0" err="1"/>
              <a:t>Phát</a:t>
            </a:r>
            <a:r>
              <a:rPr lang="en-US" dirty="0"/>
              <a:t> </a:t>
            </a:r>
            <a:r>
              <a:rPr lang="en-US" dirty="0" err="1"/>
              <a:t>biểu</a:t>
            </a:r>
            <a:r>
              <a:rPr lang="en-US" dirty="0"/>
              <a:t> Insert </a:t>
            </a:r>
            <a:r>
              <a:rPr lang="en-US" dirty="0" err="1"/>
              <a:t>thực</a:t>
            </a:r>
            <a:r>
              <a:rPr lang="en-US" dirty="0"/>
              <a:t> </a:t>
            </a:r>
            <a:r>
              <a:rPr lang="en-US" dirty="0" err="1"/>
              <a:t>hiện</a:t>
            </a:r>
            <a:r>
              <a:rPr lang="en-US" dirty="0"/>
              <a:t> </a:t>
            </a:r>
            <a:r>
              <a:rPr lang="en-US" dirty="0" err="1"/>
              <a:t>trên</a:t>
            </a:r>
            <a:r>
              <a:rPr lang="en-US" dirty="0"/>
              <a:t> </a:t>
            </a:r>
            <a:r>
              <a:rPr lang="en-US" dirty="0" err="1"/>
              <a:t>bảng</a:t>
            </a:r>
            <a:r>
              <a:rPr lang="en-US" dirty="0"/>
              <a:t> Trigger </a:t>
            </a:r>
            <a:r>
              <a:rPr lang="en-US" dirty="0" err="1"/>
              <a:t>định</a:t>
            </a:r>
            <a:r>
              <a:rPr lang="en-US" dirty="0"/>
              <a:t> </a:t>
            </a:r>
            <a:r>
              <a:rPr lang="en-US" dirty="0" err="1"/>
              <a:t>nghĩa</a:t>
            </a:r>
            <a:r>
              <a:rPr lang="en-US" dirty="0"/>
              <a:t>.</a:t>
            </a:r>
          </a:p>
          <a:p>
            <a:r>
              <a:rPr lang="en-US" dirty="0" err="1">
                <a:solidFill>
                  <a:srgbClr val="FF0000"/>
                </a:solidFill>
              </a:rPr>
              <a:t>Phát</a:t>
            </a:r>
            <a:r>
              <a:rPr lang="en-US" dirty="0">
                <a:solidFill>
                  <a:srgbClr val="FF0000"/>
                </a:solidFill>
              </a:rPr>
              <a:t> </a:t>
            </a:r>
            <a:r>
              <a:rPr lang="en-US" dirty="0" err="1">
                <a:solidFill>
                  <a:srgbClr val="FF0000"/>
                </a:solidFill>
              </a:rPr>
              <a:t>biểu</a:t>
            </a:r>
            <a:r>
              <a:rPr lang="en-US" dirty="0">
                <a:solidFill>
                  <a:srgbClr val="FF0000"/>
                </a:solidFill>
              </a:rPr>
              <a:t> Insert </a:t>
            </a:r>
            <a:r>
              <a:rPr lang="en-US" dirty="0" err="1">
                <a:solidFill>
                  <a:srgbClr val="FF0000"/>
                </a:solidFill>
              </a:rPr>
              <a:t>được</a:t>
            </a:r>
            <a:r>
              <a:rPr lang="en-US" dirty="0">
                <a:solidFill>
                  <a:srgbClr val="FF0000"/>
                </a:solidFill>
              </a:rPr>
              <a:t> </a:t>
            </a:r>
            <a:r>
              <a:rPr lang="en-US" dirty="0" err="1">
                <a:solidFill>
                  <a:srgbClr val="FF0000"/>
                </a:solidFill>
              </a:rPr>
              <a:t>ghi</a:t>
            </a:r>
            <a:r>
              <a:rPr lang="en-US" dirty="0">
                <a:solidFill>
                  <a:srgbClr val="FF0000"/>
                </a:solidFill>
              </a:rPr>
              <a:t> .</a:t>
            </a:r>
          </a:p>
          <a:p>
            <a:r>
              <a:rPr lang="en-US" dirty="0"/>
              <a:t>Trigger </a:t>
            </a:r>
            <a:r>
              <a:rPr lang="en-US" dirty="0" err="1"/>
              <a:t>bị</a:t>
            </a:r>
            <a:r>
              <a:rPr lang="en-US" dirty="0"/>
              <a:t> </a:t>
            </a:r>
            <a:r>
              <a:rPr lang="en-US" dirty="0" err="1"/>
              <a:t>bắn</a:t>
            </a:r>
            <a:r>
              <a:rPr lang="en-US" dirty="0"/>
              <a:t> </a:t>
            </a:r>
            <a:r>
              <a:rPr lang="en-US" dirty="0" err="1"/>
              <a:t>phá</a:t>
            </a:r>
            <a:r>
              <a:rPr lang="en-US" dirty="0"/>
              <a:t> </a:t>
            </a:r>
            <a:r>
              <a:rPr lang="en-US" dirty="0" err="1"/>
              <a:t>và</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thi</a:t>
            </a:r>
            <a:r>
              <a:rPr lang="en-US" dirty="0"/>
              <a:t> </a:t>
            </a:r>
            <a:r>
              <a:rPr lang="en-US" dirty="0" err="1"/>
              <a:t>khi</a:t>
            </a:r>
            <a:r>
              <a:rPr lang="en-US" dirty="0"/>
              <a:t> Trigger Insert </a:t>
            </a:r>
            <a:r>
              <a:rPr lang="en-US" dirty="0" err="1"/>
              <a:t>bắn</a:t>
            </a:r>
            <a:r>
              <a:rPr lang="en-US" dirty="0"/>
              <a:t> </a:t>
            </a:r>
            <a:r>
              <a:rPr lang="en-US" dirty="0" err="1"/>
              <a:t>phá</a:t>
            </a:r>
            <a:r>
              <a:rPr lang="en-US" dirty="0"/>
              <a:t>, </a:t>
            </a:r>
            <a:r>
              <a:rPr lang="en-US" dirty="0" err="1"/>
              <a:t>các</a:t>
            </a:r>
            <a:r>
              <a:rPr lang="en-US" dirty="0"/>
              <a:t> </a:t>
            </a:r>
            <a:r>
              <a:rPr lang="en-US" dirty="0" err="1"/>
              <a:t>dòng</a:t>
            </a:r>
            <a:r>
              <a:rPr lang="en-US" dirty="0"/>
              <a:t> </a:t>
            </a:r>
            <a:r>
              <a:rPr lang="en-US" dirty="0" err="1"/>
              <a:t>mới</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hai</a:t>
            </a:r>
            <a:r>
              <a:rPr lang="en-US" dirty="0"/>
              <a:t> </a:t>
            </a:r>
            <a:r>
              <a:rPr lang="en-US" dirty="0" err="1"/>
              <a:t>bảng</a:t>
            </a:r>
            <a:r>
              <a:rPr lang="en-US" dirty="0"/>
              <a:t> Trigger </a:t>
            </a:r>
            <a:r>
              <a:rPr lang="en-US" dirty="0" err="1"/>
              <a:t>và</a:t>
            </a:r>
            <a:r>
              <a:rPr lang="en-US" dirty="0"/>
              <a:t> Insert.  </a:t>
            </a:r>
            <a:r>
              <a:rPr lang="en-US" dirty="0" err="1"/>
              <a:t>Bảng</a:t>
            </a:r>
            <a:r>
              <a:rPr lang="en-US" dirty="0"/>
              <a:t> Insert </a:t>
            </a:r>
            <a:r>
              <a:rPr lang="en-US" dirty="0" err="1"/>
              <a:t>nắm</a:t>
            </a:r>
            <a:r>
              <a:rPr lang="en-US" dirty="0"/>
              <a:t> </a:t>
            </a:r>
            <a:r>
              <a:rPr lang="en-US" dirty="0" err="1"/>
              <a:t>giữ</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các</a:t>
            </a:r>
            <a:r>
              <a:rPr lang="en-US" dirty="0"/>
              <a:t> </a:t>
            </a:r>
            <a:r>
              <a:rPr lang="en-US" dirty="0" err="1"/>
              <a:t>dòng</a:t>
            </a:r>
            <a:r>
              <a:rPr lang="en-US" dirty="0"/>
              <a:t> </a:t>
            </a:r>
            <a:r>
              <a:rPr lang="en-US" dirty="0" err="1"/>
              <a:t>đã</a:t>
            </a:r>
            <a:r>
              <a:rPr lang="en-US" dirty="0"/>
              <a:t> Insert. </a:t>
            </a:r>
            <a:r>
              <a:rPr lang="en-US" dirty="0" err="1"/>
              <a:t>Bảng</a:t>
            </a:r>
            <a:r>
              <a:rPr lang="en-US" dirty="0"/>
              <a:t> Insert </a:t>
            </a:r>
            <a:r>
              <a:rPr lang="en-US" dirty="0" err="1"/>
              <a:t>chứa</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từ</a:t>
            </a:r>
            <a:r>
              <a:rPr lang="en-US" dirty="0"/>
              <a:t> </a:t>
            </a:r>
            <a:r>
              <a:rPr lang="en-US" dirty="0" err="1"/>
              <a:t>phát</a:t>
            </a:r>
            <a:r>
              <a:rPr lang="en-US" dirty="0"/>
              <a:t> </a:t>
            </a:r>
            <a:r>
              <a:rPr lang="en-US" dirty="0" err="1"/>
              <a:t>biểu</a:t>
            </a:r>
            <a:r>
              <a:rPr lang="en-US" dirty="0"/>
              <a:t> </a:t>
            </a:r>
            <a:r>
              <a:rPr lang="en-US" dirty="0" err="1"/>
              <a:t>trên</a:t>
            </a:r>
            <a:r>
              <a:rPr lang="en-US" dirty="0"/>
              <a:t>.  Trigger </a:t>
            </a:r>
            <a:r>
              <a:rPr lang="en-US" dirty="0" err="1"/>
              <a:t>có</a:t>
            </a:r>
            <a:r>
              <a:rPr lang="en-US" dirty="0"/>
              <a:t> </a:t>
            </a:r>
            <a:r>
              <a:rPr lang="en-US" dirty="0" err="1"/>
              <a:t>thể</a:t>
            </a:r>
            <a:r>
              <a:rPr lang="en-US" dirty="0"/>
              <a:t> </a:t>
            </a:r>
            <a:r>
              <a:rPr lang="en-US" dirty="0" err="1"/>
              <a:t>khảo</a:t>
            </a:r>
            <a:r>
              <a:rPr lang="en-US" dirty="0"/>
              <a:t> </a:t>
            </a:r>
            <a:r>
              <a:rPr lang="en-US" dirty="0" err="1"/>
              <a:t>sát</a:t>
            </a:r>
            <a:r>
              <a:rPr lang="en-US" dirty="0"/>
              <a:t> </a:t>
            </a:r>
            <a:r>
              <a:rPr lang="en-US" dirty="0" err="1"/>
              <a:t>trên</a:t>
            </a:r>
            <a:r>
              <a:rPr lang="en-US" dirty="0"/>
              <a:t> </a:t>
            </a:r>
            <a:r>
              <a:rPr lang="en-US" dirty="0" err="1"/>
              <a:t>bản</a:t>
            </a:r>
            <a:r>
              <a:rPr lang="en-US" dirty="0"/>
              <a:t> Insert </a:t>
            </a:r>
            <a:r>
              <a:rPr lang="en-US" dirty="0" err="1"/>
              <a:t>để</a:t>
            </a:r>
            <a:r>
              <a:rPr lang="en-US" dirty="0"/>
              <a:t> </a:t>
            </a:r>
            <a:r>
              <a:rPr lang="en-US" dirty="0" err="1"/>
              <a:t>quyết</a:t>
            </a:r>
            <a:r>
              <a:rPr lang="en-US" dirty="0"/>
              <a:t> </a:t>
            </a:r>
            <a:r>
              <a:rPr lang="en-US" dirty="0" err="1"/>
              <a:t>định</a:t>
            </a:r>
            <a:r>
              <a:rPr lang="en-US" dirty="0"/>
              <a:t> </a:t>
            </a:r>
            <a:r>
              <a:rPr lang="en-US" dirty="0" err="1"/>
              <a:t>hành</a:t>
            </a:r>
            <a:r>
              <a:rPr lang="en-US" dirty="0"/>
              <a:t> </a:t>
            </a:r>
            <a:r>
              <a:rPr lang="en-US" dirty="0" err="1"/>
              <a:t>động</a:t>
            </a:r>
            <a:r>
              <a:rPr lang="en-US" dirty="0"/>
              <a:t> </a:t>
            </a:r>
            <a:r>
              <a:rPr lang="en-US" dirty="0" err="1"/>
              <a:t>của</a:t>
            </a:r>
            <a:r>
              <a:rPr lang="en-US" dirty="0"/>
              <a:t> </a:t>
            </a:r>
            <a:r>
              <a:rPr lang="en-US" dirty="0" err="1"/>
              <a:t>mình</a:t>
            </a:r>
            <a:r>
              <a:rPr lang="en-US" dirty="0"/>
              <a:t>. </a:t>
            </a:r>
            <a:r>
              <a:rPr lang="en-US" dirty="0" err="1"/>
              <a:t>Các</a:t>
            </a:r>
            <a:r>
              <a:rPr lang="en-US" dirty="0"/>
              <a:t> </a:t>
            </a:r>
            <a:r>
              <a:rPr lang="en-US" dirty="0" err="1"/>
              <a:t>dòng</a:t>
            </a:r>
            <a:r>
              <a:rPr lang="en-US" dirty="0"/>
              <a:t> </a:t>
            </a:r>
            <a:r>
              <a:rPr lang="en-US" dirty="0" err="1"/>
              <a:t>trong</a:t>
            </a:r>
            <a:r>
              <a:rPr lang="en-US" dirty="0"/>
              <a:t> </a:t>
            </a:r>
            <a:r>
              <a:rPr lang="en-US" dirty="0" err="1"/>
              <a:t>bảng</a:t>
            </a:r>
            <a:r>
              <a:rPr lang="en-US" dirty="0"/>
              <a:t> Insert </a:t>
            </a:r>
            <a:r>
              <a:rPr lang="en-US" dirty="0" err="1"/>
              <a:t>thường</a:t>
            </a:r>
            <a:r>
              <a:rPr lang="en-US" dirty="0"/>
              <a:t> </a:t>
            </a:r>
            <a:r>
              <a:rPr lang="en-US" dirty="0" err="1"/>
              <a:t>bị</a:t>
            </a:r>
            <a:r>
              <a:rPr lang="en-US" dirty="0"/>
              <a:t> </a:t>
            </a:r>
            <a:r>
              <a:rPr lang="en-US" dirty="0" err="1"/>
              <a:t>trùng</a:t>
            </a:r>
            <a:r>
              <a:rPr lang="en-US" dirty="0"/>
              <a:t> </a:t>
            </a:r>
            <a:r>
              <a:rPr lang="en-US" dirty="0" err="1"/>
              <a:t>lặp</a:t>
            </a:r>
            <a:r>
              <a:rPr lang="en-US" dirty="0"/>
              <a:t>. </a:t>
            </a:r>
          </a:p>
        </p:txBody>
      </p:sp>
    </p:spTree>
    <p:extLst>
      <p:ext uri="{BB962C8B-B14F-4D97-AF65-F5344CB8AC3E}">
        <p14:creationId xmlns:p14="http://schemas.microsoft.com/office/powerpoint/2010/main" val="295324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DA26B-AC5B-E14A-8717-A6ABCE85D77F}"/>
              </a:ext>
            </a:extLst>
          </p:cNvPr>
          <p:cNvSpPr>
            <a:spLocks noGrp="1"/>
          </p:cNvSpPr>
          <p:nvPr>
            <p:ph type="title"/>
          </p:nvPr>
        </p:nvSpPr>
        <p:spPr/>
        <p:txBody>
          <a:bodyPr/>
          <a:lstStyle/>
          <a:p>
            <a:r>
              <a:rPr lang="en-US"/>
              <a:t>Hoạt động khi update</a:t>
            </a:r>
          </a:p>
        </p:txBody>
      </p:sp>
      <p:sp>
        <p:nvSpPr>
          <p:cNvPr id="6" name="Content Placeholder 5">
            <a:extLst>
              <a:ext uri="{FF2B5EF4-FFF2-40B4-BE49-F238E27FC236}">
                <a16:creationId xmlns:a16="http://schemas.microsoft.com/office/drawing/2014/main" id="{E9A2019C-4830-E94A-B73E-3E05FBC92AE2}"/>
              </a:ext>
            </a:extLst>
          </p:cNvPr>
          <p:cNvSpPr>
            <a:spLocks noGrp="1"/>
          </p:cNvSpPr>
          <p:nvPr>
            <p:ph idx="1"/>
          </p:nvPr>
        </p:nvSpPr>
        <p:spPr/>
        <p:txBody>
          <a:bodyPr/>
          <a:lstStyle/>
          <a:p>
            <a:r>
              <a:rPr lang="en-US" dirty="0" err="1"/>
              <a:t>Phát</a:t>
            </a:r>
            <a:r>
              <a:rPr lang="en-US" dirty="0"/>
              <a:t> </a:t>
            </a:r>
            <a:r>
              <a:rPr lang="en-US" dirty="0" err="1"/>
              <a:t>biểu</a:t>
            </a:r>
            <a:r>
              <a:rPr lang="en-US" dirty="0"/>
              <a:t> Update </a:t>
            </a:r>
            <a:r>
              <a:rPr lang="en-US" dirty="0" err="1"/>
              <a:t>thực</a:t>
            </a:r>
            <a:r>
              <a:rPr lang="en-US" dirty="0"/>
              <a:t> </a:t>
            </a:r>
            <a:r>
              <a:rPr lang="en-US" dirty="0" err="1"/>
              <a:t>hiên</a:t>
            </a:r>
            <a:r>
              <a:rPr lang="en-US" dirty="0"/>
              <a:t> </a:t>
            </a:r>
            <a:r>
              <a:rPr lang="en-US" dirty="0" err="1"/>
              <a:t>trên</a:t>
            </a:r>
            <a:r>
              <a:rPr lang="en-US" dirty="0"/>
              <a:t> </a:t>
            </a:r>
            <a:r>
              <a:rPr lang="en-US" dirty="0" err="1"/>
              <a:t>bản</a:t>
            </a:r>
            <a:r>
              <a:rPr lang="en-US" dirty="0"/>
              <a:t> Trigger </a:t>
            </a:r>
            <a:r>
              <a:rPr lang="en-US" dirty="0" err="1"/>
              <a:t>định</a:t>
            </a:r>
            <a:r>
              <a:rPr lang="en-US" dirty="0"/>
              <a:t> </a:t>
            </a:r>
            <a:r>
              <a:rPr lang="en-US" dirty="0" err="1"/>
              <a:t>nghĩa</a:t>
            </a:r>
            <a:r>
              <a:rPr lang="en-US" dirty="0"/>
              <a:t>.</a:t>
            </a:r>
          </a:p>
          <a:p>
            <a:r>
              <a:rPr lang="en-US" dirty="0" err="1"/>
              <a:t>Phát</a:t>
            </a:r>
            <a:r>
              <a:rPr lang="en-US" dirty="0"/>
              <a:t> </a:t>
            </a:r>
            <a:r>
              <a:rPr lang="en-US" dirty="0" err="1"/>
              <a:t>biểu</a:t>
            </a:r>
            <a:r>
              <a:rPr lang="en-US" dirty="0"/>
              <a:t> Update </a:t>
            </a:r>
            <a:r>
              <a:rPr lang="en-US" dirty="0" err="1"/>
              <a:t>được</a:t>
            </a:r>
            <a:r>
              <a:rPr lang="en-US" dirty="0"/>
              <a:t> </a:t>
            </a:r>
            <a:r>
              <a:rPr lang="en-US" dirty="0" err="1"/>
              <a:t>ghi</a:t>
            </a:r>
            <a:r>
              <a:rPr lang="en-US" dirty="0"/>
              <a:t> </a:t>
            </a:r>
            <a:r>
              <a:rPr lang="en-US" dirty="0" err="1"/>
              <a:t>lại</a:t>
            </a:r>
            <a:r>
              <a:rPr lang="en-US" dirty="0"/>
              <a:t>.</a:t>
            </a:r>
          </a:p>
          <a:p>
            <a:r>
              <a:rPr lang="en-US" dirty="0"/>
              <a:t>Trigger </a:t>
            </a:r>
            <a:r>
              <a:rPr lang="en-US" dirty="0" err="1"/>
              <a:t>bị</a:t>
            </a:r>
            <a:r>
              <a:rPr lang="en-US" dirty="0"/>
              <a:t> </a:t>
            </a:r>
            <a:r>
              <a:rPr lang="en-US" dirty="0" err="1"/>
              <a:t>bắn</a:t>
            </a:r>
            <a:r>
              <a:rPr lang="en-US" dirty="0"/>
              <a:t> </a:t>
            </a:r>
            <a:r>
              <a:rPr lang="en-US" dirty="0" err="1"/>
              <a:t>phá</a:t>
            </a:r>
            <a:r>
              <a:rPr lang="en-US" dirty="0"/>
              <a:t> </a:t>
            </a:r>
            <a:r>
              <a:rPr lang="en-US" dirty="0" err="1"/>
              <a:t>và</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hiện</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như</a:t>
            </a:r>
            <a:r>
              <a:rPr lang="en-US" dirty="0"/>
              <a:t> 2 </a:t>
            </a:r>
            <a:r>
              <a:rPr lang="en-US" dirty="0" err="1"/>
              <a:t>bước</a:t>
            </a:r>
            <a:r>
              <a:rPr lang="en-US" dirty="0"/>
              <a:t> :</a:t>
            </a:r>
          </a:p>
          <a:p>
            <a:pPr lvl="1"/>
            <a:r>
              <a:rPr lang="en-US" sz="2400" dirty="0" err="1">
                <a:solidFill>
                  <a:srgbClr val="FF0000"/>
                </a:solidFill>
              </a:rPr>
              <a:t>Xóa</a:t>
            </a:r>
            <a:r>
              <a:rPr lang="en-US" sz="2400" dirty="0">
                <a:solidFill>
                  <a:srgbClr val="FF0000"/>
                </a:solidFill>
              </a:rPr>
              <a:t> (delete) </a:t>
            </a:r>
          </a:p>
          <a:p>
            <a:pPr lvl="1"/>
            <a:r>
              <a:rPr lang="en-US" sz="2400" dirty="0" err="1">
                <a:solidFill>
                  <a:srgbClr val="FF0000"/>
                </a:solidFill>
              </a:rPr>
              <a:t>Chèn</a:t>
            </a:r>
            <a:r>
              <a:rPr lang="en-US" sz="2400" dirty="0">
                <a:solidFill>
                  <a:srgbClr val="FF0000"/>
                </a:solidFill>
              </a:rPr>
              <a:t> (insert)</a:t>
            </a:r>
          </a:p>
          <a:p>
            <a:r>
              <a:rPr lang="en-US" dirty="0" err="1"/>
              <a:t>Như</a:t>
            </a:r>
            <a:r>
              <a:rPr lang="en-US" dirty="0"/>
              <a:t> </a:t>
            </a:r>
            <a:r>
              <a:rPr lang="en-US" dirty="0" err="1"/>
              <a:t>thế</a:t>
            </a:r>
            <a:r>
              <a:rPr lang="en-US" dirty="0"/>
              <a:t> </a:t>
            </a:r>
            <a:r>
              <a:rPr lang="en-US" dirty="0" err="1"/>
              <a:t>các</a:t>
            </a:r>
            <a:r>
              <a:rPr lang="en-US" dirty="0"/>
              <a:t> </a:t>
            </a:r>
            <a:r>
              <a:rPr lang="en-US" dirty="0" err="1"/>
              <a:t>dòng</a:t>
            </a:r>
            <a:r>
              <a:rPr lang="en-US" dirty="0"/>
              <a:t> </a:t>
            </a:r>
            <a:r>
              <a:rPr lang="en-US" dirty="0" err="1"/>
              <a:t>gốc</a:t>
            </a:r>
            <a:r>
              <a:rPr lang="en-US" dirty="0"/>
              <a:t> </a:t>
            </a:r>
            <a:r>
              <a:rPr lang="en-US" dirty="0" err="1"/>
              <a:t>sẽ</a:t>
            </a:r>
            <a:r>
              <a:rPr lang="en-US" dirty="0"/>
              <a:t> di </a:t>
            </a:r>
            <a:r>
              <a:rPr lang="en-US" dirty="0" err="1"/>
              <a:t>chuyển</a:t>
            </a:r>
            <a:r>
              <a:rPr lang="en-US" dirty="0"/>
              <a:t> </a:t>
            </a:r>
            <a:r>
              <a:rPr lang="en-US" dirty="0" err="1"/>
              <a:t>đến</a:t>
            </a:r>
            <a:r>
              <a:rPr lang="en-US" dirty="0"/>
              <a:t> </a:t>
            </a:r>
            <a:r>
              <a:rPr lang="en-US" dirty="0" err="1"/>
              <a:t>các</a:t>
            </a:r>
            <a:r>
              <a:rPr lang="en-US" dirty="0"/>
              <a:t> </a:t>
            </a:r>
            <a:r>
              <a:rPr lang="en-US" dirty="0" err="1"/>
              <a:t>bảng</a:t>
            </a:r>
            <a:r>
              <a:rPr lang="en-US" dirty="0"/>
              <a:t> deleted </a:t>
            </a:r>
            <a:r>
              <a:rPr lang="en-US" dirty="0" err="1"/>
              <a:t>và</a:t>
            </a:r>
            <a:r>
              <a:rPr lang="en-US" dirty="0"/>
              <a:t> </a:t>
            </a:r>
            <a:r>
              <a:rPr lang="en-US" dirty="0" err="1"/>
              <a:t>các</a:t>
            </a:r>
            <a:r>
              <a:rPr lang="en-US" dirty="0"/>
              <a:t> </a:t>
            </a:r>
            <a:r>
              <a:rPr lang="en-US" dirty="0" err="1"/>
              <a:t>dòng</a:t>
            </a:r>
            <a:r>
              <a:rPr lang="en-US" dirty="0"/>
              <a:t> </a:t>
            </a:r>
            <a:r>
              <a:rPr lang="en-US" dirty="0" err="1"/>
              <a:t>cập</a:t>
            </a:r>
            <a:r>
              <a:rPr lang="en-US" dirty="0"/>
              <a:t> </a:t>
            </a:r>
            <a:r>
              <a:rPr lang="en-US" dirty="0" err="1"/>
              <a:t>nhật</a:t>
            </a:r>
            <a:r>
              <a:rPr lang="en-US" dirty="0"/>
              <a:t> </a:t>
            </a:r>
            <a:r>
              <a:rPr lang="en-US" dirty="0" err="1"/>
              <a:t>được</a:t>
            </a:r>
            <a:r>
              <a:rPr lang="en-US" dirty="0"/>
              <a:t> </a:t>
            </a:r>
            <a:r>
              <a:rPr lang="en-US" dirty="0" err="1"/>
              <a:t>chèn</a:t>
            </a:r>
            <a:r>
              <a:rPr lang="en-US" dirty="0"/>
              <a:t> </a:t>
            </a:r>
            <a:r>
              <a:rPr lang="en-US" dirty="0" err="1"/>
              <a:t>vào</a:t>
            </a:r>
            <a:r>
              <a:rPr lang="en-US" dirty="0"/>
              <a:t> </a:t>
            </a:r>
            <a:r>
              <a:rPr lang="en-US" dirty="0" err="1"/>
              <a:t>bảng</a:t>
            </a:r>
            <a:r>
              <a:rPr lang="en-US" dirty="0"/>
              <a:t> inserted. </a:t>
            </a:r>
          </a:p>
        </p:txBody>
      </p:sp>
    </p:spTree>
    <p:extLst>
      <p:ext uri="{BB962C8B-B14F-4D97-AF65-F5344CB8AC3E}">
        <p14:creationId xmlns:p14="http://schemas.microsoft.com/office/powerpoint/2010/main" val="219467344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643AD1-8703-A144-80F6-942A3CDE758C}"/>
              </a:ext>
            </a:extLst>
          </p:cNvPr>
          <p:cNvSpPr>
            <a:spLocks noGrp="1"/>
          </p:cNvSpPr>
          <p:nvPr>
            <p:ph type="title"/>
          </p:nvPr>
        </p:nvSpPr>
        <p:spPr/>
        <p:txBody>
          <a:bodyPr/>
          <a:lstStyle/>
          <a:p>
            <a:r>
              <a:rPr lang="en-US"/>
              <a:t>Hoạt động khi update</a:t>
            </a:r>
          </a:p>
        </p:txBody>
      </p:sp>
      <p:sp>
        <p:nvSpPr>
          <p:cNvPr id="6" name="Content Placeholder 5">
            <a:extLst>
              <a:ext uri="{FF2B5EF4-FFF2-40B4-BE49-F238E27FC236}">
                <a16:creationId xmlns:a16="http://schemas.microsoft.com/office/drawing/2014/main" id="{71E41943-D03A-C44D-9367-93466E459133}"/>
              </a:ext>
            </a:extLst>
          </p:cNvPr>
          <p:cNvSpPr>
            <a:spLocks noGrp="1"/>
          </p:cNvSpPr>
          <p:nvPr>
            <p:ph idx="1"/>
          </p:nvPr>
        </p:nvSpPr>
        <p:spPr/>
        <p:txBody>
          <a:bodyPr/>
          <a:lstStyle/>
          <a:p>
            <a:pPr algn="just"/>
            <a:r>
              <a:rPr lang="en-US" sz="2400" dirty="0" err="1"/>
              <a:t>Có</a:t>
            </a:r>
            <a:r>
              <a:rPr lang="en-US" sz="2400" dirty="0"/>
              <a:t> </a:t>
            </a:r>
            <a:r>
              <a:rPr lang="en-US" sz="2400" dirty="0" err="1"/>
              <a:t>thể</a:t>
            </a:r>
            <a:r>
              <a:rPr lang="en-US" sz="2400" dirty="0"/>
              <a:t> </a:t>
            </a:r>
            <a:r>
              <a:rPr lang="en-US" sz="2400" dirty="0" err="1"/>
              <a:t>định</a:t>
            </a:r>
            <a:r>
              <a:rPr lang="en-US" sz="2400" dirty="0"/>
              <a:t> </a:t>
            </a:r>
            <a:r>
              <a:rPr lang="en-US" sz="2400" dirty="0" err="1"/>
              <a:t>nghĩa</a:t>
            </a:r>
            <a:r>
              <a:rPr lang="en-US" sz="2400" dirty="0"/>
              <a:t> 1 trigger </a:t>
            </a:r>
            <a:r>
              <a:rPr lang="en-US" sz="2400" dirty="0" err="1"/>
              <a:t>để</a:t>
            </a:r>
            <a:r>
              <a:rPr lang="en-US" sz="2400" dirty="0"/>
              <a:t> </a:t>
            </a:r>
            <a:r>
              <a:rPr lang="en-US" sz="2400" dirty="0" err="1"/>
              <a:t>giám</a:t>
            </a:r>
            <a:r>
              <a:rPr lang="en-US" sz="2400" dirty="0"/>
              <a:t> </a:t>
            </a:r>
            <a:r>
              <a:rPr lang="en-US" sz="2400" dirty="0" err="1"/>
              <a:t>sát</a:t>
            </a:r>
            <a:r>
              <a:rPr lang="en-US" sz="2400" dirty="0"/>
              <a:t> </a:t>
            </a:r>
            <a:r>
              <a:rPr lang="en-US" sz="2400" dirty="0" err="1"/>
              <a:t>việc</a:t>
            </a:r>
            <a:r>
              <a:rPr lang="en-US" sz="2400" dirty="0"/>
              <a:t> </a:t>
            </a:r>
            <a:r>
              <a:rPr lang="en-US" sz="2400" dirty="0" err="1"/>
              <a:t>cập</a:t>
            </a:r>
            <a:r>
              <a:rPr lang="en-US" sz="2400" dirty="0"/>
              <a:t> </a:t>
            </a:r>
            <a:r>
              <a:rPr lang="en-US" sz="2400" dirty="0" err="1"/>
              <a:t>nhật</a:t>
            </a:r>
            <a:r>
              <a:rPr lang="en-US" sz="2400" dirty="0"/>
              <a:t> DL </a:t>
            </a:r>
            <a:r>
              <a:rPr lang="en-US" sz="2400" dirty="0" err="1"/>
              <a:t>trên</a:t>
            </a:r>
            <a:r>
              <a:rPr lang="en-US" sz="2400" dirty="0"/>
              <a:t> 1 </a:t>
            </a:r>
            <a:r>
              <a:rPr lang="en-US" sz="2400" dirty="0" err="1"/>
              <a:t>cột</a:t>
            </a:r>
            <a:r>
              <a:rPr lang="en-US" sz="2400" dirty="0"/>
              <a:t> </a:t>
            </a:r>
            <a:r>
              <a:rPr lang="en-US" sz="2400" dirty="0" err="1"/>
              <a:t>đặc</a:t>
            </a:r>
            <a:r>
              <a:rPr lang="en-US" sz="2400" dirty="0"/>
              <a:t> </a:t>
            </a:r>
            <a:r>
              <a:rPr lang="en-US" sz="2400" dirty="0" err="1"/>
              <a:t>biệt</a:t>
            </a:r>
            <a:r>
              <a:rPr lang="en-US" sz="2400" dirty="0"/>
              <a:t> </a:t>
            </a:r>
            <a:r>
              <a:rPr lang="en-US" sz="2400" dirty="0" err="1"/>
              <a:t>bằng</a:t>
            </a:r>
            <a:r>
              <a:rPr lang="en-US" sz="2400" dirty="0"/>
              <a:t> </a:t>
            </a:r>
            <a:r>
              <a:rPr lang="en-US" sz="2400" dirty="0" err="1"/>
              <a:t>cách</a:t>
            </a:r>
            <a:r>
              <a:rPr lang="en-US" sz="2400" dirty="0"/>
              <a:t> </a:t>
            </a:r>
            <a:r>
              <a:rPr lang="en-US" sz="2400" dirty="0" err="1"/>
              <a:t>dùng</a:t>
            </a:r>
            <a:r>
              <a:rPr lang="en-US" sz="2400" dirty="0"/>
              <a:t> </a:t>
            </a:r>
            <a:r>
              <a:rPr lang="en-US" sz="2400" dirty="0" err="1"/>
              <a:t>phát</a:t>
            </a:r>
            <a:r>
              <a:rPr lang="en-US" sz="2400" dirty="0"/>
              <a:t> </a:t>
            </a:r>
            <a:r>
              <a:rPr lang="en-US" sz="2400" dirty="0" err="1"/>
              <a:t>biểu</a:t>
            </a:r>
            <a:r>
              <a:rPr lang="en-US" sz="2400" dirty="0"/>
              <a:t> </a:t>
            </a:r>
            <a:r>
              <a:rPr lang="en-US" sz="2400" b="1" dirty="0"/>
              <a:t>if update</a:t>
            </a:r>
            <a:r>
              <a:rPr lang="en-US" sz="2400" dirty="0"/>
              <a:t>, </a:t>
            </a:r>
            <a:r>
              <a:rPr lang="en-US" sz="2400" dirty="0" err="1"/>
              <a:t>nó</a:t>
            </a:r>
            <a:r>
              <a:rPr lang="en-US" sz="2400" dirty="0"/>
              <a:t> </a:t>
            </a:r>
            <a:r>
              <a:rPr lang="en-US" sz="2400" dirty="0" err="1"/>
              <a:t>cho</a:t>
            </a:r>
            <a:r>
              <a:rPr lang="en-US" sz="2400" dirty="0"/>
              <a:t> </a:t>
            </a:r>
            <a:r>
              <a:rPr lang="en-US" sz="2400" dirty="0" err="1"/>
              <a:t>phép</a:t>
            </a:r>
            <a:r>
              <a:rPr lang="en-US" sz="2400" dirty="0"/>
              <a:t> </a:t>
            </a:r>
            <a:r>
              <a:rPr lang="en-US" sz="2400" dirty="0" err="1"/>
              <a:t>thực</a:t>
            </a:r>
            <a:r>
              <a:rPr lang="en-US" sz="2400" dirty="0"/>
              <a:t> </a:t>
            </a:r>
            <a:r>
              <a:rPr lang="en-US" sz="2400" dirty="0" err="1"/>
              <a:t>hiện</a:t>
            </a:r>
            <a:r>
              <a:rPr lang="en-US" sz="2400" dirty="0"/>
              <a:t> </a:t>
            </a:r>
            <a:r>
              <a:rPr lang="en-US" sz="2400" dirty="0" err="1"/>
              <a:t>khi</a:t>
            </a:r>
            <a:r>
              <a:rPr lang="en-US" sz="2400" dirty="0"/>
              <a:t> </a:t>
            </a:r>
            <a:r>
              <a:rPr lang="en-US" sz="2400" dirty="0" err="1"/>
              <a:t>có</a:t>
            </a:r>
            <a:r>
              <a:rPr lang="en-US" sz="2400" dirty="0"/>
              <a:t> </a:t>
            </a:r>
            <a:r>
              <a:rPr lang="en-US" sz="2400" dirty="0" err="1"/>
              <a:t>sự</a:t>
            </a:r>
            <a:r>
              <a:rPr lang="en-US" sz="2400" dirty="0"/>
              <a:t> </a:t>
            </a:r>
            <a:r>
              <a:rPr lang="en-US" sz="2400" dirty="0" err="1"/>
              <a:t>cập</a:t>
            </a:r>
            <a:r>
              <a:rPr lang="en-US" sz="2400" dirty="0"/>
              <a:t> </a:t>
            </a:r>
            <a:r>
              <a:rPr lang="en-US" sz="2400" dirty="0" err="1"/>
              <a:t>nhật</a:t>
            </a:r>
            <a:r>
              <a:rPr lang="en-US" sz="2400" dirty="0"/>
              <a:t> </a:t>
            </a:r>
            <a:r>
              <a:rPr lang="en-US" sz="2400" dirty="0" err="1"/>
              <a:t>trên</a:t>
            </a:r>
            <a:r>
              <a:rPr lang="en-US" sz="2400" dirty="0"/>
              <a:t> </a:t>
            </a:r>
            <a:r>
              <a:rPr lang="en-US" sz="2400" dirty="0" err="1"/>
              <a:t>các</a:t>
            </a:r>
            <a:r>
              <a:rPr lang="en-US" sz="2400" dirty="0"/>
              <a:t> </a:t>
            </a:r>
            <a:r>
              <a:rPr lang="en-US" sz="2400" dirty="0" err="1"/>
              <a:t>cột</a:t>
            </a:r>
            <a:r>
              <a:rPr lang="en-US" sz="2400" dirty="0"/>
              <a:t> </a:t>
            </a:r>
            <a:r>
              <a:rPr lang="en-US" sz="2400" dirty="0" err="1"/>
              <a:t>đã</a:t>
            </a:r>
            <a:r>
              <a:rPr lang="en-US" sz="2400" dirty="0"/>
              <a:t> </a:t>
            </a:r>
            <a:r>
              <a:rPr lang="en-US" sz="2400" dirty="0" err="1"/>
              <a:t>chỉ</a:t>
            </a:r>
            <a:r>
              <a:rPr lang="en-US" sz="2400" dirty="0"/>
              <a:t> </a:t>
            </a:r>
            <a:r>
              <a:rPr lang="en-US" sz="2400" dirty="0" err="1"/>
              <a:t>định</a:t>
            </a:r>
            <a:r>
              <a:rPr lang="en-US" sz="2400" dirty="0"/>
              <a:t>.</a:t>
            </a:r>
          </a:p>
          <a:p>
            <a:r>
              <a:rPr lang="en-US" sz="2400" dirty="0" err="1"/>
              <a:t>Cú</a:t>
            </a:r>
            <a:r>
              <a:rPr lang="en-US" sz="2400" dirty="0"/>
              <a:t> </a:t>
            </a:r>
            <a:r>
              <a:rPr lang="en-US" sz="2400" dirty="0" err="1"/>
              <a:t>pháp</a:t>
            </a:r>
            <a:r>
              <a:rPr lang="en-US" sz="2400" dirty="0"/>
              <a:t>: If update (column) [{AND | OR} update (</a:t>
            </a:r>
            <a:r>
              <a:rPr lang="en-US" sz="2400" b="1" dirty="0"/>
              <a:t>cols</a:t>
            </a:r>
            <a:r>
              <a:rPr lang="en-US" sz="2400" dirty="0"/>
              <a:t>)</a:t>
            </a:r>
          </a:p>
          <a:p>
            <a:r>
              <a:rPr lang="en-US" sz="2200" dirty="0"/>
              <a:t>VD: </a:t>
            </a:r>
          </a:p>
          <a:p>
            <a:pPr marL="0" indent="0">
              <a:buNone/>
            </a:pPr>
            <a:r>
              <a:rPr lang="en-US" sz="2200" dirty="0"/>
              <a:t> </a:t>
            </a:r>
            <a:r>
              <a:rPr lang="en-US" sz="2200" dirty="0">
                <a:latin typeface="Courier New" panose="02070309020205020404" pitchFamily="49" charset="0"/>
                <a:cs typeface="Courier New" panose="02070309020205020404" pitchFamily="49" charset="0"/>
              </a:rPr>
              <a:t>Create Trigger </a:t>
            </a:r>
            <a:r>
              <a:rPr lang="en-US" sz="2200" b="1" dirty="0" err="1">
                <a:latin typeface="Courier New" panose="02070309020205020404" pitchFamily="49" charset="0"/>
                <a:cs typeface="Courier New" panose="02070309020205020404" pitchFamily="49" charset="0"/>
              </a:rPr>
              <a:t>CapnhatMSSV</a:t>
            </a:r>
            <a:endParaRPr lang="en-US" sz="2200" b="1"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If update(MSSV)</a:t>
            </a:r>
          </a:p>
          <a:p>
            <a:pPr marL="0" indent="0">
              <a:buNone/>
            </a:pPr>
            <a:r>
              <a:rPr lang="en-US" sz="2200" dirty="0">
                <a:latin typeface="Courier New" panose="02070309020205020404" pitchFamily="49" charset="0"/>
                <a:cs typeface="Courier New" panose="02070309020205020404" pitchFamily="49" charset="0"/>
              </a:rPr>
              <a:t>	Begin </a:t>
            </a:r>
          </a:p>
          <a:p>
            <a:pPr marL="0" indent="0">
              <a:buNone/>
            </a:pPr>
            <a:r>
              <a:rPr lang="en-US" sz="2200" dirty="0">
                <a:latin typeface="Courier New" panose="02070309020205020404" pitchFamily="49" charset="0"/>
                <a:cs typeface="Courier New" panose="02070309020205020404" pitchFamily="49" charset="0"/>
              </a:rPr>
              <a:t>	       Print ‘</a:t>
            </a:r>
            <a:r>
              <a:rPr lang="en-US" sz="2200" dirty="0" err="1">
                <a:latin typeface="Courier New" panose="02070309020205020404" pitchFamily="49" charset="0"/>
                <a:cs typeface="Courier New" panose="02070309020205020404" pitchFamily="49" charset="0"/>
              </a:rPr>
              <a:t>Không</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được</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cập</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nhật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mã</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số</a:t>
            </a:r>
            <a:r>
              <a:rPr lang="en-US" sz="2200" dirty="0">
                <a:latin typeface="Courier New" panose="02070309020205020404" pitchFamily="49" charset="0"/>
                <a:cs typeface="Courier New" panose="02070309020205020404" pitchFamily="49" charset="0"/>
              </a:rPr>
              <a:t> NV’</a:t>
            </a:r>
          </a:p>
          <a:p>
            <a:pPr marL="0" indent="0">
              <a:buNone/>
            </a:pPr>
            <a:r>
              <a:rPr lang="en-US" sz="2200" dirty="0">
                <a:latin typeface="Courier New" panose="02070309020205020404" pitchFamily="49" charset="0"/>
                <a:cs typeface="Courier New" panose="02070309020205020404" pitchFamily="49" charset="0"/>
              </a:rPr>
              <a:t>	       Rollback transaction</a:t>
            </a:r>
          </a:p>
          <a:p>
            <a:pPr marL="0" indent="0">
              <a:buNone/>
            </a:pPr>
            <a:r>
              <a:rPr lang="en-US" sz="2200" dirty="0">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216130148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C96221-9F44-9442-8CFD-B811E3B6E780}"/>
              </a:ext>
            </a:extLst>
          </p:cNvPr>
          <p:cNvSpPr>
            <a:spLocks noGrp="1"/>
          </p:cNvSpPr>
          <p:nvPr>
            <p:ph type="title"/>
          </p:nvPr>
        </p:nvSpPr>
        <p:spPr/>
        <p:txBody>
          <a:bodyPr/>
          <a:lstStyle/>
          <a:p>
            <a:r>
              <a:rPr lang="en-US"/>
              <a:t>Hoạt động khi Delete</a:t>
            </a:r>
          </a:p>
        </p:txBody>
      </p:sp>
      <p:sp>
        <p:nvSpPr>
          <p:cNvPr id="6" name="Content Placeholder 5">
            <a:extLst>
              <a:ext uri="{FF2B5EF4-FFF2-40B4-BE49-F238E27FC236}">
                <a16:creationId xmlns:a16="http://schemas.microsoft.com/office/drawing/2014/main" id="{94A356C7-23C4-2849-9C04-DB053E5FFDB8}"/>
              </a:ext>
            </a:extLst>
          </p:cNvPr>
          <p:cNvSpPr>
            <a:spLocks noGrp="1"/>
          </p:cNvSpPr>
          <p:nvPr>
            <p:ph idx="1"/>
          </p:nvPr>
        </p:nvSpPr>
        <p:spPr>
          <a:xfrm>
            <a:off x="609600" y="1600201"/>
            <a:ext cx="11430000" cy="4525963"/>
          </a:xfrm>
        </p:spPr>
        <p:txBody>
          <a:bodyPr/>
          <a:lstStyle/>
          <a:p>
            <a:r>
              <a:rPr lang="en-US" dirty="0" err="1"/>
              <a:t>Phát</a:t>
            </a:r>
            <a:r>
              <a:rPr lang="en-US" dirty="0"/>
              <a:t> </a:t>
            </a:r>
            <a:r>
              <a:rPr lang="en-US" dirty="0" err="1"/>
              <a:t>biểu</a:t>
            </a:r>
            <a:r>
              <a:rPr lang="en-US" dirty="0"/>
              <a:t> Delete </a:t>
            </a:r>
            <a:r>
              <a:rPr lang="en-US" dirty="0" err="1"/>
              <a:t>thực</a:t>
            </a:r>
            <a:r>
              <a:rPr lang="en-US" dirty="0"/>
              <a:t> </a:t>
            </a:r>
            <a:r>
              <a:rPr lang="en-US" dirty="0" err="1"/>
              <a:t>hiên</a:t>
            </a:r>
            <a:r>
              <a:rPr lang="en-US" dirty="0"/>
              <a:t> </a:t>
            </a:r>
            <a:r>
              <a:rPr lang="en-US" dirty="0" err="1"/>
              <a:t>trên</a:t>
            </a:r>
            <a:r>
              <a:rPr lang="en-US" dirty="0"/>
              <a:t> </a:t>
            </a:r>
            <a:r>
              <a:rPr lang="en-US" dirty="0" err="1"/>
              <a:t>bản</a:t>
            </a:r>
            <a:r>
              <a:rPr lang="en-US" dirty="0"/>
              <a:t> Trigger </a:t>
            </a:r>
            <a:r>
              <a:rPr lang="en-US" dirty="0" err="1"/>
              <a:t>định</a:t>
            </a:r>
            <a:r>
              <a:rPr lang="en-US" dirty="0"/>
              <a:t> </a:t>
            </a:r>
            <a:r>
              <a:rPr lang="en-US" dirty="0" err="1"/>
              <a:t>nghĩa</a:t>
            </a:r>
            <a:r>
              <a:rPr lang="en-US" dirty="0"/>
              <a:t>.</a:t>
            </a:r>
          </a:p>
          <a:p>
            <a:r>
              <a:rPr lang="en-US" dirty="0" err="1"/>
              <a:t>Phát</a:t>
            </a:r>
            <a:r>
              <a:rPr lang="en-US" dirty="0"/>
              <a:t> </a:t>
            </a:r>
            <a:r>
              <a:rPr lang="en-US" dirty="0" err="1"/>
              <a:t>biểu</a:t>
            </a:r>
            <a:r>
              <a:rPr lang="en-US" dirty="0"/>
              <a:t> Delete </a:t>
            </a:r>
            <a:r>
              <a:rPr lang="en-US" dirty="0" err="1"/>
              <a:t>được</a:t>
            </a:r>
            <a:r>
              <a:rPr lang="en-US" dirty="0"/>
              <a:t> </a:t>
            </a:r>
            <a:r>
              <a:rPr lang="en-US" dirty="0" err="1"/>
              <a:t>ghi</a:t>
            </a:r>
            <a:r>
              <a:rPr lang="en-US" dirty="0"/>
              <a:t> </a:t>
            </a:r>
            <a:r>
              <a:rPr lang="en-US" dirty="0" err="1"/>
              <a:t>lại</a:t>
            </a:r>
            <a:r>
              <a:rPr lang="en-US" dirty="0"/>
              <a:t>.</a:t>
            </a:r>
          </a:p>
          <a:p>
            <a:r>
              <a:rPr lang="en-US" dirty="0"/>
              <a:t>Trigger </a:t>
            </a:r>
            <a:r>
              <a:rPr lang="en-US" dirty="0" err="1"/>
              <a:t>bắn</a:t>
            </a:r>
            <a:r>
              <a:rPr lang="en-US" dirty="0"/>
              <a:t> </a:t>
            </a:r>
            <a:r>
              <a:rPr lang="en-US" dirty="0" err="1"/>
              <a:t>phá</a:t>
            </a:r>
            <a:r>
              <a:rPr lang="en-US" dirty="0"/>
              <a:t> </a:t>
            </a:r>
            <a:r>
              <a:rPr lang="en-US" dirty="0" err="1"/>
              <a:t>và</a:t>
            </a:r>
            <a:r>
              <a:rPr lang="en-US" dirty="0"/>
              <a:t> </a:t>
            </a:r>
            <a:r>
              <a:rPr lang="en-US" dirty="0" err="1"/>
              <a:t>các</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thi</a:t>
            </a:r>
            <a:r>
              <a:rPr lang="en-US" dirty="0"/>
              <a:t>.</a:t>
            </a:r>
          </a:p>
          <a:p>
            <a:r>
              <a:rPr lang="en-US" dirty="0"/>
              <a:t>Khi Trigger </a:t>
            </a:r>
            <a:r>
              <a:rPr lang="en-US" dirty="0" err="1"/>
              <a:t>bắn</a:t>
            </a:r>
            <a:r>
              <a:rPr lang="en-US" dirty="0"/>
              <a:t> </a:t>
            </a:r>
            <a:r>
              <a:rPr lang="en-US" dirty="0" err="1"/>
              <a:t>phá</a:t>
            </a:r>
            <a:r>
              <a:rPr lang="en-US" dirty="0"/>
              <a:t> </a:t>
            </a:r>
            <a:r>
              <a:rPr lang="en-US" dirty="0" err="1"/>
              <a:t>các</a:t>
            </a:r>
            <a:r>
              <a:rPr lang="en-US" dirty="0"/>
              <a:t> </a:t>
            </a:r>
            <a:r>
              <a:rPr lang="en-US" dirty="0" err="1"/>
              <a:t>dòng</a:t>
            </a:r>
            <a:r>
              <a:rPr lang="en-US" dirty="0"/>
              <a:t> </a:t>
            </a:r>
            <a:r>
              <a:rPr lang="en-US" dirty="0" err="1"/>
              <a:t>bị</a:t>
            </a:r>
            <a:r>
              <a:rPr lang="en-US" dirty="0"/>
              <a:t> </a:t>
            </a:r>
            <a:r>
              <a:rPr lang="en-US" dirty="0" err="1"/>
              <a:t>xóa</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bản</a:t>
            </a:r>
            <a:r>
              <a:rPr lang="en-US" dirty="0"/>
              <a:t> Deleted. </a:t>
            </a:r>
            <a:r>
              <a:rPr lang="en-US" dirty="0" err="1"/>
              <a:t>Bảng</a:t>
            </a:r>
            <a:r>
              <a:rPr lang="en-US" dirty="0"/>
              <a:t> Deleted </a:t>
            </a:r>
            <a:r>
              <a:rPr lang="en-US" dirty="0" err="1"/>
              <a:t>lưu</a:t>
            </a:r>
            <a:r>
              <a:rPr lang="en-US" dirty="0"/>
              <a:t> </a:t>
            </a:r>
            <a:r>
              <a:rPr lang="en-US" dirty="0" err="1"/>
              <a:t>giữ</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các</a:t>
            </a:r>
            <a:r>
              <a:rPr lang="en-US" dirty="0"/>
              <a:t> </a:t>
            </a:r>
            <a:r>
              <a:rPr lang="en-US" dirty="0" err="1"/>
              <a:t>dòng</a:t>
            </a:r>
            <a:r>
              <a:rPr lang="en-US" dirty="0"/>
              <a:t> </a:t>
            </a:r>
            <a:r>
              <a:rPr lang="en-US" dirty="0" err="1"/>
              <a:t>bị</a:t>
            </a:r>
            <a:r>
              <a:rPr lang="en-US" dirty="0"/>
              <a:t> </a:t>
            </a:r>
            <a:r>
              <a:rPr lang="en-US" dirty="0" err="1"/>
              <a:t>xóa</a:t>
            </a:r>
            <a:r>
              <a:rPr lang="en-US" dirty="0"/>
              <a:t>.</a:t>
            </a:r>
          </a:p>
          <a:p>
            <a:r>
              <a:rPr lang="vi-VN" dirty="0"/>
              <a:t>Chú ý:</a:t>
            </a:r>
          </a:p>
          <a:p>
            <a:pPr lvl="1"/>
            <a:r>
              <a:rPr lang="vi-VN" sz="2400" dirty="0"/>
              <a:t>Các dòng Delete</a:t>
            </a:r>
            <a:r>
              <a:rPr lang="en-US" sz="2400" dirty="0"/>
              <a:t>d</a:t>
            </a:r>
            <a:r>
              <a:rPr lang="vi-VN" sz="2400" dirty="0"/>
              <a:t> không tồn tại trong cơ sở dữ liệu, vì vậy bản xóa và cơ sở dữ liệu không có các “dòng chung”</a:t>
            </a:r>
          </a:p>
          <a:p>
            <a:pPr lvl="1"/>
            <a:r>
              <a:rPr lang="vi-VN" sz="2400" dirty="0"/>
              <a:t>Trigger bắn phá bởi Delete không thực hiện phát biểu:TRUNCATE TABLE </a:t>
            </a:r>
            <a:endParaRPr lang="en-US" sz="2400" dirty="0"/>
          </a:p>
          <a:p>
            <a:endParaRPr lang="en-US" dirty="0"/>
          </a:p>
        </p:txBody>
      </p:sp>
    </p:spTree>
    <p:extLst>
      <p:ext uri="{BB962C8B-B14F-4D97-AF65-F5344CB8AC3E}">
        <p14:creationId xmlns:p14="http://schemas.microsoft.com/office/powerpoint/2010/main" val="259014178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75383D-E341-C647-9D22-5EBD9CBB0B8B}"/>
              </a:ext>
            </a:extLst>
          </p:cNvPr>
          <p:cNvSpPr>
            <a:spLocks noGrp="1"/>
          </p:cNvSpPr>
          <p:nvPr>
            <p:ph type="title"/>
          </p:nvPr>
        </p:nvSpPr>
        <p:spPr/>
        <p:txBody>
          <a:bodyPr/>
          <a:lstStyle/>
          <a:p>
            <a:r>
              <a:rPr lang="en-US"/>
              <a:t>Các dạng đặc biệt của Trigger</a:t>
            </a:r>
          </a:p>
        </p:txBody>
      </p:sp>
      <p:sp>
        <p:nvSpPr>
          <p:cNvPr id="6" name="Content Placeholder 5">
            <a:extLst>
              <a:ext uri="{FF2B5EF4-FFF2-40B4-BE49-F238E27FC236}">
                <a16:creationId xmlns:a16="http://schemas.microsoft.com/office/drawing/2014/main" id="{E96D1B43-0728-4546-8977-FCC20A62FB76}"/>
              </a:ext>
            </a:extLst>
          </p:cNvPr>
          <p:cNvSpPr>
            <a:spLocks noGrp="1"/>
          </p:cNvSpPr>
          <p:nvPr>
            <p:ph idx="1"/>
          </p:nvPr>
        </p:nvSpPr>
        <p:spPr/>
        <p:txBody>
          <a:bodyPr/>
          <a:lstStyle/>
          <a:p>
            <a:r>
              <a:rPr lang="en-US"/>
              <a:t>Trigger lồng.</a:t>
            </a:r>
          </a:p>
          <a:p>
            <a:r>
              <a:rPr lang="en-US">
                <a:solidFill>
                  <a:srgbClr val="FF0000"/>
                </a:solidFill>
              </a:rPr>
              <a:t>Trigger đệ quy.</a:t>
            </a:r>
          </a:p>
        </p:txBody>
      </p:sp>
    </p:spTree>
    <p:extLst>
      <p:ext uri="{BB962C8B-B14F-4D97-AF65-F5344CB8AC3E}">
        <p14:creationId xmlns:p14="http://schemas.microsoft.com/office/powerpoint/2010/main" val="17682002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7AB5BD-0308-FD43-8408-2D23741ADF91}"/>
              </a:ext>
            </a:extLst>
          </p:cNvPr>
          <p:cNvSpPr>
            <a:spLocks noGrp="1"/>
          </p:cNvSpPr>
          <p:nvPr>
            <p:ph type="title"/>
          </p:nvPr>
        </p:nvSpPr>
        <p:spPr/>
        <p:txBody>
          <a:bodyPr/>
          <a:lstStyle/>
          <a:p>
            <a:r>
              <a:rPr lang="en-US"/>
              <a:t>Trigger lồng</a:t>
            </a:r>
          </a:p>
        </p:txBody>
      </p:sp>
      <p:sp>
        <p:nvSpPr>
          <p:cNvPr id="6" name="Content Placeholder 5">
            <a:extLst>
              <a:ext uri="{FF2B5EF4-FFF2-40B4-BE49-F238E27FC236}">
                <a16:creationId xmlns:a16="http://schemas.microsoft.com/office/drawing/2014/main" id="{AB4C471A-85C2-9548-B8BB-D11EA3EC6F5D}"/>
              </a:ext>
            </a:extLst>
          </p:cNvPr>
          <p:cNvSpPr>
            <a:spLocks noGrp="1"/>
          </p:cNvSpPr>
          <p:nvPr>
            <p:ph idx="1"/>
          </p:nvPr>
        </p:nvSpPr>
        <p:spPr/>
        <p:txBody>
          <a:bodyPr/>
          <a:lstStyle/>
          <a:p>
            <a:r>
              <a:rPr lang="en-US" sz="2400" dirty="0"/>
              <a:t>Trigger </a:t>
            </a:r>
            <a:r>
              <a:rPr lang="en-US" sz="2400" dirty="0" err="1"/>
              <a:t>có</a:t>
            </a:r>
            <a:r>
              <a:rPr lang="en-US" sz="2400" dirty="0"/>
              <a:t> </a:t>
            </a:r>
            <a:r>
              <a:rPr lang="en-US" sz="2400" dirty="0" err="1"/>
              <a:t>thể</a:t>
            </a:r>
            <a:r>
              <a:rPr lang="en-US" sz="2400" dirty="0"/>
              <a:t> </a:t>
            </a:r>
            <a:r>
              <a:rPr lang="en-US" sz="2400" dirty="0" err="1"/>
              <a:t>lồng</a:t>
            </a:r>
            <a:r>
              <a:rPr lang="en-US" sz="2400" dirty="0"/>
              <a:t> </a:t>
            </a:r>
            <a:r>
              <a:rPr lang="en-US" sz="2400" dirty="0" err="1"/>
              <a:t>nhau</a:t>
            </a:r>
            <a:r>
              <a:rPr lang="en-US" sz="2400" dirty="0"/>
              <a:t> </a:t>
            </a:r>
            <a:r>
              <a:rPr lang="en-US" sz="2400" b="1" dirty="0">
                <a:solidFill>
                  <a:srgbClr val="FF0000"/>
                </a:solidFill>
              </a:rPr>
              <a:t>32 </a:t>
            </a:r>
            <a:r>
              <a:rPr lang="en-US" sz="2400" b="1" dirty="0" err="1">
                <a:solidFill>
                  <a:srgbClr val="FF0000"/>
                </a:solidFill>
              </a:rPr>
              <a:t>mức</a:t>
            </a:r>
            <a:r>
              <a:rPr lang="en-US" sz="2400" dirty="0"/>
              <a:t>. </a:t>
            </a:r>
            <a:r>
              <a:rPr lang="en-US" sz="2400" dirty="0" err="1"/>
              <a:t>Bất</a:t>
            </a:r>
            <a:r>
              <a:rPr lang="en-US" sz="2400" dirty="0"/>
              <a:t> </a:t>
            </a:r>
            <a:r>
              <a:rPr lang="en-US" sz="2400" dirty="0" err="1"/>
              <a:t>cứ</a:t>
            </a:r>
            <a:r>
              <a:rPr lang="en-US" sz="2400" dirty="0"/>
              <a:t> trigger </a:t>
            </a:r>
            <a:r>
              <a:rPr lang="en-US" sz="2400" dirty="0" err="1"/>
              <a:t>nào</a:t>
            </a:r>
            <a:r>
              <a:rPr lang="en-US" sz="2400" dirty="0"/>
              <a:t> </a:t>
            </a:r>
            <a:r>
              <a:rPr lang="en-US" sz="2400" dirty="0" err="1"/>
              <a:t>trong</a:t>
            </a:r>
            <a:r>
              <a:rPr lang="en-US" sz="2400" dirty="0"/>
              <a:t> </a:t>
            </a:r>
            <a:r>
              <a:rPr lang="en-US" sz="2400" dirty="0" err="1"/>
              <a:t>chuỗi</a:t>
            </a:r>
            <a:r>
              <a:rPr lang="en-US" sz="2400" dirty="0"/>
              <a:t> </a:t>
            </a:r>
            <a:r>
              <a:rPr lang="en-US" sz="2400" dirty="0" err="1"/>
              <a:t>lồng</a:t>
            </a:r>
            <a:r>
              <a:rPr lang="en-US" sz="2400" dirty="0"/>
              <a:t> </a:t>
            </a:r>
            <a:r>
              <a:rPr lang="en-US" sz="2400" dirty="0" err="1"/>
              <a:t>bị</a:t>
            </a:r>
            <a:r>
              <a:rPr lang="en-US" sz="2400" dirty="0"/>
              <a:t> loop (</a:t>
            </a:r>
            <a:r>
              <a:rPr lang="en-US" sz="2400" dirty="0" err="1"/>
              <a:t>mức</a:t>
            </a:r>
            <a:r>
              <a:rPr lang="en-US" sz="2400" dirty="0"/>
              <a:t> </a:t>
            </a:r>
            <a:r>
              <a:rPr lang="en-US" sz="2400" dirty="0" err="1"/>
              <a:t>lồng</a:t>
            </a:r>
            <a:r>
              <a:rPr lang="en-US" sz="2400" dirty="0"/>
              <a:t> </a:t>
            </a:r>
            <a:r>
              <a:rPr lang="en-US" sz="2400" dirty="0" err="1"/>
              <a:t>vượt</a:t>
            </a:r>
            <a:r>
              <a:rPr lang="en-US" sz="2400" dirty="0"/>
              <a:t> </a:t>
            </a:r>
            <a:r>
              <a:rPr lang="en-US" sz="2400" dirty="0" err="1"/>
              <a:t>quá</a:t>
            </a:r>
            <a:r>
              <a:rPr lang="en-US" sz="2400" dirty="0"/>
              <a:t> </a:t>
            </a:r>
            <a:r>
              <a:rPr lang="en-US" sz="2400" dirty="0" err="1"/>
              <a:t>mức</a:t>
            </a:r>
            <a:r>
              <a:rPr lang="en-US" sz="2400" dirty="0"/>
              <a:t> 32) transaction </a:t>
            </a:r>
            <a:r>
              <a:rPr lang="en-US" sz="2400" dirty="0" err="1"/>
              <a:t>sẽ</a:t>
            </a:r>
            <a:r>
              <a:rPr lang="en-US" sz="2400" dirty="0"/>
              <a:t> </a:t>
            </a:r>
            <a:r>
              <a:rPr lang="en-US" sz="2400" b="1" i="1" dirty="0"/>
              <a:t>rollback</a:t>
            </a:r>
            <a:r>
              <a:rPr lang="en-US" sz="2400" dirty="0"/>
              <a:t>.</a:t>
            </a:r>
          </a:p>
          <a:p>
            <a:r>
              <a:rPr lang="en-US" sz="2400" dirty="0" err="1">
                <a:solidFill>
                  <a:srgbClr val="FF0000"/>
                </a:solidFill>
              </a:rPr>
              <a:t>Chú</a:t>
            </a:r>
            <a:r>
              <a:rPr lang="en-US" sz="2400" dirty="0">
                <a:solidFill>
                  <a:srgbClr val="FF0000"/>
                </a:solidFill>
              </a:rPr>
              <a:t> ý:</a:t>
            </a:r>
          </a:p>
          <a:p>
            <a:pPr lvl="1"/>
            <a:r>
              <a:rPr lang="en-US" sz="2000" dirty="0" err="1"/>
              <a:t>Mặc</a:t>
            </a:r>
            <a:r>
              <a:rPr lang="en-US" sz="2000" dirty="0"/>
              <a:t> </a:t>
            </a:r>
            <a:r>
              <a:rPr lang="en-US" sz="2000" dirty="0" err="1"/>
              <a:t>định</a:t>
            </a:r>
            <a:r>
              <a:rPr lang="en-US" sz="2000" dirty="0"/>
              <a:t>, </a:t>
            </a:r>
            <a:r>
              <a:rPr lang="en-US" sz="2000" dirty="0" err="1"/>
              <a:t>cấu</a:t>
            </a:r>
            <a:r>
              <a:rPr lang="en-US" sz="2000" dirty="0"/>
              <a:t> </a:t>
            </a:r>
            <a:r>
              <a:rPr lang="en-US" sz="2000" dirty="0" err="1"/>
              <a:t>hình</a:t>
            </a:r>
            <a:r>
              <a:rPr lang="en-US" sz="2000" dirty="0"/>
              <a:t> </a:t>
            </a:r>
            <a:r>
              <a:rPr lang="en-US" sz="2000" dirty="0" err="1"/>
              <a:t>lồng</a:t>
            </a:r>
            <a:r>
              <a:rPr lang="en-US" sz="2000" dirty="0"/>
              <a:t> </a:t>
            </a:r>
            <a:r>
              <a:rPr lang="en-US" sz="2000" dirty="0" err="1"/>
              <a:t>bằng</a:t>
            </a:r>
            <a:r>
              <a:rPr lang="en-US" sz="2000" dirty="0"/>
              <a:t> ON.</a:t>
            </a:r>
          </a:p>
          <a:p>
            <a:pPr lvl="1"/>
            <a:r>
              <a:rPr lang="en-US" sz="2000" dirty="0"/>
              <a:t>Trigger </a:t>
            </a:r>
            <a:r>
              <a:rPr lang="en-US" sz="2000" dirty="0" err="1"/>
              <a:t>bị</a:t>
            </a:r>
            <a:r>
              <a:rPr lang="en-US" sz="2000" dirty="0"/>
              <a:t> </a:t>
            </a:r>
            <a:r>
              <a:rPr lang="en-US" sz="2000" dirty="0" err="1"/>
              <a:t>lồng</a:t>
            </a:r>
            <a:r>
              <a:rPr lang="en-US" sz="2000" dirty="0"/>
              <a:t> </a:t>
            </a:r>
            <a:r>
              <a:rPr lang="en-US" sz="2000" dirty="0" err="1"/>
              <a:t>không</a:t>
            </a:r>
            <a:r>
              <a:rPr lang="en-US" sz="2000" dirty="0"/>
              <a:t> </a:t>
            </a:r>
            <a:r>
              <a:rPr lang="en-US" sz="2000" dirty="0" err="1"/>
              <a:t>bị</a:t>
            </a:r>
            <a:r>
              <a:rPr lang="en-US" sz="2000" dirty="0"/>
              <a:t> </a:t>
            </a:r>
            <a:r>
              <a:rPr lang="en-US" sz="2000" dirty="0" err="1"/>
              <a:t>bắn</a:t>
            </a:r>
            <a:r>
              <a:rPr lang="en-US" sz="2000" dirty="0"/>
              <a:t> </a:t>
            </a:r>
            <a:r>
              <a:rPr lang="en-US" sz="2000" dirty="0" err="1"/>
              <a:t>phá</a:t>
            </a:r>
            <a:r>
              <a:rPr lang="en-US" sz="2000" dirty="0"/>
              <a:t> 2 </a:t>
            </a:r>
            <a:r>
              <a:rPr lang="en-US" sz="2000" dirty="0" err="1"/>
              <a:t>lần</a:t>
            </a:r>
            <a:r>
              <a:rPr lang="en-US" sz="2000" dirty="0"/>
              <a:t> </a:t>
            </a:r>
            <a:r>
              <a:rPr lang="en-US" sz="2000" dirty="0" err="1"/>
              <a:t>trong</a:t>
            </a:r>
            <a:r>
              <a:rPr lang="en-US" sz="2000" dirty="0"/>
              <a:t> 1 transaction, </a:t>
            </a:r>
            <a:r>
              <a:rPr lang="en-US" sz="2000" dirty="0" err="1"/>
              <a:t>mặt</a:t>
            </a:r>
            <a:r>
              <a:rPr lang="en-US" sz="2000" dirty="0"/>
              <a:t> </a:t>
            </a:r>
            <a:r>
              <a:rPr lang="en-US" sz="2000" dirty="0" err="1"/>
              <a:t>khác</a:t>
            </a:r>
            <a:r>
              <a:rPr lang="en-US" sz="2000" dirty="0"/>
              <a:t>, trigger </a:t>
            </a:r>
            <a:r>
              <a:rPr lang="en-US" sz="2000" dirty="0" err="1"/>
              <a:t>không</a:t>
            </a:r>
            <a:r>
              <a:rPr lang="en-US" sz="2000" dirty="0"/>
              <a:t> </a:t>
            </a:r>
            <a:r>
              <a:rPr lang="en-US" sz="2000" dirty="0" err="1"/>
              <a:t>thể</a:t>
            </a:r>
            <a:r>
              <a:rPr lang="en-US" sz="2000" dirty="0"/>
              <a:t> </a:t>
            </a:r>
            <a:r>
              <a:rPr lang="en-US" sz="2000" dirty="0" err="1"/>
              <a:t>tự</a:t>
            </a:r>
            <a:r>
              <a:rPr lang="en-US" sz="2000" dirty="0"/>
              <a:t> </a:t>
            </a:r>
            <a:r>
              <a:rPr lang="en-US" sz="2000" dirty="0" err="1"/>
              <a:t>bắn</a:t>
            </a:r>
            <a:r>
              <a:rPr lang="en-US" sz="2000" dirty="0"/>
              <a:t> </a:t>
            </a:r>
            <a:r>
              <a:rPr lang="en-US" sz="2000" dirty="0" err="1"/>
              <a:t>phá</a:t>
            </a:r>
            <a:r>
              <a:rPr lang="en-US" sz="2000" dirty="0"/>
              <a:t> </a:t>
            </a:r>
            <a:r>
              <a:rPr lang="en-US" sz="2000" dirty="0" err="1"/>
              <a:t>chính</a:t>
            </a:r>
            <a:r>
              <a:rPr lang="en-US" sz="2000" dirty="0"/>
              <a:t> </a:t>
            </a:r>
            <a:r>
              <a:rPr lang="en-US" sz="2000" dirty="0" err="1"/>
              <a:t>nó</a:t>
            </a:r>
            <a:r>
              <a:rPr lang="en-US" sz="2000" dirty="0"/>
              <a:t>. Trong </a:t>
            </a:r>
            <a:r>
              <a:rPr lang="en-US" sz="2000" dirty="0" err="1"/>
              <a:t>trường</a:t>
            </a:r>
            <a:r>
              <a:rPr lang="en-US" sz="2000" dirty="0"/>
              <a:t> </a:t>
            </a:r>
            <a:r>
              <a:rPr lang="en-US" sz="2000" dirty="0" err="1"/>
              <a:t>hợp</a:t>
            </a:r>
            <a:r>
              <a:rPr lang="en-US" sz="2000" dirty="0"/>
              <a:t> </a:t>
            </a:r>
            <a:r>
              <a:rPr lang="en-US" sz="2000" dirty="0" err="1"/>
              <a:t>này</a:t>
            </a:r>
            <a:r>
              <a:rPr lang="en-US" sz="2000" dirty="0"/>
              <a:t> ta </a:t>
            </a:r>
            <a:r>
              <a:rPr lang="en-US" sz="2000" dirty="0" err="1"/>
              <a:t>nói</a:t>
            </a:r>
            <a:r>
              <a:rPr lang="en-US" sz="2000" dirty="0"/>
              <a:t> trigger </a:t>
            </a:r>
            <a:r>
              <a:rPr lang="en-US" sz="2000" dirty="0" err="1"/>
              <a:t>đệ</a:t>
            </a:r>
            <a:r>
              <a:rPr lang="en-US" sz="2000" dirty="0"/>
              <a:t> </a:t>
            </a:r>
            <a:r>
              <a:rPr lang="en-US" sz="2000" dirty="0" err="1"/>
              <a:t>quy</a:t>
            </a:r>
            <a:r>
              <a:rPr lang="en-US" sz="2000" dirty="0"/>
              <a:t>, </a:t>
            </a:r>
            <a:r>
              <a:rPr lang="en-US" sz="2000" dirty="0" err="1"/>
              <a:t>sẽ</a:t>
            </a:r>
            <a:r>
              <a:rPr lang="en-US" sz="2000" dirty="0"/>
              <a:t> </a:t>
            </a:r>
            <a:r>
              <a:rPr lang="en-US" sz="2000" dirty="0" err="1"/>
              <a:t>bàn</a:t>
            </a:r>
            <a:r>
              <a:rPr lang="en-US" sz="2000" dirty="0"/>
              <a:t> </a:t>
            </a:r>
            <a:r>
              <a:rPr lang="en-US" sz="2000" dirty="0" err="1"/>
              <a:t>sau</a:t>
            </a:r>
            <a:r>
              <a:rPr lang="en-US" sz="2000" dirty="0"/>
              <a:t>.</a:t>
            </a:r>
          </a:p>
          <a:p>
            <a:pPr lvl="1"/>
            <a:r>
              <a:rPr lang="en-US" sz="2000" dirty="0" err="1"/>
              <a:t>Một</a:t>
            </a:r>
            <a:r>
              <a:rPr lang="en-US" sz="2000" dirty="0"/>
              <a:t> trigger </a:t>
            </a:r>
            <a:r>
              <a:rPr lang="en-US" sz="2000" dirty="0" err="1"/>
              <a:t>là</a:t>
            </a:r>
            <a:r>
              <a:rPr lang="en-US" sz="2000" dirty="0"/>
              <a:t> 1 transaction, 1 </a:t>
            </a:r>
            <a:r>
              <a:rPr lang="en-US" sz="2000" dirty="0" err="1"/>
              <a:t>lỗi</a:t>
            </a:r>
            <a:r>
              <a:rPr lang="en-US" sz="2000" dirty="0"/>
              <a:t> </a:t>
            </a:r>
            <a:r>
              <a:rPr lang="en-US" sz="2000" dirty="0" err="1"/>
              <a:t>xảy</a:t>
            </a:r>
            <a:r>
              <a:rPr lang="en-US" sz="2000" dirty="0"/>
              <a:t> </a:t>
            </a:r>
            <a:r>
              <a:rPr lang="en-US" sz="2000" dirty="0" err="1"/>
              <a:t>ra</a:t>
            </a:r>
            <a:r>
              <a:rPr lang="en-US" sz="2000" dirty="0"/>
              <a:t> </a:t>
            </a:r>
            <a:r>
              <a:rPr lang="en-US" sz="2000" dirty="0" err="1"/>
              <a:t>tại</a:t>
            </a:r>
            <a:r>
              <a:rPr lang="en-US" sz="2000" dirty="0"/>
              <a:t> </a:t>
            </a:r>
            <a:r>
              <a:rPr lang="en-US" sz="2000" dirty="0" err="1"/>
              <a:t>bất</a:t>
            </a:r>
            <a:r>
              <a:rPr lang="en-US" sz="2000" dirty="0"/>
              <a:t> </a:t>
            </a:r>
            <a:r>
              <a:rPr lang="en-US" sz="2000" dirty="0" err="1"/>
              <a:t>kỳ</a:t>
            </a:r>
            <a:r>
              <a:rPr lang="en-US" sz="2000" dirty="0"/>
              <a:t> ở </a:t>
            </a:r>
            <a:r>
              <a:rPr lang="en-US" sz="2000" dirty="0" err="1"/>
              <a:t>đâu</a:t>
            </a:r>
            <a:r>
              <a:rPr lang="en-US" sz="2000" dirty="0"/>
              <a:t>, </a:t>
            </a:r>
            <a:r>
              <a:rPr lang="en-US" sz="2000" dirty="0" err="1"/>
              <a:t>tất</a:t>
            </a:r>
            <a:r>
              <a:rPr lang="en-US" sz="2000" dirty="0"/>
              <a:t> </a:t>
            </a:r>
            <a:r>
              <a:rPr lang="en-US" sz="2000" dirty="0" err="1"/>
              <a:t>cả</a:t>
            </a:r>
            <a:r>
              <a:rPr lang="en-US" sz="2000" dirty="0"/>
              <a:t> </a:t>
            </a:r>
            <a:r>
              <a:rPr lang="en-US" sz="2000" dirty="0" err="1"/>
              <a:t>việc</a:t>
            </a:r>
            <a:r>
              <a:rPr lang="en-US" sz="2000" dirty="0"/>
              <a:t> </a:t>
            </a:r>
            <a:r>
              <a:rPr lang="en-US" sz="2000" dirty="0" err="1"/>
              <a:t>bổ</a:t>
            </a:r>
            <a:r>
              <a:rPr lang="en-US" sz="2000" dirty="0"/>
              <a:t> sung DL </a:t>
            </a:r>
            <a:r>
              <a:rPr lang="en-US" sz="2000" dirty="0" err="1"/>
              <a:t>sẽ</a:t>
            </a:r>
            <a:r>
              <a:rPr lang="en-US" sz="2000" dirty="0"/>
              <a:t> rollback, </a:t>
            </a:r>
            <a:r>
              <a:rPr lang="en-US" sz="2000" dirty="0" err="1"/>
              <a:t>có</a:t>
            </a:r>
            <a:r>
              <a:rPr lang="en-US" sz="2000" dirty="0"/>
              <a:t> </a:t>
            </a:r>
            <a:r>
              <a:rPr lang="en-US" sz="2000" dirty="0" err="1"/>
              <a:t>thể</a:t>
            </a:r>
            <a:r>
              <a:rPr lang="en-US" sz="2000" dirty="0"/>
              <a:t> </a:t>
            </a:r>
            <a:r>
              <a:rPr lang="en-US" sz="2000" dirty="0" err="1"/>
              <a:t>thêm</a:t>
            </a:r>
            <a:r>
              <a:rPr lang="en-US" sz="2000" dirty="0"/>
              <a:t> </a:t>
            </a:r>
            <a:r>
              <a:rPr lang="en-US" sz="2000" dirty="0" err="1"/>
              <a:t>phát</a:t>
            </a:r>
            <a:r>
              <a:rPr lang="en-US" sz="2000" dirty="0"/>
              <a:t> </a:t>
            </a:r>
            <a:r>
              <a:rPr lang="en-US" sz="2000" dirty="0" err="1"/>
              <a:t>biểu</a:t>
            </a:r>
            <a:r>
              <a:rPr lang="en-US" sz="2000" dirty="0"/>
              <a:t> print </a:t>
            </a:r>
            <a:r>
              <a:rPr lang="en-US" sz="2000" dirty="0" err="1"/>
              <a:t>để</a:t>
            </a:r>
            <a:r>
              <a:rPr lang="en-US" sz="2000" dirty="0"/>
              <a:t> </a:t>
            </a:r>
            <a:r>
              <a:rPr lang="en-US" sz="2000" dirty="0" err="1"/>
              <a:t>kiểm</a:t>
            </a:r>
            <a:r>
              <a:rPr lang="en-US" sz="2000" dirty="0"/>
              <a:t> </a:t>
            </a:r>
            <a:r>
              <a:rPr lang="en-US" sz="2000" dirty="0" err="1"/>
              <a:t>tra</a:t>
            </a:r>
            <a:r>
              <a:rPr lang="en-US" sz="2000" dirty="0"/>
              <a:t> </a:t>
            </a:r>
            <a:r>
              <a:rPr lang="en-US" sz="2000" dirty="0" err="1"/>
              <a:t>lỗi</a:t>
            </a:r>
            <a:r>
              <a:rPr lang="en-US" sz="2000" dirty="0"/>
              <a:t> </a:t>
            </a:r>
            <a:r>
              <a:rPr lang="en-US" sz="2000" dirty="0" err="1"/>
              <a:t>xảy</a:t>
            </a:r>
            <a:r>
              <a:rPr lang="en-US" sz="2000" dirty="0"/>
              <a:t> </a:t>
            </a:r>
            <a:r>
              <a:rPr lang="en-US" sz="2000" dirty="0" err="1"/>
              <a:t>ra</a:t>
            </a:r>
            <a:r>
              <a:rPr lang="en-US" sz="2000" dirty="0"/>
              <a:t> </a:t>
            </a:r>
            <a:r>
              <a:rPr lang="en-US" sz="2000" dirty="0" err="1"/>
              <a:t>tại</a:t>
            </a:r>
            <a:r>
              <a:rPr lang="en-US" sz="2000" dirty="0"/>
              <a:t> </a:t>
            </a:r>
            <a:r>
              <a:rPr lang="en-US" sz="2000" dirty="0" err="1"/>
              <a:t>đâu</a:t>
            </a:r>
            <a:r>
              <a:rPr lang="en-US" sz="2000" dirty="0"/>
              <a:t>.</a:t>
            </a:r>
          </a:p>
          <a:p>
            <a:endParaRPr lang="en-US" sz="2400" dirty="0"/>
          </a:p>
        </p:txBody>
      </p:sp>
    </p:spTree>
    <p:extLst>
      <p:ext uri="{BB962C8B-B14F-4D97-AF65-F5344CB8AC3E}">
        <p14:creationId xmlns:p14="http://schemas.microsoft.com/office/powerpoint/2010/main" val="32058242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AECB18-8FFF-BC40-8406-460CAF27BB54}"/>
              </a:ext>
            </a:extLst>
          </p:cNvPr>
          <p:cNvSpPr>
            <a:spLocks noGrp="1"/>
          </p:cNvSpPr>
          <p:nvPr>
            <p:ph type="title"/>
          </p:nvPr>
        </p:nvSpPr>
        <p:spPr/>
        <p:txBody>
          <a:bodyPr/>
          <a:lstStyle/>
          <a:p>
            <a:r>
              <a:rPr lang="en-US"/>
              <a:t>Trigger lồng</a:t>
            </a:r>
          </a:p>
        </p:txBody>
      </p:sp>
      <p:sp>
        <p:nvSpPr>
          <p:cNvPr id="6" name="Content Placeholder 5">
            <a:extLst>
              <a:ext uri="{FF2B5EF4-FFF2-40B4-BE49-F238E27FC236}">
                <a16:creationId xmlns:a16="http://schemas.microsoft.com/office/drawing/2014/main" id="{8A55AF06-0521-BC40-8499-8F779FCE21EC}"/>
              </a:ext>
            </a:extLst>
          </p:cNvPr>
          <p:cNvSpPr>
            <a:spLocks noGrp="1"/>
          </p:cNvSpPr>
          <p:nvPr>
            <p:ph idx="1"/>
          </p:nvPr>
        </p:nvSpPr>
        <p:spPr/>
        <p:txBody>
          <a:bodyPr/>
          <a:lstStyle/>
          <a:p>
            <a:r>
              <a:rPr lang="en-US"/>
              <a:t>Mức lồng sẽ tăng lên khi có 1 trigger lồng bị bắn phá. Để tránh mức lồng vượt quá mức 32, nên dùng hàm </a:t>
            </a:r>
            <a:r>
              <a:rPr lang="en-US" b="1"/>
              <a:t>@@nestlevel</a:t>
            </a:r>
            <a:r>
              <a:rPr lang="en-US"/>
              <a:t>.</a:t>
            </a:r>
          </a:p>
        </p:txBody>
      </p:sp>
    </p:spTree>
    <p:extLst>
      <p:ext uri="{BB962C8B-B14F-4D97-AF65-F5344CB8AC3E}">
        <p14:creationId xmlns:p14="http://schemas.microsoft.com/office/powerpoint/2010/main" val="19037598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4428-48F1-7B4B-8C8B-9C0CC172482E}"/>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9D444725-C70E-2B4C-952F-1442709CD701}"/>
              </a:ext>
            </a:extLst>
          </p:cNvPr>
          <p:cNvSpPr>
            <a:spLocks noGrp="1"/>
          </p:cNvSpPr>
          <p:nvPr>
            <p:ph idx="1"/>
          </p:nvPr>
        </p:nvSpPr>
        <p:spPr/>
        <p:txBody>
          <a:bodyPr/>
          <a:lstStyle/>
          <a:p>
            <a:r>
              <a:rPr lang="vi-VN"/>
              <a:t>Một </a:t>
            </a:r>
            <a:r>
              <a:rPr lang="vi-VN">
                <a:solidFill>
                  <a:srgbClr val="FF0000"/>
                </a:solidFill>
              </a:rPr>
              <a:t>Stored Procedure </a:t>
            </a:r>
            <a:r>
              <a:rPr lang="vi-VN"/>
              <a:t>là bao gồm các câu lệnh </a:t>
            </a:r>
            <a:r>
              <a:rPr lang="vi-VN">
                <a:solidFill>
                  <a:srgbClr val="FF0000"/>
                </a:solidFill>
              </a:rPr>
              <a:t>Transact-SQL</a:t>
            </a:r>
            <a:r>
              <a:rPr lang="vi-VN"/>
              <a:t> và được lưu lại trong cơ sở dữ liệu. </a:t>
            </a:r>
          </a:p>
          <a:p>
            <a:r>
              <a:rPr lang="vi-VN">
                <a:solidFill>
                  <a:srgbClr val="FF0000"/>
                </a:solidFill>
              </a:rPr>
              <a:t>Để thực thi chỉ cần gọi ra.</a:t>
            </a:r>
          </a:p>
          <a:p>
            <a:r>
              <a:rPr lang="vi-VN"/>
              <a:t>Transact-SQL (T-SQL) </a:t>
            </a:r>
            <a:r>
              <a:rPr lang="vi-VN">
                <a:solidFill>
                  <a:srgbClr val="FF0000"/>
                </a:solidFill>
              </a:rPr>
              <a:t>là một ngôn ngữ lập trình </a:t>
            </a:r>
            <a:r>
              <a:rPr lang="vi-VN"/>
              <a:t>được sử dụng làm trung gian giữa cơ sở dữ liệu và các ứng dụng. Nó tương đối dễ học vì thực chất nó được </a:t>
            </a:r>
            <a:r>
              <a:rPr lang="vi-VN">
                <a:solidFill>
                  <a:srgbClr val="FF0000"/>
                </a:solidFill>
              </a:rPr>
              <a:t>tạo bởi hầu hết là các lệnh SQL</a:t>
            </a:r>
            <a:r>
              <a:rPr lang="vi-VN"/>
              <a:t>.</a:t>
            </a:r>
            <a:endParaRPr lang="en-US"/>
          </a:p>
        </p:txBody>
      </p:sp>
    </p:spTree>
    <p:extLst>
      <p:ext uri="{BB962C8B-B14F-4D97-AF65-F5344CB8AC3E}">
        <p14:creationId xmlns:p14="http://schemas.microsoft.com/office/powerpoint/2010/main" val="14479359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FDDB2-F322-C44F-B80D-2FDAD305890B}"/>
              </a:ext>
            </a:extLst>
          </p:cNvPr>
          <p:cNvSpPr>
            <a:spLocks noGrp="1"/>
          </p:cNvSpPr>
          <p:nvPr>
            <p:ph type="title"/>
          </p:nvPr>
        </p:nvSpPr>
        <p:spPr/>
        <p:txBody>
          <a:bodyPr/>
          <a:lstStyle/>
          <a:p>
            <a:r>
              <a:rPr lang="en-US"/>
              <a:t>Lợi ích của trigger lồng</a:t>
            </a:r>
          </a:p>
        </p:txBody>
      </p:sp>
      <p:sp>
        <p:nvSpPr>
          <p:cNvPr id="6" name="Content Placeholder 5">
            <a:extLst>
              <a:ext uri="{FF2B5EF4-FFF2-40B4-BE49-F238E27FC236}">
                <a16:creationId xmlns:a16="http://schemas.microsoft.com/office/drawing/2014/main" id="{C874B52A-9C37-1146-B93D-67FB9155D183}"/>
              </a:ext>
            </a:extLst>
          </p:cNvPr>
          <p:cNvSpPr>
            <a:spLocks noGrp="1"/>
          </p:cNvSpPr>
          <p:nvPr>
            <p:ph idx="1"/>
          </p:nvPr>
        </p:nvSpPr>
        <p:spPr/>
        <p:txBody>
          <a:bodyPr/>
          <a:lstStyle/>
          <a:p>
            <a:pPr algn="just"/>
            <a:r>
              <a:rPr lang="en-US" dirty="0" err="1"/>
              <a:t>Dùng</a:t>
            </a:r>
            <a:r>
              <a:rPr lang="en-US" dirty="0"/>
              <a:t> trigger </a:t>
            </a:r>
            <a:r>
              <a:rPr lang="en-US" dirty="0" err="1"/>
              <a:t>là</a:t>
            </a:r>
            <a:r>
              <a:rPr lang="en-US" dirty="0"/>
              <a:t> </a:t>
            </a:r>
            <a:r>
              <a:rPr lang="en-US" dirty="0" err="1"/>
              <a:t>công</a:t>
            </a:r>
            <a:r>
              <a:rPr lang="en-US" dirty="0"/>
              <a:t> </a:t>
            </a:r>
            <a:r>
              <a:rPr lang="en-US" dirty="0" err="1"/>
              <a:t>cụ</a:t>
            </a:r>
            <a:r>
              <a:rPr lang="en-US" dirty="0"/>
              <a:t> </a:t>
            </a:r>
            <a:r>
              <a:rPr lang="en-US" dirty="0" err="1"/>
              <a:t>hữu</a:t>
            </a:r>
            <a:r>
              <a:rPr lang="en-US" dirty="0"/>
              <a:t> </a:t>
            </a:r>
            <a:r>
              <a:rPr lang="en-US" dirty="0" err="1"/>
              <a:t>hiệu</a:t>
            </a:r>
            <a:r>
              <a:rPr lang="en-US" dirty="0"/>
              <a:t> </a:t>
            </a:r>
            <a:r>
              <a:rPr lang="en-US" dirty="0" err="1"/>
              <a:t>đảm</a:t>
            </a:r>
            <a:r>
              <a:rPr lang="en-US" dirty="0"/>
              <a:t> </a:t>
            </a:r>
            <a:r>
              <a:rPr lang="en-US" dirty="0" err="1"/>
              <a:t>bảo</a:t>
            </a:r>
            <a:r>
              <a:rPr lang="en-US" dirty="0"/>
              <a:t> DL </a:t>
            </a:r>
            <a:r>
              <a:rPr lang="en-US" dirty="0" err="1"/>
              <a:t>toàn</a:t>
            </a:r>
            <a:r>
              <a:rPr lang="en-US" dirty="0"/>
              <a:t> </a:t>
            </a:r>
            <a:r>
              <a:rPr lang="en-US" dirty="0" err="1"/>
              <a:t>vẹn</a:t>
            </a:r>
            <a:endParaRPr lang="en-US" dirty="0"/>
          </a:p>
          <a:p>
            <a:pPr algn="just"/>
            <a:r>
              <a:rPr lang="en-US" dirty="0"/>
              <a:t>Khi install SQL Server, </a:t>
            </a:r>
            <a:r>
              <a:rPr lang="en-US" dirty="0" err="1"/>
              <a:t>lồng</a:t>
            </a:r>
            <a:r>
              <a:rPr lang="en-US" dirty="0"/>
              <a:t> </a:t>
            </a:r>
            <a:r>
              <a:rPr lang="en-US" dirty="0" err="1"/>
              <a:t>nhau</a:t>
            </a:r>
            <a:r>
              <a:rPr lang="en-US" dirty="0"/>
              <a:t> </a:t>
            </a:r>
            <a:r>
              <a:rPr lang="en-US" dirty="0" err="1"/>
              <a:t>là</a:t>
            </a:r>
            <a:r>
              <a:rPr lang="en-US" dirty="0"/>
              <a:t> default. </a:t>
            </a:r>
            <a:r>
              <a:rPr lang="en-US" dirty="0" err="1"/>
              <a:t>Có</a:t>
            </a:r>
            <a:r>
              <a:rPr lang="en-US" dirty="0"/>
              <a:t> </a:t>
            </a:r>
            <a:r>
              <a:rPr lang="en-US" dirty="0" err="1"/>
              <a:t>thể</a:t>
            </a:r>
            <a:r>
              <a:rPr lang="en-US" dirty="0"/>
              <a:t> </a:t>
            </a:r>
            <a:r>
              <a:rPr lang="en-US" dirty="0" err="1"/>
              <a:t>làm</a:t>
            </a:r>
            <a:r>
              <a:rPr lang="en-US" dirty="0"/>
              <a:t> </a:t>
            </a:r>
            <a:r>
              <a:rPr lang="en-US" dirty="0" err="1"/>
              <a:t>mất</a:t>
            </a:r>
            <a:r>
              <a:rPr lang="en-US" dirty="0"/>
              <a:t> </a:t>
            </a:r>
            <a:r>
              <a:rPr lang="en-US" dirty="0" err="1"/>
              <a:t>tạm</a:t>
            </a:r>
            <a:r>
              <a:rPr lang="en-US" dirty="0"/>
              <a:t> </a:t>
            </a:r>
            <a:r>
              <a:rPr lang="en-US" dirty="0" err="1"/>
              <a:t>thời</a:t>
            </a:r>
            <a:r>
              <a:rPr lang="en-US" dirty="0"/>
              <a:t> </a:t>
            </a:r>
            <a:r>
              <a:rPr lang="en-US" dirty="0" err="1"/>
              <a:t>cho</a:t>
            </a:r>
            <a:r>
              <a:rPr lang="en-US" dirty="0"/>
              <a:t> </a:t>
            </a:r>
            <a:r>
              <a:rPr lang="en-US" dirty="0" err="1"/>
              <a:t>phép</a:t>
            </a:r>
            <a:r>
              <a:rPr lang="en-US" dirty="0"/>
              <a:t> trigger </a:t>
            </a:r>
            <a:r>
              <a:rPr lang="en-US" dirty="0" err="1"/>
              <a:t>lồng</a:t>
            </a:r>
            <a:r>
              <a:rPr lang="en-US" dirty="0"/>
              <a:t> </a:t>
            </a:r>
            <a:r>
              <a:rPr lang="en-US" dirty="0" err="1"/>
              <a:t>bằng</a:t>
            </a:r>
            <a:r>
              <a:rPr lang="en-US" dirty="0"/>
              <a:t> </a:t>
            </a:r>
            <a:r>
              <a:rPr lang="en-US" dirty="0" err="1"/>
              <a:t>cú</a:t>
            </a:r>
            <a:r>
              <a:rPr lang="en-US" dirty="0"/>
              <a:t> </a:t>
            </a:r>
            <a:r>
              <a:rPr lang="en-US" dirty="0" err="1"/>
              <a:t>pháp</a:t>
            </a:r>
            <a:r>
              <a:rPr lang="en-US" dirty="0"/>
              <a:t>:</a:t>
            </a:r>
          </a:p>
          <a:p>
            <a:pPr lvl="1"/>
            <a:r>
              <a:rPr lang="en-US" sz="2400" dirty="0" err="1">
                <a:solidFill>
                  <a:srgbClr val="FF0000"/>
                </a:solidFill>
              </a:rPr>
              <a:t>sp_configure</a:t>
            </a:r>
            <a:r>
              <a:rPr lang="en-US" sz="2400" dirty="0">
                <a:solidFill>
                  <a:srgbClr val="FF0000"/>
                </a:solidFill>
              </a:rPr>
              <a:t> ‘nested Triggers’, 0. </a:t>
            </a:r>
          </a:p>
          <a:p>
            <a:pPr lvl="1"/>
            <a:r>
              <a:rPr lang="en-US" sz="2400" dirty="0" err="1">
                <a:solidFill>
                  <a:srgbClr val="FF0000"/>
                </a:solidFill>
              </a:rPr>
              <a:t>Muốn</a:t>
            </a:r>
            <a:r>
              <a:rPr lang="en-US" sz="2400" dirty="0">
                <a:solidFill>
                  <a:srgbClr val="FF0000"/>
                </a:solidFill>
              </a:rPr>
              <a:t> </a:t>
            </a:r>
            <a:r>
              <a:rPr lang="en-US" sz="2400" dirty="0" err="1">
                <a:solidFill>
                  <a:srgbClr val="FF0000"/>
                </a:solidFill>
              </a:rPr>
              <a:t>ngược</a:t>
            </a:r>
            <a:r>
              <a:rPr lang="en-US" sz="2400" dirty="0">
                <a:solidFill>
                  <a:srgbClr val="FF0000"/>
                </a:solidFill>
              </a:rPr>
              <a:t> </a:t>
            </a:r>
            <a:r>
              <a:rPr lang="en-US" sz="2400" dirty="0" err="1">
                <a:solidFill>
                  <a:srgbClr val="FF0000"/>
                </a:solidFill>
              </a:rPr>
              <a:t>lại</a:t>
            </a:r>
            <a:r>
              <a:rPr lang="en-US" sz="2400" dirty="0">
                <a:solidFill>
                  <a:srgbClr val="FF0000"/>
                </a:solidFill>
              </a:rPr>
              <a:t>: </a:t>
            </a:r>
            <a:r>
              <a:rPr lang="en-US" sz="2400" dirty="0" err="1">
                <a:solidFill>
                  <a:srgbClr val="FF0000"/>
                </a:solidFill>
              </a:rPr>
              <a:t>sp_configure</a:t>
            </a:r>
            <a:r>
              <a:rPr lang="en-US" sz="2400" dirty="0">
                <a:solidFill>
                  <a:srgbClr val="FF0000"/>
                </a:solidFill>
              </a:rPr>
              <a:t> ‘nested Triggers’, 1</a:t>
            </a:r>
          </a:p>
          <a:p>
            <a:r>
              <a:rPr lang="vi-VN" dirty="0"/>
              <a:t>Ví dụ: </a:t>
            </a:r>
            <a:r>
              <a:rPr lang="en-US" dirty="0"/>
              <a:t>C</a:t>
            </a:r>
            <a:r>
              <a:rPr lang="vi-VN" dirty="0"/>
              <a:t>ó thể thiết lập </a:t>
            </a:r>
            <a:r>
              <a:rPr lang="en-US" dirty="0"/>
              <a:t>trigger </a:t>
            </a:r>
            <a:r>
              <a:rPr lang="en-US" dirty="0" err="1"/>
              <a:t>khi</a:t>
            </a:r>
            <a:r>
              <a:rPr lang="vi-VN" dirty="0"/>
              <a:t> một đơn đặt hàng mới được đặt. </a:t>
            </a:r>
            <a:r>
              <a:rPr lang="en-US" dirty="0"/>
              <a:t>trigger </a:t>
            </a:r>
            <a:r>
              <a:rPr lang="vi-VN" dirty="0"/>
              <a:t>này </a:t>
            </a:r>
            <a:r>
              <a:rPr lang="en-US" dirty="0" err="1"/>
              <a:t>sẽ</a:t>
            </a:r>
            <a:r>
              <a:rPr lang="en-US" dirty="0"/>
              <a:t> </a:t>
            </a:r>
            <a:r>
              <a:rPr lang="vi-VN" dirty="0"/>
              <a:t>gọi một </a:t>
            </a:r>
            <a:r>
              <a:rPr lang="en-US" dirty="0"/>
              <a:t>trigger </a:t>
            </a:r>
            <a:r>
              <a:rPr lang="vi-VN" dirty="0"/>
              <a:t>khác gửi thông báo qua email cho các bên </a:t>
            </a:r>
            <a:r>
              <a:rPr lang="en-US" dirty="0" err="1"/>
              <a:t>liên</a:t>
            </a:r>
            <a:r>
              <a:rPr lang="en-US" dirty="0"/>
              <a:t> </a:t>
            </a:r>
            <a:r>
              <a:rPr lang="en-US" dirty="0" err="1"/>
              <a:t>quan</a:t>
            </a:r>
            <a:r>
              <a:rPr lang="en-US" dirty="0"/>
              <a:t> </a:t>
            </a:r>
            <a:r>
              <a:rPr lang="vi-VN" dirty="0"/>
              <a:t>và một </a:t>
            </a:r>
            <a:r>
              <a:rPr lang="en-US" dirty="0"/>
              <a:t>trigger </a:t>
            </a:r>
            <a:r>
              <a:rPr lang="vi-VN" dirty="0"/>
              <a:t>khác cập nhật trạng thái của đơn đặt hàng trong cơ sở dữ liệu.</a:t>
            </a:r>
            <a:endParaRPr lang="en-US" dirty="0"/>
          </a:p>
        </p:txBody>
      </p:sp>
    </p:spTree>
    <p:extLst>
      <p:ext uri="{BB962C8B-B14F-4D97-AF65-F5344CB8AC3E}">
        <p14:creationId xmlns:p14="http://schemas.microsoft.com/office/powerpoint/2010/main" val="13813323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9F371C-D676-1648-8F33-610553FE936E}"/>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trigger </a:t>
            </a:r>
            <a:r>
              <a:rPr lang="en-US" dirty="0" err="1"/>
              <a:t>lồng</a:t>
            </a:r>
            <a:endParaRPr lang="en-US" dirty="0"/>
          </a:p>
        </p:txBody>
      </p:sp>
      <p:sp>
        <p:nvSpPr>
          <p:cNvPr id="3" name="Content Placeholder 5">
            <a:extLst>
              <a:ext uri="{FF2B5EF4-FFF2-40B4-BE49-F238E27FC236}">
                <a16:creationId xmlns:a16="http://schemas.microsoft.com/office/drawing/2014/main" id="{1CF8AEF8-1C7D-CBEF-C94B-69767C1B5741}"/>
              </a:ext>
            </a:extLst>
          </p:cNvPr>
          <p:cNvSpPr>
            <a:spLocks noGrp="1"/>
          </p:cNvSpPr>
          <p:nvPr>
            <p:ph idx="1"/>
          </p:nvPr>
        </p:nvSpPr>
        <p:spPr>
          <a:xfrm>
            <a:off x="609600" y="1371601"/>
            <a:ext cx="10972800" cy="4343399"/>
          </a:xfrm>
        </p:spPr>
        <p:txBody>
          <a:bodyPr/>
          <a:lstStyle/>
          <a:p>
            <a:pPr marL="0" indent="0" algn="just">
              <a:buNone/>
            </a:pPr>
            <a:r>
              <a:rPr lang="en-US" dirty="0"/>
              <a:t>- </a:t>
            </a:r>
            <a:r>
              <a:rPr lang="vi-VN" dirty="0"/>
              <a:t>Khi thêm </a:t>
            </a:r>
            <a:r>
              <a:rPr lang="en-US" dirty="0"/>
              <a:t>1 HOADON </a:t>
            </a:r>
            <a:r>
              <a:rPr lang="en-US" dirty="0" err="1"/>
              <a:t>sẽ</a:t>
            </a:r>
            <a:r>
              <a:rPr lang="en-US" dirty="0"/>
              <a:t> </a:t>
            </a:r>
            <a:r>
              <a:rPr lang="vi-VN" dirty="0"/>
              <a:t>tự động cập nhật tổng số tiền</a:t>
            </a:r>
            <a:r>
              <a:rPr lang="en-US" dirty="0"/>
              <a:t> </a:t>
            </a:r>
            <a:r>
              <a:rPr lang="en-US" dirty="0" err="1"/>
              <a:t>của</a:t>
            </a:r>
            <a:r>
              <a:rPr lang="en-US" dirty="0"/>
              <a:t> </a:t>
            </a:r>
            <a:r>
              <a:rPr lang="en-US" dirty="0" err="1"/>
              <a:t>hóa</a:t>
            </a:r>
            <a:r>
              <a:rPr lang="en-US" dirty="0"/>
              <a:t> </a:t>
            </a:r>
            <a:r>
              <a:rPr lang="en-US" dirty="0" err="1"/>
              <a:t>đơn</a:t>
            </a:r>
            <a:r>
              <a:rPr lang="vi-VN" dirty="0"/>
              <a:t>. </a:t>
            </a:r>
            <a:r>
              <a:rPr lang="en-US" dirty="0" err="1"/>
              <a:t>Ngoài</a:t>
            </a:r>
            <a:r>
              <a:rPr lang="en-US" dirty="0"/>
              <a:t> </a:t>
            </a:r>
            <a:r>
              <a:rPr lang="en-US" dirty="0" err="1"/>
              <a:t>ra</a:t>
            </a:r>
            <a:r>
              <a:rPr lang="en-US" dirty="0"/>
              <a:t>, </a:t>
            </a:r>
            <a:r>
              <a:rPr lang="en-US" dirty="0" err="1"/>
              <a:t>cần</a:t>
            </a:r>
            <a:r>
              <a:rPr lang="en-US" dirty="0"/>
              <a:t> </a:t>
            </a:r>
            <a:r>
              <a:rPr lang="vi-VN" dirty="0"/>
              <a:t>gửi thông báo qua email cho khách hàng khi đơn hàng được thêm </a:t>
            </a:r>
            <a:r>
              <a:rPr lang="en-US" dirty="0" err="1"/>
              <a:t>thành</a:t>
            </a:r>
            <a:r>
              <a:rPr lang="en-US" dirty="0"/>
              <a:t> </a:t>
            </a:r>
            <a:r>
              <a:rPr lang="en-US" dirty="0" err="1"/>
              <a:t>công</a:t>
            </a:r>
            <a:r>
              <a:rPr lang="vi-VN" dirty="0"/>
              <a:t>.</a:t>
            </a:r>
            <a:endParaRPr lang="en-US" dirty="0"/>
          </a:p>
        </p:txBody>
      </p:sp>
      <p:sp>
        <p:nvSpPr>
          <p:cNvPr id="7" name="TextBox 6">
            <a:extLst>
              <a:ext uri="{FF2B5EF4-FFF2-40B4-BE49-F238E27FC236}">
                <a16:creationId xmlns:a16="http://schemas.microsoft.com/office/drawing/2014/main" id="{62369D82-EBDF-B244-7166-E2D1A604DCE3}"/>
              </a:ext>
            </a:extLst>
          </p:cNvPr>
          <p:cNvSpPr txBox="1"/>
          <p:nvPr/>
        </p:nvSpPr>
        <p:spPr>
          <a:xfrm>
            <a:off x="533400" y="2819400"/>
            <a:ext cx="4572000"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solidFill>
                  <a:srgbClr val="008000"/>
                </a:solidFill>
                <a:latin typeface="Consolas" panose="020B0609020204030204" pitchFamily="49" charset="0"/>
              </a:rPr>
              <a:t>-- Trigger bang HOADON</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CREATE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TRIGGER</a:t>
            </a:r>
            <a:r>
              <a:rPr lang="en-US" sz="1200" dirty="0">
                <a:solidFill>
                  <a:srgbClr val="000000"/>
                </a:solidFill>
                <a:latin typeface="Consolas" panose="020B0609020204030204" pitchFamily="49" charset="0"/>
              </a:rPr>
              <a:t> TRIG_HOADON_UPDATE_TONGTIEN</a:t>
            </a:r>
          </a:p>
          <a:p>
            <a:r>
              <a:rPr lang="en-US" sz="1200" dirty="0">
                <a:solidFill>
                  <a:srgbClr val="0000FF"/>
                </a:solidFill>
                <a:latin typeface="Consolas" panose="020B0609020204030204" pitchFamily="49" charset="0"/>
              </a:rPr>
              <a:t>ON</a:t>
            </a:r>
            <a:r>
              <a:rPr lang="en-US" sz="1200" dirty="0">
                <a:solidFill>
                  <a:srgbClr val="000000"/>
                </a:solidFill>
                <a:latin typeface="Consolas" panose="020B0609020204030204" pitchFamily="49" charset="0"/>
              </a:rPr>
              <a:t> HOADON</a:t>
            </a:r>
          </a:p>
          <a:p>
            <a:r>
              <a:rPr lang="en-US" sz="1200" dirty="0">
                <a:solidFill>
                  <a:srgbClr val="0000FF"/>
                </a:solidFill>
                <a:latin typeface="Consolas" panose="020B0609020204030204" pitchFamily="49" charset="0"/>
              </a:rPr>
              <a:t>AFTER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INSERT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AS</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BEGIN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Cập</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nhật</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tổng</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tiền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UPDATE</a:t>
            </a:r>
            <a:r>
              <a:rPr lang="en-US" sz="1200" dirty="0">
                <a:solidFill>
                  <a:srgbClr val="000000"/>
                </a:solidFill>
                <a:latin typeface="Consolas" panose="020B0609020204030204" pitchFamily="49" charset="0"/>
              </a:rPr>
              <a:t> HOADON</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TONGTIEN </a:t>
            </a:r>
            <a:r>
              <a:rPr lang="en-US" sz="1200" dirty="0">
                <a:solidFill>
                  <a:srgbClr val="808080"/>
                </a:solidFill>
                <a:latin typeface="Consolas" panose="020B0609020204030204" pitchFamily="49" charset="0"/>
              </a:rPr>
              <a:t>=</a:t>
            </a:r>
            <a:r>
              <a:rPr lang="en-US" sz="1200" dirty="0">
                <a:solidFill>
                  <a:srgbClr val="0000FF"/>
                </a:solidFill>
                <a:latin typeface="Consolas" panose="020B0609020204030204" pitchFamily="49" charset="0"/>
              </a:rPr>
              <a:t> </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SUM</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SOLUONG </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DONGIA</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CTHD</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INSERTED</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WHERE</a:t>
            </a:r>
            <a:r>
              <a:rPr lang="en-US" sz="1200" dirty="0">
                <a:solidFill>
                  <a:srgbClr val="000000"/>
                </a:solidFill>
                <a:latin typeface="Consolas" panose="020B0609020204030204" pitchFamily="49" charset="0"/>
              </a:rPr>
              <a:t> CTHD</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MSHD </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INSERTED</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MSHD</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HOADON</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INSERTED</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WHERE</a:t>
            </a:r>
            <a:r>
              <a:rPr lang="en-US" sz="1200" dirty="0">
                <a:solidFill>
                  <a:srgbClr val="000000"/>
                </a:solidFill>
                <a:latin typeface="Consolas" panose="020B0609020204030204" pitchFamily="49" charset="0"/>
              </a:rPr>
              <a:t> HOADON</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MSHD </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INSERTED</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MSHD</a:t>
            </a:r>
          </a:p>
          <a:p>
            <a:r>
              <a:rPr lang="en-US" sz="1200" dirty="0">
                <a:solidFill>
                  <a:srgbClr val="0000FF"/>
                </a:solidFill>
                <a:latin typeface="Consolas" panose="020B0609020204030204" pitchFamily="49" charset="0"/>
              </a:rPr>
              <a:t>END</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GO</a:t>
            </a:r>
            <a:endParaRPr lang="en-US" sz="1200" dirty="0">
              <a:solidFill>
                <a:srgbClr val="000000"/>
              </a:solidFill>
              <a:latin typeface="Consolas" panose="020B0609020204030204" pitchFamily="49" charset="0"/>
            </a:endParaRPr>
          </a:p>
        </p:txBody>
      </p:sp>
      <p:sp>
        <p:nvSpPr>
          <p:cNvPr id="8" name="TextBox 7">
            <a:extLst>
              <a:ext uri="{FF2B5EF4-FFF2-40B4-BE49-F238E27FC236}">
                <a16:creationId xmlns:a16="http://schemas.microsoft.com/office/drawing/2014/main" id="{1C5E1E33-7F08-B7CD-1FEA-7141DAABA2CF}"/>
              </a:ext>
            </a:extLst>
          </p:cNvPr>
          <p:cNvSpPr txBox="1"/>
          <p:nvPr/>
        </p:nvSpPr>
        <p:spPr>
          <a:xfrm>
            <a:off x="6091687" y="3096399"/>
            <a:ext cx="541020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solidFill>
                  <a:srgbClr val="008000"/>
                </a:solidFill>
                <a:latin typeface="Consolas" panose="020B0609020204030204" pitchFamily="49" charset="0"/>
              </a:rPr>
              <a:t>-- Trigger </a:t>
            </a:r>
            <a:r>
              <a:rPr lang="en-US" sz="1200" dirty="0" err="1">
                <a:solidFill>
                  <a:srgbClr val="008000"/>
                </a:solidFill>
                <a:latin typeface="Consolas" panose="020B0609020204030204" pitchFamily="49" charset="0"/>
              </a:rPr>
              <a:t>bảng</a:t>
            </a:r>
            <a:r>
              <a:rPr lang="en-US" sz="1200" dirty="0">
                <a:solidFill>
                  <a:srgbClr val="008000"/>
                </a:solidFill>
                <a:latin typeface="Consolas" panose="020B0609020204030204" pitchFamily="49" charset="0"/>
              </a:rPr>
              <a:t> CTHD</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CREATE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TRIGGER</a:t>
            </a:r>
            <a:r>
              <a:rPr lang="en-US" sz="1200" dirty="0">
                <a:solidFill>
                  <a:srgbClr val="000000"/>
                </a:solidFill>
                <a:latin typeface="Consolas" panose="020B0609020204030204" pitchFamily="49" charset="0"/>
              </a:rPr>
              <a:t> TRIG_CTHD_UPDATE_HOADON</a:t>
            </a:r>
          </a:p>
          <a:p>
            <a:r>
              <a:rPr lang="en-US" sz="1200" dirty="0">
                <a:solidFill>
                  <a:srgbClr val="0000FF"/>
                </a:solidFill>
                <a:latin typeface="Consolas" panose="020B0609020204030204" pitchFamily="49" charset="0"/>
              </a:rPr>
              <a:t>ON</a:t>
            </a:r>
            <a:r>
              <a:rPr lang="en-US" sz="1200" dirty="0">
                <a:solidFill>
                  <a:srgbClr val="000000"/>
                </a:solidFill>
                <a:latin typeface="Consolas" panose="020B0609020204030204" pitchFamily="49" charset="0"/>
              </a:rPr>
              <a:t> CTHD</a:t>
            </a:r>
          </a:p>
          <a:p>
            <a:r>
              <a:rPr lang="en-US" sz="1200" dirty="0">
                <a:solidFill>
                  <a:srgbClr val="0000FF"/>
                </a:solidFill>
                <a:latin typeface="Consolas" panose="020B0609020204030204" pitchFamily="49" charset="0"/>
              </a:rPr>
              <a:t>AFTER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INSERT</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00FF"/>
                </a:solidFill>
                <a:latin typeface="Consolas" panose="020B0609020204030204" pitchFamily="49" charset="0"/>
              </a:rPr>
              <a:t>UPDATE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DELETE</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AS</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BEGIN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Gọi</a:t>
            </a:r>
            <a:r>
              <a:rPr lang="en-US" sz="1200" dirty="0">
                <a:solidFill>
                  <a:srgbClr val="008000"/>
                </a:solidFill>
                <a:latin typeface="Consolas" panose="020B0609020204030204" pitchFamily="49" charset="0"/>
              </a:rPr>
              <a:t> trigger TRIG_HOADON_UPDATE_TONGTIEN </a:t>
            </a:r>
            <a:r>
              <a:rPr lang="en-US" sz="1200" dirty="0" err="1">
                <a:solidFill>
                  <a:srgbClr val="008000"/>
                </a:solidFill>
                <a:latin typeface="Consolas" panose="020B0609020204030204" pitchFamily="49" charset="0"/>
              </a:rPr>
              <a:t>để</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cập</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nhật</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tiền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EXEC</a:t>
            </a:r>
            <a:r>
              <a:rPr lang="en-US" sz="1200" dirty="0">
                <a:solidFill>
                  <a:srgbClr val="000000"/>
                </a:solidFill>
                <a:latin typeface="Consolas" panose="020B0609020204030204" pitchFamily="49" charset="0"/>
              </a:rPr>
              <a:t> TRIG_HOADON_UPDATE_TONGTIEN</a:t>
            </a:r>
          </a:p>
          <a:p>
            <a:r>
              <a:rPr lang="en-US" sz="1200" dirty="0">
                <a:solidFill>
                  <a:srgbClr val="0000FF"/>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Gửi</a:t>
            </a:r>
            <a:r>
              <a:rPr lang="en-US" sz="1200" dirty="0">
                <a:solidFill>
                  <a:srgbClr val="008000"/>
                </a:solidFill>
                <a:latin typeface="Consolas" panose="020B0609020204030204" pitchFamily="49" charset="0"/>
              </a:rPr>
              <a:t> email</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a:t>
            </a:r>
            <a:r>
              <a:rPr lang="en-US" sz="1200" dirty="0">
                <a:solidFill>
                  <a:srgbClr val="008000"/>
                </a:solidFill>
                <a:latin typeface="Consolas" panose="020B0609020204030204" pitchFamily="49" charset="0"/>
              </a:rPr>
              <a:t>-- SQL Statement </a:t>
            </a:r>
            <a:r>
              <a:rPr lang="en-US" sz="1200" dirty="0" err="1">
                <a:solidFill>
                  <a:srgbClr val="008000"/>
                </a:solidFill>
                <a:latin typeface="Consolas" panose="020B0609020204030204" pitchFamily="49" charset="0"/>
              </a:rPr>
              <a:t>gửi</a:t>
            </a:r>
            <a:r>
              <a:rPr lang="en-US" sz="1200" dirty="0">
                <a:solidFill>
                  <a:srgbClr val="008000"/>
                </a:solidFill>
                <a:latin typeface="Consolas" panose="020B0609020204030204" pitchFamily="49" charset="0"/>
              </a:rPr>
              <a:t> email</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PRINT</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'Email notification sent to customer'</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END</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GO</a:t>
            </a:r>
            <a:endParaRPr lang="en-US" sz="1200" dirty="0"/>
          </a:p>
        </p:txBody>
      </p:sp>
    </p:spTree>
    <p:extLst>
      <p:ext uri="{BB962C8B-B14F-4D97-AF65-F5344CB8AC3E}">
        <p14:creationId xmlns:p14="http://schemas.microsoft.com/office/powerpoint/2010/main" val="15116671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9F371C-D676-1648-8F33-610553FE936E}"/>
              </a:ext>
            </a:extLst>
          </p:cNvPr>
          <p:cNvSpPr>
            <a:spLocks noGrp="1"/>
          </p:cNvSpPr>
          <p:nvPr>
            <p:ph type="title"/>
          </p:nvPr>
        </p:nvSpPr>
        <p:spPr/>
        <p:txBody>
          <a:bodyPr/>
          <a:lstStyle/>
          <a:p>
            <a:r>
              <a:rPr lang="en-US"/>
              <a:t>Điểm yếu của trigger lồng</a:t>
            </a:r>
          </a:p>
        </p:txBody>
      </p:sp>
      <p:sp>
        <p:nvSpPr>
          <p:cNvPr id="6" name="Content Placeholder 5">
            <a:extLst>
              <a:ext uri="{FF2B5EF4-FFF2-40B4-BE49-F238E27FC236}">
                <a16:creationId xmlns:a16="http://schemas.microsoft.com/office/drawing/2014/main" id="{9E42CF61-CDBD-9B46-AF78-A0EE9B6BFF2E}"/>
              </a:ext>
            </a:extLst>
          </p:cNvPr>
          <p:cNvSpPr>
            <a:spLocks noGrp="1"/>
          </p:cNvSpPr>
          <p:nvPr>
            <p:ph idx="1"/>
          </p:nvPr>
        </p:nvSpPr>
        <p:spPr/>
        <p:txBody>
          <a:bodyPr/>
          <a:lstStyle/>
          <a:p>
            <a:r>
              <a:rPr lang="en-US" dirty="0" err="1"/>
              <a:t>Làm</a:t>
            </a:r>
            <a:r>
              <a:rPr lang="en-US" dirty="0"/>
              <a:t> </a:t>
            </a:r>
            <a:r>
              <a:rPr lang="en-US" dirty="0" err="1"/>
              <a:t>mất</a:t>
            </a:r>
            <a:r>
              <a:rPr lang="en-US" dirty="0"/>
              <a:t> </a:t>
            </a:r>
            <a:r>
              <a:rPr lang="en-US" dirty="0" err="1"/>
              <a:t>tính</a:t>
            </a:r>
            <a:r>
              <a:rPr lang="en-US" dirty="0"/>
              <a:t> log </a:t>
            </a:r>
            <a:r>
              <a:rPr lang="en-US" dirty="0" err="1"/>
              <a:t>của</a:t>
            </a:r>
            <a:r>
              <a:rPr lang="en-US" dirty="0"/>
              <a:t> trigger do </a:t>
            </a:r>
            <a:r>
              <a:rPr lang="en-US" dirty="0" err="1"/>
              <a:t>Tính</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nó</a:t>
            </a:r>
            <a:r>
              <a:rPr lang="en-US" dirty="0"/>
              <a:t>. </a:t>
            </a:r>
          </a:p>
          <a:p>
            <a:r>
              <a:rPr lang="en-US" dirty="0" err="1"/>
              <a:t>Có</a:t>
            </a:r>
            <a:r>
              <a:rPr lang="en-US" dirty="0"/>
              <a:t> </a:t>
            </a:r>
            <a:r>
              <a:rPr lang="en-US" dirty="0" err="1"/>
              <a:t>thể</a:t>
            </a:r>
            <a:r>
              <a:rPr lang="en-US" dirty="0"/>
              <a:t> </a:t>
            </a:r>
            <a:r>
              <a:rPr lang="en-US" u="sng" dirty="0" err="1"/>
              <a:t>thay</a:t>
            </a:r>
            <a:r>
              <a:rPr lang="en-US" u="sng" dirty="0"/>
              <a:t> </a:t>
            </a:r>
            <a:r>
              <a:rPr lang="en-US" u="sng" dirty="0" err="1"/>
              <a:t>thế</a:t>
            </a:r>
            <a:r>
              <a:rPr lang="en-US" u="sng" dirty="0"/>
              <a:t> </a:t>
            </a:r>
            <a:r>
              <a:rPr lang="en-US" u="sng" dirty="0" err="1"/>
              <a:t>chức</a:t>
            </a:r>
            <a:r>
              <a:rPr lang="en-US" u="sng" dirty="0"/>
              <a:t> </a:t>
            </a:r>
            <a:r>
              <a:rPr lang="en-US" u="sng" dirty="0" err="1"/>
              <a:t>năng</a:t>
            </a:r>
            <a:r>
              <a:rPr lang="en-US" u="sng" dirty="0"/>
              <a:t> log </a:t>
            </a:r>
            <a:r>
              <a:rPr lang="en-US" dirty="0" err="1"/>
              <a:t>của</a:t>
            </a:r>
            <a:r>
              <a:rPr lang="en-US" dirty="0"/>
              <a:t> trigger </a:t>
            </a:r>
            <a:r>
              <a:rPr lang="en-US" dirty="0" err="1"/>
              <a:t>bằng</a:t>
            </a:r>
            <a:r>
              <a:rPr lang="en-US" dirty="0"/>
              <a:t> con </a:t>
            </a:r>
            <a:r>
              <a:rPr lang="en-US" dirty="0" err="1"/>
              <a:t>đường</a:t>
            </a:r>
            <a:r>
              <a:rPr lang="en-US" dirty="0"/>
              <a:t> </a:t>
            </a:r>
            <a:r>
              <a:rPr lang="en-US" i="1" dirty="0" err="1"/>
              <a:t>mỗi</a:t>
            </a:r>
            <a:r>
              <a:rPr lang="en-US" i="1" dirty="0"/>
              <a:t> trigger </a:t>
            </a:r>
            <a:r>
              <a:rPr lang="en-US" i="1" dirty="0" err="1"/>
              <a:t>được</a:t>
            </a:r>
            <a:r>
              <a:rPr lang="en-US" i="1" dirty="0"/>
              <a:t> </a:t>
            </a:r>
            <a:r>
              <a:rPr lang="en-US" i="1" dirty="0" err="1"/>
              <a:t>khởi</a:t>
            </a:r>
            <a:r>
              <a:rPr lang="en-US" i="1" dirty="0"/>
              <a:t> </a:t>
            </a:r>
            <a:r>
              <a:rPr lang="en-US" i="1" dirty="0" err="1"/>
              <a:t>tạo</a:t>
            </a:r>
            <a:r>
              <a:rPr lang="en-US" i="1" dirty="0"/>
              <a:t> </a:t>
            </a:r>
            <a:r>
              <a:rPr lang="en-US" i="1" dirty="0" err="1"/>
              <a:t>sẽ</a:t>
            </a:r>
            <a:r>
              <a:rPr lang="en-US" i="1" dirty="0"/>
              <a:t> </a:t>
            </a:r>
            <a:r>
              <a:rPr lang="en-US" i="1" dirty="0" err="1"/>
              <a:t>bổ</a:t>
            </a:r>
            <a:r>
              <a:rPr lang="en-US" i="1" dirty="0"/>
              <a:t> sung </a:t>
            </a:r>
            <a:r>
              <a:rPr lang="en-US" i="1" dirty="0" err="1"/>
              <a:t>tất</a:t>
            </a:r>
            <a:r>
              <a:rPr lang="en-US" i="1" dirty="0"/>
              <a:t> </a:t>
            </a:r>
            <a:r>
              <a:rPr lang="en-US" i="1" dirty="0" err="1"/>
              <a:t>cả</a:t>
            </a:r>
            <a:r>
              <a:rPr lang="en-US" i="1" dirty="0"/>
              <a:t> </a:t>
            </a:r>
            <a:r>
              <a:rPr lang="en-US" i="1" dirty="0" err="1"/>
              <a:t>dữ</a:t>
            </a:r>
            <a:r>
              <a:rPr lang="en-US" i="1" dirty="0"/>
              <a:t> </a:t>
            </a:r>
            <a:r>
              <a:rPr lang="en-US" i="1" dirty="0" err="1"/>
              <a:t>liệu</a:t>
            </a:r>
            <a:r>
              <a:rPr lang="en-US" i="1" dirty="0"/>
              <a:t> </a:t>
            </a:r>
            <a:r>
              <a:rPr lang="en-US" i="1" dirty="0" err="1"/>
              <a:t>cần</a:t>
            </a:r>
            <a:r>
              <a:rPr lang="en-US" i="1" dirty="0"/>
              <a:t> </a:t>
            </a:r>
            <a:r>
              <a:rPr lang="en-US" i="1" dirty="0" err="1"/>
              <a:t>thiết</a:t>
            </a:r>
            <a:r>
              <a:rPr lang="en-US" dirty="0"/>
              <a:t> </a:t>
            </a:r>
            <a:r>
              <a:rPr lang="en-US" dirty="0" err="1"/>
              <a:t>nhờ</a:t>
            </a:r>
            <a:r>
              <a:rPr lang="en-US" dirty="0"/>
              <a:t> </a:t>
            </a:r>
            <a:r>
              <a:rPr lang="en-US" dirty="0" err="1"/>
              <a:t>trợ</a:t>
            </a:r>
            <a:r>
              <a:rPr lang="en-US" dirty="0"/>
              <a:t> </a:t>
            </a:r>
            <a:r>
              <a:rPr lang="en-US" dirty="0" err="1"/>
              <a:t>giúp</a:t>
            </a:r>
            <a:r>
              <a:rPr lang="en-US" dirty="0"/>
              <a:t> </a:t>
            </a:r>
            <a:r>
              <a:rPr lang="en-US" dirty="0" err="1"/>
              <a:t>của</a:t>
            </a:r>
            <a:r>
              <a:rPr lang="en-US" dirty="0"/>
              <a:t> </a:t>
            </a:r>
            <a:r>
              <a:rPr lang="en-US" b="1" dirty="0"/>
              <a:t>Stored Procedure.</a:t>
            </a:r>
          </a:p>
          <a:p>
            <a:endParaRPr lang="en-US" dirty="0"/>
          </a:p>
        </p:txBody>
      </p:sp>
    </p:spTree>
    <p:extLst>
      <p:ext uri="{BB962C8B-B14F-4D97-AF65-F5344CB8AC3E}">
        <p14:creationId xmlns:p14="http://schemas.microsoft.com/office/powerpoint/2010/main" val="368068258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DC044-6549-D94D-BA52-0C8DD43C856A}"/>
              </a:ext>
            </a:extLst>
          </p:cNvPr>
          <p:cNvSpPr>
            <a:spLocks noGrp="1"/>
          </p:cNvSpPr>
          <p:nvPr>
            <p:ph type="title"/>
          </p:nvPr>
        </p:nvSpPr>
        <p:spPr/>
        <p:txBody>
          <a:bodyPr/>
          <a:lstStyle/>
          <a:p>
            <a:r>
              <a:rPr lang="en-US"/>
              <a:t>Trigger đệ quy</a:t>
            </a:r>
          </a:p>
        </p:txBody>
      </p:sp>
      <p:sp>
        <p:nvSpPr>
          <p:cNvPr id="6" name="Content Placeholder 5">
            <a:extLst>
              <a:ext uri="{FF2B5EF4-FFF2-40B4-BE49-F238E27FC236}">
                <a16:creationId xmlns:a16="http://schemas.microsoft.com/office/drawing/2014/main" id="{9E632D75-C931-1C49-831E-8A5DCBD3D75B}"/>
              </a:ext>
            </a:extLst>
          </p:cNvPr>
          <p:cNvSpPr>
            <a:spLocks noGrp="1"/>
          </p:cNvSpPr>
          <p:nvPr>
            <p:ph idx="1"/>
          </p:nvPr>
        </p:nvSpPr>
        <p:spPr/>
        <p:txBody>
          <a:bodyPr/>
          <a:lstStyle/>
          <a:p>
            <a:r>
              <a:rPr lang="en-US" sz="2400"/>
              <a:t>Trigger có thể có các phát biểu Update, insert, delete  đến cùng một bảng hay bảng khác. Khi option đệ quy bật lên trigger có thể thay đổi table mà bắn phá chính nó. Execute option đệ quy mặc định là không, có thể thay đổi VLOOKUP.</a:t>
            </a:r>
          </a:p>
          <a:p>
            <a:r>
              <a:rPr lang="en-US" sz="2400"/>
              <a:t>Cú pháp:</a:t>
            </a:r>
          </a:p>
          <a:p>
            <a:pPr marL="471487" lvl="1" indent="0">
              <a:buNone/>
            </a:pPr>
            <a:r>
              <a:rPr lang="en-US"/>
              <a:t>Sp-dboption database, ‘recursive triggers’, (True False)</a:t>
            </a:r>
          </a:p>
          <a:p>
            <a:pPr lvl="1"/>
            <a:endParaRPr lang="en-US" sz="2000"/>
          </a:p>
        </p:txBody>
      </p:sp>
    </p:spTree>
    <p:extLst>
      <p:ext uri="{BB962C8B-B14F-4D97-AF65-F5344CB8AC3E}">
        <p14:creationId xmlns:p14="http://schemas.microsoft.com/office/powerpoint/2010/main" val="11659274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BB1B8-F160-3948-AAF4-2E2CF6877780}"/>
              </a:ext>
            </a:extLst>
          </p:cNvPr>
          <p:cNvSpPr>
            <a:spLocks noGrp="1"/>
          </p:cNvSpPr>
          <p:nvPr>
            <p:ph type="title"/>
          </p:nvPr>
        </p:nvSpPr>
        <p:spPr/>
        <p:txBody>
          <a:bodyPr/>
          <a:lstStyle/>
          <a:p>
            <a:r>
              <a:rPr lang="en-US"/>
              <a:t>Các loại đệ quy</a:t>
            </a:r>
          </a:p>
        </p:txBody>
      </p:sp>
      <p:sp>
        <p:nvSpPr>
          <p:cNvPr id="6" name="Content Placeholder 5">
            <a:extLst>
              <a:ext uri="{FF2B5EF4-FFF2-40B4-BE49-F238E27FC236}">
                <a16:creationId xmlns:a16="http://schemas.microsoft.com/office/drawing/2014/main" id="{F9A7B431-5D9C-5B4C-A672-80F9B3D235F6}"/>
              </a:ext>
            </a:extLst>
          </p:cNvPr>
          <p:cNvSpPr>
            <a:spLocks noGrp="1"/>
          </p:cNvSpPr>
          <p:nvPr>
            <p:ph idx="1"/>
          </p:nvPr>
        </p:nvSpPr>
        <p:spPr/>
        <p:txBody>
          <a:bodyPr/>
          <a:lstStyle/>
          <a:p>
            <a:r>
              <a:rPr lang="en-US" dirty="0" err="1"/>
              <a:t>Đệ</a:t>
            </a:r>
            <a:r>
              <a:rPr lang="en-US" dirty="0"/>
              <a:t> </a:t>
            </a:r>
            <a:r>
              <a:rPr lang="en-US" dirty="0" err="1"/>
              <a:t>quy</a:t>
            </a:r>
            <a:r>
              <a:rPr lang="en-US" dirty="0"/>
              <a:t> </a:t>
            </a:r>
            <a:r>
              <a:rPr lang="en-US" dirty="0" err="1"/>
              <a:t>trực</a:t>
            </a:r>
            <a:r>
              <a:rPr lang="en-US" dirty="0"/>
              <a:t> </a:t>
            </a:r>
            <a:r>
              <a:rPr lang="en-US" dirty="0" err="1"/>
              <a:t>tiếp</a:t>
            </a:r>
            <a:r>
              <a:rPr lang="en-US" dirty="0"/>
              <a:t>:</a:t>
            </a:r>
          </a:p>
          <a:p>
            <a:pPr lvl="1"/>
            <a:r>
              <a:rPr lang="en-US" dirty="0" err="1"/>
              <a:t>Ví</a:t>
            </a:r>
            <a:r>
              <a:rPr lang="en-US" dirty="0"/>
              <a:t> </a:t>
            </a:r>
            <a:r>
              <a:rPr lang="en-US" dirty="0" err="1"/>
              <a:t>dụ</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cập</a:t>
            </a:r>
            <a:r>
              <a:rPr lang="en-US" dirty="0"/>
              <a:t> </a:t>
            </a:r>
            <a:r>
              <a:rPr lang="en-US" dirty="0" err="1"/>
              <a:t>nhật</a:t>
            </a:r>
            <a:r>
              <a:rPr lang="en-US" dirty="0"/>
              <a:t> table A, </a:t>
            </a:r>
            <a:r>
              <a:rPr lang="en-US" dirty="0" err="1"/>
              <a:t>gây</a:t>
            </a:r>
            <a:r>
              <a:rPr lang="en-US" dirty="0"/>
              <a:t> </a:t>
            </a:r>
            <a:r>
              <a:rPr lang="en-US" dirty="0" err="1"/>
              <a:t>nên</a:t>
            </a:r>
            <a:r>
              <a:rPr lang="en-US" dirty="0"/>
              <a:t> trig1. Trig1 </a:t>
            </a:r>
            <a:r>
              <a:rPr lang="en-US" dirty="0" err="1"/>
              <a:t>lại</a:t>
            </a:r>
            <a:r>
              <a:rPr lang="en-US" dirty="0"/>
              <a:t> </a:t>
            </a:r>
            <a:r>
              <a:rPr lang="en-US" dirty="0" err="1"/>
              <a:t>cập</a:t>
            </a:r>
            <a:r>
              <a:rPr lang="en-US" dirty="0"/>
              <a:t> </a:t>
            </a:r>
            <a:r>
              <a:rPr lang="en-US" dirty="0" err="1"/>
              <a:t>nhật</a:t>
            </a:r>
            <a:r>
              <a:rPr lang="en-US" dirty="0"/>
              <a:t> A 1 </a:t>
            </a:r>
            <a:r>
              <a:rPr lang="en-US" dirty="0" err="1"/>
              <a:t>lần</a:t>
            </a:r>
            <a:r>
              <a:rPr lang="en-US" dirty="0"/>
              <a:t> </a:t>
            </a:r>
            <a:r>
              <a:rPr lang="en-US" dirty="0" err="1"/>
              <a:t>nữa</a:t>
            </a:r>
            <a:r>
              <a:rPr lang="en-US" dirty="0"/>
              <a:t>, </a:t>
            </a:r>
            <a:r>
              <a:rPr lang="en-US" dirty="0" err="1"/>
              <a:t>và</a:t>
            </a:r>
            <a:r>
              <a:rPr lang="en-US" dirty="0"/>
              <a:t> trig1 </a:t>
            </a:r>
            <a:r>
              <a:rPr lang="en-US" dirty="0" err="1"/>
              <a:t>bị</a:t>
            </a:r>
            <a:r>
              <a:rPr lang="en-US" dirty="0"/>
              <a:t> </a:t>
            </a:r>
            <a:r>
              <a:rPr lang="en-US" dirty="0" err="1"/>
              <a:t>gọi</a:t>
            </a:r>
            <a:r>
              <a:rPr lang="en-US" dirty="0"/>
              <a:t>.</a:t>
            </a:r>
          </a:p>
          <a:p>
            <a:r>
              <a:rPr lang="en-US" dirty="0" err="1"/>
              <a:t>Đệ</a:t>
            </a:r>
            <a:r>
              <a:rPr lang="en-US" dirty="0"/>
              <a:t> </a:t>
            </a:r>
            <a:r>
              <a:rPr lang="en-US" dirty="0" err="1"/>
              <a:t>quy</a:t>
            </a:r>
            <a:r>
              <a:rPr lang="en-US" dirty="0"/>
              <a:t> </a:t>
            </a:r>
            <a:r>
              <a:rPr lang="en-US" dirty="0" err="1"/>
              <a:t>gián</a:t>
            </a:r>
            <a:r>
              <a:rPr lang="en-US" dirty="0"/>
              <a:t> </a:t>
            </a:r>
            <a:r>
              <a:rPr lang="en-US" dirty="0" err="1"/>
              <a:t>tiếp</a:t>
            </a:r>
            <a:r>
              <a:rPr lang="en-US" dirty="0"/>
              <a:t>:</a:t>
            </a:r>
          </a:p>
          <a:p>
            <a:pPr lvl="1"/>
            <a:r>
              <a:rPr lang="en-US" dirty="0" err="1"/>
              <a:t>Ví</a:t>
            </a:r>
            <a:r>
              <a:rPr lang="en-US" dirty="0"/>
              <a:t> </a:t>
            </a:r>
            <a:r>
              <a:rPr lang="en-US" dirty="0" err="1"/>
              <a:t>dụ</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cập</a:t>
            </a:r>
            <a:r>
              <a:rPr lang="en-US" dirty="0"/>
              <a:t> </a:t>
            </a:r>
            <a:r>
              <a:rPr lang="en-US" dirty="0" err="1"/>
              <a:t>nhật</a:t>
            </a:r>
            <a:r>
              <a:rPr lang="en-US" dirty="0"/>
              <a:t> table A, </a:t>
            </a:r>
            <a:r>
              <a:rPr lang="en-US" dirty="0" err="1"/>
              <a:t>gây</a:t>
            </a:r>
            <a:r>
              <a:rPr lang="en-US" dirty="0"/>
              <a:t> </a:t>
            </a:r>
            <a:r>
              <a:rPr lang="en-US" dirty="0" err="1"/>
              <a:t>nên</a:t>
            </a:r>
            <a:r>
              <a:rPr lang="en-US" dirty="0"/>
              <a:t> trig1 </a:t>
            </a:r>
            <a:r>
              <a:rPr lang="en-US" dirty="0" err="1"/>
              <a:t>bắn</a:t>
            </a:r>
            <a:r>
              <a:rPr lang="en-US" dirty="0"/>
              <a:t> </a:t>
            </a:r>
            <a:r>
              <a:rPr lang="en-US" dirty="0" err="1"/>
              <a:t>phá</a:t>
            </a:r>
            <a:r>
              <a:rPr lang="en-US" dirty="0"/>
              <a:t>, trig1 </a:t>
            </a:r>
            <a:r>
              <a:rPr lang="en-US" dirty="0" err="1"/>
              <a:t>cập</a:t>
            </a:r>
            <a:r>
              <a:rPr lang="en-US" dirty="0"/>
              <a:t> </a:t>
            </a:r>
            <a:r>
              <a:rPr lang="en-US" dirty="0" err="1"/>
              <a:t>nhật</a:t>
            </a:r>
            <a:r>
              <a:rPr lang="en-US" dirty="0"/>
              <a:t> table B, </a:t>
            </a:r>
            <a:r>
              <a:rPr lang="en-US" dirty="0" err="1"/>
              <a:t>gây</a:t>
            </a:r>
            <a:r>
              <a:rPr lang="en-US" dirty="0"/>
              <a:t> </a:t>
            </a:r>
            <a:r>
              <a:rPr lang="en-US" dirty="0" err="1"/>
              <a:t>nên</a:t>
            </a:r>
            <a:r>
              <a:rPr lang="en-US" dirty="0"/>
              <a:t> trig2, trig2 </a:t>
            </a:r>
            <a:r>
              <a:rPr lang="en-US" dirty="0" err="1"/>
              <a:t>cập</a:t>
            </a:r>
            <a:r>
              <a:rPr lang="en-US" dirty="0"/>
              <a:t> </a:t>
            </a:r>
            <a:r>
              <a:rPr lang="en-US" dirty="0" err="1"/>
              <a:t>nhật</a:t>
            </a:r>
            <a:r>
              <a:rPr lang="en-US" dirty="0"/>
              <a:t> table A, trig1 </a:t>
            </a:r>
            <a:r>
              <a:rPr lang="en-US" dirty="0" err="1"/>
              <a:t>lại</a:t>
            </a:r>
            <a:r>
              <a:rPr lang="en-US" dirty="0"/>
              <a:t> </a:t>
            </a:r>
            <a:r>
              <a:rPr lang="en-US" dirty="0" err="1"/>
              <a:t>bắn</a:t>
            </a:r>
            <a:r>
              <a:rPr lang="en-US" dirty="0"/>
              <a:t> </a:t>
            </a:r>
            <a:r>
              <a:rPr lang="en-US" dirty="0" err="1"/>
              <a:t>phá</a:t>
            </a:r>
            <a:r>
              <a:rPr lang="en-US" dirty="0"/>
              <a:t> 1 </a:t>
            </a:r>
            <a:r>
              <a:rPr lang="en-US" dirty="0" err="1"/>
              <a:t>lần</a:t>
            </a:r>
            <a:r>
              <a:rPr lang="en-US" dirty="0"/>
              <a:t> </a:t>
            </a:r>
            <a:r>
              <a:rPr lang="en-US" dirty="0" err="1"/>
              <a:t>nữa</a:t>
            </a:r>
            <a:r>
              <a:rPr lang="en-US" dirty="0">
                <a:effectLst/>
              </a:rPr>
              <a:t> </a:t>
            </a:r>
            <a:endParaRPr lang="en-US" dirty="0"/>
          </a:p>
        </p:txBody>
      </p:sp>
    </p:spTree>
    <p:extLst>
      <p:ext uri="{BB962C8B-B14F-4D97-AF65-F5344CB8AC3E}">
        <p14:creationId xmlns:p14="http://schemas.microsoft.com/office/powerpoint/2010/main" val="87579612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Function</a:t>
            </a:r>
          </a:p>
        </p:txBody>
      </p:sp>
    </p:spTree>
    <p:extLst>
      <p:ext uri="{BB962C8B-B14F-4D97-AF65-F5344CB8AC3E}">
        <p14:creationId xmlns:p14="http://schemas.microsoft.com/office/powerpoint/2010/main" val="71112517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3B5E-4EEC-5440-A807-C8EA2125AB46}"/>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9AAF6328-1439-D341-A417-52792C94DD69}"/>
              </a:ext>
            </a:extLst>
          </p:cNvPr>
          <p:cNvSpPr>
            <a:spLocks noGrp="1"/>
          </p:cNvSpPr>
          <p:nvPr>
            <p:ph idx="1"/>
          </p:nvPr>
        </p:nvSpPr>
        <p:spPr/>
        <p:txBody>
          <a:bodyPr/>
          <a:lstStyle/>
          <a:p>
            <a:r>
              <a:rPr lang="vi-VN">
                <a:solidFill>
                  <a:srgbClr val="FF0000"/>
                </a:solidFill>
              </a:rPr>
              <a:t>Function (Hàm) </a:t>
            </a:r>
            <a:r>
              <a:rPr lang="vi-VN"/>
              <a:t>là một đối tượng trong cơ sở dữ liệu </a:t>
            </a:r>
            <a:r>
              <a:rPr lang="vi-VN">
                <a:solidFill>
                  <a:srgbClr val="FF0000"/>
                </a:solidFill>
              </a:rPr>
              <a:t>bao gồm một tập nhiều câu lệnh được nhóm lại với nhau </a:t>
            </a:r>
            <a:r>
              <a:rPr lang="vi-VN"/>
              <a:t>và được tạo ra với </a:t>
            </a:r>
            <a:r>
              <a:rPr lang="vi-VN">
                <a:solidFill>
                  <a:srgbClr val="FF0000"/>
                </a:solidFill>
              </a:rPr>
              <a:t>mục đích sử dụng lại</a:t>
            </a:r>
            <a:r>
              <a:rPr lang="vi-VN"/>
              <a:t>. </a:t>
            </a:r>
          </a:p>
          <a:p>
            <a:r>
              <a:rPr lang="vi-VN"/>
              <a:t>Trong SQL Server, hàm được lưu trữ và bạn có thể </a:t>
            </a:r>
            <a:r>
              <a:rPr lang="vi-VN">
                <a:solidFill>
                  <a:srgbClr val="FF0000"/>
                </a:solidFill>
              </a:rPr>
              <a:t>truyền các tham số vào cũng như trả về các giá trị</a:t>
            </a:r>
            <a:r>
              <a:rPr lang="vi-VN"/>
              <a:t>.</a:t>
            </a:r>
            <a:endParaRPr lang="en-US"/>
          </a:p>
        </p:txBody>
      </p:sp>
    </p:spTree>
    <p:extLst>
      <p:ext uri="{BB962C8B-B14F-4D97-AF65-F5344CB8AC3E}">
        <p14:creationId xmlns:p14="http://schemas.microsoft.com/office/powerpoint/2010/main" val="228841901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909F-3105-9C46-A273-B6F38A6FA1A7}"/>
              </a:ext>
            </a:extLst>
          </p:cNvPr>
          <p:cNvSpPr>
            <a:spLocks noGrp="1"/>
          </p:cNvSpPr>
          <p:nvPr>
            <p:ph type="title"/>
          </p:nvPr>
        </p:nvSpPr>
        <p:spPr/>
        <p:txBody>
          <a:bodyPr/>
          <a:lstStyle/>
          <a:p>
            <a:r>
              <a:rPr lang="en-US"/>
              <a:t>Các thao tác với hàm </a:t>
            </a:r>
          </a:p>
        </p:txBody>
      </p:sp>
      <p:sp>
        <p:nvSpPr>
          <p:cNvPr id="3" name="Content Placeholder 2">
            <a:extLst>
              <a:ext uri="{FF2B5EF4-FFF2-40B4-BE49-F238E27FC236}">
                <a16:creationId xmlns:a16="http://schemas.microsoft.com/office/drawing/2014/main" id="{7A0F8744-1971-9944-BCD0-17F56C46B65F}"/>
              </a:ext>
            </a:extLst>
          </p:cNvPr>
          <p:cNvSpPr>
            <a:spLocks noGrp="1"/>
          </p:cNvSpPr>
          <p:nvPr>
            <p:ph idx="1"/>
          </p:nvPr>
        </p:nvSpPr>
        <p:spPr/>
        <p:txBody>
          <a:bodyPr/>
          <a:lstStyle/>
          <a:p>
            <a:r>
              <a:rPr lang="en-US"/>
              <a:t>Khai báo hàm trong SQL:</a:t>
            </a:r>
          </a:p>
          <a:p>
            <a:pPr lvl="1"/>
            <a:r>
              <a:rPr lang="en-US">
                <a:solidFill>
                  <a:srgbClr val="FF0000"/>
                </a:solidFill>
              </a:rPr>
              <a:t>Dạng 1: Dạng đầy đủ.</a:t>
            </a:r>
          </a:p>
          <a:p>
            <a:pPr lvl="1"/>
            <a:r>
              <a:rPr lang="en-US"/>
              <a:t>Dạng 2: Inline Table-valued Functions.</a:t>
            </a:r>
          </a:p>
          <a:p>
            <a:pPr lvl="1"/>
            <a:r>
              <a:rPr lang="en-US">
                <a:solidFill>
                  <a:srgbClr val="FF0000"/>
                </a:solidFill>
              </a:rPr>
              <a:t>Dạng 3: Multi-statement Table-valued Functions.</a:t>
            </a:r>
          </a:p>
          <a:p>
            <a:r>
              <a:rPr lang="en-US"/>
              <a:t>Xoá hàm.</a:t>
            </a:r>
          </a:p>
          <a:p>
            <a:pPr marL="0" indent="0">
              <a:buNone/>
            </a:pPr>
            <a:r>
              <a:rPr lang="en-US"/>
              <a:t>Cú pháp: </a:t>
            </a:r>
            <a:r>
              <a:rPr lang="en-US">
                <a:solidFill>
                  <a:srgbClr val="FF0000"/>
                </a:solidFill>
                <a:latin typeface="Courier New" panose="02070309020205020404" pitchFamily="49" charset="0"/>
                <a:cs typeface="Courier New" panose="02070309020205020404" pitchFamily="49" charset="0"/>
              </a:rPr>
              <a:t>DROP FUNCTION </a:t>
            </a:r>
            <a:r>
              <a:rPr lang="en-US" i="1">
                <a:latin typeface="Courier New" panose="02070309020205020404" pitchFamily="49" charset="0"/>
                <a:cs typeface="Courier New" panose="02070309020205020404" pitchFamily="49" charset="0"/>
              </a:rPr>
              <a:t>function_name</a:t>
            </a:r>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499220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072F-BFCE-1747-9841-BDC79F902C6A}"/>
              </a:ext>
            </a:extLst>
          </p:cNvPr>
          <p:cNvSpPr>
            <a:spLocks noGrp="1"/>
          </p:cNvSpPr>
          <p:nvPr>
            <p:ph type="title"/>
          </p:nvPr>
        </p:nvSpPr>
        <p:spPr/>
        <p:txBody>
          <a:bodyPr/>
          <a:lstStyle/>
          <a:p>
            <a:r>
              <a:rPr lang="en-US"/>
              <a:t>Cú pháp Dạng 1: Dạng đầy đủ.</a:t>
            </a:r>
          </a:p>
        </p:txBody>
      </p:sp>
      <p:sp>
        <p:nvSpPr>
          <p:cNvPr id="3" name="Content Placeholder 2">
            <a:extLst>
              <a:ext uri="{FF2B5EF4-FFF2-40B4-BE49-F238E27FC236}">
                <a16:creationId xmlns:a16="http://schemas.microsoft.com/office/drawing/2014/main" id="{6A7CE3AA-225C-E84C-808A-ACC8C8823B0D}"/>
              </a:ext>
            </a:extLst>
          </p:cNvPr>
          <p:cNvSpPr>
            <a:spLocks noGrp="1"/>
          </p:cNvSpPr>
          <p:nvPr>
            <p:ph idx="1"/>
          </p:nvPr>
        </p:nvSpPr>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function_name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scalar_return_data_type</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AS ]</a:t>
            </a:r>
          </a:p>
          <a:p>
            <a:pPr marL="0" indent="0">
              <a:buNone/>
            </a:pPr>
            <a:r>
              <a:rPr lang="en-US" sz="2400">
                <a:latin typeface="Courier New" panose="02070309020205020404" pitchFamily="49" charset="0"/>
                <a:cs typeface="Courier New" panose="02070309020205020404" pitchFamily="49" charset="0"/>
              </a:rPr>
              <a:t>BEGIN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i="1">
                <a:solidFill>
                  <a:srgbClr val="FF0000"/>
                </a:solidFill>
                <a:latin typeface="Courier New" panose="02070309020205020404" pitchFamily="49" charset="0"/>
                <a:cs typeface="Courier New" panose="02070309020205020404" pitchFamily="49" charset="0"/>
              </a:rPr>
              <a:t>function_body</a:t>
            </a:r>
            <a:r>
              <a:rPr lang="en-US" sz="2400">
                <a:solidFill>
                  <a:srgbClr val="FF0000"/>
                </a:solidFill>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RETURN </a:t>
            </a:r>
            <a:r>
              <a:rPr lang="en-US" sz="2400" i="1">
                <a:solidFill>
                  <a:srgbClr val="FF0000"/>
                </a:solidFill>
                <a:latin typeface="Courier New" panose="02070309020205020404" pitchFamily="49" charset="0"/>
                <a:cs typeface="Courier New" panose="02070309020205020404" pitchFamily="49" charset="0"/>
              </a:rPr>
              <a:t>scalar_expression</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5239899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4CA7-D8FE-FE49-A205-B86B3CED3C40}"/>
              </a:ext>
            </a:extLst>
          </p:cNvPr>
          <p:cNvSpPr>
            <a:spLocks noGrp="1"/>
          </p:cNvSpPr>
          <p:nvPr>
            <p:ph type="title"/>
          </p:nvPr>
        </p:nvSpPr>
        <p:spPr/>
        <p:txBody>
          <a:bodyPr/>
          <a:lstStyle/>
          <a:p>
            <a:r>
              <a:rPr lang="en-US"/>
              <a:t>Ví dụ 1</a:t>
            </a:r>
          </a:p>
        </p:txBody>
      </p:sp>
      <p:sp>
        <p:nvSpPr>
          <p:cNvPr id="3" name="Content Placeholder 2">
            <a:extLst>
              <a:ext uri="{FF2B5EF4-FFF2-40B4-BE49-F238E27FC236}">
                <a16:creationId xmlns:a16="http://schemas.microsoft.com/office/drawing/2014/main" id="{26D29BF2-25E2-BA45-A93B-A0ED9245A1B6}"/>
              </a:ext>
            </a:extLst>
          </p:cNvPr>
          <p:cNvSpPr>
            <a:spLocks noGrp="1"/>
          </p:cNvSpPr>
          <p:nvPr>
            <p:ph idx="1"/>
          </p:nvPr>
        </p:nvSpPr>
        <p:spPr/>
        <p:txBody>
          <a:bodyPr/>
          <a:lstStyle/>
          <a:p>
            <a:r>
              <a:rPr lang="en-US"/>
              <a:t>Khai báo:</a:t>
            </a:r>
          </a:p>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solidFill>
                  <a:srgbClr val="008000"/>
                </a:solidFill>
                <a:latin typeface="Courier New" panose="02070309020205020404" pitchFamily="49" charset="0"/>
                <a:cs typeface="Courier New" panose="02070309020205020404" pitchFamily="49" charset="0"/>
              </a:rPr>
              <a:t>Cong(@x1 int, @x2 int) </a:t>
            </a:r>
            <a:r>
              <a:rPr lang="en-US">
                <a:solidFill>
                  <a:srgbClr val="000099"/>
                </a:solidFill>
                <a:latin typeface="Courier New" panose="02070309020205020404" pitchFamily="49" charset="0"/>
                <a:cs typeface="Courier New" panose="02070309020205020404" pitchFamily="49" charset="0"/>
              </a:rPr>
              <a:t>returns</a:t>
            </a:r>
            <a:r>
              <a:rPr lang="en-US">
                <a:latin typeface="Courier New" panose="02070309020205020404" pitchFamily="49" charset="0"/>
                <a:cs typeface="Courier New" panose="02070309020205020404" pitchFamily="49" charset="0"/>
              </a:rPr>
              <a:t> int </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begin</a:t>
            </a:r>
          </a:p>
          <a:p>
            <a:pPr marL="0" indent="0">
              <a:buNone/>
            </a:pP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return @x1+@x2</a:t>
            </a:r>
          </a:p>
          <a:p>
            <a:pPr marL="0" indent="0">
              <a:buNone/>
            </a:pPr>
            <a:r>
              <a:rPr lang="en-US">
                <a:latin typeface="Courier New" panose="02070309020205020404" pitchFamily="49" charset="0"/>
                <a:cs typeface="Courier New" panose="02070309020205020404" pitchFamily="49" charset="0"/>
              </a:rPr>
              <a:t>end </a:t>
            </a:r>
            <a:endParaRPr lang="en-US"/>
          </a:p>
          <a:p>
            <a:r>
              <a:rPr lang="en-US"/>
              <a:t>Sử dụng</a:t>
            </a:r>
          </a:p>
          <a:p>
            <a:pPr marL="0" indent="0">
              <a:buNone/>
            </a:pPr>
            <a:r>
              <a:rPr lang="en-US">
                <a:latin typeface="Courier New" panose="02070309020205020404" pitchFamily="49" charset="0"/>
                <a:cs typeface="Courier New" panose="02070309020205020404" pitchFamily="49" charset="0"/>
              </a:rPr>
              <a:t>select dbo.Cong(1, -5) as KQ</a:t>
            </a:r>
            <a:r>
              <a:rPr lang="en-US">
                <a:effectLst/>
                <a:latin typeface="Courier New" panose="02070309020205020404" pitchFamily="49" charset="0"/>
                <a:cs typeface="Courier New" panose="02070309020205020404" pitchFamily="49" charset="0"/>
              </a:rPr>
              <a: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84960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905C-75CE-B040-89CF-283BB870D946}"/>
              </a:ext>
            </a:extLst>
          </p:cNvPr>
          <p:cNvSpPr>
            <a:spLocks noGrp="1"/>
          </p:cNvSpPr>
          <p:nvPr>
            <p:ph type="title"/>
          </p:nvPr>
        </p:nvSpPr>
        <p:spPr/>
        <p:txBody>
          <a:bodyPr/>
          <a:lstStyle/>
          <a:p>
            <a:r>
              <a:rPr lang="en-US" dirty="0" err="1"/>
              <a:t>Lợi</a:t>
            </a:r>
            <a:r>
              <a:rPr lang="en-US" dirty="0"/>
              <a:t> </a:t>
            </a:r>
            <a:r>
              <a:rPr lang="en-US" dirty="0" err="1"/>
              <a:t>ích</a:t>
            </a:r>
            <a:r>
              <a:rPr lang="en-US" dirty="0"/>
              <a:t> </a:t>
            </a:r>
            <a:r>
              <a:rPr lang="en-US" dirty="0" err="1"/>
              <a:t>của</a:t>
            </a:r>
            <a:r>
              <a:rPr lang="en-US" dirty="0"/>
              <a:t> Stored Procedure</a:t>
            </a:r>
          </a:p>
        </p:txBody>
      </p:sp>
      <p:sp>
        <p:nvSpPr>
          <p:cNvPr id="3" name="Content Placeholder 2">
            <a:extLst>
              <a:ext uri="{FF2B5EF4-FFF2-40B4-BE49-F238E27FC236}">
                <a16:creationId xmlns:a16="http://schemas.microsoft.com/office/drawing/2014/main" id="{91A74D01-2BE1-C045-8188-612DF1B61687}"/>
              </a:ext>
            </a:extLst>
          </p:cNvPr>
          <p:cNvSpPr>
            <a:spLocks noGrp="1"/>
          </p:cNvSpPr>
          <p:nvPr>
            <p:ph idx="1"/>
          </p:nvPr>
        </p:nvSpPr>
        <p:spPr/>
        <p:txBody>
          <a:bodyPr/>
          <a:lstStyle/>
          <a:p>
            <a:r>
              <a:rPr lang="en-US" dirty="0">
                <a:solidFill>
                  <a:srgbClr val="FF0000"/>
                </a:solidFill>
              </a:rPr>
              <a:t>Module </a:t>
            </a:r>
            <a:r>
              <a:rPr lang="en-US" dirty="0" err="1">
                <a:solidFill>
                  <a:srgbClr val="FF0000"/>
                </a:solidFill>
              </a:rPr>
              <a:t>hóa</a:t>
            </a:r>
            <a:r>
              <a:rPr lang="en-US" dirty="0">
                <a:solidFill>
                  <a:srgbClr val="FF0000"/>
                </a:solidFill>
              </a:rPr>
              <a:t>: </a:t>
            </a:r>
            <a:r>
              <a:rPr lang="en-US" dirty="0" err="1"/>
              <a:t>Chỉ</a:t>
            </a:r>
            <a:r>
              <a:rPr lang="en-US" dirty="0"/>
              <a:t> </a:t>
            </a:r>
            <a:r>
              <a:rPr lang="en-US" dirty="0" err="1"/>
              <a:t>cần</a:t>
            </a:r>
            <a:r>
              <a:rPr lang="en-US" dirty="0"/>
              <a:t> </a:t>
            </a:r>
            <a:r>
              <a:rPr lang="en-US" dirty="0" err="1">
                <a:solidFill>
                  <a:srgbClr val="FF0000"/>
                </a:solidFill>
              </a:rPr>
              <a:t>viết</a:t>
            </a:r>
            <a:r>
              <a:rPr lang="en-US" dirty="0">
                <a:solidFill>
                  <a:srgbClr val="FF0000"/>
                </a:solidFill>
              </a:rPr>
              <a:t> Stored Procedure 1 </a:t>
            </a:r>
            <a:r>
              <a:rPr lang="en-US" dirty="0" err="1">
                <a:solidFill>
                  <a:srgbClr val="FF0000"/>
                </a:solidFill>
              </a:rPr>
              <a:t>lần</a:t>
            </a:r>
            <a:r>
              <a:rPr lang="en-US" dirty="0">
                <a:solidFill>
                  <a:srgbClr val="FF0000"/>
                </a:solidFill>
              </a:rPr>
              <a:t>, </a:t>
            </a:r>
            <a:r>
              <a:rPr lang="en-US" dirty="0" err="1"/>
              <a:t>sau</a:t>
            </a:r>
            <a:r>
              <a:rPr lang="en-US" dirty="0"/>
              <a:t> </a:t>
            </a:r>
            <a:r>
              <a:rPr lang="en-US" dirty="0" err="1"/>
              <a:t>đó</a:t>
            </a:r>
            <a:r>
              <a:rPr lang="en-US" dirty="0"/>
              <a:t> </a:t>
            </a:r>
            <a:r>
              <a:rPr lang="en-US" dirty="0" err="1"/>
              <a:t>có</a:t>
            </a:r>
            <a:r>
              <a:rPr lang="en-US" dirty="0"/>
              <a:t> </a:t>
            </a:r>
            <a:r>
              <a:rPr lang="en-US" dirty="0" err="1"/>
              <a:t>thể</a:t>
            </a:r>
            <a:r>
              <a:rPr lang="en-US" dirty="0"/>
              <a:t> </a:t>
            </a:r>
            <a:r>
              <a:rPr lang="en-US" dirty="0" err="1">
                <a:solidFill>
                  <a:srgbClr val="FF0000"/>
                </a:solidFill>
              </a:rPr>
              <a:t>gọi</a:t>
            </a:r>
            <a:r>
              <a:rPr lang="en-US" dirty="0">
                <a:solidFill>
                  <a:srgbClr val="FF0000"/>
                </a:solidFill>
              </a:rPr>
              <a:t> </a:t>
            </a:r>
            <a:r>
              <a:rPr lang="en-US" dirty="0" err="1">
                <a:solidFill>
                  <a:srgbClr val="FF0000"/>
                </a:solidFill>
              </a:rPr>
              <a:t>nó</a:t>
            </a:r>
            <a:r>
              <a:rPr lang="en-US" dirty="0">
                <a:solidFill>
                  <a:srgbClr val="FF0000"/>
                </a:solidFill>
              </a:rPr>
              <a:t> </a:t>
            </a:r>
            <a:r>
              <a:rPr lang="en-US" dirty="0" err="1">
                <a:solidFill>
                  <a:srgbClr val="FF0000"/>
                </a:solidFill>
              </a:rPr>
              <a:t>nhiều</a:t>
            </a:r>
            <a:r>
              <a:rPr lang="en-US" dirty="0">
                <a:solidFill>
                  <a:srgbClr val="FF0000"/>
                </a:solidFill>
              </a:rPr>
              <a:t> </a:t>
            </a:r>
            <a:r>
              <a:rPr lang="en-US" dirty="0" err="1">
                <a:solidFill>
                  <a:srgbClr val="FF0000"/>
                </a:solidFill>
              </a:rPr>
              <a:t>lần</a:t>
            </a:r>
            <a:r>
              <a:rPr lang="en-US" dirty="0">
                <a:solidFill>
                  <a:srgbClr val="FF0000"/>
                </a:solidFill>
              </a:rPr>
              <a:t> </a:t>
            </a:r>
            <a:r>
              <a:rPr lang="en-US" dirty="0"/>
              <a:t>ở </a:t>
            </a:r>
            <a:r>
              <a:rPr lang="en-US" dirty="0" err="1"/>
              <a:t>trong</a:t>
            </a:r>
            <a:r>
              <a:rPr lang="en-US" dirty="0"/>
              <a:t> </a:t>
            </a:r>
            <a:r>
              <a:rPr lang="en-US" dirty="0" err="1"/>
              <a:t>ứng</a:t>
            </a:r>
            <a:r>
              <a:rPr lang="en-US" dirty="0"/>
              <a:t> </a:t>
            </a:r>
            <a:r>
              <a:rPr lang="en-US" dirty="0" err="1"/>
              <a:t>dụng</a:t>
            </a:r>
            <a:r>
              <a:rPr lang="en-US" dirty="0"/>
              <a:t>.</a:t>
            </a:r>
          </a:p>
          <a:p>
            <a:r>
              <a:rPr lang="vi-VN" dirty="0">
                <a:solidFill>
                  <a:srgbClr val="FF0000"/>
                </a:solidFill>
              </a:rPr>
              <a:t>Thực thi nhanh hơn: </a:t>
            </a:r>
            <a:r>
              <a:rPr lang="vi-VN" dirty="0"/>
              <a:t>Stored Procedure sẽ được </a:t>
            </a:r>
            <a:r>
              <a:rPr lang="vi-VN" dirty="0">
                <a:solidFill>
                  <a:srgbClr val="FF0000"/>
                </a:solidFill>
              </a:rPr>
              <a:t>biên dịch và lưu vào bộ nhớ khi được tạo ra </a:t>
            </a:r>
            <a:r>
              <a:rPr lang="vi-VN" dirty="0"/>
              <a:t>- thực thi nhanh hơn so với việc gửi từng đoạn lệnh SQL tới SQL Server.</a:t>
            </a:r>
          </a:p>
          <a:p>
            <a:r>
              <a:rPr lang="en-US" dirty="0" err="1">
                <a:solidFill>
                  <a:srgbClr val="FF0000"/>
                </a:solidFill>
              </a:rPr>
              <a:t>Giảm</a:t>
            </a:r>
            <a:r>
              <a:rPr lang="en-US" dirty="0">
                <a:solidFill>
                  <a:srgbClr val="FF0000"/>
                </a:solidFill>
              </a:rPr>
              <a:t> </a:t>
            </a:r>
            <a:r>
              <a:rPr lang="en-US" dirty="0" err="1">
                <a:solidFill>
                  <a:srgbClr val="FF0000"/>
                </a:solidFill>
              </a:rPr>
              <a:t>tải</a:t>
            </a:r>
            <a:r>
              <a:rPr lang="en-US" dirty="0">
                <a:solidFill>
                  <a:srgbClr val="FF0000"/>
                </a:solidFill>
              </a:rPr>
              <a:t> </a:t>
            </a:r>
            <a:r>
              <a:rPr lang="en-US" dirty="0" err="1">
                <a:solidFill>
                  <a:srgbClr val="FF0000"/>
                </a:solidFill>
              </a:rPr>
              <a:t>băng</a:t>
            </a:r>
            <a:r>
              <a:rPr lang="en-US" dirty="0">
                <a:solidFill>
                  <a:srgbClr val="FF0000"/>
                </a:solidFill>
              </a:rPr>
              <a:t> </a:t>
            </a:r>
            <a:r>
              <a:rPr lang="en-US" dirty="0" err="1">
                <a:solidFill>
                  <a:srgbClr val="FF0000"/>
                </a:solidFill>
              </a:rPr>
              <a:t>thông</a:t>
            </a:r>
            <a:r>
              <a:rPr lang="en-US" dirty="0">
                <a:solidFill>
                  <a:srgbClr val="FF0000"/>
                </a:solidFill>
              </a:rPr>
              <a:t>:</a:t>
            </a:r>
            <a:r>
              <a:rPr lang="en-US" dirty="0"/>
              <a:t> </a:t>
            </a:r>
            <a:r>
              <a:rPr lang="en-US" dirty="0" err="1"/>
              <a:t>gom</a:t>
            </a:r>
            <a:r>
              <a:rPr lang="en-US" dirty="0"/>
              <a:t> </a:t>
            </a:r>
            <a:r>
              <a:rPr lang="en-US" dirty="0" err="1"/>
              <a:t>các</a:t>
            </a:r>
            <a:r>
              <a:rPr lang="en-US" dirty="0"/>
              <a:t> </a:t>
            </a:r>
            <a:r>
              <a:rPr lang="en-US" dirty="0" err="1"/>
              <a:t>câu</a:t>
            </a:r>
            <a:r>
              <a:rPr lang="en-US" dirty="0"/>
              <a:t> </a:t>
            </a:r>
            <a:r>
              <a:rPr lang="en-US" dirty="0" err="1"/>
              <a:t>lệnh</a:t>
            </a:r>
            <a:r>
              <a:rPr lang="en-US" dirty="0"/>
              <a:t> SQL </a:t>
            </a:r>
            <a:r>
              <a:rPr lang="en-US" dirty="0" err="1"/>
              <a:t>vào</a:t>
            </a:r>
            <a:r>
              <a:rPr lang="en-US" dirty="0"/>
              <a:t> 1 Stored Procedure </a:t>
            </a:r>
            <a:r>
              <a:rPr lang="en-US" dirty="0" err="1"/>
              <a:t>và</a:t>
            </a:r>
            <a:r>
              <a:rPr lang="en-US" dirty="0"/>
              <a:t> </a:t>
            </a:r>
            <a:r>
              <a:rPr lang="en-US" dirty="0" err="1"/>
              <a:t>chỉ</a:t>
            </a:r>
            <a:r>
              <a:rPr lang="en-US" dirty="0"/>
              <a:t> </a:t>
            </a:r>
            <a:r>
              <a:rPr lang="en-US" dirty="0" err="1"/>
              <a:t>phải</a:t>
            </a:r>
            <a:r>
              <a:rPr lang="en-US" dirty="0"/>
              <a:t> </a:t>
            </a:r>
            <a:r>
              <a:rPr lang="en-US" dirty="0" err="1">
                <a:solidFill>
                  <a:srgbClr val="FF0000"/>
                </a:solidFill>
              </a:rPr>
              <a:t>gọi</a:t>
            </a:r>
            <a:r>
              <a:rPr lang="en-US" dirty="0">
                <a:solidFill>
                  <a:srgbClr val="FF0000"/>
                </a:solidFill>
              </a:rPr>
              <a:t> </a:t>
            </a:r>
            <a:r>
              <a:rPr lang="en-US" dirty="0" err="1">
                <a:solidFill>
                  <a:srgbClr val="FF0000"/>
                </a:solidFill>
              </a:rPr>
              <a:t>đến</a:t>
            </a:r>
            <a:r>
              <a:rPr lang="en-US" dirty="0">
                <a:solidFill>
                  <a:srgbClr val="FF0000"/>
                </a:solidFill>
              </a:rPr>
              <a:t> 1 </a:t>
            </a:r>
            <a:r>
              <a:rPr lang="en-US" dirty="0" err="1">
                <a:solidFill>
                  <a:srgbClr val="FF0000"/>
                </a:solidFill>
              </a:rPr>
              <a:t>lần</a:t>
            </a:r>
            <a:r>
              <a:rPr lang="en-US" dirty="0">
                <a:solidFill>
                  <a:srgbClr val="FF0000"/>
                </a:solidFill>
              </a:rPr>
              <a:t> </a:t>
            </a:r>
            <a:r>
              <a:rPr lang="en-US" dirty="0" err="1">
                <a:solidFill>
                  <a:srgbClr val="FF0000"/>
                </a:solidFill>
              </a:rPr>
              <a:t>duy</a:t>
            </a:r>
            <a:r>
              <a:rPr lang="en-US" dirty="0">
                <a:solidFill>
                  <a:srgbClr val="FF0000"/>
                </a:solidFill>
              </a:rPr>
              <a:t> </a:t>
            </a:r>
            <a:r>
              <a:rPr lang="en-US" dirty="0" err="1">
                <a:solidFill>
                  <a:srgbClr val="FF0000"/>
                </a:solidFill>
              </a:rPr>
              <a:t>nhất</a:t>
            </a:r>
            <a:r>
              <a:rPr lang="en-US" dirty="0">
                <a:solidFill>
                  <a:srgbClr val="FF0000"/>
                </a:solidFill>
              </a:rPr>
              <a:t> qua network </a:t>
            </a:r>
            <a:r>
              <a:rPr lang="en-US" dirty="0" err="1">
                <a:solidFill>
                  <a:srgbClr val="FF0000"/>
                </a:solidFill>
              </a:rPr>
              <a:t>thay</a:t>
            </a:r>
            <a:r>
              <a:rPr lang="en-US" dirty="0">
                <a:solidFill>
                  <a:srgbClr val="FF0000"/>
                </a:solidFill>
              </a:rPr>
              <a:t> </a:t>
            </a:r>
            <a:r>
              <a:rPr lang="en-US" dirty="0" err="1">
                <a:solidFill>
                  <a:srgbClr val="FF0000"/>
                </a:solidFill>
              </a:rPr>
              <a:t>vì</a:t>
            </a:r>
            <a:r>
              <a:rPr lang="en-US" dirty="0">
                <a:solidFill>
                  <a:srgbClr val="FF0000"/>
                </a:solidFill>
              </a:rPr>
              <a:t> </a:t>
            </a:r>
            <a:r>
              <a:rPr lang="en-US" dirty="0" err="1">
                <a:solidFill>
                  <a:srgbClr val="FF0000"/>
                </a:solidFill>
              </a:rPr>
              <a:t>phải</a:t>
            </a:r>
            <a:r>
              <a:rPr lang="en-US" dirty="0">
                <a:solidFill>
                  <a:srgbClr val="FF0000"/>
                </a:solidFill>
              </a:rPr>
              <a:t> </a:t>
            </a:r>
            <a:r>
              <a:rPr lang="en-US" dirty="0" err="1">
                <a:solidFill>
                  <a:srgbClr val="FF0000"/>
                </a:solidFill>
              </a:rPr>
              <a:t>gọi</a:t>
            </a:r>
            <a:r>
              <a:rPr lang="en-US" dirty="0">
                <a:solidFill>
                  <a:srgbClr val="FF0000"/>
                </a:solidFill>
              </a:rPr>
              <a:t> </a:t>
            </a:r>
            <a:r>
              <a:rPr lang="en-US" dirty="0" err="1">
                <a:solidFill>
                  <a:srgbClr val="FF0000"/>
                </a:solidFill>
              </a:rPr>
              <a:t>nhiều</a:t>
            </a:r>
            <a:r>
              <a:rPr lang="en-US" dirty="0">
                <a:solidFill>
                  <a:srgbClr val="FF0000"/>
                </a:solidFill>
              </a:rPr>
              <a:t> </a:t>
            </a:r>
            <a:r>
              <a:rPr lang="en-US" dirty="0" err="1">
                <a:solidFill>
                  <a:srgbClr val="FF0000"/>
                </a:solidFill>
              </a:rPr>
              <a:t>lần</a:t>
            </a:r>
            <a:r>
              <a:rPr lang="en-US" dirty="0"/>
              <a:t>.</a:t>
            </a:r>
          </a:p>
        </p:txBody>
      </p:sp>
    </p:spTree>
    <p:extLst>
      <p:ext uri="{BB962C8B-B14F-4D97-AF65-F5344CB8AC3E}">
        <p14:creationId xmlns:p14="http://schemas.microsoft.com/office/powerpoint/2010/main" val="71343751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24B0-2A01-CD4B-86E6-72692415A2B2}"/>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Dạng</a:t>
            </a:r>
            <a:r>
              <a:rPr lang="en-US" dirty="0"/>
              <a:t> 2:</a:t>
            </a:r>
            <a:br>
              <a:rPr lang="en-US" dirty="0"/>
            </a:br>
            <a:r>
              <a:rPr lang="en-US" dirty="0"/>
              <a:t>Inline Table-valued Functions.</a:t>
            </a:r>
          </a:p>
        </p:txBody>
      </p:sp>
      <p:sp>
        <p:nvSpPr>
          <p:cNvPr id="3" name="Content Placeholder 2">
            <a:extLst>
              <a:ext uri="{FF2B5EF4-FFF2-40B4-BE49-F238E27FC236}">
                <a16:creationId xmlns:a16="http://schemas.microsoft.com/office/drawing/2014/main" id="{BA406B72-71EC-A14C-8B19-660BE5A44A33}"/>
              </a:ext>
            </a:extLst>
          </p:cNvPr>
          <p:cNvSpPr>
            <a:spLocks noGrp="1"/>
          </p:cNvSpPr>
          <p:nvPr>
            <p:ph idx="1"/>
          </p:nvPr>
        </p:nvSpPr>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function_name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TABLE</a:t>
            </a:r>
            <a:r>
              <a:rPr lang="en-US" sz="2400" i="1">
                <a:latin typeface="Courier New" panose="02070309020205020404" pitchFamily="49" charset="0"/>
                <a:cs typeface="Courier New" panose="02070309020205020404" pitchFamily="49" charset="0"/>
              </a:rPr>
              <a:t> </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 AS ] </a:t>
            </a:r>
          </a:p>
          <a:p>
            <a:pPr marL="0" indent="0">
              <a:buNone/>
            </a:pPr>
            <a:r>
              <a:rPr lang="en-US" sz="2400" b="1">
                <a:latin typeface="Courier New" panose="02070309020205020404" pitchFamily="49" charset="0"/>
                <a:cs typeface="Courier New" panose="02070309020205020404" pitchFamily="49" charset="0"/>
              </a:rPr>
              <a:t>RETURN</a:t>
            </a:r>
            <a:r>
              <a:rPr lang="en-US" sz="2400">
                <a:latin typeface="Courier New" panose="02070309020205020404" pitchFamily="49" charset="0"/>
                <a:cs typeface="Courier New" panose="02070309020205020404" pitchFamily="49" charset="0"/>
              </a:rPr>
              <a:t> [ </a:t>
            </a:r>
            <a:r>
              <a:rPr lang="en-US" sz="2400" b="1">
                <a:solidFill>
                  <a:srgbClr val="008000"/>
                </a:solidFill>
                <a:latin typeface="Courier New" panose="02070309020205020404" pitchFamily="49" charset="0"/>
                <a:cs typeface="Courier New" panose="02070309020205020404" pitchFamily="49" charset="0"/>
              </a:rPr>
              <a:t>(</a:t>
            </a:r>
            <a:r>
              <a:rPr lang="en-US" sz="2400">
                <a:solidFill>
                  <a:srgbClr val="008000"/>
                </a:solidFill>
                <a:latin typeface="Courier New" panose="02070309020205020404" pitchFamily="49" charset="0"/>
                <a:cs typeface="Courier New" panose="02070309020205020404" pitchFamily="49" charset="0"/>
              </a:rPr>
              <a:t> ] </a:t>
            </a:r>
            <a:r>
              <a:rPr lang="en-US" sz="2400" i="1">
                <a:solidFill>
                  <a:srgbClr val="008000"/>
                </a:solidFill>
                <a:latin typeface="Courier New" panose="02070309020205020404" pitchFamily="49" charset="0"/>
                <a:cs typeface="Courier New" panose="02070309020205020404" pitchFamily="49" charset="0"/>
              </a:rPr>
              <a:t>select-stmt</a:t>
            </a:r>
            <a:r>
              <a:rPr lang="en-US" sz="2400">
                <a:solidFill>
                  <a:srgbClr val="008000"/>
                </a:solidFill>
                <a:latin typeface="Courier New" panose="02070309020205020404" pitchFamily="49" charset="0"/>
                <a:cs typeface="Courier New" panose="02070309020205020404" pitchFamily="49" charset="0"/>
              </a:rPr>
              <a:t> [ </a:t>
            </a:r>
            <a:r>
              <a:rPr lang="en-US" sz="2400" b="1">
                <a:solidFill>
                  <a:srgbClr val="008000"/>
                </a:solidFill>
                <a:latin typeface="Courier New" panose="02070309020205020404" pitchFamily="49" charset="0"/>
                <a:cs typeface="Courier New" panose="02070309020205020404" pitchFamily="49" charset="0"/>
              </a:rPr>
              <a:t>)</a:t>
            </a:r>
            <a:r>
              <a:rPr lang="en-US" sz="2400">
                <a:solidFill>
                  <a:srgbClr val="008000"/>
                </a:solidFill>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p>
          <a:p>
            <a:pPr marL="0" indent="0">
              <a:buNone/>
            </a:pPr>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582536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740F-CA09-9743-81A0-A98F9235B1FB}"/>
              </a:ext>
            </a:extLst>
          </p:cNvPr>
          <p:cNvSpPr>
            <a:spLocks noGrp="1"/>
          </p:cNvSpPr>
          <p:nvPr>
            <p:ph type="title"/>
          </p:nvPr>
        </p:nvSpPr>
        <p:spPr/>
        <p:txBody>
          <a:bodyPr/>
          <a:lstStyle/>
          <a:p>
            <a:r>
              <a:rPr lang="en-US"/>
              <a:t>Ví dụ 2</a:t>
            </a:r>
          </a:p>
        </p:txBody>
      </p:sp>
      <p:sp>
        <p:nvSpPr>
          <p:cNvPr id="3" name="Content Placeholder 2">
            <a:extLst>
              <a:ext uri="{FF2B5EF4-FFF2-40B4-BE49-F238E27FC236}">
                <a16:creationId xmlns:a16="http://schemas.microsoft.com/office/drawing/2014/main" id="{9D332EDC-4AE5-5942-9259-86822F80D31A}"/>
              </a:ext>
            </a:extLst>
          </p:cNvPr>
          <p:cNvSpPr>
            <a:spLocks noGrp="1"/>
          </p:cNvSpPr>
          <p:nvPr>
            <p:ph idx="1"/>
          </p:nvPr>
        </p:nvSpPr>
        <p:spPr/>
        <p:txBody>
          <a:bodyPr/>
          <a:lstStyle/>
          <a:p>
            <a:r>
              <a:rPr lang="en-US"/>
              <a:t>Khai báo:</a:t>
            </a:r>
          </a:p>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latin typeface="Courier New" panose="02070309020205020404" pitchFamily="49" charset="0"/>
                <a:cs typeface="Courier New" panose="02070309020205020404" pitchFamily="49" charset="0"/>
              </a:rPr>
              <a:t>DiemNhoHon(@x1 int) returns table </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return</a:t>
            </a:r>
            <a:r>
              <a:rPr lang="en-US">
                <a:latin typeface="Courier New" panose="02070309020205020404" pitchFamily="49" charset="0"/>
                <a:cs typeface="Courier New" panose="02070309020205020404" pitchFamily="49" charset="0"/>
              </a:rPr>
              <a:t> (select * from SVMON2 where Diem &gt;@x1 )</a:t>
            </a:r>
          </a:p>
          <a:p>
            <a:pPr marL="0" indent="0">
              <a:buNone/>
            </a:pPr>
            <a:r>
              <a:rPr lang="en-US"/>
              <a:t> </a:t>
            </a:r>
          </a:p>
          <a:p>
            <a:r>
              <a:rPr lang="en-US"/>
              <a:t>Sử dụng</a:t>
            </a:r>
          </a:p>
          <a:p>
            <a:pPr marL="0" indent="0">
              <a:buNone/>
            </a:pPr>
            <a:r>
              <a:rPr lang="en-US">
                <a:solidFill>
                  <a:srgbClr val="FF0000"/>
                </a:solidFill>
                <a:latin typeface="Courier New" panose="02070309020205020404" pitchFamily="49" charset="0"/>
                <a:cs typeface="Courier New" panose="02070309020205020404" pitchFamily="49" charset="0"/>
              </a:rPr>
              <a:t>select * from dbo.DiemNhoHon(5)</a:t>
            </a:r>
          </a:p>
          <a:p>
            <a:pPr marL="0" indent="0">
              <a:buNone/>
            </a:pPr>
            <a:endParaRPr lang="en-US"/>
          </a:p>
        </p:txBody>
      </p:sp>
    </p:spTree>
    <p:extLst>
      <p:ext uri="{BB962C8B-B14F-4D97-AF65-F5344CB8AC3E}">
        <p14:creationId xmlns:p14="http://schemas.microsoft.com/office/powerpoint/2010/main" val="3156277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455A-7EEB-AF40-9BEB-2C0AA0720B75}"/>
              </a:ext>
            </a:extLst>
          </p:cNvPr>
          <p:cNvSpPr>
            <a:spLocks noGrp="1"/>
          </p:cNvSpPr>
          <p:nvPr>
            <p:ph type="title"/>
          </p:nvPr>
        </p:nvSpPr>
        <p:spPr/>
        <p:txBody>
          <a:bodyPr/>
          <a:lstStyle/>
          <a:p>
            <a:r>
              <a:rPr lang="en-US"/>
              <a:t>Cú pháp Dạng 3 Multi-statement Table-valued Functions.</a:t>
            </a:r>
          </a:p>
        </p:txBody>
      </p:sp>
      <p:sp>
        <p:nvSpPr>
          <p:cNvPr id="3" name="Content Placeholder 2">
            <a:extLst>
              <a:ext uri="{FF2B5EF4-FFF2-40B4-BE49-F238E27FC236}">
                <a16:creationId xmlns:a16="http://schemas.microsoft.com/office/drawing/2014/main" id="{98C25066-0E4B-B84A-B6C3-6F8387D27EB5}"/>
              </a:ext>
            </a:extLst>
          </p:cNvPr>
          <p:cNvSpPr>
            <a:spLocks noGrp="1"/>
          </p:cNvSpPr>
          <p:nvPr>
            <p:ph idx="1"/>
          </p:nvPr>
        </p:nvSpPr>
        <p:spPr>
          <a:xfrm>
            <a:off x="609600" y="1524000"/>
            <a:ext cx="10972800" cy="4525963"/>
          </a:xfrm>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function</a:t>
            </a:r>
            <a:r>
              <a:rPr lang="en-US" sz="2400" i="1">
                <a:latin typeface="Courier New" panose="02070309020205020404" pitchFamily="49" charset="0"/>
                <a:cs typeface="Courier New" panose="02070309020205020404" pitchFamily="49" charset="0"/>
              </a:rPr>
              <a:t>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@return_variable TABLE &lt; table_type_definition &gt; </a:t>
            </a:r>
          </a:p>
          <a:p>
            <a:pPr marL="0" indent="0">
              <a:buNone/>
            </a:pPr>
            <a:r>
              <a:rPr lang="en-US" sz="2400" i="1">
                <a:solidFill>
                  <a:srgbClr val="008000"/>
                </a:solidFill>
                <a:latin typeface="Courier New" panose="02070309020205020404" pitchFamily="49" charset="0"/>
                <a:cs typeface="Courier New" panose="02070309020205020404" pitchFamily="49" charset="0"/>
              </a:rPr>
              <a:t>[ WITH &lt; function_option &gt; [ [</a:t>
            </a:r>
            <a:r>
              <a:rPr lang="en-US" sz="2400" b="1" i="1">
                <a:solidFill>
                  <a:srgbClr val="008000"/>
                </a:solidFill>
                <a:latin typeface="Courier New" panose="02070309020205020404" pitchFamily="49" charset="0"/>
                <a:cs typeface="Courier New" panose="02070309020205020404" pitchFamily="49" charset="0"/>
              </a:rPr>
              <a:t>,</a:t>
            </a:r>
            <a:r>
              <a:rPr lang="en-US" sz="2400" i="1">
                <a:solidFill>
                  <a:srgbClr val="008000"/>
                </a:solidFill>
                <a:latin typeface="Courier New" panose="02070309020205020404" pitchFamily="49" charset="0"/>
                <a:cs typeface="Courier New" panose="02070309020205020404" pitchFamily="49" charset="0"/>
              </a:rPr>
              <a:t>] ...n ] ] </a:t>
            </a:r>
          </a:p>
          <a:p>
            <a:pPr marL="0" indent="0">
              <a:buNone/>
            </a:pPr>
            <a:r>
              <a:rPr lang="en-US" sz="2400">
                <a:solidFill>
                  <a:srgbClr val="FF0000"/>
                </a:solidFill>
                <a:latin typeface="Courier New" panose="02070309020205020404" pitchFamily="49" charset="0"/>
                <a:cs typeface="Courier New" panose="02070309020205020404" pitchFamily="49" charset="0"/>
              </a:rPr>
              <a:t>[ AS ] </a:t>
            </a:r>
          </a:p>
          <a:p>
            <a:pPr marL="0" indent="0">
              <a:buNone/>
            </a:pPr>
            <a:r>
              <a:rPr lang="en-US" sz="2400">
                <a:latin typeface="Courier New" panose="02070309020205020404" pitchFamily="49" charset="0"/>
                <a:cs typeface="Courier New" panose="02070309020205020404" pitchFamily="49" charset="0"/>
              </a:rPr>
              <a:t>BEGIN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function_body</a:t>
            </a:r>
            <a:r>
              <a:rPr lang="en-US" sz="2400">
                <a:solidFill>
                  <a:srgbClr val="008000"/>
                </a:solidFill>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RETURN</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END</a:t>
            </a:r>
            <a:r>
              <a:rPr lang="en-US" sz="2400">
                <a:effectLst/>
                <a:latin typeface="Courier New" panose="02070309020205020404" pitchFamily="49" charset="0"/>
                <a:cs typeface="Courier New" panose="02070309020205020404" pitchFamily="49" charset="0"/>
              </a:rPr>
              <a:t> </a:t>
            </a:r>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28117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79EC-6144-5A4F-9B91-AE47157E36CF}"/>
              </a:ext>
            </a:extLst>
          </p:cNvPr>
          <p:cNvSpPr>
            <a:spLocks noGrp="1"/>
          </p:cNvSpPr>
          <p:nvPr>
            <p:ph type="title"/>
          </p:nvPr>
        </p:nvSpPr>
        <p:spPr/>
        <p:txBody>
          <a:bodyPr/>
          <a:lstStyle/>
          <a:p>
            <a:r>
              <a:rPr lang="en-US"/>
              <a:t>Ví dụ 3</a:t>
            </a:r>
          </a:p>
        </p:txBody>
      </p:sp>
      <p:sp>
        <p:nvSpPr>
          <p:cNvPr id="3" name="Content Placeholder 2">
            <a:extLst>
              <a:ext uri="{FF2B5EF4-FFF2-40B4-BE49-F238E27FC236}">
                <a16:creationId xmlns:a16="http://schemas.microsoft.com/office/drawing/2014/main" id="{B0EF1947-0EBA-B041-8132-0FA6432FC54E}"/>
              </a:ext>
            </a:extLst>
          </p:cNvPr>
          <p:cNvSpPr>
            <a:spLocks noGrp="1"/>
          </p:cNvSpPr>
          <p:nvPr>
            <p:ph idx="1"/>
          </p:nvPr>
        </p:nvSpPr>
        <p:spPr/>
        <p:txBody>
          <a:bodyPr/>
          <a:lstStyle/>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latin typeface="Courier New" panose="02070309020205020404" pitchFamily="49" charset="0"/>
                <a:cs typeface="Courier New" panose="02070309020205020404" pitchFamily="49" charset="0"/>
              </a:rPr>
              <a:t>DiemNhoHon5(@x1 int) returns @x2 table (MSGV int, MSM int, Diem int)</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begin</a:t>
            </a:r>
          </a:p>
          <a:p>
            <a:pPr marL="0" indent="0">
              <a:buNone/>
            </a:pPr>
            <a:r>
              <a:rPr lang="en-US">
                <a:latin typeface="Courier New" panose="02070309020205020404" pitchFamily="49" charset="0"/>
                <a:cs typeface="Courier New" panose="02070309020205020404" pitchFamily="49" charset="0"/>
              </a:rPr>
              <a:t>	</a:t>
            </a:r>
            <a:r>
              <a:rPr lang="en-US" i="1">
                <a:solidFill>
                  <a:srgbClr val="008000"/>
                </a:solidFill>
                <a:latin typeface="Courier New" panose="02070309020205020404" pitchFamily="49" charset="0"/>
                <a:cs typeface="Courier New" panose="02070309020205020404" pitchFamily="49" charset="0"/>
              </a:rPr>
              <a:t>insert @x2</a:t>
            </a:r>
          </a:p>
          <a:p>
            <a:pPr marL="0" indent="0">
              <a:buNone/>
            </a:pPr>
            <a:r>
              <a:rPr lang="en-US" i="1">
                <a:solidFill>
                  <a:srgbClr val="008000"/>
                </a:solidFill>
                <a:latin typeface="Courier New" panose="02070309020205020404" pitchFamily="49" charset="0"/>
                <a:cs typeface="Courier New" panose="02070309020205020404" pitchFamily="49" charset="0"/>
              </a:rPr>
              <a:t>	select * from SVMON where Diem &gt;@x1</a:t>
            </a:r>
          </a:p>
          <a:p>
            <a:pPr marL="0" indent="0">
              <a:buNone/>
            </a:pPr>
            <a:r>
              <a:rPr lang="en-US" i="1">
                <a:solidFill>
                  <a:srgbClr val="008000"/>
                </a:solidFill>
                <a:latin typeface="Courier New" panose="02070309020205020404" pitchFamily="49" charset="0"/>
                <a:cs typeface="Courier New" panose="02070309020205020404" pitchFamily="49" charset="0"/>
              </a:rPr>
              <a:t>	return </a:t>
            </a:r>
          </a:p>
          <a:p>
            <a:pPr marL="0" indent="0">
              <a:buNone/>
            </a:pPr>
            <a:r>
              <a:rPr lang="en-US">
                <a:latin typeface="Courier New" panose="02070309020205020404" pitchFamily="49" charset="0"/>
                <a:cs typeface="Courier New" panose="02070309020205020404" pitchFamily="49" charset="0"/>
              </a:rPr>
              <a:t>end  </a:t>
            </a:r>
          </a:p>
        </p:txBody>
      </p:sp>
    </p:spTree>
    <p:extLst>
      <p:ext uri="{BB962C8B-B14F-4D97-AF65-F5344CB8AC3E}">
        <p14:creationId xmlns:p14="http://schemas.microsoft.com/office/powerpoint/2010/main" val="137917266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79EC-6144-5A4F-9B91-AE47157E36CF}"/>
              </a:ext>
            </a:extLst>
          </p:cNvPr>
          <p:cNvSpPr>
            <a:spLocks noGrp="1"/>
          </p:cNvSpPr>
          <p:nvPr>
            <p:ph type="title"/>
          </p:nvPr>
        </p:nvSpPr>
        <p:spPr/>
        <p:txBody>
          <a:bodyPr/>
          <a:lstStyle/>
          <a:p>
            <a:r>
              <a:rPr lang="en-US" dirty="0"/>
              <a:t>SO SÁNH SP VÀ FUNCTION</a:t>
            </a:r>
          </a:p>
        </p:txBody>
      </p:sp>
      <p:graphicFrame>
        <p:nvGraphicFramePr>
          <p:cNvPr id="4" name="Table 4">
            <a:extLst>
              <a:ext uri="{FF2B5EF4-FFF2-40B4-BE49-F238E27FC236}">
                <a16:creationId xmlns:a16="http://schemas.microsoft.com/office/drawing/2014/main" id="{382B2DD0-D0EC-53F0-3107-E66549D81D5B}"/>
              </a:ext>
            </a:extLst>
          </p:cNvPr>
          <p:cNvGraphicFramePr>
            <a:graphicFrameLocks noGrp="1"/>
          </p:cNvGraphicFramePr>
          <p:nvPr>
            <p:ph idx="1"/>
            <p:extLst>
              <p:ext uri="{D42A27DB-BD31-4B8C-83A1-F6EECF244321}">
                <p14:modId xmlns:p14="http://schemas.microsoft.com/office/powerpoint/2010/main" val="3048281088"/>
              </p:ext>
            </p:extLst>
          </p:nvPr>
        </p:nvGraphicFramePr>
        <p:xfrm>
          <a:off x="609600" y="1447800"/>
          <a:ext cx="10972800" cy="43891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942559969"/>
                    </a:ext>
                  </a:extLst>
                </a:gridCol>
                <a:gridCol w="5486400">
                  <a:extLst>
                    <a:ext uri="{9D8B030D-6E8A-4147-A177-3AD203B41FA5}">
                      <a16:colId xmlns:a16="http://schemas.microsoft.com/office/drawing/2014/main" val="3167524005"/>
                    </a:ext>
                  </a:extLst>
                </a:gridCol>
              </a:tblGrid>
              <a:tr h="370840">
                <a:tc>
                  <a:txBody>
                    <a:bodyPr/>
                    <a:lstStyle/>
                    <a:p>
                      <a:pPr algn="ctr"/>
                      <a:r>
                        <a:rPr lang="en-US" sz="2400" dirty="0">
                          <a:solidFill>
                            <a:schemeClr val="tx1"/>
                          </a:solidFill>
                        </a:rPr>
                        <a:t>STORED PROCEDURE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62350"/>
                  </a:ext>
                </a:extLst>
              </a:tr>
              <a:tr h="370840">
                <a:tc gridSpan="2">
                  <a:txBody>
                    <a:bodyPr/>
                    <a:lstStyle/>
                    <a:p>
                      <a:pPr algn="ctr"/>
                      <a:r>
                        <a:rPr lang="en-US" sz="2400" b="0" i="0" kern="1200" dirty="0" err="1">
                          <a:solidFill>
                            <a:srgbClr val="FF0000"/>
                          </a:solidFill>
                          <a:effectLst/>
                          <a:latin typeface="+mn-lt"/>
                          <a:ea typeface="+mn-ea"/>
                          <a:cs typeface="+mn-cs"/>
                        </a:rPr>
                        <a:t>Là</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một</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tập</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các</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câu</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lệnh</a:t>
                      </a:r>
                      <a:r>
                        <a:rPr lang="en-US" sz="2400" b="0" i="0" kern="1200" dirty="0">
                          <a:solidFill>
                            <a:srgbClr val="FF0000"/>
                          </a:solidFill>
                          <a:effectLst/>
                          <a:latin typeface="+mn-lt"/>
                          <a:ea typeface="+mn-ea"/>
                          <a:cs typeface="+mn-cs"/>
                        </a:rPr>
                        <a:t> SQL</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5297536"/>
                  </a:ext>
                </a:extLst>
              </a:tr>
              <a:tr h="370840">
                <a:tc>
                  <a:txBody>
                    <a:bodyPr/>
                    <a:lstStyle/>
                    <a:p>
                      <a:r>
                        <a:rPr lang="en-US" sz="2400" b="0" i="0" kern="1200" dirty="0" err="1">
                          <a:solidFill>
                            <a:srgbClr val="0066FF"/>
                          </a:solidFill>
                          <a:effectLst/>
                          <a:latin typeface="+mn-lt"/>
                          <a:ea typeface="+mn-ea"/>
                          <a:cs typeface="+mn-cs"/>
                        </a:rPr>
                        <a:t>Trả</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về</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giá</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trị</a:t>
                      </a:r>
                      <a:r>
                        <a:rPr lang="en-US" sz="2400" b="0" i="0" kern="1200" dirty="0">
                          <a:solidFill>
                            <a:srgbClr val="0066FF"/>
                          </a:solidFill>
                          <a:effectLst/>
                          <a:latin typeface="+mn-lt"/>
                          <a:ea typeface="+mn-ea"/>
                          <a:cs typeface="+mn-cs"/>
                        </a:rPr>
                        <a:t> 0, 1 </a:t>
                      </a:r>
                      <a:r>
                        <a:rPr lang="en-US" sz="2400" b="0" i="0" kern="1200" dirty="0" err="1">
                          <a:solidFill>
                            <a:srgbClr val="0066FF"/>
                          </a:solidFill>
                          <a:effectLst/>
                          <a:latin typeface="+mn-lt"/>
                          <a:ea typeface="+mn-ea"/>
                          <a:cs typeface="+mn-cs"/>
                        </a:rPr>
                        <a:t>hoặc</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nhiều</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giá</a:t>
                      </a:r>
                      <a:r>
                        <a:rPr lang="en-US" sz="2400" b="0" i="0" kern="1200" dirty="0">
                          <a:solidFill>
                            <a:srgbClr val="0066FF"/>
                          </a:solidFill>
                          <a:effectLst/>
                          <a:latin typeface="+mn-lt"/>
                          <a:ea typeface="+mn-ea"/>
                          <a:cs typeface="+mn-cs"/>
                        </a:rPr>
                        <a:t> </a:t>
                      </a:r>
                      <a:r>
                        <a:rPr lang="en-US" sz="2400" b="0" i="0" kern="1200" dirty="0" err="1">
                          <a:solidFill>
                            <a:srgbClr val="0066FF"/>
                          </a:solidFill>
                          <a:effectLst/>
                          <a:latin typeface="+mn-lt"/>
                          <a:ea typeface="+mn-ea"/>
                          <a:cs typeface="+mn-cs"/>
                        </a:rPr>
                        <a:t>trị</a:t>
                      </a:r>
                      <a:endParaRPr lang="en-US" sz="2400" dirty="0">
                        <a:solidFill>
                          <a:srgbClr val="0066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err="1">
                          <a:solidFill>
                            <a:srgbClr val="0066FF"/>
                          </a:solidFill>
                        </a:rPr>
                        <a:t>Trả</a:t>
                      </a:r>
                      <a:r>
                        <a:rPr lang="en-US" sz="2400" dirty="0">
                          <a:solidFill>
                            <a:srgbClr val="0066FF"/>
                          </a:solidFill>
                        </a:rPr>
                        <a:t> </a:t>
                      </a:r>
                      <a:r>
                        <a:rPr lang="en-US" sz="2400" dirty="0" err="1">
                          <a:solidFill>
                            <a:srgbClr val="0066FF"/>
                          </a:solidFill>
                        </a:rPr>
                        <a:t>về</a:t>
                      </a:r>
                      <a:r>
                        <a:rPr lang="en-US" sz="2400" dirty="0">
                          <a:solidFill>
                            <a:srgbClr val="0066FF"/>
                          </a:solidFill>
                        </a:rPr>
                        <a:t> 1 </a:t>
                      </a:r>
                      <a:r>
                        <a:rPr lang="en-US" sz="2400" dirty="0" err="1">
                          <a:solidFill>
                            <a:srgbClr val="0066FF"/>
                          </a:solidFill>
                        </a:rPr>
                        <a:t>giá</a:t>
                      </a:r>
                      <a:r>
                        <a:rPr lang="en-US" sz="2400" dirty="0">
                          <a:solidFill>
                            <a:srgbClr val="0066FF"/>
                          </a:solidFill>
                        </a:rPr>
                        <a:t> </a:t>
                      </a:r>
                      <a:r>
                        <a:rPr lang="en-US" sz="2400" dirty="0" err="1">
                          <a:solidFill>
                            <a:srgbClr val="0066FF"/>
                          </a:solidFill>
                        </a:rPr>
                        <a:t>trị</a:t>
                      </a:r>
                      <a:r>
                        <a:rPr lang="en-US" sz="2400" dirty="0">
                          <a:solidFill>
                            <a:srgbClr val="0066FF"/>
                          </a:solidFill>
                        </a:rPr>
                        <a:t> </a:t>
                      </a:r>
                      <a:r>
                        <a:rPr lang="en-US" sz="2400" dirty="0" err="1">
                          <a:solidFill>
                            <a:srgbClr val="0066FF"/>
                          </a:solidFill>
                        </a:rPr>
                        <a:t>duy</a:t>
                      </a:r>
                      <a:r>
                        <a:rPr lang="en-US" sz="2400" dirty="0">
                          <a:solidFill>
                            <a:srgbClr val="0066FF"/>
                          </a:solidFill>
                        </a:rPr>
                        <a:t> </a:t>
                      </a:r>
                      <a:r>
                        <a:rPr lang="en-US" sz="2400" dirty="0" err="1">
                          <a:solidFill>
                            <a:srgbClr val="0066FF"/>
                          </a:solidFill>
                        </a:rPr>
                        <a:t>nhất</a:t>
                      </a:r>
                      <a:endParaRPr lang="en-US" sz="2400" dirty="0">
                        <a:solidFill>
                          <a:srgbClr val="0066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2136817"/>
                  </a:ext>
                </a:extLst>
              </a:tr>
              <a:tr h="370840">
                <a:tc>
                  <a:txBody>
                    <a:bodyPr/>
                    <a:lstStyle/>
                    <a:p>
                      <a:r>
                        <a:rPr lang="en-US" sz="2400" dirty="0" err="1">
                          <a:solidFill>
                            <a:srgbClr val="FF0000"/>
                          </a:solidFill>
                        </a:rPr>
                        <a:t>Có</a:t>
                      </a:r>
                      <a:r>
                        <a:rPr lang="en-US" sz="2400" dirty="0">
                          <a:solidFill>
                            <a:srgbClr val="FF0000"/>
                          </a:solidFill>
                        </a:rPr>
                        <a:t> </a:t>
                      </a:r>
                      <a:r>
                        <a:rPr lang="en-US" sz="2400" dirty="0" err="1">
                          <a:solidFill>
                            <a:srgbClr val="FF0000"/>
                          </a:solidFill>
                        </a:rPr>
                        <a:t>tham</a:t>
                      </a:r>
                      <a:r>
                        <a:rPr lang="en-US" sz="2400" dirty="0">
                          <a:solidFill>
                            <a:srgbClr val="FF0000"/>
                          </a:solidFill>
                        </a:rPr>
                        <a:t> </a:t>
                      </a:r>
                      <a:r>
                        <a:rPr lang="en-US" sz="2400" dirty="0" err="1">
                          <a:solidFill>
                            <a:srgbClr val="FF0000"/>
                          </a:solidFill>
                        </a:rPr>
                        <a:t>số</a:t>
                      </a:r>
                      <a:r>
                        <a:rPr lang="en-US" sz="2400" dirty="0">
                          <a:solidFill>
                            <a:srgbClr val="FF0000"/>
                          </a:solidFill>
                        </a:rPr>
                        <a:t> </a:t>
                      </a:r>
                      <a:r>
                        <a:rPr lang="en-US" sz="2400" dirty="0" err="1">
                          <a:solidFill>
                            <a:srgbClr val="FF0000"/>
                          </a:solidFill>
                        </a:rPr>
                        <a:t>vào</a:t>
                      </a:r>
                      <a:r>
                        <a:rPr lang="en-US" sz="2400" dirty="0">
                          <a:solidFill>
                            <a:srgbClr val="FF0000"/>
                          </a:solidFill>
                        </a:rPr>
                        <a:t> </a:t>
                      </a:r>
                      <a:r>
                        <a:rPr lang="en-US" sz="2400" dirty="0" err="1">
                          <a:solidFill>
                            <a:srgbClr val="FF0000"/>
                          </a:solidFill>
                        </a:rPr>
                        <a:t>và</a:t>
                      </a:r>
                      <a:r>
                        <a:rPr lang="en-US" sz="2400" dirty="0">
                          <a:solidFill>
                            <a:srgbClr val="FF0000"/>
                          </a:solidFill>
                        </a:rPr>
                        <a:t> </a:t>
                      </a:r>
                      <a:r>
                        <a:rPr lang="en-US" sz="2400" dirty="0" err="1">
                          <a:solidFill>
                            <a:srgbClr val="FF0000"/>
                          </a:solidFill>
                        </a:rPr>
                        <a:t>ra</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i="0" kern="1200" dirty="0" err="1">
                          <a:solidFill>
                            <a:srgbClr val="FF0000"/>
                          </a:solidFill>
                          <a:effectLst/>
                          <a:latin typeface="+mn-lt"/>
                          <a:ea typeface="+mn-ea"/>
                          <a:cs typeface="+mn-cs"/>
                        </a:rPr>
                        <a:t>Chỉ</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có</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các</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tham</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số</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vào</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5534377"/>
                  </a:ext>
                </a:extLst>
              </a:tr>
              <a:tr h="370840">
                <a:tc>
                  <a:txBody>
                    <a:bodyPr/>
                    <a:lstStyle/>
                    <a:p>
                      <a:r>
                        <a:rPr lang="en-US" sz="2400" dirty="0" err="1">
                          <a:solidFill>
                            <a:srgbClr val="0066FF"/>
                          </a:solidFill>
                        </a:rPr>
                        <a:t>Có</a:t>
                      </a:r>
                      <a:r>
                        <a:rPr lang="en-US" sz="2400" dirty="0">
                          <a:solidFill>
                            <a:srgbClr val="0066FF"/>
                          </a:solidFill>
                        </a:rPr>
                        <a:t> </a:t>
                      </a:r>
                      <a:r>
                        <a:rPr lang="en-US" sz="2400" dirty="0" err="1">
                          <a:solidFill>
                            <a:srgbClr val="0066FF"/>
                          </a:solidFill>
                        </a:rPr>
                        <a:t>thể</a:t>
                      </a:r>
                      <a:r>
                        <a:rPr lang="en-US" sz="2400" dirty="0">
                          <a:solidFill>
                            <a:srgbClr val="0066FF"/>
                          </a:solidFill>
                        </a:rPr>
                        <a:t> </a:t>
                      </a:r>
                      <a:r>
                        <a:rPr lang="en-US" sz="2400" dirty="0" err="1">
                          <a:solidFill>
                            <a:srgbClr val="0066FF"/>
                          </a:solidFill>
                        </a:rPr>
                        <a:t>gọi</a:t>
                      </a:r>
                      <a:r>
                        <a:rPr lang="en-US" sz="2400" dirty="0">
                          <a:solidFill>
                            <a:srgbClr val="0066FF"/>
                          </a:solidFill>
                        </a:rPr>
                        <a:t> Function </a:t>
                      </a:r>
                      <a:r>
                        <a:rPr lang="en-US" sz="2400" dirty="0" err="1">
                          <a:solidFill>
                            <a:srgbClr val="0066FF"/>
                          </a:solidFill>
                        </a:rPr>
                        <a:t>trong</a:t>
                      </a:r>
                      <a:r>
                        <a:rPr lang="en-US" sz="2400" dirty="0">
                          <a:solidFill>
                            <a:srgbClr val="0066FF"/>
                          </a:solidFill>
                        </a:rPr>
                        <a:t> Stored Procedure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0066FF"/>
                          </a:solidFill>
                        </a:rPr>
                        <a:t>Không</a:t>
                      </a:r>
                      <a:r>
                        <a:rPr lang="en-US" sz="2400" dirty="0">
                          <a:solidFill>
                            <a:srgbClr val="0066FF"/>
                          </a:solidFill>
                        </a:rPr>
                        <a:t> </a:t>
                      </a:r>
                      <a:r>
                        <a:rPr lang="en-US" sz="2400" dirty="0" err="1">
                          <a:solidFill>
                            <a:srgbClr val="0066FF"/>
                          </a:solidFill>
                        </a:rPr>
                        <a:t>thể</a:t>
                      </a:r>
                      <a:r>
                        <a:rPr lang="en-US" sz="2400" dirty="0">
                          <a:solidFill>
                            <a:srgbClr val="0066FF"/>
                          </a:solidFill>
                        </a:rPr>
                        <a:t> </a:t>
                      </a:r>
                      <a:r>
                        <a:rPr lang="en-US" sz="2400" dirty="0" err="1">
                          <a:solidFill>
                            <a:srgbClr val="0066FF"/>
                          </a:solidFill>
                        </a:rPr>
                        <a:t>gọi</a:t>
                      </a:r>
                      <a:r>
                        <a:rPr lang="en-US" sz="2400" dirty="0">
                          <a:solidFill>
                            <a:srgbClr val="0066FF"/>
                          </a:solidFill>
                        </a:rPr>
                        <a:t> Stored Procedure </a:t>
                      </a:r>
                      <a:r>
                        <a:rPr lang="en-US" sz="2400" dirty="0" err="1">
                          <a:solidFill>
                            <a:srgbClr val="0066FF"/>
                          </a:solidFill>
                        </a:rPr>
                        <a:t>trong</a:t>
                      </a:r>
                      <a:r>
                        <a:rPr lang="en-US" sz="2400" dirty="0">
                          <a:solidFill>
                            <a:srgbClr val="0066FF"/>
                          </a:solidFill>
                        </a:rPr>
                        <a:t>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69689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FF0000"/>
                          </a:solidFill>
                        </a:rPr>
                        <a:t>Không</a:t>
                      </a:r>
                      <a:r>
                        <a:rPr lang="en-US" sz="2400" dirty="0">
                          <a:solidFill>
                            <a:srgbClr val="FF0000"/>
                          </a:solidFill>
                        </a:rPr>
                        <a:t> </a:t>
                      </a:r>
                      <a:r>
                        <a:rPr lang="en-US" sz="2400" dirty="0" err="1">
                          <a:solidFill>
                            <a:srgbClr val="FF0000"/>
                          </a:solidFill>
                        </a:rPr>
                        <a:t>thể</a:t>
                      </a:r>
                      <a:r>
                        <a:rPr lang="en-US" sz="2400" dirty="0">
                          <a:solidFill>
                            <a:srgbClr val="FF0000"/>
                          </a:solidFill>
                        </a:rPr>
                        <a:t> </a:t>
                      </a:r>
                      <a:r>
                        <a:rPr lang="en-US" sz="2400" b="0" i="0" kern="1200" dirty="0" err="1">
                          <a:solidFill>
                            <a:srgbClr val="FF0000"/>
                          </a:solidFill>
                          <a:effectLst/>
                          <a:latin typeface="+mn-lt"/>
                          <a:ea typeface="+mn-ea"/>
                          <a:cs typeface="+mn-cs"/>
                        </a:rPr>
                        <a:t>sử</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dụng</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trong</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câu</a:t>
                      </a:r>
                      <a:r>
                        <a:rPr lang="en-US" sz="2400" b="0" i="0" kern="1200" dirty="0">
                          <a:solidFill>
                            <a:srgbClr val="FF0000"/>
                          </a:solidFill>
                          <a:effectLst/>
                          <a:latin typeface="+mn-lt"/>
                          <a:ea typeface="+mn-ea"/>
                          <a:cs typeface="+mn-cs"/>
                        </a:rPr>
                        <a:t> WHERE / HAVING / SELECT</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FF0000"/>
                          </a:solidFill>
                        </a:rPr>
                        <a:t>Có</a:t>
                      </a:r>
                      <a:r>
                        <a:rPr lang="en-US" sz="2400" dirty="0">
                          <a:solidFill>
                            <a:srgbClr val="FF0000"/>
                          </a:solidFill>
                        </a:rPr>
                        <a:t> </a:t>
                      </a:r>
                      <a:r>
                        <a:rPr lang="en-US" sz="2400" dirty="0" err="1">
                          <a:solidFill>
                            <a:srgbClr val="FF0000"/>
                          </a:solidFill>
                        </a:rPr>
                        <a:t>thể</a:t>
                      </a:r>
                      <a:r>
                        <a:rPr lang="en-US" sz="2400" dirty="0">
                          <a:solidFill>
                            <a:srgbClr val="FF0000"/>
                          </a:solidFill>
                        </a:rPr>
                        <a:t> </a:t>
                      </a:r>
                      <a:r>
                        <a:rPr lang="en-US" sz="2400" b="0" i="0" kern="1200" dirty="0" err="1">
                          <a:solidFill>
                            <a:srgbClr val="FF0000"/>
                          </a:solidFill>
                          <a:effectLst/>
                          <a:latin typeface="+mn-lt"/>
                          <a:ea typeface="+mn-ea"/>
                          <a:cs typeface="+mn-cs"/>
                        </a:rPr>
                        <a:t>sử</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dụng</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trong</a:t>
                      </a:r>
                      <a:r>
                        <a:rPr lang="en-US" sz="2400" b="0" i="0" kern="1200" dirty="0">
                          <a:solidFill>
                            <a:srgbClr val="FF0000"/>
                          </a:solidFill>
                          <a:effectLst/>
                          <a:latin typeface="+mn-lt"/>
                          <a:ea typeface="+mn-ea"/>
                          <a:cs typeface="+mn-cs"/>
                        </a:rPr>
                        <a:t> </a:t>
                      </a:r>
                      <a:r>
                        <a:rPr lang="en-US" sz="2400" b="0" i="0" kern="1200" dirty="0" err="1">
                          <a:solidFill>
                            <a:srgbClr val="FF0000"/>
                          </a:solidFill>
                          <a:effectLst/>
                          <a:latin typeface="+mn-lt"/>
                          <a:ea typeface="+mn-ea"/>
                          <a:cs typeface="+mn-cs"/>
                        </a:rPr>
                        <a:t>câu</a:t>
                      </a:r>
                      <a:r>
                        <a:rPr lang="en-US" sz="2400" b="0" i="0" kern="1200" dirty="0">
                          <a:solidFill>
                            <a:srgbClr val="FF0000"/>
                          </a:solidFill>
                          <a:effectLst/>
                          <a:latin typeface="+mn-lt"/>
                          <a:ea typeface="+mn-ea"/>
                          <a:cs typeface="+mn-cs"/>
                        </a:rPr>
                        <a:t> WHERE / HAVING / SELECT</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77017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0066FF"/>
                          </a:solidFill>
                        </a:rPr>
                        <a:t>Có</a:t>
                      </a:r>
                      <a:r>
                        <a:rPr lang="en-US" sz="2400" dirty="0">
                          <a:solidFill>
                            <a:srgbClr val="0066FF"/>
                          </a:solidFill>
                        </a:rPr>
                        <a:t> TRY-CATCH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0066FF"/>
                          </a:solidFill>
                        </a:rPr>
                        <a:t>Không</a:t>
                      </a:r>
                      <a:r>
                        <a:rPr lang="en-US" sz="2400" dirty="0">
                          <a:solidFill>
                            <a:srgbClr val="0066FF"/>
                          </a:solidFill>
                        </a:rPr>
                        <a:t> </a:t>
                      </a:r>
                      <a:r>
                        <a:rPr lang="en-US" sz="2400" dirty="0" err="1">
                          <a:solidFill>
                            <a:srgbClr val="0066FF"/>
                          </a:solidFill>
                        </a:rPr>
                        <a:t>có</a:t>
                      </a:r>
                      <a:r>
                        <a:rPr lang="en-US" sz="2400" dirty="0">
                          <a:solidFill>
                            <a:srgbClr val="0066FF"/>
                          </a:solidFill>
                        </a:rPr>
                        <a:t> TRY-CATCH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326357"/>
                  </a:ext>
                </a:extLst>
              </a:tr>
              <a:tr h="370840">
                <a:tc>
                  <a:txBody>
                    <a:bodyPr/>
                    <a:lstStyle/>
                    <a:p>
                      <a:r>
                        <a:rPr lang="en-US" sz="2400" dirty="0" err="1">
                          <a:solidFill>
                            <a:srgbClr val="FF0000"/>
                          </a:solidFill>
                        </a:rPr>
                        <a:t>Có</a:t>
                      </a:r>
                      <a:r>
                        <a:rPr lang="en-US" sz="2400" dirty="0">
                          <a:solidFill>
                            <a:srgbClr val="FF0000"/>
                          </a:solidFill>
                        </a:rPr>
                        <a:t> 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rgbClr val="FF0000"/>
                          </a:solidFill>
                        </a:rPr>
                        <a:t>Không</a:t>
                      </a:r>
                      <a:r>
                        <a:rPr lang="en-US" sz="2400" dirty="0">
                          <a:solidFill>
                            <a:srgbClr val="FF0000"/>
                          </a:solidFill>
                        </a:rPr>
                        <a:t> </a:t>
                      </a:r>
                      <a:r>
                        <a:rPr lang="en-US" sz="2400" dirty="0" err="1">
                          <a:solidFill>
                            <a:srgbClr val="FF0000"/>
                          </a:solidFill>
                        </a:rPr>
                        <a:t>có</a:t>
                      </a:r>
                      <a:r>
                        <a:rPr lang="en-US" sz="2400" dirty="0">
                          <a:solidFill>
                            <a:srgbClr val="FF0000"/>
                          </a:solidFill>
                        </a:rPr>
                        <a:t> 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3251830"/>
                  </a:ext>
                </a:extLst>
              </a:tr>
            </a:tbl>
          </a:graphicData>
        </a:graphic>
      </p:graphicFrame>
    </p:spTree>
    <p:extLst>
      <p:ext uri="{BB962C8B-B14F-4D97-AF65-F5344CB8AC3E}">
        <p14:creationId xmlns:p14="http://schemas.microsoft.com/office/powerpoint/2010/main" val="2244141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Cursor</a:t>
            </a:r>
          </a:p>
        </p:txBody>
      </p:sp>
    </p:spTree>
    <p:extLst>
      <p:ext uri="{BB962C8B-B14F-4D97-AF65-F5344CB8AC3E}">
        <p14:creationId xmlns:p14="http://schemas.microsoft.com/office/powerpoint/2010/main" val="228837661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92BA-1452-0C45-940D-0092448A3F89}"/>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A60E583E-C94E-D64D-90A8-9D8FAF4A9D78}"/>
              </a:ext>
            </a:extLst>
          </p:cNvPr>
          <p:cNvSpPr>
            <a:spLocks noGrp="1"/>
          </p:cNvSpPr>
          <p:nvPr>
            <p:ph idx="1"/>
          </p:nvPr>
        </p:nvSpPr>
        <p:spPr/>
        <p:txBody>
          <a:bodyPr/>
          <a:lstStyle/>
          <a:p>
            <a:r>
              <a:rPr lang="en-US" b="1"/>
              <a:t>Cursor</a:t>
            </a:r>
            <a:r>
              <a:rPr lang="en-US"/>
              <a:t> (con trỏ) là một </a:t>
            </a:r>
            <a:r>
              <a:rPr lang="en-US">
                <a:solidFill>
                  <a:srgbClr val="FF0000"/>
                </a:solidFill>
              </a:rPr>
              <a:t>kỹ thuật lập trình CSDL cao cấp </a:t>
            </a:r>
            <a:r>
              <a:rPr lang="en-US"/>
              <a:t>trong SQL. Dùng tính toán và chọn một trường ô (duyệt – traversal) trong một bảng (Table) trong CSDL.</a:t>
            </a:r>
          </a:p>
          <a:p>
            <a:r>
              <a:rPr lang="vi-VN">
                <a:solidFill>
                  <a:srgbClr val="FF0000"/>
                </a:solidFill>
              </a:rPr>
              <a:t>Các cursor tạo điều kiện xử lý tiếp theo kết hợp với việc traversal</a:t>
            </a:r>
            <a:r>
              <a:rPr lang="vi-VN"/>
              <a:t>, chẳng hạn như thu hồi, bổ sung và loại bỏ các bản ghi cơ sở dữ liệu</a:t>
            </a:r>
            <a:endParaRPr lang="en-US"/>
          </a:p>
          <a:p>
            <a:r>
              <a:rPr lang="vi-VN"/>
              <a:t>Trong các thủ tục SQL, </a:t>
            </a:r>
            <a:r>
              <a:rPr lang="vi-VN">
                <a:solidFill>
                  <a:srgbClr val="FF0000"/>
                </a:solidFill>
              </a:rPr>
              <a:t>một cursor sẽ làm cho nó có thể định nghĩa một tập kết quả </a:t>
            </a:r>
            <a:r>
              <a:rPr lang="vi-VN"/>
              <a:t>(một tập hợp các dòng dữ liệu) và </a:t>
            </a:r>
            <a:r>
              <a:rPr lang="vi-VN">
                <a:solidFill>
                  <a:srgbClr val="FF0000"/>
                </a:solidFill>
              </a:rPr>
              <a:t>thực hiện logic phức tạp trên cơ sở hàng bằng hàng</a:t>
            </a:r>
            <a:r>
              <a:rPr lang="vi-VN"/>
              <a:t>. </a:t>
            </a:r>
            <a:endParaRPr lang="en-US"/>
          </a:p>
          <a:p>
            <a:endParaRPr lang="en-US"/>
          </a:p>
        </p:txBody>
      </p:sp>
    </p:spTree>
    <p:extLst>
      <p:ext uri="{BB962C8B-B14F-4D97-AF65-F5344CB8AC3E}">
        <p14:creationId xmlns:p14="http://schemas.microsoft.com/office/powerpoint/2010/main" val="341788277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DDC9-A9FF-FA45-B8B3-497537DBEC67}"/>
              </a:ext>
            </a:extLst>
          </p:cNvPr>
          <p:cNvSpPr>
            <a:spLocks noGrp="1"/>
          </p:cNvSpPr>
          <p:nvPr>
            <p:ph type="title"/>
          </p:nvPr>
        </p:nvSpPr>
        <p:spPr/>
        <p:txBody>
          <a:bodyPr/>
          <a:lstStyle/>
          <a:p>
            <a:r>
              <a:rPr lang="en-US"/>
              <a:t>Vấn đề</a:t>
            </a:r>
          </a:p>
        </p:txBody>
      </p:sp>
      <p:sp>
        <p:nvSpPr>
          <p:cNvPr id="3" name="Content Placeholder 2">
            <a:extLst>
              <a:ext uri="{FF2B5EF4-FFF2-40B4-BE49-F238E27FC236}">
                <a16:creationId xmlns:a16="http://schemas.microsoft.com/office/drawing/2014/main" id="{39159355-5117-2847-8C9B-D269D41713CE}"/>
              </a:ext>
            </a:extLst>
          </p:cNvPr>
          <p:cNvSpPr>
            <a:spLocks noGrp="1"/>
          </p:cNvSpPr>
          <p:nvPr>
            <p:ph idx="1"/>
          </p:nvPr>
        </p:nvSpPr>
        <p:spPr/>
        <p:txBody>
          <a:bodyPr/>
          <a:lstStyle/>
          <a:p>
            <a:r>
              <a:rPr lang="vi-VN"/>
              <a:t>Các câu lệnh trong SQL đều thao tác </a:t>
            </a:r>
            <a:r>
              <a:rPr lang="vi-VN">
                <a:solidFill>
                  <a:srgbClr val="FF0000"/>
                </a:solidFill>
              </a:rPr>
              <a:t>lên nhiều dòng dữ liệu thỏa điều kiện WHERE cùng lúc mà không thể thao tác trên từng dòng cụ thể</a:t>
            </a:r>
            <a:r>
              <a:rPr lang="vi-VN"/>
              <a:t>. </a:t>
            </a:r>
          </a:p>
          <a:p>
            <a:r>
              <a:rPr lang="vi-VN">
                <a:solidFill>
                  <a:srgbClr val="FF0000"/>
                </a:solidFill>
              </a:rPr>
              <a:t>Cursor là kiểu dữ liệu có thể duyệt qua từng dòng kết quả trả về của câu lệnh SELECT</a:t>
            </a:r>
            <a:r>
              <a:rPr lang="vi-VN"/>
              <a:t> giúp chúng ta có thể xử lý khác nhau cho từng kết quả mà ta mong muốn. </a:t>
            </a:r>
          </a:p>
          <a:p>
            <a:r>
              <a:rPr lang="vi-VN">
                <a:solidFill>
                  <a:srgbClr val="FF0000"/>
                </a:solidFill>
              </a:rPr>
              <a:t>Nhưng lại tồn tại khuyết điểm là xử lý rất chậm.</a:t>
            </a:r>
            <a:endParaRPr lang="en-US">
              <a:solidFill>
                <a:srgbClr val="FF0000"/>
              </a:solidFill>
            </a:endParaRPr>
          </a:p>
          <a:p>
            <a:endParaRPr lang="en-US"/>
          </a:p>
        </p:txBody>
      </p:sp>
    </p:spTree>
    <p:extLst>
      <p:ext uri="{BB962C8B-B14F-4D97-AF65-F5344CB8AC3E}">
        <p14:creationId xmlns:p14="http://schemas.microsoft.com/office/powerpoint/2010/main" val="356002392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143A-6C5B-2F4C-9C1B-D5B369FB8F06}"/>
              </a:ext>
            </a:extLst>
          </p:cNvPr>
          <p:cNvSpPr>
            <a:spLocks noGrp="1"/>
          </p:cNvSpPr>
          <p:nvPr>
            <p:ph type="title"/>
          </p:nvPr>
        </p:nvSpPr>
        <p:spPr/>
        <p:txBody>
          <a:bodyPr/>
          <a:lstStyle/>
          <a:p>
            <a:r>
              <a:rPr lang="en-US"/>
              <a:t>Các bước sử dụng một Cursor</a:t>
            </a:r>
          </a:p>
        </p:txBody>
      </p:sp>
      <p:sp>
        <p:nvSpPr>
          <p:cNvPr id="3" name="Content Placeholder 2">
            <a:extLst>
              <a:ext uri="{FF2B5EF4-FFF2-40B4-BE49-F238E27FC236}">
                <a16:creationId xmlns:a16="http://schemas.microsoft.com/office/drawing/2014/main" id="{591AA578-DAEC-6749-9068-F60A52BD3B28}"/>
              </a:ext>
            </a:extLst>
          </p:cNvPr>
          <p:cNvSpPr>
            <a:spLocks noGrp="1"/>
          </p:cNvSpPr>
          <p:nvPr>
            <p:ph idx="1"/>
          </p:nvPr>
        </p:nvSpPr>
        <p:spPr/>
        <p:txBody>
          <a:bodyPr/>
          <a:lstStyle/>
          <a:p>
            <a:r>
              <a:rPr lang="vi-VN"/>
              <a:t>Để sử dụng con trỏ trong cơ sở dữ liệu, chúng ta cần: </a:t>
            </a:r>
          </a:p>
          <a:p>
            <a:pPr marL="985837" lvl="1" indent="-514350">
              <a:buFont typeface="+mj-lt"/>
              <a:buAutoNum type="arabicPeriod"/>
            </a:pPr>
            <a:r>
              <a:rPr lang="vi-VN">
                <a:solidFill>
                  <a:srgbClr val="FF0000"/>
                </a:solidFill>
              </a:rPr>
              <a:t>Khai báo một con trỏ xác định một tập kết quả.</a:t>
            </a:r>
          </a:p>
          <a:p>
            <a:pPr marL="985837" lvl="1" indent="-514350">
              <a:buFont typeface="+mj-lt"/>
              <a:buAutoNum type="arabicPeriod"/>
            </a:pPr>
            <a:r>
              <a:rPr lang="vi-VN"/>
              <a:t>Thiết lập kết quả cho con trỏ.</a:t>
            </a:r>
          </a:p>
          <a:p>
            <a:pPr marL="985837" lvl="1" indent="-514350">
              <a:buFont typeface="+mj-lt"/>
              <a:buAutoNum type="arabicPeriod"/>
            </a:pPr>
            <a:r>
              <a:rPr lang="vi-VN">
                <a:solidFill>
                  <a:srgbClr val="FF0000"/>
                </a:solidFill>
              </a:rPr>
              <a:t>Gán dữ liệu cho các biến cục bộ cần thiết cho con trỏ và một hàng.</a:t>
            </a:r>
          </a:p>
          <a:p>
            <a:pPr marL="985837" lvl="1" indent="-514350">
              <a:buFont typeface="+mj-lt"/>
              <a:buAutoNum type="arabicPeriod"/>
            </a:pPr>
            <a:r>
              <a:rPr lang="vi-VN"/>
              <a:t>Đóng cursor khi hoàn thành.</a:t>
            </a:r>
          </a:p>
          <a:p>
            <a:endParaRPr lang="en-US"/>
          </a:p>
        </p:txBody>
      </p:sp>
    </p:spTree>
    <p:extLst>
      <p:ext uri="{BB962C8B-B14F-4D97-AF65-F5344CB8AC3E}">
        <p14:creationId xmlns:p14="http://schemas.microsoft.com/office/powerpoint/2010/main" val="208197341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8C7B5F-4FCE-5643-9F7C-C54823859C32}"/>
              </a:ext>
            </a:extLst>
          </p:cNvPr>
          <p:cNvSpPr>
            <a:spLocks noGrp="1"/>
          </p:cNvSpPr>
          <p:nvPr>
            <p:ph type="title"/>
          </p:nvPr>
        </p:nvSpPr>
        <p:spPr>
          <a:xfrm>
            <a:off x="457200" y="3886200"/>
            <a:ext cx="10972800" cy="1143000"/>
          </a:xfrm>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1 cursor</a:t>
            </a:r>
          </a:p>
        </p:txBody>
      </p:sp>
    </p:spTree>
    <p:extLst>
      <p:ext uri="{BB962C8B-B14F-4D97-AF65-F5344CB8AC3E}">
        <p14:creationId xmlns:p14="http://schemas.microsoft.com/office/powerpoint/2010/main" val="32436358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không</a:t>
            </a:r>
            <a:r>
              <a:rPr lang="en-US" dirty="0"/>
              <a:t> </a:t>
            </a:r>
            <a:r>
              <a:rPr lang="en-US" dirty="0" err="1"/>
              <a:t>có</a:t>
            </a:r>
            <a:r>
              <a:rPr lang="en-US" dirty="0"/>
              <a:t> </a:t>
            </a:r>
            <a:r>
              <a:rPr lang="en-US" dirty="0" err="1"/>
              <a:t>tham</a:t>
            </a:r>
            <a:r>
              <a:rPr lang="en-US" dirty="0"/>
              <a:t> </a:t>
            </a:r>
            <a:r>
              <a:rPr lang="en-US" dirty="0" err="1"/>
              <a:t>số</a:t>
            </a:r>
            <a:r>
              <a:rPr lang="en-US" dirty="0"/>
              <a:t>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p:txBody>
          <a:bodyPr/>
          <a:lstStyle/>
          <a:p>
            <a:r>
              <a:rPr lang="en-US" dirty="0" err="1"/>
              <a:t>Khai</a:t>
            </a:r>
            <a:r>
              <a:rPr lang="en-US" dirty="0"/>
              <a:t> </a:t>
            </a:r>
            <a:r>
              <a:rPr lang="en-US" dirty="0" err="1"/>
              <a:t>báo</a:t>
            </a:r>
            <a:r>
              <a:rPr lang="en-US" dirty="0"/>
              <a:t> </a:t>
            </a:r>
            <a:r>
              <a:rPr lang="en-US" dirty="0" err="1"/>
              <a:t>một</a:t>
            </a:r>
            <a:r>
              <a:rPr lang="en-US" dirty="0"/>
              <a:t> stored procedure </a:t>
            </a:r>
            <a:r>
              <a:rPr lang="en-US" dirty="0" err="1"/>
              <a:t>không</a:t>
            </a:r>
            <a:r>
              <a:rPr lang="en-US" dirty="0"/>
              <a:t>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stored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023211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5365E-958A-6D4B-A342-9C0710490D0A}"/>
              </a:ext>
            </a:extLst>
          </p:cNvPr>
          <p:cNvSpPr>
            <a:spLocks noGrp="1"/>
          </p:cNvSpPr>
          <p:nvPr>
            <p:ph type="title"/>
          </p:nvPr>
        </p:nvSpPr>
        <p:spPr/>
        <p:txBody>
          <a:bodyPr/>
          <a:lstStyle/>
          <a:p>
            <a:r>
              <a:rPr lang="en-US"/>
              <a:t>1- Cú pháp khai báo một Cursor</a:t>
            </a:r>
          </a:p>
        </p:txBody>
      </p:sp>
      <p:sp>
        <p:nvSpPr>
          <p:cNvPr id="6" name="Content Placeholder 5">
            <a:extLst>
              <a:ext uri="{FF2B5EF4-FFF2-40B4-BE49-F238E27FC236}">
                <a16:creationId xmlns:a16="http://schemas.microsoft.com/office/drawing/2014/main" id="{2F351C4A-7C46-E04D-A537-C2FD79471485}"/>
              </a:ext>
            </a:extLst>
          </p:cNvPr>
          <p:cNvSpPr>
            <a:spLocks noGrp="1"/>
          </p:cNvSpPr>
          <p:nvPr>
            <p:ph idx="1"/>
          </p:nvPr>
        </p:nvSpPr>
        <p:spPr/>
        <p:txBody>
          <a:bodyPr/>
          <a:lstStyle/>
          <a:p>
            <a:pPr marL="0" indent="0">
              <a:buNone/>
            </a:pPr>
            <a:r>
              <a:rPr lang="en-US" b="1">
                <a:solidFill>
                  <a:srgbClr val="FF0000"/>
                </a:solidFill>
              </a:rPr>
              <a:t>DECLARE</a:t>
            </a:r>
            <a:r>
              <a:rPr lang="en-US"/>
              <a:t> ten_con_tro [SCROLL] CURSOR </a:t>
            </a:r>
          </a:p>
          <a:p>
            <a:pPr marL="0" indent="0">
              <a:buNone/>
            </a:pPr>
            <a:r>
              <a:rPr lang="en-US"/>
              <a:t>	FOR </a:t>
            </a:r>
          </a:p>
          <a:p>
            <a:pPr marL="0" indent="0">
              <a:buNone/>
            </a:pPr>
            <a:r>
              <a:rPr lang="en-US"/>
              <a:t>		SELECT </a:t>
            </a:r>
          </a:p>
          <a:p>
            <a:pPr marL="0" indent="0">
              <a:buNone/>
            </a:pPr>
            <a:r>
              <a:rPr lang="en-US"/>
              <a:t>		FROM </a:t>
            </a:r>
          </a:p>
          <a:p>
            <a:pPr marL="0" indent="0">
              <a:buNone/>
            </a:pPr>
            <a:r>
              <a:rPr lang="en-US"/>
              <a:t>		WHERE </a:t>
            </a:r>
          </a:p>
          <a:p>
            <a:pPr marL="0" indent="0">
              <a:buNone/>
            </a:pPr>
            <a:r>
              <a:rPr lang="en-US"/>
              <a:t>	[FOR {READ ONLY | UPDATE [OF ten_cot [truong]]}] </a:t>
            </a:r>
          </a:p>
        </p:txBody>
      </p:sp>
    </p:spTree>
    <p:extLst>
      <p:ext uri="{BB962C8B-B14F-4D97-AF65-F5344CB8AC3E}">
        <p14:creationId xmlns:p14="http://schemas.microsoft.com/office/powerpoint/2010/main" val="139372908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CE2BC89B-17EB-C344-9828-A7D3D92D6416}"/>
              </a:ext>
            </a:extLst>
          </p:cNvPr>
          <p:cNvSpPr>
            <a:spLocks noGrp="1"/>
          </p:cNvSpPr>
          <p:nvPr>
            <p:ph type="title"/>
          </p:nvPr>
        </p:nvSpPr>
        <p:spPr/>
        <p:txBody>
          <a:bodyPr/>
          <a:lstStyle/>
          <a:p>
            <a:r>
              <a:rPr lang="en-US"/>
              <a:t>Cú pháp khai báo một Cursor</a:t>
            </a:r>
          </a:p>
        </p:txBody>
      </p:sp>
      <p:sp>
        <p:nvSpPr>
          <p:cNvPr id="6" name="Content Placeholder 5">
            <a:extLst>
              <a:ext uri="{FF2B5EF4-FFF2-40B4-BE49-F238E27FC236}">
                <a16:creationId xmlns:a16="http://schemas.microsoft.com/office/drawing/2014/main" id="{3F9DFCF9-F17E-9A4A-BF02-6056DADADCF4}"/>
              </a:ext>
            </a:extLst>
          </p:cNvPr>
          <p:cNvSpPr>
            <a:spLocks noGrp="1"/>
          </p:cNvSpPr>
          <p:nvPr>
            <p:ph idx="1"/>
          </p:nvPr>
        </p:nvSpPr>
        <p:spPr/>
        <p:txBody>
          <a:bodyPr/>
          <a:lstStyle/>
          <a:p>
            <a:r>
              <a:rPr lang="vi-VN" sz="2400">
                <a:solidFill>
                  <a:srgbClr val="FF0000"/>
                </a:solidFill>
              </a:rPr>
              <a:t>SCROLL</a:t>
            </a:r>
            <a:r>
              <a:rPr lang="vi-VN" sz="2400"/>
              <a:t>: cho phép con trỏ di chuyển lên xuống, qua lại giữa các mẫu tin.</a:t>
            </a:r>
          </a:p>
          <a:p>
            <a:r>
              <a:rPr lang="vi-VN" sz="2400">
                <a:solidFill>
                  <a:srgbClr val="FF0000"/>
                </a:solidFill>
              </a:rPr>
              <a:t>READ ONLY</a:t>
            </a:r>
            <a:r>
              <a:rPr lang="vi-VN" sz="2400"/>
              <a:t>: không cho phép thực thi các hành động như update,...</a:t>
            </a:r>
          </a:p>
          <a:p>
            <a:r>
              <a:rPr lang="vi-VN" sz="2400">
                <a:solidFill>
                  <a:srgbClr val="FF0000"/>
                </a:solidFill>
              </a:rPr>
              <a:t>UPDATE</a:t>
            </a:r>
            <a:r>
              <a:rPr lang="vi-VN" sz="2400"/>
              <a:t>: xác định khả năng cập nhật của con trỏ, nếu OF được chỉ định thì chỉ có những cột, những trường trong danh sách được chỉnh sửa. Ngoài ra, chúng ta cũng có thể khởi tạo riêng con trỏ rồi mới gán lệnh SELECT cho con trỏ, như sau:</a:t>
            </a:r>
          </a:p>
          <a:p>
            <a:pPr marL="0" indent="0">
              <a:buNone/>
            </a:pPr>
            <a:r>
              <a:rPr lang="en-US" sz="2400"/>
              <a:t>	</a:t>
            </a:r>
            <a:r>
              <a:rPr lang="en-US" sz="2400" b="1">
                <a:solidFill>
                  <a:srgbClr val="FF0000"/>
                </a:solidFill>
                <a:latin typeface="Courier New" panose="02070309020205020404" pitchFamily="49" charset="0"/>
                <a:cs typeface="Courier New" panose="02070309020205020404" pitchFamily="49" charset="0"/>
              </a:rPr>
              <a:t>DECLARE</a:t>
            </a:r>
            <a:r>
              <a:rPr lang="en-US" sz="2400">
                <a:latin typeface="Courier New" panose="02070309020205020404" pitchFamily="49" charset="0"/>
                <a:cs typeface="Courier New" panose="02070309020205020404" pitchFamily="49" charset="0"/>
              </a:rPr>
              <a:t> @ten_con_tro CURSOR </a:t>
            </a:r>
          </a:p>
          <a:p>
            <a:pPr marL="0" indent="0">
              <a:buNone/>
            </a:pPr>
            <a:r>
              <a:rPr lang="en-US" sz="2400">
                <a:latin typeface="Courier New" panose="02070309020205020404" pitchFamily="49" charset="0"/>
                <a:cs typeface="Courier New" panose="02070309020205020404" pitchFamily="49" charset="0"/>
              </a:rPr>
              <a:t>	SET @ten_con_tro = CURSOR FOR SELECT...</a:t>
            </a:r>
            <a:endParaRPr lang="vi-VN"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313562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1CE47-4C8B-0A4C-8276-1E9D38186A26}"/>
              </a:ext>
            </a:extLst>
          </p:cNvPr>
          <p:cNvSpPr>
            <a:spLocks noGrp="1"/>
          </p:cNvSpPr>
          <p:nvPr>
            <p:ph type="title"/>
          </p:nvPr>
        </p:nvSpPr>
        <p:spPr/>
        <p:txBody>
          <a:bodyPr/>
          <a:lstStyle/>
          <a:p>
            <a:r>
              <a:rPr lang="en-US"/>
              <a:t>2- Cú pháp mở một Cursor</a:t>
            </a:r>
          </a:p>
        </p:txBody>
      </p:sp>
      <p:sp>
        <p:nvSpPr>
          <p:cNvPr id="6" name="Content Placeholder 5">
            <a:extLst>
              <a:ext uri="{FF2B5EF4-FFF2-40B4-BE49-F238E27FC236}">
                <a16:creationId xmlns:a16="http://schemas.microsoft.com/office/drawing/2014/main" id="{02A91509-8478-2948-B406-DAFA3ECFD235}"/>
              </a:ext>
            </a:extLst>
          </p:cNvPr>
          <p:cNvSpPr>
            <a:spLocks noGrp="1"/>
          </p:cNvSpPr>
          <p:nvPr>
            <p:ph idx="1"/>
          </p:nvPr>
        </p:nvSpPr>
        <p:spPr/>
        <p:txBody>
          <a:bodyPr/>
          <a:lstStyle/>
          <a:p>
            <a:pPr marL="0" indent="0">
              <a:buNone/>
            </a:pPr>
            <a:r>
              <a:rPr lang="en-US" sz="2400" b="1">
                <a:solidFill>
                  <a:srgbClr val="FF0000"/>
                </a:solidFill>
                <a:latin typeface="Courier New" panose="02070309020205020404" pitchFamily="49" charset="0"/>
                <a:cs typeface="Courier New" panose="02070309020205020404" pitchFamily="49" charset="0"/>
              </a:rPr>
              <a:t>OPEN</a:t>
            </a: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GLOBAL</a:t>
            </a:r>
            <a:r>
              <a:rPr lang="en-US" sz="2400">
                <a:latin typeface="Courier New" panose="02070309020205020404" pitchFamily="49" charset="0"/>
                <a:cs typeface="Courier New" panose="02070309020205020404" pitchFamily="49" charset="0"/>
              </a:rPr>
              <a:t>] ten_con_tro | @ten_con_tro</a:t>
            </a:r>
          </a:p>
          <a:p>
            <a:pPr marL="0" indent="0">
              <a:buNone/>
            </a:pPr>
            <a:endParaRPr lang="en-US" sz="2400"/>
          </a:p>
          <a:p>
            <a:pPr marL="0" indent="0">
              <a:buNone/>
            </a:pPr>
            <a:r>
              <a:rPr lang="en-US" sz="2400" u="sng"/>
              <a:t>Lưu ý</a:t>
            </a:r>
            <a:r>
              <a:rPr lang="en-US" sz="2400"/>
              <a:t>: GLOBAL là biến toàn cục.</a:t>
            </a:r>
          </a:p>
        </p:txBody>
      </p:sp>
    </p:spTree>
    <p:extLst>
      <p:ext uri="{BB962C8B-B14F-4D97-AF65-F5344CB8AC3E}">
        <p14:creationId xmlns:p14="http://schemas.microsoft.com/office/powerpoint/2010/main" val="199045143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7850A-C943-7544-874B-25938C62F6F8}"/>
              </a:ext>
            </a:extLst>
          </p:cNvPr>
          <p:cNvSpPr>
            <a:spLocks noGrp="1"/>
          </p:cNvSpPr>
          <p:nvPr>
            <p:ph type="title"/>
          </p:nvPr>
        </p:nvSpPr>
        <p:spPr/>
        <p:txBody>
          <a:bodyPr/>
          <a:lstStyle/>
          <a:p>
            <a:r>
              <a:rPr lang="en-US"/>
              <a:t>3 – Cú pháp truy cập một con trỏ</a:t>
            </a:r>
          </a:p>
        </p:txBody>
      </p:sp>
      <p:sp>
        <p:nvSpPr>
          <p:cNvPr id="6" name="Content Placeholder 5">
            <a:extLst>
              <a:ext uri="{FF2B5EF4-FFF2-40B4-BE49-F238E27FC236}">
                <a16:creationId xmlns:a16="http://schemas.microsoft.com/office/drawing/2014/main" id="{5733284B-DBE7-BE40-93D9-FCE30D2C463F}"/>
              </a:ext>
            </a:extLst>
          </p:cNvPr>
          <p:cNvSpPr>
            <a:spLocks noGrp="1"/>
          </p:cNvSpPr>
          <p:nvPr>
            <p:ph idx="1"/>
          </p:nvPr>
        </p:nvSpPr>
        <p:spPr/>
        <p:txBody>
          <a:bodyPr/>
          <a:lstStyle/>
          <a:p>
            <a:pPr marL="0" indent="0">
              <a:lnSpc>
                <a:spcPct val="150000"/>
              </a:lnSpc>
              <a:buNone/>
            </a:pPr>
            <a:r>
              <a:rPr lang="en-US" sz="2400" b="1">
                <a:solidFill>
                  <a:srgbClr val="FF0000"/>
                </a:solidFill>
                <a:latin typeface="Courier New" panose="02070309020205020404" pitchFamily="49" charset="0"/>
                <a:cs typeface="Courier New" panose="02070309020205020404" pitchFamily="49" charset="0"/>
              </a:rPr>
              <a:t>FETCH</a:t>
            </a:r>
            <a:r>
              <a:rPr lang="en-US" sz="2400">
                <a:latin typeface="Courier New" panose="02070309020205020404" pitchFamily="49" charset="0"/>
                <a:cs typeface="Courier New" panose="02070309020205020404" pitchFamily="49" charset="0"/>
              </a:rPr>
              <a:t> [NEXT | PRIOR | FIRST | LAST | ABSOLUTE {n | @nVar} | RELATIVE {n | @nVar}] </a:t>
            </a:r>
          </a:p>
          <a:p>
            <a:pPr marL="0" indent="0">
              <a:lnSpc>
                <a:spcPct val="150000"/>
              </a:lnSpc>
              <a:buNone/>
            </a:pPr>
            <a:r>
              <a:rPr lang="en-US" sz="2400" b="1">
                <a:latin typeface="Courier New" panose="02070309020205020404" pitchFamily="49" charset="0"/>
                <a:cs typeface="Courier New" panose="02070309020205020404" pitchFamily="49" charset="0"/>
              </a:rPr>
              <a:t>FROM</a:t>
            </a:r>
            <a:r>
              <a:rPr lang="en-US" sz="2400">
                <a:latin typeface="Courier New" panose="02070309020205020404" pitchFamily="49" charset="0"/>
                <a:cs typeface="Courier New" panose="02070309020205020404" pitchFamily="49" charset="0"/>
              </a:rPr>
              <a:t> [GLOBAL] ten_con_tro | @ten_con_tro </a:t>
            </a:r>
          </a:p>
          <a:p>
            <a:pPr marL="0" indent="0">
              <a:lnSpc>
                <a:spcPct val="150000"/>
              </a:lnSpc>
              <a:buNone/>
            </a:pPr>
            <a:r>
              <a:rPr lang="en-US" sz="2400">
                <a:latin typeface="Courier New" panose="02070309020205020404" pitchFamily="49" charset="0"/>
                <a:cs typeface="Courier New" panose="02070309020205020404" pitchFamily="49" charset="0"/>
              </a:rPr>
              <a:t>[INTO @ten_bien[du_lieu]]</a:t>
            </a:r>
          </a:p>
        </p:txBody>
      </p:sp>
    </p:spTree>
    <p:extLst>
      <p:ext uri="{BB962C8B-B14F-4D97-AF65-F5344CB8AC3E}">
        <p14:creationId xmlns:p14="http://schemas.microsoft.com/office/powerpoint/2010/main" val="31072346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274FCC-AF57-5D4B-854A-206A58F3773E}"/>
              </a:ext>
            </a:extLst>
          </p:cNvPr>
          <p:cNvSpPr>
            <a:spLocks noGrp="1"/>
          </p:cNvSpPr>
          <p:nvPr>
            <p:ph type="title"/>
          </p:nvPr>
        </p:nvSpPr>
        <p:spPr/>
        <p:txBody>
          <a:bodyPr/>
          <a:lstStyle/>
          <a:p>
            <a:r>
              <a:rPr lang="en-US"/>
              <a:t>Cú pháp truy cập một con trỏ</a:t>
            </a:r>
          </a:p>
        </p:txBody>
      </p:sp>
      <p:sp>
        <p:nvSpPr>
          <p:cNvPr id="6" name="Content Placeholder 5">
            <a:extLst>
              <a:ext uri="{FF2B5EF4-FFF2-40B4-BE49-F238E27FC236}">
                <a16:creationId xmlns:a16="http://schemas.microsoft.com/office/drawing/2014/main" id="{EA075095-445A-5D4E-8238-A47F4A54B145}"/>
              </a:ext>
            </a:extLst>
          </p:cNvPr>
          <p:cNvSpPr>
            <a:spLocks noGrp="1"/>
          </p:cNvSpPr>
          <p:nvPr>
            <p:ph idx="1"/>
          </p:nvPr>
        </p:nvSpPr>
        <p:spPr/>
        <p:txBody>
          <a:bodyPr/>
          <a:lstStyle/>
          <a:p>
            <a:r>
              <a:rPr lang="vi-VN" sz="2400" b="1"/>
              <a:t>NEXT, PRIOR, FIRST, LAST</a:t>
            </a:r>
            <a:r>
              <a:rPr lang="vi-VN" sz="2400"/>
              <a:t>: chỉ định cách đọc dữ liệu.</a:t>
            </a:r>
          </a:p>
          <a:p>
            <a:r>
              <a:rPr lang="vi-VN" sz="2400" b="1"/>
              <a:t>ABSOLUTE</a:t>
            </a:r>
            <a:r>
              <a:rPr lang="vi-VN" sz="2400"/>
              <a:t>: chỉ định n số dòng dữ liệu cần đọc. Nếu:</a:t>
            </a:r>
          </a:p>
          <a:p>
            <a:pPr lvl="1"/>
            <a:r>
              <a:rPr lang="vi-VN" sz="2000">
                <a:solidFill>
                  <a:srgbClr val="FF0000"/>
                </a:solidFill>
              </a:rPr>
              <a:t>n = 0: không có giá trị trả về.</a:t>
            </a:r>
          </a:p>
          <a:p>
            <a:pPr lvl="1"/>
            <a:r>
              <a:rPr lang="vi-VN" sz="2000">
                <a:solidFill>
                  <a:srgbClr val="FF0000"/>
                </a:solidFill>
              </a:rPr>
              <a:t>n &lt; 0: xuất phát từ phần đáy dữ liệu.</a:t>
            </a:r>
          </a:p>
          <a:p>
            <a:pPr lvl="1"/>
            <a:r>
              <a:rPr lang="vi-VN" sz="2000">
                <a:solidFill>
                  <a:srgbClr val="FF0000"/>
                </a:solidFill>
              </a:rPr>
              <a:t>n &gt; 0: xuất phát từ phần đỉnh dữ liệu.</a:t>
            </a:r>
          </a:p>
          <a:p>
            <a:r>
              <a:rPr lang="vi-VN" sz="2400" b="1"/>
              <a:t>RELATIVE</a:t>
            </a:r>
            <a:r>
              <a:rPr lang="vi-VN" sz="2400"/>
              <a:t> cũng giống như ABSOLUTE nhưng bắt đầu từ vị trí hiện tại.</a:t>
            </a:r>
          </a:p>
          <a:p>
            <a:r>
              <a:rPr lang="en-US" sz="2400"/>
              <a:t>Ngoài ra, chúng ta còn có lệnh </a:t>
            </a:r>
            <a:r>
              <a:rPr lang="en-US" sz="2400">
                <a:solidFill>
                  <a:srgbClr val="FF0000"/>
                </a:solidFill>
              </a:rPr>
              <a:t>@@FETCH_STATUS </a:t>
            </a:r>
            <a:r>
              <a:rPr lang="en-US" sz="2400"/>
              <a:t>để </a:t>
            </a:r>
            <a:r>
              <a:rPr lang="en-US" sz="2400">
                <a:solidFill>
                  <a:srgbClr val="FF0000"/>
                </a:solidFill>
              </a:rPr>
              <a:t>check xem hệ thống đọc dữ liệu thành công hay thất bại.</a:t>
            </a:r>
            <a:r>
              <a:rPr lang="en-US" sz="2400"/>
              <a:t> </a:t>
            </a:r>
          </a:p>
          <a:p>
            <a:endParaRPr lang="en-US" sz="2400"/>
          </a:p>
        </p:txBody>
      </p:sp>
    </p:spTree>
    <p:extLst>
      <p:ext uri="{BB962C8B-B14F-4D97-AF65-F5344CB8AC3E}">
        <p14:creationId xmlns:p14="http://schemas.microsoft.com/office/powerpoint/2010/main" val="14545266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106C79-B738-DD48-9158-6C62991E124C}"/>
              </a:ext>
            </a:extLst>
          </p:cNvPr>
          <p:cNvSpPr>
            <a:spLocks noGrp="1"/>
          </p:cNvSpPr>
          <p:nvPr>
            <p:ph type="title"/>
          </p:nvPr>
        </p:nvSpPr>
        <p:spPr/>
        <p:txBody>
          <a:bodyPr/>
          <a:lstStyle/>
          <a:p>
            <a:r>
              <a:rPr lang="en-US"/>
              <a:t>4 – Cú pháp đóng Cursor</a:t>
            </a:r>
          </a:p>
        </p:txBody>
      </p:sp>
      <p:sp>
        <p:nvSpPr>
          <p:cNvPr id="6" name="Content Placeholder 5">
            <a:extLst>
              <a:ext uri="{FF2B5EF4-FFF2-40B4-BE49-F238E27FC236}">
                <a16:creationId xmlns:a16="http://schemas.microsoft.com/office/drawing/2014/main" id="{B5F003CC-E78D-D04A-9AD2-4E1802F92F31}"/>
              </a:ext>
            </a:extLst>
          </p:cNvPr>
          <p:cNvSpPr>
            <a:spLocks noGrp="1"/>
          </p:cNvSpPr>
          <p:nvPr>
            <p:ph idx="1"/>
          </p:nvPr>
        </p:nvSpPr>
        <p:spPr/>
        <p:txBody>
          <a:bodyPr/>
          <a:lstStyle/>
          <a:p>
            <a:pPr marL="0" indent="0">
              <a:buNone/>
            </a:pPr>
            <a:r>
              <a:rPr lang="en-US" b="1">
                <a:solidFill>
                  <a:srgbClr val="FF0000"/>
                </a:solidFill>
                <a:latin typeface="Courier New" panose="02070309020205020404" pitchFamily="49" charset="0"/>
                <a:cs typeface="Courier New" panose="02070309020205020404" pitchFamily="49" charset="0"/>
              </a:rPr>
              <a:t>CLOSE</a:t>
            </a:r>
            <a:r>
              <a:rPr lang="en-US">
                <a:latin typeface="Courier New" panose="02070309020205020404" pitchFamily="49" charset="0"/>
                <a:cs typeface="Courier New" panose="02070309020205020404" pitchFamily="49" charset="0"/>
              </a:rPr>
              <a:t> [GLOBAL] ten_con_tro | @ten_con_tro</a:t>
            </a:r>
          </a:p>
          <a:p>
            <a:pPr marL="0" indent="0">
              <a:buNone/>
            </a:pPr>
            <a:endParaRPr lang="en-US"/>
          </a:p>
          <a:p>
            <a:pPr marL="0" indent="0">
              <a:buNone/>
            </a:pPr>
            <a:r>
              <a:rPr lang="en-US" i="1"/>
              <a:t>hoặc</a:t>
            </a:r>
          </a:p>
          <a:p>
            <a:pPr marL="0" indent="0">
              <a:buNone/>
            </a:pPr>
            <a:endParaRPr lang="en-US" i="1"/>
          </a:p>
          <a:p>
            <a:pPr marL="0" indent="0">
              <a:buNone/>
            </a:pPr>
            <a:r>
              <a:rPr lang="en-US" b="1">
                <a:solidFill>
                  <a:srgbClr val="FF0000"/>
                </a:solidFill>
                <a:latin typeface="Courier New" panose="02070309020205020404" pitchFamily="49" charset="0"/>
                <a:cs typeface="Courier New" panose="02070309020205020404" pitchFamily="49" charset="0"/>
              </a:rPr>
              <a:t>DEALLOCATE</a:t>
            </a:r>
            <a:r>
              <a:rPr lang="en-US">
                <a:latin typeface="Courier New" panose="02070309020205020404" pitchFamily="49" charset="0"/>
                <a:cs typeface="Courier New" panose="02070309020205020404" pitchFamily="49" charset="0"/>
              </a:rPr>
              <a:t> [GLOBAL] ten_con_tro | @ten_con_tro</a:t>
            </a:r>
          </a:p>
          <a:p>
            <a:pPr marL="0" indent="0">
              <a:buNone/>
            </a:pPr>
            <a:endParaRPr lang="en-US"/>
          </a:p>
          <a:p>
            <a:pPr marL="0" indent="0">
              <a:buNone/>
            </a:pPr>
            <a:endParaRPr lang="en-US"/>
          </a:p>
        </p:txBody>
      </p:sp>
    </p:spTree>
    <p:extLst>
      <p:ext uri="{BB962C8B-B14F-4D97-AF65-F5344CB8AC3E}">
        <p14:creationId xmlns:p14="http://schemas.microsoft.com/office/powerpoint/2010/main" val="424488334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EA950C-8C76-D44E-855D-113DAD7FAB93}"/>
              </a:ext>
            </a:extLst>
          </p:cNvPr>
          <p:cNvSpPr>
            <a:spLocks noGrp="1"/>
          </p:cNvSpPr>
          <p:nvPr>
            <p:ph type="title"/>
          </p:nvPr>
        </p:nvSpPr>
        <p:spPr/>
        <p:txBody>
          <a:bodyPr/>
          <a:lstStyle/>
          <a:p>
            <a:r>
              <a:rPr lang="en-US"/>
              <a:t>Cú pháp đóng Cursor</a:t>
            </a:r>
          </a:p>
        </p:txBody>
      </p:sp>
      <p:sp>
        <p:nvSpPr>
          <p:cNvPr id="6" name="Content Placeholder 5">
            <a:extLst>
              <a:ext uri="{FF2B5EF4-FFF2-40B4-BE49-F238E27FC236}">
                <a16:creationId xmlns:a16="http://schemas.microsoft.com/office/drawing/2014/main" id="{58C8D9DE-F689-1944-B069-2D6C5E3CB46F}"/>
              </a:ext>
            </a:extLst>
          </p:cNvPr>
          <p:cNvSpPr>
            <a:spLocks noGrp="1"/>
          </p:cNvSpPr>
          <p:nvPr>
            <p:ph idx="1"/>
          </p:nvPr>
        </p:nvSpPr>
        <p:spPr/>
        <p:txBody>
          <a:bodyPr/>
          <a:lstStyle/>
          <a:p>
            <a:r>
              <a:rPr lang="vi-VN" b="1"/>
              <a:t>Lưu ý:</a:t>
            </a:r>
            <a:r>
              <a:rPr lang="vi-VN"/>
              <a:t> CLOSE và DEALLOCATE sẽ có sự khác biệt. Với </a:t>
            </a:r>
            <a:r>
              <a:rPr lang="vi-VN">
                <a:solidFill>
                  <a:srgbClr val="FF0000"/>
                </a:solidFill>
              </a:rPr>
              <a:t>CLOSE chúng ta sẽ đóng cursor lại nhưng có thể tái sử dụng </a:t>
            </a:r>
            <a:r>
              <a:rPr lang="vi-VN"/>
              <a:t>lại ở lần sau. Còn </a:t>
            </a:r>
            <a:r>
              <a:rPr lang="vi-VN">
                <a:solidFill>
                  <a:srgbClr val="FF0000"/>
                </a:solidFill>
              </a:rPr>
              <a:t>DEALLOCATE sẽ giải phóng hoàn toàn cursor ra khỏi bộ nhớ</a:t>
            </a:r>
            <a:r>
              <a:rPr lang="vi-VN"/>
              <a:t>, vì vậy nếu có lệnh nào tham chiếu tới cursor có thể gây ra lỗi.</a:t>
            </a:r>
            <a:endParaRPr lang="en-US"/>
          </a:p>
        </p:txBody>
      </p:sp>
    </p:spTree>
    <p:extLst>
      <p:ext uri="{BB962C8B-B14F-4D97-AF65-F5344CB8AC3E}">
        <p14:creationId xmlns:p14="http://schemas.microsoft.com/office/powerpoint/2010/main" val="1293034114"/>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39B4A1-8098-A044-9791-324262C42555}"/>
              </a:ext>
            </a:extLst>
          </p:cNvPr>
          <p:cNvSpPr>
            <a:spLocks noGrp="1"/>
          </p:cNvSpPr>
          <p:nvPr>
            <p:ph type="title"/>
          </p:nvPr>
        </p:nvSpPr>
        <p:spPr/>
        <p:txBody>
          <a:bodyPr/>
          <a:lstStyle/>
          <a:p>
            <a:r>
              <a:rPr lang="en-US"/>
              <a:t>Ví dụ</a:t>
            </a:r>
          </a:p>
        </p:txBody>
      </p:sp>
      <p:sp>
        <p:nvSpPr>
          <p:cNvPr id="6" name="Content Placeholder 5">
            <a:extLst>
              <a:ext uri="{FF2B5EF4-FFF2-40B4-BE49-F238E27FC236}">
                <a16:creationId xmlns:a16="http://schemas.microsoft.com/office/drawing/2014/main" id="{677EFFA7-A484-004F-BD89-E16C00F110C7}"/>
              </a:ext>
            </a:extLst>
          </p:cNvPr>
          <p:cNvSpPr>
            <a:spLocks noGrp="1"/>
          </p:cNvSpPr>
          <p:nvPr>
            <p:ph idx="1"/>
          </p:nvPr>
        </p:nvSpPr>
        <p:spPr/>
        <p:txBody>
          <a:bodyPr/>
          <a:lstStyle/>
          <a:p>
            <a:r>
              <a:rPr lang="en-US"/>
              <a:t>Tính điểm trung bình của sinh viên cho CSDL sau:</a:t>
            </a:r>
          </a:p>
        </p:txBody>
      </p:sp>
      <p:graphicFrame>
        <p:nvGraphicFramePr>
          <p:cNvPr id="7" name="Table 6">
            <a:extLst>
              <a:ext uri="{FF2B5EF4-FFF2-40B4-BE49-F238E27FC236}">
                <a16:creationId xmlns:a16="http://schemas.microsoft.com/office/drawing/2014/main" id="{3981AE22-26DD-504A-A3F6-1ED14F50BA75}"/>
              </a:ext>
            </a:extLst>
          </p:cNvPr>
          <p:cNvGraphicFramePr>
            <a:graphicFrameLocks noGrp="1"/>
          </p:cNvGraphicFramePr>
          <p:nvPr>
            <p:extLst>
              <p:ext uri="{D42A27DB-BD31-4B8C-83A1-F6EECF244321}">
                <p14:modId xmlns:p14="http://schemas.microsoft.com/office/powerpoint/2010/main" val="2456362075"/>
              </p:ext>
            </p:extLst>
          </p:nvPr>
        </p:nvGraphicFramePr>
        <p:xfrm>
          <a:off x="685800" y="2169204"/>
          <a:ext cx="3810000" cy="3760723"/>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3180539121"/>
                    </a:ext>
                  </a:extLst>
                </a:gridCol>
                <a:gridCol w="1270000">
                  <a:extLst>
                    <a:ext uri="{9D8B030D-6E8A-4147-A177-3AD203B41FA5}">
                      <a16:colId xmlns:a16="http://schemas.microsoft.com/office/drawing/2014/main" val="2726395434"/>
                    </a:ext>
                  </a:extLst>
                </a:gridCol>
                <a:gridCol w="1270000">
                  <a:extLst>
                    <a:ext uri="{9D8B030D-6E8A-4147-A177-3AD203B41FA5}">
                      <a16:colId xmlns:a16="http://schemas.microsoft.com/office/drawing/2014/main" val="4021584811"/>
                    </a:ext>
                  </a:extLst>
                </a:gridCol>
              </a:tblGrid>
              <a:tr h="341325">
                <a:tc gridSpan="3">
                  <a:txBody>
                    <a:bodyPr/>
                    <a:lstStyle/>
                    <a:p>
                      <a:pPr algn="ctr"/>
                      <a:r>
                        <a:rPr lang="en-US"/>
                        <a:t>KQ</a:t>
                      </a:r>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335726310"/>
                  </a:ext>
                </a:extLst>
              </a:tr>
              <a:tr h="468883">
                <a:tc>
                  <a:txBody>
                    <a:bodyPr/>
                    <a:lstStyle/>
                    <a:p>
                      <a:pPr algn="ctr"/>
                      <a:r>
                        <a:rPr lang="en-US"/>
                        <a:t>MASV</a:t>
                      </a:r>
                    </a:p>
                  </a:txBody>
                  <a:tcPr/>
                </a:tc>
                <a:tc>
                  <a:txBody>
                    <a:bodyPr/>
                    <a:lstStyle/>
                    <a:p>
                      <a:pPr algn="ctr"/>
                      <a:r>
                        <a:rPr lang="en-US"/>
                        <a:t>TENMH</a:t>
                      </a:r>
                    </a:p>
                  </a:txBody>
                  <a:tcPr/>
                </a:tc>
                <a:tc>
                  <a:txBody>
                    <a:bodyPr/>
                    <a:lstStyle/>
                    <a:p>
                      <a:pPr algn="ctr"/>
                      <a:r>
                        <a:rPr lang="en-US"/>
                        <a:t>DIEM</a:t>
                      </a:r>
                    </a:p>
                  </a:txBody>
                  <a:tcPr/>
                </a:tc>
                <a:extLst>
                  <a:ext uri="{0D108BD9-81ED-4DB2-BD59-A6C34878D82A}">
                    <a16:rowId xmlns:a16="http://schemas.microsoft.com/office/drawing/2014/main" val="1934749028"/>
                  </a:ext>
                </a:extLst>
              </a:tr>
              <a:tr h="341325">
                <a:tc>
                  <a:txBody>
                    <a:bodyPr/>
                    <a:lstStyle/>
                    <a:p>
                      <a:pPr algn="ctr"/>
                      <a:r>
                        <a:rPr lang="en-US"/>
                        <a:t>s1</a:t>
                      </a:r>
                    </a:p>
                  </a:txBody>
                  <a:tcPr/>
                </a:tc>
                <a:tc>
                  <a:txBody>
                    <a:bodyPr/>
                    <a:lstStyle/>
                    <a:p>
                      <a:pPr algn="ctr"/>
                      <a:r>
                        <a:rPr lang="en-US"/>
                        <a:t>m1</a:t>
                      </a:r>
                    </a:p>
                  </a:txBody>
                  <a:tcPr/>
                </a:tc>
                <a:tc>
                  <a:txBody>
                    <a:bodyPr/>
                    <a:lstStyle/>
                    <a:p>
                      <a:pPr algn="ctr"/>
                      <a:r>
                        <a:rPr lang="en-US"/>
                        <a:t>7</a:t>
                      </a:r>
                    </a:p>
                  </a:txBody>
                  <a:tcPr/>
                </a:tc>
                <a:extLst>
                  <a:ext uri="{0D108BD9-81ED-4DB2-BD59-A6C34878D82A}">
                    <a16:rowId xmlns:a16="http://schemas.microsoft.com/office/drawing/2014/main" val="282385726"/>
                  </a:ext>
                </a:extLst>
              </a:tr>
              <a:tr h="341325">
                <a:tc>
                  <a:txBody>
                    <a:bodyPr/>
                    <a:lstStyle/>
                    <a:p>
                      <a:pPr algn="ctr"/>
                      <a:r>
                        <a:rPr lang="en-US"/>
                        <a:t>s2</a:t>
                      </a:r>
                    </a:p>
                  </a:txBody>
                  <a:tcPr/>
                </a:tc>
                <a:tc>
                  <a:txBody>
                    <a:bodyPr/>
                    <a:lstStyle/>
                    <a:p>
                      <a:pPr algn="ctr"/>
                      <a:r>
                        <a:rPr lang="en-US"/>
                        <a:t>m1</a:t>
                      </a:r>
                    </a:p>
                  </a:txBody>
                  <a:tcPr/>
                </a:tc>
                <a:tc>
                  <a:txBody>
                    <a:bodyPr/>
                    <a:lstStyle/>
                    <a:p>
                      <a:pPr algn="ctr"/>
                      <a:r>
                        <a:rPr lang="en-US"/>
                        <a:t>8</a:t>
                      </a:r>
                    </a:p>
                  </a:txBody>
                  <a:tcPr/>
                </a:tc>
                <a:extLst>
                  <a:ext uri="{0D108BD9-81ED-4DB2-BD59-A6C34878D82A}">
                    <a16:rowId xmlns:a16="http://schemas.microsoft.com/office/drawing/2014/main" val="2496018152"/>
                  </a:ext>
                </a:extLst>
              </a:tr>
              <a:tr h="341325">
                <a:tc>
                  <a:txBody>
                    <a:bodyPr/>
                    <a:lstStyle/>
                    <a:p>
                      <a:pPr algn="ctr"/>
                      <a:r>
                        <a:rPr lang="en-US"/>
                        <a:t>s3</a:t>
                      </a:r>
                    </a:p>
                  </a:txBody>
                  <a:tcPr/>
                </a:tc>
                <a:tc>
                  <a:txBody>
                    <a:bodyPr/>
                    <a:lstStyle/>
                    <a:p>
                      <a:pPr algn="ctr"/>
                      <a:r>
                        <a:rPr lang="en-US"/>
                        <a:t>m1</a:t>
                      </a:r>
                    </a:p>
                  </a:txBody>
                  <a:tcPr/>
                </a:tc>
                <a:tc>
                  <a:txBody>
                    <a:bodyPr/>
                    <a:lstStyle/>
                    <a:p>
                      <a:pPr algn="ctr"/>
                      <a:r>
                        <a:rPr lang="en-US"/>
                        <a:t>6</a:t>
                      </a:r>
                    </a:p>
                  </a:txBody>
                  <a:tcPr/>
                </a:tc>
                <a:extLst>
                  <a:ext uri="{0D108BD9-81ED-4DB2-BD59-A6C34878D82A}">
                    <a16:rowId xmlns:a16="http://schemas.microsoft.com/office/drawing/2014/main" val="2361729990"/>
                  </a:ext>
                </a:extLst>
              </a:tr>
              <a:tr h="341325">
                <a:tc>
                  <a:txBody>
                    <a:bodyPr/>
                    <a:lstStyle/>
                    <a:p>
                      <a:pPr algn="ctr"/>
                      <a:r>
                        <a:rPr lang="en-US"/>
                        <a:t>s1</a:t>
                      </a:r>
                    </a:p>
                  </a:txBody>
                  <a:tcPr/>
                </a:tc>
                <a:tc>
                  <a:txBody>
                    <a:bodyPr/>
                    <a:lstStyle/>
                    <a:p>
                      <a:pPr algn="ctr"/>
                      <a:r>
                        <a:rPr lang="en-US"/>
                        <a:t>m3</a:t>
                      </a:r>
                    </a:p>
                  </a:txBody>
                  <a:tcPr/>
                </a:tc>
                <a:tc>
                  <a:txBody>
                    <a:bodyPr/>
                    <a:lstStyle/>
                    <a:p>
                      <a:pPr algn="ctr"/>
                      <a:r>
                        <a:rPr lang="en-US"/>
                        <a:t>4</a:t>
                      </a:r>
                    </a:p>
                  </a:txBody>
                  <a:tcPr/>
                </a:tc>
                <a:extLst>
                  <a:ext uri="{0D108BD9-81ED-4DB2-BD59-A6C34878D82A}">
                    <a16:rowId xmlns:a16="http://schemas.microsoft.com/office/drawing/2014/main" val="545934332"/>
                  </a:ext>
                </a:extLst>
              </a:tr>
              <a:tr h="341325">
                <a:tc>
                  <a:txBody>
                    <a:bodyPr/>
                    <a:lstStyle/>
                    <a:p>
                      <a:pPr algn="ctr"/>
                      <a:r>
                        <a:rPr lang="en-US"/>
                        <a:t>s2</a:t>
                      </a:r>
                    </a:p>
                  </a:txBody>
                  <a:tcPr/>
                </a:tc>
                <a:tc>
                  <a:txBody>
                    <a:bodyPr/>
                    <a:lstStyle/>
                    <a:p>
                      <a:pPr algn="ctr"/>
                      <a:r>
                        <a:rPr lang="en-US"/>
                        <a:t>m3</a:t>
                      </a:r>
                    </a:p>
                  </a:txBody>
                  <a:tcPr/>
                </a:tc>
                <a:tc>
                  <a:txBody>
                    <a:bodyPr/>
                    <a:lstStyle/>
                    <a:p>
                      <a:pPr algn="ctr"/>
                      <a:r>
                        <a:rPr lang="en-US"/>
                        <a:t>9</a:t>
                      </a:r>
                    </a:p>
                  </a:txBody>
                  <a:tcPr/>
                </a:tc>
                <a:extLst>
                  <a:ext uri="{0D108BD9-81ED-4DB2-BD59-A6C34878D82A}">
                    <a16:rowId xmlns:a16="http://schemas.microsoft.com/office/drawing/2014/main" val="1378566691"/>
                  </a:ext>
                </a:extLst>
              </a:tr>
              <a:tr h="341325">
                <a:tc>
                  <a:txBody>
                    <a:bodyPr/>
                    <a:lstStyle/>
                    <a:p>
                      <a:pPr algn="ctr"/>
                      <a:r>
                        <a:rPr lang="en-US"/>
                        <a:t>s5</a:t>
                      </a:r>
                    </a:p>
                  </a:txBody>
                  <a:tcPr/>
                </a:tc>
                <a:tc>
                  <a:txBody>
                    <a:bodyPr/>
                    <a:lstStyle/>
                    <a:p>
                      <a:pPr algn="ctr"/>
                      <a:r>
                        <a:rPr lang="en-US"/>
                        <a:t>m4</a:t>
                      </a:r>
                    </a:p>
                  </a:txBody>
                  <a:tcPr/>
                </a:tc>
                <a:tc>
                  <a:txBody>
                    <a:bodyPr/>
                    <a:lstStyle/>
                    <a:p>
                      <a:pPr algn="ctr"/>
                      <a:r>
                        <a:rPr lang="en-US"/>
                        <a:t>3</a:t>
                      </a:r>
                    </a:p>
                  </a:txBody>
                  <a:tcPr/>
                </a:tc>
                <a:extLst>
                  <a:ext uri="{0D108BD9-81ED-4DB2-BD59-A6C34878D82A}">
                    <a16:rowId xmlns:a16="http://schemas.microsoft.com/office/drawing/2014/main" val="212699707"/>
                  </a:ext>
                </a:extLst>
              </a:tr>
              <a:tr h="341325">
                <a:tc>
                  <a:txBody>
                    <a:bodyPr/>
                    <a:lstStyle/>
                    <a:p>
                      <a:pPr algn="ctr"/>
                      <a:r>
                        <a:rPr lang="en-US"/>
                        <a:t>s2</a:t>
                      </a:r>
                    </a:p>
                  </a:txBody>
                  <a:tcPr/>
                </a:tc>
                <a:tc>
                  <a:txBody>
                    <a:bodyPr/>
                    <a:lstStyle/>
                    <a:p>
                      <a:pPr algn="ctr"/>
                      <a:r>
                        <a:rPr lang="en-US"/>
                        <a:t>m4</a:t>
                      </a:r>
                    </a:p>
                  </a:txBody>
                  <a:tcPr/>
                </a:tc>
                <a:tc>
                  <a:txBody>
                    <a:bodyPr/>
                    <a:lstStyle/>
                    <a:p>
                      <a:pPr algn="ctr"/>
                      <a:r>
                        <a:rPr lang="en-US"/>
                        <a:t>8</a:t>
                      </a:r>
                    </a:p>
                  </a:txBody>
                  <a:tcPr/>
                </a:tc>
                <a:extLst>
                  <a:ext uri="{0D108BD9-81ED-4DB2-BD59-A6C34878D82A}">
                    <a16:rowId xmlns:a16="http://schemas.microsoft.com/office/drawing/2014/main" val="2834938993"/>
                  </a:ext>
                </a:extLst>
              </a:tr>
              <a:tr h="341325">
                <a:tc>
                  <a:txBody>
                    <a:bodyPr/>
                    <a:lstStyle/>
                    <a:p>
                      <a:pPr algn="ctr"/>
                      <a:r>
                        <a:rPr lang="en-US"/>
                        <a:t>s1</a:t>
                      </a:r>
                    </a:p>
                  </a:txBody>
                  <a:tcPr/>
                </a:tc>
                <a:tc>
                  <a:txBody>
                    <a:bodyPr/>
                    <a:lstStyle/>
                    <a:p>
                      <a:pPr algn="ctr"/>
                      <a:r>
                        <a:rPr lang="en-US"/>
                        <a:t>m4</a:t>
                      </a:r>
                    </a:p>
                  </a:txBody>
                  <a:tcPr/>
                </a:tc>
                <a:tc>
                  <a:txBody>
                    <a:bodyPr/>
                    <a:lstStyle/>
                    <a:p>
                      <a:pPr algn="ctr"/>
                      <a:r>
                        <a:rPr lang="en-US"/>
                        <a:t>9</a:t>
                      </a:r>
                    </a:p>
                  </a:txBody>
                  <a:tcPr/>
                </a:tc>
                <a:extLst>
                  <a:ext uri="{0D108BD9-81ED-4DB2-BD59-A6C34878D82A}">
                    <a16:rowId xmlns:a16="http://schemas.microsoft.com/office/drawing/2014/main" val="303628452"/>
                  </a:ext>
                </a:extLst>
              </a:tr>
            </a:tbl>
          </a:graphicData>
        </a:graphic>
      </p:graphicFrame>
      <p:graphicFrame>
        <p:nvGraphicFramePr>
          <p:cNvPr id="8" name="Table 7">
            <a:extLst>
              <a:ext uri="{FF2B5EF4-FFF2-40B4-BE49-F238E27FC236}">
                <a16:creationId xmlns:a16="http://schemas.microsoft.com/office/drawing/2014/main" id="{FF10FBE4-AD46-4446-BECC-28707902C9EE}"/>
              </a:ext>
            </a:extLst>
          </p:cNvPr>
          <p:cNvGraphicFramePr>
            <a:graphicFrameLocks noGrp="1"/>
          </p:cNvGraphicFramePr>
          <p:nvPr>
            <p:extLst>
              <p:ext uri="{D42A27DB-BD31-4B8C-83A1-F6EECF244321}">
                <p14:modId xmlns:p14="http://schemas.microsoft.com/office/powerpoint/2010/main" val="1731389750"/>
              </p:ext>
            </p:extLst>
          </p:nvPr>
        </p:nvGraphicFramePr>
        <p:xfrm>
          <a:off x="6796453" y="2373164"/>
          <a:ext cx="3475893" cy="3352802"/>
        </p:xfrm>
        <a:graphic>
          <a:graphicData uri="http://schemas.openxmlformats.org/drawingml/2006/table">
            <a:tbl>
              <a:tblPr firstRow="1" bandRow="1">
                <a:tableStyleId>{5C22544A-7EE6-4342-B048-85BDC9FD1C3A}</a:tableStyleId>
              </a:tblPr>
              <a:tblGrid>
                <a:gridCol w="1158631">
                  <a:extLst>
                    <a:ext uri="{9D8B030D-6E8A-4147-A177-3AD203B41FA5}">
                      <a16:colId xmlns:a16="http://schemas.microsoft.com/office/drawing/2014/main" val="1873875031"/>
                    </a:ext>
                  </a:extLst>
                </a:gridCol>
                <a:gridCol w="1158631">
                  <a:extLst>
                    <a:ext uri="{9D8B030D-6E8A-4147-A177-3AD203B41FA5}">
                      <a16:colId xmlns:a16="http://schemas.microsoft.com/office/drawing/2014/main" val="1402027195"/>
                    </a:ext>
                  </a:extLst>
                </a:gridCol>
                <a:gridCol w="1158631">
                  <a:extLst>
                    <a:ext uri="{9D8B030D-6E8A-4147-A177-3AD203B41FA5}">
                      <a16:colId xmlns:a16="http://schemas.microsoft.com/office/drawing/2014/main" val="135170796"/>
                    </a:ext>
                  </a:extLst>
                </a:gridCol>
              </a:tblGrid>
              <a:tr h="543548">
                <a:tc gridSpan="3">
                  <a:txBody>
                    <a:bodyPr/>
                    <a:lstStyle/>
                    <a:p>
                      <a:pPr algn="ctr"/>
                      <a:r>
                        <a:rPr lang="en-US"/>
                        <a:t>SV</a:t>
                      </a:r>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69201320"/>
                  </a:ext>
                </a:extLst>
              </a:tr>
              <a:tr h="635062">
                <a:tc>
                  <a:txBody>
                    <a:bodyPr/>
                    <a:lstStyle/>
                    <a:p>
                      <a:pPr algn="ctr"/>
                      <a:r>
                        <a:rPr lang="en-US"/>
                        <a:t>MASV</a:t>
                      </a:r>
                    </a:p>
                  </a:txBody>
                  <a:tcPr/>
                </a:tc>
                <a:tc>
                  <a:txBody>
                    <a:bodyPr/>
                    <a:lstStyle/>
                    <a:p>
                      <a:pPr algn="ctr"/>
                      <a:r>
                        <a:rPr lang="en-US"/>
                        <a:t>TENSV</a:t>
                      </a:r>
                    </a:p>
                  </a:txBody>
                  <a:tcPr/>
                </a:tc>
                <a:tc>
                  <a:txBody>
                    <a:bodyPr/>
                    <a:lstStyle/>
                    <a:p>
                      <a:pPr algn="ctr"/>
                      <a:r>
                        <a:rPr lang="en-US"/>
                        <a:t>DIEMTB</a:t>
                      </a:r>
                    </a:p>
                  </a:txBody>
                  <a:tcPr/>
                </a:tc>
                <a:extLst>
                  <a:ext uri="{0D108BD9-81ED-4DB2-BD59-A6C34878D82A}">
                    <a16:rowId xmlns:a16="http://schemas.microsoft.com/office/drawing/2014/main" val="4271249782"/>
                  </a:ext>
                </a:extLst>
              </a:tr>
              <a:tr h="543548">
                <a:tc>
                  <a:txBody>
                    <a:bodyPr/>
                    <a:lstStyle/>
                    <a:p>
                      <a:pPr algn="ctr"/>
                      <a:r>
                        <a:rPr lang="en-US"/>
                        <a:t>s1</a:t>
                      </a:r>
                    </a:p>
                  </a:txBody>
                  <a:tcPr/>
                </a:tc>
                <a:tc>
                  <a:txBody>
                    <a:bodyPr/>
                    <a:lstStyle/>
                    <a:p>
                      <a:pPr algn="ctr"/>
                      <a:r>
                        <a:rPr lang="en-US"/>
                        <a:t>B</a:t>
                      </a:r>
                    </a:p>
                  </a:txBody>
                  <a:tcPr/>
                </a:tc>
                <a:tc>
                  <a:txBody>
                    <a:bodyPr/>
                    <a:lstStyle/>
                    <a:p>
                      <a:pPr algn="ctr"/>
                      <a:r>
                        <a:rPr lang="en-US"/>
                        <a:t>---</a:t>
                      </a:r>
                    </a:p>
                  </a:txBody>
                  <a:tcPr/>
                </a:tc>
                <a:extLst>
                  <a:ext uri="{0D108BD9-81ED-4DB2-BD59-A6C34878D82A}">
                    <a16:rowId xmlns:a16="http://schemas.microsoft.com/office/drawing/2014/main" val="912385721"/>
                  </a:ext>
                </a:extLst>
              </a:tr>
              <a:tr h="543548">
                <a:tc>
                  <a:txBody>
                    <a:bodyPr/>
                    <a:lstStyle/>
                    <a:p>
                      <a:pPr algn="ctr"/>
                      <a:r>
                        <a:rPr lang="en-US"/>
                        <a:t>s2</a:t>
                      </a:r>
                    </a:p>
                  </a:txBody>
                  <a:tcPr/>
                </a:tc>
                <a:tc>
                  <a:txBody>
                    <a:bodyPr/>
                    <a:lstStyle/>
                    <a:p>
                      <a:pPr algn="ctr"/>
                      <a:r>
                        <a:rPr lang="en-US"/>
                        <a:t>A</a:t>
                      </a:r>
                    </a:p>
                  </a:txBody>
                  <a:tcPr/>
                </a:tc>
                <a:tc>
                  <a:txBody>
                    <a:bodyPr/>
                    <a:lstStyle/>
                    <a:p>
                      <a:pPr algn="ctr"/>
                      <a:r>
                        <a:rPr lang="en-US"/>
                        <a:t>---</a:t>
                      </a:r>
                    </a:p>
                  </a:txBody>
                  <a:tcPr/>
                </a:tc>
                <a:extLst>
                  <a:ext uri="{0D108BD9-81ED-4DB2-BD59-A6C34878D82A}">
                    <a16:rowId xmlns:a16="http://schemas.microsoft.com/office/drawing/2014/main" val="3597097651"/>
                  </a:ext>
                </a:extLst>
              </a:tr>
              <a:tr h="543548">
                <a:tc>
                  <a:txBody>
                    <a:bodyPr/>
                    <a:lstStyle/>
                    <a:p>
                      <a:pPr algn="ctr"/>
                      <a:r>
                        <a:rPr lang="en-US"/>
                        <a:t>s3</a:t>
                      </a:r>
                    </a:p>
                  </a:txBody>
                  <a:tcPr/>
                </a:tc>
                <a:tc>
                  <a:txBody>
                    <a:bodyPr/>
                    <a:lstStyle/>
                    <a:p>
                      <a:pPr algn="ctr"/>
                      <a:r>
                        <a:rPr lang="en-US"/>
                        <a:t>C</a:t>
                      </a:r>
                    </a:p>
                  </a:txBody>
                  <a:tcPr/>
                </a:tc>
                <a:tc>
                  <a:txBody>
                    <a:bodyPr/>
                    <a:lstStyle/>
                    <a:p>
                      <a:pPr algn="ctr"/>
                      <a:r>
                        <a:rPr lang="en-US"/>
                        <a:t>---</a:t>
                      </a:r>
                    </a:p>
                  </a:txBody>
                  <a:tcPr/>
                </a:tc>
                <a:extLst>
                  <a:ext uri="{0D108BD9-81ED-4DB2-BD59-A6C34878D82A}">
                    <a16:rowId xmlns:a16="http://schemas.microsoft.com/office/drawing/2014/main" val="3799776405"/>
                  </a:ext>
                </a:extLst>
              </a:tr>
              <a:tr h="543548">
                <a:tc>
                  <a:txBody>
                    <a:bodyPr/>
                    <a:lstStyle/>
                    <a:p>
                      <a:pPr algn="ctr"/>
                      <a:r>
                        <a:rPr lang="en-US"/>
                        <a:t>s5</a:t>
                      </a:r>
                    </a:p>
                  </a:txBody>
                  <a:tcPr/>
                </a:tc>
                <a:tc>
                  <a:txBody>
                    <a:bodyPr/>
                    <a:lstStyle/>
                    <a:p>
                      <a:pPr algn="ctr"/>
                      <a:r>
                        <a:rPr lang="en-US"/>
                        <a:t>D</a:t>
                      </a:r>
                    </a:p>
                  </a:txBody>
                  <a:tcPr/>
                </a:tc>
                <a:tc>
                  <a:txBody>
                    <a:bodyPr/>
                    <a:lstStyle/>
                    <a:p>
                      <a:pPr algn="ctr"/>
                      <a:r>
                        <a:rPr lang="en-US"/>
                        <a:t>---</a:t>
                      </a:r>
                    </a:p>
                  </a:txBody>
                  <a:tcPr/>
                </a:tc>
                <a:extLst>
                  <a:ext uri="{0D108BD9-81ED-4DB2-BD59-A6C34878D82A}">
                    <a16:rowId xmlns:a16="http://schemas.microsoft.com/office/drawing/2014/main" val="3998599521"/>
                  </a:ext>
                </a:extLst>
              </a:tr>
            </a:tbl>
          </a:graphicData>
        </a:graphic>
      </p:graphicFrame>
    </p:spTree>
    <p:extLst>
      <p:ext uri="{BB962C8B-B14F-4D97-AF65-F5344CB8AC3E}">
        <p14:creationId xmlns:p14="http://schemas.microsoft.com/office/powerpoint/2010/main" val="276776777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2EF6-BA65-4B40-8718-CD3CD3A666FF}"/>
              </a:ext>
            </a:extLst>
          </p:cNvPr>
          <p:cNvSpPr>
            <a:spLocks noGrp="1"/>
          </p:cNvSpPr>
          <p:nvPr>
            <p:ph type="title"/>
          </p:nvPr>
        </p:nvSpPr>
        <p:spPr/>
        <p:txBody>
          <a:bodyPr/>
          <a:lstStyle/>
          <a:p>
            <a:r>
              <a:rPr lang="en-US"/>
              <a:t>Dữ liệu mẫu</a:t>
            </a:r>
          </a:p>
        </p:txBody>
      </p:sp>
      <p:sp>
        <p:nvSpPr>
          <p:cNvPr id="6" name="Content Placeholder 5">
            <a:extLst>
              <a:ext uri="{FF2B5EF4-FFF2-40B4-BE49-F238E27FC236}">
                <a16:creationId xmlns:a16="http://schemas.microsoft.com/office/drawing/2014/main" id="{D40C4101-1E80-E945-B53A-A4BA0BC5BD22}"/>
              </a:ext>
            </a:extLst>
          </p:cNvPr>
          <p:cNvSpPr>
            <a:spLocks noGrp="1"/>
          </p:cNvSpPr>
          <p:nvPr>
            <p:ph idx="1"/>
          </p:nvPr>
        </p:nvSpPr>
        <p:spPr/>
        <p:txBody>
          <a:bodyPr/>
          <a:lstStyle/>
          <a:p>
            <a:r>
              <a:rPr lang="en-US"/>
              <a:t>s3 (1 môn: 6)</a:t>
            </a:r>
          </a:p>
          <a:p>
            <a:r>
              <a:rPr lang="en-US"/>
              <a:t>s2 (3 môn: 9,4,7)</a:t>
            </a:r>
          </a:p>
          <a:p>
            <a:r>
              <a:rPr lang="en-US"/>
              <a:t>s2 (3 môn: 8,9,8)</a:t>
            </a:r>
          </a:p>
          <a:p>
            <a:r>
              <a:rPr lang="en-US"/>
              <a:t>s5 (1 môn: 2)</a:t>
            </a:r>
          </a:p>
        </p:txBody>
      </p:sp>
    </p:spTree>
    <p:extLst>
      <p:ext uri="{BB962C8B-B14F-4D97-AF65-F5344CB8AC3E}">
        <p14:creationId xmlns:p14="http://schemas.microsoft.com/office/powerpoint/2010/main" val="326240516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6CDB-48E2-754D-B998-6A948E2B6094}"/>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902966D4-0430-824A-9A47-975CB9AF7AC7}"/>
              </a:ext>
            </a:extLst>
          </p:cNvPr>
          <p:cNvSpPr>
            <a:spLocks noGrp="1"/>
          </p:cNvSpPr>
          <p:nvPr>
            <p:ph idx="1"/>
          </p:nvPr>
        </p:nvSpPr>
        <p:spPr/>
        <p:txBody>
          <a:bodyPr/>
          <a:lstStyle/>
          <a:p>
            <a:r>
              <a:rPr lang="en-US"/>
              <a:t>Khai báo biến:</a:t>
            </a:r>
          </a:p>
          <a:p>
            <a:pPr lvl="1"/>
            <a:r>
              <a:rPr lang="en-US"/>
              <a:t>DECLARE @a CHAR(10), @b FLOAT.</a:t>
            </a:r>
          </a:p>
          <a:p>
            <a:r>
              <a:rPr lang="en-US"/>
              <a:t>Khai báo con trỏ:</a:t>
            </a:r>
          </a:p>
          <a:p>
            <a:pPr lvl="1"/>
            <a:r>
              <a:rPr lang="en-US"/>
              <a:t>DECLARE x cursor for select MASV from SV.</a:t>
            </a:r>
          </a:p>
          <a:p>
            <a:r>
              <a:rPr lang="en-US"/>
              <a:t>Mở con trỏ:</a:t>
            </a:r>
          </a:p>
          <a:p>
            <a:pPr lvl="1"/>
            <a:r>
              <a:rPr lang="en-US"/>
              <a:t>OPEN x.</a:t>
            </a:r>
          </a:p>
          <a:p>
            <a:endParaRPr lang="en-US"/>
          </a:p>
          <a:p>
            <a:pPr lvl="1"/>
            <a:endParaRPr lang="en-US"/>
          </a:p>
        </p:txBody>
      </p:sp>
    </p:spTree>
    <p:extLst>
      <p:ext uri="{BB962C8B-B14F-4D97-AF65-F5344CB8AC3E}">
        <p14:creationId xmlns:p14="http://schemas.microsoft.com/office/powerpoint/2010/main" val="39819091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0468-38C5-054F-B225-8672FE9B29B6}"/>
              </a:ext>
            </a:extLst>
          </p:cNvPr>
          <p:cNvSpPr>
            <a:spLocks noGrp="1"/>
          </p:cNvSpPr>
          <p:nvPr>
            <p:ph type="title"/>
          </p:nvPr>
        </p:nvSpPr>
        <p:spPr/>
        <p:txBody>
          <a:bodyPr/>
          <a:lstStyle/>
          <a:p>
            <a:r>
              <a:rPr lang="en-US"/>
              <a:t>Ví dụ</a:t>
            </a:r>
          </a:p>
        </p:txBody>
      </p:sp>
      <p:graphicFrame>
        <p:nvGraphicFramePr>
          <p:cNvPr id="4" name="Content Placeholder 3">
            <a:extLst>
              <a:ext uri="{FF2B5EF4-FFF2-40B4-BE49-F238E27FC236}">
                <a16:creationId xmlns:a16="http://schemas.microsoft.com/office/drawing/2014/main" id="{D807914F-C25C-DE4F-B35A-2CAE5D64464B}"/>
              </a:ext>
            </a:extLst>
          </p:cNvPr>
          <p:cNvGraphicFramePr>
            <a:graphicFrameLocks noGrp="1"/>
          </p:cNvGraphicFramePr>
          <p:nvPr>
            <p:ph idx="1"/>
            <p:extLst>
              <p:ext uri="{D42A27DB-BD31-4B8C-83A1-F6EECF244321}">
                <p14:modId xmlns:p14="http://schemas.microsoft.com/office/powerpoint/2010/main" val="1476006877"/>
              </p:ext>
            </p:extLst>
          </p:nvPr>
        </p:nvGraphicFramePr>
        <p:xfrm>
          <a:off x="266701" y="1425576"/>
          <a:ext cx="11658598" cy="4419600"/>
        </p:xfrm>
        <a:graphic>
          <a:graphicData uri="http://schemas.openxmlformats.org/drawingml/2006/table">
            <a:tbl>
              <a:tblPr/>
              <a:tblGrid>
                <a:gridCol w="1447800">
                  <a:extLst>
                    <a:ext uri="{9D8B030D-6E8A-4147-A177-3AD203B41FA5}">
                      <a16:colId xmlns:a16="http://schemas.microsoft.com/office/drawing/2014/main" val="1592203902"/>
                    </a:ext>
                  </a:extLst>
                </a:gridCol>
                <a:gridCol w="1883228">
                  <a:extLst>
                    <a:ext uri="{9D8B030D-6E8A-4147-A177-3AD203B41FA5}">
                      <a16:colId xmlns:a16="http://schemas.microsoft.com/office/drawing/2014/main" val="4212519722"/>
                    </a:ext>
                  </a:extLst>
                </a:gridCol>
                <a:gridCol w="1665514">
                  <a:extLst>
                    <a:ext uri="{9D8B030D-6E8A-4147-A177-3AD203B41FA5}">
                      <a16:colId xmlns:a16="http://schemas.microsoft.com/office/drawing/2014/main" val="1292639099"/>
                    </a:ext>
                  </a:extLst>
                </a:gridCol>
                <a:gridCol w="1665514">
                  <a:extLst>
                    <a:ext uri="{9D8B030D-6E8A-4147-A177-3AD203B41FA5}">
                      <a16:colId xmlns:a16="http://schemas.microsoft.com/office/drawing/2014/main" val="803875022"/>
                    </a:ext>
                  </a:extLst>
                </a:gridCol>
                <a:gridCol w="1665514">
                  <a:extLst>
                    <a:ext uri="{9D8B030D-6E8A-4147-A177-3AD203B41FA5}">
                      <a16:colId xmlns:a16="http://schemas.microsoft.com/office/drawing/2014/main" val="262260197"/>
                    </a:ext>
                  </a:extLst>
                </a:gridCol>
                <a:gridCol w="1665514">
                  <a:extLst>
                    <a:ext uri="{9D8B030D-6E8A-4147-A177-3AD203B41FA5}">
                      <a16:colId xmlns:a16="http://schemas.microsoft.com/office/drawing/2014/main" val="145978681"/>
                    </a:ext>
                  </a:extLst>
                </a:gridCol>
                <a:gridCol w="1665514">
                  <a:extLst>
                    <a:ext uri="{9D8B030D-6E8A-4147-A177-3AD203B41FA5}">
                      <a16:colId xmlns:a16="http://schemas.microsoft.com/office/drawing/2014/main" val="3307748901"/>
                    </a:ext>
                  </a:extLst>
                </a:gridCol>
              </a:tblGrid>
              <a:tr h="546659">
                <a:tc>
                  <a:txBody>
                    <a:bodyPr/>
                    <a:lstStyle/>
                    <a:p>
                      <a:pPr algn="l"/>
                      <a:r>
                        <a:rPr lang="en-US" sz="1600" b="1"/>
                        <a:t>CustomerID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CustomerName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ContactName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Address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City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PostalCode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Country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848690"/>
                  </a:ext>
                </a:extLst>
              </a:tr>
              <a:tr h="824030">
                <a:tc>
                  <a:txBody>
                    <a:bodyPr/>
                    <a:lstStyle/>
                    <a:p>
                      <a:pPr algn="l"/>
                      <a:r>
                        <a:rPr lang="en-US" sz="1600"/>
                        <a:t>1</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Alfreds Futterkiste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Maria Anders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Obere Str. 57</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Berlin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12209</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Germany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197064"/>
                  </a:ext>
                </a:extLst>
              </a:tr>
              <a:tr h="824030">
                <a:tc>
                  <a:txBody>
                    <a:bodyPr/>
                    <a:lstStyle/>
                    <a:p>
                      <a:pPr algn="l"/>
                      <a:r>
                        <a:rPr lang="en-US" sz="1600"/>
                        <a:t>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 Emparedados y helados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Avda. de la Constitución 2222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05021</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218082"/>
                  </a:ext>
                </a:extLst>
              </a:tr>
              <a:tr h="824030">
                <a:tc>
                  <a:txBody>
                    <a:bodyPr/>
                    <a:lstStyle/>
                    <a:p>
                      <a:pPr algn="l"/>
                      <a:r>
                        <a:rPr lang="en-US" sz="1600"/>
                        <a:t>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 Taquería</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Mataderos 2312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256195"/>
                  </a:ext>
                </a:extLst>
              </a:tr>
              <a:tr h="824030">
                <a:tc>
                  <a:txBody>
                    <a:bodyPr/>
                    <a:lstStyle/>
                    <a:p>
                      <a:pPr algn="l"/>
                      <a:r>
                        <a:rPr lang="en-US" sz="1600"/>
                        <a:t>4</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Around the Horn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Thomas Hardy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120 Hanover Sq.</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London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WA1 1DP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UK</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8037"/>
                  </a:ext>
                </a:extLst>
              </a:tr>
              <a:tr h="576821">
                <a:tc>
                  <a:txBody>
                    <a:bodyPr/>
                    <a:lstStyle/>
                    <a:p>
                      <a:pPr algn="l"/>
                      <a:r>
                        <a:rPr lang="en-US" sz="1600" dirty="0"/>
                        <a:t>5</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Berglunds snabbköp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Christina Berglund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Berguvsvägen 8</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Luleå</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S-958 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Sweden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422264"/>
                  </a:ext>
                </a:extLst>
              </a:tr>
            </a:tbl>
          </a:graphicData>
        </a:graphic>
      </p:graphicFrame>
      <p:sp>
        <p:nvSpPr>
          <p:cNvPr id="3" name="Content Placeholder 2">
            <a:extLst>
              <a:ext uri="{FF2B5EF4-FFF2-40B4-BE49-F238E27FC236}">
                <a16:creationId xmlns:a16="http://schemas.microsoft.com/office/drawing/2014/main" id="{A6DA0340-016C-6C1B-5133-E0579E20FFFD}"/>
              </a:ext>
            </a:extLst>
          </p:cNvPr>
          <p:cNvSpPr txBox="1">
            <a:spLocks/>
          </p:cNvSpPr>
          <p:nvPr/>
        </p:nvSpPr>
        <p:spPr bwMode="auto">
          <a:xfrm>
            <a:off x="152400" y="914400"/>
            <a:ext cx="4343400" cy="60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b="1" i="1" kern="0" dirty="0">
                <a:latin typeface="Courier New" panose="02070309020205020404" pitchFamily="49" charset="0"/>
                <a:cs typeface="Courier New" panose="02070309020205020404" pitchFamily="49" charset="0"/>
              </a:rPr>
              <a:t>Cho </a:t>
            </a:r>
            <a:r>
              <a:rPr lang="en-US" b="1" i="1" kern="0" dirty="0" err="1">
                <a:latin typeface="Courier New" panose="02070309020205020404" pitchFamily="49" charset="0"/>
                <a:cs typeface="Courier New" panose="02070309020205020404" pitchFamily="49" charset="0"/>
              </a:rPr>
              <a:t>bảng</a:t>
            </a:r>
            <a:r>
              <a:rPr lang="en-US" b="1" i="1" kern="0" dirty="0">
                <a:latin typeface="Courier New" panose="02070309020205020404" pitchFamily="49" charset="0"/>
                <a:cs typeface="Courier New" panose="02070309020205020404" pitchFamily="49" charset="0"/>
              </a:rPr>
              <a:t> Customers:</a:t>
            </a:r>
          </a:p>
        </p:txBody>
      </p:sp>
    </p:spTree>
    <p:extLst>
      <p:ext uri="{BB962C8B-B14F-4D97-AF65-F5344CB8AC3E}">
        <p14:creationId xmlns:p14="http://schemas.microsoft.com/office/powerpoint/2010/main" val="61270142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06E1-1F3C-C04C-BDCB-A7C21743B292}"/>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3F4FB3E2-BD67-9F4F-A1DF-8EA4A1FD5A76}"/>
              </a:ext>
            </a:extLst>
          </p:cNvPr>
          <p:cNvSpPr>
            <a:spLocks noGrp="1"/>
          </p:cNvSpPr>
          <p:nvPr>
            <p:ph idx="1"/>
          </p:nvPr>
        </p:nvSpPr>
        <p:spPr/>
        <p:txBody>
          <a:bodyPr/>
          <a:lstStyle/>
          <a:p>
            <a:r>
              <a:rPr lang="en-US" dirty="0" err="1"/>
              <a:t>Truy</a:t>
            </a:r>
            <a:r>
              <a:rPr lang="en-US" dirty="0"/>
              <a:t> </a:t>
            </a:r>
            <a:r>
              <a:rPr lang="en-US" dirty="0" err="1"/>
              <a:t>cập</a:t>
            </a:r>
            <a:r>
              <a:rPr lang="en-US" dirty="0"/>
              <a:t> con </a:t>
            </a:r>
            <a:r>
              <a:rPr lang="en-US" dirty="0" err="1"/>
              <a:t>trỏ</a:t>
            </a:r>
            <a:r>
              <a:rPr lang="en-US" dirty="0"/>
              <a:t>:</a:t>
            </a:r>
          </a:p>
          <a:p>
            <a:pPr lvl="1"/>
            <a:r>
              <a:rPr lang="en-US" sz="2400" dirty="0"/>
              <a:t>Fetch next from x into @a</a:t>
            </a:r>
          </a:p>
          <a:p>
            <a:r>
              <a:rPr lang="en-US" dirty="0" err="1"/>
              <a:t>Kiểm</a:t>
            </a:r>
            <a:r>
              <a:rPr lang="en-US" dirty="0"/>
              <a:t> </a:t>
            </a:r>
            <a:r>
              <a:rPr lang="en-US" dirty="0" err="1"/>
              <a:t>tra</a:t>
            </a:r>
            <a:r>
              <a:rPr lang="en-US" dirty="0"/>
              <a:t> </a:t>
            </a:r>
            <a:r>
              <a:rPr lang="en-US" dirty="0" err="1"/>
              <a:t>xem</a:t>
            </a:r>
            <a:r>
              <a:rPr lang="en-US" dirty="0"/>
              <a:t> con </a:t>
            </a:r>
            <a:r>
              <a:rPr lang="en-US" dirty="0" err="1"/>
              <a:t>trỏ</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được</a:t>
            </a:r>
            <a:r>
              <a:rPr lang="en-US" dirty="0"/>
              <a:t> hay </a:t>
            </a:r>
            <a:r>
              <a:rPr lang="en-US" dirty="0" err="1"/>
              <a:t>không</a:t>
            </a:r>
            <a:r>
              <a:rPr lang="en-US" dirty="0"/>
              <a:t>:</a:t>
            </a:r>
          </a:p>
          <a:p>
            <a:pPr lvl="1"/>
            <a:r>
              <a:rPr lang="en-US" sz="2400" dirty="0"/>
              <a:t>while (@@</a:t>
            </a:r>
            <a:r>
              <a:rPr lang="en-US" sz="2400" dirty="0" err="1"/>
              <a:t>fetchstatus</a:t>
            </a:r>
            <a:r>
              <a:rPr lang="en-US" sz="2400" dirty="0"/>
              <a:t> = 0)</a:t>
            </a:r>
          </a:p>
          <a:p>
            <a:r>
              <a:rPr lang="en-US" dirty="0" err="1"/>
              <a:t>Tính</a:t>
            </a:r>
            <a:r>
              <a:rPr lang="en-US" dirty="0"/>
              <a:t> </a:t>
            </a:r>
            <a:r>
              <a:rPr lang="en-US" dirty="0" err="1"/>
              <a:t>điểm</a:t>
            </a:r>
            <a:r>
              <a:rPr lang="en-US" dirty="0"/>
              <a:t> TB </a:t>
            </a:r>
            <a:r>
              <a:rPr lang="en-US" dirty="0" err="1"/>
              <a:t>dựa</a:t>
            </a:r>
            <a:r>
              <a:rPr lang="en-US" dirty="0"/>
              <a:t> </a:t>
            </a:r>
            <a:r>
              <a:rPr lang="en-US" dirty="0" err="1"/>
              <a:t>vào</a:t>
            </a:r>
            <a:r>
              <a:rPr lang="en-US" dirty="0"/>
              <a:t> con </a:t>
            </a:r>
            <a:r>
              <a:rPr lang="en-US" dirty="0" err="1"/>
              <a:t>trỏ</a:t>
            </a:r>
            <a:r>
              <a:rPr lang="en-US" dirty="0"/>
              <a:t>:</a:t>
            </a:r>
          </a:p>
          <a:p>
            <a:pPr lvl="1"/>
            <a:r>
              <a:rPr lang="en-US" sz="2400" dirty="0"/>
              <a:t>Begin</a:t>
            </a:r>
          </a:p>
          <a:p>
            <a:pPr lvl="2"/>
            <a:r>
              <a:rPr lang="en-US" sz="2000" dirty="0"/>
              <a:t>Select @b = AVG(DIEM) from KQ WHERE MASV = @a</a:t>
            </a:r>
          </a:p>
          <a:p>
            <a:pPr lvl="2"/>
            <a:r>
              <a:rPr lang="en-US" sz="2000" dirty="0"/>
              <a:t>UPDATE SV SET DIEMTB = @b WHERE MASV = @a.</a:t>
            </a:r>
          </a:p>
          <a:p>
            <a:pPr lvl="2"/>
            <a:r>
              <a:rPr lang="en-US" sz="2000" dirty="0"/>
              <a:t>Fetch next from x into @a.</a:t>
            </a:r>
          </a:p>
          <a:p>
            <a:pPr lvl="1"/>
            <a:r>
              <a:rPr lang="en-US" sz="2400" dirty="0"/>
              <a:t>End.</a:t>
            </a:r>
          </a:p>
        </p:txBody>
      </p:sp>
    </p:spTree>
    <p:extLst>
      <p:ext uri="{BB962C8B-B14F-4D97-AF65-F5344CB8AC3E}">
        <p14:creationId xmlns:p14="http://schemas.microsoft.com/office/powerpoint/2010/main" val="217934161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CA84-BF66-0A4C-ABDE-7AC052EE9DCB}"/>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40DED81C-CB1D-4C40-90B3-16645059FDBE}"/>
              </a:ext>
            </a:extLst>
          </p:cNvPr>
          <p:cNvSpPr>
            <a:spLocks noGrp="1"/>
          </p:cNvSpPr>
          <p:nvPr>
            <p:ph idx="1"/>
          </p:nvPr>
        </p:nvSpPr>
        <p:spPr/>
        <p:txBody>
          <a:bodyPr/>
          <a:lstStyle/>
          <a:p>
            <a:r>
              <a:rPr lang="en-US"/>
              <a:t>Đóng con trỏ:</a:t>
            </a:r>
          </a:p>
          <a:p>
            <a:pPr lvl="1"/>
            <a:r>
              <a:rPr lang="en-US"/>
              <a:t>close x.</a:t>
            </a:r>
          </a:p>
          <a:p>
            <a:pPr lvl="1"/>
            <a:r>
              <a:rPr lang="en-US"/>
              <a:t>deallocate x.</a:t>
            </a:r>
          </a:p>
        </p:txBody>
      </p:sp>
    </p:spTree>
    <p:extLst>
      <p:ext uri="{BB962C8B-B14F-4D97-AF65-F5344CB8AC3E}">
        <p14:creationId xmlns:p14="http://schemas.microsoft.com/office/powerpoint/2010/main" val="321951225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7B06F6-7C8F-1746-86F5-CB6231E7CB67}"/>
              </a:ext>
            </a:extLst>
          </p:cNvPr>
          <p:cNvSpPr>
            <a:spLocks noGrp="1"/>
          </p:cNvSpPr>
          <p:nvPr>
            <p:ph type="title"/>
          </p:nvPr>
        </p:nvSpPr>
        <p:spPr/>
        <p:txBody>
          <a:bodyPr/>
          <a:lstStyle/>
          <a:p>
            <a:r>
              <a:rPr lang="en-US"/>
              <a:t>Thực thi Cursor</a:t>
            </a:r>
          </a:p>
        </p:txBody>
      </p:sp>
      <p:sp>
        <p:nvSpPr>
          <p:cNvPr id="6" name="Content Placeholder 5">
            <a:extLst>
              <a:ext uri="{FF2B5EF4-FFF2-40B4-BE49-F238E27FC236}">
                <a16:creationId xmlns:a16="http://schemas.microsoft.com/office/drawing/2014/main" id="{48800F89-09CF-0142-A75A-AB679ADD0D93}"/>
              </a:ext>
            </a:extLst>
          </p:cNvPr>
          <p:cNvSpPr>
            <a:spLocks noGrp="1"/>
          </p:cNvSpPr>
          <p:nvPr>
            <p:ph idx="1"/>
          </p:nvPr>
        </p:nvSpPr>
        <p:spPr/>
        <p:txBody>
          <a:bodyPr/>
          <a:lstStyle/>
          <a:p>
            <a:r>
              <a:rPr lang="en-US" dirty="0" err="1"/>
              <a:t>Để</a:t>
            </a:r>
            <a:r>
              <a:rPr lang="en-US" dirty="0"/>
              <a:t> </a:t>
            </a:r>
            <a:r>
              <a:rPr lang="en-US" dirty="0" err="1"/>
              <a:t>thực</a:t>
            </a:r>
            <a:r>
              <a:rPr lang="en-US" dirty="0"/>
              <a:t> </a:t>
            </a:r>
            <a:r>
              <a:rPr lang="en-US" dirty="0" err="1"/>
              <a:t>thi</a:t>
            </a:r>
            <a:r>
              <a:rPr lang="en-US" dirty="0"/>
              <a:t> Cursor, ta </a:t>
            </a:r>
            <a:r>
              <a:rPr lang="en-US" dirty="0" err="1"/>
              <a:t>dùng</a:t>
            </a:r>
            <a:r>
              <a:rPr lang="en-US" dirty="0"/>
              <a:t> </a:t>
            </a:r>
            <a:r>
              <a:rPr lang="en-US" dirty="0" err="1"/>
              <a:t>lệnh</a:t>
            </a:r>
            <a:r>
              <a:rPr lang="en-US" dirty="0"/>
              <a:t> </a:t>
            </a:r>
            <a:r>
              <a:rPr lang="en-US" dirty="0">
                <a:solidFill>
                  <a:srgbClr val="FF0000"/>
                </a:solidFill>
              </a:rPr>
              <a:t>EXEC</a:t>
            </a:r>
            <a:r>
              <a:rPr lang="en-US" dirty="0"/>
              <a:t>.</a:t>
            </a:r>
          </a:p>
          <a:p>
            <a:endParaRPr lang="en-US" dirty="0"/>
          </a:p>
          <a:p>
            <a:r>
              <a:rPr lang="en-US" dirty="0"/>
              <a:t>VD:</a:t>
            </a:r>
          </a:p>
          <a:p>
            <a:pPr lvl="1"/>
            <a:r>
              <a:rPr lang="en-US" dirty="0">
                <a:solidFill>
                  <a:srgbClr val="FF0000"/>
                </a:solidFill>
              </a:rPr>
              <a:t>EXEC</a:t>
            </a:r>
            <a:r>
              <a:rPr lang="en-US" dirty="0"/>
              <a:t> TINHDIEM</a:t>
            </a:r>
          </a:p>
        </p:txBody>
      </p:sp>
    </p:spTree>
    <p:extLst>
      <p:ext uri="{BB962C8B-B14F-4D97-AF65-F5344CB8AC3E}">
        <p14:creationId xmlns:p14="http://schemas.microsoft.com/office/powerpoint/2010/main" val="345905308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CA28DF-F7D9-554C-BB7F-B5F0F60393D3}"/>
              </a:ext>
            </a:extLst>
          </p:cNvPr>
          <p:cNvSpPr>
            <a:spLocks noGrp="1"/>
          </p:cNvSpPr>
          <p:nvPr>
            <p:ph type="title"/>
          </p:nvPr>
        </p:nvSpPr>
        <p:spPr>
          <a:xfrm>
            <a:off x="-25400" y="9525"/>
            <a:ext cx="8686800" cy="1143000"/>
          </a:xfrm>
        </p:spPr>
        <p:txBody>
          <a:bodyPr/>
          <a:lstStyle/>
          <a:p>
            <a:r>
              <a:rPr lang="en-US"/>
              <a:t>Full CODE SQL mẫu</a:t>
            </a:r>
          </a:p>
        </p:txBody>
      </p:sp>
      <p:sp>
        <p:nvSpPr>
          <p:cNvPr id="6" name="Content Placeholder 5">
            <a:extLst>
              <a:ext uri="{FF2B5EF4-FFF2-40B4-BE49-F238E27FC236}">
                <a16:creationId xmlns:a16="http://schemas.microsoft.com/office/drawing/2014/main" id="{8DAFFA84-05A6-C44D-B035-4CF626AC97FD}"/>
              </a:ext>
            </a:extLst>
          </p:cNvPr>
          <p:cNvSpPr>
            <a:spLocks noGrp="1"/>
          </p:cNvSpPr>
          <p:nvPr>
            <p:ph idx="1"/>
          </p:nvPr>
        </p:nvSpPr>
        <p:spPr>
          <a:xfrm>
            <a:off x="685800" y="914400"/>
            <a:ext cx="10972800" cy="5330825"/>
          </a:xfrm>
        </p:spPr>
        <p:txBody>
          <a:bodyPr/>
          <a:lstStyle/>
          <a:p>
            <a:pPr marL="0" indent="0">
              <a:buNone/>
            </a:pPr>
            <a:r>
              <a:rPr lang="en-US" sz="1800" dirty="0">
                <a:latin typeface="Courier New" panose="02070309020205020404" pitchFamily="49" charset="0"/>
                <a:cs typeface="Courier New" panose="02070309020205020404" pitchFamily="49" charset="0"/>
              </a:rPr>
              <a:t>PROCEDURE TINHDIEM</a:t>
            </a:r>
          </a:p>
          <a:p>
            <a:pPr marL="0" indent="0">
              <a:buNone/>
            </a:pPr>
            <a:r>
              <a:rPr lang="en-US" sz="1800" dirty="0">
                <a:latin typeface="Courier New" panose="02070309020205020404" pitchFamily="49" charset="0"/>
                <a:cs typeface="Courier New" panose="02070309020205020404" pitchFamily="49" charset="0"/>
              </a:rPr>
              <a:t>AS</a:t>
            </a:r>
          </a:p>
          <a:p>
            <a:pPr marL="0" indent="0">
              <a:buNone/>
            </a:pPr>
            <a:r>
              <a:rPr lang="en-US" sz="1800" dirty="0">
                <a:latin typeface="Courier New" panose="02070309020205020404" pitchFamily="49" charset="0"/>
                <a:cs typeface="Courier New" panose="02070309020205020404" pitchFamily="49" charset="0"/>
              </a:rPr>
              <a:t>BEGIN</a:t>
            </a:r>
          </a:p>
          <a:p>
            <a:pPr marL="0" indent="0">
              <a:buNone/>
            </a:pPr>
            <a:r>
              <a:rPr lang="en-US" sz="1800" dirty="0">
                <a:latin typeface="Courier New" panose="02070309020205020404" pitchFamily="49" charset="0"/>
                <a:cs typeface="Courier New" panose="02070309020205020404" pitchFamily="49" charset="0"/>
              </a:rPr>
              <a:t>	DECLARE @a char(10), @b FLOAT.</a:t>
            </a:r>
          </a:p>
          <a:p>
            <a:pPr marL="0" indent="0">
              <a:buNone/>
            </a:pPr>
            <a:r>
              <a:rPr lang="en-US" sz="1800" dirty="0">
                <a:latin typeface="Courier New" panose="02070309020205020404" pitchFamily="49" charset="0"/>
                <a:cs typeface="Courier New" panose="02070309020205020404" pitchFamily="49" charset="0"/>
              </a:rPr>
              <a:t>	DECLARE x cursor for select MASV from SV.</a:t>
            </a:r>
          </a:p>
          <a:p>
            <a:pPr marL="0" indent="0">
              <a:buNone/>
            </a:pPr>
            <a:r>
              <a:rPr lang="en-US" sz="1800" dirty="0">
                <a:latin typeface="Courier New" panose="02070309020205020404" pitchFamily="49" charset="0"/>
                <a:cs typeface="Courier New" panose="02070309020205020404" pitchFamily="49" charset="0"/>
              </a:rPr>
              <a:t>	OPEN x</a:t>
            </a:r>
          </a:p>
          <a:p>
            <a:pPr marL="0" indent="0">
              <a:buNone/>
            </a:pPr>
            <a:r>
              <a:rPr lang="en-US" sz="1800" dirty="0">
                <a:latin typeface="Courier New" panose="02070309020205020404" pitchFamily="49" charset="0"/>
                <a:cs typeface="Courier New" panose="02070309020205020404" pitchFamily="49" charset="0"/>
              </a:rPr>
              <a:t>	Fetch next from x into @a.</a:t>
            </a:r>
          </a:p>
          <a:p>
            <a:pPr marL="0" indent="0">
              <a:buNone/>
            </a:pPr>
            <a:r>
              <a:rPr lang="en-US" sz="1800" dirty="0">
                <a:latin typeface="Courier New" panose="02070309020205020404" pitchFamily="49" charset="0"/>
                <a:cs typeface="Courier New" panose="02070309020205020404" pitchFamily="49" charset="0"/>
              </a:rPr>
              <a:t>	while (@@</a:t>
            </a:r>
            <a:r>
              <a:rPr lang="en-US" sz="1800" dirty="0" err="1">
                <a:latin typeface="Courier New" panose="02070309020205020404" pitchFamily="49" charset="0"/>
                <a:cs typeface="Courier New" panose="02070309020205020404" pitchFamily="49" charset="0"/>
              </a:rPr>
              <a:t>fetchstatus</a:t>
            </a:r>
            <a:r>
              <a:rPr lang="en-US" sz="1800" dirty="0">
                <a:latin typeface="Courier New" panose="02070309020205020404" pitchFamily="49" charset="0"/>
                <a:cs typeface="Courier New" panose="02070309020205020404" pitchFamily="49" charset="0"/>
              </a:rPr>
              <a:t> = 0)</a:t>
            </a:r>
          </a:p>
          <a:p>
            <a:pPr marL="800100" lvl="2" indent="0">
              <a:buNone/>
            </a:pPr>
            <a:r>
              <a:rPr lang="en-US" sz="1800" dirty="0">
                <a:latin typeface="Courier New" panose="02070309020205020404" pitchFamily="49" charset="0"/>
                <a:cs typeface="Courier New" panose="02070309020205020404" pitchFamily="49" charset="0"/>
              </a:rPr>
              <a:t>Begin</a:t>
            </a:r>
          </a:p>
          <a:p>
            <a:pPr marL="800100" lvl="2" indent="0">
              <a:buNone/>
            </a:pPr>
            <a:r>
              <a:rPr lang="en-US" sz="1800" dirty="0">
                <a:latin typeface="Courier New" panose="02070309020205020404" pitchFamily="49" charset="0"/>
                <a:cs typeface="Courier New" panose="02070309020205020404" pitchFamily="49" charset="0"/>
              </a:rPr>
              <a:t>		SELECT @b=AVG(DIEM) FROM KQ WHERE MASV = @a</a:t>
            </a:r>
          </a:p>
          <a:p>
            <a:pPr marL="800100" lvl="2" indent="0">
              <a:buNone/>
            </a:pPr>
            <a:r>
              <a:rPr lang="en-US" sz="1800" dirty="0">
                <a:latin typeface="Courier New" panose="02070309020205020404" pitchFamily="49" charset="0"/>
                <a:cs typeface="Courier New" panose="02070309020205020404" pitchFamily="49" charset="0"/>
              </a:rPr>
              <a:t>		UPDATE SINHVIEN SET @b = DTB WHERE MASV = @a.</a:t>
            </a:r>
          </a:p>
          <a:p>
            <a:pPr marL="800100" lvl="2" indent="0">
              <a:buNone/>
            </a:pPr>
            <a:r>
              <a:rPr lang="en-US" sz="1800" dirty="0">
                <a:latin typeface="Courier New" panose="02070309020205020404" pitchFamily="49" charset="0"/>
                <a:cs typeface="Courier New" panose="02070309020205020404" pitchFamily="49" charset="0"/>
              </a:rPr>
              <a:t>		Fetch next from x into @a</a:t>
            </a:r>
          </a:p>
          <a:p>
            <a:pPr marL="800100" lvl="2" indent="0">
              <a:buNone/>
            </a:pPr>
            <a:r>
              <a:rPr lang="en-US" sz="1800" dirty="0">
                <a:latin typeface="Courier New" panose="02070309020205020404" pitchFamily="49" charset="0"/>
                <a:cs typeface="Courier New" panose="02070309020205020404" pitchFamily="49" charset="0"/>
              </a:rPr>
              <a:t>	End</a:t>
            </a:r>
          </a:p>
          <a:p>
            <a:pPr marL="800100" lvl="2" indent="0">
              <a:buNone/>
            </a:pPr>
            <a:r>
              <a:rPr lang="en-US" sz="1800" dirty="0">
                <a:latin typeface="Courier New" panose="02070309020205020404" pitchFamily="49" charset="0"/>
                <a:cs typeface="Courier New" panose="02070309020205020404" pitchFamily="49" charset="0"/>
              </a:rPr>
              <a:t>	close x</a:t>
            </a:r>
          </a:p>
          <a:p>
            <a:pPr marL="800100" lvl="2" indent="0">
              <a:buNone/>
            </a:pPr>
            <a:r>
              <a:rPr lang="en-US" sz="1800" dirty="0">
                <a:latin typeface="Courier New" panose="02070309020205020404" pitchFamily="49" charset="0"/>
                <a:cs typeface="Courier New" panose="02070309020205020404" pitchFamily="49" charset="0"/>
              </a:rPr>
              <a:t>	deallocate x</a:t>
            </a:r>
          </a:p>
          <a:p>
            <a:pPr marL="0" lvl="2" indent="0">
              <a:buNone/>
            </a:pPr>
            <a:r>
              <a:rPr lang="en-US" sz="18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56787097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C5BE68-59D1-664B-B039-37B5DC8F5784}"/>
              </a:ext>
            </a:extLst>
          </p:cNvPr>
          <p:cNvSpPr>
            <a:spLocks noGrp="1"/>
          </p:cNvSpPr>
          <p:nvPr>
            <p:ph type="title"/>
          </p:nvPr>
        </p:nvSpPr>
        <p:spPr/>
        <p:txBody>
          <a:bodyPr/>
          <a:lstStyle/>
          <a:p>
            <a:r>
              <a:rPr lang="en-US"/>
              <a:t>Ví dụ 2</a:t>
            </a:r>
          </a:p>
        </p:txBody>
      </p:sp>
      <p:sp>
        <p:nvSpPr>
          <p:cNvPr id="6" name="Content Placeholder 5">
            <a:extLst>
              <a:ext uri="{FF2B5EF4-FFF2-40B4-BE49-F238E27FC236}">
                <a16:creationId xmlns:a16="http://schemas.microsoft.com/office/drawing/2014/main" id="{4273EFD7-7179-A040-ABCB-6DFEA570CD38}"/>
              </a:ext>
            </a:extLst>
          </p:cNvPr>
          <p:cNvSpPr>
            <a:spLocks noGrp="1"/>
          </p:cNvSpPr>
          <p:nvPr>
            <p:ph idx="1"/>
          </p:nvPr>
        </p:nvSpPr>
        <p:spPr/>
        <p:txBody>
          <a:bodyPr/>
          <a:lstStyle/>
          <a:p>
            <a:r>
              <a:rPr lang="en-US"/>
              <a:t>Tính điểm trung bình của </a:t>
            </a:r>
            <a:r>
              <a:rPr lang="en-US">
                <a:solidFill>
                  <a:srgbClr val="FF0000"/>
                </a:solidFill>
              </a:rPr>
              <a:t>từng sinh viên </a:t>
            </a:r>
          </a:p>
        </p:txBody>
      </p:sp>
    </p:spTree>
    <p:extLst>
      <p:ext uri="{BB962C8B-B14F-4D97-AF65-F5344CB8AC3E}">
        <p14:creationId xmlns:p14="http://schemas.microsoft.com/office/powerpoint/2010/main" val="244514724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80BD-CAC3-F846-8134-9C001CA3A8EA}"/>
              </a:ext>
            </a:extLst>
          </p:cNvPr>
          <p:cNvSpPr>
            <a:spLocks noGrp="1"/>
          </p:cNvSpPr>
          <p:nvPr>
            <p:ph type="title"/>
          </p:nvPr>
        </p:nvSpPr>
        <p:spPr/>
        <p:txBody>
          <a:bodyPr/>
          <a:lstStyle/>
          <a:p>
            <a:r>
              <a:rPr lang="en-US"/>
              <a:t>Ví dụ 2</a:t>
            </a:r>
          </a:p>
        </p:txBody>
      </p:sp>
      <p:sp>
        <p:nvSpPr>
          <p:cNvPr id="6" name="Content Placeholder 5">
            <a:extLst>
              <a:ext uri="{FF2B5EF4-FFF2-40B4-BE49-F238E27FC236}">
                <a16:creationId xmlns:a16="http://schemas.microsoft.com/office/drawing/2014/main" id="{11B7D4CA-2F09-1840-8802-79CC5EEB0FDB}"/>
              </a:ext>
            </a:extLst>
          </p:cNvPr>
          <p:cNvSpPr>
            <a:spLocks noGrp="1"/>
          </p:cNvSpPr>
          <p:nvPr>
            <p:ph idx="1"/>
          </p:nvPr>
        </p:nvSpPr>
        <p:spPr/>
        <p:txBody>
          <a:bodyPr/>
          <a:lstStyle/>
          <a:p>
            <a:pPr marL="0" indent="0">
              <a:buNone/>
            </a:pPr>
            <a:r>
              <a:rPr lang="en-US" sz="2200" dirty="0">
                <a:latin typeface="Courier New" panose="02070309020205020404" pitchFamily="49" charset="0"/>
                <a:cs typeface="Courier New" panose="02070309020205020404" pitchFamily="49" charset="0"/>
              </a:rPr>
              <a:t>DECLARE x cursor for </a:t>
            </a:r>
          </a:p>
          <a:p>
            <a:pPr marL="0" indent="0">
              <a:buNone/>
            </a:pPr>
            <a:r>
              <a:rPr lang="en-US" sz="2200" dirty="0">
                <a:latin typeface="Courier New" panose="02070309020205020404" pitchFamily="49" charset="0"/>
                <a:cs typeface="Courier New" panose="02070309020205020404" pitchFamily="49" charset="0"/>
              </a:rPr>
              <a:t>	SELECT MASV, AVG(DIEM) AS DTB</a:t>
            </a:r>
          </a:p>
          <a:p>
            <a:pPr marL="0" indent="0">
              <a:buNone/>
            </a:pPr>
            <a:r>
              <a:rPr lang="en-US" sz="2200" dirty="0">
                <a:latin typeface="Courier New" panose="02070309020205020404" pitchFamily="49" charset="0"/>
                <a:cs typeface="Courier New" panose="02070309020205020404" pitchFamily="49" charset="0"/>
              </a:rPr>
              <a:t>	FROM KQ</a:t>
            </a:r>
          </a:p>
          <a:p>
            <a:pPr marL="0" indent="0">
              <a:buNone/>
            </a:pPr>
            <a:r>
              <a:rPr lang="en-US" sz="2200" dirty="0">
                <a:latin typeface="Courier New" panose="02070309020205020404" pitchFamily="49" charset="0"/>
                <a:cs typeface="Courier New" panose="02070309020205020404" pitchFamily="49" charset="0"/>
              </a:rPr>
              <a:t>	GROUP BY MASV</a:t>
            </a:r>
          </a:p>
          <a:p>
            <a:pPr marL="0" indent="0">
              <a:buNone/>
            </a:pPr>
            <a:r>
              <a:rPr lang="en-US" sz="2200" dirty="0">
                <a:latin typeface="Courier New" panose="02070309020205020404" pitchFamily="49" charset="0"/>
                <a:cs typeface="Courier New" panose="02070309020205020404" pitchFamily="49" charset="0"/>
              </a:rPr>
              <a:t>OPEN x</a:t>
            </a:r>
          </a:p>
          <a:p>
            <a:pPr marL="0" indent="0">
              <a:buNone/>
            </a:pPr>
            <a:r>
              <a:rPr lang="en-US" sz="2200" dirty="0">
                <a:latin typeface="Courier New" panose="02070309020205020404" pitchFamily="49" charset="0"/>
                <a:cs typeface="Courier New" panose="02070309020205020404" pitchFamily="49" charset="0"/>
              </a:rPr>
              <a:t>DECLARE @a char(10), @b FLOAT</a:t>
            </a:r>
          </a:p>
          <a:p>
            <a:pPr marL="0" indent="0">
              <a:buNone/>
            </a:pPr>
            <a:r>
              <a:rPr lang="en-US" sz="2200" dirty="0">
                <a:solidFill>
                  <a:srgbClr val="FF0000"/>
                </a:solidFill>
                <a:latin typeface="Courier New" panose="02070309020205020404" pitchFamily="49" charset="0"/>
                <a:cs typeface="Courier New" panose="02070309020205020404" pitchFamily="49" charset="0"/>
              </a:rPr>
              <a:t>Fetch x into @a, @b</a:t>
            </a:r>
          </a:p>
          <a:p>
            <a:pPr marL="0" indent="0">
              <a:buNone/>
            </a:pPr>
            <a:r>
              <a:rPr lang="en-US" sz="2200" dirty="0">
                <a:latin typeface="Courier New" panose="02070309020205020404" pitchFamily="49" charset="0"/>
                <a:cs typeface="Courier New" panose="02070309020205020404" pitchFamily="49" charset="0"/>
              </a:rPr>
              <a:t>While (@@fetchstatus=0)</a:t>
            </a:r>
          </a:p>
          <a:p>
            <a:pPr marL="0" indent="0">
              <a:buNone/>
            </a:pPr>
            <a:r>
              <a:rPr lang="en-US" sz="2200" dirty="0">
                <a:latin typeface="Courier New" panose="02070309020205020404" pitchFamily="49" charset="0"/>
                <a:cs typeface="Courier New" panose="02070309020205020404" pitchFamily="49" charset="0"/>
              </a:rPr>
              <a:t>Begin</a:t>
            </a:r>
          </a:p>
          <a:p>
            <a:pPr marL="0" indent="0">
              <a:buNone/>
            </a:pPr>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Fetch next from x into @a, @b.</a:t>
            </a:r>
          </a:p>
          <a:p>
            <a:pPr marL="0" indent="0">
              <a:buNone/>
            </a:pPr>
            <a:r>
              <a:rPr lang="en-US" sz="22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13874502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9E5B-BEC1-4C49-8592-2DEEA1876228}"/>
              </a:ext>
            </a:extLst>
          </p:cNvPr>
          <p:cNvSpPr>
            <a:spLocks noGrp="1"/>
          </p:cNvSpPr>
          <p:nvPr>
            <p:ph type="title"/>
          </p:nvPr>
        </p:nvSpPr>
        <p:spPr>
          <a:xfrm>
            <a:off x="609600" y="190500"/>
            <a:ext cx="10972800" cy="1143000"/>
          </a:xfrm>
        </p:spPr>
        <p:txBody>
          <a:bodyPr/>
          <a:lstStyle/>
          <a:p>
            <a:r>
              <a:rPr lang="en-US"/>
              <a:t>Tổng kết</a:t>
            </a:r>
          </a:p>
        </p:txBody>
      </p:sp>
      <p:sp>
        <p:nvSpPr>
          <p:cNvPr id="3" name="Content Placeholder 2">
            <a:extLst>
              <a:ext uri="{FF2B5EF4-FFF2-40B4-BE49-F238E27FC236}">
                <a16:creationId xmlns:a16="http://schemas.microsoft.com/office/drawing/2014/main" id="{8B737FFC-C7BD-A24F-935E-32976EAFAFF2}"/>
              </a:ext>
            </a:extLst>
          </p:cNvPr>
          <p:cNvSpPr>
            <a:spLocks noGrp="1"/>
          </p:cNvSpPr>
          <p:nvPr>
            <p:ph idx="1"/>
          </p:nvPr>
        </p:nvSpPr>
        <p:spPr>
          <a:xfrm>
            <a:off x="609600" y="990600"/>
            <a:ext cx="11201400" cy="5105400"/>
          </a:xfrm>
        </p:spPr>
        <p:txBody>
          <a:bodyPr/>
          <a:lstStyle/>
          <a:p>
            <a:r>
              <a:rPr lang="en-US"/>
              <a:t>T-SQL là một dạng ngôn ngữ lập trình CSDL, kết hợp các nhóm lệnh SQL lại với nhau.</a:t>
            </a:r>
          </a:p>
          <a:p>
            <a:r>
              <a:rPr lang="en-US">
                <a:solidFill>
                  <a:srgbClr val="FF0000"/>
                </a:solidFill>
              </a:rPr>
              <a:t>Store procedure là một dạng thủ tục, dùng để nhóm các câu lệnh SQL lại với nhau. Có 2 dạng là: không tham số và có tham số (tham số gồm 2 dạng là tham số vào và tham số ra).</a:t>
            </a:r>
          </a:p>
          <a:p>
            <a:r>
              <a:rPr lang="en-US"/>
              <a:t>Trigger được thực thi tự động khi có hành vi thay đổi trên CSDL. Trigger không có tham số. </a:t>
            </a:r>
          </a:p>
          <a:p>
            <a:r>
              <a:rPr lang="en-US">
                <a:solidFill>
                  <a:srgbClr val="FF0000"/>
                </a:solidFill>
              </a:rPr>
              <a:t>Function là một dạng đối tượng nhận tham số đầu vào và trả về giá trị cụ thể. Dùng để tái sử dụng lại các lệnh SQL.</a:t>
            </a:r>
          </a:p>
          <a:p>
            <a:r>
              <a:rPr lang="en-US"/>
              <a:t>Cursor là một kỹ thuật lập trình nâng cao, cho phép truy xuất dữ liêu phức tạp theo từng dòng và từng ô. </a:t>
            </a:r>
          </a:p>
        </p:txBody>
      </p:sp>
    </p:spTree>
    <p:extLst>
      <p:ext uri="{BB962C8B-B14F-4D97-AF65-F5344CB8AC3E}">
        <p14:creationId xmlns:p14="http://schemas.microsoft.com/office/powerpoint/2010/main" val="12434305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dirty="0" err="1"/>
              <a:t>Bài</a:t>
            </a:r>
            <a:r>
              <a:rPr lang="en-US" dirty="0"/>
              <a:t> </a:t>
            </a:r>
            <a:r>
              <a:rPr lang="en-US" dirty="0" err="1"/>
              <a:t>tập cursor</a:t>
            </a:r>
            <a:endParaRPr lang="en-US" dirty="0"/>
          </a:p>
        </p:txBody>
      </p:sp>
      <p:sp>
        <p:nvSpPr>
          <p:cNvPr id="204803" name="Rectangle 3"/>
          <p:cNvSpPr>
            <a:spLocks noGrp="1" noChangeArrowheads="1"/>
          </p:cNvSpPr>
          <p:nvPr>
            <p:ph idx="1"/>
          </p:nvPr>
        </p:nvSpPr>
        <p:spPr/>
        <p:txBody>
          <a:bodyPr/>
          <a:lstStyle/>
          <a:p>
            <a:pPr>
              <a:lnSpc>
                <a:spcPct val="90000"/>
              </a:lnSpc>
              <a:buNone/>
            </a:pPr>
            <a:r>
              <a:rPr lang="en-US" sz="2100" b="1" dirty="0" err="1"/>
              <a:t>Bài</a:t>
            </a:r>
            <a:r>
              <a:rPr lang="en-US" sz="2100" b="1" dirty="0"/>
              <a:t> 1.</a:t>
            </a:r>
            <a:r>
              <a:rPr lang="en-US" sz="2100" dirty="0"/>
              <a:t> </a:t>
            </a:r>
            <a:r>
              <a:rPr lang="en-US" sz="2100" dirty="0" err="1"/>
              <a:t>Viết Cursor trả về </a:t>
            </a:r>
            <a:r>
              <a:rPr lang="en-US" sz="2100" b="1" dirty="0" err="1"/>
              <a:t>SỐ MÔN HỌC </a:t>
            </a:r>
            <a:r>
              <a:rPr lang="en-US" sz="2100" dirty="0" err="1"/>
              <a:t>của SV</a:t>
            </a:r>
            <a:endParaRPr lang="en-US" sz="2100" dirty="0"/>
          </a:p>
          <a:p>
            <a:pPr>
              <a:lnSpc>
                <a:spcPct val="90000"/>
              </a:lnSpc>
              <a:buNone/>
            </a:pPr>
            <a:endParaRPr lang="en-US" sz="2100" b="1" dirty="0"/>
          </a:p>
          <a:p>
            <a:pPr>
              <a:lnSpc>
                <a:spcPct val="90000"/>
              </a:lnSpc>
              <a:buNone/>
            </a:pPr>
            <a:r>
              <a:rPr lang="en-US" sz="2100" b="1" dirty="0" err="1"/>
              <a:t>Bài</a:t>
            </a:r>
            <a:r>
              <a:rPr lang="en-US" sz="2100" b="1" dirty="0"/>
              <a:t> 2. </a:t>
            </a:r>
            <a:r>
              <a:rPr lang="en-US" sz="2100" dirty="0" err="1"/>
              <a:t>Viết Cursor trả về </a:t>
            </a:r>
            <a:r>
              <a:rPr lang="en-US" sz="2100" b="1" dirty="0" err="1"/>
              <a:t>SỐ MÔN HỌC LẠI </a:t>
            </a:r>
            <a:r>
              <a:rPr lang="en-US" sz="2100" dirty="0" err="1"/>
              <a:t>của SV. (Sinh viên học lại khi </a:t>
            </a:r>
            <a:r>
              <a:rPr lang="en-US" sz="2100" b="1" i="1" dirty="0" err="1"/>
              <a:t>DIEM &lt; 5</a:t>
            </a:r>
            <a:r>
              <a:rPr lang="en-US" sz="2100" dirty="0" err="1"/>
              <a:t>)</a:t>
            </a:r>
            <a:endParaRPr lang="en-US" sz="2100" dirty="0"/>
          </a:p>
          <a:p>
            <a:pPr>
              <a:lnSpc>
                <a:spcPct val="90000"/>
              </a:lnSpc>
              <a:buNone/>
            </a:pPr>
            <a:endParaRPr lang="en-US" sz="2100" dirty="0"/>
          </a:p>
          <a:p>
            <a:pPr>
              <a:lnSpc>
                <a:spcPct val="90000"/>
              </a:lnSpc>
              <a:buNone/>
            </a:pPr>
            <a:r>
              <a:rPr lang="en-US" sz="2100" b="1" dirty="0" err="1"/>
              <a:t>Bài</a:t>
            </a:r>
            <a:r>
              <a:rPr lang="en-US" sz="2100" b="1" dirty="0"/>
              <a:t> 3. </a:t>
            </a:r>
            <a:r>
              <a:rPr lang="en-US" sz="2100" dirty="0" err="1"/>
              <a:t>Viết Cursor cập nhật số môn học của sinh viên từ bảng SV vào bảng KQ.</a:t>
            </a:r>
            <a:endParaRPr lang="en-US" sz="2100" dirty="0"/>
          </a:p>
          <a:p>
            <a:pPr>
              <a:lnSpc>
                <a:spcPct val="90000"/>
              </a:lnSpc>
              <a:buNone/>
            </a:pPr>
            <a:endParaRPr lang="en-US" sz="2400" b="1" dirty="0"/>
          </a:p>
          <a:p>
            <a:pPr marL="457200" indent="-457200">
              <a:buNone/>
              <a:defRPr/>
            </a:pPr>
            <a:endParaRPr lang="en-US" sz="2400" dirty="0"/>
          </a:p>
          <a:p>
            <a:pPr>
              <a:lnSpc>
                <a:spcPct val="90000"/>
              </a:lnSpc>
              <a:buNone/>
            </a:pPr>
            <a:endParaRPr lang="en-US" sz="2100" dirty="0"/>
          </a:p>
        </p:txBody>
      </p:sp>
    </p:spTree>
    <p:extLst>
      <p:ext uri="{BB962C8B-B14F-4D97-AF65-F5344CB8AC3E}">
        <p14:creationId xmlns:p14="http://schemas.microsoft.com/office/powerpoint/2010/main" val="94980032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EE34-9B40-4641-A25F-050322308553}"/>
              </a:ext>
            </a:extLst>
          </p:cNvPr>
          <p:cNvSpPr>
            <a:spLocks noGrp="1"/>
          </p:cNvSpPr>
          <p:nvPr>
            <p:ph type="title"/>
          </p:nvPr>
        </p:nvSpPr>
        <p:spPr/>
        <p:txBody>
          <a:bodyPr/>
          <a:lstStyle/>
          <a:p>
            <a:r>
              <a:rPr lang="en-US"/>
              <a:t>Ví dụ </a:t>
            </a:r>
          </a:p>
        </p:txBody>
      </p:sp>
      <p:sp>
        <p:nvSpPr>
          <p:cNvPr id="3" name="Content Placeholder 2">
            <a:extLst>
              <a:ext uri="{FF2B5EF4-FFF2-40B4-BE49-F238E27FC236}">
                <a16:creationId xmlns:a16="http://schemas.microsoft.com/office/drawing/2014/main" id="{E2353910-35BE-6F45-8DC7-890FE082F430}"/>
              </a:ext>
            </a:extLst>
          </p:cNvPr>
          <p:cNvSpPr>
            <a:spLocks noGrp="1"/>
          </p:cNvSpPr>
          <p:nvPr>
            <p:ph idx="1"/>
          </p:nvPr>
        </p:nvSpPr>
        <p:spPr/>
        <p:txBody>
          <a:bodyPr/>
          <a:lstStyle/>
          <a:p>
            <a:r>
              <a:rPr lang="en-US"/>
              <a:t>Viết procedure liệt kê danh sách tất cả các khách hàng.</a:t>
            </a:r>
          </a:p>
          <a:p>
            <a:pPr marL="0" indent="0">
              <a:buNone/>
            </a:pPr>
            <a:r>
              <a:rPr lang="en-US">
                <a:solidFill>
                  <a:srgbClr val="FF0000"/>
                </a:solidFill>
                <a:latin typeface="Courier New" panose="02070309020205020404" pitchFamily="49" charset="0"/>
                <a:cs typeface="Courier New" panose="02070309020205020404" pitchFamily="49" charset="0"/>
              </a:rPr>
              <a:t>CREATE PROCEDURE </a:t>
            </a:r>
            <a:r>
              <a:rPr lang="en-US">
                <a:solidFill>
                  <a:srgbClr val="008000"/>
                </a:solidFill>
                <a:latin typeface="Courier New" panose="02070309020205020404" pitchFamily="49" charset="0"/>
                <a:cs typeface="Courier New" panose="02070309020205020404" pitchFamily="49" charset="0"/>
              </a:rPr>
              <a:t>Danh_sach_khach_hang</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AS</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SELECT * FROM Customers</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GO;</a:t>
            </a:r>
          </a:p>
          <a:p>
            <a:endParaRPr lang="en-US"/>
          </a:p>
          <a:p>
            <a:r>
              <a:rPr lang="en-US"/>
              <a:t>Thực thi PROCEDURE:</a:t>
            </a:r>
          </a:p>
          <a:p>
            <a:pPr marL="0" indent="0">
              <a:buNone/>
            </a:pPr>
            <a:r>
              <a:rPr lang="en-US" i="1">
                <a:solidFill>
                  <a:srgbClr val="FF0000"/>
                </a:solidFill>
                <a:latin typeface="Courier New" panose="02070309020205020404" pitchFamily="49" charset="0"/>
                <a:cs typeface="Courier New" panose="02070309020205020404" pitchFamily="49" charset="0"/>
              </a:rPr>
              <a:t>EXEC</a:t>
            </a:r>
            <a:r>
              <a:rPr lang="en-US" i="1">
                <a:latin typeface="Courier New" panose="02070309020205020404" pitchFamily="49" charset="0"/>
                <a:cs typeface="Courier New" panose="02070309020205020404" pitchFamily="49" charset="0"/>
              </a:rPr>
              <a:t> Danh_sach_khach_hang;</a:t>
            </a:r>
          </a:p>
        </p:txBody>
      </p:sp>
    </p:spTree>
    <p:extLst>
      <p:ext uri="{BB962C8B-B14F-4D97-AF65-F5344CB8AC3E}">
        <p14:creationId xmlns:p14="http://schemas.microsoft.com/office/powerpoint/2010/main" val="35491905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3395-BF75-2546-B92F-10F757D342BE}"/>
              </a:ext>
            </a:extLst>
          </p:cNvPr>
          <p:cNvSpPr>
            <a:spLocks noGrp="1"/>
          </p:cNvSpPr>
          <p:nvPr>
            <p:ph type="title"/>
          </p:nvPr>
        </p:nvSpPr>
        <p:spPr/>
        <p:txBody>
          <a:bodyPr/>
          <a:lstStyle/>
          <a:p>
            <a:r>
              <a:rPr lang="en-US"/>
              <a:t>PROCEDURE có tham số</a:t>
            </a:r>
          </a:p>
        </p:txBody>
      </p:sp>
      <p:sp>
        <p:nvSpPr>
          <p:cNvPr id="3" name="Content Placeholder 2">
            <a:extLst>
              <a:ext uri="{FF2B5EF4-FFF2-40B4-BE49-F238E27FC236}">
                <a16:creationId xmlns:a16="http://schemas.microsoft.com/office/drawing/2014/main" id="{2540E44D-0390-7E40-B4AA-F556722556DB}"/>
              </a:ext>
            </a:extLst>
          </p:cNvPr>
          <p:cNvSpPr>
            <a:spLocks noGrp="1"/>
          </p:cNvSpPr>
          <p:nvPr>
            <p:ph idx="1"/>
          </p:nvPr>
        </p:nvSpPr>
        <p:spPr/>
        <p:txBody>
          <a:bodyPr/>
          <a:lstStyle/>
          <a:p>
            <a:r>
              <a:rPr lang="en-US" dirty="0"/>
              <a:t>Ta </a:t>
            </a:r>
            <a:r>
              <a:rPr lang="en-US" dirty="0" err="1"/>
              <a:t>có</a:t>
            </a:r>
            <a:r>
              <a:rPr lang="en-US" dirty="0"/>
              <a:t> </a:t>
            </a:r>
            <a:r>
              <a:rPr lang="en-US" dirty="0" err="1"/>
              <a:t>thể</a:t>
            </a:r>
            <a:r>
              <a:rPr lang="en-US" dirty="0"/>
              <a:t> </a:t>
            </a:r>
            <a:r>
              <a:rPr lang="en-US" dirty="0" err="1"/>
              <a:t>truyền</a:t>
            </a:r>
            <a:r>
              <a:rPr lang="en-US" dirty="0"/>
              <a:t> </a:t>
            </a:r>
            <a:r>
              <a:rPr lang="en-US" dirty="0" err="1"/>
              <a:t>vào</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đầu</a:t>
            </a:r>
            <a:r>
              <a:rPr lang="en-US" dirty="0"/>
              <a:t> </a:t>
            </a:r>
            <a:r>
              <a:rPr lang="en-US" dirty="0" err="1"/>
              <a:t>vào</a:t>
            </a:r>
            <a:r>
              <a:rPr lang="en-US" dirty="0"/>
              <a:t> </a:t>
            </a:r>
            <a:r>
              <a:rPr lang="en-US" dirty="0" err="1"/>
              <a:t>cho</a:t>
            </a:r>
            <a:r>
              <a:rPr lang="en-US" dirty="0"/>
              <a:t> </a:t>
            </a:r>
            <a:r>
              <a:rPr lang="en-US" dirty="0" err="1"/>
              <a:t>một</a:t>
            </a:r>
            <a:r>
              <a:rPr lang="en-US" dirty="0"/>
              <a:t> Procedure. </a:t>
            </a:r>
            <a:r>
              <a:rPr lang="en-US" dirty="0" err="1"/>
              <a:t>Một</a:t>
            </a:r>
            <a:r>
              <a:rPr lang="en-US" dirty="0"/>
              <a:t> Procedure </a:t>
            </a:r>
            <a:r>
              <a:rPr lang="en-US" dirty="0" err="1"/>
              <a:t>có</a:t>
            </a:r>
            <a:r>
              <a:rPr lang="en-US" dirty="0"/>
              <a:t> </a:t>
            </a:r>
            <a:r>
              <a:rPr lang="en-US" dirty="0" err="1"/>
              <a:t>thể</a:t>
            </a:r>
            <a:r>
              <a:rPr lang="en-US" dirty="0"/>
              <a:t> </a:t>
            </a:r>
            <a:r>
              <a:rPr lang="en-US" dirty="0" err="1"/>
              <a:t>có</a:t>
            </a:r>
            <a:r>
              <a:rPr lang="en-US" dirty="0"/>
              <a:t> </a:t>
            </a:r>
            <a:r>
              <a:rPr lang="en-US" dirty="0">
                <a:solidFill>
                  <a:srgbClr val="FF0000"/>
                </a:solidFill>
              </a:rPr>
              <a:t>1 </a:t>
            </a:r>
            <a:r>
              <a:rPr lang="en-US" dirty="0" err="1">
                <a:solidFill>
                  <a:srgbClr val="FF0000"/>
                </a:solidFill>
              </a:rPr>
              <a:t>hoặc</a:t>
            </a:r>
            <a:r>
              <a:rPr lang="en-US" dirty="0">
                <a:solidFill>
                  <a:srgbClr val="FF0000"/>
                </a:solidFill>
              </a:rPr>
              <a:t> </a:t>
            </a:r>
            <a:r>
              <a:rPr lang="en-US" dirty="0" err="1">
                <a:solidFill>
                  <a:srgbClr val="FF0000"/>
                </a:solidFill>
              </a:rPr>
              <a:t>nhiều</a:t>
            </a:r>
            <a:r>
              <a:rPr lang="en-US" dirty="0">
                <a:solidFill>
                  <a:srgbClr val="FF0000"/>
                </a:solidFill>
              </a:rPr>
              <a:t> </a:t>
            </a:r>
            <a:r>
              <a:rPr lang="en-US" dirty="0" err="1">
                <a:solidFill>
                  <a:srgbClr val="FF0000"/>
                </a:solidFill>
              </a:rPr>
              <a:t>tham</a:t>
            </a:r>
            <a:r>
              <a:rPr lang="en-US" dirty="0">
                <a:solidFill>
                  <a:srgbClr val="FF0000"/>
                </a:solidFill>
              </a:rPr>
              <a:t> </a:t>
            </a:r>
            <a:r>
              <a:rPr lang="en-US" dirty="0" err="1">
                <a:solidFill>
                  <a:srgbClr val="FF0000"/>
                </a:solidFill>
              </a:rPr>
              <a:t>số</a:t>
            </a:r>
            <a:r>
              <a:rPr lang="en-US" dirty="0"/>
              <a:t>.</a:t>
            </a:r>
          </a:p>
          <a:p>
            <a:r>
              <a:rPr lang="en-US" dirty="0" err="1"/>
              <a:t>Có</a:t>
            </a:r>
            <a:r>
              <a:rPr lang="en-US" dirty="0"/>
              <a:t> 3 </a:t>
            </a:r>
            <a:r>
              <a:rPr lang="en-US" dirty="0" err="1"/>
              <a:t>trường</a:t>
            </a:r>
            <a:r>
              <a:rPr lang="en-US" dirty="0"/>
              <a:t> </a:t>
            </a:r>
            <a:r>
              <a:rPr lang="en-US" dirty="0" err="1"/>
              <a:t>hợp</a:t>
            </a:r>
            <a:r>
              <a:rPr lang="en-US" dirty="0"/>
              <a:t> </a:t>
            </a:r>
            <a:r>
              <a:rPr lang="en-US" dirty="0" err="1"/>
              <a:t>tham</a:t>
            </a:r>
            <a:r>
              <a:rPr lang="en-US" dirty="0"/>
              <a:t> </a:t>
            </a:r>
            <a:r>
              <a:rPr lang="en-US" dirty="0" err="1"/>
              <a:t>số</a:t>
            </a:r>
            <a:r>
              <a:rPr lang="en-US" dirty="0"/>
              <a:t> </a:t>
            </a:r>
            <a:r>
              <a:rPr lang="en-US" dirty="0" err="1"/>
              <a:t>cho</a:t>
            </a:r>
            <a:r>
              <a:rPr lang="en-US" dirty="0"/>
              <a:t> Procedure </a:t>
            </a:r>
            <a:r>
              <a:rPr lang="en-US" dirty="0" err="1"/>
              <a:t>là</a:t>
            </a:r>
            <a:r>
              <a:rPr lang="en-US" dirty="0"/>
              <a:t>: </a:t>
            </a:r>
          </a:p>
          <a:p>
            <a:pPr lvl="1"/>
            <a:r>
              <a:rPr lang="en-US" dirty="0" err="1">
                <a:solidFill>
                  <a:srgbClr val="FF0000"/>
                </a:solidFill>
              </a:rPr>
              <a:t>Một</a:t>
            </a:r>
            <a:r>
              <a:rPr lang="en-US" dirty="0">
                <a:solidFill>
                  <a:srgbClr val="FF0000"/>
                </a:solidFill>
              </a:rPr>
              <a:t> </a:t>
            </a:r>
            <a:r>
              <a:rPr lang="en-US" dirty="0" err="1">
                <a:solidFill>
                  <a:srgbClr val="FF0000"/>
                </a:solidFill>
              </a:rPr>
              <a:t>tham</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vào</a:t>
            </a:r>
            <a:r>
              <a:rPr lang="en-US" dirty="0">
                <a:solidFill>
                  <a:srgbClr val="FF0000"/>
                </a:solidFill>
              </a:rPr>
              <a:t> (input).</a:t>
            </a:r>
          </a:p>
          <a:p>
            <a:pPr lvl="1"/>
            <a:r>
              <a:rPr lang="en-US" dirty="0" err="1"/>
              <a:t>Nhiều</a:t>
            </a:r>
            <a:r>
              <a:rPr lang="en-US" dirty="0"/>
              <a:t> </a:t>
            </a:r>
            <a:r>
              <a:rPr lang="en-US" dirty="0" err="1"/>
              <a:t>tham</a:t>
            </a:r>
            <a:r>
              <a:rPr lang="en-US" dirty="0"/>
              <a:t> </a:t>
            </a:r>
            <a:r>
              <a:rPr lang="en-US" dirty="0" err="1"/>
              <a:t>số</a:t>
            </a:r>
            <a:r>
              <a:rPr lang="en-US" dirty="0"/>
              <a:t> </a:t>
            </a:r>
            <a:r>
              <a:rPr lang="en-US" dirty="0" err="1"/>
              <a:t>vào</a:t>
            </a:r>
            <a:r>
              <a:rPr lang="en-US" dirty="0"/>
              <a:t> (multiple input).</a:t>
            </a:r>
          </a:p>
          <a:p>
            <a:pPr lvl="1"/>
            <a:r>
              <a:rPr lang="en-US" dirty="0" err="1">
                <a:solidFill>
                  <a:srgbClr val="FF0000"/>
                </a:solidFill>
              </a:rPr>
              <a:t>Tham</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ra</a:t>
            </a:r>
            <a:r>
              <a:rPr lang="en-US" dirty="0">
                <a:solidFill>
                  <a:srgbClr val="FF0000"/>
                </a:solidFill>
              </a:rPr>
              <a:t> (output).</a:t>
            </a:r>
          </a:p>
          <a:p>
            <a:pPr lvl="1"/>
            <a:endParaRPr lang="en-US" dirty="0"/>
          </a:p>
        </p:txBody>
      </p:sp>
    </p:spTree>
    <p:extLst>
      <p:ext uri="{BB962C8B-B14F-4D97-AF65-F5344CB8AC3E}">
        <p14:creationId xmlns:p14="http://schemas.microsoft.com/office/powerpoint/2010/main" val="1528623241"/>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5096</TotalTime>
  <Words>4884</Words>
  <Application>Microsoft Office PowerPoint</Application>
  <PresentationFormat>Widescreen</PresentationFormat>
  <Paragraphs>611</Paragraphs>
  <Slides>79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Consolas</vt:lpstr>
      <vt:lpstr>Courier New</vt:lpstr>
      <vt:lpstr>Wingdings</vt:lpstr>
      <vt:lpstr>Default Design</vt:lpstr>
      <vt:lpstr>CHƯƠNG 3: XỬ LÝ THÔNG TIN TRÊN MÁY TÍNH: LẬP TRÌNH CƠ SỞ DỮ LIỆU</vt:lpstr>
      <vt:lpstr>NỘI DUNG</vt:lpstr>
      <vt:lpstr>Lập trình Procedure</vt:lpstr>
      <vt:lpstr>Giới thiệu</vt:lpstr>
      <vt:lpstr>Lợi ích của Stored Procedure</vt:lpstr>
      <vt:lpstr>Cú pháp khai báo Procedure không có tham số </vt:lpstr>
      <vt:lpstr>Ví dụ</vt:lpstr>
      <vt:lpstr>Ví dụ </vt:lpstr>
      <vt:lpstr>PROCEDURE có tham số</vt:lpstr>
      <vt:lpstr>Cú pháp khai báo Procedure có tham số </vt:lpstr>
      <vt:lpstr>Ví dụ</vt:lpstr>
      <vt:lpstr>Ví dụ trường hợp 1 tham số</vt:lpstr>
      <vt:lpstr>Ví dụ trường hợp nhiều tham số</vt:lpstr>
      <vt:lpstr>Cú pháp khai báo Procedure có tham số ra </vt:lpstr>
      <vt:lpstr>Ví dụ trường hợp tham số ra</vt:lpstr>
      <vt:lpstr>Lập trình Trigger</vt:lpstr>
      <vt:lpstr>Giới thiệu</vt:lpstr>
      <vt:lpstr>Các tính chất của Trigger </vt:lpstr>
      <vt:lpstr>Các tính chất của Trigger  (tt)</vt:lpstr>
      <vt:lpstr>Lợi ích của Trigger</vt:lpstr>
      <vt:lpstr>Bảo quản dữ liệu không tiêu chuẩn hóa</vt:lpstr>
      <vt:lpstr>Lưu ý</vt:lpstr>
      <vt:lpstr>Các thao tác với trigger</vt:lpstr>
      <vt:lpstr>Tạo trigger</vt:lpstr>
      <vt:lpstr>Các tính chất của trigger</vt:lpstr>
      <vt:lpstr>Chú ý</vt:lpstr>
      <vt:lpstr>Ví dụ 1: Phát biểu: Một sinh viên (MSSV) không được thi quá 2 lần.</vt:lpstr>
      <vt:lpstr>Ví dụ 2: Phát biểu: Khi xoá một hoá đơn thì xoá luôn các CTHD tương ứng.</vt:lpstr>
      <vt:lpstr>Sửa trigger</vt:lpstr>
      <vt:lpstr>Sửa trigger KiemTraThi2Lan.</vt:lpstr>
      <vt:lpstr>Xoá trigger</vt:lpstr>
      <vt:lpstr>Các hoạt động của trigger.</vt:lpstr>
      <vt:lpstr>Hoạt động khi insert</vt:lpstr>
      <vt:lpstr>Hoạt động khi update</vt:lpstr>
      <vt:lpstr>Hoạt động khi update</vt:lpstr>
      <vt:lpstr>Hoạt động khi Delete</vt:lpstr>
      <vt:lpstr>Các dạng đặc biệt của Trigger</vt:lpstr>
      <vt:lpstr>Trigger lồng</vt:lpstr>
      <vt:lpstr>Trigger lồng</vt:lpstr>
      <vt:lpstr>Lợi ích của trigger lồng</vt:lpstr>
      <vt:lpstr>Ví dụ về trigger lồng</vt:lpstr>
      <vt:lpstr>Điểm yếu của trigger lồng</vt:lpstr>
      <vt:lpstr>Trigger đệ quy</vt:lpstr>
      <vt:lpstr>Các loại đệ quy</vt:lpstr>
      <vt:lpstr>Lập trình Function</vt:lpstr>
      <vt:lpstr>Giới thiệu</vt:lpstr>
      <vt:lpstr>Các thao tác với hàm </vt:lpstr>
      <vt:lpstr>Cú pháp Dạng 1: Dạng đầy đủ.</vt:lpstr>
      <vt:lpstr>Ví dụ 1</vt:lpstr>
      <vt:lpstr>Cú pháp Dạng 2: Inline Table-valued Functions.</vt:lpstr>
      <vt:lpstr>Ví dụ 2</vt:lpstr>
      <vt:lpstr>Cú pháp Dạng 3 Multi-statement Table-valued Functions.</vt:lpstr>
      <vt:lpstr>Ví dụ 3</vt:lpstr>
      <vt:lpstr>SO SÁNH SP VÀ FUNCTION</vt:lpstr>
      <vt:lpstr>Lập trình Cursor</vt:lpstr>
      <vt:lpstr>Giới thiệu</vt:lpstr>
      <vt:lpstr>Vấn đề</vt:lpstr>
      <vt:lpstr>Các bước sử dụng một Cursor</vt:lpstr>
      <vt:lpstr>Các cú pháp khai báo 1 cursor</vt:lpstr>
      <vt:lpstr>1- Cú pháp khai báo một Cursor</vt:lpstr>
      <vt:lpstr>Cú pháp khai báo một Cursor</vt:lpstr>
      <vt:lpstr>2- Cú pháp mở một Cursor</vt:lpstr>
      <vt:lpstr>3 – Cú pháp truy cập một con trỏ</vt:lpstr>
      <vt:lpstr>Cú pháp truy cập một con trỏ</vt:lpstr>
      <vt:lpstr>4 – Cú pháp đóng Cursor</vt:lpstr>
      <vt:lpstr>Cú pháp đóng Cursor</vt:lpstr>
      <vt:lpstr>Ví dụ</vt:lpstr>
      <vt:lpstr>Dữ liệu mẫu</vt:lpstr>
      <vt:lpstr>Ví dụ 1</vt:lpstr>
      <vt:lpstr>Ví dụ 1</vt:lpstr>
      <vt:lpstr>Ví dụ 1</vt:lpstr>
      <vt:lpstr>Thực thi Cursor</vt:lpstr>
      <vt:lpstr>Full CODE SQL mẫu</vt:lpstr>
      <vt:lpstr>Ví dụ 2</vt:lpstr>
      <vt:lpstr>Ví dụ 2</vt:lpstr>
      <vt:lpstr>Tổng kết</vt:lpstr>
      <vt:lpstr>Bài tập cursor</vt:lpstr>
      <vt:lpstr>TÀI LIỆU THAM KHẢO</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1076</cp:revision>
  <cp:lastPrinted>2019-06-18T07:05:10Z</cp:lastPrinted>
  <dcterms:created xsi:type="dcterms:W3CDTF">2008-06-14T04:13:27Z</dcterms:created>
  <dcterms:modified xsi:type="dcterms:W3CDTF">2024-02-19T12:19:26Z</dcterms:modified>
</cp:coreProperties>
</file>