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8" r:id="rId2"/>
    <p:sldId id="389" r:id="rId3"/>
    <p:sldId id="397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9" r:id="rId13"/>
    <p:sldId id="401" r:id="rId14"/>
    <p:sldId id="402" r:id="rId15"/>
    <p:sldId id="403" r:id="rId16"/>
    <p:sldId id="404" r:id="rId17"/>
    <p:sldId id="405" r:id="rId18"/>
    <p:sldId id="406" r:id="rId19"/>
    <p:sldId id="400" r:id="rId20"/>
    <p:sldId id="407" r:id="rId21"/>
    <p:sldId id="408" r:id="rId22"/>
    <p:sldId id="409" r:id="rId23"/>
    <p:sldId id="555" r:id="rId24"/>
    <p:sldId id="552" r:id="rId25"/>
    <p:sldId id="554" r:id="rId26"/>
    <p:sldId id="556" r:id="rId27"/>
    <p:sldId id="557" r:id="rId28"/>
    <p:sldId id="558" r:id="rId29"/>
    <p:sldId id="560" r:id="rId30"/>
    <p:sldId id="561" r:id="rId31"/>
    <p:sldId id="562" r:id="rId32"/>
    <p:sldId id="564" r:id="rId33"/>
    <p:sldId id="566" r:id="rId34"/>
    <p:sldId id="567" r:id="rId35"/>
    <p:sldId id="568" r:id="rId36"/>
    <p:sldId id="569" r:id="rId37"/>
    <p:sldId id="571" r:id="rId38"/>
    <p:sldId id="368" r:id="rId39"/>
    <p:sldId id="388" r:id="rId40"/>
    <p:sldId id="570" r:id="rId41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000099"/>
    <a:srgbClr val="FF3399"/>
    <a:srgbClr val="978C28"/>
    <a:srgbClr val="D3C337"/>
    <a:srgbClr val="FF9933"/>
    <a:srgbClr val="FF66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78968" autoAdjust="0"/>
  </p:normalViewPr>
  <p:slideViewPr>
    <p:cSldViewPr>
      <p:cViewPr>
        <p:scale>
          <a:sx n="55" d="100"/>
          <a:sy n="55" d="100"/>
        </p:scale>
        <p:origin x="1560" y="35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khaiyte.vn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khaiyte.v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khaiyte.v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electron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angularjs.org/" TargetMode="External"/><Relationship Id="rId4" Type="http://schemas.openxmlformats.org/officeDocument/2006/relationships/hyperlink" Target="https://reactjs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rystalreport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668000" cy="1470025"/>
          </a:xfrm>
        </p:spPr>
        <p:txBody>
          <a:bodyPr/>
          <a:lstStyle/>
          <a:p>
            <a:r>
              <a:rPr lang="en-US" b="1"/>
              <a:t>CHƯƠNG 4:</a:t>
            </a:r>
            <a:br>
              <a:rPr lang="en-US" b="1"/>
            </a:br>
            <a:r>
              <a:rPr lang="en-US" b="1">
                <a:solidFill>
                  <a:srgbClr val="0066FF"/>
                </a:solidFill>
              </a:rPr>
              <a:t>TRÌNH BÀY THÔNG TIN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D64-CE50-8E41-AF8C-72F1F4A7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phụ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5652-15B2-4240-8279-3A68229FD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Nó </a:t>
            </a:r>
            <a:r>
              <a:rPr lang="vi-VN">
                <a:solidFill>
                  <a:srgbClr val="FF0000"/>
                </a:solidFill>
              </a:rPr>
              <a:t>bổ sung thêm thông tin cho danh mục chính</a:t>
            </a:r>
            <a:r>
              <a:rPr lang="vi-VN"/>
              <a:t>. Nó thường được đặt ngay dưới danh mục chính. Vai trò của nó là rất quan trọng giúp hiển thị chi tiết hơn menu chính.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232B3-2DA1-4145-A617-71048856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25700"/>
            <a:ext cx="4876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56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E18-CDDC-F442-9964-8FB31D3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1700"/>
            <a:ext cx="10972800" cy="1143000"/>
          </a:xfrm>
        </p:spPr>
        <p:txBody>
          <a:bodyPr/>
          <a:lstStyle/>
          <a:p>
            <a:pPr algn="l"/>
            <a:r>
              <a:rPr lang="en-US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8261968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C95E-0730-704D-9391-29ED105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A5EF-AB41-D245-B70E-B4460CF3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(hay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nhập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Xóa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Hỗ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tin.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70104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718D-38F2-6742-9287-D1499EA0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</a:t>
            </a:r>
          </a:p>
        </p:txBody>
      </p:sp>
      <p:pic>
        <p:nvPicPr>
          <p:cNvPr id="1026" name="Picture 2" descr="Hướng dẫn các bước khai báo y tế online cực nhanh chóng">
            <a:extLst>
              <a:ext uri="{FF2B5EF4-FFF2-40B4-BE49-F238E27FC236}">
                <a16:creationId xmlns:a16="http://schemas.microsoft.com/office/drawing/2014/main" id="{92752F47-8545-F043-9055-834485B22B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04119"/>
            <a:ext cx="7315200" cy="4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414F7-F4AD-054F-9EE3-0C06BA35D697}"/>
              </a:ext>
            </a:extLst>
          </p:cNvPr>
          <p:cNvSpPr txBox="1"/>
          <p:nvPr/>
        </p:nvSpPr>
        <p:spPr>
          <a:xfrm>
            <a:off x="2362200" y="566658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https://tokhaiyte.vn/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60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7238-D986-1B40-8B1A-36CF093D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cơ bản của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34E9-53CF-BF4B-9613-365BF95A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5006182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Textbox</a:t>
            </a:r>
            <a:r>
              <a:rPr lang="en-US" sz="2400"/>
              <a:t>: giúp người dùng nhập vào dạng text.</a:t>
            </a:r>
          </a:p>
          <a:p>
            <a:r>
              <a:rPr lang="en-US" sz="2400">
                <a:solidFill>
                  <a:srgbClr val="FF0000"/>
                </a:solidFill>
              </a:rPr>
              <a:t>Combo box</a:t>
            </a:r>
            <a:r>
              <a:rPr lang="en-US" sz="2400"/>
              <a:t>: Cho người dùng chọn một tuỳ chọn trong danh sách. </a:t>
            </a:r>
          </a:p>
          <a:p>
            <a:r>
              <a:rPr lang="en-US" sz="2400">
                <a:solidFill>
                  <a:srgbClr val="FF0000"/>
                </a:solidFill>
              </a:rPr>
              <a:t>Radio button</a:t>
            </a:r>
            <a:r>
              <a:rPr lang="en-US" sz="2400"/>
              <a:t>: Cho người dùng chọn 1 trong nhiều tuỳ chọn. Người dùng bắt buộc phải chọn 1.</a:t>
            </a:r>
          </a:p>
          <a:p>
            <a:r>
              <a:rPr lang="en-US" sz="2400">
                <a:solidFill>
                  <a:srgbClr val="FF0000"/>
                </a:solidFill>
              </a:rPr>
              <a:t>Checkbox</a:t>
            </a:r>
            <a:r>
              <a:rPr lang="en-US" sz="2400"/>
              <a:t>: Cho người dùng chọn 1 trong nhiều tuỳ chọn. Người dùng có thể chọn tất cả hoặc không chọn gì.</a:t>
            </a:r>
          </a:p>
          <a:p>
            <a:r>
              <a:rPr lang="en-US" sz="2400">
                <a:solidFill>
                  <a:srgbClr val="FF0000"/>
                </a:solidFill>
              </a:rPr>
              <a:t>Label</a:t>
            </a:r>
            <a:r>
              <a:rPr lang="en-US" sz="2400"/>
              <a:t>: Nhãn, hiển thị văn bản ra cho người dùng. Không thể chỉnh sửa label. </a:t>
            </a:r>
          </a:p>
          <a:p>
            <a:r>
              <a:rPr lang="en-US" sz="2400">
                <a:solidFill>
                  <a:srgbClr val="FF0000"/>
                </a:solidFill>
              </a:rPr>
              <a:t>Date picker</a:t>
            </a:r>
            <a:r>
              <a:rPr lang="en-US" sz="2400"/>
              <a:t>: giúp người dùng nhập vào kiểu ngày tháng trực quan.</a:t>
            </a:r>
          </a:p>
          <a:p>
            <a:r>
              <a:rPr lang="en-US" sz="2400">
                <a:solidFill>
                  <a:srgbClr val="FF0000"/>
                </a:solidFill>
              </a:rPr>
              <a:t>Button</a:t>
            </a:r>
            <a:r>
              <a:rPr lang="en-US" sz="2400"/>
              <a:t>: Giúp người dùng thao tác ra lệnh cho hệ thống. Thường sẽ là submit button. </a:t>
            </a:r>
          </a:p>
          <a:p>
            <a:pPr marL="0" indent="0">
              <a:buNone/>
            </a:pPr>
            <a:r>
              <a:rPr lang="en-US" sz="2400"/>
              <a:t>Ngoài các thành phần cơ bản trên, Form có thể có các Component nâng cao khác nhằm nâng cao trải nghiệm người dùng.</a:t>
            </a:r>
          </a:p>
        </p:txBody>
      </p:sp>
    </p:spTree>
    <p:extLst>
      <p:ext uri="{BB962C8B-B14F-4D97-AF65-F5344CB8AC3E}">
        <p14:creationId xmlns:p14="http://schemas.microsoft.com/office/powerpoint/2010/main" val="32744376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930-5498-B744-8978-1898ABC0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"/>
            <a:ext cx="6172200" cy="673100"/>
          </a:xfrm>
        </p:spPr>
        <p:txBody>
          <a:bodyPr/>
          <a:lstStyle/>
          <a:p>
            <a:r>
              <a:rPr lang="en-US" sz="3600"/>
              <a:t>Ví dụ: tờ khai y tế (part 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F1CAA4-3B0E-B343-8981-AFE742870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723900"/>
            <a:ext cx="8424842" cy="546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4A181-A1AD-D74C-93B2-3E3EFF3A93CE}"/>
              </a:ext>
            </a:extLst>
          </p:cNvPr>
          <p:cNvSpPr txBox="1"/>
          <p:nvPr/>
        </p:nvSpPr>
        <p:spPr>
          <a:xfrm>
            <a:off x="50800" y="1600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C32E5-3F19-D149-81B7-FEDB8A1165A0}"/>
              </a:ext>
            </a:extLst>
          </p:cNvPr>
          <p:cNvSpPr txBox="1"/>
          <p:nvPr/>
        </p:nvSpPr>
        <p:spPr>
          <a:xfrm>
            <a:off x="6705600" y="22860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Combo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DD153-F549-F84B-8EF1-56BD7B700575}"/>
              </a:ext>
            </a:extLst>
          </p:cNvPr>
          <p:cNvSpPr txBox="1"/>
          <p:nvPr/>
        </p:nvSpPr>
        <p:spPr>
          <a:xfrm>
            <a:off x="4237821" y="220980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Textbox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4B16D-75DE-BB47-B973-683F4290A9A3}"/>
              </a:ext>
            </a:extLst>
          </p:cNvPr>
          <p:cNvSpPr txBox="1"/>
          <p:nvPr/>
        </p:nvSpPr>
        <p:spPr>
          <a:xfrm>
            <a:off x="3886200" y="32697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Check 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9FDED-B23F-A645-9C79-E66628E71393}"/>
              </a:ext>
            </a:extLst>
          </p:cNvPr>
          <p:cNvSpPr txBox="1"/>
          <p:nvPr/>
        </p:nvSpPr>
        <p:spPr>
          <a:xfrm>
            <a:off x="8534400" y="7239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Tham khảo: </a:t>
            </a:r>
            <a:r>
              <a:rPr lang="en-US">
                <a:hlinkClick r:id="rId3"/>
              </a:rPr>
              <a:t>https://tokhaiyte.vn/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89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930-5498-B744-8978-1898ABC0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"/>
            <a:ext cx="6172200" cy="673100"/>
          </a:xfrm>
        </p:spPr>
        <p:txBody>
          <a:bodyPr/>
          <a:lstStyle/>
          <a:p>
            <a:r>
              <a:rPr lang="en-US" sz="3600"/>
              <a:t>Ví dụ: tờ khai y tế (part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10DAB-2A49-0E4F-AFD6-90BA9F4BC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700"/>
            <a:ext cx="8382000" cy="5495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F5CE6C-DA3E-6E44-88E1-C41BD4937AE0}"/>
              </a:ext>
            </a:extLst>
          </p:cNvPr>
          <p:cNvSpPr txBox="1"/>
          <p:nvPr/>
        </p:nvSpPr>
        <p:spPr>
          <a:xfrm>
            <a:off x="3086100" y="237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Radio 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E6C4B-73CE-4E41-8E91-8227F10686C2}"/>
              </a:ext>
            </a:extLst>
          </p:cNvPr>
          <p:cNvSpPr txBox="1"/>
          <p:nvPr/>
        </p:nvSpPr>
        <p:spPr>
          <a:xfrm>
            <a:off x="4343400" y="4800600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Text 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18625-0C0A-1D44-8AF8-754981CF0138}"/>
              </a:ext>
            </a:extLst>
          </p:cNvPr>
          <p:cNvSpPr txBox="1"/>
          <p:nvPr/>
        </p:nvSpPr>
        <p:spPr>
          <a:xfrm>
            <a:off x="4724400" y="577422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Button (submit)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452-DCA1-6B46-B174-A8F4BE6C9E4A}"/>
              </a:ext>
            </a:extLst>
          </p:cNvPr>
          <p:cNvSpPr txBox="1"/>
          <p:nvPr/>
        </p:nvSpPr>
        <p:spPr>
          <a:xfrm>
            <a:off x="8534400" y="7239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Tham khảo: </a:t>
            </a:r>
            <a:r>
              <a:rPr lang="en-US">
                <a:hlinkClick r:id="rId3"/>
              </a:rPr>
              <a:t>https://tokhaiyte.vn/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1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3F3E-AA7C-F84C-A262-9A719D4B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br>
              <a:rPr lang="en-US" dirty="0"/>
            </a:b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Form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056E-F5FE-F44E-8D55-68994FAC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Đăng ký tài khoản mới (VD: Facebook, Google, ...).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Khai báo lý lịch sinh viên trên hệ thống daa.</a:t>
            </a:r>
          </a:p>
          <a:p>
            <a:pPr>
              <a:lnSpc>
                <a:spcPct val="150000"/>
              </a:lnSpc>
            </a:pPr>
            <a:r>
              <a:rPr lang="en-US"/>
              <a:t>Khai báo y tế toàn dân.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Đăng ký chương trình khuyến mãi.</a:t>
            </a:r>
          </a:p>
          <a:p>
            <a:pPr>
              <a:lnSpc>
                <a:spcPct val="150000"/>
              </a:lnSpc>
            </a:pPr>
            <a:r>
              <a:rPr lang="en-US"/>
              <a:t>Google Form (Google biểu mẫu).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2007894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53FC-7276-2C46-81DB-9B3CA2FC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br>
              <a:rPr lang="en-US" dirty="0"/>
            </a:b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F9B2-F4CF-5546-B337-E7A1C195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Windows Form. </a:t>
            </a:r>
          </a:p>
          <a:p>
            <a:r>
              <a:rPr lang="en-US"/>
              <a:t>Electron (</a:t>
            </a:r>
            <a:r>
              <a:rPr lang="en-US">
                <a:hlinkClick r:id="rId2"/>
              </a:rPr>
              <a:t>https://www.electronjs.org/</a:t>
            </a:r>
            <a:r>
              <a:rPr lang="en-US"/>
              <a:t>).</a:t>
            </a:r>
          </a:p>
          <a:p>
            <a:r>
              <a:rPr lang="en-US"/>
              <a:t>Boostrap (</a:t>
            </a:r>
            <a:r>
              <a:rPr lang="en-US">
                <a:hlinkClick r:id="rId3"/>
              </a:rPr>
              <a:t>https://getbootstrap.com/</a:t>
            </a:r>
            <a:r>
              <a:rPr lang="en-US"/>
              <a:t>).</a:t>
            </a:r>
          </a:p>
          <a:p>
            <a:r>
              <a:rPr lang="en-US"/>
              <a:t>React (</a:t>
            </a:r>
            <a:r>
              <a:rPr lang="en-US">
                <a:hlinkClick r:id="rId4"/>
              </a:rPr>
              <a:t>https://reactjs.org/</a:t>
            </a:r>
            <a:r>
              <a:rPr lang="en-US"/>
              <a:t>).</a:t>
            </a:r>
          </a:p>
          <a:p>
            <a:r>
              <a:rPr lang="en-US"/>
              <a:t>Angular JS (</a:t>
            </a:r>
            <a:r>
              <a:rPr lang="en-US">
                <a:hlinkClick r:id="rId5"/>
              </a:rPr>
              <a:t>https://angularjs.org</a:t>
            </a:r>
            <a:r>
              <a:rPr lang="en-US"/>
              <a:t>).</a:t>
            </a:r>
          </a:p>
          <a:p>
            <a:r>
              <a:rPr lang="en-US"/>
              <a:t>Vue JS (</a:t>
            </a:r>
            <a:r>
              <a:rPr lang="en-US">
                <a:hlinkClick r:id="rId6"/>
              </a:rPr>
              <a:t>https://vuejs.org/</a:t>
            </a:r>
            <a:r>
              <a:rPr lang="en-US"/>
              <a:t>).</a:t>
            </a:r>
          </a:p>
          <a:p>
            <a:pPr marL="0" indent="0">
              <a:buNone/>
            </a:pPr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645757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E18-CDDC-F442-9964-8FB31D3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1700"/>
            <a:ext cx="10972800" cy="1143000"/>
          </a:xfrm>
        </p:spPr>
        <p:txBody>
          <a:bodyPr/>
          <a:lstStyle/>
          <a:p>
            <a:pPr algn="l"/>
            <a:r>
              <a:rPr lang="en-US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9101464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063-9E72-2B44-8938-020F2982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8D85-2EC8-C942-94F7-F727C119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Menu.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Form.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Report.</a:t>
            </a:r>
          </a:p>
        </p:txBody>
      </p:sp>
    </p:spTree>
    <p:extLst>
      <p:ext uri="{BB962C8B-B14F-4D97-AF65-F5344CB8AC3E}">
        <p14:creationId xmlns:p14="http://schemas.microsoft.com/office/powerpoint/2010/main" val="11411632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9422-115F-EF45-B2BB-29110FE0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2130-DE02-D847-B250-E5A8FF92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 (báo cáo) là công cụ dùng để </a:t>
            </a:r>
            <a:r>
              <a:rPr lang="en-US">
                <a:solidFill>
                  <a:srgbClr val="FF0000"/>
                </a:solidFill>
              </a:rPr>
              <a:t>hiển thị thông tin cho người dùng</a:t>
            </a:r>
            <a:r>
              <a:rPr lang="en-US"/>
              <a:t>, giúp người dùng hiểu về thông tin đang có trong hệ thống.</a:t>
            </a:r>
          </a:p>
          <a:p>
            <a:r>
              <a:rPr lang="en-US"/>
              <a:t>Report có thể ở </a:t>
            </a:r>
            <a:r>
              <a:rPr lang="en-US">
                <a:solidFill>
                  <a:srgbClr val="FF0000"/>
                </a:solidFill>
              </a:rPr>
              <a:t>dạng văn bản, hoặc dạng đồ hoạ trực quan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Người dùng không thể chỉnh sửa các chi tiết của 1 report.</a:t>
            </a:r>
          </a:p>
          <a:p>
            <a:r>
              <a:rPr lang="en-US">
                <a:solidFill>
                  <a:srgbClr val="008000"/>
                </a:solidFill>
              </a:rPr>
              <a:t>Ví dụ: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Báo cáo điểm trung bình một lớp.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Báo cáo thu / chi hằng tháng của 1 đơn vị.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15142620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5C4E-1825-DB44-8BDC-D0739CB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FD3C-A511-D44E-A169-8868622B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Crystal Report là công cụ thiết kế báo cáo cho </a:t>
            </a:r>
            <a:r>
              <a:rPr lang="vi-VN">
                <a:solidFill>
                  <a:srgbClr val="FF0000"/>
                </a:solidFill>
              </a:rPr>
              <a:t>phép tạo ra những báo cáo</a:t>
            </a:r>
            <a:r>
              <a:rPr lang="vi-VN"/>
              <a:t> (từ đơn giản đến phức tạp) bằng cách tìm và định dạng dữ liệu từ một hay nhiều nguồn dữ liệu khác nhau.</a:t>
            </a:r>
          </a:p>
          <a:p>
            <a:r>
              <a:rPr lang="vi-VN"/>
              <a:t>Hỗ trợ các chức năng in ấn, kết xuất sang các định dạnh khác: PDF, Excel, Word…</a:t>
            </a:r>
          </a:p>
          <a:p>
            <a:r>
              <a:rPr lang="vi-VN"/>
              <a:t>Crystal Report được </a:t>
            </a:r>
            <a:r>
              <a:rPr lang="vi-VN">
                <a:solidFill>
                  <a:srgbClr val="FF0000"/>
                </a:solidFill>
              </a:rPr>
              <a:t>tích hợp sẵn trong bộ Visual Studio Team System và Professional</a:t>
            </a:r>
            <a:r>
              <a:rPr lang="vi-VN"/>
              <a:t> (không có trong phiên bản VS Express)</a:t>
            </a:r>
          </a:p>
          <a:p>
            <a:r>
              <a:rPr lang="vi-VN"/>
              <a:t>Ngoài ra, có thể </a:t>
            </a:r>
            <a:r>
              <a:rPr lang="vi-VN">
                <a:solidFill>
                  <a:srgbClr val="FF0000"/>
                </a:solidFill>
              </a:rPr>
              <a:t>download Crystal Report và sử dụng công cụ này như một phần mềm chuyên dùng để thiết kế báo cáo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82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98A8-95CA-094E-9AD9-A5042A6E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crystal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1925-7068-FB41-BDD3-172287B9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https://www.crystalreports.com/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F80B2-F073-C646-BEC6-68B3A441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086600" cy="361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17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9475-A0AE-4D49-A85C-DF231D5C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Report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7E740F0-A317-584B-B134-14B0E0ED400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95437"/>
            <a:ext cx="61912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3CD4EC6-C25D-2745-8B7C-33FF7CBD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95437"/>
            <a:ext cx="619125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010C0A76-CFAB-3945-B625-523720C7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4729162"/>
            <a:ext cx="6191250" cy="466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7DFE4B4-7A9C-D046-8FEE-F242AC66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2637"/>
            <a:ext cx="619125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0996967-AA7C-9D45-B419-0C5EE9A2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32400"/>
            <a:ext cx="619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C98C0EEF-605D-C042-B6B4-A752462B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5232400"/>
            <a:ext cx="6191250" cy="4000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D0790D04-821F-5248-A739-F5487982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09837"/>
            <a:ext cx="6191250" cy="2219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FED6E770-B78A-1347-89C9-74DB1160B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1644650"/>
            <a:ext cx="167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FF0000"/>
                </a:solidFill>
              </a:rPr>
              <a:t>Report Header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DA80346-3268-FD4A-803E-063F4C5D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5232400"/>
            <a:ext cx="159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FF0000"/>
                </a:solidFill>
              </a:rPr>
              <a:t>Report Footer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59FD766-5D4C-8045-8434-42A189966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52637"/>
            <a:ext cx="1485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B050"/>
                </a:solidFill>
              </a:rPr>
              <a:t>Page Header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225B37E6-280D-1A4D-9746-B503ADFC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0" y="4760912"/>
            <a:ext cx="1403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B050"/>
                </a:solidFill>
              </a:rPr>
              <a:t>Page Footer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8F9217CA-9677-A546-A266-08A1002E1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349625"/>
            <a:ext cx="781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70C0"/>
                </a:solidFill>
              </a:rPr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286726030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4">
            <a:extLst>
              <a:ext uri="{FF2B5EF4-FFF2-40B4-BE49-F238E27FC236}">
                <a16:creationId xmlns:a16="http://schemas.microsoft.com/office/drawing/2014/main" id="{D7471D63-088E-3742-9E5D-7A6A68BE6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8814"/>
            <a:ext cx="10972800" cy="1143000"/>
          </a:xfrm>
        </p:spPr>
        <p:txBody>
          <a:bodyPr/>
          <a:lstStyle/>
          <a:p>
            <a:r>
              <a:rPr lang="vi-VN" altLang="vi-VN"/>
              <a:t>Cấu trúc Report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4398C-1E99-2343-BE27-81B3F2AD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1506200" cy="5029200"/>
          </a:xfrm>
        </p:spPr>
        <p:txBody>
          <a:bodyPr/>
          <a:lstStyle/>
          <a:p>
            <a:pPr marL="514350" indent="-514350">
              <a:buClr>
                <a:srgbClr val="5E2F24"/>
              </a:buClr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Report Header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dòng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chữ</a:t>
            </a:r>
            <a:r>
              <a:rPr lang="en-US" dirty="0">
                <a:latin typeface="Arial" charset="0"/>
                <a:cs typeface="Times New Roman" pitchFamily="18" charset="0"/>
              </a:rPr>
              <a:t> hay </a:t>
            </a:r>
            <a:r>
              <a:rPr lang="en-US" dirty="0" err="1">
                <a:latin typeface="Arial" charset="0"/>
                <a:cs typeface="Times New Roman" pitchFamily="18" charset="0"/>
              </a:rPr>
              <a:t>hình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ảnh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xuất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hiện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đầu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của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report </a:t>
            </a:r>
            <a:r>
              <a:rPr lang="en-US" dirty="0" err="1">
                <a:latin typeface="Arial" charset="0"/>
                <a:cs typeface="Times New Roman" pitchFamily="18" charset="0"/>
              </a:rPr>
              <a:t>như</a:t>
            </a:r>
            <a:r>
              <a:rPr lang="en-US" dirty="0">
                <a:latin typeface="Arial" charset="0"/>
                <a:cs typeface="Times New Roman" pitchFamily="18" charset="0"/>
              </a:rPr>
              <a:t> : </a:t>
            </a:r>
            <a:r>
              <a:rPr lang="en-US" dirty="0" err="1">
                <a:latin typeface="Arial" charset="0"/>
                <a:cs typeface="Times New Roman" pitchFamily="18" charset="0"/>
              </a:rPr>
              <a:t>tên</a:t>
            </a:r>
            <a:r>
              <a:rPr lang="en-US" dirty="0">
                <a:latin typeface="Arial" charset="0"/>
                <a:cs typeface="Times New Roman" pitchFamily="18" charset="0"/>
              </a:rPr>
              <a:t> report, logo, …</a:t>
            </a:r>
          </a:p>
          <a:p>
            <a:pPr marL="514350" indent="-514350">
              <a:buClr>
                <a:srgbClr val="5E2F24"/>
              </a:buClr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Page Header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thông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hiện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diện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đầu</a:t>
            </a:r>
            <a:r>
              <a:rPr lang="en-US" dirty="0">
                <a:latin typeface="Arial" charset="0"/>
                <a:cs typeface="Times New Roman" pitchFamily="18" charset="0"/>
              </a:rPr>
              <a:t> 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trang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ví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dụ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như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tên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danh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mục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cần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hiển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thị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từ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cơ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sở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dữ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liệu</a:t>
            </a:r>
            <a:r>
              <a:rPr lang="en-US" dirty="0">
                <a:latin typeface="Arial" charset="0"/>
                <a:cs typeface="Times New Roman" pitchFamily="18" charset="0"/>
              </a:rPr>
              <a:t>.</a:t>
            </a:r>
            <a:endParaRPr lang="en-US" dirty="0">
              <a:latin typeface="Arial" charset="0"/>
            </a:endParaRPr>
          </a:p>
          <a:p>
            <a:pPr marL="514350" indent="-514350">
              <a:buClr>
                <a:srgbClr val="5E2F24"/>
              </a:buClr>
              <a:buFont typeface="+mj-lt"/>
              <a:buAutoNum type="arabicPeriod" startAt="3"/>
              <a:defRPr/>
            </a:pP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Details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chứa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dữ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cs typeface="Times New Roman" panose="02020603050405020304" pitchFamily="18" charset="0"/>
              </a:rPr>
              <a:t> Report. </a:t>
            </a:r>
          </a:p>
          <a:p>
            <a:pPr marL="914400" lvl="1" indent="-514350">
              <a:buClr>
                <a:srgbClr val="5E2F24"/>
              </a:buClr>
              <a:defRPr/>
            </a:pPr>
            <a:r>
              <a:rPr lang="en-US" altLang="en-US" sz="2400" dirty="0" err="1">
                <a:cs typeface="Times New Roman" panose="02020603050405020304" pitchFamily="18" charset="0"/>
              </a:rPr>
              <a:t>Liên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cs typeface="Times New Roman" panose="02020603050405020304" pitchFamily="18" charset="0"/>
              </a:rPr>
              <a:t> fields </a:t>
            </a:r>
            <a:r>
              <a:rPr lang="en-US" altLang="en-US" sz="2400" dirty="0" err="1"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cs typeface="Times New Roman" panose="02020603050405020304" pitchFamily="18" charset="0"/>
              </a:rPr>
              <a:t> CSDL </a:t>
            </a:r>
            <a:r>
              <a:rPr lang="en-US" altLang="en-US" sz="2400" dirty="0" err="1"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cs typeface="Times New Roman" panose="02020603050405020304" pitchFamily="18" charset="0"/>
              </a:rPr>
              <a:t> (data rows),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cs typeface="Times New Roman" panose="02020603050405020304" pitchFamily="18" charset="0"/>
              </a:rPr>
              <a:t> rows </a:t>
            </a:r>
            <a:r>
              <a:rPr lang="en-US" altLang="en-US" sz="2400" dirty="0" err="1"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gom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nhóm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tiêu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chí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nào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cs typeface="Times New Roman" panose="02020603050405020304" pitchFamily="18" charset="0"/>
              </a:rPr>
              <a:t> (column </a:t>
            </a:r>
            <a:r>
              <a:rPr lang="en-US" altLang="en-US" sz="2400" dirty="0" err="1">
                <a:cs typeface="Times New Roman" panose="02020603050405020304" pitchFamily="18" charset="0"/>
              </a:rPr>
              <a:t>gom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nhóm</a:t>
            </a:r>
            <a:r>
              <a:rPr lang="en-US" altLang="en-US" sz="2400" dirty="0">
                <a:cs typeface="Times New Roman" panose="02020603050405020304" pitchFamily="18" charset="0"/>
              </a:rPr>
              <a:t>), </a:t>
            </a:r>
            <a:r>
              <a:rPr lang="en-US" altLang="en-US" sz="2400" dirty="0" err="1">
                <a:cs typeface="Times New Roman" panose="02020603050405020304" pitchFamily="18" charset="0"/>
              </a:rPr>
              <a:t>khi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xuất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phần</a:t>
            </a:r>
            <a:r>
              <a:rPr lang="en-US" altLang="en-US" sz="2400" dirty="0">
                <a:cs typeface="Times New Roman" panose="02020603050405020304" pitchFamily="18" charset="0"/>
              </a:rPr>
              <a:t> Group By </a:t>
            </a:r>
            <a:r>
              <a:rPr lang="en-US" altLang="en-US" sz="2400" dirty="0" err="1">
                <a:cs typeface="Times New Roman" panose="02020603050405020304" pitchFamily="18" charset="0"/>
              </a:rPr>
              <a:t>nằm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cs typeface="Times New Roman" panose="02020603050405020304" pitchFamily="18" charset="0"/>
              </a:rPr>
              <a:t> Section “Details”.</a:t>
            </a:r>
          </a:p>
          <a:p>
            <a:pPr marL="914400" lvl="1" indent="-514350">
              <a:buClr>
                <a:srgbClr val="5E2F24"/>
              </a:buClr>
              <a:defRPr/>
            </a:pPr>
            <a:r>
              <a:rPr lang="en-US" altLang="en-US" sz="2400" dirty="0" err="1"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phần</a:t>
            </a:r>
            <a:r>
              <a:rPr lang="en-US" altLang="en-US" sz="2400" dirty="0">
                <a:cs typeface="Times New Roman" panose="02020603050405020304" pitchFamily="18" charset="0"/>
              </a:rPr>
              <a:t> Section “Details”, Group by </a:t>
            </a:r>
            <a:r>
              <a:rPr lang="en-US" altLang="en-US" sz="2400" dirty="0" err="1">
                <a:cs typeface="Times New Roman" panose="02020603050405020304" pitchFamily="18" charset="0"/>
              </a:rPr>
              <a:t>cũng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cs typeface="Times New Roman" panose="02020603050405020304" pitchFamily="18" charset="0"/>
              </a:rPr>
              <a:t> Group Header </a:t>
            </a:r>
            <a:r>
              <a:rPr lang="en-US" altLang="en-US" sz="2400" dirty="0" err="1"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cs typeface="Times New Roman" panose="02020603050405020304" pitchFamily="18" charset="0"/>
              </a:rPr>
              <a:t> Group Footer. </a:t>
            </a:r>
          </a:p>
          <a:p>
            <a:pPr marL="914400" lvl="1" indent="-514350">
              <a:buClr>
                <a:srgbClr val="5E2F24"/>
              </a:buCl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Ta </a:t>
            </a:r>
            <a:r>
              <a:rPr lang="en-US" altLang="en-US" sz="2400" dirty="0" err="1"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thêm</a:t>
            </a:r>
            <a:r>
              <a:rPr lang="en-US" altLang="en-US" sz="2400" dirty="0">
                <a:cs typeface="Times New Roman" panose="02020603050405020304" pitchFamily="18" charset="0"/>
              </a:rPr>
              <a:t> Field </a:t>
            </a:r>
            <a:r>
              <a:rPr lang="en-US" altLang="en-US" sz="2400" dirty="0" err="1"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toán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cuối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mỗi</a:t>
            </a:r>
            <a:r>
              <a:rPr lang="en-US" altLang="en-US" sz="2400" dirty="0">
                <a:cs typeface="Times New Roman" panose="02020603050405020304" pitchFamily="18" charset="0"/>
              </a:rPr>
              <a:t> Group </a:t>
            </a:r>
            <a:r>
              <a:rPr lang="en-US" altLang="en-US" sz="2400" dirty="0" err="1"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bằng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cách</a:t>
            </a:r>
            <a:r>
              <a:rPr lang="en-US" altLang="en-US" sz="2400" dirty="0">
                <a:cs typeface="Times New Roman" panose="02020603050405020304" pitchFamily="18" charset="0"/>
              </a:rPr>
              <a:t> click </a:t>
            </a:r>
            <a:r>
              <a:rPr lang="en-US" altLang="en-US" sz="2400" dirty="0" err="1">
                <a:cs typeface="Times New Roman" panose="02020603050405020304" pitchFamily="18" charset="0"/>
              </a:rPr>
              <a:t>chuột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thanh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cụ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cs typeface="Times New Roman" panose="02020603050405020304" pitchFamily="18" charset="0"/>
              </a:rPr>
              <a:t> Crystal Report </a:t>
            </a:r>
            <a:r>
              <a:rPr lang="en-US" altLang="en-US" sz="2400" dirty="0" err="1"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cs typeface="Times New Roman" panose="02020603050405020304" pitchFamily="18" charset="0"/>
              </a:rPr>
              <a:t> Insert </a:t>
            </a:r>
            <a:r>
              <a:rPr lang="en-US" altLang="en-US" sz="2400" dirty="0" err="1"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cs typeface="Times New Roman" panose="02020603050405020304" pitchFamily="18" charset="0"/>
              </a:rPr>
              <a:t> Summary.</a:t>
            </a:r>
            <a:endParaRPr lang="en-US" alt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A8CCABFE-3C44-194A-B409-20B0696C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56774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4">
            <a:extLst>
              <a:ext uri="{FF2B5EF4-FFF2-40B4-BE49-F238E27FC236}">
                <a16:creationId xmlns:a16="http://schemas.microsoft.com/office/drawing/2014/main" id="{3A899A0A-0A89-F440-8D5A-02B5F4E4C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vi-VN"/>
              <a:t>Cấu trúc Report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536BE-EF94-1447-9250-F84286A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5E2F24"/>
              </a:buClr>
              <a:buFont typeface="+mj-lt"/>
              <a:buAutoNum type="arabicPeriod" startAt="4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Page Footer: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thông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nằm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cuối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trang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như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số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trang</a:t>
            </a:r>
            <a:r>
              <a:rPr lang="en-US" dirty="0">
                <a:latin typeface="Arial" charset="0"/>
                <a:cs typeface="Times New Roman" pitchFamily="18" charset="0"/>
              </a:rPr>
              <a:t>…</a:t>
            </a:r>
          </a:p>
          <a:p>
            <a:pPr marL="514350" indent="-514350">
              <a:buClr>
                <a:srgbClr val="5E2F24"/>
              </a:buClr>
              <a:buFont typeface="+mj-lt"/>
              <a:buAutoNum type="arabicPeriod" startAt="4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Report Footer: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thông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xuất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hiện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cuối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report: </a:t>
            </a:r>
            <a:r>
              <a:rPr lang="en-US" dirty="0" err="1">
                <a:latin typeface="Arial" charset="0"/>
                <a:cs typeface="Times New Roman" pitchFamily="18" charset="0"/>
              </a:rPr>
              <a:t>tổng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kết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số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lượng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mẫu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trong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báo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cáo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địa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chỉ</a:t>
            </a:r>
            <a:r>
              <a:rPr lang="en-US" dirty="0">
                <a:latin typeface="Arial" charset="0"/>
                <a:cs typeface="Times New Roman" pitchFamily="18" charset="0"/>
              </a:rPr>
              <a:t> , </a:t>
            </a:r>
            <a:r>
              <a:rPr lang="en-US" dirty="0" err="1">
                <a:latin typeface="Arial" charset="0"/>
                <a:cs typeface="Times New Roman" pitchFamily="18" charset="0"/>
              </a:rPr>
              <a:t>người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ký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vụ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ngày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ký</a:t>
            </a:r>
            <a:r>
              <a:rPr lang="en-US" dirty="0">
                <a:latin typeface="Arial" charset="0"/>
                <a:cs typeface="Times New Roman" pitchFamily="18" charset="0"/>
              </a:rPr>
              <a:t>,.…..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C2D40959-A6BA-E848-9BC0-5887899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88379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A9D5-1A56-E247-A469-21453393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1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7A91-3E5F-924D-AAF6-098E8730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1: </a:t>
            </a:r>
            <a:r>
              <a:rPr lang="en-US" altLang="vi-VN"/>
              <a:t>Thiết kế Report.</a:t>
            </a:r>
          </a:p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2: </a:t>
            </a:r>
            <a:r>
              <a:rPr lang="en-US" altLang="vi-VN"/>
              <a:t>Chuẩn bị nguồn dữ liệu.</a:t>
            </a:r>
          </a:p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3:</a:t>
            </a:r>
            <a:r>
              <a:rPr lang="en-US" altLang="vi-VN"/>
              <a:t> Sử dụng công cụ để xây dựng Report theo thiết kế.</a:t>
            </a:r>
          </a:p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4:</a:t>
            </a:r>
            <a:r>
              <a:rPr lang="en-US" altLang="vi-VN"/>
              <a:t> Tích hợp Report vào ứng dụng.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29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4">
            <a:extLst>
              <a:ext uri="{FF2B5EF4-FFF2-40B4-BE49-F238E27FC236}">
                <a16:creationId xmlns:a16="http://schemas.microsoft.com/office/drawing/2014/main" id="{66F49898-73D9-3845-9B97-4FDC9704B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Thiết kế Report</a:t>
            </a:r>
          </a:p>
        </p:txBody>
      </p:sp>
      <p:sp>
        <p:nvSpPr>
          <p:cNvPr id="98306" name="Content Placeholder 5">
            <a:extLst>
              <a:ext uri="{FF2B5EF4-FFF2-40B4-BE49-F238E27FC236}">
                <a16:creationId xmlns:a16="http://schemas.microsoft.com/office/drawing/2014/main" id="{E6257F3F-C76C-FD48-BB1E-E1C67E9CD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Xác định các thông tin cần hiển thị, cách bố trí, tổ chức thông tin.</a:t>
            </a:r>
          </a:p>
          <a:p>
            <a:r>
              <a:rPr lang="en-US" altLang="vi-VN">
                <a:solidFill>
                  <a:srgbClr val="FF0000"/>
                </a:solidFill>
              </a:rPr>
              <a:t>Thiết kế theo mẫu sẳn có hoặc theo đề nghị của người dùng.</a:t>
            </a:r>
          </a:p>
          <a:p>
            <a:r>
              <a:rPr lang="en-US" altLang="vi-VN"/>
              <a:t>Yêu cầu:</a:t>
            </a:r>
          </a:p>
          <a:p>
            <a:pPr lvl="1"/>
            <a:r>
              <a:rPr lang="en-US" altLang="vi-VN"/>
              <a:t>Đáp ứng mục tiêu nghiệp vụ, phù hợp với yêu cầu thực tế của người dùng.</a:t>
            </a:r>
          </a:p>
          <a:p>
            <a:pPr lvl="1"/>
            <a:r>
              <a:rPr lang="en-US" altLang="vi-VN">
                <a:solidFill>
                  <a:srgbClr val="FF0000"/>
                </a:solidFill>
              </a:rPr>
              <a:t>Dữ liệu hiển thị vừa đủ, có sắp xếp, gom nhóm hợp lý.</a:t>
            </a: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D247B942-8020-FC4D-B155-F96EA36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55315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4">
            <a:extLst>
              <a:ext uri="{FF2B5EF4-FFF2-40B4-BE49-F238E27FC236}">
                <a16:creationId xmlns:a16="http://schemas.microsoft.com/office/drawing/2014/main" id="{B907D86D-56E6-B64F-9390-A0FF655D3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Chuẩn bị nguồn dữ liệu</a:t>
            </a:r>
          </a:p>
        </p:txBody>
      </p:sp>
      <p:sp>
        <p:nvSpPr>
          <p:cNvPr id="99330" name="Content Placeholder 5">
            <a:extLst>
              <a:ext uri="{FF2B5EF4-FFF2-40B4-BE49-F238E27FC236}">
                <a16:creationId xmlns:a16="http://schemas.microsoft.com/office/drawing/2014/main" id="{70CC2338-C48E-2447-BE27-6BF3D6F06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 err="1"/>
              <a:t>Tạo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,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câu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,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hàm</a:t>
            </a:r>
            <a:r>
              <a:rPr lang="en-US" altLang="vi-VN" dirty="0"/>
              <a:t> …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hỗ</a:t>
            </a:r>
            <a:r>
              <a:rPr lang="en-US" altLang="vi-VN" dirty="0"/>
              <a:t> </a:t>
            </a:r>
            <a:r>
              <a:rPr lang="en-US" altLang="vi-VN" dirty="0" err="1"/>
              <a:t>trợ</a:t>
            </a:r>
            <a:r>
              <a:rPr lang="en-US" altLang="vi-VN" dirty="0"/>
              <a:t> </a:t>
            </a:r>
            <a:r>
              <a:rPr lang="en-US" altLang="vi-VN" dirty="0" err="1"/>
              <a:t>hiển</a:t>
            </a:r>
            <a:r>
              <a:rPr lang="en-US" altLang="vi-VN" dirty="0"/>
              <a:t> </a:t>
            </a:r>
            <a:r>
              <a:rPr lang="en-US" altLang="vi-VN" dirty="0" err="1"/>
              <a:t>thị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theo</a:t>
            </a:r>
            <a:r>
              <a:rPr lang="en-US" altLang="vi-VN" dirty="0"/>
              <a:t> </a:t>
            </a:r>
            <a:r>
              <a:rPr lang="en-US" altLang="vi-VN" dirty="0" err="1"/>
              <a:t>yêu</a:t>
            </a:r>
            <a:r>
              <a:rPr lang="en-US" altLang="vi-VN" dirty="0"/>
              <a:t> </a:t>
            </a:r>
            <a:r>
              <a:rPr lang="en-US" altLang="vi-VN" dirty="0" err="1"/>
              <a:t>cầu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Report.</a:t>
            </a:r>
          </a:p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crystal report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stored procedure. 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Stored procedure </a:t>
            </a:r>
            <a:r>
              <a:rPr lang="en-US" altLang="en-US" sz="2400" dirty="0" err="1">
                <a:solidFill>
                  <a:srgbClr val="FF0000"/>
                </a:solidFill>
              </a:rPr>
              <a:t>phải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thực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thi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một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câu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lệnh</a:t>
            </a:r>
            <a:r>
              <a:rPr lang="en-US" altLang="en-US" sz="2400" dirty="0">
                <a:solidFill>
                  <a:srgbClr val="FF0000"/>
                </a:solidFill>
              </a:rPr>
              <a:t> SELECT.</a:t>
            </a:r>
          </a:p>
          <a:p>
            <a:pPr lvl="1"/>
            <a:r>
              <a:rPr lang="en-US" altLang="en-US" sz="2400" dirty="0" err="1"/>
              <a:t>Các</a:t>
            </a:r>
            <a:r>
              <a:rPr lang="en-US" altLang="en-US" sz="2400" dirty="0"/>
              <a:t> field </a:t>
            </a:r>
            <a:r>
              <a:rPr lang="en-US" altLang="en-US" sz="2400" dirty="0" err="1"/>
              <a:t>trả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câu</a:t>
            </a:r>
            <a:r>
              <a:rPr lang="en-US" altLang="en-US" sz="2400" dirty="0"/>
              <a:t> select </a:t>
            </a:r>
            <a:r>
              <a:rPr lang="en-US" altLang="en-US" sz="2400" dirty="0" err="1"/>
              <a:t>này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database field</a:t>
            </a:r>
            <a:r>
              <a:rPr lang="en-US" altLang="en-US" sz="2400" dirty="0"/>
              <a:t>.</a:t>
            </a: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29BC7E60-994A-6148-8187-FA61CA32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05492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4">
            <a:extLst>
              <a:ext uri="{FF2B5EF4-FFF2-40B4-BE49-F238E27FC236}">
                <a16:creationId xmlns:a16="http://schemas.microsoft.com/office/drawing/2014/main" id="{5D32BEC3-C657-3544-AD19-94E53E2E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Phân loại Report</a:t>
            </a:r>
          </a:p>
        </p:txBody>
      </p:sp>
      <p:sp>
        <p:nvSpPr>
          <p:cNvPr id="101378" name="Content Placeholder 5">
            <a:extLst>
              <a:ext uri="{FF2B5EF4-FFF2-40B4-BE49-F238E27FC236}">
                <a16:creationId xmlns:a16="http://schemas.microsoft.com/office/drawing/2014/main" id="{471F2B6A-7BDC-934F-BC52-2B225ADD5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>
                <a:solidFill>
                  <a:srgbClr val="FF0000"/>
                </a:solidFill>
              </a:rPr>
              <a:t>Không có tham số: </a:t>
            </a:r>
            <a:r>
              <a:rPr lang="en-US" altLang="vi-VN"/>
              <a:t>là những report đơn giản, các yêu cầu hiển thị dữ liệu không thay đổi. </a:t>
            </a:r>
          </a:p>
          <a:p>
            <a:r>
              <a:rPr lang="en-US" altLang="vi-VN">
                <a:solidFill>
                  <a:srgbClr val="FF0000"/>
                </a:solidFill>
              </a:rPr>
              <a:t>Có tham số: </a:t>
            </a:r>
            <a:r>
              <a:rPr lang="en-US" altLang="vi-VN"/>
              <a:t>các yêu cầu hiển thị dữ liệu có thay đổi và giá trị của tham số phải do người dùng ấn định khi thực thi.</a:t>
            </a: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C9A33EAC-8126-2D47-B9AC-5EC2BF65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359306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E18-CDDC-F442-9964-8FB31D3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1700"/>
            <a:ext cx="10972800" cy="1143000"/>
          </a:xfrm>
        </p:spPr>
        <p:txBody>
          <a:bodyPr/>
          <a:lstStyle/>
          <a:p>
            <a:pPr algn="l"/>
            <a:r>
              <a:rPr lang="en-US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92597638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20AD03-026D-1E44-94EA-DA5CCA25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99B2F6-5624-7243-8233-53583DA8C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Database fields.</a:t>
            </a:r>
          </a:p>
          <a:p>
            <a:r>
              <a:rPr lang="en-US" altLang="en-US">
                <a:solidFill>
                  <a:srgbClr val="FF0000"/>
                </a:solidFill>
              </a:rPr>
              <a:t>Formula fields.</a:t>
            </a:r>
          </a:p>
          <a:p>
            <a:r>
              <a:rPr lang="en-US" altLang="en-US"/>
              <a:t>SQL Expression field.</a:t>
            </a:r>
          </a:p>
          <a:p>
            <a:r>
              <a:rPr lang="en-US" altLang="en-US">
                <a:solidFill>
                  <a:srgbClr val="FF0000"/>
                </a:solidFill>
              </a:rPr>
              <a:t>Parameter fields.</a:t>
            </a:r>
          </a:p>
          <a:p>
            <a:r>
              <a:rPr lang="en-US" altLang="en-US"/>
              <a:t>Group Name Field.</a:t>
            </a:r>
          </a:p>
          <a:p>
            <a:r>
              <a:rPr lang="en-US" altLang="en-US">
                <a:solidFill>
                  <a:srgbClr val="FF0000"/>
                </a:solidFill>
              </a:rPr>
              <a:t>Running Total Field.</a:t>
            </a:r>
          </a:p>
          <a:p>
            <a:r>
              <a:rPr lang="en-US" altLang="en-US"/>
              <a:t>Special fields.</a:t>
            </a:r>
          </a:p>
          <a:p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A044E64-6A32-1248-BC81-4451832507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98173"/>
            <a:ext cx="3562350" cy="448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7153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5">
            <a:extLst>
              <a:ext uri="{FF2B5EF4-FFF2-40B4-BE49-F238E27FC236}">
                <a16:creationId xmlns:a16="http://schemas.microsoft.com/office/drawing/2014/main" id="{980A7923-426D-F34D-8607-87636C4D2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Database fields: </a:t>
            </a:r>
          </a:p>
          <a:p>
            <a:pPr lvl="1"/>
            <a:r>
              <a:rPr lang="en-US" altLang="vi-VN"/>
              <a:t>Trường thuộc dạng csdl (có thể là Table, Stored Procedure, SQL command). </a:t>
            </a:r>
          </a:p>
          <a:p>
            <a:pPr lvl="1"/>
            <a:r>
              <a:rPr lang="en-US" altLang="vi-VN"/>
              <a:t>Thường được hiển thị trong phần Details của Report.</a:t>
            </a:r>
          </a:p>
        </p:txBody>
      </p:sp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2429ED61-061F-4644-AD4B-72EB2C9A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en-US" sz="1200"/>
          </a:p>
        </p:txBody>
      </p:sp>
      <p:sp>
        <p:nvSpPr>
          <p:cNvPr id="103427" name="Title 1">
            <a:extLst>
              <a:ext uri="{FF2B5EF4-FFF2-40B4-BE49-F238E27FC236}">
                <a16:creationId xmlns:a16="http://schemas.microsoft.com/office/drawing/2014/main" id="{9CB65D6A-B696-8C48-893C-463886AF6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(1)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82826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A9E-405A-9A47-8A48-D170C1C0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(2)</a:t>
            </a:r>
          </a:p>
        </p:txBody>
      </p:sp>
      <p:sp>
        <p:nvSpPr>
          <p:cNvPr id="105473" name="Content Placeholder 5">
            <a:extLst>
              <a:ext uri="{FF2B5EF4-FFF2-40B4-BE49-F238E27FC236}">
                <a16:creationId xmlns:a16="http://schemas.microsoft.com/office/drawing/2014/main" id="{B0669731-C941-6748-94F3-EECF9EAAD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Formula fields: </a:t>
            </a:r>
          </a:p>
          <a:p>
            <a:pPr lvl="1"/>
            <a:r>
              <a:rPr lang="en-US" altLang="vi-VN"/>
              <a:t>Dùng để thiết lập các công thức. </a:t>
            </a:r>
          </a:p>
          <a:p>
            <a:pPr lvl="1"/>
            <a:r>
              <a:rPr lang="en-US" altLang="vi-VN"/>
              <a:t>Tạo mới đối tượng này bằng cách dùng Formula Editor hoặc Formula Expert.</a:t>
            </a:r>
          </a:p>
        </p:txBody>
      </p:sp>
      <p:sp>
        <p:nvSpPr>
          <p:cNvPr id="105474" name="Slide Number Placeholder 3">
            <a:extLst>
              <a:ext uri="{FF2B5EF4-FFF2-40B4-BE49-F238E27FC236}">
                <a16:creationId xmlns:a16="http://schemas.microsoft.com/office/drawing/2014/main" id="{EC11BB82-E070-8647-B2A4-E12763D312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02830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4">
            <a:extLst>
              <a:ext uri="{FF2B5EF4-FFF2-40B4-BE49-F238E27FC236}">
                <a16:creationId xmlns:a16="http://schemas.microsoft.com/office/drawing/2014/main" id="{37B70CA7-2675-114A-A614-818CF092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(3)</a:t>
            </a:r>
            <a:endParaRPr lang="vi-VN" altLang="vi-VN"/>
          </a:p>
        </p:txBody>
      </p:sp>
      <p:sp>
        <p:nvSpPr>
          <p:cNvPr id="107522" name="Content Placeholder 5">
            <a:extLst>
              <a:ext uri="{FF2B5EF4-FFF2-40B4-BE49-F238E27FC236}">
                <a16:creationId xmlns:a16="http://schemas.microsoft.com/office/drawing/2014/main" id="{8B7664D0-0E06-C743-A566-64C3915CD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SQL Expression Fields: </a:t>
            </a:r>
          </a:p>
          <a:p>
            <a:pPr lvl="1"/>
            <a:r>
              <a:rPr lang="en-US" altLang="vi-VN"/>
              <a:t>Dữ liệu được tính toán từ những trường khác (dùng hàm count, sum, … hay công thức tính toán bất kỳ). </a:t>
            </a:r>
          </a:p>
          <a:p>
            <a:pPr lvl="1"/>
            <a:r>
              <a:rPr lang="en-US" altLang="vi-VN"/>
              <a:t>Được đưa về xử lý ở database và trả kết quả về report qua SQL Expression field.</a:t>
            </a:r>
          </a:p>
          <a:p>
            <a:r>
              <a:rPr lang="en-US" altLang="vi-VN" b="1"/>
              <a:t>Group Name Fields: </a:t>
            </a:r>
            <a:r>
              <a:rPr lang="en-US" altLang="vi-VN"/>
              <a:t>chứa các thuộc tính dùng để gom nhóm dữ liệu trong report.</a:t>
            </a:r>
          </a:p>
          <a:p>
            <a:endParaRPr lang="en-US" altLang="vi-VN"/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F7E7DBB5-75DF-AA4F-BB6A-B7D1D5B4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82276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DD3-6CB6-3A49-9725-0426919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(4)</a:t>
            </a:r>
          </a:p>
        </p:txBody>
      </p:sp>
      <p:sp>
        <p:nvSpPr>
          <p:cNvPr id="108545" name="Content Placeholder 5">
            <a:extLst>
              <a:ext uri="{FF2B5EF4-FFF2-40B4-BE49-F238E27FC236}">
                <a16:creationId xmlns:a16="http://schemas.microsoft.com/office/drawing/2014/main" id="{84D783DB-8A64-1744-A444-1F7E142C4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Parameters Fields: </a:t>
            </a:r>
          </a:p>
          <a:p>
            <a:pPr lvl="1"/>
            <a:r>
              <a:rPr lang="en-US" altLang="vi-VN"/>
              <a:t>Là trường tham số</a:t>
            </a:r>
          </a:p>
          <a:p>
            <a:pPr lvl="1"/>
            <a:r>
              <a:rPr lang="en-US" altLang="vi-VN"/>
              <a:t>Do ta tự khai báo hoặc Crystal Report tự động thêm vào khi ta đưa 1 stored procedure có tham số vào trong database field.</a:t>
            </a:r>
          </a:p>
          <a:p>
            <a:pPr lvl="1"/>
            <a:r>
              <a:rPr lang="en-US" altLang="vi-VN"/>
              <a:t>Khi thực thi report trong Crystal Report, những trường tham số sẽ được hỏi giá trị, ta cần nhập vào để hiển thị tạm thời.</a:t>
            </a:r>
          </a:p>
          <a:p>
            <a:endParaRPr lang="en-US" altLang="vi-VN"/>
          </a:p>
        </p:txBody>
      </p:sp>
      <p:sp>
        <p:nvSpPr>
          <p:cNvPr id="108546" name="Slide Number Placeholder 3">
            <a:extLst>
              <a:ext uri="{FF2B5EF4-FFF2-40B4-BE49-F238E27FC236}">
                <a16:creationId xmlns:a16="http://schemas.microsoft.com/office/drawing/2014/main" id="{E731B806-6C3D-9642-AB50-5B7A52C096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03147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0E-8DCD-D546-A32C-C4A6F689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(5)</a:t>
            </a:r>
          </a:p>
        </p:txBody>
      </p:sp>
      <p:sp>
        <p:nvSpPr>
          <p:cNvPr id="109569" name="Content Placeholder 5">
            <a:extLst>
              <a:ext uri="{FF2B5EF4-FFF2-40B4-BE49-F238E27FC236}">
                <a16:creationId xmlns:a16="http://schemas.microsoft.com/office/drawing/2014/main" id="{A4FCE359-BA47-BC46-BA72-F94DE2D2C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Running Total Fields: </a:t>
            </a:r>
            <a:r>
              <a:rPr lang="en-US" altLang="vi-VN"/>
              <a:t>chứa giá trị tổng hợp (aggregate) như max, min, sum, count, …</a:t>
            </a:r>
          </a:p>
          <a:p>
            <a:r>
              <a:rPr lang="en-US" altLang="vi-VN" b="1"/>
              <a:t>Special Fields: </a:t>
            </a:r>
            <a:r>
              <a:rPr lang="en-US" altLang="vi-VN"/>
              <a:t>là trường đặc biệt, có sẳn của Crystal Report như số trang, ngày hiện tại, …</a:t>
            </a:r>
          </a:p>
        </p:txBody>
      </p:sp>
      <p:sp>
        <p:nvSpPr>
          <p:cNvPr id="109570" name="Slide Number Placeholder 3">
            <a:extLst>
              <a:ext uri="{FF2B5EF4-FFF2-40B4-BE49-F238E27FC236}">
                <a16:creationId xmlns:a16="http://schemas.microsoft.com/office/drawing/2014/main" id="{6DC168A3-DBDA-4241-8509-3D07769E0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0162488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E48D-A514-6941-A32D-08E18D60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Crystal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F057A-93C0-044F-B81F-85386649AF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39" y="1417638"/>
            <a:ext cx="411586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5043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2B9F-BD55-D64D-9655-59B839CA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ACB8B8-3F05-F44A-A9F7-B879A4990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78438"/>
              </p:ext>
            </p:extLst>
          </p:nvPr>
        </p:nvGraphicFramePr>
        <p:xfrm>
          <a:off x="381000" y="1854199"/>
          <a:ext cx="3429000" cy="280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573487445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7454"/>
                  </a:ext>
                </a:extLst>
              </a:tr>
              <a:tr h="104986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Tổ chức các thông tin trên một hệ thống.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Có nhiệm vụ hướng dẫn và điều hướng người dùng.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755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4D48A9-A488-E147-89AF-FB026F06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498"/>
              </p:ext>
            </p:extLst>
          </p:nvPr>
        </p:nvGraphicFramePr>
        <p:xfrm>
          <a:off x="4381500" y="1854199"/>
          <a:ext cx="3429000" cy="353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573487445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7454"/>
                  </a:ext>
                </a:extLst>
              </a:tr>
              <a:tr h="104986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Cho phép người dùng nhập thông tin vào hệ thống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Có nhiệm vụ hỗ trợ người dùng nhập thông tin và kiểm tra thông tin vừa nhập trước khi gửi.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7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0A811D-65BC-854B-B194-47431677B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2883"/>
              </p:ext>
            </p:extLst>
          </p:nvPr>
        </p:nvGraphicFramePr>
        <p:xfrm>
          <a:off x="8382000" y="1854199"/>
          <a:ext cx="3429000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573487445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7454"/>
                  </a:ext>
                </a:extLst>
              </a:tr>
              <a:tr h="104986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Hiển thị thông tin từ hệ thống ra cho người dùng.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Có nhiệm vụ tổng hợp thông tin và hiển thị thông tin ra cho người dùng. Không cho phép sửa thông tin.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7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7963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9303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24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94E-1048-D14F-A2AC-897F0B9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E35-DBF7-DE42-88A5-E74E9B6A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Menu là một bảng ghi lại tất cả các thao tác mà người dùng có thể thực thi. </a:t>
            </a:r>
          </a:p>
          <a:p>
            <a:r>
              <a:rPr lang="en-US">
                <a:solidFill>
                  <a:srgbClr val="FF0000"/>
                </a:solidFill>
              </a:rPr>
              <a:t>Đây là bộ phận giúp điều hướng cho người dùng thực hiện các chức năng đối với hệ thống. </a:t>
            </a:r>
          </a:p>
          <a:p>
            <a:r>
              <a:rPr lang="en-US"/>
              <a:t>Tổ chức tốt menu sẽ giúp cho thông tin được tổ chức tốt hơn trên hệ thống, khiến cho người dùng không bị rối.</a:t>
            </a:r>
          </a:p>
        </p:txBody>
      </p:sp>
    </p:spTree>
    <p:extLst>
      <p:ext uri="{BB962C8B-B14F-4D97-AF65-F5344CB8AC3E}">
        <p14:creationId xmlns:p14="http://schemas.microsoft.com/office/powerpoint/2010/main" val="21626600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3ADC-2AE3-AC4E-B419-926C1709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0823-4289-EC48-BC5E-8D221CE6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BÀI 1: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BÀI 2: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/>
              <a:t> Report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err="1"/>
              <a:t>Yêu</a:t>
            </a:r>
            <a:r>
              <a:rPr lang="en-US" u="sng" dirty="0"/>
              <a:t> </a:t>
            </a:r>
            <a:r>
              <a:rPr lang="en-US" u="sng" dirty="0" err="1"/>
              <a:t>cầu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report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report.</a:t>
            </a:r>
          </a:p>
        </p:txBody>
      </p:sp>
    </p:spTree>
    <p:extLst>
      <p:ext uri="{BB962C8B-B14F-4D97-AF65-F5344CB8AC3E}">
        <p14:creationId xmlns:p14="http://schemas.microsoft.com/office/powerpoint/2010/main" val="4214963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2BC0-8A5E-C047-BB15-3C2C8B25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61533-783C-B54E-9C7D-6E19251B4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92239"/>
            <a:ext cx="9138171" cy="4246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78EE1-AA42-BA4D-A449-7245A1A5E991}"/>
              </a:ext>
            </a:extLst>
          </p:cNvPr>
          <p:cNvSpPr/>
          <p:nvPr/>
        </p:nvSpPr>
        <p:spPr>
          <a:xfrm>
            <a:off x="152400" y="23622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93B471-11BC-A243-A291-768066D4FD72}"/>
              </a:ext>
            </a:extLst>
          </p:cNvPr>
          <p:cNvCxnSpPr>
            <a:stCxn id="6" idx="3"/>
          </p:cNvCxnSpPr>
          <p:nvPr/>
        </p:nvCxnSpPr>
        <p:spPr>
          <a:xfrm flipV="1">
            <a:off x="6248400" y="2133600"/>
            <a:ext cx="34290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314315-E95A-674A-9FF7-5FE8819BF149}"/>
              </a:ext>
            </a:extLst>
          </p:cNvPr>
          <p:cNvSpPr txBox="1"/>
          <p:nvPr/>
        </p:nvSpPr>
        <p:spPr>
          <a:xfrm>
            <a:off x="9829800" y="17055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Menu cha chứa các chức năng chính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94733-73A5-4544-9162-4646E39E4210}"/>
              </a:ext>
            </a:extLst>
          </p:cNvPr>
          <p:cNvSpPr/>
          <p:nvPr/>
        </p:nvSpPr>
        <p:spPr>
          <a:xfrm>
            <a:off x="2209800" y="2895600"/>
            <a:ext cx="2587885" cy="182880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94D2C-4414-8E48-998E-879EDEAE28A4}"/>
              </a:ext>
            </a:extLst>
          </p:cNvPr>
          <p:cNvCxnSpPr>
            <a:stCxn id="10" idx="3"/>
          </p:cNvCxnSpPr>
          <p:nvPr/>
        </p:nvCxnSpPr>
        <p:spPr>
          <a:xfrm flipV="1">
            <a:off x="4797685" y="3733800"/>
            <a:ext cx="483432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5357CC-28A5-514D-9FE8-02AC9323EB3B}"/>
              </a:ext>
            </a:extLst>
          </p:cNvPr>
          <p:cNvSpPr txBox="1"/>
          <p:nvPr/>
        </p:nvSpPr>
        <p:spPr>
          <a:xfrm>
            <a:off x="9875703" y="35491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Menu con</a:t>
            </a:r>
          </a:p>
        </p:txBody>
      </p:sp>
    </p:spTree>
    <p:extLst>
      <p:ext uri="{BB962C8B-B14F-4D97-AF65-F5344CB8AC3E}">
        <p14:creationId xmlns:p14="http://schemas.microsoft.com/office/powerpoint/2010/main" val="14933280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395F-CA29-9D48-A7BD-ACF37A87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dạng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796C-ACDB-1F44-B5E7-F7181773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Menu ngang.</a:t>
            </a:r>
          </a:p>
          <a:p>
            <a:r>
              <a:rPr lang="en-US">
                <a:solidFill>
                  <a:srgbClr val="FF0000"/>
                </a:solidFill>
              </a:rPr>
              <a:t>Thanh menu dọc.</a:t>
            </a:r>
          </a:p>
          <a:p>
            <a:r>
              <a:rPr lang="en-US"/>
              <a:t>Menu thả.</a:t>
            </a:r>
          </a:p>
          <a:p>
            <a:r>
              <a:rPr lang="en-US">
                <a:solidFill>
                  <a:srgbClr val="FF0000"/>
                </a:solidFill>
              </a:rPr>
              <a:t>Menu phụ.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91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A6F-27D0-7146-8DED-09AA6AD3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ngang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968A-FF15-D044-AC13-C516F4CF5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vi-VN" dirty="0"/>
              <a:t>Rất phổ biến nhưng có vẻ đã lỗi thời vì chiếm quá nhiều diện tích. Nhược điểm của nó là </a:t>
            </a:r>
            <a:r>
              <a:rPr lang="vi-VN" dirty="0">
                <a:solidFill>
                  <a:srgbClr val="FF0000"/>
                </a:solidFill>
              </a:rPr>
              <a:t>chiều ngang bị hạn chế bởi kích thước web</a:t>
            </a:r>
            <a:r>
              <a:rPr lang="vi-VN" dirty="0"/>
              <a:t>. Do đó, việc lựa chọn danh mục cũng bị hạn chế theo. Số từ để đặt tên danh mục cũng sẽ bị hạn chế chỉ khoảng 2-3 từ.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591E32-4541-D241-B3EF-1605F6C35B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06836"/>
            <a:ext cx="5384800" cy="22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BD34D-FA0C-3E41-BB74-51DD48FD5957}"/>
              </a:ext>
            </a:extLst>
          </p:cNvPr>
          <p:cNvSpPr txBox="1"/>
          <p:nvPr/>
        </p:nvSpPr>
        <p:spPr>
          <a:xfrm>
            <a:off x="8156466" y="48006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Menu ngang</a:t>
            </a:r>
          </a:p>
        </p:txBody>
      </p:sp>
    </p:spTree>
    <p:extLst>
      <p:ext uri="{BB962C8B-B14F-4D97-AF65-F5344CB8AC3E}">
        <p14:creationId xmlns:p14="http://schemas.microsoft.com/office/powerpoint/2010/main" val="34773484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AE6F-2B01-8946-BA36-95EC0F66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dọc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0515-EC50-1A49-B58C-A618E343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vi-VN" dirty="0"/>
              <a:t>Nó được sử dụng phổ biến hơn menu ngang trong </a:t>
            </a:r>
            <a:r>
              <a:rPr lang="vi-VN" i="1" dirty="0"/>
              <a:t>thiết kế website</a:t>
            </a:r>
            <a:r>
              <a:rPr lang="vi-VN" dirty="0"/>
              <a:t>. Ưu điểm của nó là </a:t>
            </a:r>
            <a:r>
              <a:rPr lang="vi-VN" dirty="0">
                <a:solidFill>
                  <a:srgbClr val="FF0000"/>
                </a:solidFill>
              </a:rPr>
              <a:t>không bị hạn chế về diện tích, không gian sử dụng</a:t>
            </a:r>
            <a:r>
              <a:rPr lang="vi-VN" dirty="0"/>
              <a:t>. Hơn thế </a:t>
            </a:r>
            <a:r>
              <a:rPr lang="vi-VN" dirty="0">
                <a:solidFill>
                  <a:srgbClr val="FF0000"/>
                </a:solidFill>
              </a:rPr>
              <a:t>hàng dọc có sức chứa rất nhiều danh mục</a:t>
            </a:r>
            <a:r>
              <a:rPr lang="vi-VN" dirty="0"/>
              <a:t>, tha hồ sử dụng từ ngữ cho các danh mục đó. Tên danh mục bạn có thể lựa chọn thoải mái </a:t>
            </a:r>
            <a:r>
              <a:rPr lang="vi-VN" dirty="0">
                <a:solidFill>
                  <a:srgbClr val="FF0000"/>
                </a:solidFill>
              </a:rPr>
              <a:t>3 – 4 từ</a:t>
            </a:r>
            <a:r>
              <a:rPr lang="vi-VN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35979-5280-3C49-B7AF-CBA45A07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708150"/>
            <a:ext cx="2286000" cy="344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60C668-D99E-F944-9B25-62B46ABF30A9}"/>
              </a:ext>
            </a:extLst>
          </p:cNvPr>
          <p:cNvSpPr txBox="1"/>
          <p:nvPr/>
        </p:nvSpPr>
        <p:spPr>
          <a:xfrm>
            <a:off x="8392718" y="52556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Menu dọc</a:t>
            </a:r>
          </a:p>
        </p:txBody>
      </p:sp>
    </p:spTree>
    <p:extLst>
      <p:ext uri="{BB962C8B-B14F-4D97-AF65-F5344CB8AC3E}">
        <p14:creationId xmlns:p14="http://schemas.microsoft.com/office/powerpoint/2010/main" val="11613043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B145-B4D6-6F47-86C3-2B6B63A1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thả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6647-3105-4E4B-9C87-7C83EC3D92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vi-VN" dirty="0"/>
              <a:t>Nó thường sử dụng </a:t>
            </a:r>
            <a:r>
              <a:rPr lang="vi-VN" dirty="0">
                <a:solidFill>
                  <a:srgbClr val="FF0000"/>
                </a:solidFill>
              </a:rPr>
              <a:t>đi kèm với cách thiết kế navigation ngang hoặc dọc.</a:t>
            </a:r>
            <a:r>
              <a:rPr lang="vi-VN" dirty="0"/>
              <a:t> Menu này cho phép người dùng sử dụng linh hoạt tất cả các danh mục. Rất thích hợp với những web có nhiều nội dung như trang báo mạng.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BF821D-1374-2649-BEA6-2435E4A650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2050165"/>
            <a:ext cx="5584742" cy="27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165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2028</Words>
  <Application>Microsoft Office PowerPoint</Application>
  <PresentationFormat>Widescreen</PresentationFormat>
  <Paragraphs>189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 New Roman</vt:lpstr>
      <vt:lpstr>Wingdings</vt:lpstr>
      <vt:lpstr>Default Design</vt:lpstr>
      <vt:lpstr>CHƯƠNG 4: TRÌNH BÀY THÔNG TIN</vt:lpstr>
      <vt:lpstr>Nội dung</vt:lpstr>
      <vt:lpstr>MENU</vt:lpstr>
      <vt:lpstr>Menu</vt:lpstr>
      <vt:lpstr>Ví dụ menu</vt:lpstr>
      <vt:lpstr>Các dạng menu</vt:lpstr>
      <vt:lpstr>Menu ngang</vt:lpstr>
      <vt:lpstr>Menu dọc</vt:lpstr>
      <vt:lpstr>Menu thả</vt:lpstr>
      <vt:lpstr>Menu phụ </vt:lpstr>
      <vt:lpstr>FORM</vt:lpstr>
      <vt:lpstr>Form</vt:lpstr>
      <vt:lpstr>Ví dụ </vt:lpstr>
      <vt:lpstr>Các thành phần cơ bản của Form</vt:lpstr>
      <vt:lpstr>Ví dụ: tờ khai y tế (part 1)</vt:lpstr>
      <vt:lpstr>Ví dụ: tờ khai y tế (part 2)</vt:lpstr>
      <vt:lpstr>Các ứng dụng sử dụng Form thường gặp</vt:lpstr>
      <vt:lpstr>Các công cụ, thư viện hỗ trợ thiết kế form</vt:lpstr>
      <vt:lpstr>REPORT</vt:lpstr>
      <vt:lpstr>REPORT </vt:lpstr>
      <vt:lpstr>Crystal report</vt:lpstr>
      <vt:lpstr>Link crystal report</vt:lpstr>
      <vt:lpstr>Cấu trúc Report </vt:lpstr>
      <vt:lpstr>Cấu trúc Report (1)</vt:lpstr>
      <vt:lpstr>Cấu trúc Report (2)</vt:lpstr>
      <vt:lpstr>Xây dựng 1 report</vt:lpstr>
      <vt:lpstr>Thiết kế Report</vt:lpstr>
      <vt:lpstr>Chuẩn bị nguồn dữ liệu</vt:lpstr>
      <vt:lpstr>Phân loại Report</vt:lpstr>
      <vt:lpstr>Các đối tượng dữ liệu</vt:lpstr>
      <vt:lpstr>Các đối tượng dữ liệu (1)</vt:lpstr>
      <vt:lpstr>Các đối tượng dữ liệu (2)</vt:lpstr>
      <vt:lpstr>Các đối tượng dữ liệu (3)</vt:lpstr>
      <vt:lpstr>Các đối tượng dữ liệu (4)</vt:lpstr>
      <vt:lpstr>Các đối tượng dữ liệu (5)</vt:lpstr>
      <vt:lpstr>Ví dụ về Crystal report</vt:lpstr>
      <vt:lpstr>Tổng kết </vt:lpstr>
      <vt:lpstr>TÀI LIỆU THAM KHẢO</vt:lpstr>
      <vt:lpstr>PowerPoint Presentation</vt:lpstr>
      <vt:lpstr>BÀI TẬP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Phạm Nhật Duy</cp:lastModifiedBy>
  <cp:revision>893</cp:revision>
  <cp:lastPrinted>2019-06-18T07:05:10Z</cp:lastPrinted>
  <dcterms:created xsi:type="dcterms:W3CDTF">2008-06-14T04:13:27Z</dcterms:created>
  <dcterms:modified xsi:type="dcterms:W3CDTF">2024-02-19T12:23:00Z</dcterms:modified>
</cp:coreProperties>
</file>