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328" r:id="rId2"/>
    <p:sldId id="389" r:id="rId3"/>
    <p:sldId id="390" r:id="rId4"/>
    <p:sldId id="391" r:id="rId5"/>
    <p:sldId id="392" r:id="rId6"/>
    <p:sldId id="393" r:id="rId7"/>
    <p:sldId id="395" r:id="rId8"/>
    <p:sldId id="394" r:id="rId9"/>
    <p:sldId id="396" r:id="rId10"/>
    <p:sldId id="397" r:id="rId11"/>
    <p:sldId id="401" r:id="rId12"/>
    <p:sldId id="402" r:id="rId13"/>
    <p:sldId id="403" r:id="rId14"/>
    <p:sldId id="404" r:id="rId15"/>
    <p:sldId id="399" r:id="rId16"/>
    <p:sldId id="398" r:id="rId17"/>
    <p:sldId id="405" r:id="rId18"/>
    <p:sldId id="406" r:id="rId19"/>
    <p:sldId id="408" r:id="rId20"/>
    <p:sldId id="407" r:id="rId21"/>
    <p:sldId id="409" r:id="rId22"/>
    <p:sldId id="410" r:id="rId23"/>
    <p:sldId id="436" r:id="rId24"/>
    <p:sldId id="411" r:id="rId25"/>
    <p:sldId id="412" r:id="rId26"/>
    <p:sldId id="416" r:id="rId27"/>
    <p:sldId id="417" r:id="rId28"/>
    <p:sldId id="418" r:id="rId29"/>
    <p:sldId id="419" r:id="rId30"/>
    <p:sldId id="420" r:id="rId31"/>
    <p:sldId id="421" r:id="rId32"/>
    <p:sldId id="422" r:id="rId33"/>
    <p:sldId id="423" r:id="rId34"/>
    <p:sldId id="424" r:id="rId35"/>
    <p:sldId id="425" r:id="rId36"/>
    <p:sldId id="426" r:id="rId37"/>
    <p:sldId id="427" r:id="rId38"/>
    <p:sldId id="428" r:id="rId39"/>
    <p:sldId id="429" r:id="rId40"/>
    <p:sldId id="430" r:id="rId41"/>
    <p:sldId id="431" r:id="rId42"/>
    <p:sldId id="432" r:id="rId43"/>
    <p:sldId id="433" r:id="rId44"/>
    <p:sldId id="368" r:id="rId45"/>
    <p:sldId id="388" r:id="rId46"/>
    <p:sldId id="434" r:id="rId47"/>
    <p:sldId id="435" r:id="rId48"/>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0066FF"/>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8" autoAdjust="0"/>
    <p:restoredTop sz="94951" autoAdjust="0"/>
  </p:normalViewPr>
  <p:slideViewPr>
    <p:cSldViewPr>
      <p:cViewPr varScale="1">
        <p:scale>
          <a:sx n="83" d="100"/>
          <a:sy n="83" d="100"/>
        </p:scale>
        <p:origin x="486"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4/21/2023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4/21/2023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4/21/2023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4/21/2023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4/21/2023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4/21/2023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4/21/2023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4/21/2023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4/21/2023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4/21/2023</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4/21/2023</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4/21/2023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dirty="0"/>
              <a:t>CHƯƠNG 5:</a:t>
            </a:r>
            <a:br>
              <a:rPr lang="en-US" b="1" dirty="0"/>
            </a:br>
            <a:r>
              <a:rPr lang="en-US" dirty="0">
                <a:solidFill>
                  <a:srgbClr val="0066FF"/>
                </a:solidFill>
              </a:rPr>
              <a:t>MỘT SỐ MÔ HÌNH CSDL TIÊN TIẾN:</a:t>
            </a:r>
            <a:br>
              <a:rPr lang="en-US" dirty="0">
                <a:solidFill>
                  <a:srgbClr val="0066FF"/>
                </a:solidFill>
              </a:rPr>
            </a:br>
            <a:r>
              <a:rPr lang="en-US" dirty="0">
                <a:solidFill>
                  <a:srgbClr val="0066FF"/>
                </a:solidFill>
              </a:rPr>
              <a:t>CSDL PHÂN TÁN</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099615-1473-7B4D-B03C-91CA23C7F164}"/>
              </a:ext>
            </a:extLst>
          </p:cNvPr>
          <p:cNvSpPr>
            <a:spLocks noGrp="1"/>
          </p:cNvSpPr>
          <p:nvPr>
            <p:ph type="title"/>
          </p:nvPr>
        </p:nvSpPr>
        <p:spPr/>
        <p:txBody>
          <a:bodyPr/>
          <a:lstStyle/>
          <a:p>
            <a:r>
              <a:rPr lang="en-US"/>
              <a:t>Hệ quản trị CSDL phân tán</a:t>
            </a:r>
          </a:p>
        </p:txBody>
      </p:sp>
      <p:sp>
        <p:nvSpPr>
          <p:cNvPr id="6" name="Content Placeholder 5">
            <a:extLst>
              <a:ext uri="{FF2B5EF4-FFF2-40B4-BE49-F238E27FC236}">
                <a16:creationId xmlns:a16="http://schemas.microsoft.com/office/drawing/2014/main" id="{328B0BB1-E1F4-9547-91BC-EA7DC9910148}"/>
              </a:ext>
            </a:extLst>
          </p:cNvPr>
          <p:cNvSpPr>
            <a:spLocks noGrp="1"/>
          </p:cNvSpPr>
          <p:nvPr>
            <p:ph idx="1"/>
          </p:nvPr>
        </p:nvSpPr>
        <p:spPr/>
        <p:txBody>
          <a:bodyPr/>
          <a:lstStyle/>
          <a:p>
            <a:pPr>
              <a:lnSpc>
                <a:spcPct val="150000"/>
              </a:lnSpc>
            </a:pPr>
            <a:r>
              <a:rPr lang="en-US" altLang="en-US"/>
              <a:t>Truy xuất dữ liệu từ xa (remote access)</a:t>
            </a:r>
          </a:p>
          <a:p>
            <a:pPr>
              <a:lnSpc>
                <a:spcPct val="150000"/>
              </a:lnSpc>
            </a:pPr>
            <a:r>
              <a:rPr lang="en-US" altLang="en-US">
                <a:solidFill>
                  <a:srgbClr val="FF0000"/>
                </a:solidFill>
              </a:rPr>
              <a:t>Hỗ trợ mức trong suốt (transparency) cho csdl phân tán.</a:t>
            </a:r>
          </a:p>
          <a:p>
            <a:pPr>
              <a:lnSpc>
                <a:spcPct val="150000"/>
              </a:lnSpc>
            </a:pPr>
            <a:r>
              <a:rPr lang="en-US" altLang="en-US"/>
              <a:t>Hỗ trợ quản trị, giám sát csdl.</a:t>
            </a:r>
          </a:p>
          <a:p>
            <a:pPr>
              <a:lnSpc>
                <a:spcPct val="150000"/>
              </a:lnSpc>
            </a:pPr>
            <a:r>
              <a:rPr lang="en-US" altLang="en-US">
                <a:solidFill>
                  <a:srgbClr val="FF0000"/>
                </a:solidFill>
              </a:rPr>
              <a:t>Hỗ trợ phục hồi dữ liệu.</a:t>
            </a:r>
          </a:p>
          <a:p>
            <a:pPr>
              <a:lnSpc>
                <a:spcPct val="150000"/>
              </a:lnSpc>
            </a:pPr>
            <a:r>
              <a:rPr lang="en-US" altLang="en-US"/>
              <a:t>Hỗ trợ môi trường không đồng nhất.</a:t>
            </a:r>
          </a:p>
          <a:p>
            <a:pPr>
              <a:lnSpc>
                <a:spcPct val="150000"/>
              </a:lnSpc>
            </a:pPr>
            <a:endParaRPr lang="en-US"/>
          </a:p>
        </p:txBody>
      </p:sp>
    </p:spTree>
    <p:extLst>
      <p:ext uri="{BB962C8B-B14F-4D97-AF65-F5344CB8AC3E}">
        <p14:creationId xmlns:p14="http://schemas.microsoft.com/office/powerpoint/2010/main" val="2296305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856FE58B-A306-8E4E-9CED-FD862F701027}"/>
              </a:ext>
            </a:extLst>
          </p:cNvPr>
          <p:cNvSpPr>
            <a:spLocks noGrp="1" noChangeArrowheads="1"/>
          </p:cNvSpPr>
          <p:nvPr>
            <p:ph type="title"/>
          </p:nvPr>
        </p:nvSpPr>
        <p:spPr/>
        <p:txBody>
          <a:bodyPr/>
          <a:lstStyle/>
          <a:p>
            <a:r>
              <a:rPr lang="en-US" altLang="en-US" b="1"/>
              <a:t>VD: Hệ quản trị CSDL phân tán</a:t>
            </a:r>
          </a:p>
        </p:txBody>
      </p:sp>
      <p:sp>
        <p:nvSpPr>
          <p:cNvPr id="37890" name="Rectangle 3">
            <a:extLst>
              <a:ext uri="{FF2B5EF4-FFF2-40B4-BE49-F238E27FC236}">
                <a16:creationId xmlns:a16="http://schemas.microsoft.com/office/drawing/2014/main" id="{E0CA5CF0-095E-114D-A85C-D9318C161F04}"/>
              </a:ext>
            </a:extLst>
          </p:cNvPr>
          <p:cNvSpPr>
            <a:spLocks noGrp="1" noChangeArrowheads="1"/>
          </p:cNvSpPr>
          <p:nvPr>
            <p:ph type="body" idx="1"/>
          </p:nvPr>
        </p:nvSpPr>
        <p:spPr/>
        <p:txBody>
          <a:bodyPr/>
          <a:lstStyle/>
          <a:p>
            <a:r>
              <a:rPr lang="en-US" altLang="en-US"/>
              <a:t>Truy suất dữ liệu từ xa (remote access)</a:t>
            </a:r>
          </a:p>
          <a:p>
            <a:pPr lvl="1"/>
            <a:r>
              <a:rPr lang="en-US" altLang="en-US"/>
              <a:t>Do hệ quản trị CSDL cung cấp: không phong phú, chưa đáp ứng được nhu cầu đa dạng.</a:t>
            </a:r>
          </a:p>
          <a:p>
            <a:pPr lvl="1"/>
            <a:r>
              <a:rPr lang="en-US" altLang="en-US"/>
              <a:t>Do phần mềm ứng dụng cung cấp.</a:t>
            </a:r>
          </a:p>
        </p:txBody>
      </p:sp>
      <p:pic>
        <p:nvPicPr>
          <p:cNvPr id="37891" name="Picture 4" descr="Drawing6">
            <a:extLst>
              <a:ext uri="{FF2B5EF4-FFF2-40B4-BE49-F238E27FC236}">
                <a16:creationId xmlns:a16="http://schemas.microsoft.com/office/drawing/2014/main" id="{052F47FD-E0C1-6743-BF54-A5EED01C5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581400"/>
            <a:ext cx="5181600" cy="2428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7445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61B5-B5A2-5248-9EA4-AE76A6C87721}"/>
              </a:ext>
            </a:extLst>
          </p:cNvPr>
          <p:cNvSpPr>
            <a:spLocks noGrp="1"/>
          </p:cNvSpPr>
          <p:nvPr>
            <p:ph type="title"/>
          </p:nvPr>
        </p:nvSpPr>
        <p:spPr/>
        <p:txBody>
          <a:bodyPr/>
          <a:lstStyle/>
          <a:p>
            <a:r>
              <a:rPr lang="en-US" altLang="en-US"/>
              <a:t>VD: Hệ quản trị CSDL phân tán</a:t>
            </a:r>
            <a:endParaRPr lang="en-US"/>
          </a:p>
        </p:txBody>
      </p:sp>
      <p:sp>
        <p:nvSpPr>
          <p:cNvPr id="38913" name="Rectangle 3">
            <a:extLst>
              <a:ext uri="{FF2B5EF4-FFF2-40B4-BE49-F238E27FC236}">
                <a16:creationId xmlns:a16="http://schemas.microsoft.com/office/drawing/2014/main" id="{7B5CDD35-0764-3B46-8EAD-30351ECD92AB}"/>
              </a:ext>
            </a:extLst>
          </p:cNvPr>
          <p:cNvSpPr>
            <a:spLocks noGrp="1" noChangeArrowheads="1"/>
          </p:cNvSpPr>
          <p:nvPr>
            <p:ph idx="1"/>
          </p:nvPr>
        </p:nvSpPr>
        <p:spPr/>
        <p:txBody>
          <a:bodyPr/>
          <a:lstStyle/>
          <a:p>
            <a:r>
              <a:rPr lang="en-US" altLang="en-US" b="1" dirty="0" err="1"/>
              <a:t>Hỗ</a:t>
            </a:r>
            <a:r>
              <a:rPr lang="en-US" altLang="en-US" b="1" dirty="0"/>
              <a:t> </a:t>
            </a:r>
            <a:r>
              <a:rPr lang="en-US" altLang="en-US" b="1" dirty="0" err="1"/>
              <a:t>trợ</a:t>
            </a:r>
            <a:r>
              <a:rPr lang="en-US" altLang="en-US" b="1" dirty="0"/>
              <a:t> </a:t>
            </a:r>
            <a:r>
              <a:rPr lang="en-US" altLang="en-US" b="1" dirty="0" err="1"/>
              <a:t>mức</a:t>
            </a:r>
            <a:r>
              <a:rPr lang="en-US" altLang="en-US" b="1" dirty="0"/>
              <a:t> </a:t>
            </a:r>
            <a:r>
              <a:rPr lang="en-US" altLang="en-US" b="1" dirty="0" err="1"/>
              <a:t>trong</a:t>
            </a:r>
            <a:r>
              <a:rPr lang="en-US" altLang="en-US" b="1" dirty="0"/>
              <a:t> </a:t>
            </a:r>
            <a:r>
              <a:rPr lang="en-US" altLang="en-US" b="1" dirty="0" err="1"/>
              <a:t>suốt</a:t>
            </a:r>
            <a:r>
              <a:rPr lang="en-US" altLang="en-US" b="1" dirty="0"/>
              <a:t> </a:t>
            </a:r>
            <a:r>
              <a:rPr lang="en-US" altLang="en-US" b="1" dirty="0" err="1"/>
              <a:t>cho</a:t>
            </a:r>
            <a:r>
              <a:rPr lang="en-US" altLang="en-US" b="1" dirty="0"/>
              <a:t> </a:t>
            </a:r>
            <a:r>
              <a:rPr lang="en-US" altLang="en-US" b="1" dirty="0" err="1"/>
              <a:t>csdl</a:t>
            </a:r>
            <a:r>
              <a:rPr lang="en-US" altLang="en-US" b="1" dirty="0"/>
              <a:t> </a:t>
            </a:r>
            <a:r>
              <a:rPr lang="en-US" altLang="en-US" b="1" dirty="0" err="1"/>
              <a:t>phân</a:t>
            </a:r>
            <a:r>
              <a:rPr lang="en-US" altLang="en-US" b="1" dirty="0"/>
              <a:t> </a:t>
            </a:r>
            <a:r>
              <a:rPr lang="en-US" altLang="en-US" b="1" dirty="0" err="1"/>
              <a:t>tán</a:t>
            </a:r>
            <a:endParaRPr lang="en-US" altLang="en-US" b="1" dirty="0"/>
          </a:p>
          <a:p>
            <a:pPr lvl="1"/>
            <a:r>
              <a:rPr lang="en-US" altLang="en-US" sz="2400" i="1" dirty="0">
                <a:solidFill>
                  <a:srgbClr val="008000"/>
                </a:solidFill>
              </a:rPr>
              <a:t>HOADON(</a:t>
            </a:r>
            <a:r>
              <a:rPr lang="en-US" altLang="en-US" sz="2400" i="1" u="sng" dirty="0" err="1">
                <a:solidFill>
                  <a:srgbClr val="008000"/>
                </a:solidFill>
              </a:rPr>
              <a:t>mshd</a:t>
            </a:r>
            <a:r>
              <a:rPr lang="en-US" altLang="en-US" sz="2400" i="1" dirty="0">
                <a:solidFill>
                  <a:srgbClr val="008000"/>
                </a:solidFill>
              </a:rPr>
              <a:t>, </a:t>
            </a:r>
            <a:r>
              <a:rPr lang="en-US" altLang="en-US" sz="2400" i="1" dirty="0" err="1">
                <a:solidFill>
                  <a:srgbClr val="008000"/>
                </a:solidFill>
              </a:rPr>
              <a:t>tt</a:t>
            </a:r>
            <a:r>
              <a:rPr lang="en-US" altLang="en-US" sz="2400" i="1" dirty="0">
                <a:solidFill>
                  <a:srgbClr val="008000"/>
                </a:solidFill>
              </a:rPr>
              <a:t>)</a:t>
            </a:r>
          </a:p>
          <a:p>
            <a:pPr lvl="1"/>
            <a:r>
              <a:rPr lang="en-US" altLang="en-US" sz="2400" i="1" dirty="0">
                <a:solidFill>
                  <a:srgbClr val="008000"/>
                </a:solidFill>
              </a:rPr>
              <a:t>CTHD(</a:t>
            </a:r>
            <a:r>
              <a:rPr lang="en-US" altLang="en-US" sz="2400" i="1" u="sng" dirty="0" err="1">
                <a:solidFill>
                  <a:srgbClr val="008000"/>
                </a:solidFill>
              </a:rPr>
              <a:t>mshd,msmh</a:t>
            </a:r>
            <a:r>
              <a:rPr lang="en-US" altLang="en-US" sz="2400" i="1" dirty="0">
                <a:solidFill>
                  <a:srgbClr val="008000"/>
                </a:solidFill>
              </a:rPr>
              <a:t>, </a:t>
            </a:r>
            <a:r>
              <a:rPr lang="en-US" altLang="en-US" sz="2400" i="1" dirty="0" err="1">
                <a:solidFill>
                  <a:srgbClr val="008000"/>
                </a:solidFill>
              </a:rPr>
              <a:t>sl</a:t>
            </a:r>
            <a:r>
              <a:rPr lang="en-US" altLang="en-US" sz="2400" i="1" dirty="0">
                <a:solidFill>
                  <a:srgbClr val="008000"/>
                </a:solidFill>
              </a:rPr>
              <a:t>, </a:t>
            </a:r>
            <a:r>
              <a:rPr lang="en-US" altLang="en-US" sz="2400" i="1" dirty="0" err="1">
                <a:solidFill>
                  <a:srgbClr val="008000"/>
                </a:solidFill>
              </a:rPr>
              <a:t>dongia</a:t>
            </a:r>
            <a:r>
              <a:rPr lang="en-US" altLang="en-US" sz="2400" i="1" dirty="0">
                <a:solidFill>
                  <a:srgbClr val="008000"/>
                </a:solidFill>
              </a:rPr>
              <a:t>)</a:t>
            </a:r>
          </a:p>
          <a:p>
            <a:pPr lvl="1"/>
            <a:r>
              <a:rPr lang="en-US" altLang="en-US" sz="2400" i="1" dirty="0">
                <a:solidFill>
                  <a:srgbClr val="008000"/>
                </a:solidFill>
              </a:rPr>
              <a:t>MATHANG(</a:t>
            </a:r>
            <a:r>
              <a:rPr lang="en-US" altLang="en-US" sz="2400" i="1" u="sng" dirty="0" err="1">
                <a:solidFill>
                  <a:srgbClr val="008000"/>
                </a:solidFill>
              </a:rPr>
              <a:t>msmh</a:t>
            </a:r>
            <a:r>
              <a:rPr lang="en-US" altLang="en-US" sz="2400" i="1" dirty="0">
                <a:solidFill>
                  <a:srgbClr val="008000"/>
                </a:solidFill>
              </a:rPr>
              <a:t>, ten, </a:t>
            </a:r>
            <a:r>
              <a:rPr lang="en-US" altLang="en-US" sz="2400" i="1" dirty="0" err="1">
                <a:solidFill>
                  <a:srgbClr val="008000"/>
                </a:solidFill>
              </a:rPr>
              <a:t>donvitinh</a:t>
            </a:r>
            <a:r>
              <a:rPr lang="en-US" altLang="en-US" sz="2400" i="1" dirty="0">
                <a:solidFill>
                  <a:srgbClr val="008000"/>
                </a:solidFill>
              </a:rPr>
              <a:t>)</a:t>
            </a:r>
          </a:p>
          <a:p>
            <a:pPr lvl="1">
              <a:buFont typeface="Wingdings" pitchFamily="2" charset="2"/>
              <a:buNone/>
            </a:pPr>
            <a:r>
              <a:rPr lang="en-US" altLang="en-US" sz="2400" dirty="0"/>
              <a:t>	</a:t>
            </a:r>
            <a:r>
              <a:rPr lang="en-US" altLang="en-US" sz="2400" dirty="0" err="1"/>
              <a:t>Tại</a:t>
            </a:r>
            <a:r>
              <a:rPr lang="en-US" altLang="en-US" sz="2400" dirty="0"/>
              <a:t> A </a:t>
            </a:r>
            <a:r>
              <a:rPr lang="en-US" altLang="en-US" sz="2400" dirty="0" err="1"/>
              <a:t>không</a:t>
            </a:r>
            <a:r>
              <a:rPr lang="en-US" altLang="en-US" sz="2400" dirty="0"/>
              <a:t> </a:t>
            </a:r>
            <a:r>
              <a:rPr lang="en-US" altLang="en-US" sz="2400" dirty="0" err="1"/>
              <a:t>có</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Mathang</a:t>
            </a:r>
            <a:r>
              <a:rPr lang="en-US" altLang="en-US" sz="2400" dirty="0"/>
              <a:t>. </a:t>
            </a:r>
            <a:r>
              <a:rPr lang="en-US" altLang="en-US" sz="2400" dirty="0" err="1"/>
              <a:t>Sự</a:t>
            </a:r>
            <a:r>
              <a:rPr lang="en-US" altLang="en-US" sz="2400" dirty="0"/>
              <a:t> </a:t>
            </a:r>
            <a:r>
              <a:rPr lang="en-US" altLang="en-US" sz="2400" dirty="0" err="1"/>
              <a:t>hỗ</a:t>
            </a:r>
            <a:r>
              <a:rPr lang="en-US" altLang="en-US" sz="2400" dirty="0"/>
              <a:t> </a:t>
            </a:r>
            <a:r>
              <a:rPr lang="en-US" altLang="en-US" sz="2400" dirty="0" err="1"/>
              <a:t>trợ</a:t>
            </a:r>
            <a:r>
              <a:rPr lang="en-US" altLang="en-US" sz="2400" dirty="0"/>
              <a:t> </a:t>
            </a:r>
            <a:r>
              <a:rPr lang="en-US" altLang="en-US" sz="2400" dirty="0" err="1"/>
              <a:t>trong</a:t>
            </a:r>
            <a:r>
              <a:rPr lang="en-US" altLang="en-US" sz="2400" dirty="0"/>
              <a:t> </a:t>
            </a:r>
            <a:r>
              <a:rPr lang="en-US" altLang="en-US" sz="2400" dirty="0" err="1"/>
              <a:t>suốt</a:t>
            </a:r>
            <a:r>
              <a:rPr lang="en-US" altLang="en-US" sz="2400" dirty="0"/>
              <a:t> </a:t>
            </a:r>
            <a:r>
              <a:rPr lang="en-US" altLang="en-US" sz="2400" dirty="0" err="1"/>
              <a:t>làm</a:t>
            </a:r>
            <a:r>
              <a:rPr lang="en-US" altLang="en-US" sz="2400" dirty="0"/>
              <a:t> </a:t>
            </a:r>
            <a:r>
              <a:rPr lang="en-US" altLang="en-US" sz="2400" dirty="0" err="1"/>
              <a:t>cho</a:t>
            </a:r>
            <a:r>
              <a:rPr lang="en-US" altLang="en-US" sz="2400" dirty="0"/>
              <a:t> A </a:t>
            </a:r>
            <a:r>
              <a:rPr lang="en-US" altLang="en-US" sz="2400" dirty="0" err="1"/>
              <a:t>có</a:t>
            </a:r>
            <a:r>
              <a:rPr lang="en-US" altLang="en-US" sz="2400" dirty="0"/>
              <a:t> </a:t>
            </a:r>
            <a:r>
              <a:rPr lang="en-US" altLang="en-US" sz="2400" dirty="0" err="1"/>
              <a:t>cảm</a:t>
            </a:r>
            <a:r>
              <a:rPr lang="en-US" altLang="en-US" sz="2400" dirty="0"/>
              <a:t> </a:t>
            </a:r>
            <a:r>
              <a:rPr lang="en-US" altLang="en-US" sz="2400" dirty="0" err="1"/>
              <a:t>giác</a:t>
            </a:r>
            <a:r>
              <a:rPr lang="en-US" altLang="en-US" sz="2400" dirty="0"/>
              <a:t> </a:t>
            </a:r>
            <a:r>
              <a:rPr lang="en-US" altLang="en-US" sz="2400" dirty="0" err="1"/>
              <a:t>Mathang</a:t>
            </a:r>
            <a:r>
              <a:rPr lang="en-US" altLang="en-US" sz="2400" dirty="0"/>
              <a:t> </a:t>
            </a:r>
            <a:r>
              <a:rPr lang="en-US" altLang="en-US" sz="2400" dirty="0" err="1"/>
              <a:t>vẫn</a:t>
            </a:r>
            <a:r>
              <a:rPr lang="en-US" altLang="en-US" sz="2400" dirty="0"/>
              <a:t> </a:t>
            </a:r>
            <a:r>
              <a:rPr lang="en-US" altLang="en-US" sz="2400" dirty="0" err="1"/>
              <a:t>có</a:t>
            </a:r>
            <a:r>
              <a:rPr lang="en-US" altLang="en-US" sz="2400" dirty="0"/>
              <a:t> </a:t>
            </a:r>
            <a:r>
              <a:rPr lang="en-US" altLang="en-US" sz="2400" dirty="0" err="1"/>
              <a:t>tại</a:t>
            </a:r>
            <a:r>
              <a:rPr lang="en-US" altLang="en-US" sz="2400" dirty="0"/>
              <a:t> A.</a:t>
            </a:r>
          </a:p>
        </p:txBody>
      </p:sp>
      <p:pic>
        <p:nvPicPr>
          <p:cNvPr id="38914" name="Picture 4" descr="Drawing7">
            <a:extLst>
              <a:ext uri="{FF2B5EF4-FFF2-40B4-BE49-F238E27FC236}">
                <a16:creationId xmlns:a16="http://schemas.microsoft.com/office/drawing/2014/main" id="{CA10C56F-707F-6043-A52F-E119F6350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191000"/>
            <a:ext cx="22098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07860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72A7-3A08-F04B-AD98-8BE3FC53B126}"/>
              </a:ext>
            </a:extLst>
          </p:cNvPr>
          <p:cNvSpPr>
            <a:spLocks noGrp="1"/>
          </p:cNvSpPr>
          <p:nvPr>
            <p:ph type="title"/>
          </p:nvPr>
        </p:nvSpPr>
        <p:spPr/>
        <p:txBody>
          <a:bodyPr/>
          <a:lstStyle/>
          <a:p>
            <a:r>
              <a:rPr lang="en-US" altLang="en-US"/>
              <a:t>VD: Hệ quản trị CSDL phân tán</a:t>
            </a:r>
            <a:endParaRPr lang="en-US"/>
          </a:p>
        </p:txBody>
      </p:sp>
      <p:sp>
        <p:nvSpPr>
          <p:cNvPr id="39937" name="Rectangle 3">
            <a:extLst>
              <a:ext uri="{FF2B5EF4-FFF2-40B4-BE49-F238E27FC236}">
                <a16:creationId xmlns:a16="http://schemas.microsoft.com/office/drawing/2014/main" id="{94F2B1EC-353B-7E41-B558-B09DAC7A827B}"/>
              </a:ext>
            </a:extLst>
          </p:cNvPr>
          <p:cNvSpPr>
            <a:spLocks noGrp="1" noChangeArrowheads="1"/>
          </p:cNvSpPr>
          <p:nvPr>
            <p:ph idx="1"/>
          </p:nvPr>
        </p:nvSpPr>
        <p:spPr/>
        <p:txBody>
          <a:bodyPr/>
          <a:lstStyle/>
          <a:p>
            <a:r>
              <a:rPr lang="en-US" altLang="en-US" b="1">
                <a:solidFill>
                  <a:srgbClr val="FF0000"/>
                </a:solidFill>
              </a:rPr>
              <a:t>Hỗ trợ quản trị , giám sát (audit, monitor) csdl</a:t>
            </a:r>
            <a:endParaRPr lang="en-US" altLang="en-US">
              <a:solidFill>
                <a:srgbClr val="FF0000"/>
              </a:solidFill>
            </a:endParaRPr>
          </a:p>
          <a:p>
            <a:pPr lvl="1"/>
            <a:r>
              <a:rPr lang="en-US" altLang="en-US"/>
              <a:t>Đứng tại A hay B đều có thể thêm, xóa, sửa, xem trên các dữ liệu còn lại.</a:t>
            </a:r>
          </a:p>
          <a:p>
            <a:r>
              <a:rPr lang="en-US" altLang="en-US" b="1">
                <a:solidFill>
                  <a:srgbClr val="FF0000"/>
                </a:solidFill>
              </a:rPr>
              <a:t>Hỗ trợ phục hồi (recover) dữ liệu</a:t>
            </a:r>
            <a:endParaRPr lang="en-US" altLang="en-US">
              <a:solidFill>
                <a:srgbClr val="FF0000"/>
              </a:solidFill>
            </a:endParaRPr>
          </a:p>
          <a:p>
            <a:pPr lvl="1"/>
            <a:r>
              <a:rPr lang="en-US" altLang="en-US"/>
              <a:t>Khi có giao tác phân tán không hoàn thành, hệ quản trị phải hỗ trợ phục hồi csdl.</a:t>
            </a:r>
          </a:p>
          <a:p>
            <a:pPr lvl="1"/>
            <a:endParaRPr lang="en-US" altLang="en-US"/>
          </a:p>
        </p:txBody>
      </p:sp>
    </p:spTree>
    <p:extLst>
      <p:ext uri="{BB962C8B-B14F-4D97-AF65-F5344CB8AC3E}">
        <p14:creationId xmlns:p14="http://schemas.microsoft.com/office/powerpoint/2010/main" val="42431439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303F-142D-7344-9C99-97E10B7D67F2}"/>
              </a:ext>
            </a:extLst>
          </p:cNvPr>
          <p:cNvSpPr>
            <a:spLocks noGrp="1"/>
          </p:cNvSpPr>
          <p:nvPr>
            <p:ph type="title"/>
          </p:nvPr>
        </p:nvSpPr>
        <p:spPr/>
        <p:txBody>
          <a:bodyPr/>
          <a:lstStyle/>
          <a:p>
            <a:r>
              <a:rPr lang="en-US" altLang="en-US"/>
              <a:t>VD: Hệ quản trị CSDL phân tán</a:t>
            </a:r>
            <a:endParaRPr lang="en-US"/>
          </a:p>
        </p:txBody>
      </p:sp>
      <p:sp>
        <p:nvSpPr>
          <p:cNvPr id="40962" name="Rectangle 3">
            <a:extLst>
              <a:ext uri="{FF2B5EF4-FFF2-40B4-BE49-F238E27FC236}">
                <a16:creationId xmlns:a16="http://schemas.microsoft.com/office/drawing/2014/main" id="{1F7ACBFE-57C0-754F-97E2-F57CBD2AA217}"/>
              </a:ext>
            </a:extLst>
          </p:cNvPr>
          <p:cNvSpPr>
            <a:spLocks noGrp="1" noChangeArrowheads="1"/>
          </p:cNvSpPr>
          <p:nvPr>
            <p:ph idx="1"/>
          </p:nvPr>
        </p:nvSpPr>
        <p:spPr/>
        <p:txBody>
          <a:bodyPr/>
          <a:lstStyle/>
          <a:p>
            <a:pPr>
              <a:lnSpc>
                <a:spcPct val="90000"/>
              </a:lnSpc>
            </a:pPr>
            <a:r>
              <a:rPr lang="en-US" altLang="en-US" sz="2000">
                <a:solidFill>
                  <a:srgbClr val="FF0000"/>
                </a:solidFill>
              </a:rPr>
              <a:t>NHANKHAU(</a:t>
            </a:r>
            <a:r>
              <a:rPr lang="en-US" altLang="en-US" sz="2000" u="sng">
                <a:solidFill>
                  <a:srgbClr val="FF0000"/>
                </a:solidFill>
              </a:rPr>
              <a:t>msnk</a:t>
            </a:r>
            <a:r>
              <a:rPr lang="en-US" altLang="en-US" sz="2000">
                <a:solidFill>
                  <a:srgbClr val="FF0000"/>
                </a:solidFill>
              </a:rPr>
              <a:t>, tennk)</a:t>
            </a:r>
            <a:br>
              <a:rPr lang="en-US" altLang="en-US" sz="2000"/>
            </a:br>
            <a:r>
              <a:rPr lang="en-US" altLang="en-US" sz="2000"/>
              <a:t>                      01    A</a:t>
            </a:r>
            <a:br>
              <a:rPr lang="en-US" altLang="en-US" sz="2000"/>
            </a:br>
            <a:r>
              <a:rPr lang="en-US" altLang="en-US" sz="2000"/>
              <a:t>                      02    B</a:t>
            </a:r>
          </a:p>
          <a:p>
            <a:pPr>
              <a:lnSpc>
                <a:spcPct val="90000"/>
              </a:lnSpc>
            </a:pPr>
            <a:r>
              <a:rPr lang="en-US" altLang="en-US" sz="2000">
                <a:solidFill>
                  <a:srgbClr val="FF0000"/>
                </a:solidFill>
              </a:rPr>
              <a:t>NHANKHAU(</a:t>
            </a:r>
            <a:r>
              <a:rPr lang="en-US" altLang="en-US" sz="2000" u="sng">
                <a:solidFill>
                  <a:srgbClr val="FF0000"/>
                </a:solidFill>
              </a:rPr>
              <a:t>msnk</a:t>
            </a:r>
            <a:r>
              <a:rPr lang="en-US" altLang="en-US" sz="2000">
                <a:solidFill>
                  <a:srgbClr val="FF0000"/>
                </a:solidFill>
              </a:rPr>
              <a:t>, tennk, phuong)</a:t>
            </a:r>
            <a:br>
              <a:rPr lang="en-US" altLang="en-US" sz="2000"/>
            </a:br>
            <a:r>
              <a:rPr lang="en-US" altLang="en-US" sz="2000"/>
              <a:t>                       01 	A         1</a:t>
            </a:r>
            <a:br>
              <a:rPr lang="en-US" altLang="en-US" sz="2000"/>
            </a:br>
            <a:r>
              <a:rPr lang="en-US" altLang="en-US" sz="2000"/>
              <a:t>                       02 	B         1</a:t>
            </a:r>
            <a:br>
              <a:rPr lang="en-US" altLang="en-US" sz="2000"/>
            </a:br>
            <a:r>
              <a:rPr lang="en-US" altLang="en-US" sz="2000"/>
              <a:t>                       03  	C         2</a:t>
            </a:r>
          </a:p>
          <a:p>
            <a:pPr>
              <a:lnSpc>
                <a:spcPct val="90000"/>
              </a:lnSpc>
              <a:buFont typeface="Wingdings" pitchFamily="2" charset="2"/>
              <a:buNone/>
            </a:pPr>
            <a:r>
              <a:rPr lang="en-US" altLang="en-US" sz="2000"/>
              <a:t>Khi B cập nhật (02,’B’,2) và truyền cập nhật tới Quận , nếu có sự cố xảy ra thi phải khôi phục đồng thời tại Phường và Quận, nghĩa là tại Phường 1 có giá trị (02,’B’).</a:t>
            </a:r>
          </a:p>
        </p:txBody>
      </p:sp>
      <p:pic>
        <p:nvPicPr>
          <p:cNvPr id="40963" name="Picture 4" descr="Drawing8">
            <a:extLst>
              <a:ext uri="{FF2B5EF4-FFF2-40B4-BE49-F238E27FC236}">
                <a16:creationId xmlns:a16="http://schemas.microsoft.com/office/drawing/2014/main" id="{4DAD6494-3606-6649-8B70-084E03A2A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800600"/>
            <a:ext cx="2286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57415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D9E1-0E2B-3246-9541-3715FA45CA0A}"/>
              </a:ext>
            </a:extLst>
          </p:cNvPr>
          <p:cNvSpPr>
            <a:spLocks noGrp="1"/>
          </p:cNvSpPr>
          <p:nvPr>
            <p:ph type="title"/>
          </p:nvPr>
        </p:nvSpPr>
        <p:spPr/>
        <p:txBody>
          <a:bodyPr/>
          <a:lstStyle/>
          <a:p>
            <a:r>
              <a:rPr lang="en-US" altLang="en-US"/>
              <a:t>VD: Hệ quản trị CSDL phân tán</a:t>
            </a:r>
            <a:endParaRPr lang="en-US"/>
          </a:p>
        </p:txBody>
      </p:sp>
      <p:sp>
        <p:nvSpPr>
          <p:cNvPr id="41985" name="Rectangle 3">
            <a:extLst>
              <a:ext uri="{FF2B5EF4-FFF2-40B4-BE49-F238E27FC236}">
                <a16:creationId xmlns:a16="http://schemas.microsoft.com/office/drawing/2014/main" id="{0CAB1996-389C-5C44-8880-31A615C733D4}"/>
              </a:ext>
            </a:extLst>
          </p:cNvPr>
          <p:cNvSpPr>
            <a:spLocks noGrp="1" noChangeArrowheads="1"/>
          </p:cNvSpPr>
          <p:nvPr>
            <p:ph idx="1"/>
          </p:nvPr>
        </p:nvSpPr>
        <p:spPr/>
        <p:txBody>
          <a:bodyPr/>
          <a:lstStyle/>
          <a:p>
            <a:pPr>
              <a:lnSpc>
                <a:spcPct val="90000"/>
              </a:lnSpc>
            </a:pPr>
            <a:r>
              <a:rPr lang="en-US" altLang="en-US" b="1" dirty="0" err="1">
                <a:solidFill>
                  <a:srgbClr val="FF0000"/>
                </a:solidFill>
              </a:rPr>
              <a:t>Hỗ</a:t>
            </a:r>
            <a:r>
              <a:rPr lang="en-US" altLang="en-US" b="1" dirty="0">
                <a:solidFill>
                  <a:srgbClr val="FF0000"/>
                </a:solidFill>
              </a:rPr>
              <a:t> </a:t>
            </a:r>
            <a:r>
              <a:rPr lang="en-US" altLang="en-US" b="1" dirty="0" err="1">
                <a:solidFill>
                  <a:srgbClr val="FF0000"/>
                </a:solidFill>
              </a:rPr>
              <a:t>trợ</a:t>
            </a:r>
            <a:r>
              <a:rPr lang="en-US" altLang="en-US" b="1" dirty="0">
                <a:solidFill>
                  <a:srgbClr val="FF0000"/>
                </a:solidFill>
              </a:rPr>
              <a:t> </a:t>
            </a:r>
            <a:r>
              <a:rPr lang="en-US" altLang="en-US" b="1" dirty="0" err="1">
                <a:solidFill>
                  <a:srgbClr val="FF0000"/>
                </a:solidFill>
              </a:rPr>
              <a:t>môi</a:t>
            </a:r>
            <a:r>
              <a:rPr lang="en-US" altLang="en-US" b="1" dirty="0">
                <a:solidFill>
                  <a:srgbClr val="FF0000"/>
                </a:solidFill>
              </a:rPr>
              <a:t> </a:t>
            </a:r>
            <a:r>
              <a:rPr lang="en-US" altLang="en-US" b="1" dirty="0" err="1">
                <a:solidFill>
                  <a:srgbClr val="FF0000"/>
                </a:solidFill>
              </a:rPr>
              <a:t>trường</a:t>
            </a:r>
            <a:r>
              <a:rPr lang="en-US" altLang="en-US" b="1" dirty="0">
                <a:solidFill>
                  <a:srgbClr val="FF0000"/>
                </a:solidFill>
              </a:rPr>
              <a:t> </a:t>
            </a:r>
            <a:r>
              <a:rPr lang="en-US" altLang="en-US" b="1" dirty="0" err="1">
                <a:solidFill>
                  <a:srgbClr val="FF0000"/>
                </a:solidFill>
              </a:rPr>
              <a:t>không</a:t>
            </a:r>
            <a:r>
              <a:rPr lang="en-US" altLang="en-US" b="1" dirty="0">
                <a:solidFill>
                  <a:srgbClr val="FF0000"/>
                </a:solidFill>
              </a:rPr>
              <a:t> </a:t>
            </a:r>
            <a:r>
              <a:rPr lang="en-US" altLang="en-US" b="1" dirty="0" err="1">
                <a:solidFill>
                  <a:srgbClr val="FF0000"/>
                </a:solidFill>
              </a:rPr>
              <a:t>đồng</a:t>
            </a:r>
            <a:r>
              <a:rPr lang="en-US" altLang="en-US" b="1" dirty="0">
                <a:solidFill>
                  <a:srgbClr val="FF0000"/>
                </a:solidFill>
              </a:rPr>
              <a:t> </a:t>
            </a:r>
            <a:r>
              <a:rPr lang="en-US" altLang="en-US" b="1" dirty="0" err="1">
                <a:solidFill>
                  <a:srgbClr val="FF0000"/>
                </a:solidFill>
              </a:rPr>
              <a:t>nhất</a:t>
            </a:r>
            <a:r>
              <a:rPr lang="en-US" altLang="en-US" b="1" dirty="0">
                <a:solidFill>
                  <a:srgbClr val="FF0000"/>
                </a:solidFill>
              </a:rPr>
              <a:t> (in-homogeneous)</a:t>
            </a:r>
            <a:endParaRPr lang="en-US" altLang="en-US" dirty="0">
              <a:solidFill>
                <a:srgbClr val="FF0000"/>
              </a:solidFill>
            </a:endParaRPr>
          </a:p>
          <a:p>
            <a:pPr lvl="1">
              <a:lnSpc>
                <a:spcPct val="90000"/>
              </a:lnSpc>
            </a:pPr>
            <a:r>
              <a:rPr lang="en-US" altLang="en-US" dirty="0" err="1"/>
              <a:t>Các</a:t>
            </a:r>
            <a:r>
              <a:rPr lang="en-US" altLang="en-US" dirty="0"/>
              <a:t> server </a:t>
            </a:r>
            <a:r>
              <a:rPr lang="en-US" altLang="en-US" dirty="0" err="1"/>
              <a:t>có</a:t>
            </a:r>
            <a:r>
              <a:rPr lang="en-US" altLang="en-US" dirty="0"/>
              <a:t> </a:t>
            </a:r>
            <a:r>
              <a:rPr lang="en-US" altLang="en-US" dirty="0" err="1"/>
              <a:t>thể</a:t>
            </a:r>
            <a:r>
              <a:rPr lang="en-US" altLang="en-US" dirty="0"/>
              <a:t> </a:t>
            </a:r>
            <a:r>
              <a:rPr lang="en-US" altLang="en-US" dirty="0" err="1"/>
              <a:t>khác</a:t>
            </a:r>
            <a:r>
              <a:rPr lang="en-US" altLang="en-US" dirty="0"/>
              <a:t> </a:t>
            </a:r>
            <a:r>
              <a:rPr lang="en-US" altLang="en-US" dirty="0" err="1"/>
              <a:t>biệt</a:t>
            </a:r>
            <a:r>
              <a:rPr lang="en-US" altLang="en-US" dirty="0"/>
              <a:t> </a:t>
            </a:r>
            <a:r>
              <a:rPr lang="en-US" altLang="en-US" dirty="0" err="1"/>
              <a:t>phần</a:t>
            </a:r>
            <a:r>
              <a:rPr lang="en-US" altLang="en-US" dirty="0"/>
              <a:t> </a:t>
            </a:r>
            <a:r>
              <a:rPr lang="en-US" altLang="en-US" dirty="0" err="1"/>
              <a:t>cứng</a:t>
            </a:r>
            <a:r>
              <a:rPr lang="en-US" altLang="en-US" dirty="0"/>
              <a:t>, HDH, </a:t>
            </a:r>
            <a:r>
              <a:rPr lang="en-US" altLang="en-US" dirty="0" err="1"/>
              <a:t>hệ</a:t>
            </a:r>
            <a:r>
              <a:rPr lang="en-US" altLang="en-US" dirty="0"/>
              <a:t> </a:t>
            </a:r>
            <a:r>
              <a:rPr lang="en-US" altLang="en-US" dirty="0" err="1"/>
              <a:t>quản</a:t>
            </a:r>
            <a:r>
              <a:rPr lang="en-US" altLang="en-US" dirty="0"/>
              <a:t> </a:t>
            </a:r>
            <a:r>
              <a:rPr lang="en-US" altLang="en-US" dirty="0" err="1"/>
              <a:t>trị</a:t>
            </a:r>
            <a:r>
              <a:rPr lang="en-US" altLang="en-US" dirty="0"/>
              <a:t> </a:t>
            </a:r>
            <a:r>
              <a:rPr lang="en-US" altLang="en-US" dirty="0" err="1"/>
              <a:t>csdl</a:t>
            </a:r>
            <a:r>
              <a:rPr lang="en-US" altLang="en-US" dirty="0"/>
              <a:t>. </a:t>
            </a:r>
            <a:r>
              <a:rPr lang="en-US" altLang="en-US" dirty="0" err="1"/>
              <a:t>Tuy</a:t>
            </a:r>
            <a:r>
              <a:rPr lang="en-US" altLang="en-US" dirty="0"/>
              <a:t> </a:t>
            </a:r>
            <a:r>
              <a:rPr lang="en-US" altLang="en-US" dirty="0" err="1"/>
              <a:t>nhiên</a:t>
            </a:r>
            <a:r>
              <a:rPr lang="en-US" altLang="en-US" dirty="0"/>
              <a:t> </a:t>
            </a:r>
            <a:r>
              <a:rPr lang="en-US" altLang="en-US" dirty="0" err="1"/>
              <a:t>khác</a:t>
            </a:r>
            <a:r>
              <a:rPr lang="en-US" altLang="en-US" dirty="0"/>
              <a:t> </a:t>
            </a:r>
            <a:r>
              <a:rPr lang="en-US" altLang="en-US" dirty="0" err="1"/>
              <a:t>biệt</a:t>
            </a:r>
            <a:r>
              <a:rPr lang="en-US" altLang="en-US" dirty="0"/>
              <a:t> </a:t>
            </a:r>
            <a:r>
              <a:rPr lang="en-US" altLang="en-US" dirty="0" err="1"/>
              <a:t>về</a:t>
            </a:r>
            <a:r>
              <a:rPr lang="en-US" altLang="en-US" dirty="0"/>
              <a:t> </a:t>
            </a:r>
            <a:r>
              <a:rPr lang="en-US" altLang="en-US" dirty="0" err="1"/>
              <a:t>hệ</a:t>
            </a:r>
            <a:r>
              <a:rPr lang="en-US" altLang="en-US" dirty="0"/>
              <a:t> </a:t>
            </a:r>
            <a:r>
              <a:rPr lang="en-US" altLang="en-US" dirty="0" err="1"/>
              <a:t>quản</a:t>
            </a:r>
            <a:r>
              <a:rPr lang="en-US" altLang="en-US" dirty="0"/>
              <a:t> </a:t>
            </a:r>
            <a:r>
              <a:rPr lang="en-US" altLang="en-US" dirty="0" err="1"/>
              <a:t>trị</a:t>
            </a:r>
            <a:r>
              <a:rPr lang="en-US" altLang="en-US" dirty="0"/>
              <a:t> </a:t>
            </a:r>
            <a:r>
              <a:rPr lang="en-US" altLang="en-US" dirty="0" err="1"/>
              <a:t>csdl</a:t>
            </a:r>
            <a:r>
              <a:rPr lang="en-US" altLang="en-US" dirty="0"/>
              <a:t> (</a:t>
            </a:r>
            <a:r>
              <a:rPr lang="en-US" altLang="en-US" dirty="0" err="1"/>
              <a:t>khác</a:t>
            </a:r>
            <a:r>
              <a:rPr lang="en-US" altLang="en-US" dirty="0"/>
              <a:t> </a:t>
            </a:r>
            <a:r>
              <a:rPr lang="en-US" altLang="en-US" dirty="0" err="1"/>
              <a:t>về</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lưu</a:t>
            </a:r>
            <a:r>
              <a:rPr lang="en-US" altLang="en-US" dirty="0"/>
              <a:t> </a:t>
            </a:r>
            <a:r>
              <a:rPr lang="en-US" altLang="en-US" dirty="0" err="1"/>
              <a:t>trữ</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là</a:t>
            </a:r>
            <a:r>
              <a:rPr lang="en-US" altLang="en-US" dirty="0"/>
              <a:t> </a:t>
            </a:r>
            <a:r>
              <a:rPr lang="en-US" altLang="en-US" dirty="0" err="1"/>
              <a:t>khó</a:t>
            </a:r>
            <a:r>
              <a:rPr lang="en-US" altLang="en-US" dirty="0"/>
              <a:t> </a:t>
            </a:r>
            <a:r>
              <a:rPr lang="en-US" altLang="en-US" dirty="0" err="1"/>
              <a:t>khăn</a:t>
            </a:r>
            <a:r>
              <a:rPr lang="en-US" altLang="en-US" dirty="0"/>
              <a:t> </a:t>
            </a:r>
            <a:r>
              <a:rPr lang="en-US" altLang="en-US" dirty="0" err="1"/>
              <a:t>lớn</a:t>
            </a:r>
            <a:r>
              <a:rPr lang="en-US" altLang="en-US" dirty="0"/>
              <a:t>.</a:t>
            </a:r>
          </a:p>
          <a:p>
            <a:pPr lvl="1">
              <a:lnSpc>
                <a:spcPct val="90000"/>
              </a:lnSpc>
            </a:pPr>
            <a:r>
              <a:rPr lang="en-US" altLang="en-US" dirty="0" err="1">
                <a:solidFill>
                  <a:srgbClr val="FF0000"/>
                </a:solidFill>
              </a:rPr>
              <a:t>Một</a:t>
            </a:r>
            <a:r>
              <a:rPr lang="en-US" altLang="en-US" dirty="0">
                <a:solidFill>
                  <a:srgbClr val="FF0000"/>
                </a:solidFill>
              </a:rPr>
              <a:t> </a:t>
            </a:r>
            <a:r>
              <a:rPr lang="en-US" altLang="en-US" dirty="0" err="1">
                <a:solidFill>
                  <a:srgbClr val="FF0000"/>
                </a:solidFill>
              </a:rPr>
              <a:t>hệ</a:t>
            </a:r>
            <a:r>
              <a:rPr lang="en-US" altLang="en-US" dirty="0">
                <a:solidFill>
                  <a:srgbClr val="FF0000"/>
                </a:solidFill>
              </a:rPr>
              <a:t> </a:t>
            </a:r>
            <a:r>
              <a:rPr lang="en-US" altLang="en-US" dirty="0" err="1">
                <a:solidFill>
                  <a:srgbClr val="FF0000"/>
                </a:solidFill>
              </a:rPr>
              <a:t>phân</a:t>
            </a:r>
            <a:r>
              <a:rPr lang="en-US" altLang="en-US" dirty="0">
                <a:solidFill>
                  <a:srgbClr val="FF0000"/>
                </a:solidFill>
              </a:rPr>
              <a:t> </a:t>
            </a:r>
            <a:r>
              <a:rPr lang="en-US" altLang="en-US" dirty="0" err="1">
                <a:solidFill>
                  <a:srgbClr val="FF0000"/>
                </a:solidFill>
              </a:rPr>
              <a:t>tán</a:t>
            </a:r>
            <a:r>
              <a:rPr lang="en-US" altLang="en-US" dirty="0">
                <a:solidFill>
                  <a:srgbClr val="FF0000"/>
                </a:solidFill>
              </a:rPr>
              <a:t> </a:t>
            </a:r>
            <a:r>
              <a:rPr lang="en-US" altLang="en-US" dirty="0" err="1">
                <a:solidFill>
                  <a:srgbClr val="FF0000"/>
                </a:solidFill>
              </a:rPr>
              <a:t>hình</a:t>
            </a:r>
            <a:r>
              <a:rPr lang="en-US" altLang="en-US" dirty="0">
                <a:solidFill>
                  <a:srgbClr val="FF0000"/>
                </a:solidFill>
              </a:rPr>
              <a:t> </a:t>
            </a:r>
            <a:r>
              <a:rPr lang="en-US" altLang="en-US" dirty="0" err="1">
                <a:solidFill>
                  <a:srgbClr val="FF0000"/>
                </a:solidFill>
              </a:rPr>
              <a:t>thành</a:t>
            </a:r>
            <a:r>
              <a:rPr lang="en-US" altLang="en-US" dirty="0">
                <a:solidFill>
                  <a:srgbClr val="FF0000"/>
                </a:solidFill>
              </a:rPr>
              <a:t> </a:t>
            </a:r>
            <a:r>
              <a:rPr lang="en-US" altLang="en-US" dirty="0" err="1">
                <a:solidFill>
                  <a:srgbClr val="FF0000"/>
                </a:solidFill>
              </a:rPr>
              <a:t>từ</a:t>
            </a:r>
            <a:r>
              <a:rPr lang="en-US" altLang="en-US" dirty="0">
                <a:solidFill>
                  <a:srgbClr val="FF0000"/>
                </a:solidFill>
              </a:rPr>
              <a:t> </a:t>
            </a:r>
            <a:r>
              <a:rPr lang="en-US" altLang="en-US" dirty="0" err="1">
                <a:solidFill>
                  <a:srgbClr val="FF0000"/>
                </a:solidFill>
              </a:rPr>
              <a:t>các</a:t>
            </a:r>
            <a:r>
              <a:rPr lang="en-US" altLang="en-US" dirty="0">
                <a:solidFill>
                  <a:srgbClr val="FF0000"/>
                </a:solidFill>
              </a:rPr>
              <a:t> </a:t>
            </a:r>
            <a:r>
              <a:rPr lang="en-US" altLang="en-US" dirty="0" err="1">
                <a:solidFill>
                  <a:srgbClr val="FF0000"/>
                </a:solidFill>
              </a:rPr>
              <a:t>hệ</a:t>
            </a:r>
            <a:r>
              <a:rPr lang="en-US" altLang="en-US" dirty="0">
                <a:solidFill>
                  <a:srgbClr val="FF0000"/>
                </a:solidFill>
              </a:rPr>
              <a:t> </a:t>
            </a:r>
            <a:r>
              <a:rPr lang="en-US" altLang="en-US" dirty="0" err="1">
                <a:solidFill>
                  <a:srgbClr val="FF0000"/>
                </a:solidFill>
              </a:rPr>
              <a:t>đã</a:t>
            </a:r>
            <a:r>
              <a:rPr lang="en-US" altLang="en-US" dirty="0">
                <a:solidFill>
                  <a:srgbClr val="FF0000"/>
                </a:solidFill>
              </a:rPr>
              <a:t> </a:t>
            </a:r>
            <a:r>
              <a:rPr lang="en-US" altLang="en-US" dirty="0" err="1">
                <a:solidFill>
                  <a:srgbClr val="FF0000"/>
                </a:solidFill>
              </a:rPr>
              <a:t>tồn</a:t>
            </a:r>
            <a:r>
              <a:rPr lang="en-US" altLang="en-US" dirty="0">
                <a:solidFill>
                  <a:srgbClr val="FF0000"/>
                </a:solidFill>
              </a:rPr>
              <a:t> </a:t>
            </a:r>
            <a:r>
              <a:rPr lang="en-US" altLang="en-US" dirty="0" err="1">
                <a:solidFill>
                  <a:srgbClr val="FF0000"/>
                </a:solidFill>
              </a:rPr>
              <a:t>tại</a:t>
            </a:r>
            <a:r>
              <a:rPr lang="en-US" altLang="en-US" dirty="0">
                <a:solidFill>
                  <a:srgbClr val="FF0000"/>
                </a:solidFill>
              </a:rPr>
              <a:t> </a:t>
            </a:r>
            <a:r>
              <a:rPr lang="en-US" altLang="en-US" dirty="0" err="1">
                <a:solidFill>
                  <a:srgbClr val="FF0000"/>
                </a:solidFill>
              </a:rPr>
              <a:t>trước</a:t>
            </a:r>
            <a:r>
              <a:rPr lang="en-US" altLang="en-US" dirty="0">
                <a:solidFill>
                  <a:srgbClr val="FF0000"/>
                </a:solidFill>
              </a:rPr>
              <a:t> </a:t>
            </a:r>
            <a:r>
              <a:rPr lang="en-US" altLang="en-US" dirty="0" err="1">
                <a:solidFill>
                  <a:srgbClr val="FF0000"/>
                </a:solidFill>
              </a:rPr>
              <a:t>khó</a:t>
            </a:r>
            <a:r>
              <a:rPr lang="en-US" altLang="en-US" dirty="0">
                <a:solidFill>
                  <a:srgbClr val="FF0000"/>
                </a:solidFill>
              </a:rPr>
              <a:t> </a:t>
            </a:r>
            <a:r>
              <a:rPr lang="en-US" altLang="en-US" dirty="0" err="1">
                <a:solidFill>
                  <a:srgbClr val="FF0000"/>
                </a:solidFill>
              </a:rPr>
              <a:t>đồng</a:t>
            </a:r>
            <a:r>
              <a:rPr lang="en-US" altLang="en-US" dirty="0">
                <a:solidFill>
                  <a:srgbClr val="FF0000"/>
                </a:solidFill>
              </a:rPr>
              <a:t> </a:t>
            </a:r>
            <a:r>
              <a:rPr lang="en-US" altLang="en-US" dirty="0" err="1">
                <a:solidFill>
                  <a:srgbClr val="FF0000"/>
                </a:solidFill>
              </a:rPr>
              <a:t>nhất</a:t>
            </a:r>
            <a:r>
              <a:rPr lang="en-US" altLang="en-US" dirty="0">
                <a:solidFill>
                  <a:srgbClr val="FF0000"/>
                </a:solidFill>
              </a:rPr>
              <a:t>.</a:t>
            </a:r>
          </a:p>
          <a:p>
            <a:pPr lvl="1">
              <a:lnSpc>
                <a:spcPct val="90000"/>
              </a:lnSpc>
            </a:pPr>
            <a:r>
              <a:rPr lang="en-US" altLang="en-US" dirty="0" err="1"/>
              <a:t>Một</a:t>
            </a:r>
            <a:r>
              <a:rPr lang="en-US" altLang="en-US" dirty="0"/>
              <a:t> </a:t>
            </a:r>
            <a:r>
              <a:rPr lang="en-US" altLang="en-US" dirty="0" err="1"/>
              <a:t>hệ</a:t>
            </a:r>
            <a:r>
              <a:rPr lang="en-US" altLang="en-US" dirty="0"/>
              <a:t> </a:t>
            </a:r>
            <a:r>
              <a:rPr lang="en-US" altLang="en-US" dirty="0" err="1"/>
              <a:t>phân</a:t>
            </a:r>
            <a:r>
              <a:rPr lang="en-US" altLang="en-US" dirty="0"/>
              <a:t> </a:t>
            </a:r>
            <a:r>
              <a:rPr lang="en-US" altLang="en-US" dirty="0" err="1"/>
              <a:t>tán</a:t>
            </a:r>
            <a:r>
              <a:rPr lang="en-US" altLang="en-US" dirty="0"/>
              <a:t> </a:t>
            </a:r>
            <a:r>
              <a:rPr lang="en-US" altLang="en-US" dirty="0" err="1"/>
              <a:t>hình</a:t>
            </a:r>
            <a:r>
              <a:rPr lang="en-US" altLang="en-US" dirty="0"/>
              <a:t> </a:t>
            </a:r>
            <a:r>
              <a:rPr lang="en-US" altLang="en-US" dirty="0" err="1"/>
              <a:t>thành</a:t>
            </a:r>
            <a:r>
              <a:rPr lang="en-US" altLang="en-US" dirty="0"/>
              <a:t> </a:t>
            </a:r>
            <a:r>
              <a:rPr lang="en-US" altLang="en-US" dirty="0" err="1"/>
              <a:t>từ</a:t>
            </a:r>
            <a:r>
              <a:rPr lang="en-US" altLang="en-US" dirty="0"/>
              <a:t> </a:t>
            </a:r>
            <a:r>
              <a:rPr lang="en-US" altLang="en-US" dirty="0" err="1"/>
              <a:t>khảo</a:t>
            </a:r>
            <a:r>
              <a:rPr lang="en-US" altLang="en-US" dirty="0"/>
              <a:t> </a:t>
            </a:r>
            <a:r>
              <a:rPr lang="en-US" altLang="en-US" dirty="0" err="1"/>
              <a:t>sát</a:t>
            </a:r>
            <a:r>
              <a:rPr lang="en-US" altLang="en-US" dirty="0"/>
              <a:t>, </a:t>
            </a:r>
            <a:r>
              <a:rPr lang="en-US" altLang="en-US" dirty="0" err="1"/>
              <a:t>phân</a:t>
            </a:r>
            <a:r>
              <a:rPr lang="en-US" altLang="en-US" dirty="0"/>
              <a:t> </a:t>
            </a:r>
            <a:r>
              <a:rPr lang="en-US" altLang="en-US" dirty="0" err="1"/>
              <a:t>tích</a:t>
            </a:r>
            <a:r>
              <a:rPr lang="en-US" altLang="en-US" dirty="0"/>
              <a:t>, </a:t>
            </a:r>
            <a:r>
              <a:rPr lang="en-US" altLang="en-US" dirty="0" err="1"/>
              <a:t>thiết</a:t>
            </a:r>
            <a:r>
              <a:rPr lang="en-US" altLang="en-US" dirty="0"/>
              <a:t> </a:t>
            </a:r>
            <a:r>
              <a:rPr lang="en-US" altLang="en-US" dirty="0" err="1"/>
              <a:t>kế</a:t>
            </a:r>
            <a:r>
              <a:rPr lang="en-US" altLang="en-US" dirty="0"/>
              <a:t> </a:t>
            </a:r>
            <a:r>
              <a:rPr lang="en-US" altLang="en-US" dirty="0" err="1"/>
              <a:t>từ</a:t>
            </a:r>
            <a:r>
              <a:rPr lang="en-US" altLang="en-US" dirty="0"/>
              <a:t> </a:t>
            </a:r>
            <a:r>
              <a:rPr lang="en-US" altLang="en-US" dirty="0" err="1"/>
              <a:t>đầu</a:t>
            </a:r>
            <a:r>
              <a:rPr lang="en-US" altLang="en-US" dirty="0"/>
              <a:t> </a:t>
            </a:r>
            <a:r>
              <a:rPr lang="en-US" altLang="en-US" dirty="0" err="1"/>
              <a:t>dễ</a:t>
            </a:r>
            <a:r>
              <a:rPr lang="en-US" altLang="en-US" dirty="0"/>
              <a:t> </a:t>
            </a:r>
            <a:r>
              <a:rPr lang="en-US" altLang="en-US" dirty="0" err="1"/>
              <a:t>đồng</a:t>
            </a:r>
            <a:r>
              <a:rPr lang="en-US" altLang="en-US" dirty="0"/>
              <a:t> </a:t>
            </a:r>
            <a:r>
              <a:rPr lang="en-US" altLang="en-US" dirty="0" err="1"/>
              <a:t>nhất</a:t>
            </a:r>
            <a:r>
              <a:rPr lang="en-US" altLang="en-US" dirty="0"/>
              <a:t>.</a:t>
            </a:r>
          </a:p>
        </p:txBody>
      </p:sp>
    </p:spTree>
    <p:extLst>
      <p:ext uri="{BB962C8B-B14F-4D97-AF65-F5344CB8AC3E}">
        <p14:creationId xmlns:p14="http://schemas.microsoft.com/office/powerpoint/2010/main" val="23989630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9228-B684-FA49-9F1D-FE9717F7B5D0}"/>
              </a:ext>
            </a:extLst>
          </p:cNvPr>
          <p:cNvSpPr>
            <a:spLocks noGrp="1"/>
          </p:cNvSpPr>
          <p:nvPr>
            <p:ph type="title"/>
          </p:nvPr>
        </p:nvSpPr>
        <p:spPr/>
        <p:txBody>
          <a:bodyPr/>
          <a:lstStyle/>
          <a:p>
            <a:r>
              <a:rPr lang="en-US"/>
              <a:t>Kiến trúc CSDL phân tán </a:t>
            </a:r>
          </a:p>
        </p:txBody>
      </p:sp>
      <p:sp>
        <p:nvSpPr>
          <p:cNvPr id="3" name="Content Placeholder 2">
            <a:extLst>
              <a:ext uri="{FF2B5EF4-FFF2-40B4-BE49-F238E27FC236}">
                <a16:creationId xmlns:a16="http://schemas.microsoft.com/office/drawing/2014/main" id="{2C2C8CD5-A33E-824C-BC1A-C32D4E282B24}"/>
              </a:ext>
            </a:extLst>
          </p:cNvPr>
          <p:cNvSpPr>
            <a:spLocks noGrp="1"/>
          </p:cNvSpPr>
          <p:nvPr>
            <p:ph idx="1"/>
          </p:nvPr>
        </p:nvSpPr>
        <p:spPr/>
        <p:txBody>
          <a:bodyPr/>
          <a:lstStyle/>
          <a:p>
            <a:pPr>
              <a:lnSpc>
                <a:spcPct val="80000"/>
              </a:lnSpc>
            </a:pPr>
            <a:r>
              <a:rPr lang="en-US" altLang="en-US"/>
              <a:t>Mỗi quan hệ toàn cục có thể được chia thành các thành phần không trùng nhau được gọi là các phân mảnh. </a:t>
            </a:r>
          </a:p>
          <a:p>
            <a:pPr>
              <a:lnSpc>
                <a:spcPct val="80000"/>
              </a:lnSpc>
            </a:pPr>
            <a:r>
              <a:rPr lang="en-US" altLang="en-US">
                <a:solidFill>
                  <a:srgbClr val="FF0000"/>
                </a:solidFill>
              </a:rPr>
              <a:t>Có nhiều cách để phân mảnh mà chúng ta sẽ bàn đến sau. </a:t>
            </a:r>
          </a:p>
          <a:p>
            <a:pPr>
              <a:lnSpc>
                <a:spcPct val="80000"/>
              </a:lnSpc>
            </a:pPr>
            <a:r>
              <a:rPr lang="en-US" altLang="en-US"/>
              <a:t>Ánh xạ từ các quan hệ toàn cục đến các phân mảnh được định nghĩa trong lược đồ phân mảnh. </a:t>
            </a:r>
          </a:p>
          <a:p>
            <a:pPr>
              <a:lnSpc>
                <a:spcPct val="80000"/>
              </a:lnSpc>
            </a:pPr>
            <a:r>
              <a:rPr lang="en-US" altLang="en-US">
                <a:solidFill>
                  <a:srgbClr val="FF0000"/>
                </a:solidFill>
              </a:rPr>
              <a:t>Phép ánh xạ này là một-nhiều nghĩa là có một số phân mảnh tương ứng với một quan hệ toàn cục nhưng chỉ có một quan hệ toàn cục ứng với một phân mảnh. </a:t>
            </a:r>
          </a:p>
          <a:p>
            <a:pPr>
              <a:lnSpc>
                <a:spcPct val="80000"/>
              </a:lnSpc>
            </a:pPr>
            <a:r>
              <a:rPr lang="en-US" altLang="en-US"/>
              <a:t>Các phân mảnh được chỉ định bởi tên quan hệ toàn cục với một chỉ mục (chỉ mục phân mảnh) ví dụ Ri chỉ phân mảnh thứ i của quan hệ toàn cục R.</a:t>
            </a:r>
          </a:p>
          <a:p>
            <a:endParaRPr lang="en-US"/>
          </a:p>
        </p:txBody>
      </p:sp>
    </p:spTree>
    <p:extLst>
      <p:ext uri="{BB962C8B-B14F-4D97-AF65-F5344CB8AC3E}">
        <p14:creationId xmlns:p14="http://schemas.microsoft.com/office/powerpoint/2010/main" val="12124829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F0CC-C4C5-6A41-9333-E680ABC39288}"/>
              </a:ext>
            </a:extLst>
          </p:cNvPr>
          <p:cNvSpPr>
            <a:spLocks noGrp="1"/>
          </p:cNvSpPr>
          <p:nvPr>
            <p:ph type="title"/>
          </p:nvPr>
        </p:nvSpPr>
        <p:spPr/>
        <p:txBody>
          <a:bodyPr/>
          <a:lstStyle/>
          <a:p>
            <a:r>
              <a:rPr lang="en-US"/>
              <a:t>Kiến trúc phân tán</a:t>
            </a:r>
          </a:p>
        </p:txBody>
      </p:sp>
      <p:pic>
        <p:nvPicPr>
          <p:cNvPr id="4" name="Picture 4">
            <a:extLst>
              <a:ext uri="{FF2B5EF4-FFF2-40B4-BE49-F238E27FC236}">
                <a16:creationId xmlns:a16="http://schemas.microsoft.com/office/drawing/2014/main" id="{910E5212-778D-1549-9882-641E939AD3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8825" y="1404938"/>
            <a:ext cx="5594350" cy="45192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0068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ACFE80-1C2C-C54B-A940-C78E0E02D464}"/>
              </a:ext>
            </a:extLst>
          </p:cNvPr>
          <p:cNvSpPr>
            <a:spLocks noGrp="1"/>
          </p:cNvSpPr>
          <p:nvPr>
            <p:ph type="title"/>
          </p:nvPr>
        </p:nvSpPr>
        <p:spPr/>
        <p:txBody>
          <a:bodyPr/>
          <a:lstStyle/>
          <a:p>
            <a:r>
              <a:rPr lang="en-US"/>
              <a:t>Kiến trúc phân tán</a:t>
            </a:r>
          </a:p>
        </p:txBody>
      </p:sp>
      <p:sp>
        <p:nvSpPr>
          <p:cNvPr id="5" name="Content Placeholder 4">
            <a:extLst>
              <a:ext uri="{FF2B5EF4-FFF2-40B4-BE49-F238E27FC236}">
                <a16:creationId xmlns:a16="http://schemas.microsoft.com/office/drawing/2014/main" id="{A0D41AAA-9FB3-084B-9C94-4F2D2127F59B}"/>
              </a:ext>
            </a:extLst>
          </p:cNvPr>
          <p:cNvSpPr>
            <a:spLocks noGrp="1"/>
          </p:cNvSpPr>
          <p:nvPr>
            <p:ph sz="half" idx="1"/>
          </p:nvPr>
        </p:nvSpPr>
        <p:spPr/>
        <p:txBody>
          <a:bodyPr/>
          <a:lstStyle/>
          <a:p>
            <a:pPr>
              <a:lnSpc>
                <a:spcPct val="80000"/>
              </a:lnSpc>
            </a:pPr>
            <a:r>
              <a:rPr lang="en-US" altLang="en-US" sz="2400">
                <a:solidFill>
                  <a:srgbClr val="FF0000"/>
                </a:solidFill>
              </a:rPr>
              <a:t>Global schema</a:t>
            </a:r>
            <a:r>
              <a:rPr lang="en-US" altLang="en-US" sz="2400"/>
              <a:t>: Là các lược đồ quan hệ toàn cục.</a:t>
            </a:r>
          </a:p>
          <a:p>
            <a:pPr>
              <a:lnSpc>
                <a:spcPct val="80000"/>
              </a:lnSpc>
            </a:pPr>
            <a:r>
              <a:rPr lang="en-US" altLang="en-US" sz="2400">
                <a:solidFill>
                  <a:srgbClr val="FF0000"/>
                </a:solidFill>
              </a:rPr>
              <a:t>Fragmentation</a:t>
            </a:r>
            <a:r>
              <a:rPr lang="en-US" altLang="en-US" sz="2400"/>
              <a:t>: là các lược đồ quan hệ đã phân mảnh.</a:t>
            </a:r>
          </a:p>
          <a:p>
            <a:pPr>
              <a:lnSpc>
                <a:spcPct val="80000"/>
              </a:lnSpc>
            </a:pPr>
            <a:r>
              <a:rPr lang="en-US" altLang="en-US" sz="2400">
                <a:solidFill>
                  <a:srgbClr val="FF0000"/>
                </a:solidFill>
              </a:rPr>
              <a:t>Allocation schema</a:t>
            </a:r>
            <a:r>
              <a:rPr lang="en-US" altLang="en-US" sz="2400"/>
              <a:t>: gồm các lược đồ quan hệ đã phân mảnh gắn liền với vị trí vật lý tương ứng.</a:t>
            </a:r>
          </a:p>
          <a:p>
            <a:pPr>
              <a:lnSpc>
                <a:spcPct val="80000"/>
              </a:lnSpc>
            </a:pPr>
            <a:endParaRPr lang="en-US" altLang="en-US" sz="2400">
              <a:solidFill>
                <a:srgbClr val="FF0000"/>
              </a:solidFill>
            </a:endParaRPr>
          </a:p>
          <a:p>
            <a:pPr>
              <a:lnSpc>
                <a:spcPct val="80000"/>
              </a:lnSpc>
            </a:pPr>
            <a:r>
              <a:rPr lang="en-US" altLang="en-US" sz="2400">
                <a:solidFill>
                  <a:srgbClr val="FF0000"/>
                </a:solidFill>
              </a:rPr>
              <a:t>Sau công đoạn thiết kế sẽ là phần cài đặt trên các hệ QTSDL tại các vị trí vật lý cụ thể.</a:t>
            </a:r>
          </a:p>
          <a:p>
            <a:endParaRPr lang="en-US" sz="2400"/>
          </a:p>
        </p:txBody>
      </p:sp>
      <p:pic>
        <p:nvPicPr>
          <p:cNvPr id="7" name="Picture 4">
            <a:extLst>
              <a:ext uri="{FF2B5EF4-FFF2-40B4-BE49-F238E27FC236}">
                <a16:creationId xmlns:a16="http://schemas.microsoft.com/office/drawing/2014/main" id="{AF92EA7C-FBD4-1D4D-B0DE-528296332D4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10400" y="1600201"/>
            <a:ext cx="4910666" cy="44195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78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CCE9-F43D-E54D-B2FD-7546507E0DFF}"/>
              </a:ext>
            </a:extLst>
          </p:cNvPr>
          <p:cNvSpPr>
            <a:spLocks noGrp="1"/>
          </p:cNvSpPr>
          <p:nvPr>
            <p:ph type="title"/>
          </p:nvPr>
        </p:nvSpPr>
        <p:spPr>
          <a:xfrm>
            <a:off x="609600" y="3429000"/>
            <a:ext cx="10972800" cy="1143000"/>
          </a:xfrm>
        </p:spPr>
        <p:txBody>
          <a:bodyPr/>
          <a:lstStyle/>
          <a:p>
            <a:pPr algn="l"/>
            <a:r>
              <a:rPr lang="en-US"/>
              <a:t>CÁC KỸ THUẬT PHÂN MẢNH</a:t>
            </a:r>
          </a:p>
        </p:txBody>
      </p:sp>
    </p:spTree>
    <p:extLst>
      <p:ext uri="{BB962C8B-B14F-4D97-AF65-F5344CB8AC3E}">
        <p14:creationId xmlns:p14="http://schemas.microsoft.com/office/powerpoint/2010/main" val="37825185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1F05-DB19-E645-BF18-899E60C7CB26}"/>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0AD503DF-C090-DE4F-99A1-CFA4D7933AB7}"/>
              </a:ext>
            </a:extLst>
          </p:cNvPr>
          <p:cNvSpPr>
            <a:spLocks noGrp="1"/>
          </p:cNvSpPr>
          <p:nvPr>
            <p:ph idx="1"/>
          </p:nvPr>
        </p:nvSpPr>
        <p:spPr/>
        <p:txBody>
          <a:bodyPr/>
          <a:lstStyle/>
          <a:p>
            <a:pPr marL="514350" indent="-514350">
              <a:lnSpc>
                <a:spcPct val="150000"/>
              </a:lnSpc>
              <a:buFont typeface="+mj-lt"/>
              <a:buAutoNum type="arabicPeriod"/>
            </a:pPr>
            <a:r>
              <a:rPr lang="en-US"/>
              <a:t>Khái niệm về CSDL phân tán.</a:t>
            </a:r>
          </a:p>
          <a:p>
            <a:pPr marL="514350" indent="-514350">
              <a:lnSpc>
                <a:spcPct val="150000"/>
              </a:lnSpc>
              <a:buFont typeface="+mj-lt"/>
              <a:buAutoNum type="arabicPeriod"/>
            </a:pPr>
            <a:r>
              <a:rPr lang="en-US">
                <a:solidFill>
                  <a:srgbClr val="FF0000"/>
                </a:solidFill>
              </a:rPr>
              <a:t>Các đặc điểm của Cơ sở dữ liệu phân tán.</a:t>
            </a:r>
          </a:p>
          <a:p>
            <a:pPr marL="514350" indent="-514350">
              <a:lnSpc>
                <a:spcPct val="150000"/>
              </a:lnSpc>
              <a:buFont typeface="+mj-lt"/>
              <a:buAutoNum type="arabicPeriod"/>
            </a:pPr>
            <a:r>
              <a:rPr lang="en-US"/>
              <a:t>Các kỹ thuật phân mảnh.</a:t>
            </a:r>
          </a:p>
          <a:p>
            <a:pPr marL="514350" indent="-514350">
              <a:lnSpc>
                <a:spcPct val="150000"/>
              </a:lnSpc>
              <a:buFont typeface="+mj-lt"/>
              <a:buAutoNum type="arabicPeriod"/>
            </a:pPr>
            <a:r>
              <a:rPr lang="en-US">
                <a:solidFill>
                  <a:srgbClr val="FF0000"/>
                </a:solidFill>
              </a:rPr>
              <a:t>Thiết kế CSDL phân tán.</a:t>
            </a:r>
          </a:p>
        </p:txBody>
      </p:sp>
    </p:spTree>
    <p:extLst>
      <p:ext uri="{BB962C8B-B14F-4D97-AF65-F5344CB8AC3E}">
        <p14:creationId xmlns:p14="http://schemas.microsoft.com/office/powerpoint/2010/main" val="24256362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0F32E2-5B6F-1644-9FC7-4196C661D2F6}"/>
              </a:ext>
            </a:extLst>
          </p:cNvPr>
          <p:cNvSpPr>
            <a:spLocks noGrp="1"/>
          </p:cNvSpPr>
          <p:nvPr>
            <p:ph type="title"/>
          </p:nvPr>
        </p:nvSpPr>
        <p:spPr/>
        <p:txBody>
          <a:bodyPr/>
          <a:lstStyle/>
          <a:p>
            <a:r>
              <a:rPr lang="en-US"/>
              <a:t>NHÂN BẢN (REPLICATION)</a:t>
            </a:r>
          </a:p>
        </p:txBody>
      </p:sp>
      <p:sp>
        <p:nvSpPr>
          <p:cNvPr id="6" name="Content Placeholder 5">
            <a:extLst>
              <a:ext uri="{FF2B5EF4-FFF2-40B4-BE49-F238E27FC236}">
                <a16:creationId xmlns:a16="http://schemas.microsoft.com/office/drawing/2014/main" id="{8CF872E1-A46A-8C46-BD37-8E622D56AF7B}"/>
              </a:ext>
            </a:extLst>
          </p:cNvPr>
          <p:cNvSpPr>
            <a:spLocks noGrp="1"/>
          </p:cNvSpPr>
          <p:nvPr>
            <p:ph idx="1"/>
          </p:nvPr>
        </p:nvSpPr>
        <p:spPr/>
        <p:txBody>
          <a:bodyPr/>
          <a:lstStyle/>
          <a:p>
            <a:r>
              <a:rPr lang="en-US" altLang="en-US" dirty="0" err="1"/>
              <a:t>Một</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toàn</a:t>
            </a:r>
            <a:r>
              <a:rPr lang="en-US" altLang="en-US" dirty="0"/>
              <a:t> </a:t>
            </a:r>
            <a:r>
              <a:rPr lang="en-US" altLang="en-US" dirty="0" err="1"/>
              <a:t>cục</a:t>
            </a:r>
            <a:r>
              <a:rPr lang="en-US" altLang="en-US" dirty="0"/>
              <a:t> </a:t>
            </a:r>
            <a:r>
              <a:rPr lang="en-US" altLang="en-US" dirty="0">
                <a:solidFill>
                  <a:srgbClr val="FF0000"/>
                </a:solidFill>
              </a:rPr>
              <a:t>R(</a:t>
            </a:r>
            <a:r>
              <a:rPr lang="en-US" altLang="en-US" i="1" dirty="0">
                <a:solidFill>
                  <a:srgbClr val="FF0000"/>
                </a:solidFill>
              </a:rPr>
              <a:t>A</a:t>
            </a:r>
            <a:r>
              <a:rPr lang="en-US" altLang="en-US" i="1" baseline="-25000" dirty="0">
                <a:solidFill>
                  <a:srgbClr val="FF0000"/>
                </a:solidFill>
              </a:rPr>
              <a:t>1</a:t>
            </a:r>
            <a:r>
              <a:rPr lang="en-US" altLang="en-US" i="1" dirty="0">
                <a:solidFill>
                  <a:srgbClr val="FF0000"/>
                </a:solidFill>
              </a:rPr>
              <a:t>, A</a:t>
            </a:r>
            <a:r>
              <a:rPr lang="en-US" altLang="en-US" i="1" baseline="-25000" dirty="0">
                <a:solidFill>
                  <a:srgbClr val="FF0000"/>
                </a:solidFill>
              </a:rPr>
              <a:t>2</a:t>
            </a:r>
            <a:r>
              <a:rPr lang="en-US" altLang="en-US" i="1" dirty="0">
                <a:solidFill>
                  <a:srgbClr val="FF0000"/>
                </a:solidFill>
              </a:rPr>
              <a:t>, . . ., A</a:t>
            </a:r>
            <a:r>
              <a:rPr lang="en-US" altLang="en-US" i="1" baseline="-25000" dirty="0">
                <a:solidFill>
                  <a:srgbClr val="FF0000"/>
                </a:solidFill>
              </a:rPr>
              <a:t>n</a:t>
            </a:r>
            <a:r>
              <a:rPr lang="en-US" altLang="en-US" dirty="0">
                <a:solidFill>
                  <a:srgbClr val="FF0000"/>
                </a:solidFill>
              </a:rPr>
              <a:t>)</a:t>
            </a:r>
            <a:r>
              <a:rPr lang="en-US" altLang="en-US" dirty="0"/>
              <a:t>, </a:t>
            </a:r>
            <a:r>
              <a:rPr lang="en-US" altLang="en-US" dirty="0" err="1"/>
              <a:t>các</a:t>
            </a:r>
            <a:r>
              <a:rPr lang="en-US" altLang="en-US" dirty="0"/>
              <a:t> </a:t>
            </a:r>
            <a:r>
              <a:rPr lang="en-US" altLang="en-US" dirty="0" err="1"/>
              <a:t>quan</a:t>
            </a:r>
            <a:r>
              <a:rPr lang="en-US" altLang="en-US" dirty="0"/>
              <a:t> </a:t>
            </a:r>
            <a:r>
              <a:rPr lang="en-US" altLang="en-US" dirty="0" err="1"/>
              <a:t>hệ</a:t>
            </a:r>
            <a:r>
              <a:rPr lang="en-US" altLang="en-US" dirty="0"/>
              <a:t> Ri </a:t>
            </a:r>
            <a:r>
              <a:rPr lang="en-US" altLang="en-US" dirty="0" err="1"/>
              <a:t>được</a:t>
            </a:r>
            <a:r>
              <a:rPr lang="en-US" altLang="en-US" dirty="0"/>
              <a:t> </a:t>
            </a:r>
            <a:r>
              <a:rPr lang="en-US" altLang="en-US" dirty="0" err="1"/>
              <a:t>phân</a:t>
            </a:r>
            <a:r>
              <a:rPr lang="en-US" altLang="en-US" dirty="0"/>
              <a:t> </a:t>
            </a:r>
            <a:r>
              <a:rPr lang="en-US" altLang="en-US" dirty="0" err="1"/>
              <a:t>bố</a:t>
            </a:r>
            <a:r>
              <a:rPr lang="en-US" altLang="en-US" dirty="0"/>
              <a:t> </a:t>
            </a:r>
            <a:r>
              <a:rPr lang="en-US" altLang="en-US" dirty="0" err="1"/>
              <a:t>giống</a:t>
            </a:r>
            <a:r>
              <a:rPr lang="en-US" altLang="en-US" dirty="0"/>
              <a:t> </a:t>
            </a:r>
            <a:r>
              <a:rPr lang="en-US" altLang="en-US" dirty="0" err="1"/>
              <a:t>hoàn</a:t>
            </a:r>
            <a:r>
              <a:rPr lang="en-US" altLang="en-US" dirty="0"/>
              <a:t> </a:t>
            </a:r>
            <a:r>
              <a:rPr lang="en-US" altLang="en-US" dirty="0" err="1"/>
              <a:t>toàn</a:t>
            </a:r>
            <a:r>
              <a:rPr lang="en-US" altLang="en-US" dirty="0"/>
              <a:t> </a:t>
            </a:r>
            <a:r>
              <a:rPr lang="en-US" altLang="en-US" dirty="0" err="1"/>
              <a:t>về</a:t>
            </a:r>
            <a:r>
              <a:rPr lang="en-US" altLang="en-US" dirty="0"/>
              <a:t> </a:t>
            </a:r>
            <a:r>
              <a:rPr lang="en-US" altLang="en-US" dirty="0" err="1"/>
              <a:t>cấu</a:t>
            </a:r>
            <a:r>
              <a:rPr lang="en-US" altLang="en-US" dirty="0"/>
              <a:t> </a:t>
            </a:r>
            <a:r>
              <a:rPr lang="en-US" altLang="en-US" dirty="0" err="1"/>
              <a:t>trúc</a:t>
            </a:r>
            <a:r>
              <a:rPr lang="en-US" altLang="en-US" dirty="0"/>
              <a:t> </a:t>
            </a:r>
            <a:r>
              <a:rPr lang="en-US" altLang="en-US" dirty="0" err="1"/>
              <a:t>cũng</a:t>
            </a:r>
            <a:r>
              <a:rPr lang="en-US" altLang="en-US" dirty="0"/>
              <a:t> </a:t>
            </a:r>
            <a:r>
              <a:rPr lang="en-US" altLang="en-US" dirty="0" err="1"/>
              <a:t>như</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dữ</a:t>
            </a:r>
            <a:r>
              <a:rPr lang="en-US" altLang="en-US" dirty="0"/>
              <a:t> </a:t>
            </a:r>
            <a:r>
              <a:rPr lang="en-US" altLang="en-US" dirty="0" err="1"/>
              <a:t>liệu</a:t>
            </a:r>
            <a:r>
              <a:rPr lang="en-US" altLang="en-US" dirty="0"/>
              <a:t> so </a:t>
            </a:r>
            <a:r>
              <a:rPr lang="en-US" altLang="en-US" dirty="0" err="1"/>
              <a:t>với</a:t>
            </a:r>
            <a:r>
              <a:rPr lang="en-US" altLang="en-US" dirty="0"/>
              <a:t> R </a:t>
            </a:r>
            <a:r>
              <a:rPr lang="en-US" altLang="en-US" dirty="0" err="1"/>
              <a:t>tạo</a:t>
            </a:r>
            <a:r>
              <a:rPr lang="en-US" altLang="en-US" dirty="0"/>
              <a:t>  </a:t>
            </a:r>
            <a:r>
              <a:rPr lang="en-US" altLang="en-US" dirty="0" err="1"/>
              <a:t>ra</a:t>
            </a:r>
            <a:r>
              <a:rPr lang="en-US" altLang="en-US" dirty="0"/>
              <a:t> </a:t>
            </a:r>
            <a:r>
              <a:rPr lang="en-US" altLang="en-US" dirty="0" err="1"/>
              <a:t>hiện</a:t>
            </a:r>
            <a:r>
              <a:rPr lang="en-US" altLang="en-US" dirty="0"/>
              <a:t> </a:t>
            </a:r>
            <a:r>
              <a:rPr lang="en-US" altLang="en-US" dirty="0" err="1"/>
              <a:t>tượng</a:t>
            </a:r>
            <a:r>
              <a:rPr lang="en-US" altLang="en-US" dirty="0"/>
              <a:t> </a:t>
            </a:r>
            <a:r>
              <a:rPr lang="en-US" altLang="en-US" dirty="0" err="1"/>
              <a:t>nhân</a:t>
            </a:r>
            <a:r>
              <a:rPr lang="en-US" altLang="en-US" dirty="0"/>
              <a:t> </a:t>
            </a:r>
            <a:r>
              <a:rPr lang="en-US" altLang="en-US" dirty="0" err="1"/>
              <a:t>bản</a:t>
            </a:r>
            <a:r>
              <a:rPr lang="en-US" altLang="en-US" dirty="0"/>
              <a:t>.</a:t>
            </a:r>
          </a:p>
          <a:p>
            <a:r>
              <a:rPr lang="en-US" altLang="en-US" dirty="0"/>
              <a:t>Cho </a:t>
            </a:r>
            <a:r>
              <a:rPr lang="en-US" altLang="en-US" dirty="0" err="1"/>
              <a:t>quan</a:t>
            </a:r>
            <a:r>
              <a:rPr lang="en-US" altLang="en-US" dirty="0"/>
              <a:t> </a:t>
            </a:r>
            <a:r>
              <a:rPr lang="en-US" altLang="en-US" dirty="0" err="1"/>
              <a:t>hệ</a:t>
            </a:r>
            <a:r>
              <a:rPr lang="en-US" altLang="en-US" dirty="0"/>
              <a:t> </a:t>
            </a:r>
            <a:r>
              <a:rPr lang="en-US" altLang="en-US" dirty="0" err="1"/>
              <a:t>toàn</a:t>
            </a:r>
            <a:r>
              <a:rPr lang="en-US" altLang="en-US" dirty="0"/>
              <a:t> </a:t>
            </a:r>
            <a:r>
              <a:rPr lang="en-US" altLang="en-US" dirty="0" err="1"/>
              <a:t>cục</a:t>
            </a:r>
            <a:r>
              <a:rPr lang="en-US" altLang="en-US" dirty="0"/>
              <a:t> </a:t>
            </a:r>
            <a:r>
              <a:rPr lang="en-US" altLang="en-US" dirty="0">
                <a:solidFill>
                  <a:srgbClr val="FF0000"/>
                </a:solidFill>
              </a:rPr>
              <a:t>SV(</a:t>
            </a:r>
            <a:r>
              <a:rPr lang="en-US" altLang="en-US" i="1" u="sng" dirty="0">
                <a:solidFill>
                  <a:srgbClr val="FF0000"/>
                </a:solidFill>
              </a:rPr>
              <a:t>MSSV</a:t>
            </a:r>
            <a:r>
              <a:rPr lang="en-US" altLang="en-US" i="1" dirty="0">
                <a:solidFill>
                  <a:srgbClr val="FF0000"/>
                </a:solidFill>
              </a:rPr>
              <a:t>, TENSV, NAMS, NOIS, GT, DIACHI, EMAIL, MSK</a:t>
            </a:r>
            <a:r>
              <a:rPr lang="en-US" altLang="en-US" dirty="0">
                <a:solidFill>
                  <a:srgbClr val="FF0000"/>
                </a:solidFill>
              </a:rPr>
              <a:t>)</a:t>
            </a:r>
            <a:r>
              <a:rPr lang="en-US" altLang="en-US" dirty="0"/>
              <a:t> </a:t>
            </a:r>
            <a:r>
              <a:rPr lang="en-US" altLang="en-US" dirty="0" err="1"/>
              <a:t>Nếu</a:t>
            </a:r>
            <a:r>
              <a:rPr lang="en-US" altLang="en-US" dirty="0"/>
              <a:t> ta </a:t>
            </a:r>
            <a:r>
              <a:rPr lang="en-US" altLang="en-US" dirty="0" err="1"/>
              <a:t>có</a:t>
            </a:r>
            <a:r>
              <a:rPr lang="en-US" altLang="en-US" dirty="0"/>
              <a:t> 2 </a:t>
            </a:r>
            <a:r>
              <a:rPr lang="en-US" altLang="en-US" dirty="0" err="1"/>
              <a:t>quan</a:t>
            </a:r>
            <a:r>
              <a:rPr lang="en-US" altLang="en-US" dirty="0"/>
              <a:t> </a:t>
            </a:r>
            <a:r>
              <a:rPr lang="en-US" altLang="en-US" dirty="0" err="1"/>
              <a:t>hệ</a:t>
            </a:r>
            <a:r>
              <a:rPr lang="en-US" altLang="en-US" dirty="0"/>
              <a:t> SV1, SV2 </a:t>
            </a:r>
            <a:r>
              <a:rPr lang="en-US" altLang="en-US" dirty="0" err="1"/>
              <a:t>có</a:t>
            </a:r>
            <a:r>
              <a:rPr lang="en-US" altLang="en-US" dirty="0"/>
              <a:t> </a:t>
            </a:r>
            <a:r>
              <a:rPr lang="en-US" altLang="en-US" dirty="0" err="1"/>
              <a:t>cùng</a:t>
            </a:r>
            <a:r>
              <a:rPr lang="en-US" altLang="en-US" dirty="0"/>
              <a:t> </a:t>
            </a:r>
            <a:r>
              <a:rPr lang="en-US" altLang="en-US" dirty="0" err="1"/>
              <a:t>cấu</a:t>
            </a:r>
            <a:r>
              <a:rPr lang="en-US" altLang="en-US" dirty="0"/>
              <a:t> </a:t>
            </a:r>
            <a:r>
              <a:rPr lang="en-US" altLang="en-US" dirty="0" err="1"/>
              <a:t>trúc</a:t>
            </a:r>
            <a:r>
              <a:rPr lang="en-US" altLang="en-US" dirty="0"/>
              <a:t> </a:t>
            </a:r>
            <a:r>
              <a:rPr lang="en-US" altLang="en-US" dirty="0" err="1"/>
              <a:t>và</a:t>
            </a:r>
            <a:r>
              <a:rPr lang="en-US" altLang="en-US" dirty="0"/>
              <a:t> </a:t>
            </a:r>
            <a:r>
              <a:rPr lang="en-US" altLang="en-US" dirty="0" err="1"/>
              <a:t>số</a:t>
            </a:r>
            <a:r>
              <a:rPr lang="en-US" altLang="en-US" dirty="0"/>
              <a:t> </a:t>
            </a:r>
            <a:r>
              <a:rPr lang="en-US" altLang="en-US" dirty="0" err="1"/>
              <a:t>dòng</a:t>
            </a:r>
            <a:r>
              <a:rPr lang="en-US" altLang="en-US" dirty="0"/>
              <a:t> </a:t>
            </a:r>
            <a:r>
              <a:rPr lang="en-US" altLang="en-US" dirty="0" err="1"/>
              <a:t>như</a:t>
            </a:r>
            <a:r>
              <a:rPr lang="en-US" altLang="en-US" dirty="0"/>
              <a:t> SV </a:t>
            </a:r>
            <a:r>
              <a:rPr lang="en-US" altLang="en-US" dirty="0" err="1"/>
              <a:t>nhưng</a:t>
            </a:r>
            <a:r>
              <a:rPr lang="en-US" altLang="en-US" dirty="0"/>
              <a:t> </a:t>
            </a:r>
            <a:r>
              <a:rPr lang="en-US" altLang="en-US" dirty="0" err="1"/>
              <a:t>khác</a:t>
            </a:r>
            <a:r>
              <a:rPr lang="en-US" altLang="en-US" dirty="0"/>
              <a:t> site, </a:t>
            </a:r>
            <a:r>
              <a:rPr lang="en-US" altLang="en-US" dirty="0" err="1"/>
              <a:t>thì</a:t>
            </a:r>
            <a:r>
              <a:rPr lang="en-US" altLang="en-US" dirty="0"/>
              <a:t> SV1, SV2 </a:t>
            </a:r>
            <a:r>
              <a:rPr lang="en-US" altLang="en-US" dirty="0" err="1"/>
              <a:t>được</a:t>
            </a:r>
            <a:r>
              <a:rPr lang="en-US" altLang="en-US" dirty="0"/>
              <a:t> </a:t>
            </a:r>
            <a:r>
              <a:rPr lang="en-US" altLang="en-US" dirty="0" err="1"/>
              <a:t>gọi</a:t>
            </a:r>
            <a:r>
              <a:rPr lang="en-US" altLang="en-US" dirty="0"/>
              <a:t> </a:t>
            </a:r>
            <a:r>
              <a:rPr lang="en-US" altLang="en-US" dirty="0" err="1"/>
              <a:t>là</a:t>
            </a:r>
            <a:r>
              <a:rPr lang="en-US" altLang="en-US" dirty="0"/>
              <a:t> </a:t>
            </a:r>
            <a:r>
              <a:rPr lang="en-US" altLang="en-US" dirty="0" err="1"/>
              <a:t>nhân</a:t>
            </a:r>
            <a:r>
              <a:rPr lang="en-US" altLang="en-US" dirty="0"/>
              <a:t> </a:t>
            </a:r>
            <a:r>
              <a:rPr lang="en-US" altLang="en-US" dirty="0" err="1"/>
              <a:t>bản</a:t>
            </a:r>
            <a:r>
              <a:rPr lang="en-US" altLang="en-US" dirty="0"/>
              <a:t> </a:t>
            </a:r>
            <a:r>
              <a:rPr lang="en-US" altLang="en-US" dirty="0" err="1"/>
              <a:t>của</a:t>
            </a:r>
            <a:r>
              <a:rPr lang="en-US" altLang="en-US" dirty="0"/>
              <a:t> SV.</a:t>
            </a:r>
          </a:p>
          <a:p>
            <a:endParaRPr lang="en-US" dirty="0"/>
          </a:p>
        </p:txBody>
      </p:sp>
    </p:spTree>
    <p:extLst>
      <p:ext uri="{BB962C8B-B14F-4D97-AF65-F5344CB8AC3E}">
        <p14:creationId xmlns:p14="http://schemas.microsoft.com/office/powerpoint/2010/main" val="25416424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E6B5-D1D4-6047-BC6D-DE04EAD3C1ED}"/>
              </a:ext>
            </a:extLst>
          </p:cNvPr>
          <p:cNvSpPr>
            <a:spLocks noGrp="1"/>
          </p:cNvSpPr>
          <p:nvPr>
            <p:ph type="title"/>
          </p:nvPr>
        </p:nvSpPr>
        <p:spPr>
          <a:xfrm>
            <a:off x="228600" y="274638"/>
            <a:ext cx="11506200" cy="1143000"/>
          </a:xfrm>
        </p:spPr>
        <p:txBody>
          <a:bodyPr/>
          <a:lstStyle/>
          <a:p>
            <a:r>
              <a:rPr lang="en-US" altLang="en-US" sz="4000"/>
              <a:t>Phân mảnh ngang (Horizontal fragmentation)</a:t>
            </a:r>
            <a:endParaRPr lang="en-US" sz="4000"/>
          </a:p>
        </p:txBody>
      </p:sp>
      <p:sp>
        <p:nvSpPr>
          <p:cNvPr id="3" name="Content Placeholder 2">
            <a:extLst>
              <a:ext uri="{FF2B5EF4-FFF2-40B4-BE49-F238E27FC236}">
                <a16:creationId xmlns:a16="http://schemas.microsoft.com/office/drawing/2014/main" id="{33C3930D-072E-284E-ACA0-EC50DFBA5C9E}"/>
              </a:ext>
            </a:extLst>
          </p:cNvPr>
          <p:cNvSpPr>
            <a:spLocks noGrp="1"/>
          </p:cNvSpPr>
          <p:nvPr>
            <p:ph idx="1"/>
          </p:nvPr>
        </p:nvSpPr>
        <p:spPr>
          <a:xfrm>
            <a:off x="609600" y="1295400"/>
            <a:ext cx="10972800" cy="4853782"/>
          </a:xfrm>
        </p:spPr>
        <p:txBody>
          <a:bodyPr/>
          <a:lstStyle/>
          <a:p>
            <a:pPr>
              <a:lnSpc>
                <a:spcPct val="90000"/>
              </a:lnSpc>
            </a:pPr>
            <a:r>
              <a:rPr lang="en-US" altLang="en-US" dirty="0" err="1"/>
              <a:t>Một</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toàn</a:t>
            </a:r>
            <a:r>
              <a:rPr lang="en-US" altLang="en-US" dirty="0"/>
              <a:t> </a:t>
            </a:r>
            <a:r>
              <a:rPr lang="en-US" altLang="en-US" dirty="0" err="1"/>
              <a:t>cục</a:t>
            </a:r>
            <a:r>
              <a:rPr lang="en-US" altLang="en-US" dirty="0"/>
              <a:t> </a:t>
            </a:r>
            <a:r>
              <a:rPr lang="en-US" altLang="en-US" i="1" dirty="0">
                <a:solidFill>
                  <a:srgbClr val="FF0000"/>
                </a:solidFill>
              </a:rPr>
              <a:t>R(A</a:t>
            </a:r>
            <a:r>
              <a:rPr lang="en-US" altLang="en-US" i="1" baseline="-25000" dirty="0">
                <a:solidFill>
                  <a:srgbClr val="FF0000"/>
                </a:solidFill>
              </a:rPr>
              <a:t>1</a:t>
            </a:r>
            <a:r>
              <a:rPr lang="en-US" altLang="en-US" i="1" dirty="0">
                <a:solidFill>
                  <a:srgbClr val="FF0000"/>
                </a:solidFill>
              </a:rPr>
              <a:t>, A</a:t>
            </a:r>
            <a:r>
              <a:rPr lang="en-US" altLang="en-US" i="1" baseline="-25000" dirty="0">
                <a:solidFill>
                  <a:srgbClr val="FF0000"/>
                </a:solidFill>
              </a:rPr>
              <a:t>2</a:t>
            </a:r>
            <a:r>
              <a:rPr lang="en-US" altLang="en-US" i="1" dirty="0">
                <a:solidFill>
                  <a:srgbClr val="FF0000"/>
                </a:solidFill>
              </a:rPr>
              <a:t>, . . ., A</a:t>
            </a:r>
            <a:r>
              <a:rPr lang="en-US" altLang="en-US" i="1" baseline="-25000" dirty="0">
                <a:solidFill>
                  <a:srgbClr val="FF0000"/>
                </a:solidFill>
              </a:rPr>
              <a:t>n</a:t>
            </a:r>
            <a:r>
              <a:rPr lang="en-US" altLang="en-US" i="1" dirty="0">
                <a:solidFill>
                  <a:srgbClr val="FF0000"/>
                </a:solidFill>
              </a:rPr>
              <a:t>) </a:t>
            </a:r>
            <a:r>
              <a:rPr lang="en-US" altLang="en-US" dirty="0"/>
              <a:t>chia </a:t>
            </a:r>
            <a:r>
              <a:rPr lang="en-US" altLang="en-US" dirty="0" err="1"/>
              <a:t>thành</a:t>
            </a:r>
            <a:r>
              <a:rPr lang="en-US" altLang="en-US" dirty="0"/>
              <a:t> </a:t>
            </a:r>
            <a:r>
              <a:rPr lang="en-US" altLang="en-US" dirty="0" err="1"/>
              <a:t>tập</a:t>
            </a:r>
            <a:r>
              <a:rPr lang="en-US" altLang="en-US" dirty="0"/>
              <a:t> </a:t>
            </a:r>
            <a:r>
              <a:rPr lang="en-US" altLang="en-US" dirty="0" err="1"/>
              <a:t>các</a:t>
            </a:r>
            <a:r>
              <a:rPr lang="en-US" altLang="en-US" dirty="0"/>
              <a:t> </a:t>
            </a:r>
            <a:r>
              <a:rPr lang="en-US" altLang="en-US" dirty="0" err="1"/>
              <a:t>quan</a:t>
            </a:r>
            <a:r>
              <a:rPr lang="en-US" altLang="en-US" dirty="0"/>
              <a:t> </a:t>
            </a:r>
            <a:r>
              <a:rPr lang="en-US" altLang="en-US" dirty="0" err="1"/>
              <a:t>hệ</a:t>
            </a:r>
            <a:r>
              <a:rPr lang="en-US" altLang="en-US" dirty="0"/>
              <a:t> con Ri </a:t>
            </a:r>
            <a:r>
              <a:rPr lang="en-US" altLang="en-US" dirty="0" err="1"/>
              <a:t>dựa</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trên</a:t>
            </a:r>
            <a:r>
              <a:rPr lang="en-US" altLang="en-US" dirty="0"/>
              <a:t> R. </a:t>
            </a:r>
            <a:r>
              <a:rPr lang="en-US" altLang="en-US" dirty="0" err="1"/>
              <a:t>Các</a:t>
            </a:r>
            <a:r>
              <a:rPr lang="en-US" altLang="en-US" dirty="0"/>
              <a:t> </a:t>
            </a:r>
            <a:r>
              <a:rPr lang="en-US" altLang="en-US" dirty="0">
                <a:solidFill>
                  <a:srgbClr val="FF0000"/>
                </a:solidFill>
              </a:rPr>
              <a:t>R</a:t>
            </a:r>
            <a:r>
              <a:rPr lang="en-US" altLang="en-US" baseline="-25000" dirty="0">
                <a:solidFill>
                  <a:srgbClr val="FF0000"/>
                </a:solidFill>
              </a:rPr>
              <a:t>i</a:t>
            </a:r>
            <a:r>
              <a:rPr lang="en-US" altLang="en-US" dirty="0"/>
              <a:t> </a:t>
            </a:r>
            <a:r>
              <a:rPr lang="en-US" altLang="en-US" dirty="0" err="1"/>
              <a:t>được</a:t>
            </a:r>
            <a:r>
              <a:rPr lang="en-US" altLang="en-US" dirty="0"/>
              <a:t> </a:t>
            </a:r>
            <a:r>
              <a:rPr lang="en-US" altLang="en-US" dirty="0" err="1"/>
              <a:t>gọi</a:t>
            </a:r>
            <a:r>
              <a:rPr lang="en-US" altLang="en-US" dirty="0"/>
              <a:t> </a:t>
            </a:r>
            <a:r>
              <a:rPr lang="en-US" altLang="en-US" dirty="0" err="1"/>
              <a:t>là</a:t>
            </a:r>
            <a:r>
              <a:rPr lang="en-US" altLang="en-US" dirty="0"/>
              <a:t> </a:t>
            </a:r>
            <a:r>
              <a:rPr lang="en-US" altLang="en-US" dirty="0" err="1"/>
              <a:t>phân</a:t>
            </a:r>
            <a:r>
              <a:rPr lang="en-US" altLang="en-US" dirty="0"/>
              <a:t> </a:t>
            </a:r>
            <a:r>
              <a:rPr lang="en-US" altLang="en-US" dirty="0" err="1"/>
              <a:t>mảnh</a:t>
            </a:r>
            <a:r>
              <a:rPr lang="en-US" altLang="en-US" dirty="0"/>
              <a:t> </a:t>
            </a:r>
            <a:r>
              <a:rPr lang="en-US" altLang="en-US" dirty="0" err="1"/>
              <a:t>ngang</a:t>
            </a:r>
            <a:r>
              <a:rPr lang="en-US" altLang="en-US" dirty="0"/>
              <a:t> </a:t>
            </a:r>
            <a:r>
              <a:rPr lang="en-US" altLang="en-US" dirty="0" err="1"/>
              <a:t>của</a:t>
            </a:r>
            <a:r>
              <a:rPr lang="en-US" altLang="en-US" dirty="0"/>
              <a:t> R.</a:t>
            </a:r>
          </a:p>
          <a:p>
            <a:pPr>
              <a:lnSpc>
                <a:spcPct val="90000"/>
              </a:lnSpc>
            </a:pPr>
            <a:r>
              <a:rPr lang="en-US" altLang="en-US" dirty="0" err="1"/>
              <a:t>Kí</a:t>
            </a:r>
            <a:r>
              <a:rPr lang="en-US" altLang="en-US" dirty="0"/>
              <a:t> </a:t>
            </a:r>
            <a:r>
              <a:rPr lang="en-US" altLang="en-US" dirty="0" err="1"/>
              <a:t>hiệu</a:t>
            </a:r>
            <a:r>
              <a:rPr lang="en-US" altLang="en-US" dirty="0"/>
              <a:t>: </a:t>
            </a:r>
            <a:r>
              <a:rPr lang="en-US" altLang="en-US" dirty="0">
                <a:solidFill>
                  <a:srgbClr val="FF0000"/>
                </a:solidFill>
              </a:rPr>
              <a:t>R</a:t>
            </a:r>
            <a:r>
              <a:rPr lang="en-US" altLang="en-US" baseline="-25000" dirty="0">
                <a:solidFill>
                  <a:srgbClr val="FF0000"/>
                </a:solidFill>
              </a:rPr>
              <a:t>i</a:t>
            </a:r>
            <a:r>
              <a:rPr lang="en-US" altLang="en-US" dirty="0">
                <a:solidFill>
                  <a:srgbClr val="FF0000"/>
                </a:solidFill>
              </a:rPr>
              <a:t> = ∂ dk (R).</a:t>
            </a:r>
          </a:p>
          <a:p>
            <a:pPr>
              <a:lnSpc>
                <a:spcPct val="90000"/>
              </a:lnSpc>
            </a:pPr>
            <a:r>
              <a:rPr lang="en-US" altLang="en-US" dirty="0" err="1"/>
              <a:t>Ví</a:t>
            </a:r>
            <a:r>
              <a:rPr lang="en-US" altLang="en-US" dirty="0"/>
              <a:t> </a:t>
            </a:r>
            <a:r>
              <a:rPr lang="en-US" altLang="en-US" dirty="0" err="1"/>
              <a:t>dụ</a:t>
            </a:r>
            <a:r>
              <a:rPr lang="en-US" altLang="en-US" dirty="0"/>
              <a:t>: </a:t>
            </a:r>
            <a:r>
              <a:rPr lang="en-US" altLang="en-US" dirty="0" err="1"/>
              <a:t>cho</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toàn</a:t>
            </a:r>
            <a:r>
              <a:rPr lang="en-US" altLang="en-US" dirty="0"/>
              <a:t> </a:t>
            </a:r>
            <a:r>
              <a:rPr lang="en-US" altLang="en-US" dirty="0" err="1"/>
              <a:t>cục</a:t>
            </a:r>
            <a:r>
              <a:rPr lang="en-US" altLang="en-US" dirty="0"/>
              <a:t>.  </a:t>
            </a:r>
          </a:p>
          <a:p>
            <a:pPr marL="0" indent="0">
              <a:lnSpc>
                <a:spcPct val="90000"/>
              </a:lnSpc>
              <a:buNone/>
            </a:pPr>
            <a:r>
              <a:rPr lang="en-US" altLang="en-US" dirty="0"/>
              <a:t>	</a:t>
            </a:r>
            <a:r>
              <a:rPr lang="en-US" altLang="en-US" i="1" dirty="0">
                <a:solidFill>
                  <a:srgbClr val="FF0000"/>
                </a:solidFill>
              </a:rPr>
              <a:t>SV(</a:t>
            </a:r>
            <a:r>
              <a:rPr lang="en-US" altLang="en-US" i="1" u="sng" dirty="0">
                <a:solidFill>
                  <a:srgbClr val="FF0000"/>
                </a:solidFill>
              </a:rPr>
              <a:t>MSSV</a:t>
            </a:r>
            <a:r>
              <a:rPr lang="en-US" altLang="en-US" i="1" dirty="0">
                <a:solidFill>
                  <a:srgbClr val="FF0000"/>
                </a:solidFill>
              </a:rPr>
              <a:t>, TENSV, NAMS, NOIS, GT, DIACHI, EMAIL, MSK)</a:t>
            </a:r>
          </a:p>
          <a:p>
            <a:pPr>
              <a:lnSpc>
                <a:spcPct val="90000"/>
              </a:lnSpc>
            </a:pPr>
            <a:r>
              <a:rPr lang="en-US" altLang="en-US" dirty="0"/>
              <a:t>Ta </a:t>
            </a:r>
            <a:r>
              <a:rPr lang="en-US" altLang="en-US" dirty="0" err="1"/>
              <a:t>tạo</a:t>
            </a:r>
            <a:r>
              <a:rPr lang="en-US" altLang="en-US" dirty="0"/>
              <a:t> ra 02 </a:t>
            </a:r>
            <a:r>
              <a:rPr lang="en-US" altLang="en-US" dirty="0" err="1"/>
              <a:t>quan</a:t>
            </a:r>
            <a:r>
              <a:rPr lang="en-US" altLang="en-US" dirty="0"/>
              <a:t> </a:t>
            </a:r>
            <a:r>
              <a:rPr lang="en-US" altLang="en-US" dirty="0" err="1"/>
              <a:t>hệ</a:t>
            </a:r>
            <a:r>
              <a:rPr lang="en-US" altLang="en-US" dirty="0"/>
              <a:t> SV3, SV4 </a:t>
            </a:r>
            <a:r>
              <a:rPr lang="en-US" altLang="en-US" dirty="0" err="1"/>
              <a:t>thỏa</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sau</a:t>
            </a:r>
            <a:r>
              <a:rPr lang="en-US" altLang="en-US" dirty="0"/>
              <a:t>:</a:t>
            </a:r>
          </a:p>
          <a:p>
            <a:pPr lvl="1">
              <a:lnSpc>
                <a:spcPct val="90000"/>
              </a:lnSpc>
            </a:pPr>
            <a:r>
              <a:rPr lang="en-US" altLang="en-US" i="1" dirty="0">
                <a:solidFill>
                  <a:srgbClr val="FF0000"/>
                </a:solidFill>
              </a:rPr>
              <a:t>SV3 = ∂ MSK=’CNTT” (SV)</a:t>
            </a:r>
          </a:p>
          <a:p>
            <a:pPr lvl="1">
              <a:lnSpc>
                <a:spcPct val="90000"/>
              </a:lnSpc>
            </a:pPr>
            <a:r>
              <a:rPr lang="en-US" altLang="en-US" i="1" dirty="0">
                <a:solidFill>
                  <a:srgbClr val="FF0000"/>
                </a:solidFill>
              </a:rPr>
              <a:t>SV4 = ∂ MSK=’DTVT” (SV)</a:t>
            </a:r>
          </a:p>
          <a:p>
            <a:pPr>
              <a:lnSpc>
                <a:spcPct val="90000"/>
              </a:lnSpc>
            </a:pPr>
            <a:r>
              <a:rPr lang="en-US" altLang="en-US" dirty="0" err="1"/>
              <a:t>Người</a:t>
            </a:r>
            <a:r>
              <a:rPr lang="en-US" altLang="en-US" dirty="0"/>
              <a:t> ta </a:t>
            </a:r>
            <a:r>
              <a:rPr lang="en-US" altLang="en-US" dirty="0" err="1"/>
              <a:t>phân</a:t>
            </a:r>
            <a:r>
              <a:rPr lang="en-US" altLang="en-US" dirty="0"/>
              <a:t> </a:t>
            </a:r>
            <a:r>
              <a:rPr lang="en-US" altLang="en-US" dirty="0" err="1"/>
              <a:t>loại</a:t>
            </a:r>
            <a:r>
              <a:rPr lang="en-US" altLang="en-US" dirty="0"/>
              <a:t> </a:t>
            </a:r>
            <a:r>
              <a:rPr lang="en-US" altLang="en-US" dirty="0" err="1"/>
              <a:t>phân</a:t>
            </a:r>
            <a:r>
              <a:rPr lang="en-US" altLang="en-US" dirty="0"/>
              <a:t> </a:t>
            </a:r>
            <a:r>
              <a:rPr lang="en-US" altLang="en-US" dirty="0" err="1"/>
              <a:t>mảnh</a:t>
            </a:r>
            <a:r>
              <a:rPr lang="en-US" altLang="en-US" dirty="0"/>
              <a:t> </a:t>
            </a:r>
            <a:r>
              <a:rPr lang="en-US" altLang="en-US" dirty="0" err="1"/>
              <a:t>ngang</a:t>
            </a:r>
            <a:r>
              <a:rPr lang="en-US" altLang="en-US" dirty="0"/>
              <a:t> </a:t>
            </a:r>
            <a:r>
              <a:rPr lang="en-US" altLang="en-US" dirty="0" err="1"/>
              <a:t>thành</a:t>
            </a:r>
            <a:r>
              <a:rPr lang="en-US" altLang="en-US" dirty="0"/>
              <a:t>: PMN </a:t>
            </a:r>
            <a:r>
              <a:rPr lang="en-US" altLang="en-US" dirty="0" err="1"/>
              <a:t>nguyên</a:t>
            </a:r>
            <a:r>
              <a:rPr lang="en-US" altLang="en-US" dirty="0"/>
              <a:t> </a:t>
            </a:r>
            <a:r>
              <a:rPr lang="en-US" altLang="en-US" dirty="0" err="1"/>
              <a:t>thủy</a:t>
            </a:r>
            <a:r>
              <a:rPr lang="en-US" altLang="en-US" dirty="0"/>
              <a:t> </a:t>
            </a:r>
            <a:r>
              <a:rPr lang="en-US" altLang="en-US" dirty="0" err="1"/>
              <a:t>và</a:t>
            </a:r>
            <a:r>
              <a:rPr lang="en-US" altLang="en-US" dirty="0"/>
              <a:t> PNM </a:t>
            </a:r>
            <a:r>
              <a:rPr lang="en-US" altLang="en-US" dirty="0" err="1"/>
              <a:t>dẫn</a:t>
            </a:r>
            <a:r>
              <a:rPr lang="en-US" altLang="en-US" dirty="0"/>
              <a:t> </a:t>
            </a:r>
            <a:r>
              <a:rPr lang="en-US" altLang="en-US" dirty="0" err="1"/>
              <a:t>xuất</a:t>
            </a:r>
            <a:r>
              <a:rPr lang="en-US" altLang="en-US" dirty="0"/>
              <a:t>.</a:t>
            </a:r>
          </a:p>
          <a:p>
            <a:pPr>
              <a:lnSpc>
                <a:spcPct val="90000"/>
              </a:lnSpc>
            </a:pPr>
            <a:endParaRPr lang="en-US" altLang="en-US" dirty="0"/>
          </a:p>
          <a:p>
            <a:endParaRPr lang="en-US" dirty="0"/>
          </a:p>
        </p:txBody>
      </p:sp>
    </p:spTree>
    <p:extLst>
      <p:ext uri="{BB962C8B-B14F-4D97-AF65-F5344CB8AC3E}">
        <p14:creationId xmlns:p14="http://schemas.microsoft.com/office/powerpoint/2010/main" val="6586294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80E9A1-85F9-D844-B1F9-3DEF81E415C5}"/>
              </a:ext>
            </a:extLst>
          </p:cNvPr>
          <p:cNvSpPr>
            <a:spLocks noGrp="1"/>
          </p:cNvSpPr>
          <p:nvPr>
            <p:ph type="title"/>
          </p:nvPr>
        </p:nvSpPr>
        <p:spPr/>
        <p:txBody>
          <a:bodyPr/>
          <a:lstStyle/>
          <a:p>
            <a:r>
              <a:rPr lang="en-US" altLang="en-US"/>
              <a:t>Phân mảnh ngang (Horizontal fragmentation)</a:t>
            </a:r>
            <a:endParaRPr lang="en-US"/>
          </a:p>
        </p:txBody>
      </p:sp>
      <p:sp>
        <p:nvSpPr>
          <p:cNvPr id="8" name="Text Placeholder 7">
            <a:extLst>
              <a:ext uri="{FF2B5EF4-FFF2-40B4-BE49-F238E27FC236}">
                <a16:creationId xmlns:a16="http://schemas.microsoft.com/office/drawing/2014/main" id="{E2FDAD4E-FF7E-C548-9AD7-B2C38E9AFA2B}"/>
              </a:ext>
            </a:extLst>
          </p:cNvPr>
          <p:cNvSpPr>
            <a:spLocks noGrp="1"/>
          </p:cNvSpPr>
          <p:nvPr>
            <p:ph type="body" idx="1"/>
          </p:nvPr>
        </p:nvSpPr>
        <p:spPr/>
        <p:txBody>
          <a:bodyPr/>
          <a:lstStyle/>
          <a:p>
            <a:pPr>
              <a:lnSpc>
                <a:spcPct val="80000"/>
              </a:lnSpc>
            </a:pPr>
            <a:r>
              <a:rPr lang="en-US" altLang="en-US">
                <a:solidFill>
                  <a:srgbClr val="008000"/>
                </a:solidFill>
              </a:rPr>
              <a:t>Phân mảnh ngang nguyên thủy</a:t>
            </a:r>
          </a:p>
        </p:txBody>
      </p:sp>
      <p:sp>
        <p:nvSpPr>
          <p:cNvPr id="9" name="Content Placeholder 8">
            <a:extLst>
              <a:ext uri="{FF2B5EF4-FFF2-40B4-BE49-F238E27FC236}">
                <a16:creationId xmlns:a16="http://schemas.microsoft.com/office/drawing/2014/main" id="{C4DCB65B-6223-1E40-B9F9-AB8B5016AB1D}"/>
              </a:ext>
            </a:extLst>
          </p:cNvPr>
          <p:cNvSpPr>
            <a:spLocks noGrp="1"/>
          </p:cNvSpPr>
          <p:nvPr>
            <p:ph sz="half" idx="2"/>
          </p:nvPr>
        </p:nvSpPr>
        <p:spPr/>
        <p:txBody>
          <a:bodyPr/>
          <a:lstStyle/>
          <a:p>
            <a:pPr>
              <a:lnSpc>
                <a:spcPct val="80000"/>
              </a:lnSpc>
            </a:pPr>
            <a:r>
              <a:rPr lang="en-US" altLang="en-US"/>
              <a:t>PMN nguyên thủy là PMN </a:t>
            </a:r>
            <a:r>
              <a:rPr lang="en-US" altLang="en-US">
                <a:solidFill>
                  <a:srgbClr val="FF0000"/>
                </a:solidFill>
              </a:rPr>
              <a:t>chỉ dựa trên một quan hệ</a:t>
            </a:r>
            <a:r>
              <a:rPr lang="en-US" altLang="en-US"/>
              <a:t>.</a:t>
            </a:r>
          </a:p>
          <a:p>
            <a:pPr>
              <a:lnSpc>
                <a:spcPct val="80000"/>
              </a:lnSpc>
            </a:pPr>
            <a:r>
              <a:rPr lang="en-US" altLang="en-US"/>
              <a:t>Ví dụ: cho quan hệ toàn cục  </a:t>
            </a:r>
            <a:r>
              <a:rPr lang="en-US" altLang="en-US" i="1">
                <a:solidFill>
                  <a:srgbClr val="FF0000"/>
                </a:solidFill>
              </a:rPr>
              <a:t>SV(</a:t>
            </a:r>
            <a:r>
              <a:rPr lang="en-US" altLang="en-US" i="1" u="sng">
                <a:solidFill>
                  <a:srgbClr val="FF0000"/>
                </a:solidFill>
              </a:rPr>
              <a:t>MSSV</a:t>
            </a:r>
            <a:r>
              <a:rPr lang="en-US" altLang="en-US" i="1">
                <a:solidFill>
                  <a:srgbClr val="FF0000"/>
                </a:solidFill>
              </a:rPr>
              <a:t>, TENSV, NAMS, NOIS, GT, DIACHI, EMAIL, MSK)</a:t>
            </a:r>
          </a:p>
          <a:p>
            <a:pPr>
              <a:lnSpc>
                <a:spcPct val="80000"/>
              </a:lnSpc>
            </a:pPr>
            <a:r>
              <a:rPr lang="en-US" altLang="en-US"/>
              <a:t>Ta tạo ra 02 quan hệ SV3’ SV4’thỏa điều kiện sau, chúng tạo thành 2 phân mảnh ngang của SV.</a:t>
            </a:r>
          </a:p>
          <a:p>
            <a:pPr marL="400050" lvl="1" indent="0">
              <a:lnSpc>
                <a:spcPct val="80000"/>
              </a:lnSpc>
              <a:buNone/>
            </a:pPr>
            <a:r>
              <a:rPr lang="en-US" altLang="en-US" sz="2400"/>
              <a:t>SV3’= ∂ </a:t>
            </a:r>
            <a:r>
              <a:rPr lang="en-US" altLang="en-US" sz="2400" baseline="-8000"/>
              <a:t>GT=’Nu”</a:t>
            </a:r>
            <a:r>
              <a:rPr lang="en-US" altLang="en-US" sz="2400"/>
              <a:t> (SV)</a:t>
            </a:r>
          </a:p>
          <a:p>
            <a:pPr marL="400050" lvl="1" indent="0">
              <a:lnSpc>
                <a:spcPct val="80000"/>
              </a:lnSpc>
              <a:buNone/>
            </a:pPr>
            <a:r>
              <a:rPr lang="en-US" altLang="en-US" sz="2400"/>
              <a:t>SV4’= ∂ </a:t>
            </a:r>
            <a:r>
              <a:rPr lang="en-US" altLang="en-US" sz="2400" baseline="-8000"/>
              <a:t>GT=”Nam’</a:t>
            </a:r>
            <a:r>
              <a:rPr lang="en-US" altLang="en-US" sz="2400"/>
              <a:t> (SV)</a:t>
            </a:r>
            <a:endParaRPr lang="en-US" altLang="en-US" sz="2400" b="1"/>
          </a:p>
          <a:p>
            <a:pPr marL="0" indent="0">
              <a:buNone/>
            </a:pPr>
            <a:endParaRPr lang="en-US"/>
          </a:p>
        </p:txBody>
      </p:sp>
      <p:sp>
        <p:nvSpPr>
          <p:cNvPr id="10" name="Text Placeholder 9">
            <a:extLst>
              <a:ext uri="{FF2B5EF4-FFF2-40B4-BE49-F238E27FC236}">
                <a16:creationId xmlns:a16="http://schemas.microsoft.com/office/drawing/2014/main" id="{50F46BD9-762F-8144-8E2C-8DDAA993FD0A}"/>
              </a:ext>
            </a:extLst>
          </p:cNvPr>
          <p:cNvSpPr>
            <a:spLocks noGrp="1"/>
          </p:cNvSpPr>
          <p:nvPr>
            <p:ph type="body" sz="quarter" idx="3"/>
          </p:nvPr>
        </p:nvSpPr>
        <p:spPr/>
        <p:txBody>
          <a:bodyPr/>
          <a:lstStyle/>
          <a:p>
            <a:r>
              <a:rPr lang="en-US" altLang="en-US">
                <a:solidFill>
                  <a:srgbClr val="008000"/>
                </a:solidFill>
              </a:rPr>
              <a:t>Phân mảnh ngang dẫn xuất</a:t>
            </a:r>
          </a:p>
        </p:txBody>
      </p:sp>
      <p:sp>
        <p:nvSpPr>
          <p:cNvPr id="11" name="Content Placeholder 10">
            <a:extLst>
              <a:ext uri="{FF2B5EF4-FFF2-40B4-BE49-F238E27FC236}">
                <a16:creationId xmlns:a16="http://schemas.microsoft.com/office/drawing/2014/main" id="{88AA56BD-2DC0-D14A-BA3A-B213465994A4}"/>
              </a:ext>
            </a:extLst>
          </p:cNvPr>
          <p:cNvSpPr>
            <a:spLocks noGrp="1"/>
          </p:cNvSpPr>
          <p:nvPr>
            <p:ph sz="quarter" idx="4"/>
          </p:nvPr>
        </p:nvSpPr>
        <p:spPr/>
        <p:txBody>
          <a:bodyPr/>
          <a:lstStyle/>
          <a:p>
            <a:pPr>
              <a:lnSpc>
                <a:spcPct val="80000"/>
              </a:lnSpc>
            </a:pPr>
            <a:r>
              <a:rPr lang="en-US" altLang="en-US"/>
              <a:t>PMN dẫn xuất là PMN </a:t>
            </a:r>
            <a:r>
              <a:rPr lang="en-US" altLang="en-US">
                <a:solidFill>
                  <a:srgbClr val="FF0000"/>
                </a:solidFill>
              </a:rPr>
              <a:t>một quan hệ nhưng cần dựa vào quan hệ khác </a:t>
            </a:r>
            <a:r>
              <a:rPr lang="en-US" altLang="en-US"/>
              <a:t>để phân mảnh.</a:t>
            </a:r>
          </a:p>
          <a:p>
            <a:pPr>
              <a:lnSpc>
                <a:spcPct val="80000"/>
              </a:lnSpc>
            </a:pPr>
            <a:r>
              <a:rPr lang="en-US" altLang="en-US"/>
              <a:t>Ví dụ</a:t>
            </a:r>
          </a:p>
          <a:p>
            <a:pPr marL="0" indent="0">
              <a:lnSpc>
                <a:spcPct val="80000"/>
              </a:lnSpc>
              <a:buNone/>
            </a:pPr>
            <a:r>
              <a:rPr lang="en-US" altLang="en-US"/>
              <a:t>SV5 = ∏ [∂ </a:t>
            </a:r>
            <a:r>
              <a:rPr lang="en-US" altLang="en-US" baseline="-8000"/>
              <a:t>tenkhoa=’Cong Nghe Thong Tin ”</a:t>
            </a:r>
            <a:r>
              <a:rPr lang="en-US" altLang="en-US"/>
              <a:t> (SV►◄KHOA) + Đk phép kết]</a:t>
            </a:r>
          </a:p>
          <a:p>
            <a:pPr marL="0" indent="0">
              <a:lnSpc>
                <a:spcPct val="80000"/>
              </a:lnSpc>
              <a:buNone/>
            </a:pPr>
            <a:r>
              <a:rPr lang="en-US" altLang="en-US"/>
              <a:t>SV6 = ∏ [∂ </a:t>
            </a:r>
            <a:r>
              <a:rPr lang="en-US" altLang="en-US" baseline="-8000"/>
              <a:t>tenkhoa=’Dien Tu Vien Thong”</a:t>
            </a:r>
            <a:r>
              <a:rPr lang="en-US" altLang="en-US"/>
              <a:t> (SV►◄KHOA) + Đk phép kết]</a:t>
            </a:r>
          </a:p>
          <a:p>
            <a:pPr marL="0" indent="0">
              <a:lnSpc>
                <a:spcPct val="80000"/>
              </a:lnSpc>
              <a:buNone/>
            </a:pPr>
            <a:r>
              <a:rPr lang="en-US" altLang="en-US">
                <a:solidFill>
                  <a:srgbClr val="FF0000"/>
                </a:solidFill>
              </a:rPr>
              <a:t>Một cách thể hiện khác của SV5, SV6</a:t>
            </a:r>
          </a:p>
          <a:p>
            <a:pPr marL="0" indent="0">
              <a:lnSpc>
                <a:spcPct val="80000"/>
              </a:lnSpc>
              <a:buNone/>
            </a:pPr>
            <a:r>
              <a:rPr lang="en-US" altLang="en-US"/>
              <a:t>SV5 = ∏ [ (SV3►◄KHOA)]</a:t>
            </a:r>
          </a:p>
          <a:p>
            <a:pPr marL="0" indent="0">
              <a:lnSpc>
                <a:spcPct val="80000"/>
              </a:lnSpc>
              <a:buNone/>
            </a:pPr>
            <a:r>
              <a:rPr lang="en-US" altLang="en-US"/>
              <a:t>SV6 = ∏ [ (SV4►◄KHOA)]</a:t>
            </a:r>
            <a:endParaRPr lang="en-US" sz="3200"/>
          </a:p>
        </p:txBody>
      </p:sp>
    </p:spTree>
    <p:extLst>
      <p:ext uri="{BB962C8B-B14F-4D97-AF65-F5344CB8AC3E}">
        <p14:creationId xmlns:p14="http://schemas.microsoft.com/office/powerpoint/2010/main" val="151994582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44FF-EB7D-9646-9188-EF58BEC92E11}"/>
              </a:ext>
            </a:extLst>
          </p:cNvPr>
          <p:cNvSpPr>
            <a:spLocks noGrp="1"/>
          </p:cNvSpPr>
          <p:nvPr>
            <p:ph type="title"/>
          </p:nvPr>
        </p:nvSpPr>
        <p:spPr>
          <a:xfrm>
            <a:off x="609600" y="152400"/>
            <a:ext cx="10972800" cy="1143000"/>
          </a:xfrm>
        </p:spPr>
        <p:txBody>
          <a:bodyPr/>
          <a:lstStyle/>
          <a:p>
            <a:r>
              <a:rPr lang="en-US" altLang="en-US" dirty="0" err="1"/>
              <a:t>Phân</a:t>
            </a:r>
            <a:r>
              <a:rPr lang="en-US" altLang="en-US" dirty="0"/>
              <a:t> </a:t>
            </a:r>
            <a:r>
              <a:rPr lang="en-US" altLang="en-US" dirty="0" err="1"/>
              <a:t>mảnh</a:t>
            </a:r>
            <a:r>
              <a:rPr lang="en-US" altLang="en-US" dirty="0"/>
              <a:t> </a:t>
            </a:r>
            <a:r>
              <a:rPr lang="en-US" altLang="en-US" dirty="0" err="1"/>
              <a:t>dọc</a:t>
            </a:r>
            <a:r>
              <a:rPr lang="en-US" altLang="en-US" dirty="0"/>
              <a:t> (Vertical fragmentation)</a:t>
            </a:r>
            <a:endParaRPr lang="en-US" dirty="0"/>
          </a:p>
        </p:txBody>
      </p:sp>
      <p:sp>
        <p:nvSpPr>
          <p:cNvPr id="50177" name="Rectangle 3">
            <a:extLst>
              <a:ext uri="{FF2B5EF4-FFF2-40B4-BE49-F238E27FC236}">
                <a16:creationId xmlns:a16="http://schemas.microsoft.com/office/drawing/2014/main" id="{6002986D-2D97-0F43-A3DF-B22D0F07B9C9}"/>
              </a:ext>
            </a:extLst>
          </p:cNvPr>
          <p:cNvSpPr>
            <a:spLocks noGrp="1" noChangeArrowheads="1"/>
          </p:cNvSpPr>
          <p:nvPr>
            <p:ph idx="1"/>
          </p:nvPr>
        </p:nvSpPr>
        <p:spPr>
          <a:xfrm>
            <a:off x="190500" y="1166018"/>
            <a:ext cx="11811000" cy="4525963"/>
          </a:xfrm>
        </p:spPr>
        <p:txBody>
          <a:bodyPr/>
          <a:lstStyle/>
          <a:p>
            <a:r>
              <a:rPr lang="en-US" altLang="en-US" dirty="0" err="1"/>
              <a:t>Một</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toàn</a:t>
            </a:r>
            <a:r>
              <a:rPr lang="en-US" altLang="en-US" dirty="0"/>
              <a:t> </a:t>
            </a:r>
            <a:r>
              <a:rPr lang="en-US" altLang="en-US" dirty="0" err="1"/>
              <a:t>cục</a:t>
            </a:r>
            <a:r>
              <a:rPr lang="en-US" altLang="en-US" dirty="0"/>
              <a:t> </a:t>
            </a:r>
            <a:r>
              <a:rPr lang="en-US" altLang="en-US" i="1" dirty="0">
                <a:solidFill>
                  <a:srgbClr val="FF0000"/>
                </a:solidFill>
              </a:rPr>
              <a:t>R(A</a:t>
            </a:r>
            <a:r>
              <a:rPr lang="en-US" altLang="en-US" i="1" baseline="-25000" dirty="0">
                <a:solidFill>
                  <a:srgbClr val="FF0000"/>
                </a:solidFill>
              </a:rPr>
              <a:t>1</a:t>
            </a:r>
            <a:r>
              <a:rPr lang="en-US" altLang="en-US" i="1" dirty="0">
                <a:solidFill>
                  <a:srgbClr val="FF0000"/>
                </a:solidFill>
              </a:rPr>
              <a:t>, A</a:t>
            </a:r>
            <a:r>
              <a:rPr lang="en-US" altLang="en-US" i="1" baseline="-25000" dirty="0">
                <a:solidFill>
                  <a:srgbClr val="FF0000"/>
                </a:solidFill>
              </a:rPr>
              <a:t>2</a:t>
            </a:r>
            <a:r>
              <a:rPr lang="en-US" altLang="en-US" i="1" dirty="0">
                <a:solidFill>
                  <a:srgbClr val="FF0000"/>
                </a:solidFill>
              </a:rPr>
              <a:t>, . . ., A</a:t>
            </a:r>
            <a:r>
              <a:rPr lang="en-US" altLang="en-US" i="1" baseline="-25000" dirty="0">
                <a:solidFill>
                  <a:srgbClr val="FF0000"/>
                </a:solidFill>
              </a:rPr>
              <a:t>n</a:t>
            </a:r>
            <a:r>
              <a:rPr lang="en-US" altLang="en-US" i="1" dirty="0">
                <a:solidFill>
                  <a:srgbClr val="FF0000"/>
                </a:solidFill>
              </a:rPr>
              <a:t>) </a:t>
            </a:r>
            <a:r>
              <a:rPr lang="en-US" altLang="en-US" dirty="0"/>
              <a:t>chia </a:t>
            </a:r>
            <a:r>
              <a:rPr lang="en-US" altLang="en-US" dirty="0" err="1"/>
              <a:t>thành</a:t>
            </a:r>
            <a:r>
              <a:rPr lang="en-US" altLang="en-US" dirty="0"/>
              <a:t> </a:t>
            </a:r>
            <a:r>
              <a:rPr lang="en-US" altLang="en-US" dirty="0" err="1"/>
              <a:t>tập</a:t>
            </a:r>
            <a:r>
              <a:rPr lang="en-US" altLang="en-US" dirty="0"/>
              <a:t> </a:t>
            </a:r>
            <a:r>
              <a:rPr lang="en-US" altLang="en-US" dirty="0" err="1"/>
              <a:t>các</a:t>
            </a:r>
            <a:r>
              <a:rPr lang="en-US" altLang="en-US" dirty="0"/>
              <a:t> </a:t>
            </a:r>
            <a:r>
              <a:rPr lang="en-US" altLang="en-US" dirty="0" err="1"/>
              <a:t>quan</a:t>
            </a:r>
            <a:r>
              <a:rPr lang="en-US" altLang="en-US" dirty="0"/>
              <a:t> </a:t>
            </a:r>
            <a:r>
              <a:rPr lang="en-US" altLang="en-US" dirty="0" err="1"/>
              <a:t>hệ</a:t>
            </a:r>
            <a:r>
              <a:rPr lang="en-US" altLang="en-US" dirty="0"/>
              <a:t> con Ri </a:t>
            </a:r>
            <a:r>
              <a:rPr lang="en-US" altLang="en-US" dirty="0" err="1"/>
              <a:t>bằng</a:t>
            </a:r>
            <a:r>
              <a:rPr lang="en-US" altLang="en-US" dirty="0"/>
              <a:t> </a:t>
            </a:r>
            <a:r>
              <a:rPr lang="en-US" altLang="en-US" dirty="0" err="1"/>
              <a:t>cách</a:t>
            </a:r>
            <a:r>
              <a:rPr lang="en-US" altLang="en-US" dirty="0"/>
              <a:t> </a:t>
            </a:r>
            <a:r>
              <a:rPr lang="en-US" altLang="en-US" dirty="0" err="1"/>
              <a:t>rải</a:t>
            </a:r>
            <a:r>
              <a:rPr lang="en-US" altLang="en-US" dirty="0"/>
              <a:t> </a:t>
            </a:r>
            <a:r>
              <a:rPr lang="en-US" altLang="en-US" dirty="0" err="1"/>
              <a:t>các</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quan</a:t>
            </a:r>
            <a:r>
              <a:rPr lang="en-US" altLang="en-US" dirty="0"/>
              <a:t> </a:t>
            </a:r>
            <a:r>
              <a:rPr lang="en-US" altLang="en-US" dirty="0" err="1"/>
              <a:t>hệ</a:t>
            </a:r>
            <a:r>
              <a:rPr lang="en-US" altLang="en-US" dirty="0"/>
              <a:t> con Ri.</a:t>
            </a:r>
          </a:p>
          <a:p>
            <a:pPr lvl="1"/>
            <a:r>
              <a:rPr lang="en-US" altLang="en-US" dirty="0" err="1"/>
              <a:t>Kí</a:t>
            </a:r>
            <a:r>
              <a:rPr lang="en-US" altLang="en-US" dirty="0"/>
              <a:t> </a:t>
            </a:r>
            <a:r>
              <a:rPr lang="en-US" altLang="en-US" dirty="0" err="1"/>
              <a:t>hiệu</a:t>
            </a:r>
            <a:r>
              <a:rPr lang="en-US" altLang="en-US" dirty="0"/>
              <a:t>: </a:t>
            </a:r>
            <a:r>
              <a:rPr lang="en-US" altLang="en-US" dirty="0">
                <a:solidFill>
                  <a:srgbClr val="FF0000"/>
                </a:solidFill>
              </a:rPr>
              <a:t>Ri = ∏ </a:t>
            </a:r>
            <a:r>
              <a:rPr lang="en-US" altLang="en-US" baseline="-8000" dirty="0" err="1">
                <a:solidFill>
                  <a:srgbClr val="FF0000"/>
                </a:solidFill>
              </a:rPr>
              <a:t>các</a:t>
            </a:r>
            <a:r>
              <a:rPr lang="en-US" altLang="en-US" baseline="-8000" dirty="0">
                <a:solidFill>
                  <a:srgbClr val="FF0000"/>
                </a:solidFill>
              </a:rPr>
              <a:t> </a:t>
            </a:r>
            <a:r>
              <a:rPr lang="en-US" altLang="en-US" baseline="-8000" dirty="0" err="1">
                <a:solidFill>
                  <a:srgbClr val="FF0000"/>
                </a:solidFill>
              </a:rPr>
              <a:t>cột</a:t>
            </a:r>
            <a:r>
              <a:rPr lang="en-US" altLang="en-US" dirty="0">
                <a:solidFill>
                  <a:srgbClr val="FF0000"/>
                </a:solidFill>
              </a:rPr>
              <a:t>  (R)</a:t>
            </a:r>
          </a:p>
          <a:p>
            <a:r>
              <a:rPr lang="en-US" altLang="en-US" dirty="0" err="1"/>
              <a:t>Ví</a:t>
            </a:r>
            <a:r>
              <a:rPr lang="en-US" altLang="en-US" dirty="0"/>
              <a:t> </a:t>
            </a:r>
            <a:r>
              <a:rPr lang="en-US" altLang="en-US" dirty="0" err="1"/>
              <a:t>dụ</a:t>
            </a:r>
            <a:r>
              <a:rPr lang="en-US" altLang="en-US" dirty="0"/>
              <a:t>: </a:t>
            </a:r>
            <a:r>
              <a:rPr lang="en-US" altLang="en-US" dirty="0" err="1"/>
              <a:t>cho</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toàn</a:t>
            </a:r>
            <a:r>
              <a:rPr lang="en-US" altLang="en-US" dirty="0"/>
              <a:t> </a:t>
            </a:r>
            <a:r>
              <a:rPr lang="en-US" altLang="en-US" dirty="0" err="1"/>
              <a:t>cục</a:t>
            </a:r>
            <a:r>
              <a:rPr lang="en-US" altLang="en-US" dirty="0"/>
              <a:t>  </a:t>
            </a:r>
          </a:p>
          <a:p>
            <a:pPr marL="0" indent="0" algn="ctr">
              <a:buNone/>
            </a:pPr>
            <a:r>
              <a:rPr lang="en-US" altLang="en-US" dirty="0">
                <a:solidFill>
                  <a:srgbClr val="FF0000"/>
                </a:solidFill>
              </a:rPr>
              <a:t>SV(</a:t>
            </a:r>
            <a:r>
              <a:rPr lang="en-US" altLang="en-US" u="sng" dirty="0">
                <a:solidFill>
                  <a:srgbClr val="FF0000"/>
                </a:solidFill>
              </a:rPr>
              <a:t>MSSV</a:t>
            </a:r>
            <a:r>
              <a:rPr lang="en-US" altLang="en-US" dirty="0">
                <a:solidFill>
                  <a:srgbClr val="FF0000"/>
                </a:solidFill>
              </a:rPr>
              <a:t>, TENSV, NAMS, NOIS, GT, DIACHI, EMAIL,MSK)</a:t>
            </a:r>
          </a:p>
          <a:p>
            <a:r>
              <a:rPr lang="en-US" altLang="en-US" dirty="0"/>
              <a:t>Ta </a:t>
            </a:r>
            <a:r>
              <a:rPr lang="en-US" altLang="en-US" dirty="0" err="1"/>
              <a:t>tạo</a:t>
            </a:r>
            <a:r>
              <a:rPr lang="en-US" altLang="en-US" dirty="0"/>
              <a:t> ra 02 </a:t>
            </a:r>
            <a:r>
              <a:rPr lang="en-US" altLang="en-US" dirty="0" err="1"/>
              <a:t>quan</a:t>
            </a:r>
            <a:r>
              <a:rPr lang="en-US" altLang="en-US" dirty="0"/>
              <a:t> </a:t>
            </a:r>
            <a:r>
              <a:rPr lang="en-US" altLang="en-US" dirty="0" err="1"/>
              <a:t>hệ</a:t>
            </a:r>
            <a:r>
              <a:rPr lang="en-US" altLang="en-US" dirty="0"/>
              <a:t> SV7, SV8 </a:t>
            </a:r>
            <a:r>
              <a:rPr lang="en-US" altLang="en-US" dirty="0" err="1"/>
              <a:t>thỏa</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sau</a:t>
            </a:r>
            <a:r>
              <a:rPr lang="en-US" altLang="en-US" dirty="0"/>
              <a:t>, </a:t>
            </a:r>
          </a:p>
          <a:p>
            <a:pPr lvl="1"/>
            <a:r>
              <a:rPr lang="en-US" altLang="en-US" dirty="0">
                <a:solidFill>
                  <a:srgbClr val="FF0000"/>
                </a:solidFill>
              </a:rPr>
              <a:t>SV7 = ∏ </a:t>
            </a:r>
            <a:r>
              <a:rPr lang="en-US" altLang="en-US" baseline="-8000" dirty="0">
                <a:solidFill>
                  <a:srgbClr val="FF0000"/>
                </a:solidFill>
              </a:rPr>
              <a:t>MSSV, NAMS, NOIS, GT, DIACHI, EMAIL, MSK</a:t>
            </a:r>
            <a:r>
              <a:rPr lang="en-US" altLang="en-US" dirty="0">
                <a:solidFill>
                  <a:srgbClr val="FF0000"/>
                </a:solidFill>
              </a:rPr>
              <a:t> (SV)</a:t>
            </a:r>
          </a:p>
          <a:p>
            <a:pPr lvl="1"/>
            <a:r>
              <a:rPr lang="en-US" altLang="en-US" dirty="0">
                <a:solidFill>
                  <a:srgbClr val="FF0000"/>
                </a:solidFill>
              </a:rPr>
              <a:t>SV8 = ∏ </a:t>
            </a:r>
            <a:r>
              <a:rPr lang="en-US" altLang="en-US" baseline="-8000" dirty="0">
                <a:solidFill>
                  <a:srgbClr val="FF0000"/>
                </a:solidFill>
              </a:rPr>
              <a:t>MSSV, TENSV</a:t>
            </a:r>
            <a:r>
              <a:rPr lang="en-US" altLang="en-US" dirty="0">
                <a:solidFill>
                  <a:srgbClr val="FF0000"/>
                </a:solidFill>
              </a:rPr>
              <a:t> (SV)</a:t>
            </a:r>
          </a:p>
          <a:p>
            <a:r>
              <a:rPr lang="en-US" altLang="en-US" dirty="0" err="1"/>
              <a:t>Người</a:t>
            </a:r>
            <a:r>
              <a:rPr lang="en-US" altLang="en-US" dirty="0"/>
              <a:t> ta </a:t>
            </a:r>
            <a:r>
              <a:rPr lang="en-US" altLang="en-US" dirty="0" err="1"/>
              <a:t>phân</a:t>
            </a:r>
            <a:r>
              <a:rPr lang="en-US" altLang="en-US" dirty="0"/>
              <a:t> </a:t>
            </a:r>
            <a:r>
              <a:rPr lang="en-US" altLang="en-US" dirty="0" err="1"/>
              <a:t>loại</a:t>
            </a:r>
            <a:r>
              <a:rPr lang="en-US" altLang="en-US" dirty="0"/>
              <a:t> </a:t>
            </a:r>
            <a:r>
              <a:rPr lang="en-US" altLang="en-US" dirty="0" err="1"/>
              <a:t>phân</a:t>
            </a:r>
            <a:r>
              <a:rPr lang="en-US" altLang="en-US" dirty="0"/>
              <a:t> </a:t>
            </a:r>
            <a:r>
              <a:rPr lang="en-US" altLang="en-US" dirty="0" err="1"/>
              <a:t>mảnh</a:t>
            </a:r>
            <a:r>
              <a:rPr lang="en-US" altLang="en-US" dirty="0"/>
              <a:t> </a:t>
            </a:r>
            <a:r>
              <a:rPr lang="en-US" altLang="en-US" dirty="0" err="1"/>
              <a:t>dọc</a:t>
            </a:r>
            <a:r>
              <a:rPr lang="en-US" altLang="en-US" dirty="0"/>
              <a:t> </a:t>
            </a:r>
            <a:r>
              <a:rPr lang="en-US" altLang="en-US" dirty="0" err="1"/>
              <a:t>thành</a:t>
            </a:r>
            <a:r>
              <a:rPr lang="en-US" altLang="en-US" dirty="0"/>
              <a:t>: PM </a:t>
            </a:r>
            <a:r>
              <a:rPr lang="en-US" altLang="en-US" dirty="0" err="1"/>
              <a:t>dọc</a:t>
            </a:r>
            <a:r>
              <a:rPr lang="en-US" altLang="en-US" dirty="0"/>
              <a:t> </a:t>
            </a:r>
            <a:r>
              <a:rPr lang="en-US" altLang="en-US" dirty="0" err="1"/>
              <a:t>dư</a:t>
            </a:r>
            <a:r>
              <a:rPr lang="en-US" altLang="en-US" dirty="0"/>
              <a:t> </a:t>
            </a:r>
            <a:r>
              <a:rPr lang="en-US" altLang="en-US" dirty="0" err="1"/>
              <a:t>thừa</a:t>
            </a:r>
            <a:r>
              <a:rPr lang="en-US" altLang="en-US" dirty="0"/>
              <a:t> </a:t>
            </a:r>
            <a:r>
              <a:rPr lang="en-US" altLang="en-US" dirty="0" err="1"/>
              <a:t>và</a:t>
            </a:r>
            <a:r>
              <a:rPr lang="en-US" altLang="en-US" dirty="0"/>
              <a:t> PN </a:t>
            </a:r>
            <a:r>
              <a:rPr lang="en-US" altLang="en-US" dirty="0" err="1"/>
              <a:t>dọc</a:t>
            </a:r>
            <a:r>
              <a:rPr lang="en-US" altLang="en-US" dirty="0"/>
              <a:t> </a:t>
            </a:r>
            <a:r>
              <a:rPr lang="en-US" altLang="en-US" dirty="0" err="1"/>
              <a:t>không</a:t>
            </a:r>
            <a:r>
              <a:rPr lang="en-US" altLang="en-US" dirty="0"/>
              <a:t> </a:t>
            </a:r>
            <a:r>
              <a:rPr lang="en-US" altLang="en-US" dirty="0" err="1"/>
              <a:t>dư</a:t>
            </a:r>
            <a:r>
              <a:rPr lang="en-US" altLang="en-US" dirty="0"/>
              <a:t> </a:t>
            </a:r>
            <a:r>
              <a:rPr lang="en-US" altLang="en-US" dirty="0" err="1"/>
              <a:t>thừa</a:t>
            </a:r>
            <a:r>
              <a:rPr lang="en-US" altLang="en-US" dirty="0"/>
              <a:t>.</a:t>
            </a:r>
          </a:p>
          <a:p>
            <a:endParaRPr lang="en-US" altLang="en-US" dirty="0">
              <a:solidFill>
                <a:srgbClr val="FF0000"/>
              </a:solidFill>
            </a:endParaRPr>
          </a:p>
        </p:txBody>
      </p:sp>
    </p:spTree>
    <p:extLst>
      <p:ext uri="{BB962C8B-B14F-4D97-AF65-F5344CB8AC3E}">
        <p14:creationId xmlns:p14="http://schemas.microsoft.com/office/powerpoint/2010/main" val="31244521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6302-27D0-874F-8FEF-CFDA8EDEAAE4}"/>
              </a:ext>
            </a:extLst>
          </p:cNvPr>
          <p:cNvSpPr>
            <a:spLocks noGrp="1"/>
          </p:cNvSpPr>
          <p:nvPr>
            <p:ph type="title"/>
          </p:nvPr>
        </p:nvSpPr>
        <p:spPr/>
        <p:txBody>
          <a:bodyPr/>
          <a:lstStyle/>
          <a:p>
            <a:r>
              <a:rPr lang="en-US" altLang="en-US"/>
              <a:t>Phân mảnh dọc (Vertical fragmentation)</a:t>
            </a:r>
            <a:endParaRPr lang="en-US"/>
          </a:p>
        </p:txBody>
      </p:sp>
      <p:sp>
        <p:nvSpPr>
          <p:cNvPr id="3" name="Text Placeholder 2">
            <a:extLst>
              <a:ext uri="{FF2B5EF4-FFF2-40B4-BE49-F238E27FC236}">
                <a16:creationId xmlns:a16="http://schemas.microsoft.com/office/drawing/2014/main" id="{0105330B-D513-494B-A41F-A720A38776F8}"/>
              </a:ext>
            </a:extLst>
          </p:cNvPr>
          <p:cNvSpPr>
            <a:spLocks noGrp="1"/>
          </p:cNvSpPr>
          <p:nvPr>
            <p:ph type="body" idx="1"/>
          </p:nvPr>
        </p:nvSpPr>
        <p:spPr/>
        <p:txBody>
          <a:bodyPr/>
          <a:lstStyle/>
          <a:p>
            <a:r>
              <a:rPr lang="en-US" altLang="en-US">
                <a:solidFill>
                  <a:srgbClr val="FF0000"/>
                </a:solidFill>
              </a:rPr>
              <a:t>Phân mảnh dọc không dư thừa (non-redundant fragmentation)</a:t>
            </a:r>
          </a:p>
        </p:txBody>
      </p:sp>
      <p:sp>
        <p:nvSpPr>
          <p:cNvPr id="4" name="Content Placeholder 3">
            <a:extLst>
              <a:ext uri="{FF2B5EF4-FFF2-40B4-BE49-F238E27FC236}">
                <a16:creationId xmlns:a16="http://schemas.microsoft.com/office/drawing/2014/main" id="{FA7C0EC2-5785-3B4C-BA83-9C1FCD1E48A6}"/>
              </a:ext>
            </a:extLst>
          </p:cNvPr>
          <p:cNvSpPr>
            <a:spLocks noGrp="1"/>
          </p:cNvSpPr>
          <p:nvPr>
            <p:ph sz="half" idx="2"/>
          </p:nvPr>
        </p:nvSpPr>
        <p:spPr/>
        <p:txBody>
          <a:bodyPr/>
          <a:lstStyle/>
          <a:p>
            <a:pPr>
              <a:lnSpc>
                <a:spcPct val="80000"/>
              </a:lnSpc>
            </a:pPr>
            <a:r>
              <a:rPr lang="en-US" altLang="en-US" dirty="0" err="1"/>
              <a:t>Phân</a:t>
            </a:r>
            <a:r>
              <a:rPr lang="en-US" altLang="en-US" dirty="0"/>
              <a:t> </a:t>
            </a:r>
            <a:r>
              <a:rPr lang="en-US" altLang="en-US" dirty="0" err="1"/>
              <a:t>mảnh</a:t>
            </a:r>
            <a:r>
              <a:rPr lang="en-US" altLang="en-US" dirty="0"/>
              <a:t> </a:t>
            </a:r>
            <a:r>
              <a:rPr lang="en-US" altLang="en-US" dirty="0" err="1"/>
              <a:t>dọc</a:t>
            </a:r>
            <a:r>
              <a:rPr lang="en-US" altLang="en-US" dirty="0"/>
              <a:t> </a:t>
            </a:r>
            <a:r>
              <a:rPr lang="en-US" altLang="en-US" dirty="0" err="1">
                <a:solidFill>
                  <a:srgbClr val="FF0000"/>
                </a:solidFill>
              </a:rPr>
              <a:t>không</a:t>
            </a:r>
            <a:r>
              <a:rPr lang="en-US" altLang="en-US" dirty="0">
                <a:solidFill>
                  <a:srgbClr val="FF0000"/>
                </a:solidFill>
              </a:rPr>
              <a:t> </a:t>
            </a:r>
            <a:r>
              <a:rPr lang="en-US" altLang="en-US" dirty="0" err="1">
                <a:solidFill>
                  <a:srgbClr val="FF0000"/>
                </a:solidFill>
              </a:rPr>
              <a:t>dư</a:t>
            </a:r>
            <a:r>
              <a:rPr lang="en-US" altLang="en-US" dirty="0">
                <a:solidFill>
                  <a:srgbClr val="FF0000"/>
                </a:solidFill>
              </a:rPr>
              <a:t> </a:t>
            </a:r>
            <a:r>
              <a:rPr lang="en-US" altLang="en-US" dirty="0" err="1">
                <a:solidFill>
                  <a:srgbClr val="FF0000"/>
                </a:solidFill>
              </a:rPr>
              <a:t>thừa</a:t>
            </a:r>
            <a:r>
              <a:rPr lang="en-US" altLang="en-US" dirty="0">
                <a:solidFill>
                  <a:srgbClr val="FF0000"/>
                </a:solidFill>
              </a:rPr>
              <a:t> </a:t>
            </a:r>
            <a:r>
              <a:rPr lang="en-US" altLang="en-US" dirty="0" err="1">
                <a:solidFill>
                  <a:srgbClr val="FF0000"/>
                </a:solidFill>
              </a:rPr>
              <a:t>là</a:t>
            </a:r>
            <a:r>
              <a:rPr lang="en-US" altLang="en-US" dirty="0">
                <a:solidFill>
                  <a:srgbClr val="FF0000"/>
                </a:solidFill>
              </a:rPr>
              <a:t> </a:t>
            </a:r>
            <a:r>
              <a:rPr lang="en-US" altLang="en-US" dirty="0" err="1">
                <a:solidFill>
                  <a:srgbClr val="FF0000"/>
                </a:solidFill>
              </a:rPr>
              <a:t>các</a:t>
            </a:r>
            <a:r>
              <a:rPr lang="en-US" altLang="en-US" dirty="0">
                <a:solidFill>
                  <a:srgbClr val="FF0000"/>
                </a:solidFill>
              </a:rPr>
              <a:t> </a:t>
            </a:r>
            <a:r>
              <a:rPr lang="en-US" altLang="en-US" dirty="0" err="1">
                <a:solidFill>
                  <a:srgbClr val="FF0000"/>
                </a:solidFill>
              </a:rPr>
              <a:t>phân</a:t>
            </a:r>
            <a:r>
              <a:rPr lang="en-US" altLang="en-US" dirty="0">
                <a:solidFill>
                  <a:srgbClr val="FF0000"/>
                </a:solidFill>
              </a:rPr>
              <a:t> </a:t>
            </a:r>
            <a:r>
              <a:rPr lang="en-US" altLang="en-US" dirty="0" err="1">
                <a:solidFill>
                  <a:srgbClr val="FF0000"/>
                </a:solidFill>
              </a:rPr>
              <a:t>mảnh</a:t>
            </a:r>
            <a:r>
              <a:rPr lang="en-US" altLang="en-US" dirty="0">
                <a:solidFill>
                  <a:srgbClr val="FF0000"/>
                </a:solidFill>
              </a:rPr>
              <a:t> </a:t>
            </a:r>
            <a:r>
              <a:rPr lang="en-US" altLang="en-US" dirty="0" err="1">
                <a:solidFill>
                  <a:srgbClr val="FF0000"/>
                </a:solidFill>
              </a:rPr>
              <a:t>dọc</a:t>
            </a:r>
            <a:r>
              <a:rPr lang="en-US" altLang="en-US" dirty="0">
                <a:solidFill>
                  <a:srgbClr val="FF0000"/>
                </a:solidFill>
              </a:rPr>
              <a:t> </a:t>
            </a:r>
            <a:r>
              <a:rPr lang="en-US" altLang="en-US" dirty="0" err="1">
                <a:solidFill>
                  <a:srgbClr val="FF0000"/>
                </a:solidFill>
              </a:rPr>
              <a:t>không</a:t>
            </a:r>
            <a:r>
              <a:rPr lang="en-US" altLang="en-US" dirty="0">
                <a:solidFill>
                  <a:srgbClr val="FF0000"/>
                </a:solidFill>
              </a:rPr>
              <a:t> </a:t>
            </a:r>
            <a:r>
              <a:rPr lang="en-US" altLang="en-US" dirty="0" err="1">
                <a:solidFill>
                  <a:srgbClr val="FF0000"/>
                </a:solidFill>
              </a:rPr>
              <a:t>chứa</a:t>
            </a:r>
            <a:r>
              <a:rPr lang="en-US" altLang="en-US" dirty="0">
                <a:solidFill>
                  <a:srgbClr val="FF0000"/>
                </a:solidFill>
              </a:rPr>
              <a:t> </a:t>
            </a:r>
            <a:r>
              <a:rPr lang="en-US" altLang="en-US" dirty="0" err="1">
                <a:solidFill>
                  <a:srgbClr val="FF0000"/>
                </a:solidFill>
              </a:rPr>
              <a:t>thuộc</a:t>
            </a:r>
            <a:r>
              <a:rPr lang="en-US" altLang="en-US" dirty="0">
                <a:solidFill>
                  <a:srgbClr val="FF0000"/>
                </a:solidFill>
              </a:rPr>
              <a:t> </a:t>
            </a:r>
            <a:r>
              <a:rPr lang="en-US" altLang="en-US" dirty="0" err="1">
                <a:solidFill>
                  <a:srgbClr val="FF0000"/>
                </a:solidFill>
              </a:rPr>
              <a:t>tính</a:t>
            </a:r>
            <a:r>
              <a:rPr lang="en-US" altLang="en-US" dirty="0">
                <a:solidFill>
                  <a:srgbClr val="FF0000"/>
                </a:solidFill>
              </a:rPr>
              <a:t> </a:t>
            </a:r>
            <a:r>
              <a:rPr lang="en-US" altLang="en-US" dirty="0" err="1">
                <a:solidFill>
                  <a:srgbClr val="FF0000"/>
                </a:solidFill>
              </a:rPr>
              <a:t>chung</a:t>
            </a:r>
            <a:r>
              <a:rPr lang="en-US" altLang="en-US" dirty="0">
                <a:solidFill>
                  <a:srgbClr val="FF0000"/>
                </a:solidFill>
              </a:rPr>
              <a:t> </a:t>
            </a:r>
            <a:r>
              <a:rPr lang="en-US" altLang="en-US" dirty="0" err="1">
                <a:solidFill>
                  <a:srgbClr val="FF0000"/>
                </a:solidFill>
              </a:rPr>
              <a:t>không</a:t>
            </a:r>
            <a:r>
              <a:rPr lang="en-US" altLang="en-US" dirty="0">
                <a:solidFill>
                  <a:srgbClr val="FF0000"/>
                </a:solidFill>
              </a:rPr>
              <a:t> </a:t>
            </a:r>
            <a:r>
              <a:rPr lang="en-US" altLang="en-US" dirty="0" err="1">
                <a:solidFill>
                  <a:srgbClr val="FF0000"/>
                </a:solidFill>
              </a:rPr>
              <a:t>khóa</a:t>
            </a:r>
            <a:r>
              <a:rPr lang="en-US" altLang="en-US" dirty="0">
                <a:solidFill>
                  <a:srgbClr val="FF0000"/>
                </a:solidFill>
              </a:rPr>
              <a:t> </a:t>
            </a:r>
            <a:r>
              <a:rPr lang="en-US" altLang="en-US" dirty="0" err="1"/>
              <a:t>nào</a:t>
            </a:r>
            <a:r>
              <a:rPr lang="en-US" altLang="en-US" dirty="0"/>
              <a:t> </a:t>
            </a:r>
            <a:r>
              <a:rPr lang="en-US" altLang="en-US" dirty="0" err="1"/>
              <a:t>cả</a:t>
            </a:r>
            <a:r>
              <a:rPr lang="en-US" altLang="en-US" dirty="0"/>
              <a:t>.</a:t>
            </a:r>
          </a:p>
          <a:p>
            <a:pPr marL="0" indent="0">
              <a:lnSpc>
                <a:spcPct val="80000"/>
              </a:lnSpc>
              <a:buNone/>
            </a:pPr>
            <a:endParaRPr lang="en-US" altLang="en-US" dirty="0"/>
          </a:p>
          <a:p>
            <a:pPr>
              <a:lnSpc>
                <a:spcPct val="80000"/>
              </a:lnSpc>
            </a:pPr>
            <a:r>
              <a:rPr lang="en-US" altLang="en-US" dirty="0" err="1"/>
              <a:t>Ví</a:t>
            </a:r>
            <a:r>
              <a:rPr lang="en-US" altLang="en-US" dirty="0"/>
              <a:t> </a:t>
            </a:r>
            <a:r>
              <a:rPr lang="en-US" altLang="en-US" dirty="0" err="1"/>
              <a:t>dụ</a:t>
            </a:r>
            <a:r>
              <a:rPr lang="en-US" altLang="en-US" dirty="0"/>
              <a:t>: </a:t>
            </a:r>
            <a:r>
              <a:rPr lang="en-US" altLang="en-US" i="1" dirty="0">
                <a:solidFill>
                  <a:srgbClr val="FF0000"/>
                </a:solidFill>
              </a:rPr>
              <a:t>GV(</a:t>
            </a:r>
            <a:r>
              <a:rPr lang="en-US" altLang="en-US" i="1" u="sng" dirty="0">
                <a:solidFill>
                  <a:srgbClr val="FF0000"/>
                </a:solidFill>
              </a:rPr>
              <a:t>MSGV</a:t>
            </a:r>
            <a:r>
              <a:rPr lang="en-US" altLang="en-US" i="1" dirty="0">
                <a:solidFill>
                  <a:srgbClr val="FF0000"/>
                </a:solidFill>
              </a:rPr>
              <a:t>, TENGV, NAMS, NOIS, GT, DC, SDT, NGAYVD)</a:t>
            </a:r>
          </a:p>
          <a:p>
            <a:pPr>
              <a:lnSpc>
                <a:spcPct val="80000"/>
              </a:lnSpc>
            </a:pPr>
            <a:r>
              <a:rPr lang="en-US" altLang="en-US" dirty="0"/>
              <a:t>Chia GV </a:t>
            </a:r>
            <a:r>
              <a:rPr lang="en-US" altLang="en-US" dirty="0" err="1"/>
              <a:t>thành</a:t>
            </a:r>
            <a:r>
              <a:rPr lang="en-US" altLang="en-US" dirty="0"/>
              <a:t> 2 </a:t>
            </a:r>
            <a:r>
              <a:rPr lang="en-US" altLang="en-US" dirty="0" err="1"/>
              <a:t>phân</a:t>
            </a:r>
            <a:r>
              <a:rPr lang="en-US" altLang="en-US" dirty="0"/>
              <a:t> </a:t>
            </a:r>
            <a:r>
              <a:rPr lang="en-US" altLang="en-US" dirty="0" err="1"/>
              <a:t>mảnh</a:t>
            </a:r>
            <a:r>
              <a:rPr lang="en-US" altLang="en-US" dirty="0"/>
              <a:t> </a:t>
            </a:r>
            <a:r>
              <a:rPr lang="en-US" altLang="en-US" dirty="0" err="1"/>
              <a:t>dọc</a:t>
            </a:r>
            <a:endParaRPr lang="en-US" altLang="en-US" dirty="0"/>
          </a:p>
          <a:p>
            <a:pPr lvl="1">
              <a:lnSpc>
                <a:spcPct val="80000"/>
              </a:lnSpc>
            </a:pPr>
            <a:r>
              <a:rPr lang="en-US" altLang="en-US" dirty="0">
                <a:solidFill>
                  <a:srgbClr val="008000"/>
                </a:solidFill>
              </a:rPr>
              <a:t>GV1(</a:t>
            </a:r>
            <a:r>
              <a:rPr lang="en-US" altLang="en-US" u="sng" dirty="0">
                <a:solidFill>
                  <a:srgbClr val="008000"/>
                </a:solidFill>
              </a:rPr>
              <a:t>MSGV</a:t>
            </a:r>
            <a:r>
              <a:rPr lang="en-US" altLang="en-US" dirty="0">
                <a:solidFill>
                  <a:srgbClr val="008000"/>
                </a:solidFill>
              </a:rPr>
              <a:t>, TENGV, NAMS, NOIS, GT, DC, SDT)</a:t>
            </a:r>
          </a:p>
          <a:p>
            <a:pPr lvl="1">
              <a:lnSpc>
                <a:spcPct val="80000"/>
              </a:lnSpc>
            </a:pPr>
            <a:r>
              <a:rPr lang="en-US" altLang="en-US" dirty="0">
                <a:solidFill>
                  <a:srgbClr val="008000"/>
                </a:solidFill>
              </a:rPr>
              <a:t>GV2(</a:t>
            </a:r>
            <a:r>
              <a:rPr lang="en-US" altLang="en-US" u="sng" dirty="0">
                <a:solidFill>
                  <a:srgbClr val="008000"/>
                </a:solidFill>
              </a:rPr>
              <a:t>MSGV</a:t>
            </a:r>
            <a:r>
              <a:rPr lang="en-US" altLang="en-US" dirty="0">
                <a:solidFill>
                  <a:srgbClr val="008000"/>
                </a:solidFill>
              </a:rPr>
              <a:t>, NGAYVD)</a:t>
            </a:r>
            <a:endParaRPr lang="en-US" altLang="en-US" b="1" dirty="0">
              <a:solidFill>
                <a:srgbClr val="008000"/>
              </a:solidFill>
            </a:endParaRPr>
          </a:p>
          <a:p>
            <a:pPr marL="0" indent="0">
              <a:buNone/>
            </a:pPr>
            <a:endParaRPr lang="en-US" dirty="0"/>
          </a:p>
        </p:txBody>
      </p:sp>
      <p:sp>
        <p:nvSpPr>
          <p:cNvPr id="5" name="Text Placeholder 4">
            <a:extLst>
              <a:ext uri="{FF2B5EF4-FFF2-40B4-BE49-F238E27FC236}">
                <a16:creationId xmlns:a16="http://schemas.microsoft.com/office/drawing/2014/main" id="{8F21E04F-A725-0A49-98A1-05B4112F5F37}"/>
              </a:ext>
            </a:extLst>
          </p:cNvPr>
          <p:cNvSpPr>
            <a:spLocks noGrp="1"/>
          </p:cNvSpPr>
          <p:nvPr>
            <p:ph type="body" sz="quarter" idx="3"/>
          </p:nvPr>
        </p:nvSpPr>
        <p:spPr/>
        <p:txBody>
          <a:bodyPr/>
          <a:lstStyle/>
          <a:p>
            <a:r>
              <a:rPr lang="en-US" altLang="en-US">
                <a:solidFill>
                  <a:srgbClr val="FF0000"/>
                </a:solidFill>
              </a:rPr>
              <a:t>Phân mảnh dọc dư thừa (redundant fragmentation)</a:t>
            </a:r>
            <a:endParaRPr lang="en-US">
              <a:solidFill>
                <a:srgbClr val="FF0000"/>
              </a:solidFill>
            </a:endParaRPr>
          </a:p>
        </p:txBody>
      </p:sp>
      <p:sp>
        <p:nvSpPr>
          <p:cNvPr id="6" name="Content Placeholder 5">
            <a:extLst>
              <a:ext uri="{FF2B5EF4-FFF2-40B4-BE49-F238E27FC236}">
                <a16:creationId xmlns:a16="http://schemas.microsoft.com/office/drawing/2014/main" id="{6797E481-B437-5248-A80E-083084507E16}"/>
              </a:ext>
            </a:extLst>
          </p:cNvPr>
          <p:cNvSpPr>
            <a:spLocks noGrp="1"/>
          </p:cNvSpPr>
          <p:nvPr>
            <p:ph sz="quarter" idx="4"/>
          </p:nvPr>
        </p:nvSpPr>
        <p:spPr/>
        <p:txBody>
          <a:bodyPr/>
          <a:lstStyle/>
          <a:p>
            <a:pPr>
              <a:lnSpc>
                <a:spcPct val="80000"/>
              </a:lnSpc>
            </a:pPr>
            <a:r>
              <a:rPr lang="en-US" altLang="en-US"/>
              <a:t>Phân mảnh dọc </a:t>
            </a:r>
            <a:r>
              <a:rPr lang="en-US" altLang="en-US">
                <a:solidFill>
                  <a:srgbClr val="FF0000"/>
                </a:solidFill>
              </a:rPr>
              <a:t>dư thừa là các phân mảnh dọc chứa một hoặc nhiều thuộc tính chung không khóa</a:t>
            </a:r>
            <a:r>
              <a:rPr lang="en-US" altLang="en-US"/>
              <a:t>.</a:t>
            </a:r>
          </a:p>
          <a:p>
            <a:pPr>
              <a:lnSpc>
                <a:spcPct val="80000"/>
              </a:lnSpc>
            </a:pPr>
            <a:endParaRPr lang="en-US" altLang="en-US"/>
          </a:p>
          <a:p>
            <a:pPr marL="0" indent="0">
              <a:lnSpc>
                <a:spcPct val="80000"/>
              </a:lnSpc>
              <a:buNone/>
            </a:pPr>
            <a:endParaRPr lang="en-US" altLang="en-US"/>
          </a:p>
          <a:p>
            <a:pPr>
              <a:lnSpc>
                <a:spcPct val="80000"/>
              </a:lnSpc>
            </a:pPr>
            <a:r>
              <a:rPr lang="en-US" altLang="en-US"/>
              <a:t>Ví dụ: </a:t>
            </a:r>
            <a:r>
              <a:rPr lang="en-US" altLang="en-US" i="1">
                <a:solidFill>
                  <a:srgbClr val="FF0000"/>
                </a:solidFill>
              </a:rPr>
              <a:t>GV(</a:t>
            </a:r>
            <a:r>
              <a:rPr lang="en-US" altLang="en-US" i="1" u="sng">
                <a:solidFill>
                  <a:srgbClr val="FF0000"/>
                </a:solidFill>
              </a:rPr>
              <a:t>MSGV</a:t>
            </a:r>
            <a:r>
              <a:rPr lang="en-US" altLang="en-US" i="1">
                <a:solidFill>
                  <a:srgbClr val="FF0000"/>
                </a:solidFill>
              </a:rPr>
              <a:t>, TENGV, NAMS, NOIS, GT, DC, SDT, NGAYVD)</a:t>
            </a:r>
          </a:p>
          <a:p>
            <a:pPr>
              <a:lnSpc>
                <a:spcPct val="80000"/>
              </a:lnSpc>
            </a:pPr>
            <a:r>
              <a:rPr lang="en-US" altLang="en-US"/>
              <a:t>Chia GV thành 2 phân mảnh dọc</a:t>
            </a:r>
          </a:p>
          <a:p>
            <a:pPr lvl="1">
              <a:lnSpc>
                <a:spcPct val="80000"/>
              </a:lnSpc>
            </a:pPr>
            <a:r>
              <a:rPr lang="en-US" altLang="en-US">
                <a:solidFill>
                  <a:srgbClr val="008000"/>
                </a:solidFill>
              </a:rPr>
              <a:t>GV3(</a:t>
            </a:r>
            <a:r>
              <a:rPr lang="en-US" altLang="en-US" u="sng">
                <a:solidFill>
                  <a:srgbClr val="008000"/>
                </a:solidFill>
              </a:rPr>
              <a:t>MSGV</a:t>
            </a:r>
            <a:r>
              <a:rPr lang="en-US" altLang="en-US">
                <a:solidFill>
                  <a:srgbClr val="008000"/>
                </a:solidFill>
              </a:rPr>
              <a:t>, TENGV, NAMS, NOIS, GT, DC, SDT)</a:t>
            </a:r>
          </a:p>
          <a:p>
            <a:pPr lvl="1">
              <a:lnSpc>
                <a:spcPct val="80000"/>
              </a:lnSpc>
            </a:pPr>
            <a:r>
              <a:rPr lang="en-US" altLang="en-US">
                <a:solidFill>
                  <a:srgbClr val="008000"/>
                </a:solidFill>
              </a:rPr>
              <a:t>GV4(</a:t>
            </a:r>
            <a:r>
              <a:rPr lang="en-US" altLang="en-US" u="sng">
                <a:solidFill>
                  <a:srgbClr val="008000"/>
                </a:solidFill>
              </a:rPr>
              <a:t>MSGV</a:t>
            </a:r>
            <a:r>
              <a:rPr lang="en-US" altLang="en-US">
                <a:solidFill>
                  <a:srgbClr val="008000"/>
                </a:solidFill>
              </a:rPr>
              <a:t>, TENGV, NGAYVD)</a:t>
            </a:r>
          </a:p>
          <a:p>
            <a:endParaRPr lang="en-US"/>
          </a:p>
        </p:txBody>
      </p:sp>
    </p:spTree>
    <p:extLst>
      <p:ext uri="{BB962C8B-B14F-4D97-AF65-F5344CB8AC3E}">
        <p14:creationId xmlns:p14="http://schemas.microsoft.com/office/powerpoint/2010/main" val="28699999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78CC76-919D-7B4C-B346-9091AC944819}"/>
              </a:ext>
            </a:extLst>
          </p:cNvPr>
          <p:cNvSpPr>
            <a:spLocks noGrp="1"/>
          </p:cNvSpPr>
          <p:nvPr>
            <p:ph type="title"/>
          </p:nvPr>
        </p:nvSpPr>
        <p:spPr/>
        <p:txBody>
          <a:bodyPr/>
          <a:lstStyle/>
          <a:p>
            <a:r>
              <a:rPr lang="en-US" altLang="en-US"/>
              <a:t>Phân mảnh hỗn hợp</a:t>
            </a:r>
            <a:endParaRPr lang="en-US"/>
          </a:p>
        </p:txBody>
      </p:sp>
      <p:sp>
        <p:nvSpPr>
          <p:cNvPr id="8" name="Content Placeholder 7">
            <a:extLst>
              <a:ext uri="{FF2B5EF4-FFF2-40B4-BE49-F238E27FC236}">
                <a16:creationId xmlns:a16="http://schemas.microsoft.com/office/drawing/2014/main" id="{19544307-E6DA-E44B-B309-567333A4F99E}"/>
              </a:ext>
            </a:extLst>
          </p:cNvPr>
          <p:cNvSpPr>
            <a:spLocks noGrp="1"/>
          </p:cNvSpPr>
          <p:nvPr>
            <p:ph idx="1"/>
          </p:nvPr>
        </p:nvSpPr>
        <p:spPr>
          <a:xfrm>
            <a:off x="609600" y="1295400"/>
            <a:ext cx="10972800" cy="4800600"/>
          </a:xfrm>
        </p:spPr>
        <p:txBody>
          <a:bodyPr/>
          <a:lstStyle/>
          <a:p>
            <a:pPr>
              <a:lnSpc>
                <a:spcPct val="80000"/>
              </a:lnSpc>
            </a:pPr>
            <a:r>
              <a:rPr lang="en-US" altLang="en-US"/>
              <a:t>Một quan hệ toàn cục </a:t>
            </a:r>
            <a:r>
              <a:rPr lang="en-US" altLang="en-US" i="1">
                <a:solidFill>
                  <a:srgbClr val="FF0000"/>
                </a:solidFill>
              </a:rPr>
              <a:t>R(A</a:t>
            </a:r>
            <a:r>
              <a:rPr lang="en-US" altLang="en-US" i="1" baseline="-25000">
                <a:solidFill>
                  <a:srgbClr val="FF0000"/>
                </a:solidFill>
              </a:rPr>
              <a:t>1</a:t>
            </a:r>
            <a:r>
              <a:rPr lang="en-US" altLang="en-US" i="1">
                <a:solidFill>
                  <a:srgbClr val="FF0000"/>
                </a:solidFill>
              </a:rPr>
              <a:t>, A</a:t>
            </a:r>
            <a:r>
              <a:rPr lang="en-US" altLang="en-US" i="1" baseline="-25000">
                <a:solidFill>
                  <a:srgbClr val="FF0000"/>
                </a:solidFill>
              </a:rPr>
              <a:t>2</a:t>
            </a:r>
            <a:r>
              <a:rPr lang="en-US" altLang="en-US" i="1">
                <a:solidFill>
                  <a:srgbClr val="FF0000"/>
                </a:solidFill>
              </a:rPr>
              <a:t>, . . ., A</a:t>
            </a:r>
            <a:r>
              <a:rPr lang="en-US" altLang="en-US" i="1" baseline="-25000">
                <a:solidFill>
                  <a:srgbClr val="FF0000"/>
                </a:solidFill>
              </a:rPr>
              <a:t>n</a:t>
            </a:r>
            <a:r>
              <a:rPr lang="en-US" altLang="en-US" i="1">
                <a:solidFill>
                  <a:srgbClr val="FF0000"/>
                </a:solidFill>
              </a:rPr>
              <a:t>) </a:t>
            </a:r>
            <a:r>
              <a:rPr lang="en-US" altLang="en-US"/>
              <a:t>được chia thành các quan hệ con Ri kết hợp cả phân mảnh ngang lẫn phân mảnh dọc.</a:t>
            </a:r>
          </a:p>
          <a:p>
            <a:pPr>
              <a:lnSpc>
                <a:spcPct val="80000"/>
              </a:lnSpc>
            </a:pPr>
            <a:r>
              <a:rPr lang="en-US" altLang="en-US"/>
              <a:t>Ví dụ: cho quan hệ toàn cục  </a:t>
            </a:r>
          </a:p>
          <a:p>
            <a:pPr marL="0" indent="0">
              <a:lnSpc>
                <a:spcPct val="80000"/>
              </a:lnSpc>
              <a:buNone/>
            </a:pPr>
            <a:r>
              <a:rPr lang="en-US" altLang="en-US"/>
              <a:t>	</a:t>
            </a:r>
            <a:r>
              <a:rPr lang="en-US" altLang="en-US" i="1">
                <a:solidFill>
                  <a:srgbClr val="FF0000"/>
                </a:solidFill>
              </a:rPr>
              <a:t>SV(</a:t>
            </a:r>
            <a:r>
              <a:rPr lang="en-US" altLang="en-US" i="1" u="sng">
                <a:solidFill>
                  <a:srgbClr val="FF0000"/>
                </a:solidFill>
              </a:rPr>
              <a:t>MSSV</a:t>
            </a:r>
            <a:r>
              <a:rPr lang="en-US" altLang="en-US" i="1">
                <a:solidFill>
                  <a:srgbClr val="FF0000"/>
                </a:solidFill>
              </a:rPr>
              <a:t>, TENSV, NAMS, NOIS, GT, DIACHI, EMAIL, MSK)</a:t>
            </a:r>
          </a:p>
          <a:p>
            <a:pPr>
              <a:lnSpc>
                <a:spcPct val="80000"/>
              </a:lnSpc>
            </a:pPr>
            <a:r>
              <a:rPr lang="en-US" altLang="en-US"/>
              <a:t>02 quan hệ SV3, SV4 thỏa điều kiện sau, chúng tạo thành 2 phân mảnh ngang của SV.</a:t>
            </a:r>
          </a:p>
          <a:p>
            <a:pPr lvl="1">
              <a:lnSpc>
                <a:spcPct val="80000"/>
              </a:lnSpc>
            </a:pPr>
            <a:r>
              <a:rPr lang="en-US" altLang="en-US" sz="2400">
                <a:solidFill>
                  <a:srgbClr val="FF0000"/>
                </a:solidFill>
              </a:rPr>
              <a:t>SV3 = [∂ </a:t>
            </a:r>
            <a:r>
              <a:rPr lang="en-US" altLang="en-US" sz="2400" baseline="-6000">
                <a:solidFill>
                  <a:srgbClr val="FF0000"/>
                </a:solidFill>
              </a:rPr>
              <a:t>MSK=’CNTT”</a:t>
            </a:r>
            <a:r>
              <a:rPr lang="en-US" altLang="en-US" sz="2400">
                <a:solidFill>
                  <a:srgbClr val="FF0000"/>
                </a:solidFill>
              </a:rPr>
              <a:t> (SV)]</a:t>
            </a:r>
          </a:p>
          <a:p>
            <a:pPr lvl="1">
              <a:lnSpc>
                <a:spcPct val="80000"/>
              </a:lnSpc>
            </a:pPr>
            <a:r>
              <a:rPr lang="en-US" altLang="en-US" sz="2400">
                <a:solidFill>
                  <a:srgbClr val="FF0000"/>
                </a:solidFill>
              </a:rPr>
              <a:t>SV4 = ∂ </a:t>
            </a:r>
            <a:r>
              <a:rPr lang="en-US" altLang="en-US" sz="2400" baseline="-6000">
                <a:solidFill>
                  <a:srgbClr val="FF0000"/>
                </a:solidFill>
              </a:rPr>
              <a:t>MSK=’DTVT”</a:t>
            </a:r>
            <a:r>
              <a:rPr lang="en-US" altLang="en-US" sz="2400">
                <a:solidFill>
                  <a:srgbClr val="FF0000"/>
                </a:solidFill>
              </a:rPr>
              <a:t> (SV)</a:t>
            </a:r>
          </a:p>
          <a:p>
            <a:pPr>
              <a:lnSpc>
                <a:spcPct val="80000"/>
              </a:lnSpc>
            </a:pPr>
            <a:r>
              <a:rPr lang="en-US" altLang="en-US"/>
              <a:t>Tạo ra SV9, SV10 theo công thức:</a:t>
            </a:r>
          </a:p>
          <a:p>
            <a:pPr lvl="1">
              <a:lnSpc>
                <a:spcPct val="80000"/>
              </a:lnSpc>
            </a:pPr>
            <a:r>
              <a:rPr lang="en-US" altLang="en-US" sz="2400">
                <a:solidFill>
                  <a:srgbClr val="FF0000"/>
                </a:solidFill>
              </a:rPr>
              <a:t>SV9=∏ </a:t>
            </a:r>
            <a:r>
              <a:rPr lang="en-US" altLang="en-US" sz="2400" baseline="-6000">
                <a:solidFill>
                  <a:srgbClr val="FF0000"/>
                </a:solidFill>
              </a:rPr>
              <a:t>MSSV, NAMS, NOIS, GT, DIACHI, EMAIL, MSK</a:t>
            </a:r>
            <a:r>
              <a:rPr lang="en-US" altLang="en-US" sz="2400">
                <a:solidFill>
                  <a:srgbClr val="FF0000"/>
                </a:solidFill>
              </a:rPr>
              <a:t> [∂ </a:t>
            </a:r>
            <a:r>
              <a:rPr lang="en-US" altLang="en-US" sz="2400" baseline="-6000">
                <a:solidFill>
                  <a:srgbClr val="FF0000"/>
                </a:solidFill>
              </a:rPr>
              <a:t>MSK=’CNTT”</a:t>
            </a:r>
            <a:r>
              <a:rPr lang="en-US" altLang="en-US" sz="2400">
                <a:solidFill>
                  <a:srgbClr val="FF0000"/>
                </a:solidFill>
              </a:rPr>
              <a:t> (SV)]</a:t>
            </a:r>
          </a:p>
          <a:p>
            <a:pPr lvl="1">
              <a:lnSpc>
                <a:spcPct val="80000"/>
              </a:lnSpc>
            </a:pPr>
            <a:r>
              <a:rPr lang="en-US" altLang="en-US" sz="2400">
                <a:solidFill>
                  <a:srgbClr val="FF0000"/>
                </a:solidFill>
              </a:rPr>
              <a:t>SV10= ∏ </a:t>
            </a:r>
            <a:r>
              <a:rPr lang="en-US" altLang="en-US" sz="2400" baseline="-6000">
                <a:solidFill>
                  <a:srgbClr val="FF0000"/>
                </a:solidFill>
              </a:rPr>
              <a:t>MSSV, TENSV</a:t>
            </a:r>
            <a:r>
              <a:rPr lang="en-US" altLang="en-US" sz="2400">
                <a:solidFill>
                  <a:srgbClr val="FF0000"/>
                </a:solidFill>
              </a:rPr>
              <a:t> [∂ </a:t>
            </a:r>
            <a:r>
              <a:rPr lang="en-US" altLang="en-US" sz="2400" baseline="-6000">
                <a:solidFill>
                  <a:srgbClr val="FF0000"/>
                </a:solidFill>
              </a:rPr>
              <a:t>MSK=’CNTT”</a:t>
            </a:r>
            <a:r>
              <a:rPr lang="en-US" altLang="en-US" sz="2400">
                <a:solidFill>
                  <a:srgbClr val="FF0000"/>
                </a:solidFill>
              </a:rPr>
              <a:t> (SV)]</a:t>
            </a:r>
          </a:p>
          <a:p>
            <a:pPr>
              <a:lnSpc>
                <a:spcPct val="80000"/>
              </a:lnSpc>
            </a:pPr>
            <a:r>
              <a:rPr lang="en-US" altLang="en-US"/>
              <a:t>Ta nói SV9, SV10 là phân mảnh hỗn hợp của SV.</a:t>
            </a:r>
            <a:endParaRPr lang="en-US" sz="4000"/>
          </a:p>
        </p:txBody>
      </p:sp>
    </p:spTree>
    <p:extLst>
      <p:ext uri="{BB962C8B-B14F-4D97-AF65-F5344CB8AC3E}">
        <p14:creationId xmlns:p14="http://schemas.microsoft.com/office/powerpoint/2010/main" val="36159733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CB9BC17D-A09F-5840-8909-DAD67FFFD86A}"/>
              </a:ext>
            </a:extLst>
          </p:cNvPr>
          <p:cNvSpPr>
            <a:spLocks noGrp="1" noChangeArrowheads="1"/>
          </p:cNvSpPr>
          <p:nvPr>
            <p:ph type="title"/>
          </p:nvPr>
        </p:nvSpPr>
        <p:spPr/>
        <p:txBody>
          <a:bodyPr/>
          <a:lstStyle/>
          <a:p>
            <a:r>
              <a:rPr lang="en-US" altLang="en-US"/>
              <a:t>Ưu khuyết của việc phân mảnh</a:t>
            </a:r>
          </a:p>
        </p:txBody>
      </p:sp>
      <p:sp>
        <p:nvSpPr>
          <p:cNvPr id="54274" name="Rectangle 3">
            <a:extLst>
              <a:ext uri="{FF2B5EF4-FFF2-40B4-BE49-F238E27FC236}">
                <a16:creationId xmlns:a16="http://schemas.microsoft.com/office/drawing/2014/main" id="{A9A656C4-36F5-FE4A-A527-F46ECBAA0C0B}"/>
              </a:ext>
            </a:extLst>
          </p:cNvPr>
          <p:cNvSpPr>
            <a:spLocks noGrp="1" noChangeArrowheads="1"/>
          </p:cNvSpPr>
          <p:nvPr>
            <p:ph type="body" idx="1"/>
          </p:nvPr>
        </p:nvSpPr>
        <p:spPr/>
        <p:txBody>
          <a:bodyPr/>
          <a:lstStyle/>
          <a:p>
            <a:pPr marL="0" indent="0">
              <a:lnSpc>
                <a:spcPct val="90000"/>
              </a:lnSpc>
              <a:buNone/>
            </a:pPr>
            <a:r>
              <a:rPr lang="en-US" altLang="en-US" sz="2600" b="1"/>
              <a:t>Trùng lắp dữ liệu và cấu trúc</a:t>
            </a:r>
            <a:endParaRPr lang="en-US" altLang="en-US" sz="2600"/>
          </a:p>
          <a:p>
            <a:pPr>
              <a:lnSpc>
                <a:spcPct val="90000"/>
              </a:lnSpc>
            </a:pPr>
            <a:r>
              <a:rPr lang="en-US" altLang="en-US" sz="2600">
                <a:solidFill>
                  <a:srgbClr val="FF0000"/>
                </a:solidFill>
              </a:rPr>
              <a:t>Ưu điểm:</a:t>
            </a:r>
          </a:p>
          <a:p>
            <a:pPr lvl="1">
              <a:lnSpc>
                <a:spcPct val="90000"/>
              </a:lnSpc>
            </a:pPr>
            <a:r>
              <a:rPr lang="en-US" altLang="en-US" sz="2200"/>
              <a:t>Tốc độ truy xuất dữ liệu nhanh chóng </a:t>
            </a:r>
          </a:p>
          <a:p>
            <a:pPr lvl="1">
              <a:lnSpc>
                <a:spcPct val="90000"/>
              </a:lnSpc>
            </a:pPr>
            <a:r>
              <a:rPr lang="en-US" altLang="en-US" sz="2200"/>
              <a:t>Do khoảng cách vật lý nhỏ.</a:t>
            </a:r>
          </a:p>
          <a:p>
            <a:pPr lvl="1">
              <a:lnSpc>
                <a:spcPct val="90000"/>
              </a:lnSpc>
            </a:pPr>
            <a:r>
              <a:rPr lang="en-US" altLang="en-US" sz="2200"/>
              <a:t>Số xử lý trong cùng một thời điểm là nhỏ.</a:t>
            </a:r>
          </a:p>
          <a:p>
            <a:pPr lvl="1">
              <a:lnSpc>
                <a:spcPct val="90000"/>
              </a:lnSpc>
            </a:pPr>
            <a:r>
              <a:rPr lang="en-US" altLang="en-US" sz="2200"/>
              <a:t>Sức đề kháng cao: xác suất toàn bộ mạng sụp đổ cùng lúc là nhỏ.</a:t>
            </a:r>
          </a:p>
          <a:p>
            <a:pPr>
              <a:lnSpc>
                <a:spcPct val="90000"/>
              </a:lnSpc>
            </a:pPr>
            <a:r>
              <a:rPr lang="en-US" altLang="en-US" sz="2600">
                <a:solidFill>
                  <a:srgbClr val="FF0000"/>
                </a:solidFill>
              </a:rPr>
              <a:t>Khuyết điểm: </a:t>
            </a:r>
          </a:p>
          <a:p>
            <a:pPr lvl="1">
              <a:lnSpc>
                <a:spcPct val="90000"/>
              </a:lnSpc>
            </a:pPr>
            <a:r>
              <a:rPr lang="en-US" altLang="en-US" sz="2200"/>
              <a:t>Cơ sở vật chất tốn kém(CPU, harddisk)</a:t>
            </a:r>
          </a:p>
          <a:p>
            <a:pPr lvl="1">
              <a:lnSpc>
                <a:spcPct val="90000"/>
              </a:lnSpc>
            </a:pPr>
            <a:r>
              <a:rPr lang="en-US" altLang="en-US" sz="2200"/>
              <a:t>Xử lý vấn đề thêm xóa sửa phức tạp do dữ liệu cần đồng nhất.</a:t>
            </a:r>
          </a:p>
        </p:txBody>
      </p:sp>
    </p:spTree>
    <p:extLst>
      <p:ext uri="{BB962C8B-B14F-4D97-AF65-F5344CB8AC3E}">
        <p14:creationId xmlns:p14="http://schemas.microsoft.com/office/powerpoint/2010/main" val="83755174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9506-9DC8-4B45-BA9F-1E82A170E10D}"/>
              </a:ext>
            </a:extLst>
          </p:cNvPr>
          <p:cNvSpPr>
            <a:spLocks noGrp="1"/>
          </p:cNvSpPr>
          <p:nvPr>
            <p:ph type="title"/>
          </p:nvPr>
        </p:nvSpPr>
        <p:spPr/>
        <p:txBody>
          <a:bodyPr/>
          <a:lstStyle/>
          <a:p>
            <a:r>
              <a:rPr lang="en-US" altLang="en-US"/>
              <a:t>Ưu khuyết của việc phân mảnh</a:t>
            </a:r>
            <a:endParaRPr lang="en-US"/>
          </a:p>
        </p:txBody>
      </p:sp>
      <p:sp>
        <p:nvSpPr>
          <p:cNvPr id="55297" name="Rectangle 3">
            <a:extLst>
              <a:ext uri="{FF2B5EF4-FFF2-40B4-BE49-F238E27FC236}">
                <a16:creationId xmlns:a16="http://schemas.microsoft.com/office/drawing/2014/main" id="{EC174B4A-F8AE-BA46-B4C4-B53C417E0F64}"/>
              </a:ext>
            </a:extLst>
          </p:cNvPr>
          <p:cNvSpPr>
            <a:spLocks noGrp="1" noChangeArrowheads="1"/>
          </p:cNvSpPr>
          <p:nvPr>
            <p:ph idx="1"/>
          </p:nvPr>
        </p:nvSpPr>
        <p:spPr/>
        <p:txBody>
          <a:bodyPr/>
          <a:lstStyle/>
          <a:p>
            <a:pPr marL="0" indent="0">
              <a:lnSpc>
                <a:spcPct val="90000"/>
              </a:lnSpc>
              <a:buNone/>
            </a:pPr>
            <a:r>
              <a:rPr lang="en-US" altLang="en-US" sz="2600" b="1"/>
              <a:t>Trùng về cấu trúc khác dữ liệu (cắt ngang)</a:t>
            </a:r>
            <a:endParaRPr lang="en-US" altLang="en-US" sz="2600"/>
          </a:p>
          <a:p>
            <a:pPr>
              <a:lnSpc>
                <a:spcPct val="90000"/>
              </a:lnSpc>
            </a:pPr>
            <a:r>
              <a:rPr lang="en-US" altLang="en-US" sz="2600">
                <a:solidFill>
                  <a:srgbClr val="FF0000"/>
                </a:solidFill>
              </a:rPr>
              <a:t>Ưu điểm:</a:t>
            </a:r>
          </a:p>
          <a:p>
            <a:pPr lvl="1">
              <a:lnSpc>
                <a:spcPct val="90000"/>
              </a:lnSpc>
            </a:pPr>
            <a:r>
              <a:rPr lang="en-US" altLang="en-US" sz="2200"/>
              <a:t>Tự nhiên.</a:t>
            </a:r>
          </a:p>
          <a:p>
            <a:pPr lvl="1">
              <a:lnSpc>
                <a:spcPct val="90000"/>
              </a:lnSpc>
            </a:pPr>
            <a:r>
              <a:rPr lang="en-US" altLang="en-US" sz="2200"/>
              <a:t>Hiệu quả tìm kiếm.</a:t>
            </a:r>
          </a:p>
          <a:p>
            <a:pPr lvl="1">
              <a:lnSpc>
                <a:spcPct val="90000"/>
              </a:lnSpc>
            </a:pPr>
            <a:r>
              <a:rPr lang="en-US" altLang="en-US" sz="2200"/>
              <a:t>An toàn dữ liệu, dễ tìm lỗi.</a:t>
            </a:r>
          </a:p>
          <a:p>
            <a:pPr>
              <a:lnSpc>
                <a:spcPct val="90000"/>
              </a:lnSpc>
            </a:pPr>
            <a:r>
              <a:rPr lang="en-US" altLang="en-US" sz="2600">
                <a:solidFill>
                  <a:srgbClr val="FF0000"/>
                </a:solidFill>
              </a:rPr>
              <a:t>Khuyết điểm: </a:t>
            </a:r>
          </a:p>
          <a:p>
            <a:pPr lvl="1">
              <a:lnSpc>
                <a:spcPct val="90000"/>
              </a:lnSpc>
            </a:pPr>
            <a:r>
              <a:rPr lang="en-US" altLang="en-US" sz="2200"/>
              <a:t>Tốc độ không tốt khi truy xuất từ xa.</a:t>
            </a:r>
          </a:p>
          <a:p>
            <a:pPr lvl="1">
              <a:lnSpc>
                <a:spcPct val="90000"/>
              </a:lnSpc>
            </a:pPr>
            <a:r>
              <a:rPr lang="en-US" altLang="en-US" sz="2200"/>
              <a:t>Gặp sự cố trên node chứa dữ liệu độc quyền dẫn đến mất mát dữ liệu.</a:t>
            </a:r>
          </a:p>
          <a:p>
            <a:pPr lvl="1">
              <a:lnSpc>
                <a:spcPct val="90000"/>
              </a:lnSpc>
            </a:pPr>
            <a:r>
              <a:rPr lang="en-US" altLang="en-US" sz="2200"/>
              <a:t>Rất phổ biến.</a:t>
            </a:r>
          </a:p>
        </p:txBody>
      </p:sp>
    </p:spTree>
    <p:extLst>
      <p:ext uri="{BB962C8B-B14F-4D97-AF65-F5344CB8AC3E}">
        <p14:creationId xmlns:p14="http://schemas.microsoft.com/office/powerpoint/2010/main" val="33599136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5F8D-41D0-B649-ACB5-51C3F20E1FBA}"/>
              </a:ext>
            </a:extLst>
          </p:cNvPr>
          <p:cNvSpPr>
            <a:spLocks noGrp="1"/>
          </p:cNvSpPr>
          <p:nvPr>
            <p:ph type="title"/>
          </p:nvPr>
        </p:nvSpPr>
        <p:spPr/>
        <p:txBody>
          <a:bodyPr/>
          <a:lstStyle/>
          <a:p>
            <a:r>
              <a:rPr lang="en-US" altLang="en-US"/>
              <a:t>Ưu khuyết của việc phân mảnh</a:t>
            </a:r>
            <a:endParaRPr lang="en-US"/>
          </a:p>
        </p:txBody>
      </p:sp>
      <p:sp>
        <p:nvSpPr>
          <p:cNvPr id="56321" name="Rectangle 3">
            <a:extLst>
              <a:ext uri="{FF2B5EF4-FFF2-40B4-BE49-F238E27FC236}">
                <a16:creationId xmlns:a16="http://schemas.microsoft.com/office/drawing/2014/main" id="{6469B8DB-6A29-E642-BA8E-D9F596A8FED4}"/>
              </a:ext>
            </a:extLst>
          </p:cNvPr>
          <p:cNvSpPr>
            <a:spLocks noGrp="1" noChangeArrowheads="1"/>
          </p:cNvSpPr>
          <p:nvPr>
            <p:ph idx="1"/>
          </p:nvPr>
        </p:nvSpPr>
        <p:spPr/>
        <p:txBody>
          <a:bodyPr/>
          <a:lstStyle/>
          <a:p>
            <a:pPr marL="0" indent="0">
              <a:buNone/>
            </a:pPr>
            <a:r>
              <a:rPr lang="en-US" altLang="en-US" b="1" dirty="0" err="1"/>
              <a:t>Khác</a:t>
            </a:r>
            <a:r>
              <a:rPr lang="en-US" altLang="en-US" b="1" dirty="0"/>
              <a:t> </a:t>
            </a:r>
            <a:r>
              <a:rPr lang="en-US" altLang="en-US" b="1" dirty="0" err="1"/>
              <a:t>nhau</a:t>
            </a:r>
            <a:r>
              <a:rPr lang="en-US" altLang="en-US" b="1" dirty="0"/>
              <a:t> </a:t>
            </a:r>
            <a:r>
              <a:rPr lang="en-US" altLang="en-US" b="1" dirty="0" err="1"/>
              <a:t>về</a:t>
            </a:r>
            <a:r>
              <a:rPr lang="en-US" altLang="en-US" b="1" dirty="0"/>
              <a:t> </a:t>
            </a:r>
            <a:r>
              <a:rPr lang="en-US" altLang="en-US" b="1" dirty="0" err="1"/>
              <a:t>cấu</a:t>
            </a:r>
            <a:r>
              <a:rPr lang="en-US" altLang="en-US" b="1" dirty="0"/>
              <a:t> </a:t>
            </a:r>
            <a:r>
              <a:rPr lang="en-US" altLang="en-US" b="1" dirty="0" err="1"/>
              <a:t>trúc</a:t>
            </a:r>
            <a:r>
              <a:rPr lang="en-US" altLang="en-US" b="1" dirty="0"/>
              <a:t> </a:t>
            </a:r>
            <a:r>
              <a:rPr lang="en-US" altLang="en-US" b="1" dirty="0" err="1"/>
              <a:t>và</a:t>
            </a:r>
            <a:r>
              <a:rPr lang="en-US" altLang="en-US" b="1" dirty="0"/>
              <a:t> </a:t>
            </a:r>
            <a:r>
              <a:rPr lang="en-US" altLang="en-US" b="1" dirty="0" err="1"/>
              <a:t>trùng</a:t>
            </a:r>
            <a:r>
              <a:rPr lang="en-US" altLang="en-US" b="1" dirty="0"/>
              <a:t> </a:t>
            </a:r>
            <a:r>
              <a:rPr lang="en-US" altLang="en-US" b="1" dirty="0" err="1"/>
              <a:t>dữ</a:t>
            </a:r>
            <a:r>
              <a:rPr lang="en-US" altLang="en-US" b="1" dirty="0"/>
              <a:t> </a:t>
            </a:r>
            <a:r>
              <a:rPr lang="en-US" altLang="en-US" b="1" dirty="0" err="1"/>
              <a:t>liệu</a:t>
            </a:r>
            <a:r>
              <a:rPr lang="en-US" altLang="en-US" b="1" dirty="0"/>
              <a:t> (</a:t>
            </a:r>
            <a:r>
              <a:rPr lang="en-US" altLang="en-US" b="1" dirty="0" err="1"/>
              <a:t>cắt</a:t>
            </a:r>
            <a:r>
              <a:rPr lang="en-US" altLang="en-US" b="1" dirty="0"/>
              <a:t> </a:t>
            </a:r>
            <a:r>
              <a:rPr lang="en-US" altLang="en-US" b="1" dirty="0" err="1"/>
              <a:t>dọc</a:t>
            </a:r>
            <a:r>
              <a:rPr lang="en-US" altLang="en-US" b="1" dirty="0"/>
              <a:t>):</a:t>
            </a:r>
            <a:endParaRPr lang="en-US" altLang="en-US" dirty="0"/>
          </a:p>
          <a:p>
            <a:r>
              <a:rPr lang="en-US" altLang="en-US" dirty="0" err="1">
                <a:solidFill>
                  <a:srgbClr val="FF0000"/>
                </a:solidFill>
              </a:rPr>
              <a:t>Ưu</a:t>
            </a:r>
            <a:r>
              <a:rPr lang="en-US" altLang="en-US" dirty="0">
                <a:solidFill>
                  <a:srgbClr val="FF0000"/>
                </a:solidFill>
              </a:rPr>
              <a:t> </a:t>
            </a:r>
            <a:r>
              <a:rPr lang="en-US" altLang="en-US" dirty="0" err="1">
                <a:solidFill>
                  <a:srgbClr val="FF0000"/>
                </a:solidFill>
              </a:rPr>
              <a:t>điểm</a:t>
            </a:r>
            <a:r>
              <a:rPr lang="en-US" altLang="en-US" dirty="0">
                <a:solidFill>
                  <a:srgbClr val="FF0000"/>
                </a:solidFill>
              </a:rPr>
              <a:t>:</a:t>
            </a:r>
          </a:p>
          <a:p>
            <a:pPr lvl="1"/>
            <a:r>
              <a:rPr lang="en-US" altLang="en-US" dirty="0" err="1"/>
              <a:t>Tiết</a:t>
            </a:r>
            <a:r>
              <a:rPr lang="en-US" altLang="en-US" dirty="0"/>
              <a:t> </a:t>
            </a:r>
            <a:r>
              <a:rPr lang="en-US" altLang="en-US" dirty="0" err="1"/>
              <a:t>kiệm</a:t>
            </a:r>
            <a:r>
              <a:rPr lang="en-US" altLang="en-US" dirty="0"/>
              <a:t> </a:t>
            </a:r>
            <a:r>
              <a:rPr lang="en-US" altLang="en-US" dirty="0" err="1"/>
              <a:t>không</a:t>
            </a:r>
            <a:r>
              <a:rPr lang="en-US" altLang="en-US" dirty="0"/>
              <a:t> </a:t>
            </a:r>
            <a:r>
              <a:rPr lang="en-US" altLang="en-US" dirty="0" err="1"/>
              <a:t>gian</a:t>
            </a:r>
            <a:r>
              <a:rPr lang="en-US" altLang="en-US" dirty="0"/>
              <a:t> </a:t>
            </a:r>
            <a:r>
              <a:rPr lang="en-US" altLang="en-US" dirty="0" err="1"/>
              <a:t>lưu</a:t>
            </a:r>
            <a:r>
              <a:rPr lang="en-US" altLang="en-US" dirty="0"/>
              <a:t> </a:t>
            </a:r>
            <a:r>
              <a:rPr lang="en-US" altLang="en-US" dirty="0" err="1"/>
              <a:t>trữ</a:t>
            </a:r>
            <a:r>
              <a:rPr lang="en-US" altLang="en-US" dirty="0"/>
              <a:t>.</a:t>
            </a:r>
          </a:p>
          <a:p>
            <a:r>
              <a:rPr lang="en-US" altLang="en-US" dirty="0" err="1">
                <a:solidFill>
                  <a:srgbClr val="FF0000"/>
                </a:solidFill>
              </a:rPr>
              <a:t>Khuyết</a:t>
            </a:r>
            <a:r>
              <a:rPr lang="en-US" altLang="en-US" dirty="0">
                <a:solidFill>
                  <a:srgbClr val="FF0000"/>
                </a:solidFill>
              </a:rPr>
              <a:t> </a:t>
            </a:r>
            <a:r>
              <a:rPr lang="en-US" altLang="en-US" dirty="0" err="1">
                <a:solidFill>
                  <a:srgbClr val="FF0000"/>
                </a:solidFill>
              </a:rPr>
              <a:t>điểm</a:t>
            </a:r>
            <a:r>
              <a:rPr lang="en-US" altLang="en-US" dirty="0">
                <a:solidFill>
                  <a:srgbClr val="FF0000"/>
                </a:solidFill>
              </a:rPr>
              <a:t>:</a:t>
            </a:r>
          </a:p>
          <a:p>
            <a:pPr lvl="1"/>
            <a:r>
              <a:rPr lang="en-US" altLang="en-US" dirty="0" err="1"/>
              <a:t>Mất</a:t>
            </a:r>
            <a:r>
              <a:rPr lang="en-US" altLang="en-US" dirty="0"/>
              <a:t> </a:t>
            </a:r>
            <a:r>
              <a:rPr lang="en-US" altLang="en-US" dirty="0" err="1"/>
              <a:t>thời</a:t>
            </a:r>
            <a:r>
              <a:rPr lang="en-US" altLang="en-US" dirty="0"/>
              <a:t> </a:t>
            </a:r>
            <a:r>
              <a:rPr lang="en-US" altLang="en-US" dirty="0" err="1"/>
              <a:t>gian</a:t>
            </a:r>
            <a:r>
              <a:rPr lang="en-US" altLang="en-US" dirty="0"/>
              <a:t> </a:t>
            </a:r>
            <a:r>
              <a:rPr lang="en-US" altLang="en-US" dirty="0" err="1"/>
              <a:t>lấy</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từ</a:t>
            </a:r>
            <a:r>
              <a:rPr lang="en-US" altLang="en-US" dirty="0"/>
              <a:t> </a:t>
            </a:r>
            <a:r>
              <a:rPr lang="en-US" altLang="en-US" dirty="0" err="1"/>
              <a:t>xa</a:t>
            </a:r>
            <a:r>
              <a:rPr lang="en-US" altLang="en-US" dirty="0"/>
              <a:t>.</a:t>
            </a:r>
          </a:p>
        </p:txBody>
      </p:sp>
    </p:spTree>
    <p:extLst>
      <p:ext uri="{BB962C8B-B14F-4D97-AF65-F5344CB8AC3E}">
        <p14:creationId xmlns:p14="http://schemas.microsoft.com/office/powerpoint/2010/main" val="24200575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CD25-769F-064E-9483-86B54FDD661C}"/>
              </a:ext>
            </a:extLst>
          </p:cNvPr>
          <p:cNvSpPr>
            <a:spLocks noGrp="1"/>
          </p:cNvSpPr>
          <p:nvPr>
            <p:ph type="title"/>
          </p:nvPr>
        </p:nvSpPr>
        <p:spPr/>
        <p:txBody>
          <a:bodyPr/>
          <a:lstStyle/>
          <a:p>
            <a:r>
              <a:rPr lang="en-US" altLang="en-US"/>
              <a:t>Ưu khuyết của việc phân mảnh</a:t>
            </a:r>
            <a:endParaRPr lang="en-US"/>
          </a:p>
        </p:txBody>
      </p:sp>
      <p:sp>
        <p:nvSpPr>
          <p:cNvPr id="57345" name="Rectangle 3">
            <a:extLst>
              <a:ext uri="{FF2B5EF4-FFF2-40B4-BE49-F238E27FC236}">
                <a16:creationId xmlns:a16="http://schemas.microsoft.com/office/drawing/2014/main" id="{26C5CD31-6B9D-A94C-B8D8-E55476F314EC}"/>
              </a:ext>
            </a:extLst>
          </p:cNvPr>
          <p:cNvSpPr>
            <a:spLocks noGrp="1" noChangeArrowheads="1"/>
          </p:cNvSpPr>
          <p:nvPr>
            <p:ph idx="1"/>
          </p:nvPr>
        </p:nvSpPr>
        <p:spPr/>
        <p:txBody>
          <a:bodyPr/>
          <a:lstStyle/>
          <a:p>
            <a:pPr marL="0" indent="0">
              <a:lnSpc>
                <a:spcPct val="90000"/>
              </a:lnSpc>
              <a:buNone/>
            </a:pPr>
            <a:r>
              <a:rPr lang="en-US" altLang="en-US" b="1"/>
              <a:t>Mô hình hỗn hợp</a:t>
            </a:r>
            <a:endParaRPr lang="en-US" altLang="en-US"/>
          </a:p>
          <a:p>
            <a:pPr lvl="1">
              <a:lnSpc>
                <a:spcPct val="90000"/>
              </a:lnSpc>
            </a:pPr>
            <a:r>
              <a:rPr lang="en-US" altLang="en-US"/>
              <a:t>Là sự trộn lẫn giữ 3 mô hình 1, 2, 3.</a:t>
            </a:r>
          </a:p>
          <a:p>
            <a:pPr>
              <a:lnSpc>
                <a:spcPct val="90000"/>
              </a:lnSpc>
            </a:pPr>
            <a:r>
              <a:rPr lang="en-US" altLang="en-US">
                <a:solidFill>
                  <a:srgbClr val="FF0000"/>
                </a:solidFill>
              </a:rPr>
              <a:t>Ưu điểm:</a:t>
            </a:r>
          </a:p>
          <a:p>
            <a:pPr lvl="1">
              <a:lnSpc>
                <a:spcPct val="90000"/>
              </a:lnSpc>
            </a:pPr>
            <a:r>
              <a:rPr lang="en-US" altLang="en-US"/>
              <a:t>Lấy ưu của 3 mô hình.</a:t>
            </a:r>
          </a:p>
          <a:p>
            <a:pPr lvl="1">
              <a:lnSpc>
                <a:spcPct val="90000"/>
              </a:lnSpc>
            </a:pPr>
            <a:r>
              <a:rPr lang="en-US" altLang="en-US"/>
              <a:t>Độ linh động cao.</a:t>
            </a:r>
          </a:p>
          <a:p>
            <a:pPr>
              <a:lnSpc>
                <a:spcPct val="90000"/>
              </a:lnSpc>
            </a:pPr>
            <a:r>
              <a:rPr lang="en-US" altLang="en-US">
                <a:solidFill>
                  <a:srgbClr val="FF0000"/>
                </a:solidFill>
              </a:rPr>
              <a:t>Khuyết:</a:t>
            </a:r>
          </a:p>
          <a:p>
            <a:pPr lvl="1">
              <a:lnSpc>
                <a:spcPct val="90000"/>
              </a:lnSpc>
            </a:pPr>
            <a:r>
              <a:rPr lang="en-US" altLang="en-US"/>
              <a:t>Lấy khuyết của 3 mô hình.</a:t>
            </a:r>
          </a:p>
          <a:p>
            <a:pPr lvl="1">
              <a:lnSpc>
                <a:spcPct val="90000"/>
              </a:lnSpc>
            </a:pPr>
            <a:r>
              <a:rPr lang="en-US" altLang="en-US"/>
              <a:t>Quản lý rất phức tạp.</a:t>
            </a:r>
          </a:p>
          <a:p>
            <a:pPr lvl="1">
              <a:lnSpc>
                <a:spcPct val="90000"/>
              </a:lnSpc>
            </a:pPr>
            <a:r>
              <a:rPr lang="en-US" altLang="en-US"/>
              <a:t>Mang tính tự nhiên cao nhất </a:t>
            </a:r>
          </a:p>
        </p:txBody>
      </p:sp>
    </p:spTree>
    <p:extLst>
      <p:ext uri="{BB962C8B-B14F-4D97-AF65-F5344CB8AC3E}">
        <p14:creationId xmlns:p14="http://schemas.microsoft.com/office/powerpoint/2010/main" val="335216941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CCE9-F43D-E54D-B2FD-7546507E0DFF}"/>
              </a:ext>
            </a:extLst>
          </p:cNvPr>
          <p:cNvSpPr>
            <a:spLocks noGrp="1"/>
          </p:cNvSpPr>
          <p:nvPr>
            <p:ph type="title"/>
          </p:nvPr>
        </p:nvSpPr>
        <p:spPr>
          <a:xfrm>
            <a:off x="609600" y="3429000"/>
            <a:ext cx="10972800" cy="1143000"/>
          </a:xfrm>
        </p:spPr>
        <p:txBody>
          <a:bodyPr/>
          <a:lstStyle/>
          <a:p>
            <a:pPr algn="l"/>
            <a:r>
              <a:rPr lang="en-US"/>
              <a:t>Khái niệm</a:t>
            </a:r>
          </a:p>
        </p:txBody>
      </p:sp>
    </p:spTree>
    <p:extLst>
      <p:ext uri="{BB962C8B-B14F-4D97-AF65-F5344CB8AC3E}">
        <p14:creationId xmlns:p14="http://schemas.microsoft.com/office/powerpoint/2010/main" val="289736393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61B2-D2FC-7440-A0D6-422F06601621}"/>
              </a:ext>
            </a:extLst>
          </p:cNvPr>
          <p:cNvSpPr>
            <a:spLocks noGrp="1"/>
          </p:cNvSpPr>
          <p:nvPr>
            <p:ph type="title"/>
          </p:nvPr>
        </p:nvSpPr>
        <p:spPr>
          <a:xfrm>
            <a:off x="609600" y="35718"/>
            <a:ext cx="10972800" cy="802482"/>
          </a:xfrm>
        </p:spPr>
        <p:txBody>
          <a:bodyPr/>
          <a:lstStyle/>
          <a:p>
            <a:r>
              <a:rPr lang="en-US"/>
              <a:t>Ví dụ</a:t>
            </a:r>
          </a:p>
        </p:txBody>
      </p:sp>
      <p:sp>
        <p:nvSpPr>
          <p:cNvPr id="3" name="Content Placeholder 2">
            <a:extLst>
              <a:ext uri="{FF2B5EF4-FFF2-40B4-BE49-F238E27FC236}">
                <a16:creationId xmlns:a16="http://schemas.microsoft.com/office/drawing/2014/main" id="{491F456E-CEB9-C647-B2DD-05D841D83E71}"/>
              </a:ext>
            </a:extLst>
          </p:cNvPr>
          <p:cNvSpPr>
            <a:spLocks noGrp="1"/>
          </p:cNvSpPr>
          <p:nvPr>
            <p:ph idx="1"/>
          </p:nvPr>
        </p:nvSpPr>
        <p:spPr>
          <a:xfrm>
            <a:off x="228600" y="863600"/>
            <a:ext cx="11963400" cy="5234782"/>
          </a:xfrm>
        </p:spPr>
        <p:txBody>
          <a:bodyPr/>
          <a:lstStyle/>
          <a:p>
            <a:pPr marL="0" indent="0">
              <a:buNone/>
            </a:pPr>
            <a:r>
              <a:rPr lang="en-US" b="1" dirty="0"/>
              <a:t>Cho CSDL </a:t>
            </a:r>
            <a:r>
              <a:rPr lang="en-US" b="1" dirty="0" err="1"/>
              <a:t>Quản</a:t>
            </a:r>
            <a:r>
              <a:rPr lang="en-US" b="1" dirty="0"/>
              <a:t> </a:t>
            </a:r>
            <a:r>
              <a:rPr lang="en-US" b="1" dirty="0" err="1"/>
              <a:t>lý</a:t>
            </a:r>
            <a:r>
              <a:rPr lang="en-US" b="1" dirty="0"/>
              <a:t> </a:t>
            </a:r>
            <a:r>
              <a:rPr lang="en-US" b="1" dirty="0" err="1"/>
              <a:t>sinh</a:t>
            </a:r>
            <a:r>
              <a:rPr lang="en-US" b="1" dirty="0"/>
              <a:t> </a:t>
            </a:r>
            <a:r>
              <a:rPr lang="en-US" b="1" dirty="0" err="1"/>
              <a:t>viên</a:t>
            </a:r>
            <a:r>
              <a:rPr lang="en-US" b="1" dirty="0"/>
              <a:t> </a:t>
            </a:r>
            <a:r>
              <a:rPr lang="en-US" b="1" dirty="0" err="1"/>
              <a:t>như</a:t>
            </a:r>
            <a:r>
              <a:rPr lang="en-US" b="1" dirty="0"/>
              <a:t> </a:t>
            </a:r>
            <a:r>
              <a:rPr lang="en-US" b="1" dirty="0" err="1"/>
              <a:t>sau</a:t>
            </a:r>
            <a:r>
              <a:rPr lang="en-US" b="1" dirty="0"/>
              <a:t>:</a:t>
            </a:r>
          </a:p>
          <a:p>
            <a:pPr marL="0" indent="0">
              <a:buNone/>
            </a:pPr>
            <a:r>
              <a:rPr lang="en-US" sz="2000" dirty="0">
                <a:solidFill>
                  <a:srgbClr val="FF0000"/>
                </a:solidFill>
              </a:rPr>
              <a:t>SINHVIEN(</a:t>
            </a:r>
            <a:r>
              <a:rPr lang="en-US" sz="2000" u="sng" dirty="0">
                <a:solidFill>
                  <a:srgbClr val="FF0000"/>
                </a:solidFill>
              </a:rPr>
              <a:t>MSSV</a:t>
            </a:r>
            <a:r>
              <a:rPr lang="en-US" sz="2000" dirty="0">
                <a:solidFill>
                  <a:srgbClr val="FF0000"/>
                </a:solidFill>
              </a:rPr>
              <a:t>,     </a:t>
            </a:r>
            <a:r>
              <a:rPr lang="en-US" sz="2000" dirty="0" err="1">
                <a:solidFill>
                  <a:srgbClr val="FF0000"/>
                </a:solidFill>
              </a:rPr>
              <a:t>HoTen</a:t>
            </a:r>
            <a:r>
              <a:rPr lang="en-US" sz="2000" dirty="0">
                <a:solidFill>
                  <a:srgbClr val="FF0000"/>
                </a:solidFill>
              </a:rPr>
              <a:t>,      </a:t>
            </a:r>
            <a:r>
              <a:rPr lang="en-US" sz="2000" dirty="0" err="1">
                <a:solidFill>
                  <a:srgbClr val="FF0000"/>
                </a:solidFill>
              </a:rPr>
              <a:t>NgVDoan</a:t>
            </a:r>
            <a:r>
              <a:rPr lang="en-US" sz="2000" dirty="0">
                <a:solidFill>
                  <a:srgbClr val="FF0000"/>
                </a:solidFill>
              </a:rPr>
              <a:t>,     </a:t>
            </a:r>
            <a:r>
              <a:rPr lang="en-US" sz="2000" dirty="0" err="1">
                <a:solidFill>
                  <a:srgbClr val="FF0000"/>
                </a:solidFill>
              </a:rPr>
              <a:t>NgVDang</a:t>
            </a:r>
            <a:r>
              <a:rPr lang="en-US" sz="2000" dirty="0">
                <a:solidFill>
                  <a:srgbClr val="FF0000"/>
                </a:solidFill>
              </a:rPr>
              <a:t>,     </a:t>
            </a:r>
            <a:r>
              <a:rPr lang="en-US" sz="2000" dirty="0" err="1">
                <a:solidFill>
                  <a:srgbClr val="FF0000"/>
                </a:solidFill>
              </a:rPr>
              <a:t>NgSinh</a:t>
            </a:r>
            <a:r>
              <a:rPr lang="en-US" sz="2000" dirty="0">
                <a:solidFill>
                  <a:srgbClr val="FF0000"/>
                </a:solidFill>
              </a:rPr>
              <a:t>,     </a:t>
            </a:r>
            <a:r>
              <a:rPr lang="en-US" sz="2000" dirty="0" err="1">
                <a:solidFill>
                  <a:srgbClr val="FF0000"/>
                </a:solidFill>
              </a:rPr>
              <a:t>QueQuan</a:t>
            </a:r>
            <a:r>
              <a:rPr lang="en-US" sz="2000" dirty="0">
                <a:solidFill>
                  <a:srgbClr val="FF0000"/>
                </a:solidFill>
              </a:rPr>
              <a:t>,     </a:t>
            </a:r>
            <a:r>
              <a:rPr lang="en-US" sz="2000" dirty="0" err="1">
                <a:solidFill>
                  <a:srgbClr val="FF0000"/>
                </a:solidFill>
              </a:rPr>
              <a:t>MaKhoa</a:t>
            </a:r>
            <a:r>
              <a:rPr lang="en-US" sz="2000" dirty="0">
                <a:solidFill>
                  <a:srgbClr val="FF0000"/>
                </a:solidFill>
              </a:rPr>
              <a:t>)</a:t>
            </a:r>
          </a:p>
          <a:p>
            <a:pPr marL="0" indent="0">
              <a:buNone/>
            </a:pPr>
            <a:r>
              <a:rPr lang="en-US" sz="2000" i="1" dirty="0"/>
              <a:t>                   123          Ng. V. A	8/2/2012        8/8/2015       11/2/2000     TPHCM       KHKTTT</a:t>
            </a:r>
          </a:p>
          <a:p>
            <a:pPr marL="0" indent="0">
              <a:buNone/>
            </a:pPr>
            <a:r>
              <a:rPr lang="en-US" sz="2000" i="1" dirty="0"/>
              <a:t>                   124          Ng. V. B	8/1/2017        8/3/2019        9/7/2000      Vinh Long    KHMT</a:t>
            </a:r>
          </a:p>
          <a:p>
            <a:pPr marL="0" indent="0">
              <a:buNone/>
            </a:pPr>
            <a:r>
              <a:rPr lang="en-US" sz="2000" dirty="0">
                <a:solidFill>
                  <a:srgbClr val="FF0000"/>
                </a:solidFill>
              </a:rPr>
              <a:t>MONHOC(</a:t>
            </a:r>
            <a:r>
              <a:rPr lang="en-US" sz="2000" u="sng" dirty="0">
                <a:solidFill>
                  <a:srgbClr val="FF0000"/>
                </a:solidFill>
              </a:rPr>
              <a:t>MSMH</a:t>
            </a:r>
            <a:r>
              <a:rPr lang="en-US" sz="2000" dirty="0">
                <a:solidFill>
                  <a:srgbClr val="FF0000"/>
                </a:solidFill>
              </a:rPr>
              <a:t>,     </a:t>
            </a:r>
            <a:r>
              <a:rPr lang="en-US" sz="2000" dirty="0" err="1">
                <a:solidFill>
                  <a:srgbClr val="FF0000"/>
                </a:solidFill>
              </a:rPr>
              <a:t>TenMH</a:t>
            </a:r>
            <a:r>
              <a:rPr lang="en-US" sz="2000" dirty="0">
                <a:solidFill>
                  <a:srgbClr val="FF0000"/>
                </a:solidFill>
              </a:rPr>
              <a:t>,     </a:t>
            </a:r>
            <a:r>
              <a:rPr lang="en-US" sz="2000" dirty="0" err="1">
                <a:solidFill>
                  <a:srgbClr val="FF0000"/>
                </a:solidFill>
              </a:rPr>
              <a:t>SoTC</a:t>
            </a:r>
            <a:r>
              <a:rPr lang="en-US" sz="2000" dirty="0">
                <a:solidFill>
                  <a:srgbClr val="FF0000"/>
                </a:solidFill>
              </a:rPr>
              <a:t>,      </a:t>
            </a:r>
            <a:r>
              <a:rPr lang="en-US" sz="2000" dirty="0" err="1">
                <a:solidFill>
                  <a:srgbClr val="FF0000"/>
                </a:solidFill>
              </a:rPr>
              <a:t>MaKhoaQL</a:t>
            </a:r>
            <a:r>
              <a:rPr lang="en-US" sz="2000" dirty="0">
                <a:solidFill>
                  <a:srgbClr val="FF0000"/>
                </a:solidFill>
              </a:rPr>
              <a:t>)</a:t>
            </a:r>
          </a:p>
          <a:p>
            <a:pPr marL="0" indent="0">
              <a:buNone/>
            </a:pPr>
            <a:r>
              <a:rPr lang="en-US" sz="2000" dirty="0"/>
              <a:t>                  </a:t>
            </a:r>
            <a:r>
              <a:rPr lang="en-US" sz="2000" i="1" dirty="0"/>
              <a:t>IE103         QLTT        4              KHKTTT</a:t>
            </a:r>
          </a:p>
          <a:p>
            <a:pPr marL="0" indent="0">
              <a:buNone/>
            </a:pPr>
            <a:r>
              <a:rPr lang="en-US" sz="2000" i="1" dirty="0"/>
              <a:t>                  IT003      CTDL&amp;GT    4              KHMT</a:t>
            </a:r>
          </a:p>
          <a:p>
            <a:pPr marL="0" indent="0">
              <a:buNone/>
            </a:pPr>
            <a:r>
              <a:rPr lang="en-US" sz="2000" dirty="0">
                <a:solidFill>
                  <a:srgbClr val="FF0000"/>
                </a:solidFill>
              </a:rPr>
              <a:t>DIEMSO(</a:t>
            </a:r>
            <a:r>
              <a:rPr lang="en-US" sz="2000" u="sng" dirty="0">
                <a:solidFill>
                  <a:srgbClr val="FF0000"/>
                </a:solidFill>
              </a:rPr>
              <a:t>MSSV,      MSMH</a:t>
            </a:r>
            <a:r>
              <a:rPr lang="en-US" sz="2000" dirty="0">
                <a:solidFill>
                  <a:srgbClr val="FF0000"/>
                </a:solidFill>
              </a:rPr>
              <a:t>,      Diem)</a:t>
            </a:r>
          </a:p>
          <a:p>
            <a:pPr marL="0" indent="0">
              <a:buNone/>
            </a:pPr>
            <a:r>
              <a:rPr lang="en-US" sz="2000" i="1" dirty="0"/>
              <a:t>                    123        IE103           8</a:t>
            </a:r>
          </a:p>
          <a:p>
            <a:pPr marL="0" indent="0">
              <a:buNone/>
            </a:pPr>
            <a:r>
              <a:rPr lang="en-US" sz="2000" i="1" dirty="0"/>
              <a:t>                    123        IT003           8</a:t>
            </a:r>
          </a:p>
          <a:p>
            <a:pPr marL="0" indent="0">
              <a:buNone/>
            </a:pPr>
            <a:r>
              <a:rPr lang="en-US" sz="2000" i="1" dirty="0"/>
              <a:t>                    124        IE103	  9</a:t>
            </a:r>
          </a:p>
          <a:p>
            <a:pPr marL="0" indent="0">
              <a:buNone/>
            </a:pPr>
            <a:r>
              <a:rPr lang="en-US" sz="2000" dirty="0">
                <a:solidFill>
                  <a:srgbClr val="FF0000"/>
                </a:solidFill>
              </a:rPr>
              <a:t>KHOA(</a:t>
            </a:r>
            <a:r>
              <a:rPr lang="en-US" sz="2000" u="sng" dirty="0" err="1">
                <a:solidFill>
                  <a:srgbClr val="FF0000"/>
                </a:solidFill>
              </a:rPr>
              <a:t>MaKhoa</a:t>
            </a:r>
            <a:r>
              <a:rPr lang="en-US" sz="2000" dirty="0">
                <a:solidFill>
                  <a:srgbClr val="FF0000"/>
                </a:solidFill>
              </a:rPr>
              <a:t>,     </a:t>
            </a:r>
            <a:r>
              <a:rPr lang="en-US" sz="2000" dirty="0" err="1">
                <a:solidFill>
                  <a:srgbClr val="FF0000"/>
                </a:solidFill>
              </a:rPr>
              <a:t>TenKhoa</a:t>
            </a:r>
            <a:r>
              <a:rPr lang="en-US" sz="2000" dirty="0">
                <a:solidFill>
                  <a:srgbClr val="FF0000"/>
                </a:solidFill>
              </a:rPr>
              <a:t>,     				NGTL)</a:t>
            </a:r>
          </a:p>
          <a:p>
            <a:pPr marL="0" indent="0">
              <a:buNone/>
            </a:pPr>
            <a:r>
              <a:rPr lang="en-US" sz="2000" i="1" dirty="0"/>
              <a:t>            KHKTTT      Khoa hoc </a:t>
            </a:r>
            <a:r>
              <a:rPr lang="en-US" sz="2000" i="1" dirty="0" err="1"/>
              <a:t>va</a:t>
            </a:r>
            <a:r>
              <a:rPr lang="en-US" sz="2000" i="1" dirty="0"/>
              <a:t> Ky </a:t>
            </a:r>
            <a:r>
              <a:rPr lang="en-US" sz="2000" i="1" dirty="0" err="1"/>
              <a:t>Thuat</a:t>
            </a:r>
            <a:r>
              <a:rPr lang="en-US" sz="2000" i="1" dirty="0"/>
              <a:t> Thong tin	09/11/2018</a:t>
            </a:r>
          </a:p>
          <a:p>
            <a:pPr marL="0" indent="0">
              <a:buNone/>
            </a:pPr>
            <a:r>
              <a:rPr lang="en-US" sz="2000" i="1" dirty="0"/>
              <a:t>            KHMT          Khoa hoc may </a:t>
            </a:r>
            <a:r>
              <a:rPr lang="en-US" sz="2000" i="1" dirty="0" err="1"/>
              <a:t>tinh</a:t>
            </a:r>
            <a:r>
              <a:rPr lang="en-US" sz="2000" i="1" dirty="0"/>
              <a:t>			08/06/2006</a:t>
            </a:r>
          </a:p>
        </p:txBody>
      </p:sp>
    </p:spTree>
    <p:extLst>
      <p:ext uri="{BB962C8B-B14F-4D97-AF65-F5344CB8AC3E}">
        <p14:creationId xmlns:p14="http://schemas.microsoft.com/office/powerpoint/2010/main" val="33250275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77EC-8A63-FD45-98E4-D6E25D4D5D96}"/>
              </a:ext>
            </a:extLst>
          </p:cNvPr>
          <p:cNvSpPr>
            <a:spLocks noGrp="1"/>
          </p:cNvSpPr>
          <p:nvPr>
            <p:ph type="title"/>
          </p:nvPr>
        </p:nvSpPr>
        <p:spPr/>
        <p:txBody>
          <a:bodyPr/>
          <a:lstStyle/>
          <a:p>
            <a:r>
              <a:rPr lang="en-US"/>
              <a:t>Xây dựng CSDL phân bố cho các phòng ban sau</a:t>
            </a:r>
          </a:p>
        </p:txBody>
      </p:sp>
      <p:sp>
        <p:nvSpPr>
          <p:cNvPr id="3" name="Content Placeholder 2">
            <a:extLst>
              <a:ext uri="{FF2B5EF4-FFF2-40B4-BE49-F238E27FC236}">
                <a16:creationId xmlns:a16="http://schemas.microsoft.com/office/drawing/2014/main" id="{AC3B4B9C-2786-8E47-B1B3-E81C39A4E14A}"/>
              </a:ext>
            </a:extLst>
          </p:cNvPr>
          <p:cNvSpPr>
            <a:spLocks noGrp="1"/>
          </p:cNvSpPr>
          <p:nvPr>
            <p:ph idx="1"/>
          </p:nvPr>
        </p:nvSpPr>
        <p:spPr/>
        <p:txBody>
          <a:bodyPr/>
          <a:lstStyle/>
          <a:p>
            <a:pPr>
              <a:lnSpc>
                <a:spcPct val="150000"/>
              </a:lnSpc>
            </a:pPr>
            <a:r>
              <a:rPr lang="en-US"/>
              <a:t>Phòng đào tạo.</a:t>
            </a:r>
          </a:p>
          <a:p>
            <a:pPr>
              <a:lnSpc>
                <a:spcPct val="150000"/>
              </a:lnSpc>
            </a:pPr>
            <a:r>
              <a:rPr lang="en-US">
                <a:solidFill>
                  <a:srgbClr val="FF0000"/>
                </a:solidFill>
              </a:rPr>
              <a:t>Phòng CTSV.</a:t>
            </a:r>
          </a:p>
          <a:p>
            <a:pPr>
              <a:lnSpc>
                <a:spcPct val="150000"/>
              </a:lnSpc>
            </a:pPr>
            <a:r>
              <a:rPr lang="en-US"/>
              <a:t>Văn phòng Khoa (cụ thể là Khoa Khoa học và Kỹ thuật thông tin).</a:t>
            </a:r>
          </a:p>
        </p:txBody>
      </p:sp>
    </p:spTree>
    <p:extLst>
      <p:ext uri="{BB962C8B-B14F-4D97-AF65-F5344CB8AC3E}">
        <p14:creationId xmlns:p14="http://schemas.microsoft.com/office/powerpoint/2010/main" val="122369853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DD06-2081-E24E-976C-8C75A85D8F82}"/>
              </a:ext>
            </a:extLst>
          </p:cNvPr>
          <p:cNvSpPr>
            <a:spLocks noGrp="1"/>
          </p:cNvSpPr>
          <p:nvPr>
            <p:ph type="title"/>
          </p:nvPr>
        </p:nvSpPr>
        <p:spPr/>
        <p:txBody>
          <a:bodyPr/>
          <a:lstStyle/>
          <a:p>
            <a:r>
              <a:rPr lang="en-US"/>
              <a:t>Phòng đào tạo</a:t>
            </a:r>
          </a:p>
        </p:txBody>
      </p:sp>
      <p:sp>
        <p:nvSpPr>
          <p:cNvPr id="3" name="Content Placeholder 2">
            <a:extLst>
              <a:ext uri="{FF2B5EF4-FFF2-40B4-BE49-F238E27FC236}">
                <a16:creationId xmlns:a16="http://schemas.microsoft.com/office/drawing/2014/main" id="{E734871E-D532-104D-B36E-6EC27076CAC2}"/>
              </a:ext>
            </a:extLst>
          </p:cNvPr>
          <p:cNvSpPr>
            <a:spLocks noGrp="1"/>
          </p:cNvSpPr>
          <p:nvPr>
            <p:ph idx="1"/>
          </p:nvPr>
        </p:nvSpPr>
        <p:spPr>
          <a:xfrm>
            <a:off x="609600" y="1295400"/>
            <a:ext cx="10972800" cy="4800600"/>
          </a:xfrm>
        </p:spPr>
        <p:txBody>
          <a:bodyPr/>
          <a:lstStyle/>
          <a:p>
            <a:pPr marL="0" lvl="0" indent="0">
              <a:buNone/>
            </a:pPr>
            <a:r>
              <a:rPr lang="en-US" sz="2000" dirty="0">
                <a:solidFill>
                  <a:srgbClr val="FF0000"/>
                </a:solidFill>
              </a:rPr>
              <a:t>SINHVIEN(</a:t>
            </a:r>
            <a:r>
              <a:rPr lang="en-US" sz="2000" u="sng" dirty="0">
                <a:solidFill>
                  <a:srgbClr val="FF0000"/>
                </a:solidFill>
              </a:rPr>
              <a:t>MSSV</a:t>
            </a:r>
            <a:r>
              <a:rPr lang="en-US" sz="2000" dirty="0">
                <a:solidFill>
                  <a:srgbClr val="FF0000"/>
                </a:solidFill>
              </a:rPr>
              <a:t>,     </a:t>
            </a:r>
            <a:r>
              <a:rPr lang="en-US" sz="2000" dirty="0" err="1">
                <a:solidFill>
                  <a:srgbClr val="FF0000"/>
                </a:solidFill>
              </a:rPr>
              <a:t>HoTen</a:t>
            </a:r>
            <a:r>
              <a:rPr lang="en-US" sz="2000" dirty="0">
                <a:solidFill>
                  <a:srgbClr val="FF0000"/>
                </a:solidFill>
              </a:rPr>
              <a:t>,      </a:t>
            </a:r>
            <a:r>
              <a:rPr lang="en-US" sz="2000" dirty="0" err="1">
                <a:solidFill>
                  <a:srgbClr val="FF0000"/>
                </a:solidFill>
              </a:rPr>
              <a:t>NgVDoan</a:t>
            </a:r>
            <a:r>
              <a:rPr lang="en-US" sz="2000" dirty="0">
                <a:solidFill>
                  <a:srgbClr val="FF0000"/>
                </a:solidFill>
              </a:rPr>
              <a:t>, 	</a:t>
            </a:r>
            <a:r>
              <a:rPr lang="en-US" sz="2000" dirty="0" err="1">
                <a:solidFill>
                  <a:srgbClr val="FF0000"/>
                </a:solidFill>
              </a:rPr>
              <a:t>QueQuan</a:t>
            </a:r>
            <a:r>
              <a:rPr lang="en-US" sz="2000" dirty="0">
                <a:solidFill>
                  <a:srgbClr val="FF0000"/>
                </a:solidFill>
              </a:rPr>
              <a:t>,     </a:t>
            </a:r>
            <a:r>
              <a:rPr lang="en-US" sz="2000" dirty="0" err="1">
                <a:solidFill>
                  <a:srgbClr val="FF0000"/>
                </a:solidFill>
              </a:rPr>
              <a:t>MaKhoa</a:t>
            </a:r>
            <a:r>
              <a:rPr lang="en-US" sz="2000" dirty="0">
                <a:solidFill>
                  <a:srgbClr val="FF0000"/>
                </a:solidFill>
              </a:rPr>
              <a:t>)</a:t>
            </a:r>
          </a:p>
          <a:p>
            <a:pPr marL="0" lvl="0" indent="0">
              <a:buNone/>
            </a:pPr>
            <a:r>
              <a:rPr lang="en-US" sz="2000" i="1" dirty="0"/>
              <a:t>                   123          Ng. V. A	8/2/2012            TPHCM       KHKTTT</a:t>
            </a:r>
          </a:p>
          <a:p>
            <a:pPr marL="0" lvl="0" indent="0">
              <a:buNone/>
            </a:pPr>
            <a:r>
              <a:rPr lang="en-US" sz="2000" i="1" dirty="0"/>
              <a:t>                   124          Ng. V. B	8/1/2017            Vinh Long    KHMT</a:t>
            </a:r>
          </a:p>
          <a:p>
            <a:pPr marL="0" lvl="0" indent="0">
              <a:buNone/>
            </a:pPr>
            <a:r>
              <a:rPr lang="en-US" sz="2000" dirty="0">
                <a:solidFill>
                  <a:srgbClr val="FF0000"/>
                </a:solidFill>
              </a:rPr>
              <a:t>MONHOC(</a:t>
            </a:r>
            <a:r>
              <a:rPr lang="en-US" sz="2000" u="sng" dirty="0">
                <a:solidFill>
                  <a:srgbClr val="FF0000"/>
                </a:solidFill>
              </a:rPr>
              <a:t>MSMH</a:t>
            </a:r>
            <a:r>
              <a:rPr lang="en-US" sz="2000" dirty="0">
                <a:solidFill>
                  <a:srgbClr val="FF0000"/>
                </a:solidFill>
              </a:rPr>
              <a:t>,     </a:t>
            </a:r>
            <a:r>
              <a:rPr lang="en-US" sz="2000" dirty="0" err="1">
                <a:solidFill>
                  <a:srgbClr val="FF0000"/>
                </a:solidFill>
              </a:rPr>
              <a:t>TenMH</a:t>
            </a:r>
            <a:r>
              <a:rPr lang="en-US" sz="2000" dirty="0">
                <a:solidFill>
                  <a:srgbClr val="FF0000"/>
                </a:solidFill>
              </a:rPr>
              <a:t>,     </a:t>
            </a:r>
            <a:r>
              <a:rPr lang="en-US" sz="2000" dirty="0" err="1">
                <a:solidFill>
                  <a:srgbClr val="FF0000"/>
                </a:solidFill>
              </a:rPr>
              <a:t>SoTC</a:t>
            </a:r>
            <a:r>
              <a:rPr lang="en-US" sz="2000" dirty="0">
                <a:solidFill>
                  <a:srgbClr val="FF0000"/>
                </a:solidFill>
              </a:rPr>
              <a:t>,      </a:t>
            </a:r>
            <a:r>
              <a:rPr lang="en-US" sz="2000" dirty="0" err="1">
                <a:solidFill>
                  <a:srgbClr val="FF0000"/>
                </a:solidFill>
              </a:rPr>
              <a:t>MaKhoaQL</a:t>
            </a:r>
            <a:r>
              <a:rPr lang="en-US" sz="2000" dirty="0">
                <a:solidFill>
                  <a:srgbClr val="FF0000"/>
                </a:solidFill>
              </a:rPr>
              <a:t>)</a:t>
            </a:r>
          </a:p>
          <a:p>
            <a:pPr marL="0" lvl="0" indent="0">
              <a:buNone/>
            </a:pPr>
            <a:r>
              <a:rPr lang="en-US" sz="2000" dirty="0"/>
              <a:t>                  </a:t>
            </a:r>
            <a:r>
              <a:rPr lang="en-US" sz="2000" i="1" dirty="0"/>
              <a:t>IE103         QLTT        4              KHKTTT</a:t>
            </a:r>
          </a:p>
          <a:p>
            <a:pPr marL="0" lvl="0" indent="0">
              <a:buNone/>
            </a:pPr>
            <a:r>
              <a:rPr lang="en-US" sz="2000" i="1" dirty="0"/>
              <a:t>                  IT003      CTDL&amp;GT    4              KHMT</a:t>
            </a:r>
          </a:p>
          <a:p>
            <a:pPr marL="0" lvl="0" indent="0">
              <a:buNone/>
            </a:pPr>
            <a:r>
              <a:rPr lang="en-US" sz="2000" dirty="0">
                <a:solidFill>
                  <a:srgbClr val="FF0000"/>
                </a:solidFill>
              </a:rPr>
              <a:t>DIEMSO(</a:t>
            </a:r>
            <a:r>
              <a:rPr lang="en-US" sz="2000" u="sng" dirty="0">
                <a:solidFill>
                  <a:srgbClr val="FF0000"/>
                </a:solidFill>
              </a:rPr>
              <a:t>MSSV,      MSMH</a:t>
            </a:r>
            <a:r>
              <a:rPr lang="en-US" sz="2000" dirty="0">
                <a:solidFill>
                  <a:srgbClr val="FF0000"/>
                </a:solidFill>
              </a:rPr>
              <a:t>,      Diem)</a:t>
            </a:r>
          </a:p>
          <a:p>
            <a:pPr marL="0" lvl="0" indent="0">
              <a:buNone/>
            </a:pPr>
            <a:r>
              <a:rPr lang="en-US" sz="2000" i="1" dirty="0"/>
              <a:t>                    123        IE103           8</a:t>
            </a:r>
          </a:p>
          <a:p>
            <a:pPr marL="0" lvl="0" indent="0">
              <a:buNone/>
            </a:pPr>
            <a:r>
              <a:rPr lang="en-US" sz="2000" i="1" dirty="0"/>
              <a:t>                    123        IT003           8</a:t>
            </a:r>
          </a:p>
          <a:p>
            <a:pPr marL="0" lvl="0" indent="0">
              <a:buNone/>
            </a:pPr>
            <a:r>
              <a:rPr lang="en-US" sz="2000" i="1" dirty="0"/>
              <a:t>                    124        IE103	  9</a:t>
            </a:r>
          </a:p>
          <a:p>
            <a:pPr marL="0" lvl="0" indent="0">
              <a:buNone/>
            </a:pPr>
            <a:r>
              <a:rPr lang="en-US" sz="2000" dirty="0">
                <a:solidFill>
                  <a:srgbClr val="FF0000"/>
                </a:solidFill>
              </a:rPr>
              <a:t>KHOA(</a:t>
            </a:r>
            <a:r>
              <a:rPr lang="en-US" sz="2000" u="sng" dirty="0" err="1">
                <a:solidFill>
                  <a:srgbClr val="FF0000"/>
                </a:solidFill>
              </a:rPr>
              <a:t>MaKhoa</a:t>
            </a:r>
            <a:r>
              <a:rPr lang="en-US" sz="2000" dirty="0">
                <a:solidFill>
                  <a:srgbClr val="FF0000"/>
                </a:solidFill>
              </a:rPr>
              <a:t>,     </a:t>
            </a:r>
            <a:r>
              <a:rPr lang="en-US" sz="2000" dirty="0" err="1">
                <a:solidFill>
                  <a:srgbClr val="FF0000"/>
                </a:solidFill>
              </a:rPr>
              <a:t>TenKhoa</a:t>
            </a:r>
            <a:r>
              <a:rPr lang="en-US" sz="2000" dirty="0">
                <a:solidFill>
                  <a:srgbClr val="FF0000"/>
                </a:solidFill>
              </a:rPr>
              <a:t>,     				NGTL)</a:t>
            </a:r>
          </a:p>
          <a:p>
            <a:pPr marL="0" lvl="0" indent="0">
              <a:buNone/>
            </a:pPr>
            <a:r>
              <a:rPr lang="en-US" sz="2000" i="1" dirty="0"/>
              <a:t>            KHKTTT      Khoa hoc </a:t>
            </a:r>
            <a:r>
              <a:rPr lang="en-US" sz="2000" i="1" dirty="0" err="1"/>
              <a:t>va</a:t>
            </a:r>
            <a:r>
              <a:rPr lang="en-US" sz="2000" i="1" dirty="0"/>
              <a:t> Ky </a:t>
            </a:r>
            <a:r>
              <a:rPr lang="en-US" sz="2000" i="1" dirty="0" err="1"/>
              <a:t>Thuat</a:t>
            </a:r>
            <a:r>
              <a:rPr lang="en-US" sz="2000" i="1" dirty="0"/>
              <a:t> Thong tin	09/11/2018</a:t>
            </a:r>
          </a:p>
          <a:p>
            <a:pPr marL="0" lvl="0" indent="0">
              <a:buNone/>
            </a:pPr>
            <a:r>
              <a:rPr lang="en-US" sz="2000" i="1" dirty="0"/>
              <a:t>            KHMT          Khoa hoc may </a:t>
            </a:r>
            <a:r>
              <a:rPr lang="en-US" sz="2000" i="1" dirty="0" err="1"/>
              <a:t>tinh</a:t>
            </a:r>
            <a:r>
              <a:rPr lang="en-US" sz="2000" i="1" dirty="0"/>
              <a:t>			08/06/2006</a:t>
            </a:r>
            <a:endParaRPr lang="en-US" dirty="0"/>
          </a:p>
        </p:txBody>
      </p:sp>
      <p:sp>
        <p:nvSpPr>
          <p:cNvPr id="4" name="TextBox 3">
            <a:extLst>
              <a:ext uri="{FF2B5EF4-FFF2-40B4-BE49-F238E27FC236}">
                <a16:creationId xmlns:a16="http://schemas.microsoft.com/office/drawing/2014/main" id="{9065FE9F-A0A3-3E44-92E4-2507D1392E53}"/>
              </a:ext>
            </a:extLst>
          </p:cNvPr>
          <p:cNvSpPr txBox="1"/>
          <p:nvPr/>
        </p:nvSpPr>
        <p:spPr>
          <a:xfrm>
            <a:off x="9220200" y="1333500"/>
            <a:ext cx="1864613" cy="369332"/>
          </a:xfrm>
          <a:prstGeom prst="rect">
            <a:avLst/>
          </a:prstGeom>
          <a:noFill/>
        </p:spPr>
        <p:txBody>
          <a:bodyPr wrap="none" rtlCol="0">
            <a:spAutoFit/>
          </a:bodyPr>
          <a:lstStyle/>
          <a:p>
            <a:r>
              <a:rPr lang="en-US">
                <a:solidFill>
                  <a:srgbClr val="008000"/>
                </a:solidFill>
              </a:rPr>
              <a:t>Phân mảnh dọc </a:t>
            </a:r>
          </a:p>
        </p:txBody>
      </p:sp>
      <p:sp>
        <p:nvSpPr>
          <p:cNvPr id="5" name="TextBox 4">
            <a:extLst>
              <a:ext uri="{FF2B5EF4-FFF2-40B4-BE49-F238E27FC236}">
                <a16:creationId xmlns:a16="http://schemas.microsoft.com/office/drawing/2014/main" id="{21C96C9A-7F98-1043-8D07-FE52FEEACB62}"/>
              </a:ext>
            </a:extLst>
          </p:cNvPr>
          <p:cNvSpPr txBox="1"/>
          <p:nvPr/>
        </p:nvSpPr>
        <p:spPr>
          <a:xfrm>
            <a:off x="9220199" y="2366962"/>
            <a:ext cx="1184940" cy="369332"/>
          </a:xfrm>
          <a:prstGeom prst="rect">
            <a:avLst/>
          </a:prstGeom>
          <a:noFill/>
        </p:spPr>
        <p:txBody>
          <a:bodyPr wrap="none" rtlCol="0">
            <a:spAutoFit/>
          </a:bodyPr>
          <a:lstStyle/>
          <a:p>
            <a:r>
              <a:rPr lang="en-US">
                <a:solidFill>
                  <a:srgbClr val="008000"/>
                </a:solidFill>
              </a:rPr>
              <a:t>Nhân bản</a:t>
            </a:r>
          </a:p>
        </p:txBody>
      </p:sp>
      <p:sp>
        <p:nvSpPr>
          <p:cNvPr id="6" name="TextBox 5">
            <a:extLst>
              <a:ext uri="{FF2B5EF4-FFF2-40B4-BE49-F238E27FC236}">
                <a16:creationId xmlns:a16="http://schemas.microsoft.com/office/drawing/2014/main" id="{B4ECC18E-2632-1848-872E-D50C867724AD}"/>
              </a:ext>
            </a:extLst>
          </p:cNvPr>
          <p:cNvSpPr txBox="1"/>
          <p:nvPr/>
        </p:nvSpPr>
        <p:spPr>
          <a:xfrm>
            <a:off x="9296400" y="3400424"/>
            <a:ext cx="1184940" cy="369332"/>
          </a:xfrm>
          <a:prstGeom prst="rect">
            <a:avLst/>
          </a:prstGeom>
          <a:noFill/>
        </p:spPr>
        <p:txBody>
          <a:bodyPr wrap="none" rtlCol="0">
            <a:spAutoFit/>
          </a:bodyPr>
          <a:lstStyle/>
          <a:p>
            <a:r>
              <a:rPr lang="en-US">
                <a:solidFill>
                  <a:srgbClr val="008000"/>
                </a:solidFill>
              </a:rPr>
              <a:t>Nhân bản</a:t>
            </a:r>
          </a:p>
        </p:txBody>
      </p:sp>
      <p:sp>
        <p:nvSpPr>
          <p:cNvPr id="7" name="TextBox 6">
            <a:extLst>
              <a:ext uri="{FF2B5EF4-FFF2-40B4-BE49-F238E27FC236}">
                <a16:creationId xmlns:a16="http://schemas.microsoft.com/office/drawing/2014/main" id="{2EE858E4-2857-2340-BE6D-D2FFEE6AD0F2}"/>
              </a:ext>
            </a:extLst>
          </p:cNvPr>
          <p:cNvSpPr txBox="1"/>
          <p:nvPr/>
        </p:nvSpPr>
        <p:spPr>
          <a:xfrm>
            <a:off x="9296400" y="5059916"/>
            <a:ext cx="1184940" cy="369332"/>
          </a:xfrm>
          <a:prstGeom prst="rect">
            <a:avLst/>
          </a:prstGeom>
          <a:noFill/>
        </p:spPr>
        <p:txBody>
          <a:bodyPr wrap="none" rtlCol="0">
            <a:spAutoFit/>
          </a:bodyPr>
          <a:lstStyle/>
          <a:p>
            <a:r>
              <a:rPr lang="en-US">
                <a:solidFill>
                  <a:srgbClr val="008000"/>
                </a:solidFill>
              </a:rPr>
              <a:t>Nhân bản</a:t>
            </a:r>
          </a:p>
        </p:txBody>
      </p:sp>
    </p:spTree>
    <p:extLst>
      <p:ext uri="{BB962C8B-B14F-4D97-AF65-F5344CB8AC3E}">
        <p14:creationId xmlns:p14="http://schemas.microsoft.com/office/powerpoint/2010/main" val="7342662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7517-DDAD-F14A-9E15-C8C5C73FC1AB}"/>
              </a:ext>
            </a:extLst>
          </p:cNvPr>
          <p:cNvSpPr>
            <a:spLocks noGrp="1"/>
          </p:cNvSpPr>
          <p:nvPr>
            <p:ph type="title"/>
          </p:nvPr>
        </p:nvSpPr>
        <p:spPr/>
        <p:txBody>
          <a:bodyPr/>
          <a:lstStyle/>
          <a:p>
            <a:r>
              <a:rPr lang="en-US"/>
              <a:t>Phòng CTSV</a:t>
            </a:r>
          </a:p>
        </p:txBody>
      </p:sp>
      <p:sp>
        <p:nvSpPr>
          <p:cNvPr id="3" name="Content Placeholder 2">
            <a:extLst>
              <a:ext uri="{FF2B5EF4-FFF2-40B4-BE49-F238E27FC236}">
                <a16:creationId xmlns:a16="http://schemas.microsoft.com/office/drawing/2014/main" id="{FCC4B6CB-4A07-2740-83F4-E487EF04B445}"/>
              </a:ext>
            </a:extLst>
          </p:cNvPr>
          <p:cNvSpPr>
            <a:spLocks noGrp="1"/>
          </p:cNvSpPr>
          <p:nvPr>
            <p:ph idx="1"/>
          </p:nvPr>
        </p:nvSpPr>
        <p:spPr>
          <a:xfrm>
            <a:off x="0" y="1295400"/>
            <a:ext cx="10972800" cy="4800600"/>
          </a:xfrm>
        </p:spPr>
        <p:txBody>
          <a:bodyPr/>
          <a:lstStyle/>
          <a:p>
            <a:pPr marL="0" lvl="0" indent="0">
              <a:buNone/>
            </a:pPr>
            <a:r>
              <a:rPr lang="en-US" sz="2000" dirty="0">
                <a:solidFill>
                  <a:srgbClr val="FF0000"/>
                </a:solidFill>
              </a:rPr>
              <a:t>SINHVIEN(</a:t>
            </a:r>
            <a:r>
              <a:rPr lang="en-US" sz="2000" u="sng" dirty="0">
                <a:solidFill>
                  <a:srgbClr val="FF0000"/>
                </a:solidFill>
              </a:rPr>
              <a:t>MSSV</a:t>
            </a:r>
            <a:r>
              <a:rPr lang="en-US" sz="2000" dirty="0">
                <a:solidFill>
                  <a:srgbClr val="FF0000"/>
                </a:solidFill>
              </a:rPr>
              <a:t>,     </a:t>
            </a:r>
            <a:r>
              <a:rPr lang="en-US" sz="2000" dirty="0" err="1">
                <a:solidFill>
                  <a:srgbClr val="FF0000"/>
                </a:solidFill>
              </a:rPr>
              <a:t>HoTen</a:t>
            </a:r>
            <a:r>
              <a:rPr lang="en-US" sz="2000" dirty="0">
                <a:solidFill>
                  <a:srgbClr val="FF0000"/>
                </a:solidFill>
              </a:rPr>
              <a:t>,      </a:t>
            </a:r>
            <a:r>
              <a:rPr lang="en-US" sz="2000" dirty="0" err="1">
                <a:solidFill>
                  <a:srgbClr val="FF0000"/>
                </a:solidFill>
              </a:rPr>
              <a:t>NgVDoan</a:t>
            </a:r>
            <a:r>
              <a:rPr lang="en-US" sz="2000" dirty="0">
                <a:solidFill>
                  <a:srgbClr val="FF0000"/>
                </a:solidFill>
              </a:rPr>
              <a:t>,     </a:t>
            </a:r>
            <a:r>
              <a:rPr lang="en-US" sz="2000" dirty="0" err="1">
                <a:solidFill>
                  <a:srgbClr val="FF0000"/>
                </a:solidFill>
              </a:rPr>
              <a:t>NgVDang</a:t>
            </a:r>
            <a:r>
              <a:rPr lang="en-US" sz="2000" dirty="0">
                <a:solidFill>
                  <a:srgbClr val="FF0000"/>
                </a:solidFill>
              </a:rPr>
              <a:t>,     </a:t>
            </a:r>
            <a:r>
              <a:rPr lang="en-US" sz="2000" dirty="0" err="1">
                <a:solidFill>
                  <a:srgbClr val="FF0000"/>
                </a:solidFill>
              </a:rPr>
              <a:t>NgSinh</a:t>
            </a:r>
            <a:r>
              <a:rPr lang="en-US" sz="2000" dirty="0">
                <a:solidFill>
                  <a:srgbClr val="FF0000"/>
                </a:solidFill>
              </a:rPr>
              <a:t>,       </a:t>
            </a:r>
            <a:r>
              <a:rPr lang="en-US" sz="2000" dirty="0" err="1">
                <a:solidFill>
                  <a:srgbClr val="FF0000"/>
                </a:solidFill>
              </a:rPr>
              <a:t>QueQuan</a:t>
            </a:r>
            <a:r>
              <a:rPr lang="en-US" sz="2000" dirty="0">
                <a:solidFill>
                  <a:srgbClr val="FF0000"/>
                </a:solidFill>
              </a:rPr>
              <a:t>,     </a:t>
            </a:r>
            <a:r>
              <a:rPr lang="en-US" sz="2000" dirty="0" err="1">
                <a:solidFill>
                  <a:srgbClr val="FF0000"/>
                </a:solidFill>
              </a:rPr>
              <a:t>MaKhoa</a:t>
            </a:r>
            <a:r>
              <a:rPr lang="en-US" sz="2000" dirty="0">
                <a:solidFill>
                  <a:srgbClr val="FF0000"/>
                </a:solidFill>
              </a:rPr>
              <a:t>)</a:t>
            </a:r>
          </a:p>
          <a:p>
            <a:pPr marL="0" lvl="0" indent="0">
              <a:buNone/>
            </a:pPr>
            <a:r>
              <a:rPr lang="en-US" sz="2000" i="1" dirty="0"/>
              <a:t>                   123          Ng. V. A	8/2/2012        8/8/2015       11/2/2000     TPHCM       KHKTTT</a:t>
            </a:r>
          </a:p>
          <a:p>
            <a:pPr marL="0" lvl="0" indent="0">
              <a:buNone/>
            </a:pPr>
            <a:r>
              <a:rPr lang="en-US" sz="2000" i="1" dirty="0"/>
              <a:t>                   124          Ng. V. B	8/1/2017        8/3/2019        9/7/2000      Vinh Long    KHMT</a:t>
            </a:r>
          </a:p>
          <a:p>
            <a:pPr marL="0" lvl="0" indent="0">
              <a:buNone/>
            </a:pPr>
            <a:endParaRPr lang="en-US" sz="2000" i="1" dirty="0"/>
          </a:p>
          <a:p>
            <a:pPr marL="0" lvl="0" indent="0">
              <a:buNone/>
            </a:pPr>
            <a:r>
              <a:rPr lang="en-US" sz="2000" dirty="0">
                <a:solidFill>
                  <a:srgbClr val="FF0000"/>
                </a:solidFill>
              </a:rPr>
              <a:t>KHOA(</a:t>
            </a:r>
            <a:r>
              <a:rPr lang="en-US" sz="2000" u="sng" dirty="0" err="1">
                <a:solidFill>
                  <a:srgbClr val="FF0000"/>
                </a:solidFill>
              </a:rPr>
              <a:t>MaKhoa</a:t>
            </a:r>
            <a:r>
              <a:rPr lang="en-US" sz="2000" dirty="0">
                <a:solidFill>
                  <a:srgbClr val="FF0000"/>
                </a:solidFill>
              </a:rPr>
              <a:t>,     </a:t>
            </a:r>
            <a:r>
              <a:rPr lang="en-US" sz="2000" dirty="0" err="1">
                <a:solidFill>
                  <a:srgbClr val="FF0000"/>
                </a:solidFill>
              </a:rPr>
              <a:t>TenKhoa</a:t>
            </a:r>
            <a:r>
              <a:rPr lang="en-US" sz="2000" dirty="0">
                <a:solidFill>
                  <a:srgbClr val="FF0000"/>
                </a:solidFill>
              </a:rPr>
              <a:t>,     				NGTL)</a:t>
            </a:r>
          </a:p>
          <a:p>
            <a:pPr marL="0" lvl="0" indent="0">
              <a:buNone/>
            </a:pPr>
            <a:r>
              <a:rPr lang="en-US" sz="2000" i="1" dirty="0"/>
              <a:t>            KHKTTT      Khoa hoc </a:t>
            </a:r>
            <a:r>
              <a:rPr lang="en-US" sz="2000" i="1" dirty="0" err="1"/>
              <a:t>va</a:t>
            </a:r>
            <a:r>
              <a:rPr lang="en-US" sz="2000" i="1" dirty="0"/>
              <a:t> Ky </a:t>
            </a:r>
            <a:r>
              <a:rPr lang="en-US" sz="2000" i="1" dirty="0" err="1"/>
              <a:t>Thuat</a:t>
            </a:r>
            <a:r>
              <a:rPr lang="en-US" sz="2000" i="1" dirty="0"/>
              <a:t> Thong tin	09/11/2018</a:t>
            </a:r>
          </a:p>
          <a:p>
            <a:pPr marL="0" lvl="0" indent="0">
              <a:buNone/>
            </a:pPr>
            <a:r>
              <a:rPr lang="en-US" sz="2000" i="1" dirty="0"/>
              <a:t>            KHMT          Khoa hoc may </a:t>
            </a:r>
            <a:r>
              <a:rPr lang="en-US" sz="2000" i="1" dirty="0" err="1"/>
              <a:t>tinh</a:t>
            </a:r>
            <a:r>
              <a:rPr lang="en-US" sz="2000" i="1" dirty="0"/>
              <a:t>			08/06/2006</a:t>
            </a:r>
            <a:endParaRPr lang="en-US" dirty="0"/>
          </a:p>
        </p:txBody>
      </p:sp>
      <p:sp>
        <p:nvSpPr>
          <p:cNvPr id="4" name="TextBox 3">
            <a:extLst>
              <a:ext uri="{FF2B5EF4-FFF2-40B4-BE49-F238E27FC236}">
                <a16:creationId xmlns:a16="http://schemas.microsoft.com/office/drawing/2014/main" id="{4BA378C3-ADC4-4B45-AFC4-BB1E212499FC}"/>
              </a:ext>
            </a:extLst>
          </p:cNvPr>
          <p:cNvSpPr txBox="1"/>
          <p:nvPr/>
        </p:nvSpPr>
        <p:spPr>
          <a:xfrm>
            <a:off x="10960100" y="1303338"/>
            <a:ext cx="1184940" cy="369332"/>
          </a:xfrm>
          <a:prstGeom prst="rect">
            <a:avLst/>
          </a:prstGeom>
          <a:noFill/>
        </p:spPr>
        <p:txBody>
          <a:bodyPr wrap="none" rtlCol="0">
            <a:spAutoFit/>
          </a:bodyPr>
          <a:lstStyle/>
          <a:p>
            <a:r>
              <a:rPr lang="en-US">
                <a:solidFill>
                  <a:srgbClr val="008000"/>
                </a:solidFill>
              </a:rPr>
              <a:t>Nhân bản</a:t>
            </a:r>
          </a:p>
        </p:txBody>
      </p:sp>
      <p:sp>
        <p:nvSpPr>
          <p:cNvPr id="5" name="TextBox 4">
            <a:extLst>
              <a:ext uri="{FF2B5EF4-FFF2-40B4-BE49-F238E27FC236}">
                <a16:creationId xmlns:a16="http://schemas.microsoft.com/office/drawing/2014/main" id="{F431CE81-91DF-C248-8E67-B5934CE0075C}"/>
              </a:ext>
            </a:extLst>
          </p:cNvPr>
          <p:cNvSpPr txBox="1"/>
          <p:nvPr/>
        </p:nvSpPr>
        <p:spPr>
          <a:xfrm>
            <a:off x="10960100" y="2819400"/>
            <a:ext cx="1184940" cy="369332"/>
          </a:xfrm>
          <a:prstGeom prst="rect">
            <a:avLst/>
          </a:prstGeom>
          <a:noFill/>
        </p:spPr>
        <p:txBody>
          <a:bodyPr wrap="none" rtlCol="0">
            <a:spAutoFit/>
          </a:bodyPr>
          <a:lstStyle/>
          <a:p>
            <a:r>
              <a:rPr lang="en-US">
                <a:solidFill>
                  <a:srgbClr val="008000"/>
                </a:solidFill>
              </a:rPr>
              <a:t>Nhân bản</a:t>
            </a:r>
          </a:p>
        </p:txBody>
      </p:sp>
    </p:spTree>
    <p:extLst>
      <p:ext uri="{BB962C8B-B14F-4D97-AF65-F5344CB8AC3E}">
        <p14:creationId xmlns:p14="http://schemas.microsoft.com/office/powerpoint/2010/main" val="328591635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6653-0B3D-164B-B504-82B4DAF520A4}"/>
              </a:ext>
            </a:extLst>
          </p:cNvPr>
          <p:cNvSpPr>
            <a:spLocks noGrp="1"/>
          </p:cNvSpPr>
          <p:nvPr>
            <p:ph type="title"/>
          </p:nvPr>
        </p:nvSpPr>
        <p:spPr/>
        <p:txBody>
          <a:bodyPr/>
          <a:lstStyle/>
          <a:p>
            <a:r>
              <a:rPr lang="en-US"/>
              <a:t>Văn phòng Khoa</a:t>
            </a:r>
          </a:p>
        </p:txBody>
      </p:sp>
      <p:sp>
        <p:nvSpPr>
          <p:cNvPr id="3" name="Content Placeholder 2">
            <a:extLst>
              <a:ext uri="{FF2B5EF4-FFF2-40B4-BE49-F238E27FC236}">
                <a16:creationId xmlns:a16="http://schemas.microsoft.com/office/drawing/2014/main" id="{D9002EFB-B323-E446-BA1D-FCA5FA2D44CA}"/>
              </a:ext>
            </a:extLst>
          </p:cNvPr>
          <p:cNvSpPr>
            <a:spLocks noGrp="1"/>
          </p:cNvSpPr>
          <p:nvPr>
            <p:ph idx="1"/>
          </p:nvPr>
        </p:nvSpPr>
        <p:spPr/>
        <p:txBody>
          <a:bodyPr/>
          <a:lstStyle/>
          <a:p>
            <a:pPr marL="0" lvl="0" indent="0">
              <a:buNone/>
            </a:pPr>
            <a:r>
              <a:rPr lang="en-US" sz="2000" dirty="0">
                <a:solidFill>
                  <a:srgbClr val="FF0000"/>
                </a:solidFill>
              </a:rPr>
              <a:t>SINHVIEN(</a:t>
            </a:r>
            <a:r>
              <a:rPr lang="en-US" sz="2000" u="sng" dirty="0">
                <a:solidFill>
                  <a:srgbClr val="FF0000"/>
                </a:solidFill>
              </a:rPr>
              <a:t>MSSV</a:t>
            </a:r>
            <a:r>
              <a:rPr lang="en-US" sz="2000" dirty="0">
                <a:solidFill>
                  <a:srgbClr val="FF0000"/>
                </a:solidFill>
              </a:rPr>
              <a:t>,     </a:t>
            </a:r>
            <a:r>
              <a:rPr lang="en-US" sz="2000" dirty="0" err="1">
                <a:solidFill>
                  <a:srgbClr val="FF0000"/>
                </a:solidFill>
              </a:rPr>
              <a:t>HoTen</a:t>
            </a:r>
            <a:r>
              <a:rPr lang="en-US" sz="2000" dirty="0">
                <a:solidFill>
                  <a:srgbClr val="FF0000"/>
                </a:solidFill>
              </a:rPr>
              <a:t>,      </a:t>
            </a:r>
            <a:r>
              <a:rPr lang="en-US" sz="2000" dirty="0" err="1">
                <a:solidFill>
                  <a:srgbClr val="FF0000"/>
                </a:solidFill>
              </a:rPr>
              <a:t>NgVDoan</a:t>
            </a:r>
            <a:r>
              <a:rPr lang="en-US" sz="2000" dirty="0">
                <a:solidFill>
                  <a:srgbClr val="FF0000"/>
                </a:solidFill>
              </a:rPr>
              <a:t>,     </a:t>
            </a:r>
            <a:r>
              <a:rPr lang="en-US" sz="2000" dirty="0" err="1">
                <a:solidFill>
                  <a:srgbClr val="FF0000"/>
                </a:solidFill>
              </a:rPr>
              <a:t>NgVDang</a:t>
            </a:r>
            <a:r>
              <a:rPr lang="en-US" sz="2000" dirty="0">
                <a:solidFill>
                  <a:srgbClr val="FF0000"/>
                </a:solidFill>
              </a:rPr>
              <a:t>,     </a:t>
            </a:r>
            <a:r>
              <a:rPr lang="en-US" sz="2000" dirty="0" err="1">
                <a:solidFill>
                  <a:srgbClr val="FF0000"/>
                </a:solidFill>
              </a:rPr>
              <a:t>NgSinh</a:t>
            </a:r>
            <a:r>
              <a:rPr lang="en-US" sz="2000" dirty="0">
                <a:solidFill>
                  <a:srgbClr val="FF0000"/>
                </a:solidFill>
              </a:rPr>
              <a:t>,       </a:t>
            </a:r>
            <a:r>
              <a:rPr lang="en-US" sz="2000" dirty="0" err="1">
                <a:solidFill>
                  <a:srgbClr val="FF0000"/>
                </a:solidFill>
              </a:rPr>
              <a:t>QueQuan</a:t>
            </a:r>
            <a:r>
              <a:rPr lang="en-US" sz="2000" dirty="0">
                <a:solidFill>
                  <a:srgbClr val="FF0000"/>
                </a:solidFill>
              </a:rPr>
              <a:t>)</a:t>
            </a:r>
          </a:p>
          <a:p>
            <a:pPr marL="0" lvl="0" indent="0">
              <a:buNone/>
            </a:pPr>
            <a:r>
              <a:rPr lang="en-US" sz="2000" i="1" dirty="0"/>
              <a:t>                   123          Ng. V. A	8/2/2012        8/8/2015       11/2/2000     TPHCM       KHKTTT</a:t>
            </a:r>
          </a:p>
          <a:p>
            <a:pPr marL="0" lvl="0" indent="0">
              <a:buNone/>
            </a:pPr>
            <a:r>
              <a:rPr lang="en-US" sz="2000" dirty="0">
                <a:solidFill>
                  <a:srgbClr val="FF0000"/>
                </a:solidFill>
              </a:rPr>
              <a:t>MONHOC(</a:t>
            </a:r>
            <a:r>
              <a:rPr lang="en-US" sz="2000" u="sng" dirty="0">
                <a:solidFill>
                  <a:srgbClr val="FF0000"/>
                </a:solidFill>
              </a:rPr>
              <a:t>MSMH</a:t>
            </a:r>
            <a:r>
              <a:rPr lang="en-US" sz="2000" dirty="0">
                <a:solidFill>
                  <a:srgbClr val="FF0000"/>
                </a:solidFill>
              </a:rPr>
              <a:t>,     </a:t>
            </a:r>
            <a:r>
              <a:rPr lang="en-US" sz="2000" dirty="0" err="1">
                <a:solidFill>
                  <a:srgbClr val="FF0000"/>
                </a:solidFill>
              </a:rPr>
              <a:t>TenMH</a:t>
            </a:r>
            <a:r>
              <a:rPr lang="en-US" sz="2000" dirty="0">
                <a:solidFill>
                  <a:srgbClr val="FF0000"/>
                </a:solidFill>
              </a:rPr>
              <a:t>,     </a:t>
            </a:r>
            <a:r>
              <a:rPr lang="en-US" sz="2000" dirty="0" err="1">
                <a:solidFill>
                  <a:srgbClr val="FF0000"/>
                </a:solidFill>
              </a:rPr>
              <a:t>SoTC</a:t>
            </a:r>
            <a:r>
              <a:rPr lang="en-US" sz="2000" dirty="0">
                <a:solidFill>
                  <a:srgbClr val="FF0000"/>
                </a:solidFill>
              </a:rPr>
              <a:t>)</a:t>
            </a:r>
          </a:p>
          <a:p>
            <a:pPr marL="0" lvl="0" indent="0">
              <a:buNone/>
            </a:pPr>
            <a:r>
              <a:rPr lang="en-US" sz="2000" dirty="0"/>
              <a:t>                  </a:t>
            </a:r>
            <a:r>
              <a:rPr lang="en-US" sz="2000" i="1" dirty="0"/>
              <a:t>IE103         QLTT        4</a:t>
            </a:r>
          </a:p>
          <a:p>
            <a:pPr marL="0" lvl="0" indent="0">
              <a:buNone/>
            </a:pPr>
            <a:r>
              <a:rPr lang="en-US" sz="2000" i="1" dirty="0"/>
              <a:t>                  IT003      CTDL&amp;GT    4</a:t>
            </a:r>
          </a:p>
          <a:p>
            <a:pPr marL="0" lvl="0" indent="0">
              <a:buNone/>
            </a:pPr>
            <a:r>
              <a:rPr lang="en-US" sz="2000" dirty="0">
                <a:solidFill>
                  <a:srgbClr val="FF0000"/>
                </a:solidFill>
              </a:rPr>
              <a:t>DIEMSO(</a:t>
            </a:r>
            <a:r>
              <a:rPr lang="en-US" sz="2000" u="sng" dirty="0">
                <a:solidFill>
                  <a:srgbClr val="FF0000"/>
                </a:solidFill>
              </a:rPr>
              <a:t>MSSV,      MSMH</a:t>
            </a:r>
            <a:r>
              <a:rPr lang="en-US" sz="2000" dirty="0">
                <a:solidFill>
                  <a:srgbClr val="FF0000"/>
                </a:solidFill>
              </a:rPr>
              <a:t>,      Diem)</a:t>
            </a:r>
          </a:p>
          <a:p>
            <a:pPr marL="0" lvl="0" indent="0">
              <a:buNone/>
            </a:pPr>
            <a:r>
              <a:rPr lang="en-US" sz="2000" i="1" dirty="0"/>
              <a:t>                    123        IE103           8</a:t>
            </a:r>
          </a:p>
          <a:p>
            <a:pPr marL="0" lvl="0" indent="0">
              <a:buNone/>
            </a:pPr>
            <a:r>
              <a:rPr lang="en-US" sz="2000" i="1" dirty="0"/>
              <a:t>                    124        IE103	  9</a:t>
            </a:r>
          </a:p>
        </p:txBody>
      </p:sp>
      <p:sp>
        <p:nvSpPr>
          <p:cNvPr id="4" name="TextBox 3">
            <a:extLst>
              <a:ext uri="{FF2B5EF4-FFF2-40B4-BE49-F238E27FC236}">
                <a16:creationId xmlns:a16="http://schemas.microsoft.com/office/drawing/2014/main" id="{E614BB04-275E-AA44-8E31-441EC431F5D1}"/>
              </a:ext>
            </a:extLst>
          </p:cNvPr>
          <p:cNvSpPr txBox="1"/>
          <p:nvPr/>
        </p:nvSpPr>
        <p:spPr>
          <a:xfrm>
            <a:off x="10109503" y="1417638"/>
            <a:ext cx="2069797" cy="646331"/>
          </a:xfrm>
          <a:prstGeom prst="rect">
            <a:avLst/>
          </a:prstGeom>
          <a:noFill/>
        </p:spPr>
        <p:txBody>
          <a:bodyPr wrap="none" rtlCol="0">
            <a:spAutoFit/>
          </a:bodyPr>
          <a:lstStyle/>
          <a:p>
            <a:r>
              <a:rPr lang="en-US">
                <a:solidFill>
                  <a:srgbClr val="008000"/>
                </a:solidFill>
              </a:rPr>
              <a:t>Phân mảnh dọc</a:t>
            </a:r>
          </a:p>
          <a:p>
            <a:r>
              <a:rPr lang="en-US">
                <a:solidFill>
                  <a:srgbClr val="008000"/>
                </a:solidFill>
              </a:rPr>
              <a:t>Phân mảnh ngang</a:t>
            </a:r>
          </a:p>
        </p:txBody>
      </p:sp>
      <p:sp>
        <p:nvSpPr>
          <p:cNvPr id="5" name="TextBox 4">
            <a:extLst>
              <a:ext uri="{FF2B5EF4-FFF2-40B4-BE49-F238E27FC236}">
                <a16:creationId xmlns:a16="http://schemas.microsoft.com/office/drawing/2014/main" id="{BD185A27-7CB2-1745-99E9-3608C4AFD338}"/>
              </a:ext>
            </a:extLst>
          </p:cNvPr>
          <p:cNvSpPr txBox="1"/>
          <p:nvPr/>
        </p:nvSpPr>
        <p:spPr>
          <a:xfrm>
            <a:off x="5562600" y="2362200"/>
            <a:ext cx="1800493" cy="369332"/>
          </a:xfrm>
          <a:prstGeom prst="rect">
            <a:avLst/>
          </a:prstGeom>
          <a:noFill/>
        </p:spPr>
        <p:txBody>
          <a:bodyPr wrap="none" rtlCol="0">
            <a:spAutoFit/>
          </a:bodyPr>
          <a:lstStyle/>
          <a:p>
            <a:r>
              <a:rPr lang="en-US">
                <a:solidFill>
                  <a:srgbClr val="008000"/>
                </a:solidFill>
              </a:rPr>
              <a:t>Phân mảnh dọc</a:t>
            </a:r>
          </a:p>
        </p:txBody>
      </p:sp>
      <p:sp>
        <p:nvSpPr>
          <p:cNvPr id="6" name="TextBox 5">
            <a:extLst>
              <a:ext uri="{FF2B5EF4-FFF2-40B4-BE49-F238E27FC236}">
                <a16:creationId xmlns:a16="http://schemas.microsoft.com/office/drawing/2014/main" id="{95C145B6-5D64-8745-93FF-08F146DC5CEF}"/>
              </a:ext>
            </a:extLst>
          </p:cNvPr>
          <p:cNvSpPr txBox="1"/>
          <p:nvPr/>
        </p:nvSpPr>
        <p:spPr>
          <a:xfrm>
            <a:off x="5562599" y="3485595"/>
            <a:ext cx="1800493" cy="369332"/>
          </a:xfrm>
          <a:prstGeom prst="rect">
            <a:avLst/>
          </a:prstGeom>
          <a:noFill/>
        </p:spPr>
        <p:txBody>
          <a:bodyPr wrap="none" rtlCol="0">
            <a:spAutoFit/>
          </a:bodyPr>
          <a:lstStyle/>
          <a:p>
            <a:r>
              <a:rPr lang="en-US">
                <a:solidFill>
                  <a:srgbClr val="008000"/>
                </a:solidFill>
              </a:rPr>
              <a:t>Phân mảnh dọc</a:t>
            </a:r>
          </a:p>
        </p:txBody>
      </p:sp>
    </p:spTree>
    <p:extLst>
      <p:ext uri="{BB962C8B-B14F-4D97-AF65-F5344CB8AC3E}">
        <p14:creationId xmlns:p14="http://schemas.microsoft.com/office/powerpoint/2010/main" val="331534953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CCE9-F43D-E54D-B2FD-7546507E0DFF}"/>
              </a:ext>
            </a:extLst>
          </p:cNvPr>
          <p:cNvSpPr>
            <a:spLocks noGrp="1"/>
          </p:cNvSpPr>
          <p:nvPr>
            <p:ph type="title"/>
          </p:nvPr>
        </p:nvSpPr>
        <p:spPr>
          <a:xfrm>
            <a:off x="609600" y="3429000"/>
            <a:ext cx="10972800" cy="1143000"/>
          </a:xfrm>
        </p:spPr>
        <p:txBody>
          <a:bodyPr/>
          <a:lstStyle/>
          <a:p>
            <a:pPr algn="l"/>
            <a:r>
              <a:rPr lang="en-US"/>
              <a:t>THIẾT KẾ CƠ SỞ DỮ LIỆU PHÂN TÁN</a:t>
            </a:r>
          </a:p>
        </p:txBody>
      </p:sp>
    </p:spTree>
    <p:extLst>
      <p:ext uri="{BB962C8B-B14F-4D97-AF65-F5344CB8AC3E}">
        <p14:creationId xmlns:p14="http://schemas.microsoft.com/office/powerpoint/2010/main" val="386800300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9F9B-22E8-ED4F-9A99-97A570D235BB}"/>
              </a:ext>
            </a:extLst>
          </p:cNvPr>
          <p:cNvSpPr>
            <a:spLocks noGrp="1"/>
          </p:cNvSpPr>
          <p:nvPr>
            <p:ph type="title"/>
          </p:nvPr>
        </p:nvSpPr>
        <p:spPr/>
        <p:txBody>
          <a:bodyPr/>
          <a:lstStyle/>
          <a:p>
            <a:r>
              <a:rPr lang="en-US"/>
              <a:t>CÁC MỤC TIÊU THIẾT KẾ</a:t>
            </a:r>
          </a:p>
        </p:txBody>
      </p:sp>
      <p:sp>
        <p:nvSpPr>
          <p:cNvPr id="3" name="Content Placeholder 2">
            <a:extLst>
              <a:ext uri="{FF2B5EF4-FFF2-40B4-BE49-F238E27FC236}">
                <a16:creationId xmlns:a16="http://schemas.microsoft.com/office/drawing/2014/main" id="{5868FDD0-33C1-EC49-916B-41DEB547A611}"/>
              </a:ext>
            </a:extLst>
          </p:cNvPr>
          <p:cNvSpPr>
            <a:spLocks noGrp="1"/>
          </p:cNvSpPr>
          <p:nvPr>
            <p:ph idx="1"/>
          </p:nvPr>
        </p:nvSpPr>
        <p:spPr/>
        <p:txBody>
          <a:bodyPr/>
          <a:lstStyle/>
          <a:p>
            <a:pPr marL="514350" indent="-514350">
              <a:lnSpc>
                <a:spcPct val="150000"/>
              </a:lnSpc>
              <a:buFont typeface="+mj-lt"/>
              <a:buAutoNum type="arabicPeriod"/>
            </a:pPr>
            <a:r>
              <a:rPr lang="en-US"/>
              <a:t>Sự truy xuất cục bộ.</a:t>
            </a:r>
          </a:p>
          <a:p>
            <a:pPr marL="514350" indent="-514350">
              <a:lnSpc>
                <a:spcPct val="150000"/>
              </a:lnSpc>
              <a:buFont typeface="+mj-lt"/>
              <a:buAutoNum type="arabicPeriod"/>
            </a:pPr>
            <a:r>
              <a:rPr lang="en-US">
                <a:solidFill>
                  <a:srgbClr val="FF0000"/>
                </a:solidFill>
              </a:rPr>
              <a:t>Tính sẵn sàng của các dữ liệu phân tán.</a:t>
            </a:r>
          </a:p>
          <a:p>
            <a:pPr marL="514350" indent="-514350">
              <a:lnSpc>
                <a:spcPct val="150000"/>
              </a:lnSpc>
              <a:buFont typeface="+mj-lt"/>
              <a:buAutoNum type="arabicPeriod"/>
            </a:pPr>
            <a:r>
              <a:rPr lang="en-US"/>
              <a:t>Sự phân bố tải.</a:t>
            </a:r>
          </a:p>
          <a:p>
            <a:pPr marL="514350" indent="-514350">
              <a:lnSpc>
                <a:spcPct val="150000"/>
              </a:lnSpc>
              <a:buFont typeface="+mj-lt"/>
              <a:buAutoNum type="arabicPeriod"/>
            </a:pPr>
            <a:r>
              <a:rPr lang="vi-VN">
                <a:solidFill>
                  <a:srgbClr val="FF0000"/>
                </a:solidFill>
              </a:rPr>
              <a:t>Chi phí lưu trữ.</a:t>
            </a:r>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p:txBody>
      </p:sp>
    </p:spTree>
    <p:extLst>
      <p:ext uri="{BB962C8B-B14F-4D97-AF65-F5344CB8AC3E}">
        <p14:creationId xmlns:p14="http://schemas.microsoft.com/office/powerpoint/2010/main" val="1063753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752F-6BA8-9B4C-91D5-485E8BEDF507}"/>
              </a:ext>
            </a:extLst>
          </p:cNvPr>
          <p:cNvSpPr>
            <a:spLocks noGrp="1"/>
          </p:cNvSpPr>
          <p:nvPr>
            <p:ph type="title"/>
          </p:nvPr>
        </p:nvSpPr>
        <p:spPr/>
        <p:txBody>
          <a:bodyPr/>
          <a:lstStyle/>
          <a:p>
            <a:r>
              <a:rPr lang="en-US"/>
              <a:t>1. Sự truy xuất cục bộ </a:t>
            </a:r>
          </a:p>
        </p:txBody>
      </p:sp>
      <p:sp>
        <p:nvSpPr>
          <p:cNvPr id="3" name="Content Placeholder 2">
            <a:extLst>
              <a:ext uri="{FF2B5EF4-FFF2-40B4-BE49-F238E27FC236}">
                <a16:creationId xmlns:a16="http://schemas.microsoft.com/office/drawing/2014/main" id="{942219EA-9BF6-2A46-A378-69966A2619F8}"/>
              </a:ext>
            </a:extLst>
          </p:cNvPr>
          <p:cNvSpPr>
            <a:spLocks noGrp="1"/>
          </p:cNvSpPr>
          <p:nvPr>
            <p:ph idx="1"/>
          </p:nvPr>
        </p:nvSpPr>
        <p:spPr/>
        <p:txBody>
          <a:bodyPr/>
          <a:lstStyle/>
          <a:p>
            <a:r>
              <a:rPr lang="vi-VN"/>
              <a:t>Mục tiêu của sự phân tán dữ liệu là để các ứng dụng truy xuất dữ liệu cục bộ càng nhiều càng tốt, giảm bớt các truy xuất dữ liệu từ xa.</a:t>
            </a:r>
          </a:p>
          <a:p>
            <a:r>
              <a:rPr lang="vi-VN">
                <a:solidFill>
                  <a:srgbClr val="FF0000"/>
                </a:solidFill>
              </a:rPr>
              <a:t>Việc thiết kế sự phân tán dữ liệu để tối đa hoá truy xuất cục bộ có thể được thực hiện bằng cách thêm số lượng các CSDL cục bộ tahy thế cho các tham khảo CSDL từ xa tương ứng. </a:t>
            </a:r>
          </a:p>
          <a:p>
            <a:endParaRPr lang="en-US"/>
          </a:p>
        </p:txBody>
      </p:sp>
    </p:spTree>
    <p:extLst>
      <p:ext uri="{BB962C8B-B14F-4D97-AF65-F5344CB8AC3E}">
        <p14:creationId xmlns:p14="http://schemas.microsoft.com/office/powerpoint/2010/main" val="342854598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E2B5-5DD7-A948-A9E0-3EBEF0BB9A7C}"/>
              </a:ext>
            </a:extLst>
          </p:cNvPr>
          <p:cNvSpPr>
            <a:spLocks noGrp="1"/>
          </p:cNvSpPr>
          <p:nvPr>
            <p:ph type="title"/>
          </p:nvPr>
        </p:nvSpPr>
        <p:spPr/>
        <p:txBody>
          <a:bodyPr/>
          <a:lstStyle/>
          <a:p>
            <a:r>
              <a:rPr lang="en-US" dirty="0"/>
              <a:t>2. </a:t>
            </a:r>
            <a:r>
              <a:rPr lang="en-US" dirty="0" err="1"/>
              <a:t>Tính</a:t>
            </a:r>
            <a:r>
              <a:rPr lang="en-US" dirty="0"/>
              <a:t> </a:t>
            </a:r>
            <a:r>
              <a:rPr lang="en-US" dirty="0" err="1"/>
              <a:t>sẵn</a:t>
            </a:r>
            <a:r>
              <a:rPr lang="en-US" dirty="0"/>
              <a:t> </a:t>
            </a:r>
            <a:r>
              <a:rPr lang="en-US" dirty="0" err="1"/>
              <a:t>sàng</a:t>
            </a:r>
            <a:r>
              <a:rPr lang="en-US" dirty="0"/>
              <a:t> </a:t>
            </a:r>
            <a:r>
              <a:rPr lang="en-US" dirty="0" err="1"/>
              <a:t>của</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phân</a:t>
            </a:r>
            <a:r>
              <a:rPr lang="en-US" dirty="0"/>
              <a:t> </a:t>
            </a:r>
            <a:r>
              <a:rPr lang="en-US" dirty="0" err="1"/>
              <a:t>tán</a:t>
            </a:r>
            <a:r>
              <a:rPr lang="en-US" dirty="0"/>
              <a:t>.</a:t>
            </a:r>
          </a:p>
        </p:txBody>
      </p:sp>
      <p:sp>
        <p:nvSpPr>
          <p:cNvPr id="3" name="Content Placeholder 2">
            <a:extLst>
              <a:ext uri="{FF2B5EF4-FFF2-40B4-BE49-F238E27FC236}">
                <a16:creationId xmlns:a16="http://schemas.microsoft.com/office/drawing/2014/main" id="{7E448ED6-49CD-BB41-B48C-52DB3913AE69}"/>
              </a:ext>
            </a:extLst>
          </p:cNvPr>
          <p:cNvSpPr>
            <a:spLocks noGrp="1"/>
          </p:cNvSpPr>
          <p:nvPr>
            <p:ph idx="1"/>
          </p:nvPr>
        </p:nvSpPr>
        <p:spPr/>
        <p:txBody>
          <a:bodyPr/>
          <a:lstStyle/>
          <a:p>
            <a:r>
              <a:rPr lang="vi-VN" dirty="0"/>
              <a:t>Mức độ sẵn sàng cao đối với các ứng dụng chỉ đọc được thực hiện bằng cách lưu trữ nhiều bản sao của cùng một thông tin; hệ thống phải có khả năng chuyển đến bản sao được chọn thích hợp khi một bản sao không được truy xuất bình thường.</a:t>
            </a:r>
          </a:p>
          <a:p>
            <a:r>
              <a:rPr lang="vi-VN" dirty="0">
                <a:solidFill>
                  <a:srgbClr val="FF0000"/>
                </a:solidFill>
              </a:rPr>
              <a:t>Độ khả tín cũng được thực hiện bằng cách lưu trữ nhiều bản sao, khi đó nó có khả năng phục hồi khi có sự phá huỷ một số bản sao.</a:t>
            </a:r>
          </a:p>
          <a:p>
            <a:endParaRPr lang="en-US" dirty="0"/>
          </a:p>
        </p:txBody>
      </p:sp>
    </p:spTree>
    <p:extLst>
      <p:ext uri="{BB962C8B-B14F-4D97-AF65-F5344CB8AC3E}">
        <p14:creationId xmlns:p14="http://schemas.microsoft.com/office/powerpoint/2010/main" val="174715746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E9BE-69DD-FD48-876F-9325BE494D8E}"/>
              </a:ext>
            </a:extLst>
          </p:cNvPr>
          <p:cNvSpPr>
            <a:spLocks noGrp="1"/>
          </p:cNvSpPr>
          <p:nvPr>
            <p:ph type="title"/>
          </p:nvPr>
        </p:nvSpPr>
        <p:spPr/>
        <p:txBody>
          <a:bodyPr/>
          <a:lstStyle/>
          <a:p>
            <a:r>
              <a:rPr lang="en-US"/>
              <a:t>3. Sự phân bố tải.</a:t>
            </a:r>
          </a:p>
        </p:txBody>
      </p:sp>
      <p:sp>
        <p:nvSpPr>
          <p:cNvPr id="3" name="Content Placeholder 2">
            <a:extLst>
              <a:ext uri="{FF2B5EF4-FFF2-40B4-BE49-F238E27FC236}">
                <a16:creationId xmlns:a16="http://schemas.microsoft.com/office/drawing/2014/main" id="{A295536C-9C8F-3246-AF8E-4D71E8A00685}"/>
              </a:ext>
            </a:extLst>
          </p:cNvPr>
          <p:cNvSpPr>
            <a:spLocks noGrp="1"/>
          </p:cNvSpPr>
          <p:nvPr>
            <p:ph idx="1"/>
          </p:nvPr>
        </p:nvSpPr>
        <p:spPr/>
        <p:txBody>
          <a:bodyPr/>
          <a:lstStyle/>
          <a:p>
            <a:r>
              <a:rPr lang="vi-VN"/>
              <a:t>Sự phân tán bố trên các sites là một tính chất quan trọng của các hệ thống máy tính phân tán. </a:t>
            </a:r>
          </a:p>
          <a:p>
            <a:r>
              <a:rPr lang="vi-VN">
                <a:solidFill>
                  <a:srgbClr val="FF0000"/>
                </a:solidFill>
              </a:rPr>
              <a:t>Sự phân bố tải để tận dụng sức mạnh của việc sử dụng các máy tính, và cực đại hoá mức độ xử lý song song các lệnh thực thi của các ứng dụng. Vì sự phân bố tải có thể ảnh hưởng xấu đến sự truy xuất cục bộ nên cần xem xét để cân bằng hai mục tiêu này.</a:t>
            </a:r>
          </a:p>
          <a:p>
            <a:endParaRPr lang="en-US"/>
          </a:p>
        </p:txBody>
      </p:sp>
    </p:spTree>
    <p:extLst>
      <p:ext uri="{BB962C8B-B14F-4D97-AF65-F5344CB8AC3E}">
        <p14:creationId xmlns:p14="http://schemas.microsoft.com/office/powerpoint/2010/main" val="141731806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48B6-F026-DD46-AE00-46DA54A2147F}"/>
              </a:ext>
            </a:extLst>
          </p:cNvPr>
          <p:cNvSpPr>
            <a:spLocks noGrp="1"/>
          </p:cNvSpPr>
          <p:nvPr>
            <p:ph type="title"/>
          </p:nvPr>
        </p:nvSpPr>
        <p:spPr/>
        <p:txBody>
          <a:bodyPr/>
          <a:lstStyle/>
          <a:p>
            <a:r>
              <a:rPr lang="en-US"/>
              <a:t>Khái niệm</a:t>
            </a:r>
          </a:p>
        </p:txBody>
      </p:sp>
      <p:sp>
        <p:nvSpPr>
          <p:cNvPr id="3" name="Content Placeholder 2">
            <a:extLst>
              <a:ext uri="{FF2B5EF4-FFF2-40B4-BE49-F238E27FC236}">
                <a16:creationId xmlns:a16="http://schemas.microsoft.com/office/drawing/2014/main" id="{83CE08EC-F46B-634C-B5CF-131B0B23BC5F}"/>
              </a:ext>
            </a:extLst>
          </p:cNvPr>
          <p:cNvSpPr>
            <a:spLocks noGrp="1"/>
          </p:cNvSpPr>
          <p:nvPr>
            <p:ph idx="1"/>
          </p:nvPr>
        </p:nvSpPr>
        <p:spPr/>
        <p:txBody>
          <a:bodyPr/>
          <a:lstStyle/>
          <a:p>
            <a:pPr>
              <a:lnSpc>
                <a:spcPct val="90000"/>
              </a:lnSpc>
            </a:pPr>
            <a:r>
              <a:rPr lang="en-US" altLang="en-US" b="1" dirty="0" err="1">
                <a:solidFill>
                  <a:srgbClr val="FF0000"/>
                </a:solidFill>
              </a:rPr>
              <a:t>Khái</a:t>
            </a:r>
            <a:r>
              <a:rPr lang="en-US" altLang="en-US" b="1" dirty="0">
                <a:solidFill>
                  <a:srgbClr val="FF0000"/>
                </a:solidFill>
              </a:rPr>
              <a:t> </a:t>
            </a:r>
            <a:r>
              <a:rPr lang="en-US" altLang="en-US" b="1" dirty="0" err="1">
                <a:solidFill>
                  <a:srgbClr val="FF0000"/>
                </a:solidFill>
              </a:rPr>
              <a:t>niệm</a:t>
            </a:r>
            <a:r>
              <a:rPr lang="en-US" altLang="en-US" b="1" dirty="0">
                <a:solidFill>
                  <a:srgbClr val="FF0000"/>
                </a:solidFill>
              </a:rPr>
              <a:t> 1:</a:t>
            </a:r>
            <a:endParaRPr lang="en-US" altLang="en-US" dirty="0">
              <a:solidFill>
                <a:srgbClr val="FF0000"/>
              </a:solidFill>
            </a:endParaRPr>
          </a:p>
          <a:p>
            <a:pPr>
              <a:lnSpc>
                <a:spcPct val="90000"/>
              </a:lnSpc>
              <a:buFont typeface="Wingdings" pitchFamily="2" charset="2"/>
              <a:buNone/>
            </a:pPr>
            <a:r>
              <a:rPr lang="en-US" altLang="en-US" dirty="0"/>
              <a:t>	CSDL </a:t>
            </a:r>
            <a:r>
              <a:rPr lang="en-US" altLang="en-US" dirty="0" err="1"/>
              <a:t>phân</a:t>
            </a:r>
            <a:r>
              <a:rPr lang="en-US" altLang="en-US" dirty="0"/>
              <a:t> </a:t>
            </a:r>
            <a:r>
              <a:rPr lang="en-US" altLang="en-US" dirty="0" err="1"/>
              <a:t>tán</a:t>
            </a:r>
            <a:r>
              <a:rPr lang="en-US" altLang="en-US" dirty="0"/>
              <a:t> </a:t>
            </a:r>
            <a:r>
              <a:rPr lang="en-US" altLang="en-US" dirty="0" err="1"/>
              <a:t>là</a:t>
            </a:r>
            <a:r>
              <a:rPr lang="en-US" altLang="en-US" dirty="0"/>
              <a:t> </a:t>
            </a:r>
            <a:r>
              <a:rPr lang="en-US" altLang="en-US" dirty="0" err="1"/>
              <a:t>tập</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mà</a:t>
            </a:r>
            <a:r>
              <a:rPr lang="en-US" altLang="en-US" dirty="0"/>
              <a:t> </a:t>
            </a:r>
            <a:r>
              <a:rPr lang="en-US" altLang="en-US" dirty="0" err="1"/>
              <a:t>về</a:t>
            </a:r>
            <a:r>
              <a:rPr lang="en-US" altLang="en-US" dirty="0"/>
              <a:t> </a:t>
            </a:r>
            <a:r>
              <a:rPr lang="en-US" altLang="en-US" dirty="0" err="1"/>
              <a:t>mặt</a:t>
            </a:r>
            <a:r>
              <a:rPr lang="en-US" altLang="en-US" dirty="0"/>
              <a:t> logic </a:t>
            </a:r>
            <a:r>
              <a:rPr lang="en-US" altLang="en-US" dirty="0" err="1"/>
              <a:t>chúng</a:t>
            </a:r>
            <a:r>
              <a:rPr lang="en-US" altLang="en-US" dirty="0"/>
              <a:t> </a:t>
            </a:r>
            <a:r>
              <a:rPr lang="en-US" altLang="en-US" dirty="0" err="1"/>
              <a:t>thuộc</a:t>
            </a:r>
            <a:r>
              <a:rPr lang="en-US" altLang="en-US" dirty="0"/>
              <a:t> </a:t>
            </a:r>
            <a:r>
              <a:rPr lang="en-US" altLang="en-US" dirty="0" err="1"/>
              <a:t>cùng</a:t>
            </a:r>
            <a:r>
              <a:rPr lang="en-US" altLang="en-US" dirty="0"/>
              <a:t> 1 </a:t>
            </a:r>
            <a:r>
              <a:rPr lang="en-US" altLang="en-US" dirty="0" err="1"/>
              <a:t>hệ</a:t>
            </a:r>
            <a:r>
              <a:rPr lang="en-US" altLang="en-US" dirty="0"/>
              <a:t> </a:t>
            </a:r>
            <a:r>
              <a:rPr lang="en-US" altLang="en-US" dirty="0" err="1"/>
              <a:t>thống</a:t>
            </a:r>
            <a:r>
              <a:rPr lang="en-US" altLang="en-US" dirty="0"/>
              <a:t> </a:t>
            </a:r>
            <a:r>
              <a:rPr lang="en-US" altLang="en-US" dirty="0" err="1"/>
              <a:t>nhưng</a:t>
            </a:r>
            <a:r>
              <a:rPr lang="en-US" altLang="en-US" dirty="0"/>
              <a:t> </a:t>
            </a:r>
            <a:r>
              <a:rPr lang="en-US" altLang="en-US" dirty="0" err="1"/>
              <a:t>về</a:t>
            </a:r>
            <a:r>
              <a:rPr lang="en-US" altLang="en-US" dirty="0"/>
              <a:t> </a:t>
            </a:r>
            <a:r>
              <a:rPr lang="en-US" altLang="en-US" dirty="0" err="1"/>
              <a:t>mặt</a:t>
            </a:r>
            <a:r>
              <a:rPr lang="en-US" altLang="en-US" dirty="0"/>
              <a:t> </a:t>
            </a:r>
            <a:r>
              <a:rPr lang="en-US" altLang="en-US" dirty="0" err="1"/>
              <a:t>vật</a:t>
            </a:r>
            <a:r>
              <a:rPr lang="en-US" altLang="en-US" dirty="0"/>
              <a:t> </a:t>
            </a:r>
            <a:r>
              <a:rPr lang="en-US" altLang="en-US" dirty="0" err="1"/>
              <a:t>lý</a:t>
            </a:r>
            <a:r>
              <a:rPr lang="en-US" altLang="en-US" dirty="0"/>
              <a:t> </a:t>
            </a:r>
            <a:r>
              <a:rPr lang="en-US" altLang="en-US" dirty="0" err="1"/>
              <a:t>được</a:t>
            </a:r>
            <a:r>
              <a:rPr lang="en-US" altLang="en-US" dirty="0"/>
              <a:t> </a:t>
            </a:r>
            <a:r>
              <a:rPr lang="en-US" altLang="en-US" dirty="0" err="1"/>
              <a:t>trải</a:t>
            </a:r>
            <a:r>
              <a:rPr lang="en-US" altLang="en-US" dirty="0"/>
              <a:t> </a:t>
            </a:r>
            <a:r>
              <a:rPr lang="en-US" altLang="en-US" dirty="0" err="1"/>
              <a:t>ra</a:t>
            </a:r>
            <a:r>
              <a:rPr lang="en-US" altLang="en-US" dirty="0"/>
              <a:t> </a:t>
            </a:r>
            <a:r>
              <a:rPr lang="en-US" altLang="en-US" dirty="0" err="1"/>
              <a:t>nhiều</a:t>
            </a:r>
            <a:r>
              <a:rPr lang="en-US" altLang="en-US" dirty="0"/>
              <a:t> </a:t>
            </a:r>
            <a:r>
              <a:rPr lang="en-US" altLang="en-US" dirty="0" err="1"/>
              <a:t>nơi</a:t>
            </a:r>
            <a:r>
              <a:rPr lang="en-US" altLang="en-US" dirty="0"/>
              <a:t> </a:t>
            </a:r>
            <a:r>
              <a:rPr lang="en-US" altLang="en-US" dirty="0" err="1"/>
              <a:t>trong</a:t>
            </a:r>
            <a:r>
              <a:rPr lang="en-US" altLang="en-US" dirty="0"/>
              <a:t> 1 </a:t>
            </a:r>
            <a:r>
              <a:rPr lang="en-US" altLang="en-US" dirty="0" err="1"/>
              <a:t>mạng</a:t>
            </a:r>
            <a:r>
              <a:rPr lang="en-US" altLang="en-US" dirty="0"/>
              <a:t>  </a:t>
            </a:r>
            <a:r>
              <a:rPr lang="en-US" altLang="en-US" dirty="0" err="1"/>
              <a:t>máy</a:t>
            </a:r>
            <a:r>
              <a:rPr lang="en-US" altLang="en-US" dirty="0"/>
              <a:t> </a:t>
            </a:r>
            <a:r>
              <a:rPr lang="en-US" altLang="en-US" dirty="0" err="1"/>
              <a:t>tính</a:t>
            </a:r>
            <a:r>
              <a:rPr lang="en-US" altLang="en-US" dirty="0"/>
              <a:t>.</a:t>
            </a:r>
          </a:p>
          <a:p>
            <a:pPr>
              <a:lnSpc>
                <a:spcPct val="90000"/>
              </a:lnSpc>
            </a:pPr>
            <a:r>
              <a:rPr lang="en-US" altLang="en-US" b="1" dirty="0" err="1">
                <a:solidFill>
                  <a:srgbClr val="FF0000"/>
                </a:solidFill>
              </a:rPr>
              <a:t>Khái</a:t>
            </a:r>
            <a:r>
              <a:rPr lang="en-US" altLang="en-US" b="1" dirty="0">
                <a:solidFill>
                  <a:srgbClr val="FF0000"/>
                </a:solidFill>
              </a:rPr>
              <a:t> </a:t>
            </a:r>
            <a:r>
              <a:rPr lang="en-US" altLang="en-US" b="1" dirty="0" err="1">
                <a:solidFill>
                  <a:srgbClr val="FF0000"/>
                </a:solidFill>
              </a:rPr>
              <a:t>niệm</a:t>
            </a:r>
            <a:r>
              <a:rPr lang="en-US" altLang="en-US" b="1" dirty="0">
                <a:solidFill>
                  <a:srgbClr val="FF0000"/>
                </a:solidFill>
              </a:rPr>
              <a:t> 2:</a:t>
            </a:r>
            <a:endParaRPr lang="en-US" altLang="en-US" dirty="0">
              <a:solidFill>
                <a:srgbClr val="FF0000"/>
              </a:solidFill>
            </a:endParaRPr>
          </a:p>
          <a:p>
            <a:pPr>
              <a:lnSpc>
                <a:spcPct val="90000"/>
              </a:lnSpc>
              <a:buFont typeface="Wingdings" pitchFamily="2" charset="2"/>
              <a:buNone/>
            </a:pPr>
            <a:r>
              <a:rPr lang="en-US" altLang="en-US" dirty="0"/>
              <a:t>	CSDL </a:t>
            </a:r>
            <a:r>
              <a:rPr lang="en-US" altLang="en-US" dirty="0" err="1"/>
              <a:t>phân</a:t>
            </a:r>
            <a:r>
              <a:rPr lang="en-US" altLang="en-US" dirty="0"/>
              <a:t> </a:t>
            </a:r>
            <a:r>
              <a:rPr lang="en-US" altLang="en-US" dirty="0" err="1"/>
              <a:t>tán</a:t>
            </a:r>
            <a:r>
              <a:rPr lang="en-US" altLang="en-US" dirty="0"/>
              <a:t> </a:t>
            </a:r>
            <a:r>
              <a:rPr lang="en-US" altLang="en-US" dirty="0" err="1"/>
              <a:t>là</a:t>
            </a:r>
            <a:r>
              <a:rPr lang="en-US" altLang="en-US" dirty="0"/>
              <a:t> </a:t>
            </a:r>
            <a:r>
              <a:rPr lang="en-US" altLang="en-US" dirty="0" err="1"/>
              <a:t>tập</a:t>
            </a:r>
            <a:r>
              <a:rPr lang="en-US" altLang="en-US" dirty="0"/>
              <a:t> CSDL </a:t>
            </a:r>
            <a:r>
              <a:rPr lang="en-US" altLang="en-US" dirty="0" err="1"/>
              <a:t>phân</a:t>
            </a:r>
            <a:r>
              <a:rPr lang="en-US" altLang="en-US" dirty="0"/>
              <a:t> </a:t>
            </a:r>
            <a:r>
              <a:rPr lang="en-US" altLang="en-US" dirty="0" err="1"/>
              <a:t>bố</a:t>
            </a:r>
            <a:r>
              <a:rPr lang="en-US" altLang="en-US" dirty="0"/>
              <a:t> </a:t>
            </a:r>
            <a:r>
              <a:rPr lang="en-US" altLang="en-US" dirty="0" err="1"/>
              <a:t>trên</a:t>
            </a:r>
            <a:r>
              <a:rPr lang="en-US" altLang="en-US" dirty="0"/>
              <a:t> </a:t>
            </a:r>
            <a:r>
              <a:rPr lang="en-US" altLang="en-US" dirty="0" err="1"/>
              <a:t>các</a:t>
            </a:r>
            <a:r>
              <a:rPr lang="en-US" altLang="en-US" dirty="0"/>
              <a:t> </a:t>
            </a:r>
            <a:r>
              <a:rPr lang="en-US" altLang="en-US" dirty="0" err="1"/>
              <a:t>máy</a:t>
            </a:r>
            <a:r>
              <a:rPr lang="en-US" altLang="en-US" dirty="0"/>
              <a:t> </a:t>
            </a:r>
            <a:r>
              <a:rPr lang="en-US" altLang="en-US" dirty="0" err="1"/>
              <a:t>tính</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cùng</a:t>
            </a:r>
            <a:r>
              <a:rPr lang="en-US" altLang="en-US" dirty="0"/>
              <a:t>  </a:t>
            </a:r>
            <a:r>
              <a:rPr lang="en-US" altLang="en-US" dirty="0" err="1"/>
              <a:t>một</a:t>
            </a:r>
            <a:r>
              <a:rPr lang="en-US" altLang="en-US" dirty="0"/>
              <a:t> </a:t>
            </a:r>
            <a:r>
              <a:rPr lang="en-US" altLang="en-US" dirty="0" err="1"/>
              <a:t>mạng</a:t>
            </a:r>
            <a:r>
              <a:rPr lang="en-US" altLang="en-US" dirty="0"/>
              <a:t>. </a:t>
            </a:r>
            <a:r>
              <a:rPr lang="en-US" altLang="en-US" dirty="0" err="1"/>
              <a:t>Mỗi</a:t>
            </a:r>
            <a:r>
              <a:rPr lang="en-US" altLang="en-US" dirty="0"/>
              <a:t> </a:t>
            </a:r>
            <a:r>
              <a:rPr lang="en-US" altLang="en-US" dirty="0" err="1"/>
              <a:t>máy</a:t>
            </a:r>
            <a:r>
              <a:rPr lang="en-US" altLang="en-US" dirty="0"/>
              <a:t> </a:t>
            </a:r>
            <a:r>
              <a:rPr lang="en-US" altLang="en-US" dirty="0" err="1"/>
              <a:t>có</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tự</a:t>
            </a:r>
            <a:r>
              <a:rPr lang="en-US" altLang="en-US" dirty="0"/>
              <a:t> </a:t>
            </a:r>
            <a:r>
              <a:rPr lang="en-US" altLang="en-US" dirty="0" err="1"/>
              <a:t>trị</a:t>
            </a:r>
            <a:r>
              <a:rPr lang="en-US" altLang="en-US" dirty="0"/>
              <a:t>, </a:t>
            </a:r>
            <a:r>
              <a:rPr lang="en-US" altLang="en-US" dirty="0" err="1"/>
              <a:t>có</a:t>
            </a:r>
            <a:r>
              <a:rPr lang="en-US" altLang="en-US" dirty="0"/>
              <a:t> </a:t>
            </a:r>
            <a:r>
              <a:rPr lang="en-US" altLang="en-US" dirty="0" err="1"/>
              <a:t>các</a:t>
            </a:r>
            <a:r>
              <a:rPr lang="en-US" altLang="en-US" dirty="0"/>
              <a:t> </a:t>
            </a:r>
            <a:r>
              <a:rPr lang="en-US" altLang="en-US" dirty="0" err="1"/>
              <a:t>ứng</a:t>
            </a:r>
            <a:r>
              <a:rPr lang="en-US" altLang="en-US" dirty="0"/>
              <a:t> </a:t>
            </a:r>
            <a:r>
              <a:rPr lang="en-US" altLang="en-US" dirty="0" err="1"/>
              <a:t>dụng</a:t>
            </a:r>
            <a:r>
              <a:rPr lang="en-US" altLang="en-US" dirty="0"/>
              <a:t> local, </a:t>
            </a:r>
            <a:r>
              <a:rPr lang="en-US" altLang="en-US" dirty="0" err="1"/>
              <a:t>tham</a:t>
            </a:r>
            <a:r>
              <a:rPr lang="en-US" altLang="en-US" dirty="0"/>
              <a:t> </a:t>
            </a:r>
            <a:r>
              <a:rPr lang="en-US" altLang="en-US" dirty="0" err="1"/>
              <a:t>gia</a:t>
            </a:r>
            <a:r>
              <a:rPr lang="en-US" altLang="en-US" dirty="0"/>
              <a:t> </a:t>
            </a:r>
            <a:r>
              <a:rPr lang="en-US" altLang="en-US" dirty="0" err="1"/>
              <a:t>vào</a:t>
            </a:r>
            <a:r>
              <a:rPr lang="en-US" altLang="en-US" dirty="0"/>
              <a:t> </a:t>
            </a:r>
            <a:r>
              <a:rPr lang="en-US" altLang="en-US" dirty="0" err="1"/>
              <a:t>ứng</a:t>
            </a:r>
            <a:r>
              <a:rPr lang="en-US" altLang="en-US" dirty="0"/>
              <a:t> </a:t>
            </a:r>
            <a:r>
              <a:rPr lang="en-US" altLang="en-US" dirty="0" err="1"/>
              <a:t>dụng</a:t>
            </a:r>
            <a:r>
              <a:rPr lang="en-US" altLang="en-US" dirty="0"/>
              <a:t> global </a:t>
            </a:r>
            <a:r>
              <a:rPr lang="en-US" altLang="en-US" dirty="0" err="1"/>
              <a:t>bằng</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mạng</a:t>
            </a:r>
            <a:r>
              <a:rPr lang="en-US" altLang="en-US" dirty="0"/>
              <a:t>.</a:t>
            </a:r>
          </a:p>
          <a:p>
            <a:endParaRPr lang="en-US" dirty="0"/>
          </a:p>
        </p:txBody>
      </p:sp>
    </p:spTree>
    <p:extLst>
      <p:ext uri="{BB962C8B-B14F-4D97-AF65-F5344CB8AC3E}">
        <p14:creationId xmlns:p14="http://schemas.microsoft.com/office/powerpoint/2010/main" val="296046733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4646-B3E4-DA4C-A4FF-8239BD774D89}"/>
              </a:ext>
            </a:extLst>
          </p:cNvPr>
          <p:cNvSpPr>
            <a:spLocks noGrp="1"/>
          </p:cNvSpPr>
          <p:nvPr>
            <p:ph type="title"/>
          </p:nvPr>
        </p:nvSpPr>
        <p:spPr/>
        <p:txBody>
          <a:bodyPr/>
          <a:lstStyle/>
          <a:p>
            <a:r>
              <a:rPr lang="en-US"/>
              <a:t>4. </a:t>
            </a:r>
            <a:r>
              <a:rPr lang="vi-VN"/>
              <a:t>Chi phí lưu trữ</a:t>
            </a:r>
            <a:endParaRPr lang="en-US"/>
          </a:p>
        </p:txBody>
      </p:sp>
      <p:sp>
        <p:nvSpPr>
          <p:cNvPr id="3" name="Content Placeholder 2">
            <a:extLst>
              <a:ext uri="{FF2B5EF4-FFF2-40B4-BE49-F238E27FC236}">
                <a16:creationId xmlns:a16="http://schemas.microsoft.com/office/drawing/2014/main" id="{4008D02A-4B91-F449-9565-4C90CD2E5777}"/>
              </a:ext>
            </a:extLst>
          </p:cNvPr>
          <p:cNvSpPr>
            <a:spLocks noGrp="1"/>
          </p:cNvSpPr>
          <p:nvPr>
            <p:ph idx="1"/>
          </p:nvPr>
        </p:nvSpPr>
        <p:spPr/>
        <p:txBody>
          <a:bodyPr/>
          <a:lstStyle/>
          <a:p>
            <a:r>
              <a:rPr lang="vi-VN"/>
              <a:t>Sự phân tán cơ sở dữ liệu phản ánh chi phí của sự lưu trữ tại các sites khác nhau. </a:t>
            </a:r>
          </a:p>
          <a:p>
            <a:r>
              <a:rPr lang="vi-VN">
                <a:solidFill>
                  <a:srgbClr val="FF0000"/>
                </a:solidFill>
              </a:rPr>
              <a:t>Tuy nhiên chi phí lưu trữ dữ liệu không đáng kể so với chi phí xuất nhập, chi phí truyền thông của các ứng dụng. </a:t>
            </a:r>
          </a:p>
          <a:p>
            <a:r>
              <a:rPr lang="vi-VN"/>
              <a:t>Những giới hạn của bộ lưu trữ phải được xem xét kỹ.</a:t>
            </a:r>
          </a:p>
          <a:p>
            <a:endParaRPr lang="en-US"/>
          </a:p>
        </p:txBody>
      </p:sp>
    </p:spTree>
    <p:extLst>
      <p:ext uri="{BB962C8B-B14F-4D97-AF65-F5344CB8AC3E}">
        <p14:creationId xmlns:p14="http://schemas.microsoft.com/office/powerpoint/2010/main" val="60118286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C736-093D-EF4C-8BA1-EF26BCAD689A}"/>
              </a:ext>
            </a:extLst>
          </p:cNvPr>
          <p:cNvSpPr>
            <a:spLocks noGrp="1"/>
          </p:cNvSpPr>
          <p:nvPr>
            <p:ph type="title"/>
          </p:nvPr>
        </p:nvSpPr>
        <p:spPr/>
        <p:txBody>
          <a:bodyPr/>
          <a:lstStyle/>
          <a:p>
            <a:r>
              <a:rPr lang="en-US"/>
              <a:t>CÁC CHIẾN LƯỢC THIẾT KẾ CSDL PHÂN TÁN</a:t>
            </a:r>
          </a:p>
        </p:txBody>
      </p:sp>
      <p:sp>
        <p:nvSpPr>
          <p:cNvPr id="3" name="Content Placeholder 2">
            <a:extLst>
              <a:ext uri="{FF2B5EF4-FFF2-40B4-BE49-F238E27FC236}">
                <a16:creationId xmlns:a16="http://schemas.microsoft.com/office/drawing/2014/main" id="{268E454E-87EE-084D-A207-7897AE30A183}"/>
              </a:ext>
            </a:extLst>
          </p:cNvPr>
          <p:cNvSpPr>
            <a:spLocks noGrp="1"/>
          </p:cNvSpPr>
          <p:nvPr>
            <p:ph idx="1"/>
          </p:nvPr>
        </p:nvSpPr>
        <p:spPr/>
        <p:txBody>
          <a:bodyPr/>
          <a:lstStyle/>
          <a:p>
            <a:r>
              <a:rPr lang="en-US" altLang="en-US"/>
              <a:t>Có hai cách tiếp cận cho thiết kế cơ sở dữ liệu: </a:t>
            </a:r>
          </a:p>
          <a:p>
            <a:pPr lvl="1"/>
            <a:r>
              <a:rPr lang="en-US" altLang="en-US">
                <a:solidFill>
                  <a:srgbClr val="FF0000"/>
                </a:solidFill>
              </a:rPr>
              <a:t>Tiếp cận từ trên-xuống (top-down). </a:t>
            </a:r>
          </a:p>
          <a:p>
            <a:pPr lvl="1"/>
            <a:r>
              <a:rPr lang="en-US" altLang="en-US"/>
              <a:t>Tiếp cận từ dưới-lên (bottom-up).</a:t>
            </a:r>
          </a:p>
          <a:p>
            <a:endParaRPr lang="en-US"/>
          </a:p>
        </p:txBody>
      </p:sp>
    </p:spTree>
    <p:extLst>
      <p:ext uri="{BB962C8B-B14F-4D97-AF65-F5344CB8AC3E}">
        <p14:creationId xmlns:p14="http://schemas.microsoft.com/office/powerpoint/2010/main" val="401258463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D24D-2B21-004C-B022-2ECF613FBAD0}"/>
              </a:ext>
            </a:extLst>
          </p:cNvPr>
          <p:cNvSpPr>
            <a:spLocks noGrp="1"/>
          </p:cNvSpPr>
          <p:nvPr>
            <p:ph type="title"/>
          </p:nvPr>
        </p:nvSpPr>
        <p:spPr/>
        <p:txBody>
          <a:bodyPr/>
          <a:lstStyle/>
          <a:p>
            <a:r>
              <a:rPr lang="en-US"/>
              <a:t>TOP-DOWN</a:t>
            </a:r>
          </a:p>
        </p:txBody>
      </p:sp>
      <p:sp>
        <p:nvSpPr>
          <p:cNvPr id="3" name="Content Placeholder 2">
            <a:extLst>
              <a:ext uri="{FF2B5EF4-FFF2-40B4-BE49-F238E27FC236}">
                <a16:creationId xmlns:a16="http://schemas.microsoft.com/office/drawing/2014/main" id="{75EC582B-B900-624A-B86D-A03C5E3E425C}"/>
              </a:ext>
            </a:extLst>
          </p:cNvPr>
          <p:cNvSpPr>
            <a:spLocks noGrp="1"/>
          </p:cNvSpPr>
          <p:nvPr>
            <p:ph idx="1"/>
          </p:nvPr>
        </p:nvSpPr>
        <p:spPr>
          <a:xfrm>
            <a:off x="609600" y="1455738"/>
            <a:ext cx="10972800" cy="4525963"/>
          </a:xfrm>
        </p:spPr>
        <p:txBody>
          <a:bodyPr/>
          <a:lstStyle/>
          <a:p>
            <a:pPr>
              <a:lnSpc>
                <a:spcPct val="80000"/>
              </a:lnSpc>
            </a:pPr>
            <a:r>
              <a:rPr lang="en-US" altLang="en-US">
                <a:solidFill>
                  <a:srgbClr val="FF0000"/>
                </a:solidFill>
              </a:rPr>
              <a:t>Đặc điểm của tiếp cận Top-down:</a:t>
            </a:r>
          </a:p>
          <a:p>
            <a:pPr lvl="1"/>
            <a:r>
              <a:rPr lang="vi-VN" sz="2400"/>
              <a:t>Thiết kế lược đồ phổ quát</a:t>
            </a:r>
          </a:p>
          <a:p>
            <a:pPr lvl="1"/>
            <a:r>
              <a:rPr lang="vi-VN" sz="2400"/>
              <a:t>Thiết kế sự phân mảnh cơ sở dữ liệu </a:t>
            </a:r>
          </a:p>
          <a:p>
            <a:pPr lvl="1"/>
            <a:r>
              <a:rPr lang="vi-VN" sz="2400"/>
              <a:t>Cấp phát các mảnh đến các sites, tạo các ảnh vật lý của chúng.</a:t>
            </a:r>
            <a:endParaRPr lang="en-US" altLang="en-US" sz="2400"/>
          </a:p>
          <a:p>
            <a:pPr>
              <a:lnSpc>
                <a:spcPct val="80000"/>
              </a:lnSpc>
            </a:pPr>
            <a:r>
              <a:rPr lang="en-US" altLang="en-US">
                <a:solidFill>
                  <a:srgbClr val="FF0000"/>
                </a:solidFill>
              </a:rPr>
              <a:t>Cách tiếp cận này thích hợp đối với các hệ thống được phát triển từ đầu và nó cho phép thiết kế một cách hợp lý. </a:t>
            </a:r>
          </a:p>
          <a:p>
            <a:pPr>
              <a:lnSpc>
                <a:spcPct val="80000"/>
              </a:lnSpc>
            </a:pPr>
            <a:r>
              <a:rPr lang="en-US" altLang="en-US"/>
              <a:t>Khi cơ sở dữ liệu phân tán được phát triển như là sự tổ hợp các cơ sở dữ liệu sẵn có thì nó lại không dễ dàng đối với phương pháp tiếp cận này. Trong trường hợp này lược đồ phổ quát thường được tạo ra từ sự thoả hiệp giữa các mô tả dữ liệu sẵn có. Từ đó cách tiếp cận từ dưới-lên có thể được sử dụng để thiết kế sự phân tán dữ liệu.</a:t>
            </a:r>
          </a:p>
          <a:p>
            <a:endParaRPr lang="en-US"/>
          </a:p>
        </p:txBody>
      </p:sp>
    </p:spTree>
    <p:extLst>
      <p:ext uri="{BB962C8B-B14F-4D97-AF65-F5344CB8AC3E}">
        <p14:creationId xmlns:p14="http://schemas.microsoft.com/office/powerpoint/2010/main" val="263719589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8839-9C62-224C-B4A0-681F328333BF}"/>
              </a:ext>
            </a:extLst>
          </p:cNvPr>
          <p:cNvSpPr>
            <a:spLocks noGrp="1"/>
          </p:cNvSpPr>
          <p:nvPr>
            <p:ph type="title"/>
          </p:nvPr>
        </p:nvSpPr>
        <p:spPr/>
        <p:txBody>
          <a:bodyPr/>
          <a:lstStyle/>
          <a:p>
            <a:r>
              <a:rPr lang="en-US"/>
              <a:t>BOTTOM UP</a:t>
            </a:r>
          </a:p>
        </p:txBody>
      </p:sp>
      <p:sp>
        <p:nvSpPr>
          <p:cNvPr id="3" name="Content Placeholder 2">
            <a:extLst>
              <a:ext uri="{FF2B5EF4-FFF2-40B4-BE49-F238E27FC236}">
                <a16:creationId xmlns:a16="http://schemas.microsoft.com/office/drawing/2014/main" id="{4D6789F2-0A92-7142-92CF-D8C9FE327014}"/>
              </a:ext>
            </a:extLst>
          </p:cNvPr>
          <p:cNvSpPr>
            <a:spLocks noGrp="1"/>
          </p:cNvSpPr>
          <p:nvPr>
            <p:ph idx="1"/>
          </p:nvPr>
        </p:nvSpPr>
        <p:spPr/>
        <p:txBody>
          <a:bodyPr/>
          <a:lstStyle/>
          <a:p>
            <a:r>
              <a:rPr lang="en-US" altLang="en-US" sz="2600"/>
              <a:t>Cách thiết kế Bottom-up:</a:t>
            </a:r>
          </a:p>
          <a:p>
            <a:pPr lvl="1"/>
            <a:r>
              <a:rPr lang="en-US" altLang="en-US" sz="2400">
                <a:solidFill>
                  <a:srgbClr val="FF0000"/>
                </a:solidFill>
              </a:rPr>
              <a:t>Chọn một mô hình cơ sở dữ liệu chung để mô tả lược đồ phổ quát của cơ sở dữ liệu.</a:t>
            </a:r>
          </a:p>
          <a:p>
            <a:pPr lvl="1"/>
            <a:r>
              <a:rPr lang="en-US" altLang="en-US" sz="2400"/>
              <a:t>Chuyển dịch mỗi lược đồ cục bộ vào trong mô hình dữ liệu chung.</a:t>
            </a:r>
          </a:p>
          <a:p>
            <a:pPr lvl="1"/>
            <a:r>
              <a:rPr lang="en-US" altLang="en-US" sz="2400">
                <a:solidFill>
                  <a:srgbClr val="FF0000"/>
                </a:solidFill>
              </a:rPr>
              <a:t>Tổ hợp lại lược đồ cục bộ vào trong lược đồ phổ quát chung.</a:t>
            </a:r>
          </a:p>
          <a:p>
            <a:pPr lvl="1"/>
            <a:r>
              <a:rPr lang="en-US" altLang="en-US" sz="2400"/>
              <a:t>Ba vấn đề này không riêng biệt gì đối với cơ sở dữ liệu phân tán mà nó hiện diện ngay trong các hệ thống tập trung.</a:t>
            </a:r>
          </a:p>
          <a:p>
            <a:endParaRPr lang="en-US"/>
          </a:p>
        </p:txBody>
      </p:sp>
    </p:spTree>
    <p:extLst>
      <p:ext uri="{BB962C8B-B14F-4D97-AF65-F5344CB8AC3E}">
        <p14:creationId xmlns:p14="http://schemas.microsoft.com/office/powerpoint/2010/main" val="15786545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E40BE138-D0E5-BF4B-95C8-C151F59BBBBF}"/>
              </a:ext>
            </a:extLst>
          </p:cNvPr>
          <p:cNvSpPr>
            <a:spLocks noGrp="1" noChangeArrowheads="1"/>
          </p:cNvSpPr>
          <p:nvPr>
            <p:ph type="title"/>
          </p:nvPr>
        </p:nvSpPr>
        <p:spPr/>
        <p:txBody>
          <a:bodyPr/>
          <a:lstStyle/>
          <a:p>
            <a:r>
              <a:rPr lang="en-US" altLang="en-US"/>
              <a:t>Bài tập</a:t>
            </a:r>
          </a:p>
        </p:txBody>
      </p:sp>
      <p:sp>
        <p:nvSpPr>
          <p:cNvPr id="62466" name="Rectangle 3">
            <a:extLst>
              <a:ext uri="{FF2B5EF4-FFF2-40B4-BE49-F238E27FC236}">
                <a16:creationId xmlns:a16="http://schemas.microsoft.com/office/drawing/2014/main" id="{6BCE27C9-A7F9-2E42-9443-B049B6E09640}"/>
              </a:ext>
            </a:extLst>
          </p:cNvPr>
          <p:cNvSpPr>
            <a:spLocks noGrp="1" noChangeArrowheads="1"/>
          </p:cNvSpPr>
          <p:nvPr>
            <p:ph idx="1"/>
          </p:nvPr>
        </p:nvSpPr>
        <p:spPr/>
        <p:txBody>
          <a:bodyPr/>
          <a:lstStyle/>
          <a:p>
            <a:pPr>
              <a:buFont typeface="Wingdings" pitchFamily="2" charset="2"/>
              <a:buNone/>
            </a:pPr>
            <a:r>
              <a:rPr lang="en-US" altLang="en-US" sz="2200"/>
              <a:t>1.Cho CSDL toàn cục sau, hãy đề xuất 1 mô hình phân tán, và lí giải cách chọn lựa; biết nhà trường hiện có 5 cơ sở tại các tỉnh A, B, C, D, E; mỗi cơ sở hiện có 8 khoa: k1, k2, k3,... k8.</a:t>
            </a:r>
          </a:p>
          <a:p>
            <a:pPr marL="0" indent="0">
              <a:buNone/>
            </a:pPr>
            <a:r>
              <a:rPr lang="en-US" altLang="en-US" sz="2200" i="1">
                <a:solidFill>
                  <a:srgbClr val="008000"/>
                </a:solidFill>
              </a:rPr>
              <a:t>SV(#mssv, tensv, noisinh, namsinh, msk)</a:t>
            </a:r>
          </a:p>
          <a:p>
            <a:pPr marL="0" indent="0">
              <a:buNone/>
            </a:pPr>
            <a:r>
              <a:rPr lang="en-US" altLang="en-US" sz="2200" i="1">
                <a:solidFill>
                  <a:srgbClr val="008000"/>
                </a:solidFill>
              </a:rPr>
              <a:t>KHOA(#msk, tenkhoa)</a:t>
            </a:r>
          </a:p>
          <a:p>
            <a:pPr marL="0" indent="0">
              <a:buNone/>
            </a:pPr>
            <a:r>
              <a:rPr lang="en-US" altLang="en-US" sz="2200" i="1">
                <a:solidFill>
                  <a:srgbClr val="008000"/>
                </a:solidFill>
              </a:rPr>
              <a:t>MON(#msm, tenm, STC)</a:t>
            </a:r>
          </a:p>
          <a:p>
            <a:pPr marL="0" indent="0">
              <a:buNone/>
            </a:pPr>
            <a:r>
              <a:rPr lang="en-US" altLang="en-US" sz="2200" i="1">
                <a:solidFill>
                  <a:srgbClr val="008000"/>
                </a:solidFill>
              </a:rPr>
              <a:t>SV-MON(#mssv, #msm, diem)   </a:t>
            </a:r>
          </a:p>
          <a:p>
            <a:pPr marL="0" indent="0">
              <a:buNone/>
            </a:pPr>
            <a:r>
              <a:rPr lang="en-US" altLang="en-US" sz="2200" i="1">
                <a:solidFill>
                  <a:srgbClr val="008000"/>
                </a:solidFill>
              </a:rPr>
              <a:t>COSO (#mscs, tencs, diachi, sdt)</a:t>
            </a:r>
          </a:p>
        </p:txBody>
      </p:sp>
    </p:spTree>
    <p:extLst>
      <p:ext uri="{BB962C8B-B14F-4D97-AF65-F5344CB8AC3E}">
        <p14:creationId xmlns:p14="http://schemas.microsoft.com/office/powerpoint/2010/main" val="75334312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BCF42494-BB6C-9745-A9BD-72416665F046}"/>
              </a:ext>
            </a:extLst>
          </p:cNvPr>
          <p:cNvSpPr>
            <a:spLocks noGrp="1" noChangeArrowheads="1"/>
          </p:cNvSpPr>
          <p:nvPr>
            <p:ph type="title"/>
          </p:nvPr>
        </p:nvSpPr>
        <p:spPr/>
        <p:txBody>
          <a:bodyPr/>
          <a:lstStyle/>
          <a:p>
            <a:r>
              <a:rPr lang="en-US" altLang="en-US"/>
              <a:t>Bài tập</a:t>
            </a:r>
          </a:p>
        </p:txBody>
      </p:sp>
      <p:sp>
        <p:nvSpPr>
          <p:cNvPr id="63490" name="Rectangle 3">
            <a:extLst>
              <a:ext uri="{FF2B5EF4-FFF2-40B4-BE49-F238E27FC236}">
                <a16:creationId xmlns:a16="http://schemas.microsoft.com/office/drawing/2014/main" id="{EA87A141-1245-104B-95CC-50F028242BDA}"/>
              </a:ext>
            </a:extLst>
          </p:cNvPr>
          <p:cNvSpPr>
            <a:spLocks noGrp="1" noChangeArrowheads="1"/>
          </p:cNvSpPr>
          <p:nvPr>
            <p:ph idx="1"/>
          </p:nvPr>
        </p:nvSpPr>
        <p:spPr/>
        <p:txBody>
          <a:bodyPr/>
          <a:lstStyle/>
          <a:p>
            <a:pPr>
              <a:buFont typeface="Wingdings" pitchFamily="2" charset="2"/>
              <a:buNone/>
            </a:pPr>
            <a:r>
              <a:rPr lang="en-US" altLang="en-US" sz="2200"/>
              <a:t>2. Tìm các ứng dụng phổ biến, đang sử dụng mô hình phân tán? Tại sao đó là lựa chọn tốt nhất?</a:t>
            </a:r>
          </a:p>
          <a:p>
            <a:pPr>
              <a:buFont typeface="Wingdings" pitchFamily="2" charset="2"/>
              <a:buNone/>
            </a:pPr>
            <a:endParaRPr lang="en-US" altLang="en-US" sz="2200"/>
          </a:p>
          <a:p>
            <a:pPr>
              <a:buFont typeface="Wingdings" pitchFamily="2" charset="2"/>
              <a:buNone/>
            </a:pPr>
            <a:r>
              <a:rPr lang="en-US" altLang="en-US" sz="2200"/>
              <a:t>3. </a:t>
            </a:r>
            <a:r>
              <a:rPr lang="en-US" altLang="en-US" sz="2200">
                <a:solidFill>
                  <a:srgbClr val="FF0000"/>
                </a:solidFill>
              </a:rPr>
              <a:t>Tiến hành cài đặt bài 1 bằng 1 hệ QTCSDL? Viết các thực nghiệm so sánh nó với CSDLTT.</a:t>
            </a:r>
          </a:p>
          <a:p>
            <a:pPr>
              <a:buFont typeface="Wingdings" pitchFamily="2" charset="2"/>
              <a:buNone/>
            </a:pPr>
            <a:endParaRPr lang="en-US" altLang="en-US" sz="2200"/>
          </a:p>
          <a:p>
            <a:pPr>
              <a:buFont typeface="Wingdings" pitchFamily="2" charset="2"/>
              <a:buNone/>
            </a:pPr>
            <a:r>
              <a:rPr lang="en-US" altLang="en-US" sz="2200"/>
              <a:t>4. So sánh các tính năng phân tán được hỗ trợ trên 2 hệ QTCSDL Oracle và MySQL?</a:t>
            </a:r>
          </a:p>
          <a:p>
            <a:pPr>
              <a:buFont typeface="Wingdings" pitchFamily="2" charset="2"/>
              <a:buNone/>
            </a:pPr>
            <a:endParaRPr lang="en-US" altLang="en-US" sz="2200"/>
          </a:p>
        </p:txBody>
      </p:sp>
    </p:spTree>
    <p:extLst>
      <p:ext uri="{BB962C8B-B14F-4D97-AF65-F5344CB8AC3E}">
        <p14:creationId xmlns:p14="http://schemas.microsoft.com/office/powerpoint/2010/main" val="31922752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E614-D05B-1C4B-B798-BFB7373CD758}"/>
              </a:ext>
            </a:extLst>
          </p:cNvPr>
          <p:cNvSpPr>
            <a:spLocks noGrp="1"/>
          </p:cNvSpPr>
          <p:nvPr>
            <p:ph type="title"/>
          </p:nvPr>
        </p:nvSpPr>
        <p:spPr/>
        <p:txBody>
          <a:bodyPr/>
          <a:lstStyle/>
          <a:p>
            <a:r>
              <a:rPr lang="en-US"/>
              <a:t>Ví dụ minh hoạ</a:t>
            </a:r>
          </a:p>
        </p:txBody>
      </p:sp>
      <p:sp>
        <p:nvSpPr>
          <p:cNvPr id="3" name="Content Placeholder 2">
            <a:extLst>
              <a:ext uri="{FF2B5EF4-FFF2-40B4-BE49-F238E27FC236}">
                <a16:creationId xmlns:a16="http://schemas.microsoft.com/office/drawing/2014/main" id="{6C2F3611-8C35-8B47-BDEF-2265E66D4321}"/>
              </a:ext>
            </a:extLst>
          </p:cNvPr>
          <p:cNvSpPr>
            <a:spLocks noGrp="1"/>
          </p:cNvSpPr>
          <p:nvPr>
            <p:ph idx="1"/>
          </p:nvPr>
        </p:nvSpPr>
        <p:spPr>
          <a:xfrm>
            <a:off x="609600" y="1600201"/>
            <a:ext cx="11125200" cy="4525963"/>
          </a:xfrm>
        </p:spPr>
        <p:txBody>
          <a:bodyPr/>
          <a:lstStyle/>
          <a:p>
            <a:pPr algn="just">
              <a:lnSpc>
                <a:spcPct val="80000"/>
              </a:lnSpc>
              <a:buFont typeface="Wingdings" pitchFamily="2" charset="2"/>
              <a:buNone/>
            </a:pPr>
            <a:r>
              <a:rPr lang="en-US" altLang="en-US" b="1" i="1" dirty="0" err="1"/>
              <a:t>Ví</a:t>
            </a:r>
            <a:r>
              <a:rPr lang="en-US" altLang="en-US" b="1" i="1" dirty="0"/>
              <a:t> </a:t>
            </a:r>
            <a:r>
              <a:rPr lang="en-US" altLang="en-US" b="1" i="1" dirty="0" err="1"/>
              <a:t>dụ</a:t>
            </a:r>
            <a:r>
              <a:rPr lang="en-US" altLang="en-US" dirty="0"/>
              <a:t>: </a:t>
            </a:r>
            <a:r>
              <a:rPr lang="en-US" altLang="en-US" dirty="0" err="1"/>
              <a:t>mạng</a:t>
            </a:r>
            <a:r>
              <a:rPr lang="en-US" altLang="en-US" dirty="0"/>
              <a:t> </a:t>
            </a:r>
            <a:r>
              <a:rPr lang="en-US" altLang="en-US" dirty="0" err="1"/>
              <a:t>máy</a:t>
            </a:r>
            <a:r>
              <a:rPr lang="en-US" altLang="en-US" dirty="0"/>
              <a:t> </a:t>
            </a:r>
            <a:r>
              <a:rPr lang="en-US" altLang="en-US" dirty="0" err="1"/>
              <a:t>tính</a:t>
            </a:r>
            <a:r>
              <a:rPr lang="en-US" altLang="en-US" dirty="0"/>
              <a:t> </a:t>
            </a:r>
            <a:r>
              <a:rPr lang="en-US" altLang="en-US" dirty="0" err="1"/>
              <a:t>của</a:t>
            </a:r>
            <a:r>
              <a:rPr lang="en-US" altLang="en-US" dirty="0"/>
              <a:t> </a:t>
            </a:r>
            <a:r>
              <a:rPr lang="en-US" altLang="en-US" dirty="0" err="1"/>
              <a:t>ngân</a:t>
            </a:r>
            <a:r>
              <a:rPr lang="en-US" altLang="en-US" dirty="0"/>
              <a:t> </a:t>
            </a:r>
            <a:r>
              <a:rPr lang="en-US" altLang="en-US" dirty="0" err="1"/>
              <a:t>hàng</a:t>
            </a:r>
            <a:r>
              <a:rPr lang="en-US" altLang="en-US" dirty="0"/>
              <a:t> ACB </a:t>
            </a:r>
            <a:r>
              <a:rPr lang="en-US" altLang="en-US" dirty="0" err="1"/>
              <a:t>có</a:t>
            </a:r>
            <a:r>
              <a:rPr lang="en-US" altLang="en-US" dirty="0"/>
              <a:t> 3 chi </a:t>
            </a:r>
            <a:r>
              <a:rPr lang="en-US" altLang="en-US" dirty="0" err="1"/>
              <a:t>nhánh</a:t>
            </a:r>
            <a:r>
              <a:rPr lang="en-US" altLang="en-US" dirty="0"/>
              <a:t> ở Hà </a:t>
            </a:r>
            <a:r>
              <a:rPr lang="en-US" altLang="en-US" dirty="0" err="1"/>
              <a:t>Nội</a:t>
            </a:r>
            <a:r>
              <a:rPr lang="en-US" altLang="en-US" dirty="0"/>
              <a:t>-A, </a:t>
            </a:r>
            <a:r>
              <a:rPr lang="en-US" altLang="en-US" dirty="0" err="1"/>
              <a:t>Đà</a:t>
            </a:r>
            <a:r>
              <a:rPr lang="en-US" altLang="en-US" dirty="0"/>
              <a:t> </a:t>
            </a:r>
            <a:r>
              <a:rPr lang="en-US" altLang="en-US" dirty="0" err="1"/>
              <a:t>Nẵng</a:t>
            </a:r>
            <a:r>
              <a:rPr lang="en-US" altLang="en-US" dirty="0"/>
              <a:t>-B, </a:t>
            </a:r>
            <a:r>
              <a:rPr lang="en-US" altLang="en-US" dirty="0" err="1"/>
              <a:t>Sài</a:t>
            </a:r>
            <a:r>
              <a:rPr lang="en-US" altLang="en-US" dirty="0"/>
              <a:t> </a:t>
            </a:r>
            <a:r>
              <a:rPr lang="en-US" altLang="en-US" dirty="0" err="1"/>
              <a:t>Gòn</a:t>
            </a:r>
            <a:r>
              <a:rPr lang="en-US" altLang="en-US" dirty="0"/>
              <a:t>-C. </a:t>
            </a:r>
            <a:r>
              <a:rPr lang="en-US" altLang="en-US" dirty="0" err="1"/>
              <a:t>Mỗi</a:t>
            </a:r>
            <a:r>
              <a:rPr lang="en-US" altLang="en-US" dirty="0"/>
              <a:t> chi </a:t>
            </a:r>
            <a:r>
              <a:rPr lang="en-US" altLang="en-US" dirty="0" err="1"/>
              <a:t>nhánh</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tài</a:t>
            </a:r>
            <a:r>
              <a:rPr lang="en-US" altLang="en-US" dirty="0"/>
              <a:t> </a:t>
            </a:r>
            <a:r>
              <a:rPr lang="en-US" altLang="en-US" dirty="0" err="1"/>
              <a:t>khoản</a:t>
            </a:r>
            <a:r>
              <a:rPr lang="en-US" altLang="en-US" dirty="0"/>
              <a:t> </a:t>
            </a:r>
            <a:r>
              <a:rPr lang="en-US" altLang="en-US" dirty="0" err="1"/>
              <a:t>người</a:t>
            </a:r>
            <a:r>
              <a:rPr lang="en-US" altLang="en-US" dirty="0"/>
              <a:t> dung </a:t>
            </a:r>
            <a:r>
              <a:rPr lang="en-US" altLang="en-US" dirty="0" err="1"/>
              <a:t>tại</a:t>
            </a:r>
            <a:r>
              <a:rPr lang="en-US" altLang="en-US" dirty="0"/>
              <a:t> chi </a:t>
            </a:r>
            <a:r>
              <a:rPr lang="en-US" altLang="en-US" dirty="0" err="1"/>
              <a:t>nhánh</a:t>
            </a:r>
            <a:r>
              <a:rPr lang="en-US" altLang="en-US" dirty="0"/>
              <a:t> </a:t>
            </a:r>
            <a:r>
              <a:rPr lang="en-US" altLang="en-US" dirty="0" err="1"/>
              <a:t>đó</a:t>
            </a:r>
            <a:r>
              <a:rPr lang="en-US" altLang="en-US" dirty="0"/>
              <a:t>.</a:t>
            </a:r>
            <a:endParaRPr lang="en-US" altLang="en-US" b="1" dirty="0"/>
          </a:p>
          <a:p>
            <a:pPr>
              <a:lnSpc>
                <a:spcPct val="80000"/>
              </a:lnSpc>
              <a:buFont typeface="Wingdings" pitchFamily="2" charset="2"/>
              <a:buNone/>
            </a:pPr>
            <a:endParaRPr lang="en-US" altLang="en-US" b="1" dirty="0">
              <a:solidFill>
                <a:srgbClr val="FF0000"/>
              </a:solidFill>
            </a:endParaRPr>
          </a:p>
          <a:p>
            <a:pPr>
              <a:lnSpc>
                <a:spcPct val="80000"/>
              </a:lnSpc>
              <a:buFont typeface="Wingdings" pitchFamily="2" charset="2"/>
              <a:buNone/>
            </a:pPr>
            <a:r>
              <a:rPr lang="en-US" altLang="en-US" b="1" dirty="0">
                <a:solidFill>
                  <a:srgbClr val="FF0000"/>
                </a:solidFill>
              </a:rPr>
              <a:t>KHACHHANG(</a:t>
            </a:r>
            <a:r>
              <a:rPr lang="en-US" altLang="en-US" b="1" u="sng" dirty="0" err="1">
                <a:solidFill>
                  <a:srgbClr val="FF0000"/>
                </a:solidFill>
              </a:rPr>
              <a:t>mskh</a:t>
            </a:r>
            <a:r>
              <a:rPr lang="en-US" altLang="en-US" b="1" dirty="0">
                <a:solidFill>
                  <a:srgbClr val="FF0000"/>
                </a:solidFill>
              </a:rPr>
              <a:t>, </a:t>
            </a:r>
            <a:r>
              <a:rPr lang="en-US" altLang="en-US" b="1" dirty="0" err="1">
                <a:solidFill>
                  <a:srgbClr val="FF0000"/>
                </a:solidFill>
              </a:rPr>
              <a:t>tenkh</a:t>
            </a:r>
            <a:r>
              <a:rPr lang="en-US" altLang="en-US" b="1" dirty="0">
                <a:solidFill>
                  <a:srgbClr val="FF0000"/>
                </a:solidFill>
              </a:rPr>
              <a:t>)</a:t>
            </a:r>
          </a:p>
          <a:p>
            <a:pPr>
              <a:lnSpc>
                <a:spcPct val="80000"/>
              </a:lnSpc>
              <a:buFont typeface="Wingdings" pitchFamily="2" charset="2"/>
              <a:buNone/>
            </a:pPr>
            <a:r>
              <a:rPr lang="en-US" altLang="en-US" b="1" dirty="0">
                <a:solidFill>
                  <a:srgbClr val="FF0000"/>
                </a:solidFill>
              </a:rPr>
              <a:t>GIAODICH(</a:t>
            </a:r>
            <a:r>
              <a:rPr lang="en-US" altLang="en-US" b="1" u="sng" dirty="0" err="1">
                <a:solidFill>
                  <a:srgbClr val="FF0000"/>
                </a:solidFill>
              </a:rPr>
              <a:t>msgd</a:t>
            </a:r>
            <a:r>
              <a:rPr lang="en-US" altLang="en-US" b="1" dirty="0">
                <a:solidFill>
                  <a:srgbClr val="FF0000"/>
                </a:solidFill>
              </a:rPr>
              <a:t>, </a:t>
            </a:r>
            <a:r>
              <a:rPr lang="en-US" altLang="en-US" b="1" dirty="0" err="1">
                <a:solidFill>
                  <a:srgbClr val="FF0000"/>
                </a:solidFill>
              </a:rPr>
              <a:t>mskh</a:t>
            </a:r>
            <a:r>
              <a:rPr lang="en-US" altLang="en-US" b="1" dirty="0">
                <a:solidFill>
                  <a:srgbClr val="FF0000"/>
                </a:solidFill>
              </a:rPr>
              <a:t>, </a:t>
            </a:r>
            <a:r>
              <a:rPr lang="en-US" altLang="en-US" b="1" dirty="0" err="1">
                <a:solidFill>
                  <a:srgbClr val="FF0000"/>
                </a:solidFill>
              </a:rPr>
              <a:t>sotien</a:t>
            </a:r>
            <a:r>
              <a:rPr lang="en-US" altLang="en-US" b="1" dirty="0">
                <a:solidFill>
                  <a:srgbClr val="FF0000"/>
                </a:solidFill>
              </a:rPr>
              <a:t>, </a:t>
            </a:r>
            <a:r>
              <a:rPr lang="en-US" altLang="en-US" b="1" dirty="0" err="1">
                <a:solidFill>
                  <a:srgbClr val="FF0000"/>
                </a:solidFill>
              </a:rPr>
              <a:t>guirut</a:t>
            </a:r>
            <a:r>
              <a:rPr lang="en-US" altLang="en-US" b="1" dirty="0">
                <a:solidFill>
                  <a:srgbClr val="FF0000"/>
                </a:solidFill>
              </a:rPr>
              <a:t>)</a:t>
            </a:r>
            <a:endParaRPr lang="en-US" altLang="en-US" dirty="0">
              <a:solidFill>
                <a:srgbClr val="FF0000"/>
              </a:solidFill>
            </a:endParaRPr>
          </a:p>
          <a:p>
            <a:pPr>
              <a:lnSpc>
                <a:spcPct val="80000"/>
              </a:lnSpc>
            </a:pPr>
            <a:endParaRPr lang="en-US" altLang="en-US" dirty="0"/>
          </a:p>
          <a:p>
            <a:pPr marL="0" indent="0">
              <a:lnSpc>
                <a:spcPct val="80000"/>
              </a:lnSpc>
              <a:buNone/>
            </a:pPr>
            <a:r>
              <a:rPr lang="en-US" altLang="en-US" dirty="0">
                <a:sym typeface="Wingdings" pitchFamily="2" charset="2"/>
              </a:rPr>
              <a:t></a:t>
            </a:r>
            <a:r>
              <a:rPr lang="en-US" altLang="en-US" dirty="0" err="1"/>
              <a:t>Khách</a:t>
            </a:r>
            <a:r>
              <a:rPr lang="en-US" altLang="en-US" dirty="0"/>
              <a:t> </a:t>
            </a:r>
            <a:r>
              <a:rPr lang="en-US" altLang="en-US" dirty="0" err="1"/>
              <a:t>hàng</a:t>
            </a:r>
            <a:r>
              <a:rPr lang="en-US" altLang="en-US" dirty="0"/>
              <a:t> Peter </a:t>
            </a:r>
            <a:r>
              <a:rPr lang="en-US" altLang="en-US" dirty="0" err="1"/>
              <a:t>thực</a:t>
            </a:r>
            <a:r>
              <a:rPr lang="en-US" altLang="en-US" dirty="0"/>
              <a:t> </a:t>
            </a:r>
            <a:r>
              <a:rPr lang="en-US" altLang="en-US" dirty="0" err="1"/>
              <a:t>hiện</a:t>
            </a:r>
            <a:r>
              <a:rPr lang="en-US" altLang="en-US" dirty="0"/>
              <a:t> </a:t>
            </a:r>
            <a:r>
              <a:rPr lang="en-US" altLang="en-US" dirty="0" err="1"/>
              <a:t>giao</a:t>
            </a:r>
            <a:r>
              <a:rPr lang="en-US" altLang="en-US" dirty="0"/>
              <a:t> </a:t>
            </a:r>
            <a:r>
              <a:rPr lang="en-US" altLang="en-US" dirty="0" err="1"/>
              <a:t>dịch</a:t>
            </a:r>
            <a:r>
              <a:rPr lang="en-US" altLang="en-US" dirty="0"/>
              <a:t>: </a:t>
            </a:r>
            <a:r>
              <a:rPr lang="en-US" altLang="en-US" dirty="0" err="1"/>
              <a:t>gởi</a:t>
            </a:r>
            <a:r>
              <a:rPr lang="en-US" altLang="en-US" dirty="0"/>
              <a:t> </a:t>
            </a:r>
            <a:r>
              <a:rPr lang="en-US" altLang="en-US" dirty="0" err="1"/>
              <a:t>tiền</a:t>
            </a:r>
            <a:r>
              <a:rPr lang="en-US" altLang="en-US" dirty="0"/>
              <a:t> </a:t>
            </a:r>
            <a:r>
              <a:rPr lang="en-US" altLang="en-US" dirty="0" err="1"/>
              <a:t>vào</a:t>
            </a:r>
            <a:r>
              <a:rPr lang="en-US" altLang="en-US" dirty="0"/>
              <a:t> </a:t>
            </a:r>
            <a:r>
              <a:rPr lang="en-US" altLang="en-US" dirty="0" err="1"/>
              <a:t>tài</a:t>
            </a:r>
            <a:r>
              <a:rPr lang="en-US" altLang="en-US" dirty="0"/>
              <a:t> </a:t>
            </a:r>
            <a:r>
              <a:rPr lang="en-US" altLang="en-US" dirty="0" err="1"/>
              <a:t>khoản</a:t>
            </a:r>
            <a:r>
              <a:rPr lang="en-US" altLang="en-US" dirty="0"/>
              <a:t> ở chi </a:t>
            </a:r>
            <a:r>
              <a:rPr lang="en-US" altLang="en-US" dirty="0" err="1"/>
              <a:t>nhánh</a:t>
            </a:r>
            <a:r>
              <a:rPr lang="en-US" altLang="en-US" dirty="0"/>
              <a:t> C, </a:t>
            </a:r>
            <a:r>
              <a:rPr lang="en-US" altLang="en-US" dirty="0" err="1"/>
              <a:t>rút</a:t>
            </a:r>
            <a:r>
              <a:rPr lang="en-US" altLang="en-US" dirty="0"/>
              <a:t> </a:t>
            </a:r>
            <a:r>
              <a:rPr lang="en-US" altLang="en-US" dirty="0" err="1"/>
              <a:t>tiền</a:t>
            </a:r>
            <a:r>
              <a:rPr lang="en-US" altLang="en-US" dirty="0"/>
              <a:t> ở C </a:t>
            </a:r>
            <a:r>
              <a:rPr lang="en-US" altLang="en-US" dirty="0" err="1"/>
              <a:t>và</a:t>
            </a:r>
            <a:r>
              <a:rPr lang="en-US" altLang="en-US" dirty="0"/>
              <a:t> </a:t>
            </a:r>
            <a:r>
              <a:rPr lang="en-US" altLang="en-US" dirty="0" err="1"/>
              <a:t>gởi</a:t>
            </a:r>
            <a:r>
              <a:rPr lang="en-US" altLang="en-US" dirty="0"/>
              <a:t> </a:t>
            </a:r>
            <a:r>
              <a:rPr lang="en-US" altLang="en-US" dirty="0" err="1"/>
              <a:t>tiền</a:t>
            </a:r>
            <a:r>
              <a:rPr lang="en-US" altLang="en-US" dirty="0"/>
              <a:t> </a:t>
            </a:r>
            <a:r>
              <a:rPr lang="en-US" altLang="en-US" dirty="0" err="1"/>
              <a:t>vào</a:t>
            </a:r>
            <a:r>
              <a:rPr lang="en-US" altLang="en-US" dirty="0"/>
              <a:t> </a:t>
            </a:r>
            <a:r>
              <a:rPr lang="en-US" altLang="en-US" dirty="0" err="1"/>
              <a:t>tài</a:t>
            </a:r>
            <a:r>
              <a:rPr lang="en-US" altLang="en-US" dirty="0"/>
              <a:t> </a:t>
            </a:r>
            <a:r>
              <a:rPr lang="en-US" altLang="en-US" dirty="0" err="1"/>
              <a:t>khoản</a:t>
            </a:r>
            <a:r>
              <a:rPr lang="en-US" altLang="en-US" dirty="0"/>
              <a:t> ở chi </a:t>
            </a:r>
            <a:r>
              <a:rPr lang="en-US" altLang="en-US" dirty="0" err="1"/>
              <a:t>nhánh</a:t>
            </a:r>
            <a:r>
              <a:rPr lang="en-US" altLang="en-US" dirty="0"/>
              <a:t> A. </a:t>
            </a:r>
            <a:r>
              <a:rPr lang="en-US" altLang="en-US" dirty="0" err="1"/>
              <a:t>Đây</a:t>
            </a:r>
            <a:r>
              <a:rPr lang="en-US" altLang="en-US" dirty="0"/>
              <a:t> </a:t>
            </a:r>
            <a:r>
              <a:rPr lang="en-US" altLang="en-US" dirty="0" err="1"/>
              <a:t>là</a:t>
            </a:r>
            <a:r>
              <a:rPr lang="en-US" altLang="en-US" dirty="0"/>
              <a:t> </a:t>
            </a:r>
            <a:r>
              <a:rPr lang="en-US" altLang="en-US" dirty="0" err="1"/>
              <a:t>hệ</a:t>
            </a:r>
            <a:r>
              <a:rPr lang="en-US" altLang="en-US" dirty="0"/>
              <a:t> CSDL </a:t>
            </a:r>
            <a:r>
              <a:rPr lang="en-US" altLang="en-US" dirty="0" err="1"/>
              <a:t>phân</a:t>
            </a:r>
            <a:r>
              <a:rPr lang="en-US" altLang="en-US" dirty="0"/>
              <a:t> </a:t>
            </a:r>
            <a:r>
              <a:rPr lang="en-US" altLang="en-US" dirty="0" err="1"/>
              <a:t>tán</a:t>
            </a:r>
            <a:r>
              <a:rPr lang="en-US" altLang="en-US" dirty="0"/>
              <a:t> </a:t>
            </a:r>
            <a:r>
              <a:rPr lang="en-US" altLang="en-US" dirty="0" err="1"/>
              <a:t>vì</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nằm</a:t>
            </a:r>
            <a:r>
              <a:rPr lang="en-US" altLang="en-US" dirty="0"/>
              <a:t> ở </a:t>
            </a:r>
            <a:r>
              <a:rPr lang="en-US" altLang="en-US" dirty="0" err="1"/>
              <a:t>hai</a:t>
            </a:r>
            <a:r>
              <a:rPr lang="en-US" altLang="en-US" dirty="0"/>
              <a:t> </a:t>
            </a:r>
            <a:r>
              <a:rPr lang="en-US" altLang="en-US" dirty="0" err="1"/>
              <a:t>nơi</a:t>
            </a:r>
            <a:r>
              <a:rPr lang="en-US" altLang="en-US" dirty="0"/>
              <a:t> </a:t>
            </a:r>
            <a:r>
              <a:rPr lang="en-US" altLang="en-US" dirty="0" err="1"/>
              <a:t>và</a:t>
            </a:r>
            <a:r>
              <a:rPr lang="en-US" altLang="en-US" dirty="0"/>
              <a:t> </a:t>
            </a:r>
            <a:r>
              <a:rPr lang="en-US" altLang="en-US" dirty="0" err="1"/>
              <a:t>có</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mật</a:t>
            </a:r>
            <a:r>
              <a:rPr lang="en-US" altLang="en-US" dirty="0"/>
              <a:t> </a:t>
            </a:r>
            <a:r>
              <a:rPr lang="en-US" altLang="en-US" dirty="0" err="1"/>
              <a:t>thiết</a:t>
            </a:r>
            <a:r>
              <a:rPr lang="en-US" altLang="en-US" dirty="0"/>
              <a:t> - </a:t>
            </a:r>
            <a:r>
              <a:rPr lang="en-US" altLang="en-US" dirty="0" err="1"/>
              <a:t>một</a:t>
            </a:r>
            <a:r>
              <a:rPr lang="en-US" altLang="en-US" dirty="0"/>
              <a:t> </a:t>
            </a:r>
            <a:r>
              <a:rPr lang="en-US" altLang="en-US" dirty="0" err="1"/>
              <a:t>khách</a:t>
            </a:r>
            <a:r>
              <a:rPr lang="en-US" altLang="en-US" dirty="0"/>
              <a:t> </a:t>
            </a:r>
            <a:r>
              <a:rPr lang="en-US" altLang="en-US" dirty="0" err="1"/>
              <a:t>hàng</a:t>
            </a:r>
            <a:r>
              <a:rPr lang="en-US" altLang="en-US" dirty="0"/>
              <a:t> </a:t>
            </a:r>
            <a:r>
              <a:rPr lang="en-US" altLang="en-US" dirty="0" err="1"/>
              <a:t>mở</a:t>
            </a:r>
            <a:r>
              <a:rPr lang="en-US" altLang="en-US" dirty="0"/>
              <a:t> </a:t>
            </a:r>
            <a:r>
              <a:rPr lang="en-US" altLang="en-US" dirty="0" err="1"/>
              <a:t>tài</a:t>
            </a:r>
            <a:r>
              <a:rPr lang="en-US" altLang="en-US" dirty="0"/>
              <a:t> </a:t>
            </a:r>
            <a:r>
              <a:rPr lang="en-US" altLang="en-US" dirty="0" err="1"/>
              <a:t>khoản</a:t>
            </a:r>
            <a:r>
              <a:rPr lang="en-US" altLang="en-US" dirty="0"/>
              <a:t> ở </a:t>
            </a:r>
            <a:r>
              <a:rPr lang="en-US" altLang="en-US" dirty="0" err="1"/>
              <a:t>hai</a:t>
            </a:r>
            <a:r>
              <a:rPr lang="en-US" altLang="en-US" dirty="0"/>
              <a:t> chi </a:t>
            </a:r>
            <a:r>
              <a:rPr lang="en-US" altLang="en-US" dirty="0" err="1"/>
              <a:t>nhánh</a:t>
            </a:r>
            <a:r>
              <a:rPr lang="en-US" altLang="en-US" dirty="0"/>
              <a:t> </a:t>
            </a:r>
            <a:r>
              <a:rPr lang="en-US" altLang="en-US" dirty="0" err="1"/>
              <a:t>phải</a:t>
            </a:r>
            <a:r>
              <a:rPr lang="en-US" altLang="en-US" dirty="0"/>
              <a:t> </a:t>
            </a:r>
            <a:r>
              <a:rPr lang="en-US" altLang="en-US" dirty="0" err="1"/>
              <a:t>có</a:t>
            </a:r>
            <a:r>
              <a:rPr lang="en-US" altLang="en-US" dirty="0"/>
              <a:t> </a:t>
            </a:r>
            <a:r>
              <a:rPr lang="en-US" altLang="en-US" dirty="0" err="1"/>
              <a:t>cùng</a:t>
            </a:r>
            <a:r>
              <a:rPr lang="en-US" altLang="en-US" dirty="0"/>
              <a:t> MSKH.</a:t>
            </a:r>
          </a:p>
          <a:p>
            <a:endParaRPr lang="en-US" dirty="0"/>
          </a:p>
        </p:txBody>
      </p:sp>
    </p:spTree>
    <p:extLst>
      <p:ext uri="{BB962C8B-B14F-4D97-AF65-F5344CB8AC3E}">
        <p14:creationId xmlns:p14="http://schemas.microsoft.com/office/powerpoint/2010/main" val="41936071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9CF8-5E08-5B4B-85F1-E2F94B98ED09}"/>
              </a:ext>
            </a:extLst>
          </p:cNvPr>
          <p:cNvSpPr>
            <a:spLocks noGrp="1"/>
          </p:cNvSpPr>
          <p:nvPr>
            <p:ph type="title"/>
          </p:nvPr>
        </p:nvSpPr>
        <p:spPr/>
        <p:txBody>
          <a:bodyPr/>
          <a:lstStyle/>
          <a:p>
            <a:r>
              <a:rPr lang="en-US"/>
              <a:t>Minh hoạ</a:t>
            </a:r>
          </a:p>
        </p:txBody>
      </p:sp>
      <p:pic>
        <p:nvPicPr>
          <p:cNvPr id="4" name="Picture 4" descr="Drawing1">
            <a:extLst>
              <a:ext uri="{FF2B5EF4-FFF2-40B4-BE49-F238E27FC236}">
                <a16:creationId xmlns:a16="http://schemas.microsoft.com/office/drawing/2014/main" id="{7A21AF61-CEA5-FF47-9E76-CCF0DA883A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3526" y="1417638"/>
            <a:ext cx="7504948" cy="4525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8127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CCE9-F43D-E54D-B2FD-7546507E0DFF}"/>
              </a:ext>
            </a:extLst>
          </p:cNvPr>
          <p:cNvSpPr>
            <a:spLocks noGrp="1"/>
          </p:cNvSpPr>
          <p:nvPr>
            <p:ph type="title"/>
          </p:nvPr>
        </p:nvSpPr>
        <p:spPr>
          <a:xfrm>
            <a:off x="609600" y="3429000"/>
            <a:ext cx="10972800" cy="1143000"/>
          </a:xfrm>
        </p:spPr>
        <p:txBody>
          <a:bodyPr/>
          <a:lstStyle/>
          <a:p>
            <a:pPr algn="l"/>
            <a:r>
              <a:rPr lang="en-US"/>
              <a:t>Đặc điểm CSDL phân tán</a:t>
            </a:r>
          </a:p>
        </p:txBody>
      </p:sp>
    </p:spTree>
    <p:extLst>
      <p:ext uri="{BB962C8B-B14F-4D97-AF65-F5344CB8AC3E}">
        <p14:creationId xmlns:p14="http://schemas.microsoft.com/office/powerpoint/2010/main" val="8054741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3449-95AA-5A45-BD47-6A5218294552}"/>
              </a:ext>
            </a:extLst>
          </p:cNvPr>
          <p:cNvSpPr>
            <a:spLocks noGrp="1"/>
          </p:cNvSpPr>
          <p:nvPr>
            <p:ph type="title"/>
          </p:nvPr>
        </p:nvSpPr>
        <p:spPr/>
        <p:txBody>
          <a:bodyPr/>
          <a:lstStyle/>
          <a:p>
            <a:r>
              <a:rPr lang="en-US"/>
              <a:t>Đặc điểm</a:t>
            </a:r>
          </a:p>
        </p:txBody>
      </p:sp>
      <p:sp>
        <p:nvSpPr>
          <p:cNvPr id="3" name="Content Placeholder 2">
            <a:extLst>
              <a:ext uri="{FF2B5EF4-FFF2-40B4-BE49-F238E27FC236}">
                <a16:creationId xmlns:a16="http://schemas.microsoft.com/office/drawing/2014/main" id="{7058E3AD-9C8B-344E-AFE5-857610DBF5F9}"/>
              </a:ext>
            </a:extLst>
          </p:cNvPr>
          <p:cNvSpPr>
            <a:spLocks noGrp="1"/>
          </p:cNvSpPr>
          <p:nvPr>
            <p:ph idx="1"/>
          </p:nvPr>
        </p:nvSpPr>
        <p:spPr/>
        <p:txBody>
          <a:bodyPr/>
          <a:lstStyle/>
          <a:p>
            <a:pPr>
              <a:lnSpc>
                <a:spcPct val="150000"/>
              </a:lnSpc>
            </a:pPr>
            <a:r>
              <a:rPr lang="en-US" altLang="en-US"/>
              <a:t>Độc lập dữ liệu, tự trị.</a:t>
            </a:r>
          </a:p>
          <a:p>
            <a:pPr>
              <a:lnSpc>
                <a:spcPct val="150000"/>
              </a:lnSpc>
            </a:pPr>
            <a:r>
              <a:rPr lang="en-US" altLang="en-US">
                <a:solidFill>
                  <a:srgbClr val="FF0000"/>
                </a:solidFill>
              </a:rPr>
              <a:t>Dư thừa dữ liệu.</a:t>
            </a:r>
          </a:p>
          <a:p>
            <a:pPr>
              <a:lnSpc>
                <a:spcPct val="150000"/>
              </a:lnSpc>
            </a:pPr>
            <a:r>
              <a:rPr lang="en-US" altLang="en-US"/>
              <a:t>Cấu trúc vật lý phức tạp.</a:t>
            </a:r>
          </a:p>
          <a:p>
            <a:pPr>
              <a:lnSpc>
                <a:spcPct val="150000"/>
              </a:lnSpc>
            </a:pPr>
            <a:r>
              <a:rPr lang="en-US" altLang="en-US">
                <a:solidFill>
                  <a:srgbClr val="FF0000"/>
                </a:solidFill>
              </a:rPr>
              <a:t>Tính toàn vẹn, toàn cục.</a:t>
            </a:r>
          </a:p>
          <a:p>
            <a:pPr>
              <a:lnSpc>
                <a:spcPct val="150000"/>
              </a:lnSpc>
            </a:pPr>
            <a:r>
              <a:rPr lang="en-US" altLang="en-US"/>
              <a:t>Điều khiển đồng thời.</a:t>
            </a:r>
          </a:p>
          <a:p>
            <a:pPr>
              <a:lnSpc>
                <a:spcPct val="150000"/>
              </a:lnSpc>
            </a:pPr>
            <a:r>
              <a:rPr lang="en-US" altLang="en-US">
                <a:solidFill>
                  <a:srgbClr val="FF0000"/>
                </a:solidFill>
              </a:rPr>
              <a:t>Tính bảo mật.</a:t>
            </a:r>
          </a:p>
          <a:p>
            <a:pPr>
              <a:lnSpc>
                <a:spcPct val="150000"/>
              </a:lnSpc>
            </a:pPr>
            <a:endParaRPr lang="en-US"/>
          </a:p>
        </p:txBody>
      </p:sp>
    </p:spTree>
    <p:extLst>
      <p:ext uri="{BB962C8B-B14F-4D97-AF65-F5344CB8AC3E}">
        <p14:creationId xmlns:p14="http://schemas.microsoft.com/office/powerpoint/2010/main" val="281189555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0728EF-4BDE-6C4C-994C-404B63711FE8}"/>
              </a:ext>
            </a:extLst>
          </p:cNvPr>
          <p:cNvSpPr>
            <a:spLocks noGrp="1"/>
          </p:cNvSpPr>
          <p:nvPr>
            <p:ph type="title"/>
          </p:nvPr>
        </p:nvSpPr>
        <p:spPr/>
        <p:txBody>
          <a:bodyPr/>
          <a:lstStyle/>
          <a:p>
            <a:r>
              <a:rPr lang="en-US"/>
              <a:t>CSDL phân tán vs. CSDL tập trung</a:t>
            </a:r>
          </a:p>
        </p:txBody>
      </p:sp>
      <p:sp>
        <p:nvSpPr>
          <p:cNvPr id="2" name="Text Placeholder 1">
            <a:extLst>
              <a:ext uri="{FF2B5EF4-FFF2-40B4-BE49-F238E27FC236}">
                <a16:creationId xmlns:a16="http://schemas.microsoft.com/office/drawing/2014/main" id="{C2FBE93D-005B-4444-ACBA-FE75216DF72E}"/>
              </a:ext>
            </a:extLst>
          </p:cNvPr>
          <p:cNvSpPr>
            <a:spLocks noGrp="1"/>
          </p:cNvSpPr>
          <p:nvPr>
            <p:ph type="body" idx="1"/>
          </p:nvPr>
        </p:nvSpPr>
        <p:spPr/>
        <p:txBody>
          <a:bodyPr/>
          <a:lstStyle/>
          <a:p>
            <a:r>
              <a:rPr lang="en-US" dirty="0"/>
              <a:t>CSDL </a:t>
            </a:r>
            <a:r>
              <a:rPr lang="en-US" dirty="0" err="1"/>
              <a:t>tập</a:t>
            </a:r>
            <a:r>
              <a:rPr lang="en-US" dirty="0"/>
              <a:t> </a:t>
            </a:r>
            <a:r>
              <a:rPr lang="en-US" dirty="0" err="1"/>
              <a:t>trung</a:t>
            </a:r>
            <a:endParaRPr lang="en-US" dirty="0"/>
          </a:p>
        </p:txBody>
      </p:sp>
      <p:sp>
        <p:nvSpPr>
          <p:cNvPr id="5" name="Content Placeholder 4">
            <a:extLst>
              <a:ext uri="{FF2B5EF4-FFF2-40B4-BE49-F238E27FC236}">
                <a16:creationId xmlns:a16="http://schemas.microsoft.com/office/drawing/2014/main" id="{22C11281-ADD9-1F44-902A-B06FAF6D9628}"/>
              </a:ext>
            </a:extLst>
          </p:cNvPr>
          <p:cNvSpPr>
            <a:spLocks noGrp="1"/>
          </p:cNvSpPr>
          <p:nvPr>
            <p:ph sz="half" idx="2"/>
          </p:nvPr>
        </p:nvSpPr>
        <p:spPr/>
        <p:txBody>
          <a:bodyPr/>
          <a:lstStyle/>
          <a:p>
            <a:pPr>
              <a:lnSpc>
                <a:spcPct val="150000"/>
              </a:lnSpc>
            </a:pPr>
            <a:r>
              <a:rPr lang="en-US" altLang="en-US" dirty="0" err="1"/>
              <a:t>Không</a:t>
            </a:r>
            <a:r>
              <a:rPr lang="en-US" altLang="en-US" dirty="0"/>
              <a:t> </a:t>
            </a:r>
            <a:r>
              <a:rPr lang="en-US" altLang="en-US" dirty="0" err="1"/>
              <a:t>độc</a:t>
            </a:r>
            <a:r>
              <a:rPr lang="en-US" altLang="en-US" dirty="0"/>
              <a:t> </a:t>
            </a:r>
            <a:r>
              <a:rPr lang="en-US" altLang="en-US" dirty="0" err="1"/>
              <a:t>lập</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cao</a:t>
            </a:r>
            <a:r>
              <a:rPr lang="en-US" altLang="en-US" dirty="0"/>
              <a:t>.</a:t>
            </a:r>
          </a:p>
          <a:p>
            <a:pPr>
              <a:lnSpc>
                <a:spcPct val="150000"/>
              </a:lnSpc>
            </a:pPr>
            <a:r>
              <a:rPr lang="en-US" altLang="en-US" dirty="0" err="1">
                <a:solidFill>
                  <a:srgbClr val="FF0000"/>
                </a:solidFill>
              </a:rPr>
              <a:t>Tự</a:t>
            </a:r>
            <a:r>
              <a:rPr lang="en-US" altLang="en-US" dirty="0">
                <a:solidFill>
                  <a:srgbClr val="FF0000"/>
                </a:solidFill>
              </a:rPr>
              <a:t> </a:t>
            </a:r>
            <a:r>
              <a:rPr lang="en-US" altLang="en-US" dirty="0" err="1">
                <a:solidFill>
                  <a:srgbClr val="FF0000"/>
                </a:solidFill>
              </a:rPr>
              <a:t>trị</a:t>
            </a:r>
            <a:r>
              <a:rPr lang="en-US" altLang="en-US" dirty="0">
                <a:solidFill>
                  <a:srgbClr val="FF0000"/>
                </a:solidFill>
              </a:rPr>
              <a:t> </a:t>
            </a:r>
            <a:r>
              <a:rPr lang="en-US" altLang="en-US" dirty="0" err="1">
                <a:solidFill>
                  <a:srgbClr val="FF0000"/>
                </a:solidFill>
              </a:rPr>
              <a:t>duy</a:t>
            </a:r>
            <a:r>
              <a:rPr lang="en-US" altLang="en-US" dirty="0">
                <a:solidFill>
                  <a:srgbClr val="FF0000"/>
                </a:solidFill>
              </a:rPr>
              <a:t> </a:t>
            </a:r>
            <a:r>
              <a:rPr lang="en-US" altLang="en-US" dirty="0" err="1">
                <a:solidFill>
                  <a:srgbClr val="FF0000"/>
                </a:solidFill>
              </a:rPr>
              <a:t>nhất</a:t>
            </a:r>
            <a:r>
              <a:rPr lang="en-US" altLang="en-US" dirty="0">
                <a:solidFill>
                  <a:srgbClr val="FF0000"/>
                </a:solidFill>
              </a:rPr>
              <a:t>.</a:t>
            </a:r>
          </a:p>
          <a:p>
            <a:pPr>
              <a:lnSpc>
                <a:spcPct val="150000"/>
              </a:lnSpc>
            </a:pPr>
            <a:r>
              <a:rPr lang="en-US" altLang="en-US" dirty="0" err="1"/>
              <a:t>Rủi</a:t>
            </a:r>
            <a:r>
              <a:rPr lang="en-US" altLang="en-US" dirty="0"/>
              <a:t> </a:t>
            </a:r>
            <a:r>
              <a:rPr lang="en-US" altLang="en-US" dirty="0" err="1"/>
              <a:t>ro</a:t>
            </a:r>
            <a:r>
              <a:rPr lang="en-US" altLang="en-US" dirty="0"/>
              <a:t> </a:t>
            </a:r>
            <a:r>
              <a:rPr lang="en-US" altLang="en-US" dirty="0" err="1"/>
              <a:t>cao</a:t>
            </a:r>
            <a:r>
              <a:rPr lang="en-US" altLang="en-US" dirty="0"/>
              <a:t>.</a:t>
            </a:r>
          </a:p>
          <a:p>
            <a:pPr>
              <a:lnSpc>
                <a:spcPct val="150000"/>
              </a:lnSpc>
            </a:pPr>
            <a:endParaRPr lang="en-US" dirty="0"/>
          </a:p>
        </p:txBody>
      </p:sp>
      <p:sp>
        <p:nvSpPr>
          <p:cNvPr id="3" name="Text Placeholder 2">
            <a:extLst>
              <a:ext uri="{FF2B5EF4-FFF2-40B4-BE49-F238E27FC236}">
                <a16:creationId xmlns:a16="http://schemas.microsoft.com/office/drawing/2014/main" id="{AFC44E63-3AF5-D540-BE07-0710EC5F655E}"/>
              </a:ext>
            </a:extLst>
          </p:cNvPr>
          <p:cNvSpPr>
            <a:spLocks noGrp="1"/>
          </p:cNvSpPr>
          <p:nvPr>
            <p:ph type="body" sz="quarter" idx="3"/>
          </p:nvPr>
        </p:nvSpPr>
        <p:spPr/>
        <p:txBody>
          <a:bodyPr/>
          <a:lstStyle/>
          <a:p>
            <a:r>
              <a:rPr lang="en-US" dirty="0"/>
              <a:t>CSDL </a:t>
            </a:r>
            <a:r>
              <a:rPr lang="en-US" dirty="0" err="1"/>
              <a:t>phân</a:t>
            </a:r>
            <a:r>
              <a:rPr lang="en-US" dirty="0"/>
              <a:t> </a:t>
            </a:r>
            <a:r>
              <a:rPr lang="en-US" dirty="0" err="1"/>
              <a:t>tán</a:t>
            </a:r>
            <a:r>
              <a:rPr lang="en-US" dirty="0"/>
              <a:t> </a:t>
            </a:r>
          </a:p>
        </p:txBody>
      </p:sp>
      <p:sp>
        <p:nvSpPr>
          <p:cNvPr id="6" name="Content Placeholder 5">
            <a:extLst>
              <a:ext uri="{FF2B5EF4-FFF2-40B4-BE49-F238E27FC236}">
                <a16:creationId xmlns:a16="http://schemas.microsoft.com/office/drawing/2014/main" id="{181B10B8-245B-FC44-A067-3EC1E66A15CA}"/>
              </a:ext>
            </a:extLst>
          </p:cNvPr>
          <p:cNvSpPr>
            <a:spLocks noGrp="1"/>
          </p:cNvSpPr>
          <p:nvPr>
            <p:ph sz="quarter" idx="4"/>
          </p:nvPr>
        </p:nvSpPr>
        <p:spPr/>
        <p:txBody>
          <a:bodyPr/>
          <a:lstStyle/>
          <a:p>
            <a:pPr>
              <a:lnSpc>
                <a:spcPct val="150000"/>
              </a:lnSpc>
            </a:pPr>
            <a:r>
              <a:rPr lang="en-US" altLang="en-US" dirty="0" err="1"/>
              <a:t>Độc</a:t>
            </a:r>
            <a:r>
              <a:rPr lang="en-US" altLang="en-US" dirty="0"/>
              <a:t> </a:t>
            </a:r>
            <a:r>
              <a:rPr lang="en-US" altLang="en-US" dirty="0" err="1"/>
              <a:t>lập</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cao</a:t>
            </a:r>
            <a:r>
              <a:rPr lang="en-US" altLang="en-US" dirty="0"/>
              <a:t>.</a:t>
            </a:r>
          </a:p>
          <a:p>
            <a:pPr>
              <a:lnSpc>
                <a:spcPct val="150000"/>
              </a:lnSpc>
            </a:pPr>
            <a:r>
              <a:rPr lang="en-US" altLang="en-US" dirty="0" err="1">
                <a:solidFill>
                  <a:srgbClr val="FF0000"/>
                </a:solidFill>
              </a:rPr>
              <a:t>Tính</a:t>
            </a:r>
            <a:r>
              <a:rPr lang="en-US" altLang="en-US" dirty="0">
                <a:solidFill>
                  <a:srgbClr val="FF0000"/>
                </a:solidFill>
              </a:rPr>
              <a:t> </a:t>
            </a:r>
            <a:r>
              <a:rPr lang="en-US" altLang="en-US" dirty="0" err="1">
                <a:solidFill>
                  <a:srgbClr val="FF0000"/>
                </a:solidFill>
              </a:rPr>
              <a:t>tự</a:t>
            </a:r>
            <a:r>
              <a:rPr lang="en-US" altLang="en-US" dirty="0">
                <a:solidFill>
                  <a:srgbClr val="FF0000"/>
                </a:solidFill>
              </a:rPr>
              <a:t> </a:t>
            </a:r>
            <a:r>
              <a:rPr lang="en-US" altLang="en-US" dirty="0" err="1">
                <a:solidFill>
                  <a:srgbClr val="FF0000"/>
                </a:solidFill>
              </a:rPr>
              <a:t>trị</a:t>
            </a:r>
            <a:r>
              <a:rPr lang="en-US" altLang="en-US" dirty="0">
                <a:solidFill>
                  <a:srgbClr val="FF0000"/>
                </a:solidFill>
              </a:rPr>
              <a:t> </a:t>
            </a:r>
            <a:r>
              <a:rPr lang="en-US" altLang="en-US" dirty="0" err="1">
                <a:solidFill>
                  <a:srgbClr val="FF0000"/>
                </a:solidFill>
              </a:rPr>
              <a:t>cao</a:t>
            </a:r>
            <a:r>
              <a:rPr lang="en-US" altLang="en-US" dirty="0">
                <a:solidFill>
                  <a:srgbClr val="FF0000"/>
                </a:solidFill>
              </a:rPr>
              <a:t>.</a:t>
            </a:r>
          </a:p>
          <a:p>
            <a:pPr>
              <a:lnSpc>
                <a:spcPct val="150000"/>
              </a:lnSpc>
            </a:pPr>
            <a:r>
              <a:rPr lang="en-US" altLang="en-US" dirty="0" err="1"/>
              <a:t>Cấu</a:t>
            </a:r>
            <a:r>
              <a:rPr lang="en-US" altLang="en-US" dirty="0"/>
              <a:t> </a:t>
            </a:r>
            <a:r>
              <a:rPr lang="en-US" altLang="en-US" dirty="0" err="1"/>
              <a:t>trúc</a:t>
            </a:r>
            <a:r>
              <a:rPr lang="en-US" altLang="en-US" dirty="0"/>
              <a:t> </a:t>
            </a:r>
            <a:r>
              <a:rPr lang="en-US" altLang="en-US" dirty="0" err="1"/>
              <a:t>vật</a:t>
            </a:r>
            <a:r>
              <a:rPr lang="en-US" altLang="en-US" dirty="0"/>
              <a:t> </a:t>
            </a:r>
            <a:r>
              <a:rPr lang="en-US" altLang="en-US" dirty="0" err="1"/>
              <a:t>lý</a:t>
            </a:r>
            <a:r>
              <a:rPr lang="en-US" altLang="en-US" dirty="0"/>
              <a:t>, </a:t>
            </a:r>
            <a:r>
              <a:rPr lang="en-US" altLang="en-US" dirty="0" err="1"/>
              <a:t>quản</a:t>
            </a:r>
            <a:r>
              <a:rPr lang="en-US" altLang="en-US" dirty="0"/>
              <a:t> </a:t>
            </a:r>
            <a:r>
              <a:rPr lang="en-US" altLang="en-US" dirty="0" err="1"/>
              <a:t>trị</a:t>
            </a:r>
            <a:r>
              <a:rPr lang="en-US" altLang="en-US" dirty="0"/>
              <a:t> </a:t>
            </a:r>
            <a:r>
              <a:rPr lang="en-US" altLang="en-US" dirty="0" err="1"/>
              <a:t>phức</a:t>
            </a:r>
            <a:r>
              <a:rPr lang="en-US" altLang="en-US" dirty="0"/>
              <a:t> </a:t>
            </a:r>
            <a:r>
              <a:rPr lang="en-US" altLang="en-US" dirty="0" err="1"/>
              <a:t>tạp</a:t>
            </a:r>
            <a:r>
              <a:rPr lang="en-US" altLang="en-US" dirty="0"/>
              <a:t>.</a:t>
            </a:r>
          </a:p>
          <a:p>
            <a:pPr>
              <a:lnSpc>
                <a:spcPct val="150000"/>
              </a:lnSpc>
            </a:pPr>
            <a:r>
              <a:rPr lang="en-US" altLang="en-US" dirty="0">
                <a:solidFill>
                  <a:srgbClr val="FF0000"/>
                </a:solidFill>
              </a:rPr>
              <a:t>Chi </a:t>
            </a:r>
            <a:r>
              <a:rPr lang="en-US" altLang="en-US" dirty="0" err="1">
                <a:solidFill>
                  <a:srgbClr val="FF0000"/>
                </a:solidFill>
              </a:rPr>
              <a:t>phí</a:t>
            </a:r>
            <a:r>
              <a:rPr lang="en-US" altLang="en-US" dirty="0">
                <a:solidFill>
                  <a:srgbClr val="FF0000"/>
                </a:solidFill>
              </a:rPr>
              <a:t> </a:t>
            </a:r>
            <a:r>
              <a:rPr lang="en-US" altLang="en-US" dirty="0" err="1">
                <a:solidFill>
                  <a:srgbClr val="FF0000"/>
                </a:solidFill>
              </a:rPr>
              <a:t>lớn</a:t>
            </a:r>
            <a:r>
              <a:rPr lang="en-US" altLang="en-US" dirty="0">
                <a:solidFill>
                  <a:srgbClr val="FF0000"/>
                </a:solidFill>
              </a:rPr>
              <a:t>.</a:t>
            </a:r>
          </a:p>
          <a:p>
            <a:endParaRPr lang="en-US" dirty="0"/>
          </a:p>
        </p:txBody>
      </p:sp>
    </p:spTree>
    <p:extLst>
      <p:ext uri="{BB962C8B-B14F-4D97-AF65-F5344CB8AC3E}">
        <p14:creationId xmlns:p14="http://schemas.microsoft.com/office/powerpoint/2010/main" val="3301136053"/>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4816</TotalTime>
  <Words>3580</Words>
  <Application>Microsoft Office PowerPoint</Application>
  <PresentationFormat>Widescreen</PresentationFormat>
  <Paragraphs>300</Paragraphs>
  <Slides>47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Wingdings</vt:lpstr>
      <vt:lpstr>Default Design</vt:lpstr>
      <vt:lpstr>CHƯƠNG 5: MỘT SỐ MÔ HÌNH CSDL TIÊN TIẾN: CSDL PHÂN TÁN</vt:lpstr>
      <vt:lpstr>Nội dung</vt:lpstr>
      <vt:lpstr>Khái niệm</vt:lpstr>
      <vt:lpstr>Khái niệm</vt:lpstr>
      <vt:lpstr>Ví dụ minh hoạ</vt:lpstr>
      <vt:lpstr>Minh hoạ</vt:lpstr>
      <vt:lpstr>Đặc điểm CSDL phân tán</vt:lpstr>
      <vt:lpstr>Đặc điểm</vt:lpstr>
      <vt:lpstr>CSDL phân tán vs. CSDL tập trung</vt:lpstr>
      <vt:lpstr>Hệ quản trị CSDL phân tán</vt:lpstr>
      <vt:lpstr>VD: Hệ quản trị CSDL phân tán</vt:lpstr>
      <vt:lpstr>VD: Hệ quản trị CSDL phân tán</vt:lpstr>
      <vt:lpstr>VD: Hệ quản trị CSDL phân tán</vt:lpstr>
      <vt:lpstr>VD: Hệ quản trị CSDL phân tán</vt:lpstr>
      <vt:lpstr>VD: Hệ quản trị CSDL phân tán</vt:lpstr>
      <vt:lpstr>Kiến trúc CSDL phân tán </vt:lpstr>
      <vt:lpstr>Kiến trúc phân tán</vt:lpstr>
      <vt:lpstr>Kiến trúc phân tán</vt:lpstr>
      <vt:lpstr>CÁC KỸ THUẬT PHÂN MẢNH</vt:lpstr>
      <vt:lpstr>NHÂN BẢN (REPLICATION)</vt:lpstr>
      <vt:lpstr>Phân mảnh ngang (Horizontal fragmentation)</vt:lpstr>
      <vt:lpstr>Phân mảnh ngang (Horizontal fragmentation)</vt:lpstr>
      <vt:lpstr>Phân mảnh dọc (Vertical fragmentation)</vt:lpstr>
      <vt:lpstr>Phân mảnh dọc (Vertical fragmentation)</vt:lpstr>
      <vt:lpstr>Phân mảnh hỗn hợp</vt:lpstr>
      <vt:lpstr>Ưu khuyết của việc phân mảnh</vt:lpstr>
      <vt:lpstr>Ưu khuyết của việc phân mảnh</vt:lpstr>
      <vt:lpstr>Ưu khuyết của việc phân mảnh</vt:lpstr>
      <vt:lpstr>Ưu khuyết của việc phân mảnh</vt:lpstr>
      <vt:lpstr>Ví dụ</vt:lpstr>
      <vt:lpstr>Xây dựng CSDL phân bố cho các phòng ban sau</vt:lpstr>
      <vt:lpstr>Phòng đào tạo</vt:lpstr>
      <vt:lpstr>Phòng CTSV</vt:lpstr>
      <vt:lpstr>Văn phòng Khoa</vt:lpstr>
      <vt:lpstr>THIẾT KẾ CƠ SỞ DỮ LIỆU PHÂN TÁN</vt:lpstr>
      <vt:lpstr>CÁC MỤC TIÊU THIẾT KẾ</vt:lpstr>
      <vt:lpstr>1. Sự truy xuất cục bộ </vt:lpstr>
      <vt:lpstr>2. Tính sẵn sàng của các dữ liệu phân tán.</vt:lpstr>
      <vt:lpstr>3. Sự phân bố tải.</vt:lpstr>
      <vt:lpstr>4. Chi phí lưu trữ</vt:lpstr>
      <vt:lpstr>CÁC CHIẾN LƯỢC THIẾT KẾ CSDL PHÂN TÁN</vt:lpstr>
      <vt:lpstr>TOP-DOWN</vt:lpstr>
      <vt:lpstr>BOTTOM UP</vt:lpstr>
      <vt:lpstr>TÀI LIỆU THAM KHẢO</vt:lpstr>
      <vt:lpstr>PowerPoint Presentation</vt:lpstr>
      <vt:lpstr>Bài tập</vt:lpstr>
      <vt:lpstr>Bài tập</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Phạm Nhật Duy</cp:lastModifiedBy>
  <cp:revision>975</cp:revision>
  <cp:lastPrinted>2019-06-18T07:05:10Z</cp:lastPrinted>
  <dcterms:created xsi:type="dcterms:W3CDTF">2008-06-14T04:13:27Z</dcterms:created>
  <dcterms:modified xsi:type="dcterms:W3CDTF">2023-04-21T02:47:27Z</dcterms:modified>
</cp:coreProperties>
</file>