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328" r:id="rId2"/>
    <p:sldId id="389" r:id="rId3"/>
    <p:sldId id="390" r:id="rId4"/>
    <p:sldId id="391" r:id="rId5"/>
    <p:sldId id="392" r:id="rId6"/>
    <p:sldId id="393" r:id="rId7"/>
    <p:sldId id="394" r:id="rId8"/>
    <p:sldId id="395" r:id="rId9"/>
    <p:sldId id="396" r:id="rId10"/>
    <p:sldId id="397" r:id="rId11"/>
    <p:sldId id="398" r:id="rId12"/>
    <p:sldId id="399" r:id="rId13"/>
    <p:sldId id="401" r:id="rId14"/>
    <p:sldId id="400" r:id="rId15"/>
    <p:sldId id="402" r:id="rId16"/>
    <p:sldId id="403" r:id="rId17"/>
    <p:sldId id="404" r:id="rId18"/>
    <p:sldId id="405" r:id="rId19"/>
    <p:sldId id="406" r:id="rId20"/>
    <p:sldId id="407" r:id="rId21"/>
    <p:sldId id="408" r:id="rId22"/>
    <p:sldId id="409" r:id="rId23"/>
    <p:sldId id="410" r:id="rId24"/>
    <p:sldId id="411" r:id="rId25"/>
    <p:sldId id="412" r:id="rId26"/>
    <p:sldId id="413" r:id="rId27"/>
    <p:sldId id="414" r:id="rId28"/>
    <p:sldId id="415" r:id="rId29"/>
    <p:sldId id="416" r:id="rId30"/>
    <p:sldId id="417" r:id="rId31"/>
    <p:sldId id="423" r:id="rId32"/>
    <p:sldId id="419" r:id="rId33"/>
    <p:sldId id="418" r:id="rId34"/>
    <p:sldId id="420" r:id="rId35"/>
    <p:sldId id="421" r:id="rId36"/>
    <p:sldId id="430" r:id="rId37"/>
    <p:sldId id="368" r:id="rId38"/>
    <p:sldId id="388" r:id="rId39"/>
    <p:sldId id="424" r:id="rId40"/>
    <p:sldId id="422" r:id="rId41"/>
    <p:sldId id="425" r:id="rId42"/>
    <p:sldId id="426" r:id="rId43"/>
    <p:sldId id="427" r:id="rId44"/>
    <p:sldId id="428" r:id="rId45"/>
    <p:sldId id="429" r:id="rId46"/>
  </p:sldIdLst>
  <p:sldSz cx="12192000" cy="6858000"/>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0000"/>
    <a:srgbClr val="008000"/>
    <a:srgbClr val="978C28"/>
    <a:srgbClr val="D3C337"/>
    <a:srgbClr val="000099"/>
    <a:srgbClr val="FF9933"/>
    <a:srgbClr val="FF6600"/>
    <a:srgbClr val="66FF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37" autoAdjust="0"/>
    <p:restoredTop sz="90979" autoAdjust="0"/>
  </p:normalViewPr>
  <p:slideViewPr>
    <p:cSldViewPr>
      <p:cViewPr varScale="1">
        <p:scale>
          <a:sx n="80" d="100"/>
          <a:sy n="80" d="100"/>
        </p:scale>
        <p:origin x="600" y="51"/>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5123" name="Rectangle 3"/>
          <p:cNvSpPr>
            <a:spLocks noGrp="1" noChangeArrowheads="1"/>
          </p:cNvSpPr>
          <p:nvPr>
            <p:ph type="dt"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60120" y="3474720"/>
            <a:ext cx="7680960" cy="32918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8</a:t>
            </a:fld>
            <a:endParaRPr lang="en-US"/>
          </a:p>
        </p:txBody>
      </p:sp>
    </p:spTree>
    <p:extLst>
      <p:ext uri="{BB962C8B-B14F-4D97-AF65-F5344CB8AC3E}">
        <p14:creationId xmlns:p14="http://schemas.microsoft.com/office/powerpoint/2010/main" val="36878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5/4/2023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5FA6EDE-9D0A-48DF-8DB7-E6E7C6725AE9}" type="datetime1">
              <a:rPr lang="en-US" smtClean="0"/>
              <a:t>5/4/2023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735CB54-6AB1-4B04-9998-2469A6BA0B58}" type="datetime1">
              <a:rPr lang="en-US" smtClean="0"/>
              <a:t>5/4/2023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D9D2B26-C4DE-45F6-A82F-4DCF9E9E95FB}" type="datetime1">
              <a:rPr lang="en-US" smtClean="0"/>
              <a:t>5/4/2023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228601"/>
            <a:ext cx="10972800" cy="5897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1122116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5/4/2023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609600" y="5105401"/>
            <a:ext cx="10972800" cy="990599"/>
          </a:xfrm>
        </p:spPr>
        <p:txBody>
          <a:bodyPr/>
          <a:lstStyle>
            <a:lvl1pPr>
              <a:buFont typeface="Arial" pitchFamily="34" charset="0"/>
              <a:buChar cha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5/4/2023</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10B3D5E-27DF-4C36-B508-84F53F5E9CA0}" type="datetime1">
              <a:rPr lang="en-US" smtClean="0"/>
              <a:t>5/4/2023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5/4/2023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5/4/2023</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C4F9C9E2-06BB-41C5-A984-A694C29A16A3}" type="datetime1">
              <a:rPr lang="en-US" smtClean="0"/>
              <a:t>5/4/2023</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CC2845-9148-4B5B-9562-D246E4219F47}" type="datetime1">
              <a:rPr lang="en-US" smtClean="0"/>
              <a:t>5/4/2023</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8A4F83F0-61E2-46D0-B6E3-3CB47DF90001}" type="datetime1">
              <a:rPr lang="en-US" smtClean="0"/>
              <a:t>5/4/2023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12192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422400" y="6520190"/>
            <a:ext cx="93472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4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mailto:b@gmail.com" TargetMode="External"/><Relationship Id="rId2" Type="http://schemas.openxmlformats.org/officeDocument/2006/relationships/hyperlink" Target="mailto:a@gmail.com" TargetMode="External"/><Relationship Id="rId1" Type="http://schemas.openxmlformats.org/officeDocument/2006/relationships/slideLayout" Target="../slideLayouts/slideLayout2.xml"/><Relationship Id="rId4" Type="http://schemas.openxmlformats.org/officeDocument/2006/relationships/hyperlink" Target="mailto:nxb@gmail.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mailto:b@gmail.com" TargetMode="External"/><Relationship Id="rId2" Type="http://schemas.openxmlformats.org/officeDocument/2006/relationships/hyperlink" Target="mailto:a@gmail.com" TargetMode="External"/><Relationship Id="rId1" Type="http://schemas.openxmlformats.org/officeDocument/2006/relationships/slideLayout" Target="../slideLayouts/slideLayout2.xml"/><Relationship Id="rId4" Type="http://schemas.openxmlformats.org/officeDocument/2006/relationships/hyperlink" Target="mailto:nxb@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arxiv.org/ftp/arxiv/papers/1307/1307.0191.pdf"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b-engines.com/en/ranking"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4400" y="2130426"/>
            <a:ext cx="10668000" cy="1470025"/>
          </a:xfrm>
        </p:spPr>
        <p:txBody>
          <a:bodyPr/>
          <a:lstStyle/>
          <a:p>
            <a:r>
              <a:rPr lang="en-US" b="1"/>
              <a:t>CHƯƠNG 5:</a:t>
            </a:r>
            <a:br>
              <a:rPr lang="en-US" b="1"/>
            </a:br>
            <a:r>
              <a:rPr lang="en-US">
                <a:solidFill>
                  <a:srgbClr val="0066FF"/>
                </a:solidFill>
              </a:rPr>
              <a:t>MỘT SỐ MÔ HÌNH CSDL TIÊN TIẾN:</a:t>
            </a:r>
            <a:br>
              <a:rPr lang="en-US">
                <a:solidFill>
                  <a:srgbClr val="0066FF"/>
                </a:solidFill>
              </a:rPr>
            </a:br>
            <a:r>
              <a:rPr lang="en-US">
                <a:solidFill>
                  <a:srgbClr val="0066FF"/>
                </a:solidFill>
              </a:rPr>
              <a:t>CSDL PHI QUAN HỆ</a:t>
            </a:r>
            <a:endParaRPr lang="en-US" b="1">
              <a:solidFill>
                <a:srgbClr val="0066FF"/>
              </a:solidFill>
            </a:endParaRPr>
          </a:p>
        </p:txBody>
      </p:sp>
      <p:sp>
        <p:nvSpPr>
          <p:cNvPr id="6" name="Subtitle 3">
            <a:extLst>
              <a:ext uri="{FF2B5EF4-FFF2-40B4-BE49-F238E27FC236}">
                <a16:creationId xmlns:a16="http://schemas.microsoft.com/office/drawing/2014/main" id="{0FA64EDF-8F8A-4AF6-A64B-C1F830B757F2}"/>
              </a:ext>
            </a:extLst>
          </p:cNvPr>
          <p:cNvSpPr>
            <a:spLocks noGrp="1"/>
          </p:cNvSpPr>
          <p:nvPr>
            <p:ph type="subTitle" idx="1"/>
          </p:nvPr>
        </p:nvSpPr>
        <p:spPr/>
        <p:txBody>
          <a:bodyPr/>
          <a:lstStyle/>
          <a:p>
            <a:pPr defTabSz="-13871574">
              <a:spcBef>
                <a:spcPts val="0"/>
              </a:spcBef>
              <a:spcAft>
                <a:spcPts val="0"/>
              </a:spcAft>
              <a:defRPr/>
            </a:pPr>
            <a:r>
              <a:rPr lang="en-US" sz="2800">
                <a:solidFill>
                  <a:srgbClr val="008000"/>
                </a:solidFill>
              </a:rPr>
              <a:t>Khoa Khoa học và kỹ thuật thông tin</a:t>
            </a:r>
          </a:p>
          <a:p>
            <a:pPr defTabSz="-13871574">
              <a:spcBef>
                <a:spcPts val="0"/>
              </a:spcBef>
              <a:spcAft>
                <a:spcPts val="0"/>
              </a:spcAft>
              <a:defRPr/>
            </a:pPr>
            <a:r>
              <a:rPr lang="en-US" sz="2800">
                <a:solidFill>
                  <a:srgbClr val="008000"/>
                </a:solidFill>
              </a:rPr>
              <a:t>Bộ môn Thiết bị di động và Công nghệ Web</a:t>
            </a:r>
          </a:p>
          <a:p>
            <a:pPr defTabSz="-13871574">
              <a:spcBef>
                <a:spcPts val="0"/>
              </a:spcBef>
              <a:spcAft>
                <a:spcPts val="0"/>
              </a:spcAft>
              <a:defRPr/>
            </a:pPr>
            <a:endParaRPr lang="en-US" sz="280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1124-EFD0-1A44-8A92-4577FB93266B}"/>
              </a:ext>
            </a:extLst>
          </p:cNvPr>
          <p:cNvSpPr>
            <a:spLocks noGrp="1"/>
          </p:cNvSpPr>
          <p:nvPr>
            <p:ph type="title"/>
          </p:nvPr>
        </p:nvSpPr>
        <p:spPr/>
        <p:txBody>
          <a:bodyPr/>
          <a:lstStyle/>
          <a:p>
            <a:r>
              <a:rPr lang="en-US"/>
              <a:t>Ưu điểm</a:t>
            </a:r>
          </a:p>
        </p:txBody>
      </p:sp>
      <p:sp>
        <p:nvSpPr>
          <p:cNvPr id="3" name="Content Placeholder 2">
            <a:extLst>
              <a:ext uri="{FF2B5EF4-FFF2-40B4-BE49-F238E27FC236}">
                <a16:creationId xmlns:a16="http://schemas.microsoft.com/office/drawing/2014/main" id="{25EDBDF3-A5C6-BB4E-9D84-D4733CFCFC8A}"/>
              </a:ext>
            </a:extLst>
          </p:cNvPr>
          <p:cNvSpPr>
            <a:spLocks noGrp="1"/>
          </p:cNvSpPr>
          <p:nvPr>
            <p:ph idx="1"/>
          </p:nvPr>
        </p:nvSpPr>
        <p:spPr/>
        <p:txBody>
          <a:bodyPr/>
          <a:lstStyle/>
          <a:p>
            <a:pPr lvl="0"/>
            <a:r>
              <a:rPr lang="en-US" dirty="0" err="1"/>
              <a:t>Đáp</a:t>
            </a:r>
            <a:r>
              <a:rPr lang="en-US" dirty="0"/>
              <a:t> </a:t>
            </a:r>
            <a:r>
              <a:rPr lang="en-US" dirty="0" err="1"/>
              <a:t>ứng</a:t>
            </a:r>
            <a:r>
              <a:rPr lang="en-US" dirty="0"/>
              <a:t> </a:t>
            </a:r>
            <a:r>
              <a:rPr lang="en-US" dirty="0" err="1"/>
              <a:t>được</a:t>
            </a:r>
            <a:r>
              <a:rPr lang="en-US" dirty="0"/>
              <a:t> </a:t>
            </a:r>
            <a:r>
              <a:rPr lang="en-US" dirty="0" err="1"/>
              <a:t>sư</a:t>
            </a:r>
            <a:r>
              <a:rPr lang="en-US" dirty="0"/>
              <a:t>̣ </a:t>
            </a:r>
            <a:r>
              <a:rPr lang="en-US" dirty="0" err="1"/>
              <a:t>tăng</a:t>
            </a:r>
            <a:r>
              <a:rPr lang="en-US" dirty="0"/>
              <a:t> </a:t>
            </a:r>
            <a:r>
              <a:rPr lang="en-US" dirty="0" err="1"/>
              <a:t>trưởng</a:t>
            </a:r>
            <a:r>
              <a:rPr lang="en-US" dirty="0"/>
              <a:t> </a:t>
            </a:r>
            <a:r>
              <a:rPr lang="en-US" dirty="0" err="1"/>
              <a:t>của</a:t>
            </a:r>
            <a:r>
              <a:rPr lang="en-US" dirty="0"/>
              <a:t> </a:t>
            </a:r>
            <a:r>
              <a:rPr lang="en-US" dirty="0" err="1"/>
              <a:t>dư</a:t>
            </a:r>
            <a:r>
              <a:rPr lang="en-US" dirty="0"/>
              <a:t>̃ </a:t>
            </a:r>
            <a:r>
              <a:rPr lang="en-US" dirty="0" err="1"/>
              <a:t>liệu</a:t>
            </a:r>
            <a:r>
              <a:rPr lang="en-US" dirty="0"/>
              <a:t> </a:t>
            </a:r>
            <a:r>
              <a:rPr lang="en-US" dirty="0" err="1"/>
              <a:t>lớn</a:t>
            </a:r>
            <a:r>
              <a:rPr lang="en-US" dirty="0"/>
              <a:t>.</a:t>
            </a:r>
            <a:endParaRPr lang="en-US" b="1" dirty="0"/>
          </a:p>
          <a:p>
            <a:pPr lvl="0"/>
            <a:r>
              <a:rPr lang="en-US" dirty="0" err="1">
                <a:solidFill>
                  <a:srgbClr val="FF0000"/>
                </a:solidFill>
              </a:rPr>
              <a:t>Truy</a:t>
            </a:r>
            <a:r>
              <a:rPr lang="en-US" dirty="0">
                <a:solidFill>
                  <a:srgbClr val="FF0000"/>
                </a:solidFill>
              </a:rPr>
              <a:t> </a:t>
            </a:r>
            <a:r>
              <a:rPr lang="en-US" dirty="0" err="1">
                <a:solidFill>
                  <a:srgbClr val="FF0000"/>
                </a:solidFill>
              </a:rPr>
              <a:t>xuất</a:t>
            </a:r>
            <a:r>
              <a:rPr lang="en-US" dirty="0">
                <a:solidFill>
                  <a:srgbClr val="FF0000"/>
                </a:solidFill>
              </a:rPr>
              <a:t> </a:t>
            </a:r>
            <a:r>
              <a:rPr lang="en-US" dirty="0" err="1">
                <a:solidFill>
                  <a:srgbClr val="FF0000"/>
                </a:solidFill>
              </a:rPr>
              <a:t>dư</a:t>
            </a:r>
            <a:r>
              <a:rPr lang="en-US" dirty="0">
                <a:solidFill>
                  <a:srgbClr val="FF0000"/>
                </a:solidFill>
              </a:rPr>
              <a:t>̃ </a:t>
            </a:r>
            <a:r>
              <a:rPr lang="en-US" dirty="0" err="1">
                <a:solidFill>
                  <a:srgbClr val="FF0000"/>
                </a:solidFill>
              </a:rPr>
              <a:t>liệu</a:t>
            </a:r>
            <a:r>
              <a:rPr lang="en-US" dirty="0">
                <a:solidFill>
                  <a:srgbClr val="FF0000"/>
                </a:solidFill>
              </a:rPr>
              <a:t> </a:t>
            </a:r>
            <a:r>
              <a:rPr lang="en-US" dirty="0" err="1">
                <a:solidFill>
                  <a:srgbClr val="FF0000"/>
                </a:solidFill>
              </a:rPr>
              <a:t>lớn</a:t>
            </a:r>
            <a:r>
              <a:rPr lang="en-US" dirty="0">
                <a:solidFill>
                  <a:srgbClr val="FF0000"/>
                </a:solidFill>
              </a:rPr>
              <a:t> </a:t>
            </a:r>
            <a:r>
              <a:rPr lang="en-US" dirty="0" err="1">
                <a:solidFill>
                  <a:srgbClr val="FF0000"/>
                </a:solidFill>
              </a:rPr>
              <a:t>với</a:t>
            </a:r>
            <a:r>
              <a:rPr lang="en-US" dirty="0">
                <a:solidFill>
                  <a:srgbClr val="FF0000"/>
                </a:solidFill>
              </a:rPr>
              <a:t> </a:t>
            </a:r>
            <a:r>
              <a:rPr lang="en-US" dirty="0" err="1">
                <a:solidFill>
                  <a:srgbClr val="FF0000"/>
                </a:solidFill>
              </a:rPr>
              <a:t>tốc</a:t>
            </a:r>
            <a:r>
              <a:rPr lang="en-US" dirty="0">
                <a:solidFill>
                  <a:srgbClr val="FF0000"/>
                </a:solidFill>
              </a:rPr>
              <a:t> </a:t>
            </a:r>
            <a:r>
              <a:rPr lang="en-US" dirty="0" err="1">
                <a:solidFill>
                  <a:srgbClr val="FF0000"/>
                </a:solidFill>
              </a:rPr>
              <a:t>đô</a:t>
            </a:r>
            <a:r>
              <a:rPr lang="en-US" dirty="0">
                <a:solidFill>
                  <a:srgbClr val="FF0000"/>
                </a:solidFill>
              </a:rPr>
              <a:t>̣ </a:t>
            </a:r>
            <a:r>
              <a:rPr lang="en-US" dirty="0" err="1">
                <a:solidFill>
                  <a:srgbClr val="FF0000"/>
                </a:solidFill>
              </a:rPr>
              <a:t>cao</a:t>
            </a:r>
            <a:r>
              <a:rPr lang="en-US" dirty="0">
                <a:solidFill>
                  <a:srgbClr val="FF0000"/>
                </a:solidFill>
              </a:rPr>
              <a:t>.</a:t>
            </a:r>
          </a:p>
          <a:p>
            <a:pPr lvl="0"/>
            <a:r>
              <a:rPr lang="en-US" dirty="0" err="1"/>
              <a:t>Dư</a:t>
            </a:r>
            <a:r>
              <a:rPr lang="en-US" dirty="0"/>
              <a:t>̃ </a:t>
            </a:r>
            <a:r>
              <a:rPr lang="en-US" dirty="0" err="1"/>
              <a:t>liệu</a:t>
            </a:r>
            <a:r>
              <a:rPr lang="en-US" dirty="0"/>
              <a:t> </a:t>
            </a:r>
            <a:r>
              <a:rPr lang="en-US" dirty="0" err="1"/>
              <a:t>đa</a:t>
            </a:r>
            <a:r>
              <a:rPr lang="en-US" dirty="0"/>
              <a:t> </a:t>
            </a:r>
            <a:r>
              <a:rPr lang="en-US" dirty="0" err="1"/>
              <a:t>dạng</a:t>
            </a:r>
            <a:r>
              <a:rPr lang="en-US" dirty="0"/>
              <a:t>, có </a:t>
            </a:r>
            <a:r>
              <a:rPr lang="en-US" dirty="0" err="1"/>
              <a:t>cấu</a:t>
            </a:r>
            <a:r>
              <a:rPr lang="en-US" dirty="0"/>
              <a:t> </a:t>
            </a:r>
            <a:r>
              <a:rPr lang="en-US" dirty="0" err="1"/>
              <a:t>trúc</a:t>
            </a:r>
            <a:r>
              <a:rPr lang="en-US" dirty="0"/>
              <a:t>, </a:t>
            </a:r>
            <a:r>
              <a:rPr lang="en-US" dirty="0" err="1"/>
              <a:t>bán</a:t>
            </a:r>
            <a:r>
              <a:rPr lang="en-US" dirty="0"/>
              <a:t> </a:t>
            </a:r>
            <a:r>
              <a:rPr lang="en-US" dirty="0" err="1"/>
              <a:t>cấu</a:t>
            </a:r>
            <a:r>
              <a:rPr lang="en-US" dirty="0"/>
              <a:t> </a:t>
            </a:r>
            <a:r>
              <a:rPr lang="en-US" dirty="0" err="1"/>
              <a:t>trúc</a:t>
            </a:r>
            <a:r>
              <a:rPr lang="en-US" dirty="0"/>
              <a:t> </a:t>
            </a:r>
            <a:r>
              <a:rPr lang="en-US" dirty="0" err="1"/>
              <a:t>hoặc</a:t>
            </a:r>
            <a:r>
              <a:rPr lang="en-US" dirty="0"/>
              <a:t> phi </a:t>
            </a:r>
            <a:r>
              <a:rPr lang="en-US" dirty="0" err="1"/>
              <a:t>cấu</a:t>
            </a:r>
            <a:r>
              <a:rPr lang="en-US" dirty="0"/>
              <a:t> </a:t>
            </a:r>
            <a:r>
              <a:rPr lang="en-US" dirty="0" err="1"/>
              <a:t>trúc</a:t>
            </a:r>
            <a:r>
              <a:rPr lang="en-US" dirty="0"/>
              <a:t>.</a:t>
            </a:r>
          </a:p>
          <a:p>
            <a:pPr lvl="0"/>
            <a:r>
              <a:rPr lang="en-US" dirty="0" err="1">
                <a:solidFill>
                  <a:srgbClr val="FF0000"/>
                </a:solidFill>
              </a:rPr>
              <a:t>Dư</a:t>
            </a:r>
            <a:r>
              <a:rPr lang="en-US" dirty="0">
                <a:solidFill>
                  <a:srgbClr val="FF0000"/>
                </a:solidFill>
              </a:rPr>
              <a:t>̃ </a:t>
            </a:r>
            <a:r>
              <a:rPr lang="en-US" dirty="0" err="1">
                <a:solidFill>
                  <a:srgbClr val="FF0000"/>
                </a:solidFill>
              </a:rPr>
              <a:t>liệu</a:t>
            </a:r>
            <a:r>
              <a:rPr lang="en-US" dirty="0">
                <a:solidFill>
                  <a:srgbClr val="FF0000"/>
                </a:solidFill>
              </a:rPr>
              <a:t> </a:t>
            </a:r>
            <a:r>
              <a:rPr lang="en-US" dirty="0" err="1">
                <a:solidFill>
                  <a:srgbClr val="FF0000"/>
                </a:solidFill>
              </a:rPr>
              <a:t>phức</a:t>
            </a:r>
            <a:r>
              <a:rPr lang="en-US" dirty="0">
                <a:solidFill>
                  <a:srgbClr val="FF0000"/>
                </a:solidFill>
              </a:rPr>
              <a:t> </a:t>
            </a:r>
            <a:r>
              <a:rPr lang="en-US" dirty="0" err="1">
                <a:solidFill>
                  <a:srgbClr val="FF0000"/>
                </a:solidFill>
              </a:rPr>
              <a:t>tạp</a:t>
            </a:r>
            <a:r>
              <a:rPr lang="en-US" dirty="0">
                <a:solidFill>
                  <a:srgbClr val="FF0000"/>
                </a:solidFill>
              </a:rPr>
              <a:t>, </a:t>
            </a:r>
            <a:r>
              <a:rPr lang="en-US" dirty="0" err="1">
                <a:solidFill>
                  <a:srgbClr val="FF0000"/>
                </a:solidFill>
              </a:rPr>
              <a:t>được</a:t>
            </a:r>
            <a:r>
              <a:rPr lang="en-US" dirty="0">
                <a:solidFill>
                  <a:srgbClr val="FF0000"/>
                </a:solidFill>
              </a:rPr>
              <a:t> </a:t>
            </a:r>
            <a:r>
              <a:rPr lang="en-US" dirty="0" err="1">
                <a:solidFill>
                  <a:srgbClr val="FF0000"/>
                </a:solidFill>
              </a:rPr>
              <a:t>lưu</a:t>
            </a:r>
            <a:r>
              <a:rPr lang="en-US" dirty="0">
                <a:solidFill>
                  <a:srgbClr val="FF0000"/>
                </a:solidFill>
              </a:rPr>
              <a:t> </a:t>
            </a:r>
            <a:r>
              <a:rPr lang="en-US" dirty="0" err="1">
                <a:solidFill>
                  <a:srgbClr val="FF0000"/>
                </a:solidFill>
              </a:rPr>
              <a:t>trư</a:t>
            </a:r>
            <a:r>
              <a:rPr lang="en-US" dirty="0">
                <a:solidFill>
                  <a:srgbClr val="FF0000"/>
                </a:solidFill>
              </a:rPr>
              <a:t>̃ </a:t>
            </a:r>
            <a:r>
              <a:rPr lang="en-US" dirty="0" err="1">
                <a:solidFill>
                  <a:srgbClr val="FF0000"/>
                </a:solidFill>
              </a:rPr>
              <a:t>va</a:t>
            </a:r>
            <a:r>
              <a:rPr lang="en-US" dirty="0">
                <a:solidFill>
                  <a:srgbClr val="FF0000"/>
                </a:solidFill>
              </a:rPr>
              <a:t>̀ </a:t>
            </a:r>
            <a:r>
              <a:rPr lang="en-US" dirty="0" err="1">
                <a:solidFill>
                  <a:srgbClr val="FF0000"/>
                </a:solidFill>
              </a:rPr>
              <a:t>quản</a:t>
            </a:r>
            <a:r>
              <a:rPr lang="en-US" dirty="0">
                <a:solidFill>
                  <a:srgbClr val="FF0000"/>
                </a:solidFill>
              </a:rPr>
              <a:t> </a:t>
            </a:r>
            <a:r>
              <a:rPr lang="en-US" dirty="0" err="1">
                <a:solidFill>
                  <a:srgbClr val="FF0000"/>
                </a:solidFill>
              </a:rPr>
              <a:t>ly</a:t>
            </a:r>
            <a:r>
              <a:rPr lang="en-US" dirty="0">
                <a:solidFill>
                  <a:srgbClr val="FF0000"/>
                </a:solidFill>
              </a:rPr>
              <a:t>́ </a:t>
            </a:r>
            <a:r>
              <a:rPr lang="en-US" dirty="0" err="1">
                <a:solidFill>
                  <a:srgbClr val="FF0000"/>
                </a:solidFill>
              </a:rPr>
              <a:t>tại</a:t>
            </a:r>
            <a:r>
              <a:rPr lang="en-US" dirty="0">
                <a:solidFill>
                  <a:srgbClr val="FF0000"/>
                </a:solidFill>
              </a:rPr>
              <a:t> </a:t>
            </a:r>
            <a:r>
              <a:rPr lang="en-US" dirty="0" err="1">
                <a:solidFill>
                  <a:srgbClr val="FF0000"/>
                </a:solidFill>
              </a:rPr>
              <a:t>các</a:t>
            </a:r>
            <a:r>
              <a:rPr lang="en-US" dirty="0">
                <a:solidFill>
                  <a:srgbClr val="FF0000"/>
                </a:solidFill>
              </a:rPr>
              <a:t> </a:t>
            </a:r>
            <a:r>
              <a:rPr lang="en-US" dirty="0" err="1">
                <a:solidFill>
                  <a:srgbClr val="FF0000"/>
                </a:solidFill>
              </a:rPr>
              <a:t>trung</a:t>
            </a:r>
            <a:r>
              <a:rPr lang="en-US" dirty="0">
                <a:solidFill>
                  <a:srgbClr val="FF0000"/>
                </a:solidFill>
              </a:rPr>
              <a:t> </a:t>
            </a:r>
            <a:r>
              <a:rPr lang="en-US" dirty="0" err="1">
                <a:solidFill>
                  <a:srgbClr val="FF0000"/>
                </a:solidFill>
              </a:rPr>
              <a:t>tâm</a:t>
            </a:r>
            <a:r>
              <a:rPr lang="en-US" dirty="0">
                <a:solidFill>
                  <a:srgbClr val="FF0000"/>
                </a:solidFill>
              </a:rPr>
              <a:t> </a:t>
            </a:r>
            <a:r>
              <a:rPr lang="en-US" dirty="0" err="1">
                <a:solidFill>
                  <a:srgbClr val="FF0000"/>
                </a:solidFill>
              </a:rPr>
              <a:t>lưu</a:t>
            </a:r>
            <a:r>
              <a:rPr lang="en-US" dirty="0">
                <a:solidFill>
                  <a:srgbClr val="FF0000"/>
                </a:solidFill>
              </a:rPr>
              <a:t> </a:t>
            </a:r>
            <a:r>
              <a:rPr lang="en-US" dirty="0" err="1">
                <a:solidFill>
                  <a:srgbClr val="FF0000"/>
                </a:solidFill>
              </a:rPr>
              <a:t>trư</a:t>
            </a:r>
            <a:r>
              <a:rPr lang="en-US" dirty="0">
                <a:solidFill>
                  <a:srgbClr val="FF0000"/>
                </a:solidFill>
              </a:rPr>
              <a:t>̃ </a:t>
            </a:r>
            <a:r>
              <a:rPr lang="en-US" dirty="0" err="1">
                <a:solidFill>
                  <a:srgbClr val="FF0000"/>
                </a:solidFill>
              </a:rPr>
              <a:t>khác</a:t>
            </a:r>
            <a:r>
              <a:rPr lang="en-US" dirty="0">
                <a:solidFill>
                  <a:srgbClr val="FF0000"/>
                </a:solidFill>
              </a:rPr>
              <a:t>.</a:t>
            </a:r>
          </a:p>
          <a:p>
            <a:pPr lvl="0"/>
            <a:r>
              <a:rPr lang="en-US" dirty="0" err="1"/>
              <a:t>Cần</a:t>
            </a:r>
            <a:r>
              <a:rPr lang="en-US" dirty="0"/>
              <a:t> </a:t>
            </a:r>
            <a:r>
              <a:rPr lang="en-US" dirty="0" err="1"/>
              <a:t>ít</a:t>
            </a:r>
            <a:r>
              <a:rPr lang="en-US" dirty="0"/>
              <a:t> </a:t>
            </a:r>
            <a:r>
              <a:rPr lang="en-US" dirty="0" err="1"/>
              <a:t>tài</a:t>
            </a:r>
            <a:r>
              <a:rPr lang="en-US" dirty="0"/>
              <a:t> </a:t>
            </a:r>
            <a:r>
              <a:rPr lang="en-US" dirty="0" err="1"/>
              <a:t>nguyên</a:t>
            </a:r>
            <a:r>
              <a:rPr lang="en-US" dirty="0"/>
              <a:t> </a:t>
            </a:r>
            <a:r>
              <a:rPr lang="en-US" dirty="0" err="1"/>
              <a:t>va</a:t>
            </a:r>
            <a:r>
              <a:rPr lang="en-US" dirty="0"/>
              <a:t>̀ </a:t>
            </a:r>
            <a:r>
              <a:rPr lang="en-US" dirty="0" err="1"/>
              <a:t>phần</a:t>
            </a:r>
            <a:r>
              <a:rPr lang="en-US" dirty="0"/>
              <a:t> </a:t>
            </a:r>
            <a:r>
              <a:rPr lang="en-US" dirty="0" err="1"/>
              <a:t>cứng</a:t>
            </a:r>
            <a:r>
              <a:rPr lang="en-US" dirty="0"/>
              <a:t> </a:t>
            </a:r>
            <a:r>
              <a:rPr lang="en-US" dirty="0" err="1"/>
              <a:t>của</a:t>
            </a:r>
            <a:r>
              <a:rPr lang="en-US" dirty="0"/>
              <a:t> </a:t>
            </a:r>
            <a:r>
              <a:rPr lang="en-US" dirty="0" err="1"/>
              <a:t>máy</a:t>
            </a:r>
            <a:r>
              <a:rPr lang="en-US" dirty="0"/>
              <a:t> </a:t>
            </a:r>
            <a:r>
              <a:rPr lang="en-US" dirty="0" err="1"/>
              <a:t>chu</a:t>
            </a:r>
            <a:r>
              <a:rPr lang="en-US" dirty="0"/>
              <a:t>̉.</a:t>
            </a:r>
          </a:p>
          <a:p>
            <a:pPr lvl="0"/>
            <a:r>
              <a:rPr lang="en-US" dirty="0" err="1">
                <a:solidFill>
                  <a:srgbClr val="FF0000"/>
                </a:solidFill>
              </a:rPr>
              <a:t>Hô</a:t>
            </a:r>
            <a:r>
              <a:rPr lang="en-US" dirty="0">
                <a:solidFill>
                  <a:srgbClr val="FF0000"/>
                </a:solidFill>
              </a:rPr>
              <a:t>̃ </a:t>
            </a:r>
            <a:r>
              <a:rPr lang="en-US" dirty="0" err="1">
                <a:solidFill>
                  <a:srgbClr val="FF0000"/>
                </a:solidFill>
              </a:rPr>
              <a:t>trơ</a:t>
            </a:r>
            <a:r>
              <a:rPr lang="en-US" dirty="0">
                <a:solidFill>
                  <a:srgbClr val="FF0000"/>
                </a:solidFill>
              </a:rPr>
              <a:t>̣ chỉ </a:t>
            </a:r>
            <a:r>
              <a:rPr lang="en-US" dirty="0" err="1">
                <a:solidFill>
                  <a:srgbClr val="FF0000"/>
                </a:solidFill>
              </a:rPr>
              <a:t>mục</a:t>
            </a:r>
            <a:r>
              <a:rPr lang="en-US" dirty="0">
                <a:solidFill>
                  <a:srgbClr val="FF0000"/>
                </a:solidFill>
              </a:rPr>
              <a:t> </a:t>
            </a:r>
            <a:r>
              <a:rPr lang="en-US" dirty="0" err="1">
                <a:solidFill>
                  <a:srgbClr val="FF0000"/>
                </a:solidFill>
              </a:rPr>
              <a:t>tất</a:t>
            </a:r>
            <a:r>
              <a:rPr lang="en-US" dirty="0">
                <a:solidFill>
                  <a:srgbClr val="FF0000"/>
                </a:solidFill>
              </a:rPr>
              <a:t> cả </a:t>
            </a:r>
            <a:r>
              <a:rPr lang="en-US" dirty="0" err="1">
                <a:solidFill>
                  <a:srgbClr val="FF0000"/>
                </a:solidFill>
              </a:rPr>
              <a:t>các</a:t>
            </a:r>
            <a:r>
              <a:rPr lang="en-US" dirty="0">
                <a:solidFill>
                  <a:srgbClr val="FF0000"/>
                </a:solidFill>
              </a:rPr>
              <a:t> </a:t>
            </a:r>
            <a:r>
              <a:rPr lang="en-US" dirty="0" err="1">
                <a:solidFill>
                  <a:srgbClr val="FF0000"/>
                </a:solidFill>
              </a:rPr>
              <a:t>thuộc</a:t>
            </a:r>
            <a:r>
              <a:rPr lang="en-US" dirty="0">
                <a:solidFill>
                  <a:srgbClr val="FF0000"/>
                </a:solidFill>
              </a:rPr>
              <a:t> </a:t>
            </a:r>
            <a:r>
              <a:rPr lang="en-US" dirty="0" err="1">
                <a:solidFill>
                  <a:srgbClr val="FF0000"/>
                </a:solidFill>
              </a:rPr>
              <a:t>tính</a:t>
            </a:r>
            <a:r>
              <a:rPr lang="en-US" dirty="0">
                <a:solidFill>
                  <a:srgbClr val="FF0000"/>
                </a:solidFill>
              </a:rPr>
              <a:t>.</a:t>
            </a:r>
          </a:p>
          <a:p>
            <a:pPr lvl="0"/>
            <a:r>
              <a:rPr lang="en-US" dirty="0" err="1"/>
              <a:t>Mã</a:t>
            </a:r>
            <a:r>
              <a:rPr lang="en-US" dirty="0"/>
              <a:t> </a:t>
            </a:r>
            <a:r>
              <a:rPr lang="en-US" dirty="0" err="1"/>
              <a:t>nguồn</a:t>
            </a:r>
            <a:r>
              <a:rPr lang="en-US" dirty="0"/>
              <a:t> </a:t>
            </a:r>
            <a:r>
              <a:rPr lang="en-US" dirty="0" err="1"/>
              <a:t>mở</a:t>
            </a:r>
            <a:r>
              <a:rPr lang="en-US" dirty="0"/>
              <a:t>.</a:t>
            </a:r>
          </a:p>
          <a:p>
            <a:r>
              <a:rPr lang="en-US" dirty="0" err="1">
                <a:solidFill>
                  <a:srgbClr val="FF0000"/>
                </a:solidFill>
              </a:rPr>
              <a:t>Có</a:t>
            </a:r>
            <a:r>
              <a:rPr lang="en-US" dirty="0">
                <a:solidFill>
                  <a:srgbClr val="FF0000"/>
                </a:solidFill>
              </a:rPr>
              <a:t> </a:t>
            </a:r>
            <a:r>
              <a:rPr lang="en-US" dirty="0" err="1">
                <a:solidFill>
                  <a:srgbClr val="FF0000"/>
                </a:solidFill>
              </a:rPr>
              <a:t>thể</a:t>
            </a:r>
            <a:r>
              <a:rPr lang="en-US" dirty="0">
                <a:solidFill>
                  <a:srgbClr val="FF0000"/>
                </a:solidFill>
              </a:rPr>
              <a:t> </a:t>
            </a:r>
            <a:r>
              <a:rPr lang="en-US" dirty="0" err="1">
                <a:solidFill>
                  <a:srgbClr val="FF0000"/>
                </a:solidFill>
              </a:rPr>
              <a:t>mơ</a:t>
            </a:r>
            <a:r>
              <a:rPr lang="en-US" dirty="0">
                <a:solidFill>
                  <a:srgbClr val="FF0000"/>
                </a:solidFill>
              </a:rPr>
              <a:t>̉ </a:t>
            </a:r>
            <a:r>
              <a:rPr lang="en-US" dirty="0" err="1">
                <a:solidFill>
                  <a:srgbClr val="FF0000"/>
                </a:solidFill>
              </a:rPr>
              <a:t>rộng</a:t>
            </a:r>
            <a:r>
              <a:rPr lang="en-US" dirty="0">
                <a:solidFill>
                  <a:srgbClr val="FF0000"/>
                </a:solidFill>
              </a:rPr>
              <a:t> </a:t>
            </a:r>
            <a:r>
              <a:rPr lang="en-US" dirty="0" err="1">
                <a:solidFill>
                  <a:srgbClr val="FF0000"/>
                </a:solidFill>
              </a:rPr>
              <a:t>theo</a:t>
            </a:r>
            <a:r>
              <a:rPr lang="en-US" dirty="0">
                <a:solidFill>
                  <a:srgbClr val="FF0000"/>
                </a:solidFill>
              </a:rPr>
              <a:t> </a:t>
            </a:r>
            <a:r>
              <a:rPr lang="en-US" dirty="0" err="1">
                <a:solidFill>
                  <a:srgbClr val="FF0000"/>
                </a:solidFill>
              </a:rPr>
              <a:t>cả</a:t>
            </a:r>
            <a:r>
              <a:rPr lang="en-US" dirty="0">
                <a:solidFill>
                  <a:srgbClr val="FF0000"/>
                </a:solidFill>
              </a:rPr>
              <a:t> </a:t>
            </a:r>
            <a:r>
              <a:rPr lang="en-US" dirty="0" err="1">
                <a:solidFill>
                  <a:srgbClr val="FF0000"/>
                </a:solidFill>
              </a:rPr>
              <a:t>chiều</a:t>
            </a:r>
            <a:r>
              <a:rPr lang="en-US" dirty="0">
                <a:solidFill>
                  <a:srgbClr val="FF0000"/>
                </a:solidFill>
              </a:rPr>
              <a:t> </a:t>
            </a:r>
            <a:r>
              <a:rPr lang="en-US" dirty="0" err="1">
                <a:solidFill>
                  <a:srgbClr val="FF0000"/>
                </a:solidFill>
              </a:rPr>
              <a:t>ngang</a:t>
            </a:r>
            <a:r>
              <a:rPr lang="en-US" dirty="0">
                <a:solidFill>
                  <a:srgbClr val="FF0000"/>
                </a:solidFill>
              </a:rPr>
              <a:t> </a:t>
            </a:r>
            <a:r>
              <a:rPr lang="en-US" dirty="0" err="1">
                <a:solidFill>
                  <a:srgbClr val="FF0000"/>
                </a:solidFill>
              </a:rPr>
              <a:t>và</a:t>
            </a:r>
            <a:r>
              <a:rPr lang="en-US" dirty="0">
                <a:solidFill>
                  <a:srgbClr val="FF0000"/>
                </a:solidFill>
              </a:rPr>
              <a:t> </a:t>
            </a:r>
            <a:r>
              <a:rPr lang="en-US" dirty="0" err="1">
                <a:solidFill>
                  <a:srgbClr val="FF0000"/>
                </a:solidFill>
              </a:rPr>
              <a:t>dọc</a:t>
            </a:r>
            <a:r>
              <a:rPr lang="en-US" dirty="0">
                <a:solidFill>
                  <a:srgbClr val="FF0000"/>
                </a:solidFill>
              </a:rPr>
              <a:t>.</a:t>
            </a:r>
          </a:p>
        </p:txBody>
      </p:sp>
    </p:spTree>
    <p:extLst>
      <p:ext uri="{BB962C8B-B14F-4D97-AF65-F5344CB8AC3E}">
        <p14:creationId xmlns:p14="http://schemas.microsoft.com/office/powerpoint/2010/main" val="428849084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55802-C1AB-0B4B-8B43-B3149220F3E2}"/>
              </a:ext>
            </a:extLst>
          </p:cNvPr>
          <p:cNvSpPr>
            <a:spLocks noGrp="1"/>
          </p:cNvSpPr>
          <p:nvPr>
            <p:ph type="title"/>
          </p:nvPr>
        </p:nvSpPr>
        <p:spPr/>
        <p:txBody>
          <a:bodyPr/>
          <a:lstStyle/>
          <a:p>
            <a:r>
              <a:rPr lang="en-US"/>
              <a:t>Ưu điểm (tt)</a:t>
            </a:r>
          </a:p>
        </p:txBody>
      </p:sp>
      <p:sp>
        <p:nvSpPr>
          <p:cNvPr id="3" name="Content Placeholder 2">
            <a:extLst>
              <a:ext uri="{FF2B5EF4-FFF2-40B4-BE49-F238E27FC236}">
                <a16:creationId xmlns:a16="http://schemas.microsoft.com/office/drawing/2014/main" id="{F85CC090-F8B8-D143-A9AE-2ECCBE83E07F}"/>
              </a:ext>
            </a:extLst>
          </p:cNvPr>
          <p:cNvSpPr>
            <a:spLocks noGrp="1"/>
          </p:cNvSpPr>
          <p:nvPr>
            <p:ph idx="1"/>
          </p:nvPr>
        </p:nvSpPr>
        <p:spPr/>
        <p:txBody>
          <a:bodyPr/>
          <a:lstStyle/>
          <a:p>
            <a:pPr lvl="0"/>
            <a:r>
              <a:rPr lang="en-US" dirty="0" err="1">
                <a:solidFill>
                  <a:srgbClr val="FF0000"/>
                </a:solidFill>
              </a:rPr>
              <a:t>NoSQL</a:t>
            </a:r>
            <a:r>
              <a:rPr lang="en-US" dirty="0">
                <a:solidFill>
                  <a:srgbClr val="FF0000"/>
                </a:solidFill>
              </a:rPr>
              <a:t> </a:t>
            </a:r>
            <a:r>
              <a:rPr lang="en-US" dirty="0" err="1">
                <a:solidFill>
                  <a:srgbClr val="FF0000"/>
                </a:solidFill>
              </a:rPr>
              <a:t>được</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hãng</a:t>
            </a:r>
            <a:r>
              <a:rPr lang="en-US" dirty="0">
                <a:solidFill>
                  <a:srgbClr val="FF0000"/>
                </a:solidFill>
              </a:rPr>
              <a:t> </a:t>
            </a:r>
            <a:r>
              <a:rPr lang="en-US" dirty="0" err="1">
                <a:solidFill>
                  <a:srgbClr val="FF0000"/>
                </a:solidFill>
              </a:rPr>
              <a:t>lớn</a:t>
            </a:r>
            <a:r>
              <a:rPr lang="en-US" dirty="0">
                <a:solidFill>
                  <a:srgbClr val="FF0000"/>
                </a:solidFill>
              </a:rPr>
              <a:t> </a:t>
            </a:r>
            <a:r>
              <a:rPr lang="en-US" dirty="0" err="1">
                <a:solidFill>
                  <a:srgbClr val="FF0000"/>
                </a:solidFill>
              </a:rPr>
              <a:t>sử</a:t>
            </a:r>
            <a:r>
              <a:rPr lang="en-US" dirty="0">
                <a:solidFill>
                  <a:srgbClr val="FF0000"/>
                </a:solidFill>
              </a:rPr>
              <a:t> </a:t>
            </a:r>
            <a:r>
              <a:rPr lang="en-US" dirty="0" err="1">
                <a:solidFill>
                  <a:srgbClr val="FF0000"/>
                </a:solidFill>
              </a:rPr>
              <a:t>dụng</a:t>
            </a:r>
            <a:r>
              <a:rPr lang="en-US" dirty="0">
                <a:solidFill>
                  <a:srgbClr val="FF0000"/>
                </a:solidFill>
              </a:rPr>
              <a:t>: </a:t>
            </a:r>
            <a:r>
              <a:rPr lang="en-US" dirty="0" err="1"/>
              <a:t>Các</a:t>
            </a:r>
            <a:r>
              <a:rPr lang="en-US" dirty="0"/>
              <a:t> </a:t>
            </a:r>
            <a:r>
              <a:rPr lang="en-US" dirty="0" err="1"/>
              <a:t>công</a:t>
            </a:r>
            <a:r>
              <a:rPr lang="en-US" dirty="0"/>
              <a:t> </a:t>
            </a:r>
            <a:r>
              <a:rPr lang="en-US" dirty="0" err="1"/>
              <a:t>ty</a:t>
            </a:r>
            <a:r>
              <a:rPr lang="en-US" dirty="0"/>
              <a:t> </a:t>
            </a:r>
            <a:r>
              <a:rPr lang="en-US" dirty="0" err="1"/>
              <a:t>như</a:t>
            </a:r>
            <a:r>
              <a:rPr lang="en-US" dirty="0"/>
              <a:t> Amazon, BBC, </a:t>
            </a:r>
            <a:r>
              <a:rPr lang="en-US" dirty="0" err="1"/>
              <a:t>Facebook</a:t>
            </a:r>
            <a:r>
              <a:rPr lang="en-US" dirty="0"/>
              <a:t> </a:t>
            </a:r>
            <a:r>
              <a:rPr lang="en-US" dirty="0" err="1"/>
              <a:t>và</a:t>
            </a:r>
            <a:r>
              <a:rPr lang="en-US" dirty="0"/>
              <a:t> Google </a:t>
            </a:r>
            <a:r>
              <a:rPr lang="en-US" dirty="0" err="1"/>
              <a:t>dựa</a:t>
            </a:r>
            <a:r>
              <a:rPr lang="en-US" dirty="0"/>
              <a:t> </a:t>
            </a:r>
            <a:r>
              <a:rPr lang="en-US" dirty="0" err="1"/>
              <a:t>vào</a:t>
            </a:r>
            <a:r>
              <a:rPr lang="en-US" dirty="0"/>
              <a:t> </a:t>
            </a:r>
            <a:r>
              <a:rPr lang="en-US" dirty="0" err="1"/>
              <a:t>các</a:t>
            </a:r>
            <a:r>
              <a:rPr lang="en-US" dirty="0"/>
              <a:t> CSDL </a:t>
            </a:r>
            <a:r>
              <a:rPr lang="en-US" dirty="0" err="1"/>
              <a:t>NoSQL</a:t>
            </a:r>
            <a:r>
              <a:rPr lang="en-US" dirty="0"/>
              <a:t>. </a:t>
            </a:r>
          </a:p>
          <a:p>
            <a:pPr lvl="0"/>
            <a:r>
              <a:rPr lang="en-US" dirty="0" err="1">
                <a:solidFill>
                  <a:srgbClr val="FF0000"/>
                </a:solidFill>
              </a:rPr>
              <a:t>NoSQL</a:t>
            </a:r>
            <a:r>
              <a:rPr lang="en-US" dirty="0">
                <a:solidFill>
                  <a:srgbClr val="FF0000"/>
                </a:solidFill>
              </a:rPr>
              <a:t> </a:t>
            </a:r>
            <a:r>
              <a:rPr lang="en-US" dirty="0" err="1">
                <a:solidFill>
                  <a:srgbClr val="FF0000"/>
                </a:solidFill>
              </a:rPr>
              <a:t>và</a:t>
            </a:r>
            <a:r>
              <a:rPr lang="en-US" dirty="0">
                <a:solidFill>
                  <a:srgbClr val="FF0000"/>
                </a:solidFill>
              </a:rPr>
              <a:t> </a:t>
            </a:r>
            <a:r>
              <a:rPr lang="en-US" dirty="0" err="1">
                <a:solidFill>
                  <a:srgbClr val="FF0000"/>
                </a:solidFill>
              </a:rPr>
              <a:t>đám</a:t>
            </a:r>
            <a:r>
              <a:rPr lang="en-US" dirty="0">
                <a:solidFill>
                  <a:srgbClr val="FF0000"/>
                </a:solidFill>
              </a:rPr>
              <a:t> </a:t>
            </a:r>
            <a:r>
              <a:rPr lang="en-US" dirty="0" err="1">
                <a:solidFill>
                  <a:srgbClr val="FF0000"/>
                </a:solidFill>
              </a:rPr>
              <a:t>mây (cloud technology)</a:t>
            </a:r>
            <a:r>
              <a:rPr lang="en-US" dirty="0">
                <a:solidFill>
                  <a:srgbClr val="FF0000"/>
                </a:solidFill>
              </a:rPr>
              <a:t> </a:t>
            </a:r>
            <a:r>
              <a:rPr lang="en-US" dirty="0" err="1">
                <a:solidFill>
                  <a:srgbClr val="FF0000"/>
                </a:solidFill>
              </a:rPr>
              <a:t>là</a:t>
            </a:r>
            <a:r>
              <a:rPr lang="en-US" dirty="0">
                <a:solidFill>
                  <a:srgbClr val="FF0000"/>
                </a:solidFill>
              </a:rPr>
              <a:t> </a:t>
            </a:r>
            <a:r>
              <a:rPr lang="en-US" dirty="0" err="1">
                <a:solidFill>
                  <a:srgbClr val="FF0000"/>
                </a:solidFill>
              </a:rPr>
              <a:t>một</a:t>
            </a:r>
            <a:r>
              <a:rPr lang="en-US" dirty="0">
                <a:solidFill>
                  <a:srgbClr val="FF0000"/>
                </a:solidFill>
              </a:rPr>
              <a:t> </a:t>
            </a:r>
            <a:r>
              <a:rPr lang="en-US" dirty="0" err="1">
                <a:solidFill>
                  <a:srgbClr val="FF0000"/>
                </a:solidFill>
              </a:rPr>
              <a:t>sự</a:t>
            </a:r>
            <a:r>
              <a:rPr lang="en-US" dirty="0">
                <a:solidFill>
                  <a:srgbClr val="FF0000"/>
                </a:solidFill>
              </a:rPr>
              <a:t> </a:t>
            </a:r>
            <a:r>
              <a:rPr lang="en-US" dirty="0" err="1">
                <a:solidFill>
                  <a:srgbClr val="FF0000"/>
                </a:solidFill>
              </a:rPr>
              <a:t>trùng</a:t>
            </a:r>
            <a:r>
              <a:rPr lang="en-US" dirty="0">
                <a:solidFill>
                  <a:srgbClr val="FF0000"/>
                </a:solidFill>
              </a:rPr>
              <a:t> </a:t>
            </a:r>
            <a:r>
              <a:rPr lang="en-US" dirty="0" err="1">
                <a:solidFill>
                  <a:srgbClr val="FF0000"/>
                </a:solidFill>
              </a:rPr>
              <a:t>khớp</a:t>
            </a:r>
            <a:r>
              <a:rPr lang="en-US" dirty="0">
                <a:solidFill>
                  <a:srgbClr val="FF0000"/>
                </a:solidFill>
              </a:rPr>
              <a:t> </a:t>
            </a:r>
            <a:r>
              <a:rPr lang="en-US" dirty="0" err="1">
                <a:solidFill>
                  <a:srgbClr val="FF0000"/>
                </a:solidFill>
              </a:rPr>
              <a:t>tự</a:t>
            </a:r>
            <a:r>
              <a:rPr lang="en-US" dirty="0">
                <a:solidFill>
                  <a:srgbClr val="FF0000"/>
                </a:solidFill>
              </a:rPr>
              <a:t> </a:t>
            </a:r>
            <a:r>
              <a:rPr lang="en-US" dirty="0" err="1">
                <a:solidFill>
                  <a:srgbClr val="FF0000"/>
                </a:solidFill>
              </a:rPr>
              <a:t>nhiên</a:t>
            </a:r>
            <a:r>
              <a:rPr lang="en-US" dirty="0"/>
              <a:t>, </a:t>
            </a:r>
            <a:r>
              <a:rPr lang="en-US" dirty="0" err="1"/>
              <a:t>chúng</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tận</a:t>
            </a:r>
            <a:r>
              <a:rPr lang="en-US" dirty="0"/>
              <a:t> </a:t>
            </a:r>
            <a:r>
              <a:rPr lang="en-US" dirty="0" err="1"/>
              <a:t>dụng</a:t>
            </a:r>
            <a:r>
              <a:rPr lang="en-US" dirty="0"/>
              <a:t> </a:t>
            </a:r>
            <a:r>
              <a:rPr lang="en-US" dirty="0" err="1"/>
              <a:t>được</a:t>
            </a:r>
            <a:r>
              <a:rPr lang="en-US" dirty="0"/>
              <a:t> </a:t>
            </a:r>
            <a:r>
              <a:rPr lang="en-US" dirty="0" err="1"/>
              <a:t>việc</a:t>
            </a:r>
            <a:r>
              <a:rPr lang="en-US" dirty="0"/>
              <a:t> </a:t>
            </a:r>
            <a:r>
              <a:rPr lang="en-US" dirty="0" err="1"/>
              <a:t>cung</a:t>
            </a:r>
            <a:r>
              <a:rPr lang="en-US" dirty="0"/>
              <a:t> </a:t>
            </a:r>
            <a:r>
              <a:rPr lang="en-US" dirty="0" err="1"/>
              <a:t>cấp</a:t>
            </a:r>
            <a:r>
              <a:rPr lang="en-US" dirty="0"/>
              <a:t> </a:t>
            </a:r>
            <a:r>
              <a:rPr lang="en-US" dirty="0" err="1"/>
              <a:t>mềm</a:t>
            </a:r>
            <a:r>
              <a:rPr lang="en-US" dirty="0"/>
              <a:t> </a:t>
            </a:r>
            <a:r>
              <a:rPr lang="en-US" dirty="0" err="1"/>
              <a:t>dẻo</a:t>
            </a:r>
            <a:r>
              <a:rPr lang="en-US" dirty="0"/>
              <a:t> </a:t>
            </a:r>
            <a:r>
              <a:rPr lang="en-US" dirty="0" err="1"/>
              <a:t>của</a:t>
            </a:r>
            <a:r>
              <a:rPr lang="en-US" dirty="0"/>
              <a:t> các dịch vụ lưu trữ trên </a:t>
            </a:r>
            <a:r>
              <a:rPr lang="en-US" dirty="0" err="1"/>
              <a:t>đám</a:t>
            </a:r>
            <a:r>
              <a:rPr lang="en-US" dirty="0"/>
              <a:t> </a:t>
            </a:r>
            <a:r>
              <a:rPr lang="en-US" dirty="0" err="1"/>
              <a:t>mây (cloud storage).</a:t>
            </a:r>
            <a:endParaRPr lang="en-US" dirty="0"/>
          </a:p>
          <a:p>
            <a:r>
              <a:rPr lang="en-US" dirty="0" err="1"/>
              <a:t>Các</a:t>
            </a:r>
            <a:r>
              <a:rPr lang="en-US" dirty="0"/>
              <a:t> CSDL </a:t>
            </a:r>
            <a:r>
              <a:rPr lang="en-US" dirty="0" err="1"/>
              <a:t>NoSQL</a:t>
            </a:r>
            <a:r>
              <a:rPr lang="en-US" dirty="0"/>
              <a:t> </a:t>
            </a:r>
            <a:r>
              <a:rPr lang="en-US" dirty="0" err="1"/>
              <a:t>hầu</a:t>
            </a:r>
            <a:r>
              <a:rPr lang="en-US" dirty="0"/>
              <a:t> </a:t>
            </a:r>
            <a:r>
              <a:rPr lang="en-US" dirty="0" err="1"/>
              <a:t>hết</a:t>
            </a:r>
            <a:r>
              <a:rPr lang="en-US" dirty="0"/>
              <a:t> </a:t>
            </a:r>
            <a:r>
              <a:rPr lang="en-US" dirty="0" err="1"/>
              <a:t>sử</a:t>
            </a:r>
            <a:r>
              <a:rPr lang="en-US" dirty="0"/>
              <a:t> </a:t>
            </a:r>
            <a:r>
              <a:rPr lang="en-US" dirty="0" err="1"/>
              <a:t>dụng</a:t>
            </a:r>
            <a:r>
              <a:rPr lang="en-US" dirty="0"/>
              <a:t> </a:t>
            </a:r>
            <a:r>
              <a:rPr lang="en-US" dirty="0" err="1"/>
              <a:t>bộ</a:t>
            </a:r>
            <a:r>
              <a:rPr lang="en-US" dirty="0"/>
              <a:t> </a:t>
            </a:r>
            <a:r>
              <a:rPr lang="en-US" dirty="0" err="1"/>
              <a:t>nhớ</a:t>
            </a:r>
            <a:r>
              <a:rPr lang="en-US" dirty="0"/>
              <a:t> qua ổ </a:t>
            </a:r>
            <a:r>
              <a:rPr lang="en-US" dirty="0" err="1"/>
              <a:t>đĩa</a:t>
            </a:r>
            <a:r>
              <a:rPr lang="en-US" dirty="0"/>
              <a:t> </a:t>
            </a:r>
            <a:r>
              <a:rPr lang="en-US" dirty="0" err="1"/>
              <a:t>như</a:t>
            </a:r>
            <a:r>
              <a:rPr lang="en-US" dirty="0"/>
              <a:t> </a:t>
            </a:r>
            <a:r>
              <a:rPr lang="en-US" dirty="0" err="1"/>
              <a:t>là</a:t>
            </a:r>
            <a:r>
              <a:rPr lang="en-US" dirty="0"/>
              <a:t> </a:t>
            </a:r>
            <a:r>
              <a:rPr lang="en-US" dirty="0" err="1"/>
              <a:t>vị</a:t>
            </a:r>
            <a:r>
              <a:rPr lang="en-US" dirty="0"/>
              <a:t> </a:t>
            </a:r>
            <a:r>
              <a:rPr lang="en-US" dirty="0" err="1"/>
              <a:t>trí</a:t>
            </a:r>
            <a:r>
              <a:rPr lang="en-US" dirty="0"/>
              <a:t> </a:t>
            </a:r>
            <a:r>
              <a:rPr lang="en-US" dirty="0" err="1"/>
              <a:t>ghi</a:t>
            </a:r>
            <a:r>
              <a:rPr lang="en-US" dirty="0"/>
              <a:t> </a:t>
            </a:r>
            <a:r>
              <a:rPr lang="en-US" dirty="0" err="1"/>
              <a:t>đầu</a:t>
            </a:r>
            <a:r>
              <a:rPr lang="en-US" dirty="0"/>
              <a:t> </a:t>
            </a:r>
            <a:r>
              <a:rPr lang="en-US" dirty="0" err="1"/>
              <a:t>tiên</a:t>
            </a:r>
            <a:r>
              <a:rPr lang="en-US" dirty="0"/>
              <a:t> - </a:t>
            </a:r>
            <a:r>
              <a:rPr lang="en-US" dirty="0" err="1"/>
              <a:t>vì</a:t>
            </a:r>
            <a:r>
              <a:rPr lang="en-US" dirty="0"/>
              <a:t> </a:t>
            </a:r>
            <a:r>
              <a:rPr lang="en-US" dirty="0" err="1"/>
              <a:t>thế</a:t>
            </a:r>
            <a:r>
              <a:rPr lang="en-US" dirty="0"/>
              <a:t> </a:t>
            </a:r>
            <a:r>
              <a:rPr lang="en-US" dirty="0" err="1"/>
              <a:t>ngăn</a:t>
            </a:r>
            <a:r>
              <a:rPr lang="en-US" dirty="0"/>
              <a:t> </a:t>
            </a:r>
            <a:r>
              <a:rPr lang="en-US" dirty="0" err="1"/>
              <a:t>ngừa</a:t>
            </a:r>
            <a:r>
              <a:rPr lang="en-US" dirty="0"/>
              <a:t> </a:t>
            </a:r>
            <a:r>
              <a:rPr lang="en-US" dirty="0" err="1"/>
              <a:t>được</a:t>
            </a:r>
            <a:r>
              <a:rPr lang="en-US" dirty="0"/>
              <a:t> </a:t>
            </a:r>
            <a:r>
              <a:rPr lang="en-US" dirty="0" err="1"/>
              <a:t>sự</a:t>
            </a:r>
            <a:r>
              <a:rPr lang="en-US" dirty="0"/>
              <a:t> </a:t>
            </a:r>
            <a:r>
              <a:rPr lang="en-US" dirty="0" err="1"/>
              <a:t>thực</a:t>
            </a:r>
            <a:r>
              <a:rPr lang="en-US" dirty="0"/>
              <a:t> </a:t>
            </a:r>
            <a:r>
              <a:rPr lang="en-US" dirty="0" err="1"/>
              <a:t>thi</a:t>
            </a:r>
            <a:r>
              <a:rPr lang="en-US" dirty="0"/>
              <a:t> </a:t>
            </a:r>
            <a:r>
              <a:rPr lang="en-US" dirty="0" err="1"/>
              <a:t>không</a:t>
            </a:r>
            <a:r>
              <a:rPr lang="en-US" dirty="0"/>
              <a:t> </a:t>
            </a:r>
            <a:r>
              <a:rPr lang="en-US" dirty="0" err="1"/>
              <a:t>ổn</a:t>
            </a:r>
            <a:r>
              <a:rPr lang="en-US" dirty="0"/>
              <a:t> </a:t>
            </a:r>
            <a:r>
              <a:rPr lang="en-US" dirty="0" err="1"/>
              <a:t>định</a:t>
            </a:r>
            <a:r>
              <a:rPr lang="en-US" dirty="0"/>
              <a:t> </a:t>
            </a:r>
            <a:r>
              <a:rPr lang="en-US" dirty="0" err="1"/>
              <a:t>của</a:t>
            </a:r>
            <a:r>
              <a:rPr lang="en-US" dirty="0"/>
              <a:t> </a:t>
            </a:r>
            <a:r>
              <a:rPr lang="en-US" dirty="0" err="1"/>
              <a:t>thao</a:t>
            </a:r>
            <a:r>
              <a:rPr lang="en-US" dirty="0"/>
              <a:t> </a:t>
            </a:r>
            <a:r>
              <a:rPr lang="en-US" dirty="0" err="1"/>
              <a:t>tác</a:t>
            </a:r>
            <a:r>
              <a:rPr lang="en-US" dirty="0"/>
              <a:t> I/O.</a:t>
            </a:r>
          </a:p>
          <a:p>
            <a:endParaRPr lang="en-US"/>
          </a:p>
        </p:txBody>
      </p:sp>
    </p:spTree>
    <p:extLst>
      <p:ext uri="{BB962C8B-B14F-4D97-AF65-F5344CB8AC3E}">
        <p14:creationId xmlns:p14="http://schemas.microsoft.com/office/powerpoint/2010/main" val="253336795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362B1-2A19-3948-84F5-B29F86C400F8}"/>
              </a:ext>
            </a:extLst>
          </p:cNvPr>
          <p:cNvSpPr>
            <a:spLocks noGrp="1"/>
          </p:cNvSpPr>
          <p:nvPr>
            <p:ph type="title"/>
          </p:nvPr>
        </p:nvSpPr>
        <p:spPr/>
        <p:txBody>
          <a:bodyPr/>
          <a:lstStyle/>
          <a:p>
            <a:r>
              <a:rPr lang="en-US"/>
              <a:t>Nhược điểm</a:t>
            </a:r>
          </a:p>
        </p:txBody>
      </p:sp>
      <p:sp>
        <p:nvSpPr>
          <p:cNvPr id="3" name="Content Placeholder 2">
            <a:extLst>
              <a:ext uri="{FF2B5EF4-FFF2-40B4-BE49-F238E27FC236}">
                <a16:creationId xmlns:a16="http://schemas.microsoft.com/office/drawing/2014/main" id="{21BDD116-54C9-6A47-8326-3D489B8E785B}"/>
              </a:ext>
            </a:extLst>
          </p:cNvPr>
          <p:cNvSpPr>
            <a:spLocks noGrp="1"/>
          </p:cNvSpPr>
          <p:nvPr>
            <p:ph idx="1"/>
          </p:nvPr>
        </p:nvSpPr>
        <p:spPr/>
        <p:txBody>
          <a:bodyPr/>
          <a:lstStyle/>
          <a:p>
            <a:r>
              <a:rPr lang="vi-VN">
                <a:solidFill>
                  <a:srgbClr val="FF0000"/>
                </a:solidFill>
              </a:rPr>
              <a:t>Sự tin tưởng chưa cao đối với nhiều doanh nghiệp.</a:t>
            </a:r>
          </a:p>
          <a:p>
            <a:pPr lvl="1"/>
            <a:r>
              <a:rPr lang="vi-VN"/>
              <a:t>CSDL truyền thống vẫn là lưạ chọn số một</a:t>
            </a:r>
            <a:r>
              <a:rPr lang="vi-VN">
                <a:solidFill>
                  <a:srgbClr val="FF0000"/>
                </a:solidFill>
              </a:rPr>
              <a:t>.</a:t>
            </a:r>
          </a:p>
          <a:p>
            <a:r>
              <a:rPr lang="vi-VN">
                <a:solidFill>
                  <a:srgbClr val="FF0000"/>
                </a:solidFill>
              </a:rPr>
              <a:t>Tính mới mẻ của NoSQL có nghĩa là không có nhiều lập trình viên và người quản trị mà biết công nghệ này.</a:t>
            </a:r>
          </a:p>
          <a:p>
            <a:r>
              <a:rPr lang="vi-VN"/>
              <a:t>Những vấn đề về </a:t>
            </a:r>
            <a:r>
              <a:rPr lang="vi-VN">
                <a:solidFill>
                  <a:srgbClr val="FF0000"/>
                </a:solidFill>
              </a:rPr>
              <a:t>tính tương thích</a:t>
            </a:r>
            <a:r>
              <a:rPr lang="vi-VN"/>
              <a:t>: Mỗi CSDL NoSQL có các giao diện lập trình ứng  dụng (API) riêng của mình, các giao diện truy vấn riêng biệt.</a:t>
            </a:r>
          </a:p>
          <a:p>
            <a:r>
              <a:rPr lang="vi-VN">
                <a:solidFill>
                  <a:srgbClr val="FF0000"/>
                </a:solidFill>
              </a:rPr>
              <a:t>Khó khăn trong việc lưu trữ các dữ liệu mang nội dung nghiệp vụ phức tạp.</a:t>
            </a:r>
          </a:p>
          <a:p>
            <a:endParaRPr lang="en-US"/>
          </a:p>
        </p:txBody>
      </p:sp>
    </p:spTree>
    <p:extLst>
      <p:ext uri="{BB962C8B-B14F-4D97-AF65-F5344CB8AC3E}">
        <p14:creationId xmlns:p14="http://schemas.microsoft.com/office/powerpoint/2010/main" val="220828644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1AEA-CE5F-3241-AFFE-F83983950BF2}"/>
              </a:ext>
            </a:extLst>
          </p:cNvPr>
          <p:cNvSpPr>
            <a:spLocks noGrp="1"/>
          </p:cNvSpPr>
          <p:nvPr>
            <p:ph type="title"/>
          </p:nvPr>
        </p:nvSpPr>
        <p:spPr>
          <a:xfrm>
            <a:off x="609600" y="3581400"/>
            <a:ext cx="10972800" cy="1143000"/>
          </a:xfrm>
        </p:spPr>
        <p:txBody>
          <a:bodyPr/>
          <a:lstStyle/>
          <a:p>
            <a:pPr algn="l"/>
            <a:r>
              <a:rPr lang="en-US"/>
              <a:t>Các mô hình NoSQL</a:t>
            </a:r>
          </a:p>
        </p:txBody>
      </p:sp>
    </p:spTree>
    <p:extLst>
      <p:ext uri="{BB962C8B-B14F-4D97-AF65-F5344CB8AC3E}">
        <p14:creationId xmlns:p14="http://schemas.microsoft.com/office/powerpoint/2010/main" val="419957664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EAFB4-1FE1-A14A-AFC1-0057DC77E78E}"/>
              </a:ext>
            </a:extLst>
          </p:cNvPr>
          <p:cNvSpPr>
            <a:spLocks noGrp="1"/>
          </p:cNvSpPr>
          <p:nvPr>
            <p:ph type="title"/>
          </p:nvPr>
        </p:nvSpPr>
        <p:spPr/>
        <p:txBody>
          <a:bodyPr/>
          <a:lstStyle/>
          <a:p>
            <a:r>
              <a:rPr lang="en-US"/>
              <a:t>Các mô hình phi quan hệ</a:t>
            </a:r>
          </a:p>
        </p:txBody>
      </p:sp>
      <p:sp>
        <p:nvSpPr>
          <p:cNvPr id="3" name="Content Placeholder 2">
            <a:extLst>
              <a:ext uri="{FF2B5EF4-FFF2-40B4-BE49-F238E27FC236}">
                <a16:creationId xmlns:a16="http://schemas.microsoft.com/office/drawing/2014/main" id="{CAD1A8CB-F31B-084A-8FD3-E0915FA4BF0A}"/>
              </a:ext>
            </a:extLst>
          </p:cNvPr>
          <p:cNvSpPr>
            <a:spLocks noGrp="1"/>
          </p:cNvSpPr>
          <p:nvPr>
            <p:ph idx="1"/>
          </p:nvPr>
        </p:nvSpPr>
        <p:spPr/>
        <p:txBody>
          <a:bodyPr/>
          <a:lstStyle/>
          <a:p>
            <a:pPr marL="514350" indent="-514350">
              <a:lnSpc>
                <a:spcPct val="150000"/>
              </a:lnSpc>
              <a:buFont typeface="+mj-lt"/>
              <a:buAutoNum type="arabicPeriod"/>
            </a:pPr>
            <a:endParaRPr lang="en-US" dirty="0"/>
          </a:p>
          <a:p>
            <a:pPr marL="514350" indent="-514350">
              <a:lnSpc>
                <a:spcPct val="150000"/>
              </a:lnSpc>
              <a:buFont typeface="+mj-lt"/>
              <a:buAutoNum type="arabicPeriod"/>
            </a:pPr>
            <a:r>
              <a:rPr lang="en-US" dirty="0" err="1"/>
              <a:t>Khoá</a:t>
            </a:r>
            <a:r>
              <a:rPr lang="en-US" dirty="0"/>
              <a:t> – </a:t>
            </a:r>
            <a:r>
              <a:rPr lang="en-US" dirty="0" err="1"/>
              <a:t>giá</a:t>
            </a:r>
            <a:r>
              <a:rPr lang="en-US" dirty="0"/>
              <a:t> </a:t>
            </a:r>
            <a:r>
              <a:rPr lang="en-US" dirty="0" err="1"/>
              <a:t>trị</a:t>
            </a:r>
            <a:r>
              <a:rPr lang="en-US" dirty="0"/>
              <a:t> (key – value).</a:t>
            </a:r>
          </a:p>
          <a:p>
            <a:pPr marL="514350" indent="-514350">
              <a:lnSpc>
                <a:spcPct val="150000"/>
              </a:lnSpc>
              <a:buFont typeface="+mj-lt"/>
              <a:buAutoNum type="arabicPeriod"/>
            </a:pPr>
            <a:r>
              <a:rPr lang="en-US" dirty="0" err="1">
                <a:solidFill>
                  <a:srgbClr val="FF0000"/>
                </a:solidFill>
              </a:rPr>
              <a:t>Hướng</a:t>
            </a:r>
            <a:r>
              <a:rPr lang="en-US" dirty="0">
                <a:solidFill>
                  <a:srgbClr val="FF0000"/>
                </a:solidFill>
              </a:rPr>
              <a:t> </a:t>
            </a:r>
            <a:r>
              <a:rPr lang="en-US" dirty="0" err="1">
                <a:solidFill>
                  <a:srgbClr val="FF0000"/>
                </a:solidFill>
              </a:rPr>
              <a:t>tài</a:t>
            </a:r>
            <a:r>
              <a:rPr lang="en-US" dirty="0">
                <a:solidFill>
                  <a:srgbClr val="FF0000"/>
                </a:solidFill>
              </a:rPr>
              <a:t> </a:t>
            </a:r>
            <a:r>
              <a:rPr lang="en-US" dirty="0" err="1">
                <a:solidFill>
                  <a:srgbClr val="FF0000"/>
                </a:solidFill>
              </a:rPr>
              <a:t>liệu</a:t>
            </a:r>
            <a:r>
              <a:rPr lang="en-US" dirty="0">
                <a:solidFill>
                  <a:srgbClr val="FF0000"/>
                </a:solidFill>
              </a:rPr>
              <a:t> (Document).</a:t>
            </a:r>
          </a:p>
          <a:p>
            <a:pPr marL="514350" indent="-514350">
              <a:lnSpc>
                <a:spcPct val="150000"/>
              </a:lnSpc>
              <a:buFont typeface="+mj-lt"/>
              <a:buAutoNum type="arabicPeriod"/>
            </a:pPr>
            <a:r>
              <a:rPr lang="en-US" dirty="0" err="1"/>
              <a:t>Hướng</a:t>
            </a:r>
            <a:r>
              <a:rPr lang="en-US" dirty="0"/>
              <a:t> </a:t>
            </a:r>
            <a:r>
              <a:rPr lang="en-US" dirty="0" err="1"/>
              <a:t>cột</a:t>
            </a:r>
            <a:r>
              <a:rPr lang="en-US" dirty="0"/>
              <a:t> (Column).</a:t>
            </a:r>
          </a:p>
          <a:p>
            <a:pPr marL="514350" indent="-514350">
              <a:lnSpc>
                <a:spcPct val="150000"/>
              </a:lnSpc>
              <a:buFont typeface="+mj-lt"/>
              <a:buAutoNum type="arabicPeriod"/>
            </a:pPr>
            <a:r>
              <a:rPr lang="en-US" dirty="0" err="1">
                <a:solidFill>
                  <a:srgbClr val="FF0000"/>
                </a:solidFill>
              </a:rPr>
              <a:t>Đồ</a:t>
            </a:r>
            <a:r>
              <a:rPr lang="en-US" dirty="0">
                <a:solidFill>
                  <a:srgbClr val="FF0000"/>
                </a:solidFill>
              </a:rPr>
              <a:t> </a:t>
            </a:r>
            <a:r>
              <a:rPr lang="en-US" dirty="0" err="1">
                <a:solidFill>
                  <a:srgbClr val="FF0000"/>
                </a:solidFill>
              </a:rPr>
              <a:t>thị</a:t>
            </a:r>
            <a:r>
              <a:rPr lang="en-US" dirty="0">
                <a:solidFill>
                  <a:srgbClr val="FF0000"/>
                </a:solidFill>
              </a:rPr>
              <a:t> (Graph).</a:t>
            </a:r>
          </a:p>
        </p:txBody>
      </p:sp>
    </p:spTree>
    <p:extLst>
      <p:ext uri="{BB962C8B-B14F-4D97-AF65-F5344CB8AC3E}">
        <p14:creationId xmlns:p14="http://schemas.microsoft.com/office/powerpoint/2010/main" val="105557935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1F31-CBD3-F545-A1CF-39CE2BD6982C}"/>
              </a:ext>
            </a:extLst>
          </p:cNvPr>
          <p:cNvSpPr>
            <a:spLocks noGrp="1"/>
          </p:cNvSpPr>
          <p:nvPr>
            <p:ph type="title"/>
          </p:nvPr>
        </p:nvSpPr>
        <p:spPr/>
        <p:txBody>
          <a:bodyPr/>
          <a:lstStyle/>
          <a:p>
            <a:r>
              <a:rPr lang="en-US"/>
              <a:t>Khoá – giá trị (key-value)</a:t>
            </a:r>
          </a:p>
        </p:txBody>
      </p:sp>
      <p:sp>
        <p:nvSpPr>
          <p:cNvPr id="3" name="Content Placeholder 2">
            <a:extLst>
              <a:ext uri="{FF2B5EF4-FFF2-40B4-BE49-F238E27FC236}">
                <a16:creationId xmlns:a16="http://schemas.microsoft.com/office/drawing/2014/main" id="{872FE0C9-AF41-1F49-9466-B7A38A990B80}"/>
              </a:ext>
            </a:extLst>
          </p:cNvPr>
          <p:cNvSpPr>
            <a:spLocks noGrp="1"/>
          </p:cNvSpPr>
          <p:nvPr>
            <p:ph idx="1"/>
          </p:nvPr>
        </p:nvSpPr>
        <p:spPr>
          <a:xfrm>
            <a:off x="609600" y="1295400"/>
            <a:ext cx="10972800" cy="4724400"/>
          </a:xfrm>
        </p:spPr>
        <p:txBody>
          <a:bodyPr/>
          <a:lstStyle/>
          <a:p>
            <a:r>
              <a:rPr lang="vi-VN">
                <a:solidFill>
                  <a:srgbClr val="FF0000"/>
                </a:solidFill>
              </a:rPr>
              <a:t>Dữ liệu được xác định bằng một khoá duy nhất (Key). </a:t>
            </a:r>
          </a:p>
          <a:p>
            <a:r>
              <a:rPr lang="vi-VN"/>
              <a:t>Các giá trị (value) hoàn toàn tách biệt và không phụ thuộc vào nhau.</a:t>
            </a:r>
          </a:p>
          <a:p>
            <a:r>
              <a:rPr lang="vi-VN">
                <a:solidFill>
                  <a:srgbClr val="FF0000"/>
                </a:solidFill>
              </a:rPr>
              <a:t>Cấu trúc dữ liệu rất đơn giản nên cơ sở dữ liệu cặp khoá – giá trị hoàn toàn không có lược đồ. </a:t>
            </a:r>
          </a:p>
          <a:p>
            <a:r>
              <a:rPr lang="vi-VN"/>
              <a:t>Giá trị mới có thể được thêm vào trong lúc hệ thống đang chạy mà không gây ra bất cứ xung đột dữ liệu nào. </a:t>
            </a:r>
          </a:p>
          <a:p>
            <a:r>
              <a:rPr lang="vi-VN">
                <a:solidFill>
                  <a:srgbClr val="FF0000"/>
                </a:solidFill>
              </a:rPr>
              <a:t>Cơ sở dữ liệu cặp khoá – giá trị hữu ích cho các xử lý đơn giản, chỉ phụ thuộc vào thuộc tính khoá.</a:t>
            </a:r>
          </a:p>
          <a:p>
            <a:r>
              <a:rPr lang="en-US">
                <a:solidFill>
                  <a:srgbClr val="008000"/>
                </a:solidFill>
              </a:rPr>
              <a:t>Ứng dụng: từ điển, truy xuất bộ đệm.</a:t>
            </a:r>
          </a:p>
        </p:txBody>
      </p:sp>
    </p:spTree>
    <p:extLst>
      <p:ext uri="{BB962C8B-B14F-4D97-AF65-F5344CB8AC3E}">
        <p14:creationId xmlns:p14="http://schemas.microsoft.com/office/powerpoint/2010/main" val="32564837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9AB3-6875-1647-888C-4FEA7F2ED56F}"/>
              </a:ext>
            </a:extLst>
          </p:cNvPr>
          <p:cNvSpPr>
            <a:spLocks noGrp="1"/>
          </p:cNvSpPr>
          <p:nvPr>
            <p:ph type="title"/>
          </p:nvPr>
        </p:nvSpPr>
        <p:spPr/>
        <p:txBody>
          <a:bodyPr/>
          <a:lstStyle/>
          <a:p>
            <a:r>
              <a:rPr lang="en-US"/>
              <a:t>Khoá – giá trị (key-value)</a:t>
            </a:r>
          </a:p>
        </p:txBody>
      </p:sp>
      <p:pic>
        <p:nvPicPr>
          <p:cNvPr id="4" name="Content Placeholder 3" descr="http://www.ingenioussql.com/wp-content/uploads/2013/02/KeyValueStore.gif">
            <a:extLst>
              <a:ext uri="{FF2B5EF4-FFF2-40B4-BE49-F238E27FC236}">
                <a16:creationId xmlns:a16="http://schemas.microsoft.com/office/drawing/2014/main" id="{22EF97FC-1F3A-AA44-B06A-1908E958DA1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5125" y="1760934"/>
            <a:ext cx="6381750" cy="3336131"/>
          </a:xfrm>
          <a:prstGeom prst="rect">
            <a:avLst/>
          </a:prstGeom>
          <a:noFill/>
          <a:ln>
            <a:noFill/>
          </a:ln>
        </p:spPr>
      </p:pic>
    </p:spTree>
    <p:extLst>
      <p:ext uri="{BB962C8B-B14F-4D97-AF65-F5344CB8AC3E}">
        <p14:creationId xmlns:p14="http://schemas.microsoft.com/office/powerpoint/2010/main" val="133300411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56E22-6151-D24A-891E-07AEAA395729}"/>
              </a:ext>
            </a:extLst>
          </p:cNvPr>
          <p:cNvSpPr>
            <a:spLocks noGrp="1"/>
          </p:cNvSpPr>
          <p:nvPr>
            <p:ph type="title"/>
          </p:nvPr>
        </p:nvSpPr>
        <p:spPr/>
        <p:txBody>
          <a:bodyPr/>
          <a:lstStyle/>
          <a:p>
            <a:r>
              <a:rPr lang="en-US"/>
              <a:t>Hướng tài liệu (Document)</a:t>
            </a:r>
          </a:p>
        </p:txBody>
      </p:sp>
      <p:sp>
        <p:nvSpPr>
          <p:cNvPr id="3" name="Content Placeholder 2">
            <a:extLst>
              <a:ext uri="{FF2B5EF4-FFF2-40B4-BE49-F238E27FC236}">
                <a16:creationId xmlns:a16="http://schemas.microsoft.com/office/drawing/2014/main" id="{737AB929-A727-2D45-905A-EFFC86746871}"/>
              </a:ext>
            </a:extLst>
          </p:cNvPr>
          <p:cNvSpPr>
            <a:spLocks noGrp="1"/>
          </p:cNvSpPr>
          <p:nvPr>
            <p:ph idx="1"/>
          </p:nvPr>
        </p:nvSpPr>
        <p:spPr>
          <a:xfrm>
            <a:off x="609600" y="1404938"/>
            <a:ext cx="11201400" cy="4767262"/>
          </a:xfrm>
        </p:spPr>
        <p:txBody>
          <a:bodyPr/>
          <a:lstStyle/>
          <a:p>
            <a:r>
              <a:rPr lang="en-US" dirty="0" err="1"/>
              <a:t>Mô hình Hướng tài liệu được</a:t>
            </a:r>
            <a:r>
              <a:rPr lang="en-US" dirty="0"/>
              <a:t> </a:t>
            </a:r>
            <a:r>
              <a:rPr lang="en-US" dirty="0" err="1"/>
              <a:t>thiết</a:t>
            </a:r>
            <a:r>
              <a:rPr lang="en-US" dirty="0"/>
              <a:t> </a:t>
            </a:r>
            <a:r>
              <a:rPr lang="en-US" dirty="0" err="1"/>
              <a:t>kế</a:t>
            </a:r>
            <a:r>
              <a:rPr lang="en-US" dirty="0"/>
              <a:t> </a:t>
            </a:r>
            <a:r>
              <a:rPr lang="en-US" dirty="0" err="1"/>
              <a:t>dùng</a:t>
            </a:r>
            <a:r>
              <a:rPr lang="en-US" dirty="0"/>
              <a:t> </a:t>
            </a:r>
            <a:r>
              <a:rPr lang="en-US" dirty="0" err="1"/>
              <a:t>để</a:t>
            </a:r>
            <a:r>
              <a:rPr lang="en-US" dirty="0"/>
              <a:t> </a:t>
            </a:r>
            <a:r>
              <a:rPr lang="en-US" dirty="0" err="1"/>
              <a:t>lưu</a:t>
            </a:r>
            <a:r>
              <a:rPr lang="en-US" dirty="0"/>
              <a:t> </a:t>
            </a:r>
            <a:r>
              <a:rPr lang="en-US" dirty="0" err="1"/>
              <a:t>trữ</a:t>
            </a:r>
            <a:r>
              <a:rPr lang="en-US" dirty="0"/>
              <a:t>, </a:t>
            </a:r>
            <a:r>
              <a:rPr lang="en-US" dirty="0" err="1"/>
              <a:t>truy</a:t>
            </a:r>
            <a:r>
              <a:rPr lang="en-US" dirty="0"/>
              <a:t> </a:t>
            </a:r>
            <a:r>
              <a:rPr lang="en-US" dirty="0" err="1"/>
              <a:t>xuất</a:t>
            </a:r>
            <a:r>
              <a:rPr lang="en-US" dirty="0"/>
              <a:t> </a:t>
            </a:r>
            <a:r>
              <a:rPr lang="en-US" dirty="0" err="1"/>
              <a:t>và</a:t>
            </a:r>
            <a:r>
              <a:rPr lang="en-US" dirty="0"/>
              <a:t> </a:t>
            </a:r>
            <a:r>
              <a:rPr lang="en-US" dirty="0" err="1"/>
              <a:t>quản</a:t>
            </a:r>
            <a:r>
              <a:rPr lang="en-US" dirty="0"/>
              <a:t> </a:t>
            </a:r>
            <a:r>
              <a:rPr lang="en-US" dirty="0" err="1"/>
              <a:t>lý</a:t>
            </a:r>
            <a:r>
              <a:rPr lang="en-US" dirty="0"/>
              <a:t> </a:t>
            </a:r>
            <a:r>
              <a:rPr lang="en-US" dirty="0" err="1">
                <a:solidFill>
                  <a:srgbClr val="FF0000"/>
                </a:solidFill>
              </a:rPr>
              <a:t>dữ liệu có dạng</a:t>
            </a:r>
            <a:r>
              <a:rPr lang="en-US" dirty="0">
                <a:solidFill>
                  <a:srgbClr val="FF0000"/>
                </a:solidFill>
              </a:rPr>
              <a:t> </a:t>
            </a:r>
            <a:r>
              <a:rPr lang="en-US" dirty="0" err="1">
                <a:solidFill>
                  <a:srgbClr val="FF0000"/>
                </a:solidFill>
              </a:rPr>
              <a:t>tài</a:t>
            </a:r>
            <a:r>
              <a:rPr lang="en-US" dirty="0">
                <a:solidFill>
                  <a:srgbClr val="FF0000"/>
                </a:solidFill>
              </a:rPr>
              <a:t> </a:t>
            </a:r>
            <a:r>
              <a:rPr lang="en-US" dirty="0" err="1">
                <a:solidFill>
                  <a:srgbClr val="FF0000"/>
                </a:solidFill>
              </a:rPr>
              <a:t>liệu</a:t>
            </a:r>
            <a:r>
              <a:rPr lang="en-US" dirty="0">
                <a:solidFill>
                  <a:srgbClr val="FF0000"/>
                </a:solidFill>
              </a:rPr>
              <a:t> hay </a:t>
            </a:r>
            <a:r>
              <a:rPr lang="en-US" dirty="0" err="1">
                <a:solidFill>
                  <a:srgbClr val="FF0000"/>
                </a:solidFill>
              </a:rPr>
              <a:t>dữ</a:t>
            </a:r>
            <a:r>
              <a:rPr lang="en-US" dirty="0">
                <a:solidFill>
                  <a:srgbClr val="FF0000"/>
                </a:solidFill>
              </a:rPr>
              <a:t> </a:t>
            </a:r>
            <a:r>
              <a:rPr lang="en-US" dirty="0" err="1">
                <a:solidFill>
                  <a:srgbClr val="FF0000"/>
                </a:solidFill>
              </a:rPr>
              <a:t>liệu</a:t>
            </a:r>
            <a:r>
              <a:rPr lang="en-US" dirty="0">
                <a:solidFill>
                  <a:srgbClr val="FF0000"/>
                </a:solidFill>
              </a:rPr>
              <a:t> </a:t>
            </a:r>
            <a:r>
              <a:rPr lang="en-US" dirty="0" err="1">
                <a:solidFill>
                  <a:srgbClr val="FF0000"/>
                </a:solidFill>
              </a:rPr>
              <a:t>bán</a:t>
            </a:r>
            <a:r>
              <a:rPr lang="en-US" dirty="0">
                <a:solidFill>
                  <a:srgbClr val="FF0000"/>
                </a:solidFill>
              </a:rPr>
              <a:t> </a:t>
            </a:r>
            <a:r>
              <a:rPr lang="en-US" dirty="0" err="1">
                <a:solidFill>
                  <a:srgbClr val="FF0000"/>
                </a:solidFill>
              </a:rPr>
              <a:t>cấu</a:t>
            </a:r>
            <a:r>
              <a:rPr lang="en-US" dirty="0">
                <a:solidFill>
                  <a:srgbClr val="FF0000"/>
                </a:solidFill>
              </a:rPr>
              <a:t> </a:t>
            </a:r>
            <a:r>
              <a:rPr lang="en-US" dirty="0" err="1">
                <a:solidFill>
                  <a:srgbClr val="FF0000"/>
                </a:solidFill>
              </a:rPr>
              <a:t>trúc</a:t>
            </a:r>
            <a:r>
              <a:rPr lang="en-US" dirty="0">
                <a:solidFill>
                  <a:srgbClr val="FF0000"/>
                </a:solidFill>
              </a:rPr>
              <a:t> </a:t>
            </a:r>
            <a:r>
              <a:rPr lang="en-US" dirty="0" err="1">
                <a:solidFill>
                  <a:srgbClr val="FF0000"/>
                </a:solidFill>
              </a:rPr>
              <a:t>hoặc</a:t>
            </a:r>
            <a:r>
              <a:rPr lang="en-US" dirty="0">
                <a:solidFill>
                  <a:srgbClr val="FF0000"/>
                </a:solidFill>
              </a:rPr>
              <a:t> </a:t>
            </a:r>
            <a:r>
              <a:rPr lang="en-US" dirty="0" err="1">
                <a:solidFill>
                  <a:srgbClr val="FF0000"/>
                </a:solidFill>
              </a:rPr>
              <a:t>thông</a:t>
            </a:r>
            <a:r>
              <a:rPr lang="en-US" dirty="0">
                <a:solidFill>
                  <a:srgbClr val="FF0000"/>
                </a:solidFill>
              </a:rPr>
              <a:t> tin</a:t>
            </a:r>
            <a:r>
              <a:rPr lang="en-US" dirty="0"/>
              <a:t>. </a:t>
            </a:r>
          </a:p>
          <a:p>
            <a:r>
              <a:rPr lang="en-US" dirty="0" err="1">
                <a:solidFill>
                  <a:srgbClr val="FF0000"/>
                </a:solidFill>
              </a:rPr>
              <a:t>Khái</a:t>
            </a:r>
            <a:r>
              <a:rPr lang="en-US" dirty="0">
                <a:solidFill>
                  <a:srgbClr val="FF0000"/>
                </a:solidFill>
              </a:rPr>
              <a:t> </a:t>
            </a:r>
            <a:r>
              <a:rPr lang="en-US" dirty="0" err="1">
                <a:solidFill>
                  <a:srgbClr val="FF0000"/>
                </a:solidFill>
              </a:rPr>
              <a:t>niệm</a:t>
            </a:r>
            <a:r>
              <a:rPr lang="en-US" dirty="0">
                <a:solidFill>
                  <a:srgbClr val="FF0000"/>
                </a:solidFill>
              </a:rPr>
              <a:t> </a:t>
            </a:r>
            <a:r>
              <a:rPr lang="en-US" dirty="0" err="1">
                <a:solidFill>
                  <a:srgbClr val="FF0000"/>
                </a:solidFill>
              </a:rPr>
              <a:t>về</a:t>
            </a:r>
            <a:r>
              <a:rPr lang="en-US" dirty="0">
                <a:solidFill>
                  <a:srgbClr val="FF0000"/>
                </a:solidFill>
              </a:rPr>
              <a:t> </a:t>
            </a:r>
            <a:r>
              <a:rPr lang="en-US" dirty="0" err="1">
                <a:solidFill>
                  <a:srgbClr val="FF0000"/>
                </a:solidFill>
              </a:rPr>
              <a:t>quan</a:t>
            </a:r>
            <a:r>
              <a:rPr lang="en-US" dirty="0">
                <a:solidFill>
                  <a:srgbClr val="FF0000"/>
                </a:solidFill>
              </a:rPr>
              <a:t> </a:t>
            </a:r>
            <a:r>
              <a:rPr lang="en-US" dirty="0" err="1">
                <a:solidFill>
                  <a:srgbClr val="FF0000"/>
                </a:solidFill>
              </a:rPr>
              <a:t>hê</a:t>
            </a:r>
            <a:r>
              <a:rPr lang="en-US" dirty="0">
                <a:solidFill>
                  <a:srgbClr val="FF0000"/>
                </a:solidFill>
              </a:rPr>
              <a:t>̣ (relations hay </a:t>
            </a:r>
            <a:r>
              <a:rPr lang="en-US" dirty="0" err="1">
                <a:solidFill>
                  <a:srgbClr val="FF0000"/>
                </a:solidFill>
              </a:rPr>
              <a:t>bảng</a:t>
            </a:r>
            <a:r>
              <a:rPr lang="en-US" dirty="0">
                <a:solidFill>
                  <a:srgbClr val="FF0000"/>
                </a:solidFill>
              </a:rPr>
              <a:t>) </a:t>
            </a:r>
            <a:r>
              <a:rPr lang="en-US" dirty="0" err="1">
                <a:solidFill>
                  <a:srgbClr val="FF0000"/>
                </a:solidFill>
              </a:rPr>
              <a:t>trong</a:t>
            </a:r>
            <a:r>
              <a:rPr lang="en-US" dirty="0">
                <a:solidFill>
                  <a:srgbClr val="FF0000"/>
                </a:solidFill>
              </a:rPr>
              <a:t> </a:t>
            </a:r>
            <a:r>
              <a:rPr lang="en-US" dirty="0" err="1">
                <a:solidFill>
                  <a:srgbClr val="FF0000"/>
                </a:solidFill>
              </a:rPr>
              <a:t>những</a:t>
            </a:r>
            <a:r>
              <a:rPr lang="en-US" dirty="0">
                <a:solidFill>
                  <a:srgbClr val="FF0000"/>
                </a:solidFill>
              </a:rPr>
              <a:t> </a:t>
            </a:r>
            <a:r>
              <a:rPr lang="en-US" dirty="0" err="1">
                <a:solidFill>
                  <a:srgbClr val="FF0000"/>
                </a:solidFill>
              </a:rPr>
              <a:t>hệ</a:t>
            </a:r>
            <a:r>
              <a:rPr lang="en-US" dirty="0">
                <a:solidFill>
                  <a:srgbClr val="FF0000"/>
                </a:solidFill>
              </a:rPr>
              <a:t> </a:t>
            </a:r>
            <a:r>
              <a:rPr lang="en-US" dirty="0" err="1">
                <a:solidFill>
                  <a:srgbClr val="FF0000"/>
                </a:solidFill>
              </a:rPr>
              <a:t>thống</a:t>
            </a:r>
            <a:r>
              <a:rPr lang="en-US" dirty="0">
                <a:solidFill>
                  <a:srgbClr val="FF0000"/>
                </a:solidFill>
              </a:rPr>
              <a:t> </a:t>
            </a:r>
            <a:r>
              <a:rPr lang="en-US" dirty="0" err="1">
                <a:solidFill>
                  <a:srgbClr val="FF0000"/>
                </a:solidFill>
              </a:rPr>
              <a:t>này</a:t>
            </a:r>
            <a:r>
              <a:rPr lang="en-US" dirty="0">
                <a:solidFill>
                  <a:srgbClr val="FF0000"/>
                </a:solidFill>
              </a:rPr>
              <a:t> </a:t>
            </a:r>
            <a:r>
              <a:rPr lang="en-US" dirty="0" err="1">
                <a:solidFill>
                  <a:srgbClr val="FF0000"/>
                </a:solidFill>
              </a:rPr>
              <a:t>được</a:t>
            </a:r>
            <a:r>
              <a:rPr lang="en-US" dirty="0">
                <a:solidFill>
                  <a:srgbClr val="FF0000"/>
                </a:solidFill>
              </a:rPr>
              <a:t> </a:t>
            </a:r>
            <a:r>
              <a:rPr lang="en-US" dirty="0" err="1">
                <a:solidFill>
                  <a:srgbClr val="FF0000"/>
                </a:solidFill>
              </a:rPr>
              <a:t>thiết</a:t>
            </a:r>
            <a:r>
              <a:rPr lang="en-US" dirty="0">
                <a:solidFill>
                  <a:srgbClr val="FF0000"/>
                </a:solidFill>
              </a:rPr>
              <a:t> </a:t>
            </a:r>
            <a:r>
              <a:rPr lang="en-US" dirty="0" err="1">
                <a:solidFill>
                  <a:srgbClr val="FF0000"/>
                </a:solidFill>
              </a:rPr>
              <a:t>kế</a:t>
            </a:r>
            <a:r>
              <a:rPr lang="en-US" dirty="0">
                <a:solidFill>
                  <a:srgbClr val="FF0000"/>
                </a:solidFill>
              </a:rPr>
              <a:t> </a:t>
            </a:r>
            <a:r>
              <a:rPr lang="en-US" dirty="0" err="1">
                <a:solidFill>
                  <a:srgbClr val="FF0000"/>
                </a:solidFill>
              </a:rPr>
              <a:t>xung</a:t>
            </a:r>
            <a:r>
              <a:rPr lang="en-US" dirty="0">
                <a:solidFill>
                  <a:srgbClr val="FF0000"/>
                </a:solidFill>
              </a:rPr>
              <a:t> </a:t>
            </a:r>
            <a:r>
              <a:rPr lang="en-US" dirty="0" err="1">
                <a:solidFill>
                  <a:srgbClr val="FF0000"/>
                </a:solidFill>
              </a:rPr>
              <a:t>quanh</a:t>
            </a:r>
            <a:r>
              <a:rPr lang="en-US" dirty="0">
                <a:solidFill>
                  <a:srgbClr val="FF0000"/>
                </a:solidFill>
              </a:rPr>
              <a:t> </a:t>
            </a:r>
            <a:r>
              <a:rPr lang="en-US" dirty="0" err="1">
                <a:solidFill>
                  <a:srgbClr val="FF0000"/>
                </a:solidFill>
              </a:rPr>
              <a:t>một</a:t>
            </a:r>
            <a:r>
              <a:rPr lang="en-US" dirty="0">
                <a:solidFill>
                  <a:srgbClr val="FF0000"/>
                </a:solidFill>
              </a:rPr>
              <a:t> </a:t>
            </a:r>
            <a:r>
              <a:rPr lang="en-US" dirty="0" err="1">
                <a:solidFill>
                  <a:srgbClr val="FF0000"/>
                </a:solidFill>
              </a:rPr>
              <a:t>khái</a:t>
            </a:r>
            <a:r>
              <a:rPr lang="en-US" dirty="0">
                <a:solidFill>
                  <a:srgbClr val="FF0000"/>
                </a:solidFill>
              </a:rPr>
              <a:t> </a:t>
            </a:r>
            <a:r>
              <a:rPr lang="en-US" dirty="0" err="1">
                <a:solidFill>
                  <a:srgbClr val="FF0000"/>
                </a:solidFill>
              </a:rPr>
              <a:t>niệm</a:t>
            </a:r>
            <a:r>
              <a:rPr lang="en-US" dirty="0">
                <a:solidFill>
                  <a:srgbClr val="FF0000"/>
                </a:solidFill>
              </a:rPr>
              <a:t> </a:t>
            </a:r>
            <a:r>
              <a:rPr lang="en-US" dirty="0" err="1">
                <a:solidFill>
                  <a:srgbClr val="FF0000"/>
                </a:solidFill>
              </a:rPr>
              <a:t>trừu</a:t>
            </a:r>
            <a:r>
              <a:rPr lang="en-US" dirty="0">
                <a:solidFill>
                  <a:srgbClr val="FF0000"/>
                </a:solidFill>
              </a:rPr>
              <a:t> </a:t>
            </a:r>
            <a:r>
              <a:rPr lang="en-US" dirty="0" err="1">
                <a:solidFill>
                  <a:srgbClr val="FF0000"/>
                </a:solidFill>
              </a:rPr>
              <a:t>tượng</a:t>
            </a:r>
            <a:r>
              <a:rPr lang="en-US" dirty="0">
                <a:solidFill>
                  <a:srgbClr val="FF0000"/>
                </a:solidFill>
              </a:rPr>
              <a:t> </a:t>
            </a:r>
            <a:r>
              <a:rPr lang="en-US" dirty="0" err="1">
                <a:solidFill>
                  <a:srgbClr val="FF0000"/>
                </a:solidFill>
              </a:rPr>
              <a:t>gọi</a:t>
            </a:r>
            <a:r>
              <a:rPr lang="en-US" dirty="0">
                <a:solidFill>
                  <a:srgbClr val="FF0000"/>
                </a:solidFill>
              </a:rPr>
              <a:t> </a:t>
            </a:r>
            <a:r>
              <a:rPr lang="en-US" dirty="0" err="1">
                <a:solidFill>
                  <a:srgbClr val="FF0000"/>
                </a:solidFill>
              </a:rPr>
              <a:t>là</a:t>
            </a:r>
            <a:r>
              <a:rPr lang="en-US" dirty="0">
                <a:solidFill>
                  <a:srgbClr val="FF0000"/>
                </a:solidFill>
              </a:rPr>
              <a:t> </a:t>
            </a:r>
            <a:r>
              <a:rPr lang="en-US" dirty="0" err="1">
                <a:solidFill>
                  <a:srgbClr val="FF0000"/>
                </a:solidFill>
              </a:rPr>
              <a:t>tài</a:t>
            </a:r>
            <a:r>
              <a:rPr lang="en-US" dirty="0">
                <a:solidFill>
                  <a:srgbClr val="FF0000"/>
                </a:solidFill>
              </a:rPr>
              <a:t> </a:t>
            </a:r>
            <a:r>
              <a:rPr lang="en-US" dirty="0" err="1">
                <a:solidFill>
                  <a:srgbClr val="FF0000"/>
                </a:solidFill>
              </a:rPr>
              <a:t>liệu</a:t>
            </a:r>
            <a:r>
              <a:rPr lang="en-US" dirty="0">
                <a:solidFill>
                  <a:srgbClr val="FF0000"/>
                </a:solidFill>
              </a:rPr>
              <a:t> (document).</a:t>
            </a:r>
          </a:p>
          <a:p>
            <a:r>
              <a:rPr lang="en-US" dirty="0" err="1"/>
              <a:t>Sử dụng</a:t>
            </a:r>
            <a:r>
              <a:rPr lang="en-US" dirty="0"/>
              <a:t> </a:t>
            </a:r>
            <a:r>
              <a:rPr lang="en-US" dirty="0">
                <a:solidFill>
                  <a:srgbClr val="FF0000"/>
                </a:solidFill>
              </a:rPr>
              <a:t>key-document (</a:t>
            </a:r>
            <a:r>
              <a:rPr lang="en-US" dirty="0" err="1">
                <a:solidFill>
                  <a:srgbClr val="FF0000"/>
                </a:solidFill>
              </a:rPr>
              <a:t>hoặc</a:t>
            </a:r>
            <a:r>
              <a:rPr lang="en-US" dirty="0">
                <a:solidFill>
                  <a:srgbClr val="FF0000"/>
                </a:solidFill>
              </a:rPr>
              <a:t> key-value) </a:t>
            </a:r>
            <a:r>
              <a:rPr lang="en-US" dirty="0" err="1"/>
              <a:t>để</a:t>
            </a:r>
            <a:r>
              <a:rPr lang="en-US" dirty="0"/>
              <a:t> </a:t>
            </a:r>
            <a:r>
              <a:rPr lang="en-US" dirty="0" err="1"/>
              <a:t>lấy</a:t>
            </a:r>
            <a:r>
              <a:rPr lang="en-US" dirty="0"/>
              <a:t> </a:t>
            </a:r>
            <a:r>
              <a:rPr lang="en-US" dirty="0" err="1"/>
              <a:t>một</a:t>
            </a:r>
            <a:r>
              <a:rPr lang="en-US" dirty="0"/>
              <a:t> </a:t>
            </a:r>
            <a:r>
              <a:rPr lang="en-US" dirty="0" err="1"/>
              <a:t>tài</a:t>
            </a:r>
            <a:r>
              <a:rPr lang="en-US" dirty="0"/>
              <a:t> </a:t>
            </a:r>
            <a:r>
              <a:rPr lang="en-US" dirty="0" err="1"/>
              <a:t>liệu</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sẽ</a:t>
            </a:r>
            <a:r>
              <a:rPr lang="en-US" dirty="0"/>
              <a:t> </a:t>
            </a:r>
            <a:r>
              <a:rPr lang="en-US" dirty="0" err="1"/>
              <a:t>cung</a:t>
            </a:r>
            <a:r>
              <a:rPr lang="en-US" dirty="0"/>
              <a:t> </a:t>
            </a:r>
            <a:r>
              <a:rPr lang="en-US" dirty="0" err="1"/>
              <a:t>cấp</a:t>
            </a:r>
            <a:r>
              <a:rPr lang="en-US" dirty="0"/>
              <a:t> </a:t>
            </a:r>
            <a:r>
              <a:rPr lang="en-US" dirty="0" err="1"/>
              <a:t>một</a:t>
            </a:r>
            <a:r>
              <a:rPr lang="en-US" dirty="0"/>
              <a:t> API </a:t>
            </a:r>
            <a:r>
              <a:rPr lang="en-US" dirty="0" err="1"/>
              <a:t>hoặc</a:t>
            </a:r>
            <a:r>
              <a:rPr lang="en-US" dirty="0"/>
              <a:t> </a:t>
            </a:r>
            <a:r>
              <a:rPr lang="en-US" dirty="0" err="1"/>
              <a:t>ngôn</a:t>
            </a:r>
            <a:r>
              <a:rPr lang="en-US" dirty="0"/>
              <a:t> </a:t>
            </a:r>
            <a:r>
              <a:rPr lang="en-US" dirty="0" err="1"/>
              <a:t>ngữ</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phép</a:t>
            </a:r>
            <a:r>
              <a:rPr lang="en-US" dirty="0"/>
              <a:t> </a:t>
            </a:r>
            <a:r>
              <a:rPr lang="en-US" dirty="0" err="1"/>
              <a:t>bạn</a:t>
            </a:r>
            <a:r>
              <a:rPr lang="en-US" dirty="0"/>
              <a:t> </a:t>
            </a:r>
            <a:r>
              <a:rPr lang="en-US" dirty="0" err="1"/>
              <a:t>lấy</a:t>
            </a:r>
            <a:r>
              <a:rPr lang="en-US" dirty="0"/>
              <a:t> </a:t>
            </a:r>
            <a:r>
              <a:rPr lang="en-US" dirty="0" err="1"/>
              <a:t>các</a:t>
            </a:r>
            <a:r>
              <a:rPr lang="en-US" dirty="0"/>
              <a:t> </a:t>
            </a:r>
            <a:r>
              <a:rPr lang="en-US" dirty="0" err="1"/>
              <a:t>tài</a:t>
            </a:r>
            <a:r>
              <a:rPr lang="en-US" dirty="0"/>
              <a:t> </a:t>
            </a:r>
            <a:r>
              <a:rPr lang="en-US" dirty="0" err="1"/>
              <a:t>liệu</a:t>
            </a:r>
            <a:r>
              <a:rPr lang="en-US" dirty="0"/>
              <a:t> </a:t>
            </a:r>
            <a:r>
              <a:rPr lang="en-US" dirty="0" err="1"/>
              <a:t>dựa</a:t>
            </a:r>
            <a:r>
              <a:rPr lang="en-US" dirty="0"/>
              <a:t> </a:t>
            </a:r>
            <a:r>
              <a:rPr lang="en-US" dirty="0" err="1"/>
              <a:t>trên</a:t>
            </a:r>
            <a:r>
              <a:rPr lang="en-US" dirty="0"/>
              <a:t> </a:t>
            </a:r>
            <a:r>
              <a:rPr lang="en-US" dirty="0" err="1"/>
              <a:t>nội</a:t>
            </a:r>
            <a:r>
              <a:rPr lang="en-US" dirty="0"/>
              <a:t> dung.</a:t>
            </a:r>
          </a:p>
          <a:p>
            <a:r>
              <a:rPr lang="en-US" dirty="0">
                <a:solidFill>
                  <a:srgbClr val="008000"/>
                </a:solidFill>
              </a:rPr>
              <a:t>Ứng dụng: Các hệ thống lưu trữ nội dung mạng xã hội, trang web.</a:t>
            </a:r>
          </a:p>
          <a:p>
            <a:endParaRPr lang="en-US" dirty="0"/>
          </a:p>
        </p:txBody>
      </p:sp>
    </p:spTree>
    <p:extLst>
      <p:ext uri="{BB962C8B-B14F-4D97-AF65-F5344CB8AC3E}">
        <p14:creationId xmlns:p14="http://schemas.microsoft.com/office/powerpoint/2010/main" val="149582049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86CC7-5464-5A4A-90C2-14FB67FA3060}"/>
              </a:ext>
            </a:extLst>
          </p:cNvPr>
          <p:cNvSpPr>
            <a:spLocks noGrp="1"/>
          </p:cNvSpPr>
          <p:nvPr>
            <p:ph type="title"/>
          </p:nvPr>
        </p:nvSpPr>
        <p:spPr/>
        <p:txBody>
          <a:bodyPr/>
          <a:lstStyle/>
          <a:p>
            <a:r>
              <a:rPr lang="en-US"/>
              <a:t>Hướng tài liệu (Document)</a:t>
            </a:r>
          </a:p>
        </p:txBody>
      </p:sp>
      <p:pic>
        <p:nvPicPr>
          <p:cNvPr id="4" name="Content Placeholder 3" descr="http://www.cloudcomputingdevelopment.net/wp-content/uploads/nodejs2.jpg">
            <a:extLst>
              <a:ext uri="{FF2B5EF4-FFF2-40B4-BE49-F238E27FC236}">
                <a16:creationId xmlns:a16="http://schemas.microsoft.com/office/drawing/2014/main" id="{429030BA-39FF-2047-821E-89155C0ABBA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1210" y="1600200"/>
            <a:ext cx="5229579" cy="4525963"/>
          </a:xfrm>
          <a:prstGeom prst="rect">
            <a:avLst/>
          </a:prstGeom>
          <a:noFill/>
          <a:ln>
            <a:noFill/>
          </a:ln>
        </p:spPr>
      </p:pic>
    </p:spTree>
    <p:extLst>
      <p:ext uri="{BB962C8B-B14F-4D97-AF65-F5344CB8AC3E}">
        <p14:creationId xmlns:p14="http://schemas.microsoft.com/office/powerpoint/2010/main" val="311498862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829B4-5E9B-D745-BE1A-9F7F3499DB6B}"/>
              </a:ext>
            </a:extLst>
          </p:cNvPr>
          <p:cNvSpPr>
            <a:spLocks noGrp="1"/>
          </p:cNvSpPr>
          <p:nvPr>
            <p:ph type="title"/>
          </p:nvPr>
        </p:nvSpPr>
        <p:spPr/>
        <p:txBody>
          <a:bodyPr/>
          <a:lstStyle/>
          <a:p>
            <a:r>
              <a:rPr lang="en-US"/>
              <a:t>Hướng cột (Column)</a:t>
            </a:r>
          </a:p>
        </p:txBody>
      </p:sp>
      <p:sp>
        <p:nvSpPr>
          <p:cNvPr id="3" name="Content Placeholder 2">
            <a:extLst>
              <a:ext uri="{FF2B5EF4-FFF2-40B4-BE49-F238E27FC236}">
                <a16:creationId xmlns:a16="http://schemas.microsoft.com/office/drawing/2014/main" id="{C222098D-394D-834A-87E3-F00A9BFD3597}"/>
              </a:ext>
            </a:extLst>
          </p:cNvPr>
          <p:cNvSpPr>
            <a:spLocks noGrp="1"/>
          </p:cNvSpPr>
          <p:nvPr>
            <p:ph idx="1"/>
          </p:nvPr>
        </p:nvSpPr>
        <p:spPr>
          <a:xfrm>
            <a:off x="647700" y="1166018"/>
            <a:ext cx="10972800" cy="4853782"/>
          </a:xfrm>
        </p:spPr>
        <p:txBody>
          <a:bodyPr/>
          <a:lstStyle/>
          <a:p>
            <a:r>
              <a:rPr lang="en-US">
                <a:solidFill>
                  <a:srgbClr val="FF0000"/>
                </a:solidFill>
              </a:rPr>
              <a:t>Mô hình hướng cột </a:t>
            </a:r>
            <a:r>
              <a:rPr lang="en-US" dirty="0" err="1">
                <a:solidFill>
                  <a:srgbClr val="FF0000"/>
                </a:solidFill>
              </a:rPr>
              <a:t>xem</a:t>
            </a:r>
            <a:r>
              <a:rPr lang="en-US" dirty="0">
                <a:solidFill>
                  <a:srgbClr val="FF0000"/>
                </a:solidFill>
              </a:rPr>
              <a:t> </a:t>
            </a:r>
            <a:r>
              <a:rPr lang="en-US" dirty="0" err="1">
                <a:solidFill>
                  <a:srgbClr val="FF0000"/>
                </a:solidFill>
              </a:rPr>
              <a:t>xét</a:t>
            </a:r>
            <a:r>
              <a:rPr lang="en-US" dirty="0">
                <a:solidFill>
                  <a:srgbClr val="FF0000"/>
                </a:solidFill>
              </a:rPr>
              <a:t> </a:t>
            </a:r>
            <a:r>
              <a:rPr lang="en-US" dirty="0" err="1">
                <a:solidFill>
                  <a:srgbClr val="FF0000"/>
                </a:solidFill>
              </a:rPr>
              <a:t>nhiều</a:t>
            </a:r>
            <a:r>
              <a:rPr lang="en-US" dirty="0">
                <a:solidFill>
                  <a:srgbClr val="FF0000"/>
                </a:solidFill>
              </a:rPr>
              <a:t> </a:t>
            </a:r>
            <a:r>
              <a:rPr lang="en-US" dirty="0" err="1">
                <a:solidFill>
                  <a:srgbClr val="FF0000"/>
                </a:solidFill>
              </a:rPr>
              <a:t>trường</a:t>
            </a:r>
            <a:r>
              <a:rPr lang="en-US" dirty="0">
                <a:solidFill>
                  <a:srgbClr val="FF0000"/>
                </a:solidFill>
              </a:rPr>
              <a:t> </a:t>
            </a:r>
            <a:r>
              <a:rPr lang="en-US" dirty="0" err="1">
                <a:solidFill>
                  <a:srgbClr val="FF0000"/>
                </a:solidFill>
              </a:rPr>
              <a:t>hợp</a:t>
            </a:r>
            <a:r>
              <a:rPr lang="en-US" dirty="0">
                <a:solidFill>
                  <a:srgbClr val="FF0000"/>
                </a:solidFill>
              </a:rPr>
              <a:t> </a:t>
            </a:r>
            <a:r>
              <a:rPr lang="en-US" dirty="0" err="1">
                <a:solidFill>
                  <a:srgbClr val="FF0000"/>
                </a:solidFill>
              </a:rPr>
              <a:t>khác</a:t>
            </a:r>
            <a:r>
              <a:rPr lang="en-US" dirty="0">
                <a:solidFill>
                  <a:srgbClr val="FF0000"/>
                </a:solidFill>
              </a:rPr>
              <a:t> </a:t>
            </a:r>
            <a:r>
              <a:rPr lang="en-US" dirty="0" err="1">
                <a:solidFill>
                  <a:srgbClr val="FF0000"/>
                </a:solidFill>
              </a:rPr>
              <a:t>nhau</a:t>
            </a:r>
            <a:r>
              <a:rPr lang="en-US" dirty="0">
                <a:solidFill>
                  <a:srgbClr val="FF0000"/>
                </a:solidFill>
              </a:rPr>
              <a:t> </a:t>
            </a:r>
            <a:r>
              <a:rPr lang="en-US" dirty="0" err="1">
                <a:solidFill>
                  <a:srgbClr val="FF0000"/>
                </a:solidFill>
              </a:rPr>
              <a:t>của các</a:t>
            </a:r>
            <a:r>
              <a:rPr lang="en-US" dirty="0">
                <a:solidFill>
                  <a:srgbClr val="FF0000"/>
                </a:solidFill>
              </a:rPr>
              <a:t> </a:t>
            </a:r>
            <a:r>
              <a:rPr lang="en-US" dirty="0" err="1">
                <a:solidFill>
                  <a:srgbClr val="FF0000"/>
                </a:solidFill>
              </a:rPr>
              <a:t>thuộc</a:t>
            </a:r>
            <a:r>
              <a:rPr lang="en-US" dirty="0">
                <a:solidFill>
                  <a:srgbClr val="FF0000"/>
                </a:solidFill>
              </a:rPr>
              <a:t> </a:t>
            </a:r>
            <a:r>
              <a:rPr lang="en-US" dirty="0" err="1">
                <a:solidFill>
                  <a:srgbClr val="FF0000"/>
                </a:solidFill>
              </a:rPr>
              <a:t>tính</a:t>
            </a:r>
            <a:r>
              <a:rPr lang="en-US" dirty="0">
                <a:solidFill>
                  <a:srgbClr val="FF0000"/>
                </a:solidFill>
              </a:rPr>
              <a:t>chỉ </a:t>
            </a:r>
            <a:r>
              <a:rPr lang="en-US" dirty="0" err="1">
                <a:solidFill>
                  <a:srgbClr val="FF0000"/>
                </a:solidFill>
              </a:rPr>
              <a:t>chứa</a:t>
            </a:r>
            <a:r>
              <a:rPr lang="en-US" dirty="0">
                <a:solidFill>
                  <a:srgbClr val="FF0000"/>
                </a:solidFill>
              </a:rPr>
              <a:t> </a:t>
            </a:r>
            <a:r>
              <a:rPr lang="en-US" dirty="0" err="1">
                <a:solidFill>
                  <a:srgbClr val="FF0000"/>
                </a:solidFill>
              </a:rPr>
              <a:t>một</a:t>
            </a:r>
            <a:r>
              <a:rPr lang="en-US" dirty="0">
                <a:solidFill>
                  <a:srgbClr val="FF0000"/>
                </a:solidFill>
              </a:rPr>
              <a:t> </a:t>
            </a:r>
            <a:r>
              <a:rPr lang="en-US" dirty="0" err="1">
                <a:solidFill>
                  <a:srgbClr val="FF0000"/>
                </a:solidFill>
              </a:rPr>
              <a:t>cặp</a:t>
            </a:r>
            <a:r>
              <a:rPr lang="en-US" dirty="0">
                <a:solidFill>
                  <a:srgbClr val="FF0000"/>
                </a:solidFill>
              </a:rPr>
              <a:t> </a:t>
            </a:r>
            <a:r>
              <a:rPr lang="en-US" dirty="0" err="1">
                <a:solidFill>
                  <a:srgbClr val="FF0000"/>
                </a:solidFill>
              </a:rPr>
              <a:t>giá</a:t>
            </a:r>
            <a:r>
              <a:rPr lang="en-US" dirty="0">
                <a:solidFill>
                  <a:srgbClr val="FF0000"/>
                </a:solidFill>
              </a:rPr>
              <a:t> trị cần thiết </a:t>
            </a:r>
            <a:r>
              <a:rPr lang="en-US" dirty="0" err="1">
                <a:solidFill>
                  <a:srgbClr val="FF0000"/>
                </a:solidFill>
              </a:rPr>
              <a:t>trong</a:t>
            </a:r>
            <a:r>
              <a:rPr lang="en-US" dirty="0">
                <a:solidFill>
                  <a:srgbClr val="FF0000"/>
                </a:solidFill>
              </a:rPr>
              <a:t> </a:t>
            </a:r>
            <a:r>
              <a:rPr lang="en-US" dirty="0" err="1">
                <a:solidFill>
                  <a:srgbClr val="FF0000"/>
                </a:solidFill>
              </a:rPr>
              <a:t>mỗi</a:t>
            </a:r>
            <a:r>
              <a:rPr lang="en-US" dirty="0">
                <a:solidFill>
                  <a:srgbClr val="FF0000"/>
                </a:solidFill>
              </a:rPr>
              <a:t> </a:t>
            </a:r>
            <a:r>
              <a:rPr lang="en-US" dirty="0" err="1">
                <a:solidFill>
                  <a:srgbClr val="FF0000"/>
                </a:solidFill>
              </a:rPr>
              <a:t>dòng</a:t>
            </a:r>
            <a:r>
              <a:rPr lang="en-US" dirty="0">
                <a:solidFill>
                  <a:srgbClr val="FF0000"/>
                </a:solidFill>
              </a:rPr>
              <a:t>, </a:t>
            </a:r>
            <a:r>
              <a:rPr lang="en-US" dirty="0" err="1">
                <a:solidFill>
                  <a:srgbClr val="FF0000"/>
                </a:solidFill>
              </a:rPr>
              <a:t>còn lại là các giá trị null.</a:t>
            </a:r>
          </a:p>
          <a:p>
            <a:r>
              <a:rPr lang="en-US" dirty="0" err="1"/>
              <a:t>Nhìn</a:t>
            </a:r>
            <a:r>
              <a:rPr lang="en-US" dirty="0"/>
              <a:t> </a:t>
            </a:r>
            <a:r>
              <a:rPr lang="en-US" dirty="0" err="1"/>
              <a:t>chung</a:t>
            </a:r>
            <a:r>
              <a:rPr lang="en-US" dirty="0"/>
              <a:t> </a:t>
            </a:r>
            <a:r>
              <a:rPr lang="en-US" dirty="0" err="1"/>
              <a:t>cơ</a:t>
            </a:r>
            <a:r>
              <a:rPr lang="en-US" dirty="0"/>
              <a:t> </a:t>
            </a:r>
            <a:r>
              <a:rPr lang="en-US" dirty="0" err="1"/>
              <a:t>sơ</a:t>
            </a:r>
            <a:r>
              <a:rPr lang="en-US" dirty="0"/>
              <a:t>̉ </a:t>
            </a:r>
            <a:r>
              <a:rPr lang="en-US" dirty="0" err="1"/>
              <a:t>dư</a:t>
            </a:r>
            <a:r>
              <a:rPr lang="en-US" dirty="0"/>
              <a:t>̃ </a:t>
            </a:r>
            <a:r>
              <a:rPr lang="en-US" dirty="0" err="1"/>
              <a:t>liệu</a:t>
            </a:r>
            <a:r>
              <a:rPr lang="en-US" dirty="0"/>
              <a:t> </a:t>
            </a:r>
            <a:r>
              <a:rPr lang="en-US" dirty="0" err="1"/>
              <a:t>hướng</a:t>
            </a:r>
            <a:r>
              <a:rPr lang="en-US" dirty="0"/>
              <a:t> </a:t>
            </a:r>
            <a:r>
              <a:rPr lang="en-US" dirty="0" err="1"/>
              <a:t>cột</a:t>
            </a:r>
            <a:r>
              <a:rPr lang="en-US" dirty="0"/>
              <a:t> có </a:t>
            </a:r>
            <a:r>
              <a:rPr lang="en-US" dirty="0" err="1"/>
              <a:t>nhiều</a:t>
            </a:r>
            <a:r>
              <a:rPr lang="en-US" dirty="0"/>
              <a:t> </a:t>
            </a:r>
            <a:r>
              <a:rPr lang="en-US" dirty="0" err="1"/>
              <a:t>điểm</a:t>
            </a:r>
            <a:r>
              <a:rPr lang="en-US" dirty="0"/>
              <a:t> </a:t>
            </a:r>
            <a:r>
              <a:rPr lang="en-US" dirty="0" err="1"/>
              <a:t>tương</a:t>
            </a:r>
            <a:r>
              <a:rPr lang="en-US" dirty="0"/>
              <a:t> </a:t>
            </a:r>
            <a:r>
              <a:rPr lang="en-US" dirty="0" err="1"/>
              <a:t>đồng</a:t>
            </a:r>
            <a:r>
              <a:rPr lang="en-US" dirty="0"/>
              <a:t> </a:t>
            </a:r>
            <a:r>
              <a:rPr lang="en-US" dirty="0" err="1"/>
              <a:t>với</a:t>
            </a:r>
            <a:r>
              <a:rPr lang="en-US" dirty="0"/>
              <a:t> </a:t>
            </a:r>
            <a:r>
              <a:rPr lang="en-US" dirty="0" err="1"/>
              <a:t>cơ</a:t>
            </a:r>
            <a:r>
              <a:rPr lang="en-US" dirty="0"/>
              <a:t> </a:t>
            </a:r>
            <a:r>
              <a:rPr lang="en-US" dirty="0" err="1"/>
              <a:t>sơ</a:t>
            </a:r>
            <a:r>
              <a:rPr lang="en-US" dirty="0"/>
              <a:t>̉ </a:t>
            </a:r>
            <a:r>
              <a:rPr lang="en-US" dirty="0" err="1"/>
              <a:t>dư</a:t>
            </a:r>
            <a:r>
              <a:rPr lang="en-US" dirty="0"/>
              <a:t>̃ </a:t>
            </a:r>
            <a:r>
              <a:rPr lang="en-US" dirty="0" err="1"/>
              <a:t>liệu</a:t>
            </a:r>
            <a:r>
              <a:rPr lang="en-US" dirty="0"/>
              <a:t> </a:t>
            </a:r>
            <a:r>
              <a:rPr lang="en-US" dirty="0" err="1"/>
              <a:t>quan</a:t>
            </a:r>
            <a:r>
              <a:rPr lang="en-US" dirty="0"/>
              <a:t> </a:t>
            </a:r>
            <a:r>
              <a:rPr lang="en-US" dirty="0" err="1"/>
              <a:t>hê</a:t>
            </a:r>
            <a:r>
              <a:rPr lang="en-US" dirty="0"/>
              <a:t>̣, </a:t>
            </a:r>
            <a:r>
              <a:rPr lang="en-US" dirty="0" err="1"/>
              <a:t>nếu</a:t>
            </a:r>
            <a:r>
              <a:rPr lang="en-US" dirty="0"/>
              <a:t> </a:t>
            </a:r>
            <a:r>
              <a:rPr lang="en-US" dirty="0" err="1"/>
              <a:t>nhìn</a:t>
            </a:r>
            <a:r>
              <a:rPr lang="en-US" dirty="0"/>
              <a:t> </a:t>
            </a:r>
            <a:r>
              <a:rPr lang="en-US" dirty="0" err="1"/>
              <a:t>tư</a:t>
            </a:r>
            <a:r>
              <a:rPr lang="en-US" dirty="0"/>
              <a:t>̀ </a:t>
            </a:r>
            <a:r>
              <a:rPr lang="en-US" dirty="0" err="1"/>
              <a:t>bên</a:t>
            </a:r>
            <a:r>
              <a:rPr lang="en-US" dirty="0"/>
              <a:t> </a:t>
            </a:r>
            <a:r>
              <a:rPr lang="en-US" dirty="0" err="1"/>
              <a:t>ngoài</a:t>
            </a:r>
            <a:r>
              <a:rPr lang="en-US" dirty="0"/>
              <a:t>, </a:t>
            </a:r>
            <a:r>
              <a:rPr lang="en-US" dirty="0" err="1"/>
              <a:t>nhưng</a:t>
            </a:r>
            <a:r>
              <a:rPr lang="en-US" dirty="0"/>
              <a:t> </a:t>
            </a:r>
            <a:r>
              <a:rPr lang="en-US" dirty="0" err="1"/>
              <a:t>thật</a:t>
            </a:r>
            <a:r>
              <a:rPr lang="en-US" dirty="0"/>
              <a:t> </a:t>
            </a:r>
            <a:r>
              <a:rPr lang="en-US" dirty="0" err="1"/>
              <a:t>sư</a:t>
            </a:r>
            <a:r>
              <a:rPr lang="en-US" dirty="0"/>
              <a:t>̣ có </a:t>
            </a:r>
            <a:r>
              <a:rPr lang="en-US" dirty="0" err="1"/>
              <a:t>nhiều</a:t>
            </a:r>
            <a:r>
              <a:rPr lang="en-US" dirty="0"/>
              <a:t> </a:t>
            </a:r>
            <a:r>
              <a:rPr lang="en-US" dirty="0" err="1"/>
              <a:t>khác</a:t>
            </a:r>
            <a:r>
              <a:rPr lang="en-US" dirty="0"/>
              <a:t> </a:t>
            </a:r>
            <a:r>
              <a:rPr lang="en-US" dirty="0" err="1"/>
              <a:t>biệt</a:t>
            </a:r>
            <a:r>
              <a:rPr lang="en-US" dirty="0"/>
              <a:t> </a:t>
            </a:r>
            <a:r>
              <a:rPr lang="en-US" dirty="0" err="1"/>
              <a:t>lớn</a:t>
            </a:r>
            <a:r>
              <a:rPr lang="en-US" dirty="0"/>
              <a:t> </a:t>
            </a:r>
            <a:r>
              <a:rPr lang="en-US" dirty="0" err="1"/>
              <a:t>tư</a:t>
            </a:r>
            <a:r>
              <a:rPr lang="en-US" dirty="0"/>
              <a:t>̀ </a:t>
            </a:r>
            <a:r>
              <a:rPr lang="en-US" dirty="0" err="1"/>
              <a:t>bên</a:t>
            </a:r>
            <a:r>
              <a:rPr lang="en-US" dirty="0"/>
              <a:t> </a:t>
            </a:r>
            <a:r>
              <a:rPr lang="en-US" dirty="0" err="1"/>
              <a:t>trong</a:t>
            </a:r>
            <a:r>
              <a:rPr lang="en-US" dirty="0"/>
              <a:t>. </a:t>
            </a:r>
          </a:p>
          <a:p>
            <a:pPr lvl="1"/>
            <a:r>
              <a:rPr lang="en-US" dirty="0">
                <a:solidFill>
                  <a:srgbClr val="FF0000"/>
                </a:solidFill>
              </a:rPr>
              <a:t>Điểm khác biệt chính là việc lưu trữ null đối với các thuộc tính không cần thiết.</a:t>
            </a:r>
          </a:p>
          <a:p>
            <a:r>
              <a:rPr lang="en-US" dirty="0" err="1"/>
              <a:t>Ngoài</a:t>
            </a:r>
            <a:r>
              <a:rPr lang="en-US" dirty="0"/>
              <a:t> </a:t>
            </a:r>
            <a:r>
              <a:rPr lang="en-US" dirty="0" err="1"/>
              <a:t>ra</a:t>
            </a:r>
            <a:r>
              <a:rPr lang="en-US" dirty="0"/>
              <a:t>, </a:t>
            </a:r>
            <a:r>
              <a:rPr lang="en-US" dirty="0" err="1"/>
              <a:t>một</a:t>
            </a:r>
            <a:r>
              <a:rPr lang="en-US" dirty="0"/>
              <a:t> </a:t>
            </a:r>
            <a:r>
              <a:rPr lang="en-US" dirty="0" err="1"/>
              <a:t>trong</a:t>
            </a:r>
            <a:r>
              <a:rPr lang="en-US" dirty="0"/>
              <a:t> </a:t>
            </a:r>
            <a:r>
              <a:rPr lang="en-US" dirty="0" err="1"/>
              <a:t>những</a:t>
            </a:r>
            <a:r>
              <a:rPr lang="en-US" dirty="0"/>
              <a:t> </a:t>
            </a:r>
            <a:r>
              <a:rPr lang="en-US" dirty="0" err="1"/>
              <a:t>khác</a:t>
            </a:r>
            <a:r>
              <a:rPr lang="en-US" dirty="0"/>
              <a:t> </a:t>
            </a:r>
            <a:r>
              <a:rPr lang="en-US" dirty="0" err="1"/>
              <a:t>biệt</a:t>
            </a:r>
            <a:r>
              <a:rPr lang="en-US" dirty="0"/>
              <a:t> </a:t>
            </a:r>
            <a:r>
              <a:rPr lang="en-US" dirty="0" err="1"/>
              <a:t>đó</a:t>
            </a:r>
            <a:r>
              <a:rPr lang="en-US" dirty="0"/>
              <a:t> </a:t>
            </a:r>
            <a:r>
              <a:rPr lang="en-US" dirty="0" err="1"/>
              <a:t>chính</a:t>
            </a:r>
            <a:r>
              <a:rPr lang="en-US" dirty="0"/>
              <a:t> </a:t>
            </a:r>
            <a:r>
              <a:rPr lang="en-US" dirty="0" err="1"/>
              <a:t>khác</a:t>
            </a:r>
            <a:r>
              <a:rPr lang="en-US" dirty="0"/>
              <a:t> </a:t>
            </a:r>
            <a:r>
              <a:rPr lang="en-US" dirty="0" err="1"/>
              <a:t>là</a:t>
            </a:r>
            <a:r>
              <a:rPr lang="en-US" dirty="0"/>
              <a:t> </a:t>
            </a:r>
            <a:r>
              <a:rPr lang="en-US" dirty="0" err="1"/>
              <a:t>việc</a:t>
            </a:r>
            <a:r>
              <a:rPr lang="en-US" dirty="0"/>
              <a:t> </a:t>
            </a:r>
            <a:r>
              <a:rPr lang="en-US" dirty="0" err="1">
                <a:solidFill>
                  <a:srgbClr val="FF0000"/>
                </a:solidFill>
              </a:rPr>
              <a:t>lưu</a:t>
            </a:r>
            <a:r>
              <a:rPr lang="en-US" dirty="0">
                <a:solidFill>
                  <a:srgbClr val="FF0000"/>
                </a:solidFill>
              </a:rPr>
              <a:t> </a:t>
            </a:r>
            <a:r>
              <a:rPr lang="en-US" dirty="0" err="1">
                <a:solidFill>
                  <a:srgbClr val="FF0000"/>
                </a:solidFill>
              </a:rPr>
              <a:t>trữ</a:t>
            </a:r>
            <a:r>
              <a:rPr lang="en-US" dirty="0">
                <a:solidFill>
                  <a:srgbClr val="FF0000"/>
                </a:solidFill>
              </a:rPr>
              <a:t> </a:t>
            </a:r>
            <a:r>
              <a:rPr lang="en-US" dirty="0" err="1">
                <a:solidFill>
                  <a:srgbClr val="FF0000"/>
                </a:solidFill>
              </a:rPr>
              <a:t>dữ</a:t>
            </a:r>
            <a:r>
              <a:rPr lang="en-US" dirty="0">
                <a:solidFill>
                  <a:srgbClr val="FF0000"/>
                </a:solidFill>
              </a:rPr>
              <a:t> </a:t>
            </a:r>
            <a:r>
              <a:rPr lang="en-US" dirty="0" err="1">
                <a:solidFill>
                  <a:srgbClr val="FF0000"/>
                </a:solidFill>
              </a:rPr>
              <a:t>liệu</a:t>
            </a:r>
            <a:r>
              <a:rPr lang="en-US" dirty="0">
                <a:solidFill>
                  <a:srgbClr val="FF0000"/>
                </a:solidFill>
              </a:rPr>
              <a:t> </a:t>
            </a:r>
            <a:r>
              <a:rPr lang="en-US" dirty="0" err="1">
                <a:solidFill>
                  <a:srgbClr val="FF0000"/>
                </a:solidFill>
              </a:rPr>
              <a:t>theo</a:t>
            </a:r>
            <a:r>
              <a:rPr lang="en-US" dirty="0">
                <a:solidFill>
                  <a:srgbClr val="FF0000"/>
                </a:solidFill>
              </a:rPr>
              <a:t> </a:t>
            </a:r>
            <a:r>
              <a:rPr lang="en-US" dirty="0" err="1">
                <a:solidFill>
                  <a:srgbClr val="FF0000"/>
                </a:solidFill>
              </a:rPr>
              <a:t>cột</a:t>
            </a:r>
            <a:r>
              <a:rPr lang="en-US" dirty="0">
                <a:solidFill>
                  <a:srgbClr val="FF0000"/>
                </a:solidFill>
              </a:rPr>
              <a:t> thay vì </a:t>
            </a:r>
            <a:r>
              <a:rPr lang="en-US" dirty="0" err="1">
                <a:solidFill>
                  <a:srgbClr val="FF0000"/>
                </a:solidFill>
              </a:rPr>
              <a:t>theo</a:t>
            </a:r>
            <a:r>
              <a:rPr lang="en-US" dirty="0">
                <a:solidFill>
                  <a:srgbClr val="FF0000"/>
                </a:solidFill>
              </a:rPr>
              <a:t> </a:t>
            </a:r>
            <a:r>
              <a:rPr lang="en-US" dirty="0" err="1">
                <a:solidFill>
                  <a:srgbClr val="FF0000"/>
                </a:solidFill>
              </a:rPr>
              <a:t>dòng</a:t>
            </a:r>
            <a:r>
              <a:rPr lang="en-US" dirty="0">
                <a:solidFill>
                  <a:srgbClr val="FF0000"/>
                </a:solidFill>
              </a:rPr>
              <a:t> như </a:t>
            </a:r>
            <a:r>
              <a:rPr lang="en-US" dirty="0" err="1">
                <a:solidFill>
                  <a:srgbClr val="FF0000"/>
                </a:solidFill>
              </a:rPr>
              <a:t>trong</a:t>
            </a:r>
            <a:r>
              <a:rPr lang="en-US" dirty="0">
                <a:solidFill>
                  <a:srgbClr val="FF0000"/>
                </a:solidFill>
              </a:rPr>
              <a:t> </a:t>
            </a:r>
            <a:r>
              <a:rPr lang="en-US" dirty="0" err="1">
                <a:solidFill>
                  <a:srgbClr val="FF0000"/>
                </a:solidFill>
              </a:rPr>
              <a:t>cơ</a:t>
            </a:r>
            <a:r>
              <a:rPr lang="en-US" dirty="0">
                <a:solidFill>
                  <a:srgbClr val="FF0000"/>
                </a:solidFill>
              </a:rPr>
              <a:t> </a:t>
            </a:r>
            <a:r>
              <a:rPr lang="en-US" dirty="0" err="1">
                <a:solidFill>
                  <a:srgbClr val="FF0000"/>
                </a:solidFill>
              </a:rPr>
              <a:t>sở</a:t>
            </a:r>
            <a:r>
              <a:rPr lang="en-US" dirty="0">
                <a:solidFill>
                  <a:srgbClr val="FF0000"/>
                </a:solidFill>
              </a:rPr>
              <a:t> </a:t>
            </a:r>
            <a:r>
              <a:rPr lang="en-US" dirty="0" err="1">
                <a:solidFill>
                  <a:srgbClr val="FF0000"/>
                </a:solidFill>
              </a:rPr>
              <a:t>dữ</a:t>
            </a:r>
            <a:r>
              <a:rPr lang="en-US" dirty="0">
                <a:solidFill>
                  <a:srgbClr val="FF0000"/>
                </a:solidFill>
              </a:rPr>
              <a:t> </a:t>
            </a:r>
            <a:r>
              <a:rPr lang="en-US" dirty="0" err="1">
                <a:solidFill>
                  <a:srgbClr val="FF0000"/>
                </a:solidFill>
              </a:rPr>
              <a:t>liệu</a:t>
            </a:r>
            <a:r>
              <a:rPr lang="en-US" dirty="0">
                <a:solidFill>
                  <a:srgbClr val="FF0000"/>
                </a:solidFill>
              </a:rPr>
              <a:t> </a:t>
            </a:r>
            <a:r>
              <a:rPr lang="en-US" dirty="0" err="1">
                <a:solidFill>
                  <a:srgbClr val="FF0000"/>
                </a:solidFill>
              </a:rPr>
              <a:t>quan</a:t>
            </a:r>
            <a:r>
              <a:rPr lang="en-US" dirty="0">
                <a:solidFill>
                  <a:srgbClr val="FF0000"/>
                </a:solidFill>
              </a:rPr>
              <a:t> </a:t>
            </a:r>
            <a:r>
              <a:rPr lang="en-US" dirty="0" err="1">
                <a:solidFill>
                  <a:srgbClr val="FF0000"/>
                </a:solidFill>
              </a:rPr>
              <a:t>hệ</a:t>
            </a:r>
            <a:r>
              <a:rPr lang="en-US" dirty="0" err="1"/>
              <a:t> </a:t>
            </a:r>
            <a:r>
              <a:rPr lang="en-US" dirty="0" err="1">
                <a:sym typeface="Wingdings" pitchFamily="2" charset="2"/>
              </a:rPr>
              <a:t> </a:t>
            </a:r>
            <a:r>
              <a:rPr lang="en-US" dirty="0" err="1">
                <a:solidFill>
                  <a:srgbClr val="008000"/>
                </a:solidFill>
                <a:sym typeface="Wingdings" pitchFamily="2" charset="2"/>
              </a:rPr>
              <a:t>số thuộc tính có thể không cần phải xác định trước.</a:t>
            </a:r>
            <a:endParaRPr lang="en-US">
              <a:solidFill>
                <a:srgbClr val="008000"/>
              </a:solidFill>
            </a:endParaRPr>
          </a:p>
        </p:txBody>
      </p:sp>
    </p:spTree>
    <p:extLst>
      <p:ext uri="{BB962C8B-B14F-4D97-AF65-F5344CB8AC3E}">
        <p14:creationId xmlns:p14="http://schemas.microsoft.com/office/powerpoint/2010/main" val="74973213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038C-839F-0040-A52C-23791869C2DD}"/>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4934FAE4-914B-6A48-A67C-F6A3F288705C}"/>
              </a:ext>
            </a:extLst>
          </p:cNvPr>
          <p:cNvSpPr>
            <a:spLocks noGrp="1"/>
          </p:cNvSpPr>
          <p:nvPr>
            <p:ph idx="1"/>
          </p:nvPr>
        </p:nvSpPr>
        <p:spPr/>
        <p:txBody>
          <a:bodyPr/>
          <a:lstStyle/>
          <a:p>
            <a:pPr marL="514350" indent="-514350">
              <a:lnSpc>
                <a:spcPct val="150000"/>
              </a:lnSpc>
              <a:buFont typeface="+mj-lt"/>
              <a:buAutoNum type="arabicPeriod"/>
            </a:pPr>
            <a:r>
              <a:rPr lang="en-US"/>
              <a:t>Đặc điểm NoSQL.</a:t>
            </a:r>
          </a:p>
          <a:p>
            <a:pPr marL="514350" indent="-514350">
              <a:lnSpc>
                <a:spcPct val="150000"/>
              </a:lnSpc>
              <a:buFont typeface="+mj-lt"/>
              <a:buAutoNum type="arabicPeriod"/>
            </a:pPr>
            <a:r>
              <a:rPr lang="en-US">
                <a:solidFill>
                  <a:srgbClr val="FF0000"/>
                </a:solidFill>
              </a:rPr>
              <a:t>Các mô hình NoSQL.</a:t>
            </a:r>
          </a:p>
          <a:p>
            <a:pPr marL="514350" indent="-514350">
              <a:lnSpc>
                <a:spcPct val="150000"/>
              </a:lnSpc>
              <a:buFont typeface="+mj-lt"/>
              <a:buAutoNum type="arabicPeriod"/>
            </a:pPr>
            <a:r>
              <a:rPr lang="en-US"/>
              <a:t>Chuyển từ mô hình SQL sang NoSQL.</a:t>
            </a:r>
          </a:p>
          <a:p>
            <a:pPr marL="514350" indent="-514350">
              <a:lnSpc>
                <a:spcPct val="150000"/>
              </a:lnSpc>
              <a:buFont typeface="+mj-lt"/>
              <a:buAutoNum type="arabicPeriod"/>
            </a:pPr>
            <a:r>
              <a:rPr lang="en-US">
                <a:solidFill>
                  <a:srgbClr val="FF0000"/>
                </a:solidFill>
              </a:rPr>
              <a:t>Các CSDL NoSQL.</a:t>
            </a:r>
          </a:p>
        </p:txBody>
      </p:sp>
    </p:spTree>
    <p:extLst>
      <p:ext uri="{BB962C8B-B14F-4D97-AF65-F5344CB8AC3E}">
        <p14:creationId xmlns:p14="http://schemas.microsoft.com/office/powerpoint/2010/main" val="123198723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46EED-2ED4-CE4F-A536-8E45111EA8E6}"/>
              </a:ext>
            </a:extLst>
          </p:cNvPr>
          <p:cNvSpPr>
            <a:spLocks noGrp="1"/>
          </p:cNvSpPr>
          <p:nvPr>
            <p:ph type="title"/>
          </p:nvPr>
        </p:nvSpPr>
        <p:spPr/>
        <p:txBody>
          <a:bodyPr/>
          <a:lstStyle/>
          <a:p>
            <a:r>
              <a:rPr lang="en-US"/>
              <a:t>Hướng cột</a:t>
            </a:r>
          </a:p>
        </p:txBody>
      </p:sp>
      <p:graphicFrame>
        <p:nvGraphicFramePr>
          <p:cNvPr id="4" name="Content Placeholder 3">
            <a:extLst>
              <a:ext uri="{FF2B5EF4-FFF2-40B4-BE49-F238E27FC236}">
                <a16:creationId xmlns:a16="http://schemas.microsoft.com/office/drawing/2014/main" id="{53CF4904-00DA-DB46-BD82-8B6C32D1682C}"/>
              </a:ext>
            </a:extLst>
          </p:cNvPr>
          <p:cNvGraphicFramePr>
            <a:graphicFrameLocks noGrp="1"/>
          </p:cNvGraphicFramePr>
          <p:nvPr>
            <p:ph idx="1"/>
            <p:extLst>
              <p:ext uri="{D42A27DB-BD31-4B8C-83A1-F6EECF244321}">
                <p14:modId xmlns:p14="http://schemas.microsoft.com/office/powerpoint/2010/main" val="2499090215"/>
              </p:ext>
            </p:extLst>
          </p:nvPr>
        </p:nvGraphicFramePr>
        <p:xfrm>
          <a:off x="304800" y="2286000"/>
          <a:ext cx="8915398" cy="2819399"/>
        </p:xfrm>
        <a:graphic>
          <a:graphicData uri="http://schemas.openxmlformats.org/drawingml/2006/table">
            <a:tbl>
              <a:tblPr firstRow="1" firstCol="1" bandRow="1">
                <a:tableStyleId>{5C22544A-7EE6-4342-B048-85BDC9FD1C3A}</a:tableStyleId>
              </a:tblPr>
              <a:tblGrid>
                <a:gridCol w="1564947">
                  <a:extLst>
                    <a:ext uri="{9D8B030D-6E8A-4147-A177-3AD203B41FA5}">
                      <a16:colId xmlns:a16="http://schemas.microsoft.com/office/drawing/2014/main" val="20000"/>
                    </a:ext>
                  </a:extLst>
                </a:gridCol>
                <a:gridCol w="2705693">
                  <a:extLst>
                    <a:ext uri="{9D8B030D-6E8A-4147-A177-3AD203B41FA5}">
                      <a16:colId xmlns:a16="http://schemas.microsoft.com/office/drawing/2014/main" val="20001"/>
                    </a:ext>
                  </a:extLst>
                </a:gridCol>
                <a:gridCol w="2705693">
                  <a:extLst>
                    <a:ext uri="{9D8B030D-6E8A-4147-A177-3AD203B41FA5}">
                      <a16:colId xmlns:a16="http://schemas.microsoft.com/office/drawing/2014/main" val="20002"/>
                    </a:ext>
                  </a:extLst>
                </a:gridCol>
                <a:gridCol w="1939065">
                  <a:extLst>
                    <a:ext uri="{9D8B030D-6E8A-4147-A177-3AD203B41FA5}">
                      <a16:colId xmlns:a16="http://schemas.microsoft.com/office/drawing/2014/main" val="20003"/>
                    </a:ext>
                  </a:extLst>
                </a:gridCol>
              </a:tblGrid>
              <a:tr h="408641">
                <a:tc>
                  <a:txBody>
                    <a:bodyPr/>
                    <a:lstStyle/>
                    <a:p>
                      <a:pPr algn="ctr">
                        <a:lnSpc>
                          <a:spcPct val="150000"/>
                        </a:lnSpc>
                        <a:spcAft>
                          <a:spcPts val="0"/>
                        </a:spcAft>
                      </a:pPr>
                      <a:r>
                        <a:rPr lang="en-US" sz="2000">
                          <a:solidFill>
                            <a:srgbClr val="FF0000"/>
                          </a:solidFill>
                          <a:effectLst/>
                        </a:rPr>
                        <a:t>ID</a:t>
                      </a:r>
                      <a:endParaRPr lang="vi-VN" sz="20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algn="ctr">
                        <a:lnSpc>
                          <a:spcPct val="150000"/>
                        </a:lnSpc>
                        <a:spcAft>
                          <a:spcPts val="0"/>
                        </a:spcAft>
                      </a:pPr>
                      <a:r>
                        <a:rPr lang="en-US" sz="2000">
                          <a:solidFill>
                            <a:srgbClr val="FF0000"/>
                          </a:solidFill>
                          <a:effectLst/>
                        </a:rPr>
                        <a:t>Cột</a:t>
                      </a:r>
                      <a:endParaRPr lang="vi-VN" sz="20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0000"/>
                  </a:ext>
                </a:extLst>
              </a:tr>
              <a:tr h="408641">
                <a:tc rowSpan="2">
                  <a:txBody>
                    <a:bodyPr/>
                    <a:lstStyle/>
                    <a:p>
                      <a:pPr algn="ctr">
                        <a:lnSpc>
                          <a:spcPct val="150000"/>
                        </a:lnSpc>
                        <a:spcAft>
                          <a:spcPts val="0"/>
                        </a:spcAft>
                      </a:pPr>
                      <a:r>
                        <a:rPr lang="en-US" sz="2000">
                          <a:solidFill>
                            <a:srgbClr val="FF0000"/>
                          </a:solidFill>
                          <a:effectLst/>
                        </a:rPr>
                        <a:t>1</a:t>
                      </a:r>
                      <a:endParaRPr lang="vi-VN" sz="20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a:solidFill>
                            <a:srgbClr val="FF0000"/>
                          </a:solidFill>
                          <a:effectLst/>
                        </a:rPr>
                        <a:t>Tên</a:t>
                      </a:r>
                      <a:endParaRPr lang="vi-VN" sz="20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a:solidFill>
                            <a:srgbClr val="FF0000"/>
                          </a:solidFill>
                          <a:effectLst/>
                        </a:rPr>
                        <a:t>Website</a:t>
                      </a:r>
                      <a:endParaRPr lang="vi-VN" sz="20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a:solidFill>
                            <a:srgbClr val="0066FF"/>
                          </a:solidFill>
                          <a:effectLst/>
                        </a:rPr>
                        <a:t> </a:t>
                      </a:r>
                      <a:endParaRPr lang="vi-VN" sz="2000">
                        <a:solidFill>
                          <a:srgbClr val="0066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796738">
                <a:tc vMerge="1">
                  <a:txBody>
                    <a:bodyPr/>
                    <a:lstStyle/>
                    <a:p>
                      <a:endParaRPr lang="vi-VN"/>
                    </a:p>
                  </a:txBody>
                  <a:tcPr/>
                </a:tc>
                <a:tc>
                  <a:txBody>
                    <a:bodyPr/>
                    <a:lstStyle/>
                    <a:p>
                      <a:pPr algn="ctr">
                        <a:lnSpc>
                          <a:spcPct val="150000"/>
                        </a:lnSpc>
                        <a:spcAft>
                          <a:spcPts val="0"/>
                        </a:spcAft>
                      </a:pPr>
                      <a:r>
                        <a:rPr lang="en-US" sz="2000">
                          <a:solidFill>
                            <a:srgbClr val="0066FF"/>
                          </a:solidFill>
                          <a:effectLst/>
                        </a:rPr>
                        <a:t>Nam</a:t>
                      </a:r>
                      <a:endParaRPr lang="vi-VN" sz="2000">
                        <a:solidFill>
                          <a:srgbClr val="0066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a:solidFill>
                            <a:srgbClr val="0066FF"/>
                          </a:solidFill>
                          <a:effectLst/>
                        </a:rPr>
                        <a:t>www.vnexpress.com</a:t>
                      </a:r>
                      <a:endParaRPr lang="vi-VN" sz="2000">
                        <a:solidFill>
                          <a:srgbClr val="0066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a:solidFill>
                            <a:srgbClr val="0066FF"/>
                          </a:solidFill>
                          <a:effectLst/>
                        </a:rPr>
                        <a:t>&lt;null&gt; </a:t>
                      </a:r>
                      <a:endParaRPr lang="vi-VN" sz="2000">
                        <a:solidFill>
                          <a:srgbClr val="0066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08641">
                <a:tc rowSpan="2">
                  <a:txBody>
                    <a:bodyPr/>
                    <a:lstStyle/>
                    <a:p>
                      <a:pPr algn="ctr">
                        <a:lnSpc>
                          <a:spcPct val="150000"/>
                        </a:lnSpc>
                        <a:spcAft>
                          <a:spcPts val="0"/>
                        </a:spcAft>
                      </a:pPr>
                      <a:r>
                        <a:rPr lang="en-US" sz="2000">
                          <a:solidFill>
                            <a:srgbClr val="FF0000"/>
                          </a:solidFill>
                          <a:effectLst/>
                        </a:rPr>
                        <a:t>2</a:t>
                      </a:r>
                      <a:endParaRPr lang="vi-VN" sz="20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a:solidFill>
                            <a:srgbClr val="FF0000"/>
                          </a:solidFill>
                          <a:effectLst/>
                        </a:rPr>
                        <a:t>Tên</a:t>
                      </a:r>
                      <a:endParaRPr lang="vi-VN" sz="20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a:solidFill>
                            <a:srgbClr val="FF0000"/>
                          </a:solidFill>
                          <a:effectLst/>
                        </a:rPr>
                        <a:t>Email</a:t>
                      </a:r>
                      <a:endParaRPr lang="vi-VN" sz="20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a:solidFill>
                            <a:srgbClr val="FF0000"/>
                          </a:solidFill>
                          <a:effectLst/>
                        </a:rPr>
                        <a:t>Website</a:t>
                      </a:r>
                      <a:endParaRPr lang="vi-VN" sz="20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796738">
                <a:tc vMerge="1">
                  <a:txBody>
                    <a:bodyPr/>
                    <a:lstStyle/>
                    <a:p>
                      <a:endParaRPr lang="vi-VN"/>
                    </a:p>
                  </a:txBody>
                  <a:tcPr/>
                </a:tc>
                <a:tc>
                  <a:txBody>
                    <a:bodyPr/>
                    <a:lstStyle/>
                    <a:p>
                      <a:pPr algn="ctr">
                        <a:lnSpc>
                          <a:spcPct val="150000"/>
                        </a:lnSpc>
                        <a:spcAft>
                          <a:spcPts val="0"/>
                        </a:spcAft>
                      </a:pPr>
                      <a:r>
                        <a:rPr lang="en-US" sz="2000">
                          <a:solidFill>
                            <a:srgbClr val="0066FF"/>
                          </a:solidFill>
                          <a:effectLst/>
                        </a:rPr>
                        <a:t>Mai</a:t>
                      </a:r>
                      <a:endParaRPr lang="vi-VN" sz="2000">
                        <a:solidFill>
                          <a:srgbClr val="0066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a:solidFill>
                            <a:srgbClr val="0066FF"/>
                          </a:solidFill>
                          <a:effectLst/>
                        </a:rPr>
                        <a:t>mai@gmail.com</a:t>
                      </a:r>
                      <a:endParaRPr lang="vi-VN" sz="2000">
                        <a:solidFill>
                          <a:srgbClr val="0066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2000" dirty="0">
                          <a:solidFill>
                            <a:srgbClr val="0066FF"/>
                          </a:solidFill>
                          <a:effectLst/>
                        </a:rPr>
                        <a:t>Dantri.com.vn</a:t>
                      </a:r>
                      <a:endParaRPr lang="vi-VN" sz="2000" dirty="0">
                        <a:solidFill>
                          <a:srgbClr val="0066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A081FB21-3D46-2F47-B0EE-84EA526A1FF1}"/>
              </a:ext>
            </a:extLst>
          </p:cNvPr>
          <p:cNvSpPr txBox="1"/>
          <p:nvPr/>
        </p:nvSpPr>
        <p:spPr>
          <a:xfrm>
            <a:off x="10644075" y="2710190"/>
            <a:ext cx="963725" cy="523220"/>
          </a:xfrm>
          <a:prstGeom prst="rect">
            <a:avLst/>
          </a:prstGeom>
          <a:noFill/>
        </p:spPr>
        <p:txBody>
          <a:bodyPr wrap="none" rtlCol="0">
            <a:spAutoFit/>
          </a:bodyPr>
          <a:lstStyle/>
          <a:p>
            <a:r>
              <a:rPr lang="en-US" sz="2800">
                <a:solidFill>
                  <a:srgbClr val="0066FF"/>
                </a:solidFill>
              </a:rPr>
              <a:t>2 cột</a:t>
            </a:r>
          </a:p>
        </p:txBody>
      </p:sp>
      <p:sp>
        <p:nvSpPr>
          <p:cNvPr id="6" name="TextBox 5">
            <a:extLst>
              <a:ext uri="{FF2B5EF4-FFF2-40B4-BE49-F238E27FC236}">
                <a16:creationId xmlns:a16="http://schemas.microsoft.com/office/drawing/2014/main" id="{9BD5A490-8E04-D140-82D5-311C6B556B0B}"/>
              </a:ext>
            </a:extLst>
          </p:cNvPr>
          <p:cNvSpPr txBox="1"/>
          <p:nvPr/>
        </p:nvSpPr>
        <p:spPr>
          <a:xfrm>
            <a:off x="10644075" y="3886200"/>
            <a:ext cx="963725" cy="523220"/>
          </a:xfrm>
          <a:prstGeom prst="rect">
            <a:avLst/>
          </a:prstGeom>
          <a:noFill/>
        </p:spPr>
        <p:txBody>
          <a:bodyPr wrap="none" rtlCol="0">
            <a:spAutoFit/>
          </a:bodyPr>
          <a:lstStyle/>
          <a:p>
            <a:r>
              <a:rPr lang="en-US" sz="2800">
                <a:solidFill>
                  <a:srgbClr val="FF0000"/>
                </a:solidFill>
              </a:rPr>
              <a:t>3 cột</a:t>
            </a:r>
          </a:p>
        </p:txBody>
      </p:sp>
      <p:sp>
        <p:nvSpPr>
          <p:cNvPr id="7" name="Left Arrow 6">
            <a:extLst>
              <a:ext uri="{FF2B5EF4-FFF2-40B4-BE49-F238E27FC236}">
                <a16:creationId xmlns:a16="http://schemas.microsoft.com/office/drawing/2014/main" id="{31AA4F18-888D-1F45-BA2C-D719DD0CEF9A}"/>
              </a:ext>
            </a:extLst>
          </p:cNvPr>
          <p:cNvSpPr/>
          <p:nvPr/>
        </p:nvSpPr>
        <p:spPr>
          <a:xfrm>
            <a:off x="9513036" y="2844800"/>
            <a:ext cx="8382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a:extLst>
              <a:ext uri="{FF2B5EF4-FFF2-40B4-BE49-F238E27FC236}">
                <a16:creationId xmlns:a16="http://schemas.microsoft.com/office/drawing/2014/main" id="{B5774006-323B-7849-A386-AE895DB92DFD}"/>
              </a:ext>
            </a:extLst>
          </p:cNvPr>
          <p:cNvSpPr/>
          <p:nvPr/>
        </p:nvSpPr>
        <p:spPr>
          <a:xfrm>
            <a:off x="9513036" y="4071610"/>
            <a:ext cx="8382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710544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E0820-3678-0540-8D8E-F9F7E737C4E4}"/>
              </a:ext>
            </a:extLst>
          </p:cNvPr>
          <p:cNvSpPr>
            <a:spLocks noGrp="1"/>
          </p:cNvSpPr>
          <p:nvPr>
            <p:ph type="title"/>
          </p:nvPr>
        </p:nvSpPr>
        <p:spPr/>
        <p:txBody>
          <a:bodyPr/>
          <a:lstStyle/>
          <a:p>
            <a:r>
              <a:rPr lang="en-US"/>
              <a:t>Đồ thị (Graph)</a:t>
            </a:r>
          </a:p>
        </p:txBody>
      </p:sp>
      <p:sp>
        <p:nvSpPr>
          <p:cNvPr id="3" name="Content Placeholder 2">
            <a:extLst>
              <a:ext uri="{FF2B5EF4-FFF2-40B4-BE49-F238E27FC236}">
                <a16:creationId xmlns:a16="http://schemas.microsoft.com/office/drawing/2014/main" id="{66B18256-6FBE-8041-BC55-D615140BD5C3}"/>
              </a:ext>
            </a:extLst>
          </p:cNvPr>
          <p:cNvSpPr>
            <a:spLocks noGrp="1"/>
          </p:cNvSpPr>
          <p:nvPr>
            <p:ph idx="1"/>
          </p:nvPr>
        </p:nvSpPr>
        <p:spPr/>
        <p:txBody>
          <a:bodyPr/>
          <a:lstStyle/>
          <a:p>
            <a:r>
              <a:rPr lang="en-US" dirty="0" err="1"/>
              <a:t>Mô hình đô</a:t>
            </a:r>
            <a:r>
              <a:rPr lang="en-US" dirty="0"/>
              <a:t>̀ </a:t>
            </a:r>
            <a:r>
              <a:rPr lang="en-US" dirty="0" err="1"/>
              <a:t>thi</a:t>
            </a:r>
            <a:r>
              <a:rPr lang="en-US" dirty="0"/>
              <a:t>̣ </a:t>
            </a:r>
            <a:r>
              <a:rPr lang="en-US" dirty="0" err="1"/>
              <a:t>chuyên</a:t>
            </a:r>
            <a:r>
              <a:rPr lang="en-US" dirty="0"/>
              <a:t> </a:t>
            </a:r>
            <a:r>
              <a:rPr lang="en-US" dirty="0" err="1"/>
              <a:t>dùng</a:t>
            </a:r>
            <a:r>
              <a:rPr lang="en-US" dirty="0"/>
              <a:t> </a:t>
            </a:r>
            <a:r>
              <a:rPr lang="en-US" dirty="0" err="1"/>
              <a:t>trong</a:t>
            </a:r>
            <a:r>
              <a:rPr lang="en-US" dirty="0"/>
              <a:t> </a:t>
            </a:r>
            <a:r>
              <a:rPr lang="en-US" dirty="0" err="1"/>
              <a:t>quản</a:t>
            </a:r>
            <a:r>
              <a:rPr lang="en-US" dirty="0"/>
              <a:t> </a:t>
            </a:r>
            <a:r>
              <a:rPr lang="en-US" dirty="0" err="1"/>
              <a:t>ly</a:t>
            </a:r>
            <a:r>
              <a:rPr lang="en-US" dirty="0"/>
              <a:t>́ </a:t>
            </a:r>
            <a:r>
              <a:rPr lang="en-US" dirty="0" err="1"/>
              <a:t>dư</a:t>
            </a:r>
            <a:r>
              <a:rPr lang="en-US" dirty="0"/>
              <a:t>̃ </a:t>
            </a:r>
            <a:r>
              <a:rPr lang="en-US" dirty="0" err="1"/>
              <a:t>liệu</a:t>
            </a:r>
            <a:r>
              <a:rPr lang="en-US" dirty="0"/>
              <a:t> </a:t>
            </a:r>
            <a:r>
              <a:rPr lang="en-US" dirty="0" err="1"/>
              <a:t>với</a:t>
            </a:r>
            <a:r>
              <a:rPr lang="en-US" dirty="0"/>
              <a:t> </a:t>
            </a:r>
            <a:r>
              <a:rPr lang="en-US" dirty="0" err="1">
                <a:solidFill>
                  <a:srgbClr val="FF0000"/>
                </a:solidFill>
              </a:rPr>
              <a:t>nhiều</a:t>
            </a:r>
            <a:r>
              <a:rPr lang="en-US" dirty="0">
                <a:solidFill>
                  <a:srgbClr val="FF0000"/>
                </a:solidFill>
              </a:rPr>
              <a:t> </a:t>
            </a:r>
            <a:r>
              <a:rPr lang="en-US" dirty="0" err="1">
                <a:solidFill>
                  <a:srgbClr val="FF0000"/>
                </a:solidFill>
              </a:rPr>
              <a:t>liên</a:t>
            </a:r>
            <a:r>
              <a:rPr lang="en-US" dirty="0">
                <a:solidFill>
                  <a:srgbClr val="FF0000"/>
                </a:solidFill>
              </a:rPr>
              <a:t> </a:t>
            </a:r>
            <a:r>
              <a:rPr lang="en-US" dirty="0" err="1">
                <a:solidFill>
                  <a:srgbClr val="FF0000"/>
                </a:solidFill>
              </a:rPr>
              <a:t>kết (quan hệ)</a:t>
            </a:r>
            <a:r>
              <a:rPr lang="en-US" dirty="0">
                <a:solidFill>
                  <a:srgbClr val="FF0000"/>
                </a:solidFill>
              </a:rPr>
              <a:t>.</a:t>
            </a:r>
            <a:r>
              <a:rPr lang="en-US" dirty="0"/>
              <a:t> </a:t>
            </a:r>
          </a:p>
          <a:p>
            <a:r>
              <a:rPr lang="en-US" dirty="0">
                <a:solidFill>
                  <a:srgbClr val="FF0000"/>
                </a:solidFill>
              </a:rPr>
              <a:t>Mỗi thực thể (instance) trong CSDL quan hệ sẽ ứng với một nút (node), và quan hệ giữa các thực thể sẽ được biểu diễn bởi các cạnh (edge).</a:t>
            </a:r>
          </a:p>
          <a:p>
            <a:r>
              <a:rPr lang="en-US" dirty="0" err="1"/>
              <a:t>Nút</a:t>
            </a:r>
            <a:r>
              <a:rPr lang="en-US" dirty="0"/>
              <a:t> (node) </a:t>
            </a:r>
            <a:r>
              <a:rPr lang="en-US" dirty="0" err="1"/>
              <a:t>va</a:t>
            </a:r>
            <a:r>
              <a:rPr lang="en-US" dirty="0"/>
              <a:t>̀ </a:t>
            </a:r>
            <a:r>
              <a:rPr lang="en-US" dirty="0" err="1"/>
              <a:t>cạnh</a:t>
            </a:r>
            <a:r>
              <a:rPr lang="en-US" dirty="0"/>
              <a:t> (edge) </a:t>
            </a:r>
            <a:r>
              <a:rPr lang="en-US" dirty="0" err="1"/>
              <a:t>bao</a:t>
            </a:r>
            <a:r>
              <a:rPr lang="en-US" dirty="0"/>
              <a:t> </a:t>
            </a:r>
            <a:r>
              <a:rPr lang="en-US" dirty="0" err="1"/>
              <a:t>gồm</a:t>
            </a:r>
            <a:r>
              <a:rPr lang="en-US" dirty="0"/>
              <a:t> </a:t>
            </a:r>
            <a:r>
              <a:rPr lang="en-US" dirty="0" err="1"/>
              <a:t>các</a:t>
            </a:r>
            <a:r>
              <a:rPr lang="en-US" dirty="0"/>
              <a:t> </a:t>
            </a:r>
            <a:r>
              <a:rPr lang="en-US" dirty="0" err="1"/>
              <a:t>đối</a:t>
            </a:r>
            <a:r>
              <a:rPr lang="en-US" dirty="0"/>
              <a:t> </a:t>
            </a:r>
            <a:r>
              <a:rPr lang="en-US" dirty="0" err="1"/>
              <a:t>tượng</a:t>
            </a:r>
            <a:r>
              <a:rPr lang="en-US" dirty="0"/>
              <a:t> </a:t>
            </a:r>
            <a:r>
              <a:rPr lang="en-US" dirty="0" err="1"/>
              <a:t>chứa</a:t>
            </a:r>
            <a:r>
              <a:rPr lang="en-US" dirty="0"/>
              <a:t> </a:t>
            </a:r>
            <a:r>
              <a:rPr lang="en-US" dirty="0" err="1"/>
              <a:t>các</a:t>
            </a:r>
            <a:r>
              <a:rPr lang="en-US" dirty="0"/>
              <a:t> </a:t>
            </a:r>
            <a:r>
              <a:rPr lang="en-US" dirty="0" err="1"/>
              <a:t>cặp</a:t>
            </a:r>
            <a:r>
              <a:rPr lang="en-US" dirty="0"/>
              <a:t> </a:t>
            </a:r>
            <a:r>
              <a:rPr lang="en-US" dirty="0" err="1"/>
              <a:t>khoa</a:t>
            </a:r>
            <a:r>
              <a:rPr lang="en-US" dirty="0"/>
              <a:t>́ – </a:t>
            </a:r>
            <a:r>
              <a:rPr lang="en-US" dirty="0" err="1"/>
              <a:t>gia</a:t>
            </a:r>
            <a:r>
              <a:rPr lang="en-US" dirty="0"/>
              <a:t>́ trị. </a:t>
            </a:r>
            <a:r>
              <a:rPr lang="en-US" dirty="0" err="1">
                <a:solidFill>
                  <a:srgbClr val="FF0000"/>
                </a:solidFill>
              </a:rPr>
              <a:t>Tầm</a:t>
            </a:r>
            <a:r>
              <a:rPr lang="en-US" dirty="0">
                <a:solidFill>
                  <a:srgbClr val="FF0000"/>
                </a:solidFill>
              </a:rPr>
              <a:t> </a:t>
            </a:r>
            <a:r>
              <a:rPr lang="en-US" dirty="0" err="1">
                <a:solidFill>
                  <a:srgbClr val="FF0000"/>
                </a:solidFill>
              </a:rPr>
              <a:t>vực (scope)</a:t>
            </a:r>
            <a:r>
              <a:rPr lang="en-US" dirty="0">
                <a:solidFill>
                  <a:srgbClr val="FF0000"/>
                </a:solidFill>
              </a:rPr>
              <a:t> </a:t>
            </a:r>
            <a:r>
              <a:rPr lang="en-US" dirty="0" err="1">
                <a:solidFill>
                  <a:srgbClr val="FF0000"/>
                </a:solidFill>
              </a:rPr>
              <a:t>của</a:t>
            </a:r>
            <a:r>
              <a:rPr lang="en-US" dirty="0">
                <a:solidFill>
                  <a:srgbClr val="FF0000"/>
                </a:solidFill>
              </a:rPr>
              <a:t> </a:t>
            </a:r>
            <a:r>
              <a:rPr lang="en-US" dirty="0" err="1">
                <a:solidFill>
                  <a:srgbClr val="FF0000"/>
                </a:solidFill>
              </a:rPr>
              <a:t>các</a:t>
            </a:r>
            <a:r>
              <a:rPr lang="en-US" dirty="0">
                <a:solidFill>
                  <a:srgbClr val="FF0000"/>
                </a:solidFill>
              </a:rPr>
              <a:t> </a:t>
            </a:r>
            <a:r>
              <a:rPr lang="en-US" dirty="0" err="1">
                <a:solidFill>
                  <a:srgbClr val="FF0000"/>
                </a:solidFill>
              </a:rPr>
              <a:t>cặp</a:t>
            </a:r>
            <a:r>
              <a:rPr lang="en-US" dirty="0">
                <a:solidFill>
                  <a:srgbClr val="FF0000"/>
                </a:solidFill>
              </a:rPr>
              <a:t> </a:t>
            </a:r>
            <a:r>
              <a:rPr lang="en-US" dirty="0" err="1">
                <a:solidFill>
                  <a:srgbClr val="FF0000"/>
                </a:solidFill>
              </a:rPr>
              <a:t>khoa</a:t>
            </a:r>
            <a:r>
              <a:rPr lang="en-US" dirty="0">
                <a:solidFill>
                  <a:srgbClr val="FF0000"/>
                </a:solidFill>
              </a:rPr>
              <a:t>́ – </a:t>
            </a:r>
            <a:r>
              <a:rPr lang="en-US" dirty="0" err="1">
                <a:solidFill>
                  <a:srgbClr val="FF0000"/>
                </a:solidFill>
              </a:rPr>
              <a:t>gia</a:t>
            </a:r>
            <a:r>
              <a:rPr lang="en-US" dirty="0">
                <a:solidFill>
                  <a:srgbClr val="FF0000"/>
                </a:solidFill>
              </a:rPr>
              <a:t>́ trị </a:t>
            </a:r>
            <a:r>
              <a:rPr lang="en-US" dirty="0" err="1">
                <a:solidFill>
                  <a:srgbClr val="FF0000"/>
                </a:solidFill>
              </a:rPr>
              <a:t>được</a:t>
            </a:r>
            <a:r>
              <a:rPr lang="en-US" dirty="0">
                <a:solidFill>
                  <a:srgbClr val="FF0000"/>
                </a:solidFill>
              </a:rPr>
              <a:t> </a:t>
            </a:r>
            <a:r>
              <a:rPr lang="en-US" dirty="0" err="1">
                <a:solidFill>
                  <a:srgbClr val="FF0000"/>
                </a:solidFill>
              </a:rPr>
              <a:t>định</a:t>
            </a:r>
            <a:r>
              <a:rPr lang="en-US" dirty="0">
                <a:solidFill>
                  <a:srgbClr val="FF0000"/>
                </a:solidFill>
              </a:rPr>
              <a:t> </a:t>
            </a:r>
            <a:r>
              <a:rPr lang="en-US" dirty="0" err="1">
                <a:solidFill>
                  <a:srgbClr val="FF0000"/>
                </a:solidFill>
              </a:rPr>
              <a:t>nghĩa</a:t>
            </a:r>
            <a:r>
              <a:rPr lang="en-US" dirty="0">
                <a:solidFill>
                  <a:srgbClr val="FF0000"/>
                </a:solidFill>
              </a:rPr>
              <a:t> </a:t>
            </a:r>
            <a:r>
              <a:rPr lang="en-US" dirty="0" err="1">
                <a:solidFill>
                  <a:srgbClr val="FF0000"/>
                </a:solidFill>
              </a:rPr>
              <a:t>trong</a:t>
            </a:r>
            <a:r>
              <a:rPr lang="en-US" dirty="0">
                <a:solidFill>
                  <a:srgbClr val="FF0000"/>
                </a:solidFill>
              </a:rPr>
              <a:t> </a:t>
            </a:r>
            <a:r>
              <a:rPr lang="en-US" dirty="0" err="1">
                <a:solidFill>
                  <a:srgbClr val="FF0000"/>
                </a:solidFill>
              </a:rPr>
              <a:t>lược</a:t>
            </a:r>
            <a:r>
              <a:rPr lang="en-US" dirty="0">
                <a:solidFill>
                  <a:srgbClr val="FF0000"/>
                </a:solidFill>
              </a:rPr>
              <a:t> </a:t>
            </a:r>
            <a:r>
              <a:rPr lang="en-US" dirty="0" err="1">
                <a:solidFill>
                  <a:srgbClr val="FF0000"/>
                </a:solidFill>
              </a:rPr>
              <a:t>đô</a:t>
            </a:r>
            <a:r>
              <a:rPr lang="en-US" dirty="0">
                <a:solidFill>
                  <a:srgbClr val="FF0000"/>
                </a:solidFill>
              </a:rPr>
              <a:t>̀</a:t>
            </a:r>
            <a:r>
              <a:rPr lang="en-US" dirty="0"/>
              <a:t>, </a:t>
            </a:r>
            <a:r>
              <a:rPr lang="en-US" dirty="0" err="1"/>
              <a:t>nên</a:t>
            </a:r>
            <a:r>
              <a:rPr lang="en-US" dirty="0"/>
              <a:t> </a:t>
            </a:r>
            <a:r>
              <a:rPr lang="en-US" dirty="0" err="1"/>
              <a:t>các</a:t>
            </a:r>
            <a:r>
              <a:rPr lang="en-US" dirty="0"/>
              <a:t> </a:t>
            </a:r>
            <a:r>
              <a:rPr lang="en-US" dirty="0" err="1"/>
              <a:t>ràng</a:t>
            </a:r>
            <a:r>
              <a:rPr lang="en-US" dirty="0"/>
              <a:t> </a:t>
            </a:r>
            <a:r>
              <a:rPr lang="en-US" dirty="0" err="1"/>
              <a:t>buộc</a:t>
            </a:r>
            <a:r>
              <a:rPr lang="en-US" dirty="0"/>
              <a:t> </a:t>
            </a:r>
            <a:r>
              <a:rPr lang="en-US" dirty="0" err="1"/>
              <a:t>phức</a:t>
            </a:r>
            <a:r>
              <a:rPr lang="en-US" dirty="0"/>
              <a:t> </a:t>
            </a:r>
            <a:r>
              <a:rPr lang="en-US" dirty="0" err="1"/>
              <a:t>tạp</a:t>
            </a:r>
            <a:r>
              <a:rPr lang="en-US" dirty="0"/>
              <a:t> </a:t>
            </a:r>
            <a:r>
              <a:rPr lang="en-US" dirty="0" err="1"/>
              <a:t>được</a:t>
            </a:r>
            <a:r>
              <a:rPr lang="en-US" dirty="0"/>
              <a:t> </a:t>
            </a:r>
            <a:r>
              <a:rPr lang="en-US" dirty="0" err="1"/>
              <a:t>mô</a:t>
            </a:r>
            <a:r>
              <a:rPr lang="en-US" dirty="0"/>
              <a:t> tả </a:t>
            </a:r>
            <a:r>
              <a:rPr lang="en-US" dirty="0" err="1"/>
              <a:t>dê</a:t>
            </a:r>
            <a:r>
              <a:rPr lang="en-US" dirty="0"/>
              <a:t>̃ </a:t>
            </a:r>
            <a:r>
              <a:rPr lang="en-US" dirty="0" err="1"/>
              <a:t>dàng</a:t>
            </a:r>
            <a:r>
              <a:rPr lang="en-US" dirty="0"/>
              <a:t>. </a:t>
            </a:r>
          </a:p>
          <a:p>
            <a:endParaRPr lang="en-US"/>
          </a:p>
        </p:txBody>
      </p:sp>
    </p:spTree>
    <p:extLst>
      <p:ext uri="{BB962C8B-B14F-4D97-AF65-F5344CB8AC3E}">
        <p14:creationId xmlns:p14="http://schemas.microsoft.com/office/powerpoint/2010/main" val="255464820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11448C7-18E1-534D-B513-C080802006F7}"/>
              </a:ext>
            </a:extLst>
          </p:cNvPr>
          <p:cNvSpPr>
            <a:spLocks noGrp="1"/>
          </p:cNvSpPr>
          <p:nvPr>
            <p:ph type="title"/>
          </p:nvPr>
        </p:nvSpPr>
        <p:spPr/>
        <p:txBody>
          <a:bodyPr/>
          <a:lstStyle/>
          <a:p>
            <a:r>
              <a:rPr lang="en-US"/>
              <a:t>Đồ thị (Graph)</a:t>
            </a:r>
          </a:p>
        </p:txBody>
      </p:sp>
      <p:pic>
        <p:nvPicPr>
          <p:cNvPr id="9" name="Content Placeholder 8" descr="http://dev.assets.neo4j.com.s3.amazonaws.com/wp-content/uploads/2013/01/blog0116_graphcities.1.png">
            <a:extLst>
              <a:ext uri="{FF2B5EF4-FFF2-40B4-BE49-F238E27FC236}">
                <a16:creationId xmlns:a16="http://schemas.microsoft.com/office/drawing/2014/main" id="{AE9197E5-94E2-DE45-AB74-3517643748F2}"/>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09600" y="2187414"/>
            <a:ext cx="5384800" cy="3351535"/>
          </a:xfrm>
          <a:prstGeom prst="rect">
            <a:avLst/>
          </a:prstGeom>
          <a:noFill/>
          <a:ln>
            <a:noFill/>
          </a:ln>
        </p:spPr>
      </p:pic>
      <p:pic>
        <p:nvPicPr>
          <p:cNvPr id="10" name="Content Placeholder 9" descr="https://hiredbrains.files.wordpress.com/2012/09/graph4.png">
            <a:extLst>
              <a:ext uri="{FF2B5EF4-FFF2-40B4-BE49-F238E27FC236}">
                <a16:creationId xmlns:a16="http://schemas.microsoft.com/office/drawing/2014/main" id="{730D457D-A607-0F4E-8FF3-6B7A696D474C}"/>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435850" y="2332831"/>
            <a:ext cx="2908300" cy="3060700"/>
          </a:xfrm>
          <a:prstGeom prst="rect">
            <a:avLst/>
          </a:prstGeom>
          <a:noFill/>
          <a:ln>
            <a:noFill/>
          </a:ln>
        </p:spPr>
      </p:pic>
    </p:spTree>
    <p:extLst>
      <p:ext uri="{BB962C8B-B14F-4D97-AF65-F5344CB8AC3E}">
        <p14:creationId xmlns:p14="http://schemas.microsoft.com/office/powerpoint/2010/main" val="125429536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1AEA-CE5F-3241-AFFE-F83983950BF2}"/>
              </a:ext>
            </a:extLst>
          </p:cNvPr>
          <p:cNvSpPr>
            <a:spLocks noGrp="1"/>
          </p:cNvSpPr>
          <p:nvPr>
            <p:ph type="title"/>
          </p:nvPr>
        </p:nvSpPr>
        <p:spPr>
          <a:xfrm>
            <a:off x="609600" y="3581400"/>
            <a:ext cx="10972800" cy="1143000"/>
          </a:xfrm>
        </p:spPr>
        <p:txBody>
          <a:bodyPr/>
          <a:lstStyle/>
          <a:p>
            <a:pPr algn="l"/>
            <a:r>
              <a:rPr lang="en-US"/>
              <a:t>Chuyển từ mô hình quan hệ sang NoSQL</a:t>
            </a:r>
          </a:p>
        </p:txBody>
      </p:sp>
    </p:spTree>
    <p:extLst>
      <p:ext uri="{BB962C8B-B14F-4D97-AF65-F5344CB8AC3E}">
        <p14:creationId xmlns:p14="http://schemas.microsoft.com/office/powerpoint/2010/main" val="315969974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07FF1-0CA3-5047-B08B-B994B701C914}"/>
              </a:ext>
            </a:extLst>
          </p:cNvPr>
          <p:cNvSpPr>
            <a:spLocks noGrp="1"/>
          </p:cNvSpPr>
          <p:nvPr>
            <p:ph type="title"/>
          </p:nvPr>
        </p:nvSpPr>
        <p:spPr/>
        <p:txBody>
          <a:bodyPr/>
          <a:lstStyle/>
          <a:p>
            <a:r>
              <a:rPr lang="en-US"/>
              <a:t>Ví dụ: Mô hình quan hệ</a:t>
            </a:r>
          </a:p>
        </p:txBody>
      </p:sp>
      <p:sp>
        <p:nvSpPr>
          <p:cNvPr id="4" name="Content Placeholder 2">
            <a:extLst>
              <a:ext uri="{FF2B5EF4-FFF2-40B4-BE49-F238E27FC236}">
                <a16:creationId xmlns:a16="http://schemas.microsoft.com/office/drawing/2014/main" id="{3AFA4170-6F20-7341-B392-569368049287}"/>
              </a:ext>
            </a:extLst>
          </p:cNvPr>
          <p:cNvSpPr>
            <a:spLocks noGrp="1"/>
          </p:cNvSpPr>
          <p:nvPr>
            <p:ph idx="1"/>
          </p:nvPr>
        </p:nvSpPr>
        <p:spPr/>
        <p:txBody>
          <a:bodyPr/>
          <a:lstStyle/>
          <a:p>
            <a:pPr marL="0" indent="0">
              <a:buClr>
                <a:schemeClr val="accent2"/>
              </a:buClr>
              <a:buNone/>
              <a:defRPr/>
            </a:pPr>
            <a:r>
              <a:rPr lang="en-US" sz="2400" dirty="0" err="1">
                <a:solidFill>
                  <a:srgbClr val="FF0000"/>
                </a:solidFill>
              </a:rPr>
              <a:t>Tacgia</a:t>
            </a:r>
            <a:r>
              <a:rPr lang="en-US" sz="2400" dirty="0">
                <a:solidFill>
                  <a:srgbClr val="FF0000"/>
                </a:solidFill>
              </a:rPr>
              <a:t> (#</a:t>
            </a:r>
            <a:r>
              <a:rPr lang="en-US" sz="2400" dirty="0" err="1">
                <a:solidFill>
                  <a:srgbClr val="FF0000"/>
                </a:solidFill>
              </a:rPr>
              <a:t>mstg</a:t>
            </a:r>
            <a:r>
              <a:rPr lang="en-US" sz="2400" dirty="0">
                <a:solidFill>
                  <a:srgbClr val="FF0000"/>
                </a:solidFill>
              </a:rPr>
              <a:t>, 	</a:t>
            </a:r>
            <a:r>
              <a:rPr lang="en-US" sz="2400" dirty="0" err="1">
                <a:solidFill>
                  <a:srgbClr val="FF0000"/>
                </a:solidFill>
              </a:rPr>
              <a:t>tentg</a:t>
            </a:r>
            <a:r>
              <a:rPr lang="en-US" sz="2400" dirty="0">
                <a:solidFill>
                  <a:srgbClr val="FF0000"/>
                </a:solidFill>
              </a:rPr>
              <a:t>, 		</a:t>
            </a:r>
            <a:r>
              <a:rPr lang="en-US" sz="2400" dirty="0" err="1">
                <a:solidFill>
                  <a:srgbClr val="FF0000"/>
                </a:solidFill>
              </a:rPr>
              <a:t>sdt</a:t>
            </a:r>
            <a:r>
              <a:rPr lang="en-US" sz="2400" dirty="0">
                <a:solidFill>
                  <a:srgbClr val="FF0000"/>
                </a:solidFill>
              </a:rPr>
              <a:t>, 		email)</a:t>
            </a:r>
          </a:p>
          <a:p>
            <a:pPr marL="0" indent="0">
              <a:buClr>
                <a:schemeClr val="accent2"/>
              </a:buClr>
              <a:buNone/>
              <a:defRPr/>
            </a:pPr>
            <a:r>
              <a:rPr lang="en-US" sz="2400" dirty="0"/>
              <a:t>	</a:t>
            </a:r>
            <a:r>
              <a:rPr lang="en-US" sz="2000" dirty="0"/>
              <a:t>   TG01		Nguyen A	098731		</a:t>
            </a:r>
            <a:r>
              <a:rPr lang="en-US" sz="2000" dirty="0">
                <a:hlinkClick r:id="rId2"/>
              </a:rPr>
              <a:t>a@gmail.com</a:t>
            </a:r>
            <a:endParaRPr lang="en-US" sz="2000" dirty="0"/>
          </a:p>
          <a:p>
            <a:pPr marL="0" indent="0">
              <a:buClr>
                <a:schemeClr val="accent2"/>
              </a:buClr>
              <a:buNone/>
              <a:defRPr/>
            </a:pPr>
            <a:r>
              <a:rPr lang="en-US" sz="2000" dirty="0"/>
              <a:t>	   TG02		Nguyen B	098731		</a:t>
            </a:r>
            <a:r>
              <a:rPr lang="en-US" sz="2000" dirty="0">
                <a:hlinkClick r:id="rId3"/>
              </a:rPr>
              <a:t>b@gmail.com</a:t>
            </a:r>
            <a:endParaRPr lang="en-US" sz="2000" dirty="0"/>
          </a:p>
          <a:p>
            <a:pPr marL="0" indent="0">
              <a:buClr>
                <a:schemeClr val="accent2"/>
              </a:buClr>
              <a:buNone/>
              <a:defRPr/>
            </a:pPr>
            <a:r>
              <a:rPr lang="en-US" sz="2400" dirty="0" err="1">
                <a:solidFill>
                  <a:srgbClr val="FF0000"/>
                </a:solidFill>
              </a:rPr>
              <a:t>Sach</a:t>
            </a:r>
            <a:r>
              <a:rPr lang="en-US" sz="2400" dirty="0">
                <a:solidFill>
                  <a:srgbClr val="FF0000"/>
                </a:solidFill>
              </a:rPr>
              <a:t> (#</a:t>
            </a:r>
            <a:r>
              <a:rPr lang="en-US" sz="2400" dirty="0" err="1">
                <a:solidFill>
                  <a:srgbClr val="FF0000"/>
                </a:solidFill>
              </a:rPr>
              <a:t>mssach</a:t>
            </a:r>
            <a:r>
              <a:rPr lang="en-US" sz="2400" dirty="0">
                <a:solidFill>
                  <a:srgbClr val="FF0000"/>
                </a:solidFill>
              </a:rPr>
              <a:t>, 	</a:t>
            </a:r>
            <a:r>
              <a:rPr lang="en-US" sz="2400" dirty="0" err="1">
                <a:solidFill>
                  <a:srgbClr val="FF0000"/>
                </a:solidFill>
              </a:rPr>
              <a:t>tensach</a:t>
            </a:r>
            <a:r>
              <a:rPr lang="en-US" sz="2400" dirty="0">
                <a:solidFill>
                  <a:srgbClr val="FF0000"/>
                </a:solidFill>
              </a:rPr>
              <a:t>, 	</a:t>
            </a:r>
            <a:r>
              <a:rPr lang="en-US" sz="2400" dirty="0" err="1">
                <a:solidFill>
                  <a:srgbClr val="FF0000"/>
                </a:solidFill>
              </a:rPr>
              <a:t>sotrang</a:t>
            </a:r>
            <a:r>
              <a:rPr lang="en-US" sz="2400" dirty="0">
                <a:solidFill>
                  <a:srgbClr val="FF0000"/>
                </a:solidFill>
              </a:rPr>
              <a:t>, 	</a:t>
            </a:r>
            <a:r>
              <a:rPr lang="en-US" sz="2400" dirty="0" err="1">
                <a:solidFill>
                  <a:srgbClr val="FF0000"/>
                </a:solidFill>
              </a:rPr>
              <a:t>sotien</a:t>
            </a:r>
            <a:r>
              <a:rPr lang="en-US" sz="2400" dirty="0">
                <a:solidFill>
                  <a:srgbClr val="FF0000"/>
                </a:solidFill>
              </a:rPr>
              <a:t>, 	</a:t>
            </a:r>
            <a:r>
              <a:rPr lang="en-US" sz="2400" dirty="0" err="1">
                <a:solidFill>
                  <a:srgbClr val="FF0000"/>
                </a:solidFill>
              </a:rPr>
              <a:t>msnxb</a:t>
            </a:r>
            <a:r>
              <a:rPr lang="en-US" sz="2400" dirty="0">
                <a:solidFill>
                  <a:srgbClr val="FF0000"/>
                </a:solidFill>
              </a:rPr>
              <a:t>)</a:t>
            </a:r>
          </a:p>
          <a:p>
            <a:pPr marL="0" indent="0">
              <a:buClr>
                <a:schemeClr val="accent2"/>
              </a:buClr>
              <a:buNone/>
              <a:defRPr/>
            </a:pPr>
            <a:r>
              <a:rPr lang="en-US" sz="2400" dirty="0"/>
              <a:t>	</a:t>
            </a:r>
            <a:r>
              <a:rPr lang="en-US" sz="2000" dirty="0"/>
              <a:t>   S01		ABC		6		100000		DHQG</a:t>
            </a:r>
          </a:p>
          <a:p>
            <a:pPr marL="0" indent="0">
              <a:buClr>
                <a:schemeClr val="accent2"/>
              </a:buClr>
              <a:buNone/>
              <a:defRPr/>
            </a:pPr>
            <a:r>
              <a:rPr lang="en-US" sz="2400" dirty="0" err="1">
                <a:solidFill>
                  <a:srgbClr val="FF0000"/>
                </a:solidFill>
              </a:rPr>
              <a:t>Nxb</a:t>
            </a:r>
            <a:r>
              <a:rPr lang="en-US" sz="2400" dirty="0">
                <a:solidFill>
                  <a:srgbClr val="FF0000"/>
                </a:solidFill>
              </a:rPr>
              <a:t> (#</a:t>
            </a:r>
            <a:r>
              <a:rPr lang="en-US" sz="2400" dirty="0" err="1">
                <a:solidFill>
                  <a:srgbClr val="FF0000"/>
                </a:solidFill>
              </a:rPr>
              <a:t>msnxb</a:t>
            </a:r>
            <a:r>
              <a:rPr lang="en-US" sz="2400" dirty="0">
                <a:solidFill>
                  <a:srgbClr val="FF0000"/>
                </a:solidFill>
              </a:rPr>
              <a:t>, 	</a:t>
            </a:r>
            <a:r>
              <a:rPr lang="en-US" sz="2400" dirty="0" err="1">
                <a:solidFill>
                  <a:srgbClr val="FF0000"/>
                </a:solidFill>
              </a:rPr>
              <a:t>tennxb</a:t>
            </a:r>
            <a:r>
              <a:rPr lang="en-US" sz="2400" dirty="0">
                <a:solidFill>
                  <a:srgbClr val="FF0000"/>
                </a:solidFill>
              </a:rPr>
              <a:t>, 	</a:t>
            </a:r>
            <a:r>
              <a:rPr lang="en-US" sz="2400" dirty="0" err="1">
                <a:solidFill>
                  <a:srgbClr val="FF0000"/>
                </a:solidFill>
              </a:rPr>
              <a:t>sdt-xb</a:t>
            </a:r>
            <a:r>
              <a:rPr lang="en-US" sz="2400" dirty="0">
                <a:solidFill>
                  <a:srgbClr val="FF0000"/>
                </a:solidFill>
              </a:rPr>
              <a:t>, 	email-</a:t>
            </a:r>
            <a:r>
              <a:rPr lang="en-US" sz="2400" dirty="0" err="1">
                <a:solidFill>
                  <a:srgbClr val="FF0000"/>
                </a:solidFill>
              </a:rPr>
              <a:t>xb</a:t>
            </a:r>
            <a:r>
              <a:rPr lang="en-US" sz="2400" dirty="0">
                <a:solidFill>
                  <a:srgbClr val="FF0000"/>
                </a:solidFill>
              </a:rPr>
              <a:t>)</a:t>
            </a:r>
          </a:p>
          <a:p>
            <a:pPr marL="0" indent="0">
              <a:buClr>
                <a:schemeClr val="accent2"/>
              </a:buClr>
              <a:buNone/>
              <a:defRPr/>
            </a:pPr>
            <a:r>
              <a:rPr lang="en-US" sz="2400" dirty="0"/>
              <a:t>	  </a:t>
            </a:r>
            <a:r>
              <a:rPr lang="en-US" sz="2000" dirty="0"/>
              <a:t>NXB01	NXB-DHQG	0844643	</a:t>
            </a:r>
            <a:r>
              <a:rPr lang="en-US" sz="2000" dirty="0">
                <a:hlinkClick r:id="rId4"/>
              </a:rPr>
              <a:t>nxb@gmail.com</a:t>
            </a:r>
            <a:endParaRPr lang="en-US" sz="2000" dirty="0"/>
          </a:p>
          <a:p>
            <a:pPr marL="0" indent="0">
              <a:buClr>
                <a:schemeClr val="accent2"/>
              </a:buClr>
              <a:buNone/>
              <a:defRPr/>
            </a:pPr>
            <a:r>
              <a:rPr lang="en-US" sz="2400" dirty="0" err="1">
                <a:solidFill>
                  <a:srgbClr val="FF0000"/>
                </a:solidFill>
              </a:rPr>
              <a:t>Tg-Sach</a:t>
            </a:r>
            <a:r>
              <a:rPr lang="en-US" sz="2400" dirty="0">
                <a:solidFill>
                  <a:srgbClr val="FF0000"/>
                </a:solidFill>
              </a:rPr>
              <a:t>(#</a:t>
            </a:r>
            <a:r>
              <a:rPr lang="en-US" sz="2400" dirty="0" err="1">
                <a:solidFill>
                  <a:srgbClr val="FF0000"/>
                </a:solidFill>
              </a:rPr>
              <a:t>mstg</a:t>
            </a:r>
            <a:r>
              <a:rPr lang="en-US" sz="2400" dirty="0">
                <a:solidFill>
                  <a:srgbClr val="FF0000"/>
                </a:solidFill>
              </a:rPr>
              <a:t>, 	#</a:t>
            </a:r>
            <a:r>
              <a:rPr lang="en-US" sz="2400" dirty="0" err="1">
                <a:solidFill>
                  <a:srgbClr val="FF0000"/>
                </a:solidFill>
              </a:rPr>
              <a:t>mssach, 	nam-xb</a:t>
            </a:r>
            <a:r>
              <a:rPr lang="en-US" sz="2400" dirty="0">
                <a:solidFill>
                  <a:srgbClr val="FF0000"/>
                </a:solidFill>
              </a:rPr>
              <a:t>)</a:t>
            </a:r>
          </a:p>
          <a:p>
            <a:pPr marL="0" indent="0">
              <a:buClr>
                <a:schemeClr val="accent2"/>
              </a:buClr>
              <a:buNone/>
              <a:defRPr/>
            </a:pPr>
            <a:r>
              <a:rPr lang="en-US" sz="2000" dirty="0"/>
              <a:t>	    TG01	S01		2019</a:t>
            </a:r>
          </a:p>
          <a:p>
            <a:pPr marL="0" indent="0">
              <a:buClr>
                <a:schemeClr val="accent2"/>
              </a:buClr>
              <a:buNone/>
              <a:defRPr/>
            </a:pPr>
            <a:r>
              <a:rPr lang="en-US" sz="2000" dirty="0"/>
              <a:t>	    TG02	S01		2020</a:t>
            </a:r>
          </a:p>
          <a:p>
            <a:pPr marL="0" indent="0">
              <a:buNone/>
            </a:pPr>
            <a:endParaRPr lang="en-US" sz="2400"/>
          </a:p>
        </p:txBody>
      </p:sp>
    </p:spTree>
    <p:extLst>
      <p:ext uri="{BB962C8B-B14F-4D97-AF65-F5344CB8AC3E}">
        <p14:creationId xmlns:p14="http://schemas.microsoft.com/office/powerpoint/2010/main" val="174633039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D4E9-AC99-4D4E-98FB-4C94670B6CBE}"/>
              </a:ext>
            </a:extLst>
          </p:cNvPr>
          <p:cNvSpPr>
            <a:spLocks noGrp="1"/>
          </p:cNvSpPr>
          <p:nvPr>
            <p:ph type="title"/>
          </p:nvPr>
        </p:nvSpPr>
        <p:spPr/>
        <p:txBody>
          <a:bodyPr/>
          <a:lstStyle/>
          <a:p>
            <a:r>
              <a:rPr lang="en-US"/>
              <a:t>Chuyển sang key-value</a:t>
            </a:r>
          </a:p>
        </p:txBody>
      </p:sp>
      <p:sp>
        <p:nvSpPr>
          <p:cNvPr id="3" name="Content Placeholder 2">
            <a:extLst>
              <a:ext uri="{FF2B5EF4-FFF2-40B4-BE49-F238E27FC236}">
                <a16:creationId xmlns:a16="http://schemas.microsoft.com/office/drawing/2014/main" id="{33AD1438-04EC-6149-8B37-0B7F0D14FE39}"/>
              </a:ext>
            </a:extLst>
          </p:cNvPr>
          <p:cNvSpPr>
            <a:spLocks noGrp="1"/>
          </p:cNvSpPr>
          <p:nvPr>
            <p:ph idx="1"/>
          </p:nvPr>
        </p:nvSpPr>
        <p:spPr>
          <a:xfrm>
            <a:off x="228600" y="1417638"/>
            <a:ext cx="7696200" cy="4678362"/>
          </a:xfrm>
        </p:spPr>
        <p:txBody>
          <a:bodyPr/>
          <a:lstStyle/>
          <a:p>
            <a:pPr marL="0" indent="0">
              <a:buNone/>
            </a:pPr>
            <a:r>
              <a:rPr lang="en-US" sz="2000">
                <a:latin typeface="Courier New" panose="02070309020205020404" pitchFamily="49" charset="0"/>
                <a:cs typeface="Courier New" panose="02070309020205020404" pitchFamily="49" charset="0"/>
              </a:rPr>
              <a:t>TACGIA</a:t>
            </a:r>
          </a:p>
          <a:p>
            <a:pPr marL="0" indent="0">
              <a:buNone/>
            </a:pPr>
            <a:r>
              <a:rPr lang="en-US" sz="2000">
                <a:latin typeface="Courier New" panose="02070309020205020404" pitchFamily="49" charset="0"/>
                <a:cs typeface="Courier New" panose="02070309020205020404" pitchFamily="49" charset="0"/>
              </a:rPr>
              <a:t>{</a:t>
            </a:r>
          </a:p>
          <a:p>
            <a:pPr marL="0" indent="0">
              <a:buNone/>
            </a:pPr>
            <a:r>
              <a:rPr lang="en-US" sz="2000">
                <a:latin typeface="Courier New" panose="02070309020205020404" pitchFamily="49" charset="0"/>
                <a:cs typeface="Courier New" panose="02070309020205020404" pitchFamily="49" charset="0"/>
              </a:rPr>
              <a:t>    “TG01”: “NguyenA_098731_a@gmail.com”,</a:t>
            </a:r>
          </a:p>
          <a:p>
            <a:pPr marL="0" indent="0">
              <a:buNone/>
            </a:pPr>
            <a:r>
              <a:rPr lang="en-US" sz="2000">
                <a:latin typeface="Courier New" panose="02070309020205020404" pitchFamily="49" charset="0"/>
                <a:cs typeface="Courier New" panose="02070309020205020404" pitchFamily="49" charset="0"/>
              </a:rPr>
              <a:t>    “TG02”: “NguyenB:098731:b@gmail.com”</a:t>
            </a:r>
          </a:p>
          <a:p>
            <a:pPr marL="0" indent="0">
              <a:buNone/>
            </a:pPr>
            <a:r>
              <a:rPr lang="en-US" sz="2000">
                <a:latin typeface="Courier New" panose="02070309020205020404" pitchFamily="49" charset="0"/>
                <a:cs typeface="Courier New" panose="02070309020205020404" pitchFamily="49" charset="0"/>
              </a:rPr>
              <a:t>}</a:t>
            </a:r>
          </a:p>
          <a:p>
            <a:pPr marL="0" indent="0">
              <a:buNone/>
            </a:pPr>
            <a:r>
              <a:rPr lang="en-US" sz="2000">
                <a:latin typeface="Courier New" panose="02070309020205020404" pitchFamily="49" charset="0"/>
                <a:cs typeface="Courier New" panose="02070309020205020404" pitchFamily="49" charset="0"/>
              </a:rPr>
              <a:t>SACH</a:t>
            </a:r>
          </a:p>
          <a:p>
            <a:pPr marL="0" indent="0">
              <a:buNone/>
            </a:pPr>
            <a:r>
              <a:rPr lang="en-US" sz="2000">
                <a:latin typeface="Courier New" panose="02070309020205020404" pitchFamily="49" charset="0"/>
                <a:cs typeface="Courier New" panose="02070309020205020404" pitchFamily="49" charset="0"/>
              </a:rPr>
              <a:t>{</a:t>
            </a:r>
          </a:p>
          <a:p>
            <a:pPr marL="0" indent="0">
              <a:buNone/>
            </a:pPr>
            <a:r>
              <a:rPr lang="en-US" sz="2000">
                <a:latin typeface="Courier New" panose="02070309020205020404" pitchFamily="49" charset="0"/>
                <a:cs typeface="Courier New" panose="02070309020205020404" pitchFamily="49" charset="0"/>
              </a:rPr>
              <a:t>    “S01”: “ABC	_Trang:6_100000_NXB: DHQG”</a:t>
            </a:r>
          </a:p>
          <a:p>
            <a:pPr marL="0" indent="0">
              <a:buNone/>
            </a:pPr>
            <a:r>
              <a:rPr lang="en-US" sz="2000">
                <a:latin typeface="Courier New" panose="02070309020205020404" pitchFamily="49" charset="0"/>
                <a:cs typeface="Courier New" panose="02070309020205020404" pitchFamily="49" charset="0"/>
              </a:rPr>
              <a:t>}</a:t>
            </a:r>
          </a:p>
          <a:p>
            <a:pPr marL="0" indent="0">
              <a:buNone/>
            </a:pPr>
            <a:r>
              <a:rPr lang="en-US" sz="2000">
                <a:latin typeface="Courier New" panose="02070309020205020404" pitchFamily="49" charset="0"/>
                <a:cs typeface="Courier New" panose="02070309020205020404" pitchFamily="49" charset="0"/>
              </a:rPr>
              <a:t>NXB</a:t>
            </a:r>
          </a:p>
          <a:p>
            <a:pPr marL="0" indent="0">
              <a:buNone/>
            </a:pPr>
            <a:r>
              <a:rPr lang="en-US" sz="2000">
                <a:latin typeface="Courier New" panose="02070309020205020404" pitchFamily="49" charset="0"/>
                <a:cs typeface="Courier New" panose="02070309020205020404" pitchFamily="49" charset="0"/>
              </a:rPr>
              <a:t>{</a:t>
            </a:r>
          </a:p>
          <a:p>
            <a:pPr marL="0" indent="0">
              <a:buNone/>
            </a:pPr>
            <a:r>
              <a:rPr lang="en-US" sz="2000">
                <a:latin typeface="Courier New" panose="02070309020205020404" pitchFamily="49" charset="0"/>
                <a:cs typeface="Courier New" panose="02070309020205020404" pitchFamily="49" charset="0"/>
              </a:rPr>
              <a:t>    “NXB01”: “NXB-DHQG-DT:0844643_nxb@gmail.com”</a:t>
            </a:r>
          </a:p>
          <a:p>
            <a:pPr marL="0" indent="0">
              <a:buNone/>
            </a:pPr>
            <a:r>
              <a:rPr lang="en-US" sz="200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FF5CD908-0E74-8B42-9E73-71684FD63AB4}"/>
              </a:ext>
            </a:extLst>
          </p:cNvPr>
          <p:cNvSpPr txBox="1"/>
          <p:nvPr/>
        </p:nvSpPr>
        <p:spPr>
          <a:xfrm>
            <a:off x="7924800" y="1524000"/>
            <a:ext cx="4038600" cy="1631216"/>
          </a:xfrm>
          <a:prstGeom prst="rect">
            <a:avLst/>
          </a:prstGeom>
          <a:noFill/>
        </p:spPr>
        <p:txBody>
          <a:bodyPr wrap="square" rtlCol="0">
            <a:spAutoFit/>
          </a:bodyPr>
          <a:lstStyle/>
          <a:p>
            <a:r>
              <a:rPr lang="en-US" sz="2000">
                <a:solidFill>
                  <a:srgbClr val="0066FF"/>
                </a:solidFill>
                <a:latin typeface="Courier New" panose="02070309020205020404" pitchFamily="49" charset="0"/>
                <a:cs typeface="Courier New" panose="02070309020205020404" pitchFamily="49" charset="0"/>
              </a:rPr>
              <a:t>TG_SACH</a:t>
            </a:r>
          </a:p>
          <a:p>
            <a:r>
              <a:rPr lang="en-US" sz="2000">
                <a:solidFill>
                  <a:srgbClr val="0066FF"/>
                </a:solidFill>
                <a:latin typeface="Courier New" panose="02070309020205020404" pitchFamily="49" charset="0"/>
                <a:cs typeface="Courier New" panose="02070309020205020404" pitchFamily="49" charset="0"/>
              </a:rPr>
              <a:t>{</a:t>
            </a:r>
          </a:p>
          <a:p>
            <a:r>
              <a:rPr lang="en-US" sz="2000">
                <a:solidFill>
                  <a:srgbClr val="0066FF"/>
                </a:solidFill>
                <a:latin typeface="Courier New" panose="02070309020205020404" pitchFamily="49" charset="0"/>
                <a:cs typeface="Courier New" panose="02070309020205020404" pitchFamily="49" charset="0"/>
              </a:rPr>
              <a:t>    “TG01_S01”: “2019”,</a:t>
            </a:r>
          </a:p>
          <a:p>
            <a:r>
              <a:rPr lang="en-US" sz="2000">
                <a:solidFill>
                  <a:srgbClr val="0066FF"/>
                </a:solidFill>
                <a:latin typeface="Courier New" panose="02070309020205020404" pitchFamily="49" charset="0"/>
                <a:cs typeface="Courier New" panose="02070309020205020404" pitchFamily="49" charset="0"/>
              </a:rPr>
              <a:t>    “TG01_S02”: “2020”</a:t>
            </a:r>
          </a:p>
          <a:p>
            <a:r>
              <a:rPr lang="en-US" sz="2000">
                <a:solidFill>
                  <a:srgbClr val="0066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7732754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D3B72-1446-FD46-B0F4-74C802F08112}"/>
              </a:ext>
            </a:extLst>
          </p:cNvPr>
          <p:cNvSpPr>
            <a:spLocks noGrp="1"/>
          </p:cNvSpPr>
          <p:nvPr>
            <p:ph type="title"/>
          </p:nvPr>
        </p:nvSpPr>
        <p:spPr>
          <a:xfrm>
            <a:off x="0" y="38100"/>
            <a:ext cx="10591800" cy="1143000"/>
          </a:xfrm>
        </p:spPr>
        <p:txBody>
          <a:bodyPr/>
          <a:lstStyle/>
          <a:p>
            <a:r>
              <a:rPr lang="en-US"/>
              <a:t>Chuyển sang Document (1)</a:t>
            </a:r>
          </a:p>
        </p:txBody>
      </p:sp>
      <p:sp>
        <p:nvSpPr>
          <p:cNvPr id="4" name="TextBox 3">
            <a:extLst>
              <a:ext uri="{FF2B5EF4-FFF2-40B4-BE49-F238E27FC236}">
                <a16:creationId xmlns:a16="http://schemas.microsoft.com/office/drawing/2014/main" id="{E9D7DC00-2B61-F446-9309-3F04C1F8FF47}"/>
              </a:ext>
            </a:extLst>
          </p:cNvPr>
          <p:cNvSpPr txBox="1"/>
          <p:nvPr/>
        </p:nvSpPr>
        <p:spPr>
          <a:xfrm>
            <a:off x="228600" y="914400"/>
            <a:ext cx="11506200" cy="5324535"/>
          </a:xfrm>
          <a:prstGeom prst="rect">
            <a:avLst/>
          </a:prstGeom>
          <a:noFill/>
        </p:spPr>
        <p:txBody>
          <a:bodyPr wrap="square" rtlCol="0">
            <a:spAutoFit/>
          </a:bodyPr>
          <a:lstStyle/>
          <a:p>
            <a:r>
              <a:rPr lang="en-US" sz="2000">
                <a:solidFill>
                  <a:srgbClr val="0066FF"/>
                </a:solidFill>
                <a:latin typeface="Courier New" panose="02070309020205020404" pitchFamily="49" charset="0"/>
                <a:cs typeface="Courier New" panose="02070309020205020404" pitchFamily="49" charset="0"/>
              </a:rPr>
              <a:t>TACGIA</a:t>
            </a:r>
          </a:p>
          <a:p>
            <a:r>
              <a:rPr lang="en-US" sz="2000">
                <a:solidFill>
                  <a:srgbClr val="0066FF"/>
                </a:solidFill>
                <a:latin typeface="Courier New" panose="02070309020205020404" pitchFamily="49" charset="0"/>
                <a:cs typeface="Courier New" panose="02070309020205020404" pitchFamily="49" charset="0"/>
              </a:rPr>
              <a:t>[{</a:t>
            </a:r>
          </a:p>
          <a:p>
            <a:r>
              <a:rPr lang="en-US" sz="2000">
                <a:solidFill>
                  <a:srgbClr val="0066FF"/>
                </a:solidFill>
                <a:latin typeface="Courier New" panose="02070309020205020404" pitchFamily="49" charset="0"/>
                <a:cs typeface="Courier New" panose="02070309020205020404" pitchFamily="49" charset="0"/>
              </a:rPr>
              <a:t>   “MATG”: “TG01”,</a:t>
            </a:r>
          </a:p>
          <a:p>
            <a:r>
              <a:rPr lang="en-US" sz="2000">
                <a:solidFill>
                  <a:srgbClr val="0066FF"/>
                </a:solidFill>
                <a:latin typeface="Courier New" panose="02070309020205020404" pitchFamily="49" charset="0"/>
                <a:cs typeface="Courier New" panose="02070309020205020404" pitchFamily="49" charset="0"/>
              </a:rPr>
              <a:t>   “HOTEN”: “NguyenA”,</a:t>
            </a:r>
          </a:p>
          <a:p>
            <a:r>
              <a:rPr lang="en-US" sz="2000">
                <a:solidFill>
                  <a:srgbClr val="0066FF"/>
                </a:solidFill>
                <a:latin typeface="Courier New" panose="02070309020205020404" pitchFamily="49" charset="0"/>
                <a:cs typeface="Courier New" panose="02070309020205020404" pitchFamily="49" charset="0"/>
              </a:rPr>
              <a:t>   “SĐT”: “098731”,</a:t>
            </a:r>
          </a:p>
          <a:p>
            <a:r>
              <a:rPr lang="en-US" sz="2000">
                <a:solidFill>
                  <a:srgbClr val="0066FF"/>
                </a:solidFill>
                <a:latin typeface="Courier New" panose="02070309020205020404" pitchFamily="49" charset="0"/>
                <a:cs typeface="Courier New" panose="02070309020205020404" pitchFamily="49" charset="0"/>
              </a:rPr>
              <a:t>   ”Email”: “a@gmail.com”,</a:t>
            </a:r>
          </a:p>
          <a:p>
            <a:r>
              <a:rPr lang="en-US" sz="2000">
                <a:solidFill>
                  <a:srgbClr val="0066FF"/>
                </a:solidFill>
                <a:latin typeface="Courier New" panose="02070309020205020404" pitchFamily="49" charset="0"/>
                <a:cs typeface="Courier New" panose="02070309020205020404" pitchFamily="49" charset="0"/>
              </a:rPr>
              <a:t>   ”SACH”: [ </a:t>
            </a:r>
          </a:p>
          <a:p>
            <a:r>
              <a:rPr lang="en-US" sz="2000">
                <a:solidFill>
                  <a:srgbClr val="0066FF"/>
                </a:solidFill>
                <a:latin typeface="Courier New" panose="02070309020205020404" pitchFamily="49" charset="0"/>
                <a:cs typeface="Courier New" panose="02070309020205020404" pitchFamily="49" charset="0"/>
              </a:rPr>
              <a:t>      {“MASACH”: S01, “NAM”, “2019”},</a:t>
            </a:r>
          </a:p>
          <a:p>
            <a:r>
              <a:rPr lang="en-US" sz="2000">
                <a:solidFill>
                  <a:srgbClr val="0066FF"/>
                </a:solidFill>
                <a:latin typeface="Courier New" panose="02070309020205020404" pitchFamily="49" charset="0"/>
                <a:cs typeface="Courier New" panose="02070309020205020404" pitchFamily="49" charset="0"/>
              </a:rPr>
              <a:t>      {“MASACH”: S01, “NAM”, “2020”, “TEN”: ”ABC”}</a:t>
            </a:r>
          </a:p>
          <a:p>
            <a:r>
              <a:rPr lang="en-US" sz="2000">
                <a:solidFill>
                  <a:srgbClr val="0066FF"/>
                </a:solidFill>
                <a:latin typeface="Courier New" panose="02070309020205020404" pitchFamily="49" charset="0"/>
                <a:cs typeface="Courier New" panose="02070309020205020404" pitchFamily="49" charset="0"/>
              </a:rPr>
              <a:t>   ]</a:t>
            </a:r>
          </a:p>
          <a:p>
            <a:r>
              <a:rPr lang="en-US" sz="2000">
                <a:solidFill>
                  <a:srgbClr val="0066FF"/>
                </a:solidFill>
                <a:latin typeface="Courier New" panose="02070309020205020404" pitchFamily="49" charset="0"/>
                <a:cs typeface="Courier New" panose="02070309020205020404" pitchFamily="49" charset="0"/>
              </a:rPr>
              <a:t>},</a:t>
            </a:r>
          </a:p>
          <a:p>
            <a:r>
              <a:rPr lang="en-US" sz="2000">
                <a:solidFill>
                  <a:srgbClr val="0066FF"/>
                </a:solidFill>
                <a:latin typeface="Courier New" panose="02070309020205020404" pitchFamily="49" charset="0"/>
                <a:cs typeface="Courier New" panose="02070309020205020404" pitchFamily="49" charset="0"/>
              </a:rPr>
              <a:t>{</a:t>
            </a:r>
          </a:p>
          <a:p>
            <a:r>
              <a:rPr lang="en-US" sz="2000">
                <a:solidFill>
                  <a:srgbClr val="0066FF"/>
                </a:solidFill>
                <a:latin typeface="Courier New" panose="02070309020205020404" pitchFamily="49" charset="0"/>
                <a:cs typeface="Courier New" panose="02070309020205020404" pitchFamily="49" charset="0"/>
              </a:rPr>
              <a:t>   “MATG”: “TG02”,</a:t>
            </a:r>
          </a:p>
          <a:p>
            <a:r>
              <a:rPr lang="en-US" sz="2000">
                <a:solidFill>
                  <a:srgbClr val="0066FF"/>
                </a:solidFill>
                <a:latin typeface="Courier New" panose="02070309020205020404" pitchFamily="49" charset="0"/>
                <a:cs typeface="Courier New" panose="02070309020205020404" pitchFamily="49" charset="0"/>
              </a:rPr>
              <a:t>   “HOTEN”: “NguyenB”,</a:t>
            </a:r>
          </a:p>
          <a:p>
            <a:r>
              <a:rPr lang="en-US" sz="2000">
                <a:solidFill>
                  <a:srgbClr val="0066FF"/>
                </a:solidFill>
                <a:latin typeface="Courier New" panose="02070309020205020404" pitchFamily="49" charset="0"/>
                <a:cs typeface="Courier New" panose="02070309020205020404" pitchFamily="49" charset="0"/>
              </a:rPr>
              <a:t>   “SĐT”: “098731”,</a:t>
            </a:r>
          </a:p>
          <a:p>
            <a:r>
              <a:rPr lang="en-US" sz="2000">
                <a:solidFill>
                  <a:srgbClr val="0066FF"/>
                </a:solidFill>
                <a:latin typeface="Courier New" panose="02070309020205020404" pitchFamily="49" charset="0"/>
                <a:cs typeface="Courier New" panose="02070309020205020404" pitchFamily="49" charset="0"/>
              </a:rPr>
              <a:t>   ”Email”: “a@gmail.com”</a:t>
            </a:r>
          </a:p>
          <a:p>
            <a:r>
              <a:rPr lang="en-US" sz="2000">
                <a:solidFill>
                  <a:srgbClr val="0066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8863690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D3B72-1446-FD46-B0F4-74C802F08112}"/>
              </a:ext>
            </a:extLst>
          </p:cNvPr>
          <p:cNvSpPr>
            <a:spLocks noGrp="1"/>
          </p:cNvSpPr>
          <p:nvPr>
            <p:ph type="title"/>
          </p:nvPr>
        </p:nvSpPr>
        <p:spPr/>
        <p:txBody>
          <a:bodyPr/>
          <a:lstStyle/>
          <a:p>
            <a:r>
              <a:rPr lang="en-US"/>
              <a:t>Chuyển sang Document (2)</a:t>
            </a:r>
          </a:p>
        </p:txBody>
      </p:sp>
      <p:sp>
        <p:nvSpPr>
          <p:cNvPr id="3" name="Content Placeholder 2">
            <a:extLst>
              <a:ext uri="{FF2B5EF4-FFF2-40B4-BE49-F238E27FC236}">
                <a16:creationId xmlns:a16="http://schemas.microsoft.com/office/drawing/2014/main" id="{70ED2D3A-622F-6347-B283-CDDC872C0847}"/>
              </a:ext>
            </a:extLst>
          </p:cNvPr>
          <p:cNvSpPr>
            <a:spLocks noGrp="1"/>
          </p:cNvSpPr>
          <p:nvPr>
            <p:ph idx="1"/>
          </p:nvPr>
        </p:nvSpPr>
        <p:spPr/>
        <p:txBody>
          <a:bodyPr/>
          <a:lstStyle/>
          <a:p>
            <a:pPr marL="0" lvl="0" indent="0">
              <a:spcBef>
                <a:spcPct val="0"/>
              </a:spcBef>
              <a:buNone/>
            </a:pPr>
            <a:r>
              <a:rPr lang="en-US" sz="2000" kern="1200">
                <a:latin typeface="Courier New" panose="02070309020205020404" pitchFamily="49" charset="0"/>
                <a:cs typeface="Courier New" panose="02070309020205020404" pitchFamily="49" charset="0"/>
              </a:rPr>
              <a:t>SACH</a:t>
            </a:r>
          </a:p>
          <a:p>
            <a:pPr marL="0" lvl="0" indent="0">
              <a:spcBef>
                <a:spcPct val="0"/>
              </a:spcBef>
              <a:buNone/>
            </a:pPr>
            <a:r>
              <a:rPr lang="en-US" sz="2000" kern="1200">
                <a:latin typeface="Courier New" panose="02070309020205020404" pitchFamily="49" charset="0"/>
                <a:cs typeface="Courier New" panose="02070309020205020404" pitchFamily="49" charset="0"/>
              </a:rPr>
              <a:t>[{</a:t>
            </a:r>
          </a:p>
          <a:p>
            <a:pPr marL="0" lvl="0" indent="0">
              <a:spcBef>
                <a:spcPct val="0"/>
              </a:spcBef>
              <a:buNone/>
            </a:pPr>
            <a:r>
              <a:rPr lang="en-US" sz="2000" kern="1200">
                <a:latin typeface="Courier New" panose="02070309020205020404" pitchFamily="49" charset="0"/>
                <a:cs typeface="Courier New" panose="02070309020205020404" pitchFamily="49" charset="0"/>
              </a:rPr>
              <a:t>   “MASACH”: “S01”,</a:t>
            </a:r>
          </a:p>
          <a:p>
            <a:pPr marL="0" lvl="0" indent="0">
              <a:spcBef>
                <a:spcPct val="0"/>
              </a:spcBef>
              <a:buNone/>
            </a:pPr>
            <a:r>
              <a:rPr lang="en-US" sz="2000" kern="1200">
                <a:latin typeface="Courier New" panose="02070309020205020404" pitchFamily="49" charset="0"/>
                <a:cs typeface="Courier New" panose="02070309020205020404" pitchFamily="49" charset="0"/>
              </a:rPr>
              <a:t>   “TENSACH”: “ABC”,</a:t>
            </a:r>
          </a:p>
          <a:p>
            <a:pPr marL="0" lvl="0" indent="0">
              <a:spcBef>
                <a:spcPct val="0"/>
              </a:spcBef>
              <a:buNone/>
            </a:pPr>
            <a:r>
              <a:rPr lang="en-US" sz="2000" kern="1200">
                <a:latin typeface="Courier New" panose="02070309020205020404" pitchFamily="49" charset="0"/>
                <a:cs typeface="Courier New" panose="02070309020205020404" pitchFamily="49" charset="0"/>
              </a:rPr>
              <a:t>   “SOTRANG”: 6,</a:t>
            </a:r>
          </a:p>
          <a:p>
            <a:pPr marL="0" lvl="0" indent="0">
              <a:spcBef>
                <a:spcPct val="0"/>
              </a:spcBef>
              <a:buNone/>
            </a:pPr>
            <a:r>
              <a:rPr lang="en-US" sz="2000" kern="1200">
                <a:latin typeface="Courier New" panose="02070309020205020404" pitchFamily="49" charset="0"/>
                <a:cs typeface="Courier New" panose="02070309020205020404" pitchFamily="49" charset="0"/>
              </a:rPr>
              <a:t>   ”SOTIEN”: “100000”,</a:t>
            </a:r>
          </a:p>
          <a:p>
            <a:pPr marL="0" lvl="0" indent="0">
              <a:spcBef>
                <a:spcPct val="0"/>
              </a:spcBef>
              <a:buNone/>
            </a:pPr>
            <a:r>
              <a:rPr lang="en-US" sz="2000" kern="1200">
                <a:latin typeface="Courier New" panose="02070309020205020404" pitchFamily="49" charset="0"/>
                <a:cs typeface="Courier New" panose="02070309020205020404" pitchFamily="49" charset="0"/>
              </a:rPr>
              <a:t>   ”NXB”: {</a:t>
            </a:r>
          </a:p>
          <a:p>
            <a:pPr marL="0" lvl="0" indent="0">
              <a:spcBef>
                <a:spcPct val="0"/>
              </a:spcBef>
              <a:buNone/>
            </a:pPr>
            <a:r>
              <a:rPr lang="en-US" sz="2000" kern="1200">
                <a:latin typeface="Courier New" panose="02070309020205020404" pitchFamily="49" charset="0"/>
                <a:cs typeface="Courier New" panose="02070309020205020404" pitchFamily="49" charset="0"/>
              </a:rPr>
              <a:t>       “TEN”: “NXB-DHQG”,</a:t>
            </a:r>
          </a:p>
          <a:p>
            <a:pPr marL="0" lvl="0" indent="0">
              <a:spcBef>
                <a:spcPct val="0"/>
              </a:spcBef>
              <a:buNone/>
            </a:pPr>
            <a:r>
              <a:rPr lang="en-US" sz="2000" kern="1200">
                <a:latin typeface="Courier New" panose="02070309020205020404" pitchFamily="49" charset="0"/>
                <a:cs typeface="Courier New" panose="02070309020205020404" pitchFamily="49" charset="0"/>
              </a:rPr>
              <a:t>       “MANXB”: “NXB01”,</a:t>
            </a:r>
          </a:p>
          <a:p>
            <a:pPr marL="0" lvl="0" indent="0">
              <a:spcBef>
                <a:spcPct val="0"/>
              </a:spcBef>
              <a:buNone/>
            </a:pPr>
            <a:r>
              <a:rPr lang="en-US" sz="2000" kern="1200">
                <a:latin typeface="Courier New" panose="02070309020205020404" pitchFamily="49" charset="0"/>
                <a:cs typeface="Courier New" panose="02070309020205020404" pitchFamily="49" charset="0"/>
              </a:rPr>
              <a:t>       “DT”: “0844643”</a:t>
            </a:r>
          </a:p>
          <a:p>
            <a:pPr marL="0" lvl="0" indent="0">
              <a:spcBef>
                <a:spcPct val="0"/>
              </a:spcBef>
              <a:buNone/>
            </a:pPr>
            <a:r>
              <a:rPr lang="en-US" sz="2000" kern="1200">
                <a:latin typeface="Courier New" panose="02070309020205020404" pitchFamily="49" charset="0"/>
                <a:cs typeface="Courier New" panose="02070309020205020404" pitchFamily="49" charset="0"/>
              </a:rPr>
              <a:t>       “EMAIL”: “nxb@gmail.com”</a:t>
            </a:r>
          </a:p>
          <a:p>
            <a:pPr marL="0" lvl="0" indent="0">
              <a:spcBef>
                <a:spcPct val="0"/>
              </a:spcBef>
              <a:buNone/>
            </a:pPr>
            <a:r>
              <a:rPr lang="en-US" sz="2000" kern="1200">
                <a:latin typeface="Courier New" panose="02070309020205020404" pitchFamily="49" charset="0"/>
                <a:cs typeface="Courier New" panose="02070309020205020404" pitchFamily="49" charset="0"/>
              </a:rPr>
              <a:t>   }</a:t>
            </a:r>
          </a:p>
          <a:p>
            <a:pPr marL="0" lvl="0" indent="0">
              <a:spcBef>
                <a:spcPct val="0"/>
              </a:spcBef>
              <a:buNone/>
            </a:pPr>
            <a:r>
              <a:rPr lang="en-US" sz="2000" kern="1200">
                <a:latin typeface="Courier New" panose="02070309020205020404" pitchFamily="49" charset="0"/>
                <a:cs typeface="Courier New" panose="02070309020205020404" pitchFamily="49" charset="0"/>
              </a:rPr>
              <a:t>}]</a:t>
            </a:r>
          </a:p>
          <a:p>
            <a:pPr marL="0" indent="0">
              <a:buNone/>
            </a:pPr>
            <a:endParaRPr lang="en-US"/>
          </a:p>
        </p:txBody>
      </p:sp>
    </p:spTree>
    <p:extLst>
      <p:ext uri="{BB962C8B-B14F-4D97-AF65-F5344CB8AC3E}">
        <p14:creationId xmlns:p14="http://schemas.microsoft.com/office/powerpoint/2010/main" val="105377511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D3B72-1446-FD46-B0F4-74C802F08112}"/>
              </a:ext>
            </a:extLst>
          </p:cNvPr>
          <p:cNvSpPr>
            <a:spLocks noGrp="1"/>
          </p:cNvSpPr>
          <p:nvPr>
            <p:ph type="title"/>
          </p:nvPr>
        </p:nvSpPr>
        <p:spPr/>
        <p:txBody>
          <a:bodyPr/>
          <a:lstStyle/>
          <a:p>
            <a:r>
              <a:rPr lang="en-US"/>
              <a:t>Chuyển sang Document (3)</a:t>
            </a:r>
          </a:p>
        </p:txBody>
      </p:sp>
      <p:sp>
        <p:nvSpPr>
          <p:cNvPr id="3" name="Content Placeholder 2">
            <a:extLst>
              <a:ext uri="{FF2B5EF4-FFF2-40B4-BE49-F238E27FC236}">
                <a16:creationId xmlns:a16="http://schemas.microsoft.com/office/drawing/2014/main" id="{7B316512-9614-264A-80C1-C392F05FCC38}"/>
              </a:ext>
            </a:extLst>
          </p:cNvPr>
          <p:cNvSpPr>
            <a:spLocks noGrp="1"/>
          </p:cNvSpPr>
          <p:nvPr>
            <p:ph idx="1"/>
          </p:nvPr>
        </p:nvSpPr>
        <p:spPr/>
        <p:txBody>
          <a:bodyPr/>
          <a:lstStyle/>
          <a:p>
            <a:pPr marL="0" lvl="0" indent="0">
              <a:spcBef>
                <a:spcPct val="0"/>
              </a:spcBef>
              <a:buNone/>
            </a:pPr>
            <a:r>
              <a:rPr lang="en-US" sz="2000" kern="1200">
                <a:latin typeface="Courier New" panose="02070309020205020404" pitchFamily="49" charset="0"/>
                <a:cs typeface="Courier New" panose="02070309020205020404" pitchFamily="49" charset="0"/>
              </a:rPr>
              <a:t>NXB</a:t>
            </a:r>
          </a:p>
          <a:p>
            <a:pPr marL="0" lvl="0" indent="0">
              <a:spcBef>
                <a:spcPct val="0"/>
              </a:spcBef>
              <a:buNone/>
            </a:pPr>
            <a:r>
              <a:rPr lang="en-US" sz="2000" kern="1200">
                <a:latin typeface="Courier New" panose="02070309020205020404" pitchFamily="49" charset="0"/>
                <a:cs typeface="Courier New" panose="02070309020205020404" pitchFamily="49" charset="0"/>
              </a:rPr>
              <a:t>{</a:t>
            </a:r>
          </a:p>
          <a:p>
            <a:pPr marL="0" lvl="0" indent="0">
              <a:spcBef>
                <a:spcPct val="0"/>
              </a:spcBef>
              <a:buNone/>
            </a:pPr>
            <a:r>
              <a:rPr lang="en-US" sz="2000" kern="1200">
                <a:latin typeface="Courier New" panose="02070309020205020404" pitchFamily="49" charset="0"/>
                <a:cs typeface="Courier New" panose="02070309020205020404" pitchFamily="49" charset="0"/>
              </a:rPr>
              <a:t>    “TEN”: “NXB-DHQG”,</a:t>
            </a:r>
          </a:p>
          <a:p>
            <a:pPr marL="0" lvl="0" indent="0">
              <a:spcBef>
                <a:spcPct val="0"/>
              </a:spcBef>
              <a:buNone/>
            </a:pPr>
            <a:r>
              <a:rPr lang="en-US" sz="2000" kern="1200">
                <a:latin typeface="Courier New" panose="02070309020205020404" pitchFamily="49" charset="0"/>
                <a:cs typeface="Courier New" panose="02070309020205020404" pitchFamily="49" charset="0"/>
              </a:rPr>
              <a:t>    “MANXB”: “NXB01”,</a:t>
            </a:r>
          </a:p>
          <a:p>
            <a:pPr marL="0" lvl="0" indent="0">
              <a:spcBef>
                <a:spcPct val="0"/>
              </a:spcBef>
              <a:buNone/>
            </a:pPr>
            <a:r>
              <a:rPr lang="en-US" sz="2000" kern="1200">
                <a:latin typeface="Courier New" panose="02070309020205020404" pitchFamily="49" charset="0"/>
                <a:cs typeface="Courier New" panose="02070309020205020404" pitchFamily="49" charset="0"/>
              </a:rPr>
              <a:t>    “DT”: “0844643”</a:t>
            </a:r>
          </a:p>
          <a:p>
            <a:pPr marL="0" lvl="0" indent="0">
              <a:spcBef>
                <a:spcPct val="0"/>
              </a:spcBef>
              <a:buNone/>
            </a:pPr>
            <a:r>
              <a:rPr lang="en-US" sz="2000" kern="1200">
                <a:latin typeface="Courier New" panose="02070309020205020404" pitchFamily="49" charset="0"/>
                <a:cs typeface="Courier New" panose="02070309020205020404" pitchFamily="49" charset="0"/>
              </a:rPr>
              <a:t>    “EMAIL”: “nxb@gmail.com”,</a:t>
            </a:r>
          </a:p>
          <a:p>
            <a:pPr marL="0" lvl="0" indent="0">
              <a:spcBef>
                <a:spcPct val="0"/>
              </a:spcBef>
              <a:buNone/>
            </a:pPr>
            <a:r>
              <a:rPr lang="en-US" sz="2000" kern="1200">
                <a:latin typeface="Courier New" panose="02070309020205020404" pitchFamily="49" charset="0"/>
                <a:cs typeface="Courier New" panose="02070309020205020404" pitchFamily="49" charset="0"/>
              </a:rPr>
              <a:t>    “TTSACH”: [</a:t>
            </a:r>
          </a:p>
          <a:p>
            <a:pPr marL="0" lvl="0" indent="0">
              <a:spcBef>
                <a:spcPct val="0"/>
              </a:spcBef>
              <a:buNone/>
            </a:pPr>
            <a:r>
              <a:rPr lang="en-US" sz="2000" kern="1200">
                <a:latin typeface="Courier New" panose="02070309020205020404" pitchFamily="49" charset="0"/>
                <a:cs typeface="Courier New" panose="02070309020205020404" pitchFamily="49" charset="0"/>
              </a:rPr>
              <a:t>        {“MASACH”: S01, “NAM”, “2019”},</a:t>
            </a:r>
          </a:p>
          <a:p>
            <a:pPr marL="0" lvl="0" indent="0">
              <a:spcBef>
                <a:spcPct val="0"/>
              </a:spcBef>
              <a:buNone/>
            </a:pPr>
            <a:r>
              <a:rPr lang="en-US" sz="2000" kern="1200">
                <a:latin typeface="Courier New" panose="02070309020205020404" pitchFamily="49" charset="0"/>
                <a:cs typeface="Courier New" panose="02070309020205020404" pitchFamily="49" charset="0"/>
              </a:rPr>
              <a:t>        {“MASACH”: S01, “NAM”, “2020”, “TEN”: ”ABC”}</a:t>
            </a:r>
          </a:p>
          <a:p>
            <a:pPr marL="0" lvl="0" indent="0">
              <a:spcBef>
                <a:spcPct val="0"/>
              </a:spcBef>
              <a:buNone/>
            </a:pPr>
            <a:r>
              <a:rPr lang="en-US" sz="2000" kern="1200">
                <a:latin typeface="Courier New" panose="02070309020205020404" pitchFamily="49" charset="0"/>
                <a:cs typeface="Courier New" panose="02070309020205020404" pitchFamily="49" charset="0"/>
              </a:rPr>
              <a:t>    ]</a:t>
            </a:r>
          </a:p>
          <a:p>
            <a:pPr marL="0" lvl="0" indent="0">
              <a:spcBef>
                <a:spcPct val="0"/>
              </a:spcBef>
              <a:buNone/>
            </a:pPr>
            <a:r>
              <a:rPr lang="en-US" sz="2000" kern="1200">
                <a:latin typeface="Courier New" panose="02070309020205020404" pitchFamily="49" charset="0"/>
                <a:cs typeface="Courier New" panose="02070309020205020404" pitchFamily="49" charset="0"/>
              </a:rPr>
              <a:t>}]</a:t>
            </a:r>
          </a:p>
          <a:p>
            <a:pPr marL="0" indent="0">
              <a:buNone/>
            </a:pPr>
            <a:endParaRPr lang="en-US"/>
          </a:p>
        </p:txBody>
      </p:sp>
    </p:spTree>
    <p:extLst>
      <p:ext uri="{BB962C8B-B14F-4D97-AF65-F5344CB8AC3E}">
        <p14:creationId xmlns:p14="http://schemas.microsoft.com/office/powerpoint/2010/main" val="367731019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C1BB2-7910-8F46-89D6-0C9A17B5B005}"/>
              </a:ext>
            </a:extLst>
          </p:cNvPr>
          <p:cNvSpPr>
            <a:spLocks noGrp="1"/>
          </p:cNvSpPr>
          <p:nvPr>
            <p:ph type="title"/>
          </p:nvPr>
        </p:nvSpPr>
        <p:spPr/>
        <p:txBody>
          <a:bodyPr/>
          <a:lstStyle/>
          <a:p>
            <a:r>
              <a:rPr lang="en-US"/>
              <a:t>Chuyển sang Column</a:t>
            </a:r>
          </a:p>
        </p:txBody>
      </p:sp>
      <p:sp>
        <p:nvSpPr>
          <p:cNvPr id="4" name="Content Placeholder 2">
            <a:extLst>
              <a:ext uri="{FF2B5EF4-FFF2-40B4-BE49-F238E27FC236}">
                <a16:creationId xmlns:a16="http://schemas.microsoft.com/office/drawing/2014/main" id="{A773B4EA-31AD-FC48-B554-3226F02E7D44}"/>
              </a:ext>
            </a:extLst>
          </p:cNvPr>
          <p:cNvSpPr>
            <a:spLocks noGrp="1"/>
          </p:cNvSpPr>
          <p:nvPr>
            <p:ph idx="1"/>
          </p:nvPr>
        </p:nvSpPr>
        <p:spPr>
          <a:xfrm>
            <a:off x="609600" y="1295400"/>
            <a:ext cx="10972800" cy="4525963"/>
          </a:xfrm>
        </p:spPr>
        <p:txBody>
          <a:bodyPr/>
          <a:lstStyle/>
          <a:p>
            <a:pPr marL="0" indent="0">
              <a:buClr>
                <a:schemeClr val="accent2"/>
              </a:buClr>
              <a:buNone/>
              <a:defRPr/>
            </a:pPr>
            <a:r>
              <a:rPr lang="en-US" sz="2000" dirty="0" err="1">
                <a:solidFill>
                  <a:srgbClr val="FF0000"/>
                </a:solidFill>
                <a:latin typeface="Courier New" panose="02070309020205020404" pitchFamily="49" charset="0"/>
                <a:cs typeface="Courier New" panose="02070309020205020404" pitchFamily="49" charset="0"/>
              </a:rPr>
              <a:t>Tacgia</a:t>
            </a:r>
            <a:r>
              <a:rPr lang="en-US" sz="2000"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mstg</a:t>
            </a:r>
            <a:r>
              <a:rPr lang="en-US" sz="2000"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tentg</a:t>
            </a:r>
            <a:r>
              <a:rPr lang="en-US" sz="2000"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sdt</a:t>
            </a:r>
            <a:r>
              <a:rPr lang="en-US" sz="2000" dirty="0">
                <a:solidFill>
                  <a:srgbClr val="FF0000"/>
                </a:solidFill>
                <a:latin typeface="Courier New" panose="02070309020205020404" pitchFamily="49" charset="0"/>
                <a:cs typeface="Courier New" panose="02070309020205020404" pitchFamily="49" charset="0"/>
              </a:rPr>
              <a:t>, 		email)</a:t>
            </a:r>
          </a:p>
          <a:p>
            <a:pPr marL="0" indent="0">
              <a:buClr>
                <a:schemeClr val="accent2"/>
              </a:buClr>
              <a:buNone/>
              <a:defRPr/>
            </a:pPr>
            <a:r>
              <a:rPr lang="en-US" sz="2000" dirty="0">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Ho     |Ten</a:t>
            </a:r>
          </a:p>
          <a:p>
            <a:pPr marL="0" indent="0">
              <a:buClr>
                <a:schemeClr val="accent2"/>
              </a:buClr>
              <a:buNone/>
              <a:defRPr/>
            </a:pPr>
            <a:r>
              <a:rPr lang="en-US" sz="2000" dirty="0">
                <a:latin typeface="Courier New" panose="02070309020205020404" pitchFamily="49" charset="0"/>
                <a:cs typeface="Courier New" panose="02070309020205020404" pitchFamily="49" charset="0"/>
              </a:rPr>
              <a:t>	   TG01	Nguyen | A	 098731		</a:t>
            </a:r>
            <a:r>
              <a:rPr lang="en-US" sz="2000" dirty="0">
                <a:latin typeface="Courier New" panose="02070309020205020404" pitchFamily="49" charset="0"/>
                <a:cs typeface="Courier New" panose="02070309020205020404" pitchFamily="49" charset="0"/>
                <a:hlinkClick r:id="rId2"/>
              </a:rPr>
              <a:t>a@gmail.com</a:t>
            </a:r>
            <a:endParaRPr lang="en-US" sz="2000" dirty="0">
              <a:latin typeface="Courier New" panose="02070309020205020404" pitchFamily="49" charset="0"/>
              <a:cs typeface="Courier New" panose="02070309020205020404" pitchFamily="49" charset="0"/>
            </a:endParaRPr>
          </a:p>
          <a:p>
            <a:pPr marL="0" indent="0">
              <a:buClr>
                <a:schemeClr val="accent2"/>
              </a:buClr>
              <a:buNone/>
              <a:defRPr/>
            </a:pPr>
            <a:r>
              <a:rPr lang="en-US" sz="2000" dirty="0">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HoVaTen</a:t>
            </a:r>
          </a:p>
          <a:p>
            <a:pPr marL="0" indent="0">
              <a:buClr>
                <a:schemeClr val="accent2"/>
              </a:buClr>
              <a:buNone/>
              <a:defRPr/>
            </a:pPr>
            <a:r>
              <a:rPr lang="en-US" sz="2000" dirty="0">
                <a:latin typeface="Courier New" panose="02070309020205020404" pitchFamily="49" charset="0"/>
                <a:cs typeface="Courier New" panose="02070309020205020404" pitchFamily="49" charset="0"/>
              </a:rPr>
              <a:t>	   TG02	Nguyen B	 098731		</a:t>
            </a:r>
            <a:r>
              <a:rPr lang="en-US" sz="2000" dirty="0">
                <a:latin typeface="Courier New" panose="02070309020205020404" pitchFamily="49" charset="0"/>
                <a:cs typeface="Courier New" panose="02070309020205020404" pitchFamily="49" charset="0"/>
                <a:hlinkClick r:id="rId3"/>
              </a:rPr>
              <a:t>b@gmail.com</a:t>
            </a:r>
            <a:endParaRPr lang="en-US" sz="2000" dirty="0">
              <a:latin typeface="Courier New" panose="02070309020205020404" pitchFamily="49" charset="0"/>
              <a:cs typeface="Courier New" panose="02070309020205020404" pitchFamily="49" charset="0"/>
            </a:endParaRPr>
          </a:p>
          <a:p>
            <a:pPr marL="0" indent="0">
              <a:buClr>
                <a:schemeClr val="accent2"/>
              </a:buClr>
              <a:buNone/>
              <a:defRPr/>
            </a:pPr>
            <a:r>
              <a:rPr lang="en-US" sz="2000" dirty="0" err="1">
                <a:solidFill>
                  <a:srgbClr val="FF0000"/>
                </a:solidFill>
                <a:latin typeface="Courier New" panose="02070309020205020404" pitchFamily="49" charset="0"/>
                <a:cs typeface="Courier New" panose="02070309020205020404" pitchFamily="49" charset="0"/>
              </a:rPr>
              <a:t>Sach</a:t>
            </a:r>
            <a:r>
              <a:rPr lang="en-US" sz="2000"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mssach</a:t>
            </a:r>
            <a:r>
              <a:rPr lang="en-US" sz="2000"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tensach</a:t>
            </a:r>
            <a:r>
              <a:rPr lang="en-US" sz="2000"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sotrang</a:t>
            </a:r>
            <a:r>
              <a:rPr lang="en-US" sz="2000"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sotien</a:t>
            </a:r>
            <a:r>
              <a:rPr lang="en-US" sz="2000"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msnxb</a:t>
            </a:r>
            <a:r>
              <a:rPr lang="en-US" sz="2000" dirty="0">
                <a:solidFill>
                  <a:srgbClr val="FF0000"/>
                </a:solidFill>
                <a:latin typeface="Courier New" panose="02070309020205020404" pitchFamily="49" charset="0"/>
                <a:cs typeface="Courier New" panose="02070309020205020404" pitchFamily="49" charset="0"/>
              </a:rPr>
              <a:t>)</a:t>
            </a:r>
          </a:p>
          <a:p>
            <a:pPr marL="0" indent="0">
              <a:buClr>
                <a:schemeClr val="accent2"/>
              </a:buClr>
              <a:buNone/>
              <a:defRPr/>
            </a:pPr>
            <a:r>
              <a:rPr lang="en-US" sz="2000" dirty="0">
                <a:latin typeface="Courier New" panose="02070309020205020404" pitchFamily="49" charset="0"/>
                <a:cs typeface="Courier New" panose="02070309020205020404" pitchFamily="49" charset="0"/>
              </a:rPr>
              <a:t>	   S01	ABC		6		100000	DHQG</a:t>
            </a:r>
          </a:p>
          <a:p>
            <a:pPr marL="0" indent="0">
              <a:buClr>
                <a:schemeClr val="accent2"/>
              </a:buClr>
              <a:buNone/>
              <a:defRPr/>
            </a:pPr>
            <a:r>
              <a:rPr lang="en-US" sz="2000" dirty="0" err="1">
                <a:solidFill>
                  <a:srgbClr val="FF0000"/>
                </a:solidFill>
                <a:latin typeface="Courier New" panose="02070309020205020404" pitchFamily="49" charset="0"/>
                <a:cs typeface="Courier New" panose="02070309020205020404" pitchFamily="49" charset="0"/>
              </a:rPr>
              <a:t>Nxb</a:t>
            </a:r>
            <a:r>
              <a:rPr lang="en-US" sz="2000"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msnxb</a:t>
            </a:r>
            <a:r>
              <a:rPr lang="en-US" sz="2000"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tennxb</a:t>
            </a:r>
            <a:r>
              <a:rPr lang="en-US" sz="2000"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sdt-xb</a:t>
            </a:r>
            <a:r>
              <a:rPr lang="en-US" sz="2000" dirty="0">
                <a:solidFill>
                  <a:srgbClr val="FF0000"/>
                </a:solidFill>
                <a:latin typeface="Courier New" panose="02070309020205020404" pitchFamily="49" charset="0"/>
                <a:cs typeface="Courier New" panose="02070309020205020404" pitchFamily="49" charset="0"/>
              </a:rPr>
              <a:t>, 	email-</a:t>
            </a:r>
            <a:r>
              <a:rPr lang="en-US" sz="2000" dirty="0" err="1">
                <a:solidFill>
                  <a:srgbClr val="FF0000"/>
                </a:solidFill>
                <a:latin typeface="Courier New" panose="02070309020205020404" pitchFamily="49" charset="0"/>
                <a:cs typeface="Courier New" panose="02070309020205020404" pitchFamily="49" charset="0"/>
              </a:rPr>
              <a:t>xb</a:t>
            </a:r>
            <a:r>
              <a:rPr lang="en-US" sz="2000" dirty="0">
                <a:solidFill>
                  <a:srgbClr val="FF0000"/>
                </a:solidFill>
                <a:latin typeface="Courier New" panose="02070309020205020404" pitchFamily="49" charset="0"/>
                <a:cs typeface="Courier New" panose="02070309020205020404" pitchFamily="49" charset="0"/>
              </a:rPr>
              <a:t>)</a:t>
            </a:r>
          </a:p>
          <a:p>
            <a:pPr marL="0" indent="0">
              <a:buClr>
                <a:schemeClr val="accent2"/>
              </a:buClr>
              <a:buNone/>
              <a:defRPr/>
            </a:pPr>
            <a:r>
              <a:rPr lang="en-US" sz="2000" dirty="0">
                <a:latin typeface="Courier New" panose="02070309020205020404" pitchFamily="49" charset="0"/>
                <a:cs typeface="Courier New" panose="02070309020205020404" pitchFamily="49" charset="0"/>
              </a:rPr>
              <a:t>	  NXB01	NXB-DHQG	0844643	</a:t>
            </a:r>
            <a:r>
              <a:rPr lang="en-US" sz="2000" dirty="0">
                <a:latin typeface="Courier New" panose="02070309020205020404" pitchFamily="49" charset="0"/>
                <a:cs typeface="Courier New" panose="02070309020205020404" pitchFamily="49" charset="0"/>
                <a:hlinkClick r:id="rId4"/>
              </a:rPr>
              <a:t>nxb@gmail.com</a:t>
            </a:r>
            <a:endParaRPr lang="en-US" sz="2000" dirty="0">
              <a:latin typeface="Courier New" panose="02070309020205020404" pitchFamily="49" charset="0"/>
              <a:cs typeface="Courier New" panose="02070309020205020404" pitchFamily="49" charset="0"/>
            </a:endParaRPr>
          </a:p>
          <a:p>
            <a:pPr marL="0" indent="0">
              <a:buClr>
                <a:schemeClr val="accent2"/>
              </a:buClr>
              <a:buNone/>
              <a:defRPr/>
            </a:pPr>
            <a:r>
              <a:rPr lang="en-US" sz="2000" dirty="0" err="1">
                <a:solidFill>
                  <a:srgbClr val="FF0000"/>
                </a:solidFill>
                <a:latin typeface="Courier New" panose="02070309020205020404" pitchFamily="49" charset="0"/>
                <a:cs typeface="Courier New" panose="02070309020205020404" pitchFamily="49" charset="0"/>
              </a:rPr>
              <a:t>Tg-Sach</a:t>
            </a:r>
            <a:r>
              <a:rPr lang="en-US" sz="2000" dirty="0">
                <a:solidFill>
                  <a:srgbClr val="FF0000"/>
                </a:solidFill>
                <a:latin typeface="Courier New" panose="02070309020205020404" pitchFamily="49" charset="0"/>
                <a:cs typeface="Courier New" panose="02070309020205020404" pitchFamily="49" charset="0"/>
              </a:rPr>
              <a:t>(#</a:t>
            </a:r>
            <a:r>
              <a:rPr lang="en-US" sz="2000" dirty="0" err="1">
                <a:solidFill>
                  <a:srgbClr val="FF0000"/>
                </a:solidFill>
                <a:latin typeface="Courier New" panose="02070309020205020404" pitchFamily="49" charset="0"/>
                <a:cs typeface="Courier New" panose="02070309020205020404" pitchFamily="49" charset="0"/>
              </a:rPr>
              <a:t>mstg</a:t>
            </a:r>
            <a:r>
              <a:rPr lang="en-US" sz="2000"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mssach, 	nam-xb</a:t>
            </a:r>
            <a:r>
              <a:rPr lang="en-US" sz="2000" dirty="0">
                <a:solidFill>
                  <a:srgbClr val="FF0000"/>
                </a:solidFill>
                <a:latin typeface="Courier New" panose="02070309020205020404" pitchFamily="49" charset="0"/>
                <a:cs typeface="Courier New" panose="02070309020205020404" pitchFamily="49" charset="0"/>
              </a:rPr>
              <a:t>)</a:t>
            </a:r>
          </a:p>
          <a:p>
            <a:pPr marL="0" indent="0">
              <a:buClr>
                <a:schemeClr val="accent2"/>
              </a:buClr>
              <a:buNone/>
              <a:defRPr/>
            </a:pPr>
            <a:r>
              <a:rPr lang="en-US" sz="2000" dirty="0">
                <a:latin typeface="Courier New" panose="02070309020205020404" pitchFamily="49" charset="0"/>
                <a:cs typeface="Courier New" panose="02070309020205020404" pitchFamily="49" charset="0"/>
              </a:rPr>
              <a:t>	  TG01	S01		2019</a:t>
            </a:r>
          </a:p>
          <a:p>
            <a:pPr marL="0" indent="0">
              <a:buClr>
                <a:schemeClr val="accent2"/>
              </a:buClr>
              <a:buNone/>
              <a:defRPr/>
            </a:pPr>
            <a:r>
              <a:rPr lang="en-US" sz="2000" dirty="0">
                <a:latin typeface="Courier New" panose="02070309020205020404" pitchFamily="49" charset="0"/>
                <a:cs typeface="Courier New" panose="02070309020205020404" pitchFamily="49" charset="0"/>
              </a:rPr>
              <a:t>	  TG02	S01		2020</a:t>
            </a:r>
          </a:p>
          <a:p>
            <a:pPr marL="0" indent="0">
              <a:buNone/>
            </a:pPr>
            <a:endParaRPr lang="en-US" sz="200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7B14A999-D4A6-CE4E-987C-9A40099663E7}"/>
              </a:ext>
            </a:extLst>
          </p:cNvPr>
          <p:cNvSpPr txBox="1"/>
          <p:nvPr/>
        </p:nvSpPr>
        <p:spPr>
          <a:xfrm>
            <a:off x="10668000" y="1600200"/>
            <a:ext cx="684803" cy="369332"/>
          </a:xfrm>
          <a:prstGeom prst="rect">
            <a:avLst/>
          </a:prstGeom>
          <a:noFill/>
        </p:spPr>
        <p:txBody>
          <a:bodyPr wrap="none" rtlCol="0">
            <a:spAutoFit/>
          </a:bodyPr>
          <a:lstStyle/>
          <a:p>
            <a:r>
              <a:rPr lang="en-US">
                <a:solidFill>
                  <a:srgbClr val="FF0000"/>
                </a:solidFill>
              </a:rPr>
              <a:t>5 cột</a:t>
            </a:r>
          </a:p>
        </p:txBody>
      </p:sp>
      <p:sp>
        <p:nvSpPr>
          <p:cNvPr id="6" name="TextBox 5">
            <a:extLst>
              <a:ext uri="{FF2B5EF4-FFF2-40B4-BE49-F238E27FC236}">
                <a16:creationId xmlns:a16="http://schemas.microsoft.com/office/drawing/2014/main" id="{4E636DF9-DBA5-5149-A1B7-7E1A13943C8D}"/>
              </a:ext>
            </a:extLst>
          </p:cNvPr>
          <p:cNvSpPr txBox="1"/>
          <p:nvPr/>
        </p:nvSpPr>
        <p:spPr>
          <a:xfrm>
            <a:off x="10668000" y="2438400"/>
            <a:ext cx="684803" cy="369332"/>
          </a:xfrm>
          <a:prstGeom prst="rect">
            <a:avLst/>
          </a:prstGeom>
          <a:noFill/>
        </p:spPr>
        <p:txBody>
          <a:bodyPr wrap="none" rtlCol="0">
            <a:spAutoFit/>
          </a:bodyPr>
          <a:lstStyle/>
          <a:p>
            <a:r>
              <a:rPr lang="en-US">
                <a:solidFill>
                  <a:srgbClr val="FF0000"/>
                </a:solidFill>
              </a:rPr>
              <a:t>4 cột</a:t>
            </a:r>
          </a:p>
        </p:txBody>
      </p:sp>
    </p:spTree>
    <p:extLst>
      <p:ext uri="{BB962C8B-B14F-4D97-AF65-F5344CB8AC3E}">
        <p14:creationId xmlns:p14="http://schemas.microsoft.com/office/powerpoint/2010/main" val="90431999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1AEA-CE5F-3241-AFFE-F83983950BF2}"/>
              </a:ext>
            </a:extLst>
          </p:cNvPr>
          <p:cNvSpPr>
            <a:spLocks noGrp="1"/>
          </p:cNvSpPr>
          <p:nvPr>
            <p:ph type="title"/>
          </p:nvPr>
        </p:nvSpPr>
        <p:spPr>
          <a:xfrm>
            <a:off x="609600" y="3398838"/>
            <a:ext cx="10972800" cy="1143000"/>
          </a:xfrm>
        </p:spPr>
        <p:txBody>
          <a:bodyPr/>
          <a:lstStyle/>
          <a:p>
            <a:pPr algn="l"/>
            <a:r>
              <a:rPr lang="en-US"/>
              <a:t>Vai trò của NoSQL</a:t>
            </a:r>
          </a:p>
        </p:txBody>
      </p:sp>
    </p:spTree>
    <p:extLst>
      <p:ext uri="{BB962C8B-B14F-4D97-AF65-F5344CB8AC3E}">
        <p14:creationId xmlns:p14="http://schemas.microsoft.com/office/powerpoint/2010/main" val="209086302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E9E97-EA56-3B48-8DA5-B9473972F1C6}"/>
              </a:ext>
            </a:extLst>
          </p:cNvPr>
          <p:cNvSpPr>
            <a:spLocks noGrp="1"/>
          </p:cNvSpPr>
          <p:nvPr>
            <p:ph type="title"/>
          </p:nvPr>
        </p:nvSpPr>
        <p:spPr/>
        <p:txBody>
          <a:bodyPr/>
          <a:lstStyle/>
          <a:p>
            <a:r>
              <a:rPr lang="en-US"/>
              <a:t>Chuyển sang Graph</a:t>
            </a:r>
          </a:p>
        </p:txBody>
      </p:sp>
      <p:sp>
        <p:nvSpPr>
          <p:cNvPr id="4" name="Content Placeholder 3">
            <a:extLst>
              <a:ext uri="{FF2B5EF4-FFF2-40B4-BE49-F238E27FC236}">
                <a16:creationId xmlns:a16="http://schemas.microsoft.com/office/drawing/2014/main" id="{0074C0A7-81D3-D749-9891-7BC262E7D3C0}"/>
              </a:ext>
            </a:extLst>
          </p:cNvPr>
          <p:cNvSpPr>
            <a:spLocks noGrp="1"/>
          </p:cNvSpPr>
          <p:nvPr>
            <p:ph idx="1"/>
          </p:nvPr>
        </p:nvSpPr>
        <p:spPr/>
        <p:txBody>
          <a:bodyPr/>
          <a:lstStyle/>
          <a:p>
            <a:r>
              <a:rPr lang="en-US"/>
              <a:t>Đối tượng: </a:t>
            </a:r>
            <a:r>
              <a:rPr lang="en-US">
                <a:solidFill>
                  <a:srgbClr val="FF0000"/>
                </a:solidFill>
              </a:rPr>
              <a:t>TACGIA, SACH, NXB</a:t>
            </a:r>
            <a:r>
              <a:rPr lang="en-US"/>
              <a:t>.</a:t>
            </a:r>
          </a:p>
          <a:p>
            <a:r>
              <a:rPr lang="en-US"/>
              <a:t>Số đối tượng: </a:t>
            </a:r>
            <a:r>
              <a:rPr lang="en-US">
                <a:solidFill>
                  <a:srgbClr val="FF0000"/>
                </a:solidFill>
              </a:rPr>
              <a:t>4 ~ 4 node</a:t>
            </a:r>
            <a:r>
              <a:rPr lang="en-US"/>
              <a:t>.</a:t>
            </a:r>
          </a:p>
        </p:txBody>
      </p:sp>
      <p:sp>
        <p:nvSpPr>
          <p:cNvPr id="5" name="Oval 4">
            <a:extLst>
              <a:ext uri="{FF2B5EF4-FFF2-40B4-BE49-F238E27FC236}">
                <a16:creationId xmlns:a16="http://schemas.microsoft.com/office/drawing/2014/main" id="{312F8E85-98A6-9F4B-8A7D-54BA4C750D26}"/>
              </a:ext>
            </a:extLst>
          </p:cNvPr>
          <p:cNvSpPr/>
          <p:nvPr/>
        </p:nvSpPr>
        <p:spPr>
          <a:xfrm>
            <a:off x="3623695" y="2743103"/>
            <a:ext cx="838200" cy="83820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a:t>TG01</a:t>
            </a:r>
          </a:p>
        </p:txBody>
      </p:sp>
      <p:sp>
        <p:nvSpPr>
          <p:cNvPr id="6" name="Oval 5">
            <a:extLst>
              <a:ext uri="{FF2B5EF4-FFF2-40B4-BE49-F238E27FC236}">
                <a16:creationId xmlns:a16="http://schemas.microsoft.com/office/drawing/2014/main" id="{0B5D5BEF-25C5-1C44-8EB3-C539BC1CC2BD}"/>
              </a:ext>
            </a:extLst>
          </p:cNvPr>
          <p:cNvSpPr/>
          <p:nvPr/>
        </p:nvSpPr>
        <p:spPr>
          <a:xfrm>
            <a:off x="2362200" y="4724400"/>
            <a:ext cx="838200" cy="83820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a:t>TG02</a:t>
            </a:r>
            <a:endParaRPr lang="en-US" sz="1400"/>
          </a:p>
        </p:txBody>
      </p:sp>
      <p:sp>
        <p:nvSpPr>
          <p:cNvPr id="7" name="Oval 6">
            <a:extLst>
              <a:ext uri="{FF2B5EF4-FFF2-40B4-BE49-F238E27FC236}">
                <a16:creationId xmlns:a16="http://schemas.microsoft.com/office/drawing/2014/main" id="{2A50A175-C1AC-C14C-926B-633BEB5D9A2D}"/>
              </a:ext>
            </a:extLst>
          </p:cNvPr>
          <p:cNvSpPr/>
          <p:nvPr/>
        </p:nvSpPr>
        <p:spPr>
          <a:xfrm>
            <a:off x="7772400" y="3124200"/>
            <a:ext cx="838200" cy="83820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a:t>S01</a:t>
            </a:r>
            <a:endParaRPr lang="en-US" sz="1400"/>
          </a:p>
        </p:txBody>
      </p:sp>
      <p:sp>
        <p:nvSpPr>
          <p:cNvPr id="8" name="Oval 7">
            <a:extLst>
              <a:ext uri="{FF2B5EF4-FFF2-40B4-BE49-F238E27FC236}">
                <a16:creationId xmlns:a16="http://schemas.microsoft.com/office/drawing/2014/main" id="{27DE8C1C-82F5-6A4D-A65A-E3EE23A6A511}"/>
              </a:ext>
            </a:extLst>
          </p:cNvPr>
          <p:cNvSpPr/>
          <p:nvPr/>
        </p:nvSpPr>
        <p:spPr>
          <a:xfrm>
            <a:off x="10363200" y="4724400"/>
            <a:ext cx="838200" cy="83820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a:t>NXB01</a:t>
            </a:r>
            <a:endParaRPr lang="en-US" sz="1050"/>
          </a:p>
        </p:txBody>
      </p:sp>
      <p:cxnSp>
        <p:nvCxnSpPr>
          <p:cNvPr id="10" name="Straight Arrow Connector 9">
            <a:extLst>
              <a:ext uri="{FF2B5EF4-FFF2-40B4-BE49-F238E27FC236}">
                <a16:creationId xmlns:a16="http://schemas.microsoft.com/office/drawing/2014/main" id="{310E2F63-55D0-0849-BB36-B40D8CE24C63}"/>
              </a:ext>
            </a:extLst>
          </p:cNvPr>
          <p:cNvCxnSpPr>
            <a:stCxn id="5" idx="6"/>
            <a:endCxn id="7" idx="2"/>
          </p:cNvCxnSpPr>
          <p:nvPr/>
        </p:nvCxnSpPr>
        <p:spPr>
          <a:xfrm>
            <a:off x="4461895" y="3162203"/>
            <a:ext cx="3310505" cy="381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E047500A-3E9C-9E4E-878A-89E2A2DBDE35}"/>
              </a:ext>
            </a:extLst>
          </p:cNvPr>
          <p:cNvSpPr txBox="1"/>
          <p:nvPr/>
        </p:nvSpPr>
        <p:spPr>
          <a:xfrm rot="290290">
            <a:off x="4716895" y="2806345"/>
            <a:ext cx="1082348" cy="369332"/>
          </a:xfrm>
          <a:prstGeom prst="rect">
            <a:avLst/>
          </a:prstGeom>
          <a:noFill/>
        </p:spPr>
        <p:txBody>
          <a:bodyPr wrap="none" rtlCol="0">
            <a:spAutoFit/>
          </a:bodyPr>
          <a:lstStyle/>
          <a:p>
            <a:r>
              <a:rPr lang="en-US"/>
              <a:t>&lt;&lt;viết&gt;&gt;</a:t>
            </a:r>
          </a:p>
        </p:txBody>
      </p:sp>
      <p:sp>
        <p:nvSpPr>
          <p:cNvPr id="12" name="TextBox 11">
            <a:extLst>
              <a:ext uri="{FF2B5EF4-FFF2-40B4-BE49-F238E27FC236}">
                <a16:creationId xmlns:a16="http://schemas.microsoft.com/office/drawing/2014/main" id="{4070C84D-3A7B-2A4B-86EC-7DAC8AF4D7BC}"/>
              </a:ext>
            </a:extLst>
          </p:cNvPr>
          <p:cNvSpPr txBox="1"/>
          <p:nvPr/>
        </p:nvSpPr>
        <p:spPr>
          <a:xfrm rot="456833">
            <a:off x="6202010" y="2547433"/>
            <a:ext cx="1492716" cy="369332"/>
          </a:xfrm>
          <a:prstGeom prst="rect">
            <a:avLst/>
          </a:prstGeom>
          <a:noFill/>
          <a:ln>
            <a:solidFill>
              <a:schemeClr val="tx1"/>
            </a:solidFill>
          </a:ln>
        </p:spPr>
        <p:txBody>
          <a:bodyPr wrap="none" rtlCol="0">
            <a:spAutoFit/>
          </a:bodyPr>
          <a:lstStyle/>
          <a:p>
            <a:r>
              <a:rPr lang="en-US"/>
              <a:t>”NAM”: 2019</a:t>
            </a:r>
          </a:p>
        </p:txBody>
      </p:sp>
      <p:cxnSp>
        <p:nvCxnSpPr>
          <p:cNvPr id="14" name="Straight Arrow Connector 13">
            <a:extLst>
              <a:ext uri="{FF2B5EF4-FFF2-40B4-BE49-F238E27FC236}">
                <a16:creationId xmlns:a16="http://schemas.microsoft.com/office/drawing/2014/main" id="{0B98A8D1-9FB1-0148-89F2-90D2584DB3E2}"/>
              </a:ext>
            </a:extLst>
          </p:cNvPr>
          <p:cNvCxnSpPr>
            <a:stCxn id="6" idx="6"/>
            <a:endCxn id="7" idx="3"/>
          </p:cNvCxnSpPr>
          <p:nvPr/>
        </p:nvCxnSpPr>
        <p:spPr>
          <a:xfrm flipV="1">
            <a:off x="3200400" y="3839648"/>
            <a:ext cx="4694752" cy="13038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582A20DB-E83A-8D4F-967B-3B647AEBCE4C}"/>
              </a:ext>
            </a:extLst>
          </p:cNvPr>
          <p:cNvSpPr txBox="1"/>
          <p:nvPr/>
        </p:nvSpPr>
        <p:spPr>
          <a:xfrm rot="20445568">
            <a:off x="3931050" y="4800355"/>
            <a:ext cx="1082348" cy="369332"/>
          </a:xfrm>
          <a:prstGeom prst="rect">
            <a:avLst/>
          </a:prstGeom>
          <a:noFill/>
        </p:spPr>
        <p:txBody>
          <a:bodyPr wrap="none" rtlCol="0">
            <a:spAutoFit/>
          </a:bodyPr>
          <a:lstStyle/>
          <a:p>
            <a:r>
              <a:rPr lang="en-US"/>
              <a:t>&lt;&lt;viết&gt;&gt;</a:t>
            </a:r>
          </a:p>
        </p:txBody>
      </p:sp>
      <p:sp>
        <p:nvSpPr>
          <p:cNvPr id="16" name="TextBox 15">
            <a:extLst>
              <a:ext uri="{FF2B5EF4-FFF2-40B4-BE49-F238E27FC236}">
                <a16:creationId xmlns:a16="http://schemas.microsoft.com/office/drawing/2014/main" id="{4E4AB82E-A923-1444-901B-8BBA9B30C172}"/>
              </a:ext>
            </a:extLst>
          </p:cNvPr>
          <p:cNvSpPr txBox="1"/>
          <p:nvPr/>
        </p:nvSpPr>
        <p:spPr>
          <a:xfrm rot="20667663">
            <a:off x="5266893" y="4966221"/>
            <a:ext cx="1492716" cy="369332"/>
          </a:xfrm>
          <a:prstGeom prst="rect">
            <a:avLst/>
          </a:prstGeom>
          <a:noFill/>
          <a:ln>
            <a:solidFill>
              <a:schemeClr val="tx1"/>
            </a:solidFill>
          </a:ln>
        </p:spPr>
        <p:txBody>
          <a:bodyPr wrap="none" rtlCol="0">
            <a:spAutoFit/>
          </a:bodyPr>
          <a:lstStyle/>
          <a:p>
            <a:r>
              <a:rPr lang="en-US"/>
              <a:t>”NAM”: 2020</a:t>
            </a:r>
          </a:p>
        </p:txBody>
      </p:sp>
      <p:cxnSp>
        <p:nvCxnSpPr>
          <p:cNvPr id="20" name="Straight Connector 19">
            <a:extLst>
              <a:ext uri="{FF2B5EF4-FFF2-40B4-BE49-F238E27FC236}">
                <a16:creationId xmlns:a16="http://schemas.microsoft.com/office/drawing/2014/main" id="{E30B733A-BCC7-854C-9E81-65585F1AD65D}"/>
              </a:ext>
            </a:extLst>
          </p:cNvPr>
          <p:cNvCxnSpPr>
            <a:cxnSpLocks/>
            <a:stCxn id="16" idx="0"/>
          </p:cNvCxnSpPr>
          <p:nvPr/>
        </p:nvCxnSpPr>
        <p:spPr>
          <a:xfrm flipH="1" flipV="1">
            <a:off x="5850989" y="4427729"/>
            <a:ext cx="112791" cy="545242"/>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8086DDD9-D63D-D74E-9800-9681C2125DB1}"/>
              </a:ext>
            </a:extLst>
          </p:cNvPr>
          <p:cNvCxnSpPr/>
          <p:nvPr/>
        </p:nvCxnSpPr>
        <p:spPr>
          <a:xfrm flipH="1">
            <a:off x="3200400" y="3663434"/>
            <a:ext cx="4572000" cy="1309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BCA4B01-94F7-A349-BBBE-351331717C65}"/>
              </a:ext>
            </a:extLst>
          </p:cNvPr>
          <p:cNvSpPr txBox="1"/>
          <p:nvPr/>
        </p:nvSpPr>
        <p:spPr>
          <a:xfrm rot="20445568">
            <a:off x="3365140" y="4368373"/>
            <a:ext cx="1095172" cy="369332"/>
          </a:xfrm>
          <a:prstGeom prst="rect">
            <a:avLst/>
          </a:prstGeom>
          <a:noFill/>
        </p:spPr>
        <p:txBody>
          <a:bodyPr wrap="none" rtlCol="0">
            <a:spAutoFit/>
          </a:bodyPr>
          <a:lstStyle/>
          <a:p>
            <a:r>
              <a:rPr lang="en-US"/>
              <a:t>&lt;&lt;của&gt;&gt;</a:t>
            </a:r>
          </a:p>
        </p:txBody>
      </p:sp>
      <p:cxnSp>
        <p:nvCxnSpPr>
          <p:cNvPr id="30" name="Straight Arrow Connector 29">
            <a:extLst>
              <a:ext uri="{FF2B5EF4-FFF2-40B4-BE49-F238E27FC236}">
                <a16:creationId xmlns:a16="http://schemas.microsoft.com/office/drawing/2014/main" id="{6332024F-D4DE-0C40-A871-FB409DF20E0F}"/>
              </a:ext>
            </a:extLst>
          </p:cNvPr>
          <p:cNvCxnSpPr/>
          <p:nvPr/>
        </p:nvCxnSpPr>
        <p:spPr>
          <a:xfrm flipH="1" flipV="1">
            <a:off x="4461895" y="3352751"/>
            <a:ext cx="3310505" cy="3106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DB0809DA-93AE-9443-8276-3301B3E0A050}"/>
              </a:ext>
            </a:extLst>
          </p:cNvPr>
          <p:cNvSpPr txBox="1"/>
          <p:nvPr/>
        </p:nvSpPr>
        <p:spPr>
          <a:xfrm rot="292886">
            <a:off x="4781598" y="3369959"/>
            <a:ext cx="1095172" cy="369332"/>
          </a:xfrm>
          <a:prstGeom prst="rect">
            <a:avLst/>
          </a:prstGeom>
          <a:noFill/>
        </p:spPr>
        <p:txBody>
          <a:bodyPr wrap="none" rtlCol="0">
            <a:spAutoFit/>
          </a:bodyPr>
          <a:lstStyle/>
          <a:p>
            <a:r>
              <a:rPr lang="en-US"/>
              <a:t>&lt;&lt;của&gt;&gt;</a:t>
            </a:r>
          </a:p>
        </p:txBody>
      </p:sp>
      <p:cxnSp>
        <p:nvCxnSpPr>
          <p:cNvPr id="33" name="Straight Connector 32">
            <a:extLst>
              <a:ext uri="{FF2B5EF4-FFF2-40B4-BE49-F238E27FC236}">
                <a16:creationId xmlns:a16="http://schemas.microsoft.com/office/drawing/2014/main" id="{CC77FD68-FBE8-C240-9924-552CFE864AE2}"/>
              </a:ext>
            </a:extLst>
          </p:cNvPr>
          <p:cNvCxnSpPr>
            <a:stCxn id="12" idx="2"/>
          </p:cNvCxnSpPr>
          <p:nvPr/>
        </p:nvCxnSpPr>
        <p:spPr>
          <a:xfrm flipH="1">
            <a:off x="6379112" y="2915137"/>
            <a:ext cx="544788" cy="469935"/>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A044CDC6-5B7E-7D4D-BD19-45C3FEAB5B10}"/>
              </a:ext>
            </a:extLst>
          </p:cNvPr>
          <p:cNvCxnSpPr/>
          <p:nvPr/>
        </p:nvCxnSpPr>
        <p:spPr>
          <a:xfrm>
            <a:off x="8382000" y="3962400"/>
            <a:ext cx="1981200" cy="1022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EED34D87-04C9-534D-9EC9-E89C7AFAC790}"/>
              </a:ext>
            </a:extLst>
          </p:cNvPr>
          <p:cNvSpPr txBox="1"/>
          <p:nvPr/>
        </p:nvSpPr>
        <p:spPr>
          <a:xfrm rot="1631838">
            <a:off x="8446563" y="4326752"/>
            <a:ext cx="1287532" cy="369332"/>
          </a:xfrm>
          <a:prstGeom prst="rect">
            <a:avLst/>
          </a:prstGeom>
          <a:noFill/>
        </p:spPr>
        <p:txBody>
          <a:bodyPr wrap="none" rtlCol="0">
            <a:spAutoFit/>
          </a:bodyPr>
          <a:lstStyle/>
          <a:p>
            <a:r>
              <a:rPr lang="en-US"/>
              <a:t>&lt;&lt;thuộc&gt;&gt;</a:t>
            </a:r>
          </a:p>
        </p:txBody>
      </p:sp>
      <p:cxnSp>
        <p:nvCxnSpPr>
          <p:cNvPr id="38" name="Straight Arrow Connector 37">
            <a:extLst>
              <a:ext uri="{FF2B5EF4-FFF2-40B4-BE49-F238E27FC236}">
                <a16:creationId xmlns:a16="http://schemas.microsoft.com/office/drawing/2014/main" id="{F1619C87-3D88-6A48-8A49-0091A8CA0BA7}"/>
              </a:ext>
            </a:extLst>
          </p:cNvPr>
          <p:cNvCxnSpPr>
            <a:stCxn id="8" idx="1"/>
            <a:endCxn id="7" idx="5"/>
          </p:cNvCxnSpPr>
          <p:nvPr/>
        </p:nvCxnSpPr>
        <p:spPr>
          <a:xfrm flipH="1" flipV="1">
            <a:off x="8487848" y="3839648"/>
            <a:ext cx="1998104" cy="1007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C1382EA0-0690-0747-A24F-A7CDB9D26686}"/>
              </a:ext>
            </a:extLst>
          </p:cNvPr>
          <p:cNvSpPr txBox="1"/>
          <p:nvPr/>
        </p:nvSpPr>
        <p:spPr>
          <a:xfrm rot="1631838">
            <a:off x="8562114" y="3855179"/>
            <a:ext cx="1608133" cy="369332"/>
          </a:xfrm>
          <a:prstGeom prst="rect">
            <a:avLst/>
          </a:prstGeom>
          <a:noFill/>
        </p:spPr>
        <p:txBody>
          <a:bodyPr wrap="none" rtlCol="0">
            <a:spAutoFit/>
          </a:bodyPr>
          <a:lstStyle/>
          <a:p>
            <a:r>
              <a:rPr lang="en-US"/>
              <a:t>&lt;&lt;xuất bản&gt;&gt;</a:t>
            </a:r>
          </a:p>
        </p:txBody>
      </p:sp>
    </p:spTree>
    <p:extLst>
      <p:ext uri="{BB962C8B-B14F-4D97-AF65-F5344CB8AC3E}">
        <p14:creationId xmlns:p14="http://schemas.microsoft.com/office/powerpoint/2010/main" val="376638071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789BE-B376-014B-B477-6A3DC1ECF2E5}"/>
              </a:ext>
            </a:extLst>
          </p:cNvPr>
          <p:cNvSpPr>
            <a:spLocks noGrp="1"/>
          </p:cNvSpPr>
          <p:nvPr>
            <p:ph type="title"/>
          </p:nvPr>
        </p:nvSpPr>
        <p:spPr/>
        <p:txBody>
          <a:bodyPr/>
          <a:lstStyle/>
          <a:p>
            <a:r>
              <a:rPr lang="en-US"/>
              <a:t>So sánh giữa các mô hình</a:t>
            </a:r>
          </a:p>
        </p:txBody>
      </p:sp>
      <p:pic>
        <p:nvPicPr>
          <p:cNvPr id="4" name="Picture 2">
            <a:extLst>
              <a:ext uri="{FF2B5EF4-FFF2-40B4-BE49-F238E27FC236}">
                <a16:creationId xmlns:a16="http://schemas.microsoft.com/office/drawing/2014/main" id="{E7E975E4-C838-5C46-A672-6A327D3A8743}"/>
              </a:ext>
            </a:extLst>
          </p:cNvPr>
          <p:cNvPicPr>
            <a:picLocks noGrp="1" noChangeAspect="1" noChangeArrowheads="1"/>
          </p:cNvPicPr>
          <p:nvPr>
            <p:ph idx="1"/>
          </p:nvPr>
        </p:nvPicPr>
        <p:blipFill>
          <a:blip r:embed="rId2" cstate="print"/>
          <a:srcRect/>
          <a:stretch>
            <a:fillRect/>
          </a:stretch>
        </p:blipFill>
        <p:spPr bwMode="auto">
          <a:xfrm>
            <a:off x="609600" y="1235507"/>
            <a:ext cx="10768753" cy="4479493"/>
          </a:xfrm>
          <a:prstGeom prst="rect">
            <a:avLst/>
          </a:prstGeom>
          <a:noFill/>
          <a:ln w="9525">
            <a:noFill/>
            <a:miter lim="800000"/>
            <a:headEnd/>
            <a:tailEnd/>
          </a:ln>
        </p:spPr>
      </p:pic>
      <p:sp>
        <p:nvSpPr>
          <p:cNvPr id="5" name="TextBox 4">
            <a:extLst>
              <a:ext uri="{FF2B5EF4-FFF2-40B4-BE49-F238E27FC236}">
                <a16:creationId xmlns:a16="http://schemas.microsoft.com/office/drawing/2014/main" id="{73F164AB-7852-014E-B4CB-8C735802B71F}"/>
              </a:ext>
            </a:extLst>
          </p:cNvPr>
          <p:cNvSpPr txBox="1"/>
          <p:nvPr/>
        </p:nvSpPr>
        <p:spPr>
          <a:xfrm>
            <a:off x="581473" y="5715000"/>
            <a:ext cx="5501827" cy="369332"/>
          </a:xfrm>
          <a:prstGeom prst="rect">
            <a:avLst/>
          </a:prstGeom>
          <a:noFill/>
        </p:spPr>
        <p:txBody>
          <a:bodyPr wrap="none" rtlCol="0">
            <a:spAutoFit/>
          </a:bodyPr>
          <a:lstStyle/>
          <a:p>
            <a:r>
              <a:rPr lang="en-US">
                <a:hlinkClick r:id="rId3"/>
              </a:rPr>
              <a:t>https://arxiv.org/ftp/arxiv/papers/1307/1307.0191.pdf</a:t>
            </a:r>
            <a:endParaRPr lang="en-US"/>
          </a:p>
        </p:txBody>
      </p:sp>
    </p:spTree>
    <p:extLst>
      <p:ext uri="{BB962C8B-B14F-4D97-AF65-F5344CB8AC3E}">
        <p14:creationId xmlns:p14="http://schemas.microsoft.com/office/powerpoint/2010/main" val="118590919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1AEA-CE5F-3241-AFFE-F83983950BF2}"/>
              </a:ext>
            </a:extLst>
          </p:cNvPr>
          <p:cNvSpPr>
            <a:spLocks noGrp="1"/>
          </p:cNvSpPr>
          <p:nvPr>
            <p:ph type="title"/>
          </p:nvPr>
        </p:nvSpPr>
        <p:spPr>
          <a:xfrm>
            <a:off x="609600" y="3581400"/>
            <a:ext cx="10972800" cy="1143000"/>
          </a:xfrm>
        </p:spPr>
        <p:txBody>
          <a:bodyPr/>
          <a:lstStyle/>
          <a:p>
            <a:pPr algn="l"/>
            <a:r>
              <a:rPr lang="en-US"/>
              <a:t>CSDL phi quan hệ</a:t>
            </a:r>
          </a:p>
        </p:txBody>
      </p:sp>
    </p:spTree>
    <p:extLst>
      <p:ext uri="{BB962C8B-B14F-4D97-AF65-F5344CB8AC3E}">
        <p14:creationId xmlns:p14="http://schemas.microsoft.com/office/powerpoint/2010/main" val="282838961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B0C1-4723-E94B-87B8-C0EE9C457DC4}"/>
              </a:ext>
            </a:extLst>
          </p:cNvPr>
          <p:cNvSpPr>
            <a:spLocks noGrp="1"/>
          </p:cNvSpPr>
          <p:nvPr>
            <p:ph type="title"/>
          </p:nvPr>
        </p:nvSpPr>
        <p:spPr/>
        <p:txBody>
          <a:bodyPr/>
          <a:lstStyle/>
          <a:p>
            <a:r>
              <a:rPr lang="en-US"/>
              <a:t>Đặc điểm (1)</a:t>
            </a:r>
          </a:p>
        </p:txBody>
      </p:sp>
      <p:sp>
        <p:nvSpPr>
          <p:cNvPr id="3" name="Content Placeholder 2">
            <a:extLst>
              <a:ext uri="{FF2B5EF4-FFF2-40B4-BE49-F238E27FC236}">
                <a16:creationId xmlns:a16="http://schemas.microsoft.com/office/drawing/2014/main" id="{9EF2E9FB-4C24-1D47-826C-1919F24A6B8F}"/>
              </a:ext>
            </a:extLst>
          </p:cNvPr>
          <p:cNvSpPr>
            <a:spLocks noGrp="1"/>
          </p:cNvSpPr>
          <p:nvPr>
            <p:ph idx="1"/>
          </p:nvPr>
        </p:nvSpPr>
        <p:spPr/>
        <p:txBody>
          <a:bodyPr/>
          <a:lstStyle/>
          <a:p>
            <a:r>
              <a:rPr lang="en-US" b="1" dirty="0" err="1">
                <a:solidFill>
                  <a:srgbClr val="FF0000"/>
                </a:solidFill>
              </a:rPr>
              <a:t>Mô</a:t>
            </a:r>
            <a:r>
              <a:rPr lang="en-US" b="1" dirty="0">
                <a:solidFill>
                  <a:srgbClr val="FF0000"/>
                </a:solidFill>
              </a:rPr>
              <a:t> </a:t>
            </a:r>
            <a:r>
              <a:rPr lang="en-US" b="1" dirty="0" err="1">
                <a:solidFill>
                  <a:srgbClr val="FF0000"/>
                </a:solidFill>
              </a:rPr>
              <a:t>hình</a:t>
            </a:r>
            <a:r>
              <a:rPr lang="en-US" b="1" dirty="0">
                <a:solidFill>
                  <a:srgbClr val="FF0000"/>
                </a:solidFill>
              </a:rPr>
              <a:t> </a:t>
            </a:r>
            <a:r>
              <a:rPr lang="en-US" b="1" dirty="0" err="1">
                <a:solidFill>
                  <a:srgbClr val="FF0000"/>
                </a:solidFill>
              </a:rPr>
              <a:t>dư</a:t>
            </a:r>
            <a:r>
              <a:rPr lang="en-US" b="1" dirty="0">
                <a:solidFill>
                  <a:srgbClr val="FF0000"/>
                </a:solidFill>
              </a:rPr>
              <a:t>̃ </a:t>
            </a:r>
            <a:r>
              <a:rPr lang="en-US" b="1" dirty="0" err="1">
                <a:solidFill>
                  <a:srgbClr val="FF0000"/>
                </a:solidFill>
              </a:rPr>
              <a:t>liệu</a:t>
            </a:r>
            <a:r>
              <a:rPr lang="en-US" b="1" dirty="0">
                <a:solidFill>
                  <a:srgbClr val="FF0000"/>
                </a:solidFill>
              </a:rPr>
              <a:t> phi </a:t>
            </a:r>
            <a:r>
              <a:rPr lang="en-US" b="1" dirty="0" err="1">
                <a:solidFill>
                  <a:srgbClr val="FF0000"/>
                </a:solidFill>
              </a:rPr>
              <a:t>quan</a:t>
            </a:r>
            <a:r>
              <a:rPr lang="en-US" b="1" dirty="0">
                <a:solidFill>
                  <a:srgbClr val="FF0000"/>
                </a:solidFill>
              </a:rPr>
              <a:t> </a:t>
            </a:r>
            <a:r>
              <a:rPr lang="en-US" b="1" dirty="0" err="1">
                <a:solidFill>
                  <a:srgbClr val="FF0000"/>
                </a:solidFill>
              </a:rPr>
              <a:t>hê</a:t>
            </a:r>
            <a:r>
              <a:rPr lang="en-US" b="1" dirty="0">
                <a:solidFill>
                  <a:srgbClr val="FF0000"/>
                </a:solidFill>
              </a:rPr>
              <a:t>̣ (Non-relational</a:t>
            </a:r>
            <a:r>
              <a:rPr lang="en-US" dirty="0">
                <a:solidFill>
                  <a:srgbClr val="FF0000"/>
                </a:solidFill>
              </a:rPr>
              <a:t>): </a:t>
            </a:r>
            <a:r>
              <a:rPr lang="en-US" dirty="0" err="1"/>
              <a:t>các</a:t>
            </a:r>
            <a:r>
              <a:rPr lang="en-US" dirty="0"/>
              <a:t> </a:t>
            </a:r>
            <a:r>
              <a:rPr lang="en-US" dirty="0" err="1"/>
              <a:t>mô</a:t>
            </a:r>
            <a:r>
              <a:rPr lang="en-US" dirty="0"/>
              <a:t> </a:t>
            </a:r>
            <a:r>
              <a:rPr lang="en-US" dirty="0" err="1"/>
              <a:t>hình</a:t>
            </a:r>
            <a:r>
              <a:rPr lang="en-US" dirty="0"/>
              <a:t> </a:t>
            </a:r>
            <a:r>
              <a:rPr lang="en-US" dirty="0" err="1"/>
              <a:t>này</a:t>
            </a:r>
            <a:r>
              <a:rPr lang="en-US" dirty="0"/>
              <a:t> </a:t>
            </a:r>
            <a:r>
              <a:rPr lang="en-US" dirty="0" err="1"/>
              <a:t>không</a:t>
            </a:r>
            <a:r>
              <a:rPr lang="en-US" dirty="0"/>
              <a:t> có </a:t>
            </a:r>
            <a:r>
              <a:rPr lang="en-US" dirty="0" err="1"/>
              <a:t>mối</a:t>
            </a:r>
            <a:r>
              <a:rPr lang="en-US" dirty="0"/>
              <a:t> </a:t>
            </a:r>
            <a:r>
              <a:rPr lang="en-US" dirty="0" err="1"/>
              <a:t>quan</a:t>
            </a:r>
            <a:r>
              <a:rPr lang="en-US" dirty="0"/>
              <a:t> </a:t>
            </a:r>
            <a:r>
              <a:rPr lang="en-US" dirty="0" err="1"/>
              <a:t>hê</a:t>
            </a:r>
            <a:r>
              <a:rPr lang="en-US" dirty="0"/>
              <a:t>̣ </a:t>
            </a:r>
            <a:r>
              <a:rPr lang="en-US" dirty="0" err="1"/>
              <a:t>ràng</a:t>
            </a:r>
            <a:r>
              <a:rPr lang="en-US" dirty="0"/>
              <a:t> </a:t>
            </a:r>
            <a:r>
              <a:rPr lang="en-US" dirty="0" err="1"/>
              <a:t>buộc</a:t>
            </a:r>
            <a:r>
              <a:rPr lang="en-US" dirty="0"/>
              <a:t> </a:t>
            </a:r>
            <a:r>
              <a:rPr lang="en-US" dirty="0" err="1"/>
              <a:t>lẫn</a:t>
            </a:r>
            <a:r>
              <a:rPr lang="en-US" dirty="0"/>
              <a:t> </a:t>
            </a:r>
            <a:r>
              <a:rPr lang="en-US" dirty="0" err="1"/>
              <a:t>nhau</a:t>
            </a:r>
            <a:r>
              <a:rPr lang="en-US" dirty="0"/>
              <a:t>. Có </a:t>
            </a:r>
            <a:r>
              <a:rPr lang="en-US" dirty="0" err="1"/>
              <a:t>thê</a:t>
            </a:r>
            <a:r>
              <a:rPr lang="en-US" dirty="0"/>
              <a:t>̉ có </a:t>
            </a:r>
            <a:r>
              <a:rPr lang="en-US" dirty="0" err="1"/>
              <a:t>những</a:t>
            </a:r>
            <a:r>
              <a:rPr lang="en-US" dirty="0"/>
              <a:t> </a:t>
            </a:r>
            <a:r>
              <a:rPr lang="en-US" dirty="0" err="1"/>
              <a:t>cấu</a:t>
            </a:r>
            <a:r>
              <a:rPr lang="en-US" dirty="0"/>
              <a:t> </a:t>
            </a:r>
            <a:r>
              <a:rPr lang="en-US" dirty="0" err="1"/>
              <a:t>trúc</a:t>
            </a:r>
            <a:r>
              <a:rPr lang="en-US" dirty="0"/>
              <a:t> </a:t>
            </a:r>
            <a:r>
              <a:rPr lang="en-US" dirty="0" err="1"/>
              <a:t>dư</a:t>
            </a:r>
            <a:r>
              <a:rPr lang="en-US" dirty="0"/>
              <a:t>̃ </a:t>
            </a:r>
            <a:r>
              <a:rPr lang="en-US" dirty="0" err="1"/>
              <a:t>liệu</a:t>
            </a:r>
            <a:r>
              <a:rPr lang="en-US" dirty="0"/>
              <a:t> </a:t>
            </a:r>
            <a:r>
              <a:rPr lang="en-US" dirty="0" err="1"/>
              <a:t>phức</a:t>
            </a:r>
            <a:r>
              <a:rPr lang="en-US" dirty="0"/>
              <a:t> </a:t>
            </a:r>
            <a:r>
              <a:rPr lang="en-US" dirty="0" err="1"/>
              <a:t>tạp</a:t>
            </a:r>
            <a:r>
              <a:rPr lang="en-US" dirty="0"/>
              <a:t> </a:t>
            </a:r>
            <a:r>
              <a:rPr lang="en-US" dirty="0" err="1"/>
              <a:t>hơn</a:t>
            </a:r>
            <a:r>
              <a:rPr lang="en-US" dirty="0"/>
              <a:t>, </a:t>
            </a:r>
            <a:r>
              <a:rPr lang="en-US" dirty="0" err="1"/>
              <a:t>nhưng</a:t>
            </a:r>
            <a:r>
              <a:rPr lang="en-US" dirty="0"/>
              <a:t> nó </a:t>
            </a:r>
            <a:r>
              <a:rPr lang="en-US" dirty="0" err="1"/>
              <a:t>không</a:t>
            </a:r>
            <a:r>
              <a:rPr lang="en-US" dirty="0"/>
              <a:t> </a:t>
            </a:r>
            <a:r>
              <a:rPr lang="en-US" dirty="0" err="1"/>
              <a:t>cứng</a:t>
            </a:r>
            <a:r>
              <a:rPr lang="en-US" dirty="0"/>
              <a:t> </a:t>
            </a:r>
            <a:r>
              <a:rPr lang="en-US" dirty="0" err="1"/>
              <a:t>nhắc</a:t>
            </a:r>
            <a:r>
              <a:rPr lang="en-US" dirty="0"/>
              <a:t> </a:t>
            </a:r>
            <a:r>
              <a:rPr lang="en-US" dirty="0" err="1"/>
              <a:t>như</a:t>
            </a:r>
            <a:r>
              <a:rPr lang="en-US" dirty="0"/>
              <a:t> </a:t>
            </a:r>
            <a:r>
              <a:rPr lang="en-US" dirty="0" err="1"/>
              <a:t>mô</a:t>
            </a:r>
            <a:r>
              <a:rPr lang="en-US" dirty="0"/>
              <a:t> </a:t>
            </a:r>
            <a:r>
              <a:rPr lang="en-US" dirty="0" err="1"/>
              <a:t>hình</a:t>
            </a:r>
            <a:r>
              <a:rPr lang="en-US" dirty="0"/>
              <a:t> </a:t>
            </a:r>
            <a:r>
              <a:rPr lang="en-US" dirty="0" err="1"/>
              <a:t>dư</a:t>
            </a:r>
            <a:r>
              <a:rPr lang="en-US" dirty="0"/>
              <a:t>̃ </a:t>
            </a:r>
            <a:r>
              <a:rPr lang="en-US" dirty="0" err="1"/>
              <a:t>liệu</a:t>
            </a:r>
            <a:r>
              <a:rPr lang="en-US" dirty="0"/>
              <a:t> </a:t>
            </a:r>
            <a:r>
              <a:rPr lang="en-US" dirty="0" err="1"/>
              <a:t>quan</a:t>
            </a:r>
            <a:r>
              <a:rPr lang="en-US" dirty="0"/>
              <a:t> </a:t>
            </a:r>
            <a:r>
              <a:rPr lang="en-US" dirty="0" err="1"/>
              <a:t>hê</a:t>
            </a:r>
            <a:r>
              <a:rPr lang="en-US" dirty="0"/>
              <a:t>̣. Non-relational </a:t>
            </a:r>
            <a:r>
              <a:rPr lang="en-US" dirty="0" err="1"/>
              <a:t>là</a:t>
            </a:r>
            <a:r>
              <a:rPr lang="en-US" dirty="0"/>
              <a:t> </a:t>
            </a:r>
            <a:r>
              <a:rPr lang="en-US" dirty="0" err="1"/>
              <a:t>khái</a:t>
            </a:r>
            <a:r>
              <a:rPr lang="en-US" dirty="0"/>
              <a:t> </a:t>
            </a:r>
            <a:r>
              <a:rPr lang="en-US" dirty="0" err="1"/>
              <a:t>niệm</a:t>
            </a:r>
            <a:r>
              <a:rPr lang="en-US" dirty="0"/>
              <a:t> </a:t>
            </a:r>
            <a:r>
              <a:rPr lang="en-US" dirty="0" err="1"/>
              <a:t>không</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ràng</a:t>
            </a:r>
            <a:r>
              <a:rPr lang="en-US" dirty="0"/>
              <a:t> </a:t>
            </a:r>
            <a:r>
              <a:rPr lang="en-US" dirty="0" err="1"/>
              <a:t>buộc</a:t>
            </a:r>
            <a:r>
              <a:rPr lang="en-US" dirty="0"/>
              <a:t> </a:t>
            </a:r>
            <a:r>
              <a:rPr lang="en-US" dirty="0" err="1"/>
              <a:t>dữ</a:t>
            </a:r>
            <a:r>
              <a:rPr lang="en-US" dirty="0"/>
              <a:t> </a:t>
            </a:r>
            <a:r>
              <a:rPr lang="en-US" dirty="0" err="1"/>
              <a:t>liệu</a:t>
            </a:r>
            <a:r>
              <a:rPr lang="en-US" dirty="0"/>
              <a:t> </a:t>
            </a:r>
            <a:r>
              <a:rPr lang="en-US" dirty="0" err="1"/>
              <a:t>cho</a:t>
            </a:r>
            <a:r>
              <a:rPr lang="en-US" dirty="0"/>
              <a:t> </a:t>
            </a:r>
            <a:r>
              <a:rPr lang="en-US" dirty="0" err="1"/>
              <a:t>nhất</a:t>
            </a:r>
            <a:r>
              <a:rPr lang="en-US" dirty="0"/>
              <a:t> </a:t>
            </a:r>
            <a:r>
              <a:rPr lang="en-US" dirty="0" err="1"/>
              <a:t>quán</a:t>
            </a:r>
            <a:r>
              <a:rPr lang="en-US" dirty="0"/>
              <a:t> </a:t>
            </a:r>
            <a:r>
              <a:rPr lang="en-US" dirty="0" err="1"/>
              <a:t>dữ</a:t>
            </a:r>
            <a:r>
              <a:rPr lang="en-US" dirty="0"/>
              <a:t> </a:t>
            </a:r>
            <a:r>
              <a:rPr lang="en-US" dirty="0" err="1"/>
              <a:t>liệu</a:t>
            </a:r>
            <a:r>
              <a:rPr lang="en-US" dirty="0"/>
              <a:t> ở NoSQL database.</a:t>
            </a:r>
            <a:endParaRPr lang="vi-VN" dirty="0"/>
          </a:p>
          <a:p>
            <a:r>
              <a:rPr lang="en-US" b="1" dirty="0" err="1">
                <a:solidFill>
                  <a:srgbClr val="FF0000"/>
                </a:solidFill>
              </a:rPr>
              <a:t>Lưu</a:t>
            </a:r>
            <a:r>
              <a:rPr lang="en-US" b="1" dirty="0">
                <a:solidFill>
                  <a:srgbClr val="FF0000"/>
                </a:solidFill>
              </a:rPr>
              <a:t> </a:t>
            </a:r>
            <a:r>
              <a:rPr lang="en-US" b="1" dirty="0" err="1">
                <a:solidFill>
                  <a:srgbClr val="FF0000"/>
                </a:solidFill>
              </a:rPr>
              <a:t>trư</a:t>
            </a:r>
            <a:r>
              <a:rPr lang="en-US" b="1" dirty="0">
                <a:solidFill>
                  <a:srgbClr val="FF0000"/>
                </a:solidFill>
              </a:rPr>
              <a:t>̃ </a:t>
            </a:r>
            <a:r>
              <a:rPr lang="en-US" b="1" dirty="0" err="1">
                <a:solidFill>
                  <a:srgbClr val="FF0000"/>
                </a:solidFill>
              </a:rPr>
              <a:t>phân</a:t>
            </a:r>
            <a:r>
              <a:rPr lang="en-US" b="1" dirty="0">
                <a:solidFill>
                  <a:srgbClr val="FF0000"/>
                </a:solidFill>
              </a:rPr>
              <a:t> </a:t>
            </a:r>
            <a:r>
              <a:rPr lang="en-US" b="1" dirty="0" err="1">
                <a:solidFill>
                  <a:srgbClr val="FF0000"/>
                </a:solidFill>
              </a:rPr>
              <a:t>tán</a:t>
            </a:r>
            <a:r>
              <a:rPr lang="en-US" b="1" dirty="0">
                <a:solidFill>
                  <a:srgbClr val="FF0000"/>
                </a:solidFill>
              </a:rPr>
              <a:t> (Distributed storage )</a:t>
            </a:r>
            <a:r>
              <a:rPr lang="en-US" dirty="0">
                <a:solidFill>
                  <a:srgbClr val="FF0000"/>
                </a:solidFill>
              </a:rPr>
              <a:t>: </a:t>
            </a:r>
            <a:r>
              <a:rPr lang="en-US" dirty="0"/>
              <a:t>CSDL NoSQL </a:t>
            </a:r>
            <a:r>
              <a:rPr lang="en-US" dirty="0" err="1"/>
              <a:t>được</a:t>
            </a:r>
            <a:r>
              <a:rPr lang="en-US" dirty="0"/>
              <a:t> </a:t>
            </a:r>
            <a:r>
              <a:rPr lang="en-US" dirty="0" err="1"/>
              <a:t>phân</a:t>
            </a:r>
            <a:r>
              <a:rPr lang="en-US" dirty="0"/>
              <a:t> </a:t>
            </a:r>
            <a:r>
              <a:rPr lang="en-US" dirty="0" err="1"/>
              <a:t>tán</a:t>
            </a:r>
            <a:r>
              <a:rPr lang="en-US" dirty="0"/>
              <a:t> sang </a:t>
            </a:r>
            <a:r>
              <a:rPr lang="en-US" dirty="0" err="1"/>
              <a:t>nhiều</a:t>
            </a:r>
            <a:r>
              <a:rPr lang="en-US" dirty="0"/>
              <a:t> </a:t>
            </a:r>
            <a:r>
              <a:rPr lang="en-US" dirty="0" err="1"/>
              <a:t>máy</a:t>
            </a:r>
            <a:r>
              <a:rPr lang="en-US" dirty="0"/>
              <a:t> </a:t>
            </a:r>
            <a:r>
              <a:rPr lang="en-US" dirty="0" err="1"/>
              <a:t>tính</a:t>
            </a:r>
            <a:r>
              <a:rPr lang="en-US" dirty="0"/>
              <a:t> </a:t>
            </a:r>
            <a:r>
              <a:rPr lang="en-US" dirty="0" err="1"/>
              <a:t>khác</a:t>
            </a:r>
            <a:r>
              <a:rPr lang="en-US" dirty="0"/>
              <a:t> </a:t>
            </a:r>
            <a:r>
              <a:rPr lang="en-US" dirty="0" err="1"/>
              <a:t>nhau</a:t>
            </a:r>
            <a:r>
              <a:rPr lang="en-US" dirty="0"/>
              <a:t>, </a:t>
            </a:r>
            <a:r>
              <a:rPr lang="en-US" dirty="0" err="1"/>
              <a:t>đê</a:t>
            </a:r>
            <a:r>
              <a:rPr lang="en-US" dirty="0"/>
              <a:t>̉ </a:t>
            </a:r>
            <a:r>
              <a:rPr lang="en-US" dirty="0" err="1"/>
              <a:t>cung</a:t>
            </a:r>
            <a:r>
              <a:rPr lang="en-US" dirty="0"/>
              <a:t> </a:t>
            </a:r>
            <a:r>
              <a:rPr lang="en-US" dirty="0" err="1"/>
              <a:t>cấp</a:t>
            </a:r>
            <a:r>
              <a:rPr lang="en-US" dirty="0"/>
              <a:t> </a:t>
            </a:r>
            <a:r>
              <a:rPr lang="en-US" dirty="0" err="1"/>
              <a:t>dư</a:t>
            </a:r>
            <a:r>
              <a:rPr lang="en-US" dirty="0"/>
              <a:t>̃ </a:t>
            </a:r>
            <a:r>
              <a:rPr lang="en-US" dirty="0" err="1"/>
              <a:t>liệu</a:t>
            </a:r>
            <a:r>
              <a:rPr lang="en-US" dirty="0"/>
              <a:t> </a:t>
            </a:r>
            <a:r>
              <a:rPr lang="en-US" dirty="0" err="1"/>
              <a:t>cho</a:t>
            </a:r>
            <a:r>
              <a:rPr lang="en-US" dirty="0"/>
              <a:t> </a:t>
            </a:r>
            <a:r>
              <a:rPr lang="en-US" dirty="0" err="1"/>
              <a:t>người</a:t>
            </a:r>
            <a:r>
              <a:rPr lang="en-US" dirty="0"/>
              <a:t> </a:t>
            </a:r>
            <a:r>
              <a:rPr lang="en-US" dirty="0" err="1"/>
              <a:t>dùng</a:t>
            </a:r>
            <a:r>
              <a:rPr lang="en-US" dirty="0"/>
              <a:t>. </a:t>
            </a:r>
            <a:r>
              <a:rPr lang="en-US" dirty="0" err="1"/>
              <a:t>Mỗi</a:t>
            </a:r>
            <a:r>
              <a:rPr lang="en-US" dirty="0"/>
              <a:t> </a:t>
            </a:r>
            <a:r>
              <a:rPr lang="en-US" dirty="0" err="1"/>
              <a:t>phần</a:t>
            </a:r>
            <a:r>
              <a:rPr lang="en-US" dirty="0"/>
              <a:t> </a:t>
            </a:r>
            <a:r>
              <a:rPr lang="en-US" dirty="0" err="1"/>
              <a:t>dư</a:t>
            </a:r>
            <a:r>
              <a:rPr lang="en-US" dirty="0"/>
              <a:t>̃ </a:t>
            </a:r>
            <a:r>
              <a:rPr lang="en-US" dirty="0" err="1"/>
              <a:t>liệu</a:t>
            </a:r>
            <a:r>
              <a:rPr lang="en-US" dirty="0"/>
              <a:t> </a:t>
            </a:r>
            <a:r>
              <a:rPr lang="en-US" dirty="0" err="1"/>
              <a:t>sau</a:t>
            </a:r>
            <a:r>
              <a:rPr lang="en-US" dirty="0"/>
              <a:t> </a:t>
            </a:r>
            <a:r>
              <a:rPr lang="en-US" dirty="0" err="1"/>
              <a:t>đo</a:t>
            </a:r>
            <a:r>
              <a:rPr lang="en-US" dirty="0"/>
              <a:t>́ sẽ </a:t>
            </a:r>
            <a:r>
              <a:rPr lang="en-US" dirty="0" err="1"/>
              <a:t>được</a:t>
            </a:r>
            <a:r>
              <a:rPr lang="en-US" dirty="0"/>
              <a:t> </a:t>
            </a:r>
            <a:r>
              <a:rPr lang="en-US" dirty="0" err="1"/>
              <a:t>nhân</a:t>
            </a:r>
            <a:r>
              <a:rPr lang="en-US" dirty="0"/>
              <a:t> </a:t>
            </a:r>
            <a:r>
              <a:rPr lang="en-US" dirty="0" err="1"/>
              <a:t>rộng</a:t>
            </a:r>
            <a:r>
              <a:rPr lang="en-US" dirty="0"/>
              <a:t> </a:t>
            </a:r>
            <a:r>
              <a:rPr lang="en-US" dirty="0" err="1"/>
              <a:t>trên</a:t>
            </a:r>
            <a:r>
              <a:rPr lang="en-US" dirty="0"/>
              <a:t> </a:t>
            </a:r>
            <a:r>
              <a:rPr lang="en-US" dirty="0" err="1"/>
              <a:t>một</a:t>
            </a:r>
            <a:r>
              <a:rPr lang="en-US" dirty="0"/>
              <a:t> </a:t>
            </a:r>
            <a:r>
              <a:rPr lang="en-US" dirty="0" err="1"/>
              <a:t>sô</a:t>
            </a:r>
            <a:r>
              <a:rPr lang="en-US" dirty="0"/>
              <a:t>́ </a:t>
            </a:r>
            <a:r>
              <a:rPr lang="en-US" dirty="0" err="1"/>
              <a:t>lượng</a:t>
            </a:r>
            <a:r>
              <a:rPr lang="en-US" dirty="0"/>
              <a:t> </a:t>
            </a:r>
            <a:r>
              <a:rPr lang="en-US" dirty="0" err="1"/>
              <a:t>nhất</a:t>
            </a:r>
            <a:r>
              <a:rPr lang="en-US" dirty="0"/>
              <a:t> </a:t>
            </a:r>
            <a:r>
              <a:rPr lang="en-US" dirty="0" err="1"/>
              <a:t>định</a:t>
            </a:r>
            <a:r>
              <a:rPr lang="en-US" dirty="0"/>
              <a:t> </a:t>
            </a:r>
            <a:r>
              <a:rPr lang="en-US" dirty="0" err="1"/>
              <a:t>máy</a:t>
            </a:r>
            <a:r>
              <a:rPr lang="en-US" dirty="0"/>
              <a:t> </a:t>
            </a:r>
            <a:r>
              <a:rPr lang="en-US" dirty="0" err="1"/>
              <a:t>dư</a:t>
            </a:r>
            <a:r>
              <a:rPr lang="en-US" dirty="0"/>
              <a:t>̣ </a:t>
            </a:r>
            <a:r>
              <a:rPr lang="en-US" dirty="0" err="1"/>
              <a:t>phòng</a:t>
            </a:r>
            <a:r>
              <a:rPr lang="en-US" dirty="0"/>
              <a:t> </a:t>
            </a:r>
            <a:r>
              <a:rPr lang="en-US" dirty="0" err="1"/>
              <a:t>với</a:t>
            </a:r>
            <a:r>
              <a:rPr lang="en-US" dirty="0"/>
              <a:t> </a:t>
            </a:r>
            <a:r>
              <a:rPr lang="en-US" dirty="0" err="1"/>
              <a:t>tính</a:t>
            </a:r>
            <a:r>
              <a:rPr lang="en-US" dirty="0"/>
              <a:t> </a:t>
            </a:r>
            <a:r>
              <a:rPr lang="en-US" dirty="0" err="1"/>
              <a:t>sẵn</a:t>
            </a:r>
            <a:r>
              <a:rPr lang="en-US" dirty="0"/>
              <a:t> </a:t>
            </a:r>
            <a:r>
              <a:rPr lang="en-US" dirty="0" err="1"/>
              <a:t>sàng</a:t>
            </a:r>
            <a:r>
              <a:rPr lang="en-US" dirty="0"/>
              <a:t> </a:t>
            </a:r>
            <a:r>
              <a:rPr lang="en-US" dirty="0" err="1"/>
              <a:t>đáp</a:t>
            </a:r>
            <a:r>
              <a:rPr lang="en-US" dirty="0"/>
              <a:t> </a:t>
            </a:r>
            <a:r>
              <a:rPr lang="en-US" dirty="0" err="1"/>
              <a:t>ứng</a:t>
            </a:r>
            <a:r>
              <a:rPr lang="en-US" dirty="0"/>
              <a:t> </a:t>
            </a:r>
            <a:r>
              <a:rPr lang="en-US" dirty="0" err="1"/>
              <a:t>cao</a:t>
            </a:r>
            <a:r>
              <a:rPr lang="en-US" dirty="0"/>
              <a:t>.  </a:t>
            </a:r>
          </a:p>
          <a:p>
            <a:endParaRPr lang="en-US"/>
          </a:p>
        </p:txBody>
      </p:sp>
    </p:spTree>
    <p:extLst>
      <p:ext uri="{BB962C8B-B14F-4D97-AF65-F5344CB8AC3E}">
        <p14:creationId xmlns:p14="http://schemas.microsoft.com/office/powerpoint/2010/main" val="404411747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4ED6C-EB60-234C-B47C-87BBA7B5C485}"/>
              </a:ext>
            </a:extLst>
          </p:cNvPr>
          <p:cNvSpPr>
            <a:spLocks noGrp="1"/>
          </p:cNvSpPr>
          <p:nvPr>
            <p:ph type="title"/>
          </p:nvPr>
        </p:nvSpPr>
        <p:spPr/>
        <p:txBody>
          <a:bodyPr/>
          <a:lstStyle/>
          <a:p>
            <a:r>
              <a:rPr lang="en-US"/>
              <a:t>Đặc điểm (2)</a:t>
            </a:r>
          </a:p>
        </p:txBody>
      </p:sp>
      <p:sp>
        <p:nvSpPr>
          <p:cNvPr id="3" name="Content Placeholder 2">
            <a:extLst>
              <a:ext uri="{FF2B5EF4-FFF2-40B4-BE49-F238E27FC236}">
                <a16:creationId xmlns:a16="http://schemas.microsoft.com/office/drawing/2014/main" id="{B6D5BE3E-CDD2-4849-96E8-B31919818B73}"/>
              </a:ext>
            </a:extLst>
          </p:cNvPr>
          <p:cNvSpPr>
            <a:spLocks noGrp="1"/>
          </p:cNvSpPr>
          <p:nvPr>
            <p:ph idx="1"/>
          </p:nvPr>
        </p:nvSpPr>
        <p:spPr>
          <a:xfrm>
            <a:off x="609600" y="1295400"/>
            <a:ext cx="10972800" cy="4876800"/>
          </a:xfrm>
        </p:spPr>
        <p:txBody>
          <a:bodyPr/>
          <a:lstStyle/>
          <a:p>
            <a:r>
              <a:rPr lang="en-US" b="1" dirty="0" err="1">
                <a:solidFill>
                  <a:srgbClr val="FF0000"/>
                </a:solidFill>
              </a:rPr>
              <a:t>Nhất</a:t>
            </a:r>
            <a:r>
              <a:rPr lang="en-US" b="1" dirty="0">
                <a:solidFill>
                  <a:srgbClr val="FF0000"/>
                </a:solidFill>
              </a:rPr>
              <a:t> </a:t>
            </a:r>
            <a:r>
              <a:rPr lang="en-US" b="1" dirty="0" err="1">
                <a:solidFill>
                  <a:srgbClr val="FF0000"/>
                </a:solidFill>
              </a:rPr>
              <a:t>quán</a:t>
            </a:r>
            <a:r>
              <a:rPr lang="en-US" b="1" dirty="0">
                <a:solidFill>
                  <a:srgbClr val="FF0000"/>
                </a:solidFill>
              </a:rPr>
              <a:t> </a:t>
            </a:r>
            <a:r>
              <a:rPr lang="en-US" b="1" dirty="0" err="1">
                <a:solidFill>
                  <a:srgbClr val="FF0000"/>
                </a:solidFill>
              </a:rPr>
              <a:t>cuối</a:t>
            </a:r>
            <a:r>
              <a:rPr lang="en-US" b="1" dirty="0">
                <a:solidFill>
                  <a:srgbClr val="FF0000"/>
                </a:solidFill>
              </a:rPr>
              <a:t> (Eventual consistency)</a:t>
            </a:r>
            <a:r>
              <a:rPr lang="en-US" dirty="0">
                <a:solidFill>
                  <a:srgbClr val="FF0000"/>
                </a:solidFill>
              </a:rPr>
              <a:t>: </a:t>
            </a:r>
            <a:r>
              <a:rPr lang="en-US" dirty="0" err="1"/>
              <a:t>Tính</a:t>
            </a:r>
            <a:r>
              <a:rPr lang="en-US" dirty="0"/>
              <a:t> </a:t>
            </a:r>
            <a:r>
              <a:rPr lang="en-US" dirty="0" err="1"/>
              <a:t>nhất</a:t>
            </a:r>
            <a:r>
              <a:rPr lang="en-US" dirty="0"/>
              <a:t> </a:t>
            </a:r>
            <a:r>
              <a:rPr lang="en-US" dirty="0" err="1"/>
              <a:t>quán</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không</a:t>
            </a:r>
            <a:r>
              <a:rPr lang="en-US" dirty="0"/>
              <a:t> </a:t>
            </a:r>
            <a:r>
              <a:rPr lang="en-US" dirty="0" err="1"/>
              <a:t>cần</a:t>
            </a:r>
            <a:r>
              <a:rPr lang="en-US" dirty="0"/>
              <a:t> </a:t>
            </a:r>
            <a:r>
              <a:rPr lang="en-US" dirty="0" err="1"/>
              <a:t>phải</a:t>
            </a:r>
            <a:r>
              <a:rPr lang="en-US" dirty="0"/>
              <a:t> </a:t>
            </a:r>
            <a:r>
              <a:rPr lang="en-US" dirty="0" err="1"/>
              <a:t>đảm</a:t>
            </a:r>
            <a:r>
              <a:rPr lang="en-US" dirty="0"/>
              <a:t> </a:t>
            </a:r>
            <a:r>
              <a:rPr lang="en-US" dirty="0" err="1"/>
              <a:t>bảo</a:t>
            </a:r>
            <a:r>
              <a:rPr lang="en-US" dirty="0"/>
              <a:t> </a:t>
            </a:r>
            <a:r>
              <a:rPr lang="en-US" dirty="0" err="1"/>
              <a:t>ngay</a:t>
            </a:r>
            <a:r>
              <a:rPr lang="en-US" dirty="0"/>
              <a:t> </a:t>
            </a:r>
            <a:r>
              <a:rPr lang="en-US" dirty="0" err="1"/>
              <a:t>tức</a:t>
            </a:r>
            <a:r>
              <a:rPr lang="en-US" dirty="0"/>
              <a:t> </a:t>
            </a:r>
            <a:r>
              <a:rPr lang="en-US" dirty="0" err="1"/>
              <a:t>khắc</a:t>
            </a:r>
            <a:r>
              <a:rPr lang="en-US" dirty="0"/>
              <a:t> </a:t>
            </a:r>
            <a:r>
              <a:rPr lang="en-US" dirty="0" err="1"/>
              <a:t>sau</a:t>
            </a:r>
            <a:r>
              <a:rPr lang="en-US" dirty="0"/>
              <a:t> </a:t>
            </a:r>
            <a:r>
              <a:rPr lang="en-US" dirty="0" err="1"/>
              <a:t>mỗi</a:t>
            </a:r>
            <a:r>
              <a:rPr lang="en-US" dirty="0"/>
              <a:t> </a:t>
            </a:r>
            <a:r>
              <a:rPr lang="en-US" dirty="0" err="1"/>
              <a:t>tác</a:t>
            </a:r>
            <a:r>
              <a:rPr lang="en-US" dirty="0"/>
              <a:t> vụ </a:t>
            </a:r>
            <a:r>
              <a:rPr lang="en-US" dirty="0" err="1"/>
              <a:t>ghi</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phân</a:t>
            </a:r>
            <a:r>
              <a:rPr lang="en-US" dirty="0"/>
              <a:t> </a:t>
            </a:r>
            <a:r>
              <a:rPr lang="en-US" dirty="0" err="1"/>
              <a:t>tán</a:t>
            </a:r>
            <a:r>
              <a:rPr lang="en-US" dirty="0"/>
              <a:t> </a:t>
            </a:r>
            <a:r>
              <a:rPr lang="en-US" dirty="0" err="1"/>
              <a:t>chấp</a:t>
            </a:r>
            <a:r>
              <a:rPr lang="en-US" dirty="0"/>
              <a:t> </a:t>
            </a:r>
            <a:r>
              <a:rPr lang="en-US" dirty="0" err="1"/>
              <a:t>nhận</a:t>
            </a:r>
            <a:r>
              <a:rPr lang="en-US" dirty="0"/>
              <a:t> </a:t>
            </a:r>
            <a:r>
              <a:rPr lang="en-US" dirty="0" err="1"/>
              <a:t>những</a:t>
            </a:r>
            <a:r>
              <a:rPr lang="en-US" dirty="0"/>
              <a:t> </a:t>
            </a:r>
            <a:r>
              <a:rPr lang="en-US" dirty="0" err="1"/>
              <a:t>ảnh</a:t>
            </a:r>
            <a:r>
              <a:rPr lang="en-US" dirty="0"/>
              <a:t> </a:t>
            </a:r>
            <a:r>
              <a:rPr lang="en-US" dirty="0" err="1"/>
              <a:t>hưởng</a:t>
            </a:r>
            <a:r>
              <a:rPr lang="en-US" dirty="0"/>
              <a:t> </a:t>
            </a:r>
            <a:r>
              <a:rPr lang="en-US" dirty="0" err="1"/>
              <a:t>theo</a:t>
            </a:r>
            <a:r>
              <a:rPr lang="en-US" dirty="0"/>
              <a:t> </a:t>
            </a:r>
            <a:r>
              <a:rPr lang="en-US" dirty="0" err="1"/>
              <a:t>phương</a:t>
            </a:r>
            <a:r>
              <a:rPr lang="en-US" dirty="0"/>
              <a:t> </a:t>
            </a:r>
            <a:r>
              <a:rPr lang="en-US" dirty="0" err="1"/>
              <a:t>thức</a:t>
            </a:r>
            <a:r>
              <a:rPr lang="en-US" dirty="0"/>
              <a:t> </a:t>
            </a:r>
            <a:r>
              <a:rPr lang="en-US" dirty="0" err="1"/>
              <a:t>lan</a:t>
            </a:r>
            <a:r>
              <a:rPr lang="en-US" dirty="0"/>
              <a:t> </a:t>
            </a:r>
            <a:r>
              <a:rPr lang="en-US" dirty="0" err="1"/>
              <a:t>truyền</a:t>
            </a:r>
            <a:r>
              <a:rPr lang="en-US" dirty="0"/>
              <a:t> </a:t>
            </a:r>
            <a:r>
              <a:rPr lang="en-US" dirty="0" err="1"/>
              <a:t>và</a:t>
            </a:r>
            <a:r>
              <a:rPr lang="en-US" dirty="0"/>
              <a:t> </a:t>
            </a:r>
            <a:r>
              <a:rPr lang="en-US" dirty="0" err="1"/>
              <a:t>sau</a:t>
            </a:r>
            <a:r>
              <a:rPr lang="en-US" dirty="0"/>
              <a:t> </a:t>
            </a:r>
            <a:r>
              <a:rPr lang="en-US" dirty="0" err="1"/>
              <a:t>một</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không</a:t>
            </a:r>
            <a:r>
              <a:rPr lang="en-US" dirty="0"/>
              <a:t> </a:t>
            </a:r>
            <a:r>
              <a:rPr lang="en-US" dirty="0" err="1"/>
              <a:t>phải</a:t>
            </a:r>
            <a:r>
              <a:rPr lang="en-US" dirty="0"/>
              <a:t> </a:t>
            </a:r>
            <a:r>
              <a:rPr lang="en-US" dirty="0" err="1"/>
              <a:t>ngay</a:t>
            </a:r>
            <a:r>
              <a:rPr lang="en-US" dirty="0"/>
              <a:t> </a:t>
            </a:r>
            <a:r>
              <a:rPr lang="en-US" dirty="0" err="1"/>
              <a:t>tức</a:t>
            </a:r>
            <a:r>
              <a:rPr lang="en-US" dirty="0"/>
              <a:t> </a:t>
            </a:r>
            <a:r>
              <a:rPr lang="en-US" dirty="0" err="1"/>
              <a:t>khắc</a:t>
            </a:r>
            <a:r>
              <a:rPr lang="en-US" dirty="0"/>
              <a:t>), </a:t>
            </a:r>
            <a:r>
              <a:rPr lang="en-US" dirty="0" err="1"/>
              <a:t>thay</a:t>
            </a:r>
            <a:r>
              <a:rPr lang="en-US" dirty="0"/>
              <a:t> </a:t>
            </a:r>
            <a:r>
              <a:rPr lang="en-US" dirty="0" err="1"/>
              <a:t>đổi</a:t>
            </a:r>
            <a:r>
              <a:rPr lang="en-US" dirty="0"/>
              <a:t> </a:t>
            </a:r>
            <a:r>
              <a:rPr lang="en-US" dirty="0" err="1"/>
              <a:t>sẽ</a:t>
            </a:r>
            <a:r>
              <a:rPr lang="en-US" dirty="0"/>
              <a:t> </a:t>
            </a:r>
            <a:r>
              <a:rPr lang="en-US" dirty="0" err="1"/>
              <a:t>đi</a:t>
            </a:r>
            <a:r>
              <a:rPr lang="en-US" dirty="0"/>
              <a:t> </a:t>
            </a:r>
            <a:r>
              <a:rPr lang="en-US" dirty="0" err="1"/>
              <a:t>đến</a:t>
            </a:r>
            <a:r>
              <a:rPr lang="en-US" dirty="0"/>
              <a:t> </a:t>
            </a:r>
            <a:r>
              <a:rPr lang="en-US" dirty="0" err="1"/>
              <a:t>mọi</a:t>
            </a:r>
            <a:r>
              <a:rPr lang="en-US" dirty="0"/>
              <a:t> </a:t>
            </a:r>
            <a:r>
              <a:rPr lang="en-US" dirty="0" err="1"/>
              <a:t>điểm</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tức</a:t>
            </a:r>
            <a:r>
              <a:rPr lang="en-US" dirty="0"/>
              <a:t> </a:t>
            </a:r>
            <a:r>
              <a:rPr lang="en-US" dirty="0" err="1"/>
              <a:t>là</a:t>
            </a:r>
            <a:r>
              <a:rPr lang="en-US" dirty="0"/>
              <a:t> </a:t>
            </a:r>
            <a:r>
              <a:rPr lang="en-US" dirty="0" err="1"/>
              <a:t>cuối</a:t>
            </a:r>
            <a:r>
              <a:rPr lang="en-US" dirty="0"/>
              <a:t> </a:t>
            </a:r>
            <a:r>
              <a:rPr lang="en-US" dirty="0" err="1"/>
              <a:t>cùng</a:t>
            </a:r>
            <a:r>
              <a:rPr lang="en-US" dirty="0"/>
              <a:t> (eventually) </a:t>
            </a:r>
            <a:r>
              <a:rPr lang="en-US" dirty="0" err="1"/>
              <a:t>dữ</a:t>
            </a:r>
            <a:r>
              <a:rPr lang="en-US" dirty="0"/>
              <a:t> </a:t>
            </a:r>
            <a:r>
              <a:rPr lang="en-US" dirty="0" err="1"/>
              <a:t>liệu</a:t>
            </a:r>
            <a:r>
              <a:rPr lang="en-US" dirty="0"/>
              <a:t> </a:t>
            </a:r>
            <a:r>
              <a:rPr lang="en-US" dirty="0" err="1"/>
              <a:t>trên</a:t>
            </a:r>
            <a:r>
              <a:rPr lang="en-US" dirty="0"/>
              <a:t> </a:t>
            </a:r>
            <a:r>
              <a:rPr lang="en-US" dirty="0" err="1"/>
              <a:t>hệ</a:t>
            </a:r>
            <a:r>
              <a:rPr lang="en-US" dirty="0"/>
              <a:t> </a:t>
            </a:r>
            <a:r>
              <a:rPr lang="en-US" dirty="0" err="1"/>
              <a:t>thống</a:t>
            </a:r>
            <a:r>
              <a:rPr lang="en-US" dirty="0"/>
              <a:t> </a:t>
            </a:r>
            <a:r>
              <a:rPr lang="en-US" dirty="0" err="1"/>
              <a:t>sẽ</a:t>
            </a:r>
            <a:r>
              <a:rPr lang="en-US" dirty="0"/>
              <a:t> </a:t>
            </a:r>
            <a:r>
              <a:rPr lang="en-US" dirty="0" err="1"/>
              <a:t>trở</a:t>
            </a:r>
            <a:r>
              <a:rPr lang="en-US" dirty="0"/>
              <a:t> </a:t>
            </a:r>
            <a:r>
              <a:rPr lang="en-US" dirty="0" err="1"/>
              <a:t>lại</a:t>
            </a:r>
            <a:r>
              <a:rPr lang="en-US" dirty="0"/>
              <a:t> </a:t>
            </a:r>
            <a:r>
              <a:rPr lang="en-US" dirty="0" err="1"/>
              <a:t>trạng</a:t>
            </a:r>
            <a:r>
              <a:rPr lang="en-US" dirty="0"/>
              <a:t> </a:t>
            </a:r>
            <a:r>
              <a:rPr lang="en-US" dirty="0" err="1"/>
              <a:t>thái</a:t>
            </a:r>
            <a:r>
              <a:rPr lang="en-US" dirty="0"/>
              <a:t> </a:t>
            </a:r>
            <a:r>
              <a:rPr lang="en-US" dirty="0" err="1"/>
              <a:t>nhất</a:t>
            </a:r>
            <a:r>
              <a:rPr lang="en-US" dirty="0"/>
              <a:t> </a:t>
            </a:r>
            <a:r>
              <a:rPr lang="en-US" dirty="0" err="1"/>
              <a:t>quán</a:t>
            </a:r>
            <a:r>
              <a:rPr lang="en-US" dirty="0"/>
              <a:t>.</a:t>
            </a:r>
            <a:endParaRPr lang="vi-VN" dirty="0"/>
          </a:p>
          <a:p>
            <a:r>
              <a:rPr lang="en-US" b="1" dirty="0" err="1">
                <a:solidFill>
                  <a:srgbClr val="FF0000"/>
                </a:solidFill>
              </a:rPr>
              <a:t>Khả</a:t>
            </a:r>
            <a:r>
              <a:rPr lang="en-US" b="1" dirty="0">
                <a:solidFill>
                  <a:srgbClr val="FF0000"/>
                </a:solidFill>
              </a:rPr>
              <a:t> </a:t>
            </a:r>
            <a:r>
              <a:rPr lang="en-US" b="1" dirty="0" err="1">
                <a:solidFill>
                  <a:srgbClr val="FF0000"/>
                </a:solidFill>
              </a:rPr>
              <a:t>năng</a:t>
            </a:r>
            <a:r>
              <a:rPr lang="en-US" b="1" dirty="0">
                <a:solidFill>
                  <a:srgbClr val="FF0000"/>
                </a:solidFill>
              </a:rPr>
              <a:t> </a:t>
            </a:r>
            <a:r>
              <a:rPr lang="en-US" b="1" dirty="0" err="1">
                <a:solidFill>
                  <a:srgbClr val="FF0000"/>
                </a:solidFill>
              </a:rPr>
              <a:t>mở</a:t>
            </a:r>
            <a:r>
              <a:rPr lang="en-US" b="1" dirty="0">
                <a:solidFill>
                  <a:srgbClr val="FF0000"/>
                </a:solidFill>
              </a:rPr>
              <a:t> </a:t>
            </a:r>
            <a:r>
              <a:rPr lang="en-US" b="1" dirty="0" err="1">
                <a:solidFill>
                  <a:srgbClr val="FF0000"/>
                </a:solidFill>
              </a:rPr>
              <a:t>rộng</a:t>
            </a:r>
            <a:r>
              <a:rPr lang="en-US" b="1" dirty="0">
                <a:solidFill>
                  <a:srgbClr val="FF0000"/>
                </a:solidFill>
              </a:rPr>
              <a:t> </a:t>
            </a:r>
            <a:r>
              <a:rPr lang="en-US" b="1" dirty="0" err="1">
                <a:solidFill>
                  <a:srgbClr val="FF0000"/>
                </a:solidFill>
              </a:rPr>
              <a:t>chiều</a:t>
            </a:r>
            <a:r>
              <a:rPr lang="en-US" b="1" dirty="0">
                <a:solidFill>
                  <a:srgbClr val="FF0000"/>
                </a:solidFill>
              </a:rPr>
              <a:t> </a:t>
            </a:r>
            <a:r>
              <a:rPr lang="en-US" b="1" dirty="0" err="1">
                <a:solidFill>
                  <a:srgbClr val="FF0000"/>
                </a:solidFill>
              </a:rPr>
              <a:t>dọc</a:t>
            </a:r>
            <a:r>
              <a:rPr lang="en-US" b="1" dirty="0">
                <a:solidFill>
                  <a:srgbClr val="FF0000"/>
                </a:solidFill>
              </a:rPr>
              <a:t> (Vertical scalable)</a:t>
            </a:r>
            <a:r>
              <a:rPr lang="en-US" dirty="0">
                <a:solidFill>
                  <a:srgbClr val="FF0000"/>
                </a:solidFill>
              </a:rPr>
              <a:t>: </a:t>
            </a:r>
            <a:r>
              <a:rPr lang="en-US" dirty="0"/>
              <a:t> </a:t>
            </a:r>
            <a:r>
              <a:rPr lang="en-US" dirty="0" err="1"/>
              <a:t>Khi</a:t>
            </a:r>
            <a:r>
              <a:rPr lang="en-US" dirty="0"/>
              <a:t> </a:t>
            </a:r>
            <a:r>
              <a:rPr lang="en-US" dirty="0" err="1"/>
              <a:t>dữ</a:t>
            </a:r>
            <a:r>
              <a:rPr lang="en-US" dirty="0"/>
              <a:t> </a:t>
            </a:r>
            <a:r>
              <a:rPr lang="en-US" dirty="0" err="1"/>
              <a:t>liệu</a:t>
            </a:r>
            <a:r>
              <a:rPr lang="en-US" dirty="0"/>
              <a:t> </a:t>
            </a:r>
            <a:r>
              <a:rPr lang="en-US" dirty="0" err="1"/>
              <a:t>lớn</a:t>
            </a:r>
            <a:r>
              <a:rPr lang="en-US" dirty="0"/>
              <a:t> </a:t>
            </a:r>
            <a:r>
              <a:rPr lang="en-US" dirty="0" err="1"/>
              <a:t>về</a:t>
            </a:r>
            <a:r>
              <a:rPr lang="en-US" dirty="0"/>
              <a:t> </a:t>
            </a:r>
            <a:r>
              <a:rPr lang="en-US" dirty="0" err="1"/>
              <a:t>lượng</a:t>
            </a:r>
            <a:r>
              <a:rPr lang="en-US" dirty="0"/>
              <a:t>,  </a:t>
            </a:r>
            <a:r>
              <a:rPr lang="en-US" dirty="0" err="1"/>
              <a:t>phương</a:t>
            </a:r>
            <a:r>
              <a:rPr lang="en-US" dirty="0"/>
              <a:t> </a:t>
            </a:r>
            <a:r>
              <a:rPr lang="en-US" dirty="0" err="1"/>
              <a:t>pháp</a:t>
            </a:r>
            <a:r>
              <a:rPr lang="en-US" dirty="0"/>
              <a:t> </a:t>
            </a:r>
            <a:r>
              <a:rPr lang="en-US" dirty="0" err="1"/>
              <a:t>tăng</a:t>
            </a:r>
            <a:r>
              <a:rPr lang="en-US" dirty="0"/>
              <a:t> </a:t>
            </a:r>
            <a:r>
              <a:rPr lang="en-US" dirty="0" err="1"/>
              <a:t>cường</a:t>
            </a:r>
            <a:r>
              <a:rPr lang="en-US" dirty="0"/>
              <a:t> </a:t>
            </a:r>
            <a:r>
              <a:rPr lang="en-US" dirty="0" err="1"/>
              <a:t>khả</a:t>
            </a:r>
            <a:r>
              <a:rPr lang="en-US" dirty="0"/>
              <a:t> </a:t>
            </a:r>
            <a:r>
              <a:rPr lang="en-US" dirty="0" err="1"/>
              <a:t>năng</a:t>
            </a:r>
            <a:r>
              <a:rPr lang="en-US" dirty="0"/>
              <a:t> </a:t>
            </a:r>
            <a:r>
              <a:rPr lang="en-US" dirty="0" err="1"/>
              <a:t>lưu</a:t>
            </a:r>
            <a:r>
              <a:rPr lang="en-US" dirty="0"/>
              <a:t> </a:t>
            </a:r>
            <a:r>
              <a:rPr lang="en-US" dirty="0" err="1"/>
              <a:t>trữ</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bằng</a:t>
            </a:r>
            <a:r>
              <a:rPr lang="en-US" dirty="0"/>
              <a:t> </a:t>
            </a:r>
            <a:r>
              <a:rPr lang="en-US" dirty="0" err="1"/>
              <a:t>việc</a:t>
            </a:r>
            <a:r>
              <a:rPr lang="en-US" dirty="0"/>
              <a:t> </a:t>
            </a:r>
            <a:r>
              <a:rPr lang="en-US" dirty="0" err="1"/>
              <a:t>cải</a:t>
            </a:r>
            <a:r>
              <a:rPr lang="en-US" dirty="0"/>
              <a:t> </a:t>
            </a:r>
            <a:r>
              <a:rPr lang="en-US" dirty="0" err="1"/>
              <a:t>tiến</a:t>
            </a:r>
            <a:r>
              <a:rPr lang="en-US" dirty="0"/>
              <a:t> </a:t>
            </a:r>
            <a:r>
              <a:rPr lang="en-US" dirty="0" err="1"/>
              <a:t>phần</a:t>
            </a:r>
            <a:r>
              <a:rPr lang="en-US" dirty="0"/>
              <a:t> </a:t>
            </a:r>
            <a:r>
              <a:rPr lang="en-US" dirty="0" err="1"/>
              <a:t>mềm</a:t>
            </a:r>
            <a:r>
              <a:rPr lang="en-US" dirty="0"/>
              <a:t> </a:t>
            </a:r>
            <a:r>
              <a:rPr lang="en-US" dirty="0" err="1"/>
              <a:t>và</a:t>
            </a:r>
            <a:r>
              <a:rPr lang="en-US" dirty="0"/>
              <a:t> </a:t>
            </a:r>
            <a:r>
              <a:rPr lang="en-US" dirty="0" err="1"/>
              <a:t>cải</a:t>
            </a:r>
            <a:r>
              <a:rPr lang="en-US" dirty="0"/>
              <a:t> </a:t>
            </a:r>
            <a:r>
              <a:rPr lang="en-US" dirty="0" err="1"/>
              <a:t>thiện</a:t>
            </a:r>
            <a:r>
              <a:rPr lang="en-US" dirty="0"/>
              <a:t> </a:t>
            </a:r>
            <a:r>
              <a:rPr lang="en-US" dirty="0" err="1"/>
              <a:t>phần</a:t>
            </a:r>
            <a:r>
              <a:rPr lang="en-US" dirty="0"/>
              <a:t> </a:t>
            </a:r>
            <a:r>
              <a:rPr lang="en-US" dirty="0" err="1"/>
              <a:t>cứng</a:t>
            </a:r>
            <a:r>
              <a:rPr lang="en-US" dirty="0"/>
              <a:t> </a:t>
            </a:r>
            <a:r>
              <a:rPr lang="en-US" dirty="0" err="1"/>
              <a:t>trên</a:t>
            </a:r>
            <a:r>
              <a:rPr lang="en-US" dirty="0"/>
              <a:t> </a:t>
            </a:r>
            <a:r>
              <a:rPr lang="en-US" dirty="0" err="1"/>
              <a:t>một</a:t>
            </a:r>
            <a:r>
              <a:rPr lang="en-US" dirty="0"/>
              <a:t> </a:t>
            </a:r>
            <a:r>
              <a:rPr lang="en-US" dirty="0" err="1"/>
              <a:t>máy</a:t>
            </a:r>
            <a:r>
              <a:rPr lang="en-US" dirty="0"/>
              <a:t> </a:t>
            </a:r>
            <a:r>
              <a:rPr lang="en-US" dirty="0" err="1"/>
              <a:t>tính</a:t>
            </a:r>
            <a:r>
              <a:rPr lang="en-US" dirty="0"/>
              <a:t> </a:t>
            </a:r>
            <a:r>
              <a:rPr lang="en-US" dirty="0" err="1"/>
              <a:t>đơn</a:t>
            </a:r>
            <a:r>
              <a:rPr lang="en-US" dirty="0"/>
              <a:t> </a:t>
            </a:r>
            <a:r>
              <a:rPr lang="en-US" dirty="0" err="1"/>
              <a:t>lẻ</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khả</a:t>
            </a:r>
            <a:r>
              <a:rPr lang="en-US" dirty="0"/>
              <a:t> </a:t>
            </a:r>
            <a:r>
              <a:rPr lang="en-US" dirty="0" err="1"/>
              <a:t>năng</a:t>
            </a:r>
            <a:r>
              <a:rPr lang="en-US" dirty="0"/>
              <a:t> </a:t>
            </a:r>
            <a:r>
              <a:rPr lang="en-US" dirty="0" err="1"/>
              <a:t>mở</a:t>
            </a:r>
            <a:r>
              <a:rPr lang="en-US" dirty="0"/>
              <a:t> </a:t>
            </a:r>
            <a:r>
              <a:rPr lang="en-US" dirty="0" err="1"/>
              <a:t>rộng</a:t>
            </a:r>
            <a:r>
              <a:rPr lang="en-US" dirty="0"/>
              <a:t> </a:t>
            </a:r>
            <a:r>
              <a:rPr lang="en-US" dirty="0" err="1"/>
              <a:t>chiều</a:t>
            </a:r>
            <a:r>
              <a:rPr lang="en-US" dirty="0"/>
              <a:t> </a:t>
            </a:r>
            <a:r>
              <a:rPr lang="en-US" dirty="0" err="1"/>
              <a:t>dọc</a:t>
            </a:r>
            <a:r>
              <a:rPr lang="en-US" dirty="0"/>
              <a:t>.</a:t>
            </a:r>
          </a:p>
          <a:p>
            <a:endParaRPr lang="en-US"/>
          </a:p>
        </p:txBody>
      </p:sp>
    </p:spTree>
    <p:extLst>
      <p:ext uri="{BB962C8B-B14F-4D97-AF65-F5344CB8AC3E}">
        <p14:creationId xmlns:p14="http://schemas.microsoft.com/office/powerpoint/2010/main" val="293967641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3B50B-68FB-DB4F-B83C-655DDCDFA965}"/>
              </a:ext>
            </a:extLst>
          </p:cNvPr>
          <p:cNvSpPr>
            <a:spLocks noGrp="1"/>
          </p:cNvSpPr>
          <p:nvPr>
            <p:ph type="title"/>
          </p:nvPr>
        </p:nvSpPr>
        <p:spPr/>
        <p:txBody>
          <a:bodyPr/>
          <a:lstStyle/>
          <a:p>
            <a:r>
              <a:rPr lang="en-US"/>
              <a:t>Các CSDL phi quan hệ thường gặp</a:t>
            </a:r>
          </a:p>
        </p:txBody>
      </p:sp>
      <p:pic>
        <p:nvPicPr>
          <p:cNvPr id="4" name="Content Placeholder 3">
            <a:extLst>
              <a:ext uri="{FF2B5EF4-FFF2-40B4-BE49-F238E27FC236}">
                <a16:creationId xmlns:a16="http://schemas.microsoft.com/office/drawing/2014/main" id="{3CB59285-7ABE-5D43-A114-29CBDA51448D}"/>
              </a:ext>
            </a:extLst>
          </p:cNvPr>
          <p:cNvPicPr>
            <a:picLocks noGrp="1"/>
          </p:cNvPicPr>
          <p:nvPr>
            <p:ph idx="1"/>
          </p:nvPr>
        </p:nvPicPr>
        <p:blipFill rotWithShape="1">
          <a:blip r:embed="rId2">
            <a:extLst>
              <a:ext uri="{28A0092B-C50C-407E-A947-70E740481C1C}">
                <a14:useLocalDpi xmlns:a14="http://schemas.microsoft.com/office/drawing/2010/main" val="0"/>
              </a:ext>
            </a:extLst>
          </a:blip>
          <a:srcRect r="1160" b="3944"/>
          <a:stretch/>
        </p:blipFill>
        <p:spPr bwMode="auto">
          <a:xfrm>
            <a:off x="2362200" y="1379538"/>
            <a:ext cx="7543800" cy="4335462"/>
          </a:xfrm>
          <a:prstGeom prst="rect">
            <a:avLst/>
          </a:prstGeom>
          <a:ln w="28575" cap="flat" cmpd="sng" algn="ctr">
            <a:solidFill>
              <a:srgbClr val="92D050"/>
            </a:solidFill>
            <a:prstDash val="solid"/>
            <a:round/>
            <a:headEnd type="none" w="med" len="med"/>
            <a:tailEnd type="none" w="med" len="med"/>
          </a:ln>
          <a:effectLst>
            <a:softEdge rad="112500"/>
          </a:effectLst>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2D7111A7-96E0-B74B-AB50-1C3512D2B945}"/>
              </a:ext>
            </a:extLst>
          </p:cNvPr>
          <p:cNvSpPr txBox="1"/>
          <p:nvPr/>
        </p:nvSpPr>
        <p:spPr>
          <a:xfrm>
            <a:off x="609600" y="5715000"/>
            <a:ext cx="4942379" cy="369332"/>
          </a:xfrm>
          <a:prstGeom prst="rect">
            <a:avLst/>
          </a:prstGeom>
          <a:noFill/>
        </p:spPr>
        <p:txBody>
          <a:bodyPr wrap="none" rtlCol="0">
            <a:spAutoFit/>
          </a:bodyPr>
          <a:lstStyle/>
          <a:p>
            <a:r>
              <a:rPr lang="en-US"/>
              <a:t>Tham khảo: </a:t>
            </a:r>
            <a:r>
              <a:rPr lang="en-US">
                <a:hlinkClick r:id="rId3"/>
              </a:rPr>
              <a:t>https://db-engines.com/en/ranking</a:t>
            </a:r>
            <a:endParaRPr lang="en-US"/>
          </a:p>
        </p:txBody>
      </p:sp>
    </p:spTree>
    <p:extLst>
      <p:ext uri="{BB962C8B-B14F-4D97-AF65-F5344CB8AC3E}">
        <p14:creationId xmlns:p14="http://schemas.microsoft.com/office/powerpoint/2010/main" val="65249251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C5FE-01D1-A547-A236-76B60B4507AE}"/>
              </a:ext>
            </a:extLst>
          </p:cNvPr>
          <p:cNvSpPr>
            <a:spLocks noGrp="1"/>
          </p:cNvSpPr>
          <p:nvPr>
            <p:ph type="title"/>
          </p:nvPr>
        </p:nvSpPr>
        <p:spPr/>
        <p:txBody>
          <a:bodyPr/>
          <a:lstStyle/>
          <a:p>
            <a:r>
              <a:rPr lang="en-US"/>
              <a:t>TỔNG KẾT</a:t>
            </a:r>
          </a:p>
        </p:txBody>
      </p:sp>
      <p:sp>
        <p:nvSpPr>
          <p:cNvPr id="3" name="Content Placeholder 2">
            <a:extLst>
              <a:ext uri="{FF2B5EF4-FFF2-40B4-BE49-F238E27FC236}">
                <a16:creationId xmlns:a16="http://schemas.microsoft.com/office/drawing/2014/main" id="{E034953D-E932-2A44-B89A-7589637FB152}"/>
              </a:ext>
            </a:extLst>
          </p:cNvPr>
          <p:cNvSpPr>
            <a:spLocks noGrp="1"/>
          </p:cNvSpPr>
          <p:nvPr>
            <p:ph idx="1"/>
          </p:nvPr>
        </p:nvSpPr>
        <p:spPr/>
        <p:txBody>
          <a:bodyPr/>
          <a:lstStyle/>
          <a:p>
            <a:pPr marL="514350" indent="-514350">
              <a:buFont typeface="+mj-lt"/>
              <a:buAutoNum type="arabicPeriod"/>
            </a:pPr>
            <a:r>
              <a:rPr lang="en-US"/>
              <a:t>CSDL phi quan hệ được thiết kế nhằm phá bỏ một số nguyên tắc nhất định của CSDL quan hệ </a:t>
            </a:r>
            <a:r>
              <a:rPr lang="en-US">
                <a:sym typeface="Wingdings" pitchFamily="2" charset="2"/>
              </a:rPr>
              <a:t> linh hoạt, uyển chuyển. </a:t>
            </a:r>
          </a:p>
          <a:p>
            <a:pPr marL="914400" lvl="1" indent="-514350"/>
            <a:r>
              <a:rPr lang="en-US" dirty="0">
                <a:solidFill>
                  <a:srgbClr val="FF0000"/>
                </a:solidFill>
              </a:rPr>
              <a:t>Consistency </a:t>
            </a:r>
            <a:r>
              <a:rPr lang="en-US" dirty="0" err="1">
                <a:solidFill>
                  <a:srgbClr val="FF0000"/>
                </a:solidFill>
              </a:rPr>
              <a:t>và</a:t>
            </a:r>
            <a:r>
              <a:rPr lang="en-US" dirty="0">
                <a:solidFill>
                  <a:srgbClr val="FF0000"/>
                </a:solidFill>
              </a:rPr>
              <a:t> Isolation bị </a:t>
            </a:r>
            <a:r>
              <a:rPr lang="en-US" dirty="0" err="1">
                <a:solidFill>
                  <a:srgbClr val="FF0000"/>
                </a:solidFill>
              </a:rPr>
              <a:t>thu</a:t>
            </a:r>
            <a:r>
              <a:rPr lang="en-US" dirty="0">
                <a:solidFill>
                  <a:srgbClr val="FF0000"/>
                </a:solidFill>
              </a:rPr>
              <a:t> </a:t>
            </a:r>
            <a:r>
              <a:rPr lang="en-US" dirty="0" err="1">
                <a:solidFill>
                  <a:srgbClr val="FF0000"/>
                </a:solidFill>
              </a:rPr>
              <a:t>hồi</a:t>
            </a:r>
            <a:r>
              <a:rPr lang="en-US" dirty="0"/>
              <a:t>.</a:t>
            </a:r>
            <a:endParaRPr lang="en-US">
              <a:sym typeface="Wingdings" pitchFamily="2" charset="2"/>
            </a:endParaRPr>
          </a:p>
          <a:p>
            <a:pPr marL="514350" indent="-514350">
              <a:buFont typeface="+mj-lt"/>
              <a:buAutoNum type="arabicPeriod"/>
            </a:pPr>
            <a:r>
              <a:rPr lang="en-US"/>
              <a:t>Các mô hình CSDL NoSQL thường gặp: </a:t>
            </a:r>
            <a:r>
              <a:rPr lang="en-US">
                <a:solidFill>
                  <a:srgbClr val="FF0000"/>
                </a:solidFill>
              </a:rPr>
              <a:t>Hướng tài liệu (document), hướng cột (column), khoá-giá trị (key-value) và đồ thị (graph)</a:t>
            </a:r>
            <a:r>
              <a:rPr lang="en-US"/>
              <a:t>.</a:t>
            </a:r>
          </a:p>
          <a:p>
            <a:pPr marL="514350" indent="-514350">
              <a:buFont typeface="+mj-lt"/>
              <a:buAutoNum type="arabicPeriod"/>
            </a:pPr>
            <a:r>
              <a:rPr lang="en-US"/>
              <a:t>Các CSDL phi quan hệ thường gặp: MongoDB (document), Cassandra (column), Redis (key-value), ...</a:t>
            </a:r>
          </a:p>
        </p:txBody>
      </p:sp>
    </p:spTree>
    <p:extLst>
      <p:ext uri="{BB962C8B-B14F-4D97-AF65-F5344CB8AC3E}">
        <p14:creationId xmlns:p14="http://schemas.microsoft.com/office/powerpoint/2010/main" val="34269389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84EF-F766-4C48-99D1-6CAC7D9978CB}"/>
              </a:ext>
            </a:extLst>
          </p:cNvPr>
          <p:cNvSpPr>
            <a:spLocks noGrp="1"/>
          </p:cNvSpPr>
          <p:nvPr>
            <p:ph type="title"/>
          </p:nvPr>
        </p:nvSpPr>
        <p:spPr/>
        <p:txBody>
          <a:bodyPr/>
          <a:lstStyle/>
          <a:p>
            <a:r>
              <a:rPr lang="en-US"/>
              <a:t>TÀI LIỆU THAM KHẢO</a:t>
            </a:r>
          </a:p>
        </p:txBody>
      </p:sp>
      <p:sp>
        <p:nvSpPr>
          <p:cNvPr id="3" name="Content Placeholder 2">
            <a:extLst>
              <a:ext uri="{FF2B5EF4-FFF2-40B4-BE49-F238E27FC236}">
                <a16:creationId xmlns:a16="http://schemas.microsoft.com/office/drawing/2014/main" id="{C278F824-030C-0240-9328-9DB69A019154}"/>
              </a:ext>
            </a:extLst>
          </p:cNvPr>
          <p:cNvSpPr>
            <a:spLocks noGrp="1"/>
          </p:cNvSpPr>
          <p:nvPr>
            <p:ph idx="1"/>
          </p:nvPr>
        </p:nvSpPr>
        <p:spPr/>
        <p:txBody>
          <a:bodyPr/>
          <a:lstStyle/>
          <a:p>
            <a:pPr marL="514350" indent="-514350">
              <a:buFont typeface="+mj-lt"/>
              <a:buAutoNum type="arabicPeriod"/>
            </a:pPr>
            <a:r>
              <a:rPr lang="en-US">
                <a:solidFill>
                  <a:srgbClr val="008000"/>
                </a:solidFill>
              </a:rPr>
              <a:t>Nguyễn Gia Tuấn Anh, Trương Châu Long</a:t>
            </a:r>
            <a:r>
              <a:rPr lang="en-US"/>
              <a:t>, </a:t>
            </a:r>
            <a:r>
              <a:rPr lang="en-US" i="1">
                <a:solidFill>
                  <a:srgbClr val="FF0000"/>
                </a:solidFill>
              </a:rPr>
              <a:t>Bài tập và bài giải SQL Server</a:t>
            </a:r>
            <a:r>
              <a:rPr lang="en-US"/>
              <a:t>, NXB Thanh niên (2005).</a:t>
            </a:r>
          </a:p>
          <a:p>
            <a:pPr marL="514350" indent="-514350">
              <a:buFont typeface="+mj-lt"/>
              <a:buAutoNum type="arabicPeriod"/>
            </a:pPr>
            <a:r>
              <a:rPr lang="en-US">
                <a:solidFill>
                  <a:srgbClr val="008000"/>
                </a:solidFill>
              </a:rPr>
              <a:t>Đỗ Phúc, Nguyễn Đăng Tỵ</a:t>
            </a:r>
            <a:r>
              <a:rPr lang="en-US"/>
              <a:t>, </a:t>
            </a:r>
            <a:r>
              <a:rPr lang="en-US" i="1">
                <a:solidFill>
                  <a:srgbClr val="FF0000"/>
                </a:solidFill>
              </a:rPr>
              <a:t>Cơ sở dữ liệu</a:t>
            </a:r>
            <a:r>
              <a:rPr lang="en-US"/>
              <a:t>, NXB Đại học quốc gia TPHCM (2010).</a:t>
            </a:r>
          </a:p>
          <a:p>
            <a:pPr marL="514350" indent="-514350">
              <a:buFont typeface="+mj-lt"/>
              <a:buAutoNum type="arabicPeriod"/>
            </a:pPr>
            <a:r>
              <a:rPr lang="en-US" i="1">
                <a:solidFill>
                  <a:srgbClr val="008000"/>
                </a:solidFill>
              </a:rPr>
              <a:t>Nguyễn Gia Tuấn Anh, Mai Văn Cường, Bùi Danh Hường</a:t>
            </a:r>
            <a:r>
              <a:rPr lang="en-US"/>
              <a:t>, </a:t>
            </a:r>
            <a:r>
              <a:rPr lang="en-US" i="1">
                <a:solidFill>
                  <a:srgbClr val="FF0000"/>
                </a:solidFill>
              </a:rPr>
              <a:t>Cơ sở dữ liệu nâng cao</a:t>
            </a:r>
            <a:r>
              <a:rPr lang="en-US"/>
              <a:t>, NXB Đại học quốc gia TPHCM (2019).</a:t>
            </a:r>
          </a:p>
          <a:p>
            <a:pPr marL="514350" indent="-514350">
              <a:buFont typeface="+mj-lt"/>
              <a:buAutoNum type="arabicPeriod"/>
            </a:pPr>
            <a:r>
              <a:rPr lang="en-US">
                <a:solidFill>
                  <a:srgbClr val="008000"/>
                </a:solidFill>
              </a:rPr>
              <a:t>Itzik Ben-Gan</a:t>
            </a:r>
            <a:r>
              <a:rPr lang="en-US"/>
              <a:t>, </a:t>
            </a:r>
            <a:r>
              <a:rPr lang="en-US" i="1">
                <a:solidFill>
                  <a:srgbClr val="FF0000"/>
                </a:solidFill>
              </a:rPr>
              <a:t>Microsoft SQL Server 2012- TSQL Fundamentals</a:t>
            </a:r>
            <a:r>
              <a:rPr lang="en-US"/>
              <a:t>.</a:t>
            </a:r>
          </a:p>
        </p:txBody>
      </p:sp>
    </p:spTree>
    <p:extLst>
      <p:ext uri="{BB962C8B-B14F-4D97-AF65-F5344CB8AC3E}">
        <p14:creationId xmlns:p14="http://schemas.microsoft.com/office/powerpoint/2010/main" val="396826435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ết quả hình ảnh cho Q a A">
            <a:extLst>
              <a:ext uri="{FF2B5EF4-FFF2-40B4-BE49-F238E27FC236}">
                <a16:creationId xmlns:a16="http://schemas.microsoft.com/office/drawing/2014/main" id="{FABB2684-2758-2E4D-AF6E-D631C4028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219200"/>
            <a:ext cx="5943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73241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8349D-2B97-F545-A4EB-8A270379118B}"/>
              </a:ext>
            </a:extLst>
          </p:cNvPr>
          <p:cNvSpPr>
            <a:spLocks noGrp="1"/>
          </p:cNvSpPr>
          <p:nvPr>
            <p:ph type="title"/>
          </p:nvPr>
        </p:nvSpPr>
        <p:spPr>
          <a:xfrm>
            <a:off x="533400" y="3429000"/>
            <a:ext cx="10972800" cy="1143000"/>
          </a:xfrm>
        </p:spPr>
        <p:txBody>
          <a:bodyPr/>
          <a:lstStyle/>
          <a:p>
            <a:pPr algn="l"/>
            <a:r>
              <a:rPr lang="en-US"/>
              <a:t>Phụ lục: thực nghiệm so sánh CSDL quan hệ và phi quan hệ</a:t>
            </a:r>
          </a:p>
        </p:txBody>
      </p:sp>
    </p:spTree>
    <p:extLst>
      <p:ext uri="{BB962C8B-B14F-4D97-AF65-F5344CB8AC3E}">
        <p14:creationId xmlns:p14="http://schemas.microsoft.com/office/powerpoint/2010/main" val="120861085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79DE9-B0E6-CC44-AE7A-EA7667389008}"/>
              </a:ext>
            </a:extLst>
          </p:cNvPr>
          <p:cNvSpPr>
            <a:spLocks noGrp="1"/>
          </p:cNvSpPr>
          <p:nvPr>
            <p:ph type="title"/>
          </p:nvPr>
        </p:nvSpPr>
        <p:spPr/>
        <p:txBody>
          <a:bodyPr/>
          <a:lstStyle/>
          <a:p>
            <a:r>
              <a:rPr lang="en-US"/>
              <a:t>Đặt vấn đề</a:t>
            </a:r>
          </a:p>
        </p:txBody>
      </p:sp>
      <p:sp>
        <p:nvSpPr>
          <p:cNvPr id="3" name="Content Placeholder 2">
            <a:extLst>
              <a:ext uri="{FF2B5EF4-FFF2-40B4-BE49-F238E27FC236}">
                <a16:creationId xmlns:a16="http://schemas.microsoft.com/office/drawing/2014/main" id="{3E57F3D2-ED84-BC49-969C-FBBADDE56E37}"/>
              </a:ext>
            </a:extLst>
          </p:cNvPr>
          <p:cNvSpPr>
            <a:spLocks noGrp="1"/>
          </p:cNvSpPr>
          <p:nvPr>
            <p:ph idx="1"/>
          </p:nvPr>
        </p:nvSpPr>
        <p:spPr>
          <a:xfrm>
            <a:off x="609600" y="1417638"/>
            <a:ext cx="10972800" cy="4525963"/>
          </a:xfrm>
        </p:spPr>
        <p:txBody>
          <a:bodyPr/>
          <a:lstStyle/>
          <a:p>
            <a:r>
              <a:rPr lang="vi-VN"/>
              <a:t>Với sự  phát triển Internet, dữ liệu xung quanh chúng ta được có được lớn hơn bao giờ hết. </a:t>
            </a:r>
          </a:p>
          <a:p>
            <a:r>
              <a:rPr lang="vi-VN">
                <a:solidFill>
                  <a:srgbClr val="FF0000"/>
                </a:solidFill>
              </a:rPr>
              <a:t>Mọi loại dữ liệu kiểu: chuỗi, số, âm thanh, hình ảnh có thể được đưa về dạng kỹ thuật số để bất kỳ máy tính nào cũng có thể lưu trữ, xử lý và chuyển tiếp cho nhiều người. </a:t>
            </a:r>
          </a:p>
          <a:p>
            <a:r>
              <a:rPr lang="vi-VN"/>
              <a:t>Sự phát triển của mạng xã hội, cho phép người dùng tự do tạo các nội dung tương tác, làm tốc độ tăng trưởng khối lượng dữ liệu là cực lớn. </a:t>
            </a:r>
          </a:p>
          <a:p>
            <a:r>
              <a:rPr lang="vi-VN">
                <a:solidFill>
                  <a:srgbClr val="FF0000"/>
                </a:solidFill>
              </a:rPr>
              <a:t>Khối lượng dữ liệu tăng lên quá nhanh, vượt qua giới hạn xử lý của các hệ quản trị cơ sở dữ liệu truyền thống. </a:t>
            </a:r>
          </a:p>
          <a:p>
            <a:endParaRPr lang="en-US"/>
          </a:p>
        </p:txBody>
      </p:sp>
    </p:spTree>
    <p:extLst>
      <p:ext uri="{BB962C8B-B14F-4D97-AF65-F5344CB8AC3E}">
        <p14:creationId xmlns:p14="http://schemas.microsoft.com/office/powerpoint/2010/main" val="371924753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9497E-7E37-974F-ABF3-E7A4303E5856}"/>
              </a:ext>
            </a:extLst>
          </p:cNvPr>
          <p:cNvSpPr>
            <a:spLocks noGrp="1"/>
          </p:cNvSpPr>
          <p:nvPr>
            <p:ph type="title"/>
          </p:nvPr>
        </p:nvSpPr>
        <p:spPr/>
        <p:txBody>
          <a:bodyPr/>
          <a:lstStyle/>
          <a:p>
            <a:r>
              <a:rPr lang="en-US"/>
              <a:t>So sánh giữa CSDL quan hệ và phi quan hệ</a:t>
            </a:r>
          </a:p>
        </p:txBody>
      </p:sp>
      <p:sp>
        <p:nvSpPr>
          <p:cNvPr id="3" name="Content Placeholder 2">
            <a:extLst>
              <a:ext uri="{FF2B5EF4-FFF2-40B4-BE49-F238E27FC236}">
                <a16:creationId xmlns:a16="http://schemas.microsoft.com/office/drawing/2014/main" id="{F5F2E7A9-89C4-0940-8711-1C54CAD3EAD4}"/>
              </a:ext>
            </a:extLst>
          </p:cNvPr>
          <p:cNvSpPr>
            <a:spLocks noGrp="1"/>
          </p:cNvSpPr>
          <p:nvPr>
            <p:ph idx="1"/>
          </p:nvPr>
        </p:nvSpPr>
        <p:spPr/>
        <p:txBody>
          <a:bodyPr/>
          <a:lstStyle/>
          <a:p>
            <a:r>
              <a:rPr lang="en-US"/>
              <a:t>Bài toán: </a:t>
            </a:r>
            <a:r>
              <a:rPr lang="en-US">
                <a:solidFill>
                  <a:srgbClr val="FF0000"/>
                </a:solidFill>
              </a:rPr>
              <a:t>So sánh thời gian thực thi của các thao tác truy xuất đọc/ghi vào CSDL.</a:t>
            </a:r>
          </a:p>
          <a:p>
            <a:r>
              <a:rPr lang="en-US"/>
              <a:t>CSDL minh hoạ:</a:t>
            </a:r>
          </a:p>
          <a:p>
            <a:pPr lvl="1"/>
            <a:r>
              <a:rPr lang="en-US"/>
              <a:t>CSDL quan hệ: </a:t>
            </a:r>
            <a:r>
              <a:rPr lang="en-US">
                <a:solidFill>
                  <a:srgbClr val="FF0000"/>
                </a:solidFill>
              </a:rPr>
              <a:t>MySQL</a:t>
            </a:r>
            <a:r>
              <a:rPr lang="en-US"/>
              <a:t>.</a:t>
            </a:r>
          </a:p>
          <a:p>
            <a:pPr lvl="1"/>
            <a:r>
              <a:rPr lang="en-US"/>
              <a:t>CSDL phi quan hệ (hướng tài liệu): </a:t>
            </a:r>
            <a:r>
              <a:rPr lang="en-US">
                <a:solidFill>
                  <a:srgbClr val="FF0000"/>
                </a:solidFill>
              </a:rPr>
              <a:t>MongoDB</a:t>
            </a:r>
            <a:r>
              <a:rPr lang="en-US"/>
              <a:t>.</a:t>
            </a:r>
          </a:p>
          <a:p>
            <a:endParaRPr lang="en-US"/>
          </a:p>
        </p:txBody>
      </p:sp>
    </p:spTree>
    <p:extLst>
      <p:ext uri="{BB962C8B-B14F-4D97-AF65-F5344CB8AC3E}">
        <p14:creationId xmlns:p14="http://schemas.microsoft.com/office/powerpoint/2010/main" val="225886851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E762E-90D7-6447-B0F1-C677434EB2FA}"/>
              </a:ext>
            </a:extLst>
          </p:cNvPr>
          <p:cNvSpPr>
            <a:spLocks noGrp="1"/>
          </p:cNvSpPr>
          <p:nvPr>
            <p:ph type="title"/>
          </p:nvPr>
        </p:nvSpPr>
        <p:spPr/>
        <p:txBody>
          <a:bodyPr/>
          <a:lstStyle/>
          <a:p>
            <a:r>
              <a:rPr lang="en-US"/>
              <a:t>Các đối tượng</a:t>
            </a:r>
          </a:p>
        </p:txBody>
      </p:sp>
      <p:pic>
        <p:nvPicPr>
          <p:cNvPr id="4" name="Picture 2">
            <a:extLst>
              <a:ext uri="{FF2B5EF4-FFF2-40B4-BE49-F238E27FC236}">
                <a16:creationId xmlns:a16="http://schemas.microsoft.com/office/drawing/2014/main" id="{7049A6AA-A128-B048-B2AC-FFEE3A27B562}"/>
              </a:ext>
            </a:extLst>
          </p:cNvPr>
          <p:cNvPicPr>
            <a:picLocks noGrp="1" noChangeAspect="1" noChangeArrowheads="1"/>
          </p:cNvPicPr>
          <p:nvPr>
            <p:ph idx="1"/>
          </p:nvPr>
        </p:nvPicPr>
        <p:blipFill>
          <a:blip r:embed="rId2" cstate="print"/>
          <a:srcRect/>
          <a:stretch>
            <a:fillRect/>
          </a:stretch>
        </p:blipFill>
        <p:spPr bwMode="auto">
          <a:xfrm>
            <a:off x="1489877" y="1600200"/>
            <a:ext cx="9212246" cy="4525963"/>
          </a:xfrm>
          <a:prstGeom prst="rect">
            <a:avLst/>
          </a:prstGeom>
          <a:noFill/>
          <a:ln w="9525">
            <a:noFill/>
            <a:miter lim="800000"/>
            <a:headEnd/>
            <a:tailEnd/>
          </a:ln>
        </p:spPr>
      </p:pic>
    </p:spTree>
    <p:extLst>
      <p:ext uri="{BB962C8B-B14F-4D97-AF65-F5344CB8AC3E}">
        <p14:creationId xmlns:p14="http://schemas.microsoft.com/office/powerpoint/2010/main" val="322325925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DF21-82BD-204D-BF1D-9EDA1D1EB668}"/>
              </a:ext>
            </a:extLst>
          </p:cNvPr>
          <p:cNvSpPr>
            <a:spLocks noGrp="1"/>
          </p:cNvSpPr>
          <p:nvPr>
            <p:ph type="title"/>
          </p:nvPr>
        </p:nvSpPr>
        <p:spPr/>
        <p:txBody>
          <a:bodyPr/>
          <a:lstStyle/>
          <a:p>
            <a:r>
              <a:rPr lang="en-US"/>
              <a:t>Cấu hình máy tính</a:t>
            </a:r>
          </a:p>
        </p:txBody>
      </p:sp>
      <p:pic>
        <p:nvPicPr>
          <p:cNvPr id="4" name="Picture 2">
            <a:extLst>
              <a:ext uri="{FF2B5EF4-FFF2-40B4-BE49-F238E27FC236}">
                <a16:creationId xmlns:a16="http://schemas.microsoft.com/office/drawing/2014/main" id="{286790C4-BEB9-3B4F-AD38-986F30DC514B}"/>
              </a:ext>
            </a:extLst>
          </p:cNvPr>
          <p:cNvPicPr>
            <a:picLocks noGrp="1" noChangeAspect="1" noChangeArrowheads="1"/>
          </p:cNvPicPr>
          <p:nvPr>
            <p:ph idx="1"/>
          </p:nvPr>
        </p:nvPicPr>
        <p:blipFill>
          <a:blip r:embed="rId2" cstate="print"/>
          <a:srcRect/>
          <a:stretch>
            <a:fillRect/>
          </a:stretch>
        </p:blipFill>
        <p:spPr bwMode="auto">
          <a:xfrm>
            <a:off x="1733550" y="2396331"/>
            <a:ext cx="8724900" cy="2933700"/>
          </a:xfrm>
          <a:prstGeom prst="rect">
            <a:avLst/>
          </a:prstGeom>
          <a:noFill/>
          <a:ln w="9525">
            <a:noFill/>
            <a:miter lim="800000"/>
            <a:headEnd/>
            <a:tailEnd/>
          </a:ln>
        </p:spPr>
      </p:pic>
    </p:spTree>
    <p:extLst>
      <p:ext uri="{BB962C8B-B14F-4D97-AF65-F5344CB8AC3E}">
        <p14:creationId xmlns:p14="http://schemas.microsoft.com/office/powerpoint/2010/main" val="3717653875"/>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4973-60F5-7344-88BF-1B7F36CF8A19}"/>
              </a:ext>
            </a:extLst>
          </p:cNvPr>
          <p:cNvSpPr>
            <a:spLocks noGrp="1"/>
          </p:cNvSpPr>
          <p:nvPr>
            <p:ph type="title"/>
          </p:nvPr>
        </p:nvSpPr>
        <p:spPr/>
        <p:txBody>
          <a:bodyPr/>
          <a:lstStyle/>
          <a:p>
            <a:r>
              <a:rPr lang="en-US"/>
              <a:t>Kết quả (1)</a:t>
            </a:r>
          </a:p>
        </p:txBody>
      </p:sp>
      <p:pic>
        <p:nvPicPr>
          <p:cNvPr id="7" name="Picture 2">
            <a:extLst>
              <a:ext uri="{FF2B5EF4-FFF2-40B4-BE49-F238E27FC236}">
                <a16:creationId xmlns:a16="http://schemas.microsoft.com/office/drawing/2014/main" id="{814F8D4D-F6E7-8F47-AD09-EE43D7D82789}"/>
              </a:ext>
            </a:extLst>
          </p:cNvPr>
          <p:cNvPicPr>
            <a:picLocks noGrp="1" noChangeAspect="1" noChangeArrowheads="1"/>
          </p:cNvPicPr>
          <p:nvPr>
            <p:ph sz="half" idx="1"/>
          </p:nvPr>
        </p:nvPicPr>
        <p:blipFill>
          <a:blip r:embed="rId2" cstate="print"/>
          <a:srcRect/>
          <a:stretch>
            <a:fillRect/>
          </a:stretch>
        </p:blipFill>
        <p:spPr bwMode="auto">
          <a:xfrm>
            <a:off x="609600" y="2480099"/>
            <a:ext cx="5384800" cy="2766164"/>
          </a:xfrm>
          <a:prstGeom prst="rect">
            <a:avLst/>
          </a:prstGeom>
          <a:noFill/>
          <a:ln w="9525">
            <a:noFill/>
            <a:miter lim="800000"/>
            <a:headEnd/>
            <a:tailEnd/>
          </a:ln>
        </p:spPr>
      </p:pic>
      <p:pic>
        <p:nvPicPr>
          <p:cNvPr id="8" name="Picture 2">
            <a:extLst>
              <a:ext uri="{FF2B5EF4-FFF2-40B4-BE49-F238E27FC236}">
                <a16:creationId xmlns:a16="http://schemas.microsoft.com/office/drawing/2014/main" id="{AB884633-B423-1F4E-9C0D-6B15D7979A41}"/>
              </a:ext>
            </a:extLst>
          </p:cNvPr>
          <p:cNvPicPr>
            <a:picLocks noGrp="1" noChangeAspect="1" noChangeArrowheads="1"/>
          </p:cNvPicPr>
          <p:nvPr>
            <p:ph sz="half" idx="2"/>
          </p:nvPr>
        </p:nvPicPr>
        <p:blipFill>
          <a:blip r:embed="rId3" cstate="print"/>
          <a:srcRect/>
          <a:stretch>
            <a:fillRect/>
          </a:stretch>
        </p:blipFill>
        <p:spPr bwMode="auto">
          <a:xfrm>
            <a:off x="6197600" y="2681913"/>
            <a:ext cx="5384800" cy="2362536"/>
          </a:xfrm>
          <a:prstGeom prst="rect">
            <a:avLst/>
          </a:prstGeom>
          <a:noFill/>
          <a:ln w="9525">
            <a:noFill/>
            <a:miter lim="800000"/>
            <a:headEnd/>
            <a:tailEnd/>
          </a:ln>
        </p:spPr>
      </p:pic>
    </p:spTree>
    <p:extLst>
      <p:ext uri="{BB962C8B-B14F-4D97-AF65-F5344CB8AC3E}">
        <p14:creationId xmlns:p14="http://schemas.microsoft.com/office/powerpoint/2010/main" val="201696285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83FD2-458C-AB40-B7BE-E05B722990BA}"/>
              </a:ext>
            </a:extLst>
          </p:cNvPr>
          <p:cNvSpPr>
            <a:spLocks noGrp="1"/>
          </p:cNvSpPr>
          <p:nvPr>
            <p:ph type="title"/>
          </p:nvPr>
        </p:nvSpPr>
        <p:spPr/>
        <p:txBody>
          <a:bodyPr/>
          <a:lstStyle/>
          <a:p>
            <a:r>
              <a:rPr lang="en-US"/>
              <a:t>Kết quả (2)</a:t>
            </a:r>
          </a:p>
        </p:txBody>
      </p:sp>
      <p:pic>
        <p:nvPicPr>
          <p:cNvPr id="5" name="Picture 2">
            <a:extLst>
              <a:ext uri="{FF2B5EF4-FFF2-40B4-BE49-F238E27FC236}">
                <a16:creationId xmlns:a16="http://schemas.microsoft.com/office/drawing/2014/main" id="{F3858D4B-566E-8640-ADE2-2657E7A5C4F2}"/>
              </a:ext>
            </a:extLst>
          </p:cNvPr>
          <p:cNvPicPr>
            <a:picLocks noGrp="1" noChangeAspect="1" noChangeArrowheads="1"/>
          </p:cNvPicPr>
          <p:nvPr>
            <p:ph sz="half" idx="1"/>
          </p:nvPr>
        </p:nvPicPr>
        <p:blipFill>
          <a:blip r:embed="rId2" cstate="print"/>
          <a:srcRect/>
          <a:stretch>
            <a:fillRect/>
          </a:stretch>
        </p:blipFill>
        <p:spPr bwMode="auto">
          <a:xfrm>
            <a:off x="609600" y="2674563"/>
            <a:ext cx="5384800" cy="2377236"/>
          </a:xfrm>
          <a:prstGeom prst="rect">
            <a:avLst/>
          </a:prstGeom>
          <a:noFill/>
          <a:ln w="9525">
            <a:noFill/>
            <a:miter lim="800000"/>
            <a:headEnd/>
            <a:tailEnd/>
          </a:ln>
        </p:spPr>
      </p:pic>
      <p:pic>
        <p:nvPicPr>
          <p:cNvPr id="6" name="Picture 2">
            <a:extLst>
              <a:ext uri="{FF2B5EF4-FFF2-40B4-BE49-F238E27FC236}">
                <a16:creationId xmlns:a16="http://schemas.microsoft.com/office/drawing/2014/main" id="{54DF314C-261D-AC4F-A800-463BEA8E672E}"/>
              </a:ext>
            </a:extLst>
          </p:cNvPr>
          <p:cNvPicPr>
            <a:picLocks noGrp="1" noChangeAspect="1" noChangeArrowheads="1"/>
          </p:cNvPicPr>
          <p:nvPr>
            <p:ph sz="half" idx="2"/>
          </p:nvPr>
        </p:nvPicPr>
        <p:blipFill>
          <a:blip r:embed="rId3" cstate="print"/>
          <a:srcRect/>
          <a:stretch>
            <a:fillRect/>
          </a:stretch>
        </p:blipFill>
        <p:spPr bwMode="auto">
          <a:xfrm>
            <a:off x="6197600" y="2754285"/>
            <a:ext cx="5384800" cy="2217792"/>
          </a:xfrm>
          <a:prstGeom prst="rect">
            <a:avLst/>
          </a:prstGeom>
          <a:noFill/>
          <a:ln w="9525">
            <a:noFill/>
            <a:miter lim="800000"/>
            <a:headEnd/>
            <a:tailEnd/>
          </a:ln>
        </p:spPr>
      </p:pic>
    </p:spTree>
    <p:extLst>
      <p:ext uri="{BB962C8B-B14F-4D97-AF65-F5344CB8AC3E}">
        <p14:creationId xmlns:p14="http://schemas.microsoft.com/office/powerpoint/2010/main" val="165601109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4DE3F-CDEE-E944-9E3E-9F3A467885BB}"/>
              </a:ext>
            </a:extLst>
          </p:cNvPr>
          <p:cNvSpPr>
            <a:spLocks noGrp="1"/>
          </p:cNvSpPr>
          <p:nvPr>
            <p:ph type="title"/>
          </p:nvPr>
        </p:nvSpPr>
        <p:spPr/>
        <p:txBody>
          <a:bodyPr/>
          <a:lstStyle/>
          <a:p>
            <a:r>
              <a:rPr lang="en-US"/>
              <a:t>Nhận xét</a:t>
            </a:r>
          </a:p>
        </p:txBody>
      </p:sp>
      <p:sp>
        <p:nvSpPr>
          <p:cNvPr id="5" name="Content Placeholder 4">
            <a:extLst>
              <a:ext uri="{FF2B5EF4-FFF2-40B4-BE49-F238E27FC236}">
                <a16:creationId xmlns:a16="http://schemas.microsoft.com/office/drawing/2014/main" id="{DC0B6C56-FB92-BE40-88D0-C2D7ADDC08FC}"/>
              </a:ext>
            </a:extLst>
          </p:cNvPr>
          <p:cNvSpPr>
            <a:spLocks noGrp="1"/>
          </p:cNvSpPr>
          <p:nvPr>
            <p:ph idx="1"/>
          </p:nvPr>
        </p:nvSpPr>
        <p:spPr/>
        <p:txBody>
          <a:bodyPr/>
          <a:lstStyle/>
          <a:p>
            <a:r>
              <a:rPr lang="vi-VN" dirty="0"/>
              <a:t>Chi phí thời gian thực hiện xem của MongoDB là vượt xa so với MSSQL. Chi phí thời gian thực hiện thao tác thêm của MongoDB là vươt trội so với MSSQL. Chi phí thời gian thao tác  cập nhật của MongoDB và MSSQL là khá cân bằng. </a:t>
            </a:r>
            <a:endParaRPr lang="en-US" dirty="0"/>
          </a:p>
          <a:p>
            <a:r>
              <a:rPr lang="en-US" dirty="0" err="1">
                <a:solidFill>
                  <a:srgbClr val="FF0000"/>
                </a:solidFill>
              </a:rPr>
              <a:t>Rõ</a:t>
            </a:r>
            <a:r>
              <a:rPr lang="en-US" dirty="0">
                <a:solidFill>
                  <a:srgbClr val="FF0000"/>
                </a:solidFill>
              </a:rPr>
              <a:t> </a:t>
            </a:r>
            <a:r>
              <a:rPr lang="en-US" dirty="0" err="1">
                <a:solidFill>
                  <a:srgbClr val="FF0000"/>
                </a:solidFill>
              </a:rPr>
              <a:t>ràng</a:t>
            </a:r>
            <a:r>
              <a:rPr lang="en-US" dirty="0">
                <a:solidFill>
                  <a:srgbClr val="FF0000"/>
                </a:solidFill>
              </a:rPr>
              <a:t> </a:t>
            </a:r>
            <a:r>
              <a:rPr lang="en-US" dirty="0" err="1">
                <a:solidFill>
                  <a:srgbClr val="FF0000"/>
                </a:solidFill>
              </a:rPr>
              <a:t>MogoDB</a:t>
            </a:r>
            <a:r>
              <a:rPr lang="en-US" dirty="0">
                <a:solidFill>
                  <a:srgbClr val="FF0000"/>
                </a:solidFill>
              </a:rPr>
              <a:t> </a:t>
            </a:r>
            <a:r>
              <a:rPr lang="en-US" dirty="0" err="1">
                <a:solidFill>
                  <a:srgbClr val="FF0000"/>
                </a:solidFill>
              </a:rPr>
              <a:t>rất</a:t>
            </a:r>
            <a:r>
              <a:rPr lang="en-US" dirty="0">
                <a:solidFill>
                  <a:srgbClr val="FF0000"/>
                </a:solidFill>
              </a:rPr>
              <a:t> </a:t>
            </a:r>
            <a:r>
              <a:rPr lang="en-US" dirty="0" err="1">
                <a:solidFill>
                  <a:srgbClr val="FF0000"/>
                </a:solidFill>
              </a:rPr>
              <a:t>phù</a:t>
            </a:r>
            <a:r>
              <a:rPr lang="en-US" dirty="0">
                <a:solidFill>
                  <a:srgbClr val="FF0000"/>
                </a:solidFill>
              </a:rPr>
              <a:t> </a:t>
            </a:r>
            <a:r>
              <a:rPr lang="en-US" dirty="0" err="1">
                <a:solidFill>
                  <a:srgbClr val="FF0000"/>
                </a:solidFill>
              </a:rPr>
              <a:t>hợp</a:t>
            </a:r>
            <a:r>
              <a:rPr lang="en-US" dirty="0">
                <a:solidFill>
                  <a:srgbClr val="FF0000"/>
                </a:solidFill>
              </a:rPr>
              <a:t> </a:t>
            </a:r>
            <a:r>
              <a:rPr lang="en-US" dirty="0" err="1">
                <a:solidFill>
                  <a:srgbClr val="FF0000"/>
                </a:solidFill>
              </a:rPr>
              <a:t>cho</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ứng</a:t>
            </a:r>
            <a:r>
              <a:rPr lang="en-US" dirty="0">
                <a:solidFill>
                  <a:srgbClr val="FF0000"/>
                </a:solidFill>
              </a:rPr>
              <a:t> </a:t>
            </a:r>
            <a:r>
              <a:rPr lang="en-US" dirty="0" err="1">
                <a:solidFill>
                  <a:srgbClr val="FF0000"/>
                </a:solidFill>
              </a:rPr>
              <a:t>dụng</a:t>
            </a:r>
            <a:r>
              <a:rPr lang="en-US" dirty="0">
                <a:solidFill>
                  <a:srgbClr val="FF0000"/>
                </a:solidFill>
              </a:rPr>
              <a:t> </a:t>
            </a:r>
            <a:r>
              <a:rPr lang="en-US" dirty="0" err="1">
                <a:solidFill>
                  <a:srgbClr val="FF0000"/>
                </a:solidFill>
              </a:rPr>
              <a:t>có</a:t>
            </a:r>
            <a:r>
              <a:rPr lang="en-US" dirty="0">
                <a:solidFill>
                  <a:srgbClr val="FF0000"/>
                </a:solidFill>
              </a:rPr>
              <a:t> </a:t>
            </a:r>
            <a:r>
              <a:rPr lang="en-US" dirty="0" err="1">
                <a:solidFill>
                  <a:srgbClr val="FF0000"/>
                </a:solidFill>
              </a:rPr>
              <a:t>dữ</a:t>
            </a:r>
            <a:r>
              <a:rPr lang="en-US" dirty="0">
                <a:solidFill>
                  <a:srgbClr val="FF0000"/>
                </a:solidFill>
              </a:rPr>
              <a:t> </a:t>
            </a:r>
            <a:r>
              <a:rPr lang="en-US" dirty="0" err="1">
                <a:solidFill>
                  <a:srgbClr val="FF0000"/>
                </a:solidFill>
              </a:rPr>
              <a:t>liệu</a:t>
            </a:r>
            <a:r>
              <a:rPr lang="en-US" dirty="0">
                <a:solidFill>
                  <a:srgbClr val="FF0000"/>
                </a:solidFill>
              </a:rPr>
              <a:t> </a:t>
            </a:r>
            <a:r>
              <a:rPr lang="en-US" dirty="0" err="1">
                <a:solidFill>
                  <a:srgbClr val="FF0000"/>
                </a:solidFill>
              </a:rPr>
              <a:t>lớn</a:t>
            </a:r>
            <a:r>
              <a:rPr lang="en-US" dirty="0">
                <a:solidFill>
                  <a:srgbClr val="FF0000"/>
                </a:solidFill>
              </a:rPr>
              <a:t>, </a:t>
            </a:r>
            <a:r>
              <a:rPr lang="en-US" dirty="0" err="1">
                <a:solidFill>
                  <a:srgbClr val="FF0000"/>
                </a:solidFill>
              </a:rPr>
              <a:t>phục</a:t>
            </a:r>
            <a:r>
              <a:rPr lang="en-US" dirty="0">
                <a:solidFill>
                  <a:srgbClr val="FF0000"/>
                </a:solidFill>
              </a:rPr>
              <a:t> </a:t>
            </a:r>
            <a:r>
              <a:rPr lang="en-US" dirty="0" err="1">
                <a:solidFill>
                  <a:srgbClr val="FF0000"/>
                </a:solidFill>
              </a:rPr>
              <a:t>vụ</a:t>
            </a:r>
            <a:r>
              <a:rPr lang="en-US" dirty="0">
                <a:solidFill>
                  <a:srgbClr val="FF0000"/>
                </a:solidFill>
              </a:rPr>
              <a:t> </a:t>
            </a:r>
            <a:r>
              <a:rPr lang="en-US" dirty="0" err="1">
                <a:solidFill>
                  <a:srgbClr val="FF0000"/>
                </a:solidFill>
              </a:rPr>
              <a:t>cho</a:t>
            </a:r>
            <a:r>
              <a:rPr lang="en-US" dirty="0">
                <a:solidFill>
                  <a:srgbClr val="FF0000"/>
                </a:solidFill>
              </a:rPr>
              <a:t> 2 </a:t>
            </a:r>
            <a:r>
              <a:rPr lang="en-US" dirty="0" err="1">
                <a:solidFill>
                  <a:srgbClr val="FF0000"/>
                </a:solidFill>
              </a:rPr>
              <a:t>thao</a:t>
            </a:r>
            <a:r>
              <a:rPr lang="en-US" dirty="0">
                <a:solidFill>
                  <a:srgbClr val="FF0000"/>
                </a:solidFill>
              </a:rPr>
              <a:t> </a:t>
            </a:r>
            <a:r>
              <a:rPr lang="en-US" dirty="0" err="1">
                <a:solidFill>
                  <a:srgbClr val="FF0000"/>
                </a:solidFill>
              </a:rPr>
              <a:t>tác</a:t>
            </a:r>
            <a:r>
              <a:rPr lang="en-US" dirty="0">
                <a:solidFill>
                  <a:srgbClr val="FF0000"/>
                </a:solidFill>
              </a:rPr>
              <a:t> </a:t>
            </a:r>
            <a:r>
              <a:rPr lang="en-US" dirty="0" err="1">
                <a:solidFill>
                  <a:srgbClr val="FF0000"/>
                </a:solidFill>
              </a:rPr>
              <a:t>tìm</a:t>
            </a:r>
            <a:r>
              <a:rPr lang="en-US" dirty="0">
                <a:solidFill>
                  <a:srgbClr val="FF0000"/>
                </a:solidFill>
              </a:rPr>
              <a:t> </a:t>
            </a:r>
            <a:r>
              <a:rPr lang="en-US" dirty="0" err="1">
                <a:solidFill>
                  <a:srgbClr val="FF0000"/>
                </a:solidFill>
              </a:rPr>
              <a:t>kiếm</a:t>
            </a:r>
            <a:r>
              <a:rPr lang="en-US" dirty="0">
                <a:solidFill>
                  <a:srgbClr val="FF0000"/>
                </a:solidFill>
              </a:rPr>
              <a:t> </a:t>
            </a:r>
            <a:r>
              <a:rPr lang="en-US" dirty="0" err="1">
                <a:solidFill>
                  <a:srgbClr val="FF0000"/>
                </a:solidFill>
              </a:rPr>
              <a:t>và</a:t>
            </a:r>
            <a:r>
              <a:rPr lang="en-US" dirty="0">
                <a:solidFill>
                  <a:srgbClr val="FF0000"/>
                </a:solidFill>
              </a:rPr>
              <a:t> </a:t>
            </a:r>
            <a:r>
              <a:rPr lang="en-US" dirty="0" err="1">
                <a:solidFill>
                  <a:srgbClr val="FF0000"/>
                </a:solidFill>
              </a:rPr>
              <a:t>thêm</a:t>
            </a:r>
            <a:r>
              <a:rPr lang="en-US" dirty="0">
                <a:solidFill>
                  <a:srgbClr val="FF0000"/>
                </a:solidFill>
              </a:rPr>
              <a:t>. </a:t>
            </a:r>
            <a:r>
              <a:rPr lang="en-US" dirty="0" err="1">
                <a:solidFill>
                  <a:srgbClr val="FF0000"/>
                </a:solidFill>
              </a:rPr>
              <a:t>Đây</a:t>
            </a:r>
            <a:r>
              <a:rPr lang="en-US" dirty="0">
                <a:solidFill>
                  <a:srgbClr val="FF0000"/>
                </a:solidFill>
              </a:rPr>
              <a:t> </a:t>
            </a:r>
            <a:r>
              <a:rPr lang="en-US" dirty="0" err="1">
                <a:solidFill>
                  <a:srgbClr val="FF0000"/>
                </a:solidFill>
              </a:rPr>
              <a:t>cũng</a:t>
            </a:r>
            <a:r>
              <a:rPr lang="en-US" dirty="0">
                <a:solidFill>
                  <a:srgbClr val="FF0000"/>
                </a:solidFill>
              </a:rPr>
              <a:t> </a:t>
            </a:r>
            <a:r>
              <a:rPr lang="en-US" dirty="0" err="1">
                <a:solidFill>
                  <a:srgbClr val="FF0000"/>
                </a:solidFill>
              </a:rPr>
              <a:t>là</a:t>
            </a:r>
            <a:r>
              <a:rPr lang="en-US" dirty="0">
                <a:solidFill>
                  <a:srgbClr val="FF0000"/>
                </a:solidFill>
              </a:rPr>
              <a:t> </a:t>
            </a:r>
            <a:r>
              <a:rPr lang="en-US" dirty="0" err="1">
                <a:solidFill>
                  <a:srgbClr val="FF0000"/>
                </a:solidFill>
              </a:rPr>
              <a:t>đặc</a:t>
            </a:r>
            <a:r>
              <a:rPr lang="en-US" dirty="0">
                <a:solidFill>
                  <a:srgbClr val="FF0000"/>
                </a:solidFill>
              </a:rPr>
              <a:t> </a:t>
            </a:r>
            <a:r>
              <a:rPr lang="en-US" dirty="0" err="1">
                <a:solidFill>
                  <a:srgbClr val="FF0000"/>
                </a:solidFill>
              </a:rPr>
              <a:t>trưng</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ứng</a:t>
            </a:r>
            <a:r>
              <a:rPr lang="en-US" dirty="0">
                <a:solidFill>
                  <a:srgbClr val="FF0000"/>
                </a:solidFill>
              </a:rPr>
              <a:t> </a:t>
            </a:r>
            <a:r>
              <a:rPr lang="en-US" dirty="0" err="1">
                <a:solidFill>
                  <a:srgbClr val="FF0000"/>
                </a:solidFill>
              </a:rPr>
              <a:t>dụng</a:t>
            </a:r>
            <a:r>
              <a:rPr lang="en-US" dirty="0">
                <a:solidFill>
                  <a:srgbClr val="FF0000"/>
                </a:solidFill>
              </a:rPr>
              <a:t> </a:t>
            </a:r>
            <a:r>
              <a:rPr lang="en-US" dirty="0" err="1">
                <a:solidFill>
                  <a:srgbClr val="FF0000"/>
                </a:solidFill>
              </a:rPr>
              <a:t>mạng</a:t>
            </a:r>
            <a:r>
              <a:rPr lang="en-US" dirty="0">
                <a:solidFill>
                  <a:srgbClr val="FF0000"/>
                </a:solidFill>
              </a:rPr>
              <a:t> </a:t>
            </a:r>
            <a:r>
              <a:rPr lang="en-US" dirty="0" err="1">
                <a:solidFill>
                  <a:srgbClr val="FF0000"/>
                </a:solidFill>
              </a:rPr>
              <a:t>xã</a:t>
            </a:r>
            <a:r>
              <a:rPr lang="en-US" dirty="0">
                <a:solidFill>
                  <a:srgbClr val="FF0000"/>
                </a:solidFill>
              </a:rPr>
              <a:t> </a:t>
            </a:r>
            <a:r>
              <a:rPr lang="en-US" dirty="0" err="1">
                <a:solidFill>
                  <a:srgbClr val="FF0000"/>
                </a:solidFill>
              </a:rPr>
              <a:t>hội</a:t>
            </a:r>
            <a:r>
              <a:rPr lang="en-US" dirty="0">
                <a:solidFill>
                  <a:srgbClr val="FF0000"/>
                </a:solidFill>
              </a:rPr>
              <a:t>.</a:t>
            </a:r>
          </a:p>
          <a:p>
            <a:endParaRPr lang="en-US"/>
          </a:p>
        </p:txBody>
      </p:sp>
    </p:spTree>
    <p:extLst>
      <p:ext uri="{BB962C8B-B14F-4D97-AF65-F5344CB8AC3E}">
        <p14:creationId xmlns:p14="http://schemas.microsoft.com/office/powerpoint/2010/main" val="51323579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7986D-EDFF-524B-A916-DC3BB33EFD6F}"/>
              </a:ext>
            </a:extLst>
          </p:cNvPr>
          <p:cNvSpPr>
            <a:spLocks noGrp="1"/>
          </p:cNvSpPr>
          <p:nvPr>
            <p:ph type="title"/>
          </p:nvPr>
        </p:nvSpPr>
        <p:spPr/>
        <p:txBody>
          <a:bodyPr/>
          <a:lstStyle/>
          <a:p>
            <a:r>
              <a:rPr lang="en-US"/>
              <a:t>Vấn đề (tt)</a:t>
            </a:r>
          </a:p>
        </p:txBody>
      </p:sp>
      <p:sp>
        <p:nvSpPr>
          <p:cNvPr id="3" name="Content Placeholder 2">
            <a:extLst>
              <a:ext uri="{FF2B5EF4-FFF2-40B4-BE49-F238E27FC236}">
                <a16:creationId xmlns:a16="http://schemas.microsoft.com/office/drawing/2014/main" id="{10CF8ADE-5F9B-4045-B038-3C7DFD29365F}"/>
              </a:ext>
            </a:extLst>
          </p:cNvPr>
          <p:cNvSpPr>
            <a:spLocks noGrp="1"/>
          </p:cNvSpPr>
          <p:nvPr>
            <p:ph idx="1"/>
          </p:nvPr>
        </p:nvSpPr>
        <p:spPr/>
        <p:txBody>
          <a:bodyPr/>
          <a:lstStyle/>
          <a:p>
            <a:r>
              <a:rPr lang="vi-VN"/>
              <a:t>Việc lưu trữ và khai thác lượng dữ liệu khổng lồ này là một trong các thử thách lớn mà chúng ta gặp phải trong xã hội hiện đại. </a:t>
            </a:r>
          </a:p>
          <a:p>
            <a:r>
              <a:rPr lang="vi-VN">
                <a:solidFill>
                  <a:srgbClr val="FF0000"/>
                </a:solidFill>
              </a:rPr>
              <a:t>Các hệ cơ sở dữ liệu quan hệ hiện tại bộc lộ những hạn chế. </a:t>
            </a:r>
          </a:p>
          <a:p>
            <a:r>
              <a:rPr lang="vi-VN"/>
              <a:t>Do đó, trong những năm gần đây, nhiều loại CSDL NoSQL được nghiên cứu. </a:t>
            </a:r>
          </a:p>
          <a:p>
            <a:r>
              <a:rPr lang="vi-VN">
                <a:solidFill>
                  <a:srgbClr val="FF0000"/>
                </a:solidFill>
              </a:rPr>
              <a:t>Những CSDL này đặc biệt thích hợp cho các ứng dụng cực lớn, giảm thiểu tối đa các phép tính toán, tác vụ đọc-ghi với khả năng chịu tải, chịu lỗi cao nhưng đòi hỏi tài nguyên phần cứng khá thấp. </a:t>
            </a:r>
          </a:p>
          <a:p>
            <a:endParaRPr lang="en-US"/>
          </a:p>
        </p:txBody>
      </p:sp>
    </p:spTree>
    <p:extLst>
      <p:ext uri="{BB962C8B-B14F-4D97-AF65-F5344CB8AC3E}">
        <p14:creationId xmlns:p14="http://schemas.microsoft.com/office/powerpoint/2010/main" val="143748427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19DF3-0814-7345-89D8-92930F693995}"/>
              </a:ext>
            </a:extLst>
          </p:cNvPr>
          <p:cNvSpPr>
            <a:spLocks noGrp="1"/>
          </p:cNvSpPr>
          <p:nvPr>
            <p:ph type="title"/>
          </p:nvPr>
        </p:nvSpPr>
        <p:spPr/>
        <p:txBody>
          <a:bodyPr/>
          <a:lstStyle/>
          <a:p>
            <a:r>
              <a:rPr lang="en-US"/>
              <a:t>ĐẶC ĐIỂM CỦA NOSQL</a:t>
            </a:r>
          </a:p>
        </p:txBody>
      </p:sp>
      <p:sp>
        <p:nvSpPr>
          <p:cNvPr id="3" name="Content Placeholder 2">
            <a:extLst>
              <a:ext uri="{FF2B5EF4-FFF2-40B4-BE49-F238E27FC236}">
                <a16:creationId xmlns:a16="http://schemas.microsoft.com/office/drawing/2014/main" id="{29D9E2BA-3EC9-9E44-8B5F-229B0FD77737}"/>
              </a:ext>
            </a:extLst>
          </p:cNvPr>
          <p:cNvSpPr>
            <a:spLocks noGrp="1"/>
          </p:cNvSpPr>
          <p:nvPr>
            <p:ph idx="1"/>
          </p:nvPr>
        </p:nvSpPr>
        <p:spPr/>
        <p:txBody>
          <a:bodyPr/>
          <a:lstStyle/>
          <a:p>
            <a:r>
              <a:rPr lang="vi-VN"/>
              <a:t>NoSQL là một loại CSDL có các đặc tính sau: </a:t>
            </a:r>
          </a:p>
          <a:p>
            <a:pPr lvl="1"/>
            <a:r>
              <a:rPr lang="vi-VN">
                <a:solidFill>
                  <a:srgbClr val="FF0000"/>
                </a:solidFill>
              </a:rPr>
              <a:t>Không ràng buộc.</a:t>
            </a:r>
          </a:p>
          <a:p>
            <a:pPr lvl="1"/>
            <a:r>
              <a:rPr lang="vi-VN"/>
              <a:t>Phân tán.</a:t>
            </a:r>
          </a:p>
          <a:p>
            <a:pPr lvl="1"/>
            <a:r>
              <a:rPr lang="vi-VN">
                <a:solidFill>
                  <a:srgbClr val="FF0000"/>
                </a:solidFill>
              </a:rPr>
              <a:t>Mã nguồn mở.</a:t>
            </a:r>
          </a:p>
          <a:p>
            <a:pPr lvl="1"/>
            <a:r>
              <a:rPr lang="vi-VN"/>
              <a:t>Có khả năng mở rộng theo chiều ngang.</a:t>
            </a:r>
          </a:p>
          <a:p>
            <a:pPr lvl="1"/>
            <a:r>
              <a:rPr lang="vi-VN">
                <a:solidFill>
                  <a:srgbClr val="FF0000"/>
                </a:solidFill>
              </a:rPr>
              <a:t>Lược đồ tự do. </a:t>
            </a:r>
          </a:p>
          <a:p>
            <a:r>
              <a:rPr lang="vi-VN"/>
              <a:t>NoSQL có thể lưu trữ xử lý dữ liệu từ một lượng rất nhỏ cho đến hàng petabytes, trong một hệ thống chịu tải, chịu lỗi cao và đáp ứng thời gian thực</a:t>
            </a:r>
          </a:p>
          <a:p>
            <a:endParaRPr lang="en-US"/>
          </a:p>
        </p:txBody>
      </p:sp>
    </p:spTree>
    <p:extLst>
      <p:ext uri="{BB962C8B-B14F-4D97-AF65-F5344CB8AC3E}">
        <p14:creationId xmlns:p14="http://schemas.microsoft.com/office/powerpoint/2010/main" val="115342829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DB33-0931-144A-8930-5D5E44AA1925}"/>
              </a:ext>
            </a:extLst>
          </p:cNvPr>
          <p:cNvSpPr>
            <a:spLocks noGrp="1"/>
          </p:cNvSpPr>
          <p:nvPr>
            <p:ph type="title"/>
          </p:nvPr>
        </p:nvSpPr>
        <p:spPr/>
        <p:txBody>
          <a:bodyPr/>
          <a:lstStyle/>
          <a:p>
            <a:r>
              <a:rPr lang="en-US"/>
              <a:t>SQL và NoSQL</a:t>
            </a:r>
          </a:p>
        </p:txBody>
      </p:sp>
      <p:pic>
        <p:nvPicPr>
          <p:cNvPr id="4" name="Picture 2">
            <a:extLst>
              <a:ext uri="{FF2B5EF4-FFF2-40B4-BE49-F238E27FC236}">
                <a16:creationId xmlns:a16="http://schemas.microsoft.com/office/drawing/2014/main" id="{2C62B670-1F7C-544A-9425-CD4EFB9F7617}"/>
              </a:ext>
            </a:extLst>
          </p:cNvPr>
          <p:cNvPicPr>
            <a:picLocks noGrp="1" noChangeAspect="1" noChangeArrowheads="1"/>
          </p:cNvPicPr>
          <p:nvPr>
            <p:ph idx="1"/>
          </p:nvPr>
        </p:nvPicPr>
        <p:blipFill>
          <a:blip r:embed="rId2" cstate="print"/>
          <a:srcRect/>
          <a:stretch>
            <a:fillRect/>
          </a:stretch>
        </p:blipFill>
        <p:spPr bwMode="auto">
          <a:xfrm>
            <a:off x="1830448" y="1219201"/>
            <a:ext cx="8531103" cy="4876800"/>
          </a:xfrm>
          <a:prstGeom prst="rect">
            <a:avLst/>
          </a:prstGeom>
          <a:noFill/>
          <a:ln w="9525">
            <a:noFill/>
            <a:miter lim="800000"/>
            <a:headEnd/>
            <a:tailEnd/>
          </a:ln>
        </p:spPr>
      </p:pic>
    </p:spTree>
    <p:extLst>
      <p:ext uri="{BB962C8B-B14F-4D97-AF65-F5344CB8AC3E}">
        <p14:creationId xmlns:p14="http://schemas.microsoft.com/office/powerpoint/2010/main" val="196282324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81B71-B1B0-0841-B75E-A4F24CDA6929}"/>
              </a:ext>
            </a:extLst>
          </p:cNvPr>
          <p:cNvSpPr>
            <a:spLocks noGrp="1"/>
          </p:cNvSpPr>
          <p:nvPr>
            <p:ph type="title"/>
          </p:nvPr>
        </p:nvSpPr>
        <p:spPr/>
        <p:txBody>
          <a:bodyPr/>
          <a:lstStyle/>
          <a:p>
            <a:r>
              <a:rPr lang="en-US" dirty="0"/>
              <a:t>ACID</a:t>
            </a:r>
            <a:endParaRPr lang="en-US"/>
          </a:p>
        </p:txBody>
      </p:sp>
      <p:sp>
        <p:nvSpPr>
          <p:cNvPr id="3" name="Content Placeholder 2">
            <a:extLst>
              <a:ext uri="{FF2B5EF4-FFF2-40B4-BE49-F238E27FC236}">
                <a16:creationId xmlns:a16="http://schemas.microsoft.com/office/drawing/2014/main" id="{4C393591-BDA6-9745-B6A7-F2C0E1B58BCA}"/>
              </a:ext>
            </a:extLst>
          </p:cNvPr>
          <p:cNvSpPr>
            <a:spLocks noGrp="1"/>
          </p:cNvSpPr>
          <p:nvPr>
            <p:ph idx="1"/>
          </p:nvPr>
        </p:nvSpPr>
        <p:spPr>
          <a:xfrm>
            <a:off x="609600" y="1430338"/>
            <a:ext cx="10972800" cy="4525963"/>
          </a:xfrm>
        </p:spPr>
        <p:txBody>
          <a:bodyPr/>
          <a:lstStyle/>
          <a:p>
            <a:r>
              <a:rPr lang="en-US" dirty="0"/>
              <a:t>ACID </a:t>
            </a:r>
            <a:r>
              <a:rPr lang="en-US" dirty="0" err="1"/>
              <a:t>là</a:t>
            </a:r>
            <a:r>
              <a:rPr lang="en-US" dirty="0"/>
              <a:t> </a:t>
            </a:r>
            <a:r>
              <a:rPr lang="en-US" dirty="0" err="1"/>
              <a:t>viết</a:t>
            </a:r>
            <a:r>
              <a:rPr lang="en-US" dirty="0"/>
              <a:t> </a:t>
            </a:r>
            <a:r>
              <a:rPr lang="en-US" dirty="0" err="1"/>
              <a:t>tắt</a:t>
            </a:r>
            <a:r>
              <a:rPr lang="en-US" dirty="0"/>
              <a:t> </a:t>
            </a:r>
            <a:r>
              <a:rPr lang="en-US" dirty="0" err="1"/>
              <a:t>của</a:t>
            </a:r>
            <a:r>
              <a:rPr lang="en-US" dirty="0"/>
              <a:t> </a:t>
            </a:r>
            <a:r>
              <a:rPr lang="en-US" dirty="0" err="1"/>
              <a:t>cụm</a:t>
            </a:r>
            <a:r>
              <a:rPr lang="en-US" dirty="0"/>
              <a:t> </a:t>
            </a:r>
            <a:r>
              <a:rPr lang="en-US" dirty="0" err="1"/>
              <a:t>từ</a:t>
            </a:r>
            <a:r>
              <a:rPr lang="en-US" dirty="0"/>
              <a:t> </a:t>
            </a:r>
          </a:p>
          <a:p>
            <a:pPr lvl="1"/>
            <a:r>
              <a:rPr lang="en-US" sz="2400" dirty="0"/>
              <a:t>Atomicity (</a:t>
            </a:r>
            <a:r>
              <a:rPr lang="en-US" sz="2400" dirty="0" err="1"/>
              <a:t>nguyên</a:t>
            </a:r>
            <a:r>
              <a:rPr lang="en-US" sz="2400" dirty="0"/>
              <a:t> </a:t>
            </a:r>
            <a:r>
              <a:rPr lang="en-US" sz="2400" dirty="0" err="1"/>
              <a:t>tử</a:t>
            </a:r>
            <a:r>
              <a:rPr lang="en-US" sz="2400" dirty="0"/>
              <a:t>).</a:t>
            </a:r>
          </a:p>
          <a:p>
            <a:pPr lvl="1"/>
            <a:r>
              <a:rPr lang="en-US" sz="2400" dirty="0" err="1">
                <a:solidFill>
                  <a:srgbClr val="FF0000"/>
                </a:solidFill>
              </a:rPr>
              <a:t>Consitency</a:t>
            </a:r>
            <a:r>
              <a:rPr lang="en-US" sz="2400" dirty="0">
                <a:solidFill>
                  <a:srgbClr val="FF0000"/>
                </a:solidFill>
              </a:rPr>
              <a:t> (</a:t>
            </a:r>
            <a:r>
              <a:rPr lang="en-US" sz="2400" dirty="0" err="1">
                <a:solidFill>
                  <a:srgbClr val="FF0000"/>
                </a:solidFill>
              </a:rPr>
              <a:t>nhất</a:t>
            </a:r>
            <a:r>
              <a:rPr lang="en-US" sz="2400" dirty="0">
                <a:solidFill>
                  <a:srgbClr val="FF0000"/>
                </a:solidFill>
              </a:rPr>
              <a:t> </a:t>
            </a:r>
            <a:r>
              <a:rPr lang="en-US" sz="2400" dirty="0" err="1">
                <a:solidFill>
                  <a:srgbClr val="FF0000"/>
                </a:solidFill>
              </a:rPr>
              <a:t>quán</a:t>
            </a:r>
            <a:r>
              <a:rPr lang="en-US" sz="2400" dirty="0">
                <a:solidFill>
                  <a:srgbClr val="FF0000"/>
                </a:solidFill>
              </a:rPr>
              <a:t>).</a:t>
            </a:r>
          </a:p>
          <a:p>
            <a:pPr lvl="1"/>
            <a:r>
              <a:rPr lang="en-US" sz="2400" dirty="0"/>
              <a:t>Isolation (</a:t>
            </a:r>
            <a:r>
              <a:rPr lang="en-US" sz="2400" dirty="0" err="1"/>
              <a:t>Cô</a:t>
            </a:r>
            <a:r>
              <a:rPr lang="en-US" sz="2400" dirty="0"/>
              <a:t> </a:t>
            </a:r>
            <a:r>
              <a:rPr lang="en-US" sz="2400" dirty="0" err="1"/>
              <a:t>lập</a:t>
            </a:r>
            <a:r>
              <a:rPr lang="en-US" sz="2400" dirty="0"/>
              <a:t>).</a:t>
            </a:r>
          </a:p>
          <a:p>
            <a:pPr lvl="1"/>
            <a:r>
              <a:rPr lang="en-US" sz="2400" dirty="0">
                <a:solidFill>
                  <a:srgbClr val="FF0000"/>
                </a:solidFill>
              </a:rPr>
              <a:t>Durability (</a:t>
            </a:r>
            <a:r>
              <a:rPr lang="en-US" sz="2400" dirty="0" err="1">
                <a:solidFill>
                  <a:srgbClr val="FF0000"/>
                </a:solidFill>
              </a:rPr>
              <a:t>Bền</a:t>
            </a:r>
            <a:r>
              <a:rPr lang="en-US" sz="2400" dirty="0">
                <a:solidFill>
                  <a:srgbClr val="FF0000"/>
                </a:solidFill>
              </a:rPr>
              <a:t> </a:t>
            </a:r>
            <a:r>
              <a:rPr lang="en-US" sz="2400" dirty="0" err="1">
                <a:solidFill>
                  <a:srgbClr val="FF0000"/>
                </a:solidFill>
              </a:rPr>
              <a:t>vững</a:t>
            </a:r>
            <a:r>
              <a:rPr lang="en-US" sz="2400" dirty="0">
                <a:solidFill>
                  <a:srgbClr val="FF0000"/>
                </a:solidFill>
              </a:rPr>
              <a:t>). </a:t>
            </a:r>
          </a:p>
          <a:p>
            <a:r>
              <a:rPr lang="en-US" dirty="0" err="1"/>
              <a:t>Trong</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QH, </a:t>
            </a:r>
            <a:r>
              <a:rPr lang="en-US" dirty="0" err="1">
                <a:solidFill>
                  <a:srgbClr val="FF0000"/>
                </a:solidFill>
              </a:rPr>
              <a:t>các</a:t>
            </a:r>
            <a:r>
              <a:rPr lang="en-US" dirty="0">
                <a:solidFill>
                  <a:srgbClr val="FF0000"/>
                </a:solidFill>
              </a:rPr>
              <a:t> </a:t>
            </a:r>
            <a:r>
              <a:rPr lang="en-US" dirty="0" err="1">
                <a:solidFill>
                  <a:srgbClr val="FF0000"/>
                </a:solidFill>
              </a:rPr>
              <a:t>nguyên</a:t>
            </a:r>
            <a:r>
              <a:rPr lang="en-US" dirty="0">
                <a:solidFill>
                  <a:srgbClr val="FF0000"/>
                </a:solidFill>
              </a:rPr>
              <a:t> </a:t>
            </a:r>
            <a:r>
              <a:rPr lang="en-US" dirty="0" err="1">
                <a:solidFill>
                  <a:srgbClr val="FF0000"/>
                </a:solidFill>
              </a:rPr>
              <a:t>tắc</a:t>
            </a:r>
            <a:r>
              <a:rPr lang="en-US" dirty="0">
                <a:solidFill>
                  <a:srgbClr val="FF0000"/>
                </a:solidFill>
              </a:rPr>
              <a:t> </a:t>
            </a:r>
            <a:r>
              <a:rPr lang="en-US" dirty="0" err="1">
                <a:solidFill>
                  <a:srgbClr val="FF0000"/>
                </a:solidFill>
              </a:rPr>
              <a:t>của</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mô</a:t>
            </a:r>
            <a:r>
              <a:rPr lang="en-US" dirty="0">
                <a:solidFill>
                  <a:srgbClr val="FF0000"/>
                </a:solidFill>
              </a:rPr>
              <a:t> </a:t>
            </a:r>
            <a:r>
              <a:rPr lang="en-US" dirty="0" err="1">
                <a:solidFill>
                  <a:srgbClr val="FF0000"/>
                </a:solidFill>
              </a:rPr>
              <a:t>hình</a:t>
            </a:r>
            <a:r>
              <a:rPr lang="en-US" dirty="0">
                <a:solidFill>
                  <a:srgbClr val="FF0000"/>
                </a:solidFill>
              </a:rPr>
              <a:t> ACID </a:t>
            </a:r>
            <a:r>
              <a:rPr lang="en-US" dirty="0" err="1">
                <a:solidFill>
                  <a:srgbClr val="FF0000"/>
                </a:solidFill>
              </a:rPr>
              <a:t>là</a:t>
            </a:r>
            <a:r>
              <a:rPr lang="en-US" dirty="0">
                <a:solidFill>
                  <a:srgbClr val="FF0000"/>
                </a:solidFill>
              </a:rPr>
              <a:t> </a:t>
            </a:r>
            <a:r>
              <a:rPr lang="en-US" dirty="0" err="1">
                <a:solidFill>
                  <a:srgbClr val="FF0000"/>
                </a:solidFill>
              </a:rPr>
              <a:t>quá</a:t>
            </a:r>
            <a:r>
              <a:rPr lang="en-US" dirty="0">
                <a:solidFill>
                  <a:srgbClr val="FF0000"/>
                </a:solidFill>
              </a:rPr>
              <a:t> </a:t>
            </a:r>
            <a:r>
              <a:rPr lang="en-US" dirty="0" err="1">
                <a:solidFill>
                  <a:srgbClr val="FF0000"/>
                </a:solidFill>
              </a:rPr>
              <a:t>mức</a:t>
            </a:r>
            <a:r>
              <a:rPr lang="en-US" dirty="0">
                <a:solidFill>
                  <a:srgbClr val="FF0000"/>
                </a:solidFill>
              </a:rPr>
              <a:t> </a:t>
            </a:r>
            <a:r>
              <a:rPr lang="en-US" dirty="0" err="1">
                <a:solidFill>
                  <a:srgbClr val="FF0000"/>
                </a:solidFill>
              </a:rPr>
              <a:t>cần</a:t>
            </a:r>
            <a:r>
              <a:rPr lang="en-US" dirty="0">
                <a:solidFill>
                  <a:srgbClr val="FF0000"/>
                </a:solidFill>
              </a:rPr>
              <a:t> </a:t>
            </a:r>
            <a:r>
              <a:rPr lang="en-US" dirty="0" err="1">
                <a:solidFill>
                  <a:srgbClr val="FF0000"/>
                </a:solidFill>
              </a:rPr>
              <a:t>thiết</a:t>
            </a:r>
            <a:r>
              <a:rPr lang="en-US" dirty="0">
                <a:solidFill>
                  <a:srgbClr val="FF0000"/>
                </a:solidFill>
              </a:rPr>
              <a:t> </a:t>
            </a:r>
            <a:r>
              <a:rPr lang="en-US" dirty="0">
                <a:solidFill>
                  <a:srgbClr val="FF0000"/>
                </a:solidFill>
                <a:sym typeface="Wingdings" pitchFamily="2" charset="2"/>
              </a:rPr>
              <a:t> </a:t>
            </a:r>
            <a:r>
              <a:rPr lang="en-US" dirty="0" err="1"/>
              <a:t>trên</a:t>
            </a:r>
            <a:r>
              <a:rPr lang="en-US" dirty="0"/>
              <a:t> </a:t>
            </a:r>
            <a:r>
              <a:rPr lang="en-US" dirty="0" err="1"/>
              <a:t>thực</a:t>
            </a:r>
            <a:r>
              <a:rPr lang="en-US" dirty="0"/>
              <a:t> </a:t>
            </a:r>
            <a:r>
              <a:rPr lang="en-US" dirty="0" err="1"/>
              <a:t>tế</a:t>
            </a:r>
            <a:r>
              <a:rPr lang="en-US" dirty="0"/>
              <a:t> nó </a:t>
            </a:r>
            <a:r>
              <a:rPr lang="en-US" dirty="0" err="1"/>
              <a:t>đa</a:t>
            </a:r>
            <a:r>
              <a:rPr lang="en-US" dirty="0"/>
              <a:t>̃ </a:t>
            </a:r>
            <a:r>
              <a:rPr lang="en-US" dirty="0" err="1"/>
              <a:t>cản</a:t>
            </a:r>
            <a:r>
              <a:rPr lang="en-US" dirty="0"/>
              <a:t> </a:t>
            </a:r>
            <a:r>
              <a:rPr lang="en-US" dirty="0" err="1"/>
              <a:t>trở</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các</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p>
          <a:p>
            <a:r>
              <a:rPr lang="en-US" dirty="0"/>
              <a:t>CSDL </a:t>
            </a:r>
            <a:r>
              <a:rPr lang="en-US" dirty="0" err="1"/>
              <a:t>thoả</a:t>
            </a:r>
            <a:r>
              <a:rPr lang="en-US" dirty="0"/>
              <a:t> mãn các </a:t>
            </a:r>
            <a:r>
              <a:rPr lang="en-US" dirty="0" err="1"/>
              <a:t>đặc</a:t>
            </a:r>
            <a:r>
              <a:rPr lang="en-US" dirty="0"/>
              <a:t> </a:t>
            </a:r>
            <a:r>
              <a:rPr lang="en-US" dirty="0" err="1"/>
              <a:t>tính</a:t>
            </a:r>
            <a:r>
              <a:rPr lang="en-US" dirty="0"/>
              <a:t> </a:t>
            </a:r>
            <a:r>
              <a:rPr lang="en-US" dirty="0" err="1"/>
              <a:t>của</a:t>
            </a:r>
            <a:r>
              <a:rPr lang="en-US" dirty="0"/>
              <a:t> ACID là </a:t>
            </a:r>
            <a:r>
              <a:rPr lang="en-US" dirty="0" err="1"/>
              <a:t>vô</a:t>
            </a:r>
            <a:r>
              <a:rPr lang="en-US" dirty="0"/>
              <a:t> </a:t>
            </a:r>
            <a:r>
              <a:rPr lang="en-US" dirty="0" err="1"/>
              <a:t>cùng</a:t>
            </a:r>
            <a:r>
              <a:rPr lang="en-US" dirty="0"/>
              <a:t> </a:t>
            </a:r>
            <a:r>
              <a:rPr lang="en-US" dirty="0" err="1"/>
              <a:t>kho</a:t>
            </a:r>
            <a:r>
              <a:rPr lang="en-US" dirty="0"/>
              <a:t>́ </a:t>
            </a:r>
            <a:r>
              <a:rPr lang="en-US" dirty="0" err="1"/>
              <a:t>khăn</a:t>
            </a:r>
            <a:r>
              <a:rPr lang="en-US" dirty="0"/>
              <a:t> </a:t>
            </a:r>
            <a:r>
              <a:rPr lang="en-US" dirty="0">
                <a:sym typeface="Wingdings" pitchFamily="2" charset="2"/>
              </a:rPr>
              <a:t> </a:t>
            </a:r>
            <a:r>
              <a:rPr lang="en-US" dirty="0">
                <a:solidFill>
                  <a:srgbClr val="FF0000"/>
                </a:solidFill>
              </a:rPr>
              <a:t>Consistency </a:t>
            </a:r>
            <a:r>
              <a:rPr lang="en-US" dirty="0" err="1">
                <a:solidFill>
                  <a:srgbClr val="FF0000"/>
                </a:solidFill>
              </a:rPr>
              <a:t>và</a:t>
            </a:r>
            <a:r>
              <a:rPr lang="en-US" dirty="0">
                <a:solidFill>
                  <a:srgbClr val="FF0000"/>
                </a:solidFill>
              </a:rPr>
              <a:t> Isolation bị </a:t>
            </a:r>
            <a:r>
              <a:rPr lang="en-US" dirty="0" err="1">
                <a:solidFill>
                  <a:srgbClr val="FF0000"/>
                </a:solidFill>
              </a:rPr>
              <a:t>thu</a:t>
            </a:r>
            <a:r>
              <a:rPr lang="en-US" dirty="0">
                <a:solidFill>
                  <a:srgbClr val="FF0000"/>
                </a:solidFill>
              </a:rPr>
              <a:t> </a:t>
            </a:r>
            <a:r>
              <a:rPr lang="en-US" dirty="0" err="1">
                <a:solidFill>
                  <a:srgbClr val="FF0000"/>
                </a:solidFill>
              </a:rPr>
              <a:t>hồi</a:t>
            </a:r>
            <a:r>
              <a:rPr lang="en-US" dirty="0"/>
              <a:t>. </a:t>
            </a:r>
          </a:p>
        </p:txBody>
      </p:sp>
    </p:spTree>
    <p:extLst>
      <p:ext uri="{BB962C8B-B14F-4D97-AF65-F5344CB8AC3E}">
        <p14:creationId xmlns:p14="http://schemas.microsoft.com/office/powerpoint/2010/main" val="243841683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9D18B-65DC-5A45-8F27-6B698B757076}"/>
              </a:ext>
            </a:extLst>
          </p:cNvPr>
          <p:cNvSpPr>
            <a:spLocks noGrp="1"/>
          </p:cNvSpPr>
          <p:nvPr>
            <p:ph type="title"/>
          </p:nvPr>
        </p:nvSpPr>
        <p:spPr/>
        <p:txBody>
          <a:bodyPr/>
          <a:lstStyle/>
          <a:p>
            <a:r>
              <a:rPr lang="en-US" sz="4000"/>
              <a:t>Nguyên tắc của NoSQL – Nguyên tắc BASE</a:t>
            </a:r>
          </a:p>
        </p:txBody>
      </p:sp>
      <p:sp>
        <p:nvSpPr>
          <p:cNvPr id="3" name="Content Placeholder 2">
            <a:extLst>
              <a:ext uri="{FF2B5EF4-FFF2-40B4-BE49-F238E27FC236}">
                <a16:creationId xmlns:a16="http://schemas.microsoft.com/office/drawing/2014/main" id="{B0B23056-88F2-4E49-978B-503531FA807B}"/>
              </a:ext>
            </a:extLst>
          </p:cNvPr>
          <p:cNvSpPr>
            <a:spLocks noGrp="1"/>
          </p:cNvSpPr>
          <p:nvPr>
            <p:ph idx="1"/>
          </p:nvPr>
        </p:nvSpPr>
        <p:spPr>
          <a:xfrm>
            <a:off x="596900" y="1417638"/>
            <a:ext cx="10972800" cy="4754562"/>
          </a:xfrm>
        </p:spPr>
        <p:txBody>
          <a:bodyPr/>
          <a:lstStyle/>
          <a:p>
            <a:r>
              <a:rPr lang="en-US" dirty="0"/>
              <a:t>NoSQL </a:t>
            </a:r>
            <a:r>
              <a:rPr lang="en-US" dirty="0" err="1"/>
              <a:t>dựa</a:t>
            </a:r>
            <a:r>
              <a:rPr lang="en-US" dirty="0"/>
              <a:t> </a:t>
            </a:r>
            <a:r>
              <a:rPr lang="en-US" dirty="0" err="1"/>
              <a:t>vào</a:t>
            </a:r>
            <a:r>
              <a:rPr lang="en-US" dirty="0"/>
              <a:t> </a:t>
            </a:r>
            <a:r>
              <a:rPr lang="en-US" dirty="0" err="1"/>
              <a:t>một</a:t>
            </a:r>
            <a:r>
              <a:rPr lang="en-US" dirty="0"/>
              <a:t> </a:t>
            </a:r>
            <a:r>
              <a:rPr lang="en-US" dirty="0" err="1"/>
              <a:t>mô</a:t>
            </a:r>
            <a:r>
              <a:rPr lang="en-US" dirty="0"/>
              <a:t> </a:t>
            </a:r>
            <a:r>
              <a:rPr lang="en-US" dirty="0" err="1"/>
              <a:t>hình</a:t>
            </a:r>
            <a:r>
              <a:rPr lang="en-US" dirty="0"/>
              <a:t> </a:t>
            </a:r>
            <a:r>
              <a:rPr lang="en-US" dirty="0" err="1"/>
              <a:t>nhẹ</a:t>
            </a:r>
            <a:r>
              <a:rPr lang="en-US" dirty="0"/>
              <a:t> </a:t>
            </a:r>
            <a:r>
              <a:rPr lang="en-US" dirty="0" err="1"/>
              <a:t>nhàng</a:t>
            </a:r>
            <a:r>
              <a:rPr lang="en-US" dirty="0"/>
              <a:t> </a:t>
            </a:r>
            <a:r>
              <a:rPr lang="en-US" dirty="0" err="1"/>
              <a:t>hơn</a:t>
            </a:r>
            <a:r>
              <a:rPr lang="en-US" dirty="0"/>
              <a:t>, </a:t>
            </a:r>
            <a:r>
              <a:rPr lang="en-US" dirty="0" err="1"/>
              <a:t>thích</a:t>
            </a:r>
            <a:r>
              <a:rPr lang="en-US" dirty="0"/>
              <a:t> </a:t>
            </a:r>
            <a:r>
              <a:rPr lang="en-US" dirty="0" err="1"/>
              <a:t>hợp</a:t>
            </a:r>
            <a:r>
              <a:rPr lang="en-US" dirty="0"/>
              <a:t> </a:t>
            </a:r>
            <a:r>
              <a:rPr lang="en-US" dirty="0" err="1"/>
              <a:t>hơn</a:t>
            </a:r>
            <a:r>
              <a:rPr lang="en-US" dirty="0"/>
              <a:t>, </a:t>
            </a:r>
            <a:r>
              <a:rPr lang="en-US" dirty="0" err="1"/>
              <a:t>va</a:t>
            </a:r>
            <a:r>
              <a:rPr lang="en-US" dirty="0"/>
              <a:t>̀ </a:t>
            </a:r>
            <a:r>
              <a:rPr lang="en-US" dirty="0" err="1"/>
              <a:t>kết</a:t>
            </a:r>
            <a:r>
              <a:rPr lang="en-US" dirty="0"/>
              <a:t> quả là </a:t>
            </a:r>
            <a:r>
              <a:rPr lang="en-US" dirty="0" err="1"/>
              <a:t>chúng</a:t>
            </a:r>
            <a:r>
              <a:rPr lang="en-US" dirty="0"/>
              <a:t> ta có </a:t>
            </a:r>
            <a:r>
              <a:rPr lang="en-US" dirty="0" err="1"/>
              <a:t>phương</a:t>
            </a:r>
            <a:r>
              <a:rPr lang="en-US" dirty="0"/>
              <a:t> </a:t>
            </a:r>
            <a:r>
              <a:rPr lang="en-US" dirty="0" err="1"/>
              <a:t>pháp</a:t>
            </a:r>
            <a:r>
              <a:rPr lang="en-US" dirty="0"/>
              <a:t> </a:t>
            </a:r>
            <a:r>
              <a:rPr lang="en-US" dirty="0" err="1"/>
              <a:t>tiếp</a:t>
            </a:r>
            <a:r>
              <a:rPr lang="en-US" dirty="0"/>
              <a:t> </a:t>
            </a:r>
            <a:r>
              <a:rPr lang="en-US" dirty="0" err="1"/>
              <a:t>cận</a:t>
            </a:r>
            <a:r>
              <a:rPr lang="en-US" dirty="0"/>
              <a:t> </a:t>
            </a:r>
            <a:r>
              <a:rPr lang="en-US" dirty="0" err="1"/>
              <a:t>mới</a:t>
            </a:r>
            <a:r>
              <a:rPr lang="en-US" dirty="0"/>
              <a:t> BASE  </a:t>
            </a:r>
            <a:r>
              <a:rPr lang="en-US" dirty="0" err="1"/>
              <a:t>gồm</a:t>
            </a:r>
            <a:r>
              <a:rPr lang="en-US" dirty="0"/>
              <a:t> </a:t>
            </a:r>
            <a:r>
              <a:rPr lang="en-US" dirty="0" err="1"/>
              <a:t>ba</a:t>
            </a:r>
            <a:r>
              <a:rPr lang="en-US" dirty="0"/>
              <a:t> </a:t>
            </a:r>
            <a:r>
              <a:rPr lang="en-US" dirty="0" err="1"/>
              <a:t>nguyên</a:t>
            </a:r>
            <a:r>
              <a:rPr lang="en-US" dirty="0"/>
              <a:t> </a:t>
            </a:r>
            <a:r>
              <a:rPr lang="en-US" dirty="0" err="1"/>
              <a:t>tắc</a:t>
            </a:r>
            <a:r>
              <a:rPr lang="en-US" dirty="0"/>
              <a:t>:</a:t>
            </a:r>
            <a:endParaRPr lang="vi-VN" dirty="0"/>
          </a:p>
          <a:p>
            <a:pPr lvl="1"/>
            <a:r>
              <a:rPr lang="en-US" b="1" dirty="0">
                <a:solidFill>
                  <a:srgbClr val="FF0000"/>
                </a:solidFill>
              </a:rPr>
              <a:t>B</a:t>
            </a:r>
            <a:r>
              <a:rPr lang="en-US" dirty="0">
                <a:solidFill>
                  <a:srgbClr val="FF0000"/>
                </a:solidFill>
              </a:rPr>
              <a:t>asic Availability: </a:t>
            </a:r>
            <a:r>
              <a:rPr lang="en-US" dirty="0" err="1">
                <a:solidFill>
                  <a:srgbClr val="FF0000"/>
                </a:solidFill>
              </a:rPr>
              <a:t>Tính</a:t>
            </a:r>
            <a:r>
              <a:rPr lang="en-US" dirty="0">
                <a:solidFill>
                  <a:srgbClr val="FF0000"/>
                </a:solidFill>
              </a:rPr>
              <a:t> </a:t>
            </a:r>
            <a:r>
              <a:rPr lang="en-US" dirty="0" err="1">
                <a:solidFill>
                  <a:srgbClr val="FF0000"/>
                </a:solidFill>
              </a:rPr>
              <a:t>sẵn</a:t>
            </a:r>
            <a:r>
              <a:rPr lang="en-US" dirty="0">
                <a:solidFill>
                  <a:srgbClr val="FF0000"/>
                </a:solidFill>
              </a:rPr>
              <a:t> </a:t>
            </a:r>
            <a:r>
              <a:rPr lang="en-US" dirty="0" err="1">
                <a:solidFill>
                  <a:srgbClr val="FF0000"/>
                </a:solidFill>
              </a:rPr>
              <a:t>có</a:t>
            </a:r>
            <a:r>
              <a:rPr lang="en-US" dirty="0">
                <a:solidFill>
                  <a:srgbClr val="FF0000"/>
                </a:solidFill>
              </a:rPr>
              <a:t> </a:t>
            </a:r>
            <a:r>
              <a:rPr lang="en-US" dirty="0" err="1">
                <a:solidFill>
                  <a:srgbClr val="FF0000"/>
                </a:solidFill>
              </a:rPr>
              <a:t>cơ</a:t>
            </a:r>
            <a:r>
              <a:rPr lang="en-US" dirty="0">
                <a:solidFill>
                  <a:srgbClr val="FF0000"/>
                </a:solidFill>
              </a:rPr>
              <a:t> </a:t>
            </a:r>
            <a:r>
              <a:rPr lang="en-US" dirty="0" err="1">
                <a:solidFill>
                  <a:srgbClr val="FF0000"/>
                </a:solidFill>
              </a:rPr>
              <a:t>bản.</a:t>
            </a:r>
          </a:p>
          <a:p>
            <a:pPr lvl="2"/>
            <a:r>
              <a:rPr lang="en-US" sz="2400" dirty="0" err="1"/>
              <a:t>Một</a:t>
            </a:r>
            <a:r>
              <a:rPr lang="en-US" sz="2400" dirty="0"/>
              <a:t> </a:t>
            </a:r>
            <a:r>
              <a:rPr lang="en-US" sz="2400" dirty="0" err="1"/>
              <a:t>ứng</a:t>
            </a:r>
            <a:r>
              <a:rPr lang="en-US" sz="2400" dirty="0"/>
              <a:t> </a:t>
            </a:r>
            <a:r>
              <a:rPr lang="en-US" sz="2400" dirty="0" err="1"/>
              <a:t>dụng</a:t>
            </a:r>
            <a:r>
              <a:rPr lang="en-US" sz="2400" dirty="0"/>
              <a:t> </a:t>
            </a:r>
            <a:r>
              <a:rPr lang="en-US" sz="2400" dirty="0" err="1"/>
              <a:t>làm</a:t>
            </a:r>
            <a:r>
              <a:rPr lang="en-US" sz="2400" dirty="0"/>
              <a:t> </a:t>
            </a:r>
            <a:r>
              <a:rPr lang="en-US" sz="2400" dirty="0" err="1"/>
              <a:t>việc</a:t>
            </a:r>
            <a:r>
              <a:rPr lang="en-US" sz="2400" dirty="0"/>
              <a:t> </a:t>
            </a:r>
            <a:r>
              <a:rPr lang="en-US" sz="2400" dirty="0" err="1"/>
              <a:t>cơ</a:t>
            </a:r>
            <a:r>
              <a:rPr lang="en-US" sz="2400" dirty="0"/>
              <a:t> </a:t>
            </a:r>
            <a:r>
              <a:rPr lang="en-US" sz="2400" dirty="0" err="1"/>
              <a:t>bản</a:t>
            </a:r>
            <a:r>
              <a:rPr lang="en-US" sz="2400" dirty="0"/>
              <a:t> </a:t>
            </a:r>
            <a:r>
              <a:rPr lang="en-US" sz="2400" dirty="0" err="1"/>
              <a:t>tất</a:t>
            </a:r>
            <a:r>
              <a:rPr lang="en-US" sz="2400" dirty="0"/>
              <a:t> </a:t>
            </a:r>
            <a:r>
              <a:rPr lang="en-US" sz="2400" dirty="0" err="1"/>
              <a:t>cả</a:t>
            </a:r>
            <a:r>
              <a:rPr lang="en-US" sz="2400" dirty="0"/>
              <a:t> </a:t>
            </a:r>
            <a:r>
              <a:rPr lang="en-US" sz="2400" dirty="0" err="1"/>
              <a:t>thời</a:t>
            </a:r>
            <a:r>
              <a:rPr lang="en-US" sz="2400" dirty="0"/>
              <a:t> </a:t>
            </a:r>
            <a:r>
              <a:rPr lang="en-US" sz="2400" dirty="0" err="1"/>
              <a:t>gian (xuyên suốt).</a:t>
            </a:r>
          </a:p>
          <a:p>
            <a:pPr lvl="1"/>
            <a:r>
              <a:rPr lang="en-US" b="1" dirty="0">
                <a:solidFill>
                  <a:srgbClr val="FF0000"/>
                </a:solidFill>
              </a:rPr>
              <a:t>S</a:t>
            </a:r>
            <a:r>
              <a:rPr lang="en-US" dirty="0">
                <a:solidFill>
                  <a:srgbClr val="FF0000"/>
                </a:solidFill>
              </a:rPr>
              <a:t>oft State: Trạng thái mềm, linh hoạt.</a:t>
            </a:r>
          </a:p>
          <a:p>
            <a:pPr lvl="2"/>
            <a:r>
              <a:rPr lang="en-US" sz="2400" dirty="0" err="1"/>
              <a:t>Không</a:t>
            </a:r>
            <a:r>
              <a:rPr lang="en-US" sz="2400" dirty="0"/>
              <a:t> cần </a:t>
            </a:r>
            <a:r>
              <a:rPr lang="en-US" sz="2400" dirty="0" err="1"/>
              <a:t>phải</a:t>
            </a:r>
            <a:r>
              <a:rPr lang="en-US" sz="2400" dirty="0"/>
              <a:t> </a:t>
            </a:r>
            <a:r>
              <a:rPr lang="en-US" sz="2400" dirty="0" err="1"/>
              <a:t>nhất</a:t>
            </a:r>
            <a:r>
              <a:rPr lang="en-US" sz="2400" dirty="0"/>
              <a:t> </a:t>
            </a:r>
            <a:r>
              <a:rPr lang="en-US" sz="2400" dirty="0" err="1"/>
              <a:t>quán</a:t>
            </a:r>
            <a:r>
              <a:rPr lang="en-US" sz="2400" dirty="0"/>
              <a:t> trên </a:t>
            </a:r>
            <a:r>
              <a:rPr lang="en-US" sz="2400" dirty="0" err="1"/>
              <a:t>tất</a:t>
            </a:r>
            <a:r>
              <a:rPr lang="en-US" sz="2400" dirty="0"/>
              <a:t> </a:t>
            </a:r>
            <a:r>
              <a:rPr lang="en-US" sz="2400" dirty="0" err="1"/>
              <a:t>cả</a:t>
            </a:r>
            <a:r>
              <a:rPr lang="en-US" sz="2400" dirty="0"/>
              <a:t> </a:t>
            </a:r>
            <a:r>
              <a:rPr lang="en-US" sz="2400" dirty="0" err="1"/>
              <a:t>các</a:t>
            </a:r>
            <a:r>
              <a:rPr lang="en-US" sz="2400" dirty="0"/>
              <a:t> </a:t>
            </a:r>
            <a:r>
              <a:rPr lang="en-US" sz="2400" dirty="0" err="1"/>
              <a:t>thời</a:t>
            </a:r>
            <a:r>
              <a:rPr lang="en-US" sz="2400" dirty="0"/>
              <a:t> </a:t>
            </a:r>
            <a:r>
              <a:rPr lang="en-US" sz="2400" dirty="0" err="1"/>
              <a:t>gian hoạt động.</a:t>
            </a:r>
            <a:endParaRPr lang="en-US" sz="2400" dirty="0"/>
          </a:p>
          <a:p>
            <a:pPr lvl="1"/>
            <a:r>
              <a:rPr lang="en-US" b="1" dirty="0">
                <a:solidFill>
                  <a:srgbClr val="FF0000"/>
                </a:solidFill>
              </a:rPr>
              <a:t>E</a:t>
            </a:r>
            <a:r>
              <a:rPr lang="en-US" dirty="0">
                <a:solidFill>
                  <a:srgbClr val="FF0000"/>
                </a:solidFill>
              </a:rPr>
              <a:t>ventual Consistency: Nhất quán cuối.</a:t>
            </a:r>
          </a:p>
          <a:p>
            <a:pPr lvl="2"/>
            <a:r>
              <a:rPr lang="en-US" sz="2400" dirty="0" err="1"/>
              <a:t>Đạt được</a:t>
            </a:r>
            <a:r>
              <a:rPr lang="en-US" sz="2400" dirty="0"/>
              <a:t> </a:t>
            </a:r>
            <a:r>
              <a:rPr lang="en-US" sz="2400" dirty="0" err="1"/>
              <a:t>trạng</a:t>
            </a:r>
            <a:r>
              <a:rPr lang="en-US" sz="2400" dirty="0"/>
              <a:t> </a:t>
            </a:r>
            <a:r>
              <a:rPr lang="en-US" sz="2400" dirty="0" err="1"/>
              <a:t>thái</a:t>
            </a:r>
            <a:r>
              <a:rPr lang="en-US" sz="2400" dirty="0"/>
              <a:t> </a:t>
            </a:r>
            <a:r>
              <a:rPr lang="en-US" sz="2400" dirty="0" err="1"/>
              <a:t>cuối</a:t>
            </a:r>
            <a:r>
              <a:rPr lang="en-US" sz="2400" dirty="0"/>
              <a:t> </a:t>
            </a:r>
            <a:r>
              <a:rPr lang="en-US" sz="2400" dirty="0" err="1"/>
              <a:t>nhất</a:t>
            </a:r>
            <a:r>
              <a:rPr lang="en-US" sz="2400" dirty="0"/>
              <a:t> </a:t>
            </a:r>
            <a:r>
              <a:rPr lang="en-US" sz="2400" dirty="0" err="1"/>
              <a:t>quán.</a:t>
            </a:r>
          </a:p>
          <a:p>
            <a:pPr marL="0" indent="0">
              <a:buNone/>
            </a:pPr>
            <a:r>
              <a:rPr lang="vi-VN" dirty="0">
                <a:sym typeface="Wingdings" pitchFamily="2" charset="2"/>
              </a:rPr>
              <a:t> </a:t>
            </a:r>
            <a:r>
              <a:rPr lang="vi-VN" dirty="0"/>
              <a:t>Là cách tiếp cận để quản lý dữ liệu phi cấu trúc.</a:t>
            </a:r>
          </a:p>
          <a:p>
            <a:endParaRPr lang="en-US" sz="2400" dirty="0"/>
          </a:p>
          <a:p>
            <a:pPr lvl="2"/>
            <a:endParaRPr lang="en-US"/>
          </a:p>
        </p:txBody>
      </p:sp>
    </p:spTree>
    <p:extLst>
      <p:ext uri="{BB962C8B-B14F-4D97-AF65-F5344CB8AC3E}">
        <p14:creationId xmlns:p14="http://schemas.microsoft.com/office/powerpoint/2010/main" val="903446993"/>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4534</TotalTime>
  <Words>2858</Words>
  <Application>Microsoft Office PowerPoint</Application>
  <PresentationFormat>Widescreen</PresentationFormat>
  <Paragraphs>255</Paragraphs>
  <Slides>45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Courier New</vt:lpstr>
      <vt:lpstr>Times New Roman</vt:lpstr>
      <vt:lpstr>Default Design</vt:lpstr>
      <vt:lpstr>CHƯƠNG 5: MỘT SỐ MÔ HÌNH CSDL TIÊN TIẾN: CSDL PHI QUAN HỆ</vt:lpstr>
      <vt:lpstr>Nội dung</vt:lpstr>
      <vt:lpstr>Vai trò của NoSQL</vt:lpstr>
      <vt:lpstr>Đặt vấn đề</vt:lpstr>
      <vt:lpstr>Vấn đề (tt)</vt:lpstr>
      <vt:lpstr>ĐẶC ĐIỂM CỦA NOSQL</vt:lpstr>
      <vt:lpstr>SQL và NoSQL</vt:lpstr>
      <vt:lpstr>ACID</vt:lpstr>
      <vt:lpstr>Nguyên tắc của NoSQL – Nguyên tắc BASE</vt:lpstr>
      <vt:lpstr>Ưu điểm</vt:lpstr>
      <vt:lpstr>Ưu điểm (tt)</vt:lpstr>
      <vt:lpstr>Nhược điểm</vt:lpstr>
      <vt:lpstr>Các mô hình NoSQL</vt:lpstr>
      <vt:lpstr>Các mô hình phi quan hệ</vt:lpstr>
      <vt:lpstr>Khoá – giá trị (key-value)</vt:lpstr>
      <vt:lpstr>Khoá – giá trị (key-value)</vt:lpstr>
      <vt:lpstr>Hướng tài liệu (Document)</vt:lpstr>
      <vt:lpstr>Hướng tài liệu (Document)</vt:lpstr>
      <vt:lpstr>Hướng cột (Column)</vt:lpstr>
      <vt:lpstr>Hướng cột</vt:lpstr>
      <vt:lpstr>Đồ thị (Graph)</vt:lpstr>
      <vt:lpstr>Đồ thị (Graph)</vt:lpstr>
      <vt:lpstr>Chuyển từ mô hình quan hệ sang NoSQL</vt:lpstr>
      <vt:lpstr>Ví dụ: Mô hình quan hệ</vt:lpstr>
      <vt:lpstr>Chuyển sang key-value</vt:lpstr>
      <vt:lpstr>Chuyển sang Document (1)</vt:lpstr>
      <vt:lpstr>Chuyển sang Document (2)</vt:lpstr>
      <vt:lpstr>Chuyển sang Document (3)</vt:lpstr>
      <vt:lpstr>Chuyển sang Column</vt:lpstr>
      <vt:lpstr>Chuyển sang Graph</vt:lpstr>
      <vt:lpstr>So sánh giữa các mô hình</vt:lpstr>
      <vt:lpstr>CSDL phi quan hệ</vt:lpstr>
      <vt:lpstr>Đặc điểm (1)</vt:lpstr>
      <vt:lpstr>Đặc điểm (2)</vt:lpstr>
      <vt:lpstr>Các CSDL phi quan hệ thường gặp</vt:lpstr>
      <vt:lpstr>TỔNG KẾT</vt:lpstr>
      <vt:lpstr>TÀI LIỆU THAM KHẢO</vt:lpstr>
      <vt:lpstr>PowerPoint Presentation</vt:lpstr>
      <vt:lpstr>Phụ lục: thực nghiệm so sánh CSDL quan hệ và phi quan hệ</vt:lpstr>
      <vt:lpstr>So sánh giữa CSDL quan hệ và phi quan hệ</vt:lpstr>
      <vt:lpstr>Các đối tượng</vt:lpstr>
      <vt:lpstr>Cấu hình máy tính</vt:lpstr>
      <vt:lpstr>Kết quả (1)</vt:lpstr>
      <vt:lpstr>Kết quả (2)</vt:lpstr>
      <vt:lpstr>Nhận xét</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Phạm Nhật Duy</cp:lastModifiedBy>
  <cp:revision>1003</cp:revision>
  <cp:lastPrinted>2019-06-18T07:05:10Z</cp:lastPrinted>
  <dcterms:created xsi:type="dcterms:W3CDTF">2008-06-14T04:13:27Z</dcterms:created>
  <dcterms:modified xsi:type="dcterms:W3CDTF">2023-05-04T03:13:17Z</dcterms:modified>
</cp:coreProperties>
</file>