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328" r:id="rId2"/>
    <p:sldId id="389" r:id="rId3"/>
    <p:sldId id="394" r:id="rId4"/>
    <p:sldId id="396" r:id="rId5"/>
    <p:sldId id="397" r:id="rId6"/>
    <p:sldId id="395" r:id="rId7"/>
    <p:sldId id="390" r:id="rId8"/>
    <p:sldId id="398" r:id="rId9"/>
    <p:sldId id="399" r:id="rId10"/>
    <p:sldId id="401" r:id="rId11"/>
    <p:sldId id="400" r:id="rId12"/>
    <p:sldId id="391" r:id="rId13"/>
    <p:sldId id="392" r:id="rId14"/>
    <p:sldId id="393" r:id="rId15"/>
    <p:sldId id="402" r:id="rId16"/>
    <p:sldId id="405" r:id="rId17"/>
    <p:sldId id="403" r:id="rId18"/>
    <p:sldId id="404" r:id="rId19"/>
    <p:sldId id="406" r:id="rId20"/>
    <p:sldId id="407" r:id="rId21"/>
    <p:sldId id="408" r:id="rId22"/>
    <p:sldId id="409" r:id="rId23"/>
    <p:sldId id="410" r:id="rId24"/>
    <p:sldId id="411" r:id="rId25"/>
    <p:sldId id="412" r:id="rId26"/>
    <p:sldId id="413" r:id="rId27"/>
    <p:sldId id="414" r:id="rId28"/>
    <p:sldId id="415" r:id="rId29"/>
    <p:sldId id="416" r:id="rId30"/>
    <p:sldId id="417" r:id="rId31"/>
    <p:sldId id="418" r:id="rId32"/>
    <p:sldId id="419" r:id="rId33"/>
    <p:sldId id="519" r:id="rId34"/>
    <p:sldId id="520" r:id="rId35"/>
    <p:sldId id="421" r:id="rId36"/>
    <p:sldId id="422" r:id="rId37"/>
    <p:sldId id="423" r:id="rId38"/>
    <p:sldId id="424" r:id="rId39"/>
    <p:sldId id="425" r:id="rId40"/>
    <p:sldId id="426" r:id="rId41"/>
    <p:sldId id="427" r:id="rId42"/>
    <p:sldId id="428" r:id="rId43"/>
    <p:sldId id="429" r:id="rId44"/>
    <p:sldId id="430" r:id="rId45"/>
    <p:sldId id="431" r:id="rId46"/>
    <p:sldId id="432" r:id="rId47"/>
    <p:sldId id="433" r:id="rId48"/>
    <p:sldId id="434" r:id="rId49"/>
    <p:sldId id="435" r:id="rId50"/>
    <p:sldId id="436" r:id="rId51"/>
    <p:sldId id="437" r:id="rId52"/>
    <p:sldId id="368" r:id="rId53"/>
    <p:sldId id="388" r:id="rId54"/>
    <p:sldId id="516" r:id="rId55"/>
    <p:sldId id="517" r:id="rId56"/>
    <p:sldId id="518" r:id="rId57"/>
  </p:sldIdLst>
  <p:sldSz cx="12192000" cy="6858000"/>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66FF"/>
    <a:srgbClr val="008000"/>
    <a:srgbClr val="978C28"/>
    <a:srgbClr val="D3C337"/>
    <a:srgbClr val="000099"/>
    <a:srgbClr val="FF9933"/>
    <a:srgbClr val="FF6600"/>
    <a:srgbClr val="66FF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8" autoAdjust="0"/>
    <p:restoredTop sz="95223" autoAdjust="0"/>
  </p:normalViewPr>
  <p:slideViewPr>
    <p:cSldViewPr>
      <p:cViewPr varScale="1">
        <p:scale>
          <a:sx n="88" d="100"/>
          <a:sy n="88" d="100"/>
        </p:scale>
        <p:origin x="213" y="5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5123" name="Rectangle 3"/>
          <p:cNvSpPr>
            <a:spLocks noGrp="1" noChangeArrowheads="1"/>
          </p:cNvSpPr>
          <p:nvPr>
            <p:ph type="dt"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60120" y="3474720"/>
            <a:ext cx="7680960" cy="32918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42</a:t>
            </a:fld>
            <a:endParaRPr lang="en-US"/>
          </a:p>
        </p:txBody>
      </p:sp>
    </p:spTree>
    <p:extLst>
      <p:ext uri="{BB962C8B-B14F-4D97-AF65-F5344CB8AC3E}">
        <p14:creationId xmlns:p14="http://schemas.microsoft.com/office/powerpoint/2010/main" val="3897603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43</a:t>
            </a:fld>
            <a:endParaRPr lang="en-US"/>
          </a:p>
        </p:txBody>
      </p:sp>
    </p:spTree>
    <p:extLst>
      <p:ext uri="{BB962C8B-B14F-4D97-AF65-F5344CB8AC3E}">
        <p14:creationId xmlns:p14="http://schemas.microsoft.com/office/powerpoint/2010/main" val="2080241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45</a:t>
            </a:fld>
            <a:endParaRPr lang="en-US"/>
          </a:p>
        </p:txBody>
      </p:sp>
    </p:spTree>
    <p:extLst>
      <p:ext uri="{BB962C8B-B14F-4D97-AF65-F5344CB8AC3E}">
        <p14:creationId xmlns:p14="http://schemas.microsoft.com/office/powerpoint/2010/main" val="2490514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15</a:t>
            </a:fld>
            <a:endParaRPr lang="en-US"/>
          </a:p>
        </p:txBody>
      </p:sp>
    </p:spTree>
    <p:extLst>
      <p:ext uri="{BB962C8B-B14F-4D97-AF65-F5344CB8AC3E}">
        <p14:creationId xmlns:p14="http://schemas.microsoft.com/office/powerpoint/2010/main" val="2181479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16</a:t>
            </a:fld>
            <a:endParaRPr lang="en-US"/>
          </a:p>
        </p:txBody>
      </p:sp>
    </p:spTree>
    <p:extLst>
      <p:ext uri="{BB962C8B-B14F-4D97-AF65-F5344CB8AC3E}">
        <p14:creationId xmlns:p14="http://schemas.microsoft.com/office/powerpoint/2010/main" val="298554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27</a:t>
            </a:fld>
            <a:endParaRPr lang="en-US"/>
          </a:p>
        </p:txBody>
      </p:sp>
    </p:spTree>
    <p:extLst>
      <p:ext uri="{BB962C8B-B14F-4D97-AF65-F5344CB8AC3E}">
        <p14:creationId xmlns:p14="http://schemas.microsoft.com/office/powerpoint/2010/main" val="2841505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28</a:t>
            </a:fld>
            <a:endParaRPr lang="en-US"/>
          </a:p>
        </p:txBody>
      </p:sp>
    </p:spTree>
    <p:extLst>
      <p:ext uri="{BB962C8B-B14F-4D97-AF65-F5344CB8AC3E}">
        <p14:creationId xmlns:p14="http://schemas.microsoft.com/office/powerpoint/2010/main" val="2418366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29</a:t>
            </a:fld>
            <a:endParaRPr lang="en-US"/>
          </a:p>
        </p:txBody>
      </p:sp>
    </p:spTree>
    <p:extLst>
      <p:ext uri="{BB962C8B-B14F-4D97-AF65-F5344CB8AC3E}">
        <p14:creationId xmlns:p14="http://schemas.microsoft.com/office/powerpoint/2010/main" val="3688839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30</a:t>
            </a:fld>
            <a:endParaRPr lang="en-US"/>
          </a:p>
        </p:txBody>
      </p:sp>
    </p:spTree>
    <p:extLst>
      <p:ext uri="{BB962C8B-B14F-4D97-AF65-F5344CB8AC3E}">
        <p14:creationId xmlns:p14="http://schemas.microsoft.com/office/powerpoint/2010/main" val="4246082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31</a:t>
            </a:fld>
            <a:endParaRPr lang="en-US"/>
          </a:p>
        </p:txBody>
      </p:sp>
    </p:spTree>
    <p:extLst>
      <p:ext uri="{BB962C8B-B14F-4D97-AF65-F5344CB8AC3E}">
        <p14:creationId xmlns:p14="http://schemas.microsoft.com/office/powerpoint/2010/main" val="3058466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36</a:t>
            </a:fld>
            <a:endParaRPr lang="en-US"/>
          </a:p>
        </p:txBody>
      </p:sp>
    </p:spTree>
    <p:extLst>
      <p:ext uri="{BB962C8B-B14F-4D97-AF65-F5344CB8AC3E}">
        <p14:creationId xmlns:p14="http://schemas.microsoft.com/office/powerpoint/2010/main" val="619257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2/27/2024</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5FA6EDE-9D0A-48DF-8DB7-E6E7C6725AE9}" type="datetime1">
              <a:rPr lang="en-US" smtClean="0"/>
              <a:t>2/27/2024</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735CB54-6AB1-4B04-9998-2469A6BA0B58}" type="datetime1">
              <a:rPr lang="en-US" smtClean="0"/>
              <a:t>2/27/2024</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D9D2B26-C4DE-45F6-A82F-4DCF9E9E95FB}" type="datetime1">
              <a:rPr lang="en-US" smtClean="0"/>
              <a:t>2/27/2024</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228601"/>
            <a:ext cx="10972800" cy="5897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1122116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2/27/2024</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609600" y="5105401"/>
            <a:ext cx="10972800" cy="990599"/>
          </a:xfrm>
        </p:spPr>
        <p:txBody>
          <a:bodyPr/>
          <a:lstStyle>
            <a:lvl1pPr>
              <a:buFont typeface="Arial" pitchFamily="34" charset="0"/>
              <a:buChar cha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2/27/2024</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10B3D5E-27DF-4C36-B508-84F53F5E9CA0}" type="datetime1">
              <a:rPr lang="en-US" smtClean="0"/>
              <a:t>2/27/2024</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2/27/2024</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2/27/2024</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C4F9C9E2-06BB-41C5-A984-A694C29A16A3}" type="datetime1">
              <a:rPr lang="en-US" smtClean="0"/>
              <a:t>2/27/2024</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CC2845-9148-4B5B-9562-D246E4219F47}" type="datetime1">
              <a:rPr lang="en-US" smtClean="0"/>
              <a:t>2/27/2024</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8A4F83F0-61E2-46D0-B6E3-3CB47DF90001}" type="datetime1">
              <a:rPr lang="en-US" smtClean="0"/>
              <a:t>2/27/2024</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12192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422400" y="6520190"/>
            <a:ext cx="93472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4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bit.csc.lsu.edu/~chen/pdf/Chen_Pioneers.pdf" TargetMode="External"/><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1.emf"/></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4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CHƯƠNG 2:</a:t>
            </a:r>
            <a:br>
              <a:rPr lang="en-US"/>
            </a:br>
            <a:r>
              <a:rPr lang="en-US">
                <a:solidFill>
                  <a:srgbClr val="0066FF"/>
                </a:solidFill>
              </a:rPr>
              <a:t>TỔ CHỨC DỮ LIỆU TRÊN MÁY TÍNH</a:t>
            </a:r>
            <a:br>
              <a:rPr lang="en-US">
                <a:solidFill>
                  <a:srgbClr val="0066FF"/>
                </a:solidFill>
              </a:rPr>
            </a:br>
            <a:r>
              <a:rPr lang="en-US">
                <a:solidFill>
                  <a:srgbClr val="0066FF"/>
                </a:solidFill>
              </a:rPr>
              <a:t>BIỂU DIỄN DỮ LIỆU MỨC KHÁI NIỆM</a:t>
            </a:r>
            <a:endParaRPr lang="en-US" b="1">
              <a:solidFill>
                <a:srgbClr val="0066FF"/>
              </a:solidFill>
            </a:endParaRPr>
          </a:p>
        </p:txBody>
      </p:sp>
      <p:sp>
        <p:nvSpPr>
          <p:cNvPr id="6" name="Subtitle 3">
            <a:extLst>
              <a:ext uri="{FF2B5EF4-FFF2-40B4-BE49-F238E27FC236}">
                <a16:creationId xmlns:a16="http://schemas.microsoft.com/office/drawing/2014/main" id="{0FA64EDF-8F8A-4AF6-A64B-C1F830B757F2}"/>
              </a:ext>
            </a:extLst>
          </p:cNvPr>
          <p:cNvSpPr>
            <a:spLocks noGrp="1"/>
          </p:cNvSpPr>
          <p:nvPr>
            <p:ph type="subTitle" idx="1"/>
          </p:nvPr>
        </p:nvSpPr>
        <p:spPr/>
        <p:txBody>
          <a:bodyPr/>
          <a:lstStyle/>
          <a:p>
            <a:pPr defTabSz="-13871574">
              <a:spcBef>
                <a:spcPts val="0"/>
              </a:spcBef>
              <a:spcAft>
                <a:spcPts val="0"/>
              </a:spcAft>
              <a:defRPr/>
            </a:pPr>
            <a:r>
              <a:rPr lang="en-US" sz="2800">
                <a:solidFill>
                  <a:srgbClr val="008000"/>
                </a:solidFill>
              </a:rPr>
              <a:t>Khoa Khoa học và kỹ thuật thông tin</a:t>
            </a:r>
          </a:p>
          <a:p>
            <a:pPr defTabSz="-13871574">
              <a:spcBef>
                <a:spcPts val="0"/>
              </a:spcBef>
              <a:spcAft>
                <a:spcPts val="0"/>
              </a:spcAft>
              <a:defRPr/>
            </a:pPr>
            <a:r>
              <a:rPr lang="en-US" sz="2800">
                <a:solidFill>
                  <a:srgbClr val="008000"/>
                </a:solidFill>
              </a:rPr>
              <a:t>Bộ môn Thiết bị di động và Công nghệ Web</a:t>
            </a:r>
          </a:p>
          <a:p>
            <a:pPr defTabSz="-13871574">
              <a:spcBef>
                <a:spcPts val="0"/>
              </a:spcBef>
              <a:spcAft>
                <a:spcPts val="0"/>
              </a:spcAft>
              <a:defRPr/>
            </a:pPr>
            <a:endParaRPr lang="en-US" sz="280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A773-0D19-3F4A-A9C1-A942C6276463}"/>
              </a:ext>
            </a:extLst>
          </p:cNvPr>
          <p:cNvSpPr>
            <a:spLocks noGrp="1"/>
          </p:cNvSpPr>
          <p:nvPr>
            <p:ph type="title"/>
          </p:nvPr>
        </p:nvSpPr>
        <p:spPr/>
        <p:txBody>
          <a:bodyPr/>
          <a:lstStyle/>
          <a:p>
            <a:r>
              <a:rPr lang="en-US"/>
              <a:t>Các mô hình dữ liệu ở mức quan niệm</a:t>
            </a:r>
          </a:p>
        </p:txBody>
      </p:sp>
      <p:sp>
        <p:nvSpPr>
          <p:cNvPr id="3" name="Content Placeholder 2">
            <a:extLst>
              <a:ext uri="{FF2B5EF4-FFF2-40B4-BE49-F238E27FC236}">
                <a16:creationId xmlns:a16="http://schemas.microsoft.com/office/drawing/2014/main" id="{E48F3BFA-2BF4-3141-9400-FE7523EAFFD8}"/>
              </a:ext>
            </a:extLst>
          </p:cNvPr>
          <p:cNvSpPr>
            <a:spLocks noGrp="1"/>
          </p:cNvSpPr>
          <p:nvPr>
            <p:ph idx="1"/>
          </p:nvPr>
        </p:nvSpPr>
        <p:spPr/>
        <p:txBody>
          <a:bodyPr/>
          <a:lstStyle/>
          <a:p>
            <a:pPr>
              <a:lnSpc>
                <a:spcPct val="150000"/>
              </a:lnSpc>
            </a:pPr>
            <a:r>
              <a:rPr lang="en-US"/>
              <a:t>Mô hình thực thể mối kết hợp (ERD).</a:t>
            </a:r>
          </a:p>
          <a:p>
            <a:pPr>
              <a:lnSpc>
                <a:spcPct val="150000"/>
              </a:lnSpc>
            </a:pPr>
            <a:r>
              <a:rPr lang="en-US">
                <a:solidFill>
                  <a:srgbClr val="FF0000"/>
                </a:solidFill>
              </a:rPr>
              <a:t>Mô hình lớp (CD).</a:t>
            </a:r>
          </a:p>
        </p:txBody>
      </p:sp>
    </p:spTree>
    <p:extLst>
      <p:ext uri="{BB962C8B-B14F-4D97-AF65-F5344CB8AC3E}">
        <p14:creationId xmlns:p14="http://schemas.microsoft.com/office/powerpoint/2010/main" val="102687689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D3D2-C027-FD45-B897-62ABBC871BB8}"/>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E7295B13-5CAE-254B-816B-27AD7BFB75FF}"/>
              </a:ext>
            </a:extLst>
          </p:cNvPr>
          <p:cNvSpPr>
            <a:spLocks noGrp="1"/>
          </p:cNvSpPr>
          <p:nvPr>
            <p:ph idx="1"/>
          </p:nvPr>
        </p:nvSpPr>
        <p:spPr/>
        <p:txBody>
          <a:bodyPr/>
          <a:lstStyle/>
          <a:p>
            <a:r>
              <a:rPr lang="en-US"/>
              <a:t>Mô hình ERD (</a:t>
            </a:r>
            <a:r>
              <a:rPr lang="en-US">
                <a:solidFill>
                  <a:srgbClr val="FF0000"/>
                </a:solidFill>
              </a:rPr>
              <a:t>Chen, 1972</a:t>
            </a:r>
            <a:r>
              <a:rPr lang="en-US"/>
              <a:t>):</a:t>
            </a:r>
          </a:p>
          <a:p>
            <a:pPr lvl="1"/>
            <a:r>
              <a:rPr lang="en-US">
                <a:solidFill>
                  <a:srgbClr val="FF0000"/>
                </a:solidFill>
              </a:rPr>
              <a:t>Các khái niệm trừu tượng</a:t>
            </a:r>
            <a:r>
              <a:rPr lang="en-US"/>
              <a:t>: thực thể, mối kết hợp. </a:t>
            </a:r>
          </a:p>
          <a:p>
            <a:pPr lvl="1"/>
            <a:r>
              <a:rPr lang="en-US">
                <a:solidFill>
                  <a:srgbClr val="FF0000"/>
                </a:solidFill>
              </a:rPr>
              <a:t>Các quan hệ </a:t>
            </a:r>
            <a:r>
              <a:rPr lang="en-US"/>
              <a:t>giữa các thực thể với nhau:</a:t>
            </a:r>
          </a:p>
          <a:p>
            <a:pPr lvl="2"/>
            <a:r>
              <a:rPr lang="en-US"/>
              <a:t>Quan hệ 1-1.</a:t>
            </a:r>
          </a:p>
          <a:p>
            <a:pPr lvl="2"/>
            <a:r>
              <a:rPr lang="en-US">
                <a:solidFill>
                  <a:srgbClr val="FF0000"/>
                </a:solidFill>
              </a:rPr>
              <a:t>Quan hệ 1-n.</a:t>
            </a:r>
          </a:p>
          <a:p>
            <a:pPr lvl="2"/>
            <a:r>
              <a:rPr lang="en-US"/>
              <a:t>Quan hệ n-n.</a:t>
            </a:r>
          </a:p>
        </p:txBody>
      </p:sp>
    </p:spTree>
    <p:extLst>
      <p:ext uri="{BB962C8B-B14F-4D97-AF65-F5344CB8AC3E}">
        <p14:creationId xmlns:p14="http://schemas.microsoft.com/office/powerpoint/2010/main" val="136980040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FF3F-4EAC-304C-A81B-C77202987F62}"/>
              </a:ext>
            </a:extLst>
          </p:cNvPr>
          <p:cNvSpPr>
            <a:spLocks noGrp="1"/>
          </p:cNvSpPr>
          <p:nvPr>
            <p:ph type="title"/>
          </p:nvPr>
        </p:nvSpPr>
        <p:spPr/>
        <p:txBody>
          <a:bodyPr/>
          <a:lstStyle/>
          <a:p>
            <a:r>
              <a:rPr lang="en-US"/>
              <a:t>Mô hình dữ liệu mức Logic</a:t>
            </a:r>
          </a:p>
        </p:txBody>
      </p:sp>
      <p:sp>
        <p:nvSpPr>
          <p:cNvPr id="3" name="Content Placeholder 2">
            <a:extLst>
              <a:ext uri="{FF2B5EF4-FFF2-40B4-BE49-F238E27FC236}">
                <a16:creationId xmlns:a16="http://schemas.microsoft.com/office/drawing/2014/main" id="{3B9E6D86-38FC-E14C-8CC3-67D2E14AEA4F}"/>
              </a:ext>
            </a:extLst>
          </p:cNvPr>
          <p:cNvSpPr>
            <a:spLocks noGrp="1"/>
          </p:cNvSpPr>
          <p:nvPr>
            <p:ph idx="1"/>
          </p:nvPr>
        </p:nvSpPr>
        <p:spPr/>
        <p:txBody>
          <a:bodyPr/>
          <a:lstStyle/>
          <a:p>
            <a:pPr>
              <a:lnSpc>
                <a:spcPct val="150000"/>
              </a:lnSpc>
            </a:pPr>
            <a:r>
              <a:rPr lang="vi-VN" dirty="0"/>
              <a:t>Mô hình dữ liệu mức logic là </a:t>
            </a:r>
            <a:r>
              <a:rPr lang="vi-VN" dirty="0">
                <a:solidFill>
                  <a:srgbClr val="FF0000"/>
                </a:solidFill>
              </a:rPr>
              <a:t>phương thức biểu diễn lại dữ liệu sao cho thuận lợi để biểu diễn trên máy tính</a:t>
            </a:r>
            <a:r>
              <a:rPr lang="vi-VN" dirty="0"/>
              <a:t>. </a:t>
            </a:r>
          </a:p>
          <a:p>
            <a:pPr>
              <a:lnSpc>
                <a:spcPct val="150000"/>
              </a:lnSpc>
            </a:pPr>
            <a:r>
              <a:rPr lang="vi-VN" dirty="0"/>
              <a:t>Mô hình dữ liệu bao gồm:</a:t>
            </a:r>
          </a:p>
          <a:p>
            <a:pPr lvl="1">
              <a:lnSpc>
                <a:spcPct val="150000"/>
              </a:lnSpc>
            </a:pPr>
            <a:r>
              <a:rPr lang="vi-VN" dirty="0"/>
              <a:t>Hệ thống ký hiệu để mô tả dữ liệu.</a:t>
            </a:r>
          </a:p>
          <a:p>
            <a:pPr lvl="1">
              <a:lnSpc>
                <a:spcPct val="150000"/>
              </a:lnSpc>
            </a:pPr>
            <a:r>
              <a:rPr lang="vi-VN" dirty="0">
                <a:solidFill>
                  <a:srgbClr val="FF0000"/>
                </a:solidFill>
              </a:rPr>
              <a:t>Tập hợp các phép toán thao tác trên dữ liệu đó.</a:t>
            </a:r>
          </a:p>
          <a:p>
            <a:endParaRPr lang="en-US" dirty="0"/>
          </a:p>
        </p:txBody>
      </p:sp>
    </p:spTree>
    <p:extLst>
      <p:ext uri="{BB962C8B-B14F-4D97-AF65-F5344CB8AC3E}">
        <p14:creationId xmlns:p14="http://schemas.microsoft.com/office/powerpoint/2010/main" val="17740640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0F3F-574A-0F49-BB37-8BF4FE45011F}"/>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6D1DB6DC-E158-8E4D-B983-FB4A4DD5DB12}"/>
              </a:ext>
            </a:extLst>
          </p:cNvPr>
          <p:cNvSpPr>
            <a:spLocks noGrp="1"/>
          </p:cNvSpPr>
          <p:nvPr>
            <p:ph idx="1"/>
          </p:nvPr>
        </p:nvSpPr>
        <p:spPr/>
        <p:txBody>
          <a:bodyPr/>
          <a:lstStyle/>
          <a:p>
            <a:r>
              <a:rPr lang="en-US" dirty="0" err="1"/>
              <a:t>Mô</a:t>
            </a:r>
            <a:r>
              <a:rPr lang="en-US" dirty="0"/>
              <a:t> </a:t>
            </a:r>
            <a:r>
              <a:rPr lang="en-US" dirty="0" err="1"/>
              <a:t>hình</a:t>
            </a:r>
            <a:r>
              <a:rPr lang="en-US" dirty="0"/>
              <a:t> Quan </a:t>
            </a:r>
            <a:r>
              <a:rPr lang="en-US" dirty="0" err="1"/>
              <a:t>hệ</a:t>
            </a:r>
            <a:r>
              <a:rPr lang="en-US" dirty="0"/>
              <a:t> (</a:t>
            </a:r>
            <a:r>
              <a:rPr lang="en-US" dirty="0">
                <a:solidFill>
                  <a:srgbClr val="FF0000"/>
                </a:solidFill>
              </a:rPr>
              <a:t>Codd, 1970</a:t>
            </a:r>
            <a:r>
              <a:rPr lang="en-US" dirty="0"/>
              <a:t>):</a:t>
            </a:r>
          </a:p>
          <a:p>
            <a:pPr lvl="1"/>
            <a:r>
              <a:rPr lang="en-US" dirty="0" err="1">
                <a:solidFill>
                  <a:srgbClr val="FF0000"/>
                </a:solidFill>
              </a:rPr>
              <a:t>Hệ</a:t>
            </a:r>
            <a:r>
              <a:rPr lang="en-US" dirty="0">
                <a:solidFill>
                  <a:srgbClr val="FF0000"/>
                </a:solidFill>
              </a:rPr>
              <a:t> </a:t>
            </a:r>
            <a:r>
              <a:rPr lang="en-US" dirty="0" err="1">
                <a:solidFill>
                  <a:srgbClr val="FF0000"/>
                </a:solidFill>
              </a:rPr>
              <a:t>thống</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ký</a:t>
            </a:r>
            <a:r>
              <a:rPr lang="en-US" dirty="0">
                <a:solidFill>
                  <a:srgbClr val="FF0000"/>
                </a:solidFill>
              </a:rPr>
              <a:t> </a:t>
            </a:r>
            <a:r>
              <a:rPr lang="en-US" dirty="0" err="1">
                <a:solidFill>
                  <a:srgbClr val="FF0000"/>
                </a:solidFill>
              </a:rPr>
              <a:t>hiệu</a:t>
            </a:r>
            <a:r>
              <a:rPr lang="en-US" dirty="0"/>
              <a:t>: </a:t>
            </a:r>
            <a:r>
              <a:rPr lang="en-US" dirty="0" err="1"/>
              <a:t>Bộ</a:t>
            </a:r>
            <a:r>
              <a:rPr lang="en-US" dirty="0"/>
              <a:t> (tuple), </a:t>
            </a:r>
            <a:r>
              <a:rPr lang="en-US" dirty="0" err="1"/>
              <a:t>bản</a:t>
            </a:r>
            <a:r>
              <a:rPr lang="en-US" dirty="0"/>
              <a:t> </a:t>
            </a:r>
            <a:r>
              <a:rPr lang="en-US" dirty="0" err="1"/>
              <a:t>ghi</a:t>
            </a:r>
            <a:r>
              <a:rPr lang="en-US" dirty="0"/>
              <a:t> (record), </a:t>
            </a:r>
            <a:r>
              <a:rPr lang="en-US" dirty="0" err="1"/>
              <a:t>thuộc</a:t>
            </a:r>
            <a:r>
              <a:rPr lang="en-US" dirty="0"/>
              <a:t> </a:t>
            </a:r>
            <a:r>
              <a:rPr lang="en-US" dirty="0" err="1"/>
              <a:t>tính</a:t>
            </a:r>
            <a:r>
              <a:rPr lang="en-US" dirty="0"/>
              <a:t> (attribute).</a:t>
            </a:r>
          </a:p>
          <a:p>
            <a:pPr lvl="1"/>
            <a:r>
              <a:rPr lang="en-US" dirty="0" err="1">
                <a:solidFill>
                  <a:srgbClr val="FF0000"/>
                </a:solidFill>
              </a:rPr>
              <a:t>Hệ</a:t>
            </a:r>
            <a:r>
              <a:rPr lang="en-US" dirty="0">
                <a:solidFill>
                  <a:srgbClr val="FF0000"/>
                </a:solidFill>
              </a:rPr>
              <a:t> </a:t>
            </a:r>
            <a:r>
              <a:rPr lang="en-US" dirty="0" err="1">
                <a:solidFill>
                  <a:srgbClr val="FF0000"/>
                </a:solidFill>
              </a:rPr>
              <a:t>thống</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phép</a:t>
            </a:r>
            <a:r>
              <a:rPr lang="en-US" dirty="0">
                <a:solidFill>
                  <a:srgbClr val="FF0000"/>
                </a:solidFill>
              </a:rPr>
              <a:t> </a:t>
            </a:r>
            <a:r>
              <a:rPr lang="en-US" dirty="0" err="1">
                <a:solidFill>
                  <a:srgbClr val="FF0000"/>
                </a:solidFill>
              </a:rPr>
              <a:t>toán</a:t>
            </a:r>
            <a:r>
              <a:rPr lang="en-US" dirty="0"/>
              <a:t>: </a:t>
            </a:r>
            <a:r>
              <a:rPr lang="en-US" dirty="0" err="1"/>
              <a:t>phép</a:t>
            </a:r>
            <a:r>
              <a:rPr lang="en-US" dirty="0"/>
              <a:t> </a:t>
            </a:r>
            <a:r>
              <a:rPr lang="en-US" dirty="0" err="1"/>
              <a:t>chiếu</a:t>
            </a:r>
            <a:r>
              <a:rPr lang="en-US" dirty="0"/>
              <a:t>, </a:t>
            </a:r>
            <a:r>
              <a:rPr lang="en-US" dirty="0" err="1"/>
              <a:t>phép</a:t>
            </a:r>
            <a:r>
              <a:rPr lang="en-US" dirty="0"/>
              <a:t> </a:t>
            </a:r>
            <a:r>
              <a:rPr lang="en-US" dirty="0" err="1"/>
              <a:t>chọn</a:t>
            </a:r>
            <a:r>
              <a:rPr lang="en-US" dirty="0"/>
              <a:t>, </a:t>
            </a:r>
            <a:r>
              <a:rPr lang="en-US" dirty="0" err="1"/>
              <a:t>phép</a:t>
            </a:r>
            <a:r>
              <a:rPr lang="en-US" dirty="0"/>
              <a:t> </a:t>
            </a:r>
            <a:r>
              <a:rPr lang="en-US" dirty="0" err="1"/>
              <a:t>kết</a:t>
            </a:r>
            <a:r>
              <a:rPr lang="en-US" dirty="0"/>
              <a:t>, </a:t>
            </a:r>
            <a:r>
              <a:rPr lang="en-US" dirty="0" err="1"/>
              <a:t>phép</a:t>
            </a:r>
            <a:r>
              <a:rPr lang="en-US" dirty="0"/>
              <a:t> </a:t>
            </a:r>
            <a:r>
              <a:rPr lang="en-US" dirty="0" err="1"/>
              <a:t>gom</a:t>
            </a:r>
            <a:r>
              <a:rPr lang="en-US" dirty="0"/>
              <a:t> </a:t>
            </a:r>
            <a:r>
              <a:rPr lang="en-US" dirty="0" err="1"/>
              <a:t>nhóm</a:t>
            </a:r>
            <a:r>
              <a:rPr lang="en-US" dirty="0"/>
              <a:t>, </a:t>
            </a:r>
            <a:r>
              <a:rPr lang="en-US" dirty="0" err="1"/>
              <a:t>phép</a:t>
            </a:r>
            <a:r>
              <a:rPr lang="en-US" dirty="0"/>
              <a:t> </a:t>
            </a:r>
            <a:r>
              <a:rPr lang="en-US" dirty="0" err="1"/>
              <a:t>trừ</a:t>
            </a:r>
            <a:r>
              <a:rPr lang="en-US" dirty="0"/>
              <a:t>, </a:t>
            </a:r>
            <a:r>
              <a:rPr lang="en-US" dirty="0" err="1"/>
              <a:t>phép</a:t>
            </a:r>
            <a:r>
              <a:rPr lang="en-US" dirty="0"/>
              <a:t> chia, ...</a:t>
            </a:r>
          </a:p>
        </p:txBody>
      </p:sp>
    </p:spTree>
    <p:extLst>
      <p:ext uri="{BB962C8B-B14F-4D97-AF65-F5344CB8AC3E}">
        <p14:creationId xmlns:p14="http://schemas.microsoft.com/office/powerpoint/2010/main" val="15023913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40AB-4BA0-E446-8039-ECBD486CE68E}"/>
              </a:ext>
            </a:extLst>
          </p:cNvPr>
          <p:cNvSpPr>
            <a:spLocks noGrp="1"/>
          </p:cNvSpPr>
          <p:nvPr>
            <p:ph type="title"/>
          </p:nvPr>
        </p:nvSpPr>
        <p:spPr/>
        <p:txBody>
          <a:bodyPr/>
          <a:lstStyle/>
          <a:p>
            <a:r>
              <a:rPr lang="en-US"/>
              <a:t>Các dạng mô hình mức logic</a:t>
            </a:r>
          </a:p>
        </p:txBody>
      </p:sp>
      <p:sp>
        <p:nvSpPr>
          <p:cNvPr id="3" name="Content Placeholder 2">
            <a:extLst>
              <a:ext uri="{FF2B5EF4-FFF2-40B4-BE49-F238E27FC236}">
                <a16:creationId xmlns:a16="http://schemas.microsoft.com/office/drawing/2014/main" id="{AA20C472-ECB3-894C-A76A-65028E1BA4BF}"/>
              </a:ext>
            </a:extLst>
          </p:cNvPr>
          <p:cNvSpPr>
            <a:spLocks noGrp="1"/>
          </p:cNvSpPr>
          <p:nvPr>
            <p:ph idx="1"/>
          </p:nvPr>
        </p:nvSpPr>
        <p:spPr/>
        <p:txBody>
          <a:bodyPr/>
          <a:lstStyle/>
          <a:p>
            <a:pPr>
              <a:lnSpc>
                <a:spcPct val="150000"/>
              </a:lnSpc>
            </a:pPr>
            <a:r>
              <a:rPr lang="en-US" altLang="en-US"/>
              <a:t>Mô hình dữ liệu phẳng (flat model).</a:t>
            </a:r>
          </a:p>
          <a:p>
            <a:pPr>
              <a:lnSpc>
                <a:spcPct val="150000"/>
              </a:lnSpc>
            </a:pPr>
            <a:r>
              <a:rPr lang="en-US" altLang="en-US">
                <a:solidFill>
                  <a:srgbClr val="FF0000"/>
                </a:solidFill>
              </a:rPr>
              <a:t>Mô hình phân cấp (Hierarchical model).</a:t>
            </a:r>
          </a:p>
          <a:p>
            <a:pPr>
              <a:lnSpc>
                <a:spcPct val="150000"/>
              </a:lnSpc>
            </a:pPr>
            <a:r>
              <a:rPr lang="en-US" altLang="en-US"/>
              <a:t>Mô hình mạng (Network model).</a:t>
            </a:r>
          </a:p>
          <a:p>
            <a:pPr>
              <a:lnSpc>
                <a:spcPct val="150000"/>
              </a:lnSpc>
            </a:pPr>
            <a:r>
              <a:rPr lang="en-US" altLang="en-US">
                <a:solidFill>
                  <a:srgbClr val="FF0000"/>
                </a:solidFill>
              </a:rPr>
              <a:t>Mô hình dữ liệu quan hệ (Relational Model).</a:t>
            </a:r>
          </a:p>
          <a:p>
            <a:pPr>
              <a:lnSpc>
                <a:spcPct val="150000"/>
              </a:lnSpc>
            </a:pPr>
            <a:r>
              <a:rPr lang="en-US" altLang="en-US"/>
              <a:t>Mô hình dữ liệu hướng đối tượng (Object Oriented model).</a:t>
            </a:r>
          </a:p>
          <a:p>
            <a:pPr>
              <a:lnSpc>
                <a:spcPct val="150000"/>
              </a:lnSpc>
            </a:pPr>
            <a:r>
              <a:rPr lang="en-US" altLang="en-US">
                <a:solidFill>
                  <a:srgbClr val="FF0000"/>
                </a:solidFill>
              </a:rPr>
              <a:t>Mô hình dữ liệu quan hệ đối tượng (Object-relational model).</a:t>
            </a:r>
          </a:p>
          <a:p>
            <a:pPr>
              <a:lnSpc>
                <a:spcPct val="150000"/>
              </a:lnSpc>
            </a:pPr>
            <a:endParaRPr lang="en-US"/>
          </a:p>
        </p:txBody>
      </p:sp>
    </p:spTree>
    <p:extLst>
      <p:ext uri="{BB962C8B-B14F-4D97-AF65-F5344CB8AC3E}">
        <p14:creationId xmlns:p14="http://schemas.microsoft.com/office/powerpoint/2010/main" val="28087237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554D4-EF3D-7A4A-9C76-C50A0D055750}"/>
              </a:ext>
            </a:extLst>
          </p:cNvPr>
          <p:cNvSpPr>
            <a:spLocks noGrp="1"/>
          </p:cNvSpPr>
          <p:nvPr>
            <p:ph type="title"/>
          </p:nvPr>
        </p:nvSpPr>
        <p:spPr>
          <a:xfrm>
            <a:off x="609600" y="3124200"/>
            <a:ext cx="10972800" cy="1143000"/>
          </a:xfrm>
        </p:spPr>
        <p:txBody>
          <a:bodyPr/>
          <a:lstStyle/>
          <a:p>
            <a:pPr algn="l"/>
            <a:r>
              <a:rPr lang="en-US" altLang="en-US" dirty="0" err="1"/>
              <a:t>Mô</a:t>
            </a:r>
            <a:r>
              <a:rPr lang="en-US" altLang="en-US" dirty="0"/>
              <a:t> </a:t>
            </a:r>
            <a:r>
              <a:rPr lang="en-US" altLang="en-US" dirty="0" err="1"/>
              <a:t>hình</a:t>
            </a:r>
            <a:r>
              <a:rPr lang="en-US" altLang="en-US" dirty="0"/>
              <a:t> </a:t>
            </a:r>
            <a:r>
              <a:rPr lang="en-US" altLang="en-US" dirty="0" err="1"/>
              <a:t>quan</a:t>
            </a:r>
            <a:r>
              <a:rPr lang="en-US" altLang="en-US" dirty="0"/>
              <a:t> </a:t>
            </a:r>
            <a:r>
              <a:rPr lang="en-US" altLang="en-US" dirty="0" err="1"/>
              <a:t>niệm</a:t>
            </a:r>
            <a:r>
              <a:rPr lang="en-US" altLang="en-US" dirty="0"/>
              <a:t> 1 – </a:t>
            </a:r>
            <a:r>
              <a:rPr lang="en-US" altLang="en-US" dirty="0" err="1"/>
              <a:t>Mô</a:t>
            </a:r>
            <a:r>
              <a:rPr lang="en-US" altLang="en-US" dirty="0"/>
              <a:t> </a:t>
            </a:r>
            <a:r>
              <a:rPr lang="en-US" altLang="en-US" dirty="0" err="1"/>
              <a:t>hình</a:t>
            </a:r>
            <a:r>
              <a:rPr lang="en-US" altLang="en-US" dirty="0"/>
              <a:t> ERD</a:t>
            </a:r>
            <a:endParaRPr lang="en-US" dirty="0"/>
          </a:p>
        </p:txBody>
      </p:sp>
    </p:spTree>
    <p:extLst>
      <p:ext uri="{BB962C8B-B14F-4D97-AF65-F5344CB8AC3E}">
        <p14:creationId xmlns:p14="http://schemas.microsoft.com/office/powerpoint/2010/main" val="195568577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586A-4029-444A-ACB0-65F679F19F86}"/>
              </a:ext>
            </a:extLst>
          </p:cNvPr>
          <p:cNvSpPr>
            <a:spLocks noGrp="1"/>
          </p:cNvSpPr>
          <p:nvPr>
            <p:ph type="title"/>
          </p:nvPr>
        </p:nvSpPr>
        <p:spPr/>
        <p:txBody>
          <a:bodyPr/>
          <a:lstStyle/>
          <a:p>
            <a:r>
              <a:rPr lang="en-US"/>
              <a:t>Đặt vấn đề</a:t>
            </a:r>
          </a:p>
        </p:txBody>
      </p:sp>
      <p:sp>
        <p:nvSpPr>
          <p:cNvPr id="3" name="Content Placeholder 2">
            <a:extLst>
              <a:ext uri="{FF2B5EF4-FFF2-40B4-BE49-F238E27FC236}">
                <a16:creationId xmlns:a16="http://schemas.microsoft.com/office/drawing/2014/main" id="{DD2FF219-04A9-6A42-B423-B742AA2A9EC3}"/>
              </a:ext>
            </a:extLst>
          </p:cNvPr>
          <p:cNvSpPr>
            <a:spLocks noGrp="1"/>
          </p:cNvSpPr>
          <p:nvPr>
            <p:ph idx="1"/>
          </p:nvPr>
        </p:nvSpPr>
        <p:spPr/>
        <p:txBody>
          <a:bodyPr/>
          <a:lstStyle/>
          <a:p>
            <a:r>
              <a:rPr lang="vi-VN" sz="2400"/>
              <a:t>Từ 1 bài toán mô tả bằng văn bản và ngôn ngữ tự nhiên với đặc điểm:</a:t>
            </a:r>
          </a:p>
          <a:p>
            <a:pPr lvl="1"/>
            <a:r>
              <a:rPr lang="vi-VN" sz="2400">
                <a:solidFill>
                  <a:srgbClr val="FF0000"/>
                </a:solidFill>
              </a:rPr>
              <a:t>Không thứ tự.</a:t>
            </a:r>
          </a:p>
          <a:p>
            <a:pPr lvl="1"/>
            <a:r>
              <a:rPr lang="vi-VN" sz="2400"/>
              <a:t>Lẫn lộn giữa các khái niệm.</a:t>
            </a:r>
          </a:p>
          <a:p>
            <a:pPr lvl="1"/>
            <a:r>
              <a:rPr lang="vi-VN" sz="2400">
                <a:solidFill>
                  <a:srgbClr val="FF0000"/>
                </a:solidFill>
              </a:rPr>
              <a:t>Thiếu hoặc thừa.</a:t>
            </a:r>
          </a:p>
          <a:p>
            <a:pPr lvl="1"/>
            <a:r>
              <a:rPr lang="vi-VN" sz="2400"/>
              <a:t>Pha trộn giữa dữ liệu và xử lý không rõ ràng, không thứ tự.</a:t>
            </a:r>
          </a:p>
          <a:p>
            <a:r>
              <a:rPr lang="vi-VN" sz="2400">
                <a:solidFill>
                  <a:srgbClr val="FF0000"/>
                </a:solidFill>
              </a:rPr>
              <a:t>Phân tích dữ liệu sẽ chuyển sang 1 bài toán: </a:t>
            </a:r>
          </a:p>
          <a:p>
            <a:pPr lvl="1"/>
            <a:r>
              <a:rPr lang="vi-VN" sz="2400"/>
              <a:t>Có thứ tự, đúng, đủ, tách dữ liệu và xử lý, định nghĩa lại khái niệm.</a:t>
            </a:r>
          </a:p>
          <a:p>
            <a:pPr lvl="1"/>
            <a:r>
              <a:rPr lang="vi-VN" sz="2400">
                <a:solidFill>
                  <a:srgbClr val="FF0000"/>
                </a:solidFill>
              </a:rPr>
              <a:t>Đồng thời mô tả phần dữ liệu dưới dạng ngôn ngữ, mô hình này gọi là mô hình dữ liệu mức 1 (khái niệm).</a:t>
            </a:r>
          </a:p>
          <a:p>
            <a:endParaRPr lang="en-US" sz="2400"/>
          </a:p>
        </p:txBody>
      </p:sp>
    </p:spTree>
    <p:extLst>
      <p:ext uri="{BB962C8B-B14F-4D97-AF65-F5344CB8AC3E}">
        <p14:creationId xmlns:p14="http://schemas.microsoft.com/office/powerpoint/2010/main" val="14429862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4D6C3-32F9-4746-A18C-313BC59EF46D}"/>
              </a:ext>
            </a:extLst>
          </p:cNvPr>
          <p:cNvSpPr>
            <a:spLocks noGrp="1"/>
          </p:cNvSpPr>
          <p:nvPr>
            <p:ph type="title"/>
          </p:nvPr>
        </p:nvSpPr>
        <p:spPr/>
        <p:txBody>
          <a:bodyPr/>
          <a:lstStyle/>
          <a:p>
            <a:r>
              <a:rPr lang="en-US"/>
              <a:t>Giới thiệu </a:t>
            </a:r>
          </a:p>
        </p:txBody>
      </p:sp>
      <p:sp>
        <p:nvSpPr>
          <p:cNvPr id="3" name="Content Placeholder 2">
            <a:extLst>
              <a:ext uri="{FF2B5EF4-FFF2-40B4-BE49-F238E27FC236}">
                <a16:creationId xmlns:a16="http://schemas.microsoft.com/office/drawing/2014/main" id="{5720A2B9-EBD3-2E42-A723-5F9E58099D77}"/>
              </a:ext>
            </a:extLst>
          </p:cNvPr>
          <p:cNvSpPr>
            <a:spLocks noGrp="1"/>
          </p:cNvSpPr>
          <p:nvPr>
            <p:ph sz="half" idx="1"/>
          </p:nvPr>
        </p:nvSpPr>
        <p:spPr>
          <a:xfrm>
            <a:off x="381000" y="1295400"/>
            <a:ext cx="5715000" cy="4754562"/>
          </a:xfrm>
        </p:spPr>
        <p:txBody>
          <a:bodyPr/>
          <a:lstStyle/>
          <a:p>
            <a:pPr marL="0" indent="0" algn="just">
              <a:buNone/>
            </a:pPr>
            <a:r>
              <a:rPr lang="vi-VN" dirty="0"/>
              <a:t>Mô hình quan hệ thực thể (</a:t>
            </a:r>
            <a:r>
              <a:rPr lang="vi-VN" dirty="0">
                <a:solidFill>
                  <a:srgbClr val="FF0000"/>
                </a:solidFill>
              </a:rPr>
              <a:t>Entity Relationship model - E-R</a:t>
            </a:r>
            <a:r>
              <a:rPr lang="vi-VN" dirty="0"/>
              <a:t>) được </a:t>
            </a:r>
            <a:r>
              <a:rPr lang="vi-VN" dirty="0">
                <a:solidFill>
                  <a:srgbClr val="FF0000"/>
                </a:solidFill>
              </a:rPr>
              <a:t>P.P.CHEN </a:t>
            </a:r>
            <a:r>
              <a:rPr lang="vi-VN" dirty="0"/>
              <a:t>giới thiệu vào năm 1976 là một mô hình được sử dụng rộng rãi trong các bản thiết kế cơ sở dữ liệu ở mức khái niệm, được xây dựng dựa trên việc nhận thức thế giới thực thông qua tập các đối tượng được gọi là các thực thể và các mối quan hệ giữa các đối tượng này.</a:t>
            </a:r>
            <a:endParaRPr lang="en-US" dirty="0"/>
          </a:p>
        </p:txBody>
      </p:sp>
      <p:pic>
        <p:nvPicPr>
          <p:cNvPr id="1026" name="Picture 2">
            <a:extLst>
              <a:ext uri="{FF2B5EF4-FFF2-40B4-BE49-F238E27FC236}">
                <a16:creationId xmlns:a16="http://schemas.microsoft.com/office/drawing/2014/main" id="{FA04EED2-1250-2142-966A-D79645CA60A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696200" y="1445419"/>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EF4D124-6503-DC4E-9772-893F6B00AEFB}"/>
              </a:ext>
            </a:extLst>
          </p:cNvPr>
          <p:cNvSpPr txBox="1"/>
          <p:nvPr/>
        </p:nvSpPr>
        <p:spPr>
          <a:xfrm>
            <a:off x="7871450" y="4114800"/>
            <a:ext cx="2364750" cy="369332"/>
          </a:xfrm>
          <a:prstGeom prst="rect">
            <a:avLst/>
          </a:prstGeom>
          <a:noFill/>
        </p:spPr>
        <p:txBody>
          <a:bodyPr wrap="none" rtlCol="0">
            <a:spAutoFit/>
          </a:bodyPr>
          <a:lstStyle/>
          <a:p>
            <a:r>
              <a:rPr lang="en-US"/>
              <a:t>Peter Pin-Shan Chen</a:t>
            </a:r>
          </a:p>
        </p:txBody>
      </p:sp>
      <p:sp>
        <p:nvSpPr>
          <p:cNvPr id="6" name="TextBox 5">
            <a:extLst>
              <a:ext uri="{FF2B5EF4-FFF2-40B4-BE49-F238E27FC236}">
                <a16:creationId xmlns:a16="http://schemas.microsoft.com/office/drawing/2014/main" id="{B19F474E-D592-EF48-9E07-822D03DCF38C}"/>
              </a:ext>
            </a:extLst>
          </p:cNvPr>
          <p:cNvSpPr txBox="1"/>
          <p:nvPr/>
        </p:nvSpPr>
        <p:spPr>
          <a:xfrm>
            <a:off x="6629400" y="5680630"/>
            <a:ext cx="5346335" cy="369332"/>
          </a:xfrm>
          <a:prstGeom prst="rect">
            <a:avLst/>
          </a:prstGeom>
          <a:noFill/>
        </p:spPr>
        <p:txBody>
          <a:bodyPr wrap="none" rtlCol="0">
            <a:spAutoFit/>
          </a:bodyPr>
          <a:lstStyle/>
          <a:p>
            <a:r>
              <a:rPr lang="en-US">
                <a:hlinkClick r:id="rId3"/>
              </a:rPr>
              <a:t>http://bit.csc.lsu.edu/~chen/pdf/Chen_Pioneers.pdf</a:t>
            </a:r>
            <a:endParaRPr lang="en-US"/>
          </a:p>
        </p:txBody>
      </p:sp>
    </p:spTree>
    <p:extLst>
      <p:ext uri="{BB962C8B-B14F-4D97-AF65-F5344CB8AC3E}">
        <p14:creationId xmlns:p14="http://schemas.microsoft.com/office/powerpoint/2010/main" val="173119874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4249-285D-9F49-B522-44EC41D0AF5F}"/>
              </a:ext>
            </a:extLst>
          </p:cNvPr>
          <p:cNvSpPr>
            <a:spLocks noGrp="1"/>
          </p:cNvSpPr>
          <p:nvPr>
            <p:ph type="title"/>
          </p:nvPr>
        </p:nvSpPr>
        <p:spPr/>
        <p:txBody>
          <a:bodyPr/>
          <a:lstStyle/>
          <a:p>
            <a:r>
              <a:rPr lang="en-US"/>
              <a:t>Các yếu tố cơ bản của mô hình ERD</a:t>
            </a:r>
          </a:p>
        </p:txBody>
      </p:sp>
      <p:sp>
        <p:nvSpPr>
          <p:cNvPr id="3" name="Content Placeholder 2">
            <a:extLst>
              <a:ext uri="{FF2B5EF4-FFF2-40B4-BE49-F238E27FC236}">
                <a16:creationId xmlns:a16="http://schemas.microsoft.com/office/drawing/2014/main" id="{94AEC5AD-CC36-CA4D-BBCC-561EC509C73B}"/>
              </a:ext>
            </a:extLst>
          </p:cNvPr>
          <p:cNvSpPr>
            <a:spLocks noGrp="1"/>
          </p:cNvSpPr>
          <p:nvPr>
            <p:ph idx="1"/>
          </p:nvPr>
        </p:nvSpPr>
        <p:spPr/>
        <p:txBody>
          <a:bodyPr/>
          <a:lstStyle/>
          <a:p>
            <a:pPr>
              <a:lnSpc>
                <a:spcPct val="150000"/>
              </a:lnSpc>
            </a:pPr>
            <a:r>
              <a:rPr lang="en-US"/>
              <a:t>Có 2 yếu tố cơ bản trong mô hình ERD:</a:t>
            </a:r>
          </a:p>
          <a:p>
            <a:pPr lvl="1">
              <a:lnSpc>
                <a:spcPct val="150000"/>
              </a:lnSpc>
            </a:pPr>
            <a:r>
              <a:rPr lang="en-US">
                <a:solidFill>
                  <a:srgbClr val="FF0000"/>
                </a:solidFill>
              </a:rPr>
              <a:t>Thực thể (Entity).</a:t>
            </a:r>
          </a:p>
          <a:p>
            <a:pPr lvl="1">
              <a:lnSpc>
                <a:spcPct val="150000"/>
              </a:lnSpc>
            </a:pPr>
            <a:r>
              <a:rPr lang="en-US"/>
              <a:t>Mối kết hợp (Relationship).</a:t>
            </a:r>
          </a:p>
        </p:txBody>
      </p:sp>
    </p:spTree>
    <p:extLst>
      <p:ext uri="{BB962C8B-B14F-4D97-AF65-F5344CB8AC3E}">
        <p14:creationId xmlns:p14="http://schemas.microsoft.com/office/powerpoint/2010/main" val="276261052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0F90-7BA4-174A-8049-57E6089AE8C5}"/>
              </a:ext>
            </a:extLst>
          </p:cNvPr>
          <p:cNvSpPr>
            <a:spLocks noGrp="1"/>
          </p:cNvSpPr>
          <p:nvPr>
            <p:ph type="title"/>
          </p:nvPr>
        </p:nvSpPr>
        <p:spPr/>
        <p:txBody>
          <a:bodyPr/>
          <a:lstStyle/>
          <a:p>
            <a:r>
              <a:rPr lang="en-US"/>
              <a:t>Thực thể</a:t>
            </a:r>
          </a:p>
        </p:txBody>
      </p:sp>
      <p:sp>
        <p:nvSpPr>
          <p:cNvPr id="3" name="Content Placeholder 2">
            <a:extLst>
              <a:ext uri="{FF2B5EF4-FFF2-40B4-BE49-F238E27FC236}">
                <a16:creationId xmlns:a16="http://schemas.microsoft.com/office/drawing/2014/main" id="{A1279ABD-4579-DE4E-AF9F-EA500221F20C}"/>
              </a:ext>
            </a:extLst>
          </p:cNvPr>
          <p:cNvSpPr>
            <a:spLocks noGrp="1"/>
          </p:cNvSpPr>
          <p:nvPr>
            <p:ph idx="1"/>
          </p:nvPr>
        </p:nvSpPr>
        <p:spPr>
          <a:xfrm>
            <a:off x="457200" y="1295400"/>
            <a:ext cx="11582400" cy="4525963"/>
          </a:xfrm>
        </p:spPr>
        <p:txBody>
          <a:bodyPr/>
          <a:lstStyle/>
          <a:p>
            <a:r>
              <a:rPr lang="vi-VN">
                <a:solidFill>
                  <a:srgbClr val="FF0000"/>
                </a:solidFill>
              </a:rPr>
              <a:t>Ý nghĩa</a:t>
            </a:r>
            <a:r>
              <a:rPr lang="vi-VN"/>
              <a:t>: Dùng biểu diễn một đối tượng trong bài toán cần phân tích</a:t>
            </a:r>
          </a:p>
          <a:p>
            <a:r>
              <a:rPr lang="vi-VN"/>
              <a:t>Ký hiệu:</a:t>
            </a:r>
          </a:p>
          <a:p>
            <a:endParaRPr lang="vi-VN"/>
          </a:p>
          <a:p>
            <a:pPr marL="0" indent="0">
              <a:buNone/>
            </a:pPr>
            <a:endParaRPr lang="vi-VN"/>
          </a:p>
          <a:p>
            <a:pPr marL="0" indent="0">
              <a:buNone/>
            </a:pPr>
            <a:endParaRPr lang="vi-VN"/>
          </a:p>
          <a:p>
            <a:pPr marL="0" indent="0">
              <a:buNone/>
            </a:pPr>
            <a:endParaRPr lang="vi-VN"/>
          </a:p>
          <a:p>
            <a:r>
              <a:rPr lang="vi-VN"/>
              <a:t>Trong các thuộc tính A</a:t>
            </a:r>
            <a:r>
              <a:rPr lang="vi-VN" baseline="-25000"/>
              <a:t>i</a:t>
            </a:r>
            <a:r>
              <a:rPr lang="vi-VN"/>
              <a:t> (i=1..n), có 1 (hay nhiều) thuộc tính chọn là </a:t>
            </a:r>
            <a:r>
              <a:rPr lang="vi-VN">
                <a:solidFill>
                  <a:srgbClr val="FF0000"/>
                </a:solidFill>
              </a:rPr>
              <a:t>khóa chính (primary key) - PK</a:t>
            </a:r>
            <a:r>
              <a:rPr lang="vi-VN"/>
              <a:t>.</a:t>
            </a:r>
          </a:p>
          <a:p>
            <a:r>
              <a:rPr lang="vi-VN" b="1">
                <a:solidFill>
                  <a:srgbClr val="FF0000"/>
                </a:solidFill>
              </a:rPr>
              <a:t>Thuộc tính PK được gạch dưới </a:t>
            </a:r>
            <a:r>
              <a:rPr lang="vi-VN"/>
              <a:t>(hoặc dùng kí hiệu qui ước khác: #)</a:t>
            </a:r>
          </a:p>
          <a:p>
            <a:endParaRPr lang="vi-VN"/>
          </a:p>
          <a:p>
            <a:endParaRPr lang="en-US"/>
          </a:p>
        </p:txBody>
      </p:sp>
      <p:pic>
        <p:nvPicPr>
          <p:cNvPr id="4" name="Picture 4">
            <a:extLst>
              <a:ext uri="{FF2B5EF4-FFF2-40B4-BE49-F238E27FC236}">
                <a16:creationId xmlns:a16="http://schemas.microsoft.com/office/drawing/2014/main" id="{AC3E3E84-19BF-0543-B7C6-C544E65463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438400"/>
            <a:ext cx="4296754" cy="16232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29892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6217E-9620-1F47-B678-F9C14C9A7424}"/>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6AA0362D-F072-4745-BB29-4A698777D79E}"/>
              </a:ext>
            </a:extLst>
          </p:cNvPr>
          <p:cNvSpPr>
            <a:spLocks noGrp="1"/>
          </p:cNvSpPr>
          <p:nvPr>
            <p:ph idx="1"/>
          </p:nvPr>
        </p:nvSpPr>
        <p:spPr/>
        <p:txBody>
          <a:bodyPr/>
          <a:lstStyle/>
          <a:p>
            <a:pPr marL="514350" indent="-514350">
              <a:lnSpc>
                <a:spcPct val="150000"/>
              </a:lnSpc>
              <a:buFont typeface="+mj-lt"/>
              <a:buAutoNum type="arabicPeriod"/>
            </a:pPr>
            <a:r>
              <a:rPr lang="en-US"/>
              <a:t>Mô hình hoá đối tượng từ thế giới thực.</a:t>
            </a:r>
          </a:p>
          <a:p>
            <a:pPr marL="514350" indent="-514350">
              <a:lnSpc>
                <a:spcPct val="150000"/>
              </a:lnSpc>
              <a:buFont typeface="+mj-lt"/>
              <a:buAutoNum type="arabicPeriod"/>
            </a:pPr>
            <a:r>
              <a:rPr lang="en-US">
                <a:solidFill>
                  <a:srgbClr val="FF0000"/>
                </a:solidFill>
              </a:rPr>
              <a:t>Mô hình dữ liệu.</a:t>
            </a:r>
          </a:p>
          <a:p>
            <a:pPr marL="514350" indent="-514350">
              <a:lnSpc>
                <a:spcPct val="150000"/>
              </a:lnSpc>
              <a:buFont typeface="+mj-lt"/>
              <a:buAutoNum type="arabicPeriod"/>
            </a:pPr>
            <a:r>
              <a:rPr lang="en-US"/>
              <a:t>Mô hình quan niệm và mô hình logic.</a:t>
            </a:r>
          </a:p>
          <a:p>
            <a:pPr marL="514350" indent="-514350">
              <a:lnSpc>
                <a:spcPct val="150000"/>
              </a:lnSpc>
              <a:buFont typeface="+mj-lt"/>
              <a:buAutoNum type="arabicPeriod"/>
            </a:pPr>
            <a:r>
              <a:rPr lang="en-US">
                <a:solidFill>
                  <a:srgbClr val="FF0000"/>
                </a:solidFill>
              </a:rPr>
              <a:t>Mô hình ERD.</a:t>
            </a:r>
          </a:p>
          <a:p>
            <a:pPr marL="514350" indent="-514350">
              <a:lnSpc>
                <a:spcPct val="150000"/>
              </a:lnSpc>
              <a:buFont typeface="+mj-lt"/>
              <a:buAutoNum type="arabicPeriod"/>
            </a:pPr>
            <a:r>
              <a:rPr lang="en-US"/>
              <a:t>Mô hình CD.</a:t>
            </a:r>
          </a:p>
        </p:txBody>
      </p:sp>
    </p:spTree>
    <p:extLst>
      <p:ext uri="{BB962C8B-B14F-4D97-AF65-F5344CB8AC3E}">
        <p14:creationId xmlns:p14="http://schemas.microsoft.com/office/powerpoint/2010/main" val="257664713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5EAF54-BE8A-394A-A099-96EB00BC08C5}"/>
              </a:ext>
            </a:extLst>
          </p:cNvPr>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lưu</a:t>
            </a:r>
            <a:r>
              <a:rPr lang="en-US" dirty="0"/>
              <a:t> </a:t>
            </a:r>
            <a:r>
              <a:rPr lang="en-US" dirty="0" err="1"/>
              <a:t>ý</a:t>
            </a:r>
            <a:endParaRPr lang="en-US" dirty="0"/>
          </a:p>
        </p:txBody>
      </p:sp>
      <p:sp>
        <p:nvSpPr>
          <p:cNvPr id="6" name="Content Placeholder 5">
            <a:extLst>
              <a:ext uri="{FF2B5EF4-FFF2-40B4-BE49-F238E27FC236}">
                <a16:creationId xmlns:a16="http://schemas.microsoft.com/office/drawing/2014/main" id="{0649448A-9382-BE44-967D-BC3274215F7A}"/>
              </a:ext>
            </a:extLst>
          </p:cNvPr>
          <p:cNvSpPr>
            <a:spLocks noGrp="1"/>
          </p:cNvSpPr>
          <p:nvPr>
            <p:ph sz="half" idx="2"/>
          </p:nvPr>
        </p:nvSpPr>
        <p:spPr>
          <a:xfrm>
            <a:off x="6197600" y="1600201"/>
            <a:ext cx="5842000" cy="4525963"/>
          </a:xfrm>
        </p:spPr>
        <p:txBody>
          <a:bodyPr/>
          <a:lstStyle/>
          <a:p>
            <a:r>
              <a:rPr lang="vi-VN" dirty="0"/>
              <a:t>Tên của thực thể phải là </a:t>
            </a:r>
            <a:r>
              <a:rPr lang="vi-VN" dirty="0">
                <a:solidFill>
                  <a:srgbClr val="FF0000"/>
                </a:solidFill>
              </a:rPr>
              <a:t>danh từ</a:t>
            </a:r>
            <a:r>
              <a:rPr lang="vi-VN" dirty="0"/>
              <a:t>.</a:t>
            </a:r>
          </a:p>
          <a:p>
            <a:r>
              <a:rPr lang="vi-VN" dirty="0"/>
              <a:t>Các thuộc tính của 1 thực thể </a:t>
            </a:r>
            <a:r>
              <a:rPr lang="vi-VN" dirty="0">
                <a:solidFill>
                  <a:srgbClr val="FF0000"/>
                </a:solidFill>
              </a:rPr>
              <a:t>do ứng dụng đặt ra.</a:t>
            </a:r>
            <a:r>
              <a:rPr lang="vi-VN" dirty="0"/>
              <a:t> </a:t>
            </a:r>
          </a:p>
          <a:p>
            <a:r>
              <a:rPr lang="vi-VN" dirty="0"/>
              <a:t>Hai ứng dụng khác cùng sử dụng một thực thể nhưng thuộc tính khác.</a:t>
            </a:r>
          </a:p>
          <a:p>
            <a:r>
              <a:rPr lang="vi-VN" dirty="0"/>
              <a:t>Thực thể </a:t>
            </a:r>
            <a:r>
              <a:rPr lang="vi-VN" dirty="0">
                <a:solidFill>
                  <a:srgbClr val="FF0000"/>
                </a:solidFill>
              </a:rPr>
              <a:t>không có thuộc tính khoá ngoại</a:t>
            </a:r>
            <a:r>
              <a:rPr lang="vi-VN" dirty="0"/>
              <a:t>.</a:t>
            </a:r>
          </a:p>
          <a:p>
            <a:endParaRPr lang="en-US" dirty="0"/>
          </a:p>
        </p:txBody>
      </p:sp>
      <p:pic>
        <p:nvPicPr>
          <p:cNvPr id="7" name="Picture 4">
            <a:extLst>
              <a:ext uri="{FF2B5EF4-FFF2-40B4-BE49-F238E27FC236}">
                <a16:creationId xmlns:a16="http://schemas.microsoft.com/office/drawing/2014/main" id="{6549E5DB-504F-C842-9FF1-85237A3137D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92100" y="1752600"/>
            <a:ext cx="5486400" cy="1147090"/>
          </a:xfrm>
          <a:noFill/>
          <a:ln>
            <a:solidFill>
              <a:schemeClr val="tx1"/>
            </a:solidFill>
            <a:miter lim="800000"/>
            <a:headEnd/>
            <a:tailEnd/>
          </a:ln>
        </p:spPr>
      </p:pic>
      <p:pic>
        <p:nvPicPr>
          <p:cNvPr id="8" name="Picture 5">
            <a:extLst>
              <a:ext uri="{FF2B5EF4-FFF2-40B4-BE49-F238E27FC236}">
                <a16:creationId xmlns:a16="http://schemas.microsoft.com/office/drawing/2014/main" id="{04E95F33-3578-DB40-8FB0-F4DDF4BD5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0" y="3733800"/>
            <a:ext cx="5486400" cy="1828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49442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BF61C-4B02-0A48-8520-D46F4B94001E}"/>
              </a:ext>
            </a:extLst>
          </p:cNvPr>
          <p:cNvSpPr>
            <a:spLocks noGrp="1"/>
          </p:cNvSpPr>
          <p:nvPr>
            <p:ph type="title"/>
          </p:nvPr>
        </p:nvSpPr>
        <p:spPr/>
        <p:txBody>
          <a:bodyPr/>
          <a:lstStyle/>
          <a:p>
            <a:r>
              <a:rPr lang="en-US"/>
              <a:t>Mối kết hợp</a:t>
            </a:r>
          </a:p>
        </p:txBody>
      </p:sp>
      <p:sp>
        <p:nvSpPr>
          <p:cNvPr id="5" name="Content Placeholder 4">
            <a:extLst>
              <a:ext uri="{FF2B5EF4-FFF2-40B4-BE49-F238E27FC236}">
                <a16:creationId xmlns:a16="http://schemas.microsoft.com/office/drawing/2014/main" id="{CAE3B564-E75B-974A-9355-B0300D207582}"/>
              </a:ext>
            </a:extLst>
          </p:cNvPr>
          <p:cNvSpPr>
            <a:spLocks noGrp="1"/>
          </p:cNvSpPr>
          <p:nvPr>
            <p:ph sz="half" idx="1"/>
          </p:nvPr>
        </p:nvSpPr>
        <p:spPr>
          <a:xfrm>
            <a:off x="609600" y="1600201"/>
            <a:ext cx="5791200" cy="4525963"/>
          </a:xfrm>
        </p:spPr>
        <p:txBody>
          <a:bodyPr/>
          <a:lstStyle/>
          <a:p>
            <a:r>
              <a:rPr lang="en-US" dirty="0" err="1">
                <a:solidFill>
                  <a:srgbClr val="FF0000"/>
                </a:solidFill>
              </a:rPr>
              <a:t>Ý</a:t>
            </a:r>
            <a:r>
              <a:rPr lang="en-US" dirty="0">
                <a:solidFill>
                  <a:srgbClr val="FF0000"/>
                </a:solidFill>
              </a:rPr>
              <a:t> </a:t>
            </a:r>
            <a:r>
              <a:rPr lang="en-US" dirty="0" err="1">
                <a:solidFill>
                  <a:srgbClr val="FF0000"/>
                </a:solidFill>
              </a:rPr>
              <a:t>nghĩa</a:t>
            </a:r>
            <a:r>
              <a:rPr lang="en-US" dirty="0"/>
              <a:t>: </a:t>
            </a:r>
            <a:r>
              <a:rPr lang="en-US" altLang="en-US" dirty="0" err="1"/>
              <a:t>Mô</a:t>
            </a:r>
            <a:r>
              <a:rPr lang="en-US" altLang="en-US" dirty="0"/>
              <a:t> </a:t>
            </a:r>
            <a:r>
              <a:rPr lang="en-US" altLang="en-US" dirty="0" err="1"/>
              <a:t>tả</a:t>
            </a:r>
            <a:r>
              <a:rPr lang="en-US" altLang="en-US" dirty="0"/>
              <a:t> </a:t>
            </a:r>
            <a:r>
              <a:rPr lang="en-US" altLang="en-US" dirty="0" err="1"/>
              <a:t>sự</a:t>
            </a:r>
            <a:r>
              <a:rPr lang="en-US" altLang="en-US" dirty="0"/>
              <a:t> </a:t>
            </a:r>
            <a:r>
              <a:rPr lang="en-US" altLang="en-US" dirty="0" err="1"/>
              <a:t>liên</a:t>
            </a:r>
            <a:r>
              <a:rPr lang="en-US" altLang="en-US" dirty="0"/>
              <a:t> </a:t>
            </a:r>
            <a:r>
              <a:rPr lang="en-US" altLang="en-US" dirty="0" err="1"/>
              <a:t>quan</a:t>
            </a:r>
            <a:r>
              <a:rPr lang="en-US" altLang="en-US" dirty="0"/>
              <a:t> </a:t>
            </a:r>
            <a:r>
              <a:rPr lang="en-US" altLang="en-US" dirty="0" err="1"/>
              <a:t>giữa</a:t>
            </a:r>
            <a:r>
              <a:rPr lang="en-US" altLang="en-US" dirty="0"/>
              <a:t> </a:t>
            </a:r>
            <a:r>
              <a:rPr lang="en-US" altLang="en-US" dirty="0" err="1"/>
              <a:t>các</a:t>
            </a:r>
            <a:r>
              <a:rPr lang="en-US" altLang="en-US" dirty="0"/>
              <a:t> </a:t>
            </a:r>
            <a:r>
              <a:rPr lang="en-US" altLang="en-US" dirty="0" err="1"/>
              <a:t>thực</a:t>
            </a:r>
            <a:r>
              <a:rPr lang="en-US" altLang="en-US" dirty="0"/>
              <a:t> </a:t>
            </a:r>
            <a:r>
              <a:rPr lang="en-US" altLang="en-US" dirty="0" err="1"/>
              <a:t>thể</a:t>
            </a:r>
            <a:r>
              <a:rPr lang="en-US" altLang="en-US" dirty="0"/>
              <a:t> </a:t>
            </a:r>
            <a:r>
              <a:rPr lang="en-US" altLang="en-US" dirty="0" err="1"/>
              <a:t>trong</a:t>
            </a:r>
            <a:r>
              <a:rPr lang="en-US" altLang="en-US" dirty="0"/>
              <a:t> 1 </a:t>
            </a:r>
            <a:r>
              <a:rPr lang="en-US" altLang="en-US" dirty="0" err="1"/>
              <a:t>ứng</a:t>
            </a:r>
            <a:r>
              <a:rPr lang="en-US" altLang="en-US" dirty="0"/>
              <a:t> </a:t>
            </a:r>
            <a:r>
              <a:rPr lang="en-US" altLang="en-US" dirty="0" err="1"/>
              <a:t>dụng</a:t>
            </a:r>
            <a:r>
              <a:rPr lang="en-US" altLang="en-US" dirty="0"/>
              <a:t>.</a:t>
            </a:r>
          </a:p>
          <a:p>
            <a:r>
              <a:rPr lang="en-US" dirty="0" err="1"/>
              <a:t>Một</a:t>
            </a:r>
            <a:r>
              <a:rPr lang="en-US" dirty="0"/>
              <a:t> </a:t>
            </a:r>
            <a:r>
              <a:rPr lang="en-US" dirty="0" err="1"/>
              <a:t>số</a:t>
            </a:r>
            <a:r>
              <a:rPr lang="en-US" dirty="0"/>
              <a:t> </a:t>
            </a:r>
            <a:r>
              <a:rPr lang="en-US" dirty="0" err="1"/>
              <a:t>lưu</a:t>
            </a:r>
            <a:r>
              <a:rPr lang="en-US" dirty="0"/>
              <a:t> </a:t>
            </a:r>
            <a:r>
              <a:rPr lang="en-US" dirty="0" err="1"/>
              <a:t>ý</a:t>
            </a:r>
            <a:r>
              <a:rPr lang="en-US" dirty="0"/>
              <a:t>:</a:t>
            </a:r>
          </a:p>
          <a:p>
            <a:pPr lvl="1"/>
            <a:r>
              <a:rPr lang="en-US" altLang="en-US" dirty="0">
                <a:solidFill>
                  <a:srgbClr val="FF0000"/>
                </a:solidFill>
              </a:rPr>
              <a:t>Hai </a:t>
            </a:r>
            <a:r>
              <a:rPr lang="en-US" altLang="en-US" dirty="0" err="1">
                <a:solidFill>
                  <a:srgbClr val="FF0000"/>
                </a:solidFill>
              </a:rPr>
              <a:t>thực</a:t>
            </a:r>
            <a:r>
              <a:rPr lang="en-US" altLang="en-US" dirty="0">
                <a:solidFill>
                  <a:srgbClr val="FF0000"/>
                </a:solidFill>
              </a:rPr>
              <a:t> </a:t>
            </a:r>
            <a:r>
              <a:rPr lang="en-US" altLang="en-US" dirty="0" err="1">
                <a:solidFill>
                  <a:srgbClr val="FF0000"/>
                </a:solidFill>
              </a:rPr>
              <a:t>thể</a:t>
            </a:r>
            <a:r>
              <a:rPr lang="en-US" altLang="en-US" dirty="0">
                <a:solidFill>
                  <a:srgbClr val="FF0000"/>
                </a:solidFill>
              </a:rPr>
              <a:t> </a:t>
            </a:r>
            <a:r>
              <a:rPr lang="en-US" altLang="en-US" dirty="0" err="1">
                <a:solidFill>
                  <a:srgbClr val="FF0000"/>
                </a:solidFill>
              </a:rPr>
              <a:t>có</a:t>
            </a:r>
            <a:r>
              <a:rPr lang="en-US" altLang="en-US" dirty="0">
                <a:solidFill>
                  <a:srgbClr val="FF0000"/>
                </a:solidFill>
              </a:rPr>
              <a:t> </a:t>
            </a:r>
            <a:r>
              <a:rPr lang="en-US" altLang="en-US" dirty="0" err="1">
                <a:solidFill>
                  <a:srgbClr val="FF0000"/>
                </a:solidFill>
              </a:rPr>
              <a:t>thể</a:t>
            </a:r>
            <a:r>
              <a:rPr lang="en-US" altLang="en-US" dirty="0">
                <a:solidFill>
                  <a:srgbClr val="FF0000"/>
                </a:solidFill>
              </a:rPr>
              <a:t>: </a:t>
            </a:r>
            <a:r>
              <a:rPr lang="en-US" altLang="en-US" dirty="0" err="1">
                <a:solidFill>
                  <a:srgbClr val="FF0000"/>
                </a:solidFill>
              </a:rPr>
              <a:t>không</a:t>
            </a:r>
            <a:r>
              <a:rPr lang="en-US" altLang="en-US" dirty="0">
                <a:solidFill>
                  <a:srgbClr val="FF0000"/>
                </a:solidFill>
              </a:rPr>
              <a:t> </a:t>
            </a:r>
            <a:r>
              <a:rPr lang="en-US" altLang="en-US" dirty="0" err="1">
                <a:solidFill>
                  <a:srgbClr val="FF0000"/>
                </a:solidFill>
              </a:rPr>
              <a:t>có</a:t>
            </a:r>
            <a:r>
              <a:rPr lang="en-US" altLang="en-US" dirty="0">
                <a:solidFill>
                  <a:srgbClr val="FF0000"/>
                </a:solidFill>
              </a:rPr>
              <a:t> </a:t>
            </a:r>
            <a:r>
              <a:rPr lang="en-US" altLang="en-US" dirty="0" err="1">
                <a:solidFill>
                  <a:srgbClr val="FF0000"/>
                </a:solidFill>
              </a:rPr>
              <a:t>mối</a:t>
            </a:r>
            <a:r>
              <a:rPr lang="en-US" altLang="en-US" dirty="0">
                <a:solidFill>
                  <a:srgbClr val="FF0000"/>
                </a:solidFill>
              </a:rPr>
              <a:t> </a:t>
            </a:r>
            <a:r>
              <a:rPr lang="en-US" altLang="en-US" dirty="0" err="1">
                <a:solidFill>
                  <a:srgbClr val="FF0000"/>
                </a:solidFill>
              </a:rPr>
              <a:t>kết</a:t>
            </a:r>
            <a:r>
              <a:rPr lang="en-US" altLang="en-US" dirty="0">
                <a:solidFill>
                  <a:srgbClr val="FF0000"/>
                </a:solidFill>
              </a:rPr>
              <a:t> </a:t>
            </a:r>
            <a:r>
              <a:rPr lang="en-US" altLang="en-US" dirty="0" err="1">
                <a:solidFill>
                  <a:srgbClr val="FF0000"/>
                </a:solidFill>
              </a:rPr>
              <a:t>hợp</a:t>
            </a:r>
            <a:r>
              <a:rPr lang="en-US" altLang="en-US" dirty="0">
                <a:solidFill>
                  <a:srgbClr val="FF0000"/>
                </a:solidFill>
              </a:rPr>
              <a:t>, </a:t>
            </a:r>
            <a:r>
              <a:rPr lang="en-US" altLang="en-US" dirty="0" err="1">
                <a:solidFill>
                  <a:srgbClr val="FF0000"/>
                </a:solidFill>
              </a:rPr>
              <a:t>hoặc</a:t>
            </a:r>
            <a:r>
              <a:rPr lang="en-US" altLang="en-US" dirty="0">
                <a:solidFill>
                  <a:srgbClr val="FF0000"/>
                </a:solidFill>
              </a:rPr>
              <a:t> </a:t>
            </a:r>
            <a:r>
              <a:rPr lang="en-US" altLang="en-US" dirty="0" err="1">
                <a:solidFill>
                  <a:srgbClr val="FF0000"/>
                </a:solidFill>
              </a:rPr>
              <a:t>có</a:t>
            </a:r>
            <a:r>
              <a:rPr lang="en-US" altLang="en-US" dirty="0">
                <a:solidFill>
                  <a:srgbClr val="FF0000"/>
                </a:solidFill>
              </a:rPr>
              <a:t> </a:t>
            </a:r>
            <a:r>
              <a:rPr lang="en-US" altLang="en-US" dirty="0" err="1">
                <a:solidFill>
                  <a:srgbClr val="FF0000"/>
                </a:solidFill>
              </a:rPr>
              <a:t>nhiều</a:t>
            </a:r>
            <a:r>
              <a:rPr lang="en-US" altLang="en-US" dirty="0">
                <a:solidFill>
                  <a:srgbClr val="FF0000"/>
                </a:solidFill>
              </a:rPr>
              <a:t> </a:t>
            </a:r>
            <a:r>
              <a:rPr lang="en-US" altLang="en-US" dirty="0" err="1">
                <a:solidFill>
                  <a:srgbClr val="FF0000"/>
                </a:solidFill>
              </a:rPr>
              <a:t>mối</a:t>
            </a:r>
            <a:r>
              <a:rPr lang="en-US" altLang="en-US" dirty="0">
                <a:solidFill>
                  <a:srgbClr val="FF0000"/>
                </a:solidFill>
              </a:rPr>
              <a:t> </a:t>
            </a:r>
            <a:r>
              <a:rPr lang="en-US" altLang="en-US" dirty="0" err="1">
                <a:solidFill>
                  <a:srgbClr val="FF0000"/>
                </a:solidFill>
              </a:rPr>
              <a:t>kết</a:t>
            </a:r>
            <a:r>
              <a:rPr lang="en-US" altLang="en-US" dirty="0">
                <a:solidFill>
                  <a:srgbClr val="FF0000"/>
                </a:solidFill>
              </a:rPr>
              <a:t> </a:t>
            </a:r>
            <a:r>
              <a:rPr lang="en-US" altLang="en-US" dirty="0" err="1">
                <a:solidFill>
                  <a:srgbClr val="FF0000"/>
                </a:solidFill>
              </a:rPr>
              <a:t>hợp</a:t>
            </a:r>
            <a:r>
              <a:rPr lang="en-US" altLang="en-US" dirty="0">
                <a:solidFill>
                  <a:srgbClr val="FF0000"/>
                </a:solidFill>
              </a:rPr>
              <a:t>.</a:t>
            </a:r>
          </a:p>
          <a:p>
            <a:pPr lvl="1"/>
            <a:r>
              <a:rPr lang="en-US" altLang="en-US" dirty="0" err="1"/>
              <a:t>Một</a:t>
            </a:r>
            <a:r>
              <a:rPr lang="en-US" altLang="en-US" dirty="0"/>
              <a:t> </a:t>
            </a:r>
            <a:r>
              <a:rPr lang="en-US" altLang="en-US" dirty="0" err="1"/>
              <a:t>thực</a:t>
            </a:r>
            <a:r>
              <a:rPr lang="en-US" altLang="en-US" dirty="0"/>
              <a:t> </a:t>
            </a:r>
            <a:r>
              <a:rPr lang="en-US" altLang="en-US" dirty="0" err="1"/>
              <a:t>thể</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có</a:t>
            </a:r>
            <a:r>
              <a:rPr lang="en-US" altLang="en-US" dirty="0"/>
              <a:t> </a:t>
            </a:r>
            <a:r>
              <a:rPr lang="en-US" altLang="en-US" dirty="0" err="1"/>
              <a:t>mối</a:t>
            </a:r>
            <a:r>
              <a:rPr lang="en-US" altLang="en-US" dirty="0"/>
              <a:t> </a:t>
            </a:r>
            <a:r>
              <a:rPr lang="en-US" altLang="en-US" dirty="0" err="1"/>
              <a:t>kết</a:t>
            </a:r>
            <a:r>
              <a:rPr lang="en-US" altLang="en-US" dirty="0"/>
              <a:t> </a:t>
            </a:r>
            <a:r>
              <a:rPr lang="en-US" altLang="en-US" dirty="0" err="1"/>
              <a:t>hợp</a:t>
            </a:r>
            <a:r>
              <a:rPr lang="en-US" altLang="en-US" dirty="0"/>
              <a:t> </a:t>
            </a:r>
            <a:r>
              <a:rPr lang="en-US" altLang="en-US" dirty="0" err="1"/>
              <a:t>với</a:t>
            </a:r>
            <a:r>
              <a:rPr lang="en-US" altLang="en-US" dirty="0"/>
              <a:t> </a:t>
            </a:r>
            <a:r>
              <a:rPr lang="en-US" altLang="en-US" dirty="0" err="1">
                <a:solidFill>
                  <a:srgbClr val="FF0000"/>
                </a:solidFill>
              </a:rPr>
              <a:t>chính</a:t>
            </a:r>
            <a:r>
              <a:rPr lang="en-US" altLang="en-US" dirty="0">
                <a:solidFill>
                  <a:srgbClr val="FF0000"/>
                </a:solidFill>
              </a:rPr>
              <a:t> </a:t>
            </a:r>
            <a:r>
              <a:rPr lang="en-US" altLang="en-US" dirty="0" err="1">
                <a:solidFill>
                  <a:srgbClr val="FF0000"/>
                </a:solidFill>
              </a:rPr>
              <a:t>nó</a:t>
            </a:r>
            <a:r>
              <a:rPr lang="en-US" altLang="en-US" dirty="0"/>
              <a:t>.</a:t>
            </a:r>
          </a:p>
          <a:p>
            <a:pPr lvl="1"/>
            <a:endParaRPr lang="en-US" altLang="en-US" dirty="0"/>
          </a:p>
          <a:p>
            <a:endParaRPr lang="en-US" dirty="0"/>
          </a:p>
        </p:txBody>
      </p:sp>
      <p:pic>
        <p:nvPicPr>
          <p:cNvPr id="8" name="Picture 4">
            <a:extLst>
              <a:ext uri="{FF2B5EF4-FFF2-40B4-BE49-F238E27FC236}">
                <a16:creationId xmlns:a16="http://schemas.microsoft.com/office/drawing/2014/main" id="{669F9832-325A-984D-9074-67322F09369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81800" y="1600201"/>
            <a:ext cx="2590800" cy="244686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5">
            <a:extLst>
              <a:ext uri="{FF2B5EF4-FFF2-40B4-BE49-F238E27FC236}">
                <a16:creationId xmlns:a16="http://schemas.microsoft.com/office/drawing/2014/main" id="{C98A12EA-A9B1-924C-B92D-80565994D3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4419600"/>
            <a:ext cx="3200400" cy="1447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DC5B476-AE1A-E643-A6C0-50F759ED0F36}"/>
              </a:ext>
            </a:extLst>
          </p:cNvPr>
          <p:cNvSpPr txBox="1"/>
          <p:nvPr/>
        </p:nvSpPr>
        <p:spPr>
          <a:xfrm>
            <a:off x="10287000" y="4138474"/>
            <a:ext cx="1778000" cy="1754326"/>
          </a:xfrm>
          <a:prstGeom prst="rect">
            <a:avLst/>
          </a:prstGeom>
          <a:noFill/>
        </p:spPr>
        <p:txBody>
          <a:bodyPr wrap="square" rtlCol="0">
            <a:spAutoFit/>
          </a:bodyPr>
          <a:lstStyle/>
          <a:p>
            <a:r>
              <a:rPr lang="en-US">
                <a:solidFill>
                  <a:srgbClr val="0066FF"/>
                </a:solidFill>
              </a:rPr>
              <a:t>Thực thể </a:t>
            </a:r>
            <a:r>
              <a:rPr lang="en-US">
                <a:solidFill>
                  <a:srgbClr val="FF0000"/>
                </a:solidFill>
              </a:rPr>
              <a:t>SACH</a:t>
            </a:r>
            <a:r>
              <a:rPr lang="en-US">
                <a:solidFill>
                  <a:srgbClr val="0066FF"/>
                </a:solidFill>
              </a:rPr>
              <a:t> và thực thể </a:t>
            </a:r>
            <a:r>
              <a:rPr lang="en-US">
                <a:solidFill>
                  <a:srgbClr val="FF0000"/>
                </a:solidFill>
              </a:rPr>
              <a:t>TACGIA</a:t>
            </a:r>
            <a:r>
              <a:rPr lang="en-US">
                <a:solidFill>
                  <a:srgbClr val="0066FF"/>
                </a:solidFill>
              </a:rPr>
              <a:t> quan hệ với nhau qua mối quan hệ </a:t>
            </a:r>
            <a:r>
              <a:rPr lang="en-US">
                <a:solidFill>
                  <a:srgbClr val="FF0000"/>
                </a:solidFill>
              </a:rPr>
              <a:t>CUA.</a:t>
            </a:r>
          </a:p>
        </p:txBody>
      </p:sp>
    </p:spTree>
    <p:extLst>
      <p:ext uri="{BB962C8B-B14F-4D97-AF65-F5344CB8AC3E}">
        <p14:creationId xmlns:p14="http://schemas.microsoft.com/office/powerpoint/2010/main" val="381732368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44E47-FA55-BB44-8DDD-376580136E6A}"/>
              </a:ext>
            </a:extLst>
          </p:cNvPr>
          <p:cNvSpPr>
            <a:spLocks noGrp="1"/>
          </p:cNvSpPr>
          <p:nvPr>
            <p:ph type="title"/>
          </p:nvPr>
        </p:nvSpPr>
        <p:spPr/>
        <p:txBody>
          <a:bodyPr/>
          <a:lstStyle/>
          <a:p>
            <a:r>
              <a:rPr lang="en-US"/>
              <a:t>Một số ví dụ</a:t>
            </a:r>
          </a:p>
        </p:txBody>
      </p:sp>
      <p:pic>
        <p:nvPicPr>
          <p:cNvPr id="5" name="Picture 4">
            <a:extLst>
              <a:ext uri="{FF2B5EF4-FFF2-40B4-BE49-F238E27FC236}">
                <a16:creationId xmlns:a16="http://schemas.microsoft.com/office/drawing/2014/main" id="{93B8B4B5-9467-2D4D-8E7E-DDB805905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13970"/>
            <a:ext cx="3533776" cy="130917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14589182-D852-C144-945D-0CEFD56104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8162" y="1613970"/>
            <a:ext cx="3533775" cy="137151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5">
            <a:extLst>
              <a:ext uri="{FF2B5EF4-FFF2-40B4-BE49-F238E27FC236}">
                <a16:creationId xmlns:a16="http://schemas.microsoft.com/office/drawing/2014/main" id="{4703B04E-836D-CD42-A706-3C6EBF122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1417638"/>
            <a:ext cx="3810000" cy="295004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CCD47C1-3B85-BF44-9984-6C007135B4AF}"/>
              </a:ext>
            </a:extLst>
          </p:cNvPr>
          <p:cNvSpPr txBox="1"/>
          <p:nvPr/>
        </p:nvSpPr>
        <p:spPr>
          <a:xfrm>
            <a:off x="304800" y="3352800"/>
            <a:ext cx="3200400" cy="923330"/>
          </a:xfrm>
          <a:prstGeom prst="rect">
            <a:avLst/>
          </a:prstGeom>
          <a:noFill/>
        </p:spPr>
        <p:txBody>
          <a:bodyPr wrap="square" rtlCol="0">
            <a:spAutoFit/>
          </a:bodyPr>
          <a:lstStyle/>
          <a:p>
            <a:r>
              <a:rPr lang="en-US">
                <a:solidFill>
                  <a:srgbClr val="0066FF"/>
                </a:solidFill>
              </a:rPr>
              <a:t>Hai thực thể </a:t>
            </a:r>
            <a:r>
              <a:rPr lang="en-US">
                <a:solidFill>
                  <a:srgbClr val="FF0000"/>
                </a:solidFill>
              </a:rPr>
              <a:t>GV</a:t>
            </a:r>
            <a:r>
              <a:rPr lang="en-US">
                <a:solidFill>
                  <a:srgbClr val="0066FF"/>
                </a:solidFill>
              </a:rPr>
              <a:t> và </a:t>
            </a:r>
            <a:r>
              <a:rPr lang="en-US">
                <a:solidFill>
                  <a:srgbClr val="FF0000"/>
                </a:solidFill>
              </a:rPr>
              <a:t>DETAI</a:t>
            </a:r>
            <a:r>
              <a:rPr lang="en-US">
                <a:solidFill>
                  <a:srgbClr val="0066FF"/>
                </a:solidFill>
              </a:rPr>
              <a:t> có 2 mối quan hệ với nhau là: </a:t>
            </a:r>
            <a:r>
              <a:rPr lang="en-US">
                <a:solidFill>
                  <a:srgbClr val="FF0000"/>
                </a:solidFill>
              </a:rPr>
              <a:t>HD</a:t>
            </a:r>
            <a:r>
              <a:rPr lang="en-US">
                <a:solidFill>
                  <a:srgbClr val="0066FF"/>
                </a:solidFill>
              </a:rPr>
              <a:t> và </a:t>
            </a:r>
            <a:r>
              <a:rPr lang="en-US">
                <a:solidFill>
                  <a:srgbClr val="FF0000"/>
                </a:solidFill>
              </a:rPr>
              <a:t>PB</a:t>
            </a:r>
          </a:p>
        </p:txBody>
      </p:sp>
      <p:sp>
        <p:nvSpPr>
          <p:cNvPr id="9" name="TextBox 8">
            <a:extLst>
              <a:ext uri="{FF2B5EF4-FFF2-40B4-BE49-F238E27FC236}">
                <a16:creationId xmlns:a16="http://schemas.microsoft.com/office/drawing/2014/main" id="{3C244D9E-BADB-3244-9502-D4C0B1AAE497}"/>
              </a:ext>
            </a:extLst>
          </p:cNvPr>
          <p:cNvSpPr txBox="1"/>
          <p:nvPr/>
        </p:nvSpPr>
        <p:spPr>
          <a:xfrm>
            <a:off x="4360862" y="3349030"/>
            <a:ext cx="3200400" cy="646331"/>
          </a:xfrm>
          <a:prstGeom prst="rect">
            <a:avLst/>
          </a:prstGeom>
          <a:noFill/>
        </p:spPr>
        <p:txBody>
          <a:bodyPr wrap="square" rtlCol="0">
            <a:spAutoFit/>
          </a:bodyPr>
          <a:lstStyle/>
          <a:p>
            <a:r>
              <a:rPr lang="en-US">
                <a:solidFill>
                  <a:srgbClr val="0066FF"/>
                </a:solidFill>
              </a:rPr>
              <a:t>Thực thể </a:t>
            </a:r>
            <a:r>
              <a:rPr lang="en-US">
                <a:solidFill>
                  <a:srgbClr val="FF0000"/>
                </a:solidFill>
              </a:rPr>
              <a:t>NKHAU</a:t>
            </a:r>
            <a:r>
              <a:rPr lang="en-US">
                <a:solidFill>
                  <a:srgbClr val="0066FF"/>
                </a:solidFill>
              </a:rPr>
              <a:t> có mối quan hệ </a:t>
            </a:r>
            <a:r>
              <a:rPr lang="en-US">
                <a:solidFill>
                  <a:srgbClr val="FF0000"/>
                </a:solidFill>
              </a:rPr>
              <a:t>Ket hon</a:t>
            </a:r>
            <a:r>
              <a:rPr lang="en-US">
                <a:solidFill>
                  <a:srgbClr val="0066FF"/>
                </a:solidFill>
              </a:rPr>
              <a:t> với chính nó </a:t>
            </a:r>
            <a:endParaRPr lang="en-US">
              <a:solidFill>
                <a:srgbClr val="FF0000"/>
              </a:solidFill>
            </a:endParaRPr>
          </a:p>
        </p:txBody>
      </p:sp>
      <p:sp>
        <p:nvSpPr>
          <p:cNvPr id="10" name="TextBox 9">
            <a:extLst>
              <a:ext uri="{FF2B5EF4-FFF2-40B4-BE49-F238E27FC236}">
                <a16:creationId xmlns:a16="http://schemas.microsoft.com/office/drawing/2014/main" id="{97B46112-2AE1-3041-9D53-B45083F4F98E}"/>
              </a:ext>
            </a:extLst>
          </p:cNvPr>
          <p:cNvSpPr txBox="1"/>
          <p:nvPr/>
        </p:nvSpPr>
        <p:spPr>
          <a:xfrm>
            <a:off x="7561262" y="4505366"/>
            <a:ext cx="4572001" cy="1477328"/>
          </a:xfrm>
          <a:prstGeom prst="rect">
            <a:avLst/>
          </a:prstGeom>
          <a:noFill/>
        </p:spPr>
        <p:txBody>
          <a:bodyPr wrap="square" rtlCol="0">
            <a:spAutoFit/>
          </a:bodyPr>
          <a:lstStyle/>
          <a:p>
            <a:r>
              <a:rPr lang="en-US">
                <a:solidFill>
                  <a:srgbClr val="0066FF"/>
                </a:solidFill>
              </a:rPr>
              <a:t>3 thực thể </a:t>
            </a:r>
            <a:r>
              <a:rPr lang="en-US">
                <a:solidFill>
                  <a:srgbClr val="FF0000"/>
                </a:solidFill>
              </a:rPr>
              <a:t>NVIEN, PBAN và PXUONG </a:t>
            </a:r>
            <a:r>
              <a:rPr lang="en-US">
                <a:solidFill>
                  <a:srgbClr val="0066FF"/>
                </a:solidFill>
              </a:rPr>
              <a:t>có các mối quan hệ như sau: </a:t>
            </a:r>
          </a:p>
          <a:p>
            <a:pPr marL="342900" indent="-342900">
              <a:buFont typeface="+mj-lt"/>
              <a:buAutoNum type="arabicPeriod"/>
            </a:pPr>
            <a:r>
              <a:rPr lang="en-US">
                <a:solidFill>
                  <a:srgbClr val="FF0000"/>
                </a:solidFill>
              </a:rPr>
              <a:t>NVIEN</a:t>
            </a:r>
            <a:r>
              <a:rPr lang="en-US">
                <a:solidFill>
                  <a:srgbClr val="0066FF"/>
                </a:solidFill>
              </a:rPr>
              <a:t> quan hệ Thuoc1 với </a:t>
            </a:r>
            <a:r>
              <a:rPr lang="en-US">
                <a:solidFill>
                  <a:srgbClr val="FF0000"/>
                </a:solidFill>
              </a:rPr>
              <a:t>PBAN</a:t>
            </a:r>
            <a:r>
              <a:rPr lang="en-US">
                <a:solidFill>
                  <a:srgbClr val="0066FF"/>
                </a:solidFill>
              </a:rPr>
              <a:t>.</a:t>
            </a:r>
          </a:p>
          <a:p>
            <a:pPr marL="342900" indent="-342900">
              <a:buFont typeface="+mj-lt"/>
              <a:buAutoNum type="arabicPeriod"/>
            </a:pPr>
            <a:r>
              <a:rPr lang="en-US">
                <a:solidFill>
                  <a:srgbClr val="FF0000"/>
                </a:solidFill>
              </a:rPr>
              <a:t>NVIEN</a:t>
            </a:r>
            <a:r>
              <a:rPr lang="en-US">
                <a:solidFill>
                  <a:srgbClr val="0066FF"/>
                </a:solidFill>
              </a:rPr>
              <a:t> quan hệ Thuoc2 với </a:t>
            </a:r>
            <a:r>
              <a:rPr lang="en-US">
                <a:solidFill>
                  <a:srgbClr val="FF0000"/>
                </a:solidFill>
              </a:rPr>
              <a:t>PXUONG</a:t>
            </a:r>
            <a:r>
              <a:rPr lang="en-US">
                <a:solidFill>
                  <a:srgbClr val="0066FF"/>
                </a:solidFill>
              </a:rPr>
              <a:t>.</a:t>
            </a:r>
          </a:p>
          <a:p>
            <a:pPr marL="342900" indent="-342900">
              <a:buFont typeface="+mj-lt"/>
              <a:buAutoNum type="arabicPeriod"/>
            </a:pPr>
            <a:r>
              <a:rPr lang="en-US">
                <a:solidFill>
                  <a:srgbClr val="FF0000"/>
                </a:solidFill>
              </a:rPr>
              <a:t>PBAN</a:t>
            </a:r>
            <a:r>
              <a:rPr lang="en-US">
                <a:solidFill>
                  <a:srgbClr val="0066FF"/>
                </a:solidFill>
              </a:rPr>
              <a:t> không có quan hệ với </a:t>
            </a:r>
            <a:r>
              <a:rPr lang="en-US">
                <a:solidFill>
                  <a:srgbClr val="FF0000"/>
                </a:solidFill>
              </a:rPr>
              <a:t>PXUONG</a:t>
            </a:r>
            <a:r>
              <a:rPr lang="en-US">
                <a:solidFill>
                  <a:srgbClr val="0066FF"/>
                </a:solidFill>
              </a:rPr>
              <a:t>.</a:t>
            </a:r>
          </a:p>
        </p:txBody>
      </p:sp>
    </p:spTree>
    <p:extLst>
      <p:ext uri="{BB962C8B-B14F-4D97-AF65-F5344CB8AC3E}">
        <p14:creationId xmlns:p14="http://schemas.microsoft.com/office/powerpoint/2010/main" val="361503408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3AC8E7-A9C7-6440-B1BB-72E938F3CEB2}"/>
              </a:ext>
            </a:extLst>
          </p:cNvPr>
          <p:cNvSpPr>
            <a:spLocks noGrp="1"/>
          </p:cNvSpPr>
          <p:nvPr>
            <p:ph type="title"/>
          </p:nvPr>
        </p:nvSpPr>
        <p:spPr/>
        <p:txBody>
          <a:bodyPr/>
          <a:lstStyle/>
          <a:p>
            <a:r>
              <a:rPr lang="en-US"/>
              <a:t>Bản số</a:t>
            </a:r>
          </a:p>
        </p:txBody>
      </p:sp>
      <p:sp>
        <p:nvSpPr>
          <p:cNvPr id="6" name="Content Placeholder 5">
            <a:extLst>
              <a:ext uri="{FF2B5EF4-FFF2-40B4-BE49-F238E27FC236}">
                <a16:creationId xmlns:a16="http://schemas.microsoft.com/office/drawing/2014/main" id="{DCD7004D-E177-4547-8E6F-F9750A7AEA07}"/>
              </a:ext>
            </a:extLst>
          </p:cNvPr>
          <p:cNvSpPr>
            <a:spLocks noGrp="1"/>
          </p:cNvSpPr>
          <p:nvPr>
            <p:ph idx="1"/>
          </p:nvPr>
        </p:nvSpPr>
        <p:spPr/>
        <p:txBody>
          <a:bodyPr/>
          <a:lstStyle/>
          <a:p>
            <a:r>
              <a:rPr lang="en-US"/>
              <a:t>Ý nghĩa: </a:t>
            </a:r>
            <a:r>
              <a:rPr lang="en-US" altLang="en-US"/>
              <a:t>Nhằm mô tả </a:t>
            </a:r>
            <a:r>
              <a:rPr lang="en-US" altLang="en-US">
                <a:solidFill>
                  <a:srgbClr val="FF0000"/>
                </a:solidFill>
              </a:rPr>
              <a:t>định lượng </a:t>
            </a:r>
            <a:r>
              <a:rPr lang="en-US" altLang="en-US"/>
              <a:t>mối quan hệ giữa các thực thể.</a:t>
            </a:r>
          </a:p>
          <a:p>
            <a:r>
              <a:rPr lang="vi-VN"/>
              <a:t>Định lượng thể hiện 2 trị: </a:t>
            </a:r>
            <a:r>
              <a:rPr lang="vi-VN" b="1">
                <a:solidFill>
                  <a:srgbClr val="FF0000"/>
                </a:solidFill>
              </a:rPr>
              <a:t>max, min</a:t>
            </a:r>
            <a:r>
              <a:rPr lang="vi-VN"/>
              <a:t>.</a:t>
            </a:r>
          </a:p>
          <a:p>
            <a:pPr lvl="1"/>
            <a:r>
              <a:rPr lang="vi-VN"/>
              <a:t>C: </a:t>
            </a:r>
            <a:r>
              <a:rPr lang="vi-VN">
                <a:solidFill>
                  <a:srgbClr val="FF0000"/>
                </a:solidFill>
              </a:rPr>
              <a:t>?</a:t>
            </a:r>
            <a:r>
              <a:rPr lang="vi-VN"/>
              <a:t> = 1 tác giả tối thiểu viết mấy sách.</a:t>
            </a:r>
          </a:p>
          <a:p>
            <a:pPr lvl="1"/>
            <a:r>
              <a:rPr lang="vi-VN"/>
              <a:t>D: </a:t>
            </a:r>
            <a:r>
              <a:rPr lang="vi-VN">
                <a:solidFill>
                  <a:srgbClr val="FF0000"/>
                </a:solidFill>
              </a:rPr>
              <a:t>?</a:t>
            </a:r>
            <a:r>
              <a:rPr lang="vi-VN"/>
              <a:t> = 1 tác giả tối đa viết mấy sách.</a:t>
            </a:r>
          </a:p>
          <a:p>
            <a:pPr lvl="1"/>
            <a:r>
              <a:rPr lang="vi-VN"/>
              <a:t>A: </a:t>
            </a:r>
            <a:r>
              <a:rPr lang="vi-VN">
                <a:solidFill>
                  <a:srgbClr val="FF0000"/>
                </a:solidFill>
              </a:rPr>
              <a:t>?</a:t>
            </a:r>
            <a:r>
              <a:rPr lang="vi-VN"/>
              <a:t> = 1 sách tối thiểu của mấy tác giả.</a:t>
            </a:r>
          </a:p>
          <a:p>
            <a:pPr lvl="1"/>
            <a:r>
              <a:rPr lang="vi-VN"/>
              <a:t>B: </a:t>
            </a:r>
            <a:r>
              <a:rPr lang="vi-VN">
                <a:solidFill>
                  <a:srgbClr val="FF0000"/>
                </a:solidFill>
              </a:rPr>
              <a:t>?</a:t>
            </a:r>
            <a:r>
              <a:rPr lang="vi-VN"/>
              <a:t> = 1 sách tối đa của mấy tác giả.</a:t>
            </a:r>
          </a:p>
          <a:p>
            <a:endParaRPr lang="en-US"/>
          </a:p>
        </p:txBody>
      </p:sp>
      <p:pic>
        <p:nvPicPr>
          <p:cNvPr id="7" name="Picture 4">
            <a:extLst>
              <a:ext uri="{FF2B5EF4-FFF2-40B4-BE49-F238E27FC236}">
                <a16:creationId xmlns:a16="http://schemas.microsoft.com/office/drawing/2014/main" id="{6AA27BF1-8B11-D143-A425-4E8AC7A56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224314"/>
            <a:ext cx="2057400" cy="10776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5">
            <a:extLst>
              <a:ext uri="{FF2B5EF4-FFF2-40B4-BE49-F238E27FC236}">
                <a16:creationId xmlns:a16="http://schemas.microsoft.com/office/drawing/2014/main" id="{F37BCB2A-13A7-C94B-A98D-E75BDB75E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1618" y="4343400"/>
            <a:ext cx="4503964" cy="1524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27402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9F6D2-7F14-A542-A41E-D753B709705C}"/>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6EC5F610-5F99-C74F-B418-6A10CF5134D9}"/>
              </a:ext>
            </a:extLst>
          </p:cNvPr>
          <p:cNvSpPr>
            <a:spLocks noGrp="1"/>
          </p:cNvSpPr>
          <p:nvPr>
            <p:ph idx="1"/>
          </p:nvPr>
        </p:nvSpPr>
        <p:spPr/>
        <p:txBody>
          <a:bodyPr/>
          <a:lstStyle/>
          <a:p>
            <a:pPr marL="0" indent="0">
              <a:lnSpc>
                <a:spcPct val="90000"/>
              </a:lnSpc>
              <a:buNone/>
            </a:pPr>
            <a:r>
              <a:rPr lang="en-US" altLang="en-US">
                <a:solidFill>
                  <a:srgbClr val="FF0000"/>
                </a:solidFill>
              </a:rPr>
              <a:t>Bài toán quản lý nhân sự:</a:t>
            </a:r>
          </a:p>
          <a:p>
            <a:pPr marL="457200" lvl="1" indent="0">
              <a:lnSpc>
                <a:spcPct val="90000"/>
              </a:lnSpc>
              <a:buNone/>
            </a:pPr>
            <a:r>
              <a:rPr lang="en-US" altLang="en-US"/>
              <a:t>Trong mô hình quản lý nhân sự, có các </a:t>
            </a:r>
            <a:r>
              <a:rPr lang="en-US" altLang="en-US">
                <a:solidFill>
                  <a:srgbClr val="FF0000"/>
                </a:solidFill>
              </a:rPr>
              <a:t>nhân viên, phòng ban và các chức vụ</a:t>
            </a:r>
            <a:r>
              <a:rPr lang="en-US" altLang="en-US"/>
              <a:t> của nhân viên trong phòng ban. Một </a:t>
            </a:r>
            <a:r>
              <a:rPr lang="en-US" altLang="en-US">
                <a:solidFill>
                  <a:srgbClr val="FF0000"/>
                </a:solidFill>
              </a:rPr>
              <a:t>nhân viên </a:t>
            </a:r>
            <a:r>
              <a:rPr lang="en-US" altLang="en-US"/>
              <a:t>có thể </a:t>
            </a:r>
            <a:r>
              <a:rPr lang="en-US" altLang="en-US">
                <a:solidFill>
                  <a:srgbClr val="FF0000"/>
                </a:solidFill>
              </a:rPr>
              <a:t>nắm nhiều chức vụ </a:t>
            </a:r>
            <a:r>
              <a:rPr lang="en-US" altLang="en-US"/>
              <a:t>trong các </a:t>
            </a:r>
            <a:r>
              <a:rPr lang="en-US" altLang="en-US">
                <a:solidFill>
                  <a:srgbClr val="FF0000"/>
                </a:solidFill>
              </a:rPr>
              <a:t>phòng ban</a:t>
            </a:r>
            <a:r>
              <a:rPr lang="en-US" altLang="en-US"/>
              <a:t>, một </a:t>
            </a:r>
            <a:r>
              <a:rPr lang="en-US" altLang="en-US">
                <a:solidFill>
                  <a:srgbClr val="FF0000"/>
                </a:solidFill>
              </a:rPr>
              <a:t>phòng ban </a:t>
            </a:r>
            <a:r>
              <a:rPr lang="en-US" altLang="en-US"/>
              <a:t>có thể </a:t>
            </a:r>
            <a:r>
              <a:rPr lang="en-US" altLang="en-US">
                <a:solidFill>
                  <a:srgbClr val="FF0000"/>
                </a:solidFill>
              </a:rPr>
              <a:t>có nhiều nhân viên </a:t>
            </a:r>
            <a:r>
              <a:rPr lang="en-US" altLang="en-US"/>
              <a:t>với các chức vụ, và một </a:t>
            </a:r>
            <a:r>
              <a:rPr lang="en-US" altLang="en-US">
                <a:solidFill>
                  <a:srgbClr val="FF0000"/>
                </a:solidFill>
              </a:rPr>
              <a:t>chức vụ</a:t>
            </a:r>
            <a:r>
              <a:rPr lang="en-US" altLang="en-US"/>
              <a:t> cũng có thể </a:t>
            </a:r>
            <a:r>
              <a:rPr lang="en-US" altLang="en-US">
                <a:solidFill>
                  <a:srgbClr val="FF0000"/>
                </a:solidFill>
              </a:rPr>
              <a:t>cho nhiều nhân viên </a:t>
            </a:r>
            <a:r>
              <a:rPr lang="en-US" altLang="en-US"/>
              <a:t>trong </a:t>
            </a:r>
            <a:r>
              <a:rPr lang="en-US" altLang="en-US">
                <a:solidFill>
                  <a:srgbClr val="FF0000"/>
                </a:solidFill>
              </a:rPr>
              <a:t>các phòng ban.</a:t>
            </a:r>
          </a:p>
          <a:p>
            <a:pPr marL="457200" lvl="1" indent="0">
              <a:lnSpc>
                <a:spcPct val="90000"/>
              </a:lnSpc>
              <a:buNone/>
            </a:pPr>
            <a:endParaRPr lang="en-US">
              <a:solidFill>
                <a:srgbClr val="FF0000"/>
              </a:solidFill>
            </a:endParaRPr>
          </a:p>
          <a:p>
            <a:pPr marL="514350" indent="-457200">
              <a:lnSpc>
                <a:spcPct val="90000"/>
              </a:lnSpc>
            </a:pPr>
            <a:r>
              <a:rPr lang="en-US"/>
              <a:t>Thiết kế mô hình ERD cho bài toán trên?</a:t>
            </a:r>
          </a:p>
        </p:txBody>
      </p:sp>
    </p:spTree>
    <p:extLst>
      <p:ext uri="{BB962C8B-B14F-4D97-AF65-F5344CB8AC3E}">
        <p14:creationId xmlns:p14="http://schemas.microsoft.com/office/powerpoint/2010/main" val="105499423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50B7-DA2A-E343-850D-E742DAEA9F49}"/>
              </a:ext>
            </a:extLst>
          </p:cNvPr>
          <p:cNvSpPr>
            <a:spLocks noGrp="1"/>
          </p:cNvSpPr>
          <p:nvPr>
            <p:ph type="title"/>
          </p:nvPr>
        </p:nvSpPr>
        <p:spPr/>
        <p:txBody>
          <a:bodyPr/>
          <a:lstStyle/>
          <a:p>
            <a:r>
              <a:rPr lang="en-US"/>
              <a:t>Ví dụ</a:t>
            </a:r>
          </a:p>
        </p:txBody>
      </p:sp>
      <p:sp>
        <p:nvSpPr>
          <p:cNvPr id="4" name="Content Placeholder 3">
            <a:extLst>
              <a:ext uri="{FF2B5EF4-FFF2-40B4-BE49-F238E27FC236}">
                <a16:creationId xmlns:a16="http://schemas.microsoft.com/office/drawing/2014/main" id="{620BBF8E-AECD-6B48-9FC5-BCF7C6524ED3}"/>
              </a:ext>
            </a:extLst>
          </p:cNvPr>
          <p:cNvSpPr>
            <a:spLocks noGrp="1"/>
          </p:cNvSpPr>
          <p:nvPr>
            <p:ph sz="half" idx="1"/>
          </p:nvPr>
        </p:nvSpPr>
        <p:spPr>
          <a:xfrm>
            <a:off x="228600" y="1166018"/>
            <a:ext cx="5537201" cy="4960146"/>
          </a:xfrm>
        </p:spPr>
        <p:txBody>
          <a:bodyPr/>
          <a:lstStyle/>
          <a:p>
            <a:r>
              <a:rPr lang="en-US">
                <a:solidFill>
                  <a:srgbClr val="FF0000"/>
                </a:solidFill>
              </a:rPr>
              <a:t>Các thực thể: </a:t>
            </a:r>
          </a:p>
          <a:p>
            <a:pPr lvl="1"/>
            <a:r>
              <a:rPr lang="en-US"/>
              <a:t>NV: Nhân viên.</a:t>
            </a:r>
          </a:p>
          <a:p>
            <a:pPr lvl="1"/>
            <a:r>
              <a:rPr lang="en-US"/>
              <a:t>PB: Phòng ban.</a:t>
            </a:r>
          </a:p>
          <a:p>
            <a:pPr lvl="1"/>
            <a:r>
              <a:rPr lang="en-US"/>
              <a:t>CHUCVU: chức vụ.</a:t>
            </a:r>
          </a:p>
          <a:p>
            <a:r>
              <a:rPr lang="en-US">
                <a:solidFill>
                  <a:srgbClr val="FF0000"/>
                </a:solidFill>
              </a:rPr>
              <a:t>Mối kết hợp và bản số:</a:t>
            </a:r>
          </a:p>
          <a:p>
            <a:pPr lvl="1"/>
            <a:r>
              <a:rPr lang="en-US"/>
              <a:t>1 nhân viên có thể </a:t>
            </a:r>
            <a:r>
              <a:rPr lang="en-US">
                <a:solidFill>
                  <a:srgbClr val="FF0000"/>
                </a:solidFill>
              </a:rPr>
              <a:t>thuộc 1 hoặc nhiều</a:t>
            </a:r>
            <a:r>
              <a:rPr lang="en-US"/>
              <a:t> phòng ban. Một phòng ban có thể có </a:t>
            </a:r>
            <a:r>
              <a:rPr lang="en-US">
                <a:solidFill>
                  <a:srgbClr val="FF0000"/>
                </a:solidFill>
              </a:rPr>
              <a:t>1 hoặc nhiều </a:t>
            </a:r>
            <a:r>
              <a:rPr lang="en-US"/>
              <a:t>nhân viên.</a:t>
            </a:r>
          </a:p>
          <a:p>
            <a:pPr lvl="1"/>
            <a:r>
              <a:rPr lang="en-US"/>
              <a:t>Một nhân viên có thể đảm nhiệm </a:t>
            </a:r>
            <a:r>
              <a:rPr lang="en-US">
                <a:solidFill>
                  <a:srgbClr val="FF0000"/>
                </a:solidFill>
              </a:rPr>
              <a:t>một hoặc nhiều</a:t>
            </a:r>
            <a:r>
              <a:rPr lang="en-US"/>
              <a:t> chức vụ. Một chưc vụ có thể do </a:t>
            </a:r>
            <a:r>
              <a:rPr lang="en-US">
                <a:solidFill>
                  <a:srgbClr val="FF0000"/>
                </a:solidFill>
              </a:rPr>
              <a:t>một hoặc nhiều </a:t>
            </a:r>
            <a:r>
              <a:rPr lang="en-US"/>
              <a:t>nhân viên đảm nhiệm</a:t>
            </a:r>
          </a:p>
        </p:txBody>
      </p:sp>
      <p:pic>
        <p:nvPicPr>
          <p:cNvPr id="6" name="Picture 4">
            <a:extLst>
              <a:ext uri="{FF2B5EF4-FFF2-40B4-BE49-F238E27FC236}">
                <a16:creationId xmlns:a16="http://schemas.microsoft.com/office/drawing/2014/main" id="{FCE9E417-71D2-EE40-9616-2BC87937FF2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07005" y="2197100"/>
            <a:ext cx="4700795" cy="28979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19621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BD56-382F-5B42-8839-305166F188DB}"/>
              </a:ext>
            </a:extLst>
          </p:cNvPr>
          <p:cNvSpPr>
            <a:spLocks noGrp="1"/>
          </p:cNvSpPr>
          <p:nvPr>
            <p:ph type="title"/>
          </p:nvPr>
        </p:nvSpPr>
        <p:spPr/>
        <p:txBody>
          <a:bodyPr/>
          <a:lstStyle/>
          <a:p>
            <a:r>
              <a:rPr lang="en-US" dirty="0" err="1"/>
              <a:t>Chuyển</a:t>
            </a:r>
            <a:r>
              <a:rPr lang="en-US" dirty="0"/>
              <a:t> </a:t>
            </a:r>
            <a:r>
              <a:rPr lang="en-US" dirty="0" err="1"/>
              <a:t>đổi</a:t>
            </a:r>
            <a:r>
              <a:rPr lang="en-US" dirty="0"/>
              <a:t> </a:t>
            </a:r>
            <a:r>
              <a:rPr lang="en-US" dirty="0" err="1"/>
              <a:t>mô</a:t>
            </a:r>
            <a:r>
              <a:rPr lang="en-US" dirty="0"/>
              <a:t> </a:t>
            </a:r>
            <a:r>
              <a:rPr lang="en-US" dirty="0" err="1"/>
              <a:t>hình</a:t>
            </a:r>
            <a:br>
              <a:rPr lang="en-US" dirty="0"/>
            </a:br>
            <a:r>
              <a:rPr lang="en-US" dirty="0" err="1"/>
              <a:t>quan</a:t>
            </a:r>
            <a:r>
              <a:rPr lang="en-US" dirty="0"/>
              <a:t> </a:t>
            </a:r>
            <a:r>
              <a:rPr lang="en-US" dirty="0" err="1"/>
              <a:t>niệm</a:t>
            </a:r>
            <a:r>
              <a:rPr lang="en-US" dirty="0"/>
              <a:t> sang logic</a:t>
            </a:r>
          </a:p>
        </p:txBody>
      </p:sp>
      <p:sp>
        <p:nvSpPr>
          <p:cNvPr id="5" name="Content Placeholder 4">
            <a:extLst>
              <a:ext uri="{FF2B5EF4-FFF2-40B4-BE49-F238E27FC236}">
                <a16:creationId xmlns:a16="http://schemas.microsoft.com/office/drawing/2014/main" id="{71985B7B-ECC0-FC46-9977-4074633B4522}"/>
              </a:ext>
            </a:extLst>
          </p:cNvPr>
          <p:cNvSpPr>
            <a:spLocks noGrp="1"/>
          </p:cNvSpPr>
          <p:nvPr>
            <p:ph idx="1"/>
          </p:nvPr>
        </p:nvSpPr>
        <p:spPr/>
        <p:txBody>
          <a:bodyPr/>
          <a:lstStyle/>
          <a:p>
            <a:r>
              <a:rPr lang="vi-VN"/>
              <a:t>Mục đích: Chuyển dữ liệu từ mức quan niệm (mức 1) sang mức logic (mức 2).</a:t>
            </a:r>
          </a:p>
          <a:p>
            <a:r>
              <a:rPr lang="en-US"/>
              <a:t>Có các khả năng chuyển như sau:</a:t>
            </a:r>
          </a:p>
          <a:p>
            <a:pPr lvl="1"/>
            <a:r>
              <a:rPr lang="en-US">
                <a:solidFill>
                  <a:srgbClr val="FF0000"/>
                </a:solidFill>
              </a:rPr>
              <a:t>Khả năng 1</a:t>
            </a:r>
            <a:r>
              <a:rPr lang="en-US"/>
              <a:t>: </a:t>
            </a:r>
            <a:r>
              <a:rPr lang="en-US" altLang="en-US"/>
              <a:t>Bản số (1,1)-(1,1).</a:t>
            </a:r>
          </a:p>
          <a:p>
            <a:pPr lvl="1"/>
            <a:r>
              <a:rPr lang="en-US">
                <a:solidFill>
                  <a:srgbClr val="FF0000"/>
                </a:solidFill>
              </a:rPr>
              <a:t>Khả năng 2</a:t>
            </a:r>
            <a:r>
              <a:rPr lang="en-US"/>
              <a:t>: Bản số (0,1)-(1,1).</a:t>
            </a:r>
          </a:p>
          <a:p>
            <a:pPr lvl="1"/>
            <a:r>
              <a:rPr lang="en-US">
                <a:solidFill>
                  <a:srgbClr val="FF0000"/>
                </a:solidFill>
              </a:rPr>
              <a:t>Khả năng 3</a:t>
            </a:r>
            <a:r>
              <a:rPr lang="en-US"/>
              <a:t>: Bản số (0,1)-(0,1).</a:t>
            </a:r>
          </a:p>
          <a:p>
            <a:pPr lvl="1"/>
            <a:r>
              <a:rPr lang="en-US">
                <a:solidFill>
                  <a:srgbClr val="FF0000"/>
                </a:solidFill>
              </a:rPr>
              <a:t>Khả năng 4</a:t>
            </a:r>
            <a:r>
              <a:rPr lang="en-US"/>
              <a:t>: Bản số (1,1)-(1,n).</a:t>
            </a:r>
          </a:p>
          <a:p>
            <a:pPr lvl="1"/>
            <a:r>
              <a:rPr lang="en-US">
                <a:solidFill>
                  <a:srgbClr val="FF0000"/>
                </a:solidFill>
              </a:rPr>
              <a:t>Khả năng 5</a:t>
            </a:r>
            <a:r>
              <a:rPr lang="en-US"/>
              <a:t>: </a:t>
            </a:r>
            <a:r>
              <a:rPr lang="fr-FR" altLang="en-US"/>
              <a:t>Bản số (1,n)-(1,n)</a:t>
            </a:r>
            <a:r>
              <a:rPr lang="en-US" altLang="en-US" b="1"/>
              <a:t>.</a:t>
            </a:r>
            <a:r>
              <a:rPr lang="en-US"/>
              <a:t> </a:t>
            </a:r>
          </a:p>
          <a:p>
            <a:pPr lvl="1"/>
            <a:endParaRPr lang="en-US"/>
          </a:p>
          <a:p>
            <a:pPr lvl="1"/>
            <a:endParaRPr lang="en-US"/>
          </a:p>
        </p:txBody>
      </p:sp>
    </p:spTree>
    <p:extLst>
      <p:ext uri="{BB962C8B-B14F-4D97-AF65-F5344CB8AC3E}">
        <p14:creationId xmlns:p14="http://schemas.microsoft.com/office/powerpoint/2010/main" val="253542868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D903-BE46-F743-9A76-4F8208C8B2B5}"/>
              </a:ext>
            </a:extLst>
          </p:cNvPr>
          <p:cNvSpPr>
            <a:spLocks noGrp="1"/>
          </p:cNvSpPr>
          <p:nvPr>
            <p:ph type="title"/>
          </p:nvPr>
        </p:nvSpPr>
        <p:spPr/>
        <p:txBody>
          <a:bodyPr/>
          <a:lstStyle/>
          <a:p>
            <a:r>
              <a:rPr lang="en-US" dirty="0" err="1"/>
              <a:t>Khả</a:t>
            </a:r>
            <a:r>
              <a:rPr lang="en-US" dirty="0"/>
              <a:t> </a:t>
            </a:r>
            <a:r>
              <a:rPr lang="en-US" dirty="0" err="1"/>
              <a:t>năng</a:t>
            </a:r>
            <a:r>
              <a:rPr lang="en-US" dirty="0"/>
              <a:t> 1: </a:t>
            </a:r>
            <a:r>
              <a:rPr lang="en-US" dirty="0" err="1"/>
              <a:t>Bản</a:t>
            </a:r>
            <a:r>
              <a:rPr lang="en-US" dirty="0"/>
              <a:t> </a:t>
            </a:r>
            <a:r>
              <a:rPr lang="en-US" dirty="0" err="1"/>
              <a:t>số</a:t>
            </a:r>
            <a:r>
              <a:rPr lang="en-US" dirty="0"/>
              <a:t> (1,1)-(1,1).</a:t>
            </a:r>
          </a:p>
        </p:txBody>
      </p:sp>
      <p:sp>
        <p:nvSpPr>
          <p:cNvPr id="4" name="Content Placeholder 3">
            <a:extLst>
              <a:ext uri="{FF2B5EF4-FFF2-40B4-BE49-F238E27FC236}">
                <a16:creationId xmlns:a16="http://schemas.microsoft.com/office/drawing/2014/main" id="{BE2327F2-9441-7B4A-B53A-5D4653FF4062}"/>
              </a:ext>
            </a:extLst>
          </p:cNvPr>
          <p:cNvSpPr>
            <a:spLocks noGrp="1"/>
          </p:cNvSpPr>
          <p:nvPr>
            <p:ph sz="half" idx="1"/>
          </p:nvPr>
        </p:nvSpPr>
        <p:spPr/>
        <p:txBody>
          <a:bodyPr/>
          <a:lstStyle/>
          <a:p>
            <a:pPr marL="0" indent="0">
              <a:buNone/>
            </a:pPr>
            <a:r>
              <a:rPr lang="en-US" b="1"/>
              <a:t>Bản số (1,1)-(1,1)</a:t>
            </a:r>
          </a:p>
          <a:p>
            <a:pPr marL="0" indent="0">
              <a:buNone/>
            </a:pPr>
            <a:r>
              <a:rPr lang="en-US"/>
              <a:t>Chuyển:</a:t>
            </a:r>
          </a:p>
          <a:p>
            <a:pPr marL="0" indent="0">
              <a:buNone/>
            </a:pPr>
            <a:r>
              <a:rPr lang="en-US"/>
              <a:t>	T1 (</a:t>
            </a:r>
            <a:r>
              <a:rPr lang="en-US" u="sng">
                <a:solidFill>
                  <a:srgbClr val="FF0000"/>
                </a:solidFill>
              </a:rPr>
              <a:t>A1</a:t>
            </a:r>
            <a:r>
              <a:rPr lang="en-US"/>
              <a:t>, A2, B1)</a:t>
            </a:r>
          </a:p>
          <a:p>
            <a:pPr marL="0" indent="0">
              <a:buNone/>
            </a:pPr>
            <a:r>
              <a:rPr lang="en-US"/>
              <a:t>	T2 (</a:t>
            </a:r>
            <a:r>
              <a:rPr lang="en-US" u="sng">
                <a:solidFill>
                  <a:srgbClr val="FF0000"/>
                </a:solidFill>
              </a:rPr>
              <a:t>B1</a:t>
            </a:r>
            <a:r>
              <a:rPr lang="en-US"/>
              <a:t>, B2, A1)</a:t>
            </a:r>
          </a:p>
          <a:p>
            <a:pPr marL="0" indent="0">
              <a:buNone/>
            </a:pPr>
            <a:endParaRPr lang="en-US"/>
          </a:p>
        </p:txBody>
      </p:sp>
      <p:graphicFrame>
        <p:nvGraphicFramePr>
          <p:cNvPr id="6" name="Table 5">
            <a:extLst>
              <a:ext uri="{FF2B5EF4-FFF2-40B4-BE49-F238E27FC236}">
                <a16:creationId xmlns:a16="http://schemas.microsoft.com/office/drawing/2014/main" id="{0590B2AE-E1C7-8E42-8BFB-BB89592A8999}"/>
              </a:ext>
            </a:extLst>
          </p:cNvPr>
          <p:cNvGraphicFramePr>
            <a:graphicFrameLocks noGrp="1"/>
          </p:cNvGraphicFramePr>
          <p:nvPr>
            <p:extLst>
              <p:ext uri="{D42A27DB-BD31-4B8C-83A1-F6EECF244321}">
                <p14:modId xmlns:p14="http://schemas.microsoft.com/office/powerpoint/2010/main" val="4210857487"/>
              </p:ext>
            </p:extLst>
          </p:nvPr>
        </p:nvGraphicFramePr>
        <p:xfrm>
          <a:off x="6773862" y="2514600"/>
          <a:ext cx="1150938" cy="1235082"/>
        </p:xfrm>
        <a:graphic>
          <a:graphicData uri="http://schemas.openxmlformats.org/drawingml/2006/table">
            <a:tbl>
              <a:tblPr firstRow="1" bandRow="1">
                <a:tableStyleId>{5C22544A-7EE6-4342-B048-85BDC9FD1C3A}</a:tableStyleId>
              </a:tblPr>
              <a:tblGrid>
                <a:gridCol w="1150938">
                  <a:extLst>
                    <a:ext uri="{9D8B030D-6E8A-4147-A177-3AD203B41FA5}">
                      <a16:colId xmlns:a16="http://schemas.microsoft.com/office/drawing/2014/main" val="20000"/>
                    </a:ext>
                  </a:extLst>
                </a:gridCol>
              </a:tblGrid>
              <a:tr h="595012">
                <a:tc>
                  <a:txBody>
                    <a:bodyPr/>
                    <a:lstStyle/>
                    <a:p>
                      <a:pPr algn="ctr"/>
                      <a:r>
                        <a:rPr lang="en-US" sz="1800">
                          <a:solidFill>
                            <a:schemeClr val="tx1"/>
                          </a:solidFill>
                        </a:rPr>
                        <a:t>T1</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0063">
                <a:tc>
                  <a:txBody>
                    <a:bodyPr/>
                    <a:lstStyle/>
                    <a:p>
                      <a:pPr algn="ctr"/>
                      <a:r>
                        <a:rPr lang="en-US" sz="1800" u="sng">
                          <a:solidFill>
                            <a:schemeClr val="tx1"/>
                          </a:solidFill>
                        </a:rPr>
                        <a:t>A1</a:t>
                      </a:r>
                    </a:p>
                    <a:p>
                      <a:pPr algn="ctr"/>
                      <a:r>
                        <a:rPr lang="en-US" sz="1800">
                          <a:solidFill>
                            <a:schemeClr val="tx1"/>
                          </a:solidFill>
                        </a:rPr>
                        <a:t>A2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7" name="Table 6">
            <a:extLst>
              <a:ext uri="{FF2B5EF4-FFF2-40B4-BE49-F238E27FC236}">
                <a16:creationId xmlns:a16="http://schemas.microsoft.com/office/drawing/2014/main" id="{D96A1651-0AAD-CB4B-89D5-7AEE337BDAAD}"/>
              </a:ext>
            </a:extLst>
          </p:cNvPr>
          <p:cNvGraphicFramePr>
            <a:graphicFrameLocks noGrp="1"/>
          </p:cNvGraphicFramePr>
          <p:nvPr>
            <p:extLst>
              <p:ext uri="{D42A27DB-BD31-4B8C-83A1-F6EECF244321}">
                <p14:modId xmlns:p14="http://schemas.microsoft.com/office/powerpoint/2010/main" val="2054038205"/>
              </p:ext>
            </p:extLst>
          </p:nvPr>
        </p:nvGraphicFramePr>
        <p:xfrm>
          <a:off x="10431462" y="2514600"/>
          <a:ext cx="1150938" cy="1235082"/>
        </p:xfrm>
        <a:graphic>
          <a:graphicData uri="http://schemas.openxmlformats.org/drawingml/2006/table">
            <a:tbl>
              <a:tblPr firstRow="1" bandRow="1">
                <a:tableStyleId>{5C22544A-7EE6-4342-B048-85BDC9FD1C3A}</a:tableStyleId>
              </a:tblPr>
              <a:tblGrid>
                <a:gridCol w="1150938">
                  <a:extLst>
                    <a:ext uri="{9D8B030D-6E8A-4147-A177-3AD203B41FA5}">
                      <a16:colId xmlns:a16="http://schemas.microsoft.com/office/drawing/2014/main" val="20000"/>
                    </a:ext>
                  </a:extLst>
                </a:gridCol>
              </a:tblGrid>
              <a:tr h="595012">
                <a:tc>
                  <a:txBody>
                    <a:bodyPr/>
                    <a:lstStyle/>
                    <a:p>
                      <a:pPr algn="ctr"/>
                      <a:r>
                        <a:rPr lang="en-US" sz="1800">
                          <a:solidFill>
                            <a:schemeClr val="tx1"/>
                          </a:solidFill>
                        </a:rPr>
                        <a:t>T2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0063">
                <a:tc>
                  <a:txBody>
                    <a:bodyPr/>
                    <a:lstStyle/>
                    <a:p>
                      <a:pPr algn="ctr"/>
                      <a:r>
                        <a:rPr lang="en-US" sz="1800" u="sng">
                          <a:solidFill>
                            <a:schemeClr val="tx1"/>
                          </a:solidFill>
                        </a:rPr>
                        <a:t>B1</a:t>
                      </a:r>
                    </a:p>
                    <a:p>
                      <a:pPr algn="ctr"/>
                      <a:r>
                        <a:rPr lang="en-US" sz="1800">
                          <a:solidFill>
                            <a:schemeClr val="tx1"/>
                          </a:solidFill>
                        </a:rPr>
                        <a:t>B2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Oval 2">
            <a:extLst>
              <a:ext uri="{FF2B5EF4-FFF2-40B4-BE49-F238E27FC236}">
                <a16:creationId xmlns:a16="http://schemas.microsoft.com/office/drawing/2014/main" id="{FD9CCBD1-0FC4-B54C-9B3D-70357FC313DD}"/>
              </a:ext>
            </a:extLst>
          </p:cNvPr>
          <p:cNvSpPr>
            <a:spLocks noChangeArrowheads="1"/>
          </p:cNvSpPr>
          <p:nvPr/>
        </p:nvSpPr>
        <p:spPr bwMode="auto">
          <a:xfrm>
            <a:off x="8691562" y="2941638"/>
            <a:ext cx="990600" cy="381000"/>
          </a:xfrm>
          <a:prstGeom prst="ellipse">
            <a:avLst/>
          </a:prstGeom>
          <a:solidFill>
            <a:schemeClr val="accent1"/>
          </a:solidFill>
          <a:ln w="9525" algn="ctr">
            <a:solidFill>
              <a:schemeClr val="tx1"/>
            </a:solidFill>
            <a:round/>
            <a:headEnd/>
            <a:tailEnd/>
          </a:ln>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endParaRPr lang="en-US" altLang="en-US" sz="1800"/>
          </a:p>
        </p:txBody>
      </p:sp>
      <p:cxnSp>
        <p:nvCxnSpPr>
          <p:cNvPr id="9" name="Straight Connector 8">
            <a:extLst>
              <a:ext uri="{FF2B5EF4-FFF2-40B4-BE49-F238E27FC236}">
                <a16:creationId xmlns:a16="http://schemas.microsoft.com/office/drawing/2014/main" id="{43A76903-4D66-CF42-82E1-B4F296270ED6}"/>
              </a:ext>
            </a:extLst>
          </p:cNvPr>
          <p:cNvCxnSpPr>
            <a:cxnSpLocks/>
          </p:cNvCxnSpPr>
          <p:nvPr/>
        </p:nvCxnSpPr>
        <p:spPr bwMode="auto">
          <a:xfrm flipH="1">
            <a:off x="7924800" y="3124200"/>
            <a:ext cx="75882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BAF5BE2-03D7-FE47-8FE3-581058F5F8E0}"/>
              </a:ext>
            </a:extLst>
          </p:cNvPr>
          <p:cNvCxnSpPr>
            <a:cxnSpLocks/>
          </p:cNvCxnSpPr>
          <p:nvPr/>
        </p:nvCxnSpPr>
        <p:spPr bwMode="auto">
          <a:xfrm flipH="1">
            <a:off x="9682162" y="3132138"/>
            <a:ext cx="75882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TextBox 7">
            <a:extLst>
              <a:ext uri="{FF2B5EF4-FFF2-40B4-BE49-F238E27FC236}">
                <a16:creationId xmlns:a16="http://schemas.microsoft.com/office/drawing/2014/main" id="{AB866DD1-3178-BF40-92D7-EB6EDE6991EC}"/>
              </a:ext>
            </a:extLst>
          </p:cNvPr>
          <p:cNvSpPr txBox="1">
            <a:spLocks noChangeArrowheads="1"/>
          </p:cNvSpPr>
          <p:nvPr/>
        </p:nvSpPr>
        <p:spPr bwMode="auto">
          <a:xfrm>
            <a:off x="7934325" y="3132138"/>
            <a:ext cx="704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r>
              <a:rPr lang="en-US" altLang="en-US"/>
              <a:t>(1,1)</a:t>
            </a:r>
          </a:p>
        </p:txBody>
      </p:sp>
      <p:sp>
        <p:nvSpPr>
          <p:cNvPr id="12" name="TextBox 11">
            <a:extLst>
              <a:ext uri="{FF2B5EF4-FFF2-40B4-BE49-F238E27FC236}">
                <a16:creationId xmlns:a16="http://schemas.microsoft.com/office/drawing/2014/main" id="{912DCF13-E267-9F4D-AC1E-15290A4C1080}"/>
              </a:ext>
            </a:extLst>
          </p:cNvPr>
          <p:cNvSpPr txBox="1">
            <a:spLocks noChangeArrowheads="1"/>
          </p:cNvSpPr>
          <p:nvPr/>
        </p:nvSpPr>
        <p:spPr bwMode="auto">
          <a:xfrm>
            <a:off x="9682162" y="3152775"/>
            <a:ext cx="706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r>
              <a:rPr lang="en-US" altLang="en-US"/>
              <a:t>(1,1)</a:t>
            </a:r>
          </a:p>
        </p:txBody>
      </p:sp>
    </p:spTree>
    <p:extLst>
      <p:ext uri="{BB962C8B-B14F-4D97-AF65-F5344CB8AC3E}">
        <p14:creationId xmlns:p14="http://schemas.microsoft.com/office/powerpoint/2010/main" val="146571501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D903-BE46-F743-9A76-4F8208C8B2B5}"/>
              </a:ext>
            </a:extLst>
          </p:cNvPr>
          <p:cNvSpPr>
            <a:spLocks noGrp="1"/>
          </p:cNvSpPr>
          <p:nvPr>
            <p:ph type="title"/>
          </p:nvPr>
        </p:nvSpPr>
        <p:spPr/>
        <p:txBody>
          <a:bodyPr/>
          <a:lstStyle/>
          <a:p>
            <a:r>
              <a:rPr lang="en-US"/>
              <a:t>Khả năng 2: Bản số (0,1)-(1,1).</a:t>
            </a:r>
          </a:p>
        </p:txBody>
      </p:sp>
      <p:sp>
        <p:nvSpPr>
          <p:cNvPr id="4" name="Content Placeholder 3">
            <a:extLst>
              <a:ext uri="{FF2B5EF4-FFF2-40B4-BE49-F238E27FC236}">
                <a16:creationId xmlns:a16="http://schemas.microsoft.com/office/drawing/2014/main" id="{BE2327F2-9441-7B4A-B53A-5D4653FF4062}"/>
              </a:ext>
            </a:extLst>
          </p:cNvPr>
          <p:cNvSpPr>
            <a:spLocks noGrp="1"/>
          </p:cNvSpPr>
          <p:nvPr>
            <p:ph sz="half" idx="1"/>
          </p:nvPr>
        </p:nvSpPr>
        <p:spPr/>
        <p:txBody>
          <a:bodyPr/>
          <a:lstStyle/>
          <a:p>
            <a:pPr marL="0" indent="0">
              <a:buNone/>
            </a:pPr>
            <a:r>
              <a:rPr lang="en-US" b="1"/>
              <a:t>Bản số (0,1)-(1,1)</a:t>
            </a:r>
          </a:p>
          <a:p>
            <a:pPr marL="0" indent="0">
              <a:buNone/>
            </a:pPr>
            <a:r>
              <a:rPr lang="en-US"/>
              <a:t>Chuyển:</a:t>
            </a:r>
          </a:p>
          <a:p>
            <a:pPr marL="0" indent="0">
              <a:buNone/>
            </a:pPr>
            <a:r>
              <a:rPr lang="en-US"/>
              <a:t>	T1 (</a:t>
            </a:r>
            <a:r>
              <a:rPr lang="en-US" u="sng">
                <a:solidFill>
                  <a:srgbClr val="FF0000"/>
                </a:solidFill>
              </a:rPr>
              <a:t>A1</a:t>
            </a:r>
            <a:r>
              <a:rPr lang="en-US"/>
              <a:t>, A2)</a:t>
            </a:r>
          </a:p>
          <a:p>
            <a:pPr marL="0" indent="0">
              <a:buNone/>
            </a:pPr>
            <a:r>
              <a:rPr lang="en-US"/>
              <a:t>	T2 (</a:t>
            </a:r>
            <a:r>
              <a:rPr lang="en-US" u="sng">
                <a:solidFill>
                  <a:srgbClr val="FF0000"/>
                </a:solidFill>
              </a:rPr>
              <a:t>B1</a:t>
            </a:r>
            <a:r>
              <a:rPr lang="en-US"/>
              <a:t>, B2, A1)</a:t>
            </a:r>
          </a:p>
          <a:p>
            <a:pPr marL="0" indent="0">
              <a:buNone/>
            </a:pPr>
            <a:endParaRPr lang="en-US"/>
          </a:p>
        </p:txBody>
      </p:sp>
      <p:graphicFrame>
        <p:nvGraphicFramePr>
          <p:cNvPr id="6" name="Table 5">
            <a:extLst>
              <a:ext uri="{FF2B5EF4-FFF2-40B4-BE49-F238E27FC236}">
                <a16:creationId xmlns:a16="http://schemas.microsoft.com/office/drawing/2014/main" id="{0590B2AE-E1C7-8E42-8BFB-BB89592A8999}"/>
              </a:ext>
            </a:extLst>
          </p:cNvPr>
          <p:cNvGraphicFramePr>
            <a:graphicFrameLocks noGrp="1"/>
          </p:cNvGraphicFramePr>
          <p:nvPr/>
        </p:nvGraphicFramePr>
        <p:xfrm>
          <a:off x="6773862" y="2514600"/>
          <a:ext cx="1150938" cy="1235082"/>
        </p:xfrm>
        <a:graphic>
          <a:graphicData uri="http://schemas.openxmlformats.org/drawingml/2006/table">
            <a:tbl>
              <a:tblPr firstRow="1" bandRow="1">
                <a:tableStyleId>{5C22544A-7EE6-4342-B048-85BDC9FD1C3A}</a:tableStyleId>
              </a:tblPr>
              <a:tblGrid>
                <a:gridCol w="1150938">
                  <a:extLst>
                    <a:ext uri="{9D8B030D-6E8A-4147-A177-3AD203B41FA5}">
                      <a16:colId xmlns:a16="http://schemas.microsoft.com/office/drawing/2014/main" val="20000"/>
                    </a:ext>
                  </a:extLst>
                </a:gridCol>
              </a:tblGrid>
              <a:tr h="595012">
                <a:tc>
                  <a:txBody>
                    <a:bodyPr/>
                    <a:lstStyle/>
                    <a:p>
                      <a:pPr algn="ctr"/>
                      <a:r>
                        <a:rPr lang="en-US" sz="1800">
                          <a:solidFill>
                            <a:schemeClr val="tx1"/>
                          </a:solidFill>
                        </a:rPr>
                        <a:t>T1</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0063">
                <a:tc>
                  <a:txBody>
                    <a:bodyPr/>
                    <a:lstStyle/>
                    <a:p>
                      <a:pPr algn="ctr"/>
                      <a:r>
                        <a:rPr lang="en-US" sz="1800" u="sng">
                          <a:solidFill>
                            <a:schemeClr val="tx1"/>
                          </a:solidFill>
                        </a:rPr>
                        <a:t>A1</a:t>
                      </a:r>
                    </a:p>
                    <a:p>
                      <a:pPr algn="ctr"/>
                      <a:r>
                        <a:rPr lang="en-US" sz="1800">
                          <a:solidFill>
                            <a:schemeClr val="tx1"/>
                          </a:solidFill>
                        </a:rPr>
                        <a:t>A2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7" name="Table 6">
            <a:extLst>
              <a:ext uri="{FF2B5EF4-FFF2-40B4-BE49-F238E27FC236}">
                <a16:creationId xmlns:a16="http://schemas.microsoft.com/office/drawing/2014/main" id="{D96A1651-0AAD-CB4B-89D5-7AEE337BDAAD}"/>
              </a:ext>
            </a:extLst>
          </p:cNvPr>
          <p:cNvGraphicFramePr>
            <a:graphicFrameLocks noGrp="1"/>
          </p:cNvGraphicFramePr>
          <p:nvPr/>
        </p:nvGraphicFramePr>
        <p:xfrm>
          <a:off x="10431462" y="2514600"/>
          <a:ext cx="1150938" cy="1235082"/>
        </p:xfrm>
        <a:graphic>
          <a:graphicData uri="http://schemas.openxmlformats.org/drawingml/2006/table">
            <a:tbl>
              <a:tblPr firstRow="1" bandRow="1">
                <a:tableStyleId>{5C22544A-7EE6-4342-B048-85BDC9FD1C3A}</a:tableStyleId>
              </a:tblPr>
              <a:tblGrid>
                <a:gridCol w="1150938">
                  <a:extLst>
                    <a:ext uri="{9D8B030D-6E8A-4147-A177-3AD203B41FA5}">
                      <a16:colId xmlns:a16="http://schemas.microsoft.com/office/drawing/2014/main" val="20000"/>
                    </a:ext>
                  </a:extLst>
                </a:gridCol>
              </a:tblGrid>
              <a:tr h="595012">
                <a:tc>
                  <a:txBody>
                    <a:bodyPr/>
                    <a:lstStyle/>
                    <a:p>
                      <a:pPr algn="ctr"/>
                      <a:r>
                        <a:rPr lang="en-US" sz="1800">
                          <a:solidFill>
                            <a:schemeClr val="tx1"/>
                          </a:solidFill>
                        </a:rPr>
                        <a:t>T2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0063">
                <a:tc>
                  <a:txBody>
                    <a:bodyPr/>
                    <a:lstStyle/>
                    <a:p>
                      <a:pPr algn="ctr"/>
                      <a:r>
                        <a:rPr lang="en-US" sz="1800" u="sng">
                          <a:solidFill>
                            <a:schemeClr val="tx1"/>
                          </a:solidFill>
                        </a:rPr>
                        <a:t>B1</a:t>
                      </a:r>
                    </a:p>
                    <a:p>
                      <a:pPr algn="ctr"/>
                      <a:r>
                        <a:rPr lang="en-US" sz="1800">
                          <a:solidFill>
                            <a:schemeClr val="tx1"/>
                          </a:solidFill>
                        </a:rPr>
                        <a:t>B2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Oval 2">
            <a:extLst>
              <a:ext uri="{FF2B5EF4-FFF2-40B4-BE49-F238E27FC236}">
                <a16:creationId xmlns:a16="http://schemas.microsoft.com/office/drawing/2014/main" id="{FD9CCBD1-0FC4-B54C-9B3D-70357FC313DD}"/>
              </a:ext>
            </a:extLst>
          </p:cNvPr>
          <p:cNvSpPr>
            <a:spLocks noChangeArrowheads="1"/>
          </p:cNvSpPr>
          <p:nvPr/>
        </p:nvSpPr>
        <p:spPr bwMode="auto">
          <a:xfrm>
            <a:off x="8691562" y="2941638"/>
            <a:ext cx="990600" cy="381000"/>
          </a:xfrm>
          <a:prstGeom prst="ellipse">
            <a:avLst/>
          </a:prstGeom>
          <a:solidFill>
            <a:schemeClr val="accent1"/>
          </a:solidFill>
          <a:ln w="9525" algn="ctr">
            <a:solidFill>
              <a:schemeClr val="tx1"/>
            </a:solidFill>
            <a:round/>
            <a:headEnd/>
            <a:tailEnd/>
          </a:ln>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endParaRPr lang="en-US" altLang="en-US" sz="1800"/>
          </a:p>
        </p:txBody>
      </p:sp>
      <p:cxnSp>
        <p:nvCxnSpPr>
          <p:cNvPr id="9" name="Straight Connector 8">
            <a:extLst>
              <a:ext uri="{FF2B5EF4-FFF2-40B4-BE49-F238E27FC236}">
                <a16:creationId xmlns:a16="http://schemas.microsoft.com/office/drawing/2014/main" id="{43A76903-4D66-CF42-82E1-B4F296270ED6}"/>
              </a:ext>
            </a:extLst>
          </p:cNvPr>
          <p:cNvCxnSpPr>
            <a:cxnSpLocks/>
          </p:cNvCxnSpPr>
          <p:nvPr/>
        </p:nvCxnSpPr>
        <p:spPr bwMode="auto">
          <a:xfrm flipH="1">
            <a:off x="7924800" y="3124200"/>
            <a:ext cx="75882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BAF5BE2-03D7-FE47-8FE3-581058F5F8E0}"/>
              </a:ext>
            </a:extLst>
          </p:cNvPr>
          <p:cNvCxnSpPr>
            <a:cxnSpLocks/>
          </p:cNvCxnSpPr>
          <p:nvPr/>
        </p:nvCxnSpPr>
        <p:spPr bwMode="auto">
          <a:xfrm flipH="1">
            <a:off x="9682162" y="3132138"/>
            <a:ext cx="75882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TextBox 7">
            <a:extLst>
              <a:ext uri="{FF2B5EF4-FFF2-40B4-BE49-F238E27FC236}">
                <a16:creationId xmlns:a16="http://schemas.microsoft.com/office/drawing/2014/main" id="{AB866DD1-3178-BF40-92D7-EB6EDE6991EC}"/>
              </a:ext>
            </a:extLst>
          </p:cNvPr>
          <p:cNvSpPr txBox="1">
            <a:spLocks noChangeArrowheads="1"/>
          </p:cNvSpPr>
          <p:nvPr/>
        </p:nvSpPr>
        <p:spPr bwMode="auto">
          <a:xfrm>
            <a:off x="7934325" y="3132138"/>
            <a:ext cx="704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r>
              <a:rPr lang="en-US" altLang="en-US"/>
              <a:t>(0,1)</a:t>
            </a:r>
          </a:p>
        </p:txBody>
      </p:sp>
      <p:sp>
        <p:nvSpPr>
          <p:cNvPr id="12" name="TextBox 11">
            <a:extLst>
              <a:ext uri="{FF2B5EF4-FFF2-40B4-BE49-F238E27FC236}">
                <a16:creationId xmlns:a16="http://schemas.microsoft.com/office/drawing/2014/main" id="{912DCF13-E267-9F4D-AC1E-15290A4C1080}"/>
              </a:ext>
            </a:extLst>
          </p:cNvPr>
          <p:cNvSpPr txBox="1">
            <a:spLocks noChangeArrowheads="1"/>
          </p:cNvSpPr>
          <p:nvPr/>
        </p:nvSpPr>
        <p:spPr bwMode="auto">
          <a:xfrm>
            <a:off x="9682162" y="3152775"/>
            <a:ext cx="706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r>
              <a:rPr lang="en-US" altLang="en-US"/>
              <a:t>(1,1)</a:t>
            </a:r>
          </a:p>
        </p:txBody>
      </p:sp>
    </p:spTree>
    <p:extLst>
      <p:ext uri="{BB962C8B-B14F-4D97-AF65-F5344CB8AC3E}">
        <p14:creationId xmlns:p14="http://schemas.microsoft.com/office/powerpoint/2010/main" val="262654503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D903-BE46-F743-9A76-4F8208C8B2B5}"/>
              </a:ext>
            </a:extLst>
          </p:cNvPr>
          <p:cNvSpPr>
            <a:spLocks noGrp="1"/>
          </p:cNvSpPr>
          <p:nvPr>
            <p:ph type="title"/>
          </p:nvPr>
        </p:nvSpPr>
        <p:spPr/>
        <p:txBody>
          <a:bodyPr/>
          <a:lstStyle/>
          <a:p>
            <a:r>
              <a:rPr lang="en-US"/>
              <a:t>Khả năng 3: Bản số (0,1)-(0,1).</a:t>
            </a:r>
          </a:p>
        </p:txBody>
      </p:sp>
      <p:sp>
        <p:nvSpPr>
          <p:cNvPr id="4" name="Content Placeholder 3">
            <a:extLst>
              <a:ext uri="{FF2B5EF4-FFF2-40B4-BE49-F238E27FC236}">
                <a16:creationId xmlns:a16="http://schemas.microsoft.com/office/drawing/2014/main" id="{BE2327F2-9441-7B4A-B53A-5D4653FF4062}"/>
              </a:ext>
            </a:extLst>
          </p:cNvPr>
          <p:cNvSpPr>
            <a:spLocks noGrp="1"/>
          </p:cNvSpPr>
          <p:nvPr>
            <p:ph sz="half" idx="1"/>
          </p:nvPr>
        </p:nvSpPr>
        <p:spPr/>
        <p:txBody>
          <a:bodyPr/>
          <a:lstStyle/>
          <a:p>
            <a:pPr marL="0" indent="0">
              <a:buNone/>
            </a:pPr>
            <a:r>
              <a:rPr lang="en-US" b="1"/>
              <a:t>Bản số (0,1)-(0,1)</a:t>
            </a:r>
          </a:p>
          <a:p>
            <a:pPr marL="0" indent="0">
              <a:buNone/>
            </a:pPr>
            <a:r>
              <a:rPr lang="en-US"/>
              <a:t>Chuyển:</a:t>
            </a:r>
          </a:p>
          <a:p>
            <a:pPr marL="0" indent="0">
              <a:buNone/>
            </a:pPr>
            <a:r>
              <a:rPr lang="en-US"/>
              <a:t>	T1 (</a:t>
            </a:r>
            <a:r>
              <a:rPr lang="en-US" u="sng">
                <a:solidFill>
                  <a:srgbClr val="FF0000"/>
                </a:solidFill>
              </a:rPr>
              <a:t>A1</a:t>
            </a:r>
            <a:r>
              <a:rPr lang="en-US"/>
              <a:t>, A2)</a:t>
            </a:r>
          </a:p>
          <a:p>
            <a:pPr marL="0" indent="0">
              <a:buNone/>
            </a:pPr>
            <a:r>
              <a:rPr lang="en-US"/>
              <a:t>	T2 (</a:t>
            </a:r>
            <a:r>
              <a:rPr lang="en-US" u="sng">
                <a:solidFill>
                  <a:srgbClr val="FF0000"/>
                </a:solidFill>
              </a:rPr>
              <a:t>B1</a:t>
            </a:r>
            <a:r>
              <a:rPr lang="en-US"/>
              <a:t>, B2)</a:t>
            </a:r>
          </a:p>
          <a:p>
            <a:pPr marL="0" indent="0">
              <a:buNone/>
            </a:pPr>
            <a:r>
              <a:rPr lang="en-US"/>
              <a:t>	T1T2 (</a:t>
            </a:r>
            <a:r>
              <a:rPr lang="en-US" u="sng">
                <a:solidFill>
                  <a:srgbClr val="FF0000"/>
                </a:solidFill>
              </a:rPr>
              <a:t>A1</a:t>
            </a:r>
            <a:r>
              <a:rPr lang="en-US"/>
              <a:t>, B2)</a:t>
            </a:r>
          </a:p>
          <a:p>
            <a:pPr marL="0" indent="0">
              <a:buNone/>
            </a:pPr>
            <a:endParaRPr lang="en-US"/>
          </a:p>
        </p:txBody>
      </p:sp>
      <p:graphicFrame>
        <p:nvGraphicFramePr>
          <p:cNvPr id="6" name="Table 5">
            <a:extLst>
              <a:ext uri="{FF2B5EF4-FFF2-40B4-BE49-F238E27FC236}">
                <a16:creationId xmlns:a16="http://schemas.microsoft.com/office/drawing/2014/main" id="{0590B2AE-E1C7-8E42-8BFB-BB89592A8999}"/>
              </a:ext>
            </a:extLst>
          </p:cNvPr>
          <p:cNvGraphicFramePr>
            <a:graphicFrameLocks noGrp="1"/>
          </p:cNvGraphicFramePr>
          <p:nvPr/>
        </p:nvGraphicFramePr>
        <p:xfrm>
          <a:off x="6773862" y="2514600"/>
          <a:ext cx="1150938" cy="1235082"/>
        </p:xfrm>
        <a:graphic>
          <a:graphicData uri="http://schemas.openxmlformats.org/drawingml/2006/table">
            <a:tbl>
              <a:tblPr firstRow="1" bandRow="1">
                <a:tableStyleId>{5C22544A-7EE6-4342-B048-85BDC9FD1C3A}</a:tableStyleId>
              </a:tblPr>
              <a:tblGrid>
                <a:gridCol w="1150938">
                  <a:extLst>
                    <a:ext uri="{9D8B030D-6E8A-4147-A177-3AD203B41FA5}">
                      <a16:colId xmlns:a16="http://schemas.microsoft.com/office/drawing/2014/main" val="20000"/>
                    </a:ext>
                  </a:extLst>
                </a:gridCol>
              </a:tblGrid>
              <a:tr h="595012">
                <a:tc>
                  <a:txBody>
                    <a:bodyPr/>
                    <a:lstStyle/>
                    <a:p>
                      <a:pPr algn="ctr"/>
                      <a:r>
                        <a:rPr lang="en-US" sz="1800">
                          <a:solidFill>
                            <a:schemeClr val="tx1"/>
                          </a:solidFill>
                        </a:rPr>
                        <a:t>T1</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0063">
                <a:tc>
                  <a:txBody>
                    <a:bodyPr/>
                    <a:lstStyle/>
                    <a:p>
                      <a:pPr algn="ctr"/>
                      <a:r>
                        <a:rPr lang="en-US" sz="1800" u="sng">
                          <a:solidFill>
                            <a:schemeClr val="tx1"/>
                          </a:solidFill>
                        </a:rPr>
                        <a:t>A1</a:t>
                      </a:r>
                    </a:p>
                    <a:p>
                      <a:pPr algn="ctr"/>
                      <a:r>
                        <a:rPr lang="en-US" sz="1800">
                          <a:solidFill>
                            <a:schemeClr val="tx1"/>
                          </a:solidFill>
                        </a:rPr>
                        <a:t>A2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7" name="Table 6">
            <a:extLst>
              <a:ext uri="{FF2B5EF4-FFF2-40B4-BE49-F238E27FC236}">
                <a16:creationId xmlns:a16="http://schemas.microsoft.com/office/drawing/2014/main" id="{D96A1651-0AAD-CB4B-89D5-7AEE337BDAAD}"/>
              </a:ext>
            </a:extLst>
          </p:cNvPr>
          <p:cNvGraphicFramePr>
            <a:graphicFrameLocks noGrp="1"/>
          </p:cNvGraphicFramePr>
          <p:nvPr/>
        </p:nvGraphicFramePr>
        <p:xfrm>
          <a:off x="10431462" y="2514600"/>
          <a:ext cx="1150938" cy="1235082"/>
        </p:xfrm>
        <a:graphic>
          <a:graphicData uri="http://schemas.openxmlformats.org/drawingml/2006/table">
            <a:tbl>
              <a:tblPr firstRow="1" bandRow="1">
                <a:tableStyleId>{5C22544A-7EE6-4342-B048-85BDC9FD1C3A}</a:tableStyleId>
              </a:tblPr>
              <a:tblGrid>
                <a:gridCol w="1150938">
                  <a:extLst>
                    <a:ext uri="{9D8B030D-6E8A-4147-A177-3AD203B41FA5}">
                      <a16:colId xmlns:a16="http://schemas.microsoft.com/office/drawing/2014/main" val="20000"/>
                    </a:ext>
                  </a:extLst>
                </a:gridCol>
              </a:tblGrid>
              <a:tr h="595012">
                <a:tc>
                  <a:txBody>
                    <a:bodyPr/>
                    <a:lstStyle/>
                    <a:p>
                      <a:pPr algn="ctr"/>
                      <a:r>
                        <a:rPr lang="en-US" sz="1800">
                          <a:solidFill>
                            <a:schemeClr val="tx1"/>
                          </a:solidFill>
                        </a:rPr>
                        <a:t>T2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0063">
                <a:tc>
                  <a:txBody>
                    <a:bodyPr/>
                    <a:lstStyle/>
                    <a:p>
                      <a:pPr algn="ctr"/>
                      <a:r>
                        <a:rPr lang="en-US" sz="1800" u="sng">
                          <a:solidFill>
                            <a:schemeClr val="tx1"/>
                          </a:solidFill>
                        </a:rPr>
                        <a:t>B1</a:t>
                      </a:r>
                    </a:p>
                    <a:p>
                      <a:pPr algn="ctr"/>
                      <a:r>
                        <a:rPr lang="en-US" sz="1800">
                          <a:solidFill>
                            <a:schemeClr val="tx1"/>
                          </a:solidFill>
                        </a:rPr>
                        <a:t>B2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Oval 2">
            <a:extLst>
              <a:ext uri="{FF2B5EF4-FFF2-40B4-BE49-F238E27FC236}">
                <a16:creationId xmlns:a16="http://schemas.microsoft.com/office/drawing/2014/main" id="{FD9CCBD1-0FC4-B54C-9B3D-70357FC313DD}"/>
              </a:ext>
            </a:extLst>
          </p:cNvPr>
          <p:cNvSpPr>
            <a:spLocks noChangeArrowheads="1"/>
          </p:cNvSpPr>
          <p:nvPr/>
        </p:nvSpPr>
        <p:spPr bwMode="auto">
          <a:xfrm>
            <a:off x="8691562" y="2941638"/>
            <a:ext cx="990600" cy="381000"/>
          </a:xfrm>
          <a:prstGeom prst="ellipse">
            <a:avLst/>
          </a:prstGeom>
          <a:solidFill>
            <a:schemeClr val="accent1"/>
          </a:solidFill>
          <a:ln w="9525" algn="ctr">
            <a:solidFill>
              <a:schemeClr val="tx1"/>
            </a:solidFill>
            <a:round/>
            <a:headEnd/>
            <a:tailEnd/>
          </a:ln>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endParaRPr lang="en-US" altLang="en-US" sz="1800"/>
          </a:p>
        </p:txBody>
      </p:sp>
      <p:cxnSp>
        <p:nvCxnSpPr>
          <p:cNvPr id="9" name="Straight Connector 8">
            <a:extLst>
              <a:ext uri="{FF2B5EF4-FFF2-40B4-BE49-F238E27FC236}">
                <a16:creationId xmlns:a16="http://schemas.microsoft.com/office/drawing/2014/main" id="{43A76903-4D66-CF42-82E1-B4F296270ED6}"/>
              </a:ext>
            </a:extLst>
          </p:cNvPr>
          <p:cNvCxnSpPr>
            <a:cxnSpLocks/>
          </p:cNvCxnSpPr>
          <p:nvPr/>
        </p:nvCxnSpPr>
        <p:spPr bwMode="auto">
          <a:xfrm flipH="1">
            <a:off x="7924800" y="3124200"/>
            <a:ext cx="75882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BAF5BE2-03D7-FE47-8FE3-581058F5F8E0}"/>
              </a:ext>
            </a:extLst>
          </p:cNvPr>
          <p:cNvCxnSpPr>
            <a:cxnSpLocks/>
          </p:cNvCxnSpPr>
          <p:nvPr/>
        </p:nvCxnSpPr>
        <p:spPr bwMode="auto">
          <a:xfrm flipH="1">
            <a:off x="9682162" y="3132138"/>
            <a:ext cx="75882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TextBox 7">
            <a:extLst>
              <a:ext uri="{FF2B5EF4-FFF2-40B4-BE49-F238E27FC236}">
                <a16:creationId xmlns:a16="http://schemas.microsoft.com/office/drawing/2014/main" id="{AB866DD1-3178-BF40-92D7-EB6EDE6991EC}"/>
              </a:ext>
            </a:extLst>
          </p:cNvPr>
          <p:cNvSpPr txBox="1">
            <a:spLocks noChangeArrowheads="1"/>
          </p:cNvSpPr>
          <p:nvPr/>
        </p:nvSpPr>
        <p:spPr bwMode="auto">
          <a:xfrm>
            <a:off x="7934325" y="3132138"/>
            <a:ext cx="704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r>
              <a:rPr lang="en-US" altLang="en-US"/>
              <a:t>(0,1)</a:t>
            </a:r>
          </a:p>
        </p:txBody>
      </p:sp>
      <p:sp>
        <p:nvSpPr>
          <p:cNvPr id="12" name="TextBox 11">
            <a:extLst>
              <a:ext uri="{FF2B5EF4-FFF2-40B4-BE49-F238E27FC236}">
                <a16:creationId xmlns:a16="http://schemas.microsoft.com/office/drawing/2014/main" id="{912DCF13-E267-9F4D-AC1E-15290A4C1080}"/>
              </a:ext>
            </a:extLst>
          </p:cNvPr>
          <p:cNvSpPr txBox="1">
            <a:spLocks noChangeArrowheads="1"/>
          </p:cNvSpPr>
          <p:nvPr/>
        </p:nvSpPr>
        <p:spPr bwMode="auto">
          <a:xfrm>
            <a:off x="9682162" y="3152775"/>
            <a:ext cx="706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r>
              <a:rPr lang="en-US" altLang="en-US"/>
              <a:t>(0,1)</a:t>
            </a:r>
          </a:p>
        </p:txBody>
      </p:sp>
    </p:spTree>
    <p:extLst>
      <p:ext uri="{BB962C8B-B14F-4D97-AF65-F5344CB8AC3E}">
        <p14:creationId xmlns:p14="http://schemas.microsoft.com/office/powerpoint/2010/main" val="248915790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E81C10-AA04-8B4E-BD9C-B226F44B333B}"/>
              </a:ext>
            </a:extLst>
          </p:cNvPr>
          <p:cNvSpPr txBox="1">
            <a:spLocks/>
          </p:cNvSpPr>
          <p:nvPr/>
        </p:nvSpPr>
        <p:spPr bwMode="auto">
          <a:xfrm>
            <a:off x="609600" y="28575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l"/>
            <a:r>
              <a:rPr lang="en-US" kern="0"/>
              <a:t>Mô hình hoá</a:t>
            </a:r>
          </a:p>
        </p:txBody>
      </p:sp>
    </p:spTree>
    <p:extLst>
      <p:ext uri="{BB962C8B-B14F-4D97-AF65-F5344CB8AC3E}">
        <p14:creationId xmlns:p14="http://schemas.microsoft.com/office/powerpoint/2010/main" val="49132380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D903-BE46-F743-9A76-4F8208C8B2B5}"/>
              </a:ext>
            </a:extLst>
          </p:cNvPr>
          <p:cNvSpPr>
            <a:spLocks noGrp="1"/>
          </p:cNvSpPr>
          <p:nvPr>
            <p:ph type="title"/>
          </p:nvPr>
        </p:nvSpPr>
        <p:spPr/>
        <p:txBody>
          <a:bodyPr/>
          <a:lstStyle/>
          <a:p>
            <a:r>
              <a:rPr lang="en-US"/>
              <a:t>Khả năng 4: Bản số (1,1)-(1,n).</a:t>
            </a:r>
          </a:p>
        </p:txBody>
      </p:sp>
      <p:sp>
        <p:nvSpPr>
          <p:cNvPr id="4" name="Content Placeholder 3">
            <a:extLst>
              <a:ext uri="{FF2B5EF4-FFF2-40B4-BE49-F238E27FC236}">
                <a16:creationId xmlns:a16="http://schemas.microsoft.com/office/drawing/2014/main" id="{BE2327F2-9441-7B4A-B53A-5D4653FF4062}"/>
              </a:ext>
            </a:extLst>
          </p:cNvPr>
          <p:cNvSpPr>
            <a:spLocks noGrp="1"/>
          </p:cNvSpPr>
          <p:nvPr>
            <p:ph sz="half" idx="1"/>
          </p:nvPr>
        </p:nvSpPr>
        <p:spPr/>
        <p:txBody>
          <a:bodyPr/>
          <a:lstStyle/>
          <a:p>
            <a:pPr marL="0" indent="0">
              <a:buNone/>
            </a:pPr>
            <a:r>
              <a:rPr lang="en-US" b="1"/>
              <a:t>Bản số (1,1)-(1,n) </a:t>
            </a:r>
          </a:p>
          <a:p>
            <a:pPr marL="0" indent="0">
              <a:buNone/>
            </a:pPr>
            <a:r>
              <a:rPr lang="en-US"/>
              <a:t>Chuyển:</a:t>
            </a:r>
          </a:p>
          <a:p>
            <a:pPr marL="0" indent="0">
              <a:buNone/>
            </a:pPr>
            <a:r>
              <a:rPr lang="en-US"/>
              <a:t>	T1 (</a:t>
            </a:r>
            <a:r>
              <a:rPr lang="en-US" u="sng">
                <a:solidFill>
                  <a:srgbClr val="FF0000"/>
                </a:solidFill>
              </a:rPr>
              <a:t>A1</a:t>
            </a:r>
            <a:r>
              <a:rPr lang="en-US"/>
              <a:t>, A2, B1)</a:t>
            </a:r>
          </a:p>
          <a:p>
            <a:pPr marL="0" indent="0">
              <a:buNone/>
            </a:pPr>
            <a:r>
              <a:rPr lang="en-US"/>
              <a:t>	T2 (</a:t>
            </a:r>
            <a:r>
              <a:rPr lang="en-US" u="sng">
                <a:solidFill>
                  <a:srgbClr val="FF0000"/>
                </a:solidFill>
              </a:rPr>
              <a:t>B1</a:t>
            </a:r>
            <a:r>
              <a:rPr lang="en-US"/>
              <a:t>, B2)</a:t>
            </a:r>
          </a:p>
          <a:p>
            <a:pPr marL="0" indent="0">
              <a:buNone/>
            </a:pPr>
            <a:endParaRPr lang="en-US"/>
          </a:p>
        </p:txBody>
      </p:sp>
      <p:graphicFrame>
        <p:nvGraphicFramePr>
          <p:cNvPr id="6" name="Table 5">
            <a:extLst>
              <a:ext uri="{FF2B5EF4-FFF2-40B4-BE49-F238E27FC236}">
                <a16:creationId xmlns:a16="http://schemas.microsoft.com/office/drawing/2014/main" id="{0590B2AE-E1C7-8E42-8BFB-BB89592A8999}"/>
              </a:ext>
            </a:extLst>
          </p:cNvPr>
          <p:cNvGraphicFramePr>
            <a:graphicFrameLocks noGrp="1"/>
          </p:cNvGraphicFramePr>
          <p:nvPr/>
        </p:nvGraphicFramePr>
        <p:xfrm>
          <a:off x="6773862" y="2514600"/>
          <a:ext cx="1150938" cy="1235082"/>
        </p:xfrm>
        <a:graphic>
          <a:graphicData uri="http://schemas.openxmlformats.org/drawingml/2006/table">
            <a:tbl>
              <a:tblPr firstRow="1" bandRow="1">
                <a:tableStyleId>{5C22544A-7EE6-4342-B048-85BDC9FD1C3A}</a:tableStyleId>
              </a:tblPr>
              <a:tblGrid>
                <a:gridCol w="1150938">
                  <a:extLst>
                    <a:ext uri="{9D8B030D-6E8A-4147-A177-3AD203B41FA5}">
                      <a16:colId xmlns:a16="http://schemas.microsoft.com/office/drawing/2014/main" val="20000"/>
                    </a:ext>
                  </a:extLst>
                </a:gridCol>
              </a:tblGrid>
              <a:tr h="595012">
                <a:tc>
                  <a:txBody>
                    <a:bodyPr/>
                    <a:lstStyle/>
                    <a:p>
                      <a:pPr algn="ctr"/>
                      <a:r>
                        <a:rPr lang="en-US" sz="1800">
                          <a:solidFill>
                            <a:schemeClr val="tx1"/>
                          </a:solidFill>
                        </a:rPr>
                        <a:t>T1</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0063">
                <a:tc>
                  <a:txBody>
                    <a:bodyPr/>
                    <a:lstStyle/>
                    <a:p>
                      <a:pPr algn="ctr"/>
                      <a:r>
                        <a:rPr lang="en-US" sz="1800" u="sng">
                          <a:solidFill>
                            <a:schemeClr val="tx1"/>
                          </a:solidFill>
                        </a:rPr>
                        <a:t>A1</a:t>
                      </a:r>
                    </a:p>
                    <a:p>
                      <a:pPr algn="ctr"/>
                      <a:r>
                        <a:rPr lang="en-US" sz="1800">
                          <a:solidFill>
                            <a:schemeClr val="tx1"/>
                          </a:solidFill>
                        </a:rPr>
                        <a:t>A2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7" name="Table 6">
            <a:extLst>
              <a:ext uri="{FF2B5EF4-FFF2-40B4-BE49-F238E27FC236}">
                <a16:creationId xmlns:a16="http://schemas.microsoft.com/office/drawing/2014/main" id="{D96A1651-0AAD-CB4B-89D5-7AEE337BDAAD}"/>
              </a:ext>
            </a:extLst>
          </p:cNvPr>
          <p:cNvGraphicFramePr>
            <a:graphicFrameLocks noGrp="1"/>
          </p:cNvGraphicFramePr>
          <p:nvPr/>
        </p:nvGraphicFramePr>
        <p:xfrm>
          <a:off x="10431462" y="2514600"/>
          <a:ext cx="1150938" cy="1235082"/>
        </p:xfrm>
        <a:graphic>
          <a:graphicData uri="http://schemas.openxmlformats.org/drawingml/2006/table">
            <a:tbl>
              <a:tblPr firstRow="1" bandRow="1">
                <a:tableStyleId>{5C22544A-7EE6-4342-B048-85BDC9FD1C3A}</a:tableStyleId>
              </a:tblPr>
              <a:tblGrid>
                <a:gridCol w="1150938">
                  <a:extLst>
                    <a:ext uri="{9D8B030D-6E8A-4147-A177-3AD203B41FA5}">
                      <a16:colId xmlns:a16="http://schemas.microsoft.com/office/drawing/2014/main" val="20000"/>
                    </a:ext>
                  </a:extLst>
                </a:gridCol>
              </a:tblGrid>
              <a:tr h="595012">
                <a:tc>
                  <a:txBody>
                    <a:bodyPr/>
                    <a:lstStyle/>
                    <a:p>
                      <a:pPr algn="ctr"/>
                      <a:r>
                        <a:rPr lang="en-US" sz="1800">
                          <a:solidFill>
                            <a:schemeClr val="tx1"/>
                          </a:solidFill>
                        </a:rPr>
                        <a:t>T2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0063">
                <a:tc>
                  <a:txBody>
                    <a:bodyPr/>
                    <a:lstStyle/>
                    <a:p>
                      <a:pPr algn="ctr"/>
                      <a:r>
                        <a:rPr lang="en-US" sz="1800" u="sng">
                          <a:solidFill>
                            <a:schemeClr val="tx1"/>
                          </a:solidFill>
                        </a:rPr>
                        <a:t>B1</a:t>
                      </a:r>
                    </a:p>
                    <a:p>
                      <a:pPr algn="ctr"/>
                      <a:r>
                        <a:rPr lang="en-US" sz="1800">
                          <a:solidFill>
                            <a:schemeClr val="tx1"/>
                          </a:solidFill>
                        </a:rPr>
                        <a:t>B2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Oval 2">
            <a:extLst>
              <a:ext uri="{FF2B5EF4-FFF2-40B4-BE49-F238E27FC236}">
                <a16:creationId xmlns:a16="http://schemas.microsoft.com/office/drawing/2014/main" id="{FD9CCBD1-0FC4-B54C-9B3D-70357FC313DD}"/>
              </a:ext>
            </a:extLst>
          </p:cNvPr>
          <p:cNvSpPr>
            <a:spLocks noChangeArrowheads="1"/>
          </p:cNvSpPr>
          <p:nvPr/>
        </p:nvSpPr>
        <p:spPr bwMode="auto">
          <a:xfrm>
            <a:off x="8691562" y="2941638"/>
            <a:ext cx="990600" cy="381000"/>
          </a:xfrm>
          <a:prstGeom prst="ellipse">
            <a:avLst/>
          </a:prstGeom>
          <a:solidFill>
            <a:schemeClr val="accent1"/>
          </a:solidFill>
          <a:ln w="9525" algn="ctr">
            <a:solidFill>
              <a:schemeClr val="tx1"/>
            </a:solidFill>
            <a:round/>
            <a:headEnd/>
            <a:tailEnd/>
          </a:ln>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endParaRPr lang="en-US" altLang="en-US" sz="1800"/>
          </a:p>
        </p:txBody>
      </p:sp>
      <p:cxnSp>
        <p:nvCxnSpPr>
          <p:cNvPr id="9" name="Straight Connector 8">
            <a:extLst>
              <a:ext uri="{FF2B5EF4-FFF2-40B4-BE49-F238E27FC236}">
                <a16:creationId xmlns:a16="http://schemas.microsoft.com/office/drawing/2014/main" id="{43A76903-4D66-CF42-82E1-B4F296270ED6}"/>
              </a:ext>
            </a:extLst>
          </p:cNvPr>
          <p:cNvCxnSpPr>
            <a:cxnSpLocks/>
          </p:cNvCxnSpPr>
          <p:nvPr/>
        </p:nvCxnSpPr>
        <p:spPr bwMode="auto">
          <a:xfrm flipH="1">
            <a:off x="7924800" y="3124200"/>
            <a:ext cx="75882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BAF5BE2-03D7-FE47-8FE3-581058F5F8E0}"/>
              </a:ext>
            </a:extLst>
          </p:cNvPr>
          <p:cNvCxnSpPr>
            <a:cxnSpLocks/>
          </p:cNvCxnSpPr>
          <p:nvPr/>
        </p:nvCxnSpPr>
        <p:spPr bwMode="auto">
          <a:xfrm flipH="1">
            <a:off x="9682162" y="3132138"/>
            <a:ext cx="75882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TextBox 7">
            <a:extLst>
              <a:ext uri="{FF2B5EF4-FFF2-40B4-BE49-F238E27FC236}">
                <a16:creationId xmlns:a16="http://schemas.microsoft.com/office/drawing/2014/main" id="{AB866DD1-3178-BF40-92D7-EB6EDE6991EC}"/>
              </a:ext>
            </a:extLst>
          </p:cNvPr>
          <p:cNvSpPr txBox="1">
            <a:spLocks noChangeArrowheads="1"/>
          </p:cNvSpPr>
          <p:nvPr/>
        </p:nvSpPr>
        <p:spPr bwMode="auto">
          <a:xfrm>
            <a:off x="7934325" y="3132138"/>
            <a:ext cx="704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r>
              <a:rPr lang="en-US" altLang="en-US"/>
              <a:t>(1,1)</a:t>
            </a:r>
          </a:p>
        </p:txBody>
      </p:sp>
      <p:sp>
        <p:nvSpPr>
          <p:cNvPr id="12" name="TextBox 11">
            <a:extLst>
              <a:ext uri="{FF2B5EF4-FFF2-40B4-BE49-F238E27FC236}">
                <a16:creationId xmlns:a16="http://schemas.microsoft.com/office/drawing/2014/main" id="{912DCF13-E267-9F4D-AC1E-15290A4C1080}"/>
              </a:ext>
            </a:extLst>
          </p:cNvPr>
          <p:cNvSpPr txBox="1">
            <a:spLocks noChangeArrowheads="1"/>
          </p:cNvSpPr>
          <p:nvPr/>
        </p:nvSpPr>
        <p:spPr bwMode="auto">
          <a:xfrm>
            <a:off x="9682162" y="3152775"/>
            <a:ext cx="706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r>
              <a:rPr lang="en-US" altLang="en-US"/>
              <a:t>(1,n)</a:t>
            </a:r>
          </a:p>
        </p:txBody>
      </p:sp>
    </p:spTree>
    <p:extLst>
      <p:ext uri="{BB962C8B-B14F-4D97-AF65-F5344CB8AC3E}">
        <p14:creationId xmlns:p14="http://schemas.microsoft.com/office/powerpoint/2010/main" val="13098505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D903-BE46-F743-9A76-4F8208C8B2B5}"/>
              </a:ext>
            </a:extLst>
          </p:cNvPr>
          <p:cNvSpPr>
            <a:spLocks noGrp="1"/>
          </p:cNvSpPr>
          <p:nvPr>
            <p:ph type="title"/>
          </p:nvPr>
        </p:nvSpPr>
        <p:spPr/>
        <p:txBody>
          <a:bodyPr/>
          <a:lstStyle/>
          <a:p>
            <a:r>
              <a:rPr lang="en-US"/>
              <a:t>Khả năng 5: Bản số (1,n)-(1,n)</a:t>
            </a:r>
          </a:p>
        </p:txBody>
      </p:sp>
      <p:sp>
        <p:nvSpPr>
          <p:cNvPr id="4" name="Content Placeholder 3">
            <a:extLst>
              <a:ext uri="{FF2B5EF4-FFF2-40B4-BE49-F238E27FC236}">
                <a16:creationId xmlns:a16="http://schemas.microsoft.com/office/drawing/2014/main" id="{BE2327F2-9441-7B4A-B53A-5D4653FF4062}"/>
              </a:ext>
            </a:extLst>
          </p:cNvPr>
          <p:cNvSpPr>
            <a:spLocks noGrp="1"/>
          </p:cNvSpPr>
          <p:nvPr>
            <p:ph sz="half" idx="1"/>
          </p:nvPr>
        </p:nvSpPr>
        <p:spPr/>
        <p:txBody>
          <a:bodyPr/>
          <a:lstStyle/>
          <a:p>
            <a:pPr marL="0" indent="0">
              <a:buNone/>
            </a:pPr>
            <a:r>
              <a:rPr lang="en-US" b="1" dirty="0" err="1"/>
              <a:t>Bản</a:t>
            </a:r>
            <a:r>
              <a:rPr lang="en-US" b="1" dirty="0"/>
              <a:t> </a:t>
            </a:r>
            <a:r>
              <a:rPr lang="en-US" b="1" dirty="0" err="1"/>
              <a:t>số</a:t>
            </a:r>
            <a:r>
              <a:rPr lang="en-US" b="1" dirty="0"/>
              <a:t> (1,n)-(1,n) </a:t>
            </a:r>
          </a:p>
          <a:p>
            <a:pPr marL="0" indent="0">
              <a:buNone/>
            </a:pPr>
            <a:r>
              <a:rPr lang="en-US" dirty="0" err="1"/>
              <a:t>Chuyển</a:t>
            </a:r>
            <a:r>
              <a:rPr lang="en-US" dirty="0"/>
              <a:t>:</a:t>
            </a:r>
          </a:p>
          <a:p>
            <a:pPr marL="0" indent="0">
              <a:buNone/>
            </a:pPr>
            <a:r>
              <a:rPr lang="en-US" dirty="0"/>
              <a:t>	T1 (</a:t>
            </a:r>
            <a:r>
              <a:rPr lang="en-US" u="sng" dirty="0">
                <a:solidFill>
                  <a:srgbClr val="FF0000"/>
                </a:solidFill>
              </a:rPr>
              <a:t>A1</a:t>
            </a:r>
            <a:r>
              <a:rPr lang="en-US" dirty="0"/>
              <a:t>, A2)</a:t>
            </a:r>
          </a:p>
          <a:p>
            <a:pPr marL="0" indent="0">
              <a:buNone/>
            </a:pPr>
            <a:r>
              <a:rPr lang="en-US" dirty="0"/>
              <a:t>	T2 (</a:t>
            </a:r>
            <a:r>
              <a:rPr lang="en-US" u="sng" dirty="0">
                <a:solidFill>
                  <a:srgbClr val="FF0000"/>
                </a:solidFill>
              </a:rPr>
              <a:t>B1</a:t>
            </a:r>
            <a:r>
              <a:rPr lang="en-US" dirty="0"/>
              <a:t>, B2)</a:t>
            </a:r>
          </a:p>
          <a:p>
            <a:pPr marL="0" indent="0">
              <a:buNone/>
            </a:pPr>
            <a:r>
              <a:rPr lang="en-US" dirty="0"/>
              <a:t>	T1T2 (</a:t>
            </a:r>
            <a:r>
              <a:rPr lang="en-US" u="sng" dirty="0">
                <a:solidFill>
                  <a:srgbClr val="FF0000"/>
                </a:solidFill>
              </a:rPr>
              <a:t>A1, B1</a:t>
            </a:r>
            <a:r>
              <a:rPr lang="en-US" dirty="0"/>
              <a:t>)</a:t>
            </a:r>
          </a:p>
          <a:p>
            <a:pPr marL="0" indent="0">
              <a:buNone/>
            </a:pPr>
            <a:endParaRPr lang="en-US" dirty="0"/>
          </a:p>
        </p:txBody>
      </p:sp>
      <p:graphicFrame>
        <p:nvGraphicFramePr>
          <p:cNvPr id="6" name="Table 5">
            <a:extLst>
              <a:ext uri="{FF2B5EF4-FFF2-40B4-BE49-F238E27FC236}">
                <a16:creationId xmlns:a16="http://schemas.microsoft.com/office/drawing/2014/main" id="{0590B2AE-E1C7-8E42-8BFB-BB89592A8999}"/>
              </a:ext>
            </a:extLst>
          </p:cNvPr>
          <p:cNvGraphicFramePr>
            <a:graphicFrameLocks noGrp="1"/>
          </p:cNvGraphicFramePr>
          <p:nvPr/>
        </p:nvGraphicFramePr>
        <p:xfrm>
          <a:off x="6773862" y="2514600"/>
          <a:ext cx="1150938" cy="1235082"/>
        </p:xfrm>
        <a:graphic>
          <a:graphicData uri="http://schemas.openxmlformats.org/drawingml/2006/table">
            <a:tbl>
              <a:tblPr firstRow="1" bandRow="1">
                <a:tableStyleId>{5C22544A-7EE6-4342-B048-85BDC9FD1C3A}</a:tableStyleId>
              </a:tblPr>
              <a:tblGrid>
                <a:gridCol w="1150938">
                  <a:extLst>
                    <a:ext uri="{9D8B030D-6E8A-4147-A177-3AD203B41FA5}">
                      <a16:colId xmlns:a16="http://schemas.microsoft.com/office/drawing/2014/main" val="20000"/>
                    </a:ext>
                  </a:extLst>
                </a:gridCol>
              </a:tblGrid>
              <a:tr h="595012">
                <a:tc>
                  <a:txBody>
                    <a:bodyPr/>
                    <a:lstStyle/>
                    <a:p>
                      <a:pPr algn="ctr"/>
                      <a:r>
                        <a:rPr lang="en-US" sz="1800">
                          <a:solidFill>
                            <a:schemeClr val="tx1"/>
                          </a:solidFill>
                        </a:rPr>
                        <a:t>T1</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0063">
                <a:tc>
                  <a:txBody>
                    <a:bodyPr/>
                    <a:lstStyle/>
                    <a:p>
                      <a:pPr algn="ctr"/>
                      <a:r>
                        <a:rPr lang="en-US" sz="1800" u="sng">
                          <a:solidFill>
                            <a:schemeClr val="tx1"/>
                          </a:solidFill>
                        </a:rPr>
                        <a:t>A1</a:t>
                      </a:r>
                    </a:p>
                    <a:p>
                      <a:pPr algn="ctr"/>
                      <a:r>
                        <a:rPr lang="en-US" sz="1800">
                          <a:solidFill>
                            <a:schemeClr val="tx1"/>
                          </a:solidFill>
                        </a:rPr>
                        <a:t>A2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7" name="Table 6">
            <a:extLst>
              <a:ext uri="{FF2B5EF4-FFF2-40B4-BE49-F238E27FC236}">
                <a16:creationId xmlns:a16="http://schemas.microsoft.com/office/drawing/2014/main" id="{D96A1651-0AAD-CB4B-89D5-7AEE337BDAAD}"/>
              </a:ext>
            </a:extLst>
          </p:cNvPr>
          <p:cNvGraphicFramePr>
            <a:graphicFrameLocks noGrp="1"/>
          </p:cNvGraphicFramePr>
          <p:nvPr/>
        </p:nvGraphicFramePr>
        <p:xfrm>
          <a:off x="10431462" y="2514600"/>
          <a:ext cx="1150938" cy="1235082"/>
        </p:xfrm>
        <a:graphic>
          <a:graphicData uri="http://schemas.openxmlformats.org/drawingml/2006/table">
            <a:tbl>
              <a:tblPr firstRow="1" bandRow="1">
                <a:tableStyleId>{5C22544A-7EE6-4342-B048-85BDC9FD1C3A}</a:tableStyleId>
              </a:tblPr>
              <a:tblGrid>
                <a:gridCol w="1150938">
                  <a:extLst>
                    <a:ext uri="{9D8B030D-6E8A-4147-A177-3AD203B41FA5}">
                      <a16:colId xmlns:a16="http://schemas.microsoft.com/office/drawing/2014/main" val="20000"/>
                    </a:ext>
                  </a:extLst>
                </a:gridCol>
              </a:tblGrid>
              <a:tr h="595012">
                <a:tc>
                  <a:txBody>
                    <a:bodyPr/>
                    <a:lstStyle/>
                    <a:p>
                      <a:pPr algn="ctr"/>
                      <a:r>
                        <a:rPr lang="en-US" sz="1800">
                          <a:solidFill>
                            <a:schemeClr val="tx1"/>
                          </a:solidFill>
                        </a:rPr>
                        <a:t>T2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40063">
                <a:tc>
                  <a:txBody>
                    <a:bodyPr/>
                    <a:lstStyle/>
                    <a:p>
                      <a:pPr algn="ctr"/>
                      <a:r>
                        <a:rPr lang="en-US" sz="1800" u="sng">
                          <a:solidFill>
                            <a:schemeClr val="tx1"/>
                          </a:solidFill>
                        </a:rPr>
                        <a:t>B1</a:t>
                      </a:r>
                    </a:p>
                    <a:p>
                      <a:pPr algn="ctr"/>
                      <a:r>
                        <a:rPr lang="en-US" sz="1800">
                          <a:solidFill>
                            <a:schemeClr val="tx1"/>
                          </a:solidFill>
                        </a:rPr>
                        <a:t>B2</a:t>
                      </a:r>
                    </a:p>
                  </a:txBody>
                  <a:tcPr marL="91432" marR="91432"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Oval 2">
            <a:extLst>
              <a:ext uri="{FF2B5EF4-FFF2-40B4-BE49-F238E27FC236}">
                <a16:creationId xmlns:a16="http://schemas.microsoft.com/office/drawing/2014/main" id="{FD9CCBD1-0FC4-B54C-9B3D-70357FC313DD}"/>
              </a:ext>
            </a:extLst>
          </p:cNvPr>
          <p:cNvSpPr>
            <a:spLocks noChangeArrowheads="1"/>
          </p:cNvSpPr>
          <p:nvPr/>
        </p:nvSpPr>
        <p:spPr bwMode="auto">
          <a:xfrm>
            <a:off x="8691562" y="2941638"/>
            <a:ext cx="990600" cy="381000"/>
          </a:xfrm>
          <a:prstGeom prst="ellipse">
            <a:avLst/>
          </a:prstGeom>
          <a:solidFill>
            <a:schemeClr val="accent1"/>
          </a:solidFill>
          <a:ln w="9525" algn="ctr">
            <a:solidFill>
              <a:schemeClr val="tx1"/>
            </a:solidFill>
            <a:round/>
            <a:headEnd/>
            <a:tailEnd/>
          </a:ln>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endParaRPr lang="en-US" altLang="en-US" sz="1800"/>
          </a:p>
        </p:txBody>
      </p:sp>
      <p:cxnSp>
        <p:nvCxnSpPr>
          <p:cNvPr id="9" name="Straight Connector 8">
            <a:extLst>
              <a:ext uri="{FF2B5EF4-FFF2-40B4-BE49-F238E27FC236}">
                <a16:creationId xmlns:a16="http://schemas.microsoft.com/office/drawing/2014/main" id="{43A76903-4D66-CF42-82E1-B4F296270ED6}"/>
              </a:ext>
            </a:extLst>
          </p:cNvPr>
          <p:cNvCxnSpPr>
            <a:cxnSpLocks/>
          </p:cNvCxnSpPr>
          <p:nvPr/>
        </p:nvCxnSpPr>
        <p:spPr bwMode="auto">
          <a:xfrm flipH="1">
            <a:off x="7924800" y="3124200"/>
            <a:ext cx="75882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BAF5BE2-03D7-FE47-8FE3-581058F5F8E0}"/>
              </a:ext>
            </a:extLst>
          </p:cNvPr>
          <p:cNvCxnSpPr>
            <a:cxnSpLocks/>
          </p:cNvCxnSpPr>
          <p:nvPr/>
        </p:nvCxnSpPr>
        <p:spPr bwMode="auto">
          <a:xfrm flipH="1">
            <a:off x="9682162" y="3132138"/>
            <a:ext cx="75882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TextBox 7">
            <a:extLst>
              <a:ext uri="{FF2B5EF4-FFF2-40B4-BE49-F238E27FC236}">
                <a16:creationId xmlns:a16="http://schemas.microsoft.com/office/drawing/2014/main" id="{AB866DD1-3178-BF40-92D7-EB6EDE6991EC}"/>
              </a:ext>
            </a:extLst>
          </p:cNvPr>
          <p:cNvSpPr txBox="1">
            <a:spLocks noChangeArrowheads="1"/>
          </p:cNvSpPr>
          <p:nvPr/>
        </p:nvSpPr>
        <p:spPr bwMode="auto">
          <a:xfrm>
            <a:off x="7934325" y="3132138"/>
            <a:ext cx="704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r>
              <a:rPr lang="en-US" altLang="en-US"/>
              <a:t>(1,n)</a:t>
            </a:r>
          </a:p>
        </p:txBody>
      </p:sp>
      <p:sp>
        <p:nvSpPr>
          <p:cNvPr id="12" name="TextBox 11">
            <a:extLst>
              <a:ext uri="{FF2B5EF4-FFF2-40B4-BE49-F238E27FC236}">
                <a16:creationId xmlns:a16="http://schemas.microsoft.com/office/drawing/2014/main" id="{912DCF13-E267-9F4D-AC1E-15290A4C1080}"/>
              </a:ext>
            </a:extLst>
          </p:cNvPr>
          <p:cNvSpPr txBox="1">
            <a:spLocks noChangeArrowheads="1"/>
          </p:cNvSpPr>
          <p:nvPr/>
        </p:nvSpPr>
        <p:spPr bwMode="auto">
          <a:xfrm>
            <a:off x="9682162" y="3152775"/>
            <a:ext cx="706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r>
              <a:rPr lang="en-US" altLang="en-US"/>
              <a:t>(1,n)</a:t>
            </a:r>
          </a:p>
        </p:txBody>
      </p:sp>
    </p:spTree>
    <p:extLst>
      <p:ext uri="{BB962C8B-B14F-4D97-AF65-F5344CB8AC3E}">
        <p14:creationId xmlns:p14="http://schemas.microsoft.com/office/powerpoint/2010/main" val="368817232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0CACBF-DBF8-1448-B1C6-19977A1EFA2A}"/>
              </a:ext>
            </a:extLst>
          </p:cNvPr>
          <p:cNvSpPr>
            <a:spLocks noGrp="1"/>
          </p:cNvSpPr>
          <p:nvPr>
            <p:ph type="title"/>
          </p:nvPr>
        </p:nvSpPr>
        <p:spPr/>
        <p:txBody>
          <a:bodyPr/>
          <a:lstStyle/>
          <a:p>
            <a:r>
              <a:rPr lang="en-US"/>
              <a:t>Các khả năng khác</a:t>
            </a:r>
          </a:p>
        </p:txBody>
      </p:sp>
      <p:sp>
        <p:nvSpPr>
          <p:cNvPr id="6" name="Content Placeholder 5">
            <a:extLst>
              <a:ext uri="{FF2B5EF4-FFF2-40B4-BE49-F238E27FC236}">
                <a16:creationId xmlns:a16="http://schemas.microsoft.com/office/drawing/2014/main" id="{FB569FE4-2133-0640-A154-2FB8FFC859FC}"/>
              </a:ext>
            </a:extLst>
          </p:cNvPr>
          <p:cNvSpPr>
            <a:spLocks noGrp="1"/>
          </p:cNvSpPr>
          <p:nvPr>
            <p:ph idx="1"/>
          </p:nvPr>
        </p:nvSpPr>
        <p:spPr/>
        <p:txBody>
          <a:bodyPr/>
          <a:lstStyle/>
          <a:p>
            <a:pPr marL="514350" indent="-514350">
              <a:lnSpc>
                <a:spcPct val="150000"/>
              </a:lnSpc>
              <a:buFont typeface="+mj-lt"/>
              <a:buAutoNum type="arabicPeriod"/>
            </a:pPr>
            <a:r>
              <a:rPr lang="en-US"/>
              <a:t>(0,n)-(0,n) </a:t>
            </a:r>
          </a:p>
          <a:p>
            <a:pPr marL="514350" indent="-514350">
              <a:lnSpc>
                <a:spcPct val="150000"/>
              </a:lnSpc>
              <a:buFont typeface="+mj-lt"/>
              <a:buAutoNum type="arabicPeriod"/>
            </a:pPr>
            <a:r>
              <a:rPr lang="en-US"/>
              <a:t>(0,n)-(1,n)</a:t>
            </a:r>
          </a:p>
          <a:p>
            <a:pPr marL="514350" indent="-514350">
              <a:lnSpc>
                <a:spcPct val="150000"/>
              </a:lnSpc>
              <a:buFont typeface="+mj-lt"/>
              <a:buAutoNum type="arabicPeriod"/>
            </a:pPr>
            <a:r>
              <a:rPr lang="en-US"/>
              <a:t>(0,1)-(0,n) </a:t>
            </a:r>
          </a:p>
          <a:p>
            <a:endParaRPr lang="en-US"/>
          </a:p>
        </p:txBody>
      </p:sp>
    </p:spTree>
    <p:extLst>
      <p:ext uri="{BB962C8B-B14F-4D97-AF65-F5344CB8AC3E}">
        <p14:creationId xmlns:p14="http://schemas.microsoft.com/office/powerpoint/2010/main" val="158454081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3DA2-E642-2741-A518-4C94D062121B}"/>
              </a:ext>
            </a:extLst>
          </p:cNvPr>
          <p:cNvSpPr>
            <a:spLocks noGrp="1"/>
          </p:cNvSpPr>
          <p:nvPr>
            <p:ph type="title"/>
          </p:nvPr>
        </p:nvSpPr>
        <p:spPr/>
        <p:txBody>
          <a:bodyPr/>
          <a:lstStyle/>
          <a:p>
            <a:r>
              <a:rPr lang="en-US" dirty="0" err="1"/>
              <a:t>Ví</a:t>
            </a:r>
            <a:r>
              <a:rPr lang="en-US" dirty="0"/>
              <a:t> </a:t>
            </a:r>
            <a:r>
              <a:rPr lang="en-US" dirty="0" err="1"/>
              <a:t>dụ</a:t>
            </a:r>
            <a:endParaRPr lang="en-US" dirty="0"/>
          </a:p>
        </p:txBody>
      </p:sp>
      <p:sp>
        <p:nvSpPr>
          <p:cNvPr id="5" name="Text Placeholder 4">
            <a:extLst>
              <a:ext uri="{FF2B5EF4-FFF2-40B4-BE49-F238E27FC236}">
                <a16:creationId xmlns:a16="http://schemas.microsoft.com/office/drawing/2014/main" id="{27055645-1159-A24C-8E3C-EDAF3184936F}"/>
              </a:ext>
            </a:extLst>
          </p:cNvPr>
          <p:cNvSpPr>
            <a:spLocks noGrp="1"/>
          </p:cNvSpPr>
          <p:nvPr>
            <p:ph type="body" idx="1"/>
          </p:nvPr>
        </p:nvSpPr>
        <p:spPr/>
        <p:txBody>
          <a:bodyPr/>
          <a:lstStyle/>
          <a:p>
            <a:r>
              <a:rPr lang="en-US"/>
              <a:t>Mức quan niệm</a:t>
            </a:r>
          </a:p>
        </p:txBody>
      </p:sp>
      <p:sp>
        <p:nvSpPr>
          <p:cNvPr id="7" name="Text Placeholder 6">
            <a:extLst>
              <a:ext uri="{FF2B5EF4-FFF2-40B4-BE49-F238E27FC236}">
                <a16:creationId xmlns:a16="http://schemas.microsoft.com/office/drawing/2014/main" id="{4829F173-5823-5D45-9237-9CCF8EA2DF32}"/>
              </a:ext>
            </a:extLst>
          </p:cNvPr>
          <p:cNvSpPr>
            <a:spLocks noGrp="1"/>
          </p:cNvSpPr>
          <p:nvPr>
            <p:ph type="body" sz="quarter" idx="3"/>
          </p:nvPr>
        </p:nvSpPr>
        <p:spPr>
          <a:xfrm>
            <a:off x="6594847" y="1195826"/>
            <a:ext cx="5389033" cy="678574"/>
          </a:xfrm>
        </p:spPr>
        <p:txBody>
          <a:bodyPr/>
          <a:lstStyle/>
          <a:p>
            <a:r>
              <a:rPr lang="en-US"/>
              <a:t>Mức logic</a:t>
            </a:r>
          </a:p>
        </p:txBody>
      </p:sp>
      <p:sp>
        <p:nvSpPr>
          <p:cNvPr id="8" name="Content Placeholder 7">
            <a:extLst>
              <a:ext uri="{FF2B5EF4-FFF2-40B4-BE49-F238E27FC236}">
                <a16:creationId xmlns:a16="http://schemas.microsoft.com/office/drawing/2014/main" id="{33088AA2-A0FA-034A-B03F-8CCF4BB48262}"/>
              </a:ext>
            </a:extLst>
          </p:cNvPr>
          <p:cNvSpPr>
            <a:spLocks noGrp="1"/>
          </p:cNvSpPr>
          <p:nvPr>
            <p:ph sz="quarter" idx="4"/>
          </p:nvPr>
        </p:nvSpPr>
        <p:spPr>
          <a:xfrm>
            <a:off x="6594847" y="1835588"/>
            <a:ext cx="5310715" cy="4191000"/>
          </a:xfrm>
        </p:spPr>
        <p:txBody>
          <a:bodyPr/>
          <a:lstStyle/>
          <a:p>
            <a:pPr marL="0" indent="0">
              <a:lnSpc>
                <a:spcPct val="150000"/>
              </a:lnSpc>
              <a:buNone/>
            </a:pPr>
            <a:r>
              <a:rPr lang="vi-VN" altLang="en-US" sz="1800" dirty="0"/>
              <a:t>?????</a:t>
            </a:r>
            <a:endParaRPr lang="en-US" dirty="0"/>
          </a:p>
        </p:txBody>
      </p:sp>
      <p:pic>
        <p:nvPicPr>
          <p:cNvPr id="9" name="Picture 4">
            <a:extLst>
              <a:ext uri="{FF2B5EF4-FFF2-40B4-BE49-F238E27FC236}">
                <a16:creationId xmlns:a16="http://schemas.microsoft.com/office/drawing/2014/main" id="{9B3B876C-DEB0-BE43-80CB-D0D4DFC4DB2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08120" y="2247812"/>
            <a:ext cx="6192680" cy="36195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7085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3DA2-E642-2741-A518-4C94D062121B}"/>
              </a:ext>
            </a:extLst>
          </p:cNvPr>
          <p:cNvSpPr>
            <a:spLocks noGrp="1"/>
          </p:cNvSpPr>
          <p:nvPr>
            <p:ph type="title"/>
          </p:nvPr>
        </p:nvSpPr>
        <p:spPr/>
        <p:txBody>
          <a:bodyPr/>
          <a:lstStyle/>
          <a:p>
            <a:r>
              <a:rPr lang="en-US"/>
              <a:t>Ví dụ</a:t>
            </a:r>
          </a:p>
        </p:txBody>
      </p:sp>
      <p:sp>
        <p:nvSpPr>
          <p:cNvPr id="5" name="Text Placeholder 4">
            <a:extLst>
              <a:ext uri="{FF2B5EF4-FFF2-40B4-BE49-F238E27FC236}">
                <a16:creationId xmlns:a16="http://schemas.microsoft.com/office/drawing/2014/main" id="{27055645-1159-A24C-8E3C-EDAF3184936F}"/>
              </a:ext>
            </a:extLst>
          </p:cNvPr>
          <p:cNvSpPr>
            <a:spLocks noGrp="1"/>
          </p:cNvSpPr>
          <p:nvPr>
            <p:ph type="body" idx="1"/>
          </p:nvPr>
        </p:nvSpPr>
        <p:spPr/>
        <p:txBody>
          <a:bodyPr/>
          <a:lstStyle/>
          <a:p>
            <a:r>
              <a:rPr lang="en-US"/>
              <a:t>Mức quan niệm</a:t>
            </a:r>
          </a:p>
        </p:txBody>
      </p:sp>
      <p:sp>
        <p:nvSpPr>
          <p:cNvPr id="7" name="Text Placeholder 6">
            <a:extLst>
              <a:ext uri="{FF2B5EF4-FFF2-40B4-BE49-F238E27FC236}">
                <a16:creationId xmlns:a16="http://schemas.microsoft.com/office/drawing/2014/main" id="{4829F173-5823-5D45-9237-9CCF8EA2DF32}"/>
              </a:ext>
            </a:extLst>
          </p:cNvPr>
          <p:cNvSpPr>
            <a:spLocks noGrp="1"/>
          </p:cNvSpPr>
          <p:nvPr>
            <p:ph type="body" sz="quarter" idx="3"/>
          </p:nvPr>
        </p:nvSpPr>
        <p:spPr>
          <a:xfrm>
            <a:off x="6594847" y="1195826"/>
            <a:ext cx="5389033" cy="678574"/>
          </a:xfrm>
        </p:spPr>
        <p:txBody>
          <a:bodyPr/>
          <a:lstStyle/>
          <a:p>
            <a:r>
              <a:rPr lang="en-US"/>
              <a:t>Mức logic</a:t>
            </a:r>
          </a:p>
        </p:txBody>
      </p:sp>
      <p:sp>
        <p:nvSpPr>
          <p:cNvPr id="8" name="Content Placeholder 7">
            <a:extLst>
              <a:ext uri="{FF2B5EF4-FFF2-40B4-BE49-F238E27FC236}">
                <a16:creationId xmlns:a16="http://schemas.microsoft.com/office/drawing/2014/main" id="{33088AA2-A0FA-034A-B03F-8CCF4BB48262}"/>
              </a:ext>
            </a:extLst>
          </p:cNvPr>
          <p:cNvSpPr>
            <a:spLocks noGrp="1"/>
          </p:cNvSpPr>
          <p:nvPr>
            <p:ph sz="quarter" idx="4"/>
          </p:nvPr>
        </p:nvSpPr>
        <p:spPr>
          <a:xfrm>
            <a:off x="6594847" y="1835588"/>
            <a:ext cx="5310715" cy="4191000"/>
          </a:xfrm>
        </p:spPr>
        <p:txBody>
          <a:bodyPr/>
          <a:lstStyle/>
          <a:p>
            <a:pPr marL="0" indent="0">
              <a:lnSpc>
                <a:spcPct val="150000"/>
              </a:lnSpc>
              <a:buNone/>
            </a:pPr>
            <a:r>
              <a:rPr lang="fr-FR" altLang="en-US" sz="1800"/>
              <a:t>THANHPHO (</a:t>
            </a:r>
            <a:r>
              <a:rPr lang="fr-FR" altLang="en-US" sz="1800" u="sng"/>
              <a:t>MSTP</a:t>
            </a:r>
            <a:r>
              <a:rPr lang="fr-FR" altLang="en-US" sz="1800"/>
              <a:t>, DCSB)</a:t>
            </a:r>
          </a:p>
          <a:p>
            <a:pPr marL="0" indent="0">
              <a:lnSpc>
                <a:spcPct val="150000"/>
              </a:lnSpc>
              <a:buNone/>
            </a:pPr>
            <a:r>
              <a:rPr lang="fr-FR" altLang="en-US" sz="1800"/>
              <a:t>TUYENBAY (</a:t>
            </a:r>
            <a:r>
              <a:rPr lang="fr-FR" altLang="en-US" sz="1800" u="sng"/>
              <a:t>MSTB</a:t>
            </a:r>
            <a:r>
              <a:rPr lang="fr-FR" altLang="en-US" sz="1800"/>
              <a:t>, SoGio, MSTPDen, MSTPDi)</a:t>
            </a:r>
          </a:p>
          <a:p>
            <a:pPr marL="0" indent="0">
              <a:lnSpc>
                <a:spcPct val="150000"/>
              </a:lnSpc>
              <a:buNone/>
            </a:pPr>
            <a:r>
              <a:rPr lang="fr-FR" altLang="en-US" sz="1800"/>
              <a:t>CHUYENBAY (</a:t>
            </a:r>
            <a:r>
              <a:rPr lang="fr-FR" altLang="en-US" sz="1800" u="sng"/>
              <a:t>MSCB</a:t>
            </a:r>
            <a:r>
              <a:rPr lang="fr-FR" altLang="en-US" sz="1800"/>
              <a:t>, LoaiCB, Ngay, GioBD)</a:t>
            </a:r>
          </a:p>
          <a:p>
            <a:pPr marL="0" indent="0">
              <a:lnSpc>
                <a:spcPct val="150000"/>
              </a:lnSpc>
              <a:buNone/>
            </a:pPr>
            <a:r>
              <a:rPr lang="fr-FR" altLang="en-US" sz="1800"/>
              <a:t>TUYENBAY_CHUYENBAY (</a:t>
            </a:r>
            <a:r>
              <a:rPr lang="fr-FR" altLang="en-US" sz="1800" u="sng"/>
              <a:t>MSTB</a:t>
            </a:r>
            <a:r>
              <a:rPr lang="fr-FR" altLang="en-US" sz="1800"/>
              <a:t>, </a:t>
            </a:r>
            <a:r>
              <a:rPr lang="fr-FR" altLang="en-US" sz="1800" u="sng"/>
              <a:t>MSCB</a:t>
            </a:r>
            <a:r>
              <a:rPr lang="fr-FR" altLang="en-US" sz="1800"/>
              <a:t>)</a:t>
            </a:r>
            <a:endParaRPr lang="en-US" altLang="en-US" sz="1800"/>
          </a:p>
          <a:p>
            <a:pPr marL="0" indent="0">
              <a:lnSpc>
                <a:spcPct val="150000"/>
              </a:lnSpc>
              <a:buNone/>
            </a:pPr>
            <a:r>
              <a:rPr lang="en-US" altLang="en-US" sz="1800"/>
              <a:t>PHICONG (</a:t>
            </a:r>
            <a:r>
              <a:rPr lang="en-US" altLang="en-US" sz="1800" u="sng"/>
              <a:t>MSPC</a:t>
            </a:r>
            <a:r>
              <a:rPr lang="en-US" altLang="en-US" sz="1800"/>
              <a:t>, Ten, SDT, DC, MSDV)</a:t>
            </a:r>
          </a:p>
          <a:p>
            <a:pPr marL="0" indent="0">
              <a:lnSpc>
                <a:spcPct val="150000"/>
              </a:lnSpc>
              <a:buNone/>
            </a:pPr>
            <a:r>
              <a:rPr lang="en-US" altLang="en-US" sz="1800"/>
              <a:t>CHUYENBAY_PHICONG (</a:t>
            </a:r>
            <a:r>
              <a:rPr lang="en-US" altLang="en-US" sz="1800" u="sng"/>
              <a:t>MSCB</a:t>
            </a:r>
            <a:r>
              <a:rPr lang="en-US" altLang="en-US" sz="1800"/>
              <a:t>, </a:t>
            </a:r>
            <a:r>
              <a:rPr lang="en-US" altLang="en-US" sz="1800" u="sng"/>
              <a:t>MSPC</a:t>
            </a:r>
            <a:r>
              <a:rPr lang="en-US" altLang="en-US" sz="1800"/>
              <a:t>)</a:t>
            </a:r>
          </a:p>
          <a:p>
            <a:pPr marL="0" indent="0">
              <a:lnSpc>
                <a:spcPct val="150000"/>
              </a:lnSpc>
              <a:buNone/>
            </a:pPr>
            <a:r>
              <a:rPr lang="en-US" altLang="en-US" sz="1800"/>
              <a:t>HANHKHACH (</a:t>
            </a:r>
            <a:r>
              <a:rPr lang="en-US" altLang="en-US" sz="1800" u="sng"/>
              <a:t>CMND</a:t>
            </a:r>
            <a:r>
              <a:rPr lang="en-US" altLang="en-US" sz="1800"/>
              <a:t>, TenHK, DC,SDT)</a:t>
            </a:r>
          </a:p>
          <a:p>
            <a:pPr marL="0" indent="0">
              <a:lnSpc>
                <a:spcPct val="150000"/>
              </a:lnSpc>
              <a:buNone/>
            </a:pPr>
            <a:r>
              <a:rPr lang="en-US" altLang="en-US" sz="1800"/>
              <a:t>CHUYENBAY_HANHKHACH (</a:t>
            </a:r>
            <a:r>
              <a:rPr lang="en-US" altLang="en-US" sz="1800" u="sng"/>
              <a:t>MSCB</a:t>
            </a:r>
            <a:r>
              <a:rPr lang="en-US" altLang="en-US" sz="1800"/>
              <a:t>, </a:t>
            </a:r>
            <a:r>
              <a:rPr lang="en-US" altLang="en-US" sz="1800" u="sng"/>
              <a:t>CMND</a:t>
            </a:r>
            <a:r>
              <a:rPr lang="en-US" altLang="en-US" sz="1800"/>
              <a:t>)</a:t>
            </a:r>
          </a:p>
          <a:p>
            <a:pPr marL="0" indent="0">
              <a:lnSpc>
                <a:spcPct val="150000"/>
              </a:lnSpc>
              <a:buNone/>
            </a:pPr>
            <a:r>
              <a:rPr lang="en-US" altLang="en-US" sz="1800"/>
              <a:t>DONVI (</a:t>
            </a:r>
            <a:r>
              <a:rPr lang="en-US" altLang="en-US" sz="1800" u="sng"/>
              <a:t>MSDV</a:t>
            </a:r>
            <a:r>
              <a:rPr lang="en-US" altLang="en-US" sz="1800"/>
              <a:t>, TenDV)</a:t>
            </a:r>
          </a:p>
          <a:p>
            <a:endParaRPr lang="en-US"/>
          </a:p>
        </p:txBody>
      </p:sp>
      <p:pic>
        <p:nvPicPr>
          <p:cNvPr id="9" name="Picture 4">
            <a:extLst>
              <a:ext uri="{FF2B5EF4-FFF2-40B4-BE49-F238E27FC236}">
                <a16:creationId xmlns:a16="http://schemas.microsoft.com/office/drawing/2014/main" id="{9B3B876C-DEB0-BE43-80CB-D0D4DFC4DB2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08120" y="2247812"/>
            <a:ext cx="6192680" cy="36195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197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554D4-EF3D-7A4A-9C76-C50A0D055750}"/>
              </a:ext>
            </a:extLst>
          </p:cNvPr>
          <p:cNvSpPr>
            <a:spLocks noGrp="1"/>
          </p:cNvSpPr>
          <p:nvPr>
            <p:ph type="title"/>
          </p:nvPr>
        </p:nvSpPr>
        <p:spPr>
          <a:xfrm>
            <a:off x="609600" y="3124200"/>
            <a:ext cx="10972800" cy="1143000"/>
          </a:xfrm>
        </p:spPr>
        <p:txBody>
          <a:bodyPr/>
          <a:lstStyle/>
          <a:p>
            <a:pPr algn="l"/>
            <a:r>
              <a:rPr lang="en-US" altLang="en-US"/>
              <a:t>Mô hình quan niệm 2 – Mô hình lớp (Class diagram)</a:t>
            </a:r>
            <a:endParaRPr lang="en-US"/>
          </a:p>
        </p:txBody>
      </p:sp>
    </p:spTree>
    <p:extLst>
      <p:ext uri="{BB962C8B-B14F-4D97-AF65-F5344CB8AC3E}">
        <p14:creationId xmlns:p14="http://schemas.microsoft.com/office/powerpoint/2010/main" val="70529836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49C03-CCAC-DD4B-8F72-79D8E4C9C513}"/>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5EEDC259-4BB0-F84F-83D2-E14AAA004E38}"/>
              </a:ext>
            </a:extLst>
          </p:cNvPr>
          <p:cNvSpPr>
            <a:spLocks noGrp="1"/>
          </p:cNvSpPr>
          <p:nvPr>
            <p:ph idx="1"/>
          </p:nvPr>
        </p:nvSpPr>
        <p:spPr/>
        <p:txBody>
          <a:bodyPr/>
          <a:lstStyle/>
          <a:p>
            <a:r>
              <a:rPr lang="vi-VN" dirty="0"/>
              <a:t>Sơ đồ lớp là một loại sơ đồ cấu trúc tĩnh mô tả </a:t>
            </a:r>
            <a:r>
              <a:rPr lang="vi-VN" dirty="0">
                <a:solidFill>
                  <a:srgbClr val="FF0000"/>
                </a:solidFill>
              </a:rPr>
              <a:t>cấu trúc của hệ thống</a:t>
            </a:r>
            <a:r>
              <a:rPr lang="vi-VN" dirty="0"/>
              <a:t> bằng cách </a:t>
            </a:r>
            <a:r>
              <a:rPr lang="vi-VN" dirty="0">
                <a:solidFill>
                  <a:srgbClr val="FF0000"/>
                </a:solidFill>
              </a:rPr>
              <a:t>hiển thị các lớp </a:t>
            </a:r>
            <a:r>
              <a:rPr lang="vi-VN" dirty="0"/>
              <a:t>của hệ thống, </a:t>
            </a:r>
            <a:r>
              <a:rPr lang="vi-VN" dirty="0">
                <a:solidFill>
                  <a:srgbClr val="FF0000"/>
                </a:solidFill>
              </a:rPr>
              <a:t>thuộc tính</a:t>
            </a:r>
            <a:r>
              <a:rPr lang="vi-VN" dirty="0"/>
              <a:t>, hoạt động của chúng và </a:t>
            </a:r>
            <a:r>
              <a:rPr lang="vi-VN" dirty="0">
                <a:solidFill>
                  <a:srgbClr val="FF0000"/>
                </a:solidFill>
              </a:rPr>
              <a:t>mối quan hệ </a:t>
            </a:r>
            <a:r>
              <a:rPr lang="vi-VN" dirty="0"/>
              <a:t>giữa các đối tượng.</a:t>
            </a:r>
          </a:p>
          <a:p>
            <a:r>
              <a:rPr lang="vi-VN" dirty="0"/>
              <a:t>Đối tượng chính của mô hình này là </a:t>
            </a:r>
            <a:r>
              <a:rPr lang="vi-VN" dirty="0">
                <a:solidFill>
                  <a:srgbClr val="FF0000"/>
                </a:solidFill>
              </a:rPr>
              <a:t>lớp và mối quan hệ </a:t>
            </a:r>
            <a:r>
              <a:rPr lang="vi-VN" dirty="0"/>
              <a:t>giữa chúng.</a:t>
            </a:r>
            <a:endParaRPr lang="en-US" dirty="0"/>
          </a:p>
        </p:txBody>
      </p:sp>
    </p:spTree>
    <p:extLst>
      <p:ext uri="{BB962C8B-B14F-4D97-AF65-F5344CB8AC3E}">
        <p14:creationId xmlns:p14="http://schemas.microsoft.com/office/powerpoint/2010/main" val="310570681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D7D7-1014-3D43-AA90-79B23AD637DD}"/>
              </a:ext>
            </a:extLst>
          </p:cNvPr>
          <p:cNvSpPr>
            <a:spLocks noGrp="1"/>
          </p:cNvSpPr>
          <p:nvPr>
            <p:ph type="title"/>
          </p:nvPr>
        </p:nvSpPr>
        <p:spPr/>
        <p:txBody>
          <a:bodyPr/>
          <a:lstStyle/>
          <a:p>
            <a:r>
              <a:rPr lang="en-US"/>
              <a:t>Lớp (class)</a:t>
            </a:r>
          </a:p>
        </p:txBody>
      </p:sp>
      <p:sp>
        <p:nvSpPr>
          <p:cNvPr id="3" name="Content Placeholder 2">
            <a:extLst>
              <a:ext uri="{FF2B5EF4-FFF2-40B4-BE49-F238E27FC236}">
                <a16:creationId xmlns:a16="http://schemas.microsoft.com/office/drawing/2014/main" id="{FEA4F2A5-43E6-7F4C-A461-FAEFEDDE67E5}"/>
              </a:ext>
            </a:extLst>
          </p:cNvPr>
          <p:cNvSpPr>
            <a:spLocks noGrp="1"/>
          </p:cNvSpPr>
          <p:nvPr>
            <p:ph idx="1"/>
          </p:nvPr>
        </p:nvSpPr>
        <p:spPr/>
        <p:txBody>
          <a:bodyPr/>
          <a:lstStyle/>
          <a:p>
            <a:r>
              <a:rPr lang="en-US"/>
              <a:t>Lớp (class)</a:t>
            </a:r>
            <a:r>
              <a:rPr lang="pt-BR" altLang="en-US"/>
              <a:t> dùng </a:t>
            </a:r>
            <a:r>
              <a:rPr lang="pt-BR" altLang="en-US">
                <a:solidFill>
                  <a:srgbClr val="FF0000"/>
                </a:solidFill>
              </a:rPr>
              <a:t>biểu diễn 1 thực thể</a:t>
            </a:r>
            <a:r>
              <a:rPr lang="pt-BR" altLang="en-US"/>
              <a:t> trong thế giới thực</a:t>
            </a:r>
            <a:r>
              <a:rPr lang="en-US" altLang="en-US"/>
              <a:t>.</a:t>
            </a:r>
          </a:p>
          <a:p>
            <a:r>
              <a:rPr lang="en-US"/>
              <a:t>Các thành phần cơ bản của lớp:</a:t>
            </a:r>
          </a:p>
          <a:p>
            <a:pPr lvl="1"/>
            <a:r>
              <a:rPr lang="en-US">
                <a:solidFill>
                  <a:srgbClr val="FF0000"/>
                </a:solidFill>
              </a:rPr>
              <a:t>Tên lớp</a:t>
            </a:r>
            <a:r>
              <a:rPr lang="en-US"/>
              <a:t>.</a:t>
            </a:r>
          </a:p>
          <a:p>
            <a:pPr lvl="1"/>
            <a:r>
              <a:rPr lang="en-US"/>
              <a:t>Thuộc tính (field, property).</a:t>
            </a:r>
          </a:p>
          <a:p>
            <a:pPr lvl="1"/>
            <a:r>
              <a:rPr lang="en-US">
                <a:solidFill>
                  <a:srgbClr val="FF0000"/>
                </a:solidFill>
              </a:rPr>
              <a:t>Hành vi (method, function)</a:t>
            </a:r>
            <a:r>
              <a:rPr lang="en-US"/>
              <a:t>.</a:t>
            </a:r>
          </a:p>
          <a:p>
            <a:pPr lvl="1"/>
            <a:endParaRPr lang="en-US"/>
          </a:p>
        </p:txBody>
      </p:sp>
      <p:pic>
        <p:nvPicPr>
          <p:cNvPr id="4" name="Picture 14">
            <a:extLst>
              <a:ext uri="{FF2B5EF4-FFF2-40B4-BE49-F238E27FC236}">
                <a16:creationId xmlns:a16="http://schemas.microsoft.com/office/drawing/2014/main" id="{42DA7E9A-FB37-2C43-9309-32231D24E2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4191000"/>
            <a:ext cx="1828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28274562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CD5A-0818-2E43-B635-2BCE2C1662CF}"/>
              </a:ext>
            </a:extLst>
          </p:cNvPr>
          <p:cNvSpPr>
            <a:spLocks noGrp="1"/>
          </p:cNvSpPr>
          <p:nvPr>
            <p:ph type="title"/>
          </p:nvPr>
        </p:nvSpPr>
        <p:spPr/>
        <p:txBody>
          <a:bodyPr/>
          <a:lstStyle/>
          <a:p>
            <a:r>
              <a:rPr lang="en-US"/>
              <a:t>Ví dụ</a:t>
            </a:r>
          </a:p>
        </p:txBody>
      </p:sp>
      <p:pic>
        <p:nvPicPr>
          <p:cNvPr id="4" name="Picture 15">
            <a:extLst>
              <a:ext uri="{FF2B5EF4-FFF2-40B4-BE49-F238E27FC236}">
                <a16:creationId xmlns:a16="http://schemas.microsoft.com/office/drawing/2014/main" id="{4426C75F-8629-9A48-A737-F62289A52E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59200" y="2133600"/>
            <a:ext cx="4673600" cy="2006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B7B8732-5FDE-754E-8D4B-86B538FB3DC4}"/>
              </a:ext>
            </a:extLst>
          </p:cNvPr>
          <p:cNvSpPr txBox="1"/>
          <p:nvPr/>
        </p:nvSpPr>
        <p:spPr>
          <a:xfrm>
            <a:off x="1524000" y="2057400"/>
            <a:ext cx="976549" cy="369332"/>
          </a:xfrm>
          <a:prstGeom prst="rect">
            <a:avLst/>
          </a:prstGeom>
          <a:noFill/>
        </p:spPr>
        <p:txBody>
          <a:bodyPr wrap="none" rtlCol="0">
            <a:spAutoFit/>
          </a:bodyPr>
          <a:lstStyle/>
          <a:p>
            <a:r>
              <a:rPr lang="en-US">
                <a:solidFill>
                  <a:srgbClr val="0066FF"/>
                </a:solidFill>
              </a:rPr>
              <a:t>Tên lớp</a:t>
            </a:r>
          </a:p>
        </p:txBody>
      </p:sp>
      <p:sp>
        <p:nvSpPr>
          <p:cNvPr id="6" name="TextBox 5">
            <a:extLst>
              <a:ext uri="{FF2B5EF4-FFF2-40B4-BE49-F238E27FC236}">
                <a16:creationId xmlns:a16="http://schemas.microsoft.com/office/drawing/2014/main" id="{5E357635-FD38-8A40-A1B2-5D2FB573522C}"/>
              </a:ext>
            </a:extLst>
          </p:cNvPr>
          <p:cNvSpPr txBox="1"/>
          <p:nvPr/>
        </p:nvSpPr>
        <p:spPr>
          <a:xfrm>
            <a:off x="1524000" y="2684462"/>
            <a:ext cx="1274708" cy="369332"/>
          </a:xfrm>
          <a:prstGeom prst="rect">
            <a:avLst/>
          </a:prstGeom>
          <a:noFill/>
        </p:spPr>
        <p:txBody>
          <a:bodyPr wrap="none" rtlCol="0">
            <a:spAutoFit/>
          </a:bodyPr>
          <a:lstStyle/>
          <a:p>
            <a:r>
              <a:rPr lang="en-US">
                <a:solidFill>
                  <a:srgbClr val="0066FF"/>
                </a:solidFill>
              </a:rPr>
              <a:t>Thuộc tính</a:t>
            </a:r>
          </a:p>
        </p:txBody>
      </p:sp>
      <p:sp>
        <p:nvSpPr>
          <p:cNvPr id="7" name="TextBox 6">
            <a:extLst>
              <a:ext uri="{FF2B5EF4-FFF2-40B4-BE49-F238E27FC236}">
                <a16:creationId xmlns:a16="http://schemas.microsoft.com/office/drawing/2014/main" id="{29AF6A75-6E85-DF48-BF4D-65D35081333F}"/>
              </a:ext>
            </a:extLst>
          </p:cNvPr>
          <p:cNvSpPr txBox="1"/>
          <p:nvPr/>
        </p:nvSpPr>
        <p:spPr>
          <a:xfrm>
            <a:off x="1524000" y="3508890"/>
            <a:ext cx="1553630" cy="646331"/>
          </a:xfrm>
          <a:prstGeom prst="rect">
            <a:avLst/>
          </a:prstGeom>
          <a:noFill/>
        </p:spPr>
        <p:txBody>
          <a:bodyPr wrap="none" rtlCol="0">
            <a:spAutoFit/>
          </a:bodyPr>
          <a:lstStyle/>
          <a:p>
            <a:r>
              <a:rPr lang="en-US">
                <a:solidFill>
                  <a:srgbClr val="0066FF"/>
                </a:solidFill>
              </a:rPr>
              <a:t>Phương thức</a:t>
            </a:r>
          </a:p>
          <a:p>
            <a:r>
              <a:rPr lang="en-US">
                <a:solidFill>
                  <a:srgbClr val="0066FF"/>
                </a:solidFill>
              </a:rPr>
              <a:t>(hành vi)</a:t>
            </a:r>
          </a:p>
        </p:txBody>
      </p:sp>
      <p:cxnSp>
        <p:nvCxnSpPr>
          <p:cNvPr id="9" name="Straight Arrow Connector 8">
            <a:extLst>
              <a:ext uri="{FF2B5EF4-FFF2-40B4-BE49-F238E27FC236}">
                <a16:creationId xmlns:a16="http://schemas.microsoft.com/office/drawing/2014/main" id="{CC0E2C6A-0F26-C342-9CF2-DADA22C6821C}"/>
              </a:ext>
            </a:extLst>
          </p:cNvPr>
          <p:cNvCxnSpPr>
            <a:stCxn id="5" idx="3"/>
          </p:cNvCxnSpPr>
          <p:nvPr/>
        </p:nvCxnSpPr>
        <p:spPr>
          <a:xfrm>
            <a:off x="2500549" y="2242066"/>
            <a:ext cx="1461851"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5E06AC4F-D641-6147-BE11-644727604415}"/>
              </a:ext>
            </a:extLst>
          </p:cNvPr>
          <p:cNvCxnSpPr>
            <a:stCxn id="6" idx="3"/>
          </p:cNvCxnSpPr>
          <p:nvPr/>
        </p:nvCxnSpPr>
        <p:spPr>
          <a:xfrm>
            <a:off x="2798708" y="2869128"/>
            <a:ext cx="1087492"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1B54F958-B902-744C-BD47-0F39869CC257}"/>
              </a:ext>
            </a:extLst>
          </p:cNvPr>
          <p:cNvCxnSpPr>
            <a:stCxn id="7" idx="3"/>
          </p:cNvCxnSpPr>
          <p:nvPr/>
        </p:nvCxnSpPr>
        <p:spPr>
          <a:xfrm flipV="1">
            <a:off x="3077630" y="3769756"/>
            <a:ext cx="681570" cy="62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6261983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4136E-F356-9443-BC29-5355A73B2FE1}"/>
              </a:ext>
            </a:extLst>
          </p:cNvPr>
          <p:cNvSpPr>
            <a:spLocks noGrp="1"/>
          </p:cNvSpPr>
          <p:nvPr>
            <p:ph type="title"/>
          </p:nvPr>
        </p:nvSpPr>
        <p:spPr>
          <a:xfrm>
            <a:off x="609600" y="304800"/>
            <a:ext cx="10972800" cy="1143000"/>
          </a:xfrm>
        </p:spPr>
        <p:txBody>
          <a:bodyPr/>
          <a:lstStyle/>
          <a:p>
            <a:r>
              <a:rPr lang="en-US"/>
              <a:t>Tìm kiếm lớp</a:t>
            </a:r>
          </a:p>
        </p:txBody>
      </p:sp>
      <p:sp>
        <p:nvSpPr>
          <p:cNvPr id="3" name="Content Placeholder 2">
            <a:extLst>
              <a:ext uri="{FF2B5EF4-FFF2-40B4-BE49-F238E27FC236}">
                <a16:creationId xmlns:a16="http://schemas.microsoft.com/office/drawing/2014/main" id="{7BBB7D2C-61FA-924B-98F6-50CE1536B4AF}"/>
              </a:ext>
            </a:extLst>
          </p:cNvPr>
          <p:cNvSpPr>
            <a:spLocks noGrp="1"/>
          </p:cNvSpPr>
          <p:nvPr>
            <p:ph idx="1"/>
          </p:nvPr>
        </p:nvSpPr>
        <p:spPr>
          <a:xfrm>
            <a:off x="609600" y="1447800"/>
            <a:ext cx="10972800" cy="4525963"/>
          </a:xfrm>
        </p:spPr>
        <p:txBody>
          <a:bodyPr/>
          <a:lstStyle/>
          <a:p>
            <a:r>
              <a:rPr lang="vi-VN" sz="2400"/>
              <a:t>Tên lớp: là một </a:t>
            </a:r>
            <a:r>
              <a:rPr lang="vi-VN" sz="2400">
                <a:solidFill>
                  <a:srgbClr val="FF0000"/>
                </a:solidFill>
              </a:rPr>
              <a:t>danh từ</a:t>
            </a:r>
            <a:r>
              <a:rPr lang="vi-VN" sz="2400"/>
              <a:t>.</a:t>
            </a:r>
          </a:p>
          <a:p>
            <a:r>
              <a:rPr lang="vi-VN" sz="2400"/>
              <a:t>Ví dụ: </a:t>
            </a:r>
          </a:p>
          <a:p>
            <a:pPr lvl="1"/>
            <a:r>
              <a:rPr lang="vi-VN" sz="2000"/>
              <a:t>Kho:  Đ</a:t>
            </a:r>
          </a:p>
          <a:p>
            <a:pPr lvl="1"/>
            <a:r>
              <a:rPr lang="vi-VN" sz="2000">
                <a:solidFill>
                  <a:srgbClr val="FF0000"/>
                </a:solidFill>
              </a:rPr>
              <a:t>KiemTraKho: S</a:t>
            </a:r>
          </a:p>
          <a:p>
            <a:pPr lvl="1"/>
            <a:r>
              <a:rPr lang="vi-VN" sz="2000"/>
              <a:t>DonDatHang: Đ</a:t>
            </a:r>
          </a:p>
          <a:p>
            <a:pPr lvl="1"/>
            <a:r>
              <a:rPr lang="vi-VN" sz="2000">
                <a:solidFill>
                  <a:srgbClr val="FF0000"/>
                </a:solidFill>
              </a:rPr>
              <a:t>DatHang: S</a:t>
            </a:r>
          </a:p>
          <a:p>
            <a:r>
              <a:rPr lang="vi-VN" sz="2400"/>
              <a:t>Khi phỏng vấn, khảo sát, đọc đề thì các thông tin sau </a:t>
            </a:r>
            <a:r>
              <a:rPr lang="vi-VN" sz="2400">
                <a:solidFill>
                  <a:srgbClr val="FF0000"/>
                </a:solidFill>
              </a:rPr>
              <a:t>gợi ý phát hiện lớp</a:t>
            </a:r>
            <a:r>
              <a:rPr lang="vi-VN" sz="2400"/>
              <a:t>:</a:t>
            </a:r>
          </a:p>
          <a:p>
            <a:pPr lvl="1"/>
            <a:r>
              <a:rPr lang="vi-VN" sz="2000"/>
              <a:t>Lưu trữ.</a:t>
            </a:r>
          </a:p>
          <a:p>
            <a:pPr lvl="1"/>
            <a:r>
              <a:rPr lang="vi-VN" sz="2000"/>
              <a:t>Thống kê.</a:t>
            </a:r>
          </a:p>
          <a:p>
            <a:pPr lvl="1"/>
            <a:r>
              <a:rPr lang="vi-VN" sz="2000"/>
              <a:t>Phân tích.</a:t>
            </a:r>
          </a:p>
          <a:p>
            <a:pPr lvl="1"/>
            <a:r>
              <a:rPr lang="vi-VN" sz="2000"/>
              <a:t>Tác nhân.</a:t>
            </a:r>
          </a:p>
          <a:p>
            <a:endParaRPr lang="en-US" sz="2400"/>
          </a:p>
        </p:txBody>
      </p:sp>
    </p:spTree>
    <p:extLst>
      <p:ext uri="{BB962C8B-B14F-4D97-AF65-F5344CB8AC3E}">
        <p14:creationId xmlns:p14="http://schemas.microsoft.com/office/powerpoint/2010/main" val="332712271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FF5C7-7D5F-A042-80B7-CDE9BDD5FDAB}"/>
              </a:ext>
            </a:extLst>
          </p:cNvPr>
          <p:cNvSpPr>
            <a:spLocks noGrp="1"/>
          </p:cNvSpPr>
          <p:nvPr>
            <p:ph type="title"/>
          </p:nvPr>
        </p:nvSpPr>
        <p:spPr/>
        <p:txBody>
          <a:bodyPr/>
          <a:lstStyle/>
          <a:p>
            <a:r>
              <a:rPr lang="en-US"/>
              <a:t>Khái niệm</a:t>
            </a:r>
          </a:p>
        </p:txBody>
      </p:sp>
      <p:sp>
        <p:nvSpPr>
          <p:cNvPr id="3" name="Content Placeholder 2">
            <a:extLst>
              <a:ext uri="{FF2B5EF4-FFF2-40B4-BE49-F238E27FC236}">
                <a16:creationId xmlns:a16="http://schemas.microsoft.com/office/drawing/2014/main" id="{ADE9AC55-DE46-0446-A42B-24D1D34DF09B}"/>
              </a:ext>
            </a:extLst>
          </p:cNvPr>
          <p:cNvSpPr>
            <a:spLocks noGrp="1"/>
          </p:cNvSpPr>
          <p:nvPr>
            <p:ph idx="1"/>
          </p:nvPr>
        </p:nvSpPr>
        <p:spPr/>
        <p:txBody>
          <a:bodyPr/>
          <a:lstStyle/>
          <a:p>
            <a:r>
              <a:rPr lang="vi-VN"/>
              <a:t>Mô hình hóa là một phương tiện giúp </a:t>
            </a:r>
            <a:r>
              <a:rPr lang="vi-VN">
                <a:solidFill>
                  <a:srgbClr val="FF0000"/>
                </a:solidFill>
              </a:rPr>
              <a:t>đơn giản hóa thế giới thực bằng các mô hình</a:t>
            </a:r>
            <a:r>
              <a:rPr lang="vi-VN"/>
              <a:t>.</a:t>
            </a:r>
          </a:p>
          <a:p>
            <a:r>
              <a:rPr lang="vi-VN"/>
              <a:t>Mô hình hóa giúp con người </a:t>
            </a:r>
            <a:r>
              <a:rPr lang="vi-VN">
                <a:solidFill>
                  <a:srgbClr val="FF0000"/>
                </a:solidFill>
              </a:rPr>
              <a:t>hiểu rõ hơn về hệ thống </a:t>
            </a:r>
            <a:r>
              <a:rPr lang="vi-VN"/>
              <a:t>dưới một góc nhìn.</a:t>
            </a:r>
          </a:p>
          <a:p>
            <a:endParaRPr lang="en-US"/>
          </a:p>
        </p:txBody>
      </p:sp>
      <p:pic>
        <p:nvPicPr>
          <p:cNvPr id="4" name="Picture 4" descr="ANd9GcRhIsNRh2qjSFo59GL0Zw7wfRpAoD1qS-FnkSVnmPnK_eD2O5AG">
            <a:extLst>
              <a:ext uri="{FF2B5EF4-FFF2-40B4-BE49-F238E27FC236}">
                <a16:creationId xmlns:a16="http://schemas.microsoft.com/office/drawing/2014/main" id="{C01B9AEE-654D-4A47-BB5A-912B3755C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276600"/>
            <a:ext cx="4724400" cy="264076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68041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CCDAC-1D96-7D45-9189-E20A9A3F24B9}"/>
              </a:ext>
            </a:extLst>
          </p:cNvPr>
          <p:cNvSpPr>
            <a:spLocks noGrp="1"/>
          </p:cNvSpPr>
          <p:nvPr>
            <p:ph type="title"/>
          </p:nvPr>
        </p:nvSpPr>
        <p:spPr/>
        <p:txBody>
          <a:bodyPr/>
          <a:lstStyle/>
          <a:p>
            <a:r>
              <a:rPr lang="pt-BR" altLang="en-US"/>
              <a:t>Tìm kiếm thuộc tính</a:t>
            </a:r>
            <a:endParaRPr lang="en-US"/>
          </a:p>
        </p:txBody>
      </p:sp>
      <p:sp>
        <p:nvSpPr>
          <p:cNvPr id="3" name="Content Placeholder 2">
            <a:extLst>
              <a:ext uri="{FF2B5EF4-FFF2-40B4-BE49-F238E27FC236}">
                <a16:creationId xmlns:a16="http://schemas.microsoft.com/office/drawing/2014/main" id="{26AFB352-2016-9343-AD3F-D1849A4FB7D6}"/>
              </a:ext>
            </a:extLst>
          </p:cNvPr>
          <p:cNvSpPr>
            <a:spLocks noGrp="1"/>
          </p:cNvSpPr>
          <p:nvPr>
            <p:ph idx="1"/>
          </p:nvPr>
        </p:nvSpPr>
        <p:spPr/>
        <p:txBody>
          <a:bodyPr/>
          <a:lstStyle/>
          <a:p>
            <a:r>
              <a:rPr lang="vi-VN"/>
              <a:t>Chủ yếu:</a:t>
            </a:r>
          </a:p>
          <a:p>
            <a:pPr lvl="1"/>
            <a:r>
              <a:rPr lang="vi-VN"/>
              <a:t>Từ thực tế.</a:t>
            </a:r>
          </a:p>
          <a:p>
            <a:pPr lvl="1"/>
            <a:r>
              <a:rPr lang="vi-VN"/>
              <a:t>Từ đề bài.</a:t>
            </a:r>
          </a:p>
          <a:p>
            <a:pPr lvl="1"/>
            <a:r>
              <a:rPr lang="vi-VN"/>
              <a:t>Không nên tưởng tượng thái quá.</a:t>
            </a:r>
          </a:p>
          <a:p>
            <a:r>
              <a:rPr lang="vi-VN"/>
              <a:t>Có thể nhầm lẫn giữa </a:t>
            </a:r>
            <a:r>
              <a:rPr lang="vi-VN">
                <a:solidFill>
                  <a:srgbClr val="FF0000"/>
                </a:solidFill>
              </a:rPr>
              <a:t>thuộc tính và lớp</a:t>
            </a:r>
            <a:r>
              <a:rPr lang="vi-VN"/>
              <a:t>.</a:t>
            </a:r>
          </a:p>
          <a:p>
            <a:r>
              <a:rPr lang="vi-VN"/>
              <a:t>Ví dụ: người ta cần thống kê số sinh viên theo quốc tịch.</a:t>
            </a:r>
          </a:p>
          <a:p>
            <a:pPr marL="0" indent="0">
              <a:buNone/>
            </a:pPr>
            <a:r>
              <a:rPr lang="vi-VN"/>
              <a:t>Nhận xét: quốc tịch có thể thêm, bớt, thay đổi =&gt; quốc tịch là </a:t>
            </a:r>
            <a:r>
              <a:rPr lang="vi-VN">
                <a:solidFill>
                  <a:srgbClr val="FF0000"/>
                </a:solidFill>
              </a:rPr>
              <a:t>lớp</a:t>
            </a:r>
            <a:r>
              <a:rPr lang="vi-VN"/>
              <a:t>.</a:t>
            </a:r>
          </a:p>
          <a:p>
            <a:endParaRPr lang="en-US"/>
          </a:p>
        </p:txBody>
      </p:sp>
    </p:spTree>
    <p:extLst>
      <p:ext uri="{BB962C8B-B14F-4D97-AF65-F5344CB8AC3E}">
        <p14:creationId xmlns:p14="http://schemas.microsoft.com/office/powerpoint/2010/main" val="273009143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B6549-43AF-4340-9760-D666E3CBB7D4}"/>
              </a:ext>
            </a:extLst>
          </p:cNvPr>
          <p:cNvSpPr>
            <a:spLocks noGrp="1"/>
          </p:cNvSpPr>
          <p:nvPr>
            <p:ph type="title"/>
          </p:nvPr>
        </p:nvSpPr>
        <p:spPr/>
        <p:txBody>
          <a:bodyPr/>
          <a:lstStyle/>
          <a:p>
            <a:r>
              <a:rPr lang="en-US"/>
              <a:t>Mối quan hệ giữa các lớp</a:t>
            </a:r>
          </a:p>
        </p:txBody>
      </p:sp>
      <p:sp>
        <p:nvSpPr>
          <p:cNvPr id="3" name="Content Placeholder 2">
            <a:extLst>
              <a:ext uri="{FF2B5EF4-FFF2-40B4-BE49-F238E27FC236}">
                <a16:creationId xmlns:a16="http://schemas.microsoft.com/office/drawing/2014/main" id="{0705F434-81E7-614D-9BD5-0D2C726D1680}"/>
              </a:ext>
            </a:extLst>
          </p:cNvPr>
          <p:cNvSpPr>
            <a:spLocks noGrp="1"/>
          </p:cNvSpPr>
          <p:nvPr>
            <p:ph idx="1"/>
          </p:nvPr>
        </p:nvSpPr>
        <p:spPr/>
        <p:txBody>
          <a:bodyPr/>
          <a:lstStyle/>
          <a:p>
            <a:pPr>
              <a:lnSpc>
                <a:spcPct val="150000"/>
              </a:lnSpc>
            </a:pPr>
            <a:r>
              <a:rPr lang="en-US"/>
              <a:t>Quan hệ kế thừa (inherit). </a:t>
            </a:r>
          </a:p>
          <a:p>
            <a:pPr>
              <a:lnSpc>
                <a:spcPct val="150000"/>
              </a:lnSpc>
            </a:pPr>
            <a:r>
              <a:rPr lang="en-US">
                <a:solidFill>
                  <a:srgbClr val="FF0000"/>
                </a:solidFill>
              </a:rPr>
              <a:t>Quan hệ kết hợp (associate).</a:t>
            </a:r>
          </a:p>
          <a:p>
            <a:pPr>
              <a:lnSpc>
                <a:spcPct val="150000"/>
              </a:lnSpc>
            </a:pPr>
            <a:r>
              <a:rPr lang="en-US"/>
              <a:t>Quan hệ tụ hợp (aggregation).</a:t>
            </a:r>
          </a:p>
        </p:txBody>
      </p:sp>
    </p:spTree>
    <p:extLst>
      <p:ext uri="{BB962C8B-B14F-4D97-AF65-F5344CB8AC3E}">
        <p14:creationId xmlns:p14="http://schemas.microsoft.com/office/powerpoint/2010/main" val="362009885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8C61D-F022-0440-9E78-B36B77033454}"/>
              </a:ext>
            </a:extLst>
          </p:cNvPr>
          <p:cNvSpPr>
            <a:spLocks noGrp="1"/>
          </p:cNvSpPr>
          <p:nvPr>
            <p:ph type="title"/>
          </p:nvPr>
        </p:nvSpPr>
        <p:spPr/>
        <p:txBody>
          <a:bodyPr/>
          <a:lstStyle/>
          <a:p>
            <a:r>
              <a:rPr lang="en-US"/>
              <a:t>Kế thừa</a:t>
            </a:r>
          </a:p>
        </p:txBody>
      </p:sp>
      <p:sp>
        <p:nvSpPr>
          <p:cNvPr id="4" name="Text Placeholder 3">
            <a:extLst>
              <a:ext uri="{FF2B5EF4-FFF2-40B4-BE49-F238E27FC236}">
                <a16:creationId xmlns:a16="http://schemas.microsoft.com/office/drawing/2014/main" id="{7AEE74D7-9E2D-F340-9321-3CB741AFCAF9}"/>
              </a:ext>
            </a:extLst>
          </p:cNvPr>
          <p:cNvSpPr>
            <a:spLocks noGrp="1"/>
          </p:cNvSpPr>
          <p:nvPr>
            <p:ph type="body" idx="1"/>
          </p:nvPr>
        </p:nvSpPr>
        <p:spPr/>
        <p:txBody>
          <a:bodyPr/>
          <a:lstStyle/>
          <a:p>
            <a:r>
              <a:rPr lang="en-US"/>
              <a:t>Mở rộng</a:t>
            </a:r>
          </a:p>
        </p:txBody>
      </p:sp>
      <p:sp>
        <p:nvSpPr>
          <p:cNvPr id="6" name="Text Placeholder 5">
            <a:extLst>
              <a:ext uri="{FF2B5EF4-FFF2-40B4-BE49-F238E27FC236}">
                <a16:creationId xmlns:a16="http://schemas.microsoft.com/office/drawing/2014/main" id="{1CA1CB29-09E7-7D42-A469-F65A0C032306}"/>
              </a:ext>
            </a:extLst>
          </p:cNvPr>
          <p:cNvSpPr>
            <a:spLocks noGrp="1"/>
          </p:cNvSpPr>
          <p:nvPr>
            <p:ph type="body" sz="quarter" idx="3"/>
          </p:nvPr>
        </p:nvSpPr>
        <p:spPr/>
        <p:txBody>
          <a:bodyPr/>
          <a:lstStyle/>
          <a:p>
            <a:r>
              <a:rPr lang="en-US"/>
              <a:t>Giới hạn</a:t>
            </a:r>
          </a:p>
        </p:txBody>
      </p:sp>
      <p:pic>
        <p:nvPicPr>
          <p:cNvPr id="8" name="Picture 4">
            <a:extLst>
              <a:ext uri="{FF2B5EF4-FFF2-40B4-BE49-F238E27FC236}">
                <a16:creationId xmlns:a16="http://schemas.microsoft.com/office/drawing/2014/main" id="{39464A1E-3395-F342-A18E-91B9A30A190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676400" y="2368550"/>
            <a:ext cx="2369344" cy="308799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5">
            <a:extLst>
              <a:ext uri="{FF2B5EF4-FFF2-40B4-BE49-F238E27FC236}">
                <a16:creationId xmlns:a16="http://schemas.microsoft.com/office/drawing/2014/main" id="{9ED05EA6-ACA4-1841-B4EF-E56E3C2DDBA6}"/>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7467600" y="2368550"/>
            <a:ext cx="2866575" cy="319467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60349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642A2F4-68F5-E343-A343-E6D147288DAA}"/>
              </a:ext>
            </a:extLst>
          </p:cNvPr>
          <p:cNvSpPr>
            <a:spLocks noGrp="1"/>
          </p:cNvSpPr>
          <p:nvPr>
            <p:ph type="title"/>
          </p:nvPr>
        </p:nvSpPr>
        <p:spPr/>
        <p:txBody>
          <a:bodyPr/>
          <a:lstStyle/>
          <a:p>
            <a:r>
              <a:rPr lang="en-US"/>
              <a:t>Kết hợp</a:t>
            </a:r>
          </a:p>
        </p:txBody>
      </p:sp>
      <p:pic>
        <p:nvPicPr>
          <p:cNvPr id="9" name="Picture 4">
            <a:extLst>
              <a:ext uri="{FF2B5EF4-FFF2-40B4-BE49-F238E27FC236}">
                <a16:creationId xmlns:a16="http://schemas.microsoft.com/office/drawing/2014/main" id="{B215CB71-16FB-554C-9757-D8B1599A96F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99902" y="1443038"/>
            <a:ext cx="4792196" cy="45259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42984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AC0D-B066-B24C-977D-0F2607B461E6}"/>
              </a:ext>
            </a:extLst>
          </p:cNvPr>
          <p:cNvSpPr>
            <a:spLocks noGrp="1"/>
          </p:cNvSpPr>
          <p:nvPr>
            <p:ph type="title"/>
          </p:nvPr>
        </p:nvSpPr>
        <p:spPr/>
        <p:txBody>
          <a:bodyPr/>
          <a:lstStyle/>
          <a:p>
            <a:r>
              <a:rPr lang="en-US"/>
              <a:t>Quan hệ tụ hợp</a:t>
            </a:r>
          </a:p>
        </p:txBody>
      </p:sp>
      <p:sp>
        <p:nvSpPr>
          <p:cNvPr id="3" name="Content Placeholder 2">
            <a:extLst>
              <a:ext uri="{FF2B5EF4-FFF2-40B4-BE49-F238E27FC236}">
                <a16:creationId xmlns:a16="http://schemas.microsoft.com/office/drawing/2014/main" id="{F6598ED5-9869-9441-845F-98EB51316F93}"/>
              </a:ext>
            </a:extLst>
          </p:cNvPr>
          <p:cNvSpPr>
            <a:spLocks noGrp="1"/>
          </p:cNvSpPr>
          <p:nvPr>
            <p:ph idx="1"/>
          </p:nvPr>
        </p:nvSpPr>
        <p:spPr/>
        <p:txBody>
          <a:bodyPr/>
          <a:lstStyle/>
          <a:p>
            <a:r>
              <a:rPr lang="en-US"/>
              <a:t>Gồm 4 dạng:</a:t>
            </a:r>
          </a:p>
          <a:p>
            <a:pPr lvl="1"/>
            <a:r>
              <a:rPr lang="pt-BR" altLang="en-US"/>
              <a:t>Tồn tại độc lập.</a:t>
            </a:r>
          </a:p>
          <a:p>
            <a:pPr lvl="1"/>
            <a:r>
              <a:rPr lang="pt-BR" altLang="en-US">
                <a:solidFill>
                  <a:srgbClr val="FF0000"/>
                </a:solidFill>
              </a:rPr>
              <a:t>Tồn tại không độc lập.</a:t>
            </a:r>
          </a:p>
          <a:p>
            <a:pPr lvl="1"/>
            <a:r>
              <a:rPr lang="pt-BR" altLang="en-US"/>
              <a:t>Độc quyền.</a:t>
            </a:r>
          </a:p>
          <a:p>
            <a:pPr lvl="1"/>
            <a:r>
              <a:rPr lang="pt-BR" altLang="en-US">
                <a:solidFill>
                  <a:srgbClr val="FF0000"/>
                </a:solidFill>
              </a:rPr>
              <a:t>Không độc quyền.</a:t>
            </a:r>
            <a:endParaRPr lang="en-US" altLang="en-US">
              <a:solidFill>
                <a:srgbClr val="FF0000"/>
              </a:solidFill>
            </a:endParaRPr>
          </a:p>
          <a:p>
            <a:pPr lvl="1"/>
            <a:endParaRPr lang="en-US"/>
          </a:p>
        </p:txBody>
      </p:sp>
    </p:spTree>
    <p:extLst>
      <p:ext uri="{BB962C8B-B14F-4D97-AF65-F5344CB8AC3E}">
        <p14:creationId xmlns:p14="http://schemas.microsoft.com/office/powerpoint/2010/main" val="375016787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23F06-C652-D941-AB8A-35A26040BCB9}"/>
              </a:ext>
            </a:extLst>
          </p:cNvPr>
          <p:cNvSpPr>
            <a:spLocks noGrp="1"/>
          </p:cNvSpPr>
          <p:nvPr>
            <p:ph type="title"/>
          </p:nvPr>
        </p:nvSpPr>
        <p:spPr/>
        <p:txBody>
          <a:bodyPr/>
          <a:lstStyle/>
          <a:p>
            <a:r>
              <a:rPr lang="en-US"/>
              <a:t>Ví dụ</a:t>
            </a:r>
          </a:p>
        </p:txBody>
      </p:sp>
      <p:pic>
        <p:nvPicPr>
          <p:cNvPr id="4" name="Picture 6">
            <a:extLst>
              <a:ext uri="{FF2B5EF4-FFF2-40B4-BE49-F238E27FC236}">
                <a16:creationId xmlns:a16="http://schemas.microsoft.com/office/drawing/2014/main" id="{7377A08B-5F3D-B248-BED0-1A1800BFC9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33600"/>
            <a:ext cx="4491038" cy="18208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A5F5D4D-9CA6-C24D-893D-6CC425F1BE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133600"/>
            <a:ext cx="5403741" cy="18208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0258344-FCBE-054A-A575-B8D32461608C}"/>
              </a:ext>
            </a:extLst>
          </p:cNvPr>
          <p:cNvSpPr txBox="1"/>
          <p:nvPr/>
        </p:nvSpPr>
        <p:spPr>
          <a:xfrm>
            <a:off x="2133600" y="4114800"/>
            <a:ext cx="1697901" cy="369332"/>
          </a:xfrm>
          <a:prstGeom prst="rect">
            <a:avLst/>
          </a:prstGeom>
          <a:noFill/>
        </p:spPr>
        <p:txBody>
          <a:bodyPr wrap="none" rtlCol="0">
            <a:spAutoFit/>
          </a:bodyPr>
          <a:lstStyle/>
          <a:p>
            <a:r>
              <a:rPr lang="en-US"/>
              <a:t>Tồn tại độc lập</a:t>
            </a:r>
          </a:p>
        </p:txBody>
      </p:sp>
      <p:sp>
        <p:nvSpPr>
          <p:cNvPr id="7" name="TextBox 6">
            <a:extLst>
              <a:ext uri="{FF2B5EF4-FFF2-40B4-BE49-F238E27FC236}">
                <a16:creationId xmlns:a16="http://schemas.microsoft.com/office/drawing/2014/main" id="{E6EB31A2-BBD7-F748-B76B-71B08E124834}"/>
              </a:ext>
            </a:extLst>
          </p:cNvPr>
          <p:cNvSpPr txBox="1"/>
          <p:nvPr/>
        </p:nvSpPr>
        <p:spPr>
          <a:xfrm>
            <a:off x="8001000" y="4114800"/>
            <a:ext cx="2390398" cy="369332"/>
          </a:xfrm>
          <a:prstGeom prst="rect">
            <a:avLst/>
          </a:prstGeom>
          <a:noFill/>
        </p:spPr>
        <p:txBody>
          <a:bodyPr wrap="none" rtlCol="0">
            <a:spAutoFit/>
          </a:bodyPr>
          <a:lstStyle/>
          <a:p>
            <a:r>
              <a:rPr lang="en-US"/>
              <a:t>Tồn tại không độc lập</a:t>
            </a:r>
          </a:p>
        </p:txBody>
      </p:sp>
    </p:spTree>
    <p:extLst>
      <p:ext uri="{BB962C8B-B14F-4D97-AF65-F5344CB8AC3E}">
        <p14:creationId xmlns:p14="http://schemas.microsoft.com/office/powerpoint/2010/main" val="235548236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698B-4D72-0F40-BD2D-C0234FBE4694}"/>
              </a:ext>
            </a:extLst>
          </p:cNvPr>
          <p:cNvSpPr>
            <a:spLocks noGrp="1"/>
          </p:cNvSpPr>
          <p:nvPr>
            <p:ph type="title"/>
          </p:nvPr>
        </p:nvSpPr>
        <p:spPr/>
        <p:txBody>
          <a:bodyPr/>
          <a:lstStyle/>
          <a:p>
            <a:r>
              <a:rPr lang="en-US"/>
              <a:t>Ví dụ (tt)</a:t>
            </a:r>
          </a:p>
        </p:txBody>
      </p:sp>
      <p:pic>
        <p:nvPicPr>
          <p:cNvPr id="4" name="Picture 4">
            <a:extLst>
              <a:ext uri="{FF2B5EF4-FFF2-40B4-BE49-F238E27FC236}">
                <a16:creationId xmlns:a16="http://schemas.microsoft.com/office/drawing/2014/main" id="{DC44AF07-C08B-974A-918E-7D8897CE8E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7398" y="1417638"/>
            <a:ext cx="6137204" cy="45259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74180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D839B-4F1C-FB42-9EEB-D0200DD7996D}"/>
              </a:ext>
            </a:extLst>
          </p:cNvPr>
          <p:cNvSpPr>
            <a:spLocks noGrp="1"/>
          </p:cNvSpPr>
          <p:nvPr>
            <p:ph type="title"/>
          </p:nvPr>
        </p:nvSpPr>
        <p:spPr/>
        <p:txBody>
          <a:bodyPr/>
          <a:lstStyle/>
          <a:p>
            <a:r>
              <a:rPr lang="en-US" dirty="0" err="1"/>
              <a:t>Chuyển</a:t>
            </a:r>
            <a:r>
              <a:rPr lang="en-US" dirty="0"/>
              <a:t> </a:t>
            </a:r>
            <a:r>
              <a:rPr lang="en-US" dirty="0" err="1"/>
              <a:t>từ</a:t>
            </a:r>
            <a:r>
              <a:rPr lang="en-US" dirty="0"/>
              <a:t> </a:t>
            </a:r>
            <a:r>
              <a:rPr lang="en-US" dirty="0" err="1"/>
              <a:t>mô</a:t>
            </a:r>
            <a:r>
              <a:rPr lang="en-US" dirty="0"/>
              <a:t> </a:t>
            </a:r>
            <a:r>
              <a:rPr lang="en-US" dirty="0" err="1"/>
              <a:t>hình</a:t>
            </a:r>
            <a:r>
              <a:rPr lang="en-US" dirty="0"/>
              <a:t> CD</a:t>
            </a:r>
            <a:br>
              <a:rPr lang="en-US" dirty="0"/>
            </a:br>
            <a:r>
              <a:rPr lang="en-US" dirty="0"/>
              <a:t>sang </a:t>
            </a:r>
            <a:r>
              <a:rPr lang="en-US" dirty="0" err="1"/>
              <a:t>mô</a:t>
            </a:r>
            <a:r>
              <a:rPr lang="en-US" dirty="0"/>
              <a:t> </a:t>
            </a:r>
            <a:r>
              <a:rPr lang="en-US" dirty="0" err="1"/>
              <a:t>hình</a:t>
            </a:r>
            <a:r>
              <a:rPr lang="en-US" dirty="0"/>
              <a:t> logic</a:t>
            </a:r>
          </a:p>
        </p:txBody>
      </p:sp>
      <p:sp>
        <p:nvSpPr>
          <p:cNvPr id="3" name="Content Placeholder 2">
            <a:extLst>
              <a:ext uri="{FF2B5EF4-FFF2-40B4-BE49-F238E27FC236}">
                <a16:creationId xmlns:a16="http://schemas.microsoft.com/office/drawing/2014/main" id="{22DA87D3-62BF-E84C-AA47-357C247E0F7E}"/>
              </a:ext>
            </a:extLst>
          </p:cNvPr>
          <p:cNvSpPr>
            <a:spLocks noGrp="1"/>
          </p:cNvSpPr>
          <p:nvPr>
            <p:ph idx="1"/>
          </p:nvPr>
        </p:nvSpPr>
        <p:spPr/>
        <p:txBody>
          <a:bodyPr/>
          <a:lstStyle/>
          <a:p>
            <a:pPr>
              <a:lnSpc>
                <a:spcPct val="150000"/>
              </a:lnSpc>
            </a:pPr>
            <a:r>
              <a:rPr lang="en-US"/>
              <a:t>Có 3 khả năng xảy ra:</a:t>
            </a:r>
          </a:p>
          <a:p>
            <a:pPr lvl="1">
              <a:lnSpc>
                <a:spcPct val="150000"/>
              </a:lnSpc>
            </a:pPr>
            <a:r>
              <a:rPr lang="en-US">
                <a:solidFill>
                  <a:srgbClr val="FF0000"/>
                </a:solidFill>
              </a:rPr>
              <a:t>Khả năng 1: quan hệ 1-1.</a:t>
            </a:r>
          </a:p>
          <a:p>
            <a:pPr lvl="1">
              <a:lnSpc>
                <a:spcPct val="150000"/>
              </a:lnSpc>
            </a:pPr>
            <a:r>
              <a:rPr lang="en-US"/>
              <a:t>Khả năng 2: quan hệ 1-n.</a:t>
            </a:r>
          </a:p>
          <a:p>
            <a:pPr lvl="1">
              <a:lnSpc>
                <a:spcPct val="150000"/>
              </a:lnSpc>
            </a:pPr>
            <a:r>
              <a:rPr lang="en-US">
                <a:solidFill>
                  <a:srgbClr val="FF0000"/>
                </a:solidFill>
              </a:rPr>
              <a:t>Khả năng 3: quan hệ m-n.</a:t>
            </a:r>
          </a:p>
        </p:txBody>
      </p:sp>
    </p:spTree>
    <p:extLst>
      <p:ext uri="{BB962C8B-B14F-4D97-AF65-F5344CB8AC3E}">
        <p14:creationId xmlns:p14="http://schemas.microsoft.com/office/powerpoint/2010/main" val="124327458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DD494-5F4E-544E-B64A-3E769C7DFC2A}"/>
              </a:ext>
            </a:extLst>
          </p:cNvPr>
          <p:cNvSpPr>
            <a:spLocks noGrp="1"/>
          </p:cNvSpPr>
          <p:nvPr>
            <p:ph type="title"/>
          </p:nvPr>
        </p:nvSpPr>
        <p:spPr/>
        <p:txBody>
          <a:bodyPr/>
          <a:lstStyle/>
          <a:p>
            <a:r>
              <a:rPr lang="en-US"/>
              <a:t>Khả năng 1: 1-1</a:t>
            </a:r>
          </a:p>
        </p:txBody>
      </p:sp>
      <p:sp>
        <p:nvSpPr>
          <p:cNvPr id="4" name="Rectangle 3">
            <a:extLst>
              <a:ext uri="{FF2B5EF4-FFF2-40B4-BE49-F238E27FC236}">
                <a16:creationId xmlns:a16="http://schemas.microsoft.com/office/drawing/2014/main" id="{77F4DD89-13FB-0B40-B0F3-7E817E46048F}"/>
              </a:ext>
            </a:extLst>
          </p:cNvPr>
          <p:cNvSpPr>
            <a:spLocks noGrp="1" noChangeArrowheads="1"/>
          </p:cNvSpPr>
          <p:nvPr>
            <p:ph idx="1"/>
          </p:nvPr>
        </p:nvSpPr>
        <p:spPr/>
        <p:txBody>
          <a:bodyPr/>
          <a:lstStyle/>
          <a:p>
            <a:pPr>
              <a:lnSpc>
                <a:spcPct val="90000"/>
              </a:lnSpc>
            </a:pPr>
            <a:r>
              <a:rPr lang="en-US" altLang="en-US"/>
              <a:t>Trường hợp 1-1</a:t>
            </a:r>
          </a:p>
          <a:p>
            <a:pPr>
              <a:lnSpc>
                <a:spcPct val="90000"/>
              </a:lnSpc>
              <a:buFont typeface="Wingdings" pitchFamily="2" charset="2"/>
              <a:buNone/>
            </a:pPr>
            <a:r>
              <a:rPr lang="en-US" altLang="en-US"/>
              <a:t>(Các kiểu dữ liệu int, char chỉ có tính tượng trưng)</a:t>
            </a:r>
          </a:p>
          <a:p>
            <a:pPr>
              <a:lnSpc>
                <a:spcPct val="90000"/>
              </a:lnSpc>
            </a:pPr>
            <a:endParaRPr lang="en-US" altLang="en-US" i="1"/>
          </a:p>
          <a:p>
            <a:pPr marL="0" indent="0">
              <a:lnSpc>
                <a:spcPct val="90000"/>
              </a:lnSpc>
              <a:buNone/>
            </a:pPr>
            <a:r>
              <a:rPr lang="en-US" altLang="en-US" i="1">
                <a:solidFill>
                  <a:srgbClr val="FF0000"/>
                </a:solidFill>
              </a:rPr>
              <a:t>Class A	</a:t>
            </a:r>
            <a:r>
              <a:rPr lang="en-US" altLang="en-US" i="1"/>
              <a:t>	</a:t>
            </a:r>
            <a:r>
              <a:rPr lang="en-US" altLang="en-US" i="1">
                <a:solidFill>
                  <a:srgbClr val="FF0000"/>
                </a:solidFill>
              </a:rPr>
              <a:t>Class B	</a:t>
            </a:r>
            <a:r>
              <a:rPr lang="en-US" altLang="en-US" i="1"/>
              <a:t>	</a:t>
            </a:r>
            <a:endParaRPr lang="en-US" altLang="en-US"/>
          </a:p>
          <a:p>
            <a:pPr>
              <a:lnSpc>
                <a:spcPct val="90000"/>
              </a:lnSpc>
              <a:buFont typeface="Wingdings" pitchFamily="2" charset="2"/>
              <a:buNone/>
            </a:pPr>
            <a:r>
              <a:rPr lang="en-US" altLang="en-US"/>
              <a:t>	{  A1: int,		   {    B1: int,</a:t>
            </a:r>
          </a:p>
          <a:p>
            <a:pPr>
              <a:lnSpc>
                <a:spcPct val="90000"/>
              </a:lnSpc>
              <a:buFont typeface="Wingdings" pitchFamily="2" charset="2"/>
              <a:buNone/>
            </a:pPr>
            <a:r>
              <a:rPr lang="en-US" altLang="en-US"/>
              <a:t>	   A2: int,		        B2: char,</a:t>
            </a:r>
          </a:p>
          <a:p>
            <a:pPr>
              <a:lnSpc>
                <a:spcPct val="90000"/>
              </a:lnSpc>
              <a:buFont typeface="Wingdings" pitchFamily="2" charset="2"/>
              <a:buNone/>
            </a:pPr>
            <a:r>
              <a:rPr lang="en-US" altLang="en-US">
                <a:solidFill>
                  <a:srgbClr val="FF0000"/>
                </a:solidFill>
              </a:rPr>
              <a:t>	   B1: B  </a:t>
            </a:r>
            <a:r>
              <a:rPr lang="en-US" altLang="en-US"/>
              <a:t>}		        A1: A    }</a:t>
            </a:r>
          </a:p>
        </p:txBody>
      </p:sp>
    </p:spTree>
    <p:extLst>
      <p:ext uri="{BB962C8B-B14F-4D97-AF65-F5344CB8AC3E}">
        <p14:creationId xmlns:p14="http://schemas.microsoft.com/office/powerpoint/2010/main" val="295826170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2A294-F11A-6E48-B67F-70FA2543042D}"/>
              </a:ext>
            </a:extLst>
          </p:cNvPr>
          <p:cNvSpPr>
            <a:spLocks noGrp="1"/>
          </p:cNvSpPr>
          <p:nvPr>
            <p:ph type="title"/>
          </p:nvPr>
        </p:nvSpPr>
        <p:spPr/>
        <p:txBody>
          <a:bodyPr/>
          <a:lstStyle/>
          <a:p>
            <a:r>
              <a:rPr lang="en-US"/>
              <a:t>Khả năng 2: 1-n</a:t>
            </a:r>
          </a:p>
        </p:txBody>
      </p:sp>
      <p:sp>
        <p:nvSpPr>
          <p:cNvPr id="4" name="Rectangle 3">
            <a:extLst>
              <a:ext uri="{FF2B5EF4-FFF2-40B4-BE49-F238E27FC236}">
                <a16:creationId xmlns:a16="http://schemas.microsoft.com/office/drawing/2014/main" id="{B31B4377-87F5-3746-A4BC-F6203C7C8683}"/>
              </a:ext>
            </a:extLst>
          </p:cNvPr>
          <p:cNvSpPr>
            <a:spLocks noGrp="1" noChangeArrowheads="1"/>
          </p:cNvSpPr>
          <p:nvPr>
            <p:ph idx="1"/>
          </p:nvPr>
        </p:nvSpPr>
        <p:spPr/>
        <p:txBody>
          <a:bodyPr/>
          <a:lstStyle/>
          <a:p>
            <a:r>
              <a:rPr lang="en-US" altLang="en-US"/>
              <a:t>Trường hợp 1-n</a:t>
            </a:r>
          </a:p>
          <a:p>
            <a:r>
              <a:rPr lang="en-US" altLang="en-US"/>
              <a:t>Chuyển thành:</a:t>
            </a:r>
          </a:p>
          <a:p>
            <a:pPr>
              <a:buFont typeface="Wingdings" pitchFamily="2" charset="2"/>
              <a:buNone/>
            </a:pPr>
            <a:r>
              <a:rPr lang="en-US" altLang="en-US" i="1">
                <a:solidFill>
                  <a:srgbClr val="FF0000"/>
                </a:solidFill>
              </a:rPr>
              <a:t>Class A</a:t>
            </a:r>
            <a:r>
              <a:rPr lang="en-US" altLang="en-US" i="1"/>
              <a:t>			</a:t>
            </a:r>
            <a:r>
              <a:rPr lang="en-US" altLang="en-US" i="1">
                <a:solidFill>
                  <a:srgbClr val="FF0000"/>
                </a:solidFill>
              </a:rPr>
              <a:t>Class B</a:t>
            </a:r>
            <a:r>
              <a:rPr lang="en-US" altLang="en-US" i="1"/>
              <a:t>		</a:t>
            </a:r>
            <a:endParaRPr lang="en-US" altLang="en-US"/>
          </a:p>
          <a:p>
            <a:pPr>
              <a:buFont typeface="Wingdings" pitchFamily="2" charset="2"/>
              <a:buNone/>
            </a:pPr>
            <a:r>
              <a:rPr lang="en-US" altLang="en-US"/>
              <a:t>{      A1: int,			{   B1: int,</a:t>
            </a:r>
          </a:p>
          <a:p>
            <a:pPr>
              <a:buFont typeface="Wingdings" pitchFamily="2" charset="2"/>
              <a:buNone/>
            </a:pPr>
            <a:r>
              <a:rPr lang="en-US" altLang="en-US"/>
              <a:t>       A2: int,			    B2: char,</a:t>
            </a:r>
          </a:p>
          <a:p>
            <a:pPr>
              <a:buFont typeface="Wingdings" pitchFamily="2" charset="2"/>
              <a:buNone/>
            </a:pPr>
            <a:r>
              <a:rPr lang="en-US" altLang="en-US">
                <a:solidFill>
                  <a:srgbClr val="FF0000"/>
                </a:solidFill>
              </a:rPr>
              <a:t>       B1: set(B)   </a:t>
            </a:r>
            <a:r>
              <a:rPr lang="en-US" altLang="en-US"/>
              <a:t>}		    </a:t>
            </a:r>
            <a:r>
              <a:rPr lang="en-US" altLang="en-US">
                <a:solidFill>
                  <a:srgbClr val="FF0000"/>
                </a:solidFill>
              </a:rPr>
              <a:t>A1: A   </a:t>
            </a:r>
            <a:r>
              <a:rPr lang="en-US" altLang="en-US"/>
              <a:t>}</a:t>
            </a:r>
          </a:p>
          <a:p>
            <a:endParaRPr lang="en-US" altLang="en-US"/>
          </a:p>
          <a:p>
            <a:endParaRPr lang="en-US" altLang="en-US"/>
          </a:p>
        </p:txBody>
      </p:sp>
      <p:pic>
        <p:nvPicPr>
          <p:cNvPr id="5" name="Picture 4">
            <a:extLst>
              <a:ext uri="{FF2B5EF4-FFF2-40B4-BE49-F238E27FC236}">
                <a16:creationId xmlns:a16="http://schemas.microsoft.com/office/drawing/2014/main" id="{662E4F4A-3C2E-4585-B5B4-C8F48437E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5091" y="1417638"/>
            <a:ext cx="6096429" cy="168554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8574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F91EF-1191-5242-9A5A-ABE7527E4E10}"/>
              </a:ext>
            </a:extLst>
          </p:cNvPr>
          <p:cNvSpPr>
            <a:spLocks noGrp="1"/>
          </p:cNvSpPr>
          <p:nvPr>
            <p:ph type="title"/>
          </p:nvPr>
        </p:nvSpPr>
        <p:spPr/>
        <p:txBody>
          <a:bodyPr/>
          <a:lstStyle/>
          <a:p>
            <a:r>
              <a:rPr lang="en-US"/>
              <a:t>Mô hình hoá dữ liệu</a:t>
            </a:r>
          </a:p>
        </p:txBody>
      </p:sp>
      <p:sp>
        <p:nvSpPr>
          <p:cNvPr id="3" name="Content Placeholder 2">
            <a:extLst>
              <a:ext uri="{FF2B5EF4-FFF2-40B4-BE49-F238E27FC236}">
                <a16:creationId xmlns:a16="http://schemas.microsoft.com/office/drawing/2014/main" id="{F3D8ADEB-37EF-BE4D-BFC5-8FA5C80D2131}"/>
              </a:ext>
            </a:extLst>
          </p:cNvPr>
          <p:cNvSpPr>
            <a:spLocks noGrp="1"/>
          </p:cNvSpPr>
          <p:nvPr>
            <p:ph idx="1"/>
          </p:nvPr>
        </p:nvSpPr>
        <p:spPr/>
        <p:txBody>
          <a:bodyPr/>
          <a:lstStyle/>
          <a:p>
            <a:r>
              <a:rPr lang="en-US" altLang="en-US"/>
              <a:t>Mô hình hóa dữ liệu là mô hình chuẩn được cung cấp tạo thuận lợi cho việc </a:t>
            </a:r>
            <a:r>
              <a:rPr lang="en-US" altLang="en-US">
                <a:solidFill>
                  <a:srgbClr val="FF0000"/>
                </a:solidFill>
              </a:rPr>
              <a:t>tổ chức dữ liệu </a:t>
            </a:r>
            <a:r>
              <a:rPr lang="en-US" altLang="en-US"/>
              <a:t>sao cho </a:t>
            </a:r>
            <a:r>
              <a:rPr lang="en-US" altLang="en-US">
                <a:solidFill>
                  <a:srgbClr val="FF0000"/>
                </a:solidFill>
              </a:rPr>
              <a:t>việc truy vấn dữ liệu là dễ dàng</a:t>
            </a:r>
            <a:r>
              <a:rPr lang="en-US" altLang="en-US"/>
              <a:t>.</a:t>
            </a:r>
          </a:p>
          <a:p>
            <a:endParaRPr lang="en-US"/>
          </a:p>
        </p:txBody>
      </p:sp>
      <p:pic>
        <p:nvPicPr>
          <p:cNvPr id="4" name="Picture 4" descr="MoHinhHoaDL">
            <a:extLst>
              <a:ext uri="{FF2B5EF4-FFF2-40B4-BE49-F238E27FC236}">
                <a16:creationId xmlns:a16="http://schemas.microsoft.com/office/drawing/2014/main" id="{2A1CEFC0-9AC6-6C42-8A84-94E3D882EE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4263" y="2971800"/>
            <a:ext cx="6423473" cy="269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7028043"/>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42D84-D27C-D843-90FB-AE9FD0698988}"/>
              </a:ext>
            </a:extLst>
          </p:cNvPr>
          <p:cNvSpPr>
            <a:spLocks noGrp="1"/>
          </p:cNvSpPr>
          <p:nvPr>
            <p:ph type="title"/>
          </p:nvPr>
        </p:nvSpPr>
        <p:spPr/>
        <p:txBody>
          <a:bodyPr/>
          <a:lstStyle/>
          <a:p>
            <a:r>
              <a:rPr lang="en-US"/>
              <a:t>Khả năng 3: m-n</a:t>
            </a:r>
          </a:p>
        </p:txBody>
      </p:sp>
      <p:sp>
        <p:nvSpPr>
          <p:cNvPr id="4" name="Rectangle 3">
            <a:extLst>
              <a:ext uri="{FF2B5EF4-FFF2-40B4-BE49-F238E27FC236}">
                <a16:creationId xmlns:a16="http://schemas.microsoft.com/office/drawing/2014/main" id="{822AD5BD-660A-4F42-BBE0-1E380E67F63D}"/>
              </a:ext>
            </a:extLst>
          </p:cNvPr>
          <p:cNvSpPr>
            <a:spLocks noGrp="1" noChangeArrowheads="1"/>
          </p:cNvSpPr>
          <p:nvPr>
            <p:ph idx="1"/>
          </p:nvPr>
        </p:nvSpPr>
        <p:spPr/>
        <p:txBody>
          <a:bodyPr/>
          <a:lstStyle/>
          <a:p>
            <a:r>
              <a:rPr lang="en-US" altLang="en-US"/>
              <a:t>Trường hợp m-n</a:t>
            </a:r>
          </a:p>
          <a:p>
            <a:r>
              <a:rPr lang="en-US" altLang="en-US"/>
              <a:t>Chuyển thành</a:t>
            </a:r>
            <a:endParaRPr lang="en-US" altLang="en-US" i="1"/>
          </a:p>
          <a:p>
            <a:pPr marL="0" indent="0">
              <a:buNone/>
            </a:pPr>
            <a:r>
              <a:rPr lang="en-US" altLang="en-US" i="1">
                <a:solidFill>
                  <a:srgbClr val="FF0000"/>
                </a:solidFill>
              </a:rPr>
              <a:t>Class A		Class B</a:t>
            </a:r>
            <a:r>
              <a:rPr lang="en-US" altLang="en-US" i="1"/>
              <a:t>		</a:t>
            </a:r>
            <a:endParaRPr lang="en-US" altLang="en-US"/>
          </a:p>
          <a:p>
            <a:pPr>
              <a:buFont typeface="Wingdings" pitchFamily="2" charset="2"/>
              <a:buNone/>
            </a:pPr>
            <a:r>
              <a:rPr lang="en-US" altLang="en-US"/>
              <a:t>{   A1: int ,			{   B1: int,</a:t>
            </a:r>
          </a:p>
          <a:p>
            <a:pPr>
              <a:buFont typeface="Wingdings" pitchFamily="2" charset="2"/>
              <a:buNone/>
            </a:pPr>
            <a:r>
              <a:rPr lang="en-US" altLang="en-US"/>
              <a:t>    A2: int,			    B2: char,</a:t>
            </a:r>
          </a:p>
          <a:p>
            <a:pPr>
              <a:buFont typeface="Wingdings" pitchFamily="2" charset="2"/>
              <a:buNone/>
            </a:pPr>
            <a:r>
              <a:rPr lang="en-US" altLang="en-US"/>
              <a:t>     B1: set(B)  }		    A1: set(A)  }</a:t>
            </a:r>
          </a:p>
        </p:txBody>
      </p:sp>
    </p:spTree>
    <p:extLst>
      <p:ext uri="{BB962C8B-B14F-4D97-AF65-F5344CB8AC3E}">
        <p14:creationId xmlns:p14="http://schemas.microsoft.com/office/powerpoint/2010/main" val="817846261"/>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E759-2E16-2148-9A2E-08CF617258CE}"/>
              </a:ext>
            </a:extLst>
          </p:cNvPr>
          <p:cNvSpPr>
            <a:spLocks noGrp="1"/>
          </p:cNvSpPr>
          <p:nvPr>
            <p:ph type="title"/>
          </p:nvPr>
        </p:nvSpPr>
        <p:spPr/>
        <p:txBody>
          <a:bodyPr/>
          <a:lstStyle/>
          <a:p>
            <a:r>
              <a:rPr lang="en-US"/>
              <a:t>Tổng kết</a:t>
            </a:r>
          </a:p>
        </p:txBody>
      </p:sp>
      <p:sp>
        <p:nvSpPr>
          <p:cNvPr id="3" name="Content Placeholder 2">
            <a:extLst>
              <a:ext uri="{FF2B5EF4-FFF2-40B4-BE49-F238E27FC236}">
                <a16:creationId xmlns:a16="http://schemas.microsoft.com/office/drawing/2014/main" id="{37D3E12B-0BB7-B04B-9D7F-097103A66A09}"/>
              </a:ext>
            </a:extLst>
          </p:cNvPr>
          <p:cNvSpPr>
            <a:spLocks noGrp="1"/>
          </p:cNvSpPr>
          <p:nvPr>
            <p:ph idx="1"/>
          </p:nvPr>
        </p:nvSpPr>
        <p:spPr>
          <a:xfrm>
            <a:off x="609600" y="1600201"/>
            <a:ext cx="11277600" cy="4525963"/>
          </a:xfrm>
        </p:spPr>
        <p:txBody>
          <a:bodyPr/>
          <a:lstStyle/>
          <a:p>
            <a:r>
              <a:rPr lang="en-US"/>
              <a:t>Mô hình là phương tiện để biểu diễn thông tin từ các đối tượng trong thế giới thực lên máy tính.</a:t>
            </a:r>
          </a:p>
          <a:p>
            <a:r>
              <a:rPr lang="en-US">
                <a:solidFill>
                  <a:srgbClr val="FF0000"/>
                </a:solidFill>
              </a:rPr>
              <a:t>Có 3 mức biểu diễn dữ liệu: mức 1 – quan niệm, mức 2 – logic và mức 3 – vật lý.</a:t>
            </a:r>
          </a:p>
          <a:p>
            <a:r>
              <a:rPr lang="en-US"/>
              <a:t>Ở mức quan niệm, có 2 mô hình chính: ERD và CD.</a:t>
            </a:r>
          </a:p>
          <a:p>
            <a:r>
              <a:rPr lang="en-US">
                <a:solidFill>
                  <a:srgbClr val="FF0000"/>
                </a:solidFill>
              </a:rPr>
              <a:t>Mô hình ERD: gồm 2 đối tượng chính là thực thể và mối kết hợp giữa chúng. Mối kết hợp có thể định lượng.</a:t>
            </a:r>
          </a:p>
          <a:p>
            <a:r>
              <a:rPr lang="en-US"/>
              <a:t>Mô hình CD: gồm 2 đối tượng chính là lớp và quan hệ giữa các lớp. Một lớp gồm có 3 thành phần: tên, thuộc tính và phương thức.</a:t>
            </a:r>
          </a:p>
        </p:txBody>
      </p:sp>
    </p:spTree>
    <p:extLst>
      <p:ext uri="{BB962C8B-B14F-4D97-AF65-F5344CB8AC3E}">
        <p14:creationId xmlns:p14="http://schemas.microsoft.com/office/powerpoint/2010/main" val="93807037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84EF-F766-4C48-99D1-6CAC7D9978CB}"/>
              </a:ext>
            </a:extLst>
          </p:cNvPr>
          <p:cNvSpPr>
            <a:spLocks noGrp="1"/>
          </p:cNvSpPr>
          <p:nvPr>
            <p:ph type="title"/>
          </p:nvPr>
        </p:nvSpPr>
        <p:spPr/>
        <p:txBody>
          <a:bodyPr/>
          <a:lstStyle/>
          <a:p>
            <a:r>
              <a:rPr lang="en-US"/>
              <a:t>TÀI LIỆU THAM KHẢO</a:t>
            </a:r>
          </a:p>
        </p:txBody>
      </p:sp>
      <p:sp>
        <p:nvSpPr>
          <p:cNvPr id="3" name="Content Placeholder 2">
            <a:extLst>
              <a:ext uri="{FF2B5EF4-FFF2-40B4-BE49-F238E27FC236}">
                <a16:creationId xmlns:a16="http://schemas.microsoft.com/office/drawing/2014/main" id="{C278F824-030C-0240-9328-9DB69A019154}"/>
              </a:ext>
            </a:extLst>
          </p:cNvPr>
          <p:cNvSpPr>
            <a:spLocks noGrp="1"/>
          </p:cNvSpPr>
          <p:nvPr>
            <p:ph idx="1"/>
          </p:nvPr>
        </p:nvSpPr>
        <p:spPr/>
        <p:txBody>
          <a:bodyPr/>
          <a:lstStyle/>
          <a:p>
            <a:pPr marL="514350" indent="-514350">
              <a:buFont typeface="+mj-lt"/>
              <a:buAutoNum type="arabicPeriod"/>
            </a:pPr>
            <a:r>
              <a:rPr lang="en-US">
                <a:solidFill>
                  <a:srgbClr val="008000"/>
                </a:solidFill>
              </a:rPr>
              <a:t>Nguyễn Gia Tuấn Anh, Trương Châu Long</a:t>
            </a:r>
            <a:r>
              <a:rPr lang="en-US"/>
              <a:t>, </a:t>
            </a:r>
            <a:r>
              <a:rPr lang="en-US" i="1">
                <a:solidFill>
                  <a:srgbClr val="FF0000"/>
                </a:solidFill>
              </a:rPr>
              <a:t>Bài tập và bài giải SQL Server</a:t>
            </a:r>
            <a:r>
              <a:rPr lang="en-US"/>
              <a:t>, NXB Thanh niên (2005).</a:t>
            </a:r>
          </a:p>
          <a:p>
            <a:pPr marL="514350" indent="-514350">
              <a:buFont typeface="+mj-lt"/>
              <a:buAutoNum type="arabicPeriod"/>
            </a:pPr>
            <a:r>
              <a:rPr lang="en-US">
                <a:solidFill>
                  <a:srgbClr val="008000"/>
                </a:solidFill>
              </a:rPr>
              <a:t>Đỗ Phúc, Nguyễn Đăng Tỵ</a:t>
            </a:r>
            <a:r>
              <a:rPr lang="en-US"/>
              <a:t>, </a:t>
            </a:r>
            <a:r>
              <a:rPr lang="en-US" i="1">
                <a:solidFill>
                  <a:srgbClr val="FF0000"/>
                </a:solidFill>
              </a:rPr>
              <a:t>Cơ sở dữ liệu</a:t>
            </a:r>
            <a:r>
              <a:rPr lang="en-US"/>
              <a:t>, NXB Đại học quốc gia TPHCM (2010).</a:t>
            </a:r>
          </a:p>
          <a:p>
            <a:pPr marL="514350" indent="-514350">
              <a:buFont typeface="+mj-lt"/>
              <a:buAutoNum type="arabicPeriod"/>
            </a:pPr>
            <a:r>
              <a:rPr lang="en-US" i="1">
                <a:solidFill>
                  <a:srgbClr val="008000"/>
                </a:solidFill>
              </a:rPr>
              <a:t>Nguyễn Gia Tuấn Anh, Mai Văn Cường, Bùi Danh Hường</a:t>
            </a:r>
            <a:r>
              <a:rPr lang="en-US"/>
              <a:t>, </a:t>
            </a:r>
            <a:r>
              <a:rPr lang="en-US" i="1">
                <a:solidFill>
                  <a:srgbClr val="FF0000"/>
                </a:solidFill>
              </a:rPr>
              <a:t>Cơ sở dữ liệu nâng cao</a:t>
            </a:r>
            <a:r>
              <a:rPr lang="en-US"/>
              <a:t>, NXB Đại học quốc gia TPHCM (2019).</a:t>
            </a:r>
          </a:p>
          <a:p>
            <a:pPr marL="514350" indent="-514350">
              <a:buFont typeface="+mj-lt"/>
              <a:buAutoNum type="arabicPeriod"/>
            </a:pPr>
            <a:r>
              <a:rPr lang="en-US">
                <a:solidFill>
                  <a:srgbClr val="008000"/>
                </a:solidFill>
              </a:rPr>
              <a:t>Itzik Ben-Gan</a:t>
            </a:r>
            <a:r>
              <a:rPr lang="en-US"/>
              <a:t>, </a:t>
            </a:r>
            <a:r>
              <a:rPr lang="en-US" i="1">
                <a:solidFill>
                  <a:srgbClr val="FF0000"/>
                </a:solidFill>
              </a:rPr>
              <a:t>Microsoft SQL Server 2012- TSQL Fundamentals</a:t>
            </a:r>
            <a:r>
              <a:rPr lang="en-US"/>
              <a:t>.</a:t>
            </a:r>
          </a:p>
          <a:p>
            <a:pPr marL="514350" indent="-514350">
              <a:buFont typeface="+mj-lt"/>
              <a:buAutoNum type="arabicPeriod"/>
            </a:pPr>
            <a:r>
              <a:rPr lang="en-US"/>
              <a:t>P.P.Chen, </a:t>
            </a:r>
            <a:r>
              <a:rPr lang="en-US" i="1">
                <a:solidFill>
                  <a:srgbClr val="FF0000"/>
                </a:solidFill>
              </a:rPr>
              <a:t>The Entity-Relationship Model: Toward a Unified View of Data</a:t>
            </a:r>
            <a:r>
              <a:rPr lang="en-US"/>
              <a:t>, ACM Transactions on Database Systems (1976).</a:t>
            </a:r>
          </a:p>
          <a:p>
            <a:pPr marL="514350" indent="-514350">
              <a:buFont typeface="+mj-lt"/>
              <a:buAutoNum type="arabicPeriod"/>
            </a:pPr>
            <a:endParaRPr lang="en-US"/>
          </a:p>
        </p:txBody>
      </p:sp>
    </p:spTree>
    <p:extLst>
      <p:ext uri="{BB962C8B-B14F-4D97-AF65-F5344CB8AC3E}">
        <p14:creationId xmlns:p14="http://schemas.microsoft.com/office/powerpoint/2010/main" val="3968264358"/>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ết quả hình ảnh cho Q a A">
            <a:extLst>
              <a:ext uri="{FF2B5EF4-FFF2-40B4-BE49-F238E27FC236}">
                <a16:creationId xmlns:a16="http://schemas.microsoft.com/office/drawing/2014/main" id="{FABB2684-2758-2E4D-AF6E-D631C4028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219200"/>
            <a:ext cx="5943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732418"/>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3288EC3F-2CCA-C343-9015-D44E6F87D2B5}"/>
              </a:ext>
            </a:extLst>
          </p:cNvPr>
          <p:cNvSpPr>
            <a:spLocks noGrp="1" noChangeArrowheads="1"/>
          </p:cNvSpPr>
          <p:nvPr>
            <p:ph type="title"/>
          </p:nvPr>
        </p:nvSpPr>
        <p:spPr/>
        <p:txBody>
          <a:bodyPr/>
          <a:lstStyle/>
          <a:p>
            <a:r>
              <a:rPr lang="en-US" altLang="en-US"/>
              <a:t>Bài tập</a:t>
            </a:r>
          </a:p>
        </p:txBody>
      </p:sp>
      <p:sp>
        <p:nvSpPr>
          <p:cNvPr id="60418" name="Rectangle 3">
            <a:extLst>
              <a:ext uri="{FF2B5EF4-FFF2-40B4-BE49-F238E27FC236}">
                <a16:creationId xmlns:a16="http://schemas.microsoft.com/office/drawing/2014/main" id="{6B60B4D9-46A5-8F4C-88C0-3E60BC983DF8}"/>
              </a:ext>
            </a:extLst>
          </p:cNvPr>
          <p:cNvSpPr>
            <a:spLocks noGrp="1" noChangeArrowheads="1"/>
          </p:cNvSpPr>
          <p:nvPr>
            <p:ph type="body" idx="1"/>
          </p:nvPr>
        </p:nvSpPr>
        <p:spPr/>
        <p:txBody>
          <a:bodyPr/>
          <a:lstStyle/>
          <a:p>
            <a:r>
              <a:rPr lang="en-US" altLang="en-US" dirty="0" err="1"/>
              <a:t>Tìm</a:t>
            </a:r>
            <a:r>
              <a:rPr lang="en-US" altLang="en-US" dirty="0"/>
              <a:t> </a:t>
            </a:r>
            <a:r>
              <a:rPr lang="en-US" altLang="en-US" dirty="0" err="1"/>
              <a:t>mô</a:t>
            </a:r>
            <a:r>
              <a:rPr lang="en-US" altLang="en-US" dirty="0"/>
              <a:t> </a:t>
            </a:r>
            <a:r>
              <a:rPr lang="en-US" altLang="en-US" dirty="0" err="1"/>
              <a:t>hình</a:t>
            </a:r>
            <a:r>
              <a:rPr lang="en-US" altLang="en-US" dirty="0"/>
              <a:t> ERD </a:t>
            </a:r>
            <a:r>
              <a:rPr lang="en-US" altLang="en-US" dirty="0" err="1"/>
              <a:t>và</a:t>
            </a:r>
            <a:r>
              <a:rPr lang="en-US" altLang="en-US" dirty="0"/>
              <a:t> CD </a:t>
            </a:r>
            <a:r>
              <a:rPr lang="en-US" altLang="en-US" dirty="0" err="1"/>
              <a:t>cho</a:t>
            </a:r>
            <a:r>
              <a:rPr lang="en-US" altLang="en-US" dirty="0"/>
              <a:t> 2 </a:t>
            </a:r>
            <a:r>
              <a:rPr lang="en-US" altLang="en-US" dirty="0" err="1"/>
              <a:t>bài</a:t>
            </a:r>
            <a:r>
              <a:rPr lang="en-US" altLang="en-US" dirty="0"/>
              <a:t> </a:t>
            </a:r>
            <a:r>
              <a:rPr lang="en-US" altLang="en-US" dirty="0" err="1"/>
              <a:t>toán</a:t>
            </a:r>
            <a:r>
              <a:rPr lang="en-US" altLang="en-US" dirty="0"/>
              <a:t> </a:t>
            </a:r>
            <a:r>
              <a:rPr lang="en-US" altLang="en-US" dirty="0" err="1"/>
              <a:t>sau</a:t>
            </a:r>
            <a:r>
              <a:rPr lang="en-US" altLang="en-US" dirty="0"/>
              <a:t>.</a:t>
            </a:r>
          </a:p>
          <a:p>
            <a:r>
              <a:rPr lang="en-US" altLang="en-US" dirty="0" err="1"/>
              <a:t>Chuyển</a:t>
            </a:r>
            <a:r>
              <a:rPr lang="en-US" altLang="en-US" dirty="0"/>
              <a:t> 2 </a:t>
            </a:r>
            <a:r>
              <a:rPr lang="en-US" altLang="en-US" dirty="0" err="1"/>
              <a:t>mô</a:t>
            </a:r>
            <a:r>
              <a:rPr lang="en-US" altLang="en-US" dirty="0"/>
              <a:t> </a:t>
            </a:r>
            <a:r>
              <a:rPr lang="en-US" altLang="en-US" dirty="0" err="1"/>
              <a:t>hình</a:t>
            </a:r>
            <a:r>
              <a:rPr lang="en-US" altLang="en-US" dirty="0"/>
              <a:t> </a:t>
            </a:r>
            <a:r>
              <a:rPr lang="en-US" altLang="en-US" dirty="0" err="1"/>
              <a:t>trên</a:t>
            </a:r>
            <a:r>
              <a:rPr lang="en-US" altLang="en-US" dirty="0"/>
              <a:t> sang </a:t>
            </a:r>
            <a:r>
              <a:rPr lang="en-US" altLang="en-US" dirty="0" err="1"/>
              <a:t>mô</a:t>
            </a:r>
            <a:r>
              <a:rPr lang="en-US" altLang="en-US" dirty="0"/>
              <a:t> </a:t>
            </a:r>
            <a:r>
              <a:rPr lang="en-US" altLang="en-US" dirty="0" err="1"/>
              <a:t>hình</a:t>
            </a:r>
            <a:r>
              <a:rPr lang="en-US" altLang="en-US" dirty="0"/>
              <a:t> logic.</a:t>
            </a:r>
          </a:p>
        </p:txBody>
      </p:sp>
    </p:spTree>
    <p:extLst>
      <p:ext uri="{BB962C8B-B14F-4D97-AF65-F5344CB8AC3E}">
        <p14:creationId xmlns:p14="http://schemas.microsoft.com/office/powerpoint/2010/main" val="511539723"/>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A74274D6-3268-5C49-9DDC-C03AFC9CC655}"/>
              </a:ext>
            </a:extLst>
          </p:cNvPr>
          <p:cNvSpPr>
            <a:spLocks noGrp="1" noChangeArrowheads="1"/>
          </p:cNvSpPr>
          <p:nvPr>
            <p:ph type="title"/>
          </p:nvPr>
        </p:nvSpPr>
        <p:spPr/>
        <p:txBody>
          <a:bodyPr/>
          <a:lstStyle/>
          <a:p>
            <a:r>
              <a:rPr lang="en-US" altLang="en-US" dirty="0" err="1"/>
              <a:t>Bài</a:t>
            </a:r>
            <a:r>
              <a:rPr lang="en-US" altLang="en-US" dirty="0"/>
              <a:t> 1</a:t>
            </a:r>
          </a:p>
        </p:txBody>
      </p:sp>
      <p:sp>
        <p:nvSpPr>
          <p:cNvPr id="61442" name="Rectangle 3">
            <a:extLst>
              <a:ext uri="{FF2B5EF4-FFF2-40B4-BE49-F238E27FC236}">
                <a16:creationId xmlns:a16="http://schemas.microsoft.com/office/drawing/2014/main" id="{188D76F7-23C3-B042-A306-327D00450459}"/>
              </a:ext>
            </a:extLst>
          </p:cNvPr>
          <p:cNvSpPr>
            <a:spLocks noGrp="1" noChangeArrowheads="1"/>
          </p:cNvSpPr>
          <p:nvPr>
            <p:ph type="body" idx="1"/>
          </p:nvPr>
        </p:nvSpPr>
        <p:spPr>
          <a:xfrm>
            <a:off x="609600" y="1417638"/>
            <a:ext cx="10972800" cy="4525963"/>
          </a:xfrm>
        </p:spPr>
        <p:txBody>
          <a:bodyPr/>
          <a:lstStyle/>
          <a:p>
            <a:pPr>
              <a:lnSpc>
                <a:spcPct val="80000"/>
              </a:lnSpc>
              <a:buFont typeface="Wingdings" pitchFamily="2" charset="2"/>
              <a:buNone/>
            </a:pPr>
            <a:r>
              <a:rPr lang="en-US" altLang="en-US" sz="2400" dirty="0" err="1"/>
              <a:t>Người</a:t>
            </a:r>
            <a:r>
              <a:rPr lang="en-US" altLang="en-US" sz="2400" dirty="0"/>
              <a:t> ta </a:t>
            </a:r>
            <a:r>
              <a:rPr lang="en-US" altLang="en-US" sz="2400" dirty="0" err="1"/>
              <a:t>cần</a:t>
            </a:r>
            <a:r>
              <a:rPr lang="en-US" altLang="en-US" sz="2400" dirty="0"/>
              <a:t> tin </a:t>
            </a:r>
            <a:r>
              <a:rPr lang="en-US" altLang="en-US" sz="2400" dirty="0" err="1"/>
              <a:t>học</a:t>
            </a:r>
            <a:r>
              <a:rPr lang="en-US" altLang="en-US" sz="2400" dirty="0"/>
              <a:t> </a:t>
            </a:r>
            <a:r>
              <a:rPr lang="en-US" altLang="en-US" sz="2400" dirty="0" err="1"/>
              <a:t>hoá</a:t>
            </a:r>
            <a:r>
              <a:rPr lang="en-US" altLang="en-US" sz="2400" dirty="0"/>
              <a:t> </a:t>
            </a:r>
            <a:r>
              <a:rPr lang="en-US" altLang="en-US" sz="2400" dirty="0" err="1"/>
              <a:t>khâu</a:t>
            </a:r>
            <a:r>
              <a:rPr lang="en-US" altLang="en-US" sz="2400" dirty="0"/>
              <a:t> </a:t>
            </a:r>
            <a:r>
              <a:rPr lang="en-US" altLang="en-US" sz="2400" dirty="0" err="1"/>
              <a:t>Quản</a:t>
            </a:r>
            <a:r>
              <a:rPr lang="en-US" altLang="en-US" sz="2400" dirty="0"/>
              <a:t> </a:t>
            </a:r>
            <a:r>
              <a:rPr lang="en-US" altLang="en-US" sz="2400" dirty="0" err="1"/>
              <a:t>lý</a:t>
            </a:r>
            <a:r>
              <a:rPr lang="en-US" altLang="en-US" sz="2400" dirty="0"/>
              <a:t> </a:t>
            </a:r>
            <a:r>
              <a:rPr lang="en-US" altLang="en-US" sz="2400" dirty="0" err="1"/>
              <a:t>các</a:t>
            </a:r>
            <a:r>
              <a:rPr lang="en-US" altLang="en-US" sz="2400" dirty="0"/>
              <a:t> </a:t>
            </a:r>
            <a:r>
              <a:rPr lang="en-US" altLang="en-US" sz="2400" dirty="0" err="1"/>
              <a:t>đề</a:t>
            </a:r>
            <a:r>
              <a:rPr lang="en-US" altLang="en-US" sz="2400" dirty="0"/>
              <a:t> </a:t>
            </a:r>
            <a:r>
              <a:rPr lang="en-US" altLang="en-US" sz="2400" dirty="0" err="1"/>
              <a:t>tại</a:t>
            </a:r>
            <a:r>
              <a:rPr lang="en-US" altLang="en-US" sz="2400" dirty="0"/>
              <a:t> </a:t>
            </a:r>
            <a:r>
              <a:rPr lang="en-US" altLang="en-US" sz="2400" dirty="0" err="1"/>
              <a:t>tốt</a:t>
            </a:r>
            <a:r>
              <a:rPr lang="en-US" altLang="en-US" sz="2400" dirty="0"/>
              <a:t> </a:t>
            </a:r>
            <a:r>
              <a:rPr lang="en-US" altLang="en-US" sz="2400" dirty="0" err="1"/>
              <a:t>nghiệp</a:t>
            </a:r>
            <a:r>
              <a:rPr lang="en-US" altLang="en-US" sz="2400" dirty="0"/>
              <a:t> </a:t>
            </a:r>
            <a:r>
              <a:rPr lang="en-US" altLang="en-US" sz="2400" dirty="0" err="1"/>
              <a:t>của</a:t>
            </a:r>
            <a:r>
              <a:rPr lang="en-US" altLang="en-US" sz="2400" dirty="0"/>
              <a:t> 1 </a:t>
            </a:r>
            <a:r>
              <a:rPr lang="en-US" altLang="en-US" sz="2400" dirty="0" err="1"/>
              <a:t>trường</a:t>
            </a:r>
            <a:r>
              <a:rPr lang="en-US" altLang="en-US" sz="2400" dirty="0"/>
              <a:t> ĐH. </a:t>
            </a:r>
            <a:r>
              <a:rPr lang="en-US" altLang="en-US" sz="2400" dirty="0" err="1"/>
              <a:t>Với</a:t>
            </a:r>
            <a:r>
              <a:rPr lang="en-US" altLang="en-US" sz="2400" dirty="0"/>
              <a:t> </a:t>
            </a:r>
            <a:r>
              <a:rPr lang="en-US" altLang="en-US" sz="2400" dirty="0" err="1"/>
              <a:t>các</a:t>
            </a:r>
            <a:r>
              <a:rPr lang="en-US" altLang="en-US" sz="2400" dirty="0"/>
              <a:t> </a:t>
            </a:r>
            <a:r>
              <a:rPr lang="en-US" altLang="en-US" sz="2400" dirty="0" err="1"/>
              <a:t>thông</a:t>
            </a:r>
            <a:r>
              <a:rPr lang="en-US" altLang="en-US" sz="2400" dirty="0"/>
              <a:t> tin </a:t>
            </a:r>
            <a:r>
              <a:rPr lang="en-US" altLang="en-US" sz="2400" dirty="0" err="1"/>
              <a:t>sau</a:t>
            </a:r>
            <a:r>
              <a:rPr lang="en-US" altLang="en-US" sz="2400" dirty="0"/>
              <a:t>:</a:t>
            </a:r>
          </a:p>
          <a:p>
            <a:pPr>
              <a:lnSpc>
                <a:spcPct val="80000"/>
              </a:lnSpc>
              <a:buFont typeface="Wingdings" pitchFamily="2" charset="2"/>
              <a:buNone/>
            </a:pPr>
            <a:r>
              <a:rPr lang="en-US" altLang="en-US" sz="2400" dirty="0" err="1"/>
              <a:t>Mỗi</a:t>
            </a:r>
            <a:r>
              <a:rPr lang="en-US" altLang="en-US" sz="2400" dirty="0"/>
              <a:t> SV </a:t>
            </a:r>
            <a:r>
              <a:rPr lang="en-US" altLang="en-US" sz="2400" dirty="0" err="1"/>
              <a:t>năm</a:t>
            </a:r>
            <a:r>
              <a:rPr lang="en-US" altLang="en-US" sz="2400" dirty="0"/>
              <a:t> 4 </a:t>
            </a:r>
            <a:r>
              <a:rPr lang="en-US" altLang="en-US" sz="2400" dirty="0" err="1"/>
              <a:t>sẽ</a:t>
            </a:r>
            <a:r>
              <a:rPr lang="en-US" altLang="en-US" sz="2400" dirty="0"/>
              <a:t> </a:t>
            </a:r>
            <a:r>
              <a:rPr lang="en-US" altLang="en-US" sz="2400" dirty="0" err="1"/>
              <a:t>làm</a:t>
            </a:r>
            <a:r>
              <a:rPr lang="en-US" altLang="en-US" sz="2400" dirty="0"/>
              <a:t> </a:t>
            </a:r>
            <a:r>
              <a:rPr lang="en-US" altLang="en-US" sz="2400" dirty="0" err="1"/>
              <a:t>đề</a:t>
            </a:r>
            <a:r>
              <a:rPr lang="en-US" altLang="en-US" sz="2400" dirty="0"/>
              <a:t> </a:t>
            </a:r>
            <a:r>
              <a:rPr lang="en-US" altLang="en-US" sz="2400" dirty="0" err="1"/>
              <a:t>tài</a:t>
            </a:r>
            <a:r>
              <a:rPr lang="en-US" altLang="en-US" sz="2400" dirty="0"/>
              <a:t> TN. </a:t>
            </a:r>
            <a:r>
              <a:rPr lang="en-US" altLang="en-US" sz="2400" dirty="0" err="1"/>
              <a:t>Mỗi</a:t>
            </a:r>
            <a:r>
              <a:rPr lang="en-US" altLang="en-US" sz="2400" dirty="0"/>
              <a:t> </a:t>
            </a:r>
            <a:r>
              <a:rPr lang="en-US" altLang="en-US" sz="2400" dirty="0" err="1"/>
              <a:t>đề</a:t>
            </a:r>
            <a:r>
              <a:rPr lang="en-US" altLang="en-US" sz="2400" dirty="0"/>
              <a:t> </a:t>
            </a:r>
            <a:r>
              <a:rPr lang="en-US" altLang="en-US" sz="2400" dirty="0" err="1"/>
              <a:t>tài</a:t>
            </a:r>
            <a:r>
              <a:rPr lang="en-US" altLang="en-US" sz="2400" dirty="0"/>
              <a:t> bao </a:t>
            </a:r>
            <a:r>
              <a:rPr lang="en-US" altLang="en-US" sz="2400" dirty="0" err="1"/>
              <a:t>gồm</a:t>
            </a:r>
            <a:r>
              <a:rPr lang="en-US" altLang="en-US" sz="2400" dirty="0"/>
              <a:t> </a:t>
            </a:r>
            <a:r>
              <a:rPr lang="en-US" altLang="en-US" sz="2400" dirty="0" err="1"/>
              <a:t>Tên</a:t>
            </a:r>
            <a:r>
              <a:rPr lang="en-US" altLang="en-US" sz="2400" dirty="0"/>
              <a:t> DT, </a:t>
            </a:r>
            <a:r>
              <a:rPr lang="en-US" altLang="en-US" sz="2400" dirty="0" err="1"/>
              <a:t>giáo</a:t>
            </a:r>
            <a:r>
              <a:rPr lang="en-US" altLang="en-US" sz="2400" dirty="0"/>
              <a:t> </a:t>
            </a:r>
            <a:r>
              <a:rPr lang="en-US" altLang="en-US" sz="2400" dirty="0" err="1"/>
              <a:t>viên</a:t>
            </a:r>
            <a:r>
              <a:rPr lang="en-US" altLang="en-US" sz="2400" dirty="0"/>
              <a:t> </a:t>
            </a:r>
            <a:r>
              <a:rPr lang="en-US" altLang="en-US" sz="2400" dirty="0" err="1"/>
              <a:t>hướng</a:t>
            </a:r>
            <a:r>
              <a:rPr lang="en-US" altLang="en-US" sz="2400" dirty="0"/>
              <a:t> </a:t>
            </a:r>
            <a:r>
              <a:rPr lang="en-US" altLang="en-US" sz="2400" dirty="0" err="1"/>
              <a:t>dẫn</a:t>
            </a:r>
            <a:r>
              <a:rPr lang="en-US" altLang="en-US" sz="2400" dirty="0"/>
              <a:t>, </a:t>
            </a:r>
            <a:r>
              <a:rPr lang="en-US" altLang="en-US" sz="2400" dirty="0" err="1"/>
              <a:t>thời</a:t>
            </a:r>
            <a:r>
              <a:rPr lang="en-US" altLang="en-US" sz="2400" dirty="0"/>
              <a:t> </a:t>
            </a:r>
            <a:r>
              <a:rPr lang="en-US" altLang="en-US" sz="2400" dirty="0" err="1"/>
              <a:t>gian</a:t>
            </a:r>
            <a:r>
              <a:rPr lang="en-US" altLang="en-US" sz="2400" dirty="0"/>
              <a:t> </a:t>
            </a:r>
            <a:r>
              <a:rPr lang="en-US" altLang="en-US" sz="2400" dirty="0" err="1"/>
              <a:t>bắt</a:t>
            </a:r>
            <a:r>
              <a:rPr lang="en-US" altLang="en-US" sz="2400" dirty="0"/>
              <a:t> </a:t>
            </a:r>
            <a:r>
              <a:rPr lang="en-US" altLang="en-US" sz="2400" dirty="0" err="1"/>
              <a:t>đầu</a:t>
            </a:r>
            <a:r>
              <a:rPr lang="en-US" altLang="en-US" sz="2400" dirty="0"/>
              <a:t>, </a:t>
            </a:r>
            <a:r>
              <a:rPr lang="en-US" altLang="en-US" sz="2400" dirty="0" err="1"/>
              <a:t>kết</a:t>
            </a:r>
            <a:r>
              <a:rPr lang="en-US" altLang="en-US" sz="2400" dirty="0"/>
              <a:t> </a:t>
            </a:r>
            <a:r>
              <a:rPr lang="en-US" altLang="en-US" sz="2400" dirty="0" err="1"/>
              <a:t>thúc</a:t>
            </a:r>
            <a:r>
              <a:rPr lang="en-US" altLang="en-US" sz="2400" dirty="0"/>
              <a:t>, </a:t>
            </a:r>
            <a:r>
              <a:rPr lang="en-US" altLang="en-US" sz="2400" dirty="0" err="1"/>
              <a:t>thuộc</a:t>
            </a:r>
            <a:r>
              <a:rPr lang="en-US" altLang="en-US" sz="2400" dirty="0"/>
              <a:t> khoa </a:t>
            </a:r>
            <a:r>
              <a:rPr lang="en-US" altLang="en-US" sz="2400" dirty="0" err="1"/>
              <a:t>nào</a:t>
            </a:r>
            <a:r>
              <a:rPr lang="en-US" altLang="en-US" sz="2400" dirty="0"/>
              <a:t>. </a:t>
            </a:r>
          </a:p>
          <a:p>
            <a:pPr>
              <a:lnSpc>
                <a:spcPct val="80000"/>
              </a:lnSpc>
              <a:buFont typeface="Wingdings" pitchFamily="2" charset="2"/>
              <a:buNone/>
            </a:pPr>
            <a:r>
              <a:rPr lang="en-US" altLang="en-US" sz="2400" dirty="0"/>
              <a:t>Khoa </a:t>
            </a:r>
            <a:r>
              <a:rPr lang="en-US" altLang="en-US" sz="2400" dirty="0" err="1"/>
              <a:t>sẽ</a:t>
            </a:r>
            <a:r>
              <a:rPr lang="en-US" altLang="en-US" sz="2400" dirty="0"/>
              <a:t> </a:t>
            </a:r>
            <a:r>
              <a:rPr lang="en-US" altLang="en-US" sz="2400" dirty="0" err="1"/>
              <a:t>thành</a:t>
            </a:r>
            <a:r>
              <a:rPr lang="en-US" altLang="en-US" sz="2400" dirty="0"/>
              <a:t> </a:t>
            </a:r>
            <a:r>
              <a:rPr lang="en-US" altLang="en-US" sz="2400" dirty="0" err="1"/>
              <a:t>lập</a:t>
            </a:r>
            <a:r>
              <a:rPr lang="en-US" altLang="en-US" sz="2400" dirty="0"/>
              <a:t> </a:t>
            </a:r>
            <a:r>
              <a:rPr lang="en-US" altLang="en-US" sz="2400" dirty="0" err="1"/>
              <a:t>hội</a:t>
            </a:r>
            <a:r>
              <a:rPr lang="en-US" altLang="en-US" sz="2400" dirty="0"/>
              <a:t> </a:t>
            </a:r>
            <a:r>
              <a:rPr lang="en-US" altLang="en-US" sz="2400" dirty="0" err="1"/>
              <a:t>đồng</a:t>
            </a:r>
            <a:r>
              <a:rPr lang="en-US" altLang="en-US" sz="2400" dirty="0"/>
              <a:t> khoa </a:t>
            </a:r>
            <a:r>
              <a:rPr lang="en-US" altLang="en-US" sz="2400" dirty="0" err="1"/>
              <a:t>học</a:t>
            </a:r>
            <a:r>
              <a:rPr lang="en-US" altLang="en-US" sz="2400" dirty="0"/>
              <a:t>, </a:t>
            </a:r>
            <a:r>
              <a:rPr lang="en-US" altLang="en-US" sz="2400" dirty="0" err="1"/>
              <a:t>mỗi</a:t>
            </a:r>
            <a:r>
              <a:rPr lang="en-US" altLang="en-US" sz="2400" dirty="0"/>
              <a:t> HĐ </a:t>
            </a:r>
            <a:r>
              <a:rPr lang="en-US" altLang="en-US" sz="2400" dirty="0" err="1"/>
              <a:t>gồm</a:t>
            </a:r>
            <a:r>
              <a:rPr lang="en-US" altLang="en-US" sz="2400" dirty="0"/>
              <a:t>: </a:t>
            </a:r>
            <a:r>
              <a:rPr lang="en-US" altLang="en-US" sz="2400" dirty="0">
                <a:highlight>
                  <a:srgbClr val="FFFF00"/>
                </a:highlight>
              </a:rPr>
              <a:t>1 </a:t>
            </a:r>
            <a:r>
              <a:rPr lang="en-US" altLang="en-US" sz="2400" dirty="0" err="1">
                <a:highlight>
                  <a:srgbClr val="FFFF00"/>
                </a:highlight>
              </a:rPr>
              <a:t>Chủ</a:t>
            </a:r>
            <a:r>
              <a:rPr lang="en-US" altLang="en-US" sz="2400" dirty="0">
                <a:highlight>
                  <a:srgbClr val="FFFF00"/>
                </a:highlight>
              </a:rPr>
              <a:t> </a:t>
            </a:r>
            <a:r>
              <a:rPr lang="en-US" altLang="en-US" sz="2400" dirty="0" err="1">
                <a:highlight>
                  <a:srgbClr val="FFFF00"/>
                </a:highlight>
              </a:rPr>
              <a:t>tịch</a:t>
            </a:r>
            <a:r>
              <a:rPr lang="en-US" altLang="en-US" sz="2400" dirty="0"/>
              <a:t>, </a:t>
            </a:r>
            <a:r>
              <a:rPr lang="en-US" altLang="en-US" sz="2400" dirty="0">
                <a:highlight>
                  <a:srgbClr val="FFFF00"/>
                </a:highlight>
              </a:rPr>
              <a:t>1 </a:t>
            </a:r>
            <a:r>
              <a:rPr lang="en-US" altLang="en-US" sz="2400" dirty="0" err="1">
                <a:highlight>
                  <a:srgbClr val="FFFF00"/>
                </a:highlight>
              </a:rPr>
              <a:t>Thư</a:t>
            </a:r>
            <a:r>
              <a:rPr lang="en-US" altLang="en-US" sz="2400" dirty="0">
                <a:highlight>
                  <a:srgbClr val="FFFF00"/>
                </a:highlight>
              </a:rPr>
              <a:t> </a:t>
            </a:r>
            <a:r>
              <a:rPr lang="en-US" altLang="en-US" sz="2400" dirty="0" err="1">
                <a:highlight>
                  <a:srgbClr val="FFFF00"/>
                </a:highlight>
              </a:rPr>
              <a:t>kí</a:t>
            </a:r>
            <a:r>
              <a:rPr lang="en-US" altLang="en-US" sz="2400" dirty="0"/>
              <a:t>, </a:t>
            </a:r>
            <a:r>
              <a:rPr lang="en-US" altLang="en-US" sz="2400" dirty="0">
                <a:highlight>
                  <a:srgbClr val="FFFF00"/>
                </a:highlight>
              </a:rPr>
              <a:t>1 </a:t>
            </a:r>
            <a:r>
              <a:rPr lang="en-US" altLang="en-US" sz="2400" dirty="0" err="1">
                <a:highlight>
                  <a:srgbClr val="FFFF00"/>
                </a:highlight>
              </a:rPr>
              <a:t>Ủy</a:t>
            </a:r>
            <a:r>
              <a:rPr lang="en-US" altLang="en-US" sz="2400" dirty="0">
                <a:highlight>
                  <a:srgbClr val="FFFF00"/>
                </a:highlight>
              </a:rPr>
              <a:t> </a:t>
            </a:r>
            <a:r>
              <a:rPr lang="en-US" altLang="en-US" sz="2400" dirty="0" err="1">
                <a:highlight>
                  <a:srgbClr val="FFFF00"/>
                </a:highlight>
              </a:rPr>
              <a:t>viên</a:t>
            </a:r>
            <a:r>
              <a:rPr lang="en-US" altLang="en-US" sz="2400" dirty="0"/>
              <a:t>, </a:t>
            </a:r>
            <a:r>
              <a:rPr lang="en-US" altLang="en-US" sz="2400" dirty="0" err="1"/>
              <a:t>ngày</a:t>
            </a:r>
            <a:r>
              <a:rPr lang="en-US" altLang="en-US" sz="2400" dirty="0"/>
              <a:t> </a:t>
            </a:r>
            <a:r>
              <a:rPr lang="en-US" altLang="en-US" sz="2400" dirty="0" err="1"/>
              <a:t>bảo</a:t>
            </a:r>
            <a:r>
              <a:rPr lang="en-US" altLang="en-US" sz="2400" dirty="0"/>
              <a:t> </a:t>
            </a:r>
            <a:r>
              <a:rPr lang="en-US" altLang="en-US" sz="2400" dirty="0" err="1"/>
              <a:t>vệ</a:t>
            </a:r>
            <a:r>
              <a:rPr lang="en-US" altLang="en-US" sz="2400" dirty="0"/>
              <a:t> </a:t>
            </a:r>
            <a:r>
              <a:rPr lang="en-US" altLang="en-US" sz="2400" dirty="0" err="1"/>
              <a:t>tại</a:t>
            </a:r>
            <a:r>
              <a:rPr lang="en-US" altLang="en-US" sz="2400" dirty="0"/>
              <a:t> </a:t>
            </a:r>
            <a:r>
              <a:rPr lang="en-US" altLang="en-US" sz="2400" dirty="0" err="1"/>
              <a:t>địa</a:t>
            </a:r>
            <a:r>
              <a:rPr lang="en-US" altLang="en-US" sz="2400" dirty="0"/>
              <a:t> </a:t>
            </a:r>
            <a:r>
              <a:rPr lang="en-US" altLang="en-US" sz="2400" dirty="0" err="1"/>
              <a:t>chỉ</a:t>
            </a:r>
            <a:r>
              <a:rPr lang="en-US" altLang="en-US" sz="2400" dirty="0"/>
              <a:t> </a:t>
            </a:r>
            <a:r>
              <a:rPr lang="en-US" altLang="en-US" sz="2400" dirty="0" err="1"/>
              <a:t>cụ</a:t>
            </a:r>
            <a:r>
              <a:rPr lang="en-US" altLang="en-US" sz="2400" dirty="0"/>
              <a:t> </a:t>
            </a:r>
            <a:r>
              <a:rPr lang="en-US" altLang="en-US" sz="2400" dirty="0" err="1"/>
              <a:t>thể</a:t>
            </a:r>
            <a:r>
              <a:rPr lang="en-US" altLang="en-US" sz="2400" dirty="0"/>
              <a:t>. </a:t>
            </a:r>
            <a:r>
              <a:rPr lang="en-US" altLang="en-US" sz="2400" dirty="0" err="1"/>
              <a:t>Mỗi</a:t>
            </a:r>
            <a:r>
              <a:rPr lang="en-US" altLang="en-US" sz="2400" dirty="0"/>
              <a:t> </a:t>
            </a:r>
            <a:r>
              <a:rPr lang="en-US" altLang="en-US" sz="2400" dirty="0" err="1"/>
              <a:t>đề</a:t>
            </a:r>
            <a:r>
              <a:rPr lang="en-US" altLang="en-US" sz="2400" dirty="0"/>
              <a:t> </a:t>
            </a:r>
            <a:r>
              <a:rPr lang="en-US" altLang="en-US" sz="2400" dirty="0" err="1"/>
              <a:t>tài</a:t>
            </a:r>
            <a:r>
              <a:rPr lang="en-US" altLang="en-US" sz="2400" dirty="0"/>
              <a:t> </a:t>
            </a:r>
            <a:r>
              <a:rPr lang="en-US" altLang="en-US" sz="2400" dirty="0" err="1"/>
              <a:t>sẽ</a:t>
            </a:r>
            <a:r>
              <a:rPr lang="en-US" altLang="en-US" sz="2400" dirty="0"/>
              <a:t> </a:t>
            </a:r>
            <a:r>
              <a:rPr lang="en-US" altLang="en-US" sz="2400" dirty="0" err="1"/>
              <a:t>bảo</a:t>
            </a:r>
            <a:r>
              <a:rPr lang="en-US" altLang="en-US" sz="2400" dirty="0"/>
              <a:t> </a:t>
            </a:r>
            <a:r>
              <a:rPr lang="en-US" altLang="en-US" sz="2400" dirty="0" err="1"/>
              <a:t>vệ</a:t>
            </a:r>
            <a:r>
              <a:rPr lang="en-US" altLang="en-US" sz="2400" dirty="0"/>
              <a:t> </a:t>
            </a:r>
            <a:r>
              <a:rPr lang="en-US" altLang="en-US" sz="2400" dirty="0" err="1"/>
              <a:t>tại</a:t>
            </a:r>
            <a:r>
              <a:rPr lang="en-US" altLang="en-US" sz="2400" dirty="0"/>
              <a:t> </a:t>
            </a:r>
            <a:r>
              <a:rPr lang="en-US" altLang="en-US" sz="2400" dirty="0" err="1"/>
              <a:t>một</a:t>
            </a:r>
            <a:r>
              <a:rPr lang="en-US" altLang="en-US" sz="2400" dirty="0"/>
              <a:t> </a:t>
            </a:r>
            <a:r>
              <a:rPr lang="en-US" altLang="en-US" sz="2400" dirty="0" err="1"/>
              <a:t>hội</a:t>
            </a:r>
            <a:r>
              <a:rPr lang="en-US" altLang="en-US" sz="2400" dirty="0"/>
              <a:t> </a:t>
            </a:r>
            <a:r>
              <a:rPr lang="en-US" altLang="en-US" sz="2400" dirty="0" err="1"/>
              <a:t>đồng</a:t>
            </a:r>
            <a:r>
              <a:rPr lang="en-US" altLang="en-US" sz="2400" dirty="0"/>
              <a:t>, </a:t>
            </a:r>
            <a:r>
              <a:rPr lang="en-US" altLang="en-US" sz="2400" dirty="0" err="1"/>
              <a:t>điểm</a:t>
            </a:r>
            <a:r>
              <a:rPr lang="en-US" altLang="en-US" sz="2400" dirty="0"/>
              <a:t> </a:t>
            </a:r>
            <a:r>
              <a:rPr lang="en-US" altLang="en-US" sz="2400" dirty="0" err="1"/>
              <a:t>đề</a:t>
            </a:r>
            <a:r>
              <a:rPr lang="en-US" altLang="en-US" sz="2400" dirty="0"/>
              <a:t> </a:t>
            </a:r>
            <a:r>
              <a:rPr lang="en-US" altLang="en-US" sz="2400" dirty="0" err="1"/>
              <a:t>tài</a:t>
            </a:r>
            <a:r>
              <a:rPr lang="en-US" altLang="en-US" sz="2400" dirty="0"/>
              <a:t> </a:t>
            </a:r>
            <a:r>
              <a:rPr lang="en-US" altLang="en-US" sz="2400" dirty="0" err="1"/>
              <a:t>là</a:t>
            </a:r>
            <a:r>
              <a:rPr lang="en-US" altLang="en-US" sz="2400" dirty="0"/>
              <a:t>: </a:t>
            </a:r>
            <a:r>
              <a:rPr lang="en-US" altLang="en-US" sz="2400" b="1" dirty="0"/>
              <a:t>(</a:t>
            </a:r>
            <a:r>
              <a:rPr lang="en-US" altLang="en-US" sz="2400" b="1" dirty="0" err="1"/>
              <a:t>Điểm</a:t>
            </a:r>
            <a:r>
              <a:rPr lang="en-US" altLang="en-US" sz="2400" b="1" dirty="0"/>
              <a:t> GVHDx2 + </a:t>
            </a:r>
            <a:r>
              <a:rPr lang="en-US" altLang="en-US" sz="2400" b="1" dirty="0" err="1"/>
              <a:t>Điểm</a:t>
            </a:r>
            <a:r>
              <a:rPr lang="en-US" altLang="en-US" sz="2400" b="1" dirty="0"/>
              <a:t> GVPBx2 + </a:t>
            </a:r>
            <a:r>
              <a:rPr lang="en-US" altLang="en-US" sz="2400" b="1" dirty="0" err="1"/>
              <a:t>Điểm</a:t>
            </a:r>
            <a:r>
              <a:rPr lang="en-US" altLang="en-US" sz="2400" b="1" dirty="0"/>
              <a:t> </a:t>
            </a:r>
            <a:r>
              <a:rPr lang="en-US" altLang="en-US" sz="2400" b="1" dirty="0" err="1"/>
              <a:t>Chủ</a:t>
            </a:r>
            <a:r>
              <a:rPr lang="en-US" altLang="en-US" sz="2400" b="1" dirty="0"/>
              <a:t> </a:t>
            </a:r>
            <a:r>
              <a:rPr lang="en-US" altLang="en-US" sz="2400" b="1" dirty="0" err="1"/>
              <a:t>tịch</a:t>
            </a:r>
            <a:r>
              <a:rPr lang="en-US" altLang="en-US" sz="2400" b="1" dirty="0"/>
              <a:t> + </a:t>
            </a:r>
            <a:r>
              <a:rPr lang="en-US" altLang="en-US" sz="2400" b="1" dirty="0" err="1"/>
              <a:t>Điểm</a:t>
            </a:r>
            <a:r>
              <a:rPr lang="en-US" altLang="en-US" sz="2400" b="1" dirty="0"/>
              <a:t> </a:t>
            </a:r>
            <a:r>
              <a:rPr lang="en-US" altLang="en-US" sz="2400" b="1" dirty="0" err="1"/>
              <a:t>thư</a:t>
            </a:r>
            <a:r>
              <a:rPr lang="en-US" altLang="en-US" sz="2400" b="1" dirty="0"/>
              <a:t> </a:t>
            </a:r>
            <a:r>
              <a:rPr lang="en-US" altLang="en-US" sz="2400" b="1" dirty="0" err="1"/>
              <a:t>ký</a:t>
            </a:r>
            <a:r>
              <a:rPr lang="en-US" altLang="en-US" sz="2400" b="1" dirty="0"/>
              <a:t> + </a:t>
            </a:r>
            <a:r>
              <a:rPr lang="en-US" altLang="en-US" sz="2400" b="1" dirty="0" err="1"/>
              <a:t>Điểm</a:t>
            </a:r>
            <a:r>
              <a:rPr lang="en-US" altLang="en-US" sz="2400" b="1" dirty="0"/>
              <a:t> </a:t>
            </a:r>
            <a:r>
              <a:rPr lang="en-US" altLang="en-US" sz="2400" b="1" dirty="0" err="1"/>
              <a:t>ủy</a:t>
            </a:r>
            <a:r>
              <a:rPr lang="en-US" altLang="en-US" sz="2400" b="1" dirty="0"/>
              <a:t> </a:t>
            </a:r>
            <a:r>
              <a:rPr lang="en-US" altLang="en-US" sz="2400" b="1" dirty="0" err="1"/>
              <a:t>viên</a:t>
            </a:r>
            <a:r>
              <a:rPr lang="en-US" altLang="en-US" sz="2400" b="1" dirty="0"/>
              <a:t>)/7</a:t>
            </a:r>
            <a:r>
              <a:rPr lang="en-US" altLang="en-US" sz="2400" dirty="0"/>
              <a:t>. </a:t>
            </a:r>
            <a:r>
              <a:rPr lang="en-US" altLang="en-US" sz="2400" dirty="0" err="1"/>
              <a:t>Giáo</a:t>
            </a:r>
            <a:r>
              <a:rPr lang="en-US" altLang="en-US" sz="2400" dirty="0"/>
              <a:t> </a:t>
            </a:r>
            <a:r>
              <a:rPr lang="en-US" altLang="en-US" sz="2400" dirty="0" err="1"/>
              <a:t>viên</a:t>
            </a:r>
            <a:r>
              <a:rPr lang="en-US" altLang="en-US" sz="2400" dirty="0"/>
              <a:t> </a:t>
            </a:r>
            <a:r>
              <a:rPr lang="en-US" altLang="en-US" sz="2400" dirty="0" err="1"/>
              <a:t>cho</a:t>
            </a:r>
            <a:r>
              <a:rPr lang="en-US" altLang="en-US" sz="2400" dirty="0"/>
              <a:t> </a:t>
            </a:r>
            <a:r>
              <a:rPr lang="en-US" altLang="en-US" sz="2400" dirty="0" err="1"/>
              <a:t>điểm</a:t>
            </a:r>
            <a:r>
              <a:rPr lang="en-US" altLang="en-US" sz="2400" dirty="0"/>
              <a:t> </a:t>
            </a:r>
            <a:r>
              <a:rPr lang="en-US" altLang="en-US" sz="2400" dirty="0" err="1"/>
              <a:t>theo</a:t>
            </a:r>
            <a:r>
              <a:rPr lang="en-US" altLang="en-US" sz="2400" dirty="0"/>
              <a:t> </a:t>
            </a:r>
            <a:r>
              <a:rPr lang="en-US" altLang="en-US" sz="2400" dirty="0" err="1"/>
              <a:t>từng</a:t>
            </a:r>
            <a:r>
              <a:rPr lang="en-US" altLang="en-US" sz="2400" dirty="0"/>
              <a:t> SV </a:t>
            </a:r>
            <a:r>
              <a:rPr lang="en-US" altLang="en-US" sz="2400" dirty="0" err="1"/>
              <a:t>mặc</a:t>
            </a:r>
            <a:r>
              <a:rPr lang="en-US" altLang="en-US" sz="2400" dirty="0"/>
              <a:t> </a:t>
            </a:r>
            <a:r>
              <a:rPr lang="en-US" altLang="en-US" sz="2400" dirty="0" err="1"/>
              <a:t>dù</a:t>
            </a:r>
            <a:r>
              <a:rPr lang="en-US" altLang="en-US" sz="2400" dirty="0"/>
              <a:t> </a:t>
            </a:r>
            <a:r>
              <a:rPr lang="en-US" altLang="en-US" sz="2400" dirty="0" err="1"/>
              <a:t>các</a:t>
            </a:r>
            <a:r>
              <a:rPr lang="en-US" altLang="en-US" sz="2400" dirty="0"/>
              <a:t> SV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làm</a:t>
            </a:r>
            <a:r>
              <a:rPr lang="en-US" altLang="en-US" sz="2400" dirty="0"/>
              <a:t> </a:t>
            </a:r>
            <a:r>
              <a:rPr lang="en-US" altLang="en-US" sz="2400" dirty="0" err="1"/>
              <a:t>chung</a:t>
            </a:r>
            <a:r>
              <a:rPr lang="en-US" altLang="en-US" sz="2400" dirty="0"/>
              <a:t> </a:t>
            </a:r>
            <a:r>
              <a:rPr lang="en-US" altLang="en-US" sz="2400" dirty="0" err="1"/>
              <a:t>đề</a:t>
            </a:r>
            <a:r>
              <a:rPr lang="en-US" altLang="en-US" sz="2400" dirty="0"/>
              <a:t> </a:t>
            </a:r>
            <a:r>
              <a:rPr lang="en-US" altLang="en-US" sz="2400" dirty="0" err="1"/>
              <a:t>tài</a:t>
            </a:r>
            <a:r>
              <a:rPr lang="en-US" altLang="en-US" sz="2400" dirty="0"/>
              <a:t>.</a:t>
            </a:r>
          </a:p>
          <a:p>
            <a:pPr>
              <a:lnSpc>
                <a:spcPct val="80000"/>
              </a:lnSpc>
              <a:buFont typeface="Wingdings" pitchFamily="2" charset="2"/>
              <a:buNone/>
            </a:pPr>
            <a:r>
              <a:rPr lang="en-US" altLang="en-US" sz="2400" dirty="0" err="1"/>
              <a:t>Trong</a:t>
            </a:r>
            <a:r>
              <a:rPr lang="en-US" altLang="en-US" sz="2400" dirty="0"/>
              <a:t> </a:t>
            </a:r>
            <a:r>
              <a:rPr lang="en-US" altLang="en-US" sz="2400" dirty="0" err="1"/>
              <a:t>đợt</a:t>
            </a:r>
            <a:r>
              <a:rPr lang="en-US" altLang="en-US" sz="2400" dirty="0"/>
              <a:t> </a:t>
            </a:r>
            <a:r>
              <a:rPr lang="en-US" altLang="en-US" sz="2400" dirty="0" err="1"/>
              <a:t>bảo</a:t>
            </a:r>
            <a:r>
              <a:rPr lang="en-US" altLang="en-US" sz="2400" dirty="0"/>
              <a:t> </a:t>
            </a:r>
            <a:r>
              <a:rPr lang="en-US" altLang="en-US" sz="2400" dirty="0" err="1"/>
              <a:t>vệ</a:t>
            </a:r>
            <a:r>
              <a:rPr lang="en-US" altLang="en-US" sz="2400" dirty="0"/>
              <a:t>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có</a:t>
            </a:r>
            <a:r>
              <a:rPr lang="en-US" altLang="en-US" sz="2400" dirty="0"/>
              <a:t> </a:t>
            </a:r>
            <a:r>
              <a:rPr lang="en-US" altLang="en-US" sz="2400" dirty="0" err="1"/>
              <a:t>nhiều</a:t>
            </a:r>
            <a:r>
              <a:rPr lang="en-US" altLang="en-US" sz="2400" dirty="0"/>
              <a:t> </a:t>
            </a:r>
            <a:r>
              <a:rPr lang="en-US" altLang="en-US" sz="2400" dirty="0" err="1"/>
              <a:t>hội</a:t>
            </a:r>
            <a:r>
              <a:rPr lang="en-US" altLang="en-US" sz="2400" dirty="0"/>
              <a:t> </a:t>
            </a:r>
            <a:r>
              <a:rPr lang="en-US" altLang="en-US" sz="2400" dirty="0" err="1"/>
              <a:t>đồng</a:t>
            </a:r>
            <a:r>
              <a:rPr lang="en-US" altLang="en-US" sz="2400" dirty="0"/>
              <a:t>, 1 GV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hướng</a:t>
            </a:r>
            <a:r>
              <a:rPr lang="en-US" altLang="en-US" sz="2400" dirty="0"/>
              <a:t> </a:t>
            </a:r>
            <a:r>
              <a:rPr lang="en-US" altLang="en-US" sz="2400" dirty="0" err="1"/>
              <a:t>dẫn</a:t>
            </a:r>
            <a:r>
              <a:rPr lang="en-US" altLang="en-US" sz="2400" dirty="0"/>
              <a:t> </a:t>
            </a:r>
            <a:r>
              <a:rPr lang="en-US" altLang="en-US" sz="2400" dirty="0" err="1"/>
              <a:t>nhiều</a:t>
            </a:r>
            <a:r>
              <a:rPr lang="en-US" altLang="en-US" sz="2400" dirty="0"/>
              <a:t> DT, hay </a:t>
            </a:r>
            <a:r>
              <a:rPr lang="en-US" altLang="en-US" sz="2400" dirty="0" err="1"/>
              <a:t>phản</a:t>
            </a:r>
            <a:r>
              <a:rPr lang="en-US" altLang="en-US" sz="2400" dirty="0"/>
              <a:t> </a:t>
            </a:r>
            <a:r>
              <a:rPr lang="en-US" altLang="en-US" sz="2400" dirty="0" err="1"/>
              <a:t>biện</a:t>
            </a:r>
            <a:r>
              <a:rPr lang="en-US" altLang="en-US" sz="2400" dirty="0"/>
              <a:t> </a:t>
            </a:r>
            <a:r>
              <a:rPr lang="en-US" altLang="en-US" sz="2400" dirty="0" err="1"/>
              <a:t>nhiều</a:t>
            </a:r>
            <a:r>
              <a:rPr lang="en-US" altLang="en-US" sz="2400" dirty="0"/>
              <a:t> DT. </a:t>
            </a:r>
            <a:r>
              <a:rPr lang="en-US" altLang="en-US" sz="2400" dirty="0" err="1"/>
              <a:t>Chủ</a:t>
            </a:r>
            <a:r>
              <a:rPr lang="en-US" altLang="en-US" sz="2400" dirty="0"/>
              <a:t> </a:t>
            </a:r>
            <a:r>
              <a:rPr lang="en-US" altLang="en-US" sz="2400" dirty="0" err="1"/>
              <a:t>tịch</a:t>
            </a:r>
            <a:r>
              <a:rPr lang="en-US" altLang="en-US" sz="2400" dirty="0"/>
              <a:t> HD, </a:t>
            </a:r>
            <a:r>
              <a:rPr lang="en-US" altLang="en-US" sz="2400" dirty="0" err="1"/>
              <a:t>Ủy</a:t>
            </a:r>
            <a:r>
              <a:rPr lang="en-US" altLang="en-US" sz="2400" dirty="0"/>
              <a:t> </a:t>
            </a:r>
            <a:r>
              <a:rPr lang="en-US" altLang="en-US" sz="2400" dirty="0" err="1"/>
              <a:t>viên</a:t>
            </a:r>
            <a:r>
              <a:rPr lang="en-US" altLang="en-US" sz="2400" dirty="0"/>
              <a:t>, </a:t>
            </a:r>
            <a:r>
              <a:rPr lang="en-US" altLang="en-US" sz="2400" dirty="0" err="1"/>
              <a:t>Thư</a:t>
            </a:r>
            <a:r>
              <a:rPr lang="en-US" altLang="en-US" sz="2400" dirty="0"/>
              <a:t> </a:t>
            </a:r>
            <a:r>
              <a:rPr lang="en-US" altLang="en-US" sz="2400" dirty="0" err="1"/>
              <a:t>ký</a:t>
            </a:r>
            <a:r>
              <a:rPr lang="en-US" altLang="en-US" sz="2400" dirty="0"/>
              <a:t> </a:t>
            </a:r>
            <a:r>
              <a:rPr lang="en-US" altLang="en-US" sz="2400" dirty="0" err="1"/>
              <a:t>là</a:t>
            </a:r>
            <a:r>
              <a:rPr lang="en-US" altLang="en-US" sz="2400" dirty="0"/>
              <a:t> </a:t>
            </a:r>
            <a:r>
              <a:rPr lang="en-US" altLang="en-US" sz="2400" dirty="0" err="1"/>
              <a:t>giáo</a:t>
            </a:r>
            <a:r>
              <a:rPr lang="en-US" altLang="en-US" sz="2400" dirty="0"/>
              <a:t> </a:t>
            </a:r>
            <a:r>
              <a:rPr lang="en-US" altLang="en-US" sz="2400" dirty="0" err="1"/>
              <a:t>viên</a:t>
            </a:r>
            <a:r>
              <a:rPr lang="en-US" altLang="en-US" sz="2400" dirty="0"/>
              <a:t>. </a:t>
            </a:r>
            <a:r>
              <a:rPr lang="en-US" altLang="en-US" sz="2400" dirty="0" err="1"/>
              <a:t>Mỗi</a:t>
            </a:r>
            <a:r>
              <a:rPr lang="en-US" altLang="en-US" sz="2400" dirty="0"/>
              <a:t> </a:t>
            </a:r>
            <a:r>
              <a:rPr lang="en-US" altLang="en-US" sz="2400" dirty="0" err="1"/>
              <a:t>giáo</a:t>
            </a:r>
            <a:r>
              <a:rPr lang="en-US" altLang="en-US" sz="2400" dirty="0"/>
              <a:t> </a:t>
            </a:r>
            <a:r>
              <a:rPr lang="en-US" altLang="en-US" sz="2400" dirty="0" err="1"/>
              <a:t>viên</a:t>
            </a:r>
            <a:r>
              <a:rPr lang="en-US" altLang="en-US" sz="2400" dirty="0"/>
              <a:t> </a:t>
            </a:r>
            <a:r>
              <a:rPr lang="en-US" altLang="en-US" sz="2400" dirty="0" err="1"/>
              <a:t>cần</a:t>
            </a:r>
            <a:r>
              <a:rPr lang="en-US" altLang="en-US" sz="2400" dirty="0"/>
              <a:t> </a:t>
            </a:r>
            <a:r>
              <a:rPr lang="en-US" altLang="en-US" sz="2400" dirty="0" err="1"/>
              <a:t>thông</a:t>
            </a:r>
            <a:r>
              <a:rPr lang="en-US" altLang="en-US" sz="2400" dirty="0"/>
              <a:t> tin: </a:t>
            </a:r>
            <a:r>
              <a:rPr lang="en-US" altLang="en-US" sz="2400" dirty="0" err="1"/>
              <a:t>Tên</a:t>
            </a:r>
            <a:r>
              <a:rPr lang="en-US" altLang="en-US" sz="2400" dirty="0"/>
              <a:t>, </a:t>
            </a:r>
            <a:r>
              <a:rPr lang="en-US" altLang="en-US" sz="2400" dirty="0" err="1"/>
              <a:t>địa</a:t>
            </a:r>
            <a:r>
              <a:rPr lang="en-US" altLang="en-US" sz="2400" dirty="0"/>
              <a:t> </a:t>
            </a:r>
            <a:r>
              <a:rPr lang="en-US" altLang="en-US" sz="2400" dirty="0" err="1"/>
              <a:t>chỉ</a:t>
            </a:r>
            <a:r>
              <a:rPr lang="en-US" altLang="en-US" sz="2400" dirty="0"/>
              <a:t>, SDT, </a:t>
            </a:r>
            <a:r>
              <a:rPr lang="en-US" altLang="en-US" sz="2400" dirty="0" err="1"/>
              <a:t>học</a:t>
            </a:r>
            <a:r>
              <a:rPr lang="en-US" altLang="en-US" sz="2400" dirty="0"/>
              <a:t> </a:t>
            </a:r>
            <a:r>
              <a:rPr lang="en-US" altLang="en-US" sz="2400" dirty="0" err="1"/>
              <a:t>vị</a:t>
            </a:r>
            <a:r>
              <a:rPr lang="en-US" altLang="en-US" sz="2400" dirty="0"/>
              <a:t>, </a:t>
            </a:r>
            <a:r>
              <a:rPr lang="en-US" altLang="en-US" sz="2400" dirty="0" err="1"/>
              <a:t>chuyên</a:t>
            </a:r>
            <a:r>
              <a:rPr lang="en-US" altLang="en-US" sz="2400" dirty="0"/>
              <a:t> </a:t>
            </a:r>
            <a:r>
              <a:rPr lang="en-US" altLang="en-US" sz="2400" dirty="0" err="1"/>
              <a:t>ngành</a:t>
            </a:r>
            <a:endParaRPr lang="en-US" altLang="en-US" sz="2400" dirty="0"/>
          </a:p>
          <a:p>
            <a:pPr>
              <a:lnSpc>
                <a:spcPct val="80000"/>
              </a:lnSpc>
              <a:buFont typeface="Wingdings" pitchFamily="2" charset="2"/>
              <a:buNone/>
            </a:pPr>
            <a:r>
              <a:rPr lang="en-US" altLang="en-US" sz="2400" dirty="0" err="1"/>
              <a:t>Mỗi</a:t>
            </a:r>
            <a:r>
              <a:rPr lang="en-US" altLang="en-US" sz="2400" dirty="0"/>
              <a:t> DT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tối</a:t>
            </a:r>
            <a:r>
              <a:rPr lang="en-US" altLang="en-US" sz="2400" dirty="0"/>
              <a:t> </a:t>
            </a:r>
            <a:r>
              <a:rPr lang="en-US" altLang="en-US" sz="2400" dirty="0" err="1"/>
              <a:t>đa</a:t>
            </a:r>
            <a:r>
              <a:rPr lang="en-US" altLang="en-US" sz="2400" dirty="0"/>
              <a:t> 02 SV </a:t>
            </a:r>
            <a:r>
              <a:rPr lang="en-US" altLang="en-US" sz="2400" dirty="0" err="1"/>
              <a:t>thực</a:t>
            </a:r>
            <a:r>
              <a:rPr lang="en-US" altLang="en-US" sz="2400" dirty="0"/>
              <a:t> </a:t>
            </a:r>
            <a:r>
              <a:rPr lang="en-US" altLang="en-US" sz="2400" dirty="0" err="1"/>
              <a:t>hiện</a:t>
            </a:r>
            <a:r>
              <a:rPr lang="en-US" altLang="en-US" sz="2400" dirty="0"/>
              <a:t>. SV </a:t>
            </a:r>
            <a:r>
              <a:rPr lang="en-US" altLang="en-US" sz="2400" dirty="0" err="1"/>
              <a:t>có</a:t>
            </a:r>
            <a:r>
              <a:rPr lang="en-US" altLang="en-US" sz="2400" dirty="0"/>
              <a:t> </a:t>
            </a:r>
            <a:r>
              <a:rPr lang="en-US" altLang="en-US" sz="2400" dirty="0" err="1"/>
              <a:t>điểm</a:t>
            </a:r>
            <a:r>
              <a:rPr lang="en-US" altLang="en-US" sz="2400" dirty="0"/>
              <a:t> </a:t>
            </a:r>
            <a:r>
              <a:rPr lang="en-US" altLang="en-US" sz="2400" dirty="0" err="1"/>
              <a:t>bảo</a:t>
            </a:r>
            <a:r>
              <a:rPr lang="en-US" altLang="en-US" sz="2400" dirty="0"/>
              <a:t> </a:t>
            </a:r>
            <a:r>
              <a:rPr lang="en-US" altLang="en-US" sz="2400" dirty="0" err="1"/>
              <a:t>vệ</a:t>
            </a:r>
            <a:r>
              <a:rPr lang="en-US" altLang="en-US" sz="2400" dirty="0"/>
              <a:t> &lt; 5 </a:t>
            </a:r>
            <a:r>
              <a:rPr lang="en-US" altLang="en-US" sz="2400" dirty="0" err="1"/>
              <a:t>sẽ</a:t>
            </a:r>
            <a:r>
              <a:rPr lang="en-US" altLang="en-US" sz="2400" dirty="0"/>
              <a:t> </a:t>
            </a:r>
            <a:r>
              <a:rPr lang="en-US" altLang="en-US" sz="2400" dirty="0" err="1"/>
              <a:t>phải</a:t>
            </a:r>
            <a:r>
              <a:rPr lang="en-US" altLang="en-US" sz="2400" dirty="0"/>
              <a:t> </a:t>
            </a:r>
            <a:r>
              <a:rPr lang="en-US" altLang="en-US" sz="2400" dirty="0" err="1"/>
              <a:t>bảo</a:t>
            </a:r>
            <a:r>
              <a:rPr lang="en-US" altLang="en-US" sz="2400" dirty="0"/>
              <a:t> </a:t>
            </a:r>
            <a:r>
              <a:rPr lang="en-US" altLang="en-US" sz="2400" dirty="0" err="1"/>
              <a:t>vệ</a:t>
            </a:r>
            <a:r>
              <a:rPr lang="en-US" altLang="en-US" sz="2400" dirty="0"/>
              <a:t> </a:t>
            </a:r>
            <a:r>
              <a:rPr lang="en-US" altLang="en-US" sz="2400" dirty="0" err="1"/>
              <a:t>lại</a:t>
            </a:r>
            <a:r>
              <a:rPr lang="en-US" altLang="en-US" sz="2400" dirty="0"/>
              <a:t> </a:t>
            </a:r>
            <a:r>
              <a:rPr lang="en-US" altLang="en-US" sz="2400" dirty="0" err="1"/>
              <a:t>với</a:t>
            </a:r>
            <a:r>
              <a:rPr lang="en-US" altLang="en-US" sz="2400" dirty="0"/>
              <a:t> </a:t>
            </a:r>
            <a:r>
              <a:rPr lang="en-US" altLang="en-US" sz="2400" dirty="0" err="1"/>
              <a:t>khóa</a:t>
            </a:r>
            <a:r>
              <a:rPr lang="en-US" altLang="en-US" sz="2400" dirty="0"/>
              <a:t> </a:t>
            </a:r>
            <a:r>
              <a:rPr lang="en-US" altLang="en-US" sz="2400" dirty="0" err="1"/>
              <a:t>sau</a:t>
            </a:r>
            <a:r>
              <a:rPr lang="en-US" altLang="en-US" sz="2400" dirty="0"/>
              <a:t> </a:t>
            </a:r>
            <a:r>
              <a:rPr lang="en-US" altLang="en-US" sz="2400" dirty="0" err="1"/>
              <a:t>và</a:t>
            </a:r>
            <a:r>
              <a:rPr lang="en-US" altLang="en-US" sz="2400" dirty="0"/>
              <a:t> </a:t>
            </a:r>
            <a:r>
              <a:rPr lang="en-US" altLang="en-US" sz="2400" dirty="0" err="1"/>
              <a:t>chỉ</a:t>
            </a:r>
            <a:r>
              <a:rPr lang="en-US" altLang="en-US" sz="2400" dirty="0"/>
              <a:t> </a:t>
            </a:r>
            <a:r>
              <a:rPr lang="en-US" altLang="en-US" sz="2400" dirty="0" err="1"/>
              <a:t>được</a:t>
            </a:r>
            <a:r>
              <a:rPr lang="en-US" altLang="en-US" sz="2400" dirty="0"/>
              <a:t> </a:t>
            </a:r>
            <a:r>
              <a:rPr lang="en-US" altLang="en-US" sz="2400" dirty="0" err="1"/>
              <a:t>bảo</a:t>
            </a:r>
            <a:r>
              <a:rPr lang="en-US" altLang="en-US" sz="2400" dirty="0"/>
              <a:t> </a:t>
            </a:r>
            <a:r>
              <a:rPr lang="en-US" altLang="en-US" sz="2400" dirty="0" err="1"/>
              <a:t>vệ</a:t>
            </a:r>
            <a:r>
              <a:rPr lang="en-US" altLang="en-US" sz="2400" dirty="0"/>
              <a:t> </a:t>
            </a:r>
            <a:r>
              <a:rPr lang="en-US" altLang="en-US" sz="2400" dirty="0" err="1"/>
              <a:t>tối</a:t>
            </a:r>
            <a:r>
              <a:rPr lang="en-US" altLang="en-US" sz="2400" dirty="0"/>
              <a:t> </a:t>
            </a:r>
            <a:r>
              <a:rPr lang="en-US" altLang="en-US" sz="2400" dirty="0" err="1"/>
              <a:t>đa</a:t>
            </a:r>
            <a:r>
              <a:rPr lang="en-US" altLang="en-US" sz="2400" dirty="0"/>
              <a:t> 2 </a:t>
            </a:r>
            <a:r>
              <a:rPr lang="en-US" altLang="en-US" sz="2400" dirty="0" err="1"/>
              <a:t>lần</a:t>
            </a:r>
            <a:r>
              <a:rPr lang="en-US" altLang="en-US" sz="2400" dirty="0"/>
              <a:t>, </a:t>
            </a:r>
            <a:r>
              <a:rPr lang="en-US" altLang="en-US" sz="2400" dirty="0" err="1"/>
              <a:t>đề</a:t>
            </a:r>
            <a:r>
              <a:rPr lang="en-US" altLang="en-US" sz="2400" dirty="0"/>
              <a:t> </a:t>
            </a:r>
            <a:r>
              <a:rPr lang="en-US" altLang="en-US" sz="2400" dirty="0" err="1"/>
              <a:t>tài</a:t>
            </a:r>
            <a:r>
              <a:rPr lang="en-US" altLang="en-US" sz="2400" dirty="0"/>
              <a:t> </a:t>
            </a:r>
            <a:r>
              <a:rPr lang="en-US" altLang="en-US" sz="2400" dirty="0" err="1"/>
              <a:t>lần</a:t>
            </a:r>
            <a:r>
              <a:rPr lang="en-US" altLang="en-US" sz="2400" dirty="0"/>
              <a:t> 1 </a:t>
            </a:r>
            <a:r>
              <a:rPr lang="en-US" altLang="en-US" sz="2400" dirty="0" err="1"/>
              <a:t>phải</a:t>
            </a:r>
            <a:r>
              <a:rPr lang="en-US" altLang="en-US" sz="2400" dirty="0"/>
              <a:t> </a:t>
            </a:r>
            <a:r>
              <a:rPr lang="en-US" altLang="en-US" sz="2400" dirty="0" err="1"/>
              <a:t>khác</a:t>
            </a:r>
            <a:r>
              <a:rPr lang="en-US" altLang="en-US" sz="2400" dirty="0"/>
              <a:t> </a:t>
            </a:r>
            <a:r>
              <a:rPr lang="en-US" altLang="en-US" sz="2400" dirty="0" err="1"/>
              <a:t>lần</a:t>
            </a:r>
            <a:r>
              <a:rPr lang="en-US" altLang="en-US" sz="2400" dirty="0"/>
              <a:t> 2.</a:t>
            </a:r>
          </a:p>
        </p:txBody>
      </p:sp>
    </p:spTree>
    <p:extLst>
      <p:ext uri="{BB962C8B-B14F-4D97-AF65-F5344CB8AC3E}">
        <p14:creationId xmlns:p14="http://schemas.microsoft.com/office/powerpoint/2010/main" val="3211383571"/>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79E9F669-EC2E-2D4E-A52B-996AADAEB227}"/>
              </a:ext>
            </a:extLst>
          </p:cNvPr>
          <p:cNvSpPr>
            <a:spLocks noGrp="1" noChangeArrowheads="1"/>
          </p:cNvSpPr>
          <p:nvPr>
            <p:ph type="title"/>
          </p:nvPr>
        </p:nvSpPr>
        <p:spPr/>
        <p:txBody>
          <a:bodyPr/>
          <a:lstStyle/>
          <a:p>
            <a:r>
              <a:rPr lang="en-US" altLang="en-US"/>
              <a:t>Bài 2</a:t>
            </a:r>
          </a:p>
        </p:txBody>
      </p:sp>
      <p:sp>
        <p:nvSpPr>
          <p:cNvPr id="62466" name="Rectangle 3">
            <a:extLst>
              <a:ext uri="{FF2B5EF4-FFF2-40B4-BE49-F238E27FC236}">
                <a16:creationId xmlns:a16="http://schemas.microsoft.com/office/drawing/2014/main" id="{4486E5B6-E451-514D-98D1-D93D6E7A8256}"/>
              </a:ext>
            </a:extLst>
          </p:cNvPr>
          <p:cNvSpPr>
            <a:spLocks noGrp="1" noChangeArrowheads="1"/>
          </p:cNvSpPr>
          <p:nvPr>
            <p:ph type="body" idx="1"/>
          </p:nvPr>
        </p:nvSpPr>
        <p:spPr>
          <a:xfrm>
            <a:off x="609600" y="1295400"/>
            <a:ext cx="10972800" cy="4525963"/>
          </a:xfrm>
        </p:spPr>
        <p:txBody>
          <a:bodyPr/>
          <a:lstStyle/>
          <a:p>
            <a:pPr marL="0" indent="0">
              <a:lnSpc>
                <a:spcPct val="80000"/>
              </a:lnSpc>
              <a:buNone/>
            </a:pPr>
            <a:r>
              <a:rPr lang="en-US" altLang="en-US" sz="2000" dirty="0" err="1"/>
              <a:t>Người</a:t>
            </a:r>
            <a:r>
              <a:rPr lang="en-US" altLang="en-US" sz="2000" dirty="0"/>
              <a:t> ta </a:t>
            </a:r>
            <a:r>
              <a:rPr lang="en-US" altLang="en-US" sz="2000" dirty="0" err="1"/>
              <a:t>cần</a:t>
            </a:r>
            <a:r>
              <a:rPr lang="en-US" altLang="en-US" sz="2000" dirty="0"/>
              <a:t> tin </a:t>
            </a:r>
            <a:r>
              <a:rPr lang="en-US" altLang="en-US" sz="2000" dirty="0" err="1"/>
              <a:t>học</a:t>
            </a:r>
            <a:r>
              <a:rPr lang="en-US" altLang="en-US" sz="2000" dirty="0"/>
              <a:t> </a:t>
            </a:r>
            <a:r>
              <a:rPr lang="en-US" altLang="en-US" sz="2000" dirty="0" err="1"/>
              <a:t>hoá</a:t>
            </a:r>
            <a:r>
              <a:rPr lang="en-US" altLang="en-US" sz="2000" dirty="0"/>
              <a:t> </a:t>
            </a:r>
            <a:r>
              <a:rPr lang="en-US" altLang="en-US" sz="2000" dirty="0" err="1"/>
              <a:t>khâu</a:t>
            </a:r>
            <a:r>
              <a:rPr lang="en-US" altLang="en-US" sz="2000" dirty="0"/>
              <a:t> </a:t>
            </a:r>
            <a:r>
              <a:rPr lang="en-US" altLang="en-US" sz="2000" dirty="0" err="1"/>
              <a:t>Quản</a:t>
            </a:r>
            <a:r>
              <a:rPr lang="en-US" altLang="en-US" sz="2000" dirty="0"/>
              <a:t> </a:t>
            </a:r>
            <a:r>
              <a:rPr lang="en-US" altLang="en-US" sz="2000" dirty="0" err="1"/>
              <a:t>lý</a:t>
            </a:r>
            <a:r>
              <a:rPr lang="en-US" altLang="en-US" sz="2000" dirty="0"/>
              <a:t> </a:t>
            </a:r>
            <a:r>
              <a:rPr lang="en-US" altLang="en-US" sz="2000" dirty="0" err="1"/>
              <a:t>mua</a:t>
            </a:r>
            <a:r>
              <a:rPr lang="en-US" altLang="en-US" sz="2000" dirty="0"/>
              <a:t> </a:t>
            </a:r>
            <a:r>
              <a:rPr lang="en-US" altLang="en-US" sz="2000" dirty="0" err="1"/>
              <a:t>bán</a:t>
            </a:r>
            <a:r>
              <a:rPr lang="en-US" altLang="en-US" sz="2000" dirty="0"/>
              <a:t> </a:t>
            </a:r>
            <a:r>
              <a:rPr lang="en-US" altLang="en-US" sz="2000" dirty="0" err="1"/>
              <a:t>tại</a:t>
            </a:r>
            <a:r>
              <a:rPr lang="en-US" altLang="en-US" sz="2000" dirty="0"/>
              <a:t> </a:t>
            </a:r>
            <a:r>
              <a:rPr lang="en-US" altLang="en-US" sz="2000" dirty="0" err="1"/>
              <a:t>cửa</a:t>
            </a:r>
            <a:r>
              <a:rPr lang="en-US" altLang="en-US" sz="2000" dirty="0"/>
              <a:t> </a:t>
            </a:r>
            <a:r>
              <a:rPr lang="en-US" altLang="en-US" sz="2000" dirty="0" err="1"/>
              <a:t>hàng</a:t>
            </a:r>
            <a:r>
              <a:rPr lang="en-US" altLang="en-US" sz="2000" dirty="0"/>
              <a:t> </a:t>
            </a:r>
            <a:r>
              <a:rPr lang="en-US" altLang="en-US" sz="2000" dirty="0" err="1"/>
              <a:t>bán</a:t>
            </a:r>
            <a:r>
              <a:rPr lang="en-US" altLang="en-US" sz="2000" dirty="0"/>
              <a:t> </a:t>
            </a:r>
            <a:r>
              <a:rPr lang="en-US" altLang="en-US" sz="2000" dirty="0" err="1"/>
              <a:t>xe</a:t>
            </a:r>
            <a:r>
              <a:rPr lang="en-US" altLang="en-US" sz="2000" dirty="0"/>
              <a:t> </a:t>
            </a:r>
            <a:r>
              <a:rPr lang="en-US" altLang="en-US" sz="2000" dirty="0" err="1"/>
              <a:t>máy</a:t>
            </a:r>
            <a:r>
              <a:rPr lang="en-US" altLang="en-US" sz="2000" dirty="0"/>
              <a:t> 2 bánh </a:t>
            </a:r>
            <a:r>
              <a:rPr lang="en-US" altLang="en-US" sz="2000" dirty="0" err="1"/>
              <a:t>với</a:t>
            </a:r>
            <a:r>
              <a:rPr lang="en-US" altLang="en-US" sz="2000" dirty="0"/>
              <a:t> </a:t>
            </a:r>
            <a:r>
              <a:rPr lang="en-US" altLang="en-US" sz="2000" dirty="0" err="1"/>
              <a:t>các</a:t>
            </a:r>
            <a:r>
              <a:rPr lang="en-US" altLang="en-US" sz="2000" dirty="0"/>
              <a:t> </a:t>
            </a:r>
            <a:r>
              <a:rPr lang="en-US" altLang="en-US" sz="2000" dirty="0" err="1"/>
              <a:t>thông</a:t>
            </a:r>
            <a:r>
              <a:rPr lang="en-US" altLang="en-US" sz="2000" dirty="0"/>
              <a:t> tin </a:t>
            </a:r>
            <a:r>
              <a:rPr lang="en-US" altLang="en-US" sz="2000" dirty="0" err="1"/>
              <a:t>sau</a:t>
            </a:r>
            <a:r>
              <a:rPr lang="en-US" altLang="en-US" sz="2000" dirty="0"/>
              <a:t>:</a:t>
            </a:r>
          </a:p>
          <a:p>
            <a:pPr marL="0" indent="0">
              <a:lnSpc>
                <a:spcPct val="80000"/>
              </a:lnSpc>
              <a:buNone/>
            </a:pPr>
            <a:r>
              <a:rPr lang="en-US" altLang="en-US" sz="2000" dirty="0" err="1"/>
              <a:t>Khách</a:t>
            </a:r>
            <a:r>
              <a:rPr lang="en-US" altLang="en-US" sz="2000" dirty="0"/>
              <a:t> </a:t>
            </a:r>
            <a:r>
              <a:rPr lang="en-US" altLang="en-US" sz="2000" dirty="0" err="1"/>
              <a:t>hàng</a:t>
            </a:r>
            <a:r>
              <a:rPr lang="en-US" altLang="en-US" sz="2000" dirty="0"/>
              <a:t> </a:t>
            </a:r>
            <a:r>
              <a:rPr lang="en-US" altLang="en-US" sz="2000" dirty="0" err="1"/>
              <a:t>có</a:t>
            </a:r>
            <a:r>
              <a:rPr lang="en-US" altLang="en-US" sz="2000" dirty="0"/>
              <a:t> </a:t>
            </a:r>
            <a:r>
              <a:rPr lang="en-US" altLang="en-US" sz="2000" dirty="0" err="1"/>
              <a:t>thể</a:t>
            </a:r>
            <a:r>
              <a:rPr lang="en-US" altLang="en-US" sz="2000" dirty="0"/>
              <a:t> </a:t>
            </a:r>
            <a:r>
              <a:rPr lang="en-US" altLang="en-US" sz="2000" dirty="0" err="1"/>
              <a:t>mua</a:t>
            </a:r>
            <a:r>
              <a:rPr lang="en-US" altLang="en-US" sz="2000" dirty="0"/>
              <a:t> </a:t>
            </a:r>
            <a:r>
              <a:rPr lang="en-US" altLang="en-US" sz="2000" dirty="0" err="1"/>
              <a:t>trả</a:t>
            </a:r>
            <a:r>
              <a:rPr lang="en-US" altLang="en-US" sz="2000" dirty="0"/>
              <a:t> </a:t>
            </a:r>
            <a:r>
              <a:rPr lang="en-US" altLang="en-US" sz="2000" dirty="0" err="1"/>
              <a:t>hết</a:t>
            </a:r>
            <a:r>
              <a:rPr lang="en-US" altLang="en-US" sz="2000" dirty="0"/>
              <a:t> hay </a:t>
            </a:r>
            <a:r>
              <a:rPr lang="en-US" altLang="en-US" sz="2000" dirty="0" err="1"/>
              <a:t>trả</a:t>
            </a:r>
            <a:r>
              <a:rPr lang="en-US" altLang="en-US" sz="2000" dirty="0"/>
              <a:t> </a:t>
            </a:r>
            <a:r>
              <a:rPr lang="en-US" altLang="en-US" sz="2000" dirty="0" err="1"/>
              <a:t>góp</a:t>
            </a:r>
            <a:r>
              <a:rPr lang="en-US" altLang="en-US" sz="2000" dirty="0"/>
              <a:t>, </a:t>
            </a:r>
            <a:r>
              <a:rPr lang="en-US" altLang="en-US" sz="2000" dirty="0" err="1"/>
              <a:t>nhiều</a:t>
            </a:r>
            <a:r>
              <a:rPr lang="en-US" altLang="en-US" sz="2000" dirty="0"/>
              <a:t> </a:t>
            </a:r>
            <a:r>
              <a:rPr lang="en-US" altLang="en-US" sz="2000" dirty="0" err="1"/>
              <a:t>nhất</a:t>
            </a:r>
            <a:r>
              <a:rPr lang="en-US" altLang="en-US" sz="2000" dirty="0"/>
              <a:t> 3 </a:t>
            </a:r>
            <a:r>
              <a:rPr lang="en-US" altLang="en-US" sz="2000" dirty="0" err="1"/>
              <a:t>lần</a:t>
            </a:r>
            <a:r>
              <a:rPr lang="en-US" altLang="en-US" sz="2000" dirty="0"/>
              <a:t> </a:t>
            </a:r>
            <a:r>
              <a:rPr lang="en-US" altLang="en-US" sz="2000" dirty="0" err="1"/>
              <a:t>cho</a:t>
            </a:r>
            <a:r>
              <a:rPr lang="en-US" altLang="en-US" sz="2000" dirty="0"/>
              <a:t> </a:t>
            </a:r>
            <a:r>
              <a:rPr lang="en-US" altLang="en-US" sz="2000" dirty="0" err="1"/>
              <a:t>mỗi</a:t>
            </a:r>
            <a:r>
              <a:rPr lang="en-US" altLang="en-US" sz="2000" dirty="0"/>
              <a:t> </a:t>
            </a:r>
            <a:r>
              <a:rPr lang="en-US" altLang="en-US" sz="2000" dirty="0" err="1"/>
              <a:t>hóa</a:t>
            </a:r>
            <a:r>
              <a:rPr lang="en-US" altLang="en-US" sz="2000" dirty="0"/>
              <a:t> </a:t>
            </a:r>
            <a:r>
              <a:rPr lang="en-US" altLang="en-US" sz="2000" dirty="0" err="1"/>
              <a:t>đơn</a:t>
            </a:r>
            <a:r>
              <a:rPr lang="en-US" altLang="en-US" sz="2000" dirty="0"/>
              <a:t>, </a:t>
            </a:r>
            <a:r>
              <a:rPr lang="en-US" altLang="en-US" sz="2000" dirty="0" err="1"/>
              <a:t>thông</a:t>
            </a:r>
            <a:r>
              <a:rPr lang="en-US" altLang="en-US" sz="2000" dirty="0"/>
              <a:t> tin </a:t>
            </a:r>
            <a:r>
              <a:rPr lang="en-US" altLang="en-US" sz="2000" dirty="0" err="1"/>
              <a:t>xe</a:t>
            </a:r>
            <a:r>
              <a:rPr lang="en-US" altLang="en-US" sz="2000" dirty="0"/>
              <a:t> </a:t>
            </a:r>
            <a:r>
              <a:rPr lang="en-US" altLang="en-US" sz="2000" dirty="0" err="1"/>
              <a:t>gồm</a:t>
            </a:r>
            <a:r>
              <a:rPr lang="en-US" altLang="en-US" sz="2000" dirty="0"/>
              <a:t>: </a:t>
            </a:r>
            <a:r>
              <a:rPr lang="en-US" altLang="en-US" sz="2000" dirty="0" err="1"/>
              <a:t>Nước</a:t>
            </a:r>
            <a:r>
              <a:rPr lang="en-US" altLang="en-US" sz="2000" dirty="0"/>
              <a:t> SX, </a:t>
            </a:r>
            <a:r>
              <a:rPr lang="en-US" altLang="en-US" sz="2000" dirty="0" err="1"/>
              <a:t>lọai</a:t>
            </a:r>
            <a:r>
              <a:rPr lang="en-US" altLang="en-US" sz="2000" dirty="0"/>
              <a:t> </a:t>
            </a:r>
            <a:r>
              <a:rPr lang="en-US" altLang="en-US" sz="2000" dirty="0" err="1"/>
              <a:t>xe</a:t>
            </a:r>
            <a:r>
              <a:rPr lang="en-US" altLang="en-US" sz="2000" dirty="0"/>
              <a:t>, </a:t>
            </a:r>
            <a:r>
              <a:rPr lang="en-US" altLang="en-US" sz="2000" dirty="0" err="1"/>
              <a:t>Số</a:t>
            </a:r>
            <a:r>
              <a:rPr lang="en-US" altLang="en-US" sz="2000" dirty="0"/>
              <a:t> PK, </a:t>
            </a:r>
            <a:r>
              <a:rPr lang="en-US" altLang="en-US" sz="2000" dirty="0" err="1"/>
              <a:t>số</a:t>
            </a:r>
            <a:r>
              <a:rPr lang="en-US" altLang="en-US" sz="2000" dirty="0"/>
              <a:t> </a:t>
            </a:r>
            <a:r>
              <a:rPr lang="en-US" altLang="en-US" sz="2000" dirty="0" err="1"/>
              <a:t>khung</a:t>
            </a:r>
            <a:r>
              <a:rPr lang="en-US" altLang="en-US" sz="2000" dirty="0"/>
              <a:t>, </a:t>
            </a:r>
            <a:r>
              <a:rPr lang="en-US" altLang="en-US" sz="2000" dirty="0" err="1"/>
              <a:t>số</a:t>
            </a:r>
            <a:r>
              <a:rPr lang="en-US" altLang="en-US" sz="2000" dirty="0"/>
              <a:t> </a:t>
            </a:r>
            <a:r>
              <a:rPr lang="en-US" altLang="en-US" sz="2000" dirty="0" err="1"/>
              <a:t>sườn</a:t>
            </a:r>
            <a:r>
              <a:rPr lang="en-US" altLang="en-US" sz="2000" dirty="0"/>
              <a:t>, </a:t>
            </a:r>
            <a:r>
              <a:rPr lang="en-US" altLang="en-US" sz="2000" dirty="0" err="1"/>
              <a:t>màu</a:t>
            </a:r>
            <a:r>
              <a:rPr lang="en-US" altLang="en-US" sz="2000" dirty="0"/>
              <a:t> </a:t>
            </a:r>
            <a:r>
              <a:rPr lang="en-US" altLang="en-US" sz="2000" dirty="0" err="1"/>
              <a:t>xe</a:t>
            </a:r>
            <a:r>
              <a:rPr lang="en-US" altLang="en-US" sz="2000" dirty="0"/>
              <a:t>.</a:t>
            </a:r>
          </a:p>
          <a:p>
            <a:pPr marL="0" indent="0">
              <a:lnSpc>
                <a:spcPct val="80000"/>
              </a:lnSpc>
              <a:buNone/>
            </a:pPr>
            <a:r>
              <a:rPr lang="en-US" altLang="en-US" sz="2000" dirty="0"/>
              <a:t>Khi </a:t>
            </a:r>
            <a:r>
              <a:rPr lang="en-US" altLang="en-US" sz="2000" dirty="0" err="1"/>
              <a:t>mua</a:t>
            </a:r>
            <a:r>
              <a:rPr lang="en-US" altLang="en-US" sz="2000" dirty="0"/>
              <a:t> </a:t>
            </a:r>
            <a:r>
              <a:rPr lang="en-US" altLang="en-US" sz="2000" dirty="0" err="1"/>
              <a:t>xe</a:t>
            </a:r>
            <a:r>
              <a:rPr lang="en-US" altLang="en-US" sz="2000" dirty="0"/>
              <a:t> </a:t>
            </a:r>
            <a:r>
              <a:rPr lang="en-US" altLang="en-US" sz="2000" dirty="0" err="1"/>
              <a:t>khách</a:t>
            </a:r>
            <a:r>
              <a:rPr lang="en-US" altLang="en-US" sz="2000" dirty="0"/>
              <a:t> </a:t>
            </a:r>
            <a:r>
              <a:rPr lang="en-US" altLang="en-US" sz="2000" dirty="0" err="1"/>
              <a:t>hàng</a:t>
            </a:r>
            <a:r>
              <a:rPr lang="en-US" altLang="en-US" sz="2000" dirty="0"/>
              <a:t> </a:t>
            </a:r>
            <a:r>
              <a:rPr lang="en-US" altLang="en-US" sz="2000" dirty="0" err="1"/>
              <a:t>được</a:t>
            </a:r>
            <a:r>
              <a:rPr lang="en-US" altLang="en-US" sz="2000" dirty="0"/>
              <a:t> </a:t>
            </a:r>
            <a:r>
              <a:rPr lang="en-US" altLang="en-US" sz="2000" dirty="0" err="1"/>
              <a:t>giao</a:t>
            </a:r>
            <a:r>
              <a:rPr lang="en-US" altLang="en-US" sz="2000" dirty="0"/>
              <a:t> </a:t>
            </a:r>
            <a:r>
              <a:rPr lang="en-US" altLang="en-US" sz="2000" dirty="0" err="1"/>
              <a:t>Hợp</a:t>
            </a:r>
            <a:r>
              <a:rPr lang="en-US" altLang="en-US" sz="2000" dirty="0"/>
              <a:t> </a:t>
            </a:r>
            <a:r>
              <a:rPr lang="en-US" altLang="en-US" sz="2000" dirty="0" err="1"/>
              <a:t>đồng</a:t>
            </a:r>
            <a:r>
              <a:rPr lang="en-US" altLang="en-US" sz="2000" dirty="0"/>
              <a:t> </a:t>
            </a:r>
            <a:r>
              <a:rPr lang="en-US" altLang="en-US" sz="2000" dirty="0" err="1"/>
              <a:t>có</a:t>
            </a:r>
            <a:r>
              <a:rPr lang="en-US" altLang="en-US" sz="2000" dirty="0"/>
              <a:t>: SỐ HD, </a:t>
            </a:r>
            <a:r>
              <a:rPr lang="en-US" altLang="en-US" sz="2000" dirty="0" err="1"/>
              <a:t>Ngày</a:t>
            </a:r>
            <a:r>
              <a:rPr lang="en-US" altLang="en-US" sz="2000" dirty="0"/>
              <a:t> HD, </a:t>
            </a:r>
            <a:r>
              <a:rPr lang="en-US" altLang="en-US" sz="2000" dirty="0" err="1"/>
              <a:t>Thời</a:t>
            </a:r>
            <a:r>
              <a:rPr lang="en-US" altLang="en-US" sz="2000" dirty="0"/>
              <a:t> </a:t>
            </a:r>
            <a:r>
              <a:rPr lang="en-US" altLang="en-US" sz="2000" dirty="0" err="1"/>
              <a:t>gian</a:t>
            </a:r>
            <a:r>
              <a:rPr lang="en-US" altLang="en-US" sz="2000" dirty="0"/>
              <a:t> </a:t>
            </a:r>
            <a:r>
              <a:rPr lang="en-US" altLang="en-US" sz="2000" dirty="0" err="1"/>
              <a:t>bảo</a:t>
            </a:r>
            <a:r>
              <a:rPr lang="en-US" altLang="en-US" sz="2000" dirty="0"/>
              <a:t> </a:t>
            </a:r>
            <a:r>
              <a:rPr lang="en-US" altLang="en-US" sz="2000" dirty="0" err="1"/>
              <a:t>hành</a:t>
            </a:r>
            <a:r>
              <a:rPr lang="en-US" altLang="en-US" sz="2000" dirty="0"/>
              <a:t>, </a:t>
            </a:r>
            <a:r>
              <a:rPr lang="en-US" altLang="en-US" sz="2000" dirty="0" err="1"/>
              <a:t>Tiền</a:t>
            </a:r>
            <a:r>
              <a:rPr lang="en-US" altLang="en-US" sz="2000" dirty="0"/>
              <a:t> </a:t>
            </a:r>
            <a:r>
              <a:rPr lang="en-US" altLang="en-US" sz="2000" dirty="0" err="1"/>
              <a:t>phải</a:t>
            </a:r>
            <a:r>
              <a:rPr lang="en-US" altLang="en-US" sz="2000" dirty="0"/>
              <a:t> </a:t>
            </a:r>
            <a:r>
              <a:rPr lang="en-US" altLang="en-US" sz="2000" dirty="0" err="1"/>
              <a:t>thanh</a:t>
            </a:r>
            <a:r>
              <a:rPr lang="en-US" altLang="en-US" sz="2000" dirty="0"/>
              <a:t> </a:t>
            </a:r>
            <a:r>
              <a:rPr lang="en-US" altLang="en-US" sz="2000" dirty="0" err="1"/>
              <a:t>toán</a:t>
            </a:r>
            <a:r>
              <a:rPr lang="en-US" altLang="en-US" sz="2000" dirty="0"/>
              <a:t>, </a:t>
            </a:r>
            <a:r>
              <a:rPr lang="en-US" altLang="en-US" sz="2000" dirty="0" err="1"/>
              <a:t>tiền</a:t>
            </a:r>
            <a:r>
              <a:rPr lang="en-US" altLang="en-US" sz="2000" dirty="0"/>
              <a:t> </a:t>
            </a:r>
            <a:r>
              <a:rPr lang="en-US" altLang="en-US" sz="2000" dirty="0" err="1"/>
              <a:t>đã</a:t>
            </a:r>
            <a:r>
              <a:rPr lang="en-US" altLang="en-US" sz="2000" dirty="0"/>
              <a:t> </a:t>
            </a:r>
            <a:r>
              <a:rPr lang="en-US" altLang="en-US" sz="2000" dirty="0" err="1"/>
              <a:t>thanh</a:t>
            </a:r>
            <a:r>
              <a:rPr lang="en-US" altLang="en-US" sz="2000" dirty="0"/>
              <a:t> </a:t>
            </a:r>
            <a:r>
              <a:rPr lang="en-US" altLang="en-US" sz="2000" dirty="0" err="1"/>
              <a:t>toán</a:t>
            </a:r>
            <a:r>
              <a:rPr lang="en-US" altLang="en-US" sz="2000" dirty="0"/>
              <a:t>, </a:t>
            </a:r>
            <a:r>
              <a:rPr lang="en-US" altLang="en-US" sz="2000" dirty="0" err="1"/>
              <a:t>nhân</a:t>
            </a:r>
            <a:r>
              <a:rPr lang="en-US" altLang="en-US" sz="2000" dirty="0"/>
              <a:t> </a:t>
            </a:r>
            <a:r>
              <a:rPr lang="en-US" altLang="en-US" sz="2000" dirty="0" err="1"/>
              <a:t>viên</a:t>
            </a:r>
            <a:r>
              <a:rPr lang="en-US" altLang="en-US" sz="2000" dirty="0"/>
              <a:t> </a:t>
            </a:r>
            <a:r>
              <a:rPr lang="en-US" altLang="en-US" sz="2000" dirty="0" err="1"/>
              <a:t>lập</a:t>
            </a:r>
            <a:r>
              <a:rPr lang="en-US" altLang="en-US" sz="2000" dirty="0"/>
              <a:t> , </a:t>
            </a:r>
            <a:r>
              <a:rPr lang="en-US" altLang="en-US" sz="2000" dirty="0" err="1"/>
              <a:t>kế</a:t>
            </a:r>
            <a:r>
              <a:rPr lang="en-US" altLang="en-US" sz="2000" dirty="0"/>
              <a:t> </a:t>
            </a:r>
            <a:r>
              <a:rPr lang="en-US" altLang="en-US" sz="2000" dirty="0" err="1"/>
              <a:t>toán</a:t>
            </a:r>
            <a:r>
              <a:rPr lang="en-US" altLang="en-US" sz="2000" dirty="0"/>
              <a:t>. </a:t>
            </a:r>
            <a:r>
              <a:rPr lang="en-US" altLang="en-US" sz="2000" dirty="0" err="1"/>
              <a:t>Ngoài</a:t>
            </a:r>
            <a:r>
              <a:rPr lang="en-US" altLang="en-US" sz="2000" dirty="0"/>
              <a:t> </a:t>
            </a:r>
            <a:r>
              <a:rPr lang="en-US" altLang="en-US" sz="2000" dirty="0" err="1"/>
              <a:t>ra</a:t>
            </a:r>
            <a:r>
              <a:rPr lang="en-US" altLang="en-US" sz="2000" dirty="0"/>
              <a:t> </a:t>
            </a:r>
            <a:r>
              <a:rPr lang="en-US" altLang="en-US" sz="2000" dirty="0" err="1"/>
              <a:t>còn</a:t>
            </a:r>
            <a:r>
              <a:rPr lang="en-US" altLang="en-US" sz="2000" dirty="0"/>
              <a:t> </a:t>
            </a:r>
            <a:r>
              <a:rPr lang="en-US" altLang="en-US" sz="2000" dirty="0" err="1"/>
              <a:t>thông</a:t>
            </a:r>
            <a:r>
              <a:rPr lang="en-US" altLang="en-US" sz="2000" dirty="0"/>
              <a:t> tin KH: </a:t>
            </a:r>
            <a:r>
              <a:rPr lang="en-US" altLang="en-US" sz="2000" dirty="0" err="1"/>
              <a:t>Tên</a:t>
            </a:r>
            <a:r>
              <a:rPr lang="en-US" altLang="en-US" sz="2000" dirty="0"/>
              <a:t> , </a:t>
            </a:r>
            <a:r>
              <a:rPr lang="en-US" altLang="en-US" sz="2000" dirty="0" err="1"/>
              <a:t>địa</a:t>
            </a:r>
            <a:r>
              <a:rPr lang="en-US" altLang="en-US" sz="2000" dirty="0"/>
              <a:t> </a:t>
            </a:r>
            <a:r>
              <a:rPr lang="en-US" altLang="en-US" sz="2000" dirty="0" err="1"/>
              <a:t>chỉ</a:t>
            </a:r>
            <a:r>
              <a:rPr lang="en-US" altLang="en-US" sz="2000" dirty="0"/>
              <a:t>, SDT.</a:t>
            </a:r>
          </a:p>
          <a:p>
            <a:pPr marL="0" indent="0">
              <a:lnSpc>
                <a:spcPct val="80000"/>
              </a:lnSpc>
              <a:buNone/>
            </a:pPr>
            <a:r>
              <a:rPr lang="en-US" altLang="en-US" sz="2000" dirty="0" err="1"/>
              <a:t>Nếu</a:t>
            </a:r>
            <a:r>
              <a:rPr lang="en-US" altLang="en-US" sz="2000" dirty="0"/>
              <a:t> </a:t>
            </a:r>
            <a:r>
              <a:rPr lang="en-US" altLang="en-US" sz="2000" dirty="0" err="1"/>
              <a:t>trả</a:t>
            </a:r>
            <a:r>
              <a:rPr lang="en-US" altLang="en-US" sz="2000" dirty="0"/>
              <a:t> </a:t>
            </a:r>
            <a:r>
              <a:rPr lang="en-US" altLang="en-US" sz="2000" dirty="0" err="1"/>
              <a:t>nhiều</a:t>
            </a:r>
            <a:r>
              <a:rPr lang="en-US" altLang="en-US" sz="2000" dirty="0"/>
              <a:t> </a:t>
            </a:r>
            <a:r>
              <a:rPr lang="en-US" altLang="en-US" sz="2000" dirty="0" err="1"/>
              <a:t>lần</a:t>
            </a:r>
            <a:r>
              <a:rPr lang="en-US" altLang="en-US" sz="2000" dirty="0"/>
              <a:t> </a:t>
            </a:r>
            <a:r>
              <a:rPr lang="en-US" altLang="en-US" sz="2000" dirty="0" err="1"/>
              <a:t>trên</a:t>
            </a:r>
            <a:r>
              <a:rPr lang="en-US" altLang="en-US" sz="2000" dirty="0"/>
              <a:t> HD </a:t>
            </a:r>
            <a:r>
              <a:rPr lang="en-US" altLang="en-US" sz="2000" dirty="0" err="1"/>
              <a:t>sẽ</a:t>
            </a:r>
            <a:r>
              <a:rPr lang="en-US" altLang="en-US" sz="2000" dirty="0"/>
              <a:t> </a:t>
            </a:r>
            <a:r>
              <a:rPr lang="en-US" altLang="en-US" sz="2000" dirty="0" err="1"/>
              <a:t>ghi</a:t>
            </a:r>
            <a:r>
              <a:rPr lang="en-US" altLang="en-US" sz="2000" dirty="0"/>
              <a:t> </a:t>
            </a:r>
            <a:r>
              <a:rPr lang="en-US" altLang="en-US" sz="2000" dirty="0" err="1"/>
              <a:t>rõ</a:t>
            </a:r>
            <a:r>
              <a:rPr lang="en-US" altLang="en-US" sz="2000" dirty="0"/>
              <a:t> 2 </a:t>
            </a:r>
            <a:r>
              <a:rPr lang="en-US" altLang="en-US" sz="2000" dirty="0" err="1"/>
              <a:t>lần</a:t>
            </a:r>
            <a:r>
              <a:rPr lang="en-US" altLang="en-US" sz="2000" dirty="0"/>
              <a:t> </a:t>
            </a:r>
            <a:r>
              <a:rPr lang="en-US" altLang="en-US" sz="2000" dirty="0" err="1"/>
              <a:t>trả</a:t>
            </a:r>
            <a:r>
              <a:rPr lang="en-US" altLang="en-US" sz="2000" dirty="0"/>
              <a:t> </a:t>
            </a:r>
            <a:r>
              <a:rPr lang="en-US" altLang="en-US" sz="2000" dirty="0" err="1"/>
              <a:t>kế</a:t>
            </a:r>
            <a:r>
              <a:rPr lang="en-US" altLang="en-US" sz="2000" dirty="0"/>
              <a:t> </a:t>
            </a:r>
            <a:r>
              <a:rPr lang="en-US" altLang="en-US" sz="2000" dirty="0" err="1"/>
              <a:t>tiếp</a:t>
            </a:r>
            <a:r>
              <a:rPr lang="en-US" altLang="en-US" sz="2000" dirty="0"/>
              <a:t>, </a:t>
            </a:r>
            <a:r>
              <a:rPr lang="en-US" altLang="en-US" sz="2000" dirty="0" err="1"/>
              <a:t>Ngày</a:t>
            </a:r>
            <a:r>
              <a:rPr lang="en-US" altLang="en-US" sz="2000" dirty="0"/>
              <a:t> </a:t>
            </a:r>
            <a:r>
              <a:rPr lang="en-US" altLang="en-US" sz="2000" dirty="0" err="1"/>
              <a:t>trả</a:t>
            </a:r>
            <a:r>
              <a:rPr lang="en-US" altLang="en-US" sz="2000" dirty="0"/>
              <a:t> </a:t>
            </a:r>
            <a:r>
              <a:rPr lang="en-US" altLang="en-US" sz="2000" dirty="0" err="1"/>
              <a:t>lần</a:t>
            </a:r>
            <a:r>
              <a:rPr lang="en-US" altLang="en-US" sz="2000" dirty="0"/>
              <a:t> 1, </a:t>
            </a:r>
            <a:r>
              <a:rPr lang="en-US" altLang="en-US" sz="2000" dirty="0" err="1"/>
              <a:t>ngày</a:t>
            </a:r>
            <a:r>
              <a:rPr lang="en-US" altLang="en-US" sz="2000" dirty="0"/>
              <a:t> </a:t>
            </a:r>
            <a:r>
              <a:rPr lang="en-US" altLang="en-US" sz="2000" dirty="0" err="1"/>
              <a:t>trả</a:t>
            </a:r>
            <a:r>
              <a:rPr lang="en-US" altLang="en-US" sz="2000" dirty="0"/>
              <a:t> </a:t>
            </a:r>
            <a:r>
              <a:rPr lang="en-US" altLang="en-US" sz="2000" dirty="0" err="1"/>
              <a:t>lần</a:t>
            </a:r>
            <a:r>
              <a:rPr lang="en-US" altLang="en-US" sz="2000" dirty="0"/>
              <a:t> 2. Khi KH </a:t>
            </a:r>
            <a:r>
              <a:rPr lang="en-US" altLang="en-US" sz="2000" dirty="0" err="1"/>
              <a:t>thanh</a:t>
            </a:r>
            <a:r>
              <a:rPr lang="en-US" altLang="en-US" sz="2000" dirty="0"/>
              <a:t> </a:t>
            </a:r>
            <a:r>
              <a:rPr lang="en-US" altLang="en-US" sz="2000" dirty="0" err="1"/>
              <a:t>toán</a:t>
            </a:r>
            <a:r>
              <a:rPr lang="en-US" altLang="en-US" sz="2000" dirty="0"/>
              <a:t> </a:t>
            </a:r>
            <a:r>
              <a:rPr lang="en-US" altLang="en-US" sz="2000" dirty="0" err="1"/>
              <a:t>lần</a:t>
            </a:r>
            <a:r>
              <a:rPr lang="en-US" altLang="en-US" sz="2000" dirty="0"/>
              <a:t> 2 </a:t>
            </a:r>
            <a:r>
              <a:rPr lang="en-US" altLang="en-US" sz="2000" dirty="0" err="1"/>
              <a:t>cần</a:t>
            </a:r>
            <a:r>
              <a:rPr lang="en-US" altLang="en-US" sz="2000" dirty="0"/>
              <a:t> </a:t>
            </a:r>
            <a:r>
              <a:rPr lang="en-US" altLang="en-US" sz="2000" dirty="0" err="1"/>
              <a:t>lập</a:t>
            </a:r>
            <a:r>
              <a:rPr lang="en-US" altLang="en-US" sz="2000" dirty="0"/>
              <a:t> </a:t>
            </a:r>
            <a:r>
              <a:rPr lang="en-US" altLang="en-US" sz="2000" dirty="0" err="1"/>
              <a:t>phiếu</a:t>
            </a:r>
            <a:r>
              <a:rPr lang="en-US" altLang="en-US" sz="2000" dirty="0"/>
              <a:t> </a:t>
            </a:r>
            <a:r>
              <a:rPr lang="en-US" altLang="en-US" sz="2000" dirty="0" err="1"/>
              <a:t>thanh</a:t>
            </a:r>
            <a:r>
              <a:rPr lang="en-US" altLang="en-US" sz="2000" dirty="0"/>
              <a:t> </a:t>
            </a:r>
            <a:r>
              <a:rPr lang="en-US" altLang="en-US" sz="2000" dirty="0" err="1"/>
              <a:t>toán</a:t>
            </a:r>
            <a:r>
              <a:rPr lang="en-US" altLang="en-US" sz="2000" dirty="0"/>
              <a:t> </a:t>
            </a:r>
            <a:r>
              <a:rPr lang="en-US" altLang="en-US" sz="2000" dirty="0" err="1"/>
              <a:t>và</a:t>
            </a:r>
            <a:r>
              <a:rPr lang="en-US" altLang="en-US" sz="2000" dirty="0"/>
              <a:t> </a:t>
            </a:r>
            <a:r>
              <a:rPr lang="en-US" altLang="en-US" sz="2000" dirty="0" err="1"/>
              <a:t>ghi</a:t>
            </a:r>
            <a:r>
              <a:rPr lang="en-US" altLang="en-US" sz="2000" dirty="0"/>
              <a:t> </a:t>
            </a:r>
            <a:r>
              <a:rPr lang="en-US" altLang="en-US" sz="2000" dirty="0" err="1"/>
              <a:t>rõ</a:t>
            </a:r>
            <a:r>
              <a:rPr lang="en-US" altLang="en-US" sz="2000" dirty="0"/>
              <a:t>: Thanh </a:t>
            </a:r>
            <a:r>
              <a:rPr lang="en-US" altLang="en-US" sz="2000" dirty="0" err="1"/>
              <a:t>toán</a:t>
            </a:r>
            <a:r>
              <a:rPr lang="en-US" altLang="en-US" sz="2000" dirty="0"/>
              <a:t> </a:t>
            </a:r>
            <a:r>
              <a:rPr lang="en-US" altLang="en-US" sz="2000" dirty="0" err="1"/>
              <a:t>cho</a:t>
            </a:r>
            <a:r>
              <a:rPr lang="en-US" altLang="en-US" sz="2000" dirty="0"/>
              <a:t> HD </a:t>
            </a:r>
            <a:r>
              <a:rPr lang="en-US" altLang="en-US" sz="2000" dirty="0" err="1"/>
              <a:t>nào</a:t>
            </a:r>
            <a:r>
              <a:rPr lang="en-US" altLang="en-US" sz="2000" dirty="0"/>
              <a:t>, </a:t>
            </a:r>
            <a:r>
              <a:rPr lang="en-US" altLang="en-US" sz="2000" dirty="0" err="1"/>
              <a:t>ngày</a:t>
            </a:r>
            <a:r>
              <a:rPr lang="en-US" altLang="en-US" sz="2000" dirty="0"/>
              <a:t> </a:t>
            </a:r>
            <a:r>
              <a:rPr lang="en-US" altLang="en-US" sz="2000" dirty="0" err="1"/>
              <a:t>trả</a:t>
            </a:r>
            <a:r>
              <a:rPr lang="en-US" altLang="en-US" sz="2000" dirty="0"/>
              <a:t>, </a:t>
            </a:r>
            <a:r>
              <a:rPr lang="en-US" altLang="en-US" sz="2000" dirty="0" err="1"/>
              <a:t>số</a:t>
            </a:r>
            <a:r>
              <a:rPr lang="en-US" altLang="en-US" sz="2000" dirty="0"/>
              <a:t> </a:t>
            </a:r>
            <a:r>
              <a:rPr lang="en-US" altLang="en-US" sz="2000" dirty="0" err="1"/>
              <a:t>tiền</a:t>
            </a:r>
            <a:r>
              <a:rPr lang="en-US" altLang="en-US" sz="2000" dirty="0"/>
              <a:t>, </a:t>
            </a:r>
            <a:r>
              <a:rPr lang="en-US" altLang="en-US" sz="2000" dirty="0" err="1"/>
              <a:t>người</a:t>
            </a:r>
            <a:r>
              <a:rPr lang="en-US" altLang="en-US" sz="2000" dirty="0"/>
              <a:t> </a:t>
            </a:r>
            <a:r>
              <a:rPr lang="en-US" altLang="en-US" sz="2000" dirty="0" err="1"/>
              <a:t>nhận</a:t>
            </a:r>
            <a:r>
              <a:rPr lang="en-US" altLang="en-US" sz="2000" dirty="0"/>
              <a:t> </a:t>
            </a:r>
            <a:r>
              <a:rPr lang="en-US" altLang="en-US" sz="2000" dirty="0" err="1"/>
              <a:t>và</a:t>
            </a:r>
            <a:r>
              <a:rPr lang="en-US" altLang="en-US" sz="2000" dirty="0"/>
              <a:t> </a:t>
            </a:r>
            <a:r>
              <a:rPr lang="en-US" altLang="en-US" sz="2000" dirty="0" err="1"/>
              <a:t>người</a:t>
            </a:r>
            <a:r>
              <a:rPr lang="en-US" altLang="en-US" sz="2000" dirty="0"/>
              <a:t> </a:t>
            </a:r>
            <a:r>
              <a:rPr lang="en-US" altLang="en-US" sz="2000" dirty="0" err="1"/>
              <a:t>trả</a:t>
            </a:r>
            <a:endParaRPr lang="en-US" altLang="en-US" sz="2000" dirty="0"/>
          </a:p>
          <a:p>
            <a:pPr marL="0" indent="0">
              <a:lnSpc>
                <a:spcPct val="80000"/>
              </a:lnSpc>
              <a:buNone/>
            </a:pPr>
            <a:r>
              <a:rPr lang="en-US" altLang="en-US" sz="2000" dirty="0" err="1"/>
              <a:t>Với</a:t>
            </a:r>
            <a:r>
              <a:rPr lang="en-US" altLang="en-US" sz="2000" dirty="0"/>
              <a:t> </a:t>
            </a:r>
            <a:r>
              <a:rPr lang="en-US" altLang="en-US" sz="2000" dirty="0" err="1"/>
              <a:t>các</a:t>
            </a:r>
            <a:r>
              <a:rPr lang="en-US" altLang="en-US" sz="2000" dirty="0"/>
              <a:t> HD </a:t>
            </a:r>
            <a:r>
              <a:rPr lang="en-US" altLang="en-US" sz="2000" dirty="0" err="1"/>
              <a:t>thanh</a:t>
            </a:r>
            <a:r>
              <a:rPr lang="en-US" altLang="en-US" sz="2000" dirty="0"/>
              <a:t> </a:t>
            </a:r>
            <a:r>
              <a:rPr lang="en-US" altLang="en-US" sz="2000" dirty="0" err="1"/>
              <a:t>toán</a:t>
            </a:r>
            <a:r>
              <a:rPr lang="en-US" altLang="en-US" sz="2000" dirty="0"/>
              <a:t> 1 </a:t>
            </a:r>
            <a:r>
              <a:rPr lang="en-US" altLang="en-US" sz="2000" dirty="0" err="1"/>
              <a:t>lần</a:t>
            </a:r>
            <a:r>
              <a:rPr lang="en-US" altLang="en-US" sz="2000" dirty="0"/>
              <a:t> </a:t>
            </a:r>
            <a:r>
              <a:rPr lang="en-US" altLang="en-US" sz="2000" dirty="0" err="1"/>
              <a:t>sẽ</a:t>
            </a:r>
            <a:r>
              <a:rPr lang="en-US" altLang="en-US" sz="2000" dirty="0"/>
              <a:t> </a:t>
            </a:r>
            <a:r>
              <a:rPr lang="en-US" altLang="en-US" sz="2000" dirty="0" err="1"/>
              <a:t>giảm</a:t>
            </a:r>
            <a:r>
              <a:rPr lang="en-US" altLang="en-US" sz="2000" dirty="0"/>
              <a:t> 2% </a:t>
            </a:r>
            <a:r>
              <a:rPr lang="en-US" altLang="en-US" sz="2000" dirty="0" err="1"/>
              <a:t>cho</a:t>
            </a:r>
            <a:r>
              <a:rPr lang="en-US" altLang="en-US" sz="2000" dirty="0"/>
              <a:t> </a:t>
            </a:r>
            <a:r>
              <a:rPr lang="en-US" altLang="en-US" sz="2000" dirty="0" err="1"/>
              <a:t>mỗi</a:t>
            </a:r>
            <a:r>
              <a:rPr lang="en-US" altLang="en-US" sz="2000" dirty="0"/>
              <a:t> HD </a:t>
            </a:r>
            <a:r>
              <a:rPr lang="en-US" altLang="en-US" sz="2000" dirty="0" err="1"/>
              <a:t>và</a:t>
            </a:r>
            <a:r>
              <a:rPr lang="en-US" altLang="en-US" sz="2000" dirty="0"/>
              <a:t> </a:t>
            </a:r>
            <a:r>
              <a:rPr lang="en-US" altLang="en-US" sz="2000" dirty="0" err="1"/>
              <a:t>tỉ</a:t>
            </a:r>
            <a:r>
              <a:rPr lang="en-US" altLang="en-US" sz="2000" dirty="0"/>
              <a:t> </a:t>
            </a:r>
            <a:r>
              <a:rPr lang="en-US" altLang="en-US" sz="2000" dirty="0" err="1"/>
              <a:t>lệ</a:t>
            </a:r>
            <a:r>
              <a:rPr lang="en-US" altLang="en-US" sz="2000" dirty="0"/>
              <a:t> </a:t>
            </a:r>
            <a:r>
              <a:rPr lang="en-US" altLang="en-US" sz="2000" dirty="0" err="1"/>
              <a:t>này</a:t>
            </a:r>
            <a:r>
              <a:rPr lang="en-US" altLang="en-US" sz="2000" dirty="0"/>
              <a:t> </a:t>
            </a:r>
            <a:r>
              <a:rPr lang="en-US" altLang="en-US" sz="2000" dirty="0" err="1"/>
              <a:t>có</a:t>
            </a:r>
            <a:r>
              <a:rPr lang="en-US" altLang="en-US" sz="2000" dirty="0"/>
              <a:t> </a:t>
            </a:r>
            <a:r>
              <a:rPr lang="en-US" altLang="en-US" sz="2000" dirty="0" err="1"/>
              <a:t>thể</a:t>
            </a:r>
            <a:r>
              <a:rPr lang="en-US" altLang="en-US" sz="2000" dirty="0"/>
              <a:t> </a:t>
            </a:r>
            <a:r>
              <a:rPr lang="en-US" altLang="en-US" sz="2000" dirty="0" err="1"/>
              <a:t>thay</a:t>
            </a:r>
            <a:r>
              <a:rPr lang="en-US" altLang="en-US" sz="2000" dirty="0"/>
              <a:t> </a:t>
            </a:r>
            <a:r>
              <a:rPr lang="en-US" altLang="en-US" sz="2000" dirty="0" err="1"/>
              <a:t>đổi</a:t>
            </a:r>
            <a:r>
              <a:rPr lang="en-US" altLang="en-US" sz="2000" dirty="0"/>
              <a:t>. </a:t>
            </a:r>
            <a:r>
              <a:rPr lang="en-US" altLang="en-US" sz="2000" dirty="0" err="1"/>
              <a:t>Với</a:t>
            </a:r>
            <a:r>
              <a:rPr lang="en-US" altLang="en-US" sz="2000" dirty="0"/>
              <a:t> </a:t>
            </a:r>
            <a:r>
              <a:rPr lang="en-US" altLang="en-US" sz="2000" dirty="0" err="1"/>
              <a:t>khách</a:t>
            </a:r>
            <a:r>
              <a:rPr lang="en-US" altLang="en-US" sz="2000" dirty="0"/>
              <a:t> </a:t>
            </a:r>
            <a:r>
              <a:rPr lang="en-US" altLang="en-US" sz="2000" dirty="0" err="1"/>
              <a:t>hàng</a:t>
            </a:r>
            <a:r>
              <a:rPr lang="en-US" altLang="en-US" sz="2000" dirty="0"/>
              <a:t> </a:t>
            </a:r>
            <a:r>
              <a:rPr lang="en-US" altLang="en-US" sz="2000" dirty="0" err="1"/>
              <a:t>mua</a:t>
            </a:r>
            <a:r>
              <a:rPr lang="en-US" altLang="en-US" sz="2000" dirty="0"/>
              <a:t> </a:t>
            </a:r>
            <a:r>
              <a:rPr lang="en-US" altLang="en-US" sz="2000" dirty="0" err="1"/>
              <a:t>số</a:t>
            </a:r>
            <a:r>
              <a:rPr lang="en-US" altLang="en-US" sz="2000" dirty="0"/>
              <a:t> </a:t>
            </a:r>
            <a:r>
              <a:rPr lang="en-US" altLang="en-US" sz="2000" dirty="0" err="1"/>
              <a:t>lượng</a:t>
            </a:r>
            <a:r>
              <a:rPr lang="en-US" altLang="en-US" sz="2000" dirty="0"/>
              <a:t> 1 </a:t>
            </a:r>
            <a:r>
              <a:rPr lang="en-US" altLang="en-US" sz="2000" dirty="0" err="1"/>
              <a:t>lần</a:t>
            </a:r>
            <a:r>
              <a:rPr lang="en-US" altLang="en-US" sz="2000" dirty="0"/>
              <a:t> </a:t>
            </a:r>
            <a:r>
              <a:rPr lang="en-US" altLang="en-US" sz="2000" dirty="0" err="1"/>
              <a:t>trên</a:t>
            </a:r>
            <a:r>
              <a:rPr lang="en-US" altLang="en-US" sz="2000" dirty="0"/>
              <a:t> 3 </a:t>
            </a:r>
            <a:r>
              <a:rPr lang="en-US" altLang="en-US" sz="2000" dirty="0" err="1"/>
              <a:t>chiếc</a:t>
            </a:r>
            <a:r>
              <a:rPr lang="en-US" altLang="en-US" sz="2000" dirty="0"/>
              <a:t> </a:t>
            </a:r>
            <a:r>
              <a:rPr lang="en-US" altLang="en-US" sz="2000" dirty="0" err="1"/>
              <a:t>và</a:t>
            </a:r>
            <a:r>
              <a:rPr lang="en-US" altLang="en-US" sz="2000" dirty="0"/>
              <a:t> </a:t>
            </a:r>
            <a:r>
              <a:rPr lang="en-US" altLang="en-US" sz="2000" dirty="0" err="1"/>
              <a:t>thanh</a:t>
            </a:r>
            <a:r>
              <a:rPr lang="en-US" altLang="en-US" sz="2000" dirty="0"/>
              <a:t> </a:t>
            </a:r>
            <a:r>
              <a:rPr lang="en-US" altLang="en-US" sz="2000" dirty="0" err="1"/>
              <a:t>toán</a:t>
            </a:r>
            <a:r>
              <a:rPr lang="en-US" altLang="en-US" sz="2000" dirty="0"/>
              <a:t> 1 </a:t>
            </a:r>
            <a:r>
              <a:rPr lang="en-US" altLang="en-US" sz="2000" dirty="0" err="1"/>
              <a:t>lần</a:t>
            </a:r>
            <a:r>
              <a:rPr lang="en-US" altLang="en-US" sz="2000" dirty="0"/>
              <a:t>  </a:t>
            </a:r>
            <a:r>
              <a:rPr lang="en-US" altLang="en-US" sz="2000" dirty="0" err="1"/>
              <a:t>sẽ</a:t>
            </a:r>
            <a:r>
              <a:rPr lang="en-US" altLang="en-US" sz="2000" dirty="0"/>
              <a:t> </a:t>
            </a:r>
            <a:r>
              <a:rPr lang="en-US" altLang="en-US" sz="2000" dirty="0" err="1"/>
              <a:t>giảm</a:t>
            </a:r>
            <a:r>
              <a:rPr lang="en-US" altLang="en-US" sz="2000" dirty="0"/>
              <a:t> 5% </a:t>
            </a:r>
            <a:r>
              <a:rPr lang="en-US" altLang="en-US" sz="2000" dirty="0" err="1"/>
              <a:t>trên</a:t>
            </a:r>
            <a:r>
              <a:rPr lang="en-US" altLang="en-US" sz="2000" dirty="0"/>
              <a:t> HD </a:t>
            </a:r>
            <a:r>
              <a:rPr lang="en-US" altLang="en-US" sz="2000" dirty="0" err="1"/>
              <a:t>và</a:t>
            </a:r>
            <a:r>
              <a:rPr lang="en-US" altLang="en-US" sz="2000" dirty="0"/>
              <a:t> </a:t>
            </a:r>
            <a:r>
              <a:rPr lang="en-US" altLang="en-US" sz="2000" dirty="0" err="1"/>
              <a:t>tỉ</a:t>
            </a:r>
            <a:r>
              <a:rPr lang="en-US" altLang="en-US" sz="2000" dirty="0"/>
              <a:t> </a:t>
            </a:r>
            <a:r>
              <a:rPr lang="en-US" altLang="en-US" sz="2000" dirty="0" err="1"/>
              <a:t>lệ</a:t>
            </a:r>
            <a:r>
              <a:rPr lang="en-US" altLang="en-US" sz="2000" dirty="0"/>
              <a:t> </a:t>
            </a:r>
            <a:r>
              <a:rPr lang="en-US" altLang="en-US" sz="2000" dirty="0" err="1"/>
              <a:t>này</a:t>
            </a:r>
            <a:r>
              <a:rPr lang="en-US" altLang="en-US" sz="2000" dirty="0"/>
              <a:t> </a:t>
            </a:r>
            <a:r>
              <a:rPr lang="en-US" altLang="en-US" sz="2000" dirty="0" err="1"/>
              <a:t>có</a:t>
            </a:r>
            <a:r>
              <a:rPr lang="en-US" altLang="en-US" sz="2000" dirty="0"/>
              <a:t> </a:t>
            </a:r>
            <a:r>
              <a:rPr lang="en-US" altLang="en-US" sz="2000" dirty="0" err="1"/>
              <a:t>thể</a:t>
            </a:r>
            <a:r>
              <a:rPr lang="en-US" altLang="en-US" sz="2000" dirty="0"/>
              <a:t> </a:t>
            </a:r>
            <a:r>
              <a:rPr lang="en-US" altLang="en-US" sz="2000" dirty="0" err="1"/>
              <a:t>thay</a:t>
            </a:r>
            <a:r>
              <a:rPr lang="en-US" altLang="en-US" sz="2000" dirty="0"/>
              <a:t> </a:t>
            </a:r>
            <a:r>
              <a:rPr lang="en-US" altLang="en-US" sz="2000" dirty="0" err="1"/>
              <a:t>đổi</a:t>
            </a:r>
            <a:endParaRPr lang="en-US" altLang="en-US" sz="2000" dirty="0"/>
          </a:p>
          <a:p>
            <a:pPr marL="0" indent="0">
              <a:lnSpc>
                <a:spcPct val="80000"/>
              </a:lnSpc>
              <a:buNone/>
            </a:pPr>
            <a:r>
              <a:rPr lang="en-US" altLang="en-US" sz="2000" dirty="0" err="1"/>
              <a:t>Trường</a:t>
            </a:r>
            <a:r>
              <a:rPr lang="en-US" altLang="en-US" sz="2000" dirty="0"/>
              <a:t> </a:t>
            </a:r>
            <a:r>
              <a:rPr lang="en-US" altLang="en-US" sz="2000" dirty="0" err="1"/>
              <a:t>hợp</a:t>
            </a:r>
            <a:r>
              <a:rPr lang="en-US" altLang="en-US" sz="2000" dirty="0"/>
              <a:t> KH </a:t>
            </a:r>
            <a:r>
              <a:rPr lang="en-US" altLang="en-US" sz="2000" dirty="0" err="1"/>
              <a:t>yêu</a:t>
            </a:r>
            <a:r>
              <a:rPr lang="en-US" altLang="en-US" sz="2000" dirty="0"/>
              <a:t> </a:t>
            </a:r>
            <a:r>
              <a:rPr lang="en-US" altLang="en-US" sz="2000" dirty="0" err="1"/>
              <a:t>cầu</a:t>
            </a:r>
            <a:r>
              <a:rPr lang="en-US" altLang="en-US" sz="2000" dirty="0"/>
              <a:t> </a:t>
            </a:r>
            <a:r>
              <a:rPr lang="en-US" altLang="en-US" sz="2000" dirty="0" err="1"/>
              <a:t>bảo</a:t>
            </a:r>
            <a:r>
              <a:rPr lang="en-US" altLang="en-US" sz="2000" dirty="0"/>
              <a:t> </a:t>
            </a:r>
            <a:r>
              <a:rPr lang="en-US" altLang="en-US" sz="2000" dirty="0" err="1"/>
              <a:t>hành</a:t>
            </a:r>
            <a:r>
              <a:rPr lang="en-US" altLang="en-US" sz="2000" dirty="0"/>
              <a:t> </a:t>
            </a:r>
            <a:r>
              <a:rPr lang="en-US" altLang="en-US" sz="2000" dirty="0" err="1"/>
              <a:t>sẽ</a:t>
            </a:r>
            <a:r>
              <a:rPr lang="en-US" altLang="en-US" sz="2000" dirty="0"/>
              <a:t> </a:t>
            </a:r>
            <a:r>
              <a:rPr lang="en-US" altLang="en-US" sz="2000" dirty="0" err="1"/>
              <a:t>có</a:t>
            </a:r>
            <a:r>
              <a:rPr lang="en-US" altLang="en-US" sz="2000" dirty="0"/>
              <a:t> </a:t>
            </a:r>
            <a:r>
              <a:rPr lang="en-US" altLang="en-US" sz="2000" dirty="0" err="1"/>
              <a:t>bộ</a:t>
            </a:r>
            <a:r>
              <a:rPr lang="en-US" altLang="en-US" sz="2000" dirty="0"/>
              <a:t> </a:t>
            </a:r>
            <a:r>
              <a:rPr lang="en-US" altLang="en-US" sz="2000" dirty="0" err="1"/>
              <a:t>phận</a:t>
            </a:r>
            <a:r>
              <a:rPr lang="en-US" altLang="en-US" sz="2000" dirty="0"/>
              <a:t> </a:t>
            </a:r>
            <a:r>
              <a:rPr lang="en-US" altLang="en-US" sz="2000" dirty="0" err="1"/>
              <a:t>kĩ</a:t>
            </a:r>
            <a:r>
              <a:rPr lang="en-US" altLang="en-US" sz="2000" dirty="0"/>
              <a:t> </a:t>
            </a:r>
            <a:r>
              <a:rPr lang="en-US" altLang="en-US" sz="2000" dirty="0" err="1"/>
              <a:t>thuật</a:t>
            </a:r>
            <a:r>
              <a:rPr lang="en-US" altLang="en-US" sz="2000" dirty="0"/>
              <a:t>  </a:t>
            </a:r>
            <a:r>
              <a:rPr lang="en-US" altLang="en-US" sz="2000" dirty="0" err="1"/>
              <a:t>kiểm</a:t>
            </a:r>
            <a:r>
              <a:rPr lang="en-US" altLang="en-US" sz="2000" dirty="0"/>
              <a:t> </a:t>
            </a:r>
            <a:r>
              <a:rPr lang="en-US" altLang="en-US" sz="2000" dirty="0" err="1"/>
              <a:t>tra</a:t>
            </a:r>
            <a:r>
              <a:rPr lang="en-US" altLang="en-US" sz="2000" dirty="0"/>
              <a:t> </a:t>
            </a:r>
            <a:r>
              <a:rPr lang="en-US" altLang="en-US" sz="2000" dirty="0" err="1"/>
              <a:t>và</a:t>
            </a:r>
            <a:r>
              <a:rPr lang="en-US" altLang="en-US" sz="2000" dirty="0"/>
              <a:t> </a:t>
            </a:r>
            <a:r>
              <a:rPr lang="en-US" altLang="en-US" sz="2000" dirty="0" err="1"/>
              <a:t>báo</a:t>
            </a:r>
            <a:r>
              <a:rPr lang="en-US" altLang="en-US" sz="2000" dirty="0"/>
              <a:t> </a:t>
            </a:r>
            <a:r>
              <a:rPr lang="en-US" altLang="en-US" sz="2000" dirty="0" err="1"/>
              <a:t>cáo</a:t>
            </a:r>
            <a:r>
              <a:rPr lang="en-US" altLang="en-US" sz="2000" dirty="0"/>
              <a:t> </a:t>
            </a:r>
            <a:r>
              <a:rPr lang="en-US" altLang="en-US" sz="2000" dirty="0" err="1"/>
              <a:t>bằng</a:t>
            </a:r>
            <a:r>
              <a:rPr lang="en-US" altLang="en-US" sz="2000" dirty="0"/>
              <a:t> </a:t>
            </a:r>
            <a:r>
              <a:rPr lang="en-US" altLang="en-US" sz="2000" dirty="0" err="1"/>
              <a:t>phiếu</a:t>
            </a:r>
            <a:r>
              <a:rPr lang="en-US" altLang="en-US" sz="2000" dirty="0"/>
              <a:t> </a:t>
            </a:r>
            <a:r>
              <a:rPr lang="en-US" altLang="en-US" sz="2000" dirty="0" err="1"/>
              <a:t>nhận</a:t>
            </a:r>
            <a:r>
              <a:rPr lang="en-US" altLang="en-US" sz="2000" dirty="0"/>
              <a:t> </a:t>
            </a:r>
            <a:r>
              <a:rPr lang="en-US" altLang="en-US" sz="2000" dirty="0" err="1"/>
              <a:t>xét</a:t>
            </a:r>
            <a:r>
              <a:rPr lang="en-US" altLang="en-US" sz="2000" dirty="0"/>
              <a:t>, </a:t>
            </a:r>
            <a:r>
              <a:rPr lang="en-US" altLang="en-US" sz="2000" dirty="0" err="1"/>
              <a:t>ghi</a:t>
            </a:r>
            <a:r>
              <a:rPr lang="en-US" altLang="en-US" sz="2000" dirty="0"/>
              <a:t> </a:t>
            </a:r>
            <a:r>
              <a:rPr lang="en-US" altLang="en-US" sz="2000" dirty="0" err="1"/>
              <a:t>rõ</a:t>
            </a:r>
            <a:r>
              <a:rPr lang="en-US" altLang="en-US" sz="2000" dirty="0"/>
              <a:t> </a:t>
            </a:r>
            <a:r>
              <a:rPr lang="en-US" altLang="en-US" sz="2000" dirty="0" err="1"/>
              <a:t>tên</a:t>
            </a:r>
            <a:r>
              <a:rPr lang="en-US" altLang="en-US" sz="2000" dirty="0"/>
              <a:t> </a:t>
            </a:r>
            <a:r>
              <a:rPr lang="en-US" altLang="en-US" sz="2000" dirty="0" err="1"/>
              <a:t>các</a:t>
            </a:r>
            <a:r>
              <a:rPr lang="en-US" altLang="en-US" sz="2000" dirty="0"/>
              <a:t> </a:t>
            </a:r>
            <a:r>
              <a:rPr lang="en-US" altLang="en-US" sz="2000" dirty="0" err="1"/>
              <a:t>linh</a:t>
            </a:r>
            <a:r>
              <a:rPr lang="en-US" altLang="en-US" sz="2000" dirty="0"/>
              <a:t> </a:t>
            </a:r>
            <a:r>
              <a:rPr lang="en-US" altLang="en-US" sz="2000" dirty="0" err="1"/>
              <a:t>kiện</a:t>
            </a:r>
            <a:r>
              <a:rPr lang="en-US" altLang="en-US" sz="2000" dirty="0"/>
              <a:t>, </a:t>
            </a:r>
            <a:r>
              <a:rPr lang="en-US" altLang="en-US" sz="2000" dirty="0" err="1"/>
              <a:t>lí</a:t>
            </a:r>
            <a:r>
              <a:rPr lang="en-US" altLang="en-US" sz="2000" dirty="0"/>
              <a:t> do BH, </a:t>
            </a:r>
            <a:r>
              <a:rPr lang="en-US" altLang="en-US" sz="2000" dirty="0" err="1"/>
              <a:t>lỗi</a:t>
            </a:r>
            <a:r>
              <a:rPr lang="en-US" altLang="en-US" sz="2000" dirty="0"/>
              <a:t> </a:t>
            </a:r>
            <a:r>
              <a:rPr lang="en-US" altLang="en-US" sz="2000" dirty="0" err="1"/>
              <a:t>thuộc</a:t>
            </a:r>
            <a:r>
              <a:rPr lang="en-US" altLang="en-US" sz="2000" dirty="0"/>
              <a:t> </a:t>
            </a:r>
            <a:r>
              <a:rPr lang="en-US" altLang="en-US" sz="2000" dirty="0" err="1"/>
              <a:t>về</a:t>
            </a:r>
            <a:r>
              <a:rPr lang="en-US" altLang="en-US" sz="2000" dirty="0"/>
              <a:t> </a:t>
            </a:r>
            <a:r>
              <a:rPr lang="en-US" altLang="en-US" sz="2000" dirty="0" err="1"/>
              <a:t>khách</a:t>
            </a:r>
            <a:r>
              <a:rPr lang="en-US" altLang="en-US" sz="2000" dirty="0"/>
              <a:t> hay </a:t>
            </a:r>
            <a:r>
              <a:rPr lang="en-US" altLang="en-US" sz="2000" dirty="0" err="1"/>
              <a:t>sản</a:t>
            </a:r>
            <a:r>
              <a:rPr lang="en-US" altLang="en-US" sz="2000" dirty="0"/>
              <a:t> </a:t>
            </a:r>
            <a:r>
              <a:rPr lang="en-US" altLang="en-US" sz="2000" dirty="0" err="1"/>
              <a:t>phẩm</a:t>
            </a:r>
            <a:r>
              <a:rPr lang="en-US" altLang="en-US" sz="2000" dirty="0"/>
              <a:t>, </a:t>
            </a:r>
            <a:r>
              <a:rPr lang="en-US" altLang="en-US" sz="2000" dirty="0" err="1"/>
              <a:t>giá</a:t>
            </a:r>
            <a:r>
              <a:rPr lang="en-US" altLang="en-US" sz="2000" dirty="0"/>
              <a:t> </a:t>
            </a:r>
            <a:r>
              <a:rPr lang="en-US" altLang="en-US" sz="2000" dirty="0" err="1"/>
              <a:t>tiền</a:t>
            </a:r>
            <a:r>
              <a:rPr lang="en-US" altLang="en-US" sz="2000" dirty="0"/>
              <a:t>. </a:t>
            </a:r>
          </a:p>
          <a:p>
            <a:pPr marL="0" indent="0">
              <a:lnSpc>
                <a:spcPct val="80000"/>
              </a:lnSpc>
              <a:buNone/>
            </a:pPr>
            <a:r>
              <a:rPr lang="en-US" altLang="en-US" sz="2000" dirty="0" err="1"/>
              <a:t>Cửa</a:t>
            </a:r>
            <a:r>
              <a:rPr lang="en-US" altLang="en-US" sz="2000" dirty="0"/>
              <a:t> </a:t>
            </a:r>
            <a:r>
              <a:rPr lang="en-US" altLang="en-US" sz="2000" dirty="0" err="1"/>
              <a:t>hàng</a:t>
            </a:r>
            <a:r>
              <a:rPr lang="en-US" altLang="en-US" sz="2000" dirty="0"/>
              <a:t> </a:t>
            </a:r>
            <a:r>
              <a:rPr lang="en-US" altLang="en-US" sz="2000" dirty="0" err="1"/>
              <a:t>có</a:t>
            </a:r>
            <a:r>
              <a:rPr lang="en-US" altLang="en-US" sz="2000" dirty="0"/>
              <a:t> </a:t>
            </a:r>
            <a:r>
              <a:rPr lang="en-US" altLang="en-US" sz="2000" dirty="0" err="1"/>
              <a:t>nhiều</a:t>
            </a:r>
            <a:r>
              <a:rPr lang="en-US" altLang="en-US" sz="2000" dirty="0"/>
              <a:t> </a:t>
            </a:r>
            <a:r>
              <a:rPr lang="en-US" altLang="en-US" sz="2000" dirty="0" err="1"/>
              <a:t>đại</a:t>
            </a:r>
            <a:r>
              <a:rPr lang="en-US" altLang="en-US" sz="2000" dirty="0"/>
              <a:t> </a:t>
            </a:r>
            <a:r>
              <a:rPr lang="en-US" altLang="en-US" sz="2000" dirty="0" err="1"/>
              <a:t>lí</a:t>
            </a:r>
            <a:r>
              <a:rPr lang="en-US" altLang="en-US" sz="2000" dirty="0"/>
              <a:t> </a:t>
            </a:r>
            <a:r>
              <a:rPr lang="en-US" altLang="en-US" sz="2000" dirty="0" err="1"/>
              <a:t>nằm</a:t>
            </a:r>
            <a:r>
              <a:rPr lang="en-US" altLang="en-US" sz="2000" dirty="0"/>
              <a:t> </a:t>
            </a:r>
            <a:r>
              <a:rPr lang="en-US" altLang="en-US" sz="2000" dirty="0" err="1"/>
              <a:t>trên</a:t>
            </a:r>
            <a:r>
              <a:rPr lang="en-US" altLang="en-US" sz="2000" dirty="0"/>
              <a:t> </a:t>
            </a:r>
            <a:r>
              <a:rPr lang="en-US" altLang="en-US" sz="2000" dirty="0" err="1"/>
              <a:t>các</a:t>
            </a:r>
            <a:r>
              <a:rPr lang="en-US" altLang="en-US" sz="2000" dirty="0"/>
              <a:t> </a:t>
            </a:r>
            <a:r>
              <a:rPr lang="en-US" altLang="en-US" sz="2000" dirty="0" err="1"/>
              <a:t>vị</a:t>
            </a:r>
            <a:r>
              <a:rPr lang="en-US" altLang="en-US" sz="2000" dirty="0"/>
              <a:t> </a:t>
            </a:r>
            <a:r>
              <a:rPr lang="en-US" altLang="en-US" sz="2000" dirty="0" err="1"/>
              <a:t>trí</a:t>
            </a:r>
            <a:r>
              <a:rPr lang="en-US" altLang="en-US" sz="2000" dirty="0"/>
              <a:t> </a:t>
            </a:r>
            <a:r>
              <a:rPr lang="en-US" altLang="en-US" sz="2000" dirty="0" err="1"/>
              <a:t>khác</a:t>
            </a:r>
            <a:r>
              <a:rPr lang="en-US" altLang="en-US" sz="2000" dirty="0"/>
              <a:t> </a:t>
            </a:r>
            <a:r>
              <a:rPr lang="en-US" altLang="en-US" sz="2000" dirty="0" err="1"/>
              <a:t>nhau</a:t>
            </a:r>
            <a:r>
              <a:rPr lang="en-US" altLang="en-US" sz="2000" dirty="0"/>
              <a:t>. </a:t>
            </a:r>
            <a:r>
              <a:rPr lang="en-US" altLang="en-US" sz="2000" dirty="0" err="1"/>
              <a:t>Nhân</a:t>
            </a:r>
            <a:r>
              <a:rPr lang="en-US" altLang="en-US" sz="2000" dirty="0"/>
              <a:t> </a:t>
            </a:r>
            <a:r>
              <a:rPr lang="en-US" altLang="en-US" sz="2000" dirty="0" err="1"/>
              <a:t>viên</a:t>
            </a:r>
            <a:r>
              <a:rPr lang="en-US" altLang="en-US" sz="2000" dirty="0"/>
              <a:t> bao </a:t>
            </a:r>
            <a:r>
              <a:rPr lang="en-US" altLang="en-US" sz="2000" dirty="0" err="1"/>
              <a:t>gồm</a:t>
            </a:r>
            <a:r>
              <a:rPr lang="en-US" altLang="en-US" sz="2000" dirty="0"/>
              <a:t>: </a:t>
            </a:r>
            <a:r>
              <a:rPr lang="en-US" altLang="en-US" sz="2000" dirty="0" err="1"/>
              <a:t>Hành</a:t>
            </a:r>
            <a:r>
              <a:rPr lang="en-US" altLang="en-US" sz="2000" dirty="0"/>
              <a:t> </a:t>
            </a:r>
            <a:r>
              <a:rPr lang="en-US" altLang="en-US" sz="2000" dirty="0" err="1"/>
              <a:t>chánh</a:t>
            </a:r>
            <a:r>
              <a:rPr lang="en-US" altLang="en-US" sz="2000" dirty="0"/>
              <a:t> ( </a:t>
            </a:r>
            <a:r>
              <a:rPr lang="en-US" altLang="en-US" sz="2000" dirty="0" err="1"/>
              <a:t>chức</a:t>
            </a:r>
            <a:r>
              <a:rPr lang="en-US" altLang="en-US" sz="2000" dirty="0"/>
              <a:t> </a:t>
            </a:r>
            <a:r>
              <a:rPr lang="en-US" altLang="en-US" sz="2000" dirty="0" err="1"/>
              <a:t>vụ</a:t>
            </a:r>
            <a:r>
              <a:rPr lang="en-US" altLang="en-US" sz="2000" dirty="0"/>
              <a:t>, </a:t>
            </a:r>
            <a:r>
              <a:rPr lang="en-US" altLang="en-US" sz="2000" dirty="0" err="1"/>
              <a:t>thuộc</a:t>
            </a:r>
            <a:r>
              <a:rPr lang="en-US" altLang="en-US" sz="2000" dirty="0"/>
              <a:t> </a:t>
            </a:r>
            <a:r>
              <a:rPr lang="en-US" altLang="en-US" sz="2000" dirty="0" err="1"/>
              <a:t>phòng</a:t>
            </a:r>
            <a:r>
              <a:rPr lang="en-US" altLang="en-US" sz="2000" dirty="0"/>
              <a:t> ban </a:t>
            </a:r>
            <a:r>
              <a:rPr lang="en-US" altLang="en-US" sz="2000" dirty="0" err="1"/>
              <a:t>nào,Trình</a:t>
            </a:r>
            <a:r>
              <a:rPr lang="en-US" altLang="en-US" sz="2000" dirty="0"/>
              <a:t> </a:t>
            </a:r>
            <a:r>
              <a:rPr lang="en-US" altLang="en-US" sz="2000" dirty="0" err="1"/>
              <a:t>độ</a:t>
            </a:r>
            <a:r>
              <a:rPr lang="en-US" altLang="en-US" sz="2000" dirty="0"/>
              <a:t> </a:t>
            </a:r>
            <a:r>
              <a:rPr lang="en-US" altLang="en-US" sz="2000" dirty="0" err="1"/>
              <a:t>học</a:t>
            </a:r>
            <a:r>
              <a:rPr lang="en-US" altLang="en-US" sz="2000" dirty="0"/>
              <a:t> </a:t>
            </a:r>
            <a:r>
              <a:rPr lang="en-US" altLang="en-US" sz="2000" dirty="0" err="1"/>
              <a:t>vấn</a:t>
            </a:r>
            <a:r>
              <a:rPr lang="en-US" altLang="en-US" sz="2000" dirty="0"/>
              <a:t> ), </a:t>
            </a:r>
            <a:r>
              <a:rPr lang="en-US" altLang="en-US" sz="2000" dirty="0" err="1"/>
              <a:t>Kĩ</a:t>
            </a:r>
            <a:r>
              <a:rPr lang="en-US" altLang="en-US" sz="2000" dirty="0"/>
              <a:t> </a:t>
            </a:r>
            <a:r>
              <a:rPr lang="en-US" altLang="en-US" sz="2000" dirty="0" err="1"/>
              <a:t>thuật</a:t>
            </a:r>
            <a:r>
              <a:rPr lang="en-US" altLang="en-US" sz="2000" dirty="0"/>
              <a:t> (</a:t>
            </a:r>
            <a:r>
              <a:rPr lang="en-US" altLang="en-US" sz="2000" dirty="0" err="1"/>
              <a:t>chức</a:t>
            </a:r>
            <a:r>
              <a:rPr lang="en-US" altLang="en-US" sz="2000" dirty="0"/>
              <a:t> </a:t>
            </a:r>
            <a:r>
              <a:rPr lang="en-US" altLang="en-US" sz="2000" dirty="0" err="1"/>
              <a:t>vụ</a:t>
            </a:r>
            <a:r>
              <a:rPr lang="en-US" altLang="en-US" sz="2000" dirty="0"/>
              <a:t> , </a:t>
            </a:r>
            <a:r>
              <a:rPr lang="en-US" altLang="en-US" sz="2000" dirty="0" err="1"/>
              <a:t>bậc</a:t>
            </a:r>
            <a:r>
              <a:rPr lang="en-US" altLang="en-US" sz="2000" dirty="0"/>
              <a:t> </a:t>
            </a:r>
            <a:r>
              <a:rPr lang="en-US" altLang="en-US" sz="2000" dirty="0" err="1"/>
              <a:t>thợ</a:t>
            </a:r>
            <a:r>
              <a:rPr lang="en-US" altLang="en-US" sz="2000" dirty="0"/>
              <a:t>, </a:t>
            </a:r>
            <a:r>
              <a:rPr lang="en-US" altLang="en-US" sz="2000" dirty="0" err="1"/>
              <a:t>số</a:t>
            </a:r>
            <a:r>
              <a:rPr lang="en-US" altLang="en-US" sz="2000" dirty="0"/>
              <a:t> </a:t>
            </a:r>
            <a:r>
              <a:rPr lang="en-US" altLang="en-US" sz="2000" dirty="0" err="1"/>
              <a:t>năm</a:t>
            </a:r>
            <a:r>
              <a:rPr lang="en-US" altLang="en-US" sz="2000" dirty="0"/>
              <a:t> </a:t>
            </a:r>
            <a:r>
              <a:rPr lang="en-US" altLang="en-US" sz="2000" dirty="0" err="1"/>
              <a:t>kinh</a:t>
            </a:r>
            <a:r>
              <a:rPr lang="en-US" altLang="en-US" sz="2000" dirty="0"/>
              <a:t> </a:t>
            </a:r>
            <a:r>
              <a:rPr lang="en-US" altLang="en-US" sz="2000" dirty="0" err="1"/>
              <a:t>nghiệm</a:t>
            </a:r>
            <a:r>
              <a:rPr lang="en-US" altLang="en-US" sz="2000" dirty="0"/>
              <a:t>) </a:t>
            </a:r>
          </a:p>
        </p:txBody>
      </p:sp>
    </p:spTree>
    <p:extLst>
      <p:ext uri="{BB962C8B-B14F-4D97-AF65-F5344CB8AC3E}">
        <p14:creationId xmlns:p14="http://schemas.microsoft.com/office/powerpoint/2010/main" val="343496519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5BAD7-FA0C-A24B-8879-2B2D5048CB4B}"/>
              </a:ext>
            </a:extLst>
          </p:cNvPr>
          <p:cNvSpPr>
            <a:spLocks noGrp="1"/>
          </p:cNvSpPr>
          <p:nvPr>
            <p:ph type="title"/>
          </p:nvPr>
        </p:nvSpPr>
        <p:spPr>
          <a:xfrm>
            <a:off x="609600" y="2857500"/>
            <a:ext cx="10972800" cy="1143000"/>
          </a:xfrm>
        </p:spPr>
        <p:txBody>
          <a:bodyPr/>
          <a:lstStyle/>
          <a:p>
            <a:pPr algn="l"/>
            <a:r>
              <a:rPr lang="en-US"/>
              <a:t>Mô hình dữ liệu</a:t>
            </a:r>
          </a:p>
        </p:txBody>
      </p:sp>
    </p:spTree>
    <p:extLst>
      <p:ext uri="{BB962C8B-B14F-4D97-AF65-F5344CB8AC3E}">
        <p14:creationId xmlns:p14="http://schemas.microsoft.com/office/powerpoint/2010/main" val="379414691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F3E39-A09D-D449-9B2D-C4E813BB68FE}"/>
              </a:ext>
            </a:extLst>
          </p:cNvPr>
          <p:cNvSpPr>
            <a:spLocks noGrp="1"/>
          </p:cNvSpPr>
          <p:nvPr>
            <p:ph type="title"/>
          </p:nvPr>
        </p:nvSpPr>
        <p:spPr/>
        <p:txBody>
          <a:bodyPr/>
          <a:lstStyle/>
          <a:p>
            <a:r>
              <a:rPr lang="en-US"/>
              <a:t>Mô hình dữ liệu</a:t>
            </a:r>
          </a:p>
        </p:txBody>
      </p:sp>
      <p:sp>
        <p:nvSpPr>
          <p:cNvPr id="3" name="Content Placeholder 2">
            <a:extLst>
              <a:ext uri="{FF2B5EF4-FFF2-40B4-BE49-F238E27FC236}">
                <a16:creationId xmlns:a16="http://schemas.microsoft.com/office/drawing/2014/main" id="{E9865BFA-0396-D841-B923-6DE8A4956315}"/>
              </a:ext>
            </a:extLst>
          </p:cNvPr>
          <p:cNvSpPr>
            <a:spLocks noGrp="1"/>
          </p:cNvSpPr>
          <p:nvPr>
            <p:ph idx="1"/>
          </p:nvPr>
        </p:nvSpPr>
        <p:spPr/>
        <p:txBody>
          <a:bodyPr/>
          <a:lstStyle/>
          <a:p>
            <a:r>
              <a:rPr lang="vi-VN"/>
              <a:t>Định nghĩa về mô hình (model):</a:t>
            </a:r>
          </a:p>
          <a:p>
            <a:pPr lvl="1"/>
            <a:r>
              <a:rPr lang="vi-VN"/>
              <a:t>Là thuật ngữ để </a:t>
            </a:r>
            <a:r>
              <a:rPr lang="vi-VN">
                <a:solidFill>
                  <a:srgbClr val="FF0000"/>
                </a:solidFill>
              </a:rPr>
              <a:t>biểu diễn các hiện tượng trong một phương thức dễ đọc</a:t>
            </a:r>
            <a:r>
              <a:rPr lang="vi-VN"/>
              <a:t>. </a:t>
            </a:r>
          </a:p>
          <a:p>
            <a:pPr lvl="1"/>
            <a:r>
              <a:rPr lang="vi-VN"/>
              <a:t>Mô hình cũng có thể là sự trừu tượng hóa, đơn giản hóa về một thế giới thực, là cầu nối giữa lí thuyết và thực tiễn.</a:t>
            </a:r>
          </a:p>
          <a:p>
            <a:r>
              <a:rPr lang="vi-VN"/>
              <a:t>Mô hình có thể được chia thành hai loại: </a:t>
            </a:r>
            <a:r>
              <a:rPr lang="vi-VN">
                <a:solidFill>
                  <a:srgbClr val="FF0000"/>
                </a:solidFill>
              </a:rPr>
              <a:t>Số hóa và không số hóa. </a:t>
            </a:r>
          </a:p>
          <a:p>
            <a:r>
              <a:rPr lang="vi-VN"/>
              <a:t>Mô hình không số hóa thì dễ hiểu nhưng khó quản trị bởi máy tính. </a:t>
            </a:r>
          </a:p>
          <a:p>
            <a:endParaRPr lang="en-US"/>
          </a:p>
        </p:txBody>
      </p:sp>
    </p:spTree>
    <p:extLst>
      <p:ext uri="{BB962C8B-B14F-4D97-AF65-F5344CB8AC3E}">
        <p14:creationId xmlns:p14="http://schemas.microsoft.com/office/powerpoint/2010/main" val="122513829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DD9F8-5FFF-5A44-AF6B-840D60C9E70B}"/>
              </a:ext>
            </a:extLst>
          </p:cNvPr>
          <p:cNvSpPr>
            <a:spLocks noGrp="1"/>
          </p:cNvSpPr>
          <p:nvPr>
            <p:ph type="title"/>
          </p:nvPr>
        </p:nvSpPr>
        <p:spPr/>
        <p:txBody>
          <a:bodyPr/>
          <a:lstStyle/>
          <a:p>
            <a:r>
              <a:rPr lang="en-US"/>
              <a:t>Các dạng mô hình dữ liệu</a:t>
            </a:r>
          </a:p>
        </p:txBody>
      </p:sp>
      <p:sp>
        <p:nvSpPr>
          <p:cNvPr id="3" name="Content Placeholder 2">
            <a:extLst>
              <a:ext uri="{FF2B5EF4-FFF2-40B4-BE49-F238E27FC236}">
                <a16:creationId xmlns:a16="http://schemas.microsoft.com/office/drawing/2014/main" id="{046A7EFC-EEFF-024B-AA97-C5923C23CB42}"/>
              </a:ext>
            </a:extLst>
          </p:cNvPr>
          <p:cNvSpPr>
            <a:spLocks noGrp="1"/>
          </p:cNvSpPr>
          <p:nvPr>
            <p:ph idx="1"/>
          </p:nvPr>
        </p:nvSpPr>
        <p:spPr/>
        <p:txBody>
          <a:bodyPr/>
          <a:lstStyle/>
          <a:p>
            <a:pPr>
              <a:lnSpc>
                <a:spcPct val="150000"/>
              </a:lnSpc>
            </a:pPr>
            <a:r>
              <a:rPr lang="en-US" dirty="0" err="1"/>
              <a:t>Có</a:t>
            </a:r>
            <a:r>
              <a:rPr lang="en-US" dirty="0"/>
              <a:t> 3 </a:t>
            </a:r>
            <a:r>
              <a:rPr lang="en-US" dirty="0" err="1"/>
              <a:t>dạng</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r>
              <a:rPr lang="en-US" dirty="0"/>
              <a:t>:</a:t>
            </a:r>
          </a:p>
          <a:p>
            <a:pPr lvl="1">
              <a:lnSpc>
                <a:spcPct val="150000"/>
              </a:lnSpc>
            </a:pPr>
            <a:r>
              <a:rPr lang="en-US" dirty="0" err="1"/>
              <a:t>Mức</a:t>
            </a:r>
            <a:r>
              <a:rPr lang="en-US" dirty="0"/>
              <a:t> 1: </a:t>
            </a:r>
            <a:r>
              <a:rPr lang="en-US" dirty="0" err="1"/>
              <a:t>Mô</a:t>
            </a:r>
            <a:r>
              <a:rPr lang="en-US" dirty="0"/>
              <a:t> </a:t>
            </a:r>
            <a:r>
              <a:rPr lang="en-US" dirty="0" err="1"/>
              <a:t>hình</a:t>
            </a:r>
            <a:r>
              <a:rPr lang="en-US" dirty="0"/>
              <a:t> </a:t>
            </a:r>
            <a:r>
              <a:rPr lang="en-US" dirty="0" err="1"/>
              <a:t>dữ</a:t>
            </a:r>
            <a:r>
              <a:rPr lang="en-US" dirty="0"/>
              <a:t> </a:t>
            </a:r>
            <a:r>
              <a:rPr lang="en-US" dirty="0" err="1"/>
              <a:t>liệu</a:t>
            </a:r>
            <a:r>
              <a:rPr lang="en-US" dirty="0"/>
              <a:t> </a:t>
            </a:r>
            <a:r>
              <a:rPr lang="en-US" dirty="0" err="1"/>
              <a:t>mức</a:t>
            </a:r>
            <a:r>
              <a:rPr lang="en-US" dirty="0"/>
              <a:t> Quan </a:t>
            </a:r>
            <a:r>
              <a:rPr lang="en-US" dirty="0" err="1"/>
              <a:t>niệm</a:t>
            </a:r>
            <a:r>
              <a:rPr lang="en-US" dirty="0"/>
              <a:t>.</a:t>
            </a:r>
          </a:p>
          <a:p>
            <a:pPr lvl="1">
              <a:lnSpc>
                <a:spcPct val="150000"/>
              </a:lnSpc>
            </a:pPr>
            <a:r>
              <a:rPr lang="en-US" dirty="0" err="1">
                <a:solidFill>
                  <a:srgbClr val="FF0000"/>
                </a:solidFill>
              </a:rPr>
              <a:t>Mức</a:t>
            </a:r>
            <a:r>
              <a:rPr lang="en-US" dirty="0">
                <a:solidFill>
                  <a:srgbClr val="FF0000"/>
                </a:solidFill>
              </a:rPr>
              <a:t> 2: </a:t>
            </a:r>
            <a:r>
              <a:rPr lang="en-US" dirty="0" err="1">
                <a:solidFill>
                  <a:srgbClr val="FF0000"/>
                </a:solidFill>
              </a:rPr>
              <a:t>Mô</a:t>
            </a:r>
            <a:r>
              <a:rPr lang="en-US" dirty="0">
                <a:solidFill>
                  <a:srgbClr val="FF0000"/>
                </a:solidFill>
              </a:rPr>
              <a:t> </a:t>
            </a:r>
            <a:r>
              <a:rPr lang="en-US" dirty="0" err="1">
                <a:solidFill>
                  <a:srgbClr val="FF0000"/>
                </a:solidFill>
              </a:rPr>
              <a:t>hình</a:t>
            </a:r>
            <a:r>
              <a:rPr lang="en-US" dirty="0">
                <a:solidFill>
                  <a:srgbClr val="FF0000"/>
                </a:solidFill>
              </a:rPr>
              <a:t> </a:t>
            </a:r>
            <a:r>
              <a:rPr lang="en-US" dirty="0" err="1">
                <a:solidFill>
                  <a:srgbClr val="FF0000"/>
                </a:solidFill>
              </a:rPr>
              <a:t>dữ</a:t>
            </a:r>
            <a:r>
              <a:rPr lang="en-US" dirty="0">
                <a:solidFill>
                  <a:srgbClr val="FF0000"/>
                </a:solidFill>
              </a:rPr>
              <a:t> </a:t>
            </a:r>
            <a:r>
              <a:rPr lang="en-US" dirty="0" err="1">
                <a:solidFill>
                  <a:srgbClr val="FF0000"/>
                </a:solidFill>
              </a:rPr>
              <a:t>liệu</a:t>
            </a:r>
            <a:r>
              <a:rPr lang="en-US" dirty="0">
                <a:solidFill>
                  <a:srgbClr val="FF0000"/>
                </a:solidFill>
              </a:rPr>
              <a:t> ở </a:t>
            </a:r>
            <a:r>
              <a:rPr lang="en-US" dirty="0" err="1">
                <a:solidFill>
                  <a:srgbClr val="FF0000"/>
                </a:solidFill>
              </a:rPr>
              <a:t>mức</a:t>
            </a:r>
            <a:r>
              <a:rPr lang="en-US" dirty="0">
                <a:solidFill>
                  <a:srgbClr val="FF0000"/>
                </a:solidFill>
              </a:rPr>
              <a:t> Logic.</a:t>
            </a:r>
          </a:p>
          <a:p>
            <a:pPr lvl="1">
              <a:lnSpc>
                <a:spcPct val="150000"/>
              </a:lnSpc>
            </a:pPr>
            <a:r>
              <a:rPr lang="en-US" dirty="0" err="1"/>
              <a:t>Mức</a:t>
            </a:r>
            <a:r>
              <a:rPr lang="en-US" dirty="0"/>
              <a:t> 3: </a:t>
            </a:r>
            <a:r>
              <a:rPr lang="en-US" dirty="0" err="1"/>
              <a:t>Mô</a:t>
            </a:r>
            <a:r>
              <a:rPr lang="en-US" dirty="0"/>
              <a:t> </a:t>
            </a:r>
            <a:r>
              <a:rPr lang="en-US" dirty="0" err="1"/>
              <a:t>hình</a:t>
            </a:r>
            <a:r>
              <a:rPr lang="en-US" dirty="0"/>
              <a:t> </a:t>
            </a:r>
            <a:r>
              <a:rPr lang="en-US" dirty="0" err="1"/>
              <a:t>dữ</a:t>
            </a:r>
            <a:r>
              <a:rPr lang="en-US" dirty="0"/>
              <a:t> </a:t>
            </a:r>
            <a:r>
              <a:rPr lang="en-US" dirty="0" err="1"/>
              <a:t>liệu</a:t>
            </a:r>
            <a:r>
              <a:rPr lang="en-US" dirty="0"/>
              <a:t> ở </a:t>
            </a:r>
            <a:r>
              <a:rPr lang="en-US" dirty="0" err="1"/>
              <a:t>mức</a:t>
            </a:r>
            <a:r>
              <a:rPr lang="en-US" dirty="0"/>
              <a:t> </a:t>
            </a:r>
            <a:r>
              <a:rPr lang="en-US" dirty="0" err="1"/>
              <a:t>Vật</a:t>
            </a:r>
            <a:r>
              <a:rPr lang="en-US" dirty="0"/>
              <a:t> </a:t>
            </a:r>
            <a:r>
              <a:rPr lang="en-US" dirty="0" err="1"/>
              <a:t>lý</a:t>
            </a:r>
            <a:r>
              <a:rPr lang="en-US" dirty="0"/>
              <a:t>. </a:t>
            </a:r>
          </a:p>
        </p:txBody>
      </p:sp>
    </p:spTree>
    <p:extLst>
      <p:ext uri="{BB962C8B-B14F-4D97-AF65-F5344CB8AC3E}">
        <p14:creationId xmlns:p14="http://schemas.microsoft.com/office/powerpoint/2010/main" val="163825303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BD82C-1E14-1F4F-9687-D92B980E2D57}"/>
              </a:ext>
            </a:extLst>
          </p:cNvPr>
          <p:cNvSpPr>
            <a:spLocks noGrp="1"/>
          </p:cNvSpPr>
          <p:nvPr>
            <p:ph type="title"/>
          </p:nvPr>
        </p:nvSpPr>
        <p:spPr/>
        <p:txBody>
          <a:bodyPr/>
          <a:lstStyle/>
          <a:p>
            <a:r>
              <a:rPr lang="en-US"/>
              <a:t>Mô hình dữ liệu mức quan niệm</a:t>
            </a:r>
          </a:p>
        </p:txBody>
      </p:sp>
      <p:sp>
        <p:nvSpPr>
          <p:cNvPr id="3" name="Content Placeholder 2">
            <a:extLst>
              <a:ext uri="{FF2B5EF4-FFF2-40B4-BE49-F238E27FC236}">
                <a16:creationId xmlns:a16="http://schemas.microsoft.com/office/drawing/2014/main" id="{DDB3C016-10D3-9049-947D-10EE93B21A04}"/>
              </a:ext>
            </a:extLst>
          </p:cNvPr>
          <p:cNvSpPr>
            <a:spLocks noGrp="1"/>
          </p:cNvSpPr>
          <p:nvPr>
            <p:ph idx="1"/>
          </p:nvPr>
        </p:nvSpPr>
        <p:spPr/>
        <p:txBody>
          <a:bodyPr/>
          <a:lstStyle/>
          <a:p>
            <a:pPr>
              <a:lnSpc>
                <a:spcPct val="150000"/>
              </a:lnSpc>
            </a:pPr>
            <a:r>
              <a:rPr lang="en-US" altLang="en-US"/>
              <a:t>Một mô hình dữ liệu quan niệm là hình thức </a:t>
            </a:r>
            <a:r>
              <a:rPr lang="en-US" altLang="en-US">
                <a:solidFill>
                  <a:srgbClr val="FF0000"/>
                </a:solidFill>
              </a:rPr>
              <a:t>trừu tượng </a:t>
            </a:r>
            <a:r>
              <a:rPr lang="en-US" altLang="en-US"/>
              <a:t>nhất của mô hình dữ liệu, là phương tiện hữu ích để </a:t>
            </a:r>
            <a:r>
              <a:rPr lang="en-US" altLang="en-US">
                <a:solidFill>
                  <a:srgbClr val="FF0000"/>
                </a:solidFill>
              </a:rPr>
              <a:t>giao tiếp các ý tưởng</a:t>
            </a:r>
            <a:r>
              <a:rPr lang="en-US" altLang="en-US"/>
              <a:t>, vì tính đơn giản của nó.</a:t>
            </a:r>
          </a:p>
          <a:p>
            <a:endParaRPr lang="en-US"/>
          </a:p>
        </p:txBody>
      </p:sp>
      <p:pic>
        <p:nvPicPr>
          <p:cNvPr id="1026" name="Picture 2">
            <a:extLst>
              <a:ext uri="{FF2B5EF4-FFF2-40B4-BE49-F238E27FC236}">
                <a16:creationId xmlns:a16="http://schemas.microsoft.com/office/drawing/2014/main" id="{D748039B-4280-E53E-D33F-D1C720F1B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3048000"/>
            <a:ext cx="5867400" cy="28956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791827"/>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5973</TotalTime>
  <Words>3267</Words>
  <Application>Microsoft Office PowerPoint</Application>
  <PresentationFormat>Widescreen</PresentationFormat>
  <Paragraphs>336</Paragraphs>
  <Slides>56</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56</vt:i4>
      </vt:variant>
    </vt:vector>
  </HeadingPairs>
  <TitlesOfParts>
    <vt:vector size="59" baseType="lpstr">
      <vt:lpstr>Arial</vt:lpstr>
      <vt:lpstr>Wingdings</vt:lpstr>
      <vt:lpstr>Default Design</vt:lpstr>
      <vt:lpstr>CHƯƠNG 2: TỔ CHỨC DỮ LIỆU TRÊN MÁY TÍNH BIỂU DIỄN DỮ LIỆU MỨC KHÁI NIỆM</vt:lpstr>
      <vt:lpstr>NỘI DUNG</vt:lpstr>
      <vt:lpstr>PowerPoint Presentation</vt:lpstr>
      <vt:lpstr>Khái niệm</vt:lpstr>
      <vt:lpstr>Mô hình hoá dữ liệu</vt:lpstr>
      <vt:lpstr>Mô hình dữ liệu</vt:lpstr>
      <vt:lpstr>Mô hình dữ liệu</vt:lpstr>
      <vt:lpstr>Các dạng mô hình dữ liệu</vt:lpstr>
      <vt:lpstr>Mô hình dữ liệu mức quan niệm</vt:lpstr>
      <vt:lpstr>Các mô hình dữ liệu ở mức quan niệm</vt:lpstr>
      <vt:lpstr>Ví dụ</vt:lpstr>
      <vt:lpstr>Mô hình dữ liệu mức Logic</vt:lpstr>
      <vt:lpstr>Ví dụ</vt:lpstr>
      <vt:lpstr>Các dạng mô hình mức logic</vt:lpstr>
      <vt:lpstr>Mô hình quan niệm 1 – Mô hình ERD</vt:lpstr>
      <vt:lpstr>Đặt vấn đề</vt:lpstr>
      <vt:lpstr>Giới thiệu </vt:lpstr>
      <vt:lpstr>Các yếu tố cơ bản của mô hình ERD</vt:lpstr>
      <vt:lpstr>Thực thể</vt:lpstr>
      <vt:lpstr>Một số lưu ý</vt:lpstr>
      <vt:lpstr>Mối kết hợp</vt:lpstr>
      <vt:lpstr>Một số ví dụ</vt:lpstr>
      <vt:lpstr>Bản số</vt:lpstr>
      <vt:lpstr>Ví dụ</vt:lpstr>
      <vt:lpstr>Ví dụ</vt:lpstr>
      <vt:lpstr>Chuyển đổi mô hình quan niệm sang logic</vt:lpstr>
      <vt:lpstr>Khả năng 1: Bản số (1,1)-(1,1).</vt:lpstr>
      <vt:lpstr>Khả năng 2: Bản số (0,1)-(1,1).</vt:lpstr>
      <vt:lpstr>Khả năng 3: Bản số (0,1)-(0,1).</vt:lpstr>
      <vt:lpstr>Khả năng 4: Bản số (1,1)-(1,n).</vt:lpstr>
      <vt:lpstr>Khả năng 5: Bản số (1,n)-(1,n)</vt:lpstr>
      <vt:lpstr>Các khả năng khác</vt:lpstr>
      <vt:lpstr>Ví dụ</vt:lpstr>
      <vt:lpstr>Ví dụ</vt:lpstr>
      <vt:lpstr>Mô hình quan niệm 2 – Mô hình lớp (Class diagram)</vt:lpstr>
      <vt:lpstr>Giới thiệu</vt:lpstr>
      <vt:lpstr>Lớp (class)</vt:lpstr>
      <vt:lpstr>Ví dụ</vt:lpstr>
      <vt:lpstr>Tìm kiếm lớp</vt:lpstr>
      <vt:lpstr>Tìm kiếm thuộc tính</vt:lpstr>
      <vt:lpstr>Mối quan hệ giữa các lớp</vt:lpstr>
      <vt:lpstr>Kế thừa</vt:lpstr>
      <vt:lpstr>Kết hợp</vt:lpstr>
      <vt:lpstr>Quan hệ tụ hợp</vt:lpstr>
      <vt:lpstr>Ví dụ</vt:lpstr>
      <vt:lpstr>Ví dụ (tt)</vt:lpstr>
      <vt:lpstr>Chuyển từ mô hình CD sang mô hình logic</vt:lpstr>
      <vt:lpstr>Khả năng 1: 1-1</vt:lpstr>
      <vt:lpstr>Khả năng 2: 1-n</vt:lpstr>
      <vt:lpstr>Khả năng 3: m-n</vt:lpstr>
      <vt:lpstr>Tổng kết</vt:lpstr>
      <vt:lpstr>TÀI LIỆU THAM KHẢO</vt:lpstr>
      <vt:lpstr>PowerPoint Presentation</vt:lpstr>
      <vt:lpstr>Bài tập</vt:lpstr>
      <vt:lpstr>Bài 1</vt:lpstr>
      <vt:lpstr>Bài 2</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Phạm Nhật Duy</cp:lastModifiedBy>
  <cp:revision>1062</cp:revision>
  <cp:lastPrinted>2019-06-18T07:05:10Z</cp:lastPrinted>
  <dcterms:created xsi:type="dcterms:W3CDTF">2008-06-14T04:13:27Z</dcterms:created>
  <dcterms:modified xsi:type="dcterms:W3CDTF">2024-02-27T04:17:42Z</dcterms:modified>
</cp:coreProperties>
</file>