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handoutMasterIdLst>
    <p:handoutMasterId r:id="rId70"/>
  </p:handoutMasterIdLst>
  <p:sldIdLst>
    <p:sldId id="328" r:id="rId2"/>
    <p:sldId id="389" r:id="rId3"/>
    <p:sldId id="390" r:id="rId4"/>
    <p:sldId id="391" r:id="rId5"/>
    <p:sldId id="392" r:id="rId6"/>
    <p:sldId id="393" r:id="rId7"/>
    <p:sldId id="395" r:id="rId8"/>
    <p:sldId id="394" r:id="rId9"/>
    <p:sldId id="398" r:id="rId10"/>
    <p:sldId id="397" r:id="rId11"/>
    <p:sldId id="396" r:id="rId12"/>
    <p:sldId id="399" r:id="rId13"/>
    <p:sldId id="401" r:id="rId14"/>
    <p:sldId id="403" r:id="rId15"/>
    <p:sldId id="402" r:id="rId16"/>
    <p:sldId id="458" r:id="rId17"/>
    <p:sldId id="459" r:id="rId18"/>
    <p:sldId id="460" r:id="rId19"/>
    <p:sldId id="463" r:id="rId20"/>
    <p:sldId id="461" r:id="rId21"/>
    <p:sldId id="462" r:id="rId22"/>
    <p:sldId id="464" r:id="rId23"/>
    <p:sldId id="465" r:id="rId24"/>
    <p:sldId id="466" r:id="rId25"/>
    <p:sldId id="467" r:id="rId26"/>
    <p:sldId id="470" r:id="rId27"/>
    <p:sldId id="469" r:id="rId28"/>
    <p:sldId id="471" r:id="rId29"/>
    <p:sldId id="472" r:id="rId30"/>
    <p:sldId id="473" r:id="rId31"/>
    <p:sldId id="475" r:id="rId32"/>
    <p:sldId id="476" r:id="rId33"/>
    <p:sldId id="474" r:id="rId34"/>
    <p:sldId id="477" r:id="rId35"/>
    <p:sldId id="478" r:id="rId36"/>
    <p:sldId id="479" r:id="rId37"/>
    <p:sldId id="480" r:id="rId38"/>
    <p:sldId id="481" r:id="rId39"/>
    <p:sldId id="482" r:id="rId40"/>
    <p:sldId id="483" r:id="rId41"/>
    <p:sldId id="484" r:id="rId42"/>
    <p:sldId id="485" r:id="rId43"/>
    <p:sldId id="487" r:id="rId44"/>
    <p:sldId id="488" r:id="rId45"/>
    <p:sldId id="489" r:id="rId46"/>
    <p:sldId id="490" r:id="rId47"/>
    <p:sldId id="491" r:id="rId48"/>
    <p:sldId id="492" r:id="rId49"/>
    <p:sldId id="493" r:id="rId50"/>
    <p:sldId id="494" r:id="rId51"/>
    <p:sldId id="517" r:id="rId52"/>
    <p:sldId id="505" r:id="rId53"/>
    <p:sldId id="504" r:id="rId54"/>
    <p:sldId id="506" r:id="rId55"/>
    <p:sldId id="508" r:id="rId56"/>
    <p:sldId id="509" r:id="rId57"/>
    <p:sldId id="368" r:id="rId58"/>
    <p:sldId id="388" r:id="rId59"/>
    <p:sldId id="495" r:id="rId60"/>
    <p:sldId id="496" r:id="rId61"/>
    <p:sldId id="497" r:id="rId62"/>
    <p:sldId id="498" r:id="rId63"/>
    <p:sldId id="502" r:id="rId64"/>
    <p:sldId id="499" r:id="rId65"/>
    <p:sldId id="503" r:id="rId66"/>
    <p:sldId id="500" r:id="rId67"/>
    <p:sldId id="501" r:id="rId68"/>
  </p:sldIdLst>
  <p:sldSz cx="12192000" cy="6858000"/>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8000"/>
    <a:srgbClr val="FF0000"/>
    <a:srgbClr val="978C28"/>
    <a:srgbClr val="D3C337"/>
    <a:srgbClr val="000099"/>
    <a:srgbClr val="FF9933"/>
    <a:srgbClr val="FF6600"/>
    <a:srgbClr val="66FF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37" autoAdjust="0"/>
    <p:restoredTop sz="94951" autoAdjust="0"/>
  </p:normalViewPr>
  <p:slideViewPr>
    <p:cSldViewPr>
      <p:cViewPr>
        <p:scale>
          <a:sx n="70" d="100"/>
          <a:sy n="70" d="100"/>
        </p:scale>
        <p:origin x="978" y="33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5123" name="Rectangle 3"/>
          <p:cNvSpPr>
            <a:spLocks noGrp="1" noChangeArrowheads="1"/>
          </p:cNvSpPr>
          <p:nvPr>
            <p:ph type="dt"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60120" y="3474720"/>
            <a:ext cx="7680960" cy="32918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06228A5-DE51-45EB-A51E-AC7C60465EA1}" type="datetime1">
              <a:rPr lang="en-US" smtClean="0"/>
              <a:t>3/14/2023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5FA6EDE-9D0A-48DF-8DB7-E6E7C6725AE9}" type="datetime1">
              <a:rPr lang="en-US" smtClean="0"/>
              <a:t>3/14/2023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0735CB54-6AB1-4B04-9998-2469A6BA0B58}" type="datetime1">
              <a:rPr lang="en-US" smtClean="0"/>
              <a:t>3/14/2023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D9D2B26-C4DE-45F6-A82F-4DCF9E9E95FB}" type="datetime1">
              <a:rPr lang="en-US" smtClean="0"/>
              <a:t>3/14/2023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49C8-BF7A-4990-B3B9-274312BE8A3E}"/>
              </a:ext>
            </a:extLst>
          </p:cNvPr>
          <p:cNvSpPr>
            <a:spLocks noGrp="1"/>
          </p:cNvSpPr>
          <p:nvPr>
            <p:ph idx="1"/>
          </p:nvPr>
        </p:nvSpPr>
        <p:spPr>
          <a:xfrm>
            <a:off x="609600" y="228601"/>
            <a:ext cx="10972800" cy="5897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11221168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6233" y="304801"/>
            <a:ext cx="10668000" cy="1216025"/>
          </a:xfrm>
        </p:spPr>
        <p:txBody>
          <a:bodyPr/>
          <a:lstStyle/>
          <a:p>
            <a:r>
              <a:rPr lang="en-US"/>
              <a:t>Click to edit Master title style</a:t>
            </a:r>
          </a:p>
        </p:txBody>
      </p:sp>
      <p:sp>
        <p:nvSpPr>
          <p:cNvPr id="3" name="Table Placeholder 2"/>
          <p:cNvSpPr>
            <a:spLocks noGrp="1"/>
          </p:cNvSpPr>
          <p:nvPr>
            <p:ph type="tbl" idx="1"/>
          </p:nvPr>
        </p:nvSpPr>
        <p:spPr>
          <a:xfrm>
            <a:off x="755651" y="1752600"/>
            <a:ext cx="10668000" cy="4267200"/>
          </a:xfrm>
        </p:spPr>
        <p:txBody>
          <a:bodyPr/>
          <a:lstStyle/>
          <a:p>
            <a:pPr lvl="0"/>
            <a:endParaRPr lang="en-US" noProof="0"/>
          </a:p>
        </p:txBody>
      </p:sp>
      <p:sp>
        <p:nvSpPr>
          <p:cNvPr id="4" name="Rectangle 6">
            <a:extLst>
              <a:ext uri="{FF2B5EF4-FFF2-40B4-BE49-F238E27FC236}">
                <a16:creationId xmlns:a16="http://schemas.microsoft.com/office/drawing/2014/main" id="{4622A5A9-23FE-9849-A83E-85AE83C6807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75A8D298-04FE-C24E-B76A-48E4A6B8A9B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7EF18398-51B8-F649-BCAC-D868DDC32EF1}"/>
              </a:ext>
            </a:extLst>
          </p:cNvPr>
          <p:cNvSpPr>
            <a:spLocks noGrp="1" noChangeArrowheads="1"/>
          </p:cNvSpPr>
          <p:nvPr>
            <p:ph type="sldNum" sz="quarter" idx="12"/>
          </p:nvPr>
        </p:nvSpPr>
        <p:spPr>
          <a:ln/>
        </p:spPr>
        <p:txBody>
          <a:bodyPr/>
          <a:lstStyle>
            <a:lvl1pPr>
              <a:defRPr/>
            </a:lvl1pPr>
          </a:lstStyle>
          <a:p>
            <a:pPr>
              <a:defRPr/>
            </a:pPr>
            <a:fld id="{C7013576-EC37-3443-A676-D1298DD087FD}" type="slidenum">
              <a:rPr lang="en-US" altLang="en-US"/>
              <a:pPr>
                <a:defRPr/>
              </a:pPr>
              <a:t>‹#›</a:t>
            </a:fld>
            <a:endParaRPr lang="en-US" altLang="en-US"/>
          </a:p>
        </p:txBody>
      </p:sp>
    </p:spTree>
    <p:extLst>
      <p:ext uri="{BB962C8B-B14F-4D97-AF65-F5344CB8AC3E}">
        <p14:creationId xmlns:p14="http://schemas.microsoft.com/office/powerpoint/2010/main" val="3519152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1" y="304801"/>
            <a:ext cx="10668000" cy="1216025"/>
          </a:xfrm>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1251" y="1752600"/>
            <a:ext cx="5232400" cy="205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1251" y="3962400"/>
            <a:ext cx="5232400" cy="205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a:extLst>
              <a:ext uri="{FF2B5EF4-FFF2-40B4-BE49-F238E27FC236}">
                <a16:creationId xmlns:a16="http://schemas.microsoft.com/office/drawing/2014/main" id="{5F765AD4-BD46-FF4D-9A4A-08332AD72BA4}"/>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7">
            <a:extLst>
              <a:ext uri="{FF2B5EF4-FFF2-40B4-BE49-F238E27FC236}">
                <a16:creationId xmlns:a16="http://schemas.microsoft.com/office/drawing/2014/main" id="{FA31DB73-7310-B14B-9736-586C3FFF5DE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8">
            <a:extLst>
              <a:ext uri="{FF2B5EF4-FFF2-40B4-BE49-F238E27FC236}">
                <a16:creationId xmlns:a16="http://schemas.microsoft.com/office/drawing/2014/main" id="{C9E30C3A-58D6-E449-A867-299BDCDCF395}"/>
              </a:ext>
            </a:extLst>
          </p:cNvPr>
          <p:cNvSpPr>
            <a:spLocks noGrp="1" noChangeArrowheads="1"/>
          </p:cNvSpPr>
          <p:nvPr>
            <p:ph type="sldNum" sz="quarter" idx="12"/>
          </p:nvPr>
        </p:nvSpPr>
        <p:spPr>
          <a:ln/>
        </p:spPr>
        <p:txBody>
          <a:bodyPr/>
          <a:lstStyle>
            <a:lvl1pPr>
              <a:defRPr/>
            </a:lvl1pPr>
          </a:lstStyle>
          <a:p>
            <a:pPr>
              <a:defRPr/>
            </a:pPr>
            <a:fld id="{D97C4B40-6462-FF4A-B05E-5C76A250A441}" type="slidenum">
              <a:rPr lang="en-US" altLang="en-US"/>
              <a:pPr>
                <a:defRPr/>
              </a:pPr>
              <a:t>‹#›</a:t>
            </a:fld>
            <a:endParaRPr lang="en-US" altLang="en-US"/>
          </a:p>
        </p:txBody>
      </p:sp>
    </p:spTree>
    <p:extLst>
      <p:ext uri="{BB962C8B-B14F-4D97-AF65-F5344CB8AC3E}">
        <p14:creationId xmlns:p14="http://schemas.microsoft.com/office/powerpoint/2010/main" val="3213633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3/14/2023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3352799"/>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3"/>
          </p:nvPr>
        </p:nvSpPr>
        <p:spPr>
          <a:xfrm>
            <a:off x="609600" y="5105401"/>
            <a:ext cx="10972800" cy="990599"/>
          </a:xfrm>
        </p:spPr>
        <p:txBody>
          <a:bodyPr/>
          <a:lstStyle>
            <a:lvl1pPr>
              <a:buFont typeface="Arial" pitchFamily="34" charset="0"/>
              <a:buChar cha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3/14/2023</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10B3D5E-27DF-4C36-B508-84F53F5E9CA0}" type="datetime1">
              <a:rPr lang="en-US" smtClean="0"/>
              <a:t>3/14/2023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3/14/2023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3/14/2023</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C4F9C9E2-06BB-41C5-A984-A694C29A16A3}" type="datetime1">
              <a:rPr lang="en-US" smtClean="0"/>
              <a:t>3/14/2023</a:t>
            </a:fld>
            <a:endParaRPr lang="en-US"/>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3CC2845-9148-4B5B-9562-D246E4219F47}" type="datetime1">
              <a:rPr lang="en-US" smtClean="0"/>
              <a:t>3/14/2023</a:t>
            </a:fld>
            <a:endParaRPr lang="en-US"/>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8A4F83F0-61E2-46D0-B6E3-3CB47DF90001}" type="datetime1">
              <a:rPr lang="en-US" smtClean="0"/>
              <a:t>3/14/2023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12192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12192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422400" y="6520190"/>
            <a:ext cx="93472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11379200" y="6324600"/>
            <a:ext cx="8128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hf sldNum="0" hdr="0" ftr="0" dt="0"/>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400">
          <a:solidFill>
            <a:srgbClr val="0066FF"/>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seas.upenn.edu/~zives/03f/cis550/codd.pdf" TargetMode="External"/><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14400" y="2130427"/>
            <a:ext cx="10820400" cy="1298573"/>
          </a:xfrm>
        </p:spPr>
        <p:txBody>
          <a:bodyPr/>
          <a:lstStyle/>
          <a:p>
            <a:r>
              <a:rPr lang="en-US" b="1"/>
              <a:t>CHƯƠNG 2:</a:t>
            </a:r>
            <a:br>
              <a:rPr lang="en-US" b="1"/>
            </a:br>
            <a:r>
              <a:rPr lang="en-US" b="1">
                <a:solidFill>
                  <a:srgbClr val="0066FF"/>
                </a:solidFill>
              </a:rPr>
              <a:t>TỔ CHỨC THÔNG TIN TRÊN MÁY TÍNH:</a:t>
            </a:r>
            <a:br>
              <a:rPr lang="en-US" b="1">
                <a:solidFill>
                  <a:srgbClr val="0066FF"/>
                </a:solidFill>
              </a:rPr>
            </a:br>
            <a:r>
              <a:rPr lang="en-US" b="1">
                <a:solidFill>
                  <a:srgbClr val="0066FF"/>
                </a:solidFill>
              </a:rPr>
              <a:t>BIỂU DIỄN DỮ LIỆU MỨC LOGIC</a:t>
            </a:r>
          </a:p>
        </p:txBody>
      </p:sp>
      <p:sp>
        <p:nvSpPr>
          <p:cNvPr id="6" name="Subtitle 3">
            <a:extLst>
              <a:ext uri="{FF2B5EF4-FFF2-40B4-BE49-F238E27FC236}">
                <a16:creationId xmlns:a16="http://schemas.microsoft.com/office/drawing/2014/main" id="{0FA64EDF-8F8A-4AF6-A64B-C1F830B757F2}"/>
              </a:ext>
            </a:extLst>
          </p:cNvPr>
          <p:cNvSpPr>
            <a:spLocks noGrp="1"/>
          </p:cNvSpPr>
          <p:nvPr>
            <p:ph type="subTitle" idx="1"/>
          </p:nvPr>
        </p:nvSpPr>
        <p:spPr/>
        <p:txBody>
          <a:bodyPr/>
          <a:lstStyle/>
          <a:p>
            <a:pPr defTabSz="-13871574">
              <a:spcBef>
                <a:spcPts val="0"/>
              </a:spcBef>
              <a:spcAft>
                <a:spcPts val="0"/>
              </a:spcAft>
              <a:defRPr/>
            </a:pPr>
            <a:r>
              <a:rPr lang="en-US" sz="2800">
                <a:solidFill>
                  <a:srgbClr val="008000"/>
                </a:solidFill>
              </a:rPr>
              <a:t>Khoa Khoa học và kỹ thuật thông tin</a:t>
            </a:r>
          </a:p>
          <a:p>
            <a:pPr defTabSz="-13871574">
              <a:spcBef>
                <a:spcPts val="0"/>
              </a:spcBef>
              <a:spcAft>
                <a:spcPts val="0"/>
              </a:spcAft>
              <a:defRPr/>
            </a:pPr>
            <a:r>
              <a:rPr lang="en-US" sz="2800">
                <a:solidFill>
                  <a:srgbClr val="008000"/>
                </a:solidFill>
              </a:rPr>
              <a:t>Bộ môn Thiết bị di động và Công nghệ Web</a:t>
            </a:r>
          </a:p>
          <a:p>
            <a:pPr defTabSz="-13871574">
              <a:spcBef>
                <a:spcPts val="0"/>
              </a:spcBef>
              <a:spcAft>
                <a:spcPts val="0"/>
              </a:spcAft>
              <a:defRPr/>
            </a:pPr>
            <a:endParaRPr lang="en-US" sz="2800"/>
          </a:p>
        </p:txBody>
      </p:sp>
    </p:spTree>
    <p:extLst>
      <p:ext uri="{BB962C8B-B14F-4D97-AF65-F5344CB8AC3E}">
        <p14:creationId xmlns:p14="http://schemas.microsoft.com/office/powerpoint/2010/main" val="34143804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FACD-9EA7-FC45-828C-6552B5592B45}"/>
              </a:ext>
            </a:extLst>
          </p:cNvPr>
          <p:cNvSpPr>
            <a:spLocks noGrp="1"/>
          </p:cNvSpPr>
          <p:nvPr>
            <p:ph type="title"/>
          </p:nvPr>
        </p:nvSpPr>
        <p:spPr/>
        <p:txBody>
          <a:bodyPr/>
          <a:lstStyle/>
          <a:p>
            <a:r>
              <a:rPr lang="en-US"/>
              <a:t>ƯU VÀ NHƯỢC ĐIỂM CỦA MÔ HÌNH PHÂN CẤP</a:t>
            </a:r>
          </a:p>
        </p:txBody>
      </p:sp>
      <p:sp>
        <p:nvSpPr>
          <p:cNvPr id="4" name="Text Placeholder 3">
            <a:extLst>
              <a:ext uri="{FF2B5EF4-FFF2-40B4-BE49-F238E27FC236}">
                <a16:creationId xmlns:a16="http://schemas.microsoft.com/office/drawing/2014/main" id="{4E2FF789-7D41-CE4E-8BEF-5BCF44C71138}"/>
              </a:ext>
            </a:extLst>
          </p:cNvPr>
          <p:cNvSpPr>
            <a:spLocks noGrp="1"/>
          </p:cNvSpPr>
          <p:nvPr>
            <p:ph type="body" idx="1"/>
          </p:nvPr>
        </p:nvSpPr>
        <p:spPr/>
        <p:txBody>
          <a:bodyPr/>
          <a:lstStyle/>
          <a:p>
            <a:r>
              <a:rPr lang="en-US">
                <a:solidFill>
                  <a:srgbClr val="008000"/>
                </a:solidFill>
              </a:rPr>
              <a:t>ƯU ĐIỂM	</a:t>
            </a:r>
          </a:p>
        </p:txBody>
      </p:sp>
      <p:sp>
        <p:nvSpPr>
          <p:cNvPr id="5" name="Content Placeholder 4">
            <a:extLst>
              <a:ext uri="{FF2B5EF4-FFF2-40B4-BE49-F238E27FC236}">
                <a16:creationId xmlns:a16="http://schemas.microsoft.com/office/drawing/2014/main" id="{0821C49F-D374-1E4A-9EAA-38241109648E}"/>
              </a:ext>
            </a:extLst>
          </p:cNvPr>
          <p:cNvSpPr>
            <a:spLocks noGrp="1"/>
          </p:cNvSpPr>
          <p:nvPr>
            <p:ph sz="half" idx="2"/>
          </p:nvPr>
        </p:nvSpPr>
        <p:spPr/>
        <p:txBody>
          <a:bodyPr/>
          <a:lstStyle/>
          <a:p>
            <a:r>
              <a:rPr lang="vi-VN" sz="2800">
                <a:solidFill>
                  <a:srgbClr val="FF0000"/>
                </a:solidFill>
              </a:rPr>
              <a:t>Đơn giản về khái niệm:</a:t>
            </a:r>
          </a:p>
          <a:p>
            <a:pPr lvl="1"/>
            <a:r>
              <a:rPr lang="vi-VN" sz="2400"/>
              <a:t>Nhóm dữ liệu có thể được liên quan đến nhau.</a:t>
            </a:r>
          </a:p>
          <a:p>
            <a:pPr lvl="1"/>
            <a:r>
              <a:rPr lang="vi-VN" sz="2400"/>
              <a:t>Dữ liệu liên quan có thể được xem với nhau.</a:t>
            </a:r>
          </a:p>
          <a:p>
            <a:r>
              <a:rPr lang="vi-VN" sz="2800">
                <a:solidFill>
                  <a:srgbClr val="FF0000"/>
                </a:solidFill>
              </a:rPr>
              <a:t>Tập trung dữ liệu.</a:t>
            </a:r>
          </a:p>
          <a:p>
            <a:r>
              <a:rPr lang="vi-VN" sz="2800"/>
              <a:t>Giảm sự dư thừa và phát huy tính nhất quán.</a:t>
            </a:r>
          </a:p>
        </p:txBody>
      </p:sp>
      <p:sp>
        <p:nvSpPr>
          <p:cNvPr id="6" name="Text Placeholder 5">
            <a:extLst>
              <a:ext uri="{FF2B5EF4-FFF2-40B4-BE49-F238E27FC236}">
                <a16:creationId xmlns:a16="http://schemas.microsoft.com/office/drawing/2014/main" id="{8C4D21DB-047C-124E-8FDF-F36C82807951}"/>
              </a:ext>
            </a:extLst>
          </p:cNvPr>
          <p:cNvSpPr>
            <a:spLocks noGrp="1"/>
          </p:cNvSpPr>
          <p:nvPr>
            <p:ph type="body" sz="quarter" idx="3"/>
          </p:nvPr>
        </p:nvSpPr>
        <p:spPr/>
        <p:txBody>
          <a:bodyPr/>
          <a:lstStyle/>
          <a:p>
            <a:r>
              <a:rPr lang="en-US">
                <a:solidFill>
                  <a:srgbClr val="008000"/>
                </a:solidFill>
              </a:rPr>
              <a:t>NHƯỢC ĐIỂM</a:t>
            </a:r>
          </a:p>
        </p:txBody>
      </p:sp>
      <p:sp>
        <p:nvSpPr>
          <p:cNvPr id="7" name="Content Placeholder 6">
            <a:extLst>
              <a:ext uri="{FF2B5EF4-FFF2-40B4-BE49-F238E27FC236}">
                <a16:creationId xmlns:a16="http://schemas.microsoft.com/office/drawing/2014/main" id="{41D86E09-2A9A-4249-93C0-BC9D405A0FBB}"/>
              </a:ext>
            </a:extLst>
          </p:cNvPr>
          <p:cNvSpPr>
            <a:spLocks noGrp="1"/>
          </p:cNvSpPr>
          <p:nvPr>
            <p:ph sz="quarter" idx="4"/>
          </p:nvPr>
        </p:nvSpPr>
        <p:spPr>
          <a:xfrm>
            <a:off x="6193368" y="2174875"/>
            <a:ext cx="5617632" cy="3951288"/>
          </a:xfrm>
        </p:spPr>
        <p:txBody>
          <a:bodyPr/>
          <a:lstStyle/>
          <a:p>
            <a:r>
              <a:rPr lang="vi-VN" sz="2800">
                <a:solidFill>
                  <a:srgbClr val="FF0000"/>
                </a:solidFill>
              </a:rPr>
              <a:t>Biểu diện hạn chế về mối quan hệ dữ liệu:</a:t>
            </a:r>
          </a:p>
          <a:p>
            <a:pPr lvl="1"/>
            <a:r>
              <a:rPr lang="vi-VN" sz="2400"/>
              <a:t>không cho phép quan hệ(M: N)</a:t>
            </a:r>
          </a:p>
          <a:p>
            <a:r>
              <a:rPr lang="vi-VN" sz="2800">
                <a:solidFill>
                  <a:srgbClr val="FF0000"/>
                </a:solidFill>
              </a:rPr>
              <a:t>Thực hiện phức tạp:</a:t>
            </a:r>
          </a:p>
          <a:p>
            <a:pPr lvl="1"/>
            <a:r>
              <a:rPr lang="vi-VN" sz="2400"/>
              <a:t>cần kiến thức chuyên sâu về lưu trữ dữ liệu vật lý</a:t>
            </a:r>
          </a:p>
          <a:p>
            <a:r>
              <a:rPr lang="vi-VN" sz="2800">
                <a:solidFill>
                  <a:srgbClr val="FF0000"/>
                </a:solidFill>
              </a:rPr>
              <a:t>Sự phụ thuộc cấu trúc:</a:t>
            </a:r>
          </a:p>
          <a:p>
            <a:pPr lvl="1"/>
            <a:r>
              <a:rPr lang="vi-VN" sz="2400"/>
              <a:t>truy cập dữ liệu đòi hỏi đường dẫn lưu trữ vật lý</a:t>
            </a:r>
          </a:p>
        </p:txBody>
      </p:sp>
    </p:spTree>
    <p:extLst>
      <p:ext uri="{BB962C8B-B14F-4D97-AF65-F5344CB8AC3E}">
        <p14:creationId xmlns:p14="http://schemas.microsoft.com/office/powerpoint/2010/main" val="120030165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4271D-D006-8E40-95A9-BB98A86B114D}"/>
              </a:ext>
            </a:extLst>
          </p:cNvPr>
          <p:cNvSpPr>
            <a:spLocks noGrp="1"/>
          </p:cNvSpPr>
          <p:nvPr>
            <p:ph type="title"/>
          </p:nvPr>
        </p:nvSpPr>
        <p:spPr/>
        <p:txBody>
          <a:bodyPr/>
          <a:lstStyle/>
          <a:p>
            <a:r>
              <a:rPr lang="en-US"/>
              <a:t>Mô hình mạng</a:t>
            </a:r>
          </a:p>
        </p:txBody>
      </p:sp>
      <p:sp>
        <p:nvSpPr>
          <p:cNvPr id="3" name="Content Placeholder 2">
            <a:extLst>
              <a:ext uri="{FF2B5EF4-FFF2-40B4-BE49-F238E27FC236}">
                <a16:creationId xmlns:a16="http://schemas.microsoft.com/office/drawing/2014/main" id="{A66FAE0F-9CA0-E14C-9619-5EB2F55BF4B0}"/>
              </a:ext>
            </a:extLst>
          </p:cNvPr>
          <p:cNvSpPr>
            <a:spLocks noGrp="1"/>
          </p:cNvSpPr>
          <p:nvPr>
            <p:ph idx="1"/>
          </p:nvPr>
        </p:nvSpPr>
        <p:spPr/>
        <p:txBody>
          <a:bodyPr/>
          <a:lstStyle/>
          <a:p>
            <a:r>
              <a:rPr lang="vi-VN"/>
              <a:t>Được đưa vào cuối những năm 60. </a:t>
            </a:r>
          </a:p>
          <a:p>
            <a:r>
              <a:rPr lang="vi-VN"/>
              <a:t>Dữ liệu được tổ chức thành một </a:t>
            </a:r>
            <a:r>
              <a:rPr lang="vi-VN">
                <a:solidFill>
                  <a:srgbClr val="FF0000"/>
                </a:solidFill>
              </a:rPr>
              <a:t>đồ thị có hướng</a:t>
            </a:r>
            <a:r>
              <a:rPr lang="vi-VN"/>
              <a:t>.</a:t>
            </a:r>
          </a:p>
          <a:p>
            <a:r>
              <a:rPr lang="vi-VN">
                <a:solidFill>
                  <a:srgbClr val="FF0000"/>
                </a:solidFill>
              </a:rPr>
              <a:t>Các đỉnh là các thực thể.</a:t>
            </a:r>
          </a:p>
          <a:p>
            <a:r>
              <a:rPr lang="vi-VN"/>
              <a:t>Các </a:t>
            </a:r>
            <a:r>
              <a:rPr lang="vi-VN">
                <a:solidFill>
                  <a:srgbClr val="FF0000"/>
                </a:solidFill>
              </a:rPr>
              <a:t>cung là quan hệ giữa hai đỉnh</a:t>
            </a:r>
            <a:r>
              <a:rPr lang="vi-VN"/>
              <a:t>, một kiểu bản ghi có thể liên kết với nhiều kiểu bản ghi khác.</a:t>
            </a:r>
          </a:p>
          <a:p>
            <a:r>
              <a:rPr lang="vi-VN"/>
              <a:t>Một con có thể có nhiều cha, có nhiều đường truy nhập đến một dữ liệu cho trước.</a:t>
            </a:r>
          </a:p>
          <a:p>
            <a:endParaRPr lang="en-US"/>
          </a:p>
        </p:txBody>
      </p:sp>
    </p:spTree>
    <p:extLst>
      <p:ext uri="{BB962C8B-B14F-4D97-AF65-F5344CB8AC3E}">
        <p14:creationId xmlns:p14="http://schemas.microsoft.com/office/powerpoint/2010/main" val="101667871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7BAEE-64EF-7549-BE5A-22C33F885832}"/>
              </a:ext>
            </a:extLst>
          </p:cNvPr>
          <p:cNvSpPr>
            <a:spLocks noGrp="1"/>
          </p:cNvSpPr>
          <p:nvPr>
            <p:ph type="title"/>
          </p:nvPr>
        </p:nvSpPr>
        <p:spPr/>
        <p:txBody>
          <a:bodyPr/>
          <a:lstStyle/>
          <a:p>
            <a:r>
              <a:rPr lang="en-US"/>
              <a:t>Ví dụ MÔ HÌNH MẠNG</a:t>
            </a:r>
          </a:p>
        </p:txBody>
      </p:sp>
      <p:pic>
        <p:nvPicPr>
          <p:cNvPr id="4" name="Picture 5" descr="database-design-network-model">
            <a:extLst>
              <a:ext uri="{FF2B5EF4-FFF2-40B4-BE49-F238E27FC236}">
                <a16:creationId xmlns:a16="http://schemas.microsoft.com/office/drawing/2014/main" id="{0585A68F-E1E0-384B-86CC-FE6ECEE0BB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81026" y="1905000"/>
            <a:ext cx="5029947" cy="334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308693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FACD-9EA7-FC45-828C-6552B5592B45}"/>
              </a:ext>
            </a:extLst>
          </p:cNvPr>
          <p:cNvSpPr>
            <a:spLocks noGrp="1"/>
          </p:cNvSpPr>
          <p:nvPr>
            <p:ph type="title"/>
          </p:nvPr>
        </p:nvSpPr>
        <p:spPr/>
        <p:txBody>
          <a:bodyPr/>
          <a:lstStyle/>
          <a:p>
            <a:r>
              <a:rPr lang="en-US"/>
              <a:t>ƯU VÀ NHƯỢC ĐIỂM CỦA MÔ HÌNH MẠNG</a:t>
            </a:r>
          </a:p>
        </p:txBody>
      </p:sp>
      <p:sp>
        <p:nvSpPr>
          <p:cNvPr id="4" name="Text Placeholder 3">
            <a:extLst>
              <a:ext uri="{FF2B5EF4-FFF2-40B4-BE49-F238E27FC236}">
                <a16:creationId xmlns:a16="http://schemas.microsoft.com/office/drawing/2014/main" id="{4E2FF789-7D41-CE4E-8BEF-5BCF44C71138}"/>
              </a:ext>
            </a:extLst>
          </p:cNvPr>
          <p:cNvSpPr>
            <a:spLocks noGrp="1"/>
          </p:cNvSpPr>
          <p:nvPr>
            <p:ph type="body" idx="1"/>
          </p:nvPr>
        </p:nvSpPr>
        <p:spPr/>
        <p:txBody>
          <a:bodyPr/>
          <a:lstStyle/>
          <a:p>
            <a:r>
              <a:rPr lang="en-US">
                <a:solidFill>
                  <a:srgbClr val="008000"/>
                </a:solidFill>
              </a:rPr>
              <a:t>ƯU ĐIỂM	</a:t>
            </a:r>
          </a:p>
        </p:txBody>
      </p:sp>
      <p:sp>
        <p:nvSpPr>
          <p:cNvPr id="5" name="Content Placeholder 4">
            <a:extLst>
              <a:ext uri="{FF2B5EF4-FFF2-40B4-BE49-F238E27FC236}">
                <a16:creationId xmlns:a16="http://schemas.microsoft.com/office/drawing/2014/main" id="{0821C49F-D374-1E4A-9EAA-38241109648E}"/>
              </a:ext>
            </a:extLst>
          </p:cNvPr>
          <p:cNvSpPr>
            <a:spLocks noGrp="1"/>
          </p:cNvSpPr>
          <p:nvPr>
            <p:ph sz="half" idx="2"/>
          </p:nvPr>
        </p:nvSpPr>
        <p:spPr/>
        <p:txBody>
          <a:bodyPr/>
          <a:lstStyle/>
          <a:p>
            <a:r>
              <a:rPr lang="vi-VN" sz="2800"/>
              <a:t>Cho phép nhiều loại quan hệ dữ liệu.</a:t>
            </a:r>
          </a:p>
          <a:p>
            <a:r>
              <a:rPr lang="vi-VN" sz="2800">
                <a:solidFill>
                  <a:srgbClr val="FF0000"/>
                </a:solidFill>
              </a:rPr>
              <a:t>Hiệu quả và truy cập dữ liệu linh hoạt.</a:t>
            </a:r>
          </a:p>
          <a:p>
            <a:r>
              <a:rPr lang="vi-VN" sz="2800"/>
              <a:t>Phù hợp với các tiêu chuẩn.</a:t>
            </a:r>
          </a:p>
          <a:p>
            <a:r>
              <a:rPr lang="vi-VN" sz="2800">
                <a:solidFill>
                  <a:srgbClr val="FF0000"/>
                </a:solidFill>
              </a:rPr>
              <a:t>Tăng cường quản trị cơ sở dữ liệu.</a:t>
            </a:r>
          </a:p>
        </p:txBody>
      </p:sp>
      <p:sp>
        <p:nvSpPr>
          <p:cNvPr id="6" name="Text Placeholder 5">
            <a:extLst>
              <a:ext uri="{FF2B5EF4-FFF2-40B4-BE49-F238E27FC236}">
                <a16:creationId xmlns:a16="http://schemas.microsoft.com/office/drawing/2014/main" id="{8C4D21DB-047C-124E-8FDF-F36C82807951}"/>
              </a:ext>
            </a:extLst>
          </p:cNvPr>
          <p:cNvSpPr>
            <a:spLocks noGrp="1"/>
          </p:cNvSpPr>
          <p:nvPr>
            <p:ph type="body" sz="quarter" idx="3"/>
          </p:nvPr>
        </p:nvSpPr>
        <p:spPr/>
        <p:txBody>
          <a:bodyPr/>
          <a:lstStyle/>
          <a:p>
            <a:r>
              <a:rPr lang="en-US">
                <a:solidFill>
                  <a:srgbClr val="008000"/>
                </a:solidFill>
              </a:rPr>
              <a:t>NHƯỢC ĐIỂM</a:t>
            </a:r>
          </a:p>
        </p:txBody>
      </p:sp>
      <p:sp>
        <p:nvSpPr>
          <p:cNvPr id="7" name="Content Placeholder 6">
            <a:extLst>
              <a:ext uri="{FF2B5EF4-FFF2-40B4-BE49-F238E27FC236}">
                <a16:creationId xmlns:a16="http://schemas.microsoft.com/office/drawing/2014/main" id="{41D86E09-2A9A-4249-93C0-BC9D405A0FBB}"/>
              </a:ext>
            </a:extLst>
          </p:cNvPr>
          <p:cNvSpPr>
            <a:spLocks noGrp="1"/>
          </p:cNvSpPr>
          <p:nvPr>
            <p:ph sz="quarter" idx="4"/>
          </p:nvPr>
        </p:nvSpPr>
        <p:spPr>
          <a:xfrm>
            <a:off x="6193368" y="2174875"/>
            <a:ext cx="5617632" cy="3951288"/>
          </a:xfrm>
        </p:spPr>
        <p:txBody>
          <a:bodyPr/>
          <a:lstStyle/>
          <a:p>
            <a:r>
              <a:rPr lang="vi-VN" sz="2800"/>
              <a:t>Hệ thống phức tạp</a:t>
            </a:r>
          </a:p>
          <a:p>
            <a:r>
              <a:rPr lang="vi-VN" sz="2800">
                <a:solidFill>
                  <a:srgbClr val="FF0000"/>
                </a:solidFill>
              </a:rPr>
              <a:t>Đòi hỏi phải có sự quen thuộc với cấu trúc nội bộ để truy cập dữ liệu.</a:t>
            </a:r>
          </a:p>
          <a:p>
            <a:r>
              <a:rPr lang="vi-VN" sz="2800"/>
              <a:t>Thay đổi cấu trúc nhỏ đòi hỏi thay đổi chương trình.</a:t>
            </a:r>
          </a:p>
        </p:txBody>
      </p:sp>
    </p:spTree>
    <p:extLst>
      <p:ext uri="{BB962C8B-B14F-4D97-AF65-F5344CB8AC3E}">
        <p14:creationId xmlns:p14="http://schemas.microsoft.com/office/powerpoint/2010/main" val="50632585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DB499-34BB-8F4B-88D8-1F53CF797D2F}"/>
              </a:ext>
            </a:extLst>
          </p:cNvPr>
          <p:cNvSpPr>
            <a:spLocks noGrp="1"/>
          </p:cNvSpPr>
          <p:nvPr>
            <p:ph type="title"/>
          </p:nvPr>
        </p:nvSpPr>
        <p:spPr>
          <a:xfrm>
            <a:off x="609600" y="3429000"/>
            <a:ext cx="10972800" cy="1143000"/>
          </a:xfrm>
        </p:spPr>
        <p:txBody>
          <a:bodyPr/>
          <a:lstStyle/>
          <a:p>
            <a:pPr algn="l"/>
            <a:r>
              <a:rPr lang="en-US"/>
              <a:t>Chỉ mục và Khoá</a:t>
            </a:r>
          </a:p>
        </p:txBody>
      </p:sp>
    </p:spTree>
    <p:extLst>
      <p:ext uri="{BB962C8B-B14F-4D97-AF65-F5344CB8AC3E}">
        <p14:creationId xmlns:p14="http://schemas.microsoft.com/office/powerpoint/2010/main" val="247199097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DF7D3F2-F511-B343-90BC-84172B1E71F5}"/>
              </a:ext>
            </a:extLst>
          </p:cNvPr>
          <p:cNvSpPr>
            <a:spLocks noGrp="1"/>
          </p:cNvSpPr>
          <p:nvPr>
            <p:ph type="title"/>
          </p:nvPr>
        </p:nvSpPr>
        <p:spPr/>
        <p:txBody>
          <a:bodyPr/>
          <a:lstStyle/>
          <a:p>
            <a:r>
              <a:rPr lang="en-US"/>
              <a:t>Chỉ mục</a:t>
            </a:r>
          </a:p>
        </p:txBody>
      </p:sp>
      <p:sp>
        <p:nvSpPr>
          <p:cNvPr id="10" name="Content Placeholder 9">
            <a:extLst>
              <a:ext uri="{FF2B5EF4-FFF2-40B4-BE49-F238E27FC236}">
                <a16:creationId xmlns:a16="http://schemas.microsoft.com/office/drawing/2014/main" id="{9F6EC1DD-9605-6D4F-9463-2CB8382D7C0C}"/>
              </a:ext>
            </a:extLst>
          </p:cNvPr>
          <p:cNvSpPr>
            <a:spLocks noGrp="1"/>
          </p:cNvSpPr>
          <p:nvPr>
            <p:ph idx="1"/>
          </p:nvPr>
        </p:nvSpPr>
        <p:spPr/>
        <p:txBody>
          <a:bodyPr/>
          <a:lstStyle/>
          <a:p>
            <a:r>
              <a:rPr lang="en-US"/>
              <a:t>Chỉ mục (index) là </a:t>
            </a:r>
            <a:r>
              <a:rPr lang="en-US">
                <a:solidFill>
                  <a:srgbClr val="FF0000"/>
                </a:solidFill>
              </a:rPr>
              <a:t>bảng tra cứu đặc biệt </a:t>
            </a:r>
            <a:r>
              <a:rPr lang="en-US"/>
              <a:t>mà Database Search Engine có thể sử dụng để tăng nhanh thời gian và hiệu suất thu thập dữ liệu.</a:t>
            </a:r>
          </a:p>
          <a:p>
            <a:r>
              <a:rPr lang="en-US" altLang="en-US"/>
              <a:t>Phân loại:</a:t>
            </a:r>
          </a:p>
          <a:p>
            <a:pPr lvl="1"/>
            <a:r>
              <a:rPr lang="en-US" altLang="en-US"/>
              <a:t>Chỉ mục trên cột là khóa.</a:t>
            </a:r>
          </a:p>
          <a:p>
            <a:pPr lvl="1"/>
            <a:r>
              <a:rPr lang="en-US" altLang="en-US"/>
              <a:t>Chỉ mục trên cột không là khóa.</a:t>
            </a:r>
          </a:p>
          <a:p>
            <a:pPr lvl="1"/>
            <a:r>
              <a:rPr lang="en-US" altLang="en-US">
                <a:solidFill>
                  <a:srgbClr val="FF0000"/>
                </a:solidFill>
              </a:rPr>
              <a:t>B Tree</a:t>
            </a:r>
            <a:r>
              <a:rPr lang="en-US" altLang="en-US"/>
              <a:t>.</a:t>
            </a:r>
          </a:p>
          <a:p>
            <a:endParaRPr lang="en-US"/>
          </a:p>
        </p:txBody>
      </p:sp>
    </p:spTree>
    <p:extLst>
      <p:ext uri="{BB962C8B-B14F-4D97-AF65-F5344CB8AC3E}">
        <p14:creationId xmlns:p14="http://schemas.microsoft.com/office/powerpoint/2010/main" val="130181490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a:extLst>
              <a:ext uri="{FF2B5EF4-FFF2-40B4-BE49-F238E27FC236}">
                <a16:creationId xmlns:a16="http://schemas.microsoft.com/office/drawing/2014/main" id="{1BDB48B5-E7E2-1547-88F4-244BF564FC07}"/>
              </a:ext>
            </a:extLst>
          </p:cNvPr>
          <p:cNvSpPr>
            <a:spLocks noChangeArrowheads="1"/>
          </p:cNvSpPr>
          <p:nvPr/>
        </p:nvSpPr>
        <p:spPr bwMode="auto">
          <a:xfrm>
            <a:off x="1524000" y="2421523"/>
            <a:ext cx="3674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endParaRPr lang="en-US" altLang="en-US" sz="1600"/>
          </a:p>
        </p:txBody>
      </p:sp>
      <p:sp>
        <p:nvSpPr>
          <p:cNvPr id="2" name="Title 1">
            <a:extLst>
              <a:ext uri="{FF2B5EF4-FFF2-40B4-BE49-F238E27FC236}">
                <a16:creationId xmlns:a16="http://schemas.microsoft.com/office/drawing/2014/main" id="{9AC78148-7BC3-C249-81E4-AD731FD059DF}"/>
              </a:ext>
            </a:extLst>
          </p:cNvPr>
          <p:cNvSpPr>
            <a:spLocks noGrp="1"/>
          </p:cNvSpPr>
          <p:nvPr>
            <p:ph type="title"/>
          </p:nvPr>
        </p:nvSpPr>
        <p:spPr/>
        <p:txBody>
          <a:bodyPr/>
          <a:lstStyle/>
          <a:p>
            <a:r>
              <a:rPr lang="en-US"/>
              <a:t>Ví dụ về chỉ mục trong thực tế</a:t>
            </a:r>
          </a:p>
        </p:txBody>
      </p:sp>
      <p:pic>
        <p:nvPicPr>
          <p:cNvPr id="4100" name="Picture 4" descr="Book Indexing: Why Produce A Book Index And Who Should Do It?">
            <a:extLst>
              <a:ext uri="{FF2B5EF4-FFF2-40B4-BE49-F238E27FC236}">
                <a16:creationId xmlns:a16="http://schemas.microsoft.com/office/drawing/2014/main" id="{7CB6AAF1-0776-2542-9649-8C0D90398F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295400"/>
            <a:ext cx="4385674" cy="472678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Write you a professional book index in two weeks by Chaimorent">
            <a:extLst>
              <a:ext uri="{FF2B5EF4-FFF2-40B4-BE49-F238E27FC236}">
                <a16:creationId xmlns:a16="http://schemas.microsoft.com/office/drawing/2014/main" id="{0A0B700E-8707-C442-B7A8-51BAE26934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6800" y="1657790"/>
            <a:ext cx="5207000" cy="4002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82693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65885-7037-554D-AA60-5589175B50A7}"/>
              </a:ext>
            </a:extLst>
          </p:cNvPr>
          <p:cNvSpPr>
            <a:spLocks noGrp="1"/>
          </p:cNvSpPr>
          <p:nvPr>
            <p:ph type="title"/>
          </p:nvPr>
        </p:nvSpPr>
        <p:spPr/>
        <p:txBody>
          <a:bodyPr/>
          <a:lstStyle/>
          <a:p>
            <a:r>
              <a:rPr lang="en-US" dirty="0" err="1"/>
              <a:t>Chỉ</a:t>
            </a:r>
            <a:r>
              <a:rPr lang="en-US" dirty="0"/>
              <a:t> </a:t>
            </a:r>
            <a:r>
              <a:rPr lang="en-US" dirty="0" err="1"/>
              <a:t>mục</a:t>
            </a:r>
            <a:r>
              <a:rPr lang="en-US" dirty="0"/>
              <a:t> </a:t>
            </a:r>
            <a:r>
              <a:rPr lang="en-US" dirty="0" err="1"/>
              <a:t>trên</a:t>
            </a:r>
            <a:r>
              <a:rPr lang="en-US" dirty="0"/>
              <a:t> </a:t>
            </a:r>
            <a:r>
              <a:rPr lang="en-US" dirty="0" err="1"/>
              <a:t>cột</a:t>
            </a:r>
            <a:r>
              <a:rPr lang="en-US" dirty="0"/>
              <a:t> </a:t>
            </a:r>
            <a:r>
              <a:rPr lang="en-US" dirty="0" err="1"/>
              <a:t>là</a:t>
            </a:r>
            <a:r>
              <a:rPr lang="en-US" dirty="0"/>
              <a:t> </a:t>
            </a:r>
            <a:r>
              <a:rPr lang="en-US" dirty="0" err="1"/>
              <a:t>khoá</a:t>
            </a:r>
            <a:endParaRPr lang="en-US" dirty="0"/>
          </a:p>
        </p:txBody>
      </p:sp>
      <p:sp>
        <p:nvSpPr>
          <p:cNvPr id="3" name="Content Placeholder 2">
            <a:extLst>
              <a:ext uri="{FF2B5EF4-FFF2-40B4-BE49-F238E27FC236}">
                <a16:creationId xmlns:a16="http://schemas.microsoft.com/office/drawing/2014/main" id="{7AD66EC3-7A38-8E47-9054-04C746E4A9E0}"/>
              </a:ext>
            </a:extLst>
          </p:cNvPr>
          <p:cNvSpPr>
            <a:spLocks noGrp="1"/>
          </p:cNvSpPr>
          <p:nvPr>
            <p:ph idx="1"/>
          </p:nvPr>
        </p:nvSpPr>
        <p:spPr>
          <a:xfrm>
            <a:off x="609600" y="1295400"/>
            <a:ext cx="10972800" cy="4800600"/>
          </a:xfrm>
        </p:spPr>
        <p:txBody>
          <a:bodyPr/>
          <a:lstStyle/>
          <a:p>
            <a:pPr>
              <a:lnSpc>
                <a:spcPct val="90000"/>
              </a:lnSpc>
            </a:pPr>
            <a:r>
              <a:rPr lang="en-US" altLang="en-US" dirty="0" err="1"/>
              <a:t>Tập</a:t>
            </a:r>
            <a:r>
              <a:rPr lang="en-US" altLang="en-US" dirty="0"/>
              <a:t> tin </a:t>
            </a:r>
            <a:r>
              <a:rPr lang="en-US" altLang="en-US" dirty="0" err="1"/>
              <a:t>chỉ</a:t>
            </a:r>
            <a:r>
              <a:rPr lang="en-US" altLang="en-US" dirty="0"/>
              <a:t> </a:t>
            </a:r>
            <a:r>
              <a:rPr lang="en-US" altLang="en-US" dirty="0" err="1"/>
              <a:t>mục</a:t>
            </a:r>
            <a:r>
              <a:rPr lang="en-US" altLang="en-US" dirty="0"/>
              <a:t> </a:t>
            </a:r>
            <a:r>
              <a:rPr lang="en-US" altLang="en-US" dirty="0" err="1"/>
              <a:t>là</a:t>
            </a:r>
            <a:r>
              <a:rPr lang="en-US" altLang="en-US" dirty="0"/>
              <a:t> </a:t>
            </a:r>
            <a:r>
              <a:rPr lang="en-US" altLang="en-US" dirty="0" err="1"/>
              <a:t>một</a:t>
            </a:r>
            <a:r>
              <a:rPr lang="en-US" altLang="en-US" dirty="0"/>
              <a:t> FILE </a:t>
            </a:r>
            <a:r>
              <a:rPr lang="en-US" altLang="en-US" dirty="0" err="1"/>
              <a:t>với</a:t>
            </a:r>
            <a:r>
              <a:rPr lang="en-US" altLang="en-US" dirty="0"/>
              <a:t> </a:t>
            </a:r>
            <a:r>
              <a:rPr lang="en-US" altLang="en-US" dirty="0" err="1"/>
              <a:t>các</a:t>
            </a:r>
            <a:r>
              <a:rPr lang="en-US" altLang="en-US" dirty="0"/>
              <a:t> </a:t>
            </a:r>
            <a:r>
              <a:rPr lang="en-US" altLang="en-US" dirty="0" err="1"/>
              <a:t>mẫu</a:t>
            </a:r>
            <a:r>
              <a:rPr lang="en-US" altLang="en-US" dirty="0"/>
              <a:t> tin </a:t>
            </a:r>
            <a:r>
              <a:rPr lang="en-US" altLang="en-US" dirty="0" err="1"/>
              <a:t>có</a:t>
            </a:r>
            <a:r>
              <a:rPr lang="en-US" altLang="en-US" dirty="0"/>
              <a:t> 2 </a:t>
            </a:r>
            <a:r>
              <a:rPr lang="en-US" altLang="en-US" dirty="0" err="1"/>
              <a:t>cột</a:t>
            </a:r>
            <a:r>
              <a:rPr lang="en-US" altLang="en-US" dirty="0"/>
              <a:t>: </a:t>
            </a:r>
            <a:r>
              <a:rPr lang="en-US" altLang="en-US" dirty="0" err="1">
                <a:solidFill>
                  <a:srgbClr val="FF0000"/>
                </a:solidFill>
              </a:rPr>
              <a:t>khóa</a:t>
            </a:r>
            <a:r>
              <a:rPr lang="en-US" altLang="en-US" dirty="0">
                <a:solidFill>
                  <a:srgbClr val="FF0000"/>
                </a:solidFill>
              </a:rPr>
              <a:t> </a:t>
            </a:r>
            <a:r>
              <a:rPr lang="en-US" altLang="en-US" dirty="0" err="1">
                <a:solidFill>
                  <a:srgbClr val="FF0000"/>
                </a:solidFill>
              </a:rPr>
              <a:t>và</a:t>
            </a:r>
            <a:r>
              <a:rPr lang="en-US" altLang="en-US" dirty="0">
                <a:solidFill>
                  <a:srgbClr val="FF0000"/>
                </a:solidFill>
              </a:rPr>
              <a:t> </a:t>
            </a:r>
            <a:r>
              <a:rPr lang="en-US" altLang="en-US" dirty="0" err="1">
                <a:solidFill>
                  <a:srgbClr val="FF0000"/>
                </a:solidFill>
              </a:rPr>
              <a:t>địa</a:t>
            </a:r>
            <a:r>
              <a:rPr lang="en-US" altLang="en-US" dirty="0">
                <a:solidFill>
                  <a:srgbClr val="FF0000"/>
                </a:solidFill>
              </a:rPr>
              <a:t> </a:t>
            </a:r>
            <a:r>
              <a:rPr lang="en-US" altLang="en-US" dirty="0" err="1">
                <a:solidFill>
                  <a:srgbClr val="FF0000"/>
                </a:solidFill>
              </a:rPr>
              <a:t>chỉ</a:t>
            </a:r>
            <a:r>
              <a:rPr lang="en-US" altLang="en-US" dirty="0">
                <a:solidFill>
                  <a:srgbClr val="FF0000"/>
                </a:solidFill>
              </a:rPr>
              <a:t> block</a:t>
            </a:r>
            <a:r>
              <a:rPr lang="en-US" altLang="en-US" dirty="0"/>
              <a:t>, </a:t>
            </a:r>
            <a:r>
              <a:rPr lang="en-US" altLang="en-US" dirty="0" err="1">
                <a:solidFill>
                  <a:srgbClr val="FF0000"/>
                </a:solidFill>
              </a:rPr>
              <a:t>đã</a:t>
            </a:r>
            <a:r>
              <a:rPr lang="en-US" altLang="en-US" dirty="0">
                <a:solidFill>
                  <a:srgbClr val="FF0000"/>
                </a:solidFill>
              </a:rPr>
              <a:t> </a:t>
            </a:r>
            <a:r>
              <a:rPr lang="en-US" altLang="en-US" dirty="0" err="1">
                <a:solidFill>
                  <a:srgbClr val="FF0000"/>
                </a:solidFill>
              </a:rPr>
              <a:t>được</a:t>
            </a:r>
            <a:r>
              <a:rPr lang="en-US" altLang="en-US" dirty="0">
                <a:solidFill>
                  <a:srgbClr val="FF0000"/>
                </a:solidFill>
              </a:rPr>
              <a:t> </a:t>
            </a:r>
            <a:r>
              <a:rPr lang="en-US" altLang="en-US" dirty="0" err="1">
                <a:solidFill>
                  <a:srgbClr val="FF0000"/>
                </a:solidFill>
              </a:rPr>
              <a:t>sắp</a:t>
            </a:r>
            <a:r>
              <a:rPr lang="en-US" altLang="en-US" dirty="0">
                <a:solidFill>
                  <a:srgbClr val="FF0000"/>
                </a:solidFill>
              </a:rPr>
              <a:t> </a:t>
            </a:r>
            <a:r>
              <a:rPr lang="en-US" altLang="en-US" dirty="0" err="1">
                <a:solidFill>
                  <a:srgbClr val="FF0000"/>
                </a:solidFill>
              </a:rPr>
              <a:t>trên</a:t>
            </a:r>
            <a:r>
              <a:rPr lang="en-US" altLang="en-US" dirty="0">
                <a:solidFill>
                  <a:srgbClr val="FF0000"/>
                </a:solidFill>
              </a:rPr>
              <a:t> </a:t>
            </a:r>
            <a:r>
              <a:rPr lang="en-US" altLang="en-US" dirty="0" err="1">
                <a:solidFill>
                  <a:srgbClr val="FF0000"/>
                </a:solidFill>
              </a:rPr>
              <a:t>thuộc</a:t>
            </a:r>
            <a:r>
              <a:rPr lang="en-US" altLang="en-US" dirty="0">
                <a:solidFill>
                  <a:srgbClr val="FF0000"/>
                </a:solidFill>
              </a:rPr>
              <a:t> </a:t>
            </a:r>
            <a:r>
              <a:rPr lang="en-US" altLang="en-US" dirty="0" err="1">
                <a:solidFill>
                  <a:srgbClr val="FF0000"/>
                </a:solidFill>
              </a:rPr>
              <a:t>tính</a:t>
            </a:r>
            <a:r>
              <a:rPr lang="en-US" altLang="en-US" dirty="0">
                <a:solidFill>
                  <a:srgbClr val="FF0000"/>
                </a:solidFill>
              </a:rPr>
              <a:t> </a:t>
            </a:r>
            <a:r>
              <a:rPr lang="en-US" altLang="en-US" dirty="0" err="1">
                <a:solidFill>
                  <a:srgbClr val="FF0000"/>
                </a:solidFill>
              </a:rPr>
              <a:t>khóa</a:t>
            </a:r>
            <a:r>
              <a:rPr lang="en-US" altLang="en-US" dirty="0"/>
              <a:t>. </a:t>
            </a:r>
            <a:r>
              <a:rPr lang="en-US" altLang="en-US" dirty="0" err="1"/>
              <a:t>Địa</a:t>
            </a:r>
            <a:r>
              <a:rPr lang="en-US" altLang="en-US" dirty="0"/>
              <a:t> </a:t>
            </a:r>
            <a:r>
              <a:rPr lang="en-US" altLang="en-US" dirty="0" err="1"/>
              <a:t>chỉ</a:t>
            </a:r>
            <a:r>
              <a:rPr lang="en-US" altLang="en-US" dirty="0"/>
              <a:t> </a:t>
            </a:r>
            <a:r>
              <a:rPr lang="en-US" altLang="en-US" dirty="0" err="1"/>
              <a:t>khóa</a:t>
            </a:r>
            <a:r>
              <a:rPr lang="en-US" altLang="en-US" dirty="0"/>
              <a:t> </a:t>
            </a:r>
            <a:r>
              <a:rPr lang="en-US" altLang="en-US" dirty="0" err="1"/>
              <a:t>cho</a:t>
            </a:r>
            <a:r>
              <a:rPr lang="en-US" altLang="en-US" dirty="0"/>
              <a:t> </a:t>
            </a:r>
            <a:r>
              <a:rPr lang="en-US" altLang="en-US" dirty="0" err="1"/>
              <a:t>biết</a:t>
            </a:r>
            <a:r>
              <a:rPr lang="en-US" altLang="en-US" dirty="0"/>
              <a:t> </a:t>
            </a:r>
            <a:r>
              <a:rPr lang="en-US" altLang="en-US" dirty="0" err="1">
                <a:solidFill>
                  <a:srgbClr val="FF0000"/>
                </a:solidFill>
              </a:rPr>
              <a:t>vị</a:t>
            </a:r>
            <a:r>
              <a:rPr lang="en-US" altLang="en-US" dirty="0">
                <a:solidFill>
                  <a:srgbClr val="FF0000"/>
                </a:solidFill>
              </a:rPr>
              <a:t> </a:t>
            </a:r>
            <a:r>
              <a:rPr lang="en-US" altLang="en-US" dirty="0" err="1">
                <a:solidFill>
                  <a:srgbClr val="FF0000"/>
                </a:solidFill>
              </a:rPr>
              <a:t>trí</a:t>
            </a:r>
            <a:r>
              <a:rPr lang="en-US" altLang="en-US" dirty="0">
                <a:solidFill>
                  <a:srgbClr val="FF0000"/>
                </a:solidFill>
              </a:rPr>
              <a:t> </a:t>
            </a:r>
            <a:r>
              <a:rPr lang="en-US" altLang="en-US" dirty="0" err="1">
                <a:solidFill>
                  <a:srgbClr val="FF0000"/>
                </a:solidFill>
              </a:rPr>
              <a:t>của</a:t>
            </a:r>
            <a:r>
              <a:rPr lang="en-US" altLang="en-US" dirty="0">
                <a:solidFill>
                  <a:srgbClr val="FF0000"/>
                </a:solidFill>
              </a:rPr>
              <a:t> block </a:t>
            </a:r>
            <a:r>
              <a:rPr lang="en-US" altLang="en-US" dirty="0" err="1">
                <a:solidFill>
                  <a:srgbClr val="FF0000"/>
                </a:solidFill>
              </a:rPr>
              <a:t>chứa</a:t>
            </a:r>
            <a:r>
              <a:rPr lang="en-US" altLang="en-US" dirty="0">
                <a:solidFill>
                  <a:srgbClr val="FF0000"/>
                </a:solidFill>
              </a:rPr>
              <a:t> </a:t>
            </a:r>
            <a:r>
              <a:rPr lang="en-US" altLang="en-US" dirty="0" err="1">
                <a:solidFill>
                  <a:srgbClr val="FF0000"/>
                </a:solidFill>
              </a:rPr>
              <a:t>mẫu</a:t>
            </a:r>
            <a:r>
              <a:rPr lang="en-US" altLang="en-US" dirty="0">
                <a:solidFill>
                  <a:srgbClr val="FF0000"/>
                </a:solidFill>
              </a:rPr>
              <a:t> tin </a:t>
            </a:r>
            <a:r>
              <a:rPr lang="en-US" altLang="en-US" dirty="0" err="1">
                <a:solidFill>
                  <a:srgbClr val="FF0000"/>
                </a:solidFill>
              </a:rPr>
              <a:t>trên</a:t>
            </a:r>
            <a:r>
              <a:rPr lang="en-US" altLang="en-US" dirty="0">
                <a:solidFill>
                  <a:srgbClr val="FF0000"/>
                </a:solidFill>
              </a:rPr>
              <a:t> </a:t>
            </a:r>
            <a:r>
              <a:rPr lang="en-US" altLang="en-US" dirty="0" err="1">
                <a:solidFill>
                  <a:srgbClr val="FF0000"/>
                </a:solidFill>
              </a:rPr>
              <a:t>đĩa</a:t>
            </a:r>
            <a:r>
              <a:rPr lang="en-US" altLang="en-US" dirty="0"/>
              <a:t>. </a:t>
            </a:r>
            <a:r>
              <a:rPr lang="en-US" altLang="en-US" dirty="0" err="1"/>
              <a:t>Tập</a:t>
            </a:r>
            <a:r>
              <a:rPr lang="en-US" altLang="en-US" dirty="0"/>
              <a:t> tin </a:t>
            </a:r>
            <a:r>
              <a:rPr lang="en-US" altLang="en-US" dirty="0" err="1"/>
              <a:t>chỉ</a:t>
            </a:r>
            <a:r>
              <a:rPr lang="en-US" altLang="en-US" dirty="0"/>
              <a:t> </a:t>
            </a:r>
            <a:r>
              <a:rPr lang="en-US" altLang="en-US" dirty="0" err="1"/>
              <a:t>mục</a:t>
            </a:r>
            <a:r>
              <a:rPr lang="en-US" altLang="en-US" dirty="0"/>
              <a:t> </a:t>
            </a:r>
            <a:r>
              <a:rPr lang="en-US" altLang="en-US" dirty="0" err="1"/>
              <a:t>có</a:t>
            </a:r>
            <a:r>
              <a:rPr lang="en-US" altLang="en-US" dirty="0"/>
              <a:t> </a:t>
            </a:r>
            <a:r>
              <a:rPr lang="en-US" altLang="en-US" dirty="0" err="1">
                <a:solidFill>
                  <a:srgbClr val="FF0000"/>
                </a:solidFill>
              </a:rPr>
              <a:t>kích</a:t>
            </a:r>
            <a:r>
              <a:rPr lang="en-US" altLang="en-US" dirty="0">
                <a:solidFill>
                  <a:srgbClr val="FF0000"/>
                </a:solidFill>
              </a:rPr>
              <a:t> </a:t>
            </a:r>
            <a:r>
              <a:rPr lang="en-US" altLang="en-US" dirty="0" err="1">
                <a:solidFill>
                  <a:srgbClr val="FF0000"/>
                </a:solidFill>
              </a:rPr>
              <a:t>thước</a:t>
            </a:r>
            <a:r>
              <a:rPr lang="en-US" altLang="en-US" dirty="0">
                <a:solidFill>
                  <a:srgbClr val="FF0000"/>
                </a:solidFill>
              </a:rPr>
              <a:t> </a:t>
            </a:r>
            <a:r>
              <a:rPr lang="en-US" altLang="en-US" dirty="0" err="1">
                <a:solidFill>
                  <a:srgbClr val="FF0000"/>
                </a:solidFill>
              </a:rPr>
              <a:t>nhỏ</a:t>
            </a:r>
            <a:r>
              <a:rPr lang="en-US" altLang="en-US" dirty="0">
                <a:solidFill>
                  <a:srgbClr val="FF0000"/>
                </a:solidFill>
              </a:rPr>
              <a:t> </a:t>
            </a:r>
            <a:r>
              <a:rPr lang="en-US" altLang="en-US" dirty="0" err="1">
                <a:solidFill>
                  <a:srgbClr val="FF0000"/>
                </a:solidFill>
              </a:rPr>
              <a:t>hơn</a:t>
            </a:r>
            <a:r>
              <a:rPr lang="en-US" altLang="en-US" dirty="0">
                <a:solidFill>
                  <a:srgbClr val="FF0000"/>
                </a:solidFill>
              </a:rPr>
              <a:t> </a:t>
            </a:r>
            <a:r>
              <a:rPr lang="en-US" altLang="en-US" dirty="0" err="1">
                <a:solidFill>
                  <a:srgbClr val="FF0000"/>
                </a:solidFill>
              </a:rPr>
              <a:t>nhiều</a:t>
            </a:r>
            <a:r>
              <a:rPr lang="en-US" altLang="en-US" dirty="0">
                <a:solidFill>
                  <a:srgbClr val="FF0000"/>
                </a:solidFill>
              </a:rPr>
              <a:t> so </a:t>
            </a:r>
            <a:r>
              <a:rPr lang="en-US" altLang="en-US" dirty="0" err="1">
                <a:solidFill>
                  <a:srgbClr val="FF0000"/>
                </a:solidFill>
              </a:rPr>
              <a:t>với</a:t>
            </a:r>
            <a:r>
              <a:rPr lang="en-US" altLang="en-US" dirty="0">
                <a:solidFill>
                  <a:srgbClr val="FF0000"/>
                </a:solidFill>
              </a:rPr>
              <a:t> FILE </a:t>
            </a:r>
            <a:r>
              <a:rPr lang="en-US" altLang="en-US" dirty="0" err="1">
                <a:solidFill>
                  <a:srgbClr val="FF0000"/>
                </a:solidFill>
              </a:rPr>
              <a:t>dữ</a:t>
            </a:r>
            <a:r>
              <a:rPr lang="en-US" altLang="en-US" dirty="0">
                <a:solidFill>
                  <a:srgbClr val="FF0000"/>
                </a:solidFill>
              </a:rPr>
              <a:t> </a:t>
            </a:r>
            <a:r>
              <a:rPr lang="en-US" altLang="en-US" dirty="0" err="1">
                <a:solidFill>
                  <a:srgbClr val="FF0000"/>
                </a:solidFill>
              </a:rPr>
              <a:t>liệu</a:t>
            </a:r>
            <a:r>
              <a:rPr lang="en-US" altLang="en-US" dirty="0">
                <a:solidFill>
                  <a:srgbClr val="FF0000"/>
                </a:solidFill>
              </a:rPr>
              <a:t> </a:t>
            </a:r>
            <a:r>
              <a:rPr lang="en-US" altLang="en-US" dirty="0" err="1">
                <a:solidFill>
                  <a:srgbClr val="FF0000"/>
                </a:solidFill>
              </a:rPr>
              <a:t>chính</a:t>
            </a:r>
            <a:r>
              <a:rPr lang="en-US" altLang="en-US" dirty="0"/>
              <a:t>. </a:t>
            </a:r>
            <a:r>
              <a:rPr lang="en-US" altLang="en-US" dirty="0" err="1"/>
              <a:t>Vì</a:t>
            </a:r>
            <a:r>
              <a:rPr lang="en-US" altLang="en-US" dirty="0"/>
              <a:t> </a:t>
            </a:r>
            <a:r>
              <a:rPr lang="en-US" altLang="en-US" dirty="0" err="1"/>
              <a:t>vậy</a:t>
            </a:r>
            <a:r>
              <a:rPr lang="en-US" altLang="en-US" dirty="0"/>
              <a:t> </a:t>
            </a:r>
            <a:r>
              <a:rPr lang="en-US" altLang="en-US" dirty="0" err="1"/>
              <a:t>tập</a:t>
            </a:r>
            <a:r>
              <a:rPr lang="en-US" altLang="en-US" dirty="0"/>
              <a:t> tin </a:t>
            </a:r>
            <a:r>
              <a:rPr lang="en-US" altLang="en-US" dirty="0" err="1"/>
              <a:t>chỉ</a:t>
            </a:r>
            <a:r>
              <a:rPr lang="en-US" altLang="en-US" dirty="0"/>
              <a:t> </a:t>
            </a:r>
            <a:r>
              <a:rPr lang="en-US" altLang="en-US" dirty="0" err="1"/>
              <a:t>mục</a:t>
            </a:r>
            <a:r>
              <a:rPr lang="en-US" altLang="en-US" dirty="0"/>
              <a:t> </a:t>
            </a:r>
            <a:r>
              <a:rPr lang="en-US" altLang="en-US" dirty="0" err="1"/>
              <a:t>sẽ</a:t>
            </a:r>
            <a:r>
              <a:rPr lang="en-US" altLang="en-US" dirty="0"/>
              <a:t> </a:t>
            </a:r>
            <a:r>
              <a:rPr lang="en-US" altLang="en-US" dirty="0" err="1"/>
              <a:t>được</a:t>
            </a:r>
            <a:r>
              <a:rPr lang="en-US" altLang="en-US" dirty="0"/>
              <a:t> </a:t>
            </a:r>
            <a:r>
              <a:rPr lang="en-US" altLang="en-US" dirty="0" err="1"/>
              <a:t>đọc</a:t>
            </a:r>
            <a:r>
              <a:rPr lang="en-US" altLang="en-US" dirty="0"/>
              <a:t> </a:t>
            </a:r>
            <a:r>
              <a:rPr lang="en-US" altLang="en-US" dirty="0" err="1"/>
              <a:t>vào</a:t>
            </a:r>
            <a:r>
              <a:rPr lang="en-US" altLang="en-US" dirty="0"/>
              <a:t> </a:t>
            </a:r>
            <a:r>
              <a:rPr lang="en-US" altLang="en-US" dirty="0" err="1"/>
              <a:t>bộ</a:t>
            </a:r>
            <a:r>
              <a:rPr lang="en-US" altLang="en-US" dirty="0"/>
              <a:t> </a:t>
            </a:r>
            <a:r>
              <a:rPr lang="en-US" altLang="en-US" dirty="0" err="1"/>
              <a:t>nhớ</a:t>
            </a:r>
            <a:r>
              <a:rPr lang="en-US" altLang="en-US" dirty="0"/>
              <a:t> </a:t>
            </a:r>
            <a:r>
              <a:rPr lang="en-US" altLang="en-US" dirty="0" err="1"/>
              <a:t>chính</a:t>
            </a:r>
            <a:r>
              <a:rPr lang="en-US" altLang="en-US" dirty="0"/>
              <a:t> </a:t>
            </a:r>
            <a:r>
              <a:rPr lang="en-US" altLang="en-US" dirty="0" err="1"/>
              <a:t>khi</a:t>
            </a:r>
            <a:r>
              <a:rPr lang="en-US" altLang="en-US" dirty="0"/>
              <a:t> </a:t>
            </a:r>
            <a:r>
              <a:rPr lang="en-US" altLang="en-US" dirty="0" err="1"/>
              <a:t>chương</a:t>
            </a:r>
            <a:r>
              <a:rPr lang="en-US" altLang="en-US" dirty="0"/>
              <a:t> </a:t>
            </a:r>
            <a:r>
              <a:rPr lang="en-US" altLang="en-US" dirty="0" err="1"/>
              <a:t>trình</a:t>
            </a:r>
            <a:r>
              <a:rPr lang="en-US" altLang="en-US" dirty="0"/>
              <a:t> CSDL </a:t>
            </a:r>
            <a:r>
              <a:rPr lang="en-US" altLang="en-US" dirty="0" err="1"/>
              <a:t>khởi</a:t>
            </a:r>
            <a:r>
              <a:rPr lang="en-US" altLang="en-US" dirty="0"/>
              <a:t> </a:t>
            </a:r>
            <a:r>
              <a:rPr lang="en-US" altLang="en-US" dirty="0" err="1"/>
              <a:t>động</a:t>
            </a:r>
            <a:r>
              <a:rPr lang="en-US" altLang="en-US" dirty="0"/>
              <a:t>. </a:t>
            </a:r>
          </a:p>
          <a:p>
            <a:pPr>
              <a:lnSpc>
                <a:spcPct val="90000"/>
              </a:lnSpc>
            </a:pPr>
            <a:r>
              <a:rPr lang="en-US" altLang="en-US" dirty="0" err="1"/>
              <a:t>Vì</a:t>
            </a:r>
            <a:r>
              <a:rPr lang="en-US" altLang="en-US" dirty="0"/>
              <a:t> </a:t>
            </a:r>
            <a:r>
              <a:rPr lang="en-US" altLang="en-US" dirty="0" err="1"/>
              <a:t>tập</a:t>
            </a:r>
            <a:r>
              <a:rPr lang="en-US" altLang="en-US" dirty="0"/>
              <a:t> tin </a:t>
            </a:r>
            <a:r>
              <a:rPr lang="en-US" altLang="en-US" dirty="0" err="1"/>
              <a:t>chỉ</a:t>
            </a:r>
            <a:r>
              <a:rPr lang="en-US" altLang="en-US" dirty="0"/>
              <a:t> </a:t>
            </a:r>
            <a:r>
              <a:rPr lang="en-US" altLang="en-US" dirty="0" err="1"/>
              <a:t>mục</a:t>
            </a:r>
            <a:r>
              <a:rPr lang="en-US" altLang="en-US" dirty="0"/>
              <a:t> </a:t>
            </a:r>
            <a:r>
              <a:rPr lang="en-US" altLang="en-US" dirty="0" err="1"/>
              <a:t>đã</a:t>
            </a:r>
            <a:r>
              <a:rPr lang="en-US" altLang="en-US" dirty="0"/>
              <a:t> </a:t>
            </a:r>
            <a:r>
              <a:rPr lang="en-US" altLang="en-US" dirty="0" err="1"/>
              <a:t>được</a:t>
            </a:r>
            <a:r>
              <a:rPr lang="en-US" altLang="en-US" dirty="0"/>
              <a:t> </a:t>
            </a:r>
            <a:r>
              <a:rPr lang="en-US" altLang="en-US" dirty="0" err="1"/>
              <a:t>sắp</a:t>
            </a:r>
            <a:r>
              <a:rPr lang="en-US" altLang="en-US" dirty="0"/>
              <a:t> </a:t>
            </a:r>
            <a:r>
              <a:rPr lang="en-US" altLang="en-US" dirty="0" err="1"/>
              <a:t>nên</a:t>
            </a:r>
            <a:r>
              <a:rPr lang="en-US" altLang="en-US" dirty="0"/>
              <a:t> </a:t>
            </a:r>
            <a:r>
              <a:rPr lang="en-US" altLang="en-US" dirty="0" err="1"/>
              <a:t>nó</a:t>
            </a:r>
            <a:r>
              <a:rPr lang="en-US" altLang="en-US" dirty="0"/>
              <a:t> </a:t>
            </a:r>
            <a:r>
              <a:rPr lang="en-US" altLang="en-US" dirty="0" err="1"/>
              <a:t>dùng</a:t>
            </a:r>
            <a:r>
              <a:rPr lang="en-US" altLang="en-US" dirty="0"/>
              <a:t> </a:t>
            </a:r>
            <a:r>
              <a:rPr lang="en-US" altLang="en-US" i="1" dirty="0" err="1">
                <a:solidFill>
                  <a:srgbClr val="FF0000"/>
                </a:solidFill>
              </a:rPr>
              <a:t>thuật</a:t>
            </a:r>
            <a:r>
              <a:rPr lang="en-US" altLang="en-US" i="1" dirty="0">
                <a:solidFill>
                  <a:srgbClr val="FF0000"/>
                </a:solidFill>
              </a:rPr>
              <a:t> </a:t>
            </a:r>
            <a:r>
              <a:rPr lang="en-US" altLang="en-US" i="1" dirty="0" err="1">
                <a:solidFill>
                  <a:srgbClr val="FF0000"/>
                </a:solidFill>
              </a:rPr>
              <a:t>tóan</a:t>
            </a:r>
            <a:r>
              <a:rPr lang="en-US" altLang="en-US" i="1" dirty="0">
                <a:solidFill>
                  <a:srgbClr val="FF0000"/>
                </a:solidFill>
              </a:rPr>
              <a:t> </a:t>
            </a:r>
            <a:r>
              <a:rPr lang="en-US" altLang="en-US" i="1" dirty="0" err="1">
                <a:solidFill>
                  <a:srgbClr val="FF0000"/>
                </a:solidFill>
              </a:rPr>
              <a:t>tìm</a:t>
            </a:r>
            <a:r>
              <a:rPr lang="en-US" altLang="en-US" i="1" dirty="0">
                <a:solidFill>
                  <a:srgbClr val="FF0000"/>
                </a:solidFill>
              </a:rPr>
              <a:t> </a:t>
            </a:r>
            <a:r>
              <a:rPr lang="en-US" altLang="en-US" i="1" dirty="0" err="1">
                <a:solidFill>
                  <a:srgbClr val="FF0000"/>
                </a:solidFill>
              </a:rPr>
              <a:t>kiếm</a:t>
            </a:r>
            <a:r>
              <a:rPr lang="en-US" altLang="en-US" i="1" dirty="0">
                <a:solidFill>
                  <a:srgbClr val="FF0000"/>
                </a:solidFill>
              </a:rPr>
              <a:t> </a:t>
            </a:r>
            <a:r>
              <a:rPr lang="en-US" altLang="en-US" i="1" dirty="0" err="1">
                <a:solidFill>
                  <a:srgbClr val="FF0000"/>
                </a:solidFill>
              </a:rPr>
              <a:t>nhị</a:t>
            </a:r>
            <a:r>
              <a:rPr lang="en-US" altLang="en-US" i="1" dirty="0">
                <a:solidFill>
                  <a:srgbClr val="FF0000"/>
                </a:solidFill>
              </a:rPr>
              <a:t> </a:t>
            </a:r>
            <a:r>
              <a:rPr lang="en-US" altLang="en-US" i="1" dirty="0" err="1">
                <a:solidFill>
                  <a:srgbClr val="FF0000"/>
                </a:solidFill>
              </a:rPr>
              <a:t>phân</a:t>
            </a:r>
            <a:r>
              <a:rPr lang="en-US" altLang="en-US" i="1" dirty="0">
                <a:solidFill>
                  <a:srgbClr val="FF0000"/>
                </a:solidFill>
              </a:rPr>
              <a:t> </a:t>
            </a:r>
            <a:r>
              <a:rPr lang="en-US" altLang="en-US" i="1" dirty="0" err="1">
                <a:solidFill>
                  <a:srgbClr val="FF0000"/>
                </a:solidFill>
              </a:rPr>
              <a:t>khi</a:t>
            </a:r>
            <a:r>
              <a:rPr lang="en-US" altLang="en-US" i="1" dirty="0">
                <a:solidFill>
                  <a:srgbClr val="FF0000"/>
                </a:solidFill>
              </a:rPr>
              <a:t> </a:t>
            </a:r>
            <a:r>
              <a:rPr lang="en-US" altLang="en-US" i="1" dirty="0" err="1">
                <a:solidFill>
                  <a:srgbClr val="FF0000"/>
                </a:solidFill>
              </a:rPr>
              <a:t>tìm</a:t>
            </a:r>
            <a:r>
              <a:rPr lang="en-US" altLang="en-US" i="1" dirty="0">
                <a:solidFill>
                  <a:srgbClr val="FF0000"/>
                </a:solidFill>
              </a:rPr>
              <a:t> </a:t>
            </a:r>
            <a:r>
              <a:rPr lang="en-US" altLang="en-US" i="1" dirty="0" err="1">
                <a:solidFill>
                  <a:srgbClr val="FF0000"/>
                </a:solidFill>
              </a:rPr>
              <a:t>kiếm</a:t>
            </a:r>
            <a:r>
              <a:rPr lang="en-US" altLang="en-US" dirty="0"/>
              <a:t>.</a:t>
            </a:r>
          </a:p>
          <a:p>
            <a:pPr>
              <a:lnSpc>
                <a:spcPct val="90000"/>
              </a:lnSpc>
            </a:pPr>
            <a:r>
              <a:rPr lang="en-US" altLang="en-US" dirty="0" err="1"/>
              <a:t>Nếu</a:t>
            </a:r>
            <a:r>
              <a:rPr lang="en-US" altLang="en-US" dirty="0"/>
              <a:t> </a:t>
            </a:r>
            <a:r>
              <a:rPr lang="en-US" altLang="en-US" dirty="0">
                <a:solidFill>
                  <a:srgbClr val="FF0000"/>
                </a:solidFill>
              </a:rPr>
              <a:t>1 </a:t>
            </a:r>
            <a:r>
              <a:rPr lang="en-US" altLang="en-US" dirty="0" err="1">
                <a:solidFill>
                  <a:srgbClr val="FF0000"/>
                </a:solidFill>
              </a:rPr>
              <a:t>mẫu</a:t>
            </a:r>
            <a:r>
              <a:rPr lang="en-US" altLang="en-US" dirty="0">
                <a:solidFill>
                  <a:srgbClr val="FF0000"/>
                </a:solidFill>
              </a:rPr>
              <a:t> tin </a:t>
            </a:r>
            <a:r>
              <a:rPr lang="en-US" altLang="en-US" dirty="0" err="1">
                <a:solidFill>
                  <a:srgbClr val="FF0000"/>
                </a:solidFill>
              </a:rPr>
              <a:t>trong</a:t>
            </a:r>
            <a:r>
              <a:rPr lang="en-US" altLang="en-US" dirty="0">
                <a:solidFill>
                  <a:srgbClr val="FF0000"/>
                </a:solidFill>
              </a:rPr>
              <a:t> </a:t>
            </a:r>
            <a:r>
              <a:rPr lang="en-US" altLang="en-US" dirty="0" err="1">
                <a:solidFill>
                  <a:srgbClr val="FF0000"/>
                </a:solidFill>
              </a:rPr>
              <a:t>tập</a:t>
            </a:r>
            <a:r>
              <a:rPr lang="en-US" altLang="en-US" dirty="0">
                <a:solidFill>
                  <a:srgbClr val="FF0000"/>
                </a:solidFill>
              </a:rPr>
              <a:t> tin </a:t>
            </a:r>
            <a:r>
              <a:rPr lang="en-US" altLang="en-US" dirty="0" err="1">
                <a:solidFill>
                  <a:srgbClr val="FF0000"/>
                </a:solidFill>
              </a:rPr>
              <a:t>chỉ</a:t>
            </a:r>
            <a:r>
              <a:rPr lang="en-US" altLang="en-US" dirty="0">
                <a:solidFill>
                  <a:srgbClr val="FF0000"/>
                </a:solidFill>
              </a:rPr>
              <a:t> </a:t>
            </a:r>
            <a:r>
              <a:rPr lang="en-US" altLang="en-US" dirty="0" err="1">
                <a:solidFill>
                  <a:srgbClr val="FF0000"/>
                </a:solidFill>
              </a:rPr>
              <a:t>mục</a:t>
            </a:r>
            <a:r>
              <a:rPr lang="en-US" altLang="en-US" dirty="0">
                <a:solidFill>
                  <a:srgbClr val="FF0000"/>
                </a:solidFill>
              </a:rPr>
              <a:t> </a:t>
            </a:r>
            <a:r>
              <a:rPr lang="en-US" altLang="en-US" dirty="0" err="1">
                <a:solidFill>
                  <a:srgbClr val="FF0000"/>
                </a:solidFill>
              </a:rPr>
              <a:t>tương</a:t>
            </a:r>
            <a:r>
              <a:rPr lang="en-US" altLang="en-US" dirty="0">
                <a:solidFill>
                  <a:srgbClr val="FF0000"/>
                </a:solidFill>
              </a:rPr>
              <a:t> </a:t>
            </a:r>
            <a:r>
              <a:rPr lang="en-US" altLang="en-US" dirty="0" err="1">
                <a:solidFill>
                  <a:srgbClr val="FF0000"/>
                </a:solidFill>
              </a:rPr>
              <a:t>ứng</a:t>
            </a:r>
            <a:r>
              <a:rPr lang="en-US" altLang="en-US" dirty="0">
                <a:solidFill>
                  <a:srgbClr val="FF0000"/>
                </a:solidFill>
              </a:rPr>
              <a:t> 1 </a:t>
            </a:r>
            <a:r>
              <a:rPr lang="en-US" altLang="en-US" dirty="0" err="1">
                <a:solidFill>
                  <a:srgbClr val="FF0000"/>
                </a:solidFill>
              </a:rPr>
              <a:t>mẫu</a:t>
            </a:r>
            <a:r>
              <a:rPr lang="en-US" altLang="en-US" dirty="0">
                <a:solidFill>
                  <a:srgbClr val="FF0000"/>
                </a:solidFill>
              </a:rPr>
              <a:t> tin </a:t>
            </a:r>
            <a:r>
              <a:rPr lang="en-US" altLang="en-US" dirty="0" err="1"/>
              <a:t>trong</a:t>
            </a:r>
            <a:r>
              <a:rPr lang="en-US" altLang="en-US" dirty="0"/>
              <a:t> File </a:t>
            </a:r>
            <a:r>
              <a:rPr lang="en-US" altLang="en-US" dirty="0" err="1"/>
              <a:t>dữ</a:t>
            </a:r>
            <a:r>
              <a:rPr lang="en-US" altLang="en-US" dirty="0"/>
              <a:t> </a:t>
            </a:r>
            <a:r>
              <a:rPr lang="en-US" altLang="en-US" dirty="0" err="1"/>
              <a:t>liệu</a:t>
            </a:r>
            <a:r>
              <a:rPr lang="en-US" altLang="en-US" dirty="0"/>
              <a:t> </a:t>
            </a:r>
            <a:r>
              <a:rPr lang="en-US" altLang="en-US" dirty="0" err="1"/>
              <a:t>chính</a:t>
            </a:r>
            <a:r>
              <a:rPr lang="en-US" altLang="en-US" dirty="0"/>
              <a:t> ta </a:t>
            </a:r>
            <a:r>
              <a:rPr lang="en-US" altLang="en-US" dirty="0" err="1"/>
              <a:t>gọi</a:t>
            </a:r>
            <a:r>
              <a:rPr lang="en-US" altLang="en-US" dirty="0"/>
              <a:t> </a:t>
            </a:r>
            <a:r>
              <a:rPr lang="en-US" altLang="en-US" dirty="0" err="1"/>
              <a:t>chỉ</a:t>
            </a:r>
            <a:r>
              <a:rPr lang="en-US" altLang="en-US" dirty="0"/>
              <a:t> </a:t>
            </a:r>
            <a:r>
              <a:rPr lang="en-US" altLang="en-US" dirty="0" err="1"/>
              <a:t>mục</a:t>
            </a:r>
            <a:r>
              <a:rPr lang="en-US" altLang="en-US" dirty="0"/>
              <a:t> </a:t>
            </a:r>
            <a:r>
              <a:rPr lang="en-US" altLang="en-US" dirty="0" err="1"/>
              <a:t>dày</a:t>
            </a:r>
            <a:r>
              <a:rPr lang="en-US" altLang="en-US" dirty="0"/>
              <a:t> (dense index). </a:t>
            </a:r>
            <a:r>
              <a:rPr lang="en-US" altLang="en-US" dirty="0" err="1"/>
              <a:t>Nếu</a:t>
            </a:r>
            <a:r>
              <a:rPr lang="en-US" altLang="en-US" dirty="0"/>
              <a:t> </a:t>
            </a:r>
            <a:r>
              <a:rPr lang="en-US" altLang="en-US" dirty="0">
                <a:solidFill>
                  <a:srgbClr val="FF0000"/>
                </a:solidFill>
              </a:rPr>
              <a:t>1 </a:t>
            </a:r>
            <a:r>
              <a:rPr lang="en-US" altLang="en-US" dirty="0" err="1">
                <a:solidFill>
                  <a:srgbClr val="FF0000"/>
                </a:solidFill>
              </a:rPr>
              <a:t>mẫu</a:t>
            </a:r>
            <a:r>
              <a:rPr lang="en-US" altLang="en-US" dirty="0">
                <a:solidFill>
                  <a:srgbClr val="FF0000"/>
                </a:solidFill>
              </a:rPr>
              <a:t> tin  </a:t>
            </a:r>
            <a:r>
              <a:rPr lang="en-US" altLang="en-US" dirty="0" err="1">
                <a:solidFill>
                  <a:srgbClr val="FF0000"/>
                </a:solidFill>
              </a:rPr>
              <a:t>trong</a:t>
            </a:r>
            <a:r>
              <a:rPr lang="en-US" altLang="en-US" dirty="0">
                <a:solidFill>
                  <a:srgbClr val="FF0000"/>
                </a:solidFill>
              </a:rPr>
              <a:t> </a:t>
            </a:r>
            <a:r>
              <a:rPr lang="en-US" altLang="en-US" dirty="0" err="1">
                <a:solidFill>
                  <a:srgbClr val="FF0000"/>
                </a:solidFill>
              </a:rPr>
              <a:t>tập</a:t>
            </a:r>
            <a:r>
              <a:rPr lang="en-US" altLang="en-US" dirty="0">
                <a:solidFill>
                  <a:srgbClr val="FF0000"/>
                </a:solidFill>
              </a:rPr>
              <a:t> tin </a:t>
            </a:r>
            <a:r>
              <a:rPr lang="en-US" altLang="en-US" dirty="0" err="1">
                <a:solidFill>
                  <a:srgbClr val="FF0000"/>
                </a:solidFill>
              </a:rPr>
              <a:t>chỉ</a:t>
            </a:r>
            <a:r>
              <a:rPr lang="en-US" altLang="en-US" dirty="0">
                <a:solidFill>
                  <a:srgbClr val="FF0000"/>
                </a:solidFill>
              </a:rPr>
              <a:t> </a:t>
            </a:r>
            <a:r>
              <a:rPr lang="en-US" altLang="en-US" dirty="0" err="1">
                <a:solidFill>
                  <a:srgbClr val="FF0000"/>
                </a:solidFill>
              </a:rPr>
              <a:t>mục</a:t>
            </a:r>
            <a:r>
              <a:rPr lang="en-US" altLang="en-US" dirty="0">
                <a:solidFill>
                  <a:srgbClr val="FF0000"/>
                </a:solidFill>
              </a:rPr>
              <a:t> </a:t>
            </a:r>
            <a:r>
              <a:rPr lang="en-US" altLang="en-US" dirty="0" err="1">
                <a:solidFill>
                  <a:srgbClr val="FF0000"/>
                </a:solidFill>
              </a:rPr>
              <a:t>tương</a:t>
            </a:r>
            <a:r>
              <a:rPr lang="en-US" altLang="en-US" dirty="0">
                <a:solidFill>
                  <a:srgbClr val="FF0000"/>
                </a:solidFill>
              </a:rPr>
              <a:t> </a:t>
            </a:r>
            <a:r>
              <a:rPr lang="en-US" altLang="en-US" dirty="0" err="1">
                <a:solidFill>
                  <a:srgbClr val="FF0000"/>
                </a:solidFill>
              </a:rPr>
              <a:t>ứng</a:t>
            </a:r>
            <a:r>
              <a:rPr lang="en-US" altLang="en-US" dirty="0">
                <a:solidFill>
                  <a:srgbClr val="FF0000"/>
                </a:solidFill>
              </a:rPr>
              <a:t> </a:t>
            </a:r>
            <a:r>
              <a:rPr lang="en-US" altLang="en-US" dirty="0" err="1">
                <a:solidFill>
                  <a:srgbClr val="FF0000"/>
                </a:solidFill>
              </a:rPr>
              <a:t>nhiều</a:t>
            </a:r>
            <a:r>
              <a:rPr lang="en-US" altLang="en-US" dirty="0">
                <a:solidFill>
                  <a:srgbClr val="FF0000"/>
                </a:solidFill>
              </a:rPr>
              <a:t> </a:t>
            </a:r>
            <a:r>
              <a:rPr lang="en-US" altLang="en-US" dirty="0" err="1">
                <a:solidFill>
                  <a:srgbClr val="FF0000"/>
                </a:solidFill>
              </a:rPr>
              <a:t>mẫu</a:t>
            </a:r>
            <a:r>
              <a:rPr lang="en-US" altLang="en-US" dirty="0">
                <a:solidFill>
                  <a:srgbClr val="FF0000"/>
                </a:solidFill>
              </a:rPr>
              <a:t> tin </a:t>
            </a:r>
            <a:r>
              <a:rPr lang="en-US" altLang="en-US" dirty="0" err="1"/>
              <a:t>trong</a:t>
            </a:r>
            <a:r>
              <a:rPr lang="en-US" altLang="en-US" dirty="0"/>
              <a:t> File </a:t>
            </a:r>
            <a:r>
              <a:rPr lang="en-US" altLang="en-US" dirty="0" err="1"/>
              <a:t>dữ</a:t>
            </a:r>
            <a:r>
              <a:rPr lang="en-US" altLang="en-US" dirty="0"/>
              <a:t> </a:t>
            </a:r>
            <a:r>
              <a:rPr lang="en-US" altLang="en-US" dirty="0" err="1"/>
              <a:t>liệu</a:t>
            </a:r>
            <a:r>
              <a:rPr lang="en-US" altLang="en-US" dirty="0"/>
              <a:t> </a:t>
            </a:r>
            <a:r>
              <a:rPr lang="en-US" altLang="en-US" dirty="0" err="1"/>
              <a:t>chính</a:t>
            </a:r>
            <a:r>
              <a:rPr lang="en-US" altLang="en-US" dirty="0"/>
              <a:t> ta </a:t>
            </a:r>
            <a:r>
              <a:rPr lang="en-US" altLang="en-US" dirty="0" err="1"/>
              <a:t>gọi</a:t>
            </a:r>
            <a:r>
              <a:rPr lang="en-US" altLang="en-US" dirty="0"/>
              <a:t> </a:t>
            </a:r>
            <a:r>
              <a:rPr lang="en-US" altLang="en-US" dirty="0" err="1"/>
              <a:t>chỉ</a:t>
            </a:r>
            <a:r>
              <a:rPr lang="en-US" altLang="en-US" dirty="0"/>
              <a:t> </a:t>
            </a:r>
            <a:r>
              <a:rPr lang="en-US" altLang="en-US" dirty="0" err="1"/>
              <a:t>mục</a:t>
            </a:r>
            <a:r>
              <a:rPr lang="en-US" altLang="en-US" dirty="0"/>
              <a:t> </a:t>
            </a:r>
            <a:r>
              <a:rPr lang="en-US" altLang="en-US" dirty="0" err="1"/>
              <a:t>thưa</a:t>
            </a:r>
            <a:r>
              <a:rPr lang="en-US" altLang="en-US" dirty="0"/>
              <a:t> (</a:t>
            </a:r>
            <a:r>
              <a:rPr lang="en-US" altLang="en-US" dirty="0" err="1"/>
              <a:t>nondense</a:t>
            </a:r>
            <a:r>
              <a:rPr lang="en-US" altLang="en-US" dirty="0"/>
              <a:t> index)</a:t>
            </a:r>
          </a:p>
          <a:p>
            <a:endParaRPr lang="en-US" dirty="0"/>
          </a:p>
        </p:txBody>
      </p:sp>
    </p:spTree>
    <p:extLst>
      <p:ext uri="{BB962C8B-B14F-4D97-AF65-F5344CB8AC3E}">
        <p14:creationId xmlns:p14="http://schemas.microsoft.com/office/powerpoint/2010/main" val="183960940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AC4B8-61F6-5B45-9D20-6DD16110A107}"/>
              </a:ext>
            </a:extLst>
          </p:cNvPr>
          <p:cNvSpPr>
            <a:spLocks noGrp="1"/>
          </p:cNvSpPr>
          <p:nvPr>
            <p:ph type="title"/>
          </p:nvPr>
        </p:nvSpPr>
        <p:spPr/>
        <p:txBody>
          <a:bodyPr/>
          <a:lstStyle/>
          <a:p>
            <a:r>
              <a:rPr lang="en-US"/>
              <a:t>Chỉ mục trên cột không là khoá</a:t>
            </a:r>
          </a:p>
        </p:txBody>
      </p:sp>
      <p:sp>
        <p:nvSpPr>
          <p:cNvPr id="3" name="Content Placeholder 2">
            <a:extLst>
              <a:ext uri="{FF2B5EF4-FFF2-40B4-BE49-F238E27FC236}">
                <a16:creationId xmlns:a16="http://schemas.microsoft.com/office/drawing/2014/main" id="{5D1B1A7B-5DA3-694C-841A-1D8E13449859}"/>
              </a:ext>
            </a:extLst>
          </p:cNvPr>
          <p:cNvSpPr>
            <a:spLocks noGrp="1"/>
          </p:cNvSpPr>
          <p:nvPr>
            <p:ph idx="1"/>
          </p:nvPr>
        </p:nvSpPr>
        <p:spPr/>
        <p:txBody>
          <a:bodyPr/>
          <a:lstStyle/>
          <a:p>
            <a:pPr>
              <a:lnSpc>
                <a:spcPct val="90000"/>
              </a:lnSpc>
            </a:pPr>
            <a:r>
              <a:rPr lang="en-US" altLang="en-US" dirty="0" err="1"/>
              <a:t>Nếu</a:t>
            </a:r>
            <a:r>
              <a:rPr lang="en-US" altLang="en-US" dirty="0"/>
              <a:t> </a:t>
            </a:r>
            <a:r>
              <a:rPr lang="en-US" altLang="en-US" dirty="0" err="1"/>
              <a:t>các</a:t>
            </a:r>
            <a:r>
              <a:rPr lang="en-US" altLang="en-US" dirty="0"/>
              <a:t> </a:t>
            </a:r>
            <a:r>
              <a:rPr lang="en-US" altLang="en-US" dirty="0" err="1"/>
              <a:t>mẫu</a:t>
            </a:r>
            <a:r>
              <a:rPr lang="en-US" altLang="en-US" dirty="0"/>
              <a:t> tin </a:t>
            </a:r>
            <a:r>
              <a:rPr lang="en-US" altLang="en-US" dirty="0" err="1">
                <a:solidFill>
                  <a:srgbClr val="FF0000"/>
                </a:solidFill>
              </a:rPr>
              <a:t>đã</a:t>
            </a:r>
            <a:r>
              <a:rPr lang="en-US" altLang="en-US" dirty="0">
                <a:solidFill>
                  <a:srgbClr val="FF0000"/>
                </a:solidFill>
              </a:rPr>
              <a:t> </a:t>
            </a:r>
            <a:r>
              <a:rPr lang="en-US" altLang="en-US" dirty="0" err="1">
                <a:solidFill>
                  <a:srgbClr val="FF0000"/>
                </a:solidFill>
              </a:rPr>
              <a:t>được</a:t>
            </a:r>
            <a:r>
              <a:rPr lang="en-US" altLang="en-US" dirty="0">
                <a:solidFill>
                  <a:srgbClr val="FF0000"/>
                </a:solidFill>
              </a:rPr>
              <a:t> </a:t>
            </a:r>
            <a:r>
              <a:rPr lang="en-US" altLang="en-US" dirty="0" err="1">
                <a:solidFill>
                  <a:srgbClr val="FF0000"/>
                </a:solidFill>
              </a:rPr>
              <a:t>sắp</a:t>
            </a:r>
            <a:r>
              <a:rPr lang="en-US" altLang="en-US" dirty="0">
                <a:solidFill>
                  <a:srgbClr val="FF0000"/>
                </a:solidFill>
              </a:rPr>
              <a:t> </a:t>
            </a:r>
            <a:r>
              <a:rPr lang="en-US" altLang="en-US" dirty="0" err="1">
                <a:solidFill>
                  <a:srgbClr val="FF0000"/>
                </a:solidFill>
              </a:rPr>
              <a:t>trên</a:t>
            </a:r>
            <a:r>
              <a:rPr lang="en-US" altLang="en-US" dirty="0">
                <a:solidFill>
                  <a:srgbClr val="FF0000"/>
                </a:solidFill>
              </a:rPr>
              <a:t> </a:t>
            </a:r>
            <a:r>
              <a:rPr lang="en-US" altLang="en-US" dirty="0" err="1">
                <a:solidFill>
                  <a:srgbClr val="FF0000"/>
                </a:solidFill>
              </a:rPr>
              <a:t>một</a:t>
            </a:r>
            <a:r>
              <a:rPr lang="en-US" altLang="en-US" dirty="0">
                <a:solidFill>
                  <a:srgbClr val="FF0000"/>
                </a:solidFill>
              </a:rPr>
              <a:t> </a:t>
            </a:r>
            <a:r>
              <a:rPr lang="en-US" altLang="en-US" dirty="0" err="1">
                <a:solidFill>
                  <a:srgbClr val="FF0000"/>
                </a:solidFill>
              </a:rPr>
              <a:t>cột</a:t>
            </a:r>
            <a:r>
              <a:rPr lang="en-US" altLang="en-US" dirty="0">
                <a:solidFill>
                  <a:srgbClr val="FF0000"/>
                </a:solidFill>
              </a:rPr>
              <a:t> </a:t>
            </a:r>
            <a:r>
              <a:rPr lang="en-US" altLang="en-US" dirty="0" err="1">
                <a:solidFill>
                  <a:srgbClr val="FF0000"/>
                </a:solidFill>
              </a:rPr>
              <a:t>không</a:t>
            </a:r>
            <a:r>
              <a:rPr lang="en-US" altLang="en-US" dirty="0">
                <a:solidFill>
                  <a:srgbClr val="FF0000"/>
                </a:solidFill>
              </a:rPr>
              <a:t> </a:t>
            </a:r>
            <a:r>
              <a:rPr lang="en-US" altLang="en-US" dirty="0" err="1">
                <a:solidFill>
                  <a:srgbClr val="FF0000"/>
                </a:solidFill>
              </a:rPr>
              <a:t>phải</a:t>
            </a:r>
            <a:r>
              <a:rPr lang="en-US" altLang="en-US" dirty="0">
                <a:solidFill>
                  <a:srgbClr val="FF0000"/>
                </a:solidFill>
              </a:rPr>
              <a:t> </a:t>
            </a:r>
            <a:r>
              <a:rPr lang="en-US" altLang="en-US" dirty="0" err="1">
                <a:solidFill>
                  <a:srgbClr val="FF0000"/>
                </a:solidFill>
              </a:rPr>
              <a:t>khóa</a:t>
            </a:r>
            <a:r>
              <a:rPr lang="en-US" altLang="en-US" dirty="0">
                <a:solidFill>
                  <a:srgbClr val="FF0000"/>
                </a:solidFill>
              </a:rPr>
              <a:t> </a:t>
            </a:r>
            <a:r>
              <a:rPr lang="en-US" altLang="en-US" dirty="0"/>
              <a:t>(key) </a:t>
            </a:r>
            <a:r>
              <a:rPr lang="en-US" altLang="en-US" dirty="0" err="1"/>
              <a:t>và</a:t>
            </a:r>
            <a:r>
              <a:rPr lang="en-US" altLang="en-US" dirty="0"/>
              <a:t> </a:t>
            </a:r>
            <a:r>
              <a:rPr lang="en-US" altLang="en-US" dirty="0" err="1">
                <a:solidFill>
                  <a:srgbClr val="FF0000"/>
                </a:solidFill>
              </a:rPr>
              <a:t>có</a:t>
            </a:r>
            <a:r>
              <a:rPr lang="en-US" altLang="en-US" dirty="0">
                <a:solidFill>
                  <a:srgbClr val="FF0000"/>
                </a:solidFill>
              </a:rPr>
              <a:t> </a:t>
            </a:r>
            <a:r>
              <a:rPr lang="en-US" altLang="en-US" dirty="0" err="1">
                <a:solidFill>
                  <a:srgbClr val="FF0000"/>
                </a:solidFill>
              </a:rPr>
              <a:t>giá</a:t>
            </a:r>
            <a:r>
              <a:rPr lang="en-US" altLang="en-US" dirty="0">
                <a:solidFill>
                  <a:srgbClr val="FF0000"/>
                </a:solidFill>
              </a:rPr>
              <a:t> </a:t>
            </a:r>
            <a:r>
              <a:rPr lang="en-US" altLang="en-US" dirty="0" err="1">
                <a:solidFill>
                  <a:srgbClr val="FF0000"/>
                </a:solidFill>
              </a:rPr>
              <a:t>trị</a:t>
            </a:r>
            <a:r>
              <a:rPr lang="en-US" altLang="en-US" dirty="0">
                <a:solidFill>
                  <a:srgbClr val="FF0000"/>
                </a:solidFill>
              </a:rPr>
              <a:t> </a:t>
            </a:r>
            <a:r>
              <a:rPr lang="en-US" altLang="en-US" dirty="0" err="1">
                <a:solidFill>
                  <a:srgbClr val="FF0000"/>
                </a:solidFill>
              </a:rPr>
              <a:t>có</a:t>
            </a:r>
            <a:r>
              <a:rPr lang="en-US" altLang="en-US" dirty="0">
                <a:solidFill>
                  <a:srgbClr val="FF0000"/>
                </a:solidFill>
              </a:rPr>
              <a:t> </a:t>
            </a:r>
            <a:r>
              <a:rPr lang="en-US" altLang="en-US" dirty="0" err="1">
                <a:solidFill>
                  <a:srgbClr val="FF0000"/>
                </a:solidFill>
              </a:rPr>
              <a:t>thể</a:t>
            </a:r>
            <a:r>
              <a:rPr lang="en-US" altLang="en-US" dirty="0">
                <a:solidFill>
                  <a:srgbClr val="FF0000"/>
                </a:solidFill>
              </a:rPr>
              <a:t> </a:t>
            </a:r>
            <a:r>
              <a:rPr lang="en-US" altLang="en-US" dirty="0" err="1">
                <a:solidFill>
                  <a:srgbClr val="FF0000"/>
                </a:solidFill>
              </a:rPr>
              <a:t>lặp</a:t>
            </a:r>
            <a:r>
              <a:rPr lang="en-US" altLang="en-US" dirty="0">
                <a:solidFill>
                  <a:srgbClr val="FF0000"/>
                </a:solidFill>
              </a:rPr>
              <a:t> </a:t>
            </a:r>
            <a:r>
              <a:rPr lang="en-US" altLang="en-US" dirty="0" err="1">
                <a:solidFill>
                  <a:srgbClr val="FF0000"/>
                </a:solidFill>
              </a:rPr>
              <a:t>lại</a:t>
            </a:r>
            <a:r>
              <a:rPr lang="en-US" altLang="en-US" dirty="0"/>
              <a:t>, </a:t>
            </a:r>
            <a:r>
              <a:rPr lang="en-US" altLang="en-US" dirty="0" err="1"/>
              <a:t>cột</a:t>
            </a:r>
            <a:r>
              <a:rPr lang="en-US" altLang="en-US" dirty="0"/>
              <a:t> </a:t>
            </a:r>
            <a:r>
              <a:rPr lang="en-US" altLang="en-US" dirty="0" err="1"/>
              <a:t>đó</a:t>
            </a:r>
            <a:r>
              <a:rPr lang="en-US" altLang="en-US" dirty="0"/>
              <a:t> </a:t>
            </a:r>
            <a:r>
              <a:rPr lang="en-US" altLang="en-US" dirty="0" err="1"/>
              <a:t>được</a:t>
            </a:r>
            <a:r>
              <a:rPr lang="en-US" altLang="en-US" dirty="0"/>
              <a:t> </a:t>
            </a:r>
            <a:r>
              <a:rPr lang="en-US" altLang="en-US" dirty="0" err="1"/>
              <a:t>gọi</a:t>
            </a:r>
            <a:r>
              <a:rPr lang="en-US" altLang="en-US" dirty="0"/>
              <a:t> </a:t>
            </a:r>
            <a:r>
              <a:rPr lang="en-US" altLang="en-US" dirty="0" err="1"/>
              <a:t>là</a:t>
            </a:r>
            <a:r>
              <a:rPr lang="en-US" altLang="en-US" dirty="0"/>
              <a:t> </a:t>
            </a:r>
            <a:r>
              <a:rPr lang="en-US" altLang="en-US" dirty="0" err="1"/>
              <a:t>cột</a:t>
            </a:r>
            <a:r>
              <a:rPr lang="en-US" altLang="en-US" dirty="0"/>
              <a:t> Clustering (clustering field), </a:t>
            </a:r>
            <a:r>
              <a:rPr lang="en-US" altLang="en-US" dirty="0" err="1"/>
              <a:t>trường</a:t>
            </a:r>
            <a:r>
              <a:rPr lang="en-US" altLang="en-US" dirty="0"/>
              <a:t> </a:t>
            </a:r>
            <a:r>
              <a:rPr lang="en-US" altLang="en-US" dirty="0" err="1"/>
              <a:t>hợp</a:t>
            </a:r>
            <a:r>
              <a:rPr lang="en-US" altLang="en-US" dirty="0"/>
              <a:t> </a:t>
            </a:r>
            <a:r>
              <a:rPr lang="en-US" altLang="en-US" dirty="0" err="1"/>
              <a:t>này</a:t>
            </a:r>
            <a:r>
              <a:rPr lang="en-US" altLang="en-US" dirty="0"/>
              <a:t> ta </a:t>
            </a:r>
            <a:r>
              <a:rPr lang="en-US" altLang="en-US" dirty="0" err="1"/>
              <a:t>tạo</a:t>
            </a:r>
            <a:r>
              <a:rPr lang="en-US" altLang="en-US" dirty="0"/>
              <a:t> ra </a:t>
            </a:r>
            <a:r>
              <a:rPr lang="en-US" altLang="en-US" dirty="0" err="1"/>
              <a:t>một</a:t>
            </a:r>
            <a:r>
              <a:rPr lang="en-US" altLang="en-US" dirty="0"/>
              <a:t> file </a:t>
            </a:r>
            <a:r>
              <a:rPr lang="en-US" altLang="en-US" dirty="0" err="1"/>
              <a:t>chỉ</a:t>
            </a:r>
            <a:r>
              <a:rPr lang="en-US" altLang="en-US" dirty="0"/>
              <a:t> </a:t>
            </a:r>
            <a:r>
              <a:rPr lang="en-US" altLang="en-US" dirty="0" err="1"/>
              <a:t>mục</a:t>
            </a:r>
            <a:r>
              <a:rPr lang="en-US" altLang="en-US" dirty="0"/>
              <a:t> </a:t>
            </a:r>
            <a:r>
              <a:rPr lang="en-US" altLang="en-US" dirty="0" err="1"/>
              <a:t>gọi</a:t>
            </a:r>
            <a:r>
              <a:rPr lang="en-US" altLang="en-US" dirty="0"/>
              <a:t> </a:t>
            </a:r>
            <a:r>
              <a:rPr lang="en-US" altLang="en-US" dirty="0" err="1"/>
              <a:t>là</a:t>
            </a:r>
            <a:r>
              <a:rPr lang="en-US" altLang="en-US" dirty="0"/>
              <a:t> Clustering Index.</a:t>
            </a:r>
          </a:p>
          <a:p>
            <a:pPr>
              <a:lnSpc>
                <a:spcPct val="90000"/>
              </a:lnSpc>
            </a:pPr>
            <a:r>
              <a:rPr lang="en-US" altLang="en-US" dirty="0"/>
              <a:t>Clustering Index </a:t>
            </a:r>
            <a:r>
              <a:rPr lang="en-US" altLang="en-US" dirty="0" err="1"/>
              <a:t>có</a:t>
            </a:r>
            <a:r>
              <a:rPr lang="en-US" altLang="en-US" dirty="0"/>
              <a:t> 2 </a:t>
            </a:r>
            <a:r>
              <a:rPr lang="en-US" altLang="en-US" dirty="0" err="1"/>
              <a:t>cột</a:t>
            </a:r>
            <a:r>
              <a:rPr lang="en-US" altLang="en-US" dirty="0"/>
              <a:t>: </a:t>
            </a:r>
            <a:r>
              <a:rPr lang="en-US" altLang="en-US" dirty="0" err="1"/>
              <a:t>cột</a:t>
            </a:r>
            <a:r>
              <a:rPr lang="en-US" altLang="en-US" dirty="0"/>
              <a:t> 1 </a:t>
            </a:r>
            <a:r>
              <a:rPr lang="en-US" altLang="en-US" dirty="0" err="1"/>
              <a:t>giống</a:t>
            </a:r>
            <a:r>
              <a:rPr lang="en-US" altLang="en-US" dirty="0"/>
              <a:t> </a:t>
            </a:r>
            <a:r>
              <a:rPr lang="en-US" altLang="en-US" dirty="0" err="1"/>
              <a:t>với</a:t>
            </a:r>
            <a:r>
              <a:rPr lang="en-US" altLang="en-US" dirty="0"/>
              <a:t> </a:t>
            </a:r>
            <a:r>
              <a:rPr lang="en-US" altLang="en-US" dirty="0" err="1"/>
              <a:t>cột</a:t>
            </a:r>
            <a:r>
              <a:rPr lang="en-US" altLang="en-US" dirty="0"/>
              <a:t> clustering </a:t>
            </a:r>
            <a:r>
              <a:rPr lang="en-US" altLang="en-US" dirty="0" err="1"/>
              <a:t>của</a:t>
            </a:r>
            <a:r>
              <a:rPr lang="en-US" altLang="en-US" dirty="0"/>
              <a:t> file </a:t>
            </a:r>
            <a:r>
              <a:rPr lang="en-US" altLang="en-US" dirty="0" err="1"/>
              <a:t>dữ</a:t>
            </a:r>
            <a:r>
              <a:rPr lang="en-US" altLang="en-US" dirty="0"/>
              <a:t> </a:t>
            </a:r>
            <a:r>
              <a:rPr lang="en-US" altLang="en-US" dirty="0" err="1"/>
              <a:t>liệu</a:t>
            </a:r>
            <a:r>
              <a:rPr lang="en-US" altLang="en-US" dirty="0"/>
              <a:t> </a:t>
            </a:r>
            <a:r>
              <a:rPr lang="en-US" altLang="en-US" dirty="0" err="1"/>
              <a:t>chính</a:t>
            </a:r>
            <a:r>
              <a:rPr lang="en-US" altLang="en-US" dirty="0"/>
              <a:t>, </a:t>
            </a:r>
            <a:r>
              <a:rPr lang="en-US" altLang="en-US" dirty="0" err="1"/>
              <a:t>cột</a:t>
            </a:r>
            <a:r>
              <a:rPr lang="en-US" altLang="en-US" dirty="0"/>
              <a:t> </a:t>
            </a:r>
            <a:r>
              <a:rPr lang="en-US" altLang="en-US" dirty="0" err="1"/>
              <a:t>thứ</a:t>
            </a:r>
            <a:r>
              <a:rPr lang="en-US" altLang="en-US" dirty="0"/>
              <a:t> 2 </a:t>
            </a:r>
            <a:r>
              <a:rPr lang="en-US" altLang="en-US" dirty="0" err="1"/>
              <a:t>chứa</a:t>
            </a:r>
            <a:r>
              <a:rPr lang="en-US" altLang="en-US" dirty="0"/>
              <a:t> </a:t>
            </a:r>
            <a:r>
              <a:rPr lang="en-US" altLang="en-US" dirty="0">
                <a:solidFill>
                  <a:srgbClr val="FF0000"/>
                </a:solidFill>
              </a:rPr>
              <a:t>con </a:t>
            </a:r>
            <a:r>
              <a:rPr lang="en-US" altLang="en-US" dirty="0" err="1">
                <a:solidFill>
                  <a:srgbClr val="FF0000"/>
                </a:solidFill>
              </a:rPr>
              <a:t>trỏ</a:t>
            </a:r>
            <a:r>
              <a:rPr lang="en-US" altLang="en-US" dirty="0">
                <a:solidFill>
                  <a:srgbClr val="FF0000"/>
                </a:solidFill>
              </a:rPr>
              <a:t> </a:t>
            </a:r>
            <a:r>
              <a:rPr lang="en-US" altLang="en-US" dirty="0" err="1">
                <a:solidFill>
                  <a:srgbClr val="FF0000"/>
                </a:solidFill>
              </a:rPr>
              <a:t>khối</a:t>
            </a:r>
            <a:r>
              <a:rPr lang="en-US" altLang="en-US" dirty="0">
                <a:solidFill>
                  <a:srgbClr val="FF0000"/>
                </a:solidFill>
              </a:rPr>
              <a:t> </a:t>
            </a:r>
            <a:r>
              <a:rPr lang="en-US" altLang="en-US" dirty="0" err="1">
                <a:solidFill>
                  <a:srgbClr val="FF0000"/>
                </a:solidFill>
              </a:rPr>
              <a:t>chỉ</a:t>
            </a:r>
            <a:r>
              <a:rPr lang="en-US" altLang="en-US" dirty="0">
                <a:solidFill>
                  <a:srgbClr val="FF0000"/>
                </a:solidFill>
              </a:rPr>
              <a:t> </a:t>
            </a:r>
            <a:r>
              <a:rPr lang="en-US" altLang="en-US" dirty="0" err="1">
                <a:solidFill>
                  <a:srgbClr val="FF0000"/>
                </a:solidFill>
              </a:rPr>
              <a:t>tới</a:t>
            </a:r>
            <a:r>
              <a:rPr lang="en-US" altLang="en-US" dirty="0">
                <a:solidFill>
                  <a:srgbClr val="FF0000"/>
                </a:solidFill>
              </a:rPr>
              <a:t> </a:t>
            </a:r>
            <a:r>
              <a:rPr lang="en-US" altLang="en-US" dirty="0" err="1">
                <a:solidFill>
                  <a:srgbClr val="FF0000"/>
                </a:solidFill>
              </a:rPr>
              <a:t>đầu</a:t>
            </a:r>
            <a:r>
              <a:rPr lang="en-US" altLang="en-US" dirty="0">
                <a:solidFill>
                  <a:srgbClr val="FF0000"/>
                </a:solidFill>
              </a:rPr>
              <a:t> </a:t>
            </a:r>
            <a:r>
              <a:rPr lang="en-US" altLang="en-US" dirty="0" err="1">
                <a:solidFill>
                  <a:srgbClr val="FF0000"/>
                </a:solidFill>
              </a:rPr>
              <a:t>khối</a:t>
            </a:r>
            <a:r>
              <a:rPr lang="en-US" altLang="en-US" dirty="0">
                <a:solidFill>
                  <a:srgbClr val="FF0000"/>
                </a:solidFill>
              </a:rPr>
              <a:t> </a:t>
            </a:r>
            <a:r>
              <a:rPr lang="en-US" altLang="en-US" dirty="0" err="1">
                <a:solidFill>
                  <a:srgbClr val="FF0000"/>
                </a:solidFill>
              </a:rPr>
              <a:t>có</a:t>
            </a:r>
            <a:r>
              <a:rPr lang="en-US" altLang="en-US" dirty="0">
                <a:solidFill>
                  <a:srgbClr val="FF0000"/>
                </a:solidFill>
              </a:rPr>
              <a:t> </a:t>
            </a:r>
            <a:r>
              <a:rPr lang="en-US" altLang="en-US" dirty="0" err="1">
                <a:solidFill>
                  <a:srgbClr val="FF0000"/>
                </a:solidFill>
              </a:rPr>
              <a:t>chứa</a:t>
            </a:r>
            <a:r>
              <a:rPr lang="en-US" altLang="en-US" dirty="0">
                <a:solidFill>
                  <a:srgbClr val="FF0000"/>
                </a:solidFill>
              </a:rPr>
              <a:t> </a:t>
            </a:r>
            <a:r>
              <a:rPr lang="en-US" altLang="en-US" dirty="0" err="1">
                <a:solidFill>
                  <a:srgbClr val="FF0000"/>
                </a:solidFill>
              </a:rPr>
              <a:t>dữ</a:t>
            </a:r>
            <a:r>
              <a:rPr lang="en-US" altLang="en-US" dirty="0">
                <a:solidFill>
                  <a:srgbClr val="FF0000"/>
                </a:solidFill>
              </a:rPr>
              <a:t> </a:t>
            </a:r>
            <a:r>
              <a:rPr lang="en-US" altLang="en-US" dirty="0" err="1">
                <a:solidFill>
                  <a:srgbClr val="FF0000"/>
                </a:solidFill>
              </a:rPr>
              <a:t>liệu</a:t>
            </a:r>
            <a:r>
              <a:rPr lang="en-US" altLang="en-US" dirty="0">
                <a:solidFill>
                  <a:srgbClr val="FF0000"/>
                </a:solidFill>
              </a:rPr>
              <a:t> </a:t>
            </a:r>
            <a:r>
              <a:rPr lang="en-US" altLang="en-US" dirty="0" err="1">
                <a:solidFill>
                  <a:srgbClr val="FF0000"/>
                </a:solidFill>
              </a:rPr>
              <a:t>cột</a:t>
            </a:r>
            <a:r>
              <a:rPr lang="en-US" altLang="en-US" dirty="0">
                <a:solidFill>
                  <a:srgbClr val="FF0000"/>
                </a:solidFill>
              </a:rPr>
              <a:t> clustering</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trên</a:t>
            </a:r>
            <a:r>
              <a:rPr lang="en-US" altLang="en-US" dirty="0"/>
              <a:t> </a:t>
            </a:r>
            <a:r>
              <a:rPr lang="en-US" altLang="en-US" dirty="0" err="1"/>
              <a:t>cột</a:t>
            </a:r>
            <a:r>
              <a:rPr lang="en-US" altLang="en-US" dirty="0"/>
              <a:t> 1 </a:t>
            </a:r>
            <a:r>
              <a:rPr lang="en-US" altLang="en-US" dirty="0" err="1"/>
              <a:t>trong</a:t>
            </a:r>
            <a:r>
              <a:rPr lang="en-US" altLang="en-US" dirty="0"/>
              <a:t> Clustering Index </a:t>
            </a:r>
            <a:r>
              <a:rPr lang="en-US" altLang="en-US" dirty="0" err="1"/>
              <a:t>là</a:t>
            </a:r>
            <a:r>
              <a:rPr lang="en-US" altLang="en-US" dirty="0"/>
              <a:t> </a:t>
            </a:r>
            <a:r>
              <a:rPr lang="en-US" altLang="en-US" dirty="0" err="1"/>
              <a:t>duy</a:t>
            </a:r>
            <a:r>
              <a:rPr lang="en-US" altLang="en-US" dirty="0"/>
              <a:t> </a:t>
            </a:r>
            <a:r>
              <a:rPr lang="en-US" altLang="en-US" dirty="0" err="1"/>
              <a:t>nhất</a:t>
            </a:r>
            <a:r>
              <a:rPr lang="en-US" altLang="en-US" dirty="0"/>
              <a:t>. </a:t>
            </a:r>
            <a:r>
              <a:rPr lang="en-US" altLang="en-US" dirty="0" err="1"/>
              <a:t>Nó</a:t>
            </a:r>
            <a:r>
              <a:rPr lang="en-US" altLang="en-US" dirty="0"/>
              <a:t> </a:t>
            </a:r>
            <a:r>
              <a:rPr lang="en-US" altLang="en-US" dirty="0" err="1"/>
              <a:t>là</a:t>
            </a:r>
            <a:r>
              <a:rPr lang="en-US" altLang="en-US" dirty="0"/>
              <a:t> 1 </a:t>
            </a:r>
            <a:r>
              <a:rPr lang="en-US" altLang="en-US" dirty="0" err="1"/>
              <a:t>ví</a:t>
            </a:r>
            <a:r>
              <a:rPr lang="en-US" altLang="en-US" dirty="0"/>
              <a:t> </a:t>
            </a:r>
            <a:r>
              <a:rPr lang="en-US" altLang="en-US" dirty="0" err="1"/>
              <a:t>dụ</a:t>
            </a:r>
            <a:r>
              <a:rPr lang="en-US" altLang="en-US" dirty="0"/>
              <a:t> </a:t>
            </a:r>
            <a:r>
              <a:rPr lang="en-US" altLang="en-US" dirty="0" err="1"/>
              <a:t>của</a:t>
            </a:r>
            <a:r>
              <a:rPr lang="en-US" altLang="en-US" dirty="0"/>
              <a:t> </a:t>
            </a:r>
            <a:r>
              <a:rPr lang="en-US" altLang="en-US" dirty="0" err="1"/>
              <a:t>tập</a:t>
            </a:r>
            <a:r>
              <a:rPr lang="en-US" altLang="en-US" dirty="0"/>
              <a:t> tin </a:t>
            </a:r>
            <a:r>
              <a:rPr lang="en-US" altLang="en-US" dirty="0" err="1"/>
              <a:t>chỉ</a:t>
            </a:r>
            <a:r>
              <a:rPr lang="en-US" altLang="en-US" dirty="0"/>
              <a:t> </a:t>
            </a:r>
            <a:r>
              <a:rPr lang="en-US" altLang="en-US" dirty="0" err="1"/>
              <a:t>mục</a:t>
            </a:r>
            <a:r>
              <a:rPr lang="en-US" altLang="en-US" dirty="0"/>
              <a:t> </a:t>
            </a:r>
            <a:r>
              <a:rPr lang="en-US" altLang="en-US" dirty="0" err="1"/>
              <a:t>thưa</a:t>
            </a:r>
            <a:r>
              <a:rPr lang="en-US" altLang="en-US" dirty="0"/>
              <a:t>.</a:t>
            </a:r>
          </a:p>
          <a:p>
            <a:endParaRPr lang="en-US" dirty="0"/>
          </a:p>
        </p:txBody>
      </p:sp>
    </p:spTree>
    <p:extLst>
      <p:ext uri="{BB962C8B-B14F-4D97-AF65-F5344CB8AC3E}">
        <p14:creationId xmlns:p14="http://schemas.microsoft.com/office/powerpoint/2010/main" val="113727603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360D0-B631-354D-A2DF-04CDE246C862}"/>
              </a:ext>
            </a:extLst>
          </p:cNvPr>
          <p:cNvSpPr>
            <a:spLocks noGrp="1"/>
          </p:cNvSpPr>
          <p:nvPr>
            <p:ph type="title"/>
          </p:nvPr>
        </p:nvSpPr>
        <p:spPr/>
        <p:txBody>
          <a:bodyPr/>
          <a:lstStyle/>
          <a:p>
            <a:r>
              <a:rPr lang="en-US"/>
              <a:t>Ví dụ</a:t>
            </a:r>
          </a:p>
        </p:txBody>
      </p:sp>
      <p:pic>
        <p:nvPicPr>
          <p:cNvPr id="4" name="Picture 4">
            <a:extLst>
              <a:ext uri="{FF2B5EF4-FFF2-40B4-BE49-F238E27FC236}">
                <a16:creationId xmlns:a16="http://schemas.microsoft.com/office/drawing/2014/main" id="{03830B83-C9C4-2B42-9AEE-7BCC9D5327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84425" y="1425599"/>
            <a:ext cx="7423150" cy="444133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41544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27F5A-225E-2040-8E5E-4674DD21D173}"/>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1356DDB0-AFE0-D744-841C-7FF78D37F09E}"/>
              </a:ext>
            </a:extLst>
          </p:cNvPr>
          <p:cNvSpPr>
            <a:spLocks noGrp="1"/>
          </p:cNvSpPr>
          <p:nvPr>
            <p:ph idx="1"/>
          </p:nvPr>
        </p:nvSpPr>
        <p:spPr/>
        <p:txBody>
          <a:bodyPr/>
          <a:lstStyle/>
          <a:p>
            <a:pPr marL="514350" indent="-514350">
              <a:lnSpc>
                <a:spcPct val="150000"/>
              </a:lnSpc>
              <a:buFont typeface="+mj-lt"/>
              <a:buAutoNum type="arabicPeriod"/>
            </a:pPr>
            <a:r>
              <a:rPr lang="en-US"/>
              <a:t>Mô hình dữ liệu phẳng.</a:t>
            </a:r>
          </a:p>
          <a:p>
            <a:pPr marL="514350" indent="-514350">
              <a:lnSpc>
                <a:spcPct val="150000"/>
              </a:lnSpc>
              <a:buFont typeface="+mj-lt"/>
              <a:buAutoNum type="arabicPeriod"/>
            </a:pPr>
            <a:r>
              <a:rPr lang="en-US">
                <a:solidFill>
                  <a:srgbClr val="FF0000"/>
                </a:solidFill>
              </a:rPr>
              <a:t>Mô hình dữ liệu có cấu trúc.</a:t>
            </a:r>
          </a:p>
          <a:p>
            <a:pPr marL="514350" indent="-514350">
              <a:lnSpc>
                <a:spcPct val="150000"/>
              </a:lnSpc>
              <a:buFont typeface="+mj-lt"/>
              <a:buAutoNum type="arabicPeriod"/>
            </a:pPr>
            <a:r>
              <a:rPr lang="en-US"/>
              <a:t>Chỉ mục và Khoá.</a:t>
            </a:r>
          </a:p>
          <a:p>
            <a:pPr marL="514350" indent="-514350">
              <a:lnSpc>
                <a:spcPct val="150000"/>
              </a:lnSpc>
              <a:buFont typeface="+mj-lt"/>
              <a:buAutoNum type="arabicPeriod"/>
            </a:pPr>
            <a:r>
              <a:rPr lang="en-US">
                <a:solidFill>
                  <a:srgbClr val="FF0000"/>
                </a:solidFill>
              </a:rPr>
              <a:t>Mô hình quan hệ.</a:t>
            </a:r>
          </a:p>
          <a:p>
            <a:pPr marL="514350" indent="-514350">
              <a:lnSpc>
                <a:spcPct val="150000"/>
              </a:lnSpc>
              <a:buFont typeface="+mj-lt"/>
              <a:buAutoNum type="arabicPeriod"/>
            </a:pPr>
            <a:r>
              <a:rPr lang="en-US"/>
              <a:t>Ràng buộc toàn vẹn.</a:t>
            </a:r>
          </a:p>
          <a:p>
            <a:pPr marL="514350" indent="-514350">
              <a:lnSpc>
                <a:spcPct val="150000"/>
              </a:lnSpc>
              <a:buFont typeface="+mj-lt"/>
              <a:buAutoNum type="arabicPeriod"/>
            </a:pPr>
            <a:r>
              <a:rPr lang="en-US">
                <a:solidFill>
                  <a:srgbClr val="FF0000"/>
                </a:solidFill>
              </a:rPr>
              <a:t>Mô hình dữ liệu XML.</a:t>
            </a:r>
          </a:p>
        </p:txBody>
      </p:sp>
    </p:spTree>
    <p:extLst>
      <p:ext uri="{BB962C8B-B14F-4D97-AF65-F5344CB8AC3E}">
        <p14:creationId xmlns:p14="http://schemas.microsoft.com/office/powerpoint/2010/main" val="39149197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F9513-C312-EF48-A463-9E16C7C31A96}"/>
              </a:ext>
            </a:extLst>
          </p:cNvPr>
          <p:cNvSpPr>
            <a:spLocks noGrp="1"/>
          </p:cNvSpPr>
          <p:nvPr>
            <p:ph type="title"/>
          </p:nvPr>
        </p:nvSpPr>
        <p:spPr/>
        <p:txBody>
          <a:bodyPr/>
          <a:lstStyle/>
          <a:p>
            <a:r>
              <a:rPr lang="en-US"/>
              <a:t>B-Tree</a:t>
            </a:r>
          </a:p>
        </p:txBody>
      </p:sp>
      <p:sp>
        <p:nvSpPr>
          <p:cNvPr id="3" name="Content Placeholder 2">
            <a:extLst>
              <a:ext uri="{FF2B5EF4-FFF2-40B4-BE49-F238E27FC236}">
                <a16:creationId xmlns:a16="http://schemas.microsoft.com/office/drawing/2014/main" id="{4EF8C87D-55C7-E040-946C-FC2502A2D9EC}"/>
              </a:ext>
            </a:extLst>
          </p:cNvPr>
          <p:cNvSpPr>
            <a:spLocks noGrp="1"/>
          </p:cNvSpPr>
          <p:nvPr>
            <p:ph idx="1"/>
          </p:nvPr>
        </p:nvSpPr>
        <p:spPr>
          <a:xfrm>
            <a:off x="228600" y="1295400"/>
            <a:ext cx="11658600" cy="4724400"/>
          </a:xfrm>
        </p:spPr>
        <p:txBody>
          <a:bodyPr/>
          <a:lstStyle/>
          <a:p>
            <a:pPr>
              <a:lnSpc>
                <a:spcPct val="80000"/>
              </a:lnSpc>
            </a:pPr>
            <a:r>
              <a:rPr lang="en-US" altLang="en-US" sz="2400" dirty="0" err="1"/>
              <a:t>Định</a:t>
            </a:r>
            <a:r>
              <a:rPr lang="en-US" altLang="en-US" sz="2400" dirty="0"/>
              <a:t> </a:t>
            </a:r>
            <a:r>
              <a:rPr lang="en-US" altLang="en-US" sz="2400" dirty="0" err="1"/>
              <a:t>nghĩa</a:t>
            </a:r>
            <a:r>
              <a:rPr lang="en-US" altLang="en-US" sz="2400" dirty="0"/>
              <a:t>: </a:t>
            </a:r>
            <a:r>
              <a:rPr lang="en-US" altLang="en-US" sz="2400" dirty="0">
                <a:solidFill>
                  <a:srgbClr val="FF0000"/>
                </a:solidFill>
              </a:rPr>
              <a:t>B Tree </a:t>
            </a:r>
            <a:r>
              <a:rPr lang="en-US" altLang="en-US" sz="2400" dirty="0" err="1">
                <a:solidFill>
                  <a:srgbClr val="FF0000"/>
                </a:solidFill>
              </a:rPr>
              <a:t>là</a:t>
            </a:r>
            <a:r>
              <a:rPr lang="en-US" altLang="en-US" sz="2400" dirty="0">
                <a:solidFill>
                  <a:srgbClr val="FF0000"/>
                </a:solidFill>
              </a:rPr>
              <a:t> </a:t>
            </a:r>
            <a:r>
              <a:rPr lang="en-US" altLang="en-US" sz="2400" dirty="0" err="1">
                <a:solidFill>
                  <a:srgbClr val="FF0000"/>
                </a:solidFill>
              </a:rPr>
              <a:t>cây</a:t>
            </a:r>
            <a:r>
              <a:rPr lang="en-US" altLang="en-US" sz="2400" dirty="0">
                <a:solidFill>
                  <a:srgbClr val="FF0000"/>
                </a:solidFill>
              </a:rPr>
              <a:t> </a:t>
            </a:r>
            <a:r>
              <a:rPr lang="en-US" altLang="en-US" sz="2400" dirty="0" err="1">
                <a:solidFill>
                  <a:srgbClr val="FF0000"/>
                </a:solidFill>
              </a:rPr>
              <a:t>tìm</a:t>
            </a:r>
            <a:r>
              <a:rPr lang="en-US" altLang="en-US" sz="2400" dirty="0">
                <a:solidFill>
                  <a:srgbClr val="FF0000"/>
                </a:solidFill>
              </a:rPr>
              <a:t> </a:t>
            </a:r>
            <a:r>
              <a:rPr lang="en-US" altLang="en-US" sz="2400" dirty="0" err="1">
                <a:solidFill>
                  <a:srgbClr val="FF0000"/>
                </a:solidFill>
              </a:rPr>
              <a:t>kiếm</a:t>
            </a:r>
            <a:r>
              <a:rPr lang="en-US" altLang="en-US" sz="2400" dirty="0">
                <a:solidFill>
                  <a:srgbClr val="FF0000"/>
                </a:solidFill>
              </a:rPr>
              <a:t> </a:t>
            </a:r>
            <a:r>
              <a:rPr lang="en-US" altLang="en-US" sz="2400" dirty="0" err="1">
                <a:solidFill>
                  <a:srgbClr val="FF0000"/>
                </a:solidFill>
              </a:rPr>
              <a:t>nhiều</a:t>
            </a:r>
            <a:r>
              <a:rPr lang="en-US" altLang="en-US" sz="2400" dirty="0">
                <a:solidFill>
                  <a:srgbClr val="FF0000"/>
                </a:solidFill>
              </a:rPr>
              <a:t> </a:t>
            </a:r>
            <a:r>
              <a:rPr lang="en-US" altLang="en-US" sz="2400" dirty="0" err="1">
                <a:solidFill>
                  <a:srgbClr val="FF0000"/>
                </a:solidFill>
              </a:rPr>
              <a:t>nhánh</a:t>
            </a:r>
            <a:r>
              <a:rPr lang="en-US" altLang="en-US" sz="2400" dirty="0">
                <a:solidFill>
                  <a:srgbClr val="FF0000"/>
                </a:solidFill>
              </a:rPr>
              <a:t> </a:t>
            </a:r>
            <a:r>
              <a:rPr lang="en-US" altLang="en-US" sz="2400" dirty="0" err="1">
                <a:solidFill>
                  <a:srgbClr val="FF0000"/>
                </a:solidFill>
              </a:rPr>
              <a:t>thỏa</a:t>
            </a:r>
            <a:r>
              <a:rPr lang="en-US" altLang="en-US" sz="2400" dirty="0">
                <a:solidFill>
                  <a:srgbClr val="FF0000"/>
                </a:solidFill>
              </a:rPr>
              <a:t> </a:t>
            </a:r>
            <a:r>
              <a:rPr lang="en-US" altLang="en-US" sz="2400" dirty="0" err="1">
                <a:solidFill>
                  <a:srgbClr val="FF0000"/>
                </a:solidFill>
              </a:rPr>
              <a:t>điều</a:t>
            </a:r>
            <a:r>
              <a:rPr lang="en-US" altLang="en-US" sz="2400" dirty="0">
                <a:solidFill>
                  <a:srgbClr val="FF0000"/>
                </a:solidFill>
              </a:rPr>
              <a:t> </a:t>
            </a:r>
            <a:r>
              <a:rPr lang="en-US" altLang="en-US" sz="2400" dirty="0" err="1">
                <a:solidFill>
                  <a:srgbClr val="FF0000"/>
                </a:solidFill>
              </a:rPr>
              <a:t>kiện</a:t>
            </a:r>
            <a:r>
              <a:rPr lang="en-US" altLang="en-US" sz="2400" dirty="0">
                <a:solidFill>
                  <a:srgbClr val="FF0000"/>
                </a:solidFill>
              </a:rPr>
              <a:t> </a:t>
            </a:r>
            <a:r>
              <a:rPr lang="en-US" altLang="en-US" sz="2400" dirty="0" err="1">
                <a:solidFill>
                  <a:srgbClr val="FF0000"/>
                </a:solidFill>
              </a:rPr>
              <a:t>sau</a:t>
            </a:r>
            <a:r>
              <a:rPr lang="en-US" altLang="en-US" sz="2400" dirty="0">
                <a:solidFill>
                  <a:srgbClr val="FF0000"/>
                </a:solidFill>
              </a:rPr>
              <a:t>:</a:t>
            </a:r>
          </a:p>
          <a:p>
            <a:pPr lvl="1">
              <a:lnSpc>
                <a:spcPct val="80000"/>
              </a:lnSpc>
            </a:pPr>
            <a:r>
              <a:rPr lang="en-US" altLang="en-US" sz="2400" dirty="0" err="1"/>
              <a:t>Tất</a:t>
            </a:r>
            <a:r>
              <a:rPr lang="en-US" altLang="en-US" sz="2400" dirty="0"/>
              <a:t> </a:t>
            </a:r>
            <a:r>
              <a:rPr lang="en-US" altLang="en-US" sz="2400" dirty="0" err="1"/>
              <a:t>cả</a:t>
            </a:r>
            <a:r>
              <a:rPr lang="en-US" altLang="en-US" sz="2400" dirty="0"/>
              <a:t> </a:t>
            </a:r>
            <a:r>
              <a:rPr lang="en-US" altLang="en-US" sz="2400" dirty="0" err="1"/>
              <a:t>các</a:t>
            </a:r>
            <a:r>
              <a:rPr lang="en-US" altLang="en-US" sz="2400" dirty="0"/>
              <a:t> </a:t>
            </a:r>
            <a:r>
              <a:rPr lang="en-US" altLang="en-US" sz="2400" dirty="0">
                <a:solidFill>
                  <a:srgbClr val="FF0000"/>
                </a:solidFill>
              </a:rPr>
              <a:t>node </a:t>
            </a:r>
            <a:r>
              <a:rPr lang="en-US" altLang="en-US" sz="2400" dirty="0" err="1">
                <a:solidFill>
                  <a:srgbClr val="FF0000"/>
                </a:solidFill>
              </a:rPr>
              <a:t>lá</a:t>
            </a:r>
            <a:r>
              <a:rPr lang="en-US" altLang="en-US" sz="2400" dirty="0">
                <a:solidFill>
                  <a:srgbClr val="FF0000"/>
                </a:solidFill>
              </a:rPr>
              <a:t> </a:t>
            </a:r>
            <a:r>
              <a:rPr lang="en-US" altLang="en-US" sz="2400" dirty="0" err="1">
                <a:solidFill>
                  <a:srgbClr val="FF0000"/>
                </a:solidFill>
              </a:rPr>
              <a:t>có</a:t>
            </a:r>
            <a:r>
              <a:rPr lang="en-US" altLang="en-US" sz="2400" dirty="0">
                <a:solidFill>
                  <a:srgbClr val="FF0000"/>
                </a:solidFill>
              </a:rPr>
              <a:t> </a:t>
            </a:r>
            <a:r>
              <a:rPr lang="en-US" altLang="en-US" sz="2400" dirty="0" err="1">
                <a:solidFill>
                  <a:srgbClr val="FF0000"/>
                </a:solidFill>
              </a:rPr>
              <a:t>cùng</a:t>
            </a:r>
            <a:r>
              <a:rPr lang="en-US" altLang="en-US" sz="2400" dirty="0">
                <a:solidFill>
                  <a:srgbClr val="FF0000"/>
                </a:solidFill>
              </a:rPr>
              <a:t> </a:t>
            </a:r>
            <a:r>
              <a:rPr lang="en-US" altLang="en-US" sz="2400" dirty="0" err="1">
                <a:solidFill>
                  <a:srgbClr val="FF0000"/>
                </a:solidFill>
              </a:rPr>
              <a:t>độ</a:t>
            </a:r>
            <a:r>
              <a:rPr lang="en-US" altLang="en-US" sz="2400" dirty="0">
                <a:solidFill>
                  <a:srgbClr val="FF0000"/>
                </a:solidFill>
              </a:rPr>
              <a:t> </a:t>
            </a:r>
            <a:r>
              <a:rPr lang="en-US" altLang="en-US" sz="2400" dirty="0" err="1">
                <a:solidFill>
                  <a:srgbClr val="FF0000"/>
                </a:solidFill>
              </a:rPr>
              <a:t>cao</a:t>
            </a:r>
            <a:r>
              <a:rPr lang="en-US" altLang="en-US" sz="2400" dirty="0"/>
              <a:t>.</a:t>
            </a:r>
          </a:p>
          <a:p>
            <a:pPr lvl="1">
              <a:lnSpc>
                <a:spcPct val="80000"/>
              </a:lnSpc>
            </a:pPr>
            <a:r>
              <a:rPr lang="en-US" altLang="en-US" sz="2400" dirty="0" err="1"/>
              <a:t>Tất</a:t>
            </a:r>
            <a:r>
              <a:rPr lang="en-US" altLang="en-US" sz="2400" dirty="0"/>
              <a:t> </a:t>
            </a:r>
            <a:r>
              <a:rPr lang="en-US" altLang="en-US" sz="2400" dirty="0" err="1"/>
              <a:t>cả</a:t>
            </a:r>
            <a:r>
              <a:rPr lang="en-US" altLang="en-US" sz="2400" dirty="0"/>
              <a:t> </a:t>
            </a:r>
            <a:r>
              <a:rPr lang="en-US" altLang="en-US" sz="2400" dirty="0" err="1"/>
              <a:t>các</a:t>
            </a:r>
            <a:r>
              <a:rPr lang="en-US" altLang="en-US" sz="2400" dirty="0"/>
              <a:t> Node </a:t>
            </a:r>
            <a:r>
              <a:rPr lang="en-US" altLang="en-US" sz="2400" dirty="0" err="1"/>
              <a:t>trung</a:t>
            </a:r>
            <a:r>
              <a:rPr lang="en-US" altLang="en-US" sz="2400" dirty="0"/>
              <a:t> </a:t>
            </a:r>
            <a:r>
              <a:rPr lang="en-US" altLang="en-US" sz="2400" dirty="0" err="1"/>
              <a:t>gian</a:t>
            </a:r>
            <a:r>
              <a:rPr lang="en-US" altLang="en-US" sz="2400" dirty="0"/>
              <a:t> </a:t>
            </a:r>
            <a:r>
              <a:rPr lang="en-US" altLang="en-US" sz="2400" dirty="0" err="1"/>
              <a:t>có</a:t>
            </a:r>
            <a:r>
              <a:rPr lang="en-US" altLang="en-US" sz="2400" dirty="0"/>
              <a:t> </a:t>
            </a:r>
            <a:r>
              <a:rPr lang="en-US" altLang="en-US" sz="2400" dirty="0" err="1"/>
              <a:t>nhiều</a:t>
            </a:r>
            <a:r>
              <a:rPr lang="en-US" altLang="en-US" sz="2400" dirty="0"/>
              <a:t> </a:t>
            </a:r>
            <a:r>
              <a:rPr lang="en-US" altLang="en-US" sz="2400" dirty="0" err="1"/>
              <a:t>nhất</a:t>
            </a:r>
            <a:r>
              <a:rPr lang="en-US" altLang="en-US" sz="2400" dirty="0"/>
              <a:t> </a:t>
            </a:r>
            <a:r>
              <a:rPr lang="en-US" altLang="en-US" sz="2400" dirty="0">
                <a:solidFill>
                  <a:srgbClr val="FF0000"/>
                </a:solidFill>
              </a:rPr>
              <a:t>m </a:t>
            </a:r>
            <a:r>
              <a:rPr lang="en-US" altLang="en-US" sz="2400" dirty="0" err="1">
                <a:solidFill>
                  <a:srgbClr val="FF0000"/>
                </a:solidFill>
              </a:rPr>
              <a:t>cây</a:t>
            </a:r>
            <a:r>
              <a:rPr lang="en-US" altLang="en-US" sz="2400" dirty="0">
                <a:solidFill>
                  <a:srgbClr val="FF0000"/>
                </a:solidFill>
              </a:rPr>
              <a:t> con </a:t>
            </a:r>
            <a:r>
              <a:rPr lang="en-US" altLang="en-US" sz="2400" dirty="0" err="1">
                <a:solidFill>
                  <a:srgbClr val="FF0000"/>
                </a:solidFill>
              </a:rPr>
              <a:t>và</a:t>
            </a:r>
            <a:r>
              <a:rPr lang="en-US" altLang="en-US" sz="2400" dirty="0">
                <a:solidFill>
                  <a:srgbClr val="FF0000"/>
                </a:solidFill>
              </a:rPr>
              <a:t> </a:t>
            </a:r>
            <a:r>
              <a:rPr lang="en-US" altLang="en-US" sz="2400" dirty="0" err="1">
                <a:solidFill>
                  <a:srgbClr val="FF0000"/>
                </a:solidFill>
              </a:rPr>
              <a:t>có</a:t>
            </a:r>
            <a:r>
              <a:rPr lang="en-US" altLang="en-US" sz="2400" dirty="0">
                <a:solidFill>
                  <a:srgbClr val="FF0000"/>
                </a:solidFill>
              </a:rPr>
              <a:t> </a:t>
            </a:r>
            <a:r>
              <a:rPr lang="en-US" altLang="en-US" sz="2400" dirty="0" err="1">
                <a:solidFill>
                  <a:srgbClr val="FF0000"/>
                </a:solidFill>
              </a:rPr>
              <a:t>ít</a:t>
            </a:r>
            <a:r>
              <a:rPr lang="en-US" altLang="en-US" sz="2400" dirty="0">
                <a:solidFill>
                  <a:srgbClr val="FF0000"/>
                </a:solidFill>
              </a:rPr>
              <a:t> </a:t>
            </a:r>
            <a:r>
              <a:rPr lang="en-US" altLang="en-US" sz="2400" dirty="0" err="1">
                <a:solidFill>
                  <a:srgbClr val="FF0000"/>
                </a:solidFill>
              </a:rPr>
              <a:t>nhất</a:t>
            </a:r>
            <a:r>
              <a:rPr lang="en-US" altLang="en-US" sz="2400" dirty="0">
                <a:solidFill>
                  <a:srgbClr val="FF0000"/>
                </a:solidFill>
              </a:rPr>
              <a:t> m/2 </a:t>
            </a:r>
            <a:r>
              <a:rPr lang="en-US" altLang="en-US" sz="2400" dirty="0" err="1">
                <a:solidFill>
                  <a:srgbClr val="FF0000"/>
                </a:solidFill>
              </a:rPr>
              <a:t>cây</a:t>
            </a:r>
            <a:r>
              <a:rPr lang="en-US" altLang="en-US" sz="2400" dirty="0">
                <a:solidFill>
                  <a:srgbClr val="FF0000"/>
                </a:solidFill>
              </a:rPr>
              <a:t> </a:t>
            </a:r>
            <a:r>
              <a:rPr lang="en-US" altLang="en-US" sz="2400" dirty="0"/>
              <a:t>con </a:t>
            </a:r>
            <a:r>
              <a:rPr lang="en-US" altLang="en-US" sz="2400" dirty="0" err="1"/>
              <a:t>khác</a:t>
            </a:r>
            <a:r>
              <a:rPr lang="en-US" altLang="en-US" sz="2400" dirty="0"/>
              <a:t> </a:t>
            </a:r>
            <a:r>
              <a:rPr lang="en-US" altLang="en-US" sz="2400" dirty="0" err="1"/>
              <a:t>rỗng</a:t>
            </a:r>
            <a:r>
              <a:rPr lang="en-US" altLang="en-US" sz="2400" dirty="0"/>
              <a:t>.</a:t>
            </a:r>
          </a:p>
          <a:p>
            <a:pPr lvl="1">
              <a:lnSpc>
                <a:spcPct val="80000"/>
              </a:lnSpc>
            </a:pPr>
            <a:r>
              <a:rPr lang="en-US" altLang="en-US" sz="2400" dirty="0"/>
              <a:t>Node </a:t>
            </a:r>
            <a:r>
              <a:rPr lang="en-US" altLang="en-US" sz="2400" dirty="0" err="1"/>
              <a:t>gốc</a:t>
            </a:r>
            <a:r>
              <a:rPr lang="en-US" altLang="en-US" sz="2400" dirty="0"/>
              <a:t> </a:t>
            </a:r>
            <a:r>
              <a:rPr lang="en-US" altLang="en-US" sz="2400" dirty="0" err="1"/>
              <a:t>có</a:t>
            </a:r>
            <a:r>
              <a:rPr lang="en-US" altLang="en-US" sz="2400" dirty="0"/>
              <a:t> </a:t>
            </a:r>
            <a:r>
              <a:rPr lang="en-US" altLang="en-US" sz="2400" dirty="0" err="1"/>
              <a:t>thể</a:t>
            </a:r>
            <a:r>
              <a:rPr lang="en-US" altLang="en-US" sz="2400" dirty="0"/>
              <a:t> </a:t>
            </a:r>
            <a:r>
              <a:rPr lang="en-US" altLang="en-US" sz="2400" dirty="0" err="1"/>
              <a:t>có</a:t>
            </a:r>
            <a:r>
              <a:rPr lang="en-US" altLang="en-US" sz="2400" dirty="0"/>
              <a:t> m </a:t>
            </a:r>
            <a:r>
              <a:rPr lang="en-US" altLang="en-US" sz="2400" dirty="0" err="1"/>
              <a:t>cây</a:t>
            </a:r>
            <a:r>
              <a:rPr lang="en-US" altLang="en-US" sz="2400" dirty="0"/>
              <a:t> con hay </a:t>
            </a:r>
            <a:r>
              <a:rPr lang="en-US" altLang="en-US" sz="2400" dirty="0" err="1"/>
              <a:t>có</a:t>
            </a:r>
            <a:r>
              <a:rPr lang="en-US" altLang="en-US" sz="2400" dirty="0"/>
              <a:t> </a:t>
            </a:r>
            <a:r>
              <a:rPr lang="en-US" altLang="en-US" sz="2400" dirty="0" err="1"/>
              <a:t>thể</a:t>
            </a:r>
            <a:r>
              <a:rPr lang="en-US" altLang="en-US" sz="2400" dirty="0"/>
              <a:t> </a:t>
            </a:r>
            <a:r>
              <a:rPr lang="en-US" altLang="en-US" sz="2400" dirty="0" err="1"/>
              <a:t>có</a:t>
            </a:r>
            <a:r>
              <a:rPr lang="en-US" altLang="en-US" sz="2400" dirty="0"/>
              <a:t> 2 </a:t>
            </a:r>
            <a:r>
              <a:rPr lang="en-US" altLang="en-US" sz="2400" dirty="0" err="1"/>
              <a:t>cây</a:t>
            </a:r>
            <a:r>
              <a:rPr lang="en-US" altLang="en-US" sz="2400" dirty="0"/>
              <a:t> con </a:t>
            </a:r>
            <a:r>
              <a:rPr lang="en-US" altLang="en-US" sz="2400" dirty="0" err="1"/>
              <a:t>không</a:t>
            </a:r>
            <a:r>
              <a:rPr lang="en-US" altLang="en-US" sz="2400" dirty="0"/>
              <a:t> </a:t>
            </a:r>
            <a:r>
              <a:rPr lang="en-US" altLang="en-US" sz="2400" dirty="0" err="1"/>
              <a:t>phải</a:t>
            </a:r>
            <a:r>
              <a:rPr lang="en-US" altLang="en-US" sz="2400" dirty="0"/>
              <a:t> </a:t>
            </a:r>
            <a:r>
              <a:rPr lang="en-US" altLang="en-US" sz="2400" dirty="0" err="1"/>
              <a:t>là</a:t>
            </a:r>
            <a:r>
              <a:rPr lang="en-US" altLang="en-US" sz="2400" dirty="0"/>
              <a:t> </a:t>
            </a:r>
            <a:r>
              <a:rPr lang="en-US" altLang="en-US" sz="2400" dirty="0" err="1"/>
              <a:t>lá</a:t>
            </a:r>
            <a:r>
              <a:rPr lang="en-US" altLang="en-US" sz="2400" dirty="0"/>
              <a:t>.</a:t>
            </a:r>
          </a:p>
          <a:p>
            <a:pPr lvl="1">
              <a:lnSpc>
                <a:spcPct val="80000"/>
              </a:lnSpc>
            </a:pPr>
            <a:r>
              <a:rPr lang="en-US" altLang="en-US" sz="2400" dirty="0" err="1"/>
              <a:t>Các</a:t>
            </a:r>
            <a:r>
              <a:rPr lang="en-US" altLang="en-US" sz="2400" dirty="0"/>
              <a:t> </a:t>
            </a:r>
            <a:r>
              <a:rPr lang="en-US" altLang="en-US" sz="2400" dirty="0" err="1"/>
              <a:t>giá</a:t>
            </a:r>
            <a:r>
              <a:rPr lang="en-US" altLang="en-US" sz="2400" dirty="0"/>
              <a:t> </a:t>
            </a:r>
            <a:r>
              <a:rPr lang="en-US" altLang="en-US" sz="2400" dirty="0" err="1"/>
              <a:t>trị</a:t>
            </a:r>
            <a:r>
              <a:rPr lang="en-US" altLang="en-US" sz="2400" dirty="0"/>
              <a:t> </a:t>
            </a:r>
            <a:r>
              <a:rPr lang="en-US" altLang="en-US" sz="2400" dirty="0" err="1"/>
              <a:t>khóa</a:t>
            </a:r>
            <a:r>
              <a:rPr lang="en-US" altLang="en-US" sz="2400" dirty="0"/>
              <a:t> </a:t>
            </a:r>
            <a:r>
              <a:rPr lang="en-US" altLang="en-US" sz="2400" dirty="0" err="1"/>
              <a:t>trên</a:t>
            </a:r>
            <a:r>
              <a:rPr lang="en-US" altLang="en-US" sz="2400" dirty="0"/>
              <a:t> </a:t>
            </a:r>
            <a:r>
              <a:rPr lang="en-US" altLang="en-US" sz="2400" dirty="0" err="1"/>
              <a:t>các</a:t>
            </a:r>
            <a:r>
              <a:rPr lang="en-US" altLang="en-US" sz="2400" dirty="0"/>
              <a:t> Node </a:t>
            </a:r>
            <a:r>
              <a:rPr lang="en-US" altLang="en-US" sz="2400" dirty="0" err="1"/>
              <a:t>đã</a:t>
            </a:r>
            <a:r>
              <a:rPr lang="en-US" altLang="en-US" sz="2400" dirty="0"/>
              <a:t> </a:t>
            </a:r>
            <a:r>
              <a:rPr lang="en-US" altLang="en-US" sz="2400" dirty="0" err="1"/>
              <a:t>sắp</a:t>
            </a:r>
            <a:r>
              <a:rPr lang="en-US" altLang="en-US" sz="2400" dirty="0"/>
              <a:t> (</a:t>
            </a:r>
            <a:r>
              <a:rPr lang="en-US" altLang="en-US" sz="2400" dirty="0" err="1"/>
              <a:t>tăng</a:t>
            </a:r>
            <a:r>
              <a:rPr lang="en-US" altLang="en-US" sz="2400" dirty="0"/>
              <a:t> </a:t>
            </a:r>
            <a:r>
              <a:rPr lang="en-US" altLang="en-US" sz="2400" dirty="0" err="1"/>
              <a:t>dần</a:t>
            </a:r>
            <a:r>
              <a:rPr lang="en-US" altLang="en-US" sz="2400" dirty="0"/>
              <a:t>).</a:t>
            </a:r>
          </a:p>
          <a:p>
            <a:pPr lvl="1">
              <a:lnSpc>
                <a:spcPct val="80000"/>
              </a:lnSpc>
            </a:pPr>
            <a:r>
              <a:rPr lang="en-US" altLang="en-US" sz="2400" dirty="0" err="1"/>
              <a:t>Gọi</a:t>
            </a:r>
            <a:r>
              <a:rPr lang="en-US" altLang="en-US" sz="2400" dirty="0"/>
              <a:t> k </a:t>
            </a:r>
            <a:r>
              <a:rPr lang="en-US" altLang="en-US" sz="2400" dirty="0" err="1"/>
              <a:t>là</a:t>
            </a:r>
            <a:r>
              <a:rPr lang="en-US" altLang="en-US" sz="2400" dirty="0"/>
              <a:t> </a:t>
            </a:r>
            <a:r>
              <a:rPr lang="en-US" altLang="en-US" sz="2400" dirty="0" err="1"/>
              <a:t>số</a:t>
            </a:r>
            <a:r>
              <a:rPr lang="en-US" altLang="en-US" sz="2400" dirty="0"/>
              <a:t> </a:t>
            </a:r>
            <a:r>
              <a:rPr lang="en-US" altLang="en-US" sz="2400" dirty="0" err="1"/>
              <a:t>cây</a:t>
            </a:r>
            <a:r>
              <a:rPr lang="en-US" altLang="en-US" sz="2400" dirty="0"/>
              <a:t> con </a:t>
            </a:r>
            <a:r>
              <a:rPr lang="en-US" altLang="en-US" sz="2400" dirty="0" err="1"/>
              <a:t>của</a:t>
            </a:r>
            <a:r>
              <a:rPr lang="en-US" altLang="en-US" sz="2400" dirty="0"/>
              <a:t> </a:t>
            </a:r>
            <a:r>
              <a:rPr lang="en-US" altLang="en-US" sz="2400" dirty="0" err="1"/>
              <a:t>một</a:t>
            </a:r>
            <a:r>
              <a:rPr lang="en-US" altLang="en-US" sz="2400" dirty="0"/>
              <a:t> Node </a:t>
            </a:r>
            <a:r>
              <a:rPr lang="en-US" altLang="en-US" sz="2400" dirty="0" err="1"/>
              <a:t>thì</a:t>
            </a:r>
            <a:r>
              <a:rPr lang="en-US" altLang="en-US" sz="2400" dirty="0"/>
              <a:t> </a:t>
            </a:r>
            <a:r>
              <a:rPr lang="en-US" altLang="en-US" sz="2400" dirty="0" err="1"/>
              <a:t>số</a:t>
            </a:r>
            <a:r>
              <a:rPr lang="en-US" altLang="en-US" sz="2400" dirty="0"/>
              <a:t> </a:t>
            </a:r>
            <a:r>
              <a:rPr lang="en-US" altLang="en-US" sz="2400" dirty="0" err="1"/>
              <a:t>khóa</a:t>
            </a:r>
            <a:r>
              <a:rPr lang="en-US" altLang="en-US" sz="2400" dirty="0"/>
              <a:t> </a:t>
            </a:r>
            <a:r>
              <a:rPr lang="en-US" altLang="en-US" sz="2400" dirty="0" err="1"/>
              <a:t>nằm</a:t>
            </a:r>
            <a:r>
              <a:rPr lang="en-US" altLang="en-US" sz="2400" dirty="0"/>
              <a:t> </a:t>
            </a:r>
            <a:r>
              <a:rPr lang="en-US" altLang="en-US" sz="2400" dirty="0" err="1"/>
              <a:t>trên</a:t>
            </a:r>
            <a:r>
              <a:rPr lang="en-US" altLang="en-US" sz="2400" dirty="0"/>
              <a:t> Node </a:t>
            </a:r>
            <a:r>
              <a:rPr lang="en-US" altLang="en-US" sz="2400" dirty="0" err="1"/>
              <a:t>là</a:t>
            </a:r>
            <a:r>
              <a:rPr lang="en-US" altLang="en-US" sz="2400" dirty="0"/>
              <a:t> k-1.</a:t>
            </a:r>
          </a:p>
          <a:p>
            <a:pPr lvl="1">
              <a:lnSpc>
                <a:spcPct val="80000"/>
              </a:lnSpc>
            </a:pPr>
            <a:r>
              <a:rPr lang="en-US" altLang="en-US" sz="2400" dirty="0" err="1"/>
              <a:t>Các</a:t>
            </a:r>
            <a:r>
              <a:rPr lang="en-US" altLang="en-US" sz="2400" dirty="0"/>
              <a:t> Node </a:t>
            </a:r>
            <a:r>
              <a:rPr lang="en-US" altLang="en-US" sz="2400" dirty="0" err="1"/>
              <a:t>có</a:t>
            </a:r>
            <a:r>
              <a:rPr lang="en-US" altLang="en-US" sz="2400" dirty="0"/>
              <a:t> </a:t>
            </a:r>
            <a:r>
              <a:rPr lang="en-US" altLang="en-US" sz="2400" dirty="0" err="1"/>
              <a:t>cùng</a:t>
            </a:r>
            <a:r>
              <a:rPr lang="en-US" altLang="en-US" sz="2400" dirty="0"/>
              <a:t> </a:t>
            </a:r>
            <a:r>
              <a:rPr lang="en-US" altLang="en-US" sz="2400" dirty="0" err="1"/>
              <a:t>cấu</a:t>
            </a:r>
            <a:r>
              <a:rPr lang="en-US" altLang="en-US" sz="2400" dirty="0"/>
              <a:t> </a:t>
            </a:r>
            <a:r>
              <a:rPr lang="en-US" altLang="en-US" sz="2400" dirty="0" err="1"/>
              <a:t>trúc</a:t>
            </a:r>
            <a:r>
              <a:rPr lang="en-US" altLang="en-US" sz="2400" dirty="0"/>
              <a:t> </a:t>
            </a:r>
            <a:r>
              <a:rPr lang="en-US" altLang="en-US" sz="2400" dirty="0" err="1"/>
              <a:t>dữ</a:t>
            </a:r>
            <a:r>
              <a:rPr lang="en-US" altLang="en-US" sz="2400" dirty="0"/>
              <a:t> </a:t>
            </a:r>
            <a:r>
              <a:rPr lang="en-US" altLang="en-US" sz="2400" dirty="0" err="1"/>
              <a:t>liệu</a:t>
            </a:r>
            <a:r>
              <a:rPr lang="en-US" altLang="en-US" sz="2400" dirty="0"/>
              <a:t>.</a:t>
            </a:r>
          </a:p>
          <a:p>
            <a:pPr lvl="1">
              <a:lnSpc>
                <a:spcPct val="80000"/>
              </a:lnSpc>
            </a:pPr>
            <a:r>
              <a:rPr lang="en-US" altLang="en-US" sz="2400" dirty="0" err="1"/>
              <a:t>Mỗi</a:t>
            </a:r>
            <a:r>
              <a:rPr lang="en-US" altLang="en-US" sz="2400" dirty="0"/>
              <a:t> Node </a:t>
            </a:r>
            <a:r>
              <a:rPr lang="en-US" altLang="en-US" sz="2400" dirty="0" err="1"/>
              <a:t>có</a:t>
            </a:r>
            <a:r>
              <a:rPr lang="en-US" altLang="en-US" sz="2400" dirty="0"/>
              <a:t> </a:t>
            </a:r>
            <a:r>
              <a:rPr lang="en-US" altLang="en-US" sz="2400" dirty="0" err="1"/>
              <a:t>cấu</a:t>
            </a:r>
            <a:r>
              <a:rPr lang="en-US" altLang="en-US" sz="2400" dirty="0"/>
              <a:t> </a:t>
            </a:r>
            <a:r>
              <a:rPr lang="en-US" altLang="en-US" sz="2400" dirty="0" err="1"/>
              <a:t>trúc</a:t>
            </a:r>
            <a:r>
              <a:rPr lang="en-US" altLang="en-US" sz="2400" dirty="0"/>
              <a:t> </a:t>
            </a:r>
            <a:r>
              <a:rPr lang="en-US" altLang="en-US" sz="2400" dirty="0" err="1"/>
              <a:t>như</a:t>
            </a:r>
            <a:r>
              <a:rPr lang="en-US" altLang="en-US" sz="2400" dirty="0"/>
              <a:t> </a:t>
            </a:r>
            <a:r>
              <a:rPr lang="en-US" altLang="en-US" sz="2400" dirty="0" err="1"/>
              <a:t>sau</a:t>
            </a:r>
            <a:r>
              <a:rPr lang="en-US" altLang="en-US" sz="2400" dirty="0"/>
              <a:t> : </a:t>
            </a:r>
            <a:r>
              <a:rPr lang="en-US" altLang="en-US" sz="2400" b="1" dirty="0">
                <a:solidFill>
                  <a:srgbClr val="FF0000"/>
                </a:solidFill>
              </a:rPr>
              <a:t>&lt;P1, &lt;K1, Q1&gt;, P2, &lt;K2, Q2&gt;, . . .&lt;. . . &gt; &gt;  </a:t>
            </a:r>
          </a:p>
          <a:p>
            <a:pPr>
              <a:lnSpc>
                <a:spcPct val="80000"/>
              </a:lnSpc>
            </a:pPr>
            <a:r>
              <a:rPr lang="en-US" altLang="en-US" sz="2400" dirty="0" err="1"/>
              <a:t>Trong</a:t>
            </a:r>
            <a:r>
              <a:rPr lang="en-US" altLang="en-US" sz="2400" dirty="0"/>
              <a:t> </a:t>
            </a:r>
            <a:r>
              <a:rPr lang="en-US" altLang="en-US" sz="2400" dirty="0" err="1"/>
              <a:t>đó</a:t>
            </a:r>
            <a:r>
              <a:rPr lang="en-US" altLang="en-US" sz="2400" dirty="0"/>
              <a:t> :</a:t>
            </a:r>
          </a:p>
          <a:p>
            <a:pPr lvl="1">
              <a:lnSpc>
                <a:spcPct val="80000"/>
              </a:lnSpc>
            </a:pPr>
            <a:r>
              <a:rPr lang="en-US" altLang="en-US" sz="2400" dirty="0">
                <a:solidFill>
                  <a:srgbClr val="FF0000"/>
                </a:solidFill>
              </a:rPr>
              <a:t>Pi</a:t>
            </a:r>
            <a:r>
              <a:rPr lang="en-US" altLang="en-US" sz="2400" dirty="0"/>
              <a:t> </a:t>
            </a:r>
            <a:r>
              <a:rPr lang="en-US" altLang="en-US" sz="2400" dirty="0" err="1"/>
              <a:t>là</a:t>
            </a:r>
            <a:r>
              <a:rPr lang="en-US" altLang="en-US" sz="2400" dirty="0"/>
              <a:t> con </a:t>
            </a:r>
            <a:r>
              <a:rPr lang="en-US" altLang="en-US" sz="2400" dirty="0" err="1"/>
              <a:t>trỏ</a:t>
            </a:r>
            <a:r>
              <a:rPr lang="en-US" altLang="en-US" sz="2400" dirty="0"/>
              <a:t> </a:t>
            </a:r>
            <a:r>
              <a:rPr lang="en-US" altLang="en-US" sz="2400" dirty="0" err="1"/>
              <a:t>đến</a:t>
            </a:r>
            <a:r>
              <a:rPr lang="en-US" altLang="en-US" sz="2400" dirty="0"/>
              <a:t> </a:t>
            </a:r>
            <a:r>
              <a:rPr lang="en-US" altLang="en-US" sz="2400" dirty="0" err="1"/>
              <a:t>một</a:t>
            </a:r>
            <a:r>
              <a:rPr lang="en-US" altLang="en-US" sz="2400" dirty="0"/>
              <a:t> Node </a:t>
            </a:r>
            <a:r>
              <a:rPr lang="en-US" altLang="en-US" sz="2400" dirty="0" err="1"/>
              <a:t>khác</a:t>
            </a:r>
            <a:r>
              <a:rPr lang="en-US" altLang="en-US" sz="2400" dirty="0"/>
              <a:t> </a:t>
            </a:r>
            <a:r>
              <a:rPr lang="en-US" altLang="en-US" sz="2400" dirty="0" err="1"/>
              <a:t>trong</a:t>
            </a:r>
            <a:r>
              <a:rPr lang="en-US" altLang="en-US" sz="2400" dirty="0"/>
              <a:t> </a:t>
            </a:r>
            <a:r>
              <a:rPr lang="en-US" altLang="en-US" sz="2400" dirty="0" err="1"/>
              <a:t>cây</a:t>
            </a:r>
            <a:endParaRPr lang="en-US" altLang="en-US" sz="2400" dirty="0"/>
          </a:p>
          <a:p>
            <a:pPr lvl="1">
              <a:lnSpc>
                <a:spcPct val="80000"/>
              </a:lnSpc>
            </a:pPr>
            <a:r>
              <a:rPr lang="en-US" altLang="en-US" sz="2400" dirty="0">
                <a:solidFill>
                  <a:srgbClr val="FF0000"/>
                </a:solidFill>
              </a:rPr>
              <a:t>Ki</a:t>
            </a:r>
            <a:r>
              <a:rPr lang="en-US" altLang="en-US" sz="2400" dirty="0"/>
              <a:t> </a:t>
            </a:r>
            <a:r>
              <a:rPr lang="en-US" altLang="en-US" sz="2400" dirty="0" err="1"/>
              <a:t>là</a:t>
            </a:r>
            <a:r>
              <a:rPr lang="en-US" altLang="en-US" sz="2400" dirty="0"/>
              <a:t> </a:t>
            </a:r>
            <a:r>
              <a:rPr lang="en-US" altLang="en-US" sz="2400" dirty="0" err="1"/>
              <a:t>khóa</a:t>
            </a:r>
            <a:endParaRPr lang="en-US" altLang="en-US" sz="2400" dirty="0"/>
          </a:p>
          <a:p>
            <a:pPr lvl="1">
              <a:lnSpc>
                <a:spcPct val="80000"/>
              </a:lnSpc>
            </a:pPr>
            <a:r>
              <a:rPr lang="en-US" altLang="en-US" sz="2400" dirty="0">
                <a:solidFill>
                  <a:srgbClr val="FF0000"/>
                </a:solidFill>
              </a:rPr>
              <a:t>Qi</a:t>
            </a:r>
            <a:r>
              <a:rPr lang="en-US" altLang="en-US" sz="2400" dirty="0"/>
              <a:t> </a:t>
            </a:r>
            <a:r>
              <a:rPr lang="en-US" altLang="en-US" sz="2400" dirty="0" err="1"/>
              <a:t>là</a:t>
            </a:r>
            <a:r>
              <a:rPr lang="en-US" altLang="en-US" sz="2400" dirty="0"/>
              <a:t> con </a:t>
            </a:r>
            <a:r>
              <a:rPr lang="en-US" altLang="en-US" sz="2400" dirty="0" err="1"/>
              <a:t>trỏ</a:t>
            </a:r>
            <a:r>
              <a:rPr lang="en-US" altLang="en-US" sz="2400" dirty="0"/>
              <a:t> </a:t>
            </a:r>
            <a:r>
              <a:rPr lang="en-US" altLang="en-US" sz="2400" dirty="0" err="1"/>
              <a:t>dữ</a:t>
            </a:r>
            <a:r>
              <a:rPr lang="en-US" altLang="en-US" sz="2400" dirty="0"/>
              <a:t> </a:t>
            </a:r>
            <a:r>
              <a:rPr lang="en-US" altLang="en-US" sz="2400" dirty="0" err="1"/>
              <a:t>liệu</a:t>
            </a:r>
            <a:r>
              <a:rPr lang="en-US" altLang="en-US" sz="2400" dirty="0"/>
              <a:t>, </a:t>
            </a:r>
            <a:r>
              <a:rPr lang="en-US" altLang="en-US" sz="2400" dirty="0" err="1"/>
              <a:t>trỏ</a:t>
            </a:r>
            <a:r>
              <a:rPr lang="en-US" altLang="en-US" sz="2400" dirty="0"/>
              <a:t> </a:t>
            </a:r>
            <a:r>
              <a:rPr lang="en-US" altLang="en-US" sz="2400" dirty="0" err="1"/>
              <a:t>đến</a:t>
            </a:r>
            <a:r>
              <a:rPr lang="en-US" altLang="en-US" sz="2400" dirty="0"/>
              <a:t> block </a:t>
            </a:r>
            <a:r>
              <a:rPr lang="en-US" altLang="en-US" sz="2400" dirty="0" err="1"/>
              <a:t>trên</a:t>
            </a:r>
            <a:r>
              <a:rPr lang="en-US" altLang="en-US" sz="2400" dirty="0"/>
              <a:t> FILE </a:t>
            </a:r>
            <a:r>
              <a:rPr lang="en-US" altLang="en-US" sz="2400" dirty="0" err="1"/>
              <a:t>dữ</a:t>
            </a:r>
            <a:r>
              <a:rPr lang="en-US" altLang="en-US" sz="2400" dirty="0"/>
              <a:t> </a:t>
            </a:r>
            <a:r>
              <a:rPr lang="en-US" altLang="en-US" sz="2400" dirty="0" err="1"/>
              <a:t>liệu</a:t>
            </a:r>
            <a:r>
              <a:rPr lang="en-US" altLang="en-US" sz="2400" dirty="0"/>
              <a:t> </a:t>
            </a:r>
            <a:r>
              <a:rPr lang="en-US" altLang="en-US" sz="2400" dirty="0" err="1"/>
              <a:t>chứa</a:t>
            </a:r>
            <a:r>
              <a:rPr lang="en-US" altLang="en-US" sz="2400" dirty="0"/>
              <a:t> </a:t>
            </a:r>
            <a:r>
              <a:rPr lang="en-US" altLang="en-US" sz="2400" dirty="0" err="1"/>
              <a:t>mẫu</a:t>
            </a:r>
            <a:r>
              <a:rPr lang="en-US" altLang="en-US" sz="2400" dirty="0"/>
              <a:t> tin </a:t>
            </a:r>
            <a:r>
              <a:rPr lang="en-US" altLang="en-US" sz="2400" dirty="0" err="1"/>
              <a:t>có</a:t>
            </a:r>
            <a:r>
              <a:rPr lang="en-US" altLang="en-US" sz="2400" dirty="0"/>
              <a:t> </a:t>
            </a:r>
            <a:r>
              <a:rPr lang="en-US" altLang="en-US" sz="2400" dirty="0" err="1"/>
              <a:t>khóa</a:t>
            </a:r>
            <a:r>
              <a:rPr lang="en-US" altLang="en-US" sz="2400" dirty="0"/>
              <a:t> </a:t>
            </a:r>
            <a:r>
              <a:rPr lang="en-US" altLang="en-US" sz="2400" dirty="0" err="1"/>
              <a:t>là</a:t>
            </a:r>
            <a:r>
              <a:rPr lang="en-US" altLang="en-US" sz="2400" dirty="0"/>
              <a:t> Ki.</a:t>
            </a:r>
          </a:p>
          <a:p>
            <a:endParaRPr lang="en-US" dirty="0"/>
          </a:p>
        </p:txBody>
      </p:sp>
    </p:spTree>
    <p:extLst>
      <p:ext uri="{BB962C8B-B14F-4D97-AF65-F5344CB8AC3E}">
        <p14:creationId xmlns:p14="http://schemas.microsoft.com/office/powerpoint/2010/main" val="48968059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47AF-2008-204D-8C51-A0FCDE4D5866}"/>
              </a:ext>
            </a:extLst>
          </p:cNvPr>
          <p:cNvSpPr>
            <a:spLocks noGrp="1"/>
          </p:cNvSpPr>
          <p:nvPr>
            <p:ph type="title"/>
          </p:nvPr>
        </p:nvSpPr>
        <p:spPr/>
        <p:txBody>
          <a:bodyPr/>
          <a:lstStyle/>
          <a:p>
            <a:r>
              <a:rPr lang="en-US"/>
              <a:t>Ví dụ B-Tree</a:t>
            </a:r>
          </a:p>
        </p:txBody>
      </p:sp>
      <p:graphicFrame>
        <p:nvGraphicFramePr>
          <p:cNvPr id="4" name="Content Placeholder 5">
            <a:extLst>
              <a:ext uri="{FF2B5EF4-FFF2-40B4-BE49-F238E27FC236}">
                <a16:creationId xmlns:a16="http://schemas.microsoft.com/office/drawing/2014/main" id="{B58E618B-39E9-5B49-A43D-22F444580744}"/>
              </a:ext>
            </a:extLst>
          </p:cNvPr>
          <p:cNvGraphicFramePr>
            <a:graphicFrameLocks noGrp="1" noChangeAspect="1"/>
          </p:cNvGraphicFramePr>
          <p:nvPr>
            <p:ph idx="1"/>
            <p:extLst>
              <p:ext uri="{D42A27DB-BD31-4B8C-83A1-F6EECF244321}">
                <p14:modId xmlns:p14="http://schemas.microsoft.com/office/powerpoint/2010/main" val="967526228"/>
              </p:ext>
            </p:extLst>
          </p:nvPr>
        </p:nvGraphicFramePr>
        <p:xfrm>
          <a:off x="1064194" y="1981200"/>
          <a:ext cx="10063611" cy="3094831"/>
        </p:xfrm>
        <a:graphic>
          <a:graphicData uri="http://schemas.openxmlformats.org/presentationml/2006/ole">
            <mc:AlternateContent xmlns:mc="http://schemas.openxmlformats.org/markup-compatibility/2006">
              <mc:Choice xmlns:v="urn:schemas-microsoft-com:vml" Requires="v">
                <p:oleObj name="Visio" r:id="rId2" imgW="5905500" imgH="1816100" progId="Visio.Drawing.11">
                  <p:embed/>
                </p:oleObj>
              </mc:Choice>
              <mc:Fallback>
                <p:oleObj name="Visio" r:id="rId2" imgW="5905500" imgH="1816100" progId="Visio.Drawing.11">
                  <p:embed/>
                  <p:pic>
                    <p:nvPicPr>
                      <p:cNvPr id="6" name="Content Placeholder 5">
                        <a:extLst>
                          <a:ext uri="{FF2B5EF4-FFF2-40B4-BE49-F238E27FC236}">
                            <a16:creationId xmlns:a16="http://schemas.microsoft.com/office/drawing/2014/main" id="{459F6F4E-B291-D343-9158-BCCDDA4F8A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194" y="1981200"/>
                        <a:ext cx="10063611" cy="3094831"/>
                      </a:xfrm>
                      <a:prstGeom prst="rect">
                        <a:avLst/>
                      </a:prstGeom>
                      <a:no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333418943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07B1-41DC-B643-9F1F-021BF80CDAB0}"/>
              </a:ext>
            </a:extLst>
          </p:cNvPr>
          <p:cNvSpPr>
            <a:spLocks noGrp="1"/>
          </p:cNvSpPr>
          <p:nvPr>
            <p:ph type="title"/>
          </p:nvPr>
        </p:nvSpPr>
        <p:spPr/>
        <p:txBody>
          <a:bodyPr/>
          <a:lstStyle/>
          <a:p>
            <a:r>
              <a:rPr lang="en-US"/>
              <a:t>Đánh giá về B-Tree</a:t>
            </a:r>
          </a:p>
        </p:txBody>
      </p:sp>
      <p:sp>
        <p:nvSpPr>
          <p:cNvPr id="3" name="Content Placeholder 2">
            <a:extLst>
              <a:ext uri="{FF2B5EF4-FFF2-40B4-BE49-F238E27FC236}">
                <a16:creationId xmlns:a16="http://schemas.microsoft.com/office/drawing/2014/main" id="{734335E6-1D19-4949-A572-8D0A28C53262}"/>
              </a:ext>
            </a:extLst>
          </p:cNvPr>
          <p:cNvSpPr>
            <a:spLocks noGrp="1"/>
          </p:cNvSpPr>
          <p:nvPr>
            <p:ph idx="1"/>
          </p:nvPr>
        </p:nvSpPr>
        <p:spPr/>
        <p:txBody>
          <a:bodyPr/>
          <a:lstStyle/>
          <a:p>
            <a:r>
              <a:rPr lang="vi-VN" dirty="0"/>
              <a:t>Vì có </a:t>
            </a:r>
            <a:r>
              <a:rPr lang="vi-VN" dirty="0">
                <a:solidFill>
                  <a:srgbClr val="FF0000"/>
                </a:solidFill>
              </a:rPr>
              <a:t>nhiều khóa trên một Node và có nhiều Node trên cùng độ cao</a:t>
            </a:r>
            <a:r>
              <a:rPr lang="vi-VN" dirty="0"/>
              <a:t> nên việc tìm kiếm trên B Tree khá tốt. Càng nhiều mẫu tin trên một Node thì cây càng có độ cao càng nhỏ nhằm cải tiến tốc độ truy xuất đĩa.</a:t>
            </a:r>
          </a:p>
          <a:p>
            <a:r>
              <a:rPr lang="vi-VN" dirty="0">
                <a:solidFill>
                  <a:srgbClr val="FF0000"/>
                </a:solidFill>
              </a:rPr>
              <a:t>Tổ chức theo BTree không những nhanh hơn so với File có thứ tự mà việc thêm, xóa cũng hiệu quả hơn.</a:t>
            </a:r>
          </a:p>
          <a:p>
            <a:endParaRPr lang="en-US" dirty="0"/>
          </a:p>
        </p:txBody>
      </p:sp>
    </p:spTree>
    <p:extLst>
      <p:ext uri="{BB962C8B-B14F-4D97-AF65-F5344CB8AC3E}">
        <p14:creationId xmlns:p14="http://schemas.microsoft.com/office/powerpoint/2010/main" val="407116439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0FB4-2CC4-A44E-AB62-9BCE0FDB5FD4}"/>
              </a:ext>
            </a:extLst>
          </p:cNvPr>
          <p:cNvSpPr>
            <a:spLocks noGrp="1"/>
          </p:cNvSpPr>
          <p:nvPr>
            <p:ph type="title"/>
          </p:nvPr>
        </p:nvSpPr>
        <p:spPr>
          <a:xfrm>
            <a:off x="533400" y="3124200"/>
            <a:ext cx="10972800" cy="1143000"/>
          </a:xfrm>
        </p:spPr>
        <p:txBody>
          <a:bodyPr/>
          <a:lstStyle/>
          <a:p>
            <a:pPr algn="l"/>
            <a:r>
              <a:rPr lang="en-US"/>
              <a:t>Mô hình quan hệ</a:t>
            </a:r>
          </a:p>
        </p:txBody>
      </p:sp>
    </p:spTree>
    <p:extLst>
      <p:ext uri="{BB962C8B-B14F-4D97-AF65-F5344CB8AC3E}">
        <p14:creationId xmlns:p14="http://schemas.microsoft.com/office/powerpoint/2010/main" val="185613137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23C09-F5AB-464B-B76F-929DC17DD986}"/>
              </a:ext>
            </a:extLst>
          </p:cNvPr>
          <p:cNvSpPr>
            <a:spLocks noGrp="1"/>
          </p:cNvSpPr>
          <p:nvPr>
            <p:ph type="title"/>
          </p:nvPr>
        </p:nvSpPr>
        <p:spPr/>
        <p:txBody>
          <a:bodyPr/>
          <a:lstStyle/>
          <a:p>
            <a:r>
              <a:rPr lang="en-US"/>
              <a:t>Giới thiệu</a:t>
            </a:r>
          </a:p>
        </p:txBody>
      </p:sp>
      <p:sp>
        <p:nvSpPr>
          <p:cNvPr id="4" name="Content Placeholder 3">
            <a:extLst>
              <a:ext uri="{FF2B5EF4-FFF2-40B4-BE49-F238E27FC236}">
                <a16:creationId xmlns:a16="http://schemas.microsoft.com/office/drawing/2014/main" id="{9CB9E7C1-D6E6-CD4C-B66A-583E4B0F8696}"/>
              </a:ext>
            </a:extLst>
          </p:cNvPr>
          <p:cNvSpPr>
            <a:spLocks noGrp="1"/>
          </p:cNvSpPr>
          <p:nvPr>
            <p:ph sz="half" idx="1"/>
          </p:nvPr>
        </p:nvSpPr>
        <p:spPr>
          <a:xfrm>
            <a:off x="381000" y="1417638"/>
            <a:ext cx="5859360" cy="4708526"/>
          </a:xfrm>
        </p:spPr>
        <p:txBody>
          <a:bodyPr/>
          <a:lstStyle/>
          <a:p>
            <a:pPr>
              <a:lnSpc>
                <a:spcPct val="80000"/>
              </a:lnSpc>
            </a:pPr>
            <a:r>
              <a:rPr lang="en-US" altLang="en-US" sz="2400">
                <a:solidFill>
                  <a:srgbClr val="FF0000"/>
                </a:solidFill>
              </a:rPr>
              <a:t>E.F Codd </a:t>
            </a:r>
            <a:r>
              <a:rPr lang="en-US" altLang="en-US" sz="2400"/>
              <a:t>đưa vào đầu những năm 70.</a:t>
            </a:r>
          </a:p>
          <a:p>
            <a:pPr>
              <a:lnSpc>
                <a:spcPct val="80000"/>
              </a:lnSpc>
            </a:pPr>
            <a:r>
              <a:rPr lang="en-US" altLang="en-US" sz="2400"/>
              <a:t>Dựa trên </a:t>
            </a:r>
            <a:r>
              <a:rPr lang="en-US" altLang="en-US" sz="2400">
                <a:solidFill>
                  <a:srgbClr val="FF0000"/>
                </a:solidFill>
              </a:rPr>
              <a:t>lý thuyết tập hợp </a:t>
            </a:r>
            <a:r>
              <a:rPr lang="en-US" altLang="en-US" sz="2400"/>
              <a:t>và </a:t>
            </a:r>
            <a:r>
              <a:rPr lang="en-US" altLang="en-US" sz="2400">
                <a:solidFill>
                  <a:srgbClr val="FF0000"/>
                </a:solidFill>
              </a:rPr>
              <a:t>đại số quan hệ</a:t>
            </a:r>
            <a:r>
              <a:rPr lang="en-US" altLang="en-US" sz="2400"/>
              <a:t>. </a:t>
            </a:r>
          </a:p>
          <a:p>
            <a:pPr>
              <a:lnSpc>
                <a:spcPct val="80000"/>
              </a:lnSpc>
            </a:pPr>
            <a:r>
              <a:rPr lang="en-US" altLang="en-US" sz="2400"/>
              <a:t>Vì tính chất chặt chẽ của toán học về lí thuyết tập hợp nên mô hình này đã mô tả dữ liệu một cách rõ ràng, mềm dẻo và là mô hình thông dụng. </a:t>
            </a:r>
          </a:p>
          <a:p>
            <a:pPr>
              <a:lnSpc>
                <a:spcPct val="80000"/>
              </a:lnSpc>
            </a:pPr>
            <a:r>
              <a:rPr lang="en-US" altLang="en-US" sz="2400"/>
              <a:t>Nhiều hệ QTCSDL đều tổ chức dữ liệu theo mô hình dữ liệu quan hệ. </a:t>
            </a:r>
          </a:p>
          <a:p>
            <a:pPr>
              <a:lnSpc>
                <a:spcPct val="80000"/>
              </a:lnSpc>
            </a:pPr>
            <a:r>
              <a:rPr lang="en-US" altLang="en-US" sz="2400">
                <a:solidFill>
                  <a:srgbClr val="FF0000"/>
                </a:solidFill>
              </a:rPr>
              <a:t>Trong đó dữ liệu được tổ chức dưới dạng bảng, các phép toán thao tác trên dữ liệu dựa trên lý thuyết tập hợp của toán học. </a:t>
            </a:r>
          </a:p>
          <a:p>
            <a:endParaRPr lang="en-US" sz="2400"/>
          </a:p>
        </p:txBody>
      </p:sp>
      <p:pic>
        <p:nvPicPr>
          <p:cNvPr id="8194" name="Picture 2" descr="Edgar F. Codd – Wikipedia tiếng Việt">
            <a:extLst>
              <a:ext uri="{FF2B5EF4-FFF2-40B4-BE49-F238E27FC236}">
                <a16:creationId xmlns:a16="http://schemas.microsoft.com/office/drawing/2014/main" id="{2A60593C-CCF4-C846-8F0C-EC68601478C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138415" y="1469108"/>
            <a:ext cx="2362200" cy="336788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1DDC226-97D0-944B-81A7-74D830B8A5B8}"/>
              </a:ext>
            </a:extLst>
          </p:cNvPr>
          <p:cNvSpPr txBox="1"/>
          <p:nvPr/>
        </p:nvSpPr>
        <p:spPr>
          <a:xfrm>
            <a:off x="7848600" y="4888468"/>
            <a:ext cx="2941831" cy="369332"/>
          </a:xfrm>
          <a:prstGeom prst="rect">
            <a:avLst/>
          </a:prstGeom>
          <a:noFill/>
        </p:spPr>
        <p:txBody>
          <a:bodyPr wrap="none" rtlCol="0">
            <a:spAutoFit/>
          </a:bodyPr>
          <a:lstStyle/>
          <a:p>
            <a:r>
              <a:rPr lang="en-US">
                <a:solidFill>
                  <a:srgbClr val="0066FF"/>
                </a:solidFill>
              </a:rPr>
              <a:t>Edgar F Codd (1923-2003)</a:t>
            </a:r>
          </a:p>
        </p:txBody>
      </p:sp>
      <p:sp>
        <p:nvSpPr>
          <p:cNvPr id="7" name="TextBox 6">
            <a:extLst>
              <a:ext uri="{FF2B5EF4-FFF2-40B4-BE49-F238E27FC236}">
                <a16:creationId xmlns:a16="http://schemas.microsoft.com/office/drawing/2014/main" id="{8F12B1A7-5A52-EB40-9670-2E087A14229B}"/>
              </a:ext>
            </a:extLst>
          </p:cNvPr>
          <p:cNvSpPr txBox="1"/>
          <p:nvPr/>
        </p:nvSpPr>
        <p:spPr>
          <a:xfrm>
            <a:off x="6280994" y="5698094"/>
            <a:ext cx="5859361" cy="369332"/>
          </a:xfrm>
          <a:prstGeom prst="rect">
            <a:avLst/>
          </a:prstGeom>
          <a:noFill/>
        </p:spPr>
        <p:txBody>
          <a:bodyPr wrap="none" rtlCol="0">
            <a:spAutoFit/>
          </a:bodyPr>
          <a:lstStyle/>
          <a:p>
            <a:r>
              <a:rPr lang="en-US">
                <a:hlinkClick r:id="rId3"/>
              </a:rPr>
              <a:t>https://www.seas.upenn.edu/~zives/03f/cis550/codd.pdf</a:t>
            </a:r>
            <a:endParaRPr lang="en-US"/>
          </a:p>
        </p:txBody>
      </p:sp>
    </p:spTree>
    <p:extLst>
      <p:ext uri="{BB962C8B-B14F-4D97-AF65-F5344CB8AC3E}">
        <p14:creationId xmlns:p14="http://schemas.microsoft.com/office/powerpoint/2010/main" val="324409443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A247EF-28FD-CF4B-85FA-F764D7B1ED23}"/>
              </a:ext>
            </a:extLst>
          </p:cNvPr>
          <p:cNvSpPr>
            <a:spLocks noGrp="1"/>
          </p:cNvSpPr>
          <p:nvPr>
            <p:ph type="title"/>
          </p:nvPr>
        </p:nvSpPr>
        <p:spPr/>
        <p:txBody>
          <a:bodyPr/>
          <a:lstStyle/>
          <a:p>
            <a:r>
              <a:rPr lang="en-US"/>
              <a:t>Các thành phần chính của mô hình quan hệ</a:t>
            </a:r>
          </a:p>
        </p:txBody>
      </p:sp>
      <p:sp>
        <p:nvSpPr>
          <p:cNvPr id="6" name="Content Placeholder 5">
            <a:extLst>
              <a:ext uri="{FF2B5EF4-FFF2-40B4-BE49-F238E27FC236}">
                <a16:creationId xmlns:a16="http://schemas.microsoft.com/office/drawing/2014/main" id="{0BAA944F-4AD6-8B43-B7EA-CE906B6FEA96}"/>
              </a:ext>
            </a:extLst>
          </p:cNvPr>
          <p:cNvSpPr>
            <a:spLocks noGrp="1"/>
          </p:cNvSpPr>
          <p:nvPr>
            <p:ph idx="1"/>
          </p:nvPr>
        </p:nvSpPr>
        <p:spPr/>
        <p:txBody>
          <a:bodyPr/>
          <a:lstStyle/>
          <a:p>
            <a:r>
              <a:rPr lang="vi-VN"/>
              <a:t>Các khái niệm chính:</a:t>
            </a:r>
          </a:p>
          <a:p>
            <a:pPr lvl="1"/>
            <a:r>
              <a:rPr lang="vi-VN"/>
              <a:t>Quan hệ - ứng với bảng.</a:t>
            </a:r>
          </a:p>
          <a:p>
            <a:pPr lvl="1"/>
            <a:r>
              <a:rPr lang="vi-VN">
                <a:solidFill>
                  <a:srgbClr val="FF0000"/>
                </a:solidFill>
              </a:rPr>
              <a:t>Bộ - ứng với dòng.</a:t>
            </a:r>
          </a:p>
          <a:p>
            <a:pPr lvl="1"/>
            <a:r>
              <a:rPr lang="vi-VN"/>
              <a:t>Thuộc tính – ứng với cột.</a:t>
            </a:r>
          </a:p>
          <a:p>
            <a:r>
              <a:rPr lang="vi-VN"/>
              <a:t>Tân từ.</a:t>
            </a:r>
          </a:p>
          <a:p>
            <a:r>
              <a:rPr lang="vi-VN"/>
              <a:t>Thể hiện của một quan hệ</a:t>
            </a:r>
          </a:p>
          <a:p>
            <a:r>
              <a:rPr lang="vi-VN"/>
              <a:t>Lược đồ quan hệ.</a:t>
            </a:r>
            <a:endParaRPr lang="en-US"/>
          </a:p>
        </p:txBody>
      </p:sp>
    </p:spTree>
    <p:extLst>
      <p:ext uri="{BB962C8B-B14F-4D97-AF65-F5344CB8AC3E}">
        <p14:creationId xmlns:p14="http://schemas.microsoft.com/office/powerpoint/2010/main" val="16504484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8D4F8-A42B-6C42-8D9B-D5FF14399BB9}"/>
              </a:ext>
            </a:extLst>
          </p:cNvPr>
          <p:cNvSpPr>
            <a:spLocks noGrp="1"/>
          </p:cNvSpPr>
          <p:nvPr>
            <p:ph type="title"/>
          </p:nvPr>
        </p:nvSpPr>
        <p:spPr/>
        <p:txBody>
          <a:bodyPr/>
          <a:lstStyle/>
          <a:p>
            <a:r>
              <a:rPr lang="en-US"/>
              <a:t>Quan hệ</a:t>
            </a:r>
          </a:p>
        </p:txBody>
      </p:sp>
      <p:sp>
        <p:nvSpPr>
          <p:cNvPr id="3" name="Content Placeholder 2">
            <a:extLst>
              <a:ext uri="{FF2B5EF4-FFF2-40B4-BE49-F238E27FC236}">
                <a16:creationId xmlns:a16="http://schemas.microsoft.com/office/drawing/2014/main" id="{777F0165-E393-A843-86C6-AEC4AD2FEBF2}"/>
              </a:ext>
            </a:extLst>
          </p:cNvPr>
          <p:cNvSpPr>
            <a:spLocks noGrp="1"/>
          </p:cNvSpPr>
          <p:nvPr>
            <p:ph idx="1"/>
          </p:nvPr>
        </p:nvSpPr>
        <p:spPr/>
        <p:txBody>
          <a:bodyPr/>
          <a:lstStyle/>
          <a:p>
            <a:r>
              <a:rPr lang="vi-VN"/>
              <a:t>Các thông tin lưu trữ trong CSDL được tổ chức thành bảng (table) gọi là quan hệ.</a:t>
            </a:r>
          </a:p>
          <a:p>
            <a:pPr marL="0" indent="0">
              <a:buNone/>
            </a:pPr>
            <a:endParaRPr lang="vi-VN">
              <a:effectLst/>
            </a:endParaRPr>
          </a:p>
          <a:p>
            <a:endParaRPr lang="en-US"/>
          </a:p>
        </p:txBody>
      </p:sp>
      <p:graphicFrame>
        <p:nvGraphicFramePr>
          <p:cNvPr id="4" name="Table 3">
            <a:extLst>
              <a:ext uri="{FF2B5EF4-FFF2-40B4-BE49-F238E27FC236}">
                <a16:creationId xmlns:a16="http://schemas.microsoft.com/office/drawing/2014/main" id="{DC4CB9F3-B42E-FE46-9442-684C54060A4D}"/>
              </a:ext>
            </a:extLst>
          </p:cNvPr>
          <p:cNvGraphicFramePr>
            <a:graphicFrameLocks noGrp="1"/>
          </p:cNvGraphicFramePr>
          <p:nvPr>
            <p:extLst>
              <p:ext uri="{D42A27DB-BD31-4B8C-83A1-F6EECF244321}">
                <p14:modId xmlns:p14="http://schemas.microsoft.com/office/powerpoint/2010/main" val="3803962207"/>
              </p:ext>
            </p:extLst>
          </p:nvPr>
        </p:nvGraphicFramePr>
        <p:xfrm>
          <a:off x="1371600" y="2836563"/>
          <a:ext cx="9729491" cy="2053237"/>
        </p:xfrm>
        <a:graphic>
          <a:graphicData uri="http://schemas.openxmlformats.org/drawingml/2006/table">
            <a:tbl>
              <a:tblPr/>
              <a:tblGrid>
                <a:gridCol w="1389927">
                  <a:extLst>
                    <a:ext uri="{9D8B030D-6E8A-4147-A177-3AD203B41FA5}">
                      <a16:colId xmlns:a16="http://schemas.microsoft.com/office/drawing/2014/main" val="2583816588"/>
                    </a:ext>
                  </a:extLst>
                </a:gridCol>
                <a:gridCol w="1389927">
                  <a:extLst>
                    <a:ext uri="{9D8B030D-6E8A-4147-A177-3AD203B41FA5}">
                      <a16:colId xmlns:a16="http://schemas.microsoft.com/office/drawing/2014/main" val="178139035"/>
                    </a:ext>
                  </a:extLst>
                </a:gridCol>
                <a:gridCol w="1036522">
                  <a:extLst>
                    <a:ext uri="{9D8B030D-6E8A-4147-A177-3AD203B41FA5}">
                      <a16:colId xmlns:a16="http://schemas.microsoft.com/office/drawing/2014/main" val="2305519"/>
                    </a:ext>
                  </a:extLst>
                </a:gridCol>
                <a:gridCol w="2096737">
                  <a:extLst>
                    <a:ext uri="{9D8B030D-6E8A-4147-A177-3AD203B41FA5}">
                      <a16:colId xmlns:a16="http://schemas.microsoft.com/office/drawing/2014/main" val="3082946427"/>
                    </a:ext>
                  </a:extLst>
                </a:gridCol>
                <a:gridCol w="1310461">
                  <a:extLst>
                    <a:ext uri="{9D8B030D-6E8A-4147-A177-3AD203B41FA5}">
                      <a16:colId xmlns:a16="http://schemas.microsoft.com/office/drawing/2014/main" val="2077350470"/>
                    </a:ext>
                  </a:extLst>
                </a:gridCol>
                <a:gridCol w="1115990">
                  <a:extLst>
                    <a:ext uri="{9D8B030D-6E8A-4147-A177-3AD203B41FA5}">
                      <a16:colId xmlns:a16="http://schemas.microsoft.com/office/drawing/2014/main" val="2511060673"/>
                    </a:ext>
                  </a:extLst>
                </a:gridCol>
                <a:gridCol w="1389927">
                  <a:extLst>
                    <a:ext uri="{9D8B030D-6E8A-4147-A177-3AD203B41FA5}">
                      <a16:colId xmlns:a16="http://schemas.microsoft.com/office/drawing/2014/main" val="725621406"/>
                    </a:ext>
                  </a:extLst>
                </a:gridCol>
              </a:tblGrid>
              <a:tr h="282873">
                <a:tc gridSpan="7">
                  <a:txBody>
                    <a:bodyPr/>
                    <a:lstStyle/>
                    <a:p>
                      <a:pPr algn="ctr"/>
                      <a:r>
                        <a:rPr lang="en-US" sz="1400" b="1">
                          <a:solidFill>
                            <a:srgbClr val="FF0000"/>
                          </a:solidFill>
                        </a:rPr>
                        <a:t>NHANVIEN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50742392"/>
                  </a:ext>
                </a:extLst>
              </a:tr>
              <a:tr h="282873">
                <a:tc>
                  <a:txBody>
                    <a:bodyPr/>
                    <a:lstStyle/>
                    <a:p>
                      <a:r>
                        <a:rPr lang="en-US" sz="1400" b="1">
                          <a:solidFill>
                            <a:srgbClr val="0066FF"/>
                          </a:solidFill>
                        </a:rPr>
                        <a:t>MaNV</a:t>
                      </a:r>
                      <a:r>
                        <a:rPr lang="en-US" sz="1400">
                          <a:solidFill>
                            <a:srgbClr val="0066FF"/>
                          </a:solidFill>
                        </a:rPr>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t>HoNV</a:t>
                      </a:r>
                      <a:r>
                        <a:rPr lang="en-US" sz="1400"/>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t>TenNV</a:t>
                      </a:r>
                      <a:r>
                        <a:rPr lang="en-US" sz="1400"/>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t>Email</a:t>
                      </a:r>
                      <a:r>
                        <a:rPr lang="en-US" sz="1400"/>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t>SDT</a:t>
                      </a:r>
                      <a:r>
                        <a:rPr lang="en-US" sz="1400"/>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t>Phong</a:t>
                      </a:r>
                      <a:r>
                        <a:rPr lang="en-US" sz="1400"/>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t>Luong</a:t>
                      </a:r>
                      <a:r>
                        <a:rPr lang="en-US" sz="1400"/>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1347147"/>
                  </a:ext>
                </a:extLst>
              </a:tr>
              <a:tr h="495027">
                <a:tc>
                  <a:txBody>
                    <a:bodyPr/>
                    <a:lstStyle/>
                    <a:p>
                      <a:r>
                        <a:rPr lang="en-US" sz="1400">
                          <a:solidFill>
                            <a:srgbClr val="008000"/>
                          </a:solidFill>
                        </a:rPr>
                        <a:t>NV01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Nguyen Van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A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email1@domain.com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0123456789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1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20000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3041282"/>
                  </a:ext>
                </a:extLst>
              </a:tr>
              <a:tr h="495027">
                <a:tc>
                  <a:txBody>
                    <a:bodyPr/>
                    <a:lstStyle/>
                    <a:p>
                      <a:r>
                        <a:rPr lang="en-US" sz="1400"/>
                        <a:t>NV02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Tran Thanh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B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email2@domain.com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0987643210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1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22000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1976784"/>
                  </a:ext>
                </a:extLst>
              </a:tr>
              <a:tr h="495027">
                <a:tc>
                  <a:txBody>
                    <a:bodyPr/>
                    <a:lstStyle/>
                    <a:p>
                      <a:r>
                        <a:rPr lang="en-US" sz="1400"/>
                        <a:t>NV03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Tran Thi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C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email3@domain.org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0388888888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3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15000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0362076"/>
                  </a:ext>
                </a:extLst>
              </a:tr>
            </a:tbl>
          </a:graphicData>
        </a:graphic>
      </p:graphicFrame>
    </p:spTree>
    <p:extLst>
      <p:ext uri="{BB962C8B-B14F-4D97-AF65-F5344CB8AC3E}">
        <p14:creationId xmlns:p14="http://schemas.microsoft.com/office/powerpoint/2010/main" val="352934263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D9367-5BC5-BC4F-A209-6FB00AF88E7D}"/>
              </a:ext>
            </a:extLst>
          </p:cNvPr>
          <p:cNvSpPr>
            <a:spLocks noGrp="1"/>
          </p:cNvSpPr>
          <p:nvPr>
            <p:ph type="title"/>
          </p:nvPr>
        </p:nvSpPr>
        <p:spPr/>
        <p:txBody>
          <a:bodyPr/>
          <a:lstStyle/>
          <a:p>
            <a:r>
              <a:rPr lang="en-US"/>
              <a:t>Bộ</a:t>
            </a:r>
          </a:p>
        </p:txBody>
      </p:sp>
      <p:sp>
        <p:nvSpPr>
          <p:cNvPr id="3" name="Content Placeholder 2">
            <a:extLst>
              <a:ext uri="{FF2B5EF4-FFF2-40B4-BE49-F238E27FC236}">
                <a16:creationId xmlns:a16="http://schemas.microsoft.com/office/drawing/2014/main" id="{BA34B284-6D9B-7746-BC4C-1E4B6B71A1A3}"/>
              </a:ext>
            </a:extLst>
          </p:cNvPr>
          <p:cNvSpPr>
            <a:spLocks noGrp="1"/>
          </p:cNvSpPr>
          <p:nvPr>
            <p:ph idx="1"/>
          </p:nvPr>
        </p:nvSpPr>
        <p:spPr/>
        <p:txBody>
          <a:bodyPr/>
          <a:lstStyle/>
          <a:p>
            <a:r>
              <a:rPr lang="vi-VN"/>
              <a:t>Bộ là </a:t>
            </a:r>
            <a:r>
              <a:rPr lang="vi-VN">
                <a:solidFill>
                  <a:srgbClr val="FF0000"/>
                </a:solidFill>
              </a:rPr>
              <a:t>các dòng </a:t>
            </a:r>
            <a:r>
              <a:rPr lang="vi-VN"/>
              <a:t>của quan hệ (trừ dòng tiêu đề: tên của các thuộc tính). </a:t>
            </a:r>
            <a:endParaRPr lang="vi-VN">
              <a:effectLst/>
            </a:endParaRPr>
          </a:p>
          <a:p>
            <a:r>
              <a:rPr lang="vi-VN"/>
              <a:t>Thể hiện dữ liệu cụ thể của các thuộc tính trong quan hệ. </a:t>
            </a:r>
            <a:endParaRPr lang="vi-VN">
              <a:effectLst/>
            </a:endParaRPr>
          </a:p>
          <a:p>
            <a:pPr marL="0" indent="0">
              <a:buNone/>
            </a:pPr>
            <a:endParaRPr lang="en-US"/>
          </a:p>
        </p:txBody>
      </p:sp>
      <p:graphicFrame>
        <p:nvGraphicFramePr>
          <p:cNvPr id="4" name="Table 3">
            <a:extLst>
              <a:ext uri="{FF2B5EF4-FFF2-40B4-BE49-F238E27FC236}">
                <a16:creationId xmlns:a16="http://schemas.microsoft.com/office/drawing/2014/main" id="{B1032DAD-B39A-7340-8EDB-A891531AC34C}"/>
              </a:ext>
            </a:extLst>
          </p:cNvPr>
          <p:cNvGraphicFramePr>
            <a:graphicFrameLocks noGrp="1"/>
          </p:cNvGraphicFramePr>
          <p:nvPr>
            <p:extLst>
              <p:ext uri="{D42A27DB-BD31-4B8C-83A1-F6EECF244321}">
                <p14:modId xmlns:p14="http://schemas.microsoft.com/office/powerpoint/2010/main" val="1102143932"/>
              </p:ext>
            </p:extLst>
          </p:nvPr>
        </p:nvGraphicFramePr>
        <p:xfrm>
          <a:off x="1371600" y="3204562"/>
          <a:ext cx="9729491" cy="2053237"/>
        </p:xfrm>
        <a:graphic>
          <a:graphicData uri="http://schemas.openxmlformats.org/drawingml/2006/table">
            <a:tbl>
              <a:tblPr/>
              <a:tblGrid>
                <a:gridCol w="1389927">
                  <a:extLst>
                    <a:ext uri="{9D8B030D-6E8A-4147-A177-3AD203B41FA5}">
                      <a16:colId xmlns:a16="http://schemas.microsoft.com/office/drawing/2014/main" val="2583816588"/>
                    </a:ext>
                  </a:extLst>
                </a:gridCol>
                <a:gridCol w="1389927">
                  <a:extLst>
                    <a:ext uri="{9D8B030D-6E8A-4147-A177-3AD203B41FA5}">
                      <a16:colId xmlns:a16="http://schemas.microsoft.com/office/drawing/2014/main" val="178139035"/>
                    </a:ext>
                  </a:extLst>
                </a:gridCol>
                <a:gridCol w="1036522">
                  <a:extLst>
                    <a:ext uri="{9D8B030D-6E8A-4147-A177-3AD203B41FA5}">
                      <a16:colId xmlns:a16="http://schemas.microsoft.com/office/drawing/2014/main" val="2305519"/>
                    </a:ext>
                  </a:extLst>
                </a:gridCol>
                <a:gridCol w="2096737">
                  <a:extLst>
                    <a:ext uri="{9D8B030D-6E8A-4147-A177-3AD203B41FA5}">
                      <a16:colId xmlns:a16="http://schemas.microsoft.com/office/drawing/2014/main" val="3082946427"/>
                    </a:ext>
                  </a:extLst>
                </a:gridCol>
                <a:gridCol w="1310461">
                  <a:extLst>
                    <a:ext uri="{9D8B030D-6E8A-4147-A177-3AD203B41FA5}">
                      <a16:colId xmlns:a16="http://schemas.microsoft.com/office/drawing/2014/main" val="2077350470"/>
                    </a:ext>
                  </a:extLst>
                </a:gridCol>
                <a:gridCol w="1115990">
                  <a:extLst>
                    <a:ext uri="{9D8B030D-6E8A-4147-A177-3AD203B41FA5}">
                      <a16:colId xmlns:a16="http://schemas.microsoft.com/office/drawing/2014/main" val="2511060673"/>
                    </a:ext>
                  </a:extLst>
                </a:gridCol>
                <a:gridCol w="1389927">
                  <a:extLst>
                    <a:ext uri="{9D8B030D-6E8A-4147-A177-3AD203B41FA5}">
                      <a16:colId xmlns:a16="http://schemas.microsoft.com/office/drawing/2014/main" val="725621406"/>
                    </a:ext>
                  </a:extLst>
                </a:gridCol>
              </a:tblGrid>
              <a:tr h="282873">
                <a:tc gridSpan="7">
                  <a:txBody>
                    <a:bodyPr/>
                    <a:lstStyle/>
                    <a:p>
                      <a:pPr algn="ctr"/>
                      <a:r>
                        <a:rPr lang="en-US" sz="1400" b="1">
                          <a:solidFill>
                            <a:srgbClr val="FF0000"/>
                          </a:solidFill>
                        </a:rPr>
                        <a:t>NHANVIEN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50742392"/>
                  </a:ext>
                </a:extLst>
              </a:tr>
              <a:tr h="282873">
                <a:tc>
                  <a:txBody>
                    <a:bodyPr/>
                    <a:lstStyle/>
                    <a:p>
                      <a:r>
                        <a:rPr lang="en-US" sz="1400" b="1">
                          <a:solidFill>
                            <a:schemeClr val="tx1"/>
                          </a:solidFill>
                        </a:rPr>
                        <a:t>MaNV</a:t>
                      </a:r>
                      <a:r>
                        <a:rPr lang="en-US" sz="1400">
                          <a:solidFill>
                            <a:schemeClr val="tx1"/>
                          </a:solidFill>
                        </a:rPr>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t>HoNV</a:t>
                      </a:r>
                      <a:r>
                        <a:rPr lang="en-US" sz="1400"/>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t>TenNV</a:t>
                      </a:r>
                      <a:r>
                        <a:rPr lang="en-US" sz="1400"/>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t>Email</a:t>
                      </a:r>
                      <a:r>
                        <a:rPr lang="en-US" sz="1400"/>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t>SDT</a:t>
                      </a:r>
                      <a:r>
                        <a:rPr lang="en-US" sz="1400"/>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t>Phong</a:t>
                      </a:r>
                      <a:r>
                        <a:rPr lang="en-US" sz="1400"/>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t>Luong</a:t>
                      </a:r>
                      <a:r>
                        <a:rPr lang="en-US" sz="1400"/>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1347147"/>
                  </a:ext>
                </a:extLst>
              </a:tr>
              <a:tr h="495027">
                <a:tc>
                  <a:txBody>
                    <a:bodyPr/>
                    <a:lstStyle/>
                    <a:p>
                      <a:r>
                        <a:rPr lang="en-US" sz="1400">
                          <a:solidFill>
                            <a:srgbClr val="008000"/>
                          </a:solidFill>
                        </a:rPr>
                        <a:t>NV01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Nguyen Van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A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email1@domain.com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0123456789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1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20000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3041282"/>
                  </a:ext>
                </a:extLst>
              </a:tr>
              <a:tr h="495027">
                <a:tc>
                  <a:txBody>
                    <a:bodyPr/>
                    <a:lstStyle/>
                    <a:p>
                      <a:r>
                        <a:rPr lang="en-US" sz="1400">
                          <a:solidFill>
                            <a:srgbClr val="008000"/>
                          </a:solidFill>
                        </a:rPr>
                        <a:t>NV02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Tran Thanh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B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email2@domain.com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0987643210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1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22000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1976784"/>
                  </a:ext>
                </a:extLst>
              </a:tr>
              <a:tr h="495027">
                <a:tc>
                  <a:txBody>
                    <a:bodyPr/>
                    <a:lstStyle/>
                    <a:p>
                      <a:r>
                        <a:rPr lang="en-US" sz="1400">
                          <a:solidFill>
                            <a:srgbClr val="008000"/>
                          </a:solidFill>
                        </a:rPr>
                        <a:t>NV03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Tran Thi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C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email3@domain.org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0388888888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3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15000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0362076"/>
                  </a:ext>
                </a:extLst>
              </a:tr>
            </a:tbl>
          </a:graphicData>
        </a:graphic>
      </p:graphicFrame>
    </p:spTree>
    <p:extLst>
      <p:ext uri="{BB962C8B-B14F-4D97-AF65-F5344CB8AC3E}">
        <p14:creationId xmlns:p14="http://schemas.microsoft.com/office/powerpoint/2010/main" val="394433376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4CBF1-4B4C-9441-BCA9-F793F8FA0E24}"/>
              </a:ext>
            </a:extLst>
          </p:cNvPr>
          <p:cNvSpPr>
            <a:spLocks noGrp="1"/>
          </p:cNvSpPr>
          <p:nvPr>
            <p:ph type="title"/>
          </p:nvPr>
        </p:nvSpPr>
        <p:spPr/>
        <p:txBody>
          <a:bodyPr/>
          <a:lstStyle/>
          <a:p>
            <a:r>
              <a:rPr lang="en-US"/>
              <a:t>Thuộc tính</a:t>
            </a:r>
          </a:p>
        </p:txBody>
      </p:sp>
      <p:sp>
        <p:nvSpPr>
          <p:cNvPr id="3" name="Content Placeholder 2">
            <a:extLst>
              <a:ext uri="{FF2B5EF4-FFF2-40B4-BE49-F238E27FC236}">
                <a16:creationId xmlns:a16="http://schemas.microsoft.com/office/drawing/2014/main" id="{5072E151-9A2E-6846-B7D9-E70BF373032B}"/>
              </a:ext>
            </a:extLst>
          </p:cNvPr>
          <p:cNvSpPr>
            <a:spLocks noGrp="1"/>
          </p:cNvSpPr>
          <p:nvPr>
            <p:ph idx="1"/>
          </p:nvPr>
        </p:nvSpPr>
        <p:spPr/>
        <p:txBody>
          <a:bodyPr/>
          <a:lstStyle/>
          <a:p>
            <a:r>
              <a:rPr lang="vi-VN"/>
              <a:t>Thuộc tính: </a:t>
            </a:r>
            <a:endParaRPr lang="vi-VN">
              <a:effectLst/>
            </a:endParaRPr>
          </a:p>
          <a:p>
            <a:pPr lvl="1"/>
            <a:r>
              <a:rPr lang="vi-VN">
                <a:solidFill>
                  <a:srgbClr val="FF0000"/>
                </a:solidFill>
              </a:rPr>
              <a:t>Tên gọi: </a:t>
            </a:r>
            <a:r>
              <a:rPr lang="vi-VN"/>
              <a:t>dãy ký tự (gợi nhớ) </a:t>
            </a:r>
            <a:endParaRPr lang="vi-VN">
              <a:effectLst/>
            </a:endParaRPr>
          </a:p>
          <a:p>
            <a:pPr lvl="1"/>
            <a:r>
              <a:rPr lang="vi-VN">
                <a:solidFill>
                  <a:srgbClr val="FF0000"/>
                </a:solidFill>
              </a:rPr>
              <a:t>Kiểu dữ liệu:</a:t>
            </a:r>
            <a:r>
              <a:rPr lang="vi-VN"/>
              <a:t> Số, Chuỗi, Thời gian, Luận lý, OLE. </a:t>
            </a:r>
            <a:endParaRPr lang="vi-VN">
              <a:effectLst/>
            </a:endParaRPr>
          </a:p>
          <a:p>
            <a:pPr lvl="1"/>
            <a:r>
              <a:rPr lang="vi-VN">
                <a:solidFill>
                  <a:srgbClr val="FF0000"/>
                </a:solidFill>
              </a:rPr>
              <a:t>Miền giá trị: </a:t>
            </a:r>
            <a:r>
              <a:rPr lang="vi-VN"/>
              <a:t>tập giá trị mà thuộc tính có thể nhận. </a:t>
            </a:r>
            <a:endParaRPr lang="vi-VN">
              <a:effectLst/>
            </a:endParaRPr>
          </a:p>
          <a:p>
            <a:r>
              <a:rPr lang="vi-VN"/>
              <a:t>Ký hiệu miền giá trị của thuộc tính A là Dom(A). </a:t>
            </a:r>
          </a:p>
          <a:p>
            <a:r>
              <a:rPr lang="vi-VN"/>
              <a:t>Một thuộc tính không có giá trị hoặc chưa xác định được giá trị =&gt; </a:t>
            </a:r>
            <a:r>
              <a:rPr lang="vi-VN">
                <a:solidFill>
                  <a:srgbClr val="FF0000"/>
                </a:solidFill>
              </a:rPr>
              <a:t>giá trị Null</a:t>
            </a:r>
            <a:r>
              <a:rPr lang="vi-VN"/>
              <a:t>. </a:t>
            </a:r>
            <a:endParaRPr lang="vi-VN">
              <a:effectLst/>
            </a:endParaRPr>
          </a:p>
          <a:p>
            <a:endParaRPr lang="vi-VN">
              <a:effectLst/>
            </a:endParaRPr>
          </a:p>
          <a:p>
            <a:endParaRPr lang="en-US"/>
          </a:p>
        </p:txBody>
      </p:sp>
    </p:spTree>
    <p:extLst>
      <p:ext uri="{BB962C8B-B14F-4D97-AF65-F5344CB8AC3E}">
        <p14:creationId xmlns:p14="http://schemas.microsoft.com/office/powerpoint/2010/main" val="309832765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8B76-6CE9-A94F-9911-46807BD0B3B9}"/>
              </a:ext>
            </a:extLst>
          </p:cNvPr>
          <p:cNvSpPr>
            <a:spLocks noGrp="1"/>
          </p:cNvSpPr>
          <p:nvPr>
            <p:ph type="title"/>
          </p:nvPr>
        </p:nvSpPr>
        <p:spPr/>
        <p:txBody>
          <a:bodyPr/>
          <a:lstStyle/>
          <a:p>
            <a:r>
              <a:rPr lang="en-US"/>
              <a:t>Thuộc tính</a:t>
            </a:r>
          </a:p>
        </p:txBody>
      </p:sp>
      <p:sp>
        <p:nvSpPr>
          <p:cNvPr id="3" name="Content Placeholder 2">
            <a:extLst>
              <a:ext uri="{FF2B5EF4-FFF2-40B4-BE49-F238E27FC236}">
                <a16:creationId xmlns:a16="http://schemas.microsoft.com/office/drawing/2014/main" id="{D7683E08-0606-0A4F-85FC-C10F9ED25664}"/>
              </a:ext>
            </a:extLst>
          </p:cNvPr>
          <p:cNvSpPr>
            <a:spLocks noGrp="1"/>
          </p:cNvSpPr>
          <p:nvPr>
            <p:ph idx="1"/>
          </p:nvPr>
        </p:nvSpPr>
        <p:spPr/>
        <p:txBody>
          <a:bodyPr/>
          <a:lstStyle/>
          <a:p>
            <a:r>
              <a:rPr lang="vi-VN"/>
              <a:t>Tên các cột của quan hệ: </a:t>
            </a:r>
            <a:endParaRPr lang="vi-VN">
              <a:effectLst/>
            </a:endParaRPr>
          </a:p>
          <a:p>
            <a:pPr lvl="1"/>
            <a:r>
              <a:rPr lang="vi-VN">
                <a:solidFill>
                  <a:srgbClr val="FF0000"/>
                </a:solidFill>
              </a:rPr>
              <a:t>Mô tả ý nghĩa cho các giá trị tại cột đó. </a:t>
            </a:r>
            <a:endParaRPr lang="vi-VN">
              <a:solidFill>
                <a:srgbClr val="FF0000"/>
              </a:solidFill>
              <a:effectLst/>
            </a:endParaRPr>
          </a:p>
          <a:p>
            <a:pPr lvl="1"/>
            <a:r>
              <a:rPr lang="vi-VN">
                <a:solidFill>
                  <a:srgbClr val="FF0000"/>
                </a:solidFill>
              </a:rPr>
              <a:t>Tất cả các dữ liệu trong cùng một cột đều có dùng kiểu dữ liệu. </a:t>
            </a:r>
            <a:endParaRPr lang="vi-VN">
              <a:solidFill>
                <a:srgbClr val="FF0000"/>
              </a:solidFill>
              <a:effectLst/>
            </a:endParaRPr>
          </a:p>
          <a:p>
            <a:endParaRPr lang="en-US"/>
          </a:p>
        </p:txBody>
      </p:sp>
      <p:graphicFrame>
        <p:nvGraphicFramePr>
          <p:cNvPr id="4" name="Table 3">
            <a:extLst>
              <a:ext uri="{FF2B5EF4-FFF2-40B4-BE49-F238E27FC236}">
                <a16:creationId xmlns:a16="http://schemas.microsoft.com/office/drawing/2014/main" id="{893AC2AC-EE6A-1040-9008-A4966A5B52DD}"/>
              </a:ext>
            </a:extLst>
          </p:cNvPr>
          <p:cNvGraphicFramePr>
            <a:graphicFrameLocks noGrp="1"/>
          </p:cNvGraphicFramePr>
          <p:nvPr>
            <p:extLst>
              <p:ext uri="{D42A27DB-BD31-4B8C-83A1-F6EECF244321}">
                <p14:modId xmlns:p14="http://schemas.microsoft.com/office/powerpoint/2010/main" val="1826861342"/>
              </p:ext>
            </p:extLst>
          </p:nvPr>
        </p:nvGraphicFramePr>
        <p:xfrm>
          <a:off x="1371600" y="3429000"/>
          <a:ext cx="9729491" cy="2053237"/>
        </p:xfrm>
        <a:graphic>
          <a:graphicData uri="http://schemas.openxmlformats.org/drawingml/2006/table">
            <a:tbl>
              <a:tblPr/>
              <a:tblGrid>
                <a:gridCol w="1389927">
                  <a:extLst>
                    <a:ext uri="{9D8B030D-6E8A-4147-A177-3AD203B41FA5}">
                      <a16:colId xmlns:a16="http://schemas.microsoft.com/office/drawing/2014/main" val="2583816588"/>
                    </a:ext>
                  </a:extLst>
                </a:gridCol>
                <a:gridCol w="1389927">
                  <a:extLst>
                    <a:ext uri="{9D8B030D-6E8A-4147-A177-3AD203B41FA5}">
                      <a16:colId xmlns:a16="http://schemas.microsoft.com/office/drawing/2014/main" val="178139035"/>
                    </a:ext>
                  </a:extLst>
                </a:gridCol>
                <a:gridCol w="1036522">
                  <a:extLst>
                    <a:ext uri="{9D8B030D-6E8A-4147-A177-3AD203B41FA5}">
                      <a16:colId xmlns:a16="http://schemas.microsoft.com/office/drawing/2014/main" val="2305519"/>
                    </a:ext>
                  </a:extLst>
                </a:gridCol>
                <a:gridCol w="2096737">
                  <a:extLst>
                    <a:ext uri="{9D8B030D-6E8A-4147-A177-3AD203B41FA5}">
                      <a16:colId xmlns:a16="http://schemas.microsoft.com/office/drawing/2014/main" val="3082946427"/>
                    </a:ext>
                  </a:extLst>
                </a:gridCol>
                <a:gridCol w="1310461">
                  <a:extLst>
                    <a:ext uri="{9D8B030D-6E8A-4147-A177-3AD203B41FA5}">
                      <a16:colId xmlns:a16="http://schemas.microsoft.com/office/drawing/2014/main" val="2077350470"/>
                    </a:ext>
                  </a:extLst>
                </a:gridCol>
                <a:gridCol w="1115990">
                  <a:extLst>
                    <a:ext uri="{9D8B030D-6E8A-4147-A177-3AD203B41FA5}">
                      <a16:colId xmlns:a16="http://schemas.microsoft.com/office/drawing/2014/main" val="2511060673"/>
                    </a:ext>
                  </a:extLst>
                </a:gridCol>
                <a:gridCol w="1389927">
                  <a:extLst>
                    <a:ext uri="{9D8B030D-6E8A-4147-A177-3AD203B41FA5}">
                      <a16:colId xmlns:a16="http://schemas.microsoft.com/office/drawing/2014/main" val="725621406"/>
                    </a:ext>
                  </a:extLst>
                </a:gridCol>
              </a:tblGrid>
              <a:tr h="282873">
                <a:tc gridSpan="7">
                  <a:txBody>
                    <a:bodyPr/>
                    <a:lstStyle/>
                    <a:p>
                      <a:pPr algn="ctr"/>
                      <a:r>
                        <a:rPr lang="en-US" sz="1400" b="1">
                          <a:solidFill>
                            <a:srgbClr val="FF0000"/>
                          </a:solidFill>
                        </a:rPr>
                        <a:t>NHANVIEN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50742392"/>
                  </a:ext>
                </a:extLst>
              </a:tr>
              <a:tr h="282873">
                <a:tc>
                  <a:txBody>
                    <a:bodyPr/>
                    <a:lstStyle/>
                    <a:p>
                      <a:r>
                        <a:rPr lang="en-US" sz="1400" b="1" i="1">
                          <a:solidFill>
                            <a:srgbClr val="0066FF"/>
                          </a:solidFill>
                        </a:rPr>
                        <a:t>MaNV</a:t>
                      </a:r>
                      <a:r>
                        <a:rPr lang="en-US" sz="1400" i="1">
                          <a:solidFill>
                            <a:srgbClr val="0066FF"/>
                          </a:solidFill>
                        </a:rPr>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1">
                          <a:solidFill>
                            <a:srgbClr val="0066FF"/>
                          </a:solidFill>
                        </a:rPr>
                        <a:t>HoNV</a:t>
                      </a:r>
                      <a:r>
                        <a:rPr lang="en-US" sz="1400" i="1">
                          <a:solidFill>
                            <a:srgbClr val="0066FF"/>
                          </a:solidFill>
                        </a:rPr>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1">
                          <a:solidFill>
                            <a:srgbClr val="0066FF"/>
                          </a:solidFill>
                        </a:rPr>
                        <a:t>TenNV</a:t>
                      </a:r>
                      <a:r>
                        <a:rPr lang="en-US" sz="1400" i="1">
                          <a:solidFill>
                            <a:srgbClr val="0066FF"/>
                          </a:solidFill>
                        </a:rPr>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1">
                          <a:solidFill>
                            <a:srgbClr val="0066FF"/>
                          </a:solidFill>
                        </a:rPr>
                        <a:t>Email</a:t>
                      </a:r>
                      <a:r>
                        <a:rPr lang="en-US" sz="1400" i="1">
                          <a:solidFill>
                            <a:srgbClr val="0066FF"/>
                          </a:solidFill>
                        </a:rPr>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1">
                          <a:solidFill>
                            <a:srgbClr val="0066FF"/>
                          </a:solidFill>
                        </a:rPr>
                        <a:t>SDT</a:t>
                      </a:r>
                      <a:r>
                        <a:rPr lang="en-US" sz="1400" i="1">
                          <a:solidFill>
                            <a:srgbClr val="0066FF"/>
                          </a:solidFill>
                        </a:rPr>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1">
                          <a:solidFill>
                            <a:srgbClr val="0066FF"/>
                          </a:solidFill>
                        </a:rPr>
                        <a:t>Phong</a:t>
                      </a:r>
                      <a:r>
                        <a:rPr lang="en-US" sz="1400" i="1">
                          <a:solidFill>
                            <a:srgbClr val="0066FF"/>
                          </a:solidFill>
                        </a:rPr>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1">
                          <a:solidFill>
                            <a:srgbClr val="0066FF"/>
                          </a:solidFill>
                        </a:rPr>
                        <a:t>Luong</a:t>
                      </a:r>
                      <a:r>
                        <a:rPr lang="en-US" sz="1400" i="1">
                          <a:solidFill>
                            <a:srgbClr val="0066FF"/>
                          </a:solidFill>
                        </a:rPr>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1347147"/>
                  </a:ext>
                </a:extLst>
              </a:tr>
              <a:tr h="495027">
                <a:tc>
                  <a:txBody>
                    <a:bodyPr/>
                    <a:lstStyle/>
                    <a:p>
                      <a:r>
                        <a:rPr lang="en-US" sz="1400">
                          <a:solidFill>
                            <a:schemeClr val="tx1"/>
                          </a:solidFill>
                        </a:rPr>
                        <a:t>NV01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Nguyen Van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A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email1@domain.com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0123456789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1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20000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3041282"/>
                  </a:ext>
                </a:extLst>
              </a:tr>
              <a:tr h="495027">
                <a:tc>
                  <a:txBody>
                    <a:bodyPr/>
                    <a:lstStyle/>
                    <a:p>
                      <a:r>
                        <a:rPr lang="en-US" sz="1400">
                          <a:solidFill>
                            <a:schemeClr val="tx1"/>
                          </a:solidFill>
                        </a:rPr>
                        <a:t>NV02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Tran Thanh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B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email2@domain.com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0987643210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1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22000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1976784"/>
                  </a:ext>
                </a:extLst>
              </a:tr>
              <a:tr h="495027">
                <a:tc>
                  <a:txBody>
                    <a:bodyPr/>
                    <a:lstStyle/>
                    <a:p>
                      <a:r>
                        <a:rPr lang="en-US" sz="1400">
                          <a:solidFill>
                            <a:schemeClr val="tx1"/>
                          </a:solidFill>
                        </a:rPr>
                        <a:t>NV03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Tran Thi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C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email3@domain.org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0388888888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3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15000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0362076"/>
                  </a:ext>
                </a:extLst>
              </a:tr>
            </a:tbl>
          </a:graphicData>
        </a:graphic>
      </p:graphicFrame>
    </p:spTree>
    <p:extLst>
      <p:ext uri="{BB962C8B-B14F-4D97-AF65-F5344CB8AC3E}">
        <p14:creationId xmlns:p14="http://schemas.microsoft.com/office/powerpoint/2010/main" val="147852347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DB499-34BB-8F4B-88D8-1F53CF797D2F}"/>
              </a:ext>
            </a:extLst>
          </p:cNvPr>
          <p:cNvSpPr>
            <a:spLocks noGrp="1"/>
          </p:cNvSpPr>
          <p:nvPr>
            <p:ph type="title"/>
          </p:nvPr>
        </p:nvSpPr>
        <p:spPr>
          <a:xfrm>
            <a:off x="609600" y="3429000"/>
            <a:ext cx="10972800" cy="1143000"/>
          </a:xfrm>
        </p:spPr>
        <p:txBody>
          <a:bodyPr/>
          <a:lstStyle/>
          <a:p>
            <a:pPr algn="l"/>
            <a:r>
              <a:rPr lang="en-US"/>
              <a:t>Mô hình dữ liệu phẳng</a:t>
            </a:r>
          </a:p>
        </p:txBody>
      </p:sp>
    </p:spTree>
    <p:extLst>
      <p:ext uri="{BB962C8B-B14F-4D97-AF65-F5344CB8AC3E}">
        <p14:creationId xmlns:p14="http://schemas.microsoft.com/office/powerpoint/2010/main" val="177367721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A5161-994C-634B-82E9-15052FD5C677}"/>
              </a:ext>
            </a:extLst>
          </p:cNvPr>
          <p:cNvSpPr>
            <a:spLocks noGrp="1"/>
          </p:cNvSpPr>
          <p:nvPr>
            <p:ph type="title"/>
          </p:nvPr>
        </p:nvSpPr>
        <p:spPr/>
        <p:txBody>
          <a:bodyPr/>
          <a:lstStyle/>
          <a:p>
            <a:r>
              <a:rPr lang="en-US"/>
              <a:t>Thể hiện của quan hệ</a:t>
            </a:r>
          </a:p>
        </p:txBody>
      </p:sp>
      <p:sp>
        <p:nvSpPr>
          <p:cNvPr id="3" name="Content Placeholder 2">
            <a:extLst>
              <a:ext uri="{FF2B5EF4-FFF2-40B4-BE49-F238E27FC236}">
                <a16:creationId xmlns:a16="http://schemas.microsoft.com/office/drawing/2014/main" id="{6A92B90B-EB3B-2547-998C-93752DB5A785}"/>
              </a:ext>
            </a:extLst>
          </p:cNvPr>
          <p:cNvSpPr>
            <a:spLocks noGrp="1"/>
          </p:cNvSpPr>
          <p:nvPr>
            <p:ph idx="1"/>
          </p:nvPr>
        </p:nvSpPr>
        <p:spPr/>
        <p:txBody>
          <a:bodyPr/>
          <a:lstStyle/>
          <a:p>
            <a:r>
              <a:rPr lang="vi-VN"/>
              <a:t>Thể hiện của một quan hệ là </a:t>
            </a:r>
            <a:r>
              <a:rPr lang="vi-VN">
                <a:solidFill>
                  <a:srgbClr val="FF0000"/>
                </a:solidFill>
              </a:rPr>
              <a:t>tập hợp các bộ giá trị của quan hệ tại một thời điểm nhất định</a:t>
            </a:r>
            <a:r>
              <a:rPr lang="vi-VN"/>
              <a:t>. </a:t>
            </a:r>
          </a:p>
          <a:p>
            <a:r>
              <a:rPr lang="vi-VN">
                <a:effectLst/>
              </a:rPr>
              <a:t>VD: Thể hiện cho quan hệ Nhân viên gồm các bộ (dòng) như sau:</a:t>
            </a:r>
          </a:p>
          <a:p>
            <a:endParaRPr lang="en-US"/>
          </a:p>
        </p:txBody>
      </p:sp>
      <p:graphicFrame>
        <p:nvGraphicFramePr>
          <p:cNvPr id="4" name="Table 3">
            <a:extLst>
              <a:ext uri="{FF2B5EF4-FFF2-40B4-BE49-F238E27FC236}">
                <a16:creationId xmlns:a16="http://schemas.microsoft.com/office/drawing/2014/main" id="{0803DC83-A76D-C448-BFC8-42B4E5773126}"/>
              </a:ext>
            </a:extLst>
          </p:cNvPr>
          <p:cNvGraphicFramePr>
            <a:graphicFrameLocks noGrp="1"/>
          </p:cNvGraphicFramePr>
          <p:nvPr>
            <p:extLst>
              <p:ext uri="{D42A27DB-BD31-4B8C-83A1-F6EECF244321}">
                <p14:modId xmlns:p14="http://schemas.microsoft.com/office/powerpoint/2010/main" val="4032643318"/>
              </p:ext>
            </p:extLst>
          </p:nvPr>
        </p:nvGraphicFramePr>
        <p:xfrm>
          <a:off x="1371600" y="3429000"/>
          <a:ext cx="9729491" cy="2053237"/>
        </p:xfrm>
        <a:graphic>
          <a:graphicData uri="http://schemas.openxmlformats.org/drawingml/2006/table">
            <a:tbl>
              <a:tblPr/>
              <a:tblGrid>
                <a:gridCol w="1389927">
                  <a:extLst>
                    <a:ext uri="{9D8B030D-6E8A-4147-A177-3AD203B41FA5}">
                      <a16:colId xmlns:a16="http://schemas.microsoft.com/office/drawing/2014/main" val="2583816588"/>
                    </a:ext>
                  </a:extLst>
                </a:gridCol>
                <a:gridCol w="1389927">
                  <a:extLst>
                    <a:ext uri="{9D8B030D-6E8A-4147-A177-3AD203B41FA5}">
                      <a16:colId xmlns:a16="http://schemas.microsoft.com/office/drawing/2014/main" val="178139035"/>
                    </a:ext>
                  </a:extLst>
                </a:gridCol>
                <a:gridCol w="1036522">
                  <a:extLst>
                    <a:ext uri="{9D8B030D-6E8A-4147-A177-3AD203B41FA5}">
                      <a16:colId xmlns:a16="http://schemas.microsoft.com/office/drawing/2014/main" val="2305519"/>
                    </a:ext>
                  </a:extLst>
                </a:gridCol>
                <a:gridCol w="2096737">
                  <a:extLst>
                    <a:ext uri="{9D8B030D-6E8A-4147-A177-3AD203B41FA5}">
                      <a16:colId xmlns:a16="http://schemas.microsoft.com/office/drawing/2014/main" val="3082946427"/>
                    </a:ext>
                  </a:extLst>
                </a:gridCol>
                <a:gridCol w="1310461">
                  <a:extLst>
                    <a:ext uri="{9D8B030D-6E8A-4147-A177-3AD203B41FA5}">
                      <a16:colId xmlns:a16="http://schemas.microsoft.com/office/drawing/2014/main" val="2077350470"/>
                    </a:ext>
                  </a:extLst>
                </a:gridCol>
                <a:gridCol w="1115990">
                  <a:extLst>
                    <a:ext uri="{9D8B030D-6E8A-4147-A177-3AD203B41FA5}">
                      <a16:colId xmlns:a16="http://schemas.microsoft.com/office/drawing/2014/main" val="2511060673"/>
                    </a:ext>
                  </a:extLst>
                </a:gridCol>
                <a:gridCol w="1389927">
                  <a:extLst>
                    <a:ext uri="{9D8B030D-6E8A-4147-A177-3AD203B41FA5}">
                      <a16:colId xmlns:a16="http://schemas.microsoft.com/office/drawing/2014/main" val="725621406"/>
                    </a:ext>
                  </a:extLst>
                </a:gridCol>
              </a:tblGrid>
              <a:tr h="282873">
                <a:tc gridSpan="7">
                  <a:txBody>
                    <a:bodyPr/>
                    <a:lstStyle/>
                    <a:p>
                      <a:pPr algn="ctr"/>
                      <a:r>
                        <a:rPr lang="en-US" sz="1400" b="1">
                          <a:solidFill>
                            <a:srgbClr val="FF0000"/>
                          </a:solidFill>
                        </a:rPr>
                        <a:t>NHANVIEN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50742392"/>
                  </a:ext>
                </a:extLst>
              </a:tr>
              <a:tr h="282873">
                <a:tc>
                  <a:txBody>
                    <a:bodyPr/>
                    <a:lstStyle/>
                    <a:p>
                      <a:r>
                        <a:rPr lang="en-US" sz="1400" b="1" i="1">
                          <a:solidFill>
                            <a:srgbClr val="0066FF"/>
                          </a:solidFill>
                        </a:rPr>
                        <a:t>MaNV</a:t>
                      </a:r>
                      <a:r>
                        <a:rPr lang="en-US" sz="1400" i="1">
                          <a:solidFill>
                            <a:srgbClr val="0066FF"/>
                          </a:solidFill>
                        </a:rPr>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1">
                          <a:solidFill>
                            <a:srgbClr val="0066FF"/>
                          </a:solidFill>
                        </a:rPr>
                        <a:t>HoNV</a:t>
                      </a:r>
                      <a:r>
                        <a:rPr lang="en-US" sz="1400" i="1">
                          <a:solidFill>
                            <a:srgbClr val="0066FF"/>
                          </a:solidFill>
                        </a:rPr>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1">
                          <a:solidFill>
                            <a:srgbClr val="0066FF"/>
                          </a:solidFill>
                        </a:rPr>
                        <a:t>TenNV</a:t>
                      </a:r>
                      <a:r>
                        <a:rPr lang="en-US" sz="1400" i="1">
                          <a:solidFill>
                            <a:srgbClr val="0066FF"/>
                          </a:solidFill>
                        </a:rPr>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1">
                          <a:solidFill>
                            <a:srgbClr val="0066FF"/>
                          </a:solidFill>
                        </a:rPr>
                        <a:t>Email</a:t>
                      </a:r>
                      <a:r>
                        <a:rPr lang="en-US" sz="1400" i="1">
                          <a:solidFill>
                            <a:srgbClr val="0066FF"/>
                          </a:solidFill>
                        </a:rPr>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1">
                          <a:solidFill>
                            <a:srgbClr val="0066FF"/>
                          </a:solidFill>
                        </a:rPr>
                        <a:t>SDT</a:t>
                      </a:r>
                      <a:r>
                        <a:rPr lang="en-US" sz="1400" i="1">
                          <a:solidFill>
                            <a:srgbClr val="0066FF"/>
                          </a:solidFill>
                        </a:rPr>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1">
                          <a:solidFill>
                            <a:srgbClr val="0066FF"/>
                          </a:solidFill>
                        </a:rPr>
                        <a:t>Phong</a:t>
                      </a:r>
                      <a:r>
                        <a:rPr lang="en-US" sz="1400" i="1">
                          <a:solidFill>
                            <a:srgbClr val="0066FF"/>
                          </a:solidFill>
                        </a:rPr>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1">
                          <a:solidFill>
                            <a:srgbClr val="0066FF"/>
                          </a:solidFill>
                        </a:rPr>
                        <a:t>Luong</a:t>
                      </a:r>
                      <a:r>
                        <a:rPr lang="en-US" sz="1400" i="1">
                          <a:solidFill>
                            <a:srgbClr val="0066FF"/>
                          </a:solidFill>
                        </a:rPr>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1347147"/>
                  </a:ext>
                </a:extLst>
              </a:tr>
              <a:tr h="495027">
                <a:tc>
                  <a:txBody>
                    <a:bodyPr/>
                    <a:lstStyle/>
                    <a:p>
                      <a:r>
                        <a:rPr lang="en-US" sz="1400">
                          <a:solidFill>
                            <a:schemeClr val="tx1"/>
                          </a:solidFill>
                        </a:rPr>
                        <a:t>NV01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Nguyen Van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A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email1@domain.com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0123456789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1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20000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3041282"/>
                  </a:ext>
                </a:extLst>
              </a:tr>
              <a:tr h="495027">
                <a:tc>
                  <a:txBody>
                    <a:bodyPr/>
                    <a:lstStyle/>
                    <a:p>
                      <a:r>
                        <a:rPr lang="en-US" sz="1400">
                          <a:solidFill>
                            <a:schemeClr val="tx1"/>
                          </a:solidFill>
                        </a:rPr>
                        <a:t>NV02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Tran Thanh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B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email2@domain.com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0987643210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1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22000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1976784"/>
                  </a:ext>
                </a:extLst>
              </a:tr>
              <a:tr h="495027">
                <a:tc>
                  <a:txBody>
                    <a:bodyPr/>
                    <a:lstStyle/>
                    <a:p>
                      <a:r>
                        <a:rPr lang="en-US" sz="1400">
                          <a:solidFill>
                            <a:schemeClr val="tx1"/>
                          </a:solidFill>
                        </a:rPr>
                        <a:t>NV03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Tran Thi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C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email3@domain.org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0388888888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3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15000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0362076"/>
                  </a:ext>
                </a:extLst>
              </a:tr>
            </a:tbl>
          </a:graphicData>
        </a:graphic>
      </p:graphicFrame>
    </p:spTree>
    <p:extLst>
      <p:ext uri="{BB962C8B-B14F-4D97-AF65-F5344CB8AC3E}">
        <p14:creationId xmlns:p14="http://schemas.microsoft.com/office/powerpoint/2010/main" val="377308606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3878-E644-604C-8B52-58309327BA30}"/>
              </a:ext>
            </a:extLst>
          </p:cNvPr>
          <p:cNvSpPr>
            <a:spLocks noGrp="1"/>
          </p:cNvSpPr>
          <p:nvPr>
            <p:ph type="title"/>
          </p:nvPr>
        </p:nvSpPr>
        <p:spPr/>
        <p:txBody>
          <a:bodyPr/>
          <a:lstStyle/>
          <a:p>
            <a:r>
              <a:rPr lang="en-US"/>
              <a:t>Lược đồ quan hệ</a:t>
            </a:r>
          </a:p>
        </p:txBody>
      </p:sp>
      <p:sp>
        <p:nvSpPr>
          <p:cNvPr id="3" name="Content Placeholder 2">
            <a:extLst>
              <a:ext uri="{FF2B5EF4-FFF2-40B4-BE49-F238E27FC236}">
                <a16:creationId xmlns:a16="http://schemas.microsoft.com/office/drawing/2014/main" id="{F256BB40-6B09-E340-A002-75B0E8FB0381}"/>
              </a:ext>
            </a:extLst>
          </p:cNvPr>
          <p:cNvSpPr>
            <a:spLocks noGrp="1"/>
          </p:cNvSpPr>
          <p:nvPr>
            <p:ph idx="1"/>
          </p:nvPr>
        </p:nvSpPr>
        <p:spPr>
          <a:xfrm>
            <a:off x="381000" y="1600201"/>
            <a:ext cx="11353800" cy="4525963"/>
          </a:xfrm>
        </p:spPr>
        <p:txBody>
          <a:bodyPr/>
          <a:lstStyle/>
          <a:p>
            <a:r>
              <a:rPr lang="vi-VN"/>
              <a:t>Cấu trúc của một quan hệ: là </a:t>
            </a:r>
            <a:r>
              <a:rPr lang="vi-VN">
                <a:solidFill>
                  <a:srgbClr val="FF0000"/>
                </a:solidFill>
              </a:rPr>
              <a:t>tập thuộc tính hình thành nên quan hẹ</a:t>
            </a:r>
            <a:r>
              <a:rPr lang="vi-VN"/>
              <a:t>̂.</a:t>
            </a:r>
            <a:endParaRPr lang="vi-VN">
              <a:effectLst/>
            </a:endParaRPr>
          </a:p>
          <a:p>
            <a:r>
              <a:rPr lang="vi-VN"/>
              <a:t>Một lược đồ quan hệ gồm: </a:t>
            </a:r>
            <a:endParaRPr lang="vi-VN">
              <a:effectLst/>
            </a:endParaRPr>
          </a:p>
          <a:p>
            <a:pPr lvl="1"/>
            <a:r>
              <a:rPr lang="vi-VN"/>
              <a:t>Một tập </a:t>
            </a:r>
            <a:r>
              <a:rPr lang="vi-VN">
                <a:solidFill>
                  <a:srgbClr val="FF0000"/>
                </a:solidFill>
              </a:rPr>
              <a:t>thuộc tính </a:t>
            </a:r>
            <a:r>
              <a:rPr lang="vi-VN"/>
              <a:t>của quan hệ.</a:t>
            </a:r>
            <a:endParaRPr lang="vi-VN">
              <a:effectLst/>
            </a:endParaRPr>
          </a:p>
          <a:p>
            <a:pPr lvl="1"/>
            <a:r>
              <a:rPr lang="vi-VN"/>
              <a:t>Một </a:t>
            </a:r>
            <a:r>
              <a:rPr lang="vi-VN">
                <a:solidFill>
                  <a:srgbClr val="FF0000"/>
                </a:solidFill>
              </a:rPr>
              <a:t>mô tả </a:t>
            </a:r>
            <a:r>
              <a:rPr lang="vi-VN"/>
              <a:t>để xác định ý nghĩa và mối liên hệ giữa các thuộc tính.</a:t>
            </a:r>
          </a:p>
          <a:p>
            <a:r>
              <a:rPr lang="vi-VN"/>
              <a:t>Lược đồ quan hệ được đặc trưng bởi: </a:t>
            </a:r>
            <a:endParaRPr lang="vi-VN">
              <a:effectLst/>
            </a:endParaRPr>
          </a:p>
          <a:p>
            <a:pPr lvl="1"/>
            <a:r>
              <a:rPr lang="vi-VN">
                <a:solidFill>
                  <a:srgbClr val="FF0000"/>
                </a:solidFill>
              </a:rPr>
              <a:t>Một tên phân biệt. </a:t>
            </a:r>
            <a:endParaRPr lang="vi-VN">
              <a:solidFill>
                <a:srgbClr val="FF0000"/>
              </a:solidFill>
              <a:effectLst/>
            </a:endParaRPr>
          </a:p>
          <a:p>
            <a:pPr lvl="1"/>
            <a:r>
              <a:rPr lang="vi-VN"/>
              <a:t>Một tập hợp hữu hạn các thuộc tính </a:t>
            </a:r>
            <a:r>
              <a:rPr lang="vi-VN">
                <a:solidFill>
                  <a:srgbClr val="FF0000"/>
                </a:solidFill>
              </a:rPr>
              <a:t>(A1, ..., An)</a:t>
            </a:r>
            <a:r>
              <a:rPr lang="vi-VN"/>
              <a:t>. </a:t>
            </a:r>
            <a:endParaRPr lang="vi-VN">
              <a:effectLst/>
            </a:endParaRPr>
          </a:p>
          <a:p>
            <a:r>
              <a:rPr lang="vi-VN">
                <a:effectLst/>
              </a:rPr>
              <a:t>Ký hiệu: </a:t>
            </a:r>
            <a:r>
              <a:rPr lang="en-US" b="1">
                <a:solidFill>
                  <a:srgbClr val="FF0000"/>
                </a:solidFill>
              </a:rPr>
              <a:t>Q(A1, A2, ..., An). </a:t>
            </a:r>
            <a:endParaRPr lang="vi-VN" b="1">
              <a:solidFill>
                <a:srgbClr val="FF0000"/>
              </a:solidFill>
              <a:effectLst/>
            </a:endParaRPr>
          </a:p>
          <a:p>
            <a:endParaRPr lang="en-US"/>
          </a:p>
        </p:txBody>
      </p:sp>
    </p:spTree>
    <p:extLst>
      <p:ext uri="{BB962C8B-B14F-4D97-AF65-F5344CB8AC3E}">
        <p14:creationId xmlns:p14="http://schemas.microsoft.com/office/powerpoint/2010/main" val="259913052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F2370-80EE-D44E-A772-25FC981E4FC4}"/>
              </a:ext>
            </a:extLst>
          </p:cNvPr>
          <p:cNvSpPr>
            <a:spLocks noGrp="1"/>
          </p:cNvSpPr>
          <p:nvPr>
            <p:ph type="title"/>
          </p:nvPr>
        </p:nvSpPr>
        <p:spPr/>
        <p:txBody>
          <a:bodyPr/>
          <a:lstStyle/>
          <a:p>
            <a:r>
              <a:rPr lang="en-US"/>
              <a:t>Ví dụ: quan hê nhân viên</a:t>
            </a:r>
          </a:p>
        </p:txBody>
      </p:sp>
      <p:sp>
        <p:nvSpPr>
          <p:cNvPr id="3" name="Content Placeholder 2">
            <a:extLst>
              <a:ext uri="{FF2B5EF4-FFF2-40B4-BE49-F238E27FC236}">
                <a16:creationId xmlns:a16="http://schemas.microsoft.com/office/drawing/2014/main" id="{2A5B6446-CD20-7941-9D9F-B21F917CF995}"/>
              </a:ext>
            </a:extLst>
          </p:cNvPr>
          <p:cNvSpPr>
            <a:spLocks noGrp="1"/>
          </p:cNvSpPr>
          <p:nvPr>
            <p:ph idx="1"/>
          </p:nvPr>
        </p:nvSpPr>
        <p:spPr/>
        <p:txBody>
          <a:bodyPr/>
          <a:lstStyle/>
          <a:p>
            <a:r>
              <a:rPr lang="en-US">
                <a:solidFill>
                  <a:srgbClr val="FF0000"/>
                </a:solidFill>
              </a:rPr>
              <a:t>Tên quan hệ</a:t>
            </a:r>
            <a:r>
              <a:rPr lang="en-US"/>
              <a:t>: NhanVien.</a:t>
            </a:r>
          </a:p>
          <a:p>
            <a:r>
              <a:rPr lang="en-US">
                <a:solidFill>
                  <a:srgbClr val="FF0000"/>
                </a:solidFill>
              </a:rPr>
              <a:t>Các thuộc tính</a:t>
            </a:r>
            <a:r>
              <a:rPr lang="en-US"/>
              <a:t>: MaNV, HoNV, TenNV, Email, SoDT, Phong, Luong.</a:t>
            </a:r>
          </a:p>
          <a:p>
            <a:r>
              <a:rPr lang="en-US"/>
              <a:t>Ký hiệu: </a:t>
            </a:r>
          </a:p>
          <a:p>
            <a:pPr marL="0" indent="0" algn="ctr">
              <a:buNone/>
            </a:pPr>
            <a:r>
              <a:rPr lang="en-US" b="1">
                <a:solidFill>
                  <a:srgbClr val="FF0000"/>
                </a:solidFill>
              </a:rPr>
              <a:t>NhanVien(MaNV, HoNV, TenNV, Email, SoDT, Phong, Luong)</a:t>
            </a:r>
          </a:p>
        </p:txBody>
      </p:sp>
    </p:spTree>
    <p:extLst>
      <p:ext uri="{BB962C8B-B14F-4D97-AF65-F5344CB8AC3E}">
        <p14:creationId xmlns:p14="http://schemas.microsoft.com/office/powerpoint/2010/main" val="318560854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A5719-734B-874D-AC3D-AFDE5BBCE038}"/>
              </a:ext>
            </a:extLst>
          </p:cNvPr>
          <p:cNvSpPr>
            <a:spLocks noGrp="1"/>
          </p:cNvSpPr>
          <p:nvPr>
            <p:ph type="title"/>
          </p:nvPr>
        </p:nvSpPr>
        <p:spPr/>
        <p:txBody>
          <a:bodyPr/>
          <a:lstStyle/>
          <a:p>
            <a:r>
              <a:rPr lang="en-US"/>
              <a:t>Tân từ</a:t>
            </a:r>
          </a:p>
        </p:txBody>
      </p:sp>
      <p:sp>
        <p:nvSpPr>
          <p:cNvPr id="3" name="Content Placeholder 2">
            <a:extLst>
              <a:ext uri="{FF2B5EF4-FFF2-40B4-BE49-F238E27FC236}">
                <a16:creationId xmlns:a16="http://schemas.microsoft.com/office/drawing/2014/main" id="{05A5A870-379A-7142-B951-A802B839B5D2}"/>
              </a:ext>
            </a:extLst>
          </p:cNvPr>
          <p:cNvSpPr>
            <a:spLocks noGrp="1"/>
          </p:cNvSpPr>
          <p:nvPr>
            <p:ph idx="1"/>
          </p:nvPr>
        </p:nvSpPr>
        <p:spPr/>
        <p:txBody>
          <a:bodyPr/>
          <a:lstStyle/>
          <a:p>
            <a:r>
              <a:rPr lang="vi-VN">
                <a:solidFill>
                  <a:srgbClr val="FF0000"/>
                </a:solidFill>
              </a:rPr>
              <a:t>Định nghĩa: </a:t>
            </a:r>
            <a:r>
              <a:rPr lang="vi-VN"/>
              <a:t>Tân từ là một quy tắc dùng để mô tả một quan hệ. </a:t>
            </a:r>
            <a:endParaRPr lang="vi-VN">
              <a:effectLst/>
            </a:endParaRPr>
          </a:p>
          <a:p>
            <a:r>
              <a:rPr lang="en-US"/>
              <a:t>Ký hiệu: </a:t>
            </a:r>
            <a:r>
              <a:rPr lang="en-US">
                <a:solidFill>
                  <a:srgbClr val="FF0000"/>
                </a:solidFill>
              </a:rPr>
              <a:t>||Q||. </a:t>
            </a:r>
            <a:endParaRPr lang="en-US">
              <a:solidFill>
                <a:srgbClr val="FF0000"/>
              </a:solidFill>
              <a:effectLst/>
            </a:endParaRPr>
          </a:p>
          <a:p>
            <a:r>
              <a:rPr lang="en-US"/>
              <a:t>Ví dụ: </a:t>
            </a:r>
          </a:p>
          <a:p>
            <a:pPr marL="0" indent="0" algn="ctr">
              <a:buNone/>
            </a:pPr>
            <a:r>
              <a:rPr lang="en-US">
                <a:solidFill>
                  <a:srgbClr val="FF0000"/>
                </a:solidFill>
              </a:rPr>
              <a:t>NhanVien(MaNV, HoNV, TenNV, Email, SoDT, Phong, Luong)</a:t>
            </a:r>
          </a:p>
          <a:p>
            <a:pPr marL="0" indent="0" algn="ctr">
              <a:buNone/>
            </a:pPr>
            <a:endParaRPr lang="en-US"/>
          </a:p>
          <a:p>
            <a:pPr marL="0" indent="0">
              <a:buNone/>
            </a:pPr>
            <a:r>
              <a:rPr lang="en-US">
                <a:solidFill>
                  <a:srgbClr val="FF0000"/>
                </a:solidFill>
              </a:rPr>
              <a:t>||NhanVien||: </a:t>
            </a:r>
            <a:r>
              <a:rPr lang="en-US">
                <a:solidFill>
                  <a:srgbClr val="008000"/>
                </a:solidFill>
              </a:rPr>
              <a:t>MaNV – mã nhân viên; HoNV – họ nhân viên; TenNV – tên nhân viên; Email – email của nhân viên; SoDT - số điện thoại nhân viên; Phong – Phòng làm việc của nhân viên; Luong – lương của nhân viên.</a:t>
            </a:r>
          </a:p>
          <a:p>
            <a:pPr marL="0" indent="0">
              <a:buNone/>
            </a:pPr>
            <a:endParaRPr lang="en-US"/>
          </a:p>
        </p:txBody>
      </p:sp>
    </p:spTree>
    <p:extLst>
      <p:ext uri="{BB962C8B-B14F-4D97-AF65-F5344CB8AC3E}">
        <p14:creationId xmlns:p14="http://schemas.microsoft.com/office/powerpoint/2010/main" val="228652728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4C401-48E7-EA40-8701-2A771DD072CE}"/>
              </a:ext>
            </a:extLst>
          </p:cNvPr>
          <p:cNvSpPr>
            <a:spLocks noGrp="1"/>
          </p:cNvSpPr>
          <p:nvPr>
            <p:ph type="title"/>
          </p:nvPr>
        </p:nvSpPr>
        <p:spPr/>
        <p:txBody>
          <a:bodyPr/>
          <a:lstStyle/>
          <a:p>
            <a:r>
              <a:rPr lang="en-US"/>
              <a:t>Các phép toán trên quan hệ</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C5F94C-A675-744E-A9DC-877C59451EFF}"/>
                  </a:ext>
                </a:extLst>
              </p:cNvPr>
              <p:cNvSpPr>
                <a:spLocks noGrp="1"/>
              </p:cNvSpPr>
              <p:nvPr>
                <p:ph idx="1"/>
              </p:nvPr>
            </p:nvSpPr>
            <p:spPr/>
            <p:txBody>
              <a:bodyPr/>
              <a:lstStyle/>
              <a:p>
                <a:r>
                  <a:rPr lang="en-US"/>
                  <a:t>Phép chiếu: </a:t>
                </a:r>
                <a14:m>
                  <m:oMath xmlns:m="http://schemas.openxmlformats.org/officeDocument/2006/math">
                    <m:r>
                      <a:rPr lang="en-US" i="1">
                        <a:solidFill>
                          <a:srgbClr val="FF0000"/>
                        </a:solidFill>
                        <a:latin typeface="Cambria Math" panose="02040503050406030204" pitchFamily="18" charset="0"/>
                        <a:ea typeface="Cambria Math" panose="02040503050406030204" pitchFamily="18" charset="0"/>
                      </a:rPr>
                      <m:t>𝜎</m:t>
                    </m:r>
                  </m:oMath>
                </a14:m>
                <a:endParaRPr lang="en-US"/>
              </a:p>
              <a:p>
                <a:r>
                  <a:rPr lang="en-US"/>
                  <a:t>Phép chọn: </a:t>
                </a:r>
                <a14:m>
                  <m:oMath xmlns:m="http://schemas.openxmlformats.org/officeDocument/2006/math">
                    <m:r>
                      <m:rPr>
                        <m:sty m:val="p"/>
                      </m:rPr>
                      <a:rPr lang="el-GR" i="1">
                        <a:solidFill>
                          <a:srgbClr val="FF0000"/>
                        </a:solidFill>
                        <a:latin typeface="Cambria Math" panose="02040503050406030204" pitchFamily="18" charset="0"/>
                        <a:ea typeface="Cambria Math" panose="02040503050406030204" pitchFamily="18" charset="0"/>
                      </a:rPr>
                      <m:t>Π</m:t>
                    </m:r>
                  </m:oMath>
                </a14:m>
                <a:endParaRPr lang="en-US"/>
              </a:p>
              <a:p>
                <a:r>
                  <a:rPr lang="en-US"/>
                  <a:t>Phép hội: </a:t>
                </a:r>
                <a14:m>
                  <m:oMath xmlns:m="http://schemas.openxmlformats.org/officeDocument/2006/math">
                    <m:r>
                      <a:rPr lang="en-US" i="1">
                        <a:solidFill>
                          <a:srgbClr val="FF0000"/>
                        </a:solidFill>
                        <a:latin typeface="Cambria Math" panose="02040503050406030204" pitchFamily="18" charset="0"/>
                        <a:ea typeface="Cambria Math" panose="02040503050406030204" pitchFamily="18" charset="0"/>
                      </a:rPr>
                      <m:t>∪</m:t>
                    </m:r>
                  </m:oMath>
                </a14:m>
                <a:endParaRPr lang="en-US"/>
              </a:p>
              <a:p>
                <a:r>
                  <a:rPr lang="en-US"/>
                  <a:t>Phép giao: </a:t>
                </a:r>
                <a14:m>
                  <m:oMath xmlns:m="http://schemas.openxmlformats.org/officeDocument/2006/math">
                    <m:r>
                      <a:rPr lang="en-US" i="1">
                        <a:solidFill>
                          <a:srgbClr val="FF0000"/>
                        </a:solidFill>
                        <a:latin typeface="Cambria Math" panose="02040503050406030204" pitchFamily="18" charset="0"/>
                        <a:ea typeface="Cambria Math" panose="02040503050406030204" pitchFamily="18" charset="0"/>
                      </a:rPr>
                      <m:t>∩</m:t>
                    </m:r>
                  </m:oMath>
                </a14:m>
                <a:endParaRPr lang="en-US"/>
              </a:p>
              <a:p>
                <a:r>
                  <a:rPr lang="en-US"/>
                  <a:t>Phép trừ: </a:t>
                </a:r>
                <a:r>
                  <a:rPr lang="en-US">
                    <a:solidFill>
                      <a:srgbClr val="FF0000"/>
                    </a:solidFill>
                  </a:rPr>
                  <a:t>\</a:t>
                </a:r>
              </a:p>
              <a:p>
                <a:r>
                  <a:rPr lang="en-US"/>
                  <a:t>Phép chia: </a:t>
                </a:r>
                <a14:m>
                  <m:oMath xmlns:m="http://schemas.openxmlformats.org/officeDocument/2006/math">
                    <m:r>
                      <a:rPr lang="en-US" i="1">
                        <a:solidFill>
                          <a:srgbClr val="FF0000"/>
                        </a:solidFill>
                        <a:latin typeface="Cambria Math" panose="02040503050406030204" pitchFamily="18" charset="0"/>
                        <a:ea typeface="Cambria Math" panose="02040503050406030204" pitchFamily="18" charset="0"/>
                      </a:rPr>
                      <m:t>÷</m:t>
                    </m:r>
                  </m:oMath>
                </a14:m>
                <a:endParaRPr lang="en-US"/>
              </a:p>
              <a:p>
                <a:r>
                  <a:rPr lang="en-US"/>
                  <a:t>Phép kết: </a:t>
                </a:r>
                <a14:m>
                  <m:oMath xmlns:m="http://schemas.openxmlformats.org/officeDocument/2006/math">
                    <m:r>
                      <a:rPr lang="en-US" i="1">
                        <a:solidFill>
                          <a:srgbClr val="FF0000"/>
                        </a:solidFill>
                        <a:latin typeface="Cambria Math" panose="02040503050406030204" pitchFamily="18" charset="0"/>
                        <a:ea typeface="Cambria Math" panose="02040503050406030204" pitchFamily="18" charset="0"/>
                      </a:rPr>
                      <m:t>⋈</m:t>
                    </m:r>
                  </m:oMath>
                </a14:m>
                <a:endParaRPr lang="en-US"/>
              </a:p>
              <a:p>
                <a:r>
                  <a:rPr lang="en-US"/>
                  <a:t>Phép gom nhóm: </a:t>
                </a:r>
                <a14:m>
                  <m:oMath xmlns:m="http://schemas.openxmlformats.org/officeDocument/2006/math">
                    <m:r>
                      <a:rPr lang="en-US" i="1">
                        <a:solidFill>
                          <a:srgbClr val="FF0000"/>
                        </a:solidFill>
                        <a:latin typeface="Cambria Math" panose="02040503050406030204" pitchFamily="18" charset="0"/>
                        <a:ea typeface="Cambria Math" panose="02040503050406030204" pitchFamily="18" charset="0"/>
                      </a:rPr>
                      <m:t>ℐ</m:t>
                    </m:r>
                  </m:oMath>
                </a14:m>
                <a:endParaRPr lang="en-US"/>
              </a:p>
            </p:txBody>
          </p:sp>
        </mc:Choice>
        <mc:Fallback xmlns="">
          <p:sp>
            <p:nvSpPr>
              <p:cNvPr id="3" name="Content Placeholder 2">
                <a:extLst>
                  <a:ext uri="{FF2B5EF4-FFF2-40B4-BE49-F238E27FC236}">
                    <a16:creationId xmlns:a16="http://schemas.microsoft.com/office/drawing/2014/main" id="{CDC5F94C-A675-744E-A9DC-877C59451EFF}"/>
                  </a:ext>
                </a:extLst>
              </p:cNvPr>
              <p:cNvSpPr>
                <a:spLocks noGrp="1" noRot="1" noChangeAspect="1" noMove="1" noResize="1" noEditPoints="1" noAdjustHandles="1" noChangeArrowheads="1" noChangeShapeType="1" noTextEdit="1"/>
              </p:cNvSpPr>
              <p:nvPr>
                <p:ph idx="1"/>
              </p:nvPr>
            </p:nvSpPr>
            <p:spPr>
              <a:blipFill>
                <a:blip r:embed="rId2"/>
                <a:stretch>
                  <a:fillRect l="-1042" t="-1401"/>
                </a:stretch>
              </a:blipFill>
            </p:spPr>
            <p:txBody>
              <a:bodyPr/>
              <a:lstStyle/>
              <a:p>
                <a:r>
                  <a:rPr lang="en-US">
                    <a:noFill/>
                  </a:rPr>
                  <a:t> </a:t>
                </a:r>
              </a:p>
            </p:txBody>
          </p:sp>
        </mc:Fallback>
      </mc:AlternateContent>
    </p:spTree>
    <p:extLst>
      <p:ext uri="{BB962C8B-B14F-4D97-AF65-F5344CB8AC3E}">
        <p14:creationId xmlns:p14="http://schemas.microsoft.com/office/powerpoint/2010/main" val="289751158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444C9-CACC-6242-AEAE-C2762FA77BF2}"/>
              </a:ext>
            </a:extLst>
          </p:cNvPr>
          <p:cNvSpPr>
            <a:spLocks noGrp="1"/>
          </p:cNvSpPr>
          <p:nvPr>
            <p:ph type="title"/>
          </p:nvPr>
        </p:nvSpPr>
        <p:spPr/>
        <p:txBody>
          <a:bodyPr/>
          <a:lstStyle/>
          <a:p>
            <a:r>
              <a:rPr lang="en-US"/>
              <a:t>Ràng buộc dữ liệu</a:t>
            </a:r>
          </a:p>
        </p:txBody>
      </p:sp>
      <p:sp>
        <p:nvSpPr>
          <p:cNvPr id="3" name="Content Placeholder 2">
            <a:extLst>
              <a:ext uri="{FF2B5EF4-FFF2-40B4-BE49-F238E27FC236}">
                <a16:creationId xmlns:a16="http://schemas.microsoft.com/office/drawing/2014/main" id="{44EEA398-0237-3D45-BD4A-BD430379095C}"/>
              </a:ext>
            </a:extLst>
          </p:cNvPr>
          <p:cNvSpPr>
            <a:spLocks noGrp="1"/>
          </p:cNvSpPr>
          <p:nvPr>
            <p:ph idx="1"/>
          </p:nvPr>
        </p:nvSpPr>
        <p:spPr/>
        <p:txBody>
          <a:bodyPr/>
          <a:lstStyle/>
          <a:p>
            <a:r>
              <a:rPr lang="vi-VN"/>
              <a:t>Là những </a:t>
            </a:r>
            <a:r>
              <a:rPr lang="vi-VN">
                <a:solidFill>
                  <a:srgbClr val="FF0000"/>
                </a:solidFill>
              </a:rPr>
              <a:t>quy tắc, điều kiện, ràng buộc cần thoả mãn </a:t>
            </a:r>
            <a:r>
              <a:rPr lang="vi-VN"/>
              <a:t>cho mọi dữ liệu, để dữ liệu đúng đắn và thống nhất.</a:t>
            </a:r>
          </a:p>
          <a:p>
            <a:r>
              <a:rPr lang="vi-VN"/>
              <a:t>Ràng buộc toàn vẹn (</a:t>
            </a:r>
            <a:r>
              <a:rPr lang="vi-VN">
                <a:solidFill>
                  <a:srgbClr val="FF0000"/>
                </a:solidFill>
              </a:rPr>
              <a:t>RBTV-Intergrity Constraint</a:t>
            </a:r>
            <a:r>
              <a:rPr lang="vi-VN"/>
              <a:t>) là </a:t>
            </a:r>
            <a:r>
              <a:rPr lang="vi-VN">
                <a:solidFill>
                  <a:srgbClr val="FF0000"/>
                </a:solidFill>
              </a:rPr>
              <a:t>các quy tắc, ràng buộc lên cơ sở dữ liệu</a:t>
            </a:r>
            <a:r>
              <a:rPr lang="vi-VN"/>
              <a:t>, để </a:t>
            </a:r>
            <a:r>
              <a:rPr lang="vi-VN">
                <a:solidFill>
                  <a:srgbClr val="FF0000"/>
                </a:solidFill>
              </a:rPr>
              <a:t>hạn chế tình trạng xấu của cơ sở dữ liệu</a:t>
            </a:r>
            <a:r>
              <a:rPr lang="vi-VN"/>
              <a:t>, không phản ánh đúng thế giới mà nó đang biểu diễn.</a:t>
            </a:r>
          </a:p>
          <a:p>
            <a:r>
              <a:rPr lang="en-US"/>
              <a:t>Các quy tắc có thể xuất phát từ:</a:t>
            </a:r>
          </a:p>
          <a:p>
            <a:pPr lvl="1"/>
            <a:r>
              <a:rPr lang="en-US">
                <a:solidFill>
                  <a:srgbClr val="FF0000"/>
                </a:solidFill>
              </a:rPr>
              <a:t>Bản thân mô hình dữ liệu.</a:t>
            </a:r>
          </a:p>
          <a:p>
            <a:pPr lvl="1"/>
            <a:r>
              <a:rPr lang="en-US"/>
              <a:t>Quy tắc trong quản lý.</a:t>
            </a:r>
          </a:p>
          <a:p>
            <a:pPr lvl="1"/>
            <a:r>
              <a:rPr lang="en-US">
                <a:solidFill>
                  <a:srgbClr val="FF0000"/>
                </a:solidFill>
              </a:rPr>
              <a:t>Quy tắc trong tự nhiên.</a:t>
            </a:r>
          </a:p>
          <a:p>
            <a:endParaRPr lang="en-US"/>
          </a:p>
        </p:txBody>
      </p:sp>
    </p:spTree>
    <p:extLst>
      <p:ext uri="{BB962C8B-B14F-4D97-AF65-F5344CB8AC3E}">
        <p14:creationId xmlns:p14="http://schemas.microsoft.com/office/powerpoint/2010/main" val="428309194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D52B2-5943-8944-9FF2-872AFF67E052}"/>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F1907AAD-976E-0E49-AB16-50778B224332}"/>
              </a:ext>
            </a:extLst>
          </p:cNvPr>
          <p:cNvSpPr>
            <a:spLocks noGrp="1"/>
          </p:cNvSpPr>
          <p:nvPr>
            <p:ph idx="1"/>
          </p:nvPr>
        </p:nvSpPr>
        <p:spPr/>
        <p:txBody>
          <a:bodyPr/>
          <a:lstStyle/>
          <a:p>
            <a:pPr marL="0" indent="0">
              <a:buNone/>
            </a:pPr>
            <a:r>
              <a:rPr lang="en-US">
                <a:solidFill>
                  <a:srgbClr val="FF0000"/>
                </a:solidFill>
              </a:rPr>
              <a:t>NhanVien (MSNV, NgaySinh, NVCty)</a:t>
            </a:r>
          </a:p>
          <a:p>
            <a:pPr marL="0" indent="0">
              <a:buNone/>
            </a:pPr>
            <a:r>
              <a:rPr lang="en-US"/>
              <a:t>Ta có: </a:t>
            </a:r>
          </a:p>
          <a:p>
            <a:pPr marL="0" indent="0">
              <a:buNone/>
            </a:pPr>
            <a:r>
              <a:rPr lang="en-US"/>
              <a:t>	</a:t>
            </a:r>
            <a:r>
              <a:rPr lang="en-US">
                <a:solidFill>
                  <a:srgbClr val="008000"/>
                </a:solidFill>
              </a:rPr>
              <a:t>NgaySinh &lt; NVCty.</a:t>
            </a:r>
          </a:p>
          <a:p>
            <a:pPr marL="0" indent="0">
              <a:buNone/>
            </a:pPr>
            <a:endParaRPr lang="en-US"/>
          </a:p>
          <a:p>
            <a:pPr marL="0" indent="0">
              <a:buNone/>
            </a:pPr>
            <a:r>
              <a:rPr lang="en-US"/>
              <a:t>Giải thích: Ngày vào công ty của nhân viên phải lớn hơn ngày sinh của nhân viên</a:t>
            </a:r>
          </a:p>
          <a:p>
            <a:endParaRPr lang="en-US"/>
          </a:p>
        </p:txBody>
      </p:sp>
    </p:spTree>
    <p:extLst>
      <p:ext uri="{BB962C8B-B14F-4D97-AF65-F5344CB8AC3E}">
        <p14:creationId xmlns:p14="http://schemas.microsoft.com/office/powerpoint/2010/main" val="130578036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D43B-3EE0-484E-90E1-FEFFACF7F8BE}"/>
              </a:ext>
            </a:extLst>
          </p:cNvPr>
          <p:cNvSpPr>
            <a:spLocks noGrp="1"/>
          </p:cNvSpPr>
          <p:nvPr>
            <p:ph type="title"/>
          </p:nvPr>
        </p:nvSpPr>
        <p:spPr/>
        <p:txBody>
          <a:bodyPr/>
          <a:lstStyle/>
          <a:p>
            <a:r>
              <a:rPr lang="en-US"/>
              <a:t>Các loại ràng buộc</a:t>
            </a:r>
          </a:p>
        </p:txBody>
      </p:sp>
      <p:sp>
        <p:nvSpPr>
          <p:cNvPr id="3" name="Content Placeholder 2">
            <a:extLst>
              <a:ext uri="{FF2B5EF4-FFF2-40B4-BE49-F238E27FC236}">
                <a16:creationId xmlns:a16="http://schemas.microsoft.com/office/drawing/2014/main" id="{93C89337-9522-4841-A9DA-BC97AB20CA25}"/>
              </a:ext>
            </a:extLst>
          </p:cNvPr>
          <p:cNvSpPr>
            <a:spLocks noGrp="1"/>
          </p:cNvSpPr>
          <p:nvPr>
            <p:ph idx="1"/>
          </p:nvPr>
        </p:nvSpPr>
        <p:spPr>
          <a:xfrm>
            <a:off x="609600" y="1166018"/>
            <a:ext cx="10972800" cy="4929982"/>
          </a:xfrm>
        </p:spPr>
        <p:txBody>
          <a:bodyPr/>
          <a:lstStyle/>
          <a:p>
            <a:r>
              <a:rPr lang="en-US">
                <a:solidFill>
                  <a:srgbClr val="FF0000"/>
                </a:solidFill>
              </a:rPr>
              <a:t>Ràng buộc miền giá trị </a:t>
            </a:r>
            <a:r>
              <a:rPr lang="en-US"/>
              <a:t>(value range).</a:t>
            </a:r>
          </a:p>
          <a:p>
            <a:r>
              <a:rPr lang="en-US">
                <a:solidFill>
                  <a:srgbClr val="FF0000"/>
                </a:solidFill>
              </a:rPr>
              <a:t>Ràng buộc liên thuộc tính một quan hệ (Many fields-one relation)</a:t>
            </a:r>
          </a:p>
          <a:p>
            <a:pPr lvl="1"/>
            <a:r>
              <a:rPr lang="en-US" altLang="en-US"/>
              <a:t>Là ràng buộc xảy ra trên một quan hệ và nhiều thuộc tính.	</a:t>
            </a:r>
          </a:p>
          <a:p>
            <a:r>
              <a:rPr lang="en-US" altLang="en-US">
                <a:solidFill>
                  <a:srgbClr val="FF0000"/>
                </a:solidFill>
              </a:rPr>
              <a:t>Ràng buộc liên thuộc tính nhiều quan hệ (Many fields-Many relations)</a:t>
            </a:r>
          </a:p>
          <a:p>
            <a:pPr lvl="1"/>
            <a:r>
              <a:rPr lang="en-US" altLang="en-US"/>
              <a:t>Là ràng buộc xảy ra trên nhiều quan hệ và nhiều thuộc tính (không kể ràng buộc khoá ngoại)</a:t>
            </a:r>
            <a:endParaRPr lang="en-US" altLang="en-US" b="1"/>
          </a:p>
          <a:p>
            <a:r>
              <a:rPr lang="en-US" altLang="en-US">
                <a:solidFill>
                  <a:srgbClr val="FF0000"/>
                </a:solidFill>
              </a:rPr>
              <a:t>Ràng buộc toàn vẹn do xuất hiện chu trình.</a:t>
            </a:r>
          </a:p>
          <a:p>
            <a:r>
              <a:rPr lang="en-US" altLang="en-US"/>
              <a:t>Khoá chính (primary key).</a:t>
            </a:r>
          </a:p>
          <a:p>
            <a:r>
              <a:rPr lang="en-US" altLang="en-US"/>
              <a:t>Khoá ngoại (foreign key).</a:t>
            </a:r>
          </a:p>
          <a:p>
            <a:pPr lvl="1"/>
            <a:endParaRPr lang="en-US"/>
          </a:p>
        </p:txBody>
      </p:sp>
    </p:spTree>
    <p:extLst>
      <p:ext uri="{BB962C8B-B14F-4D97-AF65-F5344CB8AC3E}">
        <p14:creationId xmlns:p14="http://schemas.microsoft.com/office/powerpoint/2010/main" val="419863119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19301-44AB-9C4E-8506-CFFCF4053502}"/>
              </a:ext>
            </a:extLst>
          </p:cNvPr>
          <p:cNvSpPr>
            <a:spLocks noGrp="1"/>
          </p:cNvSpPr>
          <p:nvPr>
            <p:ph type="title"/>
          </p:nvPr>
        </p:nvSpPr>
        <p:spPr/>
        <p:txBody>
          <a:bodyPr/>
          <a:lstStyle/>
          <a:p>
            <a:r>
              <a:rPr lang="en-US"/>
              <a:t>Ràng buộc miền giá trị</a:t>
            </a:r>
          </a:p>
        </p:txBody>
      </p:sp>
      <p:sp>
        <p:nvSpPr>
          <p:cNvPr id="3" name="Content Placeholder 2">
            <a:extLst>
              <a:ext uri="{FF2B5EF4-FFF2-40B4-BE49-F238E27FC236}">
                <a16:creationId xmlns:a16="http://schemas.microsoft.com/office/drawing/2014/main" id="{89346CFC-1500-934A-BA7D-0427859149B7}"/>
              </a:ext>
            </a:extLst>
          </p:cNvPr>
          <p:cNvSpPr>
            <a:spLocks noGrp="1"/>
          </p:cNvSpPr>
          <p:nvPr>
            <p:ph idx="1"/>
          </p:nvPr>
        </p:nvSpPr>
        <p:spPr/>
        <p:txBody>
          <a:bodyPr/>
          <a:lstStyle/>
          <a:p>
            <a:pPr marL="0" indent="0">
              <a:buNone/>
            </a:pPr>
            <a:r>
              <a:rPr lang="en-US" altLang="en-US">
                <a:solidFill>
                  <a:srgbClr val="FF0000"/>
                </a:solidFill>
              </a:rPr>
              <a:t>KETQUA (</a:t>
            </a:r>
            <a:r>
              <a:rPr lang="en-US" altLang="en-US" u="sng">
                <a:solidFill>
                  <a:srgbClr val="FF0000"/>
                </a:solidFill>
              </a:rPr>
              <a:t>MSMH, MSSV,</a:t>
            </a:r>
            <a:r>
              <a:rPr lang="en-US" altLang="en-US">
                <a:solidFill>
                  <a:srgbClr val="FF0000"/>
                </a:solidFill>
              </a:rPr>
              <a:t> DIEM, NAMHOC, HOCKI…)</a:t>
            </a:r>
            <a:br>
              <a:rPr lang="en-US" altLang="en-US">
                <a:solidFill>
                  <a:srgbClr val="FF0000"/>
                </a:solidFill>
              </a:rPr>
            </a:br>
            <a:endParaRPr lang="en-US" altLang="en-US">
              <a:solidFill>
                <a:srgbClr val="FF0000"/>
              </a:solidFill>
            </a:endParaRPr>
          </a:p>
          <a:p>
            <a:pPr marL="0" indent="0">
              <a:buNone/>
            </a:pPr>
            <a:r>
              <a:rPr lang="en-US" altLang="en-US"/>
              <a:t>Ta có các ràng buộc:</a:t>
            </a:r>
            <a:br>
              <a:rPr lang="en-US" altLang="en-US"/>
            </a:br>
            <a:r>
              <a:rPr lang="en-US" altLang="en-US" i="1">
                <a:solidFill>
                  <a:srgbClr val="008000"/>
                </a:solidFill>
              </a:rPr>
              <a:t>	0&lt;= DIEM &lt;=10</a:t>
            </a:r>
            <a:br>
              <a:rPr lang="en-US" altLang="en-US" i="1">
                <a:solidFill>
                  <a:srgbClr val="008000"/>
                </a:solidFill>
              </a:rPr>
            </a:br>
            <a:r>
              <a:rPr lang="en-US" altLang="en-US" i="1">
                <a:solidFill>
                  <a:srgbClr val="008000"/>
                </a:solidFill>
              </a:rPr>
              <a:t>	HOCKI ={1, 2}</a:t>
            </a:r>
            <a:br>
              <a:rPr lang="en-US" altLang="en-US" b="1"/>
            </a:br>
            <a:endParaRPr lang="en-US" altLang="en-US" b="1"/>
          </a:p>
          <a:p>
            <a:pPr marL="0" indent="0">
              <a:buNone/>
            </a:pPr>
            <a:r>
              <a:rPr lang="en-US" b="1"/>
              <a:t>Ví dụ sai: </a:t>
            </a:r>
            <a:endParaRPr lang="en-US"/>
          </a:p>
        </p:txBody>
      </p:sp>
      <p:graphicFrame>
        <p:nvGraphicFramePr>
          <p:cNvPr id="4" name="Group 125">
            <a:extLst>
              <a:ext uri="{FF2B5EF4-FFF2-40B4-BE49-F238E27FC236}">
                <a16:creationId xmlns:a16="http://schemas.microsoft.com/office/drawing/2014/main" id="{C6334807-C7DE-C947-8015-00D137A62FEF}"/>
              </a:ext>
            </a:extLst>
          </p:cNvPr>
          <p:cNvGraphicFramePr>
            <a:graphicFrameLocks/>
          </p:cNvGraphicFramePr>
          <p:nvPr>
            <p:extLst>
              <p:ext uri="{D42A27DB-BD31-4B8C-83A1-F6EECF244321}">
                <p14:modId xmlns:p14="http://schemas.microsoft.com/office/powerpoint/2010/main" val="1231740582"/>
              </p:ext>
            </p:extLst>
          </p:nvPr>
        </p:nvGraphicFramePr>
        <p:xfrm>
          <a:off x="2590800" y="4191000"/>
          <a:ext cx="6226175" cy="1828800"/>
        </p:xfrm>
        <a:graphic>
          <a:graphicData uri="http://schemas.openxmlformats.org/drawingml/2006/table">
            <a:tbl>
              <a:tblPr/>
              <a:tblGrid>
                <a:gridCol w="1181100">
                  <a:extLst>
                    <a:ext uri="{9D8B030D-6E8A-4147-A177-3AD203B41FA5}">
                      <a16:colId xmlns:a16="http://schemas.microsoft.com/office/drawing/2014/main" val="20000"/>
                    </a:ext>
                  </a:extLst>
                </a:gridCol>
                <a:gridCol w="1279525">
                  <a:extLst>
                    <a:ext uri="{9D8B030D-6E8A-4147-A177-3AD203B41FA5}">
                      <a16:colId xmlns:a16="http://schemas.microsoft.com/office/drawing/2014/main" val="20001"/>
                    </a:ext>
                  </a:extLst>
                </a:gridCol>
                <a:gridCol w="1133475">
                  <a:extLst>
                    <a:ext uri="{9D8B030D-6E8A-4147-A177-3AD203B41FA5}">
                      <a16:colId xmlns:a16="http://schemas.microsoft.com/office/drawing/2014/main" val="20002"/>
                    </a:ext>
                  </a:extLst>
                </a:gridCol>
                <a:gridCol w="1316038">
                  <a:extLst>
                    <a:ext uri="{9D8B030D-6E8A-4147-A177-3AD203B41FA5}">
                      <a16:colId xmlns:a16="http://schemas.microsoft.com/office/drawing/2014/main" val="20003"/>
                    </a:ext>
                  </a:extLst>
                </a:gridCol>
                <a:gridCol w="1316037">
                  <a:extLst>
                    <a:ext uri="{9D8B030D-6E8A-4147-A177-3AD203B41FA5}">
                      <a16:colId xmlns:a16="http://schemas.microsoft.com/office/drawing/2014/main" val="20004"/>
                    </a:ext>
                  </a:extLst>
                </a:gridCol>
              </a:tblGrid>
              <a:tr h="457200">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MSSV</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MSMH</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DIEM</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Verdana" pitchFamily="34" charset="0"/>
                        </a:rPr>
                        <a:t>NAMHOC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HOCKI</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457200">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CSDL</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Verdana" pitchFamily="34" charset="0"/>
                        </a:rPr>
                        <a:t>2013-2014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MMT</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9</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Verdana" pitchFamily="34" charset="0"/>
                        </a:rPr>
                        <a:t>2013-2014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4</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CSDL</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5</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Verdana" pitchFamily="34" charset="0"/>
                        </a:rPr>
                        <a:t>2013-2014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2135068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1472-41D7-B34D-B4EB-993658353FE4}"/>
              </a:ext>
            </a:extLst>
          </p:cNvPr>
          <p:cNvSpPr>
            <a:spLocks noGrp="1"/>
          </p:cNvSpPr>
          <p:nvPr>
            <p:ph type="title"/>
          </p:nvPr>
        </p:nvSpPr>
        <p:spPr/>
        <p:txBody>
          <a:bodyPr/>
          <a:lstStyle/>
          <a:p>
            <a:r>
              <a:rPr lang="en-US"/>
              <a:t>Ràng buộc liên thuộc tính một quan hệ</a:t>
            </a:r>
          </a:p>
        </p:txBody>
      </p:sp>
      <p:sp>
        <p:nvSpPr>
          <p:cNvPr id="3" name="Content Placeholder 2">
            <a:extLst>
              <a:ext uri="{FF2B5EF4-FFF2-40B4-BE49-F238E27FC236}">
                <a16:creationId xmlns:a16="http://schemas.microsoft.com/office/drawing/2014/main" id="{F95E0311-5BC2-8941-82CB-58AA54B1A3E2}"/>
              </a:ext>
            </a:extLst>
          </p:cNvPr>
          <p:cNvSpPr>
            <a:spLocks noGrp="1"/>
          </p:cNvSpPr>
          <p:nvPr>
            <p:ph idx="1"/>
          </p:nvPr>
        </p:nvSpPr>
        <p:spPr/>
        <p:txBody>
          <a:bodyPr/>
          <a:lstStyle/>
          <a:p>
            <a:pPr marL="0" indent="0">
              <a:buNone/>
            </a:pPr>
            <a:r>
              <a:rPr lang="en-US">
                <a:solidFill>
                  <a:srgbClr val="FF0000"/>
                </a:solidFill>
              </a:rPr>
              <a:t>CTHD (</a:t>
            </a:r>
            <a:r>
              <a:rPr lang="en-US" u="sng">
                <a:solidFill>
                  <a:srgbClr val="FF0000"/>
                </a:solidFill>
              </a:rPr>
              <a:t>MSHD, MSMH</a:t>
            </a:r>
            <a:r>
              <a:rPr lang="en-US">
                <a:solidFill>
                  <a:srgbClr val="FF0000"/>
                </a:solidFill>
              </a:rPr>
              <a:t>, SL, DG, TTIEN)</a:t>
            </a:r>
          </a:p>
          <a:p>
            <a:pPr marL="0" indent="0">
              <a:buNone/>
            </a:pPr>
            <a:endParaRPr lang="en-US"/>
          </a:p>
          <a:p>
            <a:pPr marL="0" indent="0">
              <a:buNone/>
            </a:pPr>
            <a:r>
              <a:rPr lang="en-US"/>
              <a:t>Ràng buộc: </a:t>
            </a:r>
            <a:r>
              <a:rPr lang="en-US">
                <a:solidFill>
                  <a:srgbClr val="008000"/>
                </a:solidFill>
              </a:rPr>
              <a:t>SL x DG = TTIEN.</a:t>
            </a:r>
          </a:p>
          <a:p>
            <a:pPr marL="0" indent="0">
              <a:buNone/>
            </a:pPr>
            <a:endParaRPr lang="en-US"/>
          </a:p>
          <a:p>
            <a:pPr marL="0" indent="0">
              <a:buNone/>
            </a:pPr>
            <a:r>
              <a:rPr lang="en-US" b="1"/>
              <a:t>Ví dụ sai: </a:t>
            </a:r>
          </a:p>
          <a:p>
            <a:pPr marL="0" indent="0">
              <a:buNone/>
            </a:pPr>
            <a:endParaRPr lang="en-US"/>
          </a:p>
        </p:txBody>
      </p:sp>
      <p:graphicFrame>
        <p:nvGraphicFramePr>
          <p:cNvPr id="4" name="Group 131">
            <a:extLst>
              <a:ext uri="{FF2B5EF4-FFF2-40B4-BE49-F238E27FC236}">
                <a16:creationId xmlns:a16="http://schemas.microsoft.com/office/drawing/2014/main" id="{51659E68-6740-FA47-976D-C275CDCD0B50}"/>
              </a:ext>
            </a:extLst>
          </p:cNvPr>
          <p:cNvGraphicFramePr>
            <a:graphicFrameLocks/>
          </p:cNvGraphicFramePr>
          <p:nvPr>
            <p:extLst>
              <p:ext uri="{D42A27DB-BD31-4B8C-83A1-F6EECF244321}">
                <p14:modId xmlns:p14="http://schemas.microsoft.com/office/powerpoint/2010/main" val="672096024"/>
              </p:ext>
            </p:extLst>
          </p:nvPr>
        </p:nvGraphicFramePr>
        <p:xfrm>
          <a:off x="3048000" y="3863182"/>
          <a:ext cx="3924300" cy="1905000"/>
        </p:xfrm>
        <a:graphic>
          <a:graphicData uri="http://schemas.openxmlformats.org/drawingml/2006/table">
            <a:tbl>
              <a:tblPr/>
              <a:tblGrid>
                <a:gridCol w="917575">
                  <a:extLst>
                    <a:ext uri="{9D8B030D-6E8A-4147-A177-3AD203B41FA5}">
                      <a16:colId xmlns:a16="http://schemas.microsoft.com/office/drawing/2014/main" val="20000"/>
                    </a:ext>
                  </a:extLst>
                </a:gridCol>
                <a:gridCol w="955675">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95313">
                  <a:extLst>
                    <a:ext uri="{9D8B030D-6E8A-4147-A177-3AD203B41FA5}">
                      <a16:colId xmlns:a16="http://schemas.microsoft.com/office/drawing/2014/main" val="20003"/>
                    </a:ext>
                  </a:extLst>
                </a:gridCol>
                <a:gridCol w="922337">
                  <a:extLst>
                    <a:ext uri="{9D8B030D-6E8A-4147-A177-3AD203B41FA5}">
                      <a16:colId xmlns:a16="http://schemas.microsoft.com/office/drawing/2014/main" val="20004"/>
                    </a:ext>
                  </a:extLst>
                </a:gridCol>
              </a:tblGrid>
              <a:tr h="476250">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MSHD</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MSMH</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SL</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DG</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TTIEN</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476250">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10</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10</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100</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6250">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3</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20</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25</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500</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6250">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13</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20</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265</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4104620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C1E5-99E4-3347-8760-673DF8CF1560}"/>
              </a:ext>
            </a:extLst>
          </p:cNvPr>
          <p:cNvSpPr>
            <a:spLocks noGrp="1"/>
          </p:cNvSpPr>
          <p:nvPr>
            <p:ph type="title"/>
          </p:nvPr>
        </p:nvSpPr>
        <p:spPr/>
        <p:txBody>
          <a:bodyPr/>
          <a:lstStyle/>
          <a:p>
            <a:r>
              <a:rPr lang="en-US"/>
              <a:t>Mô hình dữ liệu phẳng</a:t>
            </a:r>
          </a:p>
        </p:txBody>
      </p:sp>
      <p:sp>
        <p:nvSpPr>
          <p:cNvPr id="3" name="Content Placeholder 2">
            <a:extLst>
              <a:ext uri="{FF2B5EF4-FFF2-40B4-BE49-F238E27FC236}">
                <a16:creationId xmlns:a16="http://schemas.microsoft.com/office/drawing/2014/main" id="{88FB32F0-1AA6-6D40-AF03-10438DC878CC}"/>
              </a:ext>
            </a:extLst>
          </p:cNvPr>
          <p:cNvSpPr>
            <a:spLocks noGrp="1"/>
          </p:cNvSpPr>
          <p:nvPr>
            <p:ph idx="1"/>
          </p:nvPr>
        </p:nvSpPr>
        <p:spPr/>
        <p:txBody>
          <a:bodyPr/>
          <a:lstStyle/>
          <a:p>
            <a:r>
              <a:rPr lang="vi-VN"/>
              <a:t>Một cơ sở dữ liệu phẳng là một hệ thống cơ sở dữ liệu đơn giản, trong đó </a:t>
            </a:r>
            <a:r>
              <a:rPr lang="vi-VN">
                <a:solidFill>
                  <a:srgbClr val="FF0000"/>
                </a:solidFill>
              </a:rPr>
              <a:t>mỗi cơ sở dữ liệu được biểu diễn như là một bảng duy nhất</a:t>
            </a:r>
            <a:r>
              <a:rPr lang="vi-VN"/>
              <a:t>.</a:t>
            </a:r>
          </a:p>
          <a:p>
            <a:r>
              <a:rPr lang="vi-VN"/>
              <a:t>Tuy nhiên, một số nhà phát triển ứng dụng vẫn </a:t>
            </a:r>
            <a:r>
              <a:rPr lang="vi-VN">
                <a:solidFill>
                  <a:srgbClr val="FF0000"/>
                </a:solidFill>
              </a:rPr>
              <a:t>sử dụng các tập tin phẳng để giảm chi phí và tính phức tạp </a:t>
            </a:r>
            <a:r>
              <a:rPr lang="vi-VN"/>
              <a:t>của việc tích hợp cơ sở dữ liệu quan hệ.</a:t>
            </a:r>
          </a:p>
          <a:p>
            <a:r>
              <a:rPr lang="vi-VN"/>
              <a:t>Cơ sở dữ liệu phẳng đôi khi cũng được gọi là </a:t>
            </a:r>
            <a:r>
              <a:rPr lang="vi-VN">
                <a:solidFill>
                  <a:srgbClr val="FF0000"/>
                </a:solidFill>
              </a:rPr>
              <a:t>cơ sở dữ liệu tệp phẳng (flat-file databases)</a:t>
            </a:r>
            <a:r>
              <a:rPr lang="vi-VN"/>
              <a:t>.</a:t>
            </a:r>
          </a:p>
          <a:p>
            <a:endParaRPr lang="en-US"/>
          </a:p>
        </p:txBody>
      </p:sp>
    </p:spTree>
    <p:extLst>
      <p:ext uri="{BB962C8B-B14F-4D97-AF65-F5344CB8AC3E}">
        <p14:creationId xmlns:p14="http://schemas.microsoft.com/office/powerpoint/2010/main" val="2170300594"/>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6391D-1F27-EF4E-B2A8-58E2EA4303F9}"/>
              </a:ext>
            </a:extLst>
          </p:cNvPr>
          <p:cNvSpPr>
            <a:spLocks noGrp="1"/>
          </p:cNvSpPr>
          <p:nvPr>
            <p:ph type="title"/>
          </p:nvPr>
        </p:nvSpPr>
        <p:spPr/>
        <p:txBody>
          <a:bodyPr/>
          <a:lstStyle/>
          <a:p>
            <a:r>
              <a:rPr lang="en-US" altLang="en-US"/>
              <a:t>Ràng buộc liên thuộc tính nhiều quan hệ</a:t>
            </a:r>
            <a:endParaRPr lang="en-US"/>
          </a:p>
        </p:txBody>
      </p:sp>
      <p:sp>
        <p:nvSpPr>
          <p:cNvPr id="3" name="Content Placeholder 2">
            <a:extLst>
              <a:ext uri="{FF2B5EF4-FFF2-40B4-BE49-F238E27FC236}">
                <a16:creationId xmlns:a16="http://schemas.microsoft.com/office/drawing/2014/main" id="{A2D07BE8-BC2A-704F-90D8-86F63B92B361}"/>
              </a:ext>
            </a:extLst>
          </p:cNvPr>
          <p:cNvSpPr>
            <a:spLocks noGrp="1"/>
          </p:cNvSpPr>
          <p:nvPr>
            <p:ph idx="1"/>
          </p:nvPr>
        </p:nvSpPr>
        <p:spPr/>
        <p:txBody>
          <a:bodyPr/>
          <a:lstStyle/>
          <a:p>
            <a:pPr marL="0" lvl="1" indent="0">
              <a:buNone/>
            </a:pPr>
            <a:r>
              <a:rPr lang="en-US">
                <a:solidFill>
                  <a:srgbClr val="FF0000"/>
                </a:solidFill>
              </a:rPr>
              <a:t>HOADON (</a:t>
            </a:r>
            <a:r>
              <a:rPr lang="en-US" u="sng">
                <a:solidFill>
                  <a:srgbClr val="FF0000"/>
                </a:solidFill>
              </a:rPr>
              <a:t>MSHD</a:t>
            </a:r>
            <a:r>
              <a:rPr lang="en-US">
                <a:solidFill>
                  <a:srgbClr val="FF0000"/>
                </a:solidFill>
              </a:rPr>
              <a:t>, THANHTIEN)</a:t>
            </a:r>
          </a:p>
          <a:p>
            <a:pPr marL="0" lvl="1" indent="0">
              <a:buNone/>
            </a:pPr>
            <a:r>
              <a:rPr lang="en-US">
                <a:solidFill>
                  <a:srgbClr val="FF0000"/>
                </a:solidFill>
              </a:rPr>
              <a:t>CTHD (</a:t>
            </a:r>
            <a:r>
              <a:rPr lang="en-US" u="sng">
                <a:solidFill>
                  <a:srgbClr val="FF0000"/>
                </a:solidFill>
              </a:rPr>
              <a:t>MSHD, MSMH</a:t>
            </a:r>
            <a:r>
              <a:rPr lang="en-US">
                <a:solidFill>
                  <a:srgbClr val="FF0000"/>
                </a:solidFill>
              </a:rPr>
              <a:t>, SL, DG, TTIEN)</a:t>
            </a:r>
          </a:p>
          <a:p>
            <a:pPr marL="0" lvl="1" indent="0">
              <a:buNone/>
            </a:pPr>
            <a:r>
              <a:rPr lang="en-US"/>
              <a:t>Ràng buộc:</a:t>
            </a:r>
          </a:p>
          <a:p>
            <a:pPr marL="0" lvl="1" indent="0">
              <a:buNone/>
            </a:pPr>
            <a:r>
              <a:rPr lang="en-US"/>
              <a:t>	</a:t>
            </a:r>
            <a:r>
              <a:rPr lang="en-US" i="1">
                <a:solidFill>
                  <a:srgbClr val="008000"/>
                </a:solidFill>
              </a:rPr>
              <a:t>Với mỗi HD: THANHTIEN =  SLxDG</a:t>
            </a:r>
          </a:p>
          <a:p>
            <a:pPr marL="0" lvl="1" indent="0">
              <a:buNone/>
            </a:pPr>
            <a:r>
              <a:rPr lang="en-US" i="1">
                <a:solidFill>
                  <a:srgbClr val="008000"/>
                </a:solidFill>
              </a:rPr>
              <a:t>	Với mỗi CTHD: TTIEN = SL x DG</a:t>
            </a:r>
          </a:p>
          <a:p>
            <a:pPr marL="0" lvl="1" indent="0">
              <a:buNone/>
            </a:pPr>
            <a:endParaRPr lang="en-US"/>
          </a:p>
          <a:p>
            <a:pPr marL="0" lvl="1" indent="0">
              <a:buNone/>
            </a:pPr>
            <a:r>
              <a:rPr lang="en-US" b="1"/>
              <a:t>Ví dụ sai: </a:t>
            </a:r>
          </a:p>
        </p:txBody>
      </p:sp>
      <p:graphicFrame>
        <p:nvGraphicFramePr>
          <p:cNvPr id="4" name="Group 306">
            <a:extLst>
              <a:ext uri="{FF2B5EF4-FFF2-40B4-BE49-F238E27FC236}">
                <a16:creationId xmlns:a16="http://schemas.microsoft.com/office/drawing/2014/main" id="{BE732D84-CF80-1C47-A6C1-27BF3B9C186A}"/>
              </a:ext>
            </a:extLst>
          </p:cNvPr>
          <p:cNvGraphicFramePr>
            <a:graphicFrameLocks/>
          </p:cNvGraphicFramePr>
          <p:nvPr>
            <p:extLst>
              <p:ext uri="{D42A27DB-BD31-4B8C-83A1-F6EECF244321}">
                <p14:modId xmlns:p14="http://schemas.microsoft.com/office/powerpoint/2010/main" val="3470409437"/>
              </p:ext>
            </p:extLst>
          </p:nvPr>
        </p:nvGraphicFramePr>
        <p:xfrm>
          <a:off x="2819400" y="4289658"/>
          <a:ext cx="2971800" cy="1646237"/>
        </p:xfrm>
        <a:graphic>
          <a:graphicData uri="http://schemas.openxmlformats.org/drawingml/2006/table">
            <a:tbl>
              <a:tblPr/>
              <a:tblGrid>
                <a:gridCol w="9906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tblGrid>
              <a:tr h="439353">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MSHD</a:t>
                      </a:r>
                      <a:endParaRPr kumimoji="0" lang="en-US" sz="1800" b="0" i="0" u="none" strike="noStrike" cap="none" normalizeH="0" baseline="0">
                        <a:ln>
                          <a:noFill/>
                        </a:ln>
                        <a:solidFill>
                          <a:schemeClr val="tx1"/>
                        </a:solidFill>
                        <a:effectLst/>
                        <a:latin typeface="Verdana" pitchFamily="34"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THANHTIEN</a:t>
                      </a:r>
                      <a:endParaRPr kumimoji="0" lang="en-US" sz="1800" b="0" i="0" u="none" strike="noStrike" cap="none" normalizeH="0" baseline="0">
                        <a:ln>
                          <a:noFill/>
                        </a:ln>
                        <a:solidFill>
                          <a:schemeClr val="tx1"/>
                        </a:solidFill>
                        <a:effectLst/>
                        <a:latin typeface="Verdana" pitchFamily="34"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437443">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1000</a:t>
                      </a:r>
                      <a:endParaRPr kumimoji="0" lang="en-US" sz="1800" b="0" i="0" u="none" strike="noStrike" cap="none" normalizeH="0" baseline="0">
                        <a:ln>
                          <a:noFill/>
                        </a:ln>
                        <a:solidFill>
                          <a:schemeClr val="tx1"/>
                        </a:solidFill>
                        <a:effectLst/>
                        <a:latin typeface="Verdana" pitchFamily="34"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9353">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a:ln>
                          <a:noFill/>
                        </a:ln>
                        <a:solidFill>
                          <a:schemeClr val="tx1"/>
                        </a:solidFill>
                        <a:effectLst/>
                        <a:latin typeface="Verdana" pitchFamily="34"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200</a:t>
                      </a:r>
                      <a:endParaRPr kumimoji="0" lang="en-US" sz="1800" b="0" i="0" u="none" strike="noStrike" cap="none" normalizeH="0" baseline="0">
                        <a:ln>
                          <a:noFill/>
                        </a:ln>
                        <a:solidFill>
                          <a:schemeClr val="tx1"/>
                        </a:solidFill>
                        <a:effectLst/>
                        <a:latin typeface="Verdana" pitchFamily="34"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0088">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a:ln>
                          <a:noFill/>
                        </a:ln>
                        <a:solidFill>
                          <a:schemeClr val="tx1"/>
                        </a:solidFill>
                        <a:effectLst/>
                        <a:latin typeface="Verdana" pitchFamily="34"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500</a:t>
                      </a:r>
                      <a:endParaRPr kumimoji="0" lang="en-US" sz="1800" b="0" i="0" u="none" strike="noStrike" cap="none" normalizeH="0" baseline="0">
                        <a:ln>
                          <a:noFill/>
                        </a:ln>
                        <a:solidFill>
                          <a:schemeClr val="tx1"/>
                        </a:solidFill>
                        <a:effectLst/>
                        <a:latin typeface="Verdana" pitchFamily="34"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 name="Group 304">
            <a:extLst>
              <a:ext uri="{FF2B5EF4-FFF2-40B4-BE49-F238E27FC236}">
                <a16:creationId xmlns:a16="http://schemas.microsoft.com/office/drawing/2014/main" id="{E3B06935-B8E6-6F49-993A-A5A62AD497A1}"/>
              </a:ext>
            </a:extLst>
          </p:cNvPr>
          <p:cNvGraphicFramePr>
            <a:graphicFrameLocks/>
          </p:cNvGraphicFramePr>
          <p:nvPr>
            <p:extLst>
              <p:ext uri="{D42A27DB-BD31-4B8C-83A1-F6EECF244321}">
                <p14:modId xmlns:p14="http://schemas.microsoft.com/office/powerpoint/2010/main" val="58485863"/>
              </p:ext>
            </p:extLst>
          </p:nvPr>
        </p:nvGraphicFramePr>
        <p:xfrm>
          <a:off x="6893580" y="4280693"/>
          <a:ext cx="4231619" cy="1785144"/>
        </p:xfrm>
        <a:graphic>
          <a:graphicData uri="http://schemas.openxmlformats.org/drawingml/2006/table">
            <a:tbl>
              <a:tblPr/>
              <a:tblGrid>
                <a:gridCol w="845639">
                  <a:extLst>
                    <a:ext uri="{9D8B030D-6E8A-4147-A177-3AD203B41FA5}">
                      <a16:colId xmlns:a16="http://schemas.microsoft.com/office/drawing/2014/main" val="20000"/>
                    </a:ext>
                  </a:extLst>
                </a:gridCol>
                <a:gridCol w="1001415">
                  <a:extLst>
                    <a:ext uri="{9D8B030D-6E8A-4147-A177-3AD203B41FA5}">
                      <a16:colId xmlns:a16="http://schemas.microsoft.com/office/drawing/2014/main" val="20001"/>
                    </a:ext>
                  </a:extLst>
                </a:gridCol>
                <a:gridCol w="691575">
                  <a:extLst>
                    <a:ext uri="{9D8B030D-6E8A-4147-A177-3AD203B41FA5}">
                      <a16:colId xmlns:a16="http://schemas.microsoft.com/office/drawing/2014/main" val="20002"/>
                    </a:ext>
                  </a:extLst>
                </a:gridCol>
                <a:gridCol w="693287">
                  <a:extLst>
                    <a:ext uri="{9D8B030D-6E8A-4147-A177-3AD203B41FA5}">
                      <a16:colId xmlns:a16="http://schemas.microsoft.com/office/drawing/2014/main" val="20003"/>
                    </a:ext>
                  </a:extLst>
                </a:gridCol>
                <a:gridCol w="999703">
                  <a:extLst>
                    <a:ext uri="{9D8B030D-6E8A-4147-A177-3AD203B41FA5}">
                      <a16:colId xmlns:a16="http://schemas.microsoft.com/office/drawing/2014/main" val="20004"/>
                    </a:ext>
                  </a:extLst>
                </a:gridCol>
              </a:tblGrid>
              <a:tr h="297524">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MSHD</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MSMH</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SL</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DG</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TTIEN</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297524">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10</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20</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200</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7524">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20</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40</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800</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7524">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20</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10</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200</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7524">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10</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10</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100</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7524">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20</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30</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600</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90105848"/>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B7262-5254-8947-A467-CB0238997F1B}"/>
              </a:ext>
            </a:extLst>
          </p:cNvPr>
          <p:cNvSpPr>
            <a:spLocks noGrp="1"/>
          </p:cNvSpPr>
          <p:nvPr>
            <p:ph type="title"/>
          </p:nvPr>
        </p:nvSpPr>
        <p:spPr/>
        <p:txBody>
          <a:bodyPr/>
          <a:lstStyle/>
          <a:p>
            <a:r>
              <a:rPr lang="en-US" altLang="en-US"/>
              <a:t>Ràng buộc toàn vẹn do xuất hiện chu trình</a:t>
            </a:r>
            <a:endParaRPr lang="en-US"/>
          </a:p>
        </p:txBody>
      </p:sp>
      <p:sp>
        <p:nvSpPr>
          <p:cNvPr id="3" name="Content Placeholder 2">
            <a:extLst>
              <a:ext uri="{FF2B5EF4-FFF2-40B4-BE49-F238E27FC236}">
                <a16:creationId xmlns:a16="http://schemas.microsoft.com/office/drawing/2014/main" id="{4D35888D-B5CC-624B-AE86-B70009F051AE}"/>
              </a:ext>
            </a:extLst>
          </p:cNvPr>
          <p:cNvSpPr>
            <a:spLocks noGrp="1"/>
          </p:cNvSpPr>
          <p:nvPr>
            <p:ph idx="1"/>
          </p:nvPr>
        </p:nvSpPr>
        <p:spPr/>
        <p:txBody>
          <a:bodyPr/>
          <a:lstStyle/>
          <a:p>
            <a:pPr marL="0" indent="0">
              <a:buNone/>
            </a:pPr>
            <a:r>
              <a:rPr lang="en-US" altLang="en-US"/>
              <a:t>LOPHOC(</a:t>
            </a:r>
            <a:r>
              <a:rPr lang="en-US" altLang="en-US" u="sng"/>
              <a:t>MSLOP</a:t>
            </a:r>
            <a:r>
              <a:rPr lang="en-US" altLang="en-US"/>
              <a:t>, MSKHOA, TENLOP)</a:t>
            </a:r>
          </a:p>
          <a:p>
            <a:pPr marL="0" indent="0">
              <a:buNone/>
            </a:pPr>
            <a:r>
              <a:rPr lang="en-US" altLang="en-US"/>
              <a:t>HOCSINH(</a:t>
            </a:r>
            <a:r>
              <a:rPr lang="en-US" altLang="en-US" u="sng"/>
              <a:t>MSHS</a:t>
            </a:r>
            <a:r>
              <a:rPr lang="en-US" altLang="en-US"/>
              <a:t>, MSLOP, MSKHOA)</a:t>
            </a:r>
          </a:p>
          <a:p>
            <a:pPr marL="0" indent="0">
              <a:buNone/>
            </a:pPr>
            <a:endParaRPr lang="en-US"/>
          </a:p>
          <a:p>
            <a:pPr marL="0" indent="0">
              <a:buNone/>
            </a:pPr>
            <a:endParaRPr lang="en-US"/>
          </a:p>
        </p:txBody>
      </p:sp>
      <p:graphicFrame>
        <p:nvGraphicFramePr>
          <p:cNvPr id="4" name="Group 79">
            <a:extLst>
              <a:ext uri="{FF2B5EF4-FFF2-40B4-BE49-F238E27FC236}">
                <a16:creationId xmlns:a16="http://schemas.microsoft.com/office/drawing/2014/main" id="{C457182E-60C2-604A-9348-E56AD4A4FBCC}"/>
              </a:ext>
            </a:extLst>
          </p:cNvPr>
          <p:cNvGraphicFramePr>
            <a:graphicFrameLocks/>
          </p:cNvGraphicFramePr>
          <p:nvPr/>
        </p:nvGraphicFramePr>
        <p:xfrm>
          <a:off x="1143000" y="3048000"/>
          <a:ext cx="3924300" cy="1143000"/>
        </p:xfrm>
        <a:graphic>
          <a:graphicData uri="http://schemas.openxmlformats.org/drawingml/2006/table">
            <a:tbl>
              <a:tblPr/>
              <a:tblGrid>
                <a:gridCol w="1412875">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177925">
                  <a:extLst>
                    <a:ext uri="{9D8B030D-6E8A-4147-A177-3AD203B41FA5}">
                      <a16:colId xmlns:a16="http://schemas.microsoft.com/office/drawing/2014/main" val="20002"/>
                    </a:ext>
                  </a:extLst>
                </a:gridCol>
              </a:tblGrid>
              <a:tr h="285750">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MSLOP</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MSKHOA</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TENLOP</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285750">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TH01</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TH</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5750">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TH02</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TH</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5750">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DT01</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DT</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 name="Group 236">
            <a:extLst>
              <a:ext uri="{FF2B5EF4-FFF2-40B4-BE49-F238E27FC236}">
                <a16:creationId xmlns:a16="http://schemas.microsoft.com/office/drawing/2014/main" id="{BC976501-D792-394E-8C4C-7DB594594F2C}"/>
              </a:ext>
            </a:extLst>
          </p:cNvPr>
          <p:cNvGraphicFramePr>
            <a:graphicFrameLocks/>
          </p:cNvGraphicFramePr>
          <p:nvPr>
            <p:extLst>
              <p:ext uri="{D42A27DB-BD31-4B8C-83A1-F6EECF244321}">
                <p14:modId xmlns:p14="http://schemas.microsoft.com/office/powerpoint/2010/main" val="4013660149"/>
              </p:ext>
            </p:extLst>
          </p:nvPr>
        </p:nvGraphicFramePr>
        <p:xfrm>
          <a:off x="6477000" y="3021106"/>
          <a:ext cx="3924300" cy="1447801"/>
        </p:xfrm>
        <a:graphic>
          <a:graphicData uri="http://schemas.openxmlformats.org/drawingml/2006/table">
            <a:tbl>
              <a:tblPr/>
              <a:tblGrid>
                <a:gridCol w="1373187">
                  <a:extLst>
                    <a:ext uri="{9D8B030D-6E8A-4147-A177-3AD203B41FA5}">
                      <a16:colId xmlns:a16="http://schemas.microsoft.com/office/drawing/2014/main" val="20000"/>
                    </a:ext>
                  </a:extLst>
                </a:gridCol>
                <a:gridCol w="1373188">
                  <a:extLst>
                    <a:ext uri="{9D8B030D-6E8A-4147-A177-3AD203B41FA5}">
                      <a16:colId xmlns:a16="http://schemas.microsoft.com/office/drawing/2014/main" val="20001"/>
                    </a:ext>
                  </a:extLst>
                </a:gridCol>
                <a:gridCol w="1177925">
                  <a:extLst>
                    <a:ext uri="{9D8B030D-6E8A-4147-A177-3AD203B41FA5}">
                      <a16:colId xmlns:a16="http://schemas.microsoft.com/office/drawing/2014/main" val="20002"/>
                    </a:ext>
                  </a:extLst>
                </a:gridCol>
              </a:tblGrid>
              <a:tr h="515938">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MSHS</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MSLOP</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MSKHOA</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309563">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TH97</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TH01</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TH</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1150">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a:ln>
                            <a:noFill/>
                          </a:ln>
                          <a:solidFill>
                            <a:schemeClr val="accent2"/>
                          </a:solidFill>
                          <a:effectLst/>
                          <a:latin typeface="Times New Roman" pitchFamily="18" charset="0"/>
                          <a:cs typeface="Times New Roman" pitchFamily="18" charset="0"/>
                        </a:rPr>
                        <a:t>DT90</a:t>
                      </a:r>
                      <a:endParaRPr kumimoji="0" lang="en-US" sz="1800" b="1" i="0" u="none" strike="noStrike" cap="none" normalizeH="0" baseline="0">
                        <a:ln>
                          <a:noFill/>
                        </a:ln>
                        <a:solidFill>
                          <a:schemeClr val="accent2"/>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a:ln>
                            <a:noFill/>
                          </a:ln>
                          <a:solidFill>
                            <a:schemeClr val="accent2"/>
                          </a:solidFill>
                          <a:effectLst/>
                          <a:latin typeface="Times New Roman" pitchFamily="18" charset="0"/>
                          <a:cs typeface="Times New Roman" pitchFamily="18" charset="0"/>
                        </a:rPr>
                        <a:t>DT01</a:t>
                      </a:r>
                      <a:endParaRPr kumimoji="0" lang="en-US" sz="1800" b="1" i="0" u="none" strike="noStrike" cap="none" normalizeH="0" baseline="0">
                        <a:ln>
                          <a:noFill/>
                        </a:ln>
                        <a:solidFill>
                          <a:schemeClr val="accent2"/>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a:ln>
                            <a:noFill/>
                          </a:ln>
                          <a:solidFill>
                            <a:schemeClr val="accent2"/>
                          </a:solidFill>
                          <a:effectLst/>
                          <a:latin typeface="Times New Roman" pitchFamily="18" charset="0"/>
                          <a:cs typeface="Times New Roman" pitchFamily="18" charset="0"/>
                        </a:rPr>
                        <a:t>TH</a:t>
                      </a:r>
                      <a:endParaRPr kumimoji="0" lang="en-US" sz="1800" b="1" i="0" u="none" strike="noStrike" cap="none" normalizeH="0" baseline="0">
                        <a:ln>
                          <a:noFill/>
                        </a:ln>
                        <a:solidFill>
                          <a:schemeClr val="accent2"/>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1150">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TH98</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TH02</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TH</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2773927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E897E-B9AC-7B43-9559-B0D5349A279D}"/>
              </a:ext>
            </a:extLst>
          </p:cNvPr>
          <p:cNvSpPr>
            <a:spLocks noGrp="1"/>
          </p:cNvSpPr>
          <p:nvPr>
            <p:ph type="title"/>
          </p:nvPr>
        </p:nvSpPr>
        <p:spPr/>
        <p:txBody>
          <a:bodyPr/>
          <a:lstStyle/>
          <a:p>
            <a:r>
              <a:rPr lang="en-US"/>
              <a:t>Ràng buộc khoá chính</a:t>
            </a:r>
          </a:p>
        </p:txBody>
      </p:sp>
      <p:sp>
        <p:nvSpPr>
          <p:cNvPr id="3" name="Content Placeholder 2">
            <a:extLst>
              <a:ext uri="{FF2B5EF4-FFF2-40B4-BE49-F238E27FC236}">
                <a16:creationId xmlns:a16="http://schemas.microsoft.com/office/drawing/2014/main" id="{365774A7-F9DF-5E42-8A93-76B2B0877A0C}"/>
              </a:ext>
            </a:extLst>
          </p:cNvPr>
          <p:cNvSpPr>
            <a:spLocks noGrp="1"/>
          </p:cNvSpPr>
          <p:nvPr>
            <p:ph idx="1"/>
          </p:nvPr>
        </p:nvSpPr>
        <p:spPr/>
        <p:txBody>
          <a:bodyPr/>
          <a:lstStyle/>
          <a:p>
            <a:r>
              <a:rPr lang="en-US" altLang="en-US">
                <a:solidFill>
                  <a:srgbClr val="FF0000"/>
                </a:solidFill>
              </a:rPr>
              <a:t>Toàn vẹn thực thể:</a:t>
            </a:r>
            <a:r>
              <a:rPr lang="en-US" altLang="en-US"/>
              <a:t> là một trong những ba quy tắc toàn vẹn vốn có. Toàn vẹn thực thể là một nguyên tắc toàn vẹn trong đó nói rằng mỗi bảng phải có một khóa chính và các cột được chọn làm khóa chính phải là duy nhất và không NULL. </a:t>
            </a:r>
          </a:p>
          <a:p>
            <a:r>
              <a:rPr lang="en-US" altLang="en-US">
                <a:solidFill>
                  <a:srgbClr val="FF0000"/>
                </a:solidFill>
              </a:rPr>
              <a:t>Khóa chính: </a:t>
            </a:r>
            <a:r>
              <a:rPr lang="en-US" altLang="en-US"/>
              <a:t>Trong cơ sở dữ liệu quan hệ, một khóa chính là một tập hợp một hoặc nhiều thuộc tính, giá trị trong PK bảo đảm là duy nhất cho mỗi tuple (hàng) trong một mối quan hệ </a:t>
            </a:r>
          </a:p>
          <a:p>
            <a:endParaRPr lang="en-US"/>
          </a:p>
        </p:txBody>
      </p:sp>
    </p:spTree>
    <p:extLst>
      <p:ext uri="{BB962C8B-B14F-4D97-AF65-F5344CB8AC3E}">
        <p14:creationId xmlns:p14="http://schemas.microsoft.com/office/powerpoint/2010/main" val="172427849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65">
            <a:extLst>
              <a:ext uri="{FF2B5EF4-FFF2-40B4-BE49-F238E27FC236}">
                <a16:creationId xmlns:a16="http://schemas.microsoft.com/office/drawing/2014/main" id="{9E694799-A343-8F4E-B952-DE5554E14B49}"/>
              </a:ext>
            </a:extLst>
          </p:cNvPr>
          <p:cNvSpPr>
            <a:spLocks noGrp="1" noChangeArrowheads="1"/>
          </p:cNvSpPr>
          <p:nvPr>
            <p:ph type="title"/>
          </p:nvPr>
        </p:nvSpPr>
        <p:spPr/>
        <p:txBody>
          <a:bodyPr/>
          <a:lstStyle/>
          <a:p>
            <a:r>
              <a:rPr lang="en-US" altLang="en-US"/>
              <a:t>Ví dụ sai về PK</a:t>
            </a:r>
          </a:p>
        </p:txBody>
      </p:sp>
      <p:graphicFrame>
        <p:nvGraphicFramePr>
          <p:cNvPr id="336040" name="Group 168">
            <a:extLst>
              <a:ext uri="{FF2B5EF4-FFF2-40B4-BE49-F238E27FC236}">
                <a16:creationId xmlns:a16="http://schemas.microsoft.com/office/drawing/2014/main" id="{493FF1A8-DF3C-3348-B763-5842A93D7F55}"/>
              </a:ext>
            </a:extLst>
          </p:cNvPr>
          <p:cNvGraphicFramePr>
            <a:graphicFrameLocks noGrp="1"/>
          </p:cNvGraphicFramePr>
          <p:nvPr>
            <p:ph sz="half" idx="1"/>
            <p:extLst>
              <p:ext uri="{D42A27DB-BD31-4B8C-83A1-F6EECF244321}">
                <p14:modId xmlns:p14="http://schemas.microsoft.com/office/powerpoint/2010/main" val="594436535"/>
              </p:ext>
            </p:extLst>
          </p:nvPr>
        </p:nvGraphicFramePr>
        <p:xfrm>
          <a:off x="1447800" y="1714500"/>
          <a:ext cx="3924300" cy="2133602"/>
        </p:xfrm>
        <a:graphic>
          <a:graphicData uri="http://schemas.openxmlformats.org/drawingml/2006/table">
            <a:tbl>
              <a:tblPr/>
              <a:tblGrid>
                <a:gridCol w="796925">
                  <a:extLst>
                    <a:ext uri="{9D8B030D-6E8A-4147-A177-3AD203B41FA5}">
                      <a16:colId xmlns:a16="http://schemas.microsoft.com/office/drawing/2014/main" val="20000"/>
                    </a:ext>
                  </a:extLst>
                </a:gridCol>
                <a:gridCol w="866775">
                  <a:extLst>
                    <a:ext uri="{9D8B030D-6E8A-4147-A177-3AD203B41FA5}">
                      <a16:colId xmlns:a16="http://schemas.microsoft.com/office/drawing/2014/main" val="20001"/>
                    </a:ext>
                  </a:extLst>
                </a:gridCol>
                <a:gridCol w="663575">
                  <a:extLst>
                    <a:ext uri="{9D8B030D-6E8A-4147-A177-3AD203B41FA5}">
                      <a16:colId xmlns:a16="http://schemas.microsoft.com/office/drawing/2014/main" val="20002"/>
                    </a:ext>
                  </a:extLst>
                </a:gridCol>
                <a:gridCol w="831850">
                  <a:extLst>
                    <a:ext uri="{9D8B030D-6E8A-4147-A177-3AD203B41FA5}">
                      <a16:colId xmlns:a16="http://schemas.microsoft.com/office/drawing/2014/main" val="20003"/>
                    </a:ext>
                  </a:extLst>
                </a:gridCol>
                <a:gridCol w="765175">
                  <a:extLst>
                    <a:ext uri="{9D8B030D-6E8A-4147-A177-3AD203B41FA5}">
                      <a16:colId xmlns:a16="http://schemas.microsoft.com/office/drawing/2014/main" val="20004"/>
                    </a:ext>
                  </a:extLst>
                </a:gridCol>
              </a:tblGrid>
              <a:tr h="442913">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sng" strike="noStrike" cap="none" normalizeH="0" baseline="0">
                          <a:ln>
                            <a:noFill/>
                          </a:ln>
                          <a:solidFill>
                            <a:schemeClr val="tx1"/>
                          </a:solidFill>
                          <a:effectLst/>
                          <a:latin typeface="Times New Roman" pitchFamily="18" charset="0"/>
                          <a:ea typeface="Calibri" pitchFamily="34" charset="0"/>
                          <a:cs typeface="Times New Roman" pitchFamily="18" charset="0"/>
                        </a:rPr>
                        <a:t>MSSV</a:t>
                      </a:r>
                      <a:endParaRPr kumimoji="0" lang="en-US" sz="1800" b="0" i="0" u="sng"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sng" strike="noStrike" cap="none" normalizeH="0" baseline="0">
                          <a:ln>
                            <a:noFill/>
                          </a:ln>
                          <a:solidFill>
                            <a:schemeClr val="tx1"/>
                          </a:solidFill>
                          <a:effectLst/>
                          <a:latin typeface="Times New Roman" pitchFamily="18" charset="0"/>
                          <a:ea typeface="Calibri" pitchFamily="34" charset="0"/>
                          <a:cs typeface="Times New Roman" pitchFamily="18" charset="0"/>
                        </a:rPr>
                        <a:t>MSMH</a:t>
                      </a:r>
                      <a:endParaRPr kumimoji="0" lang="en-US" sz="1800" b="0" i="0" u="sng"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sng" strike="noStrike" cap="none" normalizeH="0" baseline="0">
                          <a:ln>
                            <a:noFill/>
                          </a:ln>
                          <a:solidFill>
                            <a:schemeClr val="tx1"/>
                          </a:solidFill>
                          <a:effectLst/>
                          <a:latin typeface="Times New Roman" pitchFamily="18" charset="0"/>
                          <a:ea typeface="Calibri" pitchFamily="34" charset="0"/>
                          <a:cs typeface="Times New Roman" pitchFamily="18" charset="0"/>
                        </a:rPr>
                        <a:t>LAN</a:t>
                      </a:r>
                      <a:endParaRPr kumimoji="0" lang="en-US" sz="1800" b="0" i="0" u="sng"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KHOA</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DIEM</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442913">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2002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10</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9738">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2002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3</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2913">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2002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3</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2002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9</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36336" name="Group 464">
            <a:extLst>
              <a:ext uri="{FF2B5EF4-FFF2-40B4-BE49-F238E27FC236}">
                <a16:creationId xmlns:a16="http://schemas.microsoft.com/office/drawing/2014/main" id="{83CCFB70-E5E3-7C4E-9BF6-2F4F345C6A40}"/>
              </a:ext>
            </a:extLst>
          </p:cNvPr>
          <p:cNvGraphicFramePr>
            <a:graphicFrameLocks noGrp="1"/>
          </p:cNvGraphicFramePr>
          <p:nvPr>
            <p:ph sz="quarter" idx="2"/>
            <p:extLst>
              <p:ext uri="{D42A27DB-BD31-4B8C-83A1-F6EECF244321}">
                <p14:modId xmlns:p14="http://schemas.microsoft.com/office/powerpoint/2010/main" val="4257735566"/>
              </p:ext>
            </p:extLst>
          </p:nvPr>
        </p:nvGraphicFramePr>
        <p:xfrm>
          <a:off x="6819902" y="1712912"/>
          <a:ext cx="3924300" cy="2057401"/>
        </p:xfrm>
        <a:graphic>
          <a:graphicData uri="http://schemas.openxmlformats.org/drawingml/2006/table">
            <a:tbl>
              <a:tblPr/>
              <a:tblGrid>
                <a:gridCol w="796925">
                  <a:extLst>
                    <a:ext uri="{9D8B030D-6E8A-4147-A177-3AD203B41FA5}">
                      <a16:colId xmlns:a16="http://schemas.microsoft.com/office/drawing/2014/main" val="20000"/>
                    </a:ext>
                  </a:extLst>
                </a:gridCol>
                <a:gridCol w="866775">
                  <a:extLst>
                    <a:ext uri="{9D8B030D-6E8A-4147-A177-3AD203B41FA5}">
                      <a16:colId xmlns:a16="http://schemas.microsoft.com/office/drawing/2014/main" val="20001"/>
                    </a:ext>
                  </a:extLst>
                </a:gridCol>
                <a:gridCol w="663575">
                  <a:extLst>
                    <a:ext uri="{9D8B030D-6E8A-4147-A177-3AD203B41FA5}">
                      <a16:colId xmlns:a16="http://schemas.microsoft.com/office/drawing/2014/main" val="20002"/>
                    </a:ext>
                  </a:extLst>
                </a:gridCol>
                <a:gridCol w="831850">
                  <a:extLst>
                    <a:ext uri="{9D8B030D-6E8A-4147-A177-3AD203B41FA5}">
                      <a16:colId xmlns:a16="http://schemas.microsoft.com/office/drawing/2014/main" val="20003"/>
                    </a:ext>
                  </a:extLst>
                </a:gridCol>
                <a:gridCol w="765175">
                  <a:extLst>
                    <a:ext uri="{9D8B030D-6E8A-4147-A177-3AD203B41FA5}">
                      <a16:colId xmlns:a16="http://schemas.microsoft.com/office/drawing/2014/main" val="20004"/>
                    </a:ext>
                  </a:extLst>
                </a:gridCol>
              </a:tblGrid>
              <a:tr h="495300">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sng" strike="noStrike" cap="none" normalizeH="0" baseline="0">
                          <a:ln>
                            <a:noFill/>
                          </a:ln>
                          <a:solidFill>
                            <a:schemeClr val="tx1"/>
                          </a:solidFill>
                          <a:effectLst/>
                          <a:latin typeface="Times New Roman" pitchFamily="18" charset="0"/>
                          <a:ea typeface="Calibri" pitchFamily="34" charset="0"/>
                          <a:cs typeface="Times New Roman" pitchFamily="18" charset="0"/>
                        </a:rPr>
                        <a:t>MSSV</a:t>
                      </a:r>
                      <a:endParaRPr kumimoji="0" lang="en-US" sz="1800" b="0" i="0" u="sng"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sng" strike="noStrike" cap="none" normalizeH="0" baseline="0">
                          <a:ln>
                            <a:noFill/>
                          </a:ln>
                          <a:solidFill>
                            <a:schemeClr val="tx1"/>
                          </a:solidFill>
                          <a:effectLst/>
                          <a:latin typeface="Times New Roman" pitchFamily="18" charset="0"/>
                          <a:ea typeface="Calibri" pitchFamily="34" charset="0"/>
                          <a:cs typeface="Times New Roman" pitchFamily="18" charset="0"/>
                        </a:rPr>
                        <a:t>MSMH</a:t>
                      </a:r>
                      <a:endParaRPr kumimoji="0" lang="en-US" sz="1800" b="0" i="0" u="sng"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sng" strike="noStrike" cap="none" normalizeH="0" baseline="0">
                          <a:ln>
                            <a:noFill/>
                          </a:ln>
                          <a:solidFill>
                            <a:schemeClr val="tx1"/>
                          </a:solidFill>
                          <a:effectLst/>
                          <a:latin typeface="Times New Roman" pitchFamily="18" charset="0"/>
                          <a:ea typeface="Calibri" pitchFamily="34" charset="0"/>
                          <a:cs typeface="Times New Roman" pitchFamily="18" charset="0"/>
                        </a:rPr>
                        <a:t>LAN</a:t>
                      </a:r>
                      <a:endParaRPr kumimoji="0" lang="en-US" sz="1800" b="0" i="0" u="sng"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KHOA</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DIEM</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573088">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2002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10</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3713">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2002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3</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5300">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2002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3</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36464" name="Group 592">
            <a:extLst>
              <a:ext uri="{FF2B5EF4-FFF2-40B4-BE49-F238E27FC236}">
                <a16:creationId xmlns:a16="http://schemas.microsoft.com/office/drawing/2014/main" id="{96073341-911C-E14C-8E6E-E754932B68E3}"/>
              </a:ext>
            </a:extLst>
          </p:cNvPr>
          <p:cNvGraphicFramePr>
            <a:graphicFrameLocks noGrp="1"/>
          </p:cNvGraphicFramePr>
          <p:nvPr>
            <p:ph sz="quarter" idx="3"/>
            <p:extLst>
              <p:ext uri="{D42A27DB-BD31-4B8C-83A1-F6EECF244321}">
                <p14:modId xmlns:p14="http://schemas.microsoft.com/office/powerpoint/2010/main" val="4049599224"/>
              </p:ext>
            </p:extLst>
          </p:nvPr>
        </p:nvGraphicFramePr>
        <p:xfrm>
          <a:off x="4267200" y="4041776"/>
          <a:ext cx="3924300" cy="2057402"/>
        </p:xfrm>
        <a:graphic>
          <a:graphicData uri="http://schemas.openxmlformats.org/drawingml/2006/table">
            <a:tbl>
              <a:tblPr/>
              <a:tblGrid>
                <a:gridCol w="755650">
                  <a:extLst>
                    <a:ext uri="{9D8B030D-6E8A-4147-A177-3AD203B41FA5}">
                      <a16:colId xmlns:a16="http://schemas.microsoft.com/office/drawing/2014/main" val="20000"/>
                    </a:ext>
                  </a:extLst>
                </a:gridCol>
                <a:gridCol w="854075">
                  <a:extLst>
                    <a:ext uri="{9D8B030D-6E8A-4147-A177-3AD203B41FA5}">
                      <a16:colId xmlns:a16="http://schemas.microsoft.com/office/drawing/2014/main" val="20001"/>
                    </a:ext>
                  </a:extLst>
                </a:gridCol>
                <a:gridCol w="1130300">
                  <a:extLst>
                    <a:ext uri="{9D8B030D-6E8A-4147-A177-3AD203B41FA5}">
                      <a16:colId xmlns:a16="http://schemas.microsoft.com/office/drawing/2014/main" val="20002"/>
                    </a:ext>
                  </a:extLst>
                </a:gridCol>
                <a:gridCol w="1184275">
                  <a:extLst>
                    <a:ext uri="{9D8B030D-6E8A-4147-A177-3AD203B41FA5}">
                      <a16:colId xmlns:a16="http://schemas.microsoft.com/office/drawing/2014/main" val="20003"/>
                    </a:ext>
                  </a:extLst>
                </a:gridCol>
              </a:tblGrid>
              <a:tr h="411163">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MSSV</a:t>
                      </a:r>
                      <a:endParaRPr kumimoji="0" lang="en-US" sz="1800" b="0" i="0" u="sng" strike="noStrike" cap="none" normalizeH="0" baseline="0" dirty="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TENSV</a:t>
                      </a:r>
                      <a:endParaRPr kumimoji="0" lang="en-US" sz="1800" b="0" i="0" u="none" strike="noStrike" cap="none" normalizeH="0" baseline="0" dirty="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NAMSINH</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QUEQUAN</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411163">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A</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1/2/2002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TPHCM</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B</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2/3/2002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CANTHO</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163">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4/5/2001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DONGNAI</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1163">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4/5/2001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TPHCM</a:t>
                      </a:r>
                      <a:endParaRPr kumimoji="0" lang="en-US" sz="1800" b="0" i="0" u="none" strike="noStrike" cap="none" normalizeH="0" baseline="0" dirty="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8204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D0633D-5533-2F4A-85BA-B46560D30013}"/>
              </a:ext>
            </a:extLst>
          </p:cNvPr>
          <p:cNvSpPr>
            <a:spLocks noGrp="1"/>
          </p:cNvSpPr>
          <p:nvPr>
            <p:ph type="title"/>
          </p:nvPr>
        </p:nvSpPr>
        <p:spPr/>
        <p:txBody>
          <a:bodyPr/>
          <a:lstStyle/>
          <a:p>
            <a:r>
              <a:rPr lang="en-US"/>
              <a:t>Ràng buộc khoá ngoại (tham chiếu)</a:t>
            </a:r>
          </a:p>
        </p:txBody>
      </p:sp>
      <p:sp>
        <p:nvSpPr>
          <p:cNvPr id="7" name="Content Placeholder 6">
            <a:extLst>
              <a:ext uri="{FF2B5EF4-FFF2-40B4-BE49-F238E27FC236}">
                <a16:creationId xmlns:a16="http://schemas.microsoft.com/office/drawing/2014/main" id="{EEC5A9BE-7224-D547-ACA8-740DE7B122FC}"/>
              </a:ext>
            </a:extLst>
          </p:cNvPr>
          <p:cNvSpPr>
            <a:spLocks noGrp="1"/>
          </p:cNvSpPr>
          <p:nvPr>
            <p:ph idx="1"/>
          </p:nvPr>
        </p:nvSpPr>
        <p:spPr/>
        <p:txBody>
          <a:bodyPr/>
          <a:lstStyle/>
          <a:p>
            <a:r>
              <a:rPr lang="en-US" altLang="en-US"/>
              <a:t>Xét R1 và R2 là 2 lược đồ, X được gọi là khoá ngoại của R1 tham chiếu đến R2 nếu thoả:</a:t>
            </a:r>
          </a:p>
          <a:p>
            <a:pPr lvl="1"/>
            <a:r>
              <a:rPr lang="en-US" altLang="en-US"/>
              <a:t>x là khoá chính của R2. Giá trị trên R2 phải tồn tại trước R1.</a:t>
            </a:r>
          </a:p>
          <a:p>
            <a:pPr lvl="1"/>
            <a:r>
              <a:rPr lang="en-US" altLang="en-US"/>
              <a:t>Khoá chính và khoá ngoại phải cùng kiểu dữ liệu, cùng miền giá trị. (Đặc biệt R1 có thể LÀ R2).</a:t>
            </a:r>
          </a:p>
          <a:p>
            <a:endParaRPr lang="en-US"/>
          </a:p>
        </p:txBody>
      </p:sp>
    </p:spTree>
    <p:extLst>
      <p:ext uri="{BB962C8B-B14F-4D97-AF65-F5344CB8AC3E}">
        <p14:creationId xmlns:p14="http://schemas.microsoft.com/office/powerpoint/2010/main" val="62896158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CF26-6B56-7B4B-91DE-7CC6CAA23FE3}"/>
              </a:ext>
            </a:extLst>
          </p:cNvPr>
          <p:cNvSpPr>
            <a:spLocks noGrp="1"/>
          </p:cNvSpPr>
          <p:nvPr>
            <p:ph type="title"/>
          </p:nvPr>
        </p:nvSpPr>
        <p:spPr/>
        <p:txBody>
          <a:bodyPr/>
          <a:lstStyle/>
          <a:p>
            <a:r>
              <a:rPr lang="en-US"/>
              <a:t>Đặc điểm khoá ngoại</a:t>
            </a:r>
          </a:p>
        </p:txBody>
      </p:sp>
      <p:sp>
        <p:nvSpPr>
          <p:cNvPr id="3" name="Content Placeholder 2">
            <a:extLst>
              <a:ext uri="{FF2B5EF4-FFF2-40B4-BE49-F238E27FC236}">
                <a16:creationId xmlns:a16="http://schemas.microsoft.com/office/drawing/2014/main" id="{A0E1630A-71AF-C646-A5F3-DCA6ADF0B243}"/>
              </a:ext>
            </a:extLst>
          </p:cNvPr>
          <p:cNvSpPr>
            <a:spLocks noGrp="1"/>
          </p:cNvSpPr>
          <p:nvPr>
            <p:ph idx="1"/>
          </p:nvPr>
        </p:nvSpPr>
        <p:spPr/>
        <p:txBody>
          <a:bodyPr/>
          <a:lstStyle/>
          <a:p>
            <a:pPr>
              <a:lnSpc>
                <a:spcPct val="150000"/>
              </a:lnSpc>
            </a:pPr>
            <a:r>
              <a:rPr lang="vi-VN"/>
              <a:t>Có thể NULL.</a:t>
            </a:r>
          </a:p>
          <a:p>
            <a:pPr>
              <a:lnSpc>
                <a:spcPct val="150000"/>
              </a:lnSpc>
            </a:pPr>
            <a:r>
              <a:rPr lang="vi-VN">
                <a:solidFill>
                  <a:srgbClr val="FF0000"/>
                </a:solidFill>
              </a:rPr>
              <a:t>Một lựơc đồ quan hệ có thể có nhiều khoá ngoại.</a:t>
            </a:r>
          </a:p>
          <a:p>
            <a:pPr>
              <a:lnSpc>
                <a:spcPct val="150000"/>
              </a:lnSpc>
            </a:pPr>
            <a:r>
              <a:rPr lang="vi-VN"/>
              <a:t>Một thuộc tính có thể vừa tham gia khoá ngoại vừa tham gia khoá chính.</a:t>
            </a:r>
          </a:p>
          <a:p>
            <a:pPr>
              <a:lnSpc>
                <a:spcPct val="150000"/>
              </a:lnSpc>
            </a:pPr>
            <a:r>
              <a:rPr lang="vi-VN">
                <a:solidFill>
                  <a:srgbClr val="FF0000"/>
                </a:solidFill>
              </a:rPr>
              <a:t>Tên khoá chính và khoá ngoại có thể khác nhau.</a:t>
            </a:r>
          </a:p>
          <a:p>
            <a:pPr>
              <a:lnSpc>
                <a:spcPct val="150000"/>
              </a:lnSpc>
            </a:pPr>
            <a:r>
              <a:rPr lang="vi-VN"/>
              <a:t>Khoá chính và khoá ngoại có thể nằm trên một lược đồ.</a:t>
            </a:r>
          </a:p>
          <a:p>
            <a:endParaRPr lang="en-US"/>
          </a:p>
        </p:txBody>
      </p:sp>
    </p:spTree>
    <p:extLst>
      <p:ext uri="{BB962C8B-B14F-4D97-AF65-F5344CB8AC3E}">
        <p14:creationId xmlns:p14="http://schemas.microsoft.com/office/powerpoint/2010/main" val="1416554391"/>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25BBB-FE51-324B-AD13-B14C3761EE0B}"/>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17A55979-7C06-4D44-8FF0-0445B02BB4BE}"/>
              </a:ext>
            </a:extLst>
          </p:cNvPr>
          <p:cNvSpPr>
            <a:spLocks noGrp="1"/>
          </p:cNvSpPr>
          <p:nvPr>
            <p:ph idx="1"/>
          </p:nvPr>
        </p:nvSpPr>
        <p:spPr/>
        <p:txBody>
          <a:bodyPr/>
          <a:lstStyle/>
          <a:p>
            <a:pPr>
              <a:lnSpc>
                <a:spcPct val="80000"/>
              </a:lnSpc>
            </a:pPr>
            <a:r>
              <a:rPr lang="en-US" altLang="en-US" b="1">
                <a:solidFill>
                  <a:srgbClr val="FF0000"/>
                </a:solidFill>
              </a:rPr>
              <a:t>Ví dụ 1 (sai).</a:t>
            </a:r>
            <a:endParaRPr lang="en-US" altLang="en-US">
              <a:solidFill>
                <a:srgbClr val="FF0000"/>
              </a:solidFill>
            </a:endParaRPr>
          </a:p>
          <a:p>
            <a:pPr lvl="1">
              <a:lnSpc>
                <a:spcPct val="80000"/>
              </a:lnSpc>
            </a:pPr>
            <a:r>
              <a:rPr lang="en-US" altLang="en-US"/>
              <a:t>SINHVIEN(</a:t>
            </a:r>
            <a:r>
              <a:rPr lang="en-US" altLang="en-US" u="sng"/>
              <a:t>MSSV</a:t>
            </a:r>
            <a:r>
              <a:rPr lang="en-US" altLang="en-US"/>
              <a:t> text(10), TENSV, QUEQUAN, MSLOP,…)</a:t>
            </a:r>
          </a:p>
          <a:p>
            <a:pPr lvl="1">
              <a:lnSpc>
                <a:spcPct val="80000"/>
              </a:lnSpc>
            </a:pPr>
            <a:r>
              <a:rPr lang="en-US" altLang="en-US"/>
              <a:t>KETQUA(</a:t>
            </a:r>
            <a:r>
              <a:rPr lang="en-US" altLang="en-US" u="sng"/>
              <a:t>MSSV int, MSMH</a:t>
            </a:r>
            <a:r>
              <a:rPr lang="en-US" altLang="en-US"/>
              <a:t>, DIEM)</a:t>
            </a:r>
          </a:p>
          <a:p>
            <a:pPr lvl="1">
              <a:lnSpc>
                <a:spcPct val="80000"/>
              </a:lnSpc>
            </a:pPr>
            <a:endParaRPr lang="en-US" altLang="en-US" b="1"/>
          </a:p>
          <a:p>
            <a:pPr>
              <a:lnSpc>
                <a:spcPct val="80000"/>
              </a:lnSpc>
            </a:pPr>
            <a:r>
              <a:rPr lang="en-US" altLang="en-US" b="1">
                <a:solidFill>
                  <a:srgbClr val="FF0000"/>
                </a:solidFill>
              </a:rPr>
              <a:t>Ví dụ 2: </a:t>
            </a:r>
            <a:r>
              <a:rPr lang="en-US" altLang="en-US"/>
              <a:t>Cho 3 quan hệ</a:t>
            </a:r>
          </a:p>
          <a:p>
            <a:pPr lvl="1">
              <a:lnSpc>
                <a:spcPct val="80000"/>
              </a:lnSpc>
            </a:pPr>
            <a:r>
              <a:rPr lang="en-US" altLang="en-US"/>
              <a:t>Nhân viên (</a:t>
            </a:r>
            <a:r>
              <a:rPr lang="en-US" altLang="en-US" u="sng"/>
              <a:t>MSNV</a:t>
            </a:r>
            <a:r>
              <a:rPr lang="en-US" altLang="en-US"/>
              <a:t>, TenNV,…..) (i)</a:t>
            </a:r>
          </a:p>
          <a:p>
            <a:pPr lvl="1">
              <a:lnSpc>
                <a:spcPct val="80000"/>
              </a:lnSpc>
            </a:pPr>
            <a:r>
              <a:rPr lang="en-US" altLang="en-US"/>
              <a:t>DeAn_NhanVien (</a:t>
            </a:r>
            <a:r>
              <a:rPr lang="en-US" altLang="en-US" u="sng"/>
              <a:t>MSNV, MSDA</a:t>
            </a:r>
            <a:r>
              <a:rPr lang="en-US" altLang="en-US"/>
              <a:t>, TGian) )(ii)</a:t>
            </a:r>
          </a:p>
          <a:p>
            <a:pPr lvl="1">
              <a:lnSpc>
                <a:spcPct val="80000"/>
              </a:lnSpc>
            </a:pPr>
            <a:r>
              <a:rPr lang="en-US" altLang="en-US"/>
              <a:t>DeAn (</a:t>
            </a:r>
            <a:r>
              <a:rPr lang="en-US" altLang="en-US" u="sng"/>
              <a:t>MSDA</a:t>
            </a:r>
            <a:r>
              <a:rPr lang="en-US" altLang="en-US"/>
              <a:t>, TenDA) (iii)</a:t>
            </a:r>
          </a:p>
          <a:p>
            <a:pPr>
              <a:lnSpc>
                <a:spcPct val="80000"/>
              </a:lnSpc>
            </a:pPr>
            <a:r>
              <a:rPr lang="en-US" altLang="en-US"/>
              <a:t>Ta nói: MSDA trong (ii) là khoá ngoại tham chiếu đến MSDA (iii)</a:t>
            </a:r>
          </a:p>
          <a:p>
            <a:pPr>
              <a:lnSpc>
                <a:spcPct val="80000"/>
              </a:lnSpc>
            </a:pPr>
            <a:r>
              <a:rPr lang="en-US" altLang="en-US"/>
              <a:t>MSNV trong (ii) là khoá ngoại tham chiếu MSNV(i)</a:t>
            </a:r>
          </a:p>
          <a:p>
            <a:endParaRPr lang="en-US"/>
          </a:p>
        </p:txBody>
      </p:sp>
    </p:spTree>
    <p:extLst>
      <p:ext uri="{BB962C8B-B14F-4D97-AF65-F5344CB8AC3E}">
        <p14:creationId xmlns:p14="http://schemas.microsoft.com/office/powerpoint/2010/main" val="3043139692"/>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988A3-F6B3-2A49-AF44-4908F890D1FA}"/>
              </a:ext>
            </a:extLst>
          </p:cNvPr>
          <p:cNvSpPr>
            <a:spLocks noGrp="1"/>
          </p:cNvSpPr>
          <p:nvPr>
            <p:ph type="title"/>
          </p:nvPr>
        </p:nvSpPr>
        <p:spPr/>
        <p:txBody>
          <a:bodyPr/>
          <a:lstStyle/>
          <a:p>
            <a:r>
              <a:rPr lang="en-US"/>
              <a:t>Ví dụ (tt)</a:t>
            </a:r>
          </a:p>
        </p:txBody>
      </p:sp>
      <p:sp>
        <p:nvSpPr>
          <p:cNvPr id="3" name="Content Placeholder 2">
            <a:extLst>
              <a:ext uri="{FF2B5EF4-FFF2-40B4-BE49-F238E27FC236}">
                <a16:creationId xmlns:a16="http://schemas.microsoft.com/office/drawing/2014/main" id="{A4B1EB94-BDB6-E940-839B-FFC4A010FDC0}"/>
              </a:ext>
            </a:extLst>
          </p:cNvPr>
          <p:cNvSpPr>
            <a:spLocks noGrp="1"/>
          </p:cNvSpPr>
          <p:nvPr>
            <p:ph idx="1"/>
          </p:nvPr>
        </p:nvSpPr>
        <p:spPr/>
        <p:txBody>
          <a:bodyPr/>
          <a:lstStyle/>
          <a:p>
            <a:pPr>
              <a:lnSpc>
                <a:spcPct val="90000"/>
              </a:lnSpc>
            </a:pPr>
            <a:r>
              <a:rPr lang="en-US" altLang="en-US" b="1">
                <a:solidFill>
                  <a:srgbClr val="FF0000"/>
                </a:solidFill>
              </a:rPr>
              <a:t>Ví dụ 3:</a:t>
            </a:r>
            <a:endParaRPr lang="en-US" altLang="en-US">
              <a:solidFill>
                <a:srgbClr val="FF0000"/>
              </a:solidFill>
            </a:endParaRPr>
          </a:p>
          <a:p>
            <a:pPr lvl="1">
              <a:lnSpc>
                <a:spcPct val="90000"/>
              </a:lnSpc>
            </a:pPr>
            <a:r>
              <a:rPr lang="en-US" altLang="en-US"/>
              <a:t>SINHVIEN (</a:t>
            </a:r>
            <a:r>
              <a:rPr lang="en-US" altLang="en-US" u="sng"/>
              <a:t>MSSV</a:t>
            </a:r>
            <a:r>
              <a:rPr lang="en-US" altLang="en-US"/>
              <a:t>, TENSV, QUEQUAN, MSLOP,…).</a:t>
            </a:r>
          </a:p>
          <a:p>
            <a:pPr lvl="1">
              <a:lnSpc>
                <a:spcPct val="90000"/>
              </a:lnSpc>
            </a:pPr>
            <a:r>
              <a:rPr lang="en-US" altLang="en-US"/>
              <a:t>KETQUA (</a:t>
            </a:r>
            <a:r>
              <a:rPr lang="en-US" altLang="en-US" u="sng"/>
              <a:t>MSSV, MSMH</a:t>
            </a:r>
            <a:r>
              <a:rPr lang="en-US" altLang="en-US"/>
              <a:t>, DIEM).</a:t>
            </a:r>
          </a:p>
          <a:p>
            <a:pPr lvl="1">
              <a:lnSpc>
                <a:spcPct val="90000"/>
              </a:lnSpc>
            </a:pPr>
            <a:r>
              <a:rPr lang="en-US" altLang="en-US"/>
              <a:t>MSSV trong KETQUA vừa tham gia khoá ngoại và khoá chính.</a:t>
            </a:r>
            <a:endParaRPr lang="en-US" altLang="en-US" b="1"/>
          </a:p>
          <a:p>
            <a:pPr>
              <a:lnSpc>
                <a:spcPct val="90000"/>
              </a:lnSpc>
            </a:pPr>
            <a:r>
              <a:rPr lang="en-US" altLang="en-US" b="1">
                <a:solidFill>
                  <a:srgbClr val="FF0000"/>
                </a:solidFill>
              </a:rPr>
              <a:t>Ví dụ 4:</a:t>
            </a:r>
            <a:endParaRPr lang="en-US" altLang="en-US">
              <a:solidFill>
                <a:srgbClr val="FF0000"/>
              </a:solidFill>
            </a:endParaRPr>
          </a:p>
          <a:p>
            <a:pPr lvl="1">
              <a:lnSpc>
                <a:spcPct val="90000"/>
              </a:lnSpc>
            </a:pPr>
            <a:r>
              <a:rPr lang="en-US" altLang="en-US"/>
              <a:t>NHANKHAU (</a:t>
            </a:r>
            <a:r>
              <a:rPr lang="en-US" altLang="en-US" u="sng"/>
              <a:t>MSNK</a:t>
            </a:r>
            <a:r>
              <a:rPr lang="en-US" altLang="en-US"/>
              <a:t>, TENNK, TONGIAO,….).</a:t>
            </a:r>
          </a:p>
          <a:p>
            <a:pPr lvl="1">
              <a:lnSpc>
                <a:spcPct val="90000"/>
              </a:lnSpc>
            </a:pPr>
            <a:r>
              <a:rPr lang="en-US" altLang="en-US"/>
              <a:t>PHIEUKETHON (</a:t>
            </a:r>
            <a:r>
              <a:rPr lang="en-US" altLang="en-US" u="sng"/>
              <a:t>MSPKH</a:t>
            </a:r>
            <a:r>
              <a:rPr lang="en-US" altLang="en-US"/>
              <a:t>, MSNK1, MSNK2,…).</a:t>
            </a:r>
          </a:p>
          <a:p>
            <a:pPr lvl="1">
              <a:lnSpc>
                <a:spcPct val="90000"/>
              </a:lnSpc>
            </a:pPr>
            <a:r>
              <a:rPr lang="en-US" altLang="en-US"/>
              <a:t>Tên khoá chính và khoá ngoại có thể khác.</a:t>
            </a:r>
          </a:p>
          <a:p>
            <a:pPr lvl="1">
              <a:lnSpc>
                <a:spcPct val="90000"/>
              </a:lnSpc>
            </a:pPr>
            <a:r>
              <a:rPr lang="en-US" altLang="en-US"/>
              <a:t>PHIEUKETHON có 2 khoá ngoại.</a:t>
            </a:r>
          </a:p>
          <a:p>
            <a:endParaRPr lang="en-US"/>
          </a:p>
        </p:txBody>
      </p:sp>
    </p:spTree>
    <p:extLst>
      <p:ext uri="{BB962C8B-B14F-4D97-AF65-F5344CB8AC3E}">
        <p14:creationId xmlns:p14="http://schemas.microsoft.com/office/powerpoint/2010/main" val="3345756704"/>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0253-D15B-DE44-B6C3-EB3A68B6D292}"/>
              </a:ext>
            </a:extLst>
          </p:cNvPr>
          <p:cNvSpPr>
            <a:spLocks noGrp="1"/>
          </p:cNvSpPr>
          <p:nvPr>
            <p:ph type="title"/>
          </p:nvPr>
        </p:nvSpPr>
        <p:spPr/>
        <p:txBody>
          <a:bodyPr/>
          <a:lstStyle/>
          <a:p>
            <a:r>
              <a:rPr lang="en-US"/>
              <a:t>Các lưu ý</a:t>
            </a:r>
          </a:p>
        </p:txBody>
      </p:sp>
      <p:sp>
        <p:nvSpPr>
          <p:cNvPr id="3" name="Content Placeholder 2">
            <a:extLst>
              <a:ext uri="{FF2B5EF4-FFF2-40B4-BE49-F238E27FC236}">
                <a16:creationId xmlns:a16="http://schemas.microsoft.com/office/drawing/2014/main" id="{D61802C5-DE34-7248-8CA4-68D31F65AEF0}"/>
              </a:ext>
            </a:extLst>
          </p:cNvPr>
          <p:cNvSpPr>
            <a:spLocks noGrp="1"/>
          </p:cNvSpPr>
          <p:nvPr>
            <p:ph idx="1"/>
          </p:nvPr>
        </p:nvSpPr>
        <p:spPr/>
        <p:txBody>
          <a:bodyPr/>
          <a:lstStyle/>
          <a:p>
            <a:pPr>
              <a:lnSpc>
                <a:spcPct val="150000"/>
              </a:lnSpc>
            </a:pPr>
            <a:r>
              <a:rPr lang="en-US" altLang="en-US"/>
              <a:t>Khi thêm xoá sửa dữ liệu có thể vi phạm các ràng buộc PK và FK</a:t>
            </a:r>
          </a:p>
          <a:p>
            <a:pPr>
              <a:lnSpc>
                <a:spcPct val="150000"/>
              </a:lnSpc>
            </a:pPr>
            <a:r>
              <a:rPr lang="en-US" altLang="en-US">
                <a:solidFill>
                  <a:srgbClr val="FF0000"/>
                </a:solidFill>
              </a:rPr>
              <a:t>Thứ tự tạo và xoá bảng (table) có ý nghĩa</a:t>
            </a:r>
          </a:p>
          <a:p>
            <a:pPr>
              <a:lnSpc>
                <a:spcPct val="150000"/>
              </a:lnSpc>
            </a:pPr>
            <a:r>
              <a:rPr lang="en-US" altLang="en-US"/>
              <a:t>Thứ tự tạo và xoá dữ liệu trong bảng (table) có ý nghĩa</a:t>
            </a:r>
          </a:p>
          <a:p>
            <a:endParaRPr lang="en-US"/>
          </a:p>
        </p:txBody>
      </p:sp>
    </p:spTree>
    <p:extLst>
      <p:ext uri="{BB962C8B-B14F-4D97-AF65-F5344CB8AC3E}">
        <p14:creationId xmlns:p14="http://schemas.microsoft.com/office/powerpoint/2010/main" val="485900262"/>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B3E51-D911-4B4E-9F0F-D3860F903B40}"/>
              </a:ext>
            </a:extLst>
          </p:cNvPr>
          <p:cNvSpPr>
            <a:spLocks noGrp="1"/>
          </p:cNvSpPr>
          <p:nvPr>
            <p:ph type="title"/>
          </p:nvPr>
        </p:nvSpPr>
        <p:spPr/>
        <p:txBody>
          <a:bodyPr/>
          <a:lstStyle/>
          <a:p>
            <a:r>
              <a:rPr lang="en-US"/>
              <a:t>Một số trường hợp đặc biệt</a:t>
            </a:r>
          </a:p>
        </p:txBody>
      </p:sp>
      <p:sp>
        <p:nvSpPr>
          <p:cNvPr id="3" name="Content Placeholder 2">
            <a:extLst>
              <a:ext uri="{FF2B5EF4-FFF2-40B4-BE49-F238E27FC236}">
                <a16:creationId xmlns:a16="http://schemas.microsoft.com/office/drawing/2014/main" id="{3693201D-2FB6-3B48-8A52-0CC8FDCA7F8F}"/>
              </a:ext>
            </a:extLst>
          </p:cNvPr>
          <p:cNvSpPr>
            <a:spLocks noGrp="1"/>
          </p:cNvSpPr>
          <p:nvPr>
            <p:ph idx="1"/>
          </p:nvPr>
        </p:nvSpPr>
        <p:spPr/>
        <p:txBody>
          <a:bodyPr/>
          <a:lstStyle/>
          <a:p>
            <a:r>
              <a:rPr lang="en-US" altLang="en-US">
                <a:solidFill>
                  <a:srgbClr val="FF0000"/>
                </a:solidFill>
              </a:rPr>
              <a:t>Trường hợp 1:</a:t>
            </a:r>
          </a:p>
          <a:p>
            <a:pPr lvl="1"/>
            <a:r>
              <a:rPr lang="en-US" altLang="en-US"/>
              <a:t>R1 (</a:t>
            </a:r>
            <a:r>
              <a:rPr lang="en-US" altLang="en-US" u="sng"/>
              <a:t>A , B</a:t>
            </a:r>
            <a:r>
              <a:rPr lang="en-US" altLang="en-US"/>
              <a:t>, C, D)</a:t>
            </a:r>
          </a:p>
          <a:p>
            <a:pPr lvl="1"/>
            <a:r>
              <a:rPr lang="en-US" altLang="en-US"/>
              <a:t>R2 (</a:t>
            </a:r>
            <a:r>
              <a:rPr lang="en-US" altLang="en-US" u="sng"/>
              <a:t>A, C</a:t>
            </a:r>
            <a:r>
              <a:rPr lang="en-US" altLang="en-US"/>
              <a:t>, M)</a:t>
            </a:r>
          </a:p>
          <a:p>
            <a:pPr lvl="1"/>
            <a:r>
              <a:rPr lang="en-US" altLang="en-US"/>
              <a:t>Kết quả: Không có khóa ngoại</a:t>
            </a:r>
          </a:p>
          <a:p>
            <a:r>
              <a:rPr lang="en-US" altLang="en-US">
                <a:solidFill>
                  <a:srgbClr val="FF0000"/>
                </a:solidFill>
              </a:rPr>
              <a:t>Trường hợp 2:</a:t>
            </a:r>
          </a:p>
          <a:p>
            <a:pPr lvl="1"/>
            <a:r>
              <a:rPr lang="en-US" altLang="en-US"/>
              <a:t>R1 (</a:t>
            </a:r>
            <a:r>
              <a:rPr lang="en-US" altLang="en-US" u="sng"/>
              <a:t>A, B</a:t>
            </a:r>
            <a:r>
              <a:rPr lang="en-US" altLang="en-US"/>
              <a:t>, C, D)</a:t>
            </a:r>
          </a:p>
          <a:p>
            <a:pPr lvl="1"/>
            <a:r>
              <a:rPr lang="en-US" altLang="en-US"/>
              <a:t>R2 (</a:t>
            </a:r>
            <a:r>
              <a:rPr lang="en-US" altLang="en-US" u="sng"/>
              <a:t>K,</a:t>
            </a:r>
            <a:r>
              <a:rPr lang="en-US" altLang="en-US"/>
              <a:t> C, A, B)</a:t>
            </a:r>
          </a:p>
          <a:p>
            <a:pPr lvl="1"/>
            <a:r>
              <a:rPr lang="en-US" altLang="en-US"/>
              <a:t>Kết quả: có khoá ngoại là bộ (A, B)</a:t>
            </a:r>
            <a:endParaRPr lang="en-US"/>
          </a:p>
        </p:txBody>
      </p:sp>
    </p:spTree>
    <p:extLst>
      <p:ext uri="{BB962C8B-B14F-4D97-AF65-F5344CB8AC3E}">
        <p14:creationId xmlns:p14="http://schemas.microsoft.com/office/powerpoint/2010/main" val="44722593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69CC-2EB2-B24E-BB8A-72F03759951C}"/>
              </a:ext>
            </a:extLst>
          </p:cNvPr>
          <p:cNvSpPr>
            <a:spLocks noGrp="1"/>
          </p:cNvSpPr>
          <p:nvPr>
            <p:ph type="title"/>
          </p:nvPr>
        </p:nvSpPr>
        <p:spPr/>
        <p:txBody>
          <a:bodyPr/>
          <a:lstStyle/>
          <a:p>
            <a:r>
              <a:rPr lang="en-US"/>
              <a:t>VÍ DỤ</a:t>
            </a:r>
          </a:p>
        </p:txBody>
      </p:sp>
      <p:pic>
        <p:nvPicPr>
          <p:cNvPr id="4" name="Picture 5" descr="stacks_image_7881_1">
            <a:extLst>
              <a:ext uri="{FF2B5EF4-FFF2-40B4-BE49-F238E27FC236}">
                <a16:creationId xmlns:a16="http://schemas.microsoft.com/office/drawing/2014/main" id="{C1D003FE-6428-CF49-B8F9-106472B3E5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7050" y="2574131"/>
            <a:ext cx="8597900"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978389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927A0-185F-8E4E-9A36-046CC31E652F}"/>
              </a:ext>
            </a:extLst>
          </p:cNvPr>
          <p:cNvSpPr>
            <a:spLocks noGrp="1"/>
          </p:cNvSpPr>
          <p:nvPr>
            <p:ph type="title"/>
          </p:nvPr>
        </p:nvSpPr>
        <p:spPr/>
        <p:txBody>
          <a:bodyPr/>
          <a:lstStyle/>
          <a:p>
            <a:r>
              <a:rPr lang="en-US"/>
              <a:t>Ví dụ về vi phạm khoá ngoại</a:t>
            </a:r>
          </a:p>
        </p:txBody>
      </p:sp>
      <p:pic>
        <p:nvPicPr>
          <p:cNvPr id="6" name="Picture 4">
            <a:extLst>
              <a:ext uri="{FF2B5EF4-FFF2-40B4-BE49-F238E27FC236}">
                <a16:creationId xmlns:a16="http://schemas.microsoft.com/office/drawing/2014/main" id="{DAD6F1CD-2A23-0D4D-ADC5-64769051B5F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09600" y="2605381"/>
            <a:ext cx="5384800" cy="2515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7236D310-A168-CA4B-95BB-588236EAD4F5}"/>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b="652"/>
          <a:stretch/>
        </p:blipFill>
        <p:spPr bwMode="auto">
          <a:xfrm>
            <a:off x="6197600" y="2372945"/>
            <a:ext cx="5384800" cy="29610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068982"/>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A74274D6-3268-5C49-9DDC-C03AFC9CC655}"/>
              </a:ext>
            </a:extLst>
          </p:cNvPr>
          <p:cNvSpPr>
            <a:spLocks noGrp="1" noChangeArrowheads="1"/>
          </p:cNvSpPr>
          <p:nvPr>
            <p:ph type="title"/>
          </p:nvPr>
        </p:nvSpPr>
        <p:spPr>
          <a:xfrm>
            <a:off x="609600" y="114300"/>
            <a:ext cx="10972800" cy="1143000"/>
          </a:xfrm>
        </p:spPr>
        <p:txBody>
          <a:bodyPr/>
          <a:lstStyle/>
          <a:p>
            <a:r>
              <a:rPr lang="en-US" altLang="en-US" dirty="0" err="1"/>
              <a:t>Bài</a:t>
            </a:r>
            <a:r>
              <a:rPr lang="en-US" altLang="en-US" dirty="0"/>
              <a:t> </a:t>
            </a:r>
            <a:r>
              <a:rPr lang="en-US" altLang="en-US" dirty="0" err="1"/>
              <a:t>tập</a:t>
            </a:r>
            <a:r>
              <a:rPr lang="en-US" altLang="en-US" dirty="0"/>
              <a:t>: </a:t>
            </a:r>
            <a:r>
              <a:rPr lang="en-US" altLang="en-US" dirty="0" err="1"/>
              <a:t>Thiết</a:t>
            </a:r>
            <a:r>
              <a:rPr lang="en-US" altLang="en-US" dirty="0"/>
              <a:t> </a:t>
            </a:r>
            <a:r>
              <a:rPr lang="en-US" altLang="en-US" dirty="0" err="1"/>
              <a:t>kế</a:t>
            </a:r>
            <a:r>
              <a:rPr lang="en-US" altLang="en-US" dirty="0"/>
              <a:t> </a:t>
            </a:r>
            <a:r>
              <a:rPr lang="en-US" altLang="en-US" dirty="0" err="1"/>
              <a:t>lược</a:t>
            </a:r>
            <a:r>
              <a:rPr lang="en-US" altLang="en-US" dirty="0"/>
              <a:t> </a:t>
            </a:r>
            <a:r>
              <a:rPr lang="en-US" altLang="en-US" dirty="0" err="1"/>
              <a:t>đồ</a:t>
            </a:r>
            <a:r>
              <a:rPr lang="en-US" altLang="en-US" dirty="0"/>
              <a:t> </a:t>
            </a:r>
            <a:r>
              <a:rPr lang="en-US" altLang="en-US" dirty="0" err="1"/>
              <a:t>quan</a:t>
            </a:r>
            <a:r>
              <a:rPr lang="en-US" altLang="en-US" dirty="0"/>
              <a:t> </a:t>
            </a:r>
            <a:r>
              <a:rPr lang="en-US" altLang="en-US" dirty="0" err="1"/>
              <a:t>hệ</a:t>
            </a:r>
            <a:r>
              <a:rPr lang="en-US" altLang="en-US" dirty="0"/>
              <a:t> </a:t>
            </a:r>
            <a:r>
              <a:rPr lang="en-US" altLang="en-US" dirty="0" err="1"/>
              <a:t>cho</a:t>
            </a:r>
            <a:r>
              <a:rPr lang="en-US" altLang="en-US" dirty="0"/>
              <a:t> CSDL </a:t>
            </a:r>
            <a:r>
              <a:rPr lang="en-US" altLang="en-US" dirty="0" err="1"/>
              <a:t>quản</a:t>
            </a:r>
            <a:r>
              <a:rPr lang="en-US" altLang="en-US" dirty="0"/>
              <a:t> </a:t>
            </a:r>
            <a:r>
              <a:rPr lang="en-US" altLang="en-US" dirty="0" err="1"/>
              <a:t>lý</a:t>
            </a:r>
            <a:r>
              <a:rPr lang="en-US" altLang="en-US" dirty="0"/>
              <a:t> </a:t>
            </a:r>
            <a:r>
              <a:rPr lang="en-US" altLang="en-US" dirty="0" err="1"/>
              <a:t>đề</a:t>
            </a:r>
            <a:r>
              <a:rPr lang="en-US" altLang="en-US" dirty="0"/>
              <a:t> </a:t>
            </a:r>
            <a:r>
              <a:rPr lang="en-US" altLang="en-US" dirty="0" err="1"/>
              <a:t>tài</a:t>
            </a:r>
            <a:r>
              <a:rPr lang="en-US" altLang="en-US" dirty="0"/>
              <a:t> </a:t>
            </a:r>
            <a:r>
              <a:rPr lang="en-US" altLang="en-US" dirty="0" err="1"/>
              <a:t>tốt</a:t>
            </a:r>
            <a:r>
              <a:rPr lang="en-US" altLang="en-US" dirty="0"/>
              <a:t> </a:t>
            </a:r>
            <a:r>
              <a:rPr lang="en-US" altLang="en-US" dirty="0" err="1"/>
              <a:t>nghiệp</a:t>
            </a:r>
            <a:r>
              <a:rPr lang="en-US" altLang="en-US" dirty="0"/>
              <a:t> </a:t>
            </a:r>
            <a:r>
              <a:rPr lang="en-US" altLang="en-US" dirty="0" err="1"/>
              <a:t>như</a:t>
            </a:r>
            <a:r>
              <a:rPr lang="en-US" altLang="en-US" dirty="0"/>
              <a:t> </a:t>
            </a:r>
            <a:r>
              <a:rPr lang="en-US" altLang="en-US" dirty="0" err="1"/>
              <a:t>sau</a:t>
            </a:r>
            <a:endParaRPr lang="en-US" altLang="en-US" dirty="0"/>
          </a:p>
        </p:txBody>
      </p:sp>
      <p:sp>
        <p:nvSpPr>
          <p:cNvPr id="61442" name="Rectangle 3">
            <a:extLst>
              <a:ext uri="{FF2B5EF4-FFF2-40B4-BE49-F238E27FC236}">
                <a16:creationId xmlns:a16="http://schemas.microsoft.com/office/drawing/2014/main" id="{188D76F7-23C3-B042-A306-327D00450459}"/>
              </a:ext>
            </a:extLst>
          </p:cNvPr>
          <p:cNvSpPr>
            <a:spLocks noGrp="1" noChangeArrowheads="1"/>
          </p:cNvSpPr>
          <p:nvPr>
            <p:ph type="body" idx="1"/>
          </p:nvPr>
        </p:nvSpPr>
        <p:spPr>
          <a:xfrm>
            <a:off x="609600" y="1417638"/>
            <a:ext cx="10972800" cy="4754562"/>
          </a:xfrm>
        </p:spPr>
        <p:txBody>
          <a:bodyPr/>
          <a:lstStyle/>
          <a:p>
            <a:pPr>
              <a:lnSpc>
                <a:spcPct val="80000"/>
              </a:lnSpc>
              <a:buFont typeface="Wingdings" pitchFamily="2" charset="2"/>
              <a:buNone/>
            </a:pPr>
            <a:r>
              <a:rPr lang="en-US" altLang="en-US" sz="2400" dirty="0" err="1"/>
              <a:t>Người</a:t>
            </a:r>
            <a:r>
              <a:rPr lang="en-US" altLang="en-US" sz="2400" dirty="0"/>
              <a:t> ta </a:t>
            </a:r>
            <a:r>
              <a:rPr lang="en-US" altLang="en-US" sz="2400" dirty="0" err="1"/>
              <a:t>cần</a:t>
            </a:r>
            <a:r>
              <a:rPr lang="en-US" altLang="en-US" sz="2400" dirty="0"/>
              <a:t> tin </a:t>
            </a:r>
            <a:r>
              <a:rPr lang="en-US" altLang="en-US" sz="2400" dirty="0" err="1"/>
              <a:t>học</a:t>
            </a:r>
            <a:r>
              <a:rPr lang="en-US" altLang="en-US" sz="2400" dirty="0"/>
              <a:t> </a:t>
            </a:r>
            <a:r>
              <a:rPr lang="en-US" altLang="en-US" sz="2400" dirty="0" err="1"/>
              <a:t>hoá</a:t>
            </a:r>
            <a:r>
              <a:rPr lang="en-US" altLang="en-US" sz="2400" dirty="0"/>
              <a:t> </a:t>
            </a:r>
            <a:r>
              <a:rPr lang="en-US" altLang="en-US" sz="2400" dirty="0" err="1"/>
              <a:t>khâu</a:t>
            </a:r>
            <a:r>
              <a:rPr lang="en-US" altLang="en-US" sz="2400" dirty="0"/>
              <a:t> </a:t>
            </a:r>
            <a:r>
              <a:rPr lang="en-US" altLang="en-US" sz="2400" dirty="0" err="1"/>
              <a:t>Quản</a:t>
            </a:r>
            <a:r>
              <a:rPr lang="en-US" altLang="en-US" sz="2400" dirty="0"/>
              <a:t> </a:t>
            </a:r>
            <a:r>
              <a:rPr lang="en-US" altLang="en-US" sz="2400" dirty="0" err="1"/>
              <a:t>lí</a:t>
            </a:r>
            <a:r>
              <a:rPr lang="en-US" altLang="en-US" sz="2400" dirty="0"/>
              <a:t> </a:t>
            </a:r>
            <a:r>
              <a:rPr lang="en-US" altLang="en-US" sz="2400" dirty="0" err="1"/>
              <a:t>các</a:t>
            </a:r>
            <a:r>
              <a:rPr lang="en-US" altLang="en-US" sz="2400" dirty="0"/>
              <a:t> </a:t>
            </a:r>
            <a:r>
              <a:rPr lang="en-US" altLang="en-US" sz="2400" dirty="0" err="1"/>
              <a:t>đề</a:t>
            </a:r>
            <a:r>
              <a:rPr lang="en-US" altLang="en-US" sz="2400" dirty="0"/>
              <a:t> </a:t>
            </a:r>
            <a:r>
              <a:rPr lang="en-US" altLang="en-US" sz="2400" dirty="0" err="1"/>
              <a:t>tại</a:t>
            </a:r>
            <a:r>
              <a:rPr lang="en-US" altLang="en-US" sz="2400" dirty="0"/>
              <a:t> </a:t>
            </a:r>
            <a:r>
              <a:rPr lang="en-US" altLang="en-US" sz="2400" dirty="0" err="1"/>
              <a:t>tốt</a:t>
            </a:r>
            <a:r>
              <a:rPr lang="en-US" altLang="en-US" sz="2400" dirty="0"/>
              <a:t> </a:t>
            </a:r>
            <a:r>
              <a:rPr lang="en-US" altLang="en-US" sz="2400" dirty="0" err="1"/>
              <a:t>nghiệp</a:t>
            </a:r>
            <a:r>
              <a:rPr lang="en-US" altLang="en-US" sz="2400" dirty="0"/>
              <a:t> </a:t>
            </a:r>
            <a:r>
              <a:rPr lang="en-US" altLang="en-US" sz="2400" dirty="0" err="1"/>
              <a:t>của</a:t>
            </a:r>
            <a:r>
              <a:rPr lang="en-US" altLang="en-US" sz="2400" dirty="0"/>
              <a:t> 1 </a:t>
            </a:r>
            <a:r>
              <a:rPr lang="en-US" altLang="en-US" sz="2400" dirty="0" err="1"/>
              <a:t>trường</a:t>
            </a:r>
            <a:r>
              <a:rPr lang="en-US" altLang="en-US" sz="2400" dirty="0"/>
              <a:t> ĐH. </a:t>
            </a:r>
            <a:r>
              <a:rPr lang="en-US" altLang="en-US" sz="2400" dirty="0" err="1"/>
              <a:t>Với</a:t>
            </a:r>
            <a:r>
              <a:rPr lang="en-US" altLang="en-US" sz="2400" dirty="0"/>
              <a:t> </a:t>
            </a:r>
            <a:r>
              <a:rPr lang="en-US" altLang="en-US" sz="2400" dirty="0" err="1"/>
              <a:t>các</a:t>
            </a:r>
            <a:r>
              <a:rPr lang="en-US" altLang="en-US" sz="2400" dirty="0"/>
              <a:t> </a:t>
            </a:r>
            <a:r>
              <a:rPr lang="en-US" altLang="en-US" sz="2400" dirty="0" err="1"/>
              <a:t>thông</a:t>
            </a:r>
            <a:r>
              <a:rPr lang="en-US" altLang="en-US" sz="2400" dirty="0"/>
              <a:t> tin </a:t>
            </a:r>
            <a:r>
              <a:rPr lang="en-US" altLang="en-US" sz="2400" dirty="0" err="1"/>
              <a:t>sau</a:t>
            </a:r>
            <a:r>
              <a:rPr lang="en-US" altLang="en-US" sz="2400" dirty="0"/>
              <a:t> :</a:t>
            </a:r>
          </a:p>
          <a:p>
            <a:pPr>
              <a:lnSpc>
                <a:spcPct val="80000"/>
              </a:lnSpc>
              <a:buFont typeface="Wingdings" pitchFamily="2" charset="2"/>
              <a:buNone/>
            </a:pPr>
            <a:r>
              <a:rPr lang="en-US" altLang="en-US" sz="2400" dirty="0" err="1"/>
              <a:t>Mỗi</a:t>
            </a:r>
            <a:r>
              <a:rPr lang="en-US" altLang="en-US" sz="2400" dirty="0"/>
              <a:t> SV </a:t>
            </a:r>
            <a:r>
              <a:rPr lang="en-US" altLang="en-US" sz="2400" dirty="0" err="1"/>
              <a:t>năm</a:t>
            </a:r>
            <a:r>
              <a:rPr lang="en-US" altLang="en-US" sz="2400" dirty="0"/>
              <a:t> 4 </a:t>
            </a:r>
            <a:r>
              <a:rPr lang="en-US" altLang="en-US" sz="2400" dirty="0" err="1"/>
              <a:t>sẽ</a:t>
            </a:r>
            <a:r>
              <a:rPr lang="en-US" altLang="en-US" sz="2400" dirty="0"/>
              <a:t> </a:t>
            </a:r>
            <a:r>
              <a:rPr lang="en-US" altLang="en-US" sz="2400" dirty="0" err="1"/>
              <a:t>làm</a:t>
            </a:r>
            <a:r>
              <a:rPr lang="en-US" altLang="en-US" sz="2400" dirty="0"/>
              <a:t> </a:t>
            </a:r>
            <a:r>
              <a:rPr lang="en-US" altLang="en-US" sz="2400" dirty="0" err="1"/>
              <a:t>đề</a:t>
            </a:r>
            <a:r>
              <a:rPr lang="en-US" altLang="en-US" sz="2400" dirty="0"/>
              <a:t> </a:t>
            </a:r>
            <a:r>
              <a:rPr lang="en-US" altLang="en-US" sz="2400" dirty="0" err="1"/>
              <a:t>tài</a:t>
            </a:r>
            <a:r>
              <a:rPr lang="en-US" altLang="en-US" sz="2400" dirty="0"/>
              <a:t> TN. </a:t>
            </a:r>
            <a:r>
              <a:rPr lang="en-US" altLang="en-US" sz="2400" dirty="0" err="1"/>
              <a:t>Mỗi</a:t>
            </a:r>
            <a:r>
              <a:rPr lang="en-US" altLang="en-US" sz="2400" dirty="0"/>
              <a:t> </a:t>
            </a:r>
            <a:r>
              <a:rPr lang="en-US" altLang="en-US" sz="2400" dirty="0" err="1"/>
              <a:t>đề</a:t>
            </a:r>
            <a:r>
              <a:rPr lang="en-US" altLang="en-US" sz="2400" dirty="0"/>
              <a:t> </a:t>
            </a:r>
            <a:r>
              <a:rPr lang="en-US" altLang="en-US" sz="2400" dirty="0" err="1"/>
              <a:t>tài</a:t>
            </a:r>
            <a:r>
              <a:rPr lang="en-US" altLang="en-US" sz="2400" dirty="0"/>
              <a:t> bao </a:t>
            </a:r>
            <a:r>
              <a:rPr lang="en-US" altLang="en-US" sz="2400" dirty="0" err="1"/>
              <a:t>gồm</a:t>
            </a:r>
            <a:r>
              <a:rPr lang="en-US" altLang="en-US" sz="2400" dirty="0"/>
              <a:t> </a:t>
            </a:r>
            <a:r>
              <a:rPr lang="en-US" altLang="en-US" sz="2400" dirty="0" err="1"/>
              <a:t>Tên</a:t>
            </a:r>
            <a:r>
              <a:rPr lang="en-US" altLang="en-US" sz="2400" dirty="0"/>
              <a:t> DT, </a:t>
            </a:r>
            <a:r>
              <a:rPr lang="en-US" altLang="en-US" sz="2400" dirty="0" err="1"/>
              <a:t>giáo</a:t>
            </a:r>
            <a:r>
              <a:rPr lang="en-US" altLang="en-US" sz="2400" dirty="0"/>
              <a:t> </a:t>
            </a:r>
            <a:r>
              <a:rPr lang="en-US" altLang="en-US" sz="2400" dirty="0" err="1"/>
              <a:t>viên</a:t>
            </a:r>
            <a:r>
              <a:rPr lang="en-US" altLang="en-US" sz="2400" dirty="0"/>
              <a:t> </a:t>
            </a:r>
            <a:r>
              <a:rPr lang="en-US" altLang="en-US" sz="2400" dirty="0" err="1"/>
              <a:t>hướng</a:t>
            </a:r>
            <a:r>
              <a:rPr lang="en-US" altLang="en-US" sz="2400" dirty="0"/>
              <a:t> </a:t>
            </a:r>
            <a:r>
              <a:rPr lang="en-US" altLang="en-US" sz="2400" dirty="0" err="1"/>
              <a:t>dẫn</a:t>
            </a:r>
            <a:r>
              <a:rPr lang="en-US" altLang="en-US" sz="2400" dirty="0"/>
              <a:t>, </a:t>
            </a:r>
            <a:r>
              <a:rPr lang="en-US" altLang="en-US" sz="2400" dirty="0" err="1"/>
              <a:t>thời</a:t>
            </a:r>
            <a:r>
              <a:rPr lang="en-US" altLang="en-US" sz="2400" dirty="0"/>
              <a:t> </a:t>
            </a:r>
            <a:r>
              <a:rPr lang="en-US" altLang="en-US" sz="2400" dirty="0" err="1"/>
              <a:t>gian</a:t>
            </a:r>
            <a:r>
              <a:rPr lang="en-US" altLang="en-US" sz="2400" dirty="0"/>
              <a:t> </a:t>
            </a:r>
            <a:r>
              <a:rPr lang="en-US" altLang="en-US" sz="2400" dirty="0" err="1"/>
              <a:t>bắt</a:t>
            </a:r>
            <a:r>
              <a:rPr lang="en-US" altLang="en-US" sz="2400" dirty="0"/>
              <a:t> </a:t>
            </a:r>
            <a:r>
              <a:rPr lang="en-US" altLang="en-US" sz="2400" dirty="0" err="1"/>
              <a:t>đầu</a:t>
            </a:r>
            <a:r>
              <a:rPr lang="en-US" altLang="en-US" sz="2400" dirty="0"/>
              <a:t>, </a:t>
            </a:r>
            <a:r>
              <a:rPr lang="en-US" altLang="en-US" sz="2400" dirty="0" err="1"/>
              <a:t>kết</a:t>
            </a:r>
            <a:r>
              <a:rPr lang="en-US" altLang="en-US" sz="2400" dirty="0"/>
              <a:t> </a:t>
            </a:r>
            <a:r>
              <a:rPr lang="en-US" altLang="en-US" sz="2400" dirty="0" err="1"/>
              <a:t>thúc</a:t>
            </a:r>
            <a:r>
              <a:rPr lang="en-US" altLang="en-US" sz="2400" dirty="0"/>
              <a:t>, </a:t>
            </a:r>
            <a:r>
              <a:rPr lang="en-US" altLang="en-US" sz="2400" dirty="0" err="1"/>
              <a:t>thuộc</a:t>
            </a:r>
            <a:r>
              <a:rPr lang="en-US" altLang="en-US" sz="2400" dirty="0"/>
              <a:t> khoa </a:t>
            </a:r>
            <a:r>
              <a:rPr lang="en-US" altLang="en-US" sz="2400" dirty="0" err="1"/>
              <a:t>nào</a:t>
            </a:r>
            <a:r>
              <a:rPr lang="en-US" altLang="en-US" sz="2400" dirty="0"/>
              <a:t>. </a:t>
            </a:r>
          </a:p>
          <a:p>
            <a:pPr>
              <a:lnSpc>
                <a:spcPct val="80000"/>
              </a:lnSpc>
              <a:buFont typeface="Wingdings" pitchFamily="2" charset="2"/>
              <a:buNone/>
            </a:pPr>
            <a:r>
              <a:rPr lang="en-US" altLang="en-US" sz="2400" dirty="0"/>
              <a:t>Khoa </a:t>
            </a:r>
            <a:r>
              <a:rPr lang="en-US" altLang="en-US" sz="2400" dirty="0" err="1"/>
              <a:t>sẽ</a:t>
            </a:r>
            <a:r>
              <a:rPr lang="en-US" altLang="en-US" sz="2400" dirty="0"/>
              <a:t> </a:t>
            </a:r>
            <a:r>
              <a:rPr lang="en-US" altLang="en-US" sz="2400" dirty="0" err="1"/>
              <a:t>thành</a:t>
            </a:r>
            <a:r>
              <a:rPr lang="en-US" altLang="en-US" sz="2400" dirty="0"/>
              <a:t> </a:t>
            </a:r>
            <a:r>
              <a:rPr lang="en-US" altLang="en-US" sz="2400" dirty="0" err="1"/>
              <a:t>lập</a:t>
            </a:r>
            <a:r>
              <a:rPr lang="en-US" altLang="en-US" sz="2400" dirty="0"/>
              <a:t> </a:t>
            </a:r>
            <a:r>
              <a:rPr lang="en-US" altLang="en-US" sz="2400" dirty="0" err="1"/>
              <a:t>hội</a:t>
            </a:r>
            <a:r>
              <a:rPr lang="en-US" altLang="en-US" sz="2400" dirty="0"/>
              <a:t> </a:t>
            </a:r>
            <a:r>
              <a:rPr lang="en-US" altLang="en-US" sz="2400" dirty="0" err="1"/>
              <a:t>đồng</a:t>
            </a:r>
            <a:r>
              <a:rPr lang="en-US" altLang="en-US" sz="2400" dirty="0"/>
              <a:t> khoa </a:t>
            </a:r>
            <a:r>
              <a:rPr lang="en-US" altLang="en-US" sz="2400" dirty="0" err="1"/>
              <a:t>học</a:t>
            </a:r>
            <a:r>
              <a:rPr lang="en-US" altLang="en-US" sz="2400" dirty="0"/>
              <a:t>, </a:t>
            </a:r>
            <a:r>
              <a:rPr lang="en-US" altLang="en-US" sz="2400" dirty="0" err="1"/>
              <a:t>mỗi</a:t>
            </a:r>
            <a:r>
              <a:rPr lang="en-US" altLang="en-US" sz="2400" dirty="0"/>
              <a:t> HĐ </a:t>
            </a:r>
            <a:r>
              <a:rPr lang="en-US" altLang="en-US" sz="2400" dirty="0" err="1"/>
              <a:t>gồm</a:t>
            </a:r>
            <a:r>
              <a:rPr lang="en-US" altLang="en-US" sz="2400" dirty="0"/>
              <a:t>: </a:t>
            </a:r>
            <a:r>
              <a:rPr lang="en-US" altLang="en-US" sz="2400" dirty="0" err="1"/>
              <a:t>Chủ</a:t>
            </a:r>
            <a:r>
              <a:rPr lang="en-US" altLang="en-US" sz="2400" dirty="0"/>
              <a:t> </a:t>
            </a:r>
            <a:r>
              <a:rPr lang="en-US" altLang="en-US" sz="2400" dirty="0" err="1"/>
              <a:t>tịch</a:t>
            </a:r>
            <a:r>
              <a:rPr lang="en-US" altLang="en-US" sz="2400" dirty="0"/>
              <a:t>, 1 </a:t>
            </a:r>
            <a:r>
              <a:rPr lang="en-US" altLang="en-US" sz="2400" dirty="0" err="1"/>
              <a:t>thành</a:t>
            </a:r>
            <a:r>
              <a:rPr lang="en-US" altLang="en-US" sz="2400" dirty="0"/>
              <a:t> </a:t>
            </a:r>
            <a:r>
              <a:rPr lang="en-US" altLang="en-US" sz="2400" dirty="0" err="1"/>
              <a:t>viên</a:t>
            </a:r>
            <a:r>
              <a:rPr lang="en-US" altLang="en-US" sz="2400" dirty="0"/>
              <a:t> </a:t>
            </a:r>
            <a:r>
              <a:rPr lang="en-US" altLang="en-US" sz="2400" dirty="0" err="1"/>
              <a:t>thư</a:t>
            </a:r>
            <a:r>
              <a:rPr lang="en-US" altLang="en-US" sz="2400" dirty="0"/>
              <a:t> </a:t>
            </a:r>
            <a:r>
              <a:rPr lang="en-US" altLang="en-US" sz="2400" dirty="0" err="1"/>
              <a:t>kí</a:t>
            </a:r>
            <a:r>
              <a:rPr lang="en-US" altLang="en-US" sz="2400" dirty="0"/>
              <a:t> , </a:t>
            </a:r>
            <a:r>
              <a:rPr lang="en-US" altLang="en-US" sz="2400" dirty="0" err="1"/>
              <a:t>ngày</a:t>
            </a:r>
            <a:r>
              <a:rPr lang="en-US" altLang="en-US" sz="2400" dirty="0"/>
              <a:t> </a:t>
            </a:r>
            <a:r>
              <a:rPr lang="en-US" altLang="en-US" sz="2400" dirty="0" err="1"/>
              <a:t>bảo</a:t>
            </a:r>
            <a:r>
              <a:rPr lang="en-US" altLang="en-US" sz="2400" dirty="0"/>
              <a:t> </a:t>
            </a:r>
            <a:r>
              <a:rPr lang="en-US" altLang="en-US" sz="2400" dirty="0" err="1"/>
              <a:t>vệ</a:t>
            </a:r>
            <a:r>
              <a:rPr lang="en-US" altLang="en-US" sz="2400" dirty="0"/>
              <a:t> </a:t>
            </a:r>
            <a:r>
              <a:rPr lang="en-US" altLang="en-US" sz="2400" dirty="0" err="1"/>
              <a:t>tại</a:t>
            </a:r>
            <a:r>
              <a:rPr lang="en-US" altLang="en-US" sz="2400" dirty="0"/>
              <a:t> </a:t>
            </a:r>
            <a:r>
              <a:rPr lang="en-US" altLang="en-US" sz="2400" dirty="0" err="1"/>
              <a:t>địa</a:t>
            </a:r>
            <a:r>
              <a:rPr lang="en-US" altLang="en-US" sz="2400" dirty="0"/>
              <a:t> </a:t>
            </a:r>
            <a:r>
              <a:rPr lang="en-US" altLang="en-US" sz="2400" dirty="0" err="1"/>
              <a:t>chỉ</a:t>
            </a:r>
            <a:r>
              <a:rPr lang="en-US" altLang="en-US" sz="2400" dirty="0"/>
              <a:t> </a:t>
            </a:r>
            <a:r>
              <a:rPr lang="en-US" altLang="en-US" sz="2400" dirty="0" err="1"/>
              <a:t>cụ</a:t>
            </a:r>
            <a:r>
              <a:rPr lang="en-US" altLang="en-US" sz="2400" dirty="0"/>
              <a:t> </a:t>
            </a:r>
            <a:r>
              <a:rPr lang="en-US" altLang="en-US" sz="2400" dirty="0" err="1"/>
              <a:t>thể</a:t>
            </a:r>
            <a:r>
              <a:rPr lang="en-US" altLang="en-US" sz="2400" dirty="0"/>
              <a:t>. </a:t>
            </a:r>
            <a:r>
              <a:rPr lang="en-US" altLang="en-US" sz="2400" dirty="0" err="1"/>
              <a:t>Mỗi</a:t>
            </a:r>
            <a:r>
              <a:rPr lang="en-US" altLang="en-US" sz="2400" dirty="0"/>
              <a:t> </a:t>
            </a:r>
            <a:r>
              <a:rPr lang="en-US" altLang="en-US" sz="2400" dirty="0" err="1"/>
              <a:t>đề</a:t>
            </a:r>
            <a:r>
              <a:rPr lang="en-US" altLang="en-US" sz="2400" dirty="0"/>
              <a:t> </a:t>
            </a:r>
            <a:r>
              <a:rPr lang="en-US" altLang="en-US" sz="2400" dirty="0" err="1"/>
              <a:t>tài</a:t>
            </a:r>
            <a:r>
              <a:rPr lang="en-US" altLang="en-US" sz="2400" dirty="0"/>
              <a:t> </a:t>
            </a:r>
            <a:r>
              <a:rPr lang="en-US" altLang="en-US" sz="2400" dirty="0" err="1"/>
              <a:t>sẽ</a:t>
            </a:r>
            <a:r>
              <a:rPr lang="en-US" altLang="en-US" sz="2400" dirty="0"/>
              <a:t> </a:t>
            </a:r>
            <a:r>
              <a:rPr lang="en-US" altLang="en-US" sz="2400" dirty="0" err="1"/>
              <a:t>bảo</a:t>
            </a:r>
            <a:r>
              <a:rPr lang="en-US" altLang="en-US" sz="2400" dirty="0"/>
              <a:t> </a:t>
            </a:r>
            <a:r>
              <a:rPr lang="en-US" altLang="en-US" sz="2400" dirty="0" err="1"/>
              <a:t>vệ</a:t>
            </a:r>
            <a:r>
              <a:rPr lang="en-US" altLang="en-US" sz="2400" dirty="0"/>
              <a:t> </a:t>
            </a:r>
            <a:r>
              <a:rPr lang="en-US" altLang="en-US" sz="2400" dirty="0" err="1"/>
              <a:t>tại</a:t>
            </a:r>
            <a:r>
              <a:rPr lang="en-US" altLang="en-US" sz="2400" dirty="0"/>
              <a:t> </a:t>
            </a:r>
            <a:r>
              <a:rPr lang="en-US" altLang="en-US" sz="2400" dirty="0" err="1"/>
              <a:t>một</a:t>
            </a:r>
            <a:r>
              <a:rPr lang="en-US" altLang="en-US" sz="2400" dirty="0"/>
              <a:t> </a:t>
            </a:r>
            <a:r>
              <a:rPr lang="en-US" altLang="en-US" sz="2400" dirty="0" err="1"/>
              <a:t>hội</a:t>
            </a:r>
            <a:r>
              <a:rPr lang="en-US" altLang="en-US" sz="2400" dirty="0"/>
              <a:t> </a:t>
            </a:r>
            <a:r>
              <a:rPr lang="en-US" altLang="en-US" sz="2400" dirty="0" err="1"/>
              <a:t>đồng</a:t>
            </a:r>
            <a:r>
              <a:rPr lang="en-US" altLang="en-US" sz="2400" dirty="0"/>
              <a:t>, </a:t>
            </a:r>
            <a:r>
              <a:rPr lang="en-US" altLang="en-US" sz="2400" dirty="0" err="1"/>
              <a:t>điểm</a:t>
            </a:r>
            <a:r>
              <a:rPr lang="en-US" altLang="en-US" sz="2400" dirty="0"/>
              <a:t> </a:t>
            </a:r>
            <a:r>
              <a:rPr lang="en-US" altLang="en-US" sz="2400" dirty="0" err="1"/>
              <a:t>đề</a:t>
            </a:r>
            <a:r>
              <a:rPr lang="en-US" altLang="en-US" sz="2400" dirty="0"/>
              <a:t> </a:t>
            </a:r>
            <a:r>
              <a:rPr lang="en-US" altLang="en-US" sz="2400" dirty="0" err="1"/>
              <a:t>tài</a:t>
            </a:r>
            <a:r>
              <a:rPr lang="en-US" altLang="en-US" sz="2400" dirty="0"/>
              <a:t> </a:t>
            </a:r>
            <a:r>
              <a:rPr lang="en-US" altLang="en-US" sz="2400" dirty="0" err="1"/>
              <a:t>là</a:t>
            </a:r>
            <a:r>
              <a:rPr lang="en-US" altLang="en-US" sz="2400" dirty="0"/>
              <a:t> </a:t>
            </a:r>
            <a:r>
              <a:rPr lang="en-US" altLang="en-US" sz="2400" dirty="0" err="1"/>
              <a:t>trung</a:t>
            </a:r>
            <a:r>
              <a:rPr lang="en-US" altLang="en-US" sz="2400" dirty="0"/>
              <a:t> </a:t>
            </a:r>
            <a:r>
              <a:rPr lang="en-US" altLang="en-US" sz="2400" dirty="0" err="1"/>
              <a:t>bình</a:t>
            </a:r>
            <a:r>
              <a:rPr lang="en-US" altLang="en-US" sz="2400" dirty="0"/>
              <a:t> </a:t>
            </a:r>
            <a:r>
              <a:rPr lang="en-US" altLang="en-US" sz="2400" dirty="0" err="1"/>
              <a:t>cộng</a:t>
            </a:r>
            <a:r>
              <a:rPr lang="en-US" altLang="en-US" sz="2400" dirty="0"/>
              <a:t> </a:t>
            </a:r>
            <a:r>
              <a:rPr lang="en-US" altLang="en-US" sz="2400" dirty="0" err="1"/>
              <a:t>của</a:t>
            </a:r>
            <a:r>
              <a:rPr lang="en-US" altLang="en-US" sz="2400" dirty="0"/>
              <a:t>: </a:t>
            </a:r>
            <a:r>
              <a:rPr lang="en-US" altLang="en-US" sz="2400" dirty="0" err="1"/>
              <a:t>Chủ</a:t>
            </a:r>
            <a:r>
              <a:rPr lang="en-US" altLang="en-US" sz="2400" dirty="0"/>
              <a:t> </a:t>
            </a:r>
            <a:r>
              <a:rPr lang="en-US" altLang="en-US" sz="2400" dirty="0" err="1"/>
              <a:t>tịch</a:t>
            </a:r>
            <a:r>
              <a:rPr lang="en-US" altLang="en-US" sz="2400" dirty="0"/>
              <a:t> , 01 GV </a:t>
            </a:r>
            <a:r>
              <a:rPr lang="en-US" altLang="en-US" sz="2400" dirty="0" err="1"/>
              <a:t>phản</a:t>
            </a:r>
            <a:r>
              <a:rPr lang="en-US" altLang="en-US" sz="2400" dirty="0"/>
              <a:t> </a:t>
            </a:r>
            <a:r>
              <a:rPr lang="en-US" altLang="en-US" sz="2400" dirty="0" err="1"/>
              <a:t>biện</a:t>
            </a:r>
            <a:r>
              <a:rPr lang="en-US" altLang="en-US" sz="2400" dirty="0"/>
              <a:t>, 01 GV </a:t>
            </a:r>
            <a:r>
              <a:rPr lang="en-US" altLang="en-US" sz="2400" dirty="0" err="1"/>
              <a:t>hướng</a:t>
            </a:r>
            <a:r>
              <a:rPr lang="en-US" altLang="en-US" sz="2400" dirty="0"/>
              <a:t> </a:t>
            </a:r>
            <a:r>
              <a:rPr lang="en-US" altLang="en-US" sz="2400" dirty="0" err="1"/>
              <a:t>dẫn</a:t>
            </a:r>
            <a:r>
              <a:rPr lang="en-US" altLang="en-US" sz="2400" dirty="0"/>
              <a:t>. </a:t>
            </a:r>
            <a:r>
              <a:rPr lang="en-US" altLang="en-US" sz="2400" dirty="0" err="1"/>
              <a:t>Giáo</a:t>
            </a:r>
            <a:r>
              <a:rPr lang="en-US" altLang="en-US" sz="2400" dirty="0"/>
              <a:t> </a:t>
            </a:r>
            <a:r>
              <a:rPr lang="en-US" altLang="en-US" sz="2400" dirty="0" err="1"/>
              <a:t>viên</a:t>
            </a:r>
            <a:r>
              <a:rPr lang="en-US" altLang="en-US" sz="2400" dirty="0"/>
              <a:t> </a:t>
            </a:r>
            <a:r>
              <a:rPr lang="en-US" altLang="en-US" sz="2400" dirty="0" err="1"/>
              <a:t>cho</a:t>
            </a:r>
            <a:r>
              <a:rPr lang="en-US" altLang="en-US" sz="2400" dirty="0"/>
              <a:t> </a:t>
            </a:r>
            <a:r>
              <a:rPr lang="en-US" altLang="en-US" sz="2400" dirty="0" err="1"/>
              <a:t>điểm</a:t>
            </a:r>
            <a:r>
              <a:rPr lang="en-US" altLang="en-US" sz="2400" dirty="0"/>
              <a:t> </a:t>
            </a:r>
            <a:r>
              <a:rPr lang="en-US" altLang="en-US" sz="2400" dirty="0" err="1"/>
              <a:t>theo</a:t>
            </a:r>
            <a:r>
              <a:rPr lang="en-US" altLang="en-US" sz="2400" dirty="0"/>
              <a:t> </a:t>
            </a:r>
            <a:r>
              <a:rPr lang="en-US" altLang="en-US" sz="2400" dirty="0" err="1"/>
              <a:t>từng</a:t>
            </a:r>
            <a:r>
              <a:rPr lang="en-US" altLang="en-US" sz="2400" dirty="0"/>
              <a:t> </a:t>
            </a:r>
            <a:r>
              <a:rPr lang="en-US" altLang="en-US" sz="2400" dirty="0" err="1"/>
              <a:t>Sinh</a:t>
            </a:r>
            <a:r>
              <a:rPr lang="en-US" altLang="en-US" sz="2400" dirty="0"/>
              <a:t> </a:t>
            </a:r>
            <a:r>
              <a:rPr lang="en-US" altLang="en-US" sz="2400" dirty="0" err="1"/>
              <a:t>viên</a:t>
            </a:r>
            <a:r>
              <a:rPr lang="en-US" altLang="en-US" sz="2400" dirty="0"/>
              <a:t> </a:t>
            </a:r>
            <a:r>
              <a:rPr lang="en-US" altLang="en-US" sz="2400" dirty="0" err="1"/>
              <a:t>mặc</a:t>
            </a:r>
            <a:r>
              <a:rPr lang="en-US" altLang="en-US" sz="2400" dirty="0"/>
              <a:t> </a:t>
            </a:r>
            <a:r>
              <a:rPr lang="en-US" altLang="en-US" sz="2400" dirty="0" err="1"/>
              <a:t>dù</a:t>
            </a:r>
            <a:r>
              <a:rPr lang="en-US" altLang="en-US" sz="2400" dirty="0"/>
              <a:t> </a:t>
            </a:r>
            <a:r>
              <a:rPr lang="en-US" altLang="en-US" sz="2400" dirty="0" err="1"/>
              <a:t>các</a:t>
            </a:r>
            <a:r>
              <a:rPr lang="en-US" altLang="en-US" sz="2400" dirty="0"/>
              <a:t> </a:t>
            </a:r>
            <a:r>
              <a:rPr lang="en-US" altLang="en-US" sz="2400" dirty="0" err="1"/>
              <a:t>sinh</a:t>
            </a:r>
            <a:r>
              <a:rPr lang="en-US" altLang="en-US" sz="2400" dirty="0"/>
              <a:t> </a:t>
            </a:r>
            <a:r>
              <a:rPr lang="en-US" altLang="en-US" sz="2400" dirty="0" err="1"/>
              <a:t>viên</a:t>
            </a:r>
            <a:r>
              <a:rPr lang="en-US" altLang="en-US" sz="2400" dirty="0"/>
              <a:t> </a:t>
            </a:r>
            <a:r>
              <a:rPr lang="en-US" altLang="en-US" sz="2400" dirty="0" err="1"/>
              <a:t>có</a:t>
            </a:r>
            <a:r>
              <a:rPr lang="en-US" altLang="en-US" sz="2400" dirty="0"/>
              <a:t> </a:t>
            </a:r>
            <a:r>
              <a:rPr lang="en-US" altLang="en-US" sz="2400" dirty="0" err="1"/>
              <a:t>thể</a:t>
            </a:r>
            <a:r>
              <a:rPr lang="en-US" altLang="en-US" sz="2400" dirty="0"/>
              <a:t> </a:t>
            </a:r>
            <a:r>
              <a:rPr lang="en-US" altLang="en-US" sz="2400" dirty="0" err="1"/>
              <a:t>làm</a:t>
            </a:r>
            <a:r>
              <a:rPr lang="en-US" altLang="en-US" sz="2400" dirty="0"/>
              <a:t> </a:t>
            </a:r>
            <a:r>
              <a:rPr lang="en-US" altLang="en-US" sz="2400" dirty="0" err="1"/>
              <a:t>chung</a:t>
            </a:r>
            <a:r>
              <a:rPr lang="en-US" altLang="en-US" sz="2400" dirty="0"/>
              <a:t> </a:t>
            </a:r>
            <a:r>
              <a:rPr lang="en-US" altLang="en-US" sz="2400" dirty="0" err="1"/>
              <a:t>đề</a:t>
            </a:r>
            <a:r>
              <a:rPr lang="en-US" altLang="en-US" sz="2400" dirty="0"/>
              <a:t> </a:t>
            </a:r>
            <a:r>
              <a:rPr lang="en-US" altLang="en-US" sz="2400" dirty="0" err="1"/>
              <a:t>tài</a:t>
            </a:r>
            <a:endParaRPr lang="en-US" altLang="en-US" sz="2400" dirty="0"/>
          </a:p>
          <a:p>
            <a:pPr>
              <a:lnSpc>
                <a:spcPct val="80000"/>
              </a:lnSpc>
              <a:buFont typeface="Wingdings" pitchFamily="2" charset="2"/>
              <a:buNone/>
            </a:pPr>
            <a:r>
              <a:rPr lang="en-US" altLang="en-US" sz="2400" dirty="0" err="1"/>
              <a:t>Trong</a:t>
            </a:r>
            <a:r>
              <a:rPr lang="en-US" altLang="en-US" sz="2400" dirty="0"/>
              <a:t> </a:t>
            </a:r>
            <a:r>
              <a:rPr lang="en-US" altLang="en-US" sz="2400" dirty="0" err="1"/>
              <a:t>đợt</a:t>
            </a:r>
            <a:r>
              <a:rPr lang="en-US" altLang="en-US" sz="2400" dirty="0"/>
              <a:t> </a:t>
            </a:r>
            <a:r>
              <a:rPr lang="en-US" altLang="en-US" sz="2400" dirty="0" err="1"/>
              <a:t>bảo</a:t>
            </a:r>
            <a:r>
              <a:rPr lang="en-US" altLang="en-US" sz="2400" dirty="0"/>
              <a:t> </a:t>
            </a:r>
            <a:r>
              <a:rPr lang="en-US" altLang="en-US" sz="2400" dirty="0" err="1"/>
              <a:t>vệ</a:t>
            </a:r>
            <a:r>
              <a:rPr lang="en-US" altLang="en-US" sz="2400" dirty="0"/>
              <a:t> </a:t>
            </a:r>
            <a:r>
              <a:rPr lang="en-US" altLang="en-US" sz="2400" dirty="0" err="1"/>
              <a:t>có</a:t>
            </a:r>
            <a:r>
              <a:rPr lang="en-US" altLang="en-US" sz="2400" dirty="0"/>
              <a:t> </a:t>
            </a:r>
            <a:r>
              <a:rPr lang="en-US" altLang="en-US" sz="2400" dirty="0" err="1"/>
              <a:t>thể</a:t>
            </a:r>
            <a:r>
              <a:rPr lang="en-US" altLang="en-US" sz="2400" dirty="0"/>
              <a:t> </a:t>
            </a:r>
            <a:r>
              <a:rPr lang="en-US" altLang="en-US" sz="2400" dirty="0" err="1"/>
              <a:t>có</a:t>
            </a:r>
            <a:r>
              <a:rPr lang="en-US" altLang="en-US" sz="2400" dirty="0"/>
              <a:t> </a:t>
            </a:r>
            <a:r>
              <a:rPr lang="en-US" altLang="en-US" sz="2400" dirty="0" err="1"/>
              <a:t>nhiều</a:t>
            </a:r>
            <a:r>
              <a:rPr lang="en-US" altLang="en-US" sz="2400" dirty="0"/>
              <a:t> </a:t>
            </a:r>
            <a:r>
              <a:rPr lang="en-US" altLang="en-US" sz="2400" dirty="0" err="1"/>
              <a:t>hội</a:t>
            </a:r>
            <a:r>
              <a:rPr lang="en-US" altLang="en-US" sz="2400" dirty="0"/>
              <a:t> </a:t>
            </a:r>
            <a:r>
              <a:rPr lang="en-US" altLang="en-US" sz="2400" dirty="0" err="1"/>
              <a:t>đồng</a:t>
            </a:r>
            <a:r>
              <a:rPr lang="en-US" altLang="en-US" sz="2400" dirty="0"/>
              <a:t>, 1 GV </a:t>
            </a:r>
            <a:r>
              <a:rPr lang="en-US" altLang="en-US" sz="2400" dirty="0" err="1"/>
              <a:t>có</a:t>
            </a:r>
            <a:r>
              <a:rPr lang="en-US" altLang="en-US" sz="2400" dirty="0"/>
              <a:t> </a:t>
            </a:r>
            <a:r>
              <a:rPr lang="en-US" altLang="en-US" sz="2400" dirty="0" err="1"/>
              <a:t>thể</a:t>
            </a:r>
            <a:r>
              <a:rPr lang="en-US" altLang="en-US" sz="2400" dirty="0"/>
              <a:t> </a:t>
            </a:r>
            <a:r>
              <a:rPr lang="en-US" altLang="en-US" sz="2400" dirty="0" err="1"/>
              <a:t>hướng</a:t>
            </a:r>
            <a:r>
              <a:rPr lang="en-US" altLang="en-US" sz="2400" dirty="0"/>
              <a:t> </a:t>
            </a:r>
            <a:r>
              <a:rPr lang="en-US" altLang="en-US" sz="2400" dirty="0" err="1"/>
              <a:t>dẫn</a:t>
            </a:r>
            <a:r>
              <a:rPr lang="en-US" altLang="en-US" sz="2400" dirty="0"/>
              <a:t> </a:t>
            </a:r>
            <a:r>
              <a:rPr lang="en-US" altLang="en-US" sz="2400" dirty="0" err="1"/>
              <a:t>nhiều</a:t>
            </a:r>
            <a:r>
              <a:rPr lang="en-US" altLang="en-US" sz="2400" dirty="0"/>
              <a:t> DT, hay </a:t>
            </a:r>
            <a:r>
              <a:rPr lang="en-US" altLang="en-US" sz="2400" dirty="0" err="1"/>
              <a:t>phản</a:t>
            </a:r>
            <a:r>
              <a:rPr lang="en-US" altLang="en-US" sz="2400" dirty="0"/>
              <a:t> </a:t>
            </a:r>
            <a:r>
              <a:rPr lang="en-US" altLang="en-US" sz="2400" dirty="0" err="1"/>
              <a:t>biện</a:t>
            </a:r>
            <a:r>
              <a:rPr lang="en-US" altLang="en-US" sz="2400" dirty="0"/>
              <a:t> </a:t>
            </a:r>
            <a:r>
              <a:rPr lang="en-US" altLang="en-US" sz="2400" dirty="0" err="1"/>
              <a:t>nhiều</a:t>
            </a:r>
            <a:r>
              <a:rPr lang="en-US" altLang="en-US" sz="2400" dirty="0"/>
              <a:t> DT. </a:t>
            </a:r>
            <a:r>
              <a:rPr lang="en-US" altLang="en-US" sz="2400" dirty="0" err="1"/>
              <a:t>Chủ</a:t>
            </a:r>
            <a:r>
              <a:rPr lang="en-US" altLang="en-US" sz="2400" dirty="0"/>
              <a:t> </a:t>
            </a:r>
            <a:r>
              <a:rPr lang="en-US" altLang="en-US" sz="2400" dirty="0" err="1"/>
              <a:t>tịch</a:t>
            </a:r>
            <a:r>
              <a:rPr lang="en-US" altLang="en-US" sz="2400" dirty="0"/>
              <a:t> HD, </a:t>
            </a:r>
            <a:r>
              <a:rPr lang="en-US" altLang="en-US" sz="2400" dirty="0" err="1"/>
              <a:t>thư</a:t>
            </a:r>
            <a:r>
              <a:rPr lang="en-US" altLang="en-US" sz="2400" dirty="0"/>
              <a:t> </a:t>
            </a:r>
            <a:r>
              <a:rPr lang="en-US" altLang="en-US" sz="2400" dirty="0" err="1"/>
              <a:t>ký</a:t>
            </a:r>
            <a:r>
              <a:rPr lang="en-US" altLang="en-US" sz="2400" dirty="0"/>
              <a:t> </a:t>
            </a:r>
            <a:r>
              <a:rPr lang="en-US" altLang="en-US" sz="2400" dirty="0" err="1"/>
              <a:t>là</a:t>
            </a:r>
            <a:r>
              <a:rPr lang="en-US" altLang="en-US" sz="2400" dirty="0"/>
              <a:t> </a:t>
            </a:r>
            <a:r>
              <a:rPr lang="en-US" altLang="en-US" sz="2400" dirty="0" err="1"/>
              <a:t>giáo</a:t>
            </a:r>
            <a:r>
              <a:rPr lang="en-US" altLang="en-US" sz="2400" dirty="0"/>
              <a:t> </a:t>
            </a:r>
            <a:r>
              <a:rPr lang="en-US" altLang="en-US" sz="2400" dirty="0" err="1"/>
              <a:t>viên</a:t>
            </a:r>
            <a:r>
              <a:rPr lang="en-US" altLang="en-US" sz="2400" dirty="0"/>
              <a:t>. </a:t>
            </a:r>
            <a:r>
              <a:rPr lang="en-US" altLang="en-US" sz="2400" dirty="0" err="1"/>
              <a:t>Mỗi</a:t>
            </a:r>
            <a:r>
              <a:rPr lang="en-US" altLang="en-US" sz="2400" dirty="0"/>
              <a:t> </a:t>
            </a:r>
            <a:r>
              <a:rPr lang="en-US" altLang="en-US" sz="2400" dirty="0" err="1"/>
              <a:t>giáo</a:t>
            </a:r>
            <a:r>
              <a:rPr lang="en-US" altLang="en-US" sz="2400" dirty="0"/>
              <a:t> </a:t>
            </a:r>
            <a:r>
              <a:rPr lang="en-US" altLang="en-US" sz="2400" dirty="0" err="1"/>
              <a:t>viên</a:t>
            </a:r>
            <a:r>
              <a:rPr lang="en-US" altLang="en-US" sz="2400" dirty="0"/>
              <a:t> </a:t>
            </a:r>
            <a:r>
              <a:rPr lang="en-US" altLang="en-US" sz="2400" dirty="0" err="1"/>
              <a:t>cần</a:t>
            </a:r>
            <a:r>
              <a:rPr lang="en-US" altLang="en-US" sz="2400" dirty="0"/>
              <a:t> </a:t>
            </a:r>
            <a:r>
              <a:rPr lang="en-US" altLang="en-US" sz="2400" dirty="0" err="1"/>
              <a:t>thông</a:t>
            </a:r>
            <a:r>
              <a:rPr lang="en-US" altLang="en-US" sz="2400" dirty="0"/>
              <a:t> tin: </a:t>
            </a:r>
            <a:r>
              <a:rPr lang="en-US" altLang="en-US" sz="2400" dirty="0" err="1"/>
              <a:t>Tên</a:t>
            </a:r>
            <a:r>
              <a:rPr lang="en-US" altLang="en-US" sz="2400" dirty="0"/>
              <a:t> , </a:t>
            </a:r>
            <a:r>
              <a:rPr lang="en-US" altLang="en-US" sz="2400" dirty="0" err="1"/>
              <a:t>địa</a:t>
            </a:r>
            <a:r>
              <a:rPr lang="en-US" altLang="en-US" sz="2400" dirty="0"/>
              <a:t> </a:t>
            </a:r>
            <a:r>
              <a:rPr lang="en-US" altLang="en-US" sz="2400" dirty="0" err="1"/>
              <a:t>chỉ</a:t>
            </a:r>
            <a:r>
              <a:rPr lang="en-US" altLang="en-US" sz="2400" dirty="0"/>
              <a:t> ,SDT , </a:t>
            </a:r>
            <a:r>
              <a:rPr lang="en-US" altLang="en-US" sz="2400" dirty="0" err="1"/>
              <a:t>học</a:t>
            </a:r>
            <a:r>
              <a:rPr lang="en-US" altLang="en-US" sz="2400" dirty="0"/>
              <a:t> </a:t>
            </a:r>
            <a:r>
              <a:rPr lang="en-US" altLang="en-US" sz="2400" dirty="0" err="1"/>
              <a:t>vị</a:t>
            </a:r>
            <a:r>
              <a:rPr lang="en-US" altLang="en-US" sz="2400" dirty="0"/>
              <a:t> , </a:t>
            </a:r>
            <a:r>
              <a:rPr lang="en-US" altLang="en-US" sz="2400" dirty="0" err="1"/>
              <a:t>chuyên</a:t>
            </a:r>
            <a:r>
              <a:rPr lang="en-US" altLang="en-US" sz="2400" dirty="0"/>
              <a:t> </a:t>
            </a:r>
            <a:r>
              <a:rPr lang="en-US" altLang="en-US" sz="2400" dirty="0" err="1"/>
              <a:t>ngành</a:t>
            </a:r>
            <a:endParaRPr lang="en-US" altLang="en-US" sz="2400" dirty="0"/>
          </a:p>
          <a:p>
            <a:pPr>
              <a:lnSpc>
                <a:spcPct val="80000"/>
              </a:lnSpc>
              <a:buFont typeface="Wingdings" pitchFamily="2" charset="2"/>
              <a:buNone/>
            </a:pPr>
            <a:r>
              <a:rPr lang="en-US" altLang="en-US" sz="2400" dirty="0" err="1"/>
              <a:t>Mỗi</a:t>
            </a:r>
            <a:r>
              <a:rPr lang="en-US" altLang="en-US" sz="2400" dirty="0"/>
              <a:t> DT </a:t>
            </a:r>
            <a:r>
              <a:rPr lang="en-US" altLang="en-US" sz="2400" dirty="0" err="1"/>
              <a:t>có</a:t>
            </a:r>
            <a:r>
              <a:rPr lang="en-US" altLang="en-US" sz="2400" dirty="0"/>
              <a:t> </a:t>
            </a:r>
            <a:r>
              <a:rPr lang="en-US" altLang="en-US" sz="2400" dirty="0" err="1"/>
              <a:t>thể</a:t>
            </a:r>
            <a:r>
              <a:rPr lang="en-US" altLang="en-US" sz="2400" dirty="0"/>
              <a:t> </a:t>
            </a:r>
            <a:r>
              <a:rPr lang="en-US" altLang="en-US" sz="2400" dirty="0" err="1"/>
              <a:t>tối</a:t>
            </a:r>
            <a:r>
              <a:rPr lang="en-US" altLang="en-US" sz="2400" dirty="0"/>
              <a:t> </a:t>
            </a:r>
            <a:r>
              <a:rPr lang="en-US" altLang="en-US" sz="2400" dirty="0" err="1"/>
              <a:t>đa</a:t>
            </a:r>
            <a:r>
              <a:rPr lang="en-US" altLang="en-US" sz="2400" dirty="0"/>
              <a:t> 03 </a:t>
            </a:r>
            <a:r>
              <a:rPr lang="en-US" altLang="en-US" sz="2400" dirty="0" err="1"/>
              <a:t>Sinh</a:t>
            </a:r>
            <a:r>
              <a:rPr lang="en-US" altLang="en-US" sz="2400" dirty="0"/>
              <a:t> </a:t>
            </a:r>
            <a:r>
              <a:rPr lang="en-US" altLang="en-US" sz="2400" dirty="0" err="1"/>
              <a:t>viên</a:t>
            </a:r>
            <a:r>
              <a:rPr lang="en-US" altLang="en-US" sz="2400" dirty="0"/>
              <a:t> </a:t>
            </a:r>
            <a:r>
              <a:rPr lang="en-US" altLang="en-US" sz="2400" dirty="0" err="1"/>
              <a:t>thực</a:t>
            </a:r>
            <a:r>
              <a:rPr lang="en-US" altLang="en-US" sz="2400" dirty="0"/>
              <a:t> </a:t>
            </a:r>
            <a:r>
              <a:rPr lang="en-US" altLang="en-US" sz="2400" dirty="0" err="1"/>
              <a:t>hiện</a:t>
            </a:r>
            <a:r>
              <a:rPr lang="en-US" altLang="en-US" sz="2400" dirty="0"/>
              <a:t>. SV </a:t>
            </a:r>
            <a:r>
              <a:rPr lang="en-US" altLang="en-US" sz="2400" dirty="0" err="1"/>
              <a:t>có</a:t>
            </a:r>
            <a:r>
              <a:rPr lang="en-US" altLang="en-US" sz="2400" dirty="0"/>
              <a:t> </a:t>
            </a:r>
            <a:r>
              <a:rPr lang="en-US" altLang="en-US" sz="2400" dirty="0" err="1"/>
              <a:t>điểm</a:t>
            </a:r>
            <a:r>
              <a:rPr lang="en-US" altLang="en-US" sz="2400" dirty="0"/>
              <a:t> TB&lt;5 </a:t>
            </a:r>
            <a:r>
              <a:rPr lang="en-US" altLang="en-US" sz="2400" dirty="0" err="1"/>
              <a:t>sẽ</a:t>
            </a:r>
            <a:r>
              <a:rPr lang="en-US" altLang="en-US" sz="2400" dirty="0"/>
              <a:t> </a:t>
            </a:r>
            <a:r>
              <a:rPr lang="en-US" altLang="en-US" sz="2400" dirty="0" err="1"/>
              <a:t>phải</a:t>
            </a:r>
            <a:r>
              <a:rPr lang="en-US" altLang="en-US" sz="2400" dirty="0"/>
              <a:t> </a:t>
            </a:r>
            <a:r>
              <a:rPr lang="en-US" altLang="en-US" sz="2400" dirty="0" err="1"/>
              <a:t>bảo</a:t>
            </a:r>
            <a:r>
              <a:rPr lang="en-US" altLang="en-US" sz="2400" dirty="0"/>
              <a:t> </a:t>
            </a:r>
            <a:r>
              <a:rPr lang="en-US" altLang="en-US" sz="2400" dirty="0" err="1"/>
              <a:t>vệ</a:t>
            </a:r>
            <a:r>
              <a:rPr lang="en-US" altLang="en-US" sz="2400" dirty="0"/>
              <a:t> </a:t>
            </a:r>
            <a:r>
              <a:rPr lang="en-US" altLang="en-US" sz="2400" dirty="0" err="1"/>
              <a:t>lại</a:t>
            </a:r>
            <a:r>
              <a:rPr lang="en-US" altLang="en-US" sz="2400" dirty="0"/>
              <a:t> </a:t>
            </a:r>
            <a:r>
              <a:rPr lang="en-US" altLang="en-US" sz="2400" dirty="0" err="1"/>
              <a:t>với</a:t>
            </a:r>
            <a:r>
              <a:rPr lang="en-US" altLang="en-US" sz="2400" dirty="0"/>
              <a:t> </a:t>
            </a:r>
            <a:r>
              <a:rPr lang="en-US" altLang="en-US" sz="2400" dirty="0" err="1"/>
              <a:t>khóa</a:t>
            </a:r>
            <a:r>
              <a:rPr lang="en-US" altLang="en-US" sz="2400" dirty="0"/>
              <a:t> </a:t>
            </a:r>
            <a:r>
              <a:rPr lang="en-US" altLang="en-US" sz="2400" dirty="0" err="1"/>
              <a:t>sau</a:t>
            </a:r>
            <a:r>
              <a:rPr lang="en-US" altLang="en-US" sz="2400" dirty="0"/>
              <a:t> </a:t>
            </a:r>
            <a:r>
              <a:rPr lang="en-US" altLang="en-US" sz="2400" dirty="0" err="1"/>
              <a:t>và</a:t>
            </a:r>
            <a:r>
              <a:rPr lang="en-US" altLang="en-US" sz="2400" dirty="0"/>
              <a:t> </a:t>
            </a:r>
            <a:r>
              <a:rPr lang="en-US" altLang="en-US" sz="2400" dirty="0" err="1"/>
              <a:t>chỉ</a:t>
            </a:r>
            <a:r>
              <a:rPr lang="en-US" altLang="en-US" sz="2400" dirty="0"/>
              <a:t> </a:t>
            </a:r>
            <a:r>
              <a:rPr lang="en-US" altLang="en-US" sz="2400" dirty="0" err="1"/>
              <a:t>được</a:t>
            </a:r>
            <a:r>
              <a:rPr lang="en-US" altLang="en-US" sz="2400" dirty="0"/>
              <a:t> </a:t>
            </a:r>
            <a:r>
              <a:rPr lang="en-US" altLang="en-US" sz="2400" dirty="0" err="1"/>
              <a:t>bảo</a:t>
            </a:r>
            <a:r>
              <a:rPr lang="en-US" altLang="en-US" sz="2400" dirty="0"/>
              <a:t> </a:t>
            </a:r>
            <a:r>
              <a:rPr lang="en-US" altLang="en-US" sz="2400" dirty="0" err="1"/>
              <a:t>vệ</a:t>
            </a:r>
            <a:r>
              <a:rPr lang="en-US" altLang="en-US" sz="2400" dirty="0"/>
              <a:t> </a:t>
            </a:r>
            <a:r>
              <a:rPr lang="en-US" altLang="en-US" sz="2400" dirty="0" err="1"/>
              <a:t>tối</a:t>
            </a:r>
            <a:r>
              <a:rPr lang="en-US" altLang="en-US" sz="2400" dirty="0"/>
              <a:t> </a:t>
            </a:r>
            <a:r>
              <a:rPr lang="en-US" altLang="en-US" sz="2400" dirty="0" err="1"/>
              <a:t>đa</a:t>
            </a:r>
            <a:r>
              <a:rPr lang="en-US" altLang="en-US" sz="2400" dirty="0"/>
              <a:t> 2 </a:t>
            </a:r>
            <a:r>
              <a:rPr lang="en-US" altLang="en-US" sz="2400" dirty="0" err="1"/>
              <a:t>lần</a:t>
            </a:r>
            <a:r>
              <a:rPr lang="en-US" altLang="en-US" sz="2400" dirty="0"/>
              <a:t>, </a:t>
            </a:r>
            <a:r>
              <a:rPr lang="en-US" altLang="en-US" sz="2400" dirty="0" err="1"/>
              <a:t>đề</a:t>
            </a:r>
            <a:r>
              <a:rPr lang="en-US" altLang="en-US" sz="2400" dirty="0"/>
              <a:t> </a:t>
            </a:r>
            <a:r>
              <a:rPr lang="en-US" altLang="en-US" sz="2400" dirty="0" err="1"/>
              <a:t>tài</a:t>
            </a:r>
            <a:r>
              <a:rPr lang="en-US" altLang="en-US" sz="2400" dirty="0"/>
              <a:t> </a:t>
            </a:r>
            <a:r>
              <a:rPr lang="en-US" altLang="en-US" sz="2400" dirty="0" err="1"/>
              <a:t>lần</a:t>
            </a:r>
            <a:r>
              <a:rPr lang="en-US" altLang="en-US" sz="2400" dirty="0"/>
              <a:t> 1 </a:t>
            </a:r>
            <a:r>
              <a:rPr lang="en-US" altLang="en-US" sz="2400" dirty="0" err="1"/>
              <a:t>phải</a:t>
            </a:r>
            <a:r>
              <a:rPr lang="en-US" altLang="en-US" sz="2400" dirty="0"/>
              <a:t> </a:t>
            </a:r>
            <a:r>
              <a:rPr lang="en-US" altLang="en-US" sz="2400" dirty="0" err="1"/>
              <a:t>khác</a:t>
            </a:r>
            <a:r>
              <a:rPr lang="en-US" altLang="en-US" sz="2400" dirty="0"/>
              <a:t> </a:t>
            </a:r>
            <a:r>
              <a:rPr lang="en-US" altLang="en-US" sz="2400" dirty="0" err="1"/>
              <a:t>lần</a:t>
            </a:r>
            <a:r>
              <a:rPr lang="en-US" altLang="en-US" sz="2400" dirty="0"/>
              <a:t> 2.</a:t>
            </a:r>
          </a:p>
        </p:txBody>
      </p:sp>
    </p:spTree>
    <p:extLst>
      <p:ext uri="{BB962C8B-B14F-4D97-AF65-F5344CB8AC3E}">
        <p14:creationId xmlns:p14="http://schemas.microsoft.com/office/powerpoint/2010/main" val="1224194378"/>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0FB4-2CC4-A44E-AB62-9BCE0FDB5FD4}"/>
              </a:ext>
            </a:extLst>
          </p:cNvPr>
          <p:cNvSpPr>
            <a:spLocks noGrp="1"/>
          </p:cNvSpPr>
          <p:nvPr>
            <p:ph type="title"/>
          </p:nvPr>
        </p:nvSpPr>
        <p:spPr>
          <a:xfrm>
            <a:off x="533400" y="3124200"/>
            <a:ext cx="10972800" cy="1143000"/>
          </a:xfrm>
        </p:spPr>
        <p:txBody>
          <a:bodyPr/>
          <a:lstStyle/>
          <a:p>
            <a:pPr algn="l"/>
            <a:r>
              <a:rPr lang="en-US"/>
              <a:t>MÔ HÌNH DỮ LIỆU XML</a:t>
            </a:r>
          </a:p>
        </p:txBody>
      </p:sp>
    </p:spTree>
    <p:extLst>
      <p:ext uri="{BB962C8B-B14F-4D97-AF65-F5344CB8AC3E}">
        <p14:creationId xmlns:p14="http://schemas.microsoft.com/office/powerpoint/2010/main" val="45361992"/>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D64E84-085D-6D4C-8E4A-48E4E93F88C5}"/>
              </a:ext>
            </a:extLst>
          </p:cNvPr>
          <p:cNvSpPr>
            <a:spLocks noGrp="1"/>
          </p:cNvSpPr>
          <p:nvPr>
            <p:ph type="title"/>
          </p:nvPr>
        </p:nvSpPr>
        <p:spPr/>
        <p:txBody>
          <a:bodyPr/>
          <a:lstStyle/>
          <a:p>
            <a:r>
              <a:rPr lang="en-US"/>
              <a:t>GIỚI THIỆU</a:t>
            </a:r>
          </a:p>
        </p:txBody>
      </p:sp>
      <p:sp>
        <p:nvSpPr>
          <p:cNvPr id="6" name="Content Placeholder 5">
            <a:extLst>
              <a:ext uri="{FF2B5EF4-FFF2-40B4-BE49-F238E27FC236}">
                <a16:creationId xmlns:a16="http://schemas.microsoft.com/office/drawing/2014/main" id="{6B0D22EF-DE1A-B549-B31D-913312EAAA0A}"/>
              </a:ext>
            </a:extLst>
          </p:cNvPr>
          <p:cNvSpPr>
            <a:spLocks noGrp="1"/>
          </p:cNvSpPr>
          <p:nvPr>
            <p:ph idx="1"/>
          </p:nvPr>
        </p:nvSpPr>
        <p:spPr/>
        <p:txBody>
          <a:bodyPr/>
          <a:lstStyle/>
          <a:p>
            <a:pPr>
              <a:lnSpc>
                <a:spcPct val="150000"/>
              </a:lnSpc>
            </a:pPr>
            <a:r>
              <a:rPr lang="en-US" altLang="en-US"/>
              <a:t>Cơ sở dữ liệu nhỏ.</a:t>
            </a:r>
          </a:p>
          <a:p>
            <a:pPr>
              <a:lnSpc>
                <a:spcPct val="150000"/>
              </a:lnSpc>
            </a:pPr>
            <a:r>
              <a:rPr lang="en-US" altLang="en-US"/>
              <a:t>Nền tảng: Win32, WinCE, PalmOS, Linux, Solaris</a:t>
            </a:r>
          </a:p>
          <a:p>
            <a:pPr>
              <a:lnSpc>
                <a:spcPct val="150000"/>
              </a:lnSpc>
            </a:pPr>
            <a:r>
              <a:rPr lang="en-US" altLang="en-US"/>
              <a:t>Tìm kiếm, thêm, cập nhật và xóa dữ liệu trong cơ sở dữ liệu được tạo ra bởi các tập tin XML.</a:t>
            </a:r>
          </a:p>
          <a:p>
            <a:pPr>
              <a:lnSpc>
                <a:spcPct val="150000"/>
              </a:lnSpc>
            </a:pPr>
            <a:r>
              <a:rPr lang="en-US" altLang="en-US"/>
              <a:t>Các cơ sở dữ liệu có thể là một phần của một ứng dụng.</a:t>
            </a:r>
          </a:p>
          <a:p>
            <a:pPr>
              <a:lnSpc>
                <a:spcPct val="150000"/>
              </a:lnSpc>
            </a:pPr>
            <a:endParaRPr lang="en-US"/>
          </a:p>
        </p:txBody>
      </p:sp>
    </p:spTree>
    <p:extLst>
      <p:ext uri="{BB962C8B-B14F-4D97-AF65-F5344CB8AC3E}">
        <p14:creationId xmlns:p14="http://schemas.microsoft.com/office/powerpoint/2010/main" val="213484705"/>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DBBD7-6DA4-5745-BA8C-633F9FAEDF30}"/>
              </a:ext>
            </a:extLst>
          </p:cNvPr>
          <p:cNvSpPr>
            <a:spLocks noGrp="1"/>
          </p:cNvSpPr>
          <p:nvPr>
            <p:ph type="title"/>
          </p:nvPr>
        </p:nvSpPr>
        <p:spPr/>
        <p:txBody>
          <a:bodyPr/>
          <a:lstStyle/>
          <a:p>
            <a:r>
              <a:rPr lang="en-US"/>
              <a:t>XML</a:t>
            </a:r>
          </a:p>
        </p:txBody>
      </p:sp>
      <p:sp>
        <p:nvSpPr>
          <p:cNvPr id="3" name="Content Placeholder 2">
            <a:extLst>
              <a:ext uri="{FF2B5EF4-FFF2-40B4-BE49-F238E27FC236}">
                <a16:creationId xmlns:a16="http://schemas.microsoft.com/office/drawing/2014/main" id="{BCF70D72-42CD-6A47-A6E7-29DD8FEEA89D}"/>
              </a:ext>
            </a:extLst>
          </p:cNvPr>
          <p:cNvSpPr>
            <a:spLocks noGrp="1"/>
          </p:cNvSpPr>
          <p:nvPr>
            <p:ph idx="1"/>
          </p:nvPr>
        </p:nvSpPr>
        <p:spPr/>
        <p:txBody>
          <a:bodyPr/>
          <a:lstStyle/>
          <a:p>
            <a:r>
              <a:rPr lang="en-US"/>
              <a:t>Là một dạng ngôn ngữ đánh dấu (</a:t>
            </a:r>
            <a:r>
              <a:rPr lang="en-US">
                <a:solidFill>
                  <a:srgbClr val="FF0000"/>
                </a:solidFill>
              </a:rPr>
              <a:t>markup language</a:t>
            </a:r>
            <a:r>
              <a:rPr lang="en-US"/>
              <a:t>).</a:t>
            </a:r>
          </a:p>
          <a:p>
            <a:r>
              <a:rPr lang="en-US"/>
              <a:t>Được sử dụng để </a:t>
            </a:r>
            <a:r>
              <a:rPr lang="en-US">
                <a:solidFill>
                  <a:srgbClr val="FF0000"/>
                </a:solidFill>
              </a:rPr>
              <a:t>tạo ra cấu trúc cho dữ liệu</a:t>
            </a:r>
            <a:r>
              <a:rPr lang="en-US"/>
              <a:t>.</a:t>
            </a:r>
          </a:p>
          <a:p>
            <a:r>
              <a:rPr lang="en-US"/>
              <a:t>Gồm 2 thành phần chính:</a:t>
            </a:r>
          </a:p>
          <a:p>
            <a:pPr lvl="1"/>
            <a:r>
              <a:rPr lang="en-US">
                <a:solidFill>
                  <a:srgbClr val="FF0000"/>
                </a:solidFill>
              </a:rPr>
              <a:t>Thẻ</a:t>
            </a:r>
            <a:r>
              <a:rPr lang="en-US"/>
              <a:t>: </a:t>
            </a:r>
          </a:p>
          <a:p>
            <a:pPr lvl="2"/>
            <a:r>
              <a:rPr lang="en-US">
                <a:solidFill>
                  <a:srgbClr val="008000"/>
                </a:solidFill>
              </a:rPr>
              <a:t>Thẻ mở đầu</a:t>
            </a:r>
            <a:r>
              <a:rPr lang="en-US"/>
              <a:t>: ký hiệu &lt;tag&gt;.</a:t>
            </a:r>
          </a:p>
          <a:p>
            <a:pPr lvl="2"/>
            <a:r>
              <a:rPr lang="en-US">
                <a:solidFill>
                  <a:srgbClr val="008000"/>
                </a:solidFill>
              </a:rPr>
              <a:t>Thẻ kết thúc</a:t>
            </a:r>
            <a:r>
              <a:rPr lang="en-US"/>
              <a:t>: ký hiệu &lt;/tag&gt;.</a:t>
            </a:r>
          </a:p>
          <a:p>
            <a:pPr lvl="2"/>
            <a:r>
              <a:rPr lang="en-US">
                <a:solidFill>
                  <a:srgbClr val="008000"/>
                </a:solidFill>
              </a:rPr>
              <a:t>Thuộc tính cho thẻ </a:t>
            </a:r>
            <a:r>
              <a:rPr lang="en-US"/>
              <a:t>(nếu có).</a:t>
            </a:r>
          </a:p>
          <a:p>
            <a:pPr lvl="1"/>
            <a:r>
              <a:rPr lang="en-US">
                <a:solidFill>
                  <a:srgbClr val="FF0000"/>
                </a:solidFill>
              </a:rPr>
              <a:t>Nội dung</a:t>
            </a:r>
            <a:r>
              <a:rPr lang="en-US"/>
              <a:t>.</a:t>
            </a:r>
          </a:p>
        </p:txBody>
      </p:sp>
    </p:spTree>
    <p:extLst>
      <p:ext uri="{BB962C8B-B14F-4D97-AF65-F5344CB8AC3E}">
        <p14:creationId xmlns:p14="http://schemas.microsoft.com/office/powerpoint/2010/main" val="215414079"/>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F6071CBE-A986-A34D-B7E9-3EC50F86E1E6}"/>
              </a:ext>
            </a:extLst>
          </p:cNvPr>
          <p:cNvSpPr>
            <a:spLocks noGrp="1" noChangeArrowheads="1"/>
          </p:cNvSpPr>
          <p:nvPr>
            <p:ph type="title"/>
          </p:nvPr>
        </p:nvSpPr>
        <p:spPr/>
        <p:txBody>
          <a:bodyPr/>
          <a:lstStyle/>
          <a:p>
            <a:r>
              <a:rPr lang="en-US" altLang="en-US"/>
              <a:t>Ví dụ</a:t>
            </a:r>
          </a:p>
        </p:txBody>
      </p:sp>
      <p:sp>
        <p:nvSpPr>
          <p:cNvPr id="46082" name="Rectangle 3">
            <a:extLst>
              <a:ext uri="{FF2B5EF4-FFF2-40B4-BE49-F238E27FC236}">
                <a16:creationId xmlns:a16="http://schemas.microsoft.com/office/drawing/2014/main" id="{02722D7C-5CBB-8949-B104-785312509E3F}"/>
              </a:ext>
            </a:extLst>
          </p:cNvPr>
          <p:cNvSpPr>
            <a:spLocks noGrp="1" noChangeArrowheads="1"/>
          </p:cNvSpPr>
          <p:nvPr>
            <p:ph type="body" idx="1"/>
          </p:nvPr>
        </p:nvSpPr>
        <p:spPr>
          <a:xfrm>
            <a:off x="228600" y="1392238"/>
            <a:ext cx="5715000" cy="4525963"/>
          </a:xfrm>
        </p:spPr>
        <p:txBody>
          <a:bodyPr/>
          <a:lstStyle/>
          <a:p>
            <a:pPr>
              <a:lnSpc>
                <a:spcPct val="80000"/>
              </a:lnSpc>
              <a:buFont typeface="Wingdings" pitchFamily="2" charset="2"/>
              <a:buNone/>
            </a:pPr>
            <a:r>
              <a:rPr lang="en-US" altLang="en-US" sz="1500">
                <a:solidFill>
                  <a:srgbClr val="FF0000"/>
                </a:solidFill>
              </a:rPr>
              <a:t>&lt;Telephone&gt;</a:t>
            </a:r>
          </a:p>
          <a:p>
            <a:pPr>
              <a:lnSpc>
                <a:spcPct val="80000"/>
              </a:lnSpc>
              <a:buFont typeface="Wingdings" pitchFamily="2" charset="2"/>
              <a:buNone/>
            </a:pPr>
            <a:r>
              <a:rPr lang="en-US" altLang="en-US" sz="1500">
                <a:solidFill>
                  <a:srgbClr val="FF0000"/>
                </a:solidFill>
              </a:rPr>
              <a:t>    &lt;EntryID&gt;1038&lt;/EntryID&gt;</a:t>
            </a:r>
          </a:p>
          <a:p>
            <a:pPr>
              <a:lnSpc>
                <a:spcPct val="80000"/>
              </a:lnSpc>
              <a:buFont typeface="Wingdings" pitchFamily="2" charset="2"/>
              <a:buNone/>
            </a:pPr>
            <a:r>
              <a:rPr lang="en-US" altLang="en-US" sz="1500">
                <a:solidFill>
                  <a:srgbClr val="FF0000"/>
                </a:solidFill>
              </a:rPr>
              <a:t>    &lt;LoginName&gt;jake&lt;/LoginName&gt;</a:t>
            </a:r>
          </a:p>
          <a:p>
            <a:pPr>
              <a:lnSpc>
                <a:spcPct val="80000"/>
              </a:lnSpc>
              <a:buFont typeface="Wingdings" pitchFamily="2" charset="2"/>
              <a:buNone/>
            </a:pPr>
            <a:r>
              <a:rPr lang="en-US" altLang="en-US" sz="1500">
                <a:solidFill>
                  <a:srgbClr val="FF0000"/>
                </a:solidFill>
              </a:rPr>
              <a:t>    &lt;PassWord&gt;pass38&lt;/PassWord&gt;</a:t>
            </a:r>
          </a:p>
          <a:p>
            <a:pPr>
              <a:lnSpc>
                <a:spcPct val="80000"/>
              </a:lnSpc>
              <a:buFont typeface="Wingdings" pitchFamily="2" charset="2"/>
              <a:buNone/>
            </a:pPr>
            <a:r>
              <a:rPr lang="en-US" altLang="en-US" sz="1500">
                <a:solidFill>
                  <a:srgbClr val="FF0000"/>
                </a:solidFill>
              </a:rPr>
              <a:t>    &lt;Lastname&gt;Kim&lt;/Lastname&gt;</a:t>
            </a:r>
          </a:p>
          <a:p>
            <a:pPr>
              <a:lnSpc>
                <a:spcPct val="80000"/>
              </a:lnSpc>
              <a:buFont typeface="Wingdings" pitchFamily="2" charset="2"/>
              <a:buNone/>
            </a:pPr>
            <a:r>
              <a:rPr lang="en-US" altLang="en-US" sz="1500">
                <a:solidFill>
                  <a:srgbClr val="FF0000"/>
                </a:solidFill>
              </a:rPr>
              <a:t>    &lt;Firstname&gt;Jungkee&lt;/Firstname&gt;</a:t>
            </a:r>
          </a:p>
          <a:p>
            <a:pPr>
              <a:lnSpc>
                <a:spcPct val="80000"/>
              </a:lnSpc>
              <a:buFont typeface="Wingdings" pitchFamily="2" charset="2"/>
              <a:buNone/>
            </a:pPr>
            <a:r>
              <a:rPr lang="en-US" altLang="en-US" sz="1500">
                <a:solidFill>
                  <a:srgbClr val="FF0000"/>
                </a:solidFill>
              </a:rPr>
              <a:t>    &lt;Date_of_Birth&gt;10.01.1964&lt;/Date_of_Birth&gt;</a:t>
            </a:r>
          </a:p>
          <a:p>
            <a:pPr>
              <a:lnSpc>
                <a:spcPct val="80000"/>
              </a:lnSpc>
              <a:buFont typeface="Wingdings" pitchFamily="2" charset="2"/>
              <a:buNone/>
            </a:pPr>
            <a:r>
              <a:rPr lang="en-US" altLang="en-US" sz="1500">
                <a:solidFill>
                  <a:srgbClr val="FF0000"/>
                </a:solidFill>
              </a:rPr>
              <a:t>    &lt;Company&gt;FSU&lt;/Company&gt;</a:t>
            </a:r>
          </a:p>
          <a:p>
            <a:pPr>
              <a:lnSpc>
                <a:spcPct val="80000"/>
              </a:lnSpc>
              <a:buFont typeface="Wingdings" pitchFamily="2" charset="2"/>
              <a:buNone/>
            </a:pPr>
            <a:r>
              <a:rPr lang="en-US" altLang="en-US" sz="1500">
                <a:solidFill>
                  <a:srgbClr val="FF0000"/>
                </a:solidFill>
              </a:rPr>
              <a:t>    &lt;Salutation&gt;Mr.&lt;/Salutation&gt;</a:t>
            </a:r>
          </a:p>
          <a:p>
            <a:pPr>
              <a:lnSpc>
                <a:spcPct val="80000"/>
              </a:lnSpc>
              <a:buFont typeface="Wingdings" pitchFamily="2" charset="2"/>
              <a:buNone/>
            </a:pPr>
            <a:r>
              <a:rPr lang="en-US" altLang="en-US" sz="1500">
                <a:solidFill>
                  <a:srgbClr val="FF0000"/>
                </a:solidFill>
              </a:rPr>
              <a:t>    &lt;Email&gt;jake@csit.fsu.edu&lt;/Email&gt;</a:t>
            </a:r>
          </a:p>
          <a:p>
            <a:pPr>
              <a:lnSpc>
                <a:spcPct val="80000"/>
              </a:lnSpc>
              <a:buFont typeface="Wingdings" pitchFamily="2" charset="2"/>
              <a:buNone/>
            </a:pPr>
            <a:r>
              <a:rPr lang="en-US" altLang="en-US" sz="1500">
                <a:solidFill>
                  <a:srgbClr val="FF0000"/>
                </a:solidFill>
              </a:rPr>
              <a:t>    &lt;Address&gt;&lt;Street&gt;400 Dirac Science Library&lt;/Street&gt;</a:t>
            </a:r>
          </a:p>
          <a:p>
            <a:pPr>
              <a:lnSpc>
                <a:spcPct val="80000"/>
              </a:lnSpc>
              <a:buFont typeface="Wingdings" pitchFamily="2" charset="2"/>
              <a:buNone/>
            </a:pPr>
            <a:r>
              <a:rPr lang="en-US" altLang="en-US" sz="1500">
                <a:solidFill>
                  <a:srgbClr val="FF0000"/>
                </a:solidFill>
              </a:rPr>
              <a:t>                      &lt;City&gt;Tallahassee&lt;/City&gt;</a:t>
            </a:r>
          </a:p>
          <a:p>
            <a:pPr>
              <a:lnSpc>
                <a:spcPct val="80000"/>
              </a:lnSpc>
              <a:buFont typeface="Wingdings" pitchFamily="2" charset="2"/>
              <a:buNone/>
            </a:pPr>
            <a:r>
              <a:rPr lang="en-US" altLang="en-US" sz="1500">
                <a:solidFill>
                  <a:srgbClr val="FF0000"/>
                </a:solidFill>
              </a:rPr>
              <a:t>                      &lt;ZIP&gt;32306&lt;/ZIP&gt;</a:t>
            </a:r>
          </a:p>
          <a:p>
            <a:pPr>
              <a:lnSpc>
                <a:spcPct val="80000"/>
              </a:lnSpc>
              <a:buFont typeface="Wingdings" pitchFamily="2" charset="2"/>
              <a:buNone/>
            </a:pPr>
            <a:r>
              <a:rPr lang="en-US" altLang="en-US" sz="1500">
                <a:solidFill>
                  <a:srgbClr val="FF0000"/>
                </a:solidFill>
              </a:rPr>
              <a:t>                      &lt;Country&gt;Korea&lt;/Country&gt;</a:t>
            </a:r>
          </a:p>
          <a:p>
            <a:pPr>
              <a:lnSpc>
                <a:spcPct val="80000"/>
              </a:lnSpc>
              <a:buFont typeface="Wingdings" pitchFamily="2" charset="2"/>
              <a:buNone/>
            </a:pPr>
            <a:r>
              <a:rPr lang="en-US" altLang="en-US" sz="1500">
                <a:solidFill>
                  <a:srgbClr val="FF0000"/>
                </a:solidFill>
              </a:rPr>
              <a:t>                      &lt;Telephone&gt;6447018&lt;/Telephone&gt;</a:t>
            </a:r>
          </a:p>
          <a:p>
            <a:pPr>
              <a:lnSpc>
                <a:spcPct val="80000"/>
              </a:lnSpc>
              <a:buFont typeface="Wingdings" pitchFamily="2" charset="2"/>
              <a:buNone/>
            </a:pPr>
            <a:r>
              <a:rPr lang="en-US" altLang="en-US" sz="1500">
                <a:solidFill>
                  <a:srgbClr val="FF0000"/>
                </a:solidFill>
              </a:rPr>
              <a:t>                      &lt;Fax /&gt; </a:t>
            </a:r>
          </a:p>
          <a:p>
            <a:pPr>
              <a:lnSpc>
                <a:spcPct val="80000"/>
              </a:lnSpc>
              <a:buFont typeface="Wingdings" pitchFamily="2" charset="2"/>
              <a:buNone/>
            </a:pPr>
            <a:r>
              <a:rPr lang="en-US" altLang="en-US" sz="1500">
                <a:solidFill>
                  <a:srgbClr val="FF0000"/>
                </a:solidFill>
              </a:rPr>
              <a:t>      &lt;/Address&gt;</a:t>
            </a:r>
          </a:p>
          <a:p>
            <a:pPr>
              <a:lnSpc>
                <a:spcPct val="80000"/>
              </a:lnSpc>
              <a:buFont typeface="Wingdings" pitchFamily="2" charset="2"/>
              <a:buNone/>
            </a:pPr>
            <a:r>
              <a:rPr lang="en-US" altLang="en-US" sz="1500">
                <a:solidFill>
                  <a:srgbClr val="FF0000"/>
                </a:solidFill>
              </a:rPr>
              <a:t> &lt;/Telephone&gt;</a:t>
            </a:r>
          </a:p>
        </p:txBody>
      </p:sp>
      <p:sp>
        <p:nvSpPr>
          <p:cNvPr id="4" name="Rectangle 3">
            <a:extLst>
              <a:ext uri="{FF2B5EF4-FFF2-40B4-BE49-F238E27FC236}">
                <a16:creationId xmlns:a16="http://schemas.microsoft.com/office/drawing/2014/main" id="{074307A7-D9A4-1D44-81C0-379A02745745}"/>
              </a:ext>
            </a:extLst>
          </p:cNvPr>
          <p:cNvSpPr txBox="1">
            <a:spLocks noChangeArrowheads="1"/>
          </p:cNvSpPr>
          <p:nvPr/>
        </p:nvSpPr>
        <p:spPr bwMode="auto">
          <a:xfrm>
            <a:off x="5638800" y="1554163"/>
            <a:ext cx="61722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8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800">
                <a:solidFill>
                  <a:srgbClr val="0066FF"/>
                </a:solidFill>
                <a:latin typeface="+mn-lt"/>
              </a:defRPr>
            </a:lvl3pPr>
            <a:lvl4pPr marL="1600200" indent="-228600" algn="l" rtl="0" eaLnBrk="0" fontAlgn="base" hangingPunct="0">
              <a:spcBef>
                <a:spcPct val="20000"/>
              </a:spcBef>
              <a:spcAft>
                <a:spcPct val="0"/>
              </a:spcAft>
              <a:buChar char="–"/>
              <a:defRPr sz="2800">
                <a:solidFill>
                  <a:schemeClr val="tx1"/>
                </a:solidFill>
                <a:latin typeface="+mn-lt"/>
              </a:defRPr>
            </a:lvl4pPr>
            <a:lvl5pPr marL="2057400" indent="-228600" algn="l" rtl="0" eaLnBrk="0" fontAlgn="base" hangingPunct="0">
              <a:spcBef>
                <a:spcPct val="20000"/>
              </a:spcBef>
              <a:spcAft>
                <a:spcPct val="0"/>
              </a:spcAft>
              <a:buChar char="»"/>
              <a:defRPr sz="28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lnSpc>
                <a:spcPct val="90000"/>
              </a:lnSpc>
              <a:buFont typeface="Wingdings" pitchFamily="2" charset="2"/>
              <a:buNone/>
            </a:pPr>
            <a:r>
              <a:rPr lang="en-US" altLang="en-US" sz="1800" kern="0">
                <a:solidFill>
                  <a:srgbClr val="008000"/>
                </a:solidFill>
              </a:rPr>
              <a:t>&lt;university&gt;</a:t>
            </a:r>
            <a:br>
              <a:rPr lang="en-US" altLang="en-US" sz="1800" kern="0">
                <a:solidFill>
                  <a:srgbClr val="008000"/>
                </a:solidFill>
              </a:rPr>
            </a:br>
            <a:r>
              <a:rPr lang="en-US" altLang="en-US" sz="1800" kern="0">
                <a:solidFill>
                  <a:srgbClr val="008000"/>
                </a:solidFill>
              </a:rPr>
              <a:t>            &lt;department&gt;</a:t>
            </a:r>
            <a:br>
              <a:rPr lang="en-US" altLang="en-US" sz="1800" kern="0">
                <a:solidFill>
                  <a:srgbClr val="008000"/>
                </a:solidFill>
              </a:rPr>
            </a:br>
            <a:r>
              <a:rPr lang="en-US" altLang="en-US" sz="1800" kern="0">
                <a:solidFill>
                  <a:srgbClr val="008000"/>
                </a:solidFill>
              </a:rPr>
              <a:t>               &lt;dept_name&gt; Comp. Sci. &lt;/dept_name&gt;</a:t>
            </a:r>
            <a:br>
              <a:rPr lang="en-US" altLang="en-US" sz="1800" kern="0">
                <a:solidFill>
                  <a:srgbClr val="008000"/>
                </a:solidFill>
              </a:rPr>
            </a:br>
            <a:r>
              <a:rPr lang="en-US" altLang="en-US" sz="1800" kern="0">
                <a:solidFill>
                  <a:srgbClr val="008000"/>
                </a:solidFill>
              </a:rPr>
              <a:t>               &lt;building&gt; Taylor &lt;/building&gt;</a:t>
            </a:r>
            <a:br>
              <a:rPr lang="en-US" altLang="en-US" sz="1800" kern="0">
                <a:solidFill>
                  <a:srgbClr val="008000"/>
                </a:solidFill>
              </a:rPr>
            </a:br>
            <a:r>
              <a:rPr lang="en-US" altLang="en-US" sz="1800" kern="0">
                <a:solidFill>
                  <a:srgbClr val="008000"/>
                </a:solidFill>
              </a:rPr>
              <a:t>               &lt;budget&gt; 100000 &lt;/budget&gt;</a:t>
            </a:r>
            <a:br>
              <a:rPr lang="en-US" altLang="en-US" sz="1800" kern="0">
                <a:solidFill>
                  <a:srgbClr val="008000"/>
                </a:solidFill>
              </a:rPr>
            </a:br>
            <a:r>
              <a:rPr lang="en-US" altLang="en-US" sz="1800" kern="0">
                <a:solidFill>
                  <a:srgbClr val="008000"/>
                </a:solidFill>
              </a:rPr>
              <a:t>           &lt;/department&gt;</a:t>
            </a:r>
            <a:br>
              <a:rPr lang="en-US" altLang="en-US" sz="1800" kern="0">
                <a:solidFill>
                  <a:srgbClr val="008000"/>
                </a:solidFill>
              </a:rPr>
            </a:br>
            <a:r>
              <a:rPr lang="en-US" altLang="en-US" sz="1800" kern="0">
                <a:solidFill>
                  <a:srgbClr val="008000"/>
                </a:solidFill>
              </a:rPr>
              <a:t>           &lt;course&gt;</a:t>
            </a:r>
            <a:br>
              <a:rPr lang="en-US" altLang="en-US" sz="1800" kern="0">
                <a:solidFill>
                  <a:srgbClr val="008000"/>
                </a:solidFill>
              </a:rPr>
            </a:br>
            <a:r>
              <a:rPr lang="en-US" altLang="en-US" sz="1800" kern="0">
                <a:solidFill>
                  <a:srgbClr val="008000"/>
                </a:solidFill>
              </a:rPr>
              <a:t>                &lt;course_id&gt; CS-101 &lt;/course_id&gt;</a:t>
            </a:r>
            <a:br>
              <a:rPr lang="en-US" altLang="en-US" sz="1800" kern="0">
                <a:solidFill>
                  <a:srgbClr val="008000"/>
                </a:solidFill>
              </a:rPr>
            </a:br>
            <a:r>
              <a:rPr lang="en-US" altLang="en-US" sz="1800" kern="0">
                <a:solidFill>
                  <a:srgbClr val="008000"/>
                </a:solidFill>
              </a:rPr>
              <a:t>                &lt;title&gt; Intro. to Computer Science &lt;/title&gt;</a:t>
            </a:r>
            <a:br>
              <a:rPr lang="en-US" altLang="en-US" sz="1800" kern="0">
                <a:solidFill>
                  <a:srgbClr val="008000"/>
                </a:solidFill>
              </a:rPr>
            </a:br>
            <a:r>
              <a:rPr lang="en-US" altLang="en-US" sz="1800" kern="0">
                <a:solidFill>
                  <a:srgbClr val="008000"/>
                </a:solidFill>
              </a:rPr>
              <a:t>                &lt;dept_name&gt; Comp. Sci &lt;/dept_name&gt;</a:t>
            </a:r>
            <a:br>
              <a:rPr lang="en-US" altLang="en-US" sz="1800" kern="0">
                <a:solidFill>
                  <a:srgbClr val="008000"/>
                </a:solidFill>
              </a:rPr>
            </a:br>
            <a:r>
              <a:rPr lang="en-US" altLang="en-US" sz="1800" kern="0">
                <a:solidFill>
                  <a:srgbClr val="008000"/>
                </a:solidFill>
              </a:rPr>
              <a:t>                &lt;credits&gt; 4 &lt;/credits&gt;</a:t>
            </a:r>
            <a:br>
              <a:rPr lang="en-US" altLang="en-US" sz="1800" kern="0">
                <a:solidFill>
                  <a:srgbClr val="008000"/>
                </a:solidFill>
              </a:rPr>
            </a:br>
            <a:r>
              <a:rPr lang="en-US" altLang="en-US" sz="1800" kern="0">
                <a:solidFill>
                  <a:srgbClr val="008000"/>
                </a:solidFill>
              </a:rPr>
              <a:t>            &lt;/course&gt;</a:t>
            </a:r>
          </a:p>
          <a:p>
            <a:pPr lvl="1">
              <a:lnSpc>
                <a:spcPct val="90000"/>
              </a:lnSpc>
              <a:buFont typeface="Wingdings" pitchFamily="2" charset="2"/>
              <a:buNone/>
            </a:pPr>
            <a:r>
              <a:rPr lang="en-US" altLang="en-US" sz="1800" kern="0">
                <a:solidFill>
                  <a:srgbClr val="008000"/>
                </a:solidFill>
              </a:rPr>
              <a:t>&lt;/university&gt;</a:t>
            </a:r>
          </a:p>
          <a:p>
            <a:pPr>
              <a:lnSpc>
                <a:spcPct val="90000"/>
              </a:lnSpc>
            </a:pPr>
            <a:endParaRPr lang="en-US" altLang="en-US" sz="1800" kern="0">
              <a:solidFill>
                <a:srgbClr val="008000"/>
              </a:solidFill>
            </a:endParaRPr>
          </a:p>
        </p:txBody>
      </p:sp>
    </p:spTree>
    <p:extLst>
      <p:ext uri="{BB962C8B-B14F-4D97-AF65-F5344CB8AC3E}">
        <p14:creationId xmlns:p14="http://schemas.microsoft.com/office/powerpoint/2010/main" val="702011528"/>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42DB0-D372-2941-9B40-9F205628DC1D}"/>
              </a:ext>
            </a:extLst>
          </p:cNvPr>
          <p:cNvSpPr>
            <a:spLocks noGrp="1"/>
          </p:cNvSpPr>
          <p:nvPr>
            <p:ph type="title"/>
          </p:nvPr>
        </p:nvSpPr>
        <p:spPr/>
        <p:txBody>
          <a:bodyPr/>
          <a:lstStyle/>
          <a:p>
            <a:r>
              <a:rPr lang="en-US"/>
              <a:t>Cấu trúc cơ bản của một CSDL XML</a:t>
            </a:r>
          </a:p>
        </p:txBody>
      </p:sp>
      <p:grpSp>
        <p:nvGrpSpPr>
          <p:cNvPr id="27" name="Group 26">
            <a:extLst>
              <a:ext uri="{FF2B5EF4-FFF2-40B4-BE49-F238E27FC236}">
                <a16:creationId xmlns:a16="http://schemas.microsoft.com/office/drawing/2014/main" id="{0D15BFEF-8283-9346-9C9C-D6995CAC7483}"/>
              </a:ext>
            </a:extLst>
          </p:cNvPr>
          <p:cNvGrpSpPr>
            <a:grpSpLocks/>
          </p:cNvGrpSpPr>
          <p:nvPr/>
        </p:nvGrpSpPr>
        <p:grpSpPr bwMode="auto">
          <a:xfrm>
            <a:off x="2247900" y="1676400"/>
            <a:ext cx="7696200" cy="3345434"/>
            <a:chOff x="228600" y="2209800"/>
            <a:chExt cx="8001000" cy="4123442"/>
          </a:xfrm>
        </p:grpSpPr>
        <p:sp>
          <p:nvSpPr>
            <p:cNvPr id="28" name="AutoShape 5">
              <a:extLst>
                <a:ext uri="{FF2B5EF4-FFF2-40B4-BE49-F238E27FC236}">
                  <a16:creationId xmlns:a16="http://schemas.microsoft.com/office/drawing/2014/main" id="{5AEBC68F-5F2C-D547-BC5E-4386410CCD28}"/>
                </a:ext>
              </a:extLst>
            </p:cNvPr>
            <p:cNvSpPr>
              <a:spLocks noChangeArrowheads="1"/>
            </p:cNvSpPr>
            <p:nvPr/>
          </p:nvSpPr>
          <p:spPr bwMode="auto">
            <a:xfrm>
              <a:off x="3276600" y="3200400"/>
              <a:ext cx="1676400" cy="1371600"/>
            </a:xfrm>
            <a:prstGeom prst="flowChartMagneticDisk">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endParaRPr lang="en-US" altLang="en-US" sz="1600"/>
            </a:p>
          </p:txBody>
        </p:sp>
        <p:sp>
          <p:nvSpPr>
            <p:cNvPr id="29" name="AutoShape 6">
              <a:extLst>
                <a:ext uri="{FF2B5EF4-FFF2-40B4-BE49-F238E27FC236}">
                  <a16:creationId xmlns:a16="http://schemas.microsoft.com/office/drawing/2014/main" id="{6B87E75E-CE0C-304A-883F-40BE0C1AD747}"/>
                </a:ext>
              </a:extLst>
            </p:cNvPr>
            <p:cNvSpPr>
              <a:spLocks noChangeArrowheads="1"/>
            </p:cNvSpPr>
            <p:nvPr/>
          </p:nvSpPr>
          <p:spPr bwMode="auto">
            <a:xfrm>
              <a:off x="228600" y="2987675"/>
              <a:ext cx="1752600" cy="1660525"/>
            </a:xfrm>
            <a:prstGeom prst="flowChartMultidocumen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endParaRPr lang="en-US" altLang="en-US" sz="1600"/>
            </a:p>
          </p:txBody>
        </p:sp>
        <p:sp>
          <p:nvSpPr>
            <p:cNvPr id="30" name="Rectangle 7">
              <a:extLst>
                <a:ext uri="{FF2B5EF4-FFF2-40B4-BE49-F238E27FC236}">
                  <a16:creationId xmlns:a16="http://schemas.microsoft.com/office/drawing/2014/main" id="{348FCEAD-786F-E74F-B709-DFFA9B50A037}"/>
                </a:ext>
              </a:extLst>
            </p:cNvPr>
            <p:cNvSpPr>
              <a:spLocks noChangeArrowheads="1"/>
            </p:cNvSpPr>
            <p:nvPr/>
          </p:nvSpPr>
          <p:spPr bwMode="auto">
            <a:xfrm>
              <a:off x="3810000" y="5638800"/>
              <a:ext cx="1447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endParaRPr lang="en-US" altLang="en-US" sz="1600"/>
            </a:p>
          </p:txBody>
        </p:sp>
        <p:sp>
          <p:nvSpPr>
            <p:cNvPr id="31" name="Rectangle 8">
              <a:extLst>
                <a:ext uri="{FF2B5EF4-FFF2-40B4-BE49-F238E27FC236}">
                  <a16:creationId xmlns:a16="http://schemas.microsoft.com/office/drawing/2014/main" id="{41E88DBA-B0EE-DC42-9BCB-BE377A8CB44E}"/>
                </a:ext>
              </a:extLst>
            </p:cNvPr>
            <p:cNvSpPr>
              <a:spLocks noChangeArrowheads="1"/>
            </p:cNvSpPr>
            <p:nvPr/>
          </p:nvSpPr>
          <p:spPr bwMode="auto">
            <a:xfrm>
              <a:off x="5867400" y="5105400"/>
              <a:ext cx="1447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endParaRPr lang="en-US" altLang="en-US" sz="1600"/>
            </a:p>
          </p:txBody>
        </p:sp>
        <p:sp>
          <p:nvSpPr>
            <p:cNvPr id="32" name="Rectangle 9">
              <a:extLst>
                <a:ext uri="{FF2B5EF4-FFF2-40B4-BE49-F238E27FC236}">
                  <a16:creationId xmlns:a16="http://schemas.microsoft.com/office/drawing/2014/main" id="{F1203A11-9403-354D-86EF-1D55EC27C6E2}"/>
                </a:ext>
              </a:extLst>
            </p:cNvPr>
            <p:cNvSpPr>
              <a:spLocks noChangeArrowheads="1"/>
            </p:cNvSpPr>
            <p:nvPr/>
          </p:nvSpPr>
          <p:spPr bwMode="auto">
            <a:xfrm>
              <a:off x="6553200" y="3886200"/>
              <a:ext cx="1447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endParaRPr lang="en-US" altLang="en-US" sz="1600"/>
            </a:p>
          </p:txBody>
        </p:sp>
        <p:sp>
          <p:nvSpPr>
            <p:cNvPr id="33" name="Rectangle 10">
              <a:extLst>
                <a:ext uri="{FF2B5EF4-FFF2-40B4-BE49-F238E27FC236}">
                  <a16:creationId xmlns:a16="http://schemas.microsoft.com/office/drawing/2014/main" id="{B12E3151-D2E2-9E44-B292-A8F73904FA17}"/>
                </a:ext>
              </a:extLst>
            </p:cNvPr>
            <p:cNvSpPr>
              <a:spLocks noChangeArrowheads="1"/>
            </p:cNvSpPr>
            <p:nvPr/>
          </p:nvSpPr>
          <p:spPr bwMode="auto">
            <a:xfrm>
              <a:off x="6781800" y="2667000"/>
              <a:ext cx="1447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endParaRPr lang="en-US" altLang="en-US" sz="1600"/>
            </a:p>
          </p:txBody>
        </p:sp>
        <p:sp>
          <p:nvSpPr>
            <p:cNvPr id="34" name="Line 11">
              <a:extLst>
                <a:ext uri="{FF2B5EF4-FFF2-40B4-BE49-F238E27FC236}">
                  <a16:creationId xmlns:a16="http://schemas.microsoft.com/office/drawing/2014/main" id="{9D091552-7456-224D-9ED6-C350D46DF6C0}"/>
                </a:ext>
              </a:extLst>
            </p:cNvPr>
            <p:cNvSpPr>
              <a:spLocks noChangeShapeType="1"/>
            </p:cNvSpPr>
            <p:nvPr/>
          </p:nvSpPr>
          <p:spPr bwMode="auto">
            <a:xfrm>
              <a:off x="1981200" y="3810000"/>
              <a:ext cx="1295400" cy="15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 name="Line 12">
              <a:extLst>
                <a:ext uri="{FF2B5EF4-FFF2-40B4-BE49-F238E27FC236}">
                  <a16:creationId xmlns:a16="http://schemas.microsoft.com/office/drawing/2014/main" id="{77890EB7-37E6-5F41-BA22-9DAB748267AC}"/>
                </a:ext>
              </a:extLst>
            </p:cNvPr>
            <p:cNvSpPr>
              <a:spLocks noChangeShapeType="1"/>
            </p:cNvSpPr>
            <p:nvPr/>
          </p:nvSpPr>
          <p:spPr bwMode="auto">
            <a:xfrm flipH="1">
              <a:off x="4953000" y="2971800"/>
              <a:ext cx="18288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 name="Line 13">
              <a:extLst>
                <a:ext uri="{FF2B5EF4-FFF2-40B4-BE49-F238E27FC236}">
                  <a16:creationId xmlns:a16="http://schemas.microsoft.com/office/drawing/2014/main" id="{5E61A0B3-1CBD-5A4C-8292-1D97E7C03FC5}"/>
                </a:ext>
              </a:extLst>
            </p:cNvPr>
            <p:cNvSpPr>
              <a:spLocks noChangeShapeType="1"/>
            </p:cNvSpPr>
            <p:nvPr/>
          </p:nvSpPr>
          <p:spPr bwMode="auto">
            <a:xfrm flipH="1">
              <a:off x="4953000" y="4191000"/>
              <a:ext cx="160020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 name="Line 14">
              <a:extLst>
                <a:ext uri="{FF2B5EF4-FFF2-40B4-BE49-F238E27FC236}">
                  <a16:creationId xmlns:a16="http://schemas.microsoft.com/office/drawing/2014/main" id="{226EA2E4-9BBC-F14C-9C8F-134FF9AC3024}"/>
                </a:ext>
              </a:extLst>
            </p:cNvPr>
            <p:cNvSpPr>
              <a:spLocks noChangeShapeType="1"/>
            </p:cNvSpPr>
            <p:nvPr/>
          </p:nvSpPr>
          <p:spPr bwMode="auto">
            <a:xfrm flipH="1" flipV="1">
              <a:off x="4800600" y="4495800"/>
              <a:ext cx="10668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 name="Line 15">
              <a:extLst>
                <a:ext uri="{FF2B5EF4-FFF2-40B4-BE49-F238E27FC236}">
                  <a16:creationId xmlns:a16="http://schemas.microsoft.com/office/drawing/2014/main" id="{F0C4B653-34AE-EB41-91B4-AB8FB57778DF}"/>
                </a:ext>
              </a:extLst>
            </p:cNvPr>
            <p:cNvSpPr>
              <a:spLocks noChangeShapeType="1"/>
            </p:cNvSpPr>
            <p:nvPr/>
          </p:nvSpPr>
          <p:spPr bwMode="auto">
            <a:xfrm flipH="1" flipV="1">
              <a:off x="4114800" y="4572000"/>
              <a:ext cx="3810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 name="Text Box 16">
              <a:extLst>
                <a:ext uri="{FF2B5EF4-FFF2-40B4-BE49-F238E27FC236}">
                  <a16:creationId xmlns:a16="http://schemas.microsoft.com/office/drawing/2014/main" id="{F135CC37-110B-D146-91BB-5EB749B21FE1}"/>
                </a:ext>
              </a:extLst>
            </p:cNvPr>
            <p:cNvSpPr txBox="1">
              <a:spLocks noChangeArrowheads="1"/>
            </p:cNvSpPr>
            <p:nvPr/>
          </p:nvSpPr>
          <p:spPr bwMode="auto">
            <a:xfrm>
              <a:off x="228600" y="3429000"/>
              <a:ext cx="1596830" cy="1024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n-US" altLang="en-US" sz="1800" b="1">
                  <a:latin typeface="Times New Roman" panose="02020603050405020304" pitchFamily="18" charset="0"/>
                </a:rPr>
                <a:t>    </a:t>
              </a:r>
              <a:r>
                <a:rPr lang="en-US" altLang="en-US" sz="2400" b="1">
                  <a:latin typeface="Times New Roman" panose="02020603050405020304" pitchFamily="18" charset="0"/>
                </a:rPr>
                <a:t>XML </a:t>
              </a:r>
            </a:p>
            <a:p>
              <a:pPr eaLnBrk="1" hangingPunct="1">
                <a:spcBef>
                  <a:spcPct val="0"/>
                </a:spcBef>
                <a:buClrTx/>
                <a:buFontTx/>
                <a:buNone/>
              </a:pPr>
              <a:r>
                <a:rPr lang="en-US" altLang="en-US" sz="2400" b="1">
                  <a:latin typeface="Times New Roman" panose="02020603050405020304" pitchFamily="18" charset="0"/>
                </a:rPr>
                <a:t>Document</a:t>
              </a:r>
            </a:p>
          </p:txBody>
        </p:sp>
        <p:sp>
          <p:nvSpPr>
            <p:cNvPr id="40" name="Text Box 17">
              <a:extLst>
                <a:ext uri="{FF2B5EF4-FFF2-40B4-BE49-F238E27FC236}">
                  <a16:creationId xmlns:a16="http://schemas.microsoft.com/office/drawing/2014/main" id="{36BD8760-4B6A-0E4B-898C-6225F8492160}"/>
                </a:ext>
              </a:extLst>
            </p:cNvPr>
            <p:cNvSpPr txBox="1">
              <a:spLocks noChangeArrowheads="1"/>
            </p:cNvSpPr>
            <p:nvPr/>
          </p:nvSpPr>
          <p:spPr bwMode="auto">
            <a:xfrm>
              <a:off x="3565525" y="3698874"/>
              <a:ext cx="1455177" cy="569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n-US" altLang="en-US" sz="2400" b="1">
                  <a:latin typeface="Times New Roman" panose="02020603050405020304" pitchFamily="18" charset="0"/>
                </a:rPr>
                <a:t>Database</a:t>
              </a:r>
            </a:p>
          </p:txBody>
        </p:sp>
        <p:sp>
          <p:nvSpPr>
            <p:cNvPr id="41" name="Text Box 18">
              <a:extLst>
                <a:ext uri="{FF2B5EF4-FFF2-40B4-BE49-F238E27FC236}">
                  <a16:creationId xmlns:a16="http://schemas.microsoft.com/office/drawing/2014/main" id="{B380DCBC-6910-6E4A-BF1F-A2E6FD463AF8}"/>
                </a:ext>
              </a:extLst>
            </p:cNvPr>
            <p:cNvSpPr txBox="1">
              <a:spLocks noChangeArrowheads="1"/>
            </p:cNvSpPr>
            <p:nvPr/>
          </p:nvSpPr>
          <p:spPr bwMode="auto">
            <a:xfrm>
              <a:off x="3962400" y="5764213"/>
              <a:ext cx="1143000" cy="569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n-US" altLang="en-US" sz="2400" b="1">
                  <a:latin typeface="Times New Roman" panose="02020603050405020304" pitchFamily="18" charset="0"/>
                </a:rPr>
                <a:t>Search</a:t>
              </a:r>
            </a:p>
          </p:txBody>
        </p:sp>
        <p:sp>
          <p:nvSpPr>
            <p:cNvPr id="42" name="Text Box 19">
              <a:extLst>
                <a:ext uri="{FF2B5EF4-FFF2-40B4-BE49-F238E27FC236}">
                  <a16:creationId xmlns:a16="http://schemas.microsoft.com/office/drawing/2014/main" id="{1B7254F9-02F6-D84E-9FA2-F3A538758642}"/>
                </a:ext>
              </a:extLst>
            </p:cNvPr>
            <p:cNvSpPr txBox="1">
              <a:spLocks noChangeArrowheads="1"/>
            </p:cNvSpPr>
            <p:nvPr/>
          </p:nvSpPr>
          <p:spPr bwMode="auto">
            <a:xfrm>
              <a:off x="6019800" y="5181600"/>
              <a:ext cx="1300163" cy="569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n-US" altLang="en-US" sz="2400" b="1">
                  <a:latin typeface="Times New Roman" panose="02020603050405020304" pitchFamily="18" charset="0"/>
                </a:rPr>
                <a:t>Delete</a:t>
              </a:r>
            </a:p>
          </p:txBody>
        </p:sp>
        <p:sp>
          <p:nvSpPr>
            <p:cNvPr id="43" name="Text Box 20">
              <a:extLst>
                <a:ext uri="{FF2B5EF4-FFF2-40B4-BE49-F238E27FC236}">
                  <a16:creationId xmlns:a16="http://schemas.microsoft.com/office/drawing/2014/main" id="{17C649FB-759B-3F4C-9394-1A9BBD2E60E5}"/>
                </a:ext>
              </a:extLst>
            </p:cNvPr>
            <p:cNvSpPr txBox="1">
              <a:spLocks noChangeArrowheads="1"/>
            </p:cNvSpPr>
            <p:nvPr/>
          </p:nvSpPr>
          <p:spPr bwMode="auto">
            <a:xfrm>
              <a:off x="6705600" y="3962400"/>
              <a:ext cx="1481138" cy="569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n-US" altLang="en-US" sz="2400" b="1">
                  <a:latin typeface="Times New Roman" panose="02020603050405020304" pitchFamily="18" charset="0"/>
                </a:rPr>
                <a:t>Update</a:t>
              </a:r>
            </a:p>
          </p:txBody>
        </p:sp>
        <p:sp>
          <p:nvSpPr>
            <p:cNvPr id="44" name="Text Box 21">
              <a:extLst>
                <a:ext uri="{FF2B5EF4-FFF2-40B4-BE49-F238E27FC236}">
                  <a16:creationId xmlns:a16="http://schemas.microsoft.com/office/drawing/2014/main" id="{6CF12622-74FD-544A-8D4E-D76E1738840F}"/>
                </a:ext>
              </a:extLst>
            </p:cNvPr>
            <p:cNvSpPr txBox="1">
              <a:spLocks noChangeArrowheads="1"/>
            </p:cNvSpPr>
            <p:nvPr/>
          </p:nvSpPr>
          <p:spPr bwMode="auto">
            <a:xfrm>
              <a:off x="6934200" y="2743199"/>
              <a:ext cx="1258888" cy="569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n-US" altLang="en-US" sz="2400" b="1">
                  <a:latin typeface="Times New Roman" panose="02020603050405020304" pitchFamily="18" charset="0"/>
                </a:rPr>
                <a:t>Insert</a:t>
              </a:r>
            </a:p>
          </p:txBody>
        </p:sp>
        <p:sp>
          <p:nvSpPr>
            <p:cNvPr id="45" name="Line 22">
              <a:extLst>
                <a:ext uri="{FF2B5EF4-FFF2-40B4-BE49-F238E27FC236}">
                  <a16:creationId xmlns:a16="http://schemas.microsoft.com/office/drawing/2014/main" id="{45B94F90-AA77-944A-9DB5-1A52C1412113}"/>
                </a:ext>
              </a:extLst>
            </p:cNvPr>
            <p:cNvSpPr>
              <a:spLocks noChangeShapeType="1"/>
            </p:cNvSpPr>
            <p:nvPr/>
          </p:nvSpPr>
          <p:spPr bwMode="auto">
            <a:xfrm>
              <a:off x="1981200" y="3962400"/>
              <a:ext cx="1295400" cy="158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46" name="Oval 23">
              <a:extLst>
                <a:ext uri="{FF2B5EF4-FFF2-40B4-BE49-F238E27FC236}">
                  <a16:creationId xmlns:a16="http://schemas.microsoft.com/office/drawing/2014/main" id="{B6F6A51D-BDBD-4A47-B594-DD4AD7953DC9}"/>
                </a:ext>
              </a:extLst>
            </p:cNvPr>
            <p:cNvSpPr>
              <a:spLocks noChangeArrowheads="1"/>
            </p:cNvSpPr>
            <p:nvPr/>
          </p:nvSpPr>
          <p:spPr bwMode="auto">
            <a:xfrm>
              <a:off x="2057400" y="2209800"/>
              <a:ext cx="1219200" cy="9144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n-US" altLang="en-US" sz="2400" b="1">
                  <a:solidFill>
                    <a:schemeClr val="bg1"/>
                  </a:solidFill>
                  <a:latin typeface="Times New Roman" panose="02020603050405020304" pitchFamily="18" charset="0"/>
                </a:rPr>
                <a:t>XML</a:t>
              </a:r>
            </a:p>
            <a:p>
              <a:pPr algn="ctr" eaLnBrk="1" hangingPunct="1">
                <a:spcBef>
                  <a:spcPct val="0"/>
                </a:spcBef>
                <a:buClrTx/>
                <a:buFontTx/>
                <a:buNone/>
              </a:pPr>
              <a:r>
                <a:rPr lang="en-US" altLang="en-US" sz="2400" b="1">
                  <a:solidFill>
                    <a:schemeClr val="bg1"/>
                  </a:solidFill>
                  <a:latin typeface="Times New Roman" panose="02020603050405020304" pitchFamily="18" charset="0"/>
                </a:rPr>
                <a:t>Parser</a:t>
              </a:r>
            </a:p>
          </p:txBody>
        </p:sp>
        <p:sp>
          <p:nvSpPr>
            <p:cNvPr id="47" name="Oval 24">
              <a:extLst>
                <a:ext uri="{FF2B5EF4-FFF2-40B4-BE49-F238E27FC236}">
                  <a16:creationId xmlns:a16="http://schemas.microsoft.com/office/drawing/2014/main" id="{EA91FA1E-AE3B-174D-94A1-CE02787AB1A5}"/>
                </a:ext>
              </a:extLst>
            </p:cNvPr>
            <p:cNvSpPr>
              <a:spLocks noChangeArrowheads="1"/>
            </p:cNvSpPr>
            <p:nvPr/>
          </p:nvSpPr>
          <p:spPr bwMode="auto">
            <a:xfrm>
              <a:off x="1521034" y="4496379"/>
              <a:ext cx="2266535" cy="1440292"/>
            </a:xfrm>
            <a:prstGeom prst="ellipse">
              <a:avLst/>
            </a:prstGeom>
            <a:solidFill>
              <a:schemeClr val="accent1"/>
            </a:solidFill>
            <a:ln w="9525">
              <a:solidFill>
                <a:schemeClr val="tx1"/>
              </a:solidFill>
              <a:round/>
              <a:headEnd/>
              <a:tailEnd/>
            </a:ln>
          </p:spPr>
          <p:txBody>
            <a:bodyPr wrap="none"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n-US" altLang="en-US" sz="2400" b="1">
                  <a:solidFill>
                    <a:schemeClr val="bg1"/>
                  </a:solidFill>
                  <a:latin typeface="Times New Roman" panose="02020603050405020304" pitchFamily="18" charset="0"/>
                </a:rPr>
                <a:t>XML</a:t>
              </a:r>
            </a:p>
            <a:p>
              <a:pPr algn="ctr" eaLnBrk="1" hangingPunct="1">
                <a:spcBef>
                  <a:spcPct val="0"/>
                </a:spcBef>
                <a:buClrTx/>
                <a:buFontTx/>
                <a:buNone/>
              </a:pPr>
              <a:r>
                <a:rPr lang="en-US" altLang="en-US" sz="2400" b="1">
                  <a:solidFill>
                    <a:schemeClr val="bg1"/>
                  </a:solidFill>
                  <a:latin typeface="Times New Roman" panose="02020603050405020304" pitchFamily="18" charset="0"/>
                </a:rPr>
                <a:t>Generator</a:t>
              </a:r>
            </a:p>
          </p:txBody>
        </p:sp>
        <p:sp>
          <p:nvSpPr>
            <p:cNvPr id="48" name="Line 25">
              <a:extLst>
                <a:ext uri="{FF2B5EF4-FFF2-40B4-BE49-F238E27FC236}">
                  <a16:creationId xmlns:a16="http://schemas.microsoft.com/office/drawing/2014/main" id="{B0F9450C-A6B5-0A43-BB3D-92D211D3F33E}"/>
                </a:ext>
              </a:extLst>
            </p:cNvPr>
            <p:cNvSpPr>
              <a:spLocks noChangeShapeType="1"/>
            </p:cNvSpPr>
            <p:nvPr/>
          </p:nvSpPr>
          <p:spPr bwMode="auto">
            <a:xfrm>
              <a:off x="2667000" y="3124200"/>
              <a:ext cx="1588"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9" name="Line 26">
              <a:extLst>
                <a:ext uri="{FF2B5EF4-FFF2-40B4-BE49-F238E27FC236}">
                  <a16:creationId xmlns:a16="http://schemas.microsoft.com/office/drawing/2014/main" id="{1779817A-E64E-CB4C-87E1-E46954DCE31C}"/>
                </a:ext>
              </a:extLst>
            </p:cNvPr>
            <p:cNvSpPr>
              <a:spLocks noChangeShapeType="1"/>
            </p:cNvSpPr>
            <p:nvPr/>
          </p:nvSpPr>
          <p:spPr bwMode="auto">
            <a:xfrm>
              <a:off x="2667000" y="3962400"/>
              <a:ext cx="1588"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grpSp>
      <p:sp>
        <p:nvSpPr>
          <p:cNvPr id="50" name="TextBox 49">
            <a:extLst>
              <a:ext uri="{FF2B5EF4-FFF2-40B4-BE49-F238E27FC236}">
                <a16:creationId xmlns:a16="http://schemas.microsoft.com/office/drawing/2014/main" id="{EA229BD2-D6DB-AF42-A616-B0E39327F95E}"/>
              </a:ext>
            </a:extLst>
          </p:cNvPr>
          <p:cNvSpPr txBox="1"/>
          <p:nvPr/>
        </p:nvSpPr>
        <p:spPr>
          <a:xfrm>
            <a:off x="2869317" y="5565393"/>
            <a:ext cx="6434197" cy="369332"/>
          </a:xfrm>
          <a:prstGeom prst="rect">
            <a:avLst/>
          </a:prstGeom>
          <a:noFill/>
        </p:spPr>
        <p:txBody>
          <a:bodyPr wrap="none" rtlCol="0">
            <a:spAutoFit/>
          </a:bodyPr>
          <a:lstStyle/>
          <a:p>
            <a:r>
              <a:rPr lang="en-US">
                <a:solidFill>
                  <a:srgbClr val="0066FF"/>
                </a:solidFill>
              </a:rPr>
              <a:t>Để truy vấn dữ liệu trên CSDL XML, ta dùng Xpath và Xquery</a:t>
            </a:r>
          </a:p>
        </p:txBody>
      </p:sp>
    </p:spTree>
    <p:extLst>
      <p:ext uri="{BB962C8B-B14F-4D97-AF65-F5344CB8AC3E}">
        <p14:creationId xmlns:p14="http://schemas.microsoft.com/office/powerpoint/2010/main" val="334320798"/>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84EF-F766-4C48-99D1-6CAC7D9978CB}"/>
              </a:ext>
            </a:extLst>
          </p:cNvPr>
          <p:cNvSpPr>
            <a:spLocks noGrp="1"/>
          </p:cNvSpPr>
          <p:nvPr>
            <p:ph type="title"/>
          </p:nvPr>
        </p:nvSpPr>
        <p:spPr/>
        <p:txBody>
          <a:bodyPr/>
          <a:lstStyle/>
          <a:p>
            <a:r>
              <a:rPr lang="en-US"/>
              <a:t>TÀI LIỆU THAM KHẢO</a:t>
            </a:r>
          </a:p>
        </p:txBody>
      </p:sp>
      <p:sp>
        <p:nvSpPr>
          <p:cNvPr id="3" name="Content Placeholder 2">
            <a:extLst>
              <a:ext uri="{FF2B5EF4-FFF2-40B4-BE49-F238E27FC236}">
                <a16:creationId xmlns:a16="http://schemas.microsoft.com/office/drawing/2014/main" id="{C278F824-030C-0240-9328-9DB69A019154}"/>
              </a:ext>
            </a:extLst>
          </p:cNvPr>
          <p:cNvSpPr>
            <a:spLocks noGrp="1"/>
          </p:cNvSpPr>
          <p:nvPr>
            <p:ph idx="1"/>
          </p:nvPr>
        </p:nvSpPr>
        <p:spPr/>
        <p:txBody>
          <a:bodyPr/>
          <a:lstStyle/>
          <a:p>
            <a:pPr marL="514350" indent="-514350">
              <a:buFont typeface="+mj-lt"/>
              <a:buAutoNum type="arabicPeriod"/>
            </a:pPr>
            <a:r>
              <a:rPr lang="en-US">
                <a:solidFill>
                  <a:srgbClr val="008000"/>
                </a:solidFill>
              </a:rPr>
              <a:t>Nguyễn Gia Tuấn Anh, Trương Châu Long</a:t>
            </a:r>
            <a:r>
              <a:rPr lang="en-US"/>
              <a:t>, </a:t>
            </a:r>
            <a:r>
              <a:rPr lang="en-US" i="1">
                <a:solidFill>
                  <a:srgbClr val="FF0000"/>
                </a:solidFill>
              </a:rPr>
              <a:t>Bài tập và bài giải SQL Server</a:t>
            </a:r>
            <a:r>
              <a:rPr lang="en-US"/>
              <a:t>, NXB Thanh niên (2005).</a:t>
            </a:r>
          </a:p>
          <a:p>
            <a:pPr marL="514350" indent="-514350">
              <a:buFont typeface="+mj-lt"/>
              <a:buAutoNum type="arabicPeriod"/>
            </a:pPr>
            <a:r>
              <a:rPr lang="en-US">
                <a:solidFill>
                  <a:srgbClr val="008000"/>
                </a:solidFill>
              </a:rPr>
              <a:t>Đỗ Phúc, Nguyễn Đăng Tỵ</a:t>
            </a:r>
            <a:r>
              <a:rPr lang="en-US"/>
              <a:t>, </a:t>
            </a:r>
            <a:r>
              <a:rPr lang="en-US" i="1">
                <a:solidFill>
                  <a:srgbClr val="FF0000"/>
                </a:solidFill>
              </a:rPr>
              <a:t>Cơ sở dữ liệu</a:t>
            </a:r>
            <a:r>
              <a:rPr lang="en-US"/>
              <a:t>, NXB Đại học quốc gia TPHCM (2010).</a:t>
            </a:r>
          </a:p>
          <a:p>
            <a:pPr marL="514350" indent="-514350">
              <a:buFont typeface="+mj-lt"/>
              <a:buAutoNum type="arabicPeriod"/>
            </a:pPr>
            <a:r>
              <a:rPr lang="en-US" i="1">
                <a:solidFill>
                  <a:srgbClr val="008000"/>
                </a:solidFill>
              </a:rPr>
              <a:t>Nguyễn Gia Tuấn Anh, Mai Văn Cường, Bùi Danh Hường</a:t>
            </a:r>
            <a:r>
              <a:rPr lang="en-US"/>
              <a:t>, </a:t>
            </a:r>
            <a:r>
              <a:rPr lang="en-US" i="1">
                <a:solidFill>
                  <a:srgbClr val="FF0000"/>
                </a:solidFill>
              </a:rPr>
              <a:t>Cơ sở dữ liệu nâng cao</a:t>
            </a:r>
            <a:r>
              <a:rPr lang="en-US"/>
              <a:t>, NXB Đại học quốc gia TPHCM (2019).</a:t>
            </a:r>
          </a:p>
          <a:p>
            <a:pPr marL="514350" indent="-514350">
              <a:buFont typeface="+mj-lt"/>
              <a:buAutoNum type="arabicPeriod"/>
            </a:pPr>
            <a:r>
              <a:rPr lang="en-US">
                <a:solidFill>
                  <a:srgbClr val="008000"/>
                </a:solidFill>
              </a:rPr>
              <a:t>Itzik Ben-Gan</a:t>
            </a:r>
            <a:r>
              <a:rPr lang="en-US"/>
              <a:t>, </a:t>
            </a:r>
            <a:r>
              <a:rPr lang="en-US" i="1">
                <a:solidFill>
                  <a:srgbClr val="FF0000"/>
                </a:solidFill>
              </a:rPr>
              <a:t>Microsoft SQL Server 2012- TSQL Fundamentals</a:t>
            </a:r>
            <a:r>
              <a:rPr lang="en-US"/>
              <a:t>.</a:t>
            </a:r>
          </a:p>
          <a:p>
            <a:pPr marL="514350" indent="-514350">
              <a:buFont typeface="+mj-lt"/>
              <a:buAutoNum type="arabicPeriod"/>
            </a:pPr>
            <a:r>
              <a:rPr lang="en-US">
                <a:solidFill>
                  <a:srgbClr val="008000"/>
                </a:solidFill>
              </a:rPr>
              <a:t>E. Codd</a:t>
            </a:r>
            <a:r>
              <a:rPr lang="en-US"/>
              <a:t>, </a:t>
            </a:r>
            <a:r>
              <a:rPr lang="en-US" i="1">
                <a:solidFill>
                  <a:srgbClr val="FF0000"/>
                </a:solidFill>
              </a:rPr>
              <a:t>A relational model of data for large shared data banks</a:t>
            </a:r>
            <a:r>
              <a:rPr lang="en-US"/>
              <a:t>, Communications of the ACM (1970).</a:t>
            </a:r>
          </a:p>
          <a:p>
            <a:pPr marL="514350" indent="-514350">
              <a:buFont typeface="+mj-lt"/>
              <a:buAutoNum type="arabicPeriod"/>
            </a:pPr>
            <a:endParaRPr lang="en-US"/>
          </a:p>
        </p:txBody>
      </p:sp>
    </p:spTree>
    <p:extLst>
      <p:ext uri="{BB962C8B-B14F-4D97-AF65-F5344CB8AC3E}">
        <p14:creationId xmlns:p14="http://schemas.microsoft.com/office/powerpoint/2010/main" val="3968264358"/>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ết quả hình ảnh cho Q a A">
            <a:extLst>
              <a:ext uri="{FF2B5EF4-FFF2-40B4-BE49-F238E27FC236}">
                <a16:creationId xmlns:a16="http://schemas.microsoft.com/office/drawing/2014/main" id="{FABB2684-2758-2E4D-AF6E-D631C4028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219200"/>
            <a:ext cx="59436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732418"/>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B6678-EAF7-C54D-86C5-268AB442E935}"/>
              </a:ext>
            </a:extLst>
          </p:cNvPr>
          <p:cNvSpPr>
            <a:spLocks noGrp="1"/>
          </p:cNvSpPr>
          <p:nvPr>
            <p:ph type="title"/>
          </p:nvPr>
        </p:nvSpPr>
        <p:spPr/>
        <p:txBody>
          <a:bodyPr/>
          <a:lstStyle/>
          <a:p>
            <a:r>
              <a:rPr lang="en-US"/>
              <a:t>Bài tập</a:t>
            </a:r>
          </a:p>
        </p:txBody>
      </p:sp>
      <p:sp>
        <p:nvSpPr>
          <p:cNvPr id="3" name="Content Placeholder 2">
            <a:extLst>
              <a:ext uri="{FF2B5EF4-FFF2-40B4-BE49-F238E27FC236}">
                <a16:creationId xmlns:a16="http://schemas.microsoft.com/office/drawing/2014/main" id="{FA45D87F-12E9-BD4D-A293-F1B9DE7270EA}"/>
              </a:ext>
            </a:extLst>
          </p:cNvPr>
          <p:cNvSpPr>
            <a:spLocks noGrp="1"/>
          </p:cNvSpPr>
          <p:nvPr>
            <p:ph idx="1"/>
          </p:nvPr>
        </p:nvSpPr>
        <p:spPr>
          <a:xfrm>
            <a:off x="609600" y="1295400"/>
            <a:ext cx="10972800" cy="4800600"/>
          </a:xfrm>
        </p:spPr>
        <p:txBody>
          <a:bodyPr/>
          <a:lstStyle/>
          <a:p>
            <a:pPr>
              <a:lnSpc>
                <a:spcPct val="80000"/>
              </a:lnSpc>
            </a:pPr>
            <a:r>
              <a:rPr lang="en-US" altLang="en-US"/>
              <a:t>Tạo 1 CSDL mẫu</a:t>
            </a:r>
          </a:p>
          <a:p>
            <a:pPr lvl="1">
              <a:lnSpc>
                <a:spcPct val="80000"/>
              </a:lnSpc>
            </a:pPr>
            <a:r>
              <a:rPr lang="en-US" altLang="en-US"/>
              <a:t>Phát hiện các ràng buộc trên CSDL</a:t>
            </a:r>
          </a:p>
          <a:p>
            <a:pPr lvl="1">
              <a:lnSpc>
                <a:spcPct val="80000"/>
              </a:lnSpc>
            </a:pPr>
            <a:r>
              <a:rPr lang="en-US" altLang="en-US"/>
              <a:t>Cài đặt CSDL và các ràng buộc này trên SQL Server</a:t>
            </a:r>
          </a:p>
          <a:p>
            <a:pPr>
              <a:lnSpc>
                <a:spcPct val="80000"/>
              </a:lnSpc>
            </a:pPr>
            <a:r>
              <a:rPr lang="en-US" altLang="en-US"/>
              <a:t>Tạo 1 CSDL mẫu</a:t>
            </a:r>
          </a:p>
          <a:p>
            <a:pPr lvl="1">
              <a:lnSpc>
                <a:spcPct val="80000"/>
              </a:lnSpc>
            </a:pPr>
            <a:r>
              <a:rPr lang="en-US" altLang="en-US"/>
              <a:t>Thêm vào các bảng dữ liệu mẫu bằng vòng lặp for (khoảng 100000 dòng).</a:t>
            </a:r>
          </a:p>
          <a:p>
            <a:pPr lvl="1">
              <a:lnSpc>
                <a:spcPct val="80000"/>
              </a:lnSpc>
            </a:pPr>
            <a:r>
              <a:rPr lang="en-US" altLang="en-US"/>
              <a:t>Viết câu select đơn giản trên 1 cột (c1) chưa index và đề ý đến thời gian thực hiện T1</a:t>
            </a:r>
          </a:p>
          <a:p>
            <a:pPr lvl="1">
              <a:lnSpc>
                <a:spcPct val="80000"/>
              </a:lnSpc>
            </a:pPr>
            <a:r>
              <a:rPr lang="en-US" altLang="en-US"/>
              <a:t>Chọn các cột trên các quan hệ để index</a:t>
            </a:r>
          </a:p>
          <a:p>
            <a:pPr lvl="1">
              <a:lnSpc>
                <a:spcPct val="80000"/>
              </a:lnSpc>
            </a:pPr>
            <a:r>
              <a:rPr lang="en-US" altLang="en-US"/>
              <a:t>Cài đặt các index trên SQL Server</a:t>
            </a:r>
          </a:p>
          <a:p>
            <a:pPr lvl="1">
              <a:lnSpc>
                <a:spcPct val="80000"/>
              </a:lnSpc>
            </a:pPr>
            <a:r>
              <a:rPr lang="en-US" altLang="en-US"/>
              <a:t>Viết câu select đơn giản trên 1 cột (c1) đã index và so sánh thời gian thực hiện T2 với T1</a:t>
            </a:r>
          </a:p>
          <a:p>
            <a:endParaRPr lang="en-US"/>
          </a:p>
        </p:txBody>
      </p:sp>
    </p:spTree>
    <p:extLst>
      <p:ext uri="{BB962C8B-B14F-4D97-AF65-F5344CB8AC3E}">
        <p14:creationId xmlns:p14="http://schemas.microsoft.com/office/powerpoint/2010/main" val="247206667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FACD-9EA7-FC45-828C-6552B5592B45}"/>
              </a:ext>
            </a:extLst>
          </p:cNvPr>
          <p:cNvSpPr>
            <a:spLocks noGrp="1"/>
          </p:cNvSpPr>
          <p:nvPr>
            <p:ph type="title"/>
          </p:nvPr>
        </p:nvSpPr>
        <p:spPr/>
        <p:txBody>
          <a:bodyPr/>
          <a:lstStyle/>
          <a:p>
            <a:r>
              <a:rPr lang="en-US" dirty="0"/>
              <a:t>ƯU VÀ NHƯỢC ĐIỂM CỦA</a:t>
            </a:r>
            <a:br>
              <a:rPr lang="en-US" dirty="0"/>
            </a:br>
            <a:r>
              <a:rPr lang="en-US" dirty="0"/>
              <a:t>CSDL PHẲNG</a:t>
            </a:r>
          </a:p>
        </p:txBody>
      </p:sp>
      <p:sp>
        <p:nvSpPr>
          <p:cNvPr id="4" name="Text Placeholder 3">
            <a:extLst>
              <a:ext uri="{FF2B5EF4-FFF2-40B4-BE49-F238E27FC236}">
                <a16:creationId xmlns:a16="http://schemas.microsoft.com/office/drawing/2014/main" id="{4E2FF789-7D41-CE4E-8BEF-5BCF44C71138}"/>
              </a:ext>
            </a:extLst>
          </p:cNvPr>
          <p:cNvSpPr>
            <a:spLocks noGrp="1"/>
          </p:cNvSpPr>
          <p:nvPr>
            <p:ph type="body" idx="1"/>
          </p:nvPr>
        </p:nvSpPr>
        <p:spPr/>
        <p:txBody>
          <a:bodyPr/>
          <a:lstStyle/>
          <a:p>
            <a:r>
              <a:rPr lang="en-US">
                <a:solidFill>
                  <a:srgbClr val="008000"/>
                </a:solidFill>
              </a:rPr>
              <a:t>ƯU ĐIỂM	</a:t>
            </a:r>
          </a:p>
        </p:txBody>
      </p:sp>
      <p:sp>
        <p:nvSpPr>
          <p:cNvPr id="5" name="Content Placeholder 4">
            <a:extLst>
              <a:ext uri="{FF2B5EF4-FFF2-40B4-BE49-F238E27FC236}">
                <a16:creationId xmlns:a16="http://schemas.microsoft.com/office/drawing/2014/main" id="{0821C49F-D374-1E4A-9EAA-38241109648E}"/>
              </a:ext>
            </a:extLst>
          </p:cNvPr>
          <p:cNvSpPr>
            <a:spLocks noGrp="1"/>
          </p:cNvSpPr>
          <p:nvPr>
            <p:ph sz="half" idx="2"/>
          </p:nvPr>
        </p:nvSpPr>
        <p:spPr/>
        <p:txBody>
          <a:bodyPr/>
          <a:lstStyle/>
          <a:p>
            <a:r>
              <a:rPr lang="en-US" sz="2800"/>
              <a:t>Nhiều phương thức truy xuất khác nhau:</a:t>
            </a:r>
          </a:p>
          <a:p>
            <a:pPr lvl="1"/>
            <a:r>
              <a:rPr lang="en-US" sz="2400"/>
              <a:t>Tuần tự.</a:t>
            </a:r>
          </a:p>
          <a:p>
            <a:pPr lvl="1"/>
            <a:r>
              <a:rPr lang="en-US" sz="2400">
                <a:solidFill>
                  <a:srgbClr val="FF0000"/>
                </a:solidFill>
              </a:rPr>
              <a:t>Ngẫu nhiên.</a:t>
            </a:r>
          </a:p>
          <a:p>
            <a:pPr lvl="1"/>
            <a:r>
              <a:rPr lang="en-US" sz="2400"/>
              <a:t>Chỉ mục.</a:t>
            </a:r>
          </a:p>
        </p:txBody>
      </p:sp>
      <p:sp>
        <p:nvSpPr>
          <p:cNvPr id="6" name="Text Placeholder 5">
            <a:extLst>
              <a:ext uri="{FF2B5EF4-FFF2-40B4-BE49-F238E27FC236}">
                <a16:creationId xmlns:a16="http://schemas.microsoft.com/office/drawing/2014/main" id="{8C4D21DB-047C-124E-8FDF-F36C82807951}"/>
              </a:ext>
            </a:extLst>
          </p:cNvPr>
          <p:cNvSpPr>
            <a:spLocks noGrp="1"/>
          </p:cNvSpPr>
          <p:nvPr>
            <p:ph type="body" sz="quarter" idx="3"/>
          </p:nvPr>
        </p:nvSpPr>
        <p:spPr/>
        <p:txBody>
          <a:bodyPr/>
          <a:lstStyle/>
          <a:p>
            <a:r>
              <a:rPr lang="en-US">
                <a:solidFill>
                  <a:srgbClr val="008000"/>
                </a:solidFill>
              </a:rPr>
              <a:t>NHƯỢC ĐIỂM</a:t>
            </a:r>
          </a:p>
        </p:txBody>
      </p:sp>
      <p:sp>
        <p:nvSpPr>
          <p:cNvPr id="7" name="Content Placeholder 6">
            <a:extLst>
              <a:ext uri="{FF2B5EF4-FFF2-40B4-BE49-F238E27FC236}">
                <a16:creationId xmlns:a16="http://schemas.microsoft.com/office/drawing/2014/main" id="{41D86E09-2A9A-4249-93C0-BC9D405A0FBB}"/>
              </a:ext>
            </a:extLst>
          </p:cNvPr>
          <p:cNvSpPr>
            <a:spLocks noGrp="1"/>
          </p:cNvSpPr>
          <p:nvPr>
            <p:ph sz="quarter" idx="4"/>
          </p:nvPr>
        </p:nvSpPr>
        <p:spPr/>
        <p:txBody>
          <a:bodyPr/>
          <a:lstStyle/>
          <a:p>
            <a:r>
              <a:rPr lang="en-US" sz="2800"/>
              <a:t>Dữ liệu trùng lặp.</a:t>
            </a:r>
          </a:p>
          <a:p>
            <a:r>
              <a:rPr lang="en-US" sz="2800">
                <a:solidFill>
                  <a:srgbClr val="FF0000"/>
                </a:solidFill>
              </a:rPr>
              <a:t>Cần chi phí để xử lý dữ liệu đồng nhất và điều khiển việc truy xuất.</a:t>
            </a:r>
          </a:p>
          <a:p>
            <a:r>
              <a:rPr lang="en-US" sz="2800"/>
              <a:t>Bảo mật kém.</a:t>
            </a:r>
          </a:p>
          <a:p>
            <a:r>
              <a:rPr lang="en-US" sz="2800">
                <a:solidFill>
                  <a:srgbClr val="FF0000"/>
                </a:solidFill>
              </a:rPr>
              <a:t>Rất khó để điều khiển việc nhiều người dùng cùng truy cập một lúc.</a:t>
            </a:r>
          </a:p>
        </p:txBody>
      </p:sp>
    </p:spTree>
    <p:extLst>
      <p:ext uri="{BB962C8B-B14F-4D97-AF65-F5344CB8AC3E}">
        <p14:creationId xmlns:p14="http://schemas.microsoft.com/office/powerpoint/2010/main" val="2639114297"/>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0FB4-2CC4-A44E-AB62-9BCE0FDB5FD4}"/>
              </a:ext>
            </a:extLst>
          </p:cNvPr>
          <p:cNvSpPr>
            <a:spLocks noGrp="1"/>
          </p:cNvSpPr>
          <p:nvPr>
            <p:ph type="title"/>
          </p:nvPr>
        </p:nvSpPr>
        <p:spPr>
          <a:xfrm>
            <a:off x="533400" y="3124200"/>
            <a:ext cx="10972800" cy="1143000"/>
          </a:xfrm>
        </p:spPr>
        <p:txBody>
          <a:bodyPr/>
          <a:lstStyle/>
          <a:p>
            <a:pPr algn="l"/>
            <a:r>
              <a:rPr lang="en-US"/>
              <a:t>PHỤ LỤC: CHUẨN HOÁ CSDL</a:t>
            </a:r>
          </a:p>
        </p:txBody>
      </p:sp>
    </p:spTree>
    <p:extLst>
      <p:ext uri="{BB962C8B-B14F-4D97-AF65-F5344CB8AC3E}">
        <p14:creationId xmlns:p14="http://schemas.microsoft.com/office/powerpoint/2010/main" val="2959701327"/>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4E09-316D-8B43-AF0E-4EC8E86AF56C}"/>
              </a:ext>
            </a:extLst>
          </p:cNvPr>
          <p:cNvSpPr>
            <a:spLocks noGrp="1"/>
          </p:cNvSpPr>
          <p:nvPr>
            <p:ph type="title"/>
          </p:nvPr>
        </p:nvSpPr>
        <p:spPr/>
        <p:txBody>
          <a:bodyPr/>
          <a:lstStyle/>
          <a:p>
            <a:r>
              <a:rPr lang="en-US"/>
              <a:t>Giới thiệu</a:t>
            </a:r>
          </a:p>
        </p:txBody>
      </p:sp>
      <p:sp>
        <p:nvSpPr>
          <p:cNvPr id="3" name="Content Placeholder 2">
            <a:extLst>
              <a:ext uri="{FF2B5EF4-FFF2-40B4-BE49-F238E27FC236}">
                <a16:creationId xmlns:a16="http://schemas.microsoft.com/office/drawing/2014/main" id="{2EC76BBD-E0EF-7C4F-A223-069E8D12916A}"/>
              </a:ext>
            </a:extLst>
          </p:cNvPr>
          <p:cNvSpPr>
            <a:spLocks noGrp="1"/>
          </p:cNvSpPr>
          <p:nvPr>
            <p:ph idx="1"/>
          </p:nvPr>
        </p:nvSpPr>
        <p:spPr/>
        <p:txBody>
          <a:bodyPr/>
          <a:lstStyle/>
          <a:p>
            <a:r>
              <a:rPr lang="vi-VN"/>
              <a:t>Thiết kế cơ sở dữ liệu là 1 phần cực kì quan trọng, </a:t>
            </a:r>
            <a:r>
              <a:rPr lang="vi-VN">
                <a:solidFill>
                  <a:srgbClr val="FF0000"/>
                </a:solidFill>
              </a:rPr>
              <a:t>nếu thiết kế cẩn thận thì sau này sẽ tiết kiệm được rất nhiều thời gian</a:t>
            </a:r>
            <a:r>
              <a:rPr lang="vi-VN"/>
              <a:t> trong quá trình phát triển. Và để tối ưu cơ sở dữ liệu thì nên tuân theo các chuẩn thiết kế.</a:t>
            </a:r>
          </a:p>
          <a:p>
            <a:r>
              <a:rPr lang="vi-VN"/>
              <a:t>Có 4 loại dạng chuẩn như sau:</a:t>
            </a:r>
          </a:p>
          <a:p>
            <a:pPr lvl="1"/>
            <a:r>
              <a:rPr lang="en-US" b="1">
                <a:solidFill>
                  <a:srgbClr val="FF0000"/>
                </a:solidFill>
              </a:rPr>
              <a:t>First Normal Form (1NF)</a:t>
            </a:r>
            <a:r>
              <a:rPr lang="en-US">
                <a:solidFill>
                  <a:srgbClr val="FF0000"/>
                </a:solidFill>
              </a:rPr>
              <a:t>: </a:t>
            </a:r>
            <a:r>
              <a:rPr lang="en-US"/>
              <a:t>dạng chuẩn 1NF</a:t>
            </a:r>
          </a:p>
          <a:p>
            <a:pPr lvl="1"/>
            <a:r>
              <a:rPr lang="en-US" b="1">
                <a:solidFill>
                  <a:srgbClr val="FF0000"/>
                </a:solidFill>
              </a:rPr>
              <a:t>Second Normal Form (2NF)</a:t>
            </a:r>
            <a:r>
              <a:rPr lang="en-US">
                <a:solidFill>
                  <a:srgbClr val="FF0000"/>
                </a:solidFill>
              </a:rPr>
              <a:t>: </a:t>
            </a:r>
            <a:r>
              <a:rPr lang="en-US"/>
              <a:t>dạng chuẩn 2NF</a:t>
            </a:r>
          </a:p>
          <a:p>
            <a:pPr lvl="1"/>
            <a:r>
              <a:rPr lang="en-US" b="1">
                <a:solidFill>
                  <a:srgbClr val="FF0000"/>
                </a:solidFill>
              </a:rPr>
              <a:t>Third Nomal Form (3NF)</a:t>
            </a:r>
            <a:r>
              <a:rPr lang="en-US">
                <a:solidFill>
                  <a:srgbClr val="FF0000"/>
                </a:solidFill>
              </a:rPr>
              <a:t>: </a:t>
            </a:r>
            <a:r>
              <a:rPr lang="en-US"/>
              <a:t>dạng chuẩn 3NF</a:t>
            </a:r>
          </a:p>
          <a:p>
            <a:pPr lvl="1"/>
            <a:r>
              <a:rPr lang="en-US" b="1">
                <a:solidFill>
                  <a:srgbClr val="FF0000"/>
                </a:solidFill>
              </a:rPr>
              <a:t>Boyce-Codd Normal Form (BCNF)</a:t>
            </a:r>
            <a:r>
              <a:rPr lang="en-US">
                <a:solidFill>
                  <a:srgbClr val="FF0000"/>
                </a:solidFill>
              </a:rPr>
              <a:t>: </a:t>
            </a:r>
            <a:r>
              <a:rPr lang="en-US"/>
              <a:t>dạng chuẩn Boyce-Codd</a:t>
            </a:r>
          </a:p>
          <a:p>
            <a:pPr lvl="1"/>
            <a:endParaRPr lang="en-US"/>
          </a:p>
        </p:txBody>
      </p:sp>
    </p:spTree>
    <p:extLst>
      <p:ext uri="{BB962C8B-B14F-4D97-AF65-F5344CB8AC3E}">
        <p14:creationId xmlns:p14="http://schemas.microsoft.com/office/powerpoint/2010/main" val="241258109"/>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6EAC5-3596-2F44-BB78-60D61C781BB2}"/>
              </a:ext>
            </a:extLst>
          </p:cNvPr>
          <p:cNvSpPr>
            <a:spLocks noGrp="1"/>
          </p:cNvSpPr>
          <p:nvPr>
            <p:ph type="title"/>
          </p:nvPr>
        </p:nvSpPr>
        <p:spPr/>
        <p:txBody>
          <a:bodyPr/>
          <a:lstStyle/>
          <a:p>
            <a:r>
              <a:rPr lang="en-US"/>
              <a:t>Dạng chuẩn 1</a:t>
            </a:r>
          </a:p>
        </p:txBody>
      </p:sp>
      <p:sp>
        <p:nvSpPr>
          <p:cNvPr id="3" name="Content Placeholder 2">
            <a:extLst>
              <a:ext uri="{FF2B5EF4-FFF2-40B4-BE49-F238E27FC236}">
                <a16:creationId xmlns:a16="http://schemas.microsoft.com/office/drawing/2014/main" id="{48AFBB00-5D4E-6044-8E63-F456A5813786}"/>
              </a:ext>
            </a:extLst>
          </p:cNvPr>
          <p:cNvSpPr>
            <a:spLocks noGrp="1"/>
          </p:cNvSpPr>
          <p:nvPr>
            <p:ph idx="1"/>
          </p:nvPr>
        </p:nvSpPr>
        <p:spPr/>
        <p:txBody>
          <a:bodyPr/>
          <a:lstStyle/>
          <a:p>
            <a:r>
              <a:rPr lang="en-US"/>
              <a:t>Điều kiện: </a:t>
            </a:r>
          </a:p>
          <a:p>
            <a:pPr lvl="1"/>
            <a:r>
              <a:rPr lang="vi-VN" i="1"/>
              <a:t>Lược đồ quan hệ R ở dạng chuẩn 1(1NF-First Normal Form) nếu mọi thuộc tính của R đều </a:t>
            </a:r>
            <a:r>
              <a:rPr lang="vi-VN" i="1">
                <a:solidFill>
                  <a:srgbClr val="FF0000"/>
                </a:solidFill>
              </a:rPr>
              <a:t>chứa các giá trị nguyên tố </a:t>
            </a:r>
            <a:r>
              <a:rPr lang="vi-VN" i="1"/>
              <a:t>(atomic value), </a:t>
            </a:r>
            <a:r>
              <a:rPr lang="vi-VN" i="1">
                <a:solidFill>
                  <a:srgbClr val="FF0000"/>
                </a:solidFill>
              </a:rPr>
              <a:t>giá trị này không là một danh sách các giá trị hoặc giá trị phức hợp </a:t>
            </a:r>
            <a:r>
              <a:rPr lang="vi-VN" i="1"/>
              <a:t>(composite value)</a:t>
            </a:r>
            <a:endParaRPr lang="en-US"/>
          </a:p>
        </p:txBody>
      </p:sp>
    </p:spTree>
    <p:extLst>
      <p:ext uri="{BB962C8B-B14F-4D97-AF65-F5344CB8AC3E}">
        <p14:creationId xmlns:p14="http://schemas.microsoft.com/office/powerpoint/2010/main" val="463034353"/>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A74B9-F147-034B-B826-9607D70AF3AE}"/>
              </a:ext>
            </a:extLst>
          </p:cNvPr>
          <p:cNvSpPr>
            <a:spLocks noGrp="1"/>
          </p:cNvSpPr>
          <p:nvPr>
            <p:ph type="title"/>
          </p:nvPr>
        </p:nvSpPr>
        <p:spPr/>
        <p:txBody>
          <a:bodyPr/>
          <a:lstStyle/>
          <a:p>
            <a:r>
              <a:rPr lang="en-US"/>
              <a:t>Ví dụ</a:t>
            </a:r>
          </a:p>
        </p:txBody>
      </p:sp>
      <p:pic>
        <p:nvPicPr>
          <p:cNvPr id="10" name="Content Placeholder 9">
            <a:extLst>
              <a:ext uri="{FF2B5EF4-FFF2-40B4-BE49-F238E27FC236}">
                <a16:creationId xmlns:a16="http://schemas.microsoft.com/office/drawing/2014/main" id="{64C993BB-54F7-694E-B004-07FB214675B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81000" y="2819400"/>
            <a:ext cx="5497491" cy="1609859"/>
          </a:xfrm>
        </p:spPr>
      </p:pic>
      <p:sp>
        <p:nvSpPr>
          <p:cNvPr id="8" name="Content Placeholder 7">
            <a:extLst>
              <a:ext uri="{FF2B5EF4-FFF2-40B4-BE49-F238E27FC236}">
                <a16:creationId xmlns:a16="http://schemas.microsoft.com/office/drawing/2014/main" id="{1BA210C0-8CB6-9A4D-A831-69A3D642DF69}"/>
              </a:ext>
            </a:extLst>
          </p:cNvPr>
          <p:cNvSpPr>
            <a:spLocks noGrp="1"/>
          </p:cNvSpPr>
          <p:nvPr>
            <p:ph sz="half" idx="2"/>
          </p:nvPr>
        </p:nvSpPr>
        <p:spPr/>
        <p:txBody>
          <a:bodyPr/>
          <a:lstStyle/>
          <a:p>
            <a:r>
              <a:rPr lang="en-US"/>
              <a:t>Các thuộc tính chưa là giá trị nguyên tố:</a:t>
            </a:r>
          </a:p>
          <a:p>
            <a:pPr lvl="1"/>
            <a:r>
              <a:rPr lang="en-US">
                <a:solidFill>
                  <a:srgbClr val="FF0000"/>
                </a:solidFill>
              </a:rPr>
              <a:t>TENMON</a:t>
            </a:r>
            <a:r>
              <a:rPr lang="en-US"/>
              <a:t> </a:t>
            </a:r>
            <a:r>
              <a:rPr lang="en-US">
                <a:sym typeface="Wingdings" pitchFamily="2" charset="2"/>
              </a:rPr>
              <a:t> </a:t>
            </a:r>
            <a:r>
              <a:rPr lang="en-US" i="1">
                <a:sym typeface="Wingdings" pitchFamily="2" charset="2"/>
              </a:rPr>
              <a:t>CSDLAnh</a:t>
            </a:r>
            <a:r>
              <a:rPr lang="en-US">
                <a:sym typeface="Wingdings" pitchFamily="2" charset="2"/>
              </a:rPr>
              <a:t> có thể phân rã ra thành: CSDL và Anh.</a:t>
            </a:r>
            <a:endParaRPr lang="en-US"/>
          </a:p>
        </p:txBody>
      </p:sp>
    </p:spTree>
    <p:extLst>
      <p:ext uri="{BB962C8B-B14F-4D97-AF65-F5344CB8AC3E}">
        <p14:creationId xmlns:p14="http://schemas.microsoft.com/office/powerpoint/2010/main" val="1495012079"/>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DA671-01DD-834B-A737-98627A8A87F0}"/>
              </a:ext>
            </a:extLst>
          </p:cNvPr>
          <p:cNvSpPr>
            <a:spLocks noGrp="1"/>
          </p:cNvSpPr>
          <p:nvPr>
            <p:ph type="title"/>
          </p:nvPr>
        </p:nvSpPr>
        <p:spPr/>
        <p:txBody>
          <a:bodyPr/>
          <a:lstStyle/>
          <a:p>
            <a:r>
              <a:rPr lang="en-US"/>
              <a:t>Dạng chuẩn 2</a:t>
            </a:r>
          </a:p>
        </p:txBody>
      </p:sp>
      <p:sp>
        <p:nvSpPr>
          <p:cNvPr id="3" name="Content Placeholder 2">
            <a:extLst>
              <a:ext uri="{FF2B5EF4-FFF2-40B4-BE49-F238E27FC236}">
                <a16:creationId xmlns:a16="http://schemas.microsoft.com/office/drawing/2014/main" id="{9D31FC77-1D29-AD48-8097-C72E519D4471}"/>
              </a:ext>
            </a:extLst>
          </p:cNvPr>
          <p:cNvSpPr>
            <a:spLocks noGrp="1"/>
          </p:cNvSpPr>
          <p:nvPr>
            <p:ph idx="1"/>
          </p:nvPr>
        </p:nvSpPr>
        <p:spPr/>
        <p:txBody>
          <a:bodyPr/>
          <a:lstStyle/>
          <a:p>
            <a:r>
              <a:rPr lang="en-US"/>
              <a:t>Điều kiện:</a:t>
            </a:r>
          </a:p>
          <a:p>
            <a:pPr lvl="1"/>
            <a:r>
              <a:rPr lang="vi-VN" i="1"/>
              <a:t>Lược đồ quan hệ R ở dạng chuẩn 2 (2NF-Second Normal Form) đối với </a:t>
            </a:r>
            <a:r>
              <a:rPr lang="vi-VN" i="1">
                <a:solidFill>
                  <a:srgbClr val="008000"/>
                </a:solidFill>
              </a:rPr>
              <a:t>tập phụ thuộc hàm</a:t>
            </a:r>
            <a:r>
              <a:rPr lang="vi-VN" i="1">
                <a:solidFill>
                  <a:srgbClr val="FF0000"/>
                </a:solidFill>
              </a:rPr>
              <a:t> </a:t>
            </a:r>
            <a:r>
              <a:rPr lang="vi-VN" i="1"/>
              <a:t>F nếu R </a:t>
            </a:r>
            <a:r>
              <a:rPr lang="vi-VN" i="1">
                <a:solidFill>
                  <a:srgbClr val="FF0000"/>
                </a:solidFill>
              </a:rPr>
              <a:t>ở dạng chuẩn 1 </a:t>
            </a:r>
            <a:r>
              <a:rPr lang="vi-VN" i="1"/>
              <a:t>và </a:t>
            </a:r>
            <a:r>
              <a:rPr lang="vi-VN" i="1">
                <a:solidFill>
                  <a:srgbClr val="FF0000"/>
                </a:solidFill>
              </a:rPr>
              <a:t>mọi thuộc tính không khóa đều phụ thuộc hàm đầy đủ vào mọi khóa của R</a:t>
            </a:r>
            <a:r>
              <a:rPr lang="en-US" i="1"/>
              <a:t>.</a:t>
            </a:r>
            <a:endParaRPr lang="en-US"/>
          </a:p>
        </p:txBody>
      </p:sp>
    </p:spTree>
    <p:extLst>
      <p:ext uri="{BB962C8B-B14F-4D97-AF65-F5344CB8AC3E}">
        <p14:creationId xmlns:p14="http://schemas.microsoft.com/office/powerpoint/2010/main" val="2167054968"/>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C32E3-2FE1-2A45-8220-B5C7BE1587F5}"/>
              </a:ext>
            </a:extLst>
          </p:cNvPr>
          <p:cNvSpPr>
            <a:spLocks noGrp="1"/>
          </p:cNvSpPr>
          <p:nvPr>
            <p:ph type="title"/>
          </p:nvPr>
        </p:nvSpPr>
        <p:spPr/>
        <p:txBody>
          <a:bodyPr/>
          <a:lstStyle/>
          <a:p>
            <a:r>
              <a:rPr lang="en-US"/>
              <a:t>Phụ thuộc hàm</a:t>
            </a:r>
          </a:p>
        </p:txBody>
      </p:sp>
      <p:sp>
        <p:nvSpPr>
          <p:cNvPr id="3" name="Content Placeholder 2">
            <a:extLst>
              <a:ext uri="{FF2B5EF4-FFF2-40B4-BE49-F238E27FC236}">
                <a16:creationId xmlns:a16="http://schemas.microsoft.com/office/drawing/2014/main" id="{DC5DC40F-3E89-0B4B-AECF-435F6303660A}"/>
              </a:ext>
            </a:extLst>
          </p:cNvPr>
          <p:cNvSpPr>
            <a:spLocks noGrp="1"/>
          </p:cNvSpPr>
          <p:nvPr>
            <p:ph idx="1"/>
          </p:nvPr>
        </p:nvSpPr>
        <p:spPr>
          <a:xfrm>
            <a:off x="609600" y="1600201"/>
            <a:ext cx="11125200" cy="4525963"/>
          </a:xfrm>
        </p:spPr>
        <p:txBody>
          <a:bodyPr/>
          <a:lstStyle/>
          <a:p>
            <a:r>
              <a:rPr lang="vi-VN"/>
              <a:t>Cho một lược đồ quan hệ R(U), r là một quan hệ bất kỳ trên lược đồ quan hệ R, </a:t>
            </a:r>
            <a:r>
              <a:rPr lang="vi-VN">
                <a:solidFill>
                  <a:srgbClr val="FF0000"/>
                </a:solidFill>
              </a:rPr>
              <a:t>X và Y là hai tập thuộc tính con của U</a:t>
            </a:r>
            <a:r>
              <a:rPr lang="vi-VN"/>
              <a:t>. Phụ thuộc hàm (FD-Functional Dependency) X-&gt;Y trên lược đồ quan hệ R, được đọc là "</a:t>
            </a:r>
            <a:r>
              <a:rPr lang="vi-VN">
                <a:solidFill>
                  <a:srgbClr val="FF0000"/>
                </a:solidFill>
              </a:rPr>
              <a:t>X xác định hàm Y</a:t>
            </a:r>
            <a:r>
              <a:rPr lang="vi-VN"/>
              <a:t>" hoặc "</a:t>
            </a:r>
            <a:r>
              <a:rPr lang="vi-VN">
                <a:solidFill>
                  <a:srgbClr val="FF0000"/>
                </a:solidFill>
              </a:rPr>
              <a:t>y phụ thuộc hàm vào X</a:t>
            </a:r>
            <a:r>
              <a:rPr lang="vi-VN"/>
              <a:t>", nếu: </a:t>
            </a:r>
          </a:p>
          <a:p>
            <a:pPr marL="0" indent="0" algn="ctr">
              <a:buNone/>
            </a:pPr>
            <a:r>
              <a:rPr lang="en-US"/>
              <a:t>∀t1,t2 ∈ r(R): </a:t>
            </a:r>
            <a:r>
              <a:rPr lang="en-US">
                <a:solidFill>
                  <a:srgbClr val="FF0000"/>
                </a:solidFill>
              </a:rPr>
              <a:t>t1[X] = t2[X] </a:t>
            </a:r>
            <a:r>
              <a:rPr lang="en-US"/>
              <a:t>=&gt; </a:t>
            </a:r>
            <a:r>
              <a:rPr lang="en-US">
                <a:solidFill>
                  <a:srgbClr val="008000"/>
                </a:solidFill>
              </a:rPr>
              <a:t>t1[Y] = t2[Y]</a:t>
            </a:r>
          </a:p>
          <a:p>
            <a:r>
              <a:rPr lang="vi-VN"/>
              <a:t>Tức là mỗi giá trị của X trong r chỉ tương ứng với một giá trị của Y.</a:t>
            </a:r>
            <a:endParaRPr lang="en-US"/>
          </a:p>
        </p:txBody>
      </p:sp>
    </p:spTree>
    <p:extLst>
      <p:ext uri="{BB962C8B-B14F-4D97-AF65-F5344CB8AC3E}">
        <p14:creationId xmlns:p14="http://schemas.microsoft.com/office/powerpoint/2010/main" val="3103228420"/>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5F8AB-AEFA-474C-B5DC-AEABFA637FF4}"/>
              </a:ext>
            </a:extLst>
          </p:cNvPr>
          <p:cNvSpPr>
            <a:spLocks noGrp="1"/>
          </p:cNvSpPr>
          <p:nvPr>
            <p:ph type="title"/>
          </p:nvPr>
        </p:nvSpPr>
        <p:spPr/>
        <p:txBody>
          <a:bodyPr/>
          <a:lstStyle/>
          <a:p>
            <a:r>
              <a:rPr lang="en-US"/>
              <a:t>Dạng chuẩn 3</a:t>
            </a:r>
          </a:p>
        </p:txBody>
      </p:sp>
      <p:sp>
        <p:nvSpPr>
          <p:cNvPr id="3" name="Content Placeholder 2">
            <a:extLst>
              <a:ext uri="{FF2B5EF4-FFF2-40B4-BE49-F238E27FC236}">
                <a16:creationId xmlns:a16="http://schemas.microsoft.com/office/drawing/2014/main" id="{F9818AE0-B12B-C74B-94B2-A530C2B25707}"/>
              </a:ext>
            </a:extLst>
          </p:cNvPr>
          <p:cNvSpPr>
            <a:spLocks noGrp="1"/>
          </p:cNvSpPr>
          <p:nvPr>
            <p:ph idx="1"/>
          </p:nvPr>
        </p:nvSpPr>
        <p:spPr/>
        <p:txBody>
          <a:bodyPr/>
          <a:lstStyle/>
          <a:p>
            <a:r>
              <a:rPr lang="en-US"/>
              <a:t>Điều kiện:</a:t>
            </a:r>
          </a:p>
          <a:p>
            <a:pPr lvl="1"/>
            <a:r>
              <a:rPr lang="vi-VN" i="1">
                <a:solidFill>
                  <a:srgbClr val="FF0000"/>
                </a:solidFill>
              </a:rPr>
              <a:t>Phải đạt chuẩn 2NF.</a:t>
            </a:r>
          </a:p>
          <a:p>
            <a:pPr lvl="1"/>
            <a:r>
              <a:rPr lang="vi-VN" i="1">
                <a:solidFill>
                  <a:srgbClr val="FF0000"/>
                </a:solidFill>
              </a:rPr>
              <a:t>Mọi thuộc tính không khóa phụ thuộc bắc cầu vào thuộc tính khóa </a:t>
            </a:r>
            <a:r>
              <a:rPr lang="vi-VN" i="1"/>
              <a:t>(nghĩa là </a:t>
            </a:r>
            <a:r>
              <a:rPr lang="vi-VN" i="1">
                <a:solidFill>
                  <a:srgbClr val="008000"/>
                </a:solidFill>
              </a:rPr>
              <a:t>tất cả các thuộc tính không khóa phải được suy ra trực tiếp từ thuộc tính khóa</a:t>
            </a:r>
            <a:r>
              <a:rPr lang="vi-VN" i="1"/>
              <a:t>).</a:t>
            </a:r>
          </a:p>
          <a:p>
            <a:pPr lvl="1"/>
            <a:endParaRPr lang="en-US"/>
          </a:p>
        </p:txBody>
      </p:sp>
    </p:spTree>
    <p:extLst>
      <p:ext uri="{BB962C8B-B14F-4D97-AF65-F5344CB8AC3E}">
        <p14:creationId xmlns:p14="http://schemas.microsoft.com/office/powerpoint/2010/main" val="3556207545"/>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944B6-41F0-9949-95E0-FA85F31F455A}"/>
              </a:ext>
            </a:extLst>
          </p:cNvPr>
          <p:cNvSpPr>
            <a:spLocks noGrp="1"/>
          </p:cNvSpPr>
          <p:nvPr>
            <p:ph type="title"/>
          </p:nvPr>
        </p:nvSpPr>
        <p:spPr/>
        <p:txBody>
          <a:bodyPr/>
          <a:lstStyle/>
          <a:p>
            <a:r>
              <a:rPr lang="en-US"/>
              <a:t>Dạng chuẩn 4 (Boyce-Codd-Kent)</a:t>
            </a:r>
          </a:p>
        </p:txBody>
      </p:sp>
      <p:sp>
        <p:nvSpPr>
          <p:cNvPr id="3" name="Content Placeholder 2">
            <a:extLst>
              <a:ext uri="{FF2B5EF4-FFF2-40B4-BE49-F238E27FC236}">
                <a16:creationId xmlns:a16="http://schemas.microsoft.com/office/drawing/2014/main" id="{93070C37-C606-5144-B9D7-03464C86E719}"/>
              </a:ext>
            </a:extLst>
          </p:cNvPr>
          <p:cNvSpPr>
            <a:spLocks noGrp="1"/>
          </p:cNvSpPr>
          <p:nvPr>
            <p:ph idx="1"/>
          </p:nvPr>
        </p:nvSpPr>
        <p:spPr/>
        <p:txBody>
          <a:bodyPr/>
          <a:lstStyle/>
          <a:p>
            <a:r>
              <a:rPr lang="en-US"/>
              <a:t>Điều kiện:</a:t>
            </a:r>
          </a:p>
          <a:p>
            <a:pPr lvl="1"/>
            <a:r>
              <a:rPr lang="en-US" i="1"/>
              <a:t>Phải đạt chuẩn 3NF.</a:t>
            </a:r>
          </a:p>
          <a:p>
            <a:pPr lvl="1"/>
            <a:r>
              <a:rPr lang="en-US" i="1">
                <a:solidFill>
                  <a:srgbClr val="FF0000"/>
                </a:solidFill>
              </a:rPr>
              <a:t>Không có thuộc tính khóa </a:t>
            </a:r>
            <a:r>
              <a:rPr lang="en-US" i="1"/>
              <a:t>nào phụ thuộc vào </a:t>
            </a:r>
            <a:r>
              <a:rPr lang="en-US" i="1">
                <a:solidFill>
                  <a:srgbClr val="FF0000"/>
                </a:solidFill>
              </a:rPr>
              <a:t>thuộc tính không khóa</a:t>
            </a:r>
            <a:r>
              <a:rPr lang="en-US" i="1"/>
              <a:t>.</a:t>
            </a:r>
          </a:p>
          <a:p>
            <a:pPr lvl="1"/>
            <a:endParaRPr lang="en-US"/>
          </a:p>
        </p:txBody>
      </p:sp>
    </p:spTree>
    <p:extLst>
      <p:ext uri="{BB962C8B-B14F-4D97-AF65-F5344CB8AC3E}">
        <p14:creationId xmlns:p14="http://schemas.microsoft.com/office/powerpoint/2010/main" val="45455420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DB499-34BB-8F4B-88D8-1F53CF797D2F}"/>
              </a:ext>
            </a:extLst>
          </p:cNvPr>
          <p:cNvSpPr>
            <a:spLocks noGrp="1"/>
          </p:cNvSpPr>
          <p:nvPr>
            <p:ph type="title"/>
          </p:nvPr>
        </p:nvSpPr>
        <p:spPr>
          <a:xfrm>
            <a:off x="609600" y="3429000"/>
            <a:ext cx="10972800" cy="1143000"/>
          </a:xfrm>
        </p:spPr>
        <p:txBody>
          <a:bodyPr/>
          <a:lstStyle/>
          <a:p>
            <a:pPr algn="l"/>
            <a:r>
              <a:rPr lang="en-US"/>
              <a:t>Mô hình dữ liệu có cấu trúc</a:t>
            </a:r>
          </a:p>
        </p:txBody>
      </p:sp>
    </p:spTree>
    <p:extLst>
      <p:ext uri="{BB962C8B-B14F-4D97-AF65-F5344CB8AC3E}">
        <p14:creationId xmlns:p14="http://schemas.microsoft.com/office/powerpoint/2010/main" val="243383882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B7A0B44-EDB5-C14B-AE70-04FF00604444}"/>
              </a:ext>
            </a:extLst>
          </p:cNvPr>
          <p:cNvSpPr>
            <a:spLocks noGrp="1"/>
          </p:cNvSpPr>
          <p:nvPr>
            <p:ph type="title"/>
          </p:nvPr>
        </p:nvSpPr>
        <p:spPr/>
        <p:txBody>
          <a:bodyPr/>
          <a:lstStyle/>
          <a:p>
            <a:r>
              <a:rPr lang="en-US"/>
              <a:t>Mô hình phân cấp</a:t>
            </a:r>
          </a:p>
        </p:txBody>
      </p:sp>
      <p:sp>
        <p:nvSpPr>
          <p:cNvPr id="8" name="Content Placeholder 7">
            <a:extLst>
              <a:ext uri="{FF2B5EF4-FFF2-40B4-BE49-F238E27FC236}">
                <a16:creationId xmlns:a16="http://schemas.microsoft.com/office/drawing/2014/main" id="{98890321-5D10-C84C-822B-F99B86A24745}"/>
              </a:ext>
            </a:extLst>
          </p:cNvPr>
          <p:cNvSpPr>
            <a:spLocks noGrp="1"/>
          </p:cNvSpPr>
          <p:nvPr>
            <p:ph idx="1"/>
          </p:nvPr>
        </p:nvSpPr>
        <p:spPr>
          <a:xfrm>
            <a:off x="609600" y="1219200"/>
            <a:ext cx="10972800" cy="4876800"/>
          </a:xfrm>
        </p:spPr>
        <p:txBody>
          <a:bodyPr/>
          <a:lstStyle/>
          <a:p>
            <a:r>
              <a:rPr lang="vi-VN"/>
              <a:t>Mô hình phân cấp (</a:t>
            </a:r>
            <a:r>
              <a:rPr lang="vi-VN">
                <a:solidFill>
                  <a:srgbClr val="FF0000"/>
                </a:solidFill>
              </a:rPr>
              <a:t>Hierarchical model</a:t>
            </a:r>
            <a:r>
              <a:rPr lang="vi-VN"/>
              <a:t>)</a:t>
            </a:r>
          </a:p>
          <a:p>
            <a:pPr lvl="1"/>
            <a:r>
              <a:rPr lang="vi-VN"/>
              <a:t>Đưa ra vào những năm 60</a:t>
            </a:r>
          </a:p>
          <a:p>
            <a:pPr lvl="1"/>
            <a:r>
              <a:rPr lang="vi-VN">
                <a:solidFill>
                  <a:srgbClr val="FF0000"/>
                </a:solidFill>
              </a:rPr>
              <a:t>Dữ liệu được tổ chức thành cấu trúc cây.</a:t>
            </a:r>
          </a:p>
          <a:p>
            <a:pPr lvl="1"/>
            <a:r>
              <a:rPr lang="vi-VN">
                <a:solidFill>
                  <a:srgbClr val="FF0000"/>
                </a:solidFill>
              </a:rPr>
              <a:t>Các nút (node) là tập các thực thể.</a:t>
            </a:r>
          </a:p>
          <a:p>
            <a:pPr lvl="1"/>
            <a:r>
              <a:rPr lang="vi-VN">
                <a:solidFill>
                  <a:srgbClr val="FF0000"/>
                </a:solidFill>
              </a:rPr>
              <a:t>Các cành là các mối quan hệ giữa hai nút theo mối quan hệ nhẩt định. </a:t>
            </a:r>
          </a:p>
          <a:p>
            <a:r>
              <a:rPr lang="vi-VN"/>
              <a:t>Là mô hình dữ liệu trong đó các bản ghi được sắp xếp theo cấu trúc </a:t>
            </a:r>
            <a:r>
              <a:rPr lang="vi-VN">
                <a:solidFill>
                  <a:srgbClr val="FF0000"/>
                </a:solidFill>
              </a:rPr>
              <a:t>top-down (tree)</a:t>
            </a:r>
            <a:r>
              <a:rPr lang="vi-VN"/>
              <a:t>.</a:t>
            </a:r>
          </a:p>
          <a:p>
            <a:r>
              <a:rPr lang="vi-VN"/>
              <a:t>Một con chỉ có một cha, chỉ có một đường truy nhập tới dữ liệu đó trước.</a:t>
            </a:r>
          </a:p>
          <a:p>
            <a:endParaRPr lang="en-US"/>
          </a:p>
        </p:txBody>
      </p:sp>
    </p:spTree>
    <p:extLst>
      <p:ext uri="{BB962C8B-B14F-4D97-AF65-F5344CB8AC3E}">
        <p14:creationId xmlns:p14="http://schemas.microsoft.com/office/powerpoint/2010/main" val="89197295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10E53-E5A2-B745-8B03-E84D901AC52E}"/>
              </a:ext>
            </a:extLst>
          </p:cNvPr>
          <p:cNvSpPr>
            <a:spLocks noGrp="1"/>
          </p:cNvSpPr>
          <p:nvPr>
            <p:ph type="title"/>
          </p:nvPr>
        </p:nvSpPr>
        <p:spPr/>
        <p:txBody>
          <a:bodyPr/>
          <a:lstStyle/>
          <a:p>
            <a:r>
              <a:rPr lang="en-US"/>
              <a:t>Ví dụ MÔ HÌNH PHÂN CẤP</a:t>
            </a:r>
          </a:p>
        </p:txBody>
      </p:sp>
      <p:pic>
        <p:nvPicPr>
          <p:cNvPr id="4" name="Picture 5" descr="ANd9GcQHWyM_jokRwuy77eZO0vWybTTFUJ_SYSGTXiiH1j9gK8nz8w5H">
            <a:extLst>
              <a:ext uri="{FF2B5EF4-FFF2-40B4-BE49-F238E27FC236}">
                <a16:creationId xmlns:a16="http://schemas.microsoft.com/office/drawing/2014/main" id="{04F0D587-7444-BF4F-B1F7-ACE41F79C1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1800" y="2369740"/>
            <a:ext cx="6471501" cy="245348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028704"/>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4477</TotalTime>
  <Words>4665</Words>
  <Application>Microsoft Office PowerPoint</Application>
  <PresentationFormat>Widescreen</PresentationFormat>
  <Paragraphs>642</Paragraphs>
  <Slides>67</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74" baseType="lpstr">
      <vt:lpstr>Arial</vt:lpstr>
      <vt:lpstr>Cambria Math</vt:lpstr>
      <vt:lpstr>Times New Roman</vt:lpstr>
      <vt:lpstr>Verdana</vt:lpstr>
      <vt:lpstr>Wingdings</vt:lpstr>
      <vt:lpstr>Default Design</vt:lpstr>
      <vt:lpstr>Visio</vt:lpstr>
      <vt:lpstr>CHƯƠNG 2: TỔ CHỨC THÔNG TIN TRÊN MÁY TÍNH: BIỂU DIỄN DỮ LIỆU MỨC LOGIC</vt:lpstr>
      <vt:lpstr>Nội dung</vt:lpstr>
      <vt:lpstr>Mô hình dữ liệu phẳng</vt:lpstr>
      <vt:lpstr>Mô hình dữ liệu phẳng</vt:lpstr>
      <vt:lpstr>VÍ DỤ</vt:lpstr>
      <vt:lpstr>ƯU VÀ NHƯỢC ĐIỂM CỦA CSDL PHẲNG</vt:lpstr>
      <vt:lpstr>Mô hình dữ liệu có cấu trúc</vt:lpstr>
      <vt:lpstr>Mô hình phân cấp</vt:lpstr>
      <vt:lpstr>Ví dụ MÔ HÌNH PHÂN CẤP</vt:lpstr>
      <vt:lpstr>ƯU VÀ NHƯỢC ĐIỂM CỦA MÔ HÌNH PHÂN CẤP</vt:lpstr>
      <vt:lpstr>Mô hình mạng</vt:lpstr>
      <vt:lpstr>Ví dụ MÔ HÌNH MẠNG</vt:lpstr>
      <vt:lpstr>ƯU VÀ NHƯỢC ĐIỂM CỦA MÔ HÌNH MẠNG</vt:lpstr>
      <vt:lpstr>Chỉ mục và Khoá</vt:lpstr>
      <vt:lpstr>Chỉ mục</vt:lpstr>
      <vt:lpstr>Ví dụ về chỉ mục trong thực tế</vt:lpstr>
      <vt:lpstr>Chỉ mục trên cột là khoá</vt:lpstr>
      <vt:lpstr>Chỉ mục trên cột không là khoá</vt:lpstr>
      <vt:lpstr>Ví dụ</vt:lpstr>
      <vt:lpstr>B-Tree</vt:lpstr>
      <vt:lpstr>Ví dụ B-Tree</vt:lpstr>
      <vt:lpstr>Đánh giá về B-Tree</vt:lpstr>
      <vt:lpstr>Mô hình quan hệ</vt:lpstr>
      <vt:lpstr>Giới thiệu</vt:lpstr>
      <vt:lpstr>Các thành phần chính của mô hình quan hệ</vt:lpstr>
      <vt:lpstr>Quan hệ</vt:lpstr>
      <vt:lpstr>Bộ</vt:lpstr>
      <vt:lpstr>Thuộc tính</vt:lpstr>
      <vt:lpstr>Thuộc tính</vt:lpstr>
      <vt:lpstr>Thể hiện của quan hệ</vt:lpstr>
      <vt:lpstr>Lược đồ quan hệ</vt:lpstr>
      <vt:lpstr>Ví dụ: quan hê nhân viên</vt:lpstr>
      <vt:lpstr>Tân từ</vt:lpstr>
      <vt:lpstr>Các phép toán trên quan hệ</vt:lpstr>
      <vt:lpstr>Ràng buộc dữ liệu</vt:lpstr>
      <vt:lpstr>Ví dụ</vt:lpstr>
      <vt:lpstr>Các loại ràng buộc</vt:lpstr>
      <vt:lpstr>Ràng buộc miền giá trị</vt:lpstr>
      <vt:lpstr>Ràng buộc liên thuộc tính một quan hệ</vt:lpstr>
      <vt:lpstr>Ràng buộc liên thuộc tính nhiều quan hệ</vt:lpstr>
      <vt:lpstr>Ràng buộc toàn vẹn do xuất hiện chu trình</vt:lpstr>
      <vt:lpstr>Ràng buộc khoá chính</vt:lpstr>
      <vt:lpstr>Ví dụ sai về PK</vt:lpstr>
      <vt:lpstr>Ràng buộc khoá ngoại (tham chiếu)</vt:lpstr>
      <vt:lpstr>Đặc điểm khoá ngoại</vt:lpstr>
      <vt:lpstr>Ví dụ</vt:lpstr>
      <vt:lpstr>Ví dụ (tt)</vt:lpstr>
      <vt:lpstr>Các lưu ý</vt:lpstr>
      <vt:lpstr>Một số trường hợp đặc biệt</vt:lpstr>
      <vt:lpstr>Ví dụ về vi phạm khoá ngoại</vt:lpstr>
      <vt:lpstr>Bài tập: Thiết kế lược đồ quan hệ cho CSDL quản lý đề tài tốt nghiệp như sau</vt:lpstr>
      <vt:lpstr>MÔ HÌNH DỮ LIỆU XML</vt:lpstr>
      <vt:lpstr>GIỚI THIỆU</vt:lpstr>
      <vt:lpstr>XML</vt:lpstr>
      <vt:lpstr>Ví dụ</vt:lpstr>
      <vt:lpstr>Cấu trúc cơ bản của một CSDL XML</vt:lpstr>
      <vt:lpstr>TÀI LIỆU THAM KHẢO</vt:lpstr>
      <vt:lpstr>PowerPoint Presentation</vt:lpstr>
      <vt:lpstr>Bài tập</vt:lpstr>
      <vt:lpstr>PHỤ LỤC: CHUẨN HOÁ CSDL</vt:lpstr>
      <vt:lpstr>Giới thiệu</vt:lpstr>
      <vt:lpstr>Dạng chuẩn 1</vt:lpstr>
      <vt:lpstr>Ví dụ</vt:lpstr>
      <vt:lpstr>Dạng chuẩn 2</vt:lpstr>
      <vt:lpstr>Phụ thuộc hàm</vt:lpstr>
      <vt:lpstr>Dạng chuẩn 3</vt:lpstr>
      <vt:lpstr>Dạng chuẩn 4 (Boyce-Codd-Kent)</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Phạm Nhật Duy</cp:lastModifiedBy>
  <cp:revision>1039</cp:revision>
  <cp:lastPrinted>2019-06-18T07:05:10Z</cp:lastPrinted>
  <dcterms:created xsi:type="dcterms:W3CDTF">2008-06-14T04:13:27Z</dcterms:created>
  <dcterms:modified xsi:type="dcterms:W3CDTF">2023-03-14T08:27:04Z</dcterms:modified>
</cp:coreProperties>
</file>