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410" r:id="rId5"/>
    <p:sldId id="383" r:id="rId6"/>
    <p:sldId id="391" r:id="rId7"/>
    <p:sldId id="408" r:id="rId8"/>
    <p:sldId id="414" r:id="rId9"/>
    <p:sldId id="428" r:id="rId10"/>
    <p:sldId id="415" r:id="rId11"/>
    <p:sldId id="419" r:id="rId12"/>
    <p:sldId id="416" r:id="rId13"/>
    <p:sldId id="423" r:id="rId14"/>
    <p:sldId id="427" r:id="rId15"/>
    <p:sldId id="417" r:id="rId16"/>
    <p:sldId id="424" r:id="rId17"/>
    <p:sldId id="425" r:id="rId18"/>
    <p:sldId id="418" r:id="rId19"/>
    <p:sldId id="420" r:id="rId20"/>
    <p:sldId id="426" r:id="rId21"/>
    <p:sldId id="411" r:id="rId22"/>
    <p:sldId id="421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6327" autoAdjust="0"/>
  </p:normalViewPr>
  <p:slideViewPr>
    <p:cSldViewPr snapToGrid="0">
      <p:cViewPr varScale="1">
        <p:scale>
          <a:sx n="83" d="100"/>
          <a:sy n="83" d="100"/>
        </p:scale>
        <p:origin x="52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72B2F-E5E5-61CD-E6B6-D914A6E3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564BF-BAEA-0D9E-3079-0B3572E2A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C1085-DC0A-9050-CE19-2F652D694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A656F-0197-C19A-FAE5-929F4C451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8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0AA44-15F2-5908-5E68-FAFA8B097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CB1503-189C-97DD-4920-8BC35EF24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66588-E1E4-AE91-AC3C-AE5AF4057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32174-FB09-B409-ECDD-D585E4CBF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9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0806-933A-C7F2-D919-0F0D6C078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929A2-2C57-C98B-5026-FB8EF4665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9B6F0-EBE4-1391-2869-45BBAA405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82303-DF41-BA88-5437-A4982D190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18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D97B-4F8B-F578-5A7E-19215326E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B4288-4428-2676-9222-E1A6DB538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1314F-79A0-3F3E-BDE5-AD96F626F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7DD1-0DD4-D162-5DAA-1E31D88B1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39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8732-621A-D23F-6782-E3356BA6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4D864-D2A5-8D15-8192-4CA4F6E4D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C5B2D-1CA2-529F-76BF-9738E0ACD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74155-E848-7C4A-D78A-F61E94DB8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25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D3E80-BA18-E0C7-A34A-888DDC86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60B1E-8C20-67FF-FB0C-0DF683871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8A5FB-6D6A-278E-56E2-5C66CE990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F93C8-768A-4BB1-2B11-C4815C2A0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9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34680-251E-7834-B114-DF011A4D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D812C-FDE7-6C27-3A82-42661974E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3FB22-03B5-B1D9-AF76-1B7CF9E21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50751-B05F-7318-54CE-A6913151A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4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2ABF-DF9E-89C8-EFAD-D926B74C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51C49-2286-C881-4B5A-956CAA678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4F95A5-FAA2-348D-4086-E2212DA36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EC83D-A38A-F820-102E-4841FF95F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5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A128D-78CD-1E4D-A0B5-87F4F45B8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0E953-1436-A135-8181-85BF39923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82F39-0033-E695-613C-678A23A30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11683-8D0E-F007-9916-4BDC2A9E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15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77364-7B61-4E33-7C1D-868B311F7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331A1-E2F6-B00A-5AAD-7C5B88E5D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58E746-A525-B387-699D-EA531ECC4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5242-8EE2-A85D-DD8F-3D28D01FC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8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55D6-1060-968E-89ED-3E5037F3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EF854-7CB0-6164-6BE6-A875F6FFA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514F4B-4E6E-8C7C-ED33-080456464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FE14-BD5B-FC28-FCBC-A4DE72BA0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9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72B8F-7F7C-D21F-A572-4E8BE537D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9572F-5C30-F4E6-910D-FEB17DFE5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9C79A-1BCC-96D7-2BEC-34FA638D5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1FF8A-DE52-0284-18E1-D1D5A249C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7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AB10-ADFC-9CDE-A474-40C32E8DD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4EF12-9273-16B5-5408-2A2EEBAED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67499-C2E6-B116-9DE0-F692563E3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8231-6C99-AC75-7790-9CA8AA763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8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DB228-2276-5B86-CDC9-508EF6F1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5E1FD0-039D-9BED-3026-78F3D8E01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E31CC-2EA1-53EB-4B91-CEE9F1B39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B13E-8001-BA21-CD35-BAD577394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7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1C38-1497-B696-E0A5-9C3DF3010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E43BD-F1A9-3005-1FB2-D5100C5D4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C0877F-98F1-47F0-B261-2C11214A1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47B2-351B-9879-5A77-ABEA97A42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0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indent="-283464">
              <a:spcBef>
                <a:spcPts val="6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Text-guided image editing</a:t>
            </a: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683A2-E79B-1DA0-CC05-E2692CDA8F39}"/>
              </a:ext>
            </a:extLst>
          </p:cNvPr>
          <p:cNvSpPr txBox="1"/>
          <p:nvPr/>
        </p:nvSpPr>
        <p:spPr>
          <a:xfrm>
            <a:off x="6309904" y="4180021"/>
            <a:ext cx="548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Paper: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Nam, H., Kwon, G., Park, G. Y., &amp; Ye, J. C. (2024). Contrastive denoising score for text-guided latent diffusion image editing.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5A68F-D469-C063-3E88-48D06593B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AAA4-E01E-7325-9819-91B11456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Latent Diffusion Model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477-5A99-50E6-0B78-0EB53AC2E6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in </a:t>
            </a:r>
            <a:r>
              <a:rPr lang="en-US" b="1" dirty="0"/>
              <a:t>High-resolution image synthesis with latent diffusion models </a:t>
            </a:r>
            <a:r>
              <a:rPr lang="en-US" dirty="0"/>
              <a:t>by Rombach, R., </a:t>
            </a:r>
            <a:r>
              <a:rPr lang="en-US" dirty="0" err="1"/>
              <a:t>Blattmann</a:t>
            </a:r>
            <a:r>
              <a:rPr lang="en-US" dirty="0"/>
              <a:t>, A., Lorenz, D., Esser, P., &amp; </a:t>
            </a:r>
            <a:r>
              <a:rPr lang="en-US" dirty="0" err="1"/>
              <a:t>Ommer</a:t>
            </a:r>
            <a:r>
              <a:rPr lang="en-US" dirty="0"/>
              <a:t>, B. (2022).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applying diffusion directly to high-dimensional pixel space, the model learns and denoises in a compressed latent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</a:t>
            </a:r>
            <a:r>
              <a:rPr lang="en-US" b="1" dirty="0"/>
              <a:t>cross-attention layers</a:t>
            </a:r>
            <a:r>
              <a:rPr lang="en-US" dirty="0"/>
              <a:t> that enable </a:t>
            </a:r>
            <a:r>
              <a:rPr lang="en-US" b="1" dirty="0"/>
              <a:t>flexible control</a:t>
            </a:r>
            <a:r>
              <a:rPr lang="en-US" dirty="0"/>
              <a:t> over image generation.</a:t>
            </a:r>
          </a:p>
        </p:txBody>
      </p:sp>
      <p:pic>
        <p:nvPicPr>
          <p:cNvPr id="10" name="Picture 9" descr="A collage of different buildings&#10;&#10;AI-generated content may be incorrect.">
            <a:extLst>
              <a:ext uri="{FF2B5EF4-FFF2-40B4-BE49-F238E27FC236}">
                <a16:creationId xmlns:a16="http://schemas.microsoft.com/office/drawing/2014/main" id="{1F8E15B7-231F-6EBD-C40E-BF791629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23" t="-4" r="59983" b="5"/>
          <a:stretch/>
        </p:blipFill>
        <p:spPr>
          <a:xfrm>
            <a:off x="5608320" y="2676525"/>
            <a:ext cx="5790565" cy="3597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873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7C8DC-520F-A13E-19A4-CC2F8606A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5ECE-C467-4F34-BD87-4D144DDF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Latent Diffusion Model (2)</a:t>
            </a:r>
          </a:p>
        </p:txBody>
      </p:sp>
      <p:pic>
        <p:nvPicPr>
          <p:cNvPr id="5" name="Picture 4" descr="Diagram of a diagram of a flowchart&#10;&#10;AI-generated content may be incorrect.">
            <a:extLst>
              <a:ext uri="{FF2B5EF4-FFF2-40B4-BE49-F238E27FC236}">
                <a16:creationId xmlns:a16="http://schemas.microsoft.com/office/drawing/2014/main" id="{C3BD097C-6C62-35DD-1C0E-3C4D72AC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3" y="3117800"/>
            <a:ext cx="5746750" cy="2902109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046A1-9401-9237-3F00-FDDCE53A3DE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6731462" y="2478117"/>
                <a:ext cx="4246418" cy="4181475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 VAE compresses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a compact latent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removing imperceptible details while retaining semantic information.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for training a diffusion model (U-Net). Noise is added to the latent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A U-Net denoiser is trained to reverse this noising process and reconstruct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Use Cross-Attention to inject conditioning inputs, allowing the model to generate images based on text prompts.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046A1-9401-9237-3F00-FDDCE53A3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6731462" y="2478117"/>
                <a:ext cx="4246418" cy="4181475"/>
              </a:xfrm>
              <a:blipFill>
                <a:blip r:embed="rId4"/>
                <a:stretch>
                  <a:fillRect l="-3443" t="-1606" r="-1865" b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36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84EF-A610-3FF3-C618-BC3DB955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F51E-DE49-6095-A3EC-7E3CFA83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Score distillation sampling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260D-07CA-4332-4FFA-024744C956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937760" cy="30777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in </a:t>
            </a:r>
            <a:r>
              <a:rPr lang="en-US" b="1" dirty="0" err="1"/>
              <a:t>Dreamfusion</a:t>
            </a:r>
            <a:r>
              <a:rPr lang="en-US" b="1" dirty="0"/>
              <a:t>: Text-to-3d using 2d diffusion </a:t>
            </a:r>
            <a:r>
              <a:rPr lang="en-US" dirty="0"/>
              <a:t>by Poole, B., Jain, A., Barron, J. T., &amp; Mildenhall, B. (2022).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Deal with the problem of </a:t>
            </a:r>
            <a:r>
              <a:rPr lang="en-US" b="1" dirty="0"/>
              <a:t>generating a 3D image from a text </a:t>
            </a:r>
            <a:r>
              <a:rPr lang="en-US" dirty="0"/>
              <a:t>without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Showed that pretrained 2D image-text models may be used for 3D synthesis, though 3D objects produced by this approach tend to lack realism and accuracy.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EBB6A-8F73-D1EE-5ED7-94EB136E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65" y="3039311"/>
            <a:ext cx="5234801" cy="23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E884B-AE72-67DA-C0F7-359CB3AD1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0D75-515F-FDBA-A591-95746465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Score distillation sampling (2)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FD15E1-483A-BB75-2440-0B04F61D15E8}"/>
              </a:ext>
            </a:extLst>
          </p:cNvPr>
          <p:cNvGrpSpPr/>
          <p:nvPr/>
        </p:nvGrpSpPr>
        <p:grpSpPr>
          <a:xfrm>
            <a:off x="3452226" y="2039480"/>
            <a:ext cx="8304078" cy="4439919"/>
            <a:chOff x="2733006" y="2306320"/>
            <a:chExt cx="8304078" cy="443991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155B7F5-70EE-EDEC-57D0-6007DFEDEDB7}"/>
                </a:ext>
              </a:extLst>
            </p:cNvPr>
            <p:cNvSpPr/>
            <p:nvPr/>
          </p:nvSpPr>
          <p:spPr>
            <a:xfrm>
              <a:off x="2733006" y="2306320"/>
              <a:ext cx="8304078" cy="4439919"/>
            </a:xfrm>
            <a:prstGeom prst="roundRect">
              <a:avLst>
                <a:gd name="adj" fmla="val 797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N times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9C26BDD-42FC-333B-3676-8EA687D34F3E}"/>
                </a:ext>
              </a:extLst>
            </p:cNvPr>
            <p:cNvGrpSpPr/>
            <p:nvPr/>
          </p:nvGrpSpPr>
          <p:grpSpPr>
            <a:xfrm>
              <a:off x="2963224" y="2440009"/>
              <a:ext cx="7978820" cy="4172541"/>
              <a:chOff x="2786250" y="2353666"/>
              <a:chExt cx="7978820" cy="417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19DBA83B-334F-F2D9-58CC-05DADAEC98AB}"/>
                      </a:ext>
                    </a:extLst>
                  </p:cNvPr>
                  <p:cNvSpPr/>
                  <p:nvPr/>
                </p:nvSpPr>
                <p:spPr>
                  <a:xfrm>
                    <a:off x="7862311" y="3982736"/>
                    <a:ext cx="2902759" cy="9144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𝑑𝑖𝑓𝑓𝑢𝑠𝑖𝑜𝑛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𝒕𝒆𝒙𝒕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b="1" i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19DBA83B-334F-F2D9-58CC-05DADAEC9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2311" y="3982736"/>
                    <a:ext cx="2902759" cy="9144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05C3CA7-2ECF-3942-536E-6D20367FAA2B}"/>
                  </a:ext>
                </a:extLst>
              </p:cNvPr>
              <p:cNvGrpSpPr/>
              <p:nvPr/>
            </p:nvGrpSpPr>
            <p:grpSpPr>
              <a:xfrm>
                <a:off x="5237537" y="2353666"/>
                <a:ext cx="2902759" cy="4172541"/>
                <a:chOff x="6338081" y="2353666"/>
                <a:chExt cx="2902759" cy="41725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13034F88-4C50-CE25-BBB8-1073FA6E1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8082" y="2353666"/>
                      <a:ext cx="2902758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13034F88-4C50-CE25-BBB8-1073FA6E14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8082" y="2353666"/>
                      <a:ext cx="2902758" cy="91440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C085B4A2-1D3D-1887-A8D7-E30E8F6F4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8081" y="5611807"/>
                      <a:ext cx="2902759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𝝐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C085B4A2-1D3D-1887-A8D7-E30E8F6F43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8081" y="5611807"/>
                      <a:ext cx="2902759" cy="9144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10DC773-BFE4-D4EB-4FEC-B86EFA7C9781}"/>
                  </a:ext>
                </a:extLst>
              </p:cNvPr>
              <p:cNvGrpSpPr/>
              <p:nvPr/>
            </p:nvGrpSpPr>
            <p:grpSpPr>
              <a:xfrm>
                <a:off x="2786250" y="3121213"/>
                <a:ext cx="1834247" cy="2637446"/>
                <a:chOff x="3601935" y="3608571"/>
                <a:chExt cx="1834247" cy="26374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81A84261-35E3-55EE-F785-57153C30C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382" y="3608571"/>
                      <a:ext cx="1828800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</m:d>
                          </m:oMath>
                        </m:oMathPara>
                      </a14:m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81A84261-35E3-55EE-F785-57153C30C4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7382" y="3608571"/>
                      <a:ext cx="1828800" cy="9144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AC82F805-7206-D255-300C-533835DBE3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1935" y="5331617"/>
                      <a:ext cx="1828800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𝑈𝑝𝑑𝑎𝑡𝑒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AC82F805-7206-D255-300C-533835DBE3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1935" y="5331617"/>
                      <a:ext cx="1828800" cy="914400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6E50A2D-B343-923C-D68B-649FC0608CBE}"/>
                  </a:ext>
                </a:extLst>
              </p:cNvPr>
              <p:cNvCxnSpPr>
                <a:cxnSpLocks/>
                <a:stCxn id="10" idx="0"/>
                <a:endCxn id="11" idx="1"/>
              </p:cNvCxnSpPr>
              <p:nvPr/>
            </p:nvCxnSpPr>
            <p:spPr>
              <a:xfrm flipV="1">
                <a:off x="3706097" y="2810866"/>
                <a:ext cx="1531441" cy="310347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11507A5-FB9D-A306-5A68-952CF5A46537}"/>
                  </a:ext>
                </a:extLst>
              </p:cNvPr>
              <p:cNvCxnSpPr>
                <a:cxnSpLocks/>
                <a:stCxn id="11" idx="3"/>
                <a:endCxn id="13" idx="0"/>
              </p:cNvCxnSpPr>
              <p:nvPr/>
            </p:nvCxnSpPr>
            <p:spPr>
              <a:xfrm>
                <a:off x="8140296" y="2810866"/>
                <a:ext cx="1173395" cy="1171870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3451B8B-14A7-9ECC-C187-4F6B245738A8}"/>
                  </a:ext>
                </a:extLst>
              </p:cNvPr>
              <p:cNvCxnSpPr>
                <a:cxnSpLocks/>
                <a:stCxn id="13" idx="2"/>
                <a:endCxn id="14" idx="3"/>
              </p:cNvCxnSpPr>
              <p:nvPr/>
            </p:nvCxnSpPr>
            <p:spPr>
              <a:xfrm flipH="1">
                <a:off x="8140296" y="4897136"/>
                <a:ext cx="1173395" cy="1171871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104BC35-993B-450A-FA13-8BA8DAE79BFB}"/>
                  </a:ext>
                </a:extLst>
              </p:cNvPr>
              <p:cNvCxnSpPr>
                <a:cxnSpLocks/>
                <a:stCxn id="14" idx="1"/>
                <a:endCxn id="19" idx="2"/>
              </p:cNvCxnSpPr>
              <p:nvPr/>
            </p:nvCxnSpPr>
            <p:spPr>
              <a:xfrm flipH="1" flipV="1">
                <a:off x="3700650" y="5758659"/>
                <a:ext cx="1536887" cy="310348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6EAAA05-9EE0-740E-75E0-81CF495DF26F}"/>
                  </a:ext>
                </a:extLst>
              </p:cNvPr>
              <p:cNvCxnSpPr>
                <a:cxnSpLocks/>
                <a:stCxn id="19" idx="0"/>
                <a:endCxn id="10" idx="2"/>
              </p:cNvCxnSpPr>
              <p:nvPr/>
            </p:nvCxnSpPr>
            <p:spPr>
              <a:xfrm flipV="1">
                <a:off x="3700650" y="4035613"/>
                <a:ext cx="5447" cy="808646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B15E87-22E7-2DDE-F088-3962D594D6D1}"/>
              </a:ext>
            </a:extLst>
          </p:cNvPr>
          <p:cNvSpPr txBox="1"/>
          <p:nvPr/>
        </p:nvSpPr>
        <p:spPr>
          <a:xfrm>
            <a:off x="565005" y="2735946"/>
            <a:ext cx="27579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each text prompt, we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 a randomly initialized 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from scratch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need to fine-tune diffusion model.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diffusion model output as an additional loss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B37A3-BCF5-F1F8-A122-981AC257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278F-404C-ECE1-4B87-FAFDFE19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Score distillation sampling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00709-6BE5-5B6D-2254-7FA2FF95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0" y="2418605"/>
            <a:ext cx="11732461" cy="41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EAA4B-C3F1-1B48-3158-4D3ED48E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FC32-CC78-D476-E6F5-D1F16B45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Delta denoising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18D6-FA3A-96D9-8586-EBC4E00D5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169A-5AF4-B4A7-CE5F-8B0E5C8FC4D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73900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9F0C-9577-8940-1391-AE9916EF3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628D38-5894-8986-A00D-32F45E6C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Paper contribution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133A00-74EE-8670-2993-66F9A0D11F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Latent diffusion model and Stable diffusion</a:t>
            </a:r>
          </a:p>
          <a:p>
            <a:r>
              <a:rPr lang="en-US" dirty="0"/>
              <a:t>Score distillation sampling</a:t>
            </a:r>
          </a:p>
          <a:p>
            <a:r>
              <a:rPr lang="en-US" dirty="0"/>
              <a:t>Delta denoising score</a:t>
            </a:r>
          </a:p>
          <a:p>
            <a:r>
              <a:rPr lang="en-US" dirty="0"/>
              <a:t>Contrastive Unpaired Translation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229F0-BA51-1412-EF0F-99DF835B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F2F43CC-4665-A78B-EB3A-2ACDC8E4F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70E0211-E539-82D7-FC0A-0E797D53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87C2B8E-2FE0-7361-A806-1822B7D5D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621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F32B-1987-AD69-3A68-1FA3ABC2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31CF-912F-AC1B-1CD6-6532F25F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Contrastive Denoising Score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831231B-D939-B442-3F9D-6DAA7E0A3C9E}"/>
              </a:ext>
            </a:extLst>
          </p:cNvPr>
          <p:cNvGrpSpPr/>
          <p:nvPr/>
        </p:nvGrpSpPr>
        <p:grpSpPr>
          <a:xfrm>
            <a:off x="3452226" y="2039480"/>
            <a:ext cx="8304078" cy="4439919"/>
            <a:chOff x="2733006" y="2306320"/>
            <a:chExt cx="8304078" cy="443991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141DB97-C3DF-052A-BEE2-F286C3E66A50}"/>
                </a:ext>
              </a:extLst>
            </p:cNvPr>
            <p:cNvSpPr/>
            <p:nvPr/>
          </p:nvSpPr>
          <p:spPr>
            <a:xfrm>
              <a:off x="2733006" y="2306320"/>
              <a:ext cx="8304078" cy="4439919"/>
            </a:xfrm>
            <a:prstGeom prst="roundRect">
              <a:avLst>
                <a:gd name="adj" fmla="val 797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N times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59D9D40-50C9-BDC1-AD07-5E521ED9CB7A}"/>
                </a:ext>
              </a:extLst>
            </p:cNvPr>
            <p:cNvGrpSpPr/>
            <p:nvPr/>
          </p:nvGrpSpPr>
          <p:grpSpPr>
            <a:xfrm>
              <a:off x="2963224" y="2440009"/>
              <a:ext cx="7978820" cy="4172541"/>
              <a:chOff x="2786250" y="2353666"/>
              <a:chExt cx="7978820" cy="417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06738DE5-D739-3518-5263-02ED691BA2EB}"/>
                      </a:ext>
                    </a:extLst>
                  </p:cNvPr>
                  <p:cNvSpPr/>
                  <p:nvPr/>
                </p:nvSpPr>
                <p:spPr>
                  <a:xfrm>
                    <a:off x="7862311" y="3982736"/>
                    <a:ext cx="2902759" cy="9144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𝑑𝑖𝑓𝑓𝑢𝑠𝑖𝑜𝑛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𝒕𝒆𝒙𝒕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b="1" i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06738DE5-D739-3518-5263-02ED691BA2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2311" y="3982736"/>
                    <a:ext cx="2902759" cy="9144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2E67EFC-C1C5-B435-068D-826766AAFABB}"/>
                  </a:ext>
                </a:extLst>
              </p:cNvPr>
              <p:cNvGrpSpPr/>
              <p:nvPr/>
            </p:nvGrpSpPr>
            <p:grpSpPr>
              <a:xfrm>
                <a:off x="5237537" y="2353666"/>
                <a:ext cx="2902759" cy="4172541"/>
                <a:chOff x="6338081" y="2353666"/>
                <a:chExt cx="2902759" cy="41725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0A86D2D8-B890-C2B5-C965-02BAD48A5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8082" y="2353666"/>
                      <a:ext cx="2902758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0A86D2D8-B890-C2B5-C965-02BAD48A5A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8082" y="2353666"/>
                      <a:ext cx="2902758" cy="91440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F15DCB94-E394-94FA-E7E7-B475BF2C9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8081" y="5611807"/>
                      <a:ext cx="2902759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𝝐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F15DCB94-E394-94FA-E7E7-B475BF2C9EA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8081" y="5611807"/>
                      <a:ext cx="2902759" cy="9144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6F2CCCA-7E33-AE7C-40AD-291D447355E3}"/>
                  </a:ext>
                </a:extLst>
              </p:cNvPr>
              <p:cNvGrpSpPr/>
              <p:nvPr/>
            </p:nvGrpSpPr>
            <p:grpSpPr>
              <a:xfrm>
                <a:off x="2786250" y="3121213"/>
                <a:ext cx="1834247" cy="2637446"/>
                <a:chOff x="3601935" y="3608571"/>
                <a:chExt cx="1834247" cy="26374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9B8D6F2A-5FA4-9E5B-8FFF-ABEC96562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382" y="3608571"/>
                      <a:ext cx="1828800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</m:d>
                          </m:oMath>
                        </m:oMathPara>
                      </a14:m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9B8D6F2A-5FA4-9E5B-8FFF-ABEC965620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7382" y="3608571"/>
                      <a:ext cx="1828800" cy="9144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83AD560F-D879-068E-3F35-262899BF9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1935" y="5331617"/>
                      <a:ext cx="1828800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𝑈𝑝𝑑𝑎𝑡𝑒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83AD560F-D879-068E-3F35-262899BF91F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1935" y="5331617"/>
                      <a:ext cx="1828800" cy="914400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A1A3995-4DF7-0E82-D366-CF9F36D3A041}"/>
                  </a:ext>
                </a:extLst>
              </p:cNvPr>
              <p:cNvCxnSpPr>
                <a:cxnSpLocks/>
                <a:stCxn id="10" idx="0"/>
                <a:endCxn id="11" idx="1"/>
              </p:cNvCxnSpPr>
              <p:nvPr/>
            </p:nvCxnSpPr>
            <p:spPr>
              <a:xfrm flipV="1">
                <a:off x="3706097" y="2810866"/>
                <a:ext cx="1531441" cy="310347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198B9B7-A803-9625-F8F8-A3CE99E4739D}"/>
                  </a:ext>
                </a:extLst>
              </p:cNvPr>
              <p:cNvCxnSpPr>
                <a:cxnSpLocks/>
                <a:stCxn id="11" idx="3"/>
                <a:endCxn id="13" idx="0"/>
              </p:cNvCxnSpPr>
              <p:nvPr/>
            </p:nvCxnSpPr>
            <p:spPr>
              <a:xfrm>
                <a:off x="8140296" y="2810866"/>
                <a:ext cx="1173395" cy="1171870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25DCEAE-76F5-DF63-6DA4-D0C7F5635502}"/>
                  </a:ext>
                </a:extLst>
              </p:cNvPr>
              <p:cNvCxnSpPr>
                <a:cxnSpLocks/>
                <a:stCxn id="13" idx="2"/>
                <a:endCxn id="14" idx="3"/>
              </p:cNvCxnSpPr>
              <p:nvPr/>
            </p:nvCxnSpPr>
            <p:spPr>
              <a:xfrm flipH="1">
                <a:off x="8140296" y="4897136"/>
                <a:ext cx="1173395" cy="1171871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301D1E3-2558-8ED5-818F-B08C03AAB44C}"/>
                  </a:ext>
                </a:extLst>
              </p:cNvPr>
              <p:cNvCxnSpPr>
                <a:cxnSpLocks/>
                <a:stCxn id="14" idx="1"/>
                <a:endCxn id="19" idx="2"/>
              </p:cNvCxnSpPr>
              <p:nvPr/>
            </p:nvCxnSpPr>
            <p:spPr>
              <a:xfrm flipH="1" flipV="1">
                <a:off x="3700650" y="5758659"/>
                <a:ext cx="1536887" cy="310348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11BED68-3879-85F8-BC2C-E15D1D545DCF}"/>
                  </a:ext>
                </a:extLst>
              </p:cNvPr>
              <p:cNvCxnSpPr>
                <a:cxnSpLocks/>
                <a:stCxn id="19" idx="0"/>
                <a:endCxn id="10" idx="2"/>
              </p:cNvCxnSpPr>
              <p:nvPr/>
            </p:nvCxnSpPr>
            <p:spPr>
              <a:xfrm flipV="1">
                <a:off x="3700650" y="4035613"/>
                <a:ext cx="5447" cy="808646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A27EA41-852C-50FE-BCC8-D0BAFC62D9DB}"/>
              </a:ext>
            </a:extLst>
          </p:cNvPr>
          <p:cNvSpPr txBox="1"/>
          <p:nvPr/>
        </p:nvSpPr>
        <p:spPr>
          <a:xfrm>
            <a:off x="565005" y="2735946"/>
            <a:ext cx="27579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each text prompt, we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 a randomly initialized 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from scratch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need to fine-tune diffusion model.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diffusion model output as an additional loss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8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D9BF3-A50D-DEE7-5DC9-FBA084D0D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222DDE-9615-316D-C325-3709E3FB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37224E-6E62-149D-4D8E-6883B4D00D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864CA2-2285-1C6E-DEE3-8AD6DF3E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1414FA1-4D45-4BD7-9195-E413D7586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05EE4E2-938A-5776-7591-D4073E579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FC96518-C646-4FC3-6D1D-964AA64F0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5754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9F9CE-6DB9-0B5D-6402-34B9CAAE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D5487-E933-78AC-4987-A5017DE5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2E02E5-4437-04E6-0864-6DD596C8F0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4017962"/>
          </a:xfrm>
        </p:spPr>
        <p:txBody>
          <a:bodyPr>
            <a:noAutofit/>
          </a:bodyPr>
          <a:lstStyle/>
          <a:p>
            <a:r>
              <a:rPr lang="en-US" sz="1400" b="1" dirty="0"/>
              <a:t>1. Key Observations</a:t>
            </a:r>
          </a:p>
          <a:p>
            <a:r>
              <a:rPr lang="en-US" sz="1400" dirty="0"/>
              <a:t>🔹 CDS improves </a:t>
            </a:r>
            <a:r>
              <a:rPr lang="en-US" sz="1400" b="1" dirty="0"/>
              <a:t>denoising quality</a:t>
            </a:r>
            <a:r>
              <a:rPr lang="en-US" sz="1400" dirty="0"/>
              <a:t>, leading to </a:t>
            </a:r>
            <a:r>
              <a:rPr lang="en-US" sz="1400" b="1" dirty="0"/>
              <a:t>sharper and more coherent images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🔹 The </a:t>
            </a:r>
            <a:r>
              <a:rPr lang="en-US" sz="1400" b="1" dirty="0"/>
              <a:t>contrastive loss helps the model differentiate noise scales</a:t>
            </a:r>
            <a:r>
              <a:rPr lang="en-US" sz="1400" dirty="0"/>
              <a:t> more effectively.</a:t>
            </a:r>
            <a:br>
              <a:rPr lang="en-US" sz="1400" dirty="0"/>
            </a:br>
            <a:r>
              <a:rPr lang="en-US" sz="1400" dirty="0"/>
              <a:t>🔹 </a:t>
            </a:r>
            <a:r>
              <a:rPr lang="en-US" sz="1400" b="1" dirty="0"/>
              <a:t>Trade-offs exist</a:t>
            </a:r>
            <a:r>
              <a:rPr lang="en-US" sz="1400" dirty="0"/>
              <a:t>: Better quality but </a:t>
            </a:r>
            <a:r>
              <a:rPr lang="en-US" sz="1400" b="1" dirty="0"/>
              <a:t>higher computational cost</a:t>
            </a:r>
            <a:r>
              <a:rPr lang="en-US" sz="1400" dirty="0"/>
              <a:t> compared to standard diffusion.</a:t>
            </a:r>
          </a:p>
          <a:p>
            <a:r>
              <a:rPr lang="en-US" sz="1400" b="1" dirty="0"/>
              <a:t>2. Challenges &amp; Limitations</a:t>
            </a:r>
          </a:p>
          <a:p>
            <a:r>
              <a:rPr lang="en-US" sz="1400" dirty="0"/>
              <a:t>⚠️ </a:t>
            </a:r>
            <a:r>
              <a:rPr lang="en-US" sz="1400" b="1" dirty="0"/>
              <a:t>Tuning contrastive loss weight is crucial</a:t>
            </a:r>
            <a:r>
              <a:rPr lang="en-US" sz="1400" dirty="0"/>
              <a:t> – too high can lead to overfitting, too low has minimal effect.</a:t>
            </a:r>
            <a:br>
              <a:rPr lang="en-US" sz="1400" dirty="0"/>
            </a:br>
            <a:r>
              <a:rPr lang="en-US" sz="1400" dirty="0"/>
              <a:t>⚠️ </a:t>
            </a:r>
            <a:r>
              <a:rPr lang="en-US" sz="1400" b="1" dirty="0"/>
              <a:t>Computationally expensive</a:t>
            </a:r>
            <a:r>
              <a:rPr lang="en-US" sz="1400" dirty="0"/>
              <a:t> – additional contrastive loss increases training time.</a:t>
            </a:r>
            <a:br>
              <a:rPr lang="en-US" sz="1400" dirty="0"/>
            </a:br>
            <a:r>
              <a:rPr lang="en-US" sz="1400" dirty="0"/>
              <a:t>⚠️ </a:t>
            </a:r>
            <a:r>
              <a:rPr lang="en-US" sz="1400" b="1" dirty="0"/>
              <a:t>Limited benchmark studies</a:t>
            </a:r>
            <a:r>
              <a:rPr lang="en-US" sz="1400" dirty="0"/>
              <a:t> – needs further testing on diverse datasets.</a:t>
            </a:r>
          </a:p>
          <a:p>
            <a:r>
              <a:rPr lang="en-US" sz="1400" b="1" dirty="0"/>
              <a:t>3. Future Directions</a:t>
            </a:r>
          </a:p>
          <a:p>
            <a:r>
              <a:rPr lang="en-US" sz="1400" dirty="0"/>
              <a:t>➡️ Optimize CDS to </a:t>
            </a:r>
            <a:r>
              <a:rPr lang="en-US" sz="1400" b="1" dirty="0"/>
              <a:t>reduce computational overhead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➡️ Experiment with </a:t>
            </a:r>
            <a:r>
              <a:rPr lang="en-US" sz="1400" b="1" dirty="0"/>
              <a:t>different contrastive loss formulations</a:t>
            </a:r>
            <a:r>
              <a:rPr lang="en-US" sz="1400" dirty="0"/>
              <a:t>.</a:t>
            </a:r>
            <a:br>
              <a:rPr lang="en-US" sz="1400" dirty="0"/>
            </a:br>
            <a:r>
              <a:rPr lang="en-US" sz="1400" dirty="0"/>
              <a:t>➡️ Extend to other </a:t>
            </a:r>
            <a:r>
              <a:rPr lang="en-US" sz="1400" b="1" dirty="0"/>
              <a:t>modalities</a:t>
            </a:r>
            <a:r>
              <a:rPr lang="en-US" sz="1400" dirty="0"/>
              <a:t> beyond images (e.g., text, video).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9FA8E-5FC4-5474-75B3-8915F64A7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B5F71F-48DB-036A-EA4B-A6EA58BA7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24A04A-FF04-8507-6DFA-080415D58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743CA10-D543-E63C-A033-7A7B06C62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70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Paper contribution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Dam Viet Anh</a:t>
            </a:r>
          </a:p>
          <a:p>
            <a:r>
              <a:rPr lang="en-US" dirty="0"/>
              <a:t>Dinh </a:t>
            </a:r>
            <a:r>
              <a:rPr lang="en-US" dirty="0" err="1"/>
              <a:t>Thi</a:t>
            </a:r>
            <a:r>
              <a:rPr lang="en-US" dirty="0"/>
              <a:t> Hoa</a:t>
            </a:r>
          </a:p>
          <a:p>
            <a:r>
              <a:rPr lang="en-US" dirty="0"/>
              <a:t>Nguyen Thanh Ha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</a:p>
          <a:p>
            <a:r>
              <a:rPr lang="en-US" dirty="0"/>
              <a:t>Applications &amp; Challenges</a:t>
            </a:r>
          </a:p>
          <a:p>
            <a:r>
              <a:rPr lang="en-US" dirty="0"/>
              <a:t>Project objective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3558332"/>
            <a:ext cx="4522585" cy="17569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AI-powered image editing using text prompts instead of manual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i="1" dirty="0"/>
              <a:t>“A woman in glasses holding a dog in hat holding a dog holding a tiger"</a:t>
            </a:r>
            <a:r>
              <a:rPr lang="en-US" dirty="0"/>
              <a:t> → AI modifies the image accordingly.</a:t>
            </a:r>
          </a:p>
        </p:txBody>
      </p:sp>
      <p:sp>
        <p:nvSpPr>
          <p:cNvPr id="7" name="AutoShape 2" descr="A visual representation of text-guided image editing. The image consists of three parts: (1) an original image of a landscape with a clear blue sky, (2) a text prompt saying 'Make it a sunset', and (3) the modified output image where the sky has turned into a warm sunset with orange and pink hues. The images are connected with arrows showing the transformation process.">
            <a:extLst>
              <a:ext uri="{FF2B5EF4-FFF2-40B4-BE49-F238E27FC236}">
                <a16:creationId xmlns:a16="http://schemas.microsoft.com/office/drawing/2014/main" id="{8BD32FAB-FC36-1378-2E6C-24FE3128B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7862E2-8BC8-0615-0672-3944F6A7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542" y="2676525"/>
            <a:ext cx="6298759" cy="352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42087-E6DD-C411-BF91-25AE7B3C0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D306-7C67-3147-2C4F-3260528A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Applications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879-0C76-4648-A9E3-796E4A23397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7367385" cy="35974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🔹 Applications</a:t>
            </a:r>
            <a:br>
              <a:rPr lang="en-US" dirty="0"/>
            </a:br>
            <a:r>
              <a:rPr lang="en-US" dirty="0"/>
              <a:t>	✔ Change image styles (</a:t>
            </a:r>
            <a:r>
              <a:rPr lang="en-US" i="1" dirty="0"/>
              <a:t>"Make it look like a painting"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✔ Add/remove objects (</a:t>
            </a:r>
            <a:r>
              <a:rPr lang="en-US" i="1" dirty="0"/>
              <a:t>"Remove background"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✔ Modify attributes (</a:t>
            </a:r>
            <a:r>
              <a:rPr lang="en-US" i="1" dirty="0"/>
              <a:t>"Turn this frown into a smile"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⚠ Challenges</a:t>
            </a:r>
            <a:br>
              <a:rPr lang="en-US" dirty="0"/>
            </a:br>
            <a:r>
              <a:rPr lang="en-US" dirty="0"/>
              <a:t>	❌ Lack of fine control → AI might misinterpret prompts.</a:t>
            </a:r>
            <a:br>
              <a:rPr lang="en-US" dirty="0"/>
            </a:br>
            <a:r>
              <a:rPr lang="en-US" dirty="0"/>
              <a:t>	❌ Artifacts &amp; distortions → Unnatural or unwanted changes.</a:t>
            </a:r>
            <a:br>
              <a:rPr lang="en-US" dirty="0"/>
            </a:br>
            <a:r>
              <a:rPr lang="en-US" dirty="0"/>
              <a:t>	❌ Computational cost → Requires strong hardware.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F9073-1846-EDD2-78C2-6252C738ED2C}"/>
              </a:ext>
            </a:extLst>
          </p:cNvPr>
          <p:cNvGrpSpPr/>
          <p:nvPr/>
        </p:nvGrpSpPr>
        <p:grpSpPr>
          <a:xfrm>
            <a:off x="8214147" y="1918614"/>
            <a:ext cx="2233370" cy="4803150"/>
            <a:chOff x="8214147" y="2030412"/>
            <a:chExt cx="2233370" cy="48031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AB3A28-E2DC-55D2-BDA8-0484FC9B4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4147" y="2030412"/>
              <a:ext cx="2229161" cy="20767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EA2E27-E52E-E4BC-6CA2-C0015ED0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4147" y="4843367"/>
              <a:ext cx="2233370" cy="1990195"/>
            </a:xfrm>
            <a:prstGeom prst="rect">
              <a:avLst/>
            </a:prstGeom>
          </p:spPr>
        </p:pic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F4538987-ACE0-8364-9BAA-3E0A1A029A48}"/>
                </a:ext>
              </a:extLst>
            </p:cNvPr>
            <p:cNvSpPr/>
            <p:nvPr/>
          </p:nvSpPr>
          <p:spPr>
            <a:xfrm>
              <a:off x="9199418" y="4207439"/>
              <a:ext cx="471055" cy="52688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638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E27CD-38F6-0761-B6CB-EF5DF39D1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BF0A-DE59-B392-A4E0-3AADE5F0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D0DB-0476-ACB4-6C5F-A80C3A3662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8715895" cy="35974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Problems: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❌ Full fine-tuning large models is time-consuming</a:t>
            </a:r>
            <a:br>
              <a:rPr lang="en-US" dirty="0"/>
            </a:br>
            <a:r>
              <a:rPr lang="en-US" dirty="0"/>
              <a:t>❌ Standard diffusion models struggle with semantic consistency and fine details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Objectives: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✅ Explore the paper on </a:t>
            </a:r>
            <a:r>
              <a:rPr lang="en-US" b="1" dirty="0"/>
              <a:t>Contrastive Denoising Score (CDS)</a:t>
            </a:r>
            <a:r>
              <a:rPr lang="en-US" dirty="0"/>
              <a:t>, which improves diffusion models by enhancing denoising through contrastive learning.</a:t>
            </a:r>
          </a:p>
        </p:txBody>
      </p:sp>
    </p:spTree>
    <p:extLst>
      <p:ext uri="{BB962C8B-B14F-4D97-AF65-F5344CB8AC3E}">
        <p14:creationId xmlns:p14="http://schemas.microsoft.com/office/powerpoint/2010/main" val="11484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4954-D4F3-0CA2-BDF8-60065C0E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0AD1D3-1C98-A50A-593C-924A31E2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F7DF3C-53E8-EB51-7072-B7D3659AB8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Contrastive Unpaired Translation</a:t>
            </a:r>
          </a:p>
          <a:p>
            <a:r>
              <a:rPr lang="en-US" dirty="0"/>
              <a:t>Latent Diffusion Model</a:t>
            </a:r>
          </a:p>
          <a:p>
            <a:r>
              <a:rPr lang="en-US" dirty="0"/>
              <a:t>Score Distillation Sampling</a:t>
            </a:r>
          </a:p>
          <a:p>
            <a:r>
              <a:rPr lang="en-US" dirty="0"/>
              <a:t>Delta Denoising Score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EEBFCE-B71A-1449-411C-514D91FC1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8CFFE54-D6AD-99F4-08B0-BE3BE6CB6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632052F-96EB-F1D3-BF7A-280DA5444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1CCB6F6-462E-EE80-4EAB-15E98FB7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14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540F4-484E-BDB2-7D49-60E9D8112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F2BC-D11B-9B77-7BA9-594E097F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Contrastive Unpaired Translation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259A-02C3-89E0-3858-569B3C9731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937760" cy="32901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in </a:t>
            </a:r>
            <a:r>
              <a:rPr lang="en-US" b="1" dirty="0"/>
              <a:t>Contrastive learning for unpaired image-to-image translation </a:t>
            </a:r>
            <a:r>
              <a:rPr lang="en-US" dirty="0"/>
              <a:t>by Park, T., </a:t>
            </a:r>
            <a:r>
              <a:rPr lang="en-US" dirty="0" err="1"/>
              <a:t>Efros</a:t>
            </a:r>
            <a:r>
              <a:rPr lang="en-US" dirty="0"/>
              <a:t>, A. A., Zhang, R., &amp; Zhu, J. Y. (2020).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Deal with the problem of transforming images from </a:t>
            </a:r>
            <a:r>
              <a:rPr lang="en-US" b="1" dirty="0"/>
              <a:t>Domain A to Domain B</a:t>
            </a:r>
            <a:r>
              <a:rPr lang="en-US" dirty="0"/>
              <a:t> </a:t>
            </a:r>
            <a:r>
              <a:rPr lang="en-US" b="1" dirty="0"/>
              <a:t>without paired examples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Encouraging </a:t>
            </a:r>
            <a:r>
              <a:rPr lang="en-US" b="1" dirty="0"/>
              <a:t>content preservation </a:t>
            </a:r>
            <a:r>
              <a:rPr lang="en-US" dirty="0"/>
              <a:t>in unpaired image translation problems</a:t>
            </a:r>
          </a:p>
        </p:txBody>
      </p:sp>
      <p:pic>
        <p:nvPicPr>
          <p:cNvPr id="1026" name="Picture 2" descr="A comparison of different types of shoes&#10;&#10;AI-generated content may be incorrect.">
            <a:extLst>
              <a:ext uri="{FF2B5EF4-FFF2-40B4-BE49-F238E27FC236}">
                <a16:creationId xmlns:a16="http://schemas.microsoft.com/office/drawing/2014/main" id="{426B61B8-03B5-E682-50C7-1B168772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898" y="2936711"/>
            <a:ext cx="4490827" cy="276979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951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D2346-0077-8DD4-3F74-E8DAA2A9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7CB6-0B20-6B93-3AA9-3A03ECCC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Contrastive Unpaired Translation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993F4-7221-30CF-72B2-940357386E0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4" y="3242954"/>
            <a:ext cx="5287963" cy="2993364"/>
          </a:xfrm>
          <a:ln>
            <a:solidFill>
              <a:srgbClr val="002060"/>
            </a:solidFill>
          </a:ln>
        </p:spPr>
      </p:pic>
      <p:pic>
        <p:nvPicPr>
          <p:cNvPr id="8" name="Content Placeholder 7" descr="A diagram of a patchwise contrastive loss&#10;&#10;AI-generated content may be incorrect.">
            <a:extLst>
              <a:ext uri="{FF2B5EF4-FFF2-40B4-BE49-F238E27FC236}">
                <a16:creationId xmlns:a16="http://schemas.microsoft.com/office/drawing/2014/main" id="{8504990C-72F1-89DE-3EAF-85C42CAF63F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6096000" y="3369020"/>
            <a:ext cx="4491037" cy="2741231"/>
          </a:xfr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AF80DE4-9FF9-7A12-2BF3-C083A6E1856E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711199" y="5554417"/>
            <a:ext cx="7630319" cy="555834"/>
          </a:xfrm>
          <a:prstGeom prst="bentConnector4">
            <a:avLst>
              <a:gd name="adj1" fmla="val -6022"/>
              <a:gd name="adj2" fmla="val 184331"/>
            </a:avLst>
          </a:prstGeom>
          <a:ln w="381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2815D-CF00-19AD-3494-52740D34F33D}"/>
              </a:ext>
            </a:extLst>
          </p:cNvPr>
          <p:cNvSpPr/>
          <p:nvPr/>
        </p:nvSpPr>
        <p:spPr>
          <a:xfrm>
            <a:off x="711200" y="5168983"/>
            <a:ext cx="3371273" cy="770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0DBEC-E542-25CB-B205-F6C1D97FB7A7}"/>
              </a:ext>
            </a:extLst>
          </p:cNvPr>
          <p:cNvSpPr txBox="1"/>
          <p:nvPr/>
        </p:nvSpPr>
        <p:spPr>
          <a:xfrm>
            <a:off x="593723" y="2332149"/>
            <a:ext cx="9778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patchwise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contrastive loss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maximize mutual information between corresponding patches in input and output images.</a:t>
            </a:r>
          </a:p>
        </p:txBody>
      </p:sp>
    </p:spTree>
    <p:extLst>
      <p:ext uri="{BB962C8B-B14F-4D97-AF65-F5344CB8AC3E}">
        <p14:creationId xmlns:p14="http://schemas.microsoft.com/office/powerpoint/2010/main" val="20556743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{A9D44F2D-7038-4008-9321-4925A1C80A1D}tf78853419_win32</Template>
  <TotalTime>1302</TotalTime>
  <Words>1000</Words>
  <Application>Microsoft Office PowerPoint</Application>
  <PresentationFormat>Widescreen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Franklin Gothic Book</vt:lpstr>
      <vt:lpstr>Custom</vt:lpstr>
      <vt:lpstr>Text-guided image editing</vt:lpstr>
      <vt:lpstr>Agenda</vt:lpstr>
      <vt:lpstr>Introduction</vt:lpstr>
      <vt:lpstr>Concept</vt:lpstr>
      <vt:lpstr>Applications &amp; Challenges</vt:lpstr>
      <vt:lpstr>Project objective</vt:lpstr>
      <vt:lpstr>Prerequisites</vt:lpstr>
      <vt:lpstr>Contrastive Unpaired Translation (1)</vt:lpstr>
      <vt:lpstr>Contrastive Unpaired Translation (2)</vt:lpstr>
      <vt:lpstr>Latent Diffusion Model (1)</vt:lpstr>
      <vt:lpstr>Latent Diffusion Model (2)</vt:lpstr>
      <vt:lpstr>Score distillation sampling (1)</vt:lpstr>
      <vt:lpstr>Score distillation sampling (2)</vt:lpstr>
      <vt:lpstr>Score distillation sampling (3)</vt:lpstr>
      <vt:lpstr>Delta denoising score</vt:lpstr>
      <vt:lpstr>Paper contribution</vt:lpstr>
      <vt:lpstr>Contrastive Denoising Score</vt:lpstr>
      <vt:lpstr>Experiments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 Viet Anh 20204627</dc:creator>
  <cp:lastModifiedBy>Dam Viet Anh 20204627</cp:lastModifiedBy>
  <cp:revision>281</cp:revision>
  <dcterms:created xsi:type="dcterms:W3CDTF">2025-02-08T03:51:52Z</dcterms:created>
  <dcterms:modified xsi:type="dcterms:W3CDTF">2025-02-18T16:23:57Z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