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66710" autoAdjust="0"/>
  </p:normalViewPr>
  <p:slideViewPr>
    <p:cSldViewPr snapToGrid="0">
      <p:cViewPr>
        <p:scale>
          <a:sx n="75" d="100"/>
          <a:sy n="75" d="100"/>
        </p:scale>
        <p:origin x="81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0DC7-5088-45E5-B1BA-75A66E6BB66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7E30-B67E-4869-B766-5FF8F15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684AF-7D06-22CD-78D9-47916A768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BF6E-626C-241C-6D18-49286BCD5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AA2A5-AF01-4D57-9A76-88232B478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C3BDD-99CB-605E-9634-5E91C1505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1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594E-0C3D-779D-4CD8-FF4A5F4E6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D5A0FA-DCB6-7AEE-416A-9AB01A963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4B363-C5F9-6513-A6F7-7C027B582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CAF-B728-99D8-5698-ABFAEA8CB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9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078E4-3338-D046-2C64-2445E54B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39D85C-3994-EDB9-310E-95DFB4A77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ADF19-5637-6956-B730-61D3053C3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5E5A-735F-A68B-4740-20EC978A5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53A9C-486E-7830-BA10-AD1A02F0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03370-1D2C-3232-7F07-2A37DA9DA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8E24E-5FC6-972E-04FC-657A4C0D8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A2B8-ED11-99CC-7D6B-EA1DE5BC5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4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85F2-E973-2C5C-0C78-7C7834CF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AC6E-61D5-A313-15CC-D303E729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8E34-27F7-1BFB-BCEC-A23D4002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64A5-2BC9-B098-3C07-06CCBE8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EFF4-946D-BBBC-95D4-6DEDD33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AC3D-319A-AC8B-3ED3-A23BE095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85930-27CA-223F-EAF9-6E479BB6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1585-EF2F-2D64-CF40-217A7960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A5D3-B3C9-D9E6-9CBD-CA7E4FE5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3919-34B1-4E8C-3FF1-3962C84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E2812-F474-8FD1-DE00-ACB9AFB1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459CF-B361-666D-4666-5294095FB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7FB9-C442-483D-15AF-A98FB6B5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3DD0-7BA3-FCBA-788D-B9BA8324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556B-CB5F-6256-6AFD-F417E3AC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D290-E7BB-520B-0031-732A6D30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AFB-453D-DFA2-DDB7-9779C6E4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3D32-A088-38C0-55AE-E5683C78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43CA-3AC7-9E84-7E6A-9A51D8FE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210A-035A-EFAD-EB6F-0AA47B7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A290-91D3-58A4-FB83-859E115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5A7-A40E-91BD-2D50-E0510ADD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4F1B-7930-80B0-CC18-EAB984C1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DED0-8DFF-D49C-484B-1BE92AD1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4A7F-F9AA-8E17-9C75-10C808E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7B4-C70A-AA26-E225-0D858C9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C460-050A-31C4-7B88-9B975E9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7D3B-3F14-E96F-4A91-59605B2C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CA96-2382-0F6A-347B-D30F738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D402-2A3E-0B3F-F151-B1B77CD3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7046-595D-7C39-D44E-C7236499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9BA8-FCB4-9638-8C95-18277CFD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BC0E-4714-DFB0-84E5-DB698D01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71464-8CF0-6FBD-A81A-C3FE1DF2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F1425-3D3A-4DC9-C2D9-EE32833B9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F40C3-4054-D349-8965-ADD272D6F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7EE3-B07B-F069-236E-D73062E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1B50C-2E46-E59F-E213-6578F496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B7FCD-F74A-4D69-C8FF-3CFB1F6D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9882-318F-00C2-CB77-841E3987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4E934-0174-562C-89F4-19E2B14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9F506-93C8-A75F-2724-9502F41D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2E7CD-31E7-7E39-F0AE-A648B246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C73D-89A1-76A1-185B-02A9094B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3C97A-40E3-117B-86C2-68F8A029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E63A6-FD32-1298-2383-67EC6C26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38F0-4EC9-F5D1-DAA2-85942F31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0B84-EC04-5FE4-292E-CA33312D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B062-0496-5B63-A2A9-47114B19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81A6-361A-B871-A363-4567627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ED-D7B5-AE4D-710A-7A712F2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D888-BFE2-39CF-F56E-F236FF0B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B4C1-DCFD-DA63-8ECE-CCA648D8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27778-B0A4-E25B-DB46-C6B278C7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4C1B2-E72A-A0D7-DE15-7A9AD80F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E799-A241-7079-0A8F-C6263DFB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9208-AB3B-C89B-12AB-3142267F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3B23-D39D-9F69-0DA9-3B7A81B9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A35A0-FD53-4341-EEE4-497A46BB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3F3-6080-09A1-1FF1-522EEE3A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A308-F568-C5DB-54C0-9607C9F2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2BBE1-2B82-4408-A116-91402AF6BBA7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7551-E91A-C44D-4F06-153037E35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F003-2D3A-0AFA-13EB-3961EB9B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3373-5CB9-B3C0-9073-4278D015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2AE74-9E14-EE8E-39EA-E984199B9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vietanh.dam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546-2891-4C13-4C02-A29DC8E7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CA8C-2821-A804-AC70-A9E732CE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0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STL algorithms can make code more expressive.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mic Sans MS" panose="030F0702030302020204" pitchFamily="66" charset="0"/>
              </a:rPr>
              <a:t>Rasing</a:t>
            </a:r>
            <a:r>
              <a:rPr lang="en-US" sz="2000" dirty="0">
                <a:latin typeface="Comic Sans MS" panose="030F0702030302020204" pitchFamily="66" charset="0"/>
              </a:rPr>
              <a:t> level of abstraction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Sometimes, it can be spectacular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Avoid common mistakes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Off-by-one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Naïve complexity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Used by lots of people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A common vocabulary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Whatever the version of your compiler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-&gt; Reference: Jonathan </a:t>
            </a:r>
            <a:r>
              <a:rPr lang="en-US" sz="2000" dirty="0" err="1">
                <a:latin typeface="Comic Sans MS" panose="030F0702030302020204" pitchFamily="66" charset="0"/>
              </a:rPr>
              <a:t>Boccara</a:t>
            </a:r>
            <a:r>
              <a:rPr lang="en-US" sz="2000" dirty="0">
                <a:latin typeface="Comic Sans MS" panose="030F0702030302020204" pitchFamily="66" charset="0"/>
              </a:rPr>
              <a:t> “105 STL Algorithms in Less Than an Hour”</a:t>
            </a:r>
          </a:p>
        </p:txBody>
      </p:sp>
    </p:spTree>
    <p:extLst>
      <p:ext uri="{BB962C8B-B14F-4D97-AF65-F5344CB8AC3E}">
        <p14:creationId xmlns:p14="http://schemas.microsoft.com/office/powerpoint/2010/main" val="342747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ADD79-2D4A-DBF0-D336-9B90BEF51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3DCC-FF7E-C59F-62F1-232FD549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046F-F596-8541-B00F-45FE17CE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979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Heap data structure is a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complete binary tree </a:t>
            </a:r>
            <a:r>
              <a:rPr lang="en-US" sz="2000" dirty="0">
                <a:latin typeface="Comic Sans MS" panose="030F0702030302020204" pitchFamily="66" charset="0"/>
              </a:rPr>
              <a:t>that satisfies the heap property, where any given node 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Greater than its child node/s and the key of the root node is the largest among all other nodes -&gt;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max heap </a:t>
            </a:r>
            <a:r>
              <a:rPr lang="en-US" sz="2000" dirty="0">
                <a:latin typeface="Comic Sans MS" panose="030F0702030302020204" pitchFamily="66" charset="0"/>
              </a:rPr>
              <a:t>property.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Smaller than the child node/s and the key of the root node is the smallest among all other nodes -&gt;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min heap </a:t>
            </a:r>
            <a:r>
              <a:rPr lang="en-US" sz="2000" dirty="0">
                <a:latin typeface="Comic Sans MS" panose="030F0702030302020204" pitchFamily="66" charset="0"/>
              </a:rPr>
              <a:t>property.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3F91BC-26BE-6D6A-E94C-A91308EAC72F}"/>
              </a:ext>
            </a:extLst>
          </p:cNvPr>
          <p:cNvGrpSpPr/>
          <p:nvPr/>
        </p:nvGrpSpPr>
        <p:grpSpPr>
          <a:xfrm>
            <a:off x="6537776" y="3850988"/>
            <a:ext cx="4548012" cy="2699670"/>
            <a:chOff x="3428816" y="3850988"/>
            <a:chExt cx="4548012" cy="26996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E1D2B3-ACA8-CAC2-200D-08F164459B84}"/>
                </a:ext>
              </a:extLst>
            </p:cNvPr>
            <p:cNvSpPr/>
            <p:nvPr/>
          </p:nvSpPr>
          <p:spPr>
            <a:xfrm>
              <a:off x="5526932" y="3850988"/>
              <a:ext cx="1138136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E02A00-7A6C-715E-88C7-45CA563BC5CF}"/>
                </a:ext>
              </a:extLst>
            </p:cNvPr>
            <p:cNvGrpSpPr/>
            <p:nvPr/>
          </p:nvGrpSpPr>
          <p:grpSpPr>
            <a:xfrm>
              <a:off x="4215171" y="4816061"/>
              <a:ext cx="3761657" cy="573932"/>
              <a:chOff x="4137497" y="4816061"/>
              <a:chExt cx="3761657" cy="57393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F3DE67-3B85-3108-EDB1-7732C179D9C0}"/>
                  </a:ext>
                </a:extLst>
              </p:cNvPr>
              <p:cNvSpPr/>
              <p:nvPr/>
            </p:nvSpPr>
            <p:spPr>
              <a:xfrm>
                <a:off x="6761018" y="4816061"/>
                <a:ext cx="1138136" cy="5739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E45F85F-F5F1-1849-32CC-411DCF6D70CA}"/>
                  </a:ext>
                </a:extLst>
              </p:cNvPr>
              <p:cNvSpPr/>
              <p:nvPr/>
            </p:nvSpPr>
            <p:spPr>
              <a:xfrm>
                <a:off x="4137497" y="4816061"/>
                <a:ext cx="1138136" cy="5739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A6B296-2CEF-1C64-BB9C-E972BF8C8F49}"/>
                </a:ext>
              </a:extLst>
            </p:cNvPr>
            <p:cNvGrpSpPr/>
            <p:nvPr/>
          </p:nvGrpSpPr>
          <p:grpSpPr>
            <a:xfrm>
              <a:off x="3428816" y="5976726"/>
              <a:ext cx="2710846" cy="573932"/>
              <a:chOff x="2657271" y="5976726"/>
              <a:chExt cx="2710846" cy="57393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86F64B5-1247-A1EE-902F-EF2F972FBB29}"/>
                  </a:ext>
                </a:extLst>
              </p:cNvPr>
              <p:cNvSpPr/>
              <p:nvPr/>
            </p:nvSpPr>
            <p:spPr>
              <a:xfrm>
                <a:off x="2657271" y="5976726"/>
                <a:ext cx="1138136" cy="5739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68E7277-773F-BED7-5367-15B552202E65}"/>
                  </a:ext>
                </a:extLst>
              </p:cNvPr>
              <p:cNvSpPr/>
              <p:nvPr/>
            </p:nvSpPr>
            <p:spPr>
              <a:xfrm>
                <a:off x="4229981" y="5976726"/>
                <a:ext cx="1138136" cy="5739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9BB285E-8B77-2C17-84D6-9365F187C980}"/>
                </a:ext>
              </a:extLst>
            </p:cNvPr>
            <p:cNvSpPr/>
            <p:nvPr/>
          </p:nvSpPr>
          <p:spPr>
            <a:xfrm>
              <a:off x="6356949" y="5976726"/>
              <a:ext cx="1138136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80E8E3-668C-A1E9-2FC9-2C91A4164BA8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4784239" y="4424920"/>
              <a:ext cx="1311761" cy="39114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6A1EC1-30F1-4663-AB9A-77754C1C4A3F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H="1" flipV="1">
              <a:off x="6096000" y="4424920"/>
              <a:ext cx="1311760" cy="39114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D34273-F1D4-968C-9AFE-8AC76A264D22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784239" y="5389993"/>
              <a:ext cx="786355" cy="5867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B6EF9A3-CD4A-399B-DB29-B429CE38EFEA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997884" y="5389993"/>
              <a:ext cx="786355" cy="5867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3227C3-C5F9-C7FE-32EF-2A292B1FC01C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V="1">
              <a:off x="6926017" y="5389993"/>
              <a:ext cx="481743" cy="5867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C4E163-1BCC-8833-BD00-6FEC614B42C2}"/>
              </a:ext>
            </a:extLst>
          </p:cNvPr>
          <p:cNvGrpSpPr/>
          <p:nvPr/>
        </p:nvGrpSpPr>
        <p:grpSpPr>
          <a:xfrm>
            <a:off x="233445" y="4976135"/>
            <a:ext cx="5820429" cy="573932"/>
            <a:chOff x="235391" y="4661175"/>
            <a:chExt cx="5820429" cy="57393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366800E-FF3B-20A2-978A-7B617D3FE909}"/>
                </a:ext>
              </a:extLst>
            </p:cNvPr>
            <p:cNvSpPr/>
            <p:nvPr/>
          </p:nvSpPr>
          <p:spPr>
            <a:xfrm>
              <a:off x="235391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26D5163-DC6D-C9DA-D618-16A52AA6BDA7}"/>
                </a:ext>
              </a:extLst>
            </p:cNvPr>
            <p:cNvSpPr/>
            <p:nvPr/>
          </p:nvSpPr>
          <p:spPr>
            <a:xfrm>
              <a:off x="2197802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1791361-4274-48D3-05D7-358706CF45AA}"/>
                </a:ext>
              </a:extLst>
            </p:cNvPr>
            <p:cNvSpPr/>
            <p:nvPr/>
          </p:nvSpPr>
          <p:spPr>
            <a:xfrm>
              <a:off x="1216597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18C868D-31D1-1CF5-F895-3EAD3B817924}"/>
                </a:ext>
              </a:extLst>
            </p:cNvPr>
            <p:cNvSpPr/>
            <p:nvPr/>
          </p:nvSpPr>
          <p:spPr>
            <a:xfrm>
              <a:off x="3179008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D2FC9B5-58EE-4242-5559-93C989F9DCEF}"/>
                </a:ext>
              </a:extLst>
            </p:cNvPr>
            <p:cNvSpPr/>
            <p:nvPr/>
          </p:nvSpPr>
          <p:spPr>
            <a:xfrm>
              <a:off x="4160213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E69A480-4182-8EFD-2419-799F3395B408}"/>
                </a:ext>
              </a:extLst>
            </p:cNvPr>
            <p:cNvSpPr/>
            <p:nvPr/>
          </p:nvSpPr>
          <p:spPr>
            <a:xfrm>
              <a:off x="5141420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F13DF253-48CA-38E5-8AF6-04CDFCE9A49C}"/>
              </a:ext>
            </a:extLst>
          </p:cNvPr>
          <p:cNvSpPr/>
          <p:nvPr/>
        </p:nvSpPr>
        <p:spPr>
          <a:xfrm>
            <a:off x="1671851" y="4367136"/>
            <a:ext cx="2865120" cy="391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1915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FE382-421D-09B4-99B4-5D2E43B7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F165-AA17-32B5-A22D-45959F05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Heap operations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DD1E27-BBFC-6012-586A-113DC7181C20}"/>
              </a:ext>
            </a:extLst>
          </p:cNvPr>
          <p:cNvGrpSpPr/>
          <p:nvPr/>
        </p:nvGrpSpPr>
        <p:grpSpPr>
          <a:xfrm>
            <a:off x="3728720" y="2454953"/>
            <a:ext cx="4734560" cy="3392824"/>
            <a:chOff x="101600" y="1977433"/>
            <a:chExt cx="4734560" cy="33928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7DFAC-8BA9-A476-F998-DDD7B86DEC70}"/>
                </a:ext>
              </a:extLst>
            </p:cNvPr>
            <p:cNvSpPr txBox="1"/>
            <p:nvPr/>
          </p:nvSpPr>
          <p:spPr>
            <a:xfrm>
              <a:off x="111760" y="1977433"/>
              <a:ext cx="4724400" cy="95345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make_heap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 </a:t>
              </a:r>
            </a:p>
            <a:p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5 4 3 1 2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A8E532-024F-06CC-E4B4-25163236E1C9}"/>
                </a:ext>
              </a:extLst>
            </p:cNvPr>
            <p:cNvSpPr txBox="1"/>
            <p:nvPr/>
          </p:nvSpPr>
          <p:spPr>
            <a:xfrm>
              <a:off x="101600" y="3197119"/>
              <a:ext cx="4724400" cy="95345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vect.push_back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push_heap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7 4 5 1 2 3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643F98-5598-DAB5-1508-C394D836CD0E}"/>
                </a:ext>
              </a:extLst>
            </p:cNvPr>
            <p:cNvSpPr txBox="1"/>
            <p:nvPr/>
          </p:nvSpPr>
          <p:spPr>
            <a:xfrm>
              <a:off x="101600" y="4416804"/>
              <a:ext cx="4724400" cy="95345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pop_heap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vect.pop_back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5 4 3 1 2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9836BD8-E686-89B4-1A80-A6FBB7349947}"/>
              </a:ext>
            </a:extLst>
          </p:cNvPr>
          <p:cNvSpPr txBox="1"/>
          <p:nvPr/>
        </p:nvSpPr>
        <p:spPr>
          <a:xfrm>
            <a:off x="528320" y="4151365"/>
            <a:ext cx="2926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Notice that the </a:t>
            </a:r>
            <a:r>
              <a:rPr lang="en-US" sz="2000" dirty="0" err="1">
                <a:latin typeface="Comic Sans MS" panose="030F0702030302020204" pitchFamily="66" charset="0"/>
              </a:rPr>
              <a:t>vect</a:t>
            </a:r>
            <a:r>
              <a:rPr lang="en-US" sz="2000" dirty="0">
                <a:latin typeface="Comic Sans MS" panose="030F0702030302020204" pitchFamily="66" charset="0"/>
              </a:rPr>
              <a:t> must be heap before push or pop </a:t>
            </a:r>
          </a:p>
        </p:txBody>
      </p:sp>
    </p:spTree>
    <p:extLst>
      <p:ext uri="{BB962C8B-B14F-4D97-AF65-F5344CB8AC3E}">
        <p14:creationId xmlns:p14="http://schemas.microsoft.com/office/powerpoint/2010/main" val="373506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3030-CCFD-797C-2F08-76449174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8D3-36EA-ED84-B3EB-C7DC264E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Sorting operations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75A42D-07BE-923B-4C4C-17E122B7B237}"/>
              </a:ext>
            </a:extLst>
          </p:cNvPr>
          <p:cNvGrpSpPr/>
          <p:nvPr/>
        </p:nvGrpSpPr>
        <p:grpSpPr>
          <a:xfrm>
            <a:off x="1887220" y="1596756"/>
            <a:ext cx="8417560" cy="5051756"/>
            <a:chOff x="2433320" y="1698356"/>
            <a:chExt cx="8417560" cy="50517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5B9FEC-CE6C-C5AC-BA1B-AA61A7CD5EC4}"/>
                </a:ext>
              </a:extLst>
            </p:cNvPr>
            <p:cNvSpPr txBox="1"/>
            <p:nvPr/>
          </p:nvSpPr>
          <p:spPr>
            <a:xfrm>
              <a:off x="4165600" y="1698356"/>
              <a:ext cx="4953000" cy="825758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9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sort(begin(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1 2 3 4 9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6CEDE-3D47-AAFE-78D4-355AEB12192F}"/>
                </a:ext>
              </a:extLst>
            </p:cNvPr>
            <p:cNvSpPr txBox="1"/>
            <p:nvPr/>
          </p:nvSpPr>
          <p:spPr>
            <a:xfrm>
              <a:off x="3498850" y="2753507"/>
              <a:ext cx="6286500" cy="584557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partial_sort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1 2 3 9 4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D75229-94B9-5BF2-ADFE-62F8AF042D59}"/>
                </a:ext>
              </a:extLst>
            </p:cNvPr>
            <p:cNvSpPr txBox="1"/>
            <p:nvPr/>
          </p:nvSpPr>
          <p:spPr>
            <a:xfrm>
              <a:off x="2433320" y="3567457"/>
              <a:ext cx="8417560" cy="1066959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nth_element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2 1 3 4 9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all elements before the 3rd element are less than the 3rd element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all elements after the 3rd element are greater than the 3rd element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A52DF5-7B55-EE0A-DBDC-4845B4302BA8}"/>
                </a:ext>
              </a:extLst>
            </p:cNvPr>
            <p:cNvSpPr txBox="1"/>
            <p:nvPr/>
          </p:nvSpPr>
          <p:spPr>
            <a:xfrm>
              <a:off x="3456940" y="4863809"/>
              <a:ext cx="6370320" cy="348748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sort_heap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(std::begin(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std::end(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E7F35A-BFD0-1109-22FE-C9F2596B6FB9}"/>
                </a:ext>
              </a:extLst>
            </p:cNvPr>
            <p:cNvSpPr txBox="1"/>
            <p:nvPr/>
          </p:nvSpPr>
          <p:spPr>
            <a:xfrm>
              <a:off x="3114040" y="5441952"/>
              <a:ext cx="7056120" cy="130816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std::vector&lt;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The first part is already sorted: [1, 3, 5, 7]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The second part is already sorted: [2, 4, 6, 8]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std::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inplace_merge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1 2 3 4 5 6 7 8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61FBF9-7E8C-A9AA-20ED-1626DD20380E}"/>
              </a:ext>
            </a:extLst>
          </p:cNvPr>
          <p:cNvSpPr txBox="1"/>
          <p:nvPr/>
        </p:nvSpPr>
        <p:spPr>
          <a:xfrm>
            <a:off x="152400" y="4762209"/>
            <a:ext cx="2011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Notice that the </a:t>
            </a:r>
            <a:r>
              <a:rPr lang="en-US" sz="2000" dirty="0" err="1">
                <a:latin typeface="Comic Sans MS" panose="030F0702030302020204" pitchFamily="66" charset="0"/>
              </a:rPr>
              <a:t>vect</a:t>
            </a:r>
            <a:r>
              <a:rPr lang="en-US" sz="2000" dirty="0">
                <a:latin typeface="Comic Sans MS" panose="030F0702030302020204" pitchFamily="66" charset="0"/>
              </a:rPr>
              <a:t> must be heap before </a:t>
            </a:r>
            <a:r>
              <a:rPr lang="en-US" sz="2000" dirty="0" err="1">
                <a:latin typeface="Comic Sans MS" panose="030F0702030302020204" pitchFamily="66" charset="0"/>
              </a:rPr>
              <a:t>sort_heap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5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71C0B-FC17-B047-BA08-3400C4668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362-3606-6F28-9F72-9F4C629C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Partition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26984F-C990-60A1-ECCB-BF3CE705ECB5}"/>
              </a:ext>
            </a:extLst>
          </p:cNvPr>
          <p:cNvGrpSpPr/>
          <p:nvPr/>
        </p:nvGrpSpPr>
        <p:grpSpPr>
          <a:xfrm>
            <a:off x="2662238" y="1863408"/>
            <a:ext cx="6867525" cy="4379467"/>
            <a:chOff x="2489200" y="1863408"/>
            <a:chExt cx="6867525" cy="43794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9407B6-1B28-76D6-1493-84CA9834958C}"/>
                </a:ext>
              </a:extLst>
            </p:cNvPr>
            <p:cNvSpPr txBox="1"/>
            <p:nvPr/>
          </p:nvSpPr>
          <p:spPr>
            <a:xfrm>
              <a:off x="2489200" y="1863408"/>
              <a:ext cx="6867525" cy="2031762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9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partition_point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partition(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pPr>
                <a:lnSpc>
                  <a:spcPts val="165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 %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}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6 2 4 8 3 7 1 5 9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"Partition point: "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*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partition_point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3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46FC16-1C33-9E20-626E-771F0AA4FB11}"/>
                </a:ext>
              </a:extLst>
            </p:cNvPr>
            <p:cNvSpPr txBox="1"/>
            <p:nvPr/>
          </p:nvSpPr>
          <p:spPr>
            <a:xfrm>
              <a:off x="2489200" y="4452314"/>
              <a:ext cx="6867525" cy="179056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std::vector&lt;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partition_point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[](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){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%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"The first odd value is "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*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2485AC-20A9-D64F-E50F-09E60767C6E7}"/>
              </a:ext>
            </a:extLst>
          </p:cNvPr>
          <p:cNvSpPr txBox="1"/>
          <p:nvPr/>
        </p:nvSpPr>
        <p:spPr>
          <a:xfrm>
            <a:off x="406717" y="4283445"/>
            <a:ext cx="2255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Notice that the </a:t>
            </a:r>
            <a:r>
              <a:rPr lang="en-US" sz="2000" dirty="0" err="1">
                <a:latin typeface="Comic Sans MS" panose="030F0702030302020204" pitchFamily="66" charset="0"/>
              </a:rPr>
              <a:t>vect</a:t>
            </a:r>
            <a:r>
              <a:rPr lang="en-US" sz="2000" dirty="0">
                <a:latin typeface="Comic Sans MS" panose="030F0702030302020204" pitchFamily="66" charset="0"/>
              </a:rPr>
              <a:t> must be partitioned before </a:t>
            </a:r>
            <a:r>
              <a:rPr lang="en-US" sz="2000" dirty="0" err="1">
                <a:latin typeface="Comic Sans MS" panose="030F0702030302020204" pitchFamily="66" charset="0"/>
              </a:rPr>
              <a:t>partition_point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0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</TotalTime>
  <Words>640</Words>
  <Application>Microsoft Office PowerPoint</Application>
  <PresentationFormat>Widescreen</PresentationFormat>
  <Paragraphs>80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Comic Sans MS</vt:lpstr>
      <vt:lpstr>Consolas</vt:lpstr>
      <vt:lpstr>Courier New</vt:lpstr>
      <vt:lpstr>Office Theme</vt:lpstr>
      <vt:lpstr>STL</vt:lpstr>
      <vt:lpstr>STL algorithm</vt:lpstr>
      <vt:lpstr>Heap operations</vt:lpstr>
      <vt:lpstr>Heap operations</vt:lpstr>
      <vt:lpstr>Sorting operations</vt:lpstr>
      <vt:lpstr>Partition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267</cp:revision>
  <dcterms:created xsi:type="dcterms:W3CDTF">2024-12-31T13:47:49Z</dcterms:created>
  <dcterms:modified xsi:type="dcterms:W3CDTF">2025-02-17T17:07:58Z</dcterms:modified>
</cp:coreProperties>
</file>