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>
        <p:scale>
          <a:sx n="75" d="100"/>
          <a:sy n="75" d="100"/>
        </p:scale>
        <p:origin x="90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0DC7-5088-45E5-B1BA-75A66E6BB66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87E30-B67E-4869-B766-5FF8F15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9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4AEC-4A94-91B3-2492-ED621F399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7AC3A-0BFC-C32D-EDE3-6EBC10CF3E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7EF4B-F80F-C168-C4E6-578A31752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7A87F-EA6E-6628-2178-1A0248225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A803-976A-7723-F0C1-428012929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7B59D-4972-DBDE-DADA-DBFF96848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830366-96FE-5761-BBEE-57EB9ACC6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8BC48-741E-5F99-8475-DDA6E143E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15687-8ED9-BDAC-2708-72BB31E38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32229-258D-6B03-0112-AA2EDE8CE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06F5B-FC37-CBAC-648D-A68ADE7BB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62810-9DB1-EBDF-7A51-8B9A033F7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2EA7D-4C5C-FC3B-8F51-DBD319A15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8BE7D-5A2C-E4DD-D252-B64C90BC6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996AC-E70B-9340-85D7-5ED8DFA4C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888E-6F66-BD5A-211C-BFC7D48F6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E3E9A-439A-FC39-9853-4EC23CD9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0E07C-0517-05C3-76A0-E09A6F4FD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5DF4B-1C5D-9D83-D06E-D74F59C84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4FC77-C86D-A28A-1A93-D3143BA5B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785CC-B654-E597-0119-D5C4455EE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CCAD8-F874-2569-934D-8EE51E794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38B64-9D00-EBE8-5DAF-3A7374E54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707D5-B8D8-B652-D8B1-288923B3B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D3BEA-FC9D-FC45-DFDC-12EC4BBA2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CC2CD-1304-5937-9220-2CD141C6C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16F86-BAFE-276E-11B1-3A382E946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794C-7F8A-E717-8B75-20E99A068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85F2-E973-2C5C-0C78-7C7834CFD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AC6E-61D5-A313-15CC-D303E7299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8E34-27F7-1BFB-BCEC-A23D4002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64A5-2BC9-B098-3C07-06CCBE80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EFF4-946D-BBBC-95D4-6DEDD33F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AC3D-319A-AC8B-3ED3-A23BE095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85930-27CA-223F-EAF9-6E479BB6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1585-EF2F-2D64-CF40-217A7960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A5D3-B3C9-D9E6-9CBD-CA7E4FE5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3919-34B1-4E8C-3FF1-3962C847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E2812-F474-8FD1-DE00-ACB9AFB1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459CF-B361-666D-4666-5294095FB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7FB9-C442-483D-15AF-A98FB6B5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3DD0-7BA3-FCBA-788D-B9BA8324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556B-CB5F-6256-6AFD-F417E3AC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D290-E7BB-520B-0031-732A6D30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4AFB-453D-DFA2-DDB7-9779C6E4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3D32-A088-38C0-55AE-E5683C78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43CA-3AC7-9E84-7E6A-9A51D8FE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210A-035A-EFAD-EB6F-0AA47B71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A290-91D3-58A4-FB83-859E1156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5A7-A40E-91BD-2D50-E0510ADD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4F1B-7930-80B0-CC18-EAB984C1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DED0-8DFF-D49C-484B-1BE92AD1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4A7F-F9AA-8E17-9C75-10C808E6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7B4-C70A-AA26-E225-0D858C95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C460-050A-31C4-7B88-9B975E9C2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17D3B-3F14-E96F-4A91-59605B2C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9CA96-2382-0F6A-347B-D30F738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DD402-2A3E-0B3F-F151-B1B77CD3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97046-595D-7C39-D44E-C7236499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9BA8-FCB4-9638-8C95-18277CFD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BC0E-4714-DFB0-84E5-DB698D01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71464-8CF0-6FBD-A81A-C3FE1DF2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F1425-3D3A-4DC9-C2D9-EE32833B9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F40C3-4054-D349-8965-ADD272D6F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87EE3-B07B-F069-236E-D73062E9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1B50C-2E46-E59F-E213-6578F496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B7FCD-F74A-4D69-C8FF-3CFB1F6D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9882-318F-00C2-CB77-841E3987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4E934-0174-562C-89F4-19E2B14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9F506-93C8-A75F-2724-9502F41D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2E7CD-31E7-7E39-F0AE-A648B246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BC73D-89A1-76A1-185B-02A9094B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3C97A-40E3-117B-86C2-68F8A029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E63A6-FD32-1298-2383-67EC6C26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0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38F0-4EC9-F5D1-DAA2-85942F31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0B84-EC04-5FE4-292E-CA33312D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B062-0496-5B63-A2A9-47114B193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D81A6-361A-B871-A363-45676270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ED-D7B5-AE4D-710A-7A712F2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4D888-BFE2-39CF-F56E-F236FF0B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B4C1-DCFD-DA63-8ECE-CCA648D8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27778-B0A4-E25B-DB46-C6B278C7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4C1B2-E72A-A0D7-DE15-7A9AD80F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2E799-A241-7079-0A8F-C6263DFB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9208-AB3B-C89B-12AB-3142267F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3B23-D39D-9F69-0DA9-3B7A81B9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A35A0-FD53-4341-EEE4-497A46BB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03F3-6080-09A1-1FF1-522EEE3A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A308-F568-C5DB-54C0-9607C9F2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2BBE1-2B82-4408-A116-91402AF6BB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7551-E91A-C44D-4F06-153037E35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F003-2D3A-0AFA-13EB-3961EB9B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3373-5CB9-B3C0-9073-4278D0158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2AE74-9E14-EE8E-39EA-E984199B9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vietanh.dam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6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E546-2891-4C13-4C02-A29DC8E7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CA8C-2821-A804-AC70-A9E732CE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Every C++ expression has: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mic Sans MS" panose="030F0702030302020204" pitchFamily="66" charset="0"/>
              </a:rPr>
              <a:t>Type: data type of the expression evaluation result.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mic Sans MS" panose="030F0702030302020204" pitchFamily="66" charset="0"/>
              </a:rPr>
              <a:t>Value category: rule that compilers must follow when creating, copying, and moving temporary objects during expression evaluation.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9ACA63-ABEC-A319-E9AB-0A3892048DE5}"/>
              </a:ext>
            </a:extLst>
          </p:cNvPr>
          <p:cNvGrpSpPr/>
          <p:nvPr/>
        </p:nvGrpSpPr>
        <p:grpSpPr>
          <a:xfrm>
            <a:off x="1392677" y="3429000"/>
            <a:ext cx="9406647" cy="2806430"/>
            <a:chOff x="1365115" y="3429000"/>
            <a:chExt cx="9406647" cy="2806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C6E382-8484-7B38-3317-EC8AE327010D}"/>
                </a:ext>
              </a:extLst>
            </p:cNvPr>
            <p:cNvSpPr/>
            <p:nvPr/>
          </p:nvSpPr>
          <p:spPr>
            <a:xfrm>
              <a:off x="1365115" y="3429000"/>
              <a:ext cx="9406647" cy="2806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ysClr val="windowText" lastClr="000000"/>
                  </a:solidFill>
                  <a:latin typeface="Comic Sans MS" panose="030F0702030302020204" pitchFamily="66" charset="0"/>
                </a:rPr>
                <a:t>Value category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A79062-17B7-D238-524A-E11761281F33}"/>
                </a:ext>
              </a:extLst>
            </p:cNvPr>
            <p:cNvGrpSpPr/>
            <p:nvPr/>
          </p:nvGrpSpPr>
          <p:grpSpPr>
            <a:xfrm>
              <a:off x="2126358" y="3706813"/>
              <a:ext cx="7884160" cy="2152654"/>
              <a:chOff x="1493520" y="3706813"/>
              <a:chExt cx="7884160" cy="215265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946B91E-60AD-3C61-E30D-E6EC1089DD82}"/>
                  </a:ext>
                </a:extLst>
              </p:cNvPr>
              <p:cNvGrpSpPr/>
              <p:nvPr/>
            </p:nvGrpSpPr>
            <p:grpSpPr>
              <a:xfrm>
                <a:off x="1493520" y="3706813"/>
                <a:ext cx="7884160" cy="2152654"/>
                <a:chOff x="1493520" y="3706813"/>
                <a:chExt cx="7884160" cy="215265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1C68986-14D1-4A80-6DBE-BC3799FBBCD9}"/>
                    </a:ext>
                  </a:extLst>
                </p:cNvPr>
                <p:cNvSpPr/>
                <p:nvPr/>
              </p:nvSpPr>
              <p:spPr>
                <a:xfrm>
                  <a:off x="2915920" y="3706813"/>
                  <a:ext cx="219456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glvalue</a:t>
                  </a:r>
                  <a:endParaRPr lang="en-US" sz="1600" dirty="0">
                    <a:solidFill>
                      <a:sysClr val="windowText" lastClr="000000"/>
                    </a:solidFill>
                    <a:latin typeface="Comic Sans MS" panose="030F0702030302020204" pitchFamily="66" charset="0"/>
                  </a:endParaRPr>
                </a:p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(generalized </a:t>
                  </a:r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lvalue</a:t>
                  </a:r>
                  <a:r>
                    <a:rPr lang="en-US" sz="1600" dirty="0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)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B7BE71D-63C8-601E-60FD-20D25990872E}"/>
                    </a:ext>
                  </a:extLst>
                </p:cNvPr>
                <p:cNvSpPr/>
                <p:nvPr/>
              </p:nvSpPr>
              <p:spPr>
                <a:xfrm>
                  <a:off x="7183120" y="5097467"/>
                  <a:ext cx="219456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prvalue</a:t>
                  </a:r>
                  <a:endParaRPr lang="en-US" sz="1600" dirty="0">
                    <a:solidFill>
                      <a:sysClr val="windowText" lastClr="000000"/>
                    </a:solidFill>
                    <a:latin typeface="Comic Sans MS" panose="030F0702030302020204" pitchFamily="66" charset="0"/>
                  </a:endParaRPr>
                </a:p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(pure </a:t>
                  </a:r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rvalue</a:t>
                  </a:r>
                  <a:r>
                    <a:rPr lang="en-US" sz="1600" dirty="0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)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9B4FDE8-E5B7-1524-F30A-A3E08237573D}"/>
                    </a:ext>
                  </a:extLst>
                </p:cNvPr>
                <p:cNvSpPr/>
                <p:nvPr/>
              </p:nvSpPr>
              <p:spPr>
                <a:xfrm>
                  <a:off x="4338320" y="5097467"/>
                  <a:ext cx="219456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xvalue</a:t>
                  </a:r>
                  <a:endParaRPr lang="en-US" sz="1600" dirty="0">
                    <a:solidFill>
                      <a:sysClr val="windowText" lastClr="000000"/>
                    </a:solidFill>
                    <a:latin typeface="Comic Sans MS" panose="030F0702030302020204" pitchFamily="66" charset="0"/>
                  </a:endParaRPr>
                </a:p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(expiring value)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702150E-6CDF-9F9F-E7F6-DEAC35395BF8}"/>
                    </a:ext>
                  </a:extLst>
                </p:cNvPr>
                <p:cNvSpPr/>
                <p:nvPr/>
              </p:nvSpPr>
              <p:spPr>
                <a:xfrm>
                  <a:off x="1493520" y="5097466"/>
                  <a:ext cx="2194560" cy="762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lvalue</a:t>
                  </a:r>
                  <a:endParaRPr lang="en-US" sz="1600" dirty="0">
                    <a:solidFill>
                      <a:sysClr val="windowText" lastClr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BE63309-B106-72E1-E97A-2DE8B25C4DE8}"/>
                    </a:ext>
                  </a:extLst>
                </p:cNvPr>
                <p:cNvSpPr/>
                <p:nvPr/>
              </p:nvSpPr>
              <p:spPr>
                <a:xfrm>
                  <a:off x="5760720" y="3706813"/>
                  <a:ext cx="2194560" cy="762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rvalue</a:t>
                  </a:r>
                  <a:endParaRPr lang="en-US" sz="1600" dirty="0">
                    <a:solidFill>
                      <a:sysClr val="windowText" lastClr="0000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D025BF3-E248-F561-580A-89775204DBC4}"/>
                  </a:ext>
                </a:extLst>
              </p:cNvPr>
              <p:cNvCxnSpPr>
                <a:cxnSpLocks/>
                <a:stCxn id="4" idx="2"/>
                <a:endCxn id="8" idx="0"/>
              </p:cNvCxnSpPr>
              <p:nvPr/>
            </p:nvCxnSpPr>
            <p:spPr>
              <a:xfrm flipH="1">
                <a:off x="2590800" y="4468813"/>
                <a:ext cx="1422400" cy="628653"/>
              </a:xfrm>
              <a:prstGeom prst="line">
                <a:avLst/>
              </a:prstGeom>
              <a:ln w="38100" cap="rnd"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90E8B69-0E01-83C0-5801-203655B1A439}"/>
                  </a:ext>
                </a:extLst>
              </p:cNvPr>
              <p:cNvCxnSpPr>
                <a:cxnSpLocks/>
                <a:stCxn id="7" idx="0"/>
                <a:endCxn id="4" idx="2"/>
              </p:cNvCxnSpPr>
              <p:nvPr/>
            </p:nvCxnSpPr>
            <p:spPr>
              <a:xfrm flipH="1" flipV="1">
                <a:off x="4013200" y="4468813"/>
                <a:ext cx="1422400" cy="628654"/>
              </a:xfrm>
              <a:prstGeom prst="line">
                <a:avLst/>
              </a:prstGeom>
              <a:ln w="38100" cap="rnd"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7E38270-0B60-F040-2C26-91CE33F15370}"/>
                  </a:ext>
                </a:extLst>
              </p:cNvPr>
              <p:cNvCxnSpPr>
                <a:cxnSpLocks/>
                <a:stCxn id="7" idx="0"/>
                <a:endCxn id="9" idx="2"/>
              </p:cNvCxnSpPr>
              <p:nvPr/>
            </p:nvCxnSpPr>
            <p:spPr>
              <a:xfrm flipV="1">
                <a:off x="5435600" y="4468813"/>
                <a:ext cx="1422400" cy="628654"/>
              </a:xfrm>
              <a:prstGeom prst="line">
                <a:avLst/>
              </a:prstGeom>
              <a:ln w="38100" cap="rnd"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7183137-B84C-EB78-AE78-0431E1C22A65}"/>
                  </a:ext>
                </a:extLst>
              </p:cNvPr>
              <p:cNvCxnSpPr>
                <a:cxnSpLocks/>
                <a:stCxn id="9" idx="2"/>
                <a:endCxn id="6" idx="0"/>
              </p:cNvCxnSpPr>
              <p:nvPr/>
            </p:nvCxnSpPr>
            <p:spPr>
              <a:xfrm>
                <a:off x="6858000" y="4468813"/>
                <a:ext cx="1422400" cy="628654"/>
              </a:xfrm>
              <a:prstGeom prst="line">
                <a:avLst/>
              </a:prstGeom>
              <a:ln w="38100" cap="rnd"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747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23F5A-C7FC-4F22-51EE-8F2C44E09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BE00-1D9C-2262-B489-5865360A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- </a:t>
            </a:r>
            <a:r>
              <a:rPr lang="en-US" dirty="0" err="1">
                <a:latin typeface="Comic Sans MS" panose="030F0702030302020204" pitchFamily="66" charset="0"/>
              </a:rPr>
              <a:t>lvalue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0F9F-7C4D-DA00-01F0-1BAF5DB3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83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Name of a variable, a function, or a data member.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function call or an overloaded operator expression, whose return type is </a:t>
            </a:r>
            <a:r>
              <a:rPr lang="en-US" sz="1800" dirty="0" err="1">
                <a:latin typeface="Comic Sans MS" panose="030F0702030302020204" pitchFamily="66" charset="0"/>
              </a:rPr>
              <a:t>lvalue</a:t>
            </a:r>
            <a:r>
              <a:rPr lang="en-US" sz="1800" dirty="0">
                <a:latin typeface="Comic Sans MS" panose="030F0702030302020204" pitchFamily="66" charset="0"/>
              </a:rPr>
              <a:t> reference.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Some built-in operators: (compound ) assignment, pre-increment and pre-decrement, indirection, …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String literal.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And more: </a:t>
            </a:r>
            <a:r>
              <a:rPr lang="en-US" sz="18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https://en.cppreference.com/w/cpp/language/value_category#lvalue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4D1DB2-FF4A-F9A5-A571-8055B4167516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lvalue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4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D1F46-E2C3-E0FC-B371-91971120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98AF-51AC-3D76-4CE6-7AA15F23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- </a:t>
            </a:r>
            <a:r>
              <a:rPr lang="en-US" dirty="0" err="1">
                <a:latin typeface="Comic Sans MS" panose="030F0702030302020204" pitchFamily="66" charset="0"/>
              </a:rPr>
              <a:t>lvalue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ABF93-6F59-E847-26AE-647F452BB771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lvalue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158B39-560F-4C02-150B-962043AFA828}"/>
              </a:ext>
            </a:extLst>
          </p:cNvPr>
          <p:cNvGrpSpPr/>
          <p:nvPr/>
        </p:nvGrpSpPr>
        <p:grpSpPr>
          <a:xfrm>
            <a:off x="838200" y="1865786"/>
            <a:ext cx="8590173" cy="1200329"/>
            <a:chOff x="1974066" y="4672226"/>
            <a:chExt cx="8590173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530D66-310F-7F0C-464B-161A875FAFED}"/>
                </a:ext>
              </a:extLst>
            </p:cNvPr>
            <p:cNvSpPr txBox="1"/>
            <p:nvPr/>
          </p:nvSpPr>
          <p:spPr>
            <a:xfrm>
              <a:off x="2858636" y="4672226"/>
              <a:ext cx="770560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>
                  <a:latin typeface="Comic Sans MS" panose="030F0702030302020204" pitchFamily="66" charset="0"/>
                </a:rPr>
                <a:t>M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ay be taken address by built-in address-of operator.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A </a:t>
              </a:r>
              <a:r>
                <a:rPr lang="en-US" b="0" i="0" u="sng" dirty="0">
                  <a:solidFill>
                    <a:srgbClr val="0070C0"/>
                  </a:solidFill>
                  <a:effectLst/>
                  <a:latin typeface="Comic Sans MS" panose="030F0702030302020204" pitchFamily="66" charset="0"/>
                </a:rPr>
                <a:t>modifiable </a:t>
              </a:r>
              <a:r>
                <a:rPr lang="en-US" b="0" i="0" u="sng" dirty="0" err="1">
                  <a:solidFill>
                    <a:srgbClr val="0070C0"/>
                  </a:solidFill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u="sng" dirty="0">
                  <a:solidFill>
                    <a:srgbClr val="0070C0"/>
                  </a:solidFill>
                  <a:effectLst/>
                  <a:latin typeface="Comic Sans MS" panose="030F0702030302020204" pitchFamily="66" charset="0"/>
                </a:rPr>
                <a:t> 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may be used as the left-hand operand of the built-in </a:t>
              </a:r>
              <a:r>
                <a:rPr lang="en-US" dirty="0">
                  <a:latin typeface="Comic Sans MS" panose="030F0702030302020204" pitchFamily="66" charset="0"/>
                </a:rPr>
                <a:t>(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compound) assignment operators.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May be used to 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initialize an </a:t>
              </a:r>
              <a:r>
                <a:rPr lang="en-US" b="0" i="0" u="none" strike="noStrike" dirty="0" err="1"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 reference</a:t>
              </a:r>
              <a:r>
                <a:rPr lang="en-US" u="none" strike="noStrike" dirty="0">
                  <a:latin typeface="Comic Sans MS" panose="030F0702030302020204" pitchFamily="66" charset="0"/>
                </a:rPr>
                <a:t>.</a:t>
              </a:r>
              <a:endParaRPr lang="en-US" b="0" i="0" dirty="0"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54CFFC6-D6AD-AB64-B3A3-809A1AE69C66}"/>
                </a:ext>
              </a:extLst>
            </p:cNvPr>
            <p:cNvSpPr/>
            <p:nvPr/>
          </p:nvSpPr>
          <p:spPr>
            <a:xfrm>
              <a:off x="1974066" y="5048655"/>
              <a:ext cx="593387" cy="44747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85FD194-A997-D1FF-FA6C-543B8817ACE4}"/>
              </a:ext>
            </a:extLst>
          </p:cNvPr>
          <p:cNvSpPr txBox="1"/>
          <p:nvPr/>
        </p:nvSpPr>
        <p:spPr>
          <a:xfrm>
            <a:off x="3469856" y="3429000"/>
            <a:ext cx="5252287" cy="30469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(++a) *=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NOT (a++) *= 6;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(a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&amp;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26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6B843-05A6-4D1A-5076-03D6CA409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F206-B1EF-0B3F-E0AF-713D9039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– </a:t>
            </a:r>
            <a:r>
              <a:rPr lang="en-US" dirty="0" err="1">
                <a:latin typeface="Comic Sans MS" panose="030F0702030302020204" pitchFamily="66" charset="0"/>
              </a:rPr>
              <a:t>rvalue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3033-20BA-CB04-8374-CDB525A2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869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 literal (except for string literal).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function call or an overloaded operator expression, whose return type is non-reference.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Some built-in operators: arithmetic, logical, comparison, address-of, post-increment and post-decrement.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this pointer.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lambda expression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And more: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https://en.cppreference.com/w/cpp/language/value_category#prvalue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https://en.cppreference.com/w/cpp/language/value_category#xvalue</a:t>
            </a:r>
          </a:p>
          <a:p>
            <a:endParaRPr lang="en-US" sz="1800" u="sng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EF88A-4976-25EF-B304-5F68E0144A46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rvalue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7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944A4-03BA-7F88-363B-18EC262C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809B-55EE-4A3A-5B6B-167B774E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- </a:t>
            </a:r>
            <a:r>
              <a:rPr lang="en-US" dirty="0" err="1">
                <a:latin typeface="Comic Sans MS" panose="030F0702030302020204" pitchFamily="66" charset="0"/>
              </a:rPr>
              <a:t>rvalue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11AE7-F2AD-970B-F283-432B7F281A3E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rvalue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85939C-EA36-F2EB-0DF9-DA8245763A35}"/>
              </a:ext>
            </a:extLst>
          </p:cNvPr>
          <p:cNvGrpSpPr/>
          <p:nvPr/>
        </p:nvGrpSpPr>
        <p:grpSpPr>
          <a:xfrm>
            <a:off x="838200" y="1865786"/>
            <a:ext cx="8879732" cy="2031325"/>
            <a:chOff x="1974066" y="4672226"/>
            <a:chExt cx="8879732" cy="20313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67D3FA-7CF5-7D1C-4D8F-587D0F8DE4C2}"/>
                </a:ext>
              </a:extLst>
            </p:cNvPr>
            <p:cNvSpPr txBox="1"/>
            <p:nvPr/>
          </p:nvSpPr>
          <p:spPr>
            <a:xfrm>
              <a:off x="2858636" y="4672226"/>
              <a:ext cx="799516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>
                  <a:latin typeface="Comic Sans MS" panose="030F0702030302020204" pitchFamily="66" charset="0"/>
                </a:rPr>
                <a:t>Cannot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be taken address by built-in address-of operator.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Cannot be used as the left-hand operand of the built-in </a:t>
              </a:r>
              <a:r>
                <a:rPr lang="en-US" dirty="0">
                  <a:latin typeface="Comic Sans MS" panose="030F0702030302020204" pitchFamily="66" charset="0"/>
                </a:rPr>
                <a:t>(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compound) assignment operators.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May be used to 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initialize a const </a:t>
              </a:r>
              <a:r>
                <a:rPr lang="en-US" b="0" i="0" u="none" strike="noStrike" dirty="0" err="1"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 reference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or 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rvalue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When used as a function argument and when two overloads of the function are available (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rvalue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 parameter and const 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reference), choose 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rvalue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 version.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A66F46B7-11C2-EBAD-9DBE-8321037830FE}"/>
                </a:ext>
              </a:extLst>
            </p:cNvPr>
            <p:cNvSpPr/>
            <p:nvPr/>
          </p:nvSpPr>
          <p:spPr>
            <a:xfrm>
              <a:off x="1974066" y="5048655"/>
              <a:ext cx="593387" cy="44747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14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C15CB-D976-9619-42C9-DD4AE727A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244F-F53C-9D92-5E25-CEE764CF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lvalue</a:t>
            </a:r>
            <a:r>
              <a:rPr lang="en-US" dirty="0">
                <a:latin typeface="Comic Sans MS" panose="030F0702030302020204" pitchFamily="66" charset="0"/>
              </a:rPr>
              <a:t> reference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3D20-14FE-FE05-CA5A-BF3539D6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67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 reference is an alias for an existing </a:t>
            </a:r>
            <a:r>
              <a:rPr lang="en-US" sz="1800" dirty="0" err="1">
                <a:latin typeface="Comic Sans MS" panose="030F0702030302020204" pitchFamily="66" charset="0"/>
              </a:rPr>
              <a:t>lvalue</a:t>
            </a:r>
            <a:r>
              <a:rPr lang="en-US" sz="1800" dirty="0">
                <a:latin typeface="Comic Sans MS" panose="030F0702030302020204" pitchFamily="66" charset="0"/>
              </a:rPr>
              <a:t>.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Any operation on the reference is applied to the object being referenced.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lifetime of a reference and the lifetime of its referent are independent.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97402-3609-2BAA-8893-CFA868DCF131}"/>
              </a:ext>
            </a:extLst>
          </p:cNvPr>
          <p:cNvSpPr txBox="1"/>
          <p:nvPr/>
        </p:nvSpPr>
        <p:spPr>
          <a:xfrm>
            <a:off x="2071991" y="3053235"/>
            <a:ext cx="8307017" cy="375487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ref1;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must be initialized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ref2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an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type 'int'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ref3 {y};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an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type 'double'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{z};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binding reference of type 'int&amp;' to 'const int'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{x};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obj;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refobj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{obj};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Only the reference is destroyed, not the object (so no destructor is called)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2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06628-D554-00A3-86E8-FCA55A43E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32E9-2D16-C9B8-BAC1-F7EC1FC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lvalue</a:t>
            </a:r>
            <a:r>
              <a:rPr lang="en-US" dirty="0">
                <a:latin typeface="Comic Sans MS" panose="030F0702030302020204" pitchFamily="66" charset="0"/>
              </a:rPr>
              <a:t> reference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C28-B872-261A-5B6B-6E692700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67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Prefer const to non-const </a:t>
            </a:r>
            <a:r>
              <a:rPr lang="en-US" sz="1800" dirty="0" err="1">
                <a:latin typeface="Comic Sans MS" panose="030F0702030302020204" pitchFamily="66" charset="0"/>
              </a:rPr>
              <a:t>lvalue</a:t>
            </a:r>
            <a:r>
              <a:rPr lang="en-US" sz="1800" dirty="0">
                <a:latin typeface="Comic Sans MS" panose="030F0702030302020204" pitchFamily="66" charset="0"/>
              </a:rPr>
              <a:t> reference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Avoid accidental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Can bind to a wider variety of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7DAF-485B-132C-B6E7-19853DC371E7}"/>
              </a:ext>
            </a:extLst>
          </p:cNvPr>
          <p:cNvSpPr txBox="1"/>
          <p:nvPr/>
        </p:nvSpPr>
        <p:spPr>
          <a:xfrm>
            <a:off x="2071991" y="3053235"/>
            <a:ext cx="8307017" cy="29661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ref1 {x1};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ref1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ref2 {x2};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ref2 binds to const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x3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ref3 {x3};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ref3 binds to double (narrowing conversion)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ref4 binds to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x5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ref5 {x5};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ref5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x5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x5 is non-const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ref5 = 35; // Error: ref5 is 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?? But what is the value ref5 and x5 now?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9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18E79-D721-BB84-40D7-8483AB06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7ED-A647-8F7C-6A3D-D97161A3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lvalue</a:t>
            </a:r>
            <a:r>
              <a:rPr lang="en-US" dirty="0">
                <a:latin typeface="Comic Sans MS" panose="030F0702030302020204" pitchFamily="66" charset="0"/>
              </a:rPr>
              <a:t> reference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726D-F371-5D17-F161-AF88B497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67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Best practice for choosing function parameter type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45841-E271-0230-A682-BBFF8A6E3F7C}"/>
              </a:ext>
            </a:extLst>
          </p:cNvPr>
          <p:cNvSpPr txBox="1"/>
          <p:nvPr/>
        </p:nvSpPr>
        <p:spPr>
          <a:xfrm>
            <a:off x="2071991" y="3053235"/>
            <a:ext cx="8307017" cy="29661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ref1 {x1};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ref1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ref2 {x2};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ref2 binds to const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x3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ref3 {x3};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ref3 binds to double (narrowing conversion)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ref4 binds to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x5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ref5 {x5};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ref5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x5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x5 is non-const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ref5 = 35; // Error: ref5 is 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?? But what is the value ref5 and x5 now?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876</Words>
  <Application>Microsoft Office PowerPoint</Application>
  <PresentationFormat>Widescreen</PresentationFormat>
  <Paragraphs>109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Comic Sans MS</vt:lpstr>
      <vt:lpstr>Consolas</vt:lpstr>
      <vt:lpstr>Courier New</vt:lpstr>
      <vt:lpstr>Office Theme</vt:lpstr>
      <vt:lpstr>Value categories</vt:lpstr>
      <vt:lpstr>Value categories</vt:lpstr>
      <vt:lpstr>Value categories - lvalue</vt:lpstr>
      <vt:lpstr>Value categories - lvalue</vt:lpstr>
      <vt:lpstr>Value categories – rvalue</vt:lpstr>
      <vt:lpstr>Value categories - rvalue</vt:lpstr>
      <vt:lpstr>lvalue reference (1)</vt:lpstr>
      <vt:lpstr>lvalue reference (2)</vt:lpstr>
      <vt:lpstr>lvalue reference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 Viet Anh 20204627</dc:creator>
  <cp:lastModifiedBy>Dam Viet Anh 20204627</cp:lastModifiedBy>
  <cp:revision>157</cp:revision>
  <dcterms:created xsi:type="dcterms:W3CDTF">2024-12-31T13:47:49Z</dcterms:created>
  <dcterms:modified xsi:type="dcterms:W3CDTF">2025-01-01T16:03:28Z</dcterms:modified>
</cp:coreProperties>
</file>