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33"/>
  </p:notesMasterIdLst>
  <p:handoutMasterIdLst>
    <p:handoutMasterId r:id="rId34"/>
  </p:handoutMasterIdLst>
  <p:sldIdLst>
    <p:sldId id="410" r:id="rId5"/>
    <p:sldId id="383" r:id="rId6"/>
    <p:sldId id="391" r:id="rId7"/>
    <p:sldId id="408" r:id="rId8"/>
    <p:sldId id="414" r:id="rId9"/>
    <p:sldId id="415" r:id="rId10"/>
    <p:sldId id="419" r:id="rId11"/>
    <p:sldId id="416" r:id="rId12"/>
    <p:sldId id="423" r:id="rId13"/>
    <p:sldId id="427" r:id="rId14"/>
    <p:sldId id="417" r:id="rId15"/>
    <p:sldId id="424" r:id="rId16"/>
    <p:sldId id="425" r:id="rId17"/>
    <p:sldId id="418" r:id="rId18"/>
    <p:sldId id="420" r:id="rId19"/>
    <p:sldId id="426" r:id="rId20"/>
    <p:sldId id="411" r:id="rId21"/>
    <p:sldId id="421" r:id="rId22"/>
    <p:sldId id="389" r:id="rId23"/>
    <p:sldId id="412" r:id="rId24"/>
    <p:sldId id="413" r:id="rId25"/>
    <p:sldId id="407" r:id="rId26"/>
    <p:sldId id="406" r:id="rId27"/>
    <p:sldId id="405" r:id="rId28"/>
    <p:sldId id="404" r:id="rId29"/>
    <p:sldId id="403" r:id="rId30"/>
    <p:sldId id="409" r:id="rId31"/>
    <p:sldId id="398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95" autoAdjust="0"/>
    <p:restoredTop sz="96327" autoAdjust="0"/>
  </p:normalViewPr>
  <p:slideViewPr>
    <p:cSldViewPr snapToGrid="0">
      <p:cViewPr>
        <p:scale>
          <a:sx n="75" d="100"/>
          <a:sy n="75" d="100"/>
        </p:scale>
        <p:origin x="816" y="2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tableStyles" Target="tableStyles.xml"/><Relationship Id="rId21" Type="http://schemas.openxmlformats.org/officeDocument/2006/relationships/slide" Target="slides/slide17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notesMaster" Target="notesMasters/notesMaster1.xml"/><Relationship Id="rId38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viewProps" Target="viewProps.xml"/><Relationship Id="rId40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commentAuthors" Target="commentAuthor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2/16/2025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2/16/2025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70AA44-15F2-5908-5E68-FAFA8B097E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1CB1503-189C-97DD-4920-8BC35EF24B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9166588-E1E4-AE91-AC3C-AE5AF40570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732174-FB09-B409-ECDD-D585E4CBF0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1985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80806-933A-C7F2-D919-0F0D6C0781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2D929A2-2C57-C98B-5026-FB8EF46651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039B6F0-EBE4-1391-2869-45BBAA405C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782303-DF41-BA88-5437-A4982D1909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75180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6CD97B-4F8B-F578-5A7E-19215326EF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4AB4288-4428-2676-9222-E1A6DB538E5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241314F-79A0-3F3E-BDE5-AD96F626FD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217DD1-0DD4-D162-5DAA-1E31D88B16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395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208732-621A-D23F-6782-E3356BA676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8E4D864-D2A5-8D15-8192-4CA4F6E4D0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78C5B2D-1CA2-529F-76BF-9738E0ACDB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974155-E848-7C4A-D78A-F61E94DB85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22509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9D3E80-BA18-E0C7-A34A-888DDC86A1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4060B1E-8C20-67FF-FB0C-0DF6838714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F78A5FB-6D6A-278E-56E2-5C66CE99020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6F93C8-768A-4BB1-2B11-C4815C2A05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48491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A34680-251E-7834-B114-DF011A4D2C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13D812C-FDE7-6C27-3A82-42661974E34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A53FB22-03B5-B1D9-AF76-1B7CF9E212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850751-B05F-7318-54CE-A6913151AE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6141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872ABF-DF9E-89C8-EFAD-D926B74C7D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5951C49-2286-C881-4B5A-956CAA678A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84F95A5-FAA2-348D-4086-E2212DA364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EC83D-A38A-F820-102E-4841FF95F1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37576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3A128D-78CD-1E4D-A0B5-87F4F45B82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490E953-1436-A135-8181-85BF399238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9182F39-0033-E695-613C-678A23A304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B11683-8D0E-F007-9916-4BDC2A9EFD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6153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177364-7B61-4E33-7C1D-868B311F73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11331A1-E2F6-B00A-5AAD-7C5B88E5DE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F58E746-A525-B387-699D-EA531ECC46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575242-8EE2-A85D-DD8F-3D28D01FC51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0896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2480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B7944A-97DB-C395-0E65-B955553A79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C5639F3-56AA-4579-25A9-121DBCE783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4FF23FC-812B-13D0-3D94-CA6557F9C6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D82C4-79ED-1AD9-D330-72C34C2D8D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843049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70A405-1DDB-16D1-5716-8313ADF0B5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655D18B-E2BC-38D2-126A-D339D37DB06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EA4F11F-FB4D-6922-8F79-60B780A83F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380661-4A1A-5288-D87C-B8408B00FD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8830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1604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75938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2331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59689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44881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43311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1837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1855D6-1060-968E-89ED-3E5037F384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50EF854-7CB0-6164-6BE6-A875F6FFA4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0514F4B-4E6E-8C7C-ED33-080456464F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E8FE14-BD5B-FC28-FCBC-A4DE72BA0C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3945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6DAB10-ADFC-9CDE-A474-40C32E8DDC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5D4EF12-9273-16B5-5408-2A2EEBAEDA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1E67499-C2E6-B116-9DE0-F692563E34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798231-6C99-AC75-7790-9CA8AA7637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65820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CDB228-2276-5B86-CDC9-508EF6F1B5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A5E1FD0-039D-9BED-3026-78F3D8E01EB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BEE31CC-2EA1-53EB-4B91-CEE9F1B390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0FB13E-8001-BA21-CD35-BAD577394F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4717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8D1C38-1497-B696-E0A5-9C3DF3010E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4E43BD-F1A9-3005-1FB2-D5100C5D455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8C0877F-98F1-47F0-B261-2C11214A13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FC47B2-351B-9879-5A77-ABEA97A428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1061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E72B2F-E5E5-61CD-E6B6-D914A6E38E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D2564BF-BAEA-0D9E-3079-0B3572E2A8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9C1085-DC0A-9050-CE19-2F652D694A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3A656F-0197-C19A-FAE5-929F4C4515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689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 indent="-283464">
              <a:spcBef>
                <a:spcPts val="600"/>
              </a:spcBef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 indent="-283464">
              <a:spcBef>
                <a:spcPts val="1800"/>
              </a:spcBef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 indent="-283464">
              <a:spcBef>
                <a:spcPts val="1800"/>
              </a:spcBef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 indent="-283464">
              <a:spcBef>
                <a:spcPts val="1800"/>
              </a:spcBef>
              <a:defRPr sz="2000"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70.png"/><Relationship Id="rId4" Type="http://schemas.openxmlformats.org/officeDocument/2006/relationships/image" Target="../media/image6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/>
          <a:lstStyle/>
          <a:p>
            <a:r>
              <a:rPr lang="en-US" dirty="0"/>
              <a:t>Text-guided image editing</a:t>
            </a:r>
            <a:endParaRPr lang="en-US" b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C683A2-E79B-1DA0-CC05-E2692CDA8F39}"/>
              </a:ext>
            </a:extLst>
          </p:cNvPr>
          <p:cNvSpPr txBox="1"/>
          <p:nvPr/>
        </p:nvSpPr>
        <p:spPr>
          <a:xfrm>
            <a:off x="6309904" y="4180021"/>
            <a:ext cx="54864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Paper:</a:t>
            </a:r>
          </a:p>
          <a:p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* Nam, H., Kwon, G., Park, G. Y., &amp; Ye, J. C. (2024). Contrastive denoising score for text-guided latent diffusion image editing.</a:t>
            </a: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57C8DC-520F-A13E-19A4-CC2F8606AD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715ECE-C467-4F34-BD87-4D144DDF9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 anchor="b">
            <a:normAutofit/>
          </a:bodyPr>
          <a:lstStyle/>
          <a:p>
            <a:r>
              <a:rPr lang="en-US" dirty="0">
                <a:latin typeface="Calibri" panose="020F0502020204030204" pitchFamily="34" charset="0"/>
              </a:rPr>
              <a:t>Latent Diffusion Model (2)</a:t>
            </a:r>
          </a:p>
        </p:txBody>
      </p:sp>
      <p:pic>
        <p:nvPicPr>
          <p:cNvPr id="5" name="Picture 4" descr="Diagram of a diagram of a flowchart&#10;&#10;AI-generated content may be incorrect.">
            <a:extLst>
              <a:ext uri="{FF2B5EF4-FFF2-40B4-BE49-F238E27FC236}">
                <a16:creationId xmlns:a16="http://schemas.microsoft.com/office/drawing/2014/main" id="{C3BD097C-6C62-35DD-1C0E-3C4D72ACC5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523" y="3117800"/>
            <a:ext cx="5746750" cy="2902109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7046A1-9401-9237-3F00-FDDCE53A3DED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>
              <a:xfrm>
                <a:off x="6731462" y="2478117"/>
                <a:ext cx="4246418" cy="4181475"/>
              </a:xfrm>
            </p:spPr>
            <p:txBody>
              <a:bodyPr>
                <a:noAutofit/>
              </a:bodyPr>
              <a:lstStyle/>
              <a:p>
                <a:r>
                  <a:rPr lang="en-US" dirty="0"/>
                  <a:t>A VAE compresses images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into a compact latent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, removing imperceptible details while retaining semantic information.</a:t>
                </a:r>
              </a:p>
              <a:p>
                <a:r>
                  <a:rPr lang="en-US" dirty="0"/>
                  <a:t>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for training a diffusion model (U-Net). Noise is added to the latent representation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. A U-Net denoiser is trained to reverse this noising process and reconstruct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Use Cross-Attention to inject conditioning inputs, allowing the model to generate images based on text prompts.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37046A1-9401-9237-3F00-FDDCE53A3D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xfrm>
                <a:off x="6731462" y="2478117"/>
                <a:ext cx="4246418" cy="4181475"/>
              </a:xfrm>
              <a:blipFill>
                <a:blip r:embed="rId4"/>
                <a:stretch>
                  <a:fillRect l="-3443" t="-1606" r="-1865" b="-11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3361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AC84EF-A610-3FF3-C618-BC3DB9555C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4F51E-DE49-6095-A3EC-7E3CFA834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en-US" dirty="0"/>
              <a:t>Score distillation sampling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AF260D-07CA-4332-4FFA-024744C9560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676525"/>
            <a:ext cx="4937760" cy="307773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Proposed in </a:t>
            </a:r>
            <a:r>
              <a:rPr lang="en-US" b="1" dirty="0" err="1"/>
              <a:t>Dreamfusion</a:t>
            </a:r>
            <a:r>
              <a:rPr lang="en-US" b="1" dirty="0"/>
              <a:t>: Text-to-3d using 2d diffusion </a:t>
            </a:r>
            <a:r>
              <a:rPr lang="en-US" dirty="0"/>
              <a:t>by Poole, B., Jain, A., Barron, J. T., &amp; Mildenhall, B. (2022).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Deal with the problem of </a:t>
            </a:r>
            <a:r>
              <a:rPr lang="en-US" b="1" dirty="0"/>
              <a:t>generating a 3D image from a text </a:t>
            </a:r>
            <a:r>
              <a:rPr lang="en-US" dirty="0"/>
              <a:t>without training data.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Showed that pretrained 2D image-text models may be used for 3D synthesis, though 3D objects produced by this approach tend to lack realism and accuracy.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0EBB6A-8F73-D1EE-5ED7-94EB136E7F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3865" y="3039311"/>
            <a:ext cx="5234801" cy="2352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5650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6E884B-AE72-67DA-C0F7-359CB3AD1E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90D75-515F-FDBA-A591-957464656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en-US" dirty="0"/>
              <a:t>Score distillation sampling (2)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FAFD15E1-483A-BB75-2440-0B04F61D15E8}"/>
              </a:ext>
            </a:extLst>
          </p:cNvPr>
          <p:cNvGrpSpPr/>
          <p:nvPr/>
        </p:nvGrpSpPr>
        <p:grpSpPr>
          <a:xfrm>
            <a:off x="3452226" y="2039480"/>
            <a:ext cx="8304078" cy="4439919"/>
            <a:chOff x="2733006" y="2306320"/>
            <a:chExt cx="8304078" cy="4439919"/>
          </a:xfrm>
        </p:grpSpPr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5155B7F5-70EE-EDEC-57D0-6007DFEDEDB7}"/>
                </a:ext>
              </a:extLst>
            </p:cNvPr>
            <p:cNvSpPr/>
            <p:nvPr/>
          </p:nvSpPr>
          <p:spPr>
            <a:xfrm>
              <a:off x="2733006" y="2306320"/>
              <a:ext cx="8304078" cy="4439919"/>
            </a:xfrm>
            <a:prstGeom prst="roundRect">
              <a:avLst>
                <a:gd name="adj" fmla="val 7971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b="1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Loop N times</a:t>
              </a: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89C26BDD-42FC-333B-3676-8EA687D34F3E}"/>
                </a:ext>
              </a:extLst>
            </p:cNvPr>
            <p:cNvGrpSpPr/>
            <p:nvPr/>
          </p:nvGrpSpPr>
          <p:grpSpPr>
            <a:xfrm>
              <a:off x="2963224" y="2440009"/>
              <a:ext cx="7978820" cy="4172541"/>
              <a:chOff x="2786250" y="2353666"/>
              <a:chExt cx="7978820" cy="417254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Rectangle: Rounded Corners 12">
                    <a:extLst>
                      <a:ext uri="{FF2B5EF4-FFF2-40B4-BE49-F238E27FC236}">
                        <a16:creationId xmlns:a16="http://schemas.microsoft.com/office/drawing/2014/main" id="{19DBA83B-334F-F2D9-58CC-05DADAEC98AB}"/>
                      </a:ext>
                    </a:extLst>
                  </p:cNvPr>
                  <p:cNvSpPr/>
                  <p:nvPr/>
                </p:nvSpPr>
                <p:spPr>
                  <a:xfrm>
                    <a:off x="7862311" y="3982736"/>
                    <a:ext cx="2902759" cy="914400"/>
                  </a:xfrm>
                  <a:prstGeom prst="round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accent2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b="1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𝝐</m:t>
                              </m:r>
                            </m:e>
                          </m:acc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𝑑𝑖𝑓𝑓𝑢𝑠𝑖𝑜𝑛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𝒕𝒆𝒙𝒕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oMath>
                      </m:oMathPara>
                    </a14:m>
                    <a:endParaRPr lang="en-US" b="1" i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" name="Rectangle: Rounded Corners 12">
                    <a:extLst>
                      <a:ext uri="{FF2B5EF4-FFF2-40B4-BE49-F238E27FC236}">
                        <a16:creationId xmlns:a16="http://schemas.microsoft.com/office/drawing/2014/main" id="{19DBA83B-334F-F2D9-58CC-05DADAEC98A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62311" y="3982736"/>
                    <a:ext cx="2902759" cy="914400"/>
                  </a:xfrm>
                  <a:prstGeom prst="round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>
                    <a:solidFill>
                      <a:schemeClr val="accent2">
                        <a:lumMod val="20000"/>
                        <a:lumOff val="80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405C3CA7-2ECF-3942-536E-6D20367FAA2B}"/>
                  </a:ext>
                </a:extLst>
              </p:cNvPr>
              <p:cNvGrpSpPr/>
              <p:nvPr/>
            </p:nvGrpSpPr>
            <p:grpSpPr>
              <a:xfrm>
                <a:off x="5237537" y="2353666"/>
                <a:ext cx="2902759" cy="4172541"/>
                <a:chOff x="6338081" y="2353666"/>
                <a:chExt cx="2902759" cy="4172541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Rectangle: Rounded Corners 10">
                      <a:extLst>
                        <a:ext uri="{FF2B5EF4-FFF2-40B4-BE49-F238E27FC236}">
                          <a16:creationId xmlns:a16="http://schemas.microsoft.com/office/drawing/2014/main" id="{13034F88-4C50-CE25-BBB8-1073FA6E14F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38082" y="2353666"/>
                      <a:ext cx="2902758" cy="914400"/>
                    </a:xfrm>
                    <a:prstGeom prst="roundRect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oMath>
                        </m:oMathPara>
                      </a14:m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b>
                                <m:r>
                                  <a:rPr lang="en-US" b="1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b="1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b="1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𝝐</m:t>
                            </m:r>
                          </m:oMath>
                        </m:oMathPara>
                      </a14:m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1" name="Rectangle: Rounded Corners 10">
                      <a:extLst>
                        <a:ext uri="{FF2B5EF4-FFF2-40B4-BE49-F238E27FC236}">
                          <a16:creationId xmlns:a16="http://schemas.microsoft.com/office/drawing/2014/main" id="{13034F88-4C50-CE25-BBB8-1073FA6E14F5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38082" y="2353666"/>
                      <a:ext cx="2902758" cy="914400"/>
                    </a:xfrm>
                    <a:prstGeom prst="round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  <a:ln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" name="Rectangle: Rounded Corners 13">
                      <a:extLst>
                        <a:ext uri="{FF2B5EF4-FFF2-40B4-BE49-F238E27FC236}">
                          <a16:creationId xmlns:a16="http://schemas.microsoft.com/office/drawing/2014/main" id="{C085B4A2-1D3D-1887-A8D7-E30E8F6F43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38081" y="5611807"/>
                      <a:ext cx="2902759" cy="914400"/>
                    </a:xfrm>
                    <a:prstGeom prst="roundRect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∇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b="1" i="1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1" i="1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𝝐</m:t>
                                        </m:r>
                                      </m:e>
                                    </m:acc>
                                    <m:r>
                                      <a:rPr lang="en-US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1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𝝐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1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𝒙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</m:d>
                          </m:oMath>
                        </m:oMathPara>
                      </a14:m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4" name="Rectangle: Rounded Corners 13">
                      <a:extLst>
                        <a:ext uri="{FF2B5EF4-FFF2-40B4-BE49-F238E27FC236}">
                          <a16:creationId xmlns:a16="http://schemas.microsoft.com/office/drawing/2014/main" id="{C085B4A2-1D3D-1887-A8D7-E30E8F6F43E0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38081" y="5611807"/>
                      <a:ext cx="2902759" cy="914400"/>
                    </a:xfrm>
                    <a:prstGeom prst="round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  <a:ln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410DC773-BFE4-D4EB-4FEC-B86EFA7C9781}"/>
                  </a:ext>
                </a:extLst>
              </p:cNvPr>
              <p:cNvGrpSpPr/>
              <p:nvPr/>
            </p:nvGrpSpPr>
            <p:grpSpPr>
              <a:xfrm>
                <a:off x="2786250" y="3121213"/>
                <a:ext cx="1834247" cy="2637446"/>
                <a:chOff x="3601935" y="3608571"/>
                <a:chExt cx="1834247" cy="2637446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Rectangle: Rounded Corners 9">
                      <a:extLst>
                        <a:ext uri="{FF2B5EF4-FFF2-40B4-BE49-F238E27FC236}">
                          <a16:creationId xmlns:a16="http://schemas.microsoft.com/office/drawing/2014/main" id="{81A84261-35E3-55EE-F785-57153C30C4E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07382" y="3608571"/>
                      <a:ext cx="1828800" cy="914400"/>
                    </a:xfrm>
                    <a:prstGeom prst="roundRect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𝝐</m:t>
                            </m:r>
                            <m: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~</m:t>
                            </m:r>
                            <m: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𝒩</m:t>
                            </m:r>
                            <m:d>
                              <m:dPr>
                                <m:ctrlPr>
                                  <a:rPr lang="en-US" b="1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b="1" i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b="1" i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𝐈</m:t>
                                </m:r>
                              </m:e>
                            </m:d>
                          </m:oMath>
                        </m:oMathPara>
                      </a14:m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~</m:t>
                            </m:r>
                            <m:r>
                              <a:rPr lang="en-US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𝒰</m:t>
                            </m:r>
                            <m:d>
                              <m:dPr>
                                <m:ctrlPr>
                                  <a:rPr lang="en-US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oMath>
                        </m:oMathPara>
                      </a14:m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" name="Rectangle: Rounded Corners 9">
                      <a:extLst>
                        <a:ext uri="{FF2B5EF4-FFF2-40B4-BE49-F238E27FC236}">
                          <a16:creationId xmlns:a16="http://schemas.microsoft.com/office/drawing/2014/main" id="{81A84261-35E3-55EE-F785-57153C30C4EE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07382" y="3608571"/>
                      <a:ext cx="1828800" cy="914400"/>
                    </a:xfrm>
                    <a:prstGeom prst="round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  <a:ln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Rectangle: Rounded Corners 18">
                      <a:extLst>
                        <a:ext uri="{FF2B5EF4-FFF2-40B4-BE49-F238E27FC236}">
                          <a16:creationId xmlns:a16="http://schemas.microsoft.com/office/drawing/2014/main" id="{AC82F805-7206-D255-300C-533835DBE3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01935" y="5331617"/>
                      <a:ext cx="1828800" cy="914400"/>
                    </a:xfrm>
                    <a:prstGeom prst="roundRect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𝑈𝑝𝑑𝑎𝑡𝑒</m:t>
                            </m:r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oMath>
                        </m:oMathPara>
                      </a14:m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9" name="Rectangle: Rounded Corners 18">
                      <a:extLst>
                        <a:ext uri="{FF2B5EF4-FFF2-40B4-BE49-F238E27FC236}">
                          <a16:creationId xmlns:a16="http://schemas.microsoft.com/office/drawing/2014/main" id="{AC82F805-7206-D255-300C-533835DBE39A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01935" y="5331617"/>
                      <a:ext cx="1828800" cy="914400"/>
                    </a:xfrm>
                    <a:prstGeom prst="round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  <a:ln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26E50A2D-B343-923C-D68B-649FC0608CBE}"/>
                  </a:ext>
                </a:extLst>
              </p:cNvPr>
              <p:cNvCxnSpPr>
                <a:cxnSpLocks/>
                <a:stCxn id="10" idx="0"/>
                <a:endCxn id="11" idx="1"/>
              </p:cNvCxnSpPr>
              <p:nvPr/>
            </p:nvCxnSpPr>
            <p:spPr>
              <a:xfrm flipV="1">
                <a:off x="3706097" y="2810866"/>
                <a:ext cx="1531441" cy="310347"/>
              </a:xfrm>
              <a:prstGeom prst="straightConnector1">
                <a:avLst/>
              </a:prstGeom>
              <a:ln w="38100" cap="rnd">
                <a:solidFill>
                  <a:srgbClr val="7030A0"/>
                </a:solidFill>
                <a:round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A11507A5-FB9D-A306-5A68-952CF5A46537}"/>
                  </a:ext>
                </a:extLst>
              </p:cNvPr>
              <p:cNvCxnSpPr>
                <a:cxnSpLocks/>
                <a:stCxn id="11" idx="3"/>
                <a:endCxn id="13" idx="0"/>
              </p:cNvCxnSpPr>
              <p:nvPr/>
            </p:nvCxnSpPr>
            <p:spPr>
              <a:xfrm>
                <a:off x="8140296" y="2810866"/>
                <a:ext cx="1173395" cy="1171870"/>
              </a:xfrm>
              <a:prstGeom prst="straightConnector1">
                <a:avLst/>
              </a:prstGeom>
              <a:ln w="38100" cap="rnd">
                <a:solidFill>
                  <a:srgbClr val="7030A0"/>
                </a:solidFill>
                <a:round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E3451B8B-14A7-9ECC-C187-4F6B245738A8}"/>
                  </a:ext>
                </a:extLst>
              </p:cNvPr>
              <p:cNvCxnSpPr>
                <a:cxnSpLocks/>
                <a:stCxn id="13" idx="2"/>
                <a:endCxn id="14" idx="3"/>
              </p:cNvCxnSpPr>
              <p:nvPr/>
            </p:nvCxnSpPr>
            <p:spPr>
              <a:xfrm flipH="1">
                <a:off x="8140296" y="4897136"/>
                <a:ext cx="1173395" cy="1171871"/>
              </a:xfrm>
              <a:prstGeom prst="straightConnector1">
                <a:avLst/>
              </a:prstGeom>
              <a:ln w="38100" cap="rnd">
                <a:solidFill>
                  <a:srgbClr val="7030A0"/>
                </a:solidFill>
                <a:round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C104BC35-993B-450A-FA13-8BA8DAE79BFB}"/>
                  </a:ext>
                </a:extLst>
              </p:cNvPr>
              <p:cNvCxnSpPr>
                <a:cxnSpLocks/>
                <a:stCxn id="14" idx="1"/>
                <a:endCxn id="19" idx="2"/>
              </p:cNvCxnSpPr>
              <p:nvPr/>
            </p:nvCxnSpPr>
            <p:spPr>
              <a:xfrm flipH="1" flipV="1">
                <a:off x="3700650" y="5758659"/>
                <a:ext cx="1536887" cy="310348"/>
              </a:xfrm>
              <a:prstGeom prst="straightConnector1">
                <a:avLst/>
              </a:prstGeom>
              <a:ln w="38100" cap="rnd">
                <a:solidFill>
                  <a:srgbClr val="7030A0"/>
                </a:solidFill>
                <a:round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A6EAAA05-9EE0-740E-75E0-81CF495DF26F}"/>
                  </a:ext>
                </a:extLst>
              </p:cNvPr>
              <p:cNvCxnSpPr>
                <a:cxnSpLocks/>
                <a:stCxn id="19" idx="0"/>
                <a:endCxn id="10" idx="2"/>
              </p:cNvCxnSpPr>
              <p:nvPr/>
            </p:nvCxnSpPr>
            <p:spPr>
              <a:xfrm flipV="1">
                <a:off x="3700650" y="4035613"/>
                <a:ext cx="5447" cy="808646"/>
              </a:xfrm>
              <a:prstGeom prst="straightConnector1">
                <a:avLst/>
              </a:prstGeom>
              <a:ln w="38100" cap="rnd">
                <a:solidFill>
                  <a:srgbClr val="7030A0"/>
                </a:solidFill>
                <a:round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EFB15E87-22E7-2DDE-F088-3962D594D6D1}"/>
              </a:ext>
            </a:extLst>
          </p:cNvPr>
          <p:cNvSpPr txBox="1"/>
          <p:nvPr/>
        </p:nvSpPr>
        <p:spPr>
          <a:xfrm>
            <a:off x="565005" y="2735946"/>
            <a:ext cx="275791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For each text prompt, we </a:t>
            </a: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train a randomly initialized G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from scratch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Don’t need to fine-tune diffusion model.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 diffusion model output as an additional loss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94987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0B37A3-BCF5-F1F8-A122-981AC25779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B278F-404C-ECE1-4B87-FAFDFE195E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en-US" dirty="0"/>
              <a:t>Score distillation sampling (3)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0D00709-6BE5-5B6D-2254-7FA2FF9552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9770" y="2418605"/>
            <a:ext cx="11732461" cy="4196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32159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DEAA4B-C3F1-1B48-3158-4D3ED48E59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CFC32-CC78-D476-E6F5-D1F16B45D7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en-US" dirty="0"/>
              <a:t>Delta denoising score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F18D6-FA3A-96D9-8586-EBC4E00D54BC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676525"/>
            <a:ext cx="4490827" cy="3597470"/>
          </a:xfrm>
        </p:spPr>
        <p:txBody>
          <a:bodyPr/>
          <a:lstStyle/>
          <a:p>
            <a:r>
              <a:rPr lang="en-US" dirty="0"/>
              <a:t>This is a powerful tool in public speaking. It involves varying pitch, tone, and volume to convey emotion, emphasize points, and maintain interest:</a:t>
            </a:r>
          </a:p>
          <a:p>
            <a:pPr lvl="1"/>
            <a:r>
              <a:rPr lang="en-US" dirty="0"/>
              <a:t>Pitch variation</a:t>
            </a:r>
          </a:p>
          <a:p>
            <a:pPr lvl="1"/>
            <a:r>
              <a:rPr lang="en-US" dirty="0"/>
              <a:t>Tone inflection</a:t>
            </a:r>
          </a:p>
          <a:p>
            <a:pPr lvl="1"/>
            <a:r>
              <a:rPr lang="en-US" dirty="0"/>
              <a:t>Volume control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3D169A-5AF4-B4A7-CE5F-8B0E5C8FC4D3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81898" y="2676525"/>
            <a:ext cx="4490827" cy="3597470"/>
          </a:xfrm>
        </p:spPr>
        <p:txBody>
          <a:bodyPr/>
          <a:lstStyle/>
          <a:p>
            <a:r>
              <a:rPr lang="en-US" dirty="0"/>
              <a:t>Effective body language enhances your message, making it more impactful and memorable:</a:t>
            </a:r>
          </a:p>
          <a:p>
            <a:pPr lvl="1"/>
            <a:r>
              <a:rPr lang="en-US" dirty="0"/>
              <a:t>Meaningful eye contact</a:t>
            </a:r>
          </a:p>
          <a:p>
            <a:pPr lvl="1"/>
            <a:r>
              <a:rPr lang="en-US" dirty="0"/>
              <a:t>Purposeful gestures</a:t>
            </a:r>
          </a:p>
          <a:p>
            <a:pPr lvl="1"/>
            <a:r>
              <a:rPr lang="en-US" dirty="0"/>
              <a:t>Maintain good posture</a:t>
            </a:r>
          </a:p>
          <a:p>
            <a:pPr lvl="1"/>
            <a:r>
              <a:rPr lang="en-US" dirty="0"/>
              <a:t>Control your expressions</a:t>
            </a:r>
          </a:p>
        </p:txBody>
      </p:sp>
    </p:spTree>
    <p:extLst>
      <p:ext uri="{BB962C8B-B14F-4D97-AF65-F5344CB8AC3E}">
        <p14:creationId xmlns:p14="http://schemas.microsoft.com/office/powerpoint/2010/main" val="27390055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429F0C-9577-8940-1391-AE9916EF37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6628D38-5894-8986-A00D-32F45E6C7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Paper contribution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74133A00-74EE-8670-2993-66F9A0D11F6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1238"/>
            <a:ext cx="7810500" cy="3700462"/>
          </a:xfrm>
        </p:spPr>
        <p:txBody>
          <a:bodyPr>
            <a:normAutofit/>
          </a:bodyPr>
          <a:lstStyle/>
          <a:p>
            <a:r>
              <a:rPr lang="en-US" dirty="0"/>
              <a:t>Latent diffusion model and Stable diffusion</a:t>
            </a:r>
          </a:p>
          <a:p>
            <a:r>
              <a:rPr lang="en-US" dirty="0"/>
              <a:t>Score distillation sampling</a:t>
            </a:r>
          </a:p>
          <a:p>
            <a:r>
              <a:rPr lang="en-US" dirty="0"/>
              <a:t>Delta denoising score</a:t>
            </a:r>
          </a:p>
          <a:p>
            <a:r>
              <a:rPr lang="en-US" dirty="0"/>
              <a:t>Contrastive Unpaired Translation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45229F0-BA51-1412-EF0F-99DF835B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9F2F43CC-4665-A78B-EB3A-2ACDC8E4FC4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970E0211-E539-82D7-FC0A-0E797D53E38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687C2B8E-2FE0-7361-A806-1822B7D5D2D3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262142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C4F32B-1987-AD69-3A68-1FA3ABC243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B31CF-912F-AC1B-1CD6-6532F25F73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en-US" dirty="0"/>
              <a:t>Contrastive Denoising Score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3831231B-D939-B442-3F9D-6DAA7E0A3C9E}"/>
              </a:ext>
            </a:extLst>
          </p:cNvPr>
          <p:cNvGrpSpPr/>
          <p:nvPr/>
        </p:nvGrpSpPr>
        <p:grpSpPr>
          <a:xfrm>
            <a:off x="3452226" y="2039480"/>
            <a:ext cx="8304078" cy="4439919"/>
            <a:chOff x="2733006" y="2306320"/>
            <a:chExt cx="8304078" cy="4439919"/>
          </a:xfrm>
        </p:grpSpPr>
        <p:sp>
          <p:nvSpPr>
            <p:cNvPr id="50" name="Rectangle: Rounded Corners 49">
              <a:extLst>
                <a:ext uri="{FF2B5EF4-FFF2-40B4-BE49-F238E27FC236}">
                  <a16:creationId xmlns:a16="http://schemas.microsoft.com/office/drawing/2014/main" id="{9141DB97-C3DF-052A-BEE2-F286C3E66A50}"/>
                </a:ext>
              </a:extLst>
            </p:cNvPr>
            <p:cNvSpPr/>
            <p:nvPr/>
          </p:nvSpPr>
          <p:spPr>
            <a:xfrm>
              <a:off x="2733006" y="2306320"/>
              <a:ext cx="8304078" cy="4439919"/>
            </a:xfrm>
            <a:prstGeom prst="roundRect">
              <a:avLst>
                <a:gd name="adj" fmla="val 7971"/>
              </a:avLst>
            </a:prstGeom>
            <a:solidFill>
              <a:schemeClr val="accent2">
                <a:lumMod val="20000"/>
                <a:lumOff val="80000"/>
              </a:scheme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b="1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Loop N times</a:t>
              </a:r>
            </a:p>
          </p:txBody>
        </p: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759D9D40-50C9-BDC1-AD07-5E521ED9CB7A}"/>
                </a:ext>
              </a:extLst>
            </p:cNvPr>
            <p:cNvGrpSpPr/>
            <p:nvPr/>
          </p:nvGrpSpPr>
          <p:grpSpPr>
            <a:xfrm>
              <a:off x="2963224" y="2440009"/>
              <a:ext cx="7978820" cy="4172541"/>
              <a:chOff x="2786250" y="2353666"/>
              <a:chExt cx="7978820" cy="417254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Rectangle: Rounded Corners 12">
                    <a:extLst>
                      <a:ext uri="{FF2B5EF4-FFF2-40B4-BE49-F238E27FC236}">
                        <a16:creationId xmlns:a16="http://schemas.microsoft.com/office/drawing/2014/main" id="{06738DE5-D739-3518-5263-02ED691BA2EB}"/>
                      </a:ext>
                    </a:extLst>
                  </p:cNvPr>
                  <p:cNvSpPr/>
                  <p:nvPr/>
                </p:nvSpPr>
                <p:spPr>
                  <a:xfrm>
                    <a:off x="7862311" y="3982736"/>
                    <a:ext cx="2902759" cy="914400"/>
                  </a:xfrm>
                  <a:prstGeom prst="roundRect">
                    <a:avLst/>
                  </a:prstGeom>
                  <a:solidFill>
                    <a:schemeClr val="accent2">
                      <a:lumMod val="20000"/>
                      <a:lumOff val="80000"/>
                    </a:schemeClr>
                  </a:solidFill>
                  <a:ln>
                    <a:solidFill>
                      <a:schemeClr val="accent2">
                        <a:lumMod val="20000"/>
                        <a:lumOff val="80000"/>
                      </a:schemeClr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̂"/>
                              <m:ctrlPr>
                                <a:rPr lang="en-US" b="1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𝝐</m:t>
                              </m:r>
                            </m:e>
                          </m:acc>
                          <m:r>
                            <a:rPr lang="en-US" b="0" i="1" smtClean="0">
                              <a:solidFill>
                                <a:sysClr val="windowText" lastClr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𝑑𝑖𝑓𝑓𝑢𝑠𝑖𝑜𝑛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𝒛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𝒕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sSub>
                                <m:sSubPr>
                                  <m:ctrlPr>
                                    <a:rPr lang="en-US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b>
                                  <m:r>
                                    <a:rPr lang="en-US" b="1" i="1" smtClean="0">
                                      <a:solidFill>
                                        <a:sysClr val="windowText" lastClr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𝒕𝒆𝒙𝒕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US" b="0" i="1" smtClean="0">
                                  <a:solidFill>
                                    <a:sysClr val="windowText" lastClr="000000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oMath>
                      </m:oMathPara>
                    </a14:m>
                    <a:endParaRPr lang="en-US" b="1" i="1" dirty="0">
                      <a:solidFill>
                        <a:sysClr val="windowText" lastClr="000000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" name="Rectangle: Rounded Corners 12">
                    <a:extLst>
                      <a:ext uri="{FF2B5EF4-FFF2-40B4-BE49-F238E27FC236}">
                        <a16:creationId xmlns:a16="http://schemas.microsoft.com/office/drawing/2014/main" id="{06738DE5-D739-3518-5263-02ED691BA2E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62311" y="3982736"/>
                    <a:ext cx="2902759" cy="914400"/>
                  </a:xfrm>
                  <a:prstGeom prst="round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>
                    <a:solidFill>
                      <a:schemeClr val="accent2">
                        <a:lumMod val="20000"/>
                        <a:lumOff val="80000"/>
                      </a:schemeClr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62E67EFC-C1C5-B435-068D-826766AAFABB}"/>
                  </a:ext>
                </a:extLst>
              </p:cNvPr>
              <p:cNvGrpSpPr/>
              <p:nvPr/>
            </p:nvGrpSpPr>
            <p:grpSpPr>
              <a:xfrm>
                <a:off x="5237537" y="2353666"/>
                <a:ext cx="2902759" cy="4172541"/>
                <a:chOff x="6338081" y="2353666"/>
                <a:chExt cx="2902759" cy="4172541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Rectangle: Rounded Corners 10">
                      <a:extLst>
                        <a:ext uri="{FF2B5EF4-FFF2-40B4-BE49-F238E27FC236}">
                          <a16:creationId xmlns:a16="http://schemas.microsoft.com/office/drawing/2014/main" id="{0A86D2D8-B890-C2B5-C965-02BAD48A5A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38082" y="2353666"/>
                      <a:ext cx="2902758" cy="914400"/>
                    </a:xfrm>
                    <a:prstGeom prst="roundRect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oMath>
                        </m:oMathPara>
                      </a14:m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1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1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𝒛</m:t>
                                </m:r>
                              </m:e>
                              <m:sub>
                                <m:r>
                                  <a:rPr lang="en-US" b="1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𝒕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b="1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∙</m:t>
                            </m:r>
                            <m:r>
                              <a:rPr lang="en-US" b="1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𝝐</m:t>
                            </m:r>
                          </m:oMath>
                        </m:oMathPara>
                      </a14:m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1" name="Rectangle: Rounded Corners 10">
                      <a:extLst>
                        <a:ext uri="{FF2B5EF4-FFF2-40B4-BE49-F238E27FC236}">
                          <a16:creationId xmlns:a16="http://schemas.microsoft.com/office/drawing/2014/main" id="{0A86D2D8-B890-C2B5-C965-02BAD48A5AB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38082" y="2353666"/>
                      <a:ext cx="2902758" cy="914400"/>
                    </a:xfrm>
                    <a:prstGeom prst="round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  <a:ln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" name="Rectangle: Rounded Corners 13">
                      <a:extLst>
                        <a:ext uri="{FF2B5EF4-FFF2-40B4-BE49-F238E27FC236}">
                          <a16:creationId xmlns:a16="http://schemas.microsoft.com/office/drawing/2014/main" id="{F15DCB94-E394-94FA-E7E7-B475BF2C9EA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338081" y="5611807"/>
                      <a:ext cx="2902759" cy="914400"/>
                    </a:xfrm>
                    <a:prstGeom prst="roundRect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∇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𝜃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𝑤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b="1" i="1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b="1" i="1">
                                            <a:solidFill>
                                              <a:sysClr val="windowText" lastClr="000000"/>
                                            </a:solidFill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𝝐</m:t>
                                        </m:r>
                                      </m:e>
                                    </m:acc>
                                    <m:r>
                                      <a:rPr lang="en-US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1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𝝐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f>
                                  <m:fPr>
                                    <m:ctrlPr>
                                      <a:rPr lang="en-US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en-US" b="1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𝒙</m:t>
                                    </m:r>
                                  </m:num>
                                  <m:den>
                                    <m:r>
                                      <a:rPr lang="en-US" i="1">
                                        <a:solidFill>
                                          <a:sysClr val="windowText" lastClr="00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</m:d>
                          </m:oMath>
                        </m:oMathPara>
                      </a14:m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4" name="Rectangle: Rounded Corners 13">
                      <a:extLst>
                        <a:ext uri="{FF2B5EF4-FFF2-40B4-BE49-F238E27FC236}">
                          <a16:creationId xmlns:a16="http://schemas.microsoft.com/office/drawing/2014/main" id="{F15DCB94-E394-94FA-E7E7-B475BF2C9EA0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338081" y="5611807"/>
                      <a:ext cx="2902759" cy="914400"/>
                    </a:xfrm>
                    <a:prstGeom prst="round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  <a:ln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0" name="Group 19">
                <a:extLst>
                  <a:ext uri="{FF2B5EF4-FFF2-40B4-BE49-F238E27FC236}">
                    <a16:creationId xmlns:a16="http://schemas.microsoft.com/office/drawing/2014/main" id="{46F2CCCA-7E33-AE7C-40AD-291D447355E3}"/>
                  </a:ext>
                </a:extLst>
              </p:cNvPr>
              <p:cNvGrpSpPr/>
              <p:nvPr/>
            </p:nvGrpSpPr>
            <p:grpSpPr>
              <a:xfrm>
                <a:off x="2786250" y="3121213"/>
                <a:ext cx="1834247" cy="2637446"/>
                <a:chOff x="3601935" y="3608571"/>
                <a:chExt cx="1834247" cy="2637446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Rectangle: Rounded Corners 9">
                      <a:extLst>
                        <a:ext uri="{FF2B5EF4-FFF2-40B4-BE49-F238E27FC236}">
                          <a16:creationId xmlns:a16="http://schemas.microsoft.com/office/drawing/2014/main" id="{9B8D6F2A-5FA4-9E5B-8FFF-ABEC965620B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07382" y="3608571"/>
                      <a:ext cx="1828800" cy="914400"/>
                    </a:xfrm>
                    <a:prstGeom prst="roundRect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1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𝝐</m:t>
                            </m:r>
                            <m: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~</m:t>
                            </m:r>
                            <m: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𝒩</m:t>
                            </m:r>
                            <m:d>
                              <m:dPr>
                                <m:ctrlPr>
                                  <a:rPr lang="en-US" b="1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1" i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𝟎</m:t>
                                </m:r>
                                <m:r>
                                  <a:rPr lang="en-US" b="1" i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r>
                                  <a:rPr lang="en-US" b="1" i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𝐈</m:t>
                                </m:r>
                              </m:e>
                            </m:d>
                          </m:oMath>
                        </m:oMathPara>
                      </a14:m>
                      <a:endParaRPr lang="en-US" b="1" dirty="0">
                        <a:solidFill>
                          <a:sysClr val="windowText" lastClr="000000"/>
                        </a:solidFill>
                      </a:endParaRPr>
                    </a:p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~</m:t>
                            </m:r>
                            <m:r>
                              <a:rPr lang="en-US" i="1" dirty="0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𝒰</m:t>
                            </m:r>
                            <m:d>
                              <m:dPr>
                                <m:ctrlPr>
                                  <a:rPr lang="en-US" i="1" dirty="0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0,1</m:t>
                                </m:r>
                              </m:e>
                            </m:d>
                          </m:oMath>
                        </m:oMathPara>
                      </a14:m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0" name="Rectangle: Rounded Corners 9">
                      <a:extLst>
                        <a:ext uri="{FF2B5EF4-FFF2-40B4-BE49-F238E27FC236}">
                          <a16:creationId xmlns:a16="http://schemas.microsoft.com/office/drawing/2014/main" id="{9B8D6F2A-5FA4-9E5B-8FFF-ABEC965620B4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07382" y="3608571"/>
                      <a:ext cx="1828800" cy="914400"/>
                    </a:xfrm>
                    <a:prstGeom prst="round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  <a:ln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Rectangle: Rounded Corners 18">
                      <a:extLst>
                        <a:ext uri="{FF2B5EF4-FFF2-40B4-BE49-F238E27FC236}">
                          <a16:creationId xmlns:a16="http://schemas.microsoft.com/office/drawing/2014/main" id="{83AD560F-D879-068E-3F35-262899BF91F8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01935" y="5331617"/>
                      <a:ext cx="1828800" cy="914400"/>
                    </a:xfrm>
                    <a:prstGeom prst="roundRect">
                      <a:avLst/>
                    </a:prstGeom>
                    <a:solidFill>
                      <a:schemeClr val="accent2">
                        <a:lumMod val="20000"/>
                        <a:lumOff val="80000"/>
                      </a:schemeClr>
                    </a:solidFill>
                    <a:ln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𝜃</m:t>
                            </m:r>
                            <m: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b="0" i="1" smtClean="0">
                                <a:solidFill>
                                  <a:sysClr val="windowText" lastClr="000000"/>
                                </a:solidFill>
                                <a:latin typeface="Cambria Math" panose="02040503050406030204" pitchFamily="18" charset="0"/>
                              </a:rPr>
                              <m:t>𝑈𝑝𝑑𝑎𝑡𝑒</m:t>
                            </m:r>
                            <m:d>
                              <m:dPr>
                                <m:ctrlP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ysClr val="windowText" lastClr="000000"/>
                                    </a:solidFill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d>
                          </m:oMath>
                        </m:oMathPara>
                      </a14:m>
                      <a:endParaRPr lang="en-US" dirty="0">
                        <a:solidFill>
                          <a:sysClr val="windowText" lastClr="000000"/>
                        </a:solidFill>
                      </a:endParaRPr>
                    </a:p>
                  </p:txBody>
                </p:sp>
              </mc:Choice>
              <mc:Fallback xmlns="">
                <p:sp>
                  <p:nvSpPr>
                    <p:cNvPr id="19" name="Rectangle: Rounded Corners 18">
                      <a:extLst>
                        <a:ext uri="{FF2B5EF4-FFF2-40B4-BE49-F238E27FC236}">
                          <a16:creationId xmlns:a16="http://schemas.microsoft.com/office/drawing/2014/main" id="{83AD560F-D879-068E-3F35-262899BF91F8}"/>
                        </a:ext>
                      </a:extLst>
                    </p:cNvPr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601935" y="5331617"/>
                      <a:ext cx="1828800" cy="914400"/>
                    </a:xfrm>
                    <a:prstGeom prst="round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  <a:ln>
                      <a:solidFill>
                        <a:schemeClr val="accent2">
                          <a:lumMod val="20000"/>
                          <a:lumOff val="80000"/>
                        </a:schemeClr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8A1A3995-4DF7-0E82-D366-CF9F36D3A041}"/>
                  </a:ext>
                </a:extLst>
              </p:cNvPr>
              <p:cNvCxnSpPr>
                <a:cxnSpLocks/>
                <a:stCxn id="10" idx="0"/>
                <a:endCxn id="11" idx="1"/>
              </p:cNvCxnSpPr>
              <p:nvPr/>
            </p:nvCxnSpPr>
            <p:spPr>
              <a:xfrm flipV="1">
                <a:off x="3706097" y="2810866"/>
                <a:ext cx="1531441" cy="310347"/>
              </a:xfrm>
              <a:prstGeom prst="straightConnector1">
                <a:avLst/>
              </a:prstGeom>
              <a:ln w="38100" cap="rnd">
                <a:solidFill>
                  <a:srgbClr val="7030A0"/>
                </a:solidFill>
                <a:round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E198B9B7-A803-9625-F8F8-A3CE99E4739D}"/>
                  </a:ext>
                </a:extLst>
              </p:cNvPr>
              <p:cNvCxnSpPr>
                <a:cxnSpLocks/>
                <a:stCxn id="11" idx="3"/>
                <a:endCxn id="13" idx="0"/>
              </p:cNvCxnSpPr>
              <p:nvPr/>
            </p:nvCxnSpPr>
            <p:spPr>
              <a:xfrm>
                <a:off x="8140296" y="2810866"/>
                <a:ext cx="1173395" cy="1171870"/>
              </a:xfrm>
              <a:prstGeom prst="straightConnector1">
                <a:avLst/>
              </a:prstGeom>
              <a:ln w="38100" cap="rnd">
                <a:solidFill>
                  <a:srgbClr val="7030A0"/>
                </a:solidFill>
                <a:round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325DCEAE-76F5-DF63-6DA4-D0C7F5635502}"/>
                  </a:ext>
                </a:extLst>
              </p:cNvPr>
              <p:cNvCxnSpPr>
                <a:cxnSpLocks/>
                <a:stCxn id="13" idx="2"/>
                <a:endCxn id="14" idx="3"/>
              </p:cNvCxnSpPr>
              <p:nvPr/>
            </p:nvCxnSpPr>
            <p:spPr>
              <a:xfrm flipH="1">
                <a:off x="8140296" y="4897136"/>
                <a:ext cx="1173395" cy="1171871"/>
              </a:xfrm>
              <a:prstGeom prst="straightConnector1">
                <a:avLst/>
              </a:prstGeom>
              <a:ln w="38100" cap="rnd">
                <a:solidFill>
                  <a:srgbClr val="7030A0"/>
                </a:solidFill>
                <a:round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B301D1E3-2558-8ED5-818F-B08C03AAB44C}"/>
                  </a:ext>
                </a:extLst>
              </p:cNvPr>
              <p:cNvCxnSpPr>
                <a:cxnSpLocks/>
                <a:stCxn id="14" idx="1"/>
                <a:endCxn id="19" idx="2"/>
              </p:cNvCxnSpPr>
              <p:nvPr/>
            </p:nvCxnSpPr>
            <p:spPr>
              <a:xfrm flipH="1" flipV="1">
                <a:off x="3700650" y="5758659"/>
                <a:ext cx="1536887" cy="310348"/>
              </a:xfrm>
              <a:prstGeom prst="straightConnector1">
                <a:avLst/>
              </a:prstGeom>
              <a:ln w="38100" cap="rnd">
                <a:solidFill>
                  <a:srgbClr val="7030A0"/>
                </a:solidFill>
                <a:round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711BED68-3879-85F8-BC2C-E15D1D545DCF}"/>
                  </a:ext>
                </a:extLst>
              </p:cNvPr>
              <p:cNvCxnSpPr>
                <a:cxnSpLocks/>
                <a:stCxn id="19" idx="0"/>
                <a:endCxn id="10" idx="2"/>
              </p:cNvCxnSpPr>
              <p:nvPr/>
            </p:nvCxnSpPr>
            <p:spPr>
              <a:xfrm flipV="1">
                <a:off x="3700650" y="4035613"/>
                <a:ext cx="5447" cy="808646"/>
              </a:xfrm>
              <a:prstGeom prst="straightConnector1">
                <a:avLst/>
              </a:prstGeom>
              <a:ln w="38100" cap="rnd">
                <a:solidFill>
                  <a:srgbClr val="7030A0"/>
                </a:solidFill>
                <a:round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DA27EA41-852C-50FE-BCC8-D0BAFC62D9DB}"/>
              </a:ext>
            </a:extLst>
          </p:cNvPr>
          <p:cNvSpPr txBox="1"/>
          <p:nvPr/>
        </p:nvSpPr>
        <p:spPr>
          <a:xfrm>
            <a:off x="565005" y="2735946"/>
            <a:ext cx="2757912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For each text prompt, we </a:t>
            </a:r>
            <a:r>
              <a:rPr kumimoji="0" lang="en-US" sz="20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train a randomly initialized G </a:t>
            </a: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from scratch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Calibri" panose="020F0502020204030204" pitchFamily="34" charset="0"/>
              </a:rPr>
              <a:t>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Don’t need to fine-tune diffusion model.</a:t>
            </a:r>
          </a:p>
          <a:p>
            <a:pPr marL="342900" marR="0" lvl="0" indent="-342900" algn="l" defTabSz="914400" rtl="0" eaLnBrk="1" fontAlgn="auto" latinLnBrk="0" hangingPunct="1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 diffusion model output as an additional loss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22800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8D9BF3-A50D-DEE7-5DC9-FBA084D0DF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2222DDE-9615-316D-C325-3709E3FB1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Experiments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B37224E-6E62-149D-4D8E-6883B4D00DA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1238"/>
            <a:ext cx="7810500" cy="3700462"/>
          </a:xfrm>
        </p:spPr>
        <p:txBody>
          <a:bodyPr>
            <a:normAutofit/>
          </a:bodyPr>
          <a:lstStyle/>
          <a:p>
            <a:r>
              <a:rPr lang="en-US" dirty="0"/>
              <a:t>Make eye contact with your audience to create a sense of intimacy and involvement</a:t>
            </a:r>
          </a:p>
          <a:p>
            <a:r>
              <a:rPr lang="en-US" dirty="0"/>
              <a:t>Weave relatable stories into your presentation using narratives that make your message memorable and impactful</a:t>
            </a:r>
          </a:p>
          <a:p>
            <a:r>
              <a:rPr lang="en-US" dirty="0"/>
              <a:t>Encourage questions and provide thoughtful responses to enhance audience participation</a:t>
            </a:r>
          </a:p>
          <a:p>
            <a:r>
              <a:rPr lang="en-US" dirty="0"/>
              <a:t>Use live polls or surveys to gather audience opinions, promoting engagement and making sure the audience feel involved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65864CA2-2285-1C6E-DEE3-8AD6DF3E4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1414FA1-4D45-4BD7-9195-E413D7586E96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205EE4E2-938A-5776-7591-D4073E579D5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FC96518-C646-4FC3-6D1D-964AA64F0A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657540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19F9CE-6DB9-0B5D-6402-34B9CAAEE9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00D5487-E933-78AC-4987-A5017DE59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42E02E5-4437-04E6-0864-6DD596C8F01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1238"/>
            <a:ext cx="7810500" cy="3700462"/>
          </a:xfrm>
        </p:spPr>
        <p:txBody>
          <a:bodyPr>
            <a:normAutofit/>
          </a:bodyPr>
          <a:lstStyle/>
          <a:p>
            <a:r>
              <a:rPr lang="en-US" dirty="0"/>
              <a:t>Make eye contact with your audience to create a sense of intimacy and involvement</a:t>
            </a:r>
          </a:p>
          <a:p>
            <a:r>
              <a:rPr lang="en-US" dirty="0"/>
              <a:t>Weave relatable stories into your presentation using narratives that make your message memorable and impactful</a:t>
            </a:r>
          </a:p>
          <a:p>
            <a:r>
              <a:rPr lang="en-US" dirty="0"/>
              <a:t>Encourage questions and provide thoughtful responses to enhance audience participation</a:t>
            </a:r>
          </a:p>
          <a:p>
            <a:r>
              <a:rPr lang="en-US" dirty="0"/>
              <a:t>Use live polls or surveys to gather audience opinions, promoting engagement and making sure the audience feel involved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029FA8E-5FC4-5474-75B3-8915F64A7B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D1B5F71F-48DB-036A-EA4B-A6EA58BA7CFA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C124A04A-FF04-8507-6DFA-080415D586D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3743CA10-D543-E63C-A033-7A7B06C626CC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9837094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8CE60-587E-1D5C-8B50-ED3441BA49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9835" y="430529"/>
            <a:ext cx="5486400" cy="3291840"/>
          </a:xfrm>
        </p:spPr>
        <p:txBody>
          <a:bodyPr/>
          <a:lstStyle/>
          <a:p>
            <a:r>
              <a:rPr lang="en-US" dirty="0"/>
              <a:t>Overcoming nervousness</a:t>
            </a:r>
          </a:p>
        </p:txBody>
      </p:sp>
      <p:pic>
        <p:nvPicPr>
          <p:cNvPr id="12" name="Picture Placeholder 4" descr="A close-up of a wood grain">
            <a:extLst>
              <a:ext uri="{FF2B5EF4-FFF2-40B4-BE49-F238E27FC236}">
                <a16:creationId xmlns:a16="http://schemas.microsoft.com/office/drawing/2014/main" id="{7D5BDB53-9169-3BBC-9362-0539514AC7D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1113"/>
            <a:ext cx="5791200" cy="6880226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02AE9C-BA1D-195E-3B93-A5A0CC03D8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99835" y="4568602"/>
            <a:ext cx="5486400" cy="1645920"/>
          </a:xfrm>
        </p:spPr>
        <p:txBody>
          <a:bodyPr/>
          <a:lstStyle/>
          <a:p>
            <a:r>
              <a:rPr lang="en-US" dirty="0"/>
              <a:t>Confidence-building strategies</a:t>
            </a:r>
          </a:p>
        </p:txBody>
      </p:sp>
    </p:spTree>
    <p:extLst>
      <p:ext uri="{BB962C8B-B14F-4D97-AF65-F5344CB8AC3E}">
        <p14:creationId xmlns:p14="http://schemas.microsoft.com/office/powerpoint/2010/main" val="1440871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5" y="2281238"/>
            <a:ext cx="6788150" cy="3709987"/>
          </a:xfrm>
        </p:spPr>
        <p:txBody>
          <a:bodyPr tIns="457200"/>
          <a:lstStyle/>
          <a:p>
            <a:r>
              <a:rPr lang="en-US" dirty="0"/>
              <a:t>Introduction</a:t>
            </a:r>
          </a:p>
          <a:p>
            <a:r>
              <a:rPr lang="en-US" dirty="0"/>
              <a:t>Prerequisites</a:t>
            </a:r>
          </a:p>
          <a:p>
            <a:r>
              <a:rPr lang="en-US" dirty="0"/>
              <a:t>Paper contribution</a:t>
            </a:r>
          </a:p>
          <a:p>
            <a:r>
              <a:rPr lang="en-US" dirty="0"/>
              <a:t>Experiments</a:t>
            </a:r>
          </a:p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9CFFC4-39AB-055B-5699-3E632100D6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D8E5035F-FBFD-A842-ADDA-1BF530D577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/>
          <a:lstStyle/>
          <a:p>
            <a:r>
              <a:rPr lang="en-US" dirty="0"/>
              <a:t>Selecting visual aids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9151F2-0E55-B8EB-81B0-9F2BDDEA092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09905" y="4549552"/>
            <a:ext cx="5486400" cy="1645920"/>
          </a:xfrm>
        </p:spPr>
        <p:txBody>
          <a:bodyPr>
            <a:normAutofit/>
          </a:bodyPr>
          <a:lstStyle/>
          <a:p>
            <a:r>
              <a:rPr lang="en-US" dirty="0"/>
              <a:t>Enhancing your presentation</a:t>
            </a:r>
          </a:p>
        </p:txBody>
      </p:sp>
    </p:spTree>
    <p:extLst>
      <p:ext uri="{BB962C8B-B14F-4D97-AF65-F5344CB8AC3E}">
        <p14:creationId xmlns:p14="http://schemas.microsoft.com/office/powerpoint/2010/main" val="36539712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27E2CA-3B91-EB47-310E-2911B8E7A8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9FD23-248F-71EF-FA05-DE6E5A80F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en-US" dirty="0"/>
              <a:t>Effective delivery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386AA-2855-76FD-AC0E-73E2988805BF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676525"/>
            <a:ext cx="4490827" cy="3597470"/>
          </a:xfrm>
        </p:spPr>
        <p:txBody>
          <a:bodyPr/>
          <a:lstStyle/>
          <a:p>
            <a:r>
              <a:rPr lang="en-US" dirty="0"/>
              <a:t>This is a powerful tool in public speaking. It involves varying pitch, tone, and volume to convey emotion, emphasize points, and maintain interest:</a:t>
            </a:r>
          </a:p>
          <a:p>
            <a:pPr lvl="1"/>
            <a:r>
              <a:rPr lang="en-US" dirty="0"/>
              <a:t>Pitch variation</a:t>
            </a:r>
          </a:p>
          <a:p>
            <a:pPr lvl="1"/>
            <a:r>
              <a:rPr lang="en-US" dirty="0"/>
              <a:t>Tone inflection</a:t>
            </a:r>
          </a:p>
          <a:p>
            <a:pPr lvl="1"/>
            <a:r>
              <a:rPr lang="en-US" dirty="0"/>
              <a:t>Volume control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9750ED-5C26-44D8-E2AD-5E48FB0E8DE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81898" y="2676525"/>
            <a:ext cx="4490827" cy="3597470"/>
          </a:xfrm>
        </p:spPr>
        <p:txBody>
          <a:bodyPr/>
          <a:lstStyle/>
          <a:p>
            <a:r>
              <a:rPr lang="en-US" dirty="0"/>
              <a:t>Effective body language enhances your message, making it more impactful and memorable:</a:t>
            </a:r>
          </a:p>
          <a:p>
            <a:pPr lvl="1"/>
            <a:r>
              <a:rPr lang="en-US" dirty="0"/>
              <a:t>Meaningful eye contact</a:t>
            </a:r>
          </a:p>
          <a:p>
            <a:pPr lvl="1"/>
            <a:r>
              <a:rPr lang="en-US" dirty="0"/>
              <a:t>Purposeful gestures</a:t>
            </a:r>
          </a:p>
          <a:p>
            <a:pPr lvl="1"/>
            <a:r>
              <a:rPr lang="en-US" dirty="0"/>
              <a:t>Maintain good posture</a:t>
            </a:r>
          </a:p>
          <a:p>
            <a:pPr lvl="1"/>
            <a:r>
              <a:rPr lang="en-US" dirty="0"/>
              <a:t>Control your expressions</a:t>
            </a:r>
          </a:p>
        </p:txBody>
      </p:sp>
    </p:spTree>
    <p:extLst>
      <p:ext uri="{BB962C8B-B14F-4D97-AF65-F5344CB8AC3E}">
        <p14:creationId xmlns:p14="http://schemas.microsoft.com/office/powerpoint/2010/main" val="16328629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D29B5-1B58-809F-FEA7-B82105E94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18885" y="3499667"/>
            <a:ext cx="4939666" cy="2542810"/>
          </a:xfrm>
        </p:spPr>
        <p:txBody>
          <a:bodyPr/>
          <a:lstStyle/>
          <a:p>
            <a:r>
              <a:rPr lang="en-US" dirty="0"/>
              <a:t>Navigating Q&amp;A sessions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C3632C-2D2E-7026-33B8-EE42DA4BDB5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3885" y="457201"/>
            <a:ext cx="5198269" cy="2305050"/>
          </a:xfrm>
        </p:spPr>
        <p:txBody>
          <a:bodyPr/>
          <a:lstStyle/>
          <a:p>
            <a:r>
              <a:rPr lang="en-US" dirty="0"/>
              <a:t>Know your material in advance</a:t>
            </a:r>
          </a:p>
          <a:p>
            <a:r>
              <a:rPr lang="en-US" dirty="0"/>
              <a:t>Anticipate common questions</a:t>
            </a:r>
          </a:p>
          <a:p>
            <a:r>
              <a:rPr lang="en-US" dirty="0"/>
              <a:t>Rehearse your responses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99B60-BF79-A832-6AD4-6C6FC6CE431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810595"/>
            <a:ext cx="5198269" cy="3319513"/>
          </a:xfrm>
        </p:spPr>
        <p:txBody>
          <a:bodyPr>
            <a:normAutofit/>
          </a:bodyPr>
          <a:lstStyle/>
          <a:p>
            <a:r>
              <a:rPr lang="en-US" dirty="0"/>
              <a:t>Maintaining composure during the Q&amp;A session is essential for projecting confidence and authority. Consider the following tips for staying composed:</a:t>
            </a:r>
          </a:p>
          <a:p>
            <a:pPr lvl="1"/>
            <a:r>
              <a:rPr lang="en-US" dirty="0"/>
              <a:t>Stay calm</a:t>
            </a:r>
          </a:p>
          <a:p>
            <a:pPr lvl="1"/>
            <a:r>
              <a:rPr lang="en-US" dirty="0"/>
              <a:t>Actively listen</a:t>
            </a:r>
          </a:p>
          <a:p>
            <a:pPr lvl="1"/>
            <a:r>
              <a:rPr lang="en-US" dirty="0"/>
              <a:t>Pause and reflect</a:t>
            </a:r>
          </a:p>
          <a:p>
            <a:pPr lvl="1"/>
            <a:r>
              <a:rPr lang="en-US" dirty="0"/>
              <a:t>Maintain eye contact</a:t>
            </a:r>
          </a:p>
        </p:txBody>
      </p:sp>
    </p:spTree>
    <p:extLst>
      <p:ext uri="{BB962C8B-B14F-4D97-AF65-F5344CB8AC3E}">
        <p14:creationId xmlns:p14="http://schemas.microsoft.com/office/powerpoint/2010/main" val="30882253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A871D-B15E-C971-7C85-0AF173E387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310" y="278129"/>
            <a:ext cx="5063490" cy="2354026"/>
          </a:xfrm>
        </p:spPr>
        <p:txBody>
          <a:bodyPr/>
          <a:lstStyle/>
          <a:p>
            <a:r>
              <a:rPr lang="en-US" dirty="0"/>
              <a:t>Speaking 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F2E863-4A4C-76FE-444A-083F93043389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93725" y="3279775"/>
            <a:ext cx="5045075" cy="2994025"/>
          </a:xfrm>
        </p:spPr>
        <p:txBody>
          <a:bodyPr>
            <a:normAutofit/>
          </a:bodyPr>
          <a:lstStyle/>
          <a:p>
            <a:r>
              <a:rPr lang="en-US" dirty="0"/>
              <a:t>Your ability to communicate effectively will leave a lasting impact on your audience</a:t>
            </a:r>
          </a:p>
          <a:p>
            <a:r>
              <a:rPr lang="en-US" dirty="0"/>
              <a:t>Effectively communicating involves not only delivering a message but also resonating with the experiences, values, and emotions of those listening </a:t>
            </a:r>
          </a:p>
          <a:p>
            <a:endParaRPr lang="en-US" dirty="0"/>
          </a:p>
        </p:txBody>
      </p:sp>
      <p:pic>
        <p:nvPicPr>
          <p:cNvPr id="5" name="Picture Placeholder 52" descr="Hanging lightbulbs">
            <a:extLst>
              <a:ext uri="{FF2B5EF4-FFF2-40B4-BE49-F238E27FC236}">
                <a16:creationId xmlns:a16="http://schemas.microsoft.com/office/drawing/2014/main" id="{F2B2501C-600C-11B3-1ECD-912D988906A5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" r="16"/>
          <a:stretch/>
        </p:blipFill>
        <p:spPr>
          <a:xfrm>
            <a:off x="6096000" y="0"/>
            <a:ext cx="6118225" cy="6858000"/>
          </a:xfrm>
        </p:spPr>
      </p:pic>
    </p:spTree>
    <p:extLst>
      <p:ext uri="{BB962C8B-B14F-4D97-AF65-F5344CB8AC3E}">
        <p14:creationId xmlns:p14="http://schemas.microsoft.com/office/powerpoint/2010/main" val="2983645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6A9A9A7-F1D2-237D-AC72-E21A286F0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1409" y="4661717"/>
            <a:ext cx="7936230" cy="1380760"/>
          </a:xfrm>
        </p:spPr>
        <p:txBody>
          <a:bodyPr/>
          <a:lstStyle/>
          <a:p>
            <a:r>
              <a:rPr lang="en-US" dirty="0"/>
              <a:t>Dynamic delivery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B14AAA-1F04-769D-E7F0-4F68C8EB928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3885" y="584005"/>
            <a:ext cx="2825115" cy="3999060"/>
          </a:xfrm>
        </p:spPr>
        <p:txBody>
          <a:bodyPr/>
          <a:lstStyle/>
          <a:p>
            <a:r>
              <a:rPr lang="en-US" dirty="0"/>
              <a:t>Learn to infuse energy into your delivery to leave a lasting impression.</a:t>
            </a:r>
          </a:p>
          <a:p>
            <a:r>
              <a:rPr lang="en-US" dirty="0"/>
              <a:t>One of the goals of effective communication is to motivate your audience.</a:t>
            </a:r>
          </a:p>
        </p:txBody>
      </p:sp>
      <p:graphicFrame>
        <p:nvGraphicFramePr>
          <p:cNvPr id="8" name="Table Placeholder 2">
            <a:extLst>
              <a:ext uri="{FF2B5EF4-FFF2-40B4-BE49-F238E27FC236}">
                <a16:creationId xmlns:a16="http://schemas.microsoft.com/office/drawing/2014/main" id="{C60AA2D2-28D7-69D7-F6C5-B31DAD3332C1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598521189"/>
              </p:ext>
            </p:extLst>
          </p:nvPr>
        </p:nvGraphicFramePr>
        <p:xfrm>
          <a:off x="3670300" y="584200"/>
          <a:ext cx="7930340" cy="3964681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982585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1982585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  <a:gridCol w="1982585">
                  <a:extLst>
                    <a:ext uri="{9D8B030D-6E8A-4147-A177-3AD203B41FA5}">
                      <a16:colId xmlns:a16="http://schemas.microsoft.com/office/drawing/2014/main" val="3119692462"/>
                    </a:ext>
                  </a:extLst>
                </a:gridCol>
                <a:gridCol w="1982585">
                  <a:extLst>
                    <a:ext uri="{9D8B030D-6E8A-4147-A177-3AD203B41FA5}">
                      <a16:colId xmlns:a16="http://schemas.microsoft.com/office/drawing/2014/main" val="3472639139"/>
                    </a:ext>
                  </a:extLst>
                </a:gridCol>
              </a:tblGrid>
              <a:tr h="511373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+mj-lt"/>
                        </a:rPr>
                        <a:t>Metric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+mj-lt"/>
                        </a:rPr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+mj-lt"/>
                        </a:rPr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+mj-lt"/>
                        </a:rPr>
                        <a:t>Actual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708914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Audience attendance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# of attendees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708914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Engagement duration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Minutes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511373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Q&amp;A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# of questions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  <a:tr h="511373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Positive feedback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840781"/>
                  </a:ext>
                </a:extLst>
              </a:tr>
              <a:tr h="1012734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Rate of information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89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76951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59DC4-8B30-98A0-5BAB-C78BA4A4A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US" dirty="0"/>
              <a:t>Final tips &amp;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6FB3A-B62C-3DAB-4FD1-B4EBDD650AE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5523" y="2676525"/>
            <a:ext cx="5746750" cy="3597470"/>
          </a:xfrm>
        </p:spPr>
        <p:txBody>
          <a:bodyPr/>
          <a:lstStyle/>
          <a:p>
            <a:r>
              <a:rPr lang="en-US" dirty="0"/>
              <a:t>Consistent rehearsal</a:t>
            </a:r>
          </a:p>
          <a:p>
            <a:pPr lvl="1"/>
            <a:r>
              <a:rPr lang="en-US" dirty="0"/>
              <a:t>Strengthen your familiarity</a:t>
            </a:r>
          </a:p>
          <a:p>
            <a:r>
              <a:rPr lang="en-US" dirty="0"/>
              <a:t>Refine delivery style</a:t>
            </a:r>
          </a:p>
          <a:p>
            <a:pPr lvl="1"/>
            <a:r>
              <a:rPr lang="en-US" dirty="0"/>
              <a:t>Pacing, tone, and emphasis</a:t>
            </a:r>
          </a:p>
          <a:p>
            <a:r>
              <a:rPr lang="en-US" dirty="0"/>
              <a:t>Timing and transitions</a:t>
            </a:r>
          </a:p>
          <a:p>
            <a:pPr lvl="1"/>
            <a:r>
              <a:rPr lang="en-US" dirty="0"/>
              <a:t>Aim for seamless, professional delivery</a:t>
            </a:r>
          </a:p>
          <a:p>
            <a:r>
              <a:rPr lang="en-US" dirty="0"/>
              <a:t>Practice audience</a:t>
            </a:r>
          </a:p>
          <a:p>
            <a:pPr lvl="1"/>
            <a:r>
              <a:rPr lang="en-US" dirty="0"/>
              <a:t>Enlist colleagues to listen &amp; provide feedback</a:t>
            </a:r>
          </a:p>
          <a:p>
            <a:pPr lvl="1"/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E198AA-251D-4446-30C4-8F2FA7F6A72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620000" y="2676525"/>
            <a:ext cx="3947160" cy="3597470"/>
          </a:xfrm>
        </p:spPr>
        <p:txBody>
          <a:bodyPr/>
          <a:lstStyle/>
          <a:p>
            <a:r>
              <a:rPr lang="en-US" dirty="0"/>
              <a:t>Seek feedback</a:t>
            </a:r>
          </a:p>
          <a:p>
            <a:r>
              <a:rPr lang="en-US" dirty="0"/>
              <a:t>Reflect on performance</a:t>
            </a:r>
          </a:p>
          <a:p>
            <a:r>
              <a:rPr lang="en-US" dirty="0"/>
              <a:t>Explore new techniques</a:t>
            </a:r>
          </a:p>
          <a:p>
            <a:r>
              <a:rPr lang="en-US" dirty="0"/>
              <a:t>Set personal goals</a:t>
            </a:r>
          </a:p>
          <a:p>
            <a:r>
              <a:rPr lang="en-US" dirty="0"/>
              <a:t>Iterate and adapt</a:t>
            </a:r>
          </a:p>
        </p:txBody>
      </p:sp>
    </p:spTree>
    <p:extLst>
      <p:ext uri="{BB962C8B-B14F-4D97-AF65-F5344CB8AC3E}">
        <p14:creationId xmlns:p14="http://schemas.microsoft.com/office/powerpoint/2010/main" val="18507688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7AB9C34-2B13-E66F-1053-2BA156F89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84005"/>
            <a:ext cx="10972800" cy="1188720"/>
          </a:xfrm>
        </p:spPr>
        <p:txBody>
          <a:bodyPr/>
          <a:lstStyle/>
          <a:p>
            <a:r>
              <a:rPr lang="en-US" dirty="0"/>
              <a:t>Speaking engagement metrics</a:t>
            </a:r>
          </a:p>
        </p:txBody>
      </p:sp>
      <p:graphicFrame>
        <p:nvGraphicFramePr>
          <p:cNvPr id="4" name="Table Placeholder 3">
            <a:extLst>
              <a:ext uri="{FF2B5EF4-FFF2-40B4-BE49-F238E27FC236}">
                <a16:creationId xmlns:a16="http://schemas.microsoft.com/office/drawing/2014/main" id="{4D1FB21E-CCFB-8E64-064C-DB8195F86847}"/>
              </a:ext>
            </a:extLst>
          </p:cNvPr>
          <p:cNvGraphicFramePr>
            <a:graphicFrameLocks noGrp="1"/>
          </p:cNvGraphicFramePr>
          <p:nvPr>
            <p:ph type="tbl" sz="quarter" idx="10"/>
            <p:extLst>
              <p:ext uri="{D42A27DB-BD31-4B8C-83A1-F6EECF244321}">
                <p14:modId xmlns:p14="http://schemas.microsoft.com/office/powerpoint/2010/main" val="145036385"/>
              </p:ext>
            </p:extLst>
          </p:nvPr>
        </p:nvGraphicFramePr>
        <p:xfrm>
          <a:off x="593725" y="2628900"/>
          <a:ext cx="10991080" cy="3613525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2747770">
                  <a:extLst>
                    <a:ext uri="{9D8B030D-6E8A-4147-A177-3AD203B41FA5}">
                      <a16:colId xmlns:a16="http://schemas.microsoft.com/office/drawing/2014/main" val="2382218087"/>
                    </a:ext>
                  </a:extLst>
                </a:gridCol>
                <a:gridCol w="2747770">
                  <a:extLst>
                    <a:ext uri="{9D8B030D-6E8A-4147-A177-3AD203B41FA5}">
                      <a16:colId xmlns:a16="http://schemas.microsoft.com/office/drawing/2014/main" val="3953468724"/>
                    </a:ext>
                  </a:extLst>
                </a:gridCol>
                <a:gridCol w="2747770">
                  <a:extLst>
                    <a:ext uri="{9D8B030D-6E8A-4147-A177-3AD203B41FA5}">
                      <a16:colId xmlns:a16="http://schemas.microsoft.com/office/drawing/2014/main" val="4277526474"/>
                    </a:ext>
                  </a:extLst>
                </a:gridCol>
                <a:gridCol w="2747770">
                  <a:extLst>
                    <a:ext uri="{9D8B030D-6E8A-4147-A177-3AD203B41FA5}">
                      <a16:colId xmlns:a16="http://schemas.microsoft.com/office/drawing/2014/main" val="2438884888"/>
                    </a:ext>
                  </a:extLst>
                </a:gridCol>
              </a:tblGrid>
              <a:tr h="594689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+mj-lt"/>
                        </a:rPr>
                        <a:t>Impact factor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+mj-lt"/>
                        </a:rPr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+mj-lt"/>
                        </a:rPr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bg1"/>
                          </a:solidFill>
                          <a:latin typeface="+mj-lt"/>
                        </a:rPr>
                        <a:t>Achieved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107962"/>
                  </a:ext>
                </a:extLst>
              </a:tr>
              <a:tr h="5946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Audience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1386868"/>
                  </a:ext>
                </a:extLst>
              </a:tr>
              <a:tr h="5946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Knowledge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626418"/>
                  </a:ext>
                </a:extLst>
              </a:tr>
              <a:tr h="5946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Post-presentation surveys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Average rating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2482967"/>
                  </a:ext>
                </a:extLst>
              </a:tr>
              <a:tr h="5946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Referral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6251906"/>
                  </a:ext>
                </a:extLst>
              </a:tr>
              <a:tr h="59468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Collaboration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of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85371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24286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A close-up of a plant">
            <a:extLst>
              <a:ext uri="{FF2B5EF4-FFF2-40B4-BE49-F238E27FC236}">
                <a16:creationId xmlns:a16="http://schemas.microsoft.com/office/drawing/2014/main" id="{8DB431A1-9806-9CFE-0E5F-1A5611C2A66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" r="23"/>
          <a:stretch/>
        </p:blipFill>
        <p:spPr>
          <a:xfrm>
            <a:off x="0" y="0"/>
            <a:ext cx="12192000" cy="6880225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C37279A-330D-886F-340D-494A5005E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9" y="444933"/>
            <a:ext cx="5477479" cy="3291840"/>
          </a:xfrm>
        </p:spPr>
        <p:txBody>
          <a:bodyPr/>
          <a:lstStyle/>
          <a:p>
            <a:r>
              <a:rPr lang="en-US" dirty="0"/>
              <a:t>Power of communication</a:t>
            </a:r>
          </a:p>
        </p:txBody>
      </p:sp>
    </p:spTree>
    <p:extLst>
      <p:ext uri="{BB962C8B-B14F-4D97-AF65-F5344CB8AC3E}">
        <p14:creationId xmlns:p14="http://schemas.microsoft.com/office/powerpoint/2010/main" val="22493726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734F0-2DDD-AF70-F13D-F9E4C19294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4360" y="4549552"/>
            <a:ext cx="5486400" cy="1645920"/>
          </a:xfrm>
        </p:spPr>
        <p:txBody>
          <a:bodyPr/>
          <a:lstStyle/>
          <a:p>
            <a:r>
              <a:rPr lang="en-US" dirty="0"/>
              <a:t>Dam Viet Anh</a:t>
            </a:r>
          </a:p>
          <a:p>
            <a:r>
              <a:rPr lang="en-US" dirty="0"/>
              <a:t>Dinh </a:t>
            </a:r>
            <a:r>
              <a:rPr lang="en-US" dirty="0" err="1"/>
              <a:t>Thi</a:t>
            </a:r>
            <a:r>
              <a:rPr lang="en-US" dirty="0"/>
              <a:t> Hoa</a:t>
            </a:r>
          </a:p>
          <a:p>
            <a:r>
              <a:rPr lang="en-US" dirty="0"/>
              <a:t>Nguyen Thanh Ha</a:t>
            </a:r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>
                <a:latin typeface="Calibri" panose="020F0502020204030204" pitchFamily="34" charset="0"/>
              </a:rPr>
              <a:t>Introduction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1238"/>
            <a:ext cx="7810500" cy="3700462"/>
          </a:xfrm>
        </p:spPr>
        <p:txBody>
          <a:bodyPr>
            <a:normAutofit/>
          </a:bodyPr>
          <a:lstStyle/>
          <a:p>
            <a:r>
              <a:rPr lang="en-US" dirty="0"/>
              <a:t>What is text-guided image editing?</a:t>
            </a:r>
          </a:p>
          <a:p>
            <a:r>
              <a:rPr lang="en-US" dirty="0"/>
              <a:t>Current limitation</a:t>
            </a:r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en-US" dirty="0"/>
              <a:t>What is text-guided image editing?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97449-5B72-ADA0-3B2D-1CBC160D6B9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676525"/>
            <a:ext cx="4490827" cy="3597470"/>
          </a:xfrm>
        </p:spPr>
        <p:txBody>
          <a:bodyPr/>
          <a:lstStyle/>
          <a:p>
            <a:r>
              <a:rPr lang="en-US" dirty="0"/>
              <a:t>This is a powerful tool in public speaking. It involves varying pitch, tone, and volume to convey emotion, emphasize points, and maintain interest:</a:t>
            </a:r>
          </a:p>
          <a:p>
            <a:pPr lvl="1"/>
            <a:r>
              <a:rPr lang="en-US" dirty="0"/>
              <a:t>Pitch variation</a:t>
            </a:r>
          </a:p>
          <a:p>
            <a:pPr lvl="1"/>
            <a:r>
              <a:rPr lang="en-US" dirty="0"/>
              <a:t>Tone inflection</a:t>
            </a:r>
          </a:p>
          <a:p>
            <a:pPr lvl="1"/>
            <a:r>
              <a:rPr lang="en-US" dirty="0"/>
              <a:t>Volume control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FC7B50-71A6-D8BE-C032-5EB4CF5706D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81898" y="2676525"/>
            <a:ext cx="4490827" cy="3597470"/>
          </a:xfrm>
        </p:spPr>
        <p:txBody>
          <a:bodyPr/>
          <a:lstStyle/>
          <a:p>
            <a:r>
              <a:rPr lang="en-US" dirty="0"/>
              <a:t>Effective body language enhances your message, making it more impactful and memorable:</a:t>
            </a:r>
          </a:p>
          <a:p>
            <a:pPr lvl="1"/>
            <a:r>
              <a:rPr lang="en-US" dirty="0"/>
              <a:t>Meaningful eye contact</a:t>
            </a:r>
          </a:p>
          <a:p>
            <a:pPr lvl="1"/>
            <a:r>
              <a:rPr lang="en-US" dirty="0"/>
              <a:t>Purposeful gestures</a:t>
            </a:r>
          </a:p>
          <a:p>
            <a:pPr lvl="1"/>
            <a:r>
              <a:rPr lang="en-US" dirty="0"/>
              <a:t>Maintain good posture</a:t>
            </a:r>
          </a:p>
          <a:p>
            <a:pPr lvl="1"/>
            <a:r>
              <a:rPr lang="en-US" dirty="0"/>
              <a:t>Control your expressions</a:t>
            </a:r>
          </a:p>
        </p:txBody>
      </p:sp>
    </p:spTree>
    <p:extLst>
      <p:ext uri="{BB962C8B-B14F-4D97-AF65-F5344CB8AC3E}">
        <p14:creationId xmlns:p14="http://schemas.microsoft.com/office/powerpoint/2010/main" val="888484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042087-E6DD-C411-BF91-25AE7B3C0A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AD306-7C67-3147-2C4F-3260528AD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en-US" dirty="0"/>
              <a:t>Current limitation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5C879-0C76-4648-A9E3-796E4A23397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676525"/>
            <a:ext cx="4490827" cy="3597470"/>
          </a:xfrm>
        </p:spPr>
        <p:txBody>
          <a:bodyPr/>
          <a:lstStyle/>
          <a:p>
            <a:r>
              <a:rPr lang="en-US" dirty="0"/>
              <a:t>This is a powerful tool in public speaking. It involves varying pitch, tone, and volume to convey emotion, emphasize points, and maintain interest:</a:t>
            </a:r>
          </a:p>
          <a:p>
            <a:pPr lvl="1"/>
            <a:r>
              <a:rPr lang="en-US" dirty="0"/>
              <a:t>Pitch variation</a:t>
            </a:r>
          </a:p>
          <a:p>
            <a:pPr lvl="1"/>
            <a:r>
              <a:rPr lang="en-US" dirty="0"/>
              <a:t>Tone inflection</a:t>
            </a:r>
          </a:p>
          <a:p>
            <a:pPr lvl="1"/>
            <a:r>
              <a:rPr lang="en-US" dirty="0"/>
              <a:t>Volume control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C73DDB3-C3D7-2978-7A59-7D67074C5A51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81898" y="2676525"/>
            <a:ext cx="4490827" cy="3597470"/>
          </a:xfrm>
        </p:spPr>
        <p:txBody>
          <a:bodyPr/>
          <a:lstStyle/>
          <a:p>
            <a:r>
              <a:rPr lang="en-US" dirty="0"/>
              <a:t>Effective body language enhances your message, making it more impactful and memorable:</a:t>
            </a:r>
          </a:p>
          <a:p>
            <a:pPr lvl="1"/>
            <a:r>
              <a:rPr lang="en-US" dirty="0"/>
              <a:t>Meaningful eye contact</a:t>
            </a:r>
          </a:p>
          <a:p>
            <a:pPr lvl="1"/>
            <a:r>
              <a:rPr lang="en-US" dirty="0"/>
              <a:t>Purposeful gestures</a:t>
            </a:r>
          </a:p>
          <a:p>
            <a:pPr lvl="1"/>
            <a:r>
              <a:rPr lang="en-US" dirty="0"/>
              <a:t>Maintain good posture</a:t>
            </a:r>
          </a:p>
          <a:p>
            <a:pPr lvl="1"/>
            <a:r>
              <a:rPr lang="en-US" dirty="0"/>
              <a:t>Control your expressions</a:t>
            </a:r>
          </a:p>
        </p:txBody>
      </p:sp>
    </p:spTree>
    <p:extLst>
      <p:ext uri="{BB962C8B-B14F-4D97-AF65-F5344CB8AC3E}">
        <p14:creationId xmlns:p14="http://schemas.microsoft.com/office/powerpoint/2010/main" val="8963845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774954-D4F3-0CA2-BDF8-60065C0E12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0AD1D3-1C98-A50A-593C-924A31E22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Prerequisites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7F7DF3C-53E8-EB51-7072-B7D3659AB8D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1238"/>
            <a:ext cx="7810500" cy="3700462"/>
          </a:xfrm>
        </p:spPr>
        <p:txBody>
          <a:bodyPr>
            <a:normAutofit/>
          </a:bodyPr>
          <a:lstStyle/>
          <a:p>
            <a:r>
              <a:rPr lang="en-US" dirty="0"/>
              <a:t>Contrastive Unpaired Translation</a:t>
            </a:r>
          </a:p>
          <a:p>
            <a:r>
              <a:rPr lang="en-US" dirty="0"/>
              <a:t>Latent Diffusion Model</a:t>
            </a:r>
          </a:p>
          <a:p>
            <a:r>
              <a:rPr lang="en-US" dirty="0"/>
              <a:t>Score Distillation Sampling</a:t>
            </a:r>
          </a:p>
          <a:p>
            <a:r>
              <a:rPr lang="en-US" dirty="0"/>
              <a:t>Delta Denoising Score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2EEBFCE-B71A-1449-411C-514D91FC13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68CFFE54-D6AD-99F4-08B0-BE3BE6CB639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F632052F-96EB-F1D3-BF7A-280DA5444935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D1CCB6F6-462E-EE80-4EAB-15E98FB78DA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12144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3540F4-484E-BDB2-7D49-60E9D81127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3F2BC-D11B-9B77-7BA9-594E097F7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 anchor="b">
            <a:normAutofit/>
          </a:bodyPr>
          <a:lstStyle/>
          <a:p>
            <a:r>
              <a:rPr lang="en-US" dirty="0"/>
              <a:t>Contrastive Unpaired Translation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6259A-02C3-89E0-3858-569B3C973102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676525"/>
            <a:ext cx="4937760" cy="329016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Proposed in </a:t>
            </a:r>
            <a:r>
              <a:rPr lang="en-US" b="1" dirty="0"/>
              <a:t>Contrastive learning for unpaired image-to-image translation </a:t>
            </a:r>
            <a:r>
              <a:rPr lang="en-US" dirty="0"/>
              <a:t>by Park, T., </a:t>
            </a:r>
            <a:r>
              <a:rPr lang="en-US" dirty="0" err="1"/>
              <a:t>Efros</a:t>
            </a:r>
            <a:r>
              <a:rPr lang="en-US" dirty="0"/>
              <a:t>, A. A., Zhang, R., &amp; Zhu, J. Y. (2020).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Deal with the problem of transforming images from </a:t>
            </a:r>
            <a:r>
              <a:rPr lang="en-US" b="1" dirty="0"/>
              <a:t>Domain A to Domain B</a:t>
            </a:r>
            <a:r>
              <a:rPr lang="en-US" dirty="0"/>
              <a:t> </a:t>
            </a:r>
            <a:r>
              <a:rPr lang="en-US" b="1" dirty="0"/>
              <a:t>without paired examples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Encouraging </a:t>
            </a:r>
            <a:r>
              <a:rPr lang="en-US" b="1" dirty="0"/>
              <a:t>content preservation </a:t>
            </a:r>
            <a:r>
              <a:rPr lang="en-US" dirty="0"/>
              <a:t>in unpaired image translation problems</a:t>
            </a:r>
          </a:p>
        </p:txBody>
      </p:sp>
      <p:pic>
        <p:nvPicPr>
          <p:cNvPr id="1026" name="Picture 2" descr="A comparison of different types of shoes&#10;&#10;AI-generated content may be incorrect.">
            <a:extLst>
              <a:ext uri="{FF2B5EF4-FFF2-40B4-BE49-F238E27FC236}">
                <a16:creationId xmlns:a16="http://schemas.microsoft.com/office/drawing/2014/main" id="{426B61B8-03B5-E682-50C7-1B1687729D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81898" y="2936711"/>
            <a:ext cx="4490827" cy="2769791"/>
          </a:xfrm>
          <a:prstGeom prst="rect">
            <a:avLst/>
          </a:prstGeom>
          <a:solidFill>
            <a:srgbClr val="FFFFFF"/>
          </a:solidFill>
        </p:spPr>
      </p:pic>
    </p:spTree>
    <p:extLst>
      <p:ext uri="{BB962C8B-B14F-4D97-AF65-F5344CB8AC3E}">
        <p14:creationId xmlns:p14="http://schemas.microsoft.com/office/powerpoint/2010/main" val="159514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1D2346-0077-8DD4-3F74-E8DAA2A94E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37CB6-0B20-6B93-3AA9-3A03ECCC33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en-US" dirty="0"/>
              <a:t>Contrastive Unpaired Translation (2)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DB993F4-7221-30CF-72B2-940357386E0F}"/>
              </a:ext>
            </a:extLst>
          </p:cNvPr>
          <p:cNvPicPr>
            <a:picLocks noGrp="1" noChangeAspect="1"/>
          </p:cNvPicPr>
          <p:nvPr>
            <p:ph sz="quarter" idx="15"/>
          </p:nvPr>
        </p:nvPicPr>
        <p:blipFill>
          <a:blip r:embed="rId3"/>
          <a:stretch>
            <a:fillRect/>
          </a:stretch>
        </p:blipFill>
        <p:spPr>
          <a:xfrm>
            <a:off x="593724" y="3242954"/>
            <a:ext cx="5287963" cy="2993364"/>
          </a:xfrm>
          <a:ln>
            <a:solidFill>
              <a:srgbClr val="002060"/>
            </a:solidFill>
          </a:ln>
        </p:spPr>
      </p:pic>
      <p:pic>
        <p:nvPicPr>
          <p:cNvPr id="8" name="Content Placeholder 7" descr="A diagram of a patchwise contrastive loss&#10;&#10;AI-generated content may be incorrect.">
            <a:extLst>
              <a:ext uri="{FF2B5EF4-FFF2-40B4-BE49-F238E27FC236}">
                <a16:creationId xmlns:a16="http://schemas.microsoft.com/office/drawing/2014/main" id="{8504990C-72F1-89DE-3EAF-85C42CAF63F0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4"/>
          <a:stretch>
            <a:fillRect/>
          </a:stretch>
        </p:blipFill>
        <p:spPr>
          <a:xfrm>
            <a:off x="6096000" y="3369020"/>
            <a:ext cx="4491037" cy="2741231"/>
          </a:xfrm>
        </p:spPr>
      </p:pic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1AF80DE4-9FF9-7A12-2BF3-C083A6E1856E}"/>
              </a:ext>
            </a:extLst>
          </p:cNvPr>
          <p:cNvCxnSpPr>
            <a:cxnSpLocks/>
            <a:stCxn id="12" idx="1"/>
            <a:endCxn id="8" idx="2"/>
          </p:cNvCxnSpPr>
          <p:nvPr/>
        </p:nvCxnSpPr>
        <p:spPr>
          <a:xfrm rot="10800000" flipH="1" flipV="1">
            <a:off x="711199" y="5554417"/>
            <a:ext cx="7630319" cy="555834"/>
          </a:xfrm>
          <a:prstGeom prst="bentConnector4">
            <a:avLst>
              <a:gd name="adj1" fmla="val -6022"/>
              <a:gd name="adj2" fmla="val 184331"/>
            </a:avLst>
          </a:prstGeom>
          <a:ln w="38100" cap="rnd">
            <a:solidFill>
              <a:srgbClr val="7030A0"/>
            </a:solidFill>
            <a:round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6D22815D-CF00-19AD-3494-52740D34F33D}"/>
              </a:ext>
            </a:extLst>
          </p:cNvPr>
          <p:cNvSpPr/>
          <p:nvPr/>
        </p:nvSpPr>
        <p:spPr>
          <a:xfrm>
            <a:off x="711200" y="5168983"/>
            <a:ext cx="3371273" cy="770867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960DBEC-E542-25CB-B205-F6C1D97FB7A7}"/>
              </a:ext>
            </a:extLst>
          </p:cNvPr>
          <p:cNvSpPr txBox="1"/>
          <p:nvPr/>
        </p:nvSpPr>
        <p:spPr>
          <a:xfrm>
            <a:off x="593723" y="2332149"/>
            <a:ext cx="97783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Utilize </a:t>
            </a:r>
            <a:r>
              <a:rPr lang="en-US" b="1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patchwise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contrastive loss 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maximize mutual information between corresponding patches in input and output images.</a:t>
            </a:r>
          </a:p>
        </p:txBody>
      </p:sp>
    </p:spTree>
    <p:extLst>
      <p:ext uri="{BB962C8B-B14F-4D97-AF65-F5344CB8AC3E}">
        <p14:creationId xmlns:p14="http://schemas.microsoft.com/office/powerpoint/2010/main" val="20556743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85A68F-D469-C063-3E88-48D06593BC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0AAA4-E01E-7325-9819-91B114568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 anchor="b">
            <a:normAutofit/>
          </a:bodyPr>
          <a:lstStyle/>
          <a:p>
            <a:r>
              <a:rPr lang="en-US" dirty="0"/>
              <a:t>Latent Diffusion Model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98E477-5A99-50E6-0B78-0EB53AC2E60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676525"/>
            <a:ext cx="4490827" cy="359747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Proposed in </a:t>
            </a:r>
            <a:r>
              <a:rPr lang="en-US" b="1" dirty="0"/>
              <a:t>High-resolution image synthesis with latent diffusion models </a:t>
            </a:r>
            <a:r>
              <a:rPr lang="en-US" dirty="0"/>
              <a:t>by Rombach, R., </a:t>
            </a:r>
            <a:r>
              <a:rPr lang="en-US" dirty="0" err="1"/>
              <a:t>Blattmann</a:t>
            </a:r>
            <a:r>
              <a:rPr lang="en-US" dirty="0"/>
              <a:t>, A., Lorenz, D., Esser, P., &amp; </a:t>
            </a:r>
            <a:r>
              <a:rPr lang="en-US" dirty="0" err="1"/>
              <a:t>Ommer</a:t>
            </a:r>
            <a:r>
              <a:rPr lang="en-US" dirty="0"/>
              <a:t>, B. (2022).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Instead of applying diffusion directly to high-dimensional pixel space, the model learns and denoises in a compressed latent space.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Introduce </a:t>
            </a:r>
            <a:r>
              <a:rPr lang="en-US" b="1" dirty="0"/>
              <a:t>cross-attention layers</a:t>
            </a:r>
            <a:r>
              <a:rPr lang="en-US" dirty="0"/>
              <a:t> that enable </a:t>
            </a:r>
            <a:r>
              <a:rPr lang="en-US" b="1" dirty="0"/>
              <a:t>flexible control</a:t>
            </a:r>
            <a:r>
              <a:rPr lang="en-US" dirty="0"/>
              <a:t> over image generation.</a:t>
            </a:r>
          </a:p>
        </p:txBody>
      </p:sp>
      <p:pic>
        <p:nvPicPr>
          <p:cNvPr id="10" name="Picture 9" descr="A collage of different buildings&#10;&#10;AI-generated content may be incorrect.">
            <a:extLst>
              <a:ext uri="{FF2B5EF4-FFF2-40B4-BE49-F238E27FC236}">
                <a16:creationId xmlns:a16="http://schemas.microsoft.com/office/drawing/2014/main" id="{1F8E15B7-231F-6EBD-C40E-BF791629038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223" t="-4" r="59983" b="5"/>
          <a:stretch/>
        </p:blipFill>
        <p:spPr>
          <a:xfrm>
            <a:off x="5608320" y="2676525"/>
            <a:ext cx="5790565" cy="359747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2873010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{A9D44F2D-7038-4008-9321-4925A1C80A1D}tf78853419_win32</Template>
  <TotalTime>1259</TotalTime>
  <Words>1213</Words>
  <Application>Microsoft Office PowerPoint</Application>
  <PresentationFormat>Widescreen</PresentationFormat>
  <Paragraphs>230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Cambria Math</vt:lpstr>
      <vt:lpstr>Franklin Gothic Book</vt:lpstr>
      <vt:lpstr>Custom</vt:lpstr>
      <vt:lpstr>Text-guided image editing</vt:lpstr>
      <vt:lpstr>Agenda</vt:lpstr>
      <vt:lpstr>Introduction</vt:lpstr>
      <vt:lpstr>What is text-guided image editing?</vt:lpstr>
      <vt:lpstr>Current limitation</vt:lpstr>
      <vt:lpstr>Prerequisites</vt:lpstr>
      <vt:lpstr>Contrastive Unpaired Translation (1)</vt:lpstr>
      <vt:lpstr>Contrastive Unpaired Translation (2)</vt:lpstr>
      <vt:lpstr>Latent Diffusion Model (1)</vt:lpstr>
      <vt:lpstr>Latent Diffusion Model (2)</vt:lpstr>
      <vt:lpstr>Score distillation sampling (1)</vt:lpstr>
      <vt:lpstr>Score distillation sampling (2)</vt:lpstr>
      <vt:lpstr>Score distillation sampling (3)</vt:lpstr>
      <vt:lpstr>Delta denoising score</vt:lpstr>
      <vt:lpstr>Paper contribution</vt:lpstr>
      <vt:lpstr>Contrastive Denoising Score</vt:lpstr>
      <vt:lpstr>Experiments</vt:lpstr>
      <vt:lpstr>Conclusion</vt:lpstr>
      <vt:lpstr>Overcoming nervousness</vt:lpstr>
      <vt:lpstr>Selecting visual aids</vt:lpstr>
      <vt:lpstr>Effective delivery techniques</vt:lpstr>
      <vt:lpstr>Navigating Q&amp;A sessions</vt:lpstr>
      <vt:lpstr>Speaking impact</vt:lpstr>
      <vt:lpstr>Dynamic delivery</vt:lpstr>
      <vt:lpstr>Final tips &amp; takeaways</vt:lpstr>
      <vt:lpstr>Speaking engagement metrics</vt:lpstr>
      <vt:lpstr>Power of communication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Dam Viet Anh 20204627</dc:creator>
  <cp:lastModifiedBy>Dam Viet Anh 20204627</cp:lastModifiedBy>
  <cp:revision>242</cp:revision>
  <dcterms:created xsi:type="dcterms:W3CDTF">2025-02-08T03:51:52Z</dcterms:created>
  <dcterms:modified xsi:type="dcterms:W3CDTF">2025-02-16T16:35:01Z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