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0DC7-5088-45E5-B1BA-75A66E6BB66D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87E30-B67E-4869-B766-5FF8F15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9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6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67CB5-1037-AFBA-64E6-6D901F5A4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138F8F-1212-72DD-059E-6393CD3A4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EA1530-05F2-3564-2384-10316F703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563BA-DAA6-C33D-C479-B20C26FAA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1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32766-E154-14BB-3E87-37B6ABA80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79903-02E7-3176-515B-F6548152A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890C74-9CB3-129A-A711-EDF95E52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732B3-E93A-2A63-137B-799C9D3D7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7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94AEC-4A94-91B3-2492-ED621F399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7AC3A-0BFC-C32D-EDE3-6EBC10CF3E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7EF4B-F80F-C168-C4E6-578A31752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7A87F-EA6E-6628-2178-1A0248225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7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2A803-976A-7723-F0C1-428012929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B7B59D-4972-DBDE-DADA-DBFF96848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830366-96FE-5761-BBEE-57EB9ACC6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8BC48-741E-5F99-8475-DDA6E143E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15687-8ED9-BDAC-2708-72BB31E38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032229-258D-6B03-0112-AA2EDE8CE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06F5B-FC37-CBAC-648D-A68ADE7BB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62810-9DB1-EBDF-7A51-8B9A033F7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2EA7D-4C5C-FC3B-8F51-DBD319A15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28BE7D-5A2C-E4DD-D252-B64C90BC6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996AC-E70B-9340-85D7-5ED8DFA4C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7888E-6F66-BD5A-211C-BFC7D48F6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E3E9A-439A-FC39-9853-4EC23CD9A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50E07C-0517-05C3-76A0-E09A6F4FD7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5DF4B-1C5D-9D83-D06E-D74F59C84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4FC77-C86D-A28A-1A93-D3143BA5B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785CC-B654-E597-0119-D5C4455EE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DCCAD8-F874-2569-934D-8EE51E7943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38B64-9D00-EBE8-5DAF-3A7374E54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707D5-B8D8-B652-D8B1-288923B3B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3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D3BEA-FC9D-FC45-DFDC-12EC4BBA2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CC2CD-1304-5937-9220-2CD141C6C6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16F86-BAFE-276E-11B1-3A382E946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794C-7F8A-E717-8B75-20E99A068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9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8F010-3EA0-298B-E68E-7ADC9CEB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24DD9F-B69A-E708-8047-E79642B91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02A83A-5B29-A75D-B288-D11C319BB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3ABBF-C70E-2AE6-489B-7EE8078B8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85F2-E973-2C5C-0C78-7C7834CFD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AC6E-61D5-A313-15CC-D303E7299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8E34-27F7-1BFB-BCEC-A23D4002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64A5-2BC9-B098-3C07-06CCBE80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EFF4-946D-BBBC-95D4-6DEDD33F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AC3D-319A-AC8B-3ED3-A23BE095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85930-27CA-223F-EAF9-6E479BB6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1585-EF2F-2D64-CF40-217A7960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FA5D3-B3C9-D9E6-9CBD-CA7E4FE5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3919-34B1-4E8C-3FF1-3962C847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E2812-F474-8FD1-DE00-ACB9AFB1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459CF-B361-666D-4666-5294095FB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7FB9-C442-483D-15AF-A98FB6B5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3DD0-7BA3-FCBA-788D-B9BA8324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556B-CB5F-6256-6AFD-F417E3AC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5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D290-E7BB-520B-0031-732A6D30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4AFB-453D-DFA2-DDB7-9779C6E4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3D32-A088-38C0-55AE-E5683C78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B43CA-3AC7-9E84-7E6A-9A51D8FE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210A-035A-EFAD-EB6F-0AA47B71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A290-91D3-58A4-FB83-859E1156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A5A7-A40E-91BD-2D50-E0510ADD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4F1B-7930-80B0-CC18-EAB984C1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BDED0-8DFF-D49C-484B-1BE92AD1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4A7F-F9AA-8E17-9C75-10C808E6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5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7B4-C70A-AA26-E225-0D858C95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C460-050A-31C4-7B88-9B975E9C2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17D3B-3F14-E96F-4A91-59605B2C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9CA96-2382-0F6A-347B-D30F738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DD402-2A3E-0B3F-F151-B1B77CD3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97046-595D-7C39-D44E-C7236499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3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9BA8-FCB4-9638-8C95-18277CFD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BC0E-4714-DFB0-84E5-DB698D01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71464-8CF0-6FBD-A81A-C3FE1DF2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F1425-3D3A-4DC9-C2D9-EE32833B9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F40C3-4054-D349-8965-ADD272D6F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87EE3-B07B-F069-236E-D73062E9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1B50C-2E46-E59F-E213-6578F496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B7FCD-F74A-4D69-C8FF-3CFB1F6D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9882-318F-00C2-CB77-841E3987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4E934-0174-562C-89F4-19E2B14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9F506-93C8-A75F-2724-9502F41D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2E7CD-31E7-7E39-F0AE-A648B246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BC73D-89A1-76A1-185B-02A9094B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3C97A-40E3-117B-86C2-68F8A029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E63A6-FD32-1298-2383-67EC6C26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0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38F0-4EC9-F5D1-DAA2-85942F31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0B84-EC04-5FE4-292E-CA33312D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3B062-0496-5B63-A2A9-47114B193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D81A6-361A-B871-A363-45676270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ED-D7B5-AE4D-710A-7A712F26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4D888-BFE2-39CF-F56E-F236FF0B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B4C1-DCFD-DA63-8ECE-CCA648D8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27778-B0A4-E25B-DB46-C6B278C73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4C1B2-E72A-A0D7-DE15-7A9AD80F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2E799-A241-7079-0A8F-C6263DFB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09208-AB3B-C89B-12AB-3142267F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3B23-D39D-9F69-0DA9-3B7A81B9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A35A0-FD53-4341-EEE4-497A46BB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B03F3-6080-09A1-1FF1-522EEE3A5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A308-F568-C5DB-54C0-9607C9F2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2BBE1-2B82-4408-A116-91402AF6BBA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7551-E91A-C44D-4F06-153037E35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F003-2D3A-0AFA-13EB-3961EB9B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3373-5CB9-B3C0-9073-4278D0158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2AE74-9E14-EE8E-39EA-E984199B9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vietanh.dam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6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4837-CAA0-EA8F-BE19-EDCB99872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0764-C838-853E-3CB7-B5CE2402E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Ref qualifiers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40850-30A6-00AA-C086-9C130C036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vietanh.dam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33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7178E-570B-1EAC-4264-705061092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5939-5051-E34C-92F0-0902DEFC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Ref qualifiers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020F-E879-2DAD-8A0E-19CCEBCDB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60" y="3776308"/>
            <a:ext cx="2206557" cy="498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Consider this code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5C3F3-F563-D2A3-2A97-ED92AE385976}"/>
              </a:ext>
            </a:extLst>
          </p:cNvPr>
          <p:cNvSpPr txBox="1"/>
          <p:nvPr/>
        </p:nvSpPr>
        <p:spPr>
          <a:xfrm>
            <a:off x="3019626" y="1393836"/>
            <a:ext cx="8664914" cy="526297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Pixel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{};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 {};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{};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Metadata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 {};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 {};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RawImage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std::vector&lt;Pixel&gt;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m_buffer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Metadata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m_metadata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RawImage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std::vector&lt;Pixel&gt;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m_buffer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(std::move(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std::vector&lt;Pixel&gt;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m_buffer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RawImage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createRandomImage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limit)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std::vector&lt;Pixel&gt; pixels(limit,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259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RawImage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(pixels);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81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CC509-0B4F-265A-F177-407BA1DE3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FFDF-CCB9-AC37-90FA-18FB7889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Ref qualifiers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83E1-D300-876C-FDE2-FA307DCC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20" y="3776305"/>
            <a:ext cx="2206557" cy="717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Is there any problem here?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D94E5-6D83-72D9-F967-1B2339630466}"/>
              </a:ext>
            </a:extLst>
          </p:cNvPr>
          <p:cNvSpPr txBox="1"/>
          <p:nvPr/>
        </p:nvSpPr>
        <p:spPr>
          <a:xfrm>
            <a:off x="3019626" y="2042361"/>
            <a:ext cx="8664914" cy="418576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filter = [](Pixel p)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std::vector&lt;Pixel&gt;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filtered_pixels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pixel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createRandomImage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).data())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filtered_pixels.push_back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(filter(pixel));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pixel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filtered_pixels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pixel.r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pixel.g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pixel.b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827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FC144-48B0-7162-04BC-9AFCE9E9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A8B6-7E4A-7BF8-8EB3-4DE347ED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Ref qualifiers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B96C-F37B-C95B-285E-BC1BE499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20" y="3776305"/>
            <a:ext cx="2206557" cy="717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Is there any problem here?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F9F17-EF71-5E8A-25B4-66234F9E7277}"/>
              </a:ext>
            </a:extLst>
          </p:cNvPr>
          <p:cNvSpPr txBox="1"/>
          <p:nvPr/>
        </p:nvSpPr>
        <p:spPr>
          <a:xfrm>
            <a:off x="3019626" y="2042361"/>
            <a:ext cx="8664914" cy="418576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filter = [](Pixel p)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std::vector&lt;Pixel&gt;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filtered_pixels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pixel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createRandomImage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).data())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filtered_pixels.push_back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(filter(pixel));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pixel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filtered_pixels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pixel.r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pixel.g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pixel.b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839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E546-2891-4C13-4C02-A29DC8E7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CA8C-2821-A804-AC70-A9E732CE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217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Vector is a container that stores its element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contiguously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std::vector&lt;bool&gt; is quite different with regular vector due to its space optimization.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	-&gt; can use std::vector&lt;int, std::vector&lt;char&gt; instead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It encapsulates 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dynamic size </a:t>
            </a:r>
            <a:r>
              <a:rPr lang="en-US" sz="2000" dirty="0">
                <a:latin typeface="Comic Sans MS" panose="030F0702030302020204" pitchFamily="66" charset="0"/>
              </a:rPr>
              <a:t>arrays (std::array size is fixed).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More on: </a:t>
            </a:r>
            <a:r>
              <a:rPr lang="en-US" sz="2000" i="1" u="sng" dirty="0">
                <a:solidFill>
                  <a:srgbClr val="0070C0"/>
                </a:solidFill>
                <a:latin typeface="Comic Sans MS" panose="030F0702030302020204" pitchFamily="66" charset="0"/>
              </a:rPr>
              <a:t>https://en.cppreference.com/w/cpp/container/vector</a:t>
            </a:r>
          </a:p>
        </p:txBody>
      </p:sp>
    </p:spTree>
    <p:extLst>
      <p:ext uri="{BB962C8B-B14F-4D97-AF65-F5344CB8AC3E}">
        <p14:creationId xmlns:p14="http://schemas.microsoft.com/office/powerpoint/2010/main" val="342747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23F5A-C7FC-4F22-51EE-8F2C44E09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BE00-1D9C-2262-B489-5865360A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categories - </a:t>
            </a:r>
            <a:r>
              <a:rPr lang="en-US" dirty="0" err="1">
                <a:latin typeface="Comic Sans MS" panose="030F0702030302020204" pitchFamily="66" charset="0"/>
              </a:rPr>
              <a:t>lvalue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0F9F-7C4D-DA00-01F0-1BAF5DB3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083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Name of a variable, a function, or a data member.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 function call or an overloaded operator expression, whose return type is </a:t>
            </a:r>
            <a:r>
              <a:rPr lang="en-US" sz="1800" dirty="0" err="1">
                <a:latin typeface="Comic Sans MS" panose="030F0702030302020204" pitchFamily="66" charset="0"/>
              </a:rPr>
              <a:t>lvalue</a:t>
            </a:r>
            <a:r>
              <a:rPr lang="en-US" sz="1800" dirty="0">
                <a:latin typeface="Comic Sans MS" panose="030F0702030302020204" pitchFamily="66" charset="0"/>
              </a:rPr>
              <a:t> reference.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Some built-in operators: (compound ) assignment, pre-increment and pre-decrement, indirection, …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String literal.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And more: </a:t>
            </a:r>
            <a:r>
              <a:rPr lang="en-US" sz="18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https://en.cppreference.com/w/cpp/language/value_category#lvalue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4D1DB2-FF4A-F9A5-A571-8055B4167516}"/>
              </a:ext>
            </a:extLst>
          </p:cNvPr>
          <p:cNvSpPr/>
          <p:nvPr/>
        </p:nvSpPr>
        <p:spPr>
          <a:xfrm>
            <a:off x="9159240" y="646906"/>
            <a:ext cx="219456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lvalue</a:t>
            </a:r>
            <a:endParaRPr lang="en-US" sz="16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4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D1F46-E2C3-E0FC-B371-91971120E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98AF-51AC-3D76-4CE6-7AA15F23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categories - </a:t>
            </a:r>
            <a:r>
              <a:rPr lang="en-US" dirty="0" err="1">
                <a:latin typeface="Comic Sans MS" panose="030F0702030302020204" pitchFamily="66" charset="0"/>
              </a:rPr>
              <a:t>lvalue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ABF93-6F59-E847-26AE-647F452BB771}"/>
              </a:ext>
            </a:extLst>
          </p:cNvPr>
          <p:cNvSpPr/>
          <p:nvPr/>
        </p:nvSpPr>
        <p:spPr>
          <a:xfrm>
            <a:off x="9159240" y="646906"/>
            <a:ext cx="219456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lvalue</a:t>
            </a:r>
            <a:endParaRPr lang="en-US" sz="16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158B39-560F-4C02-150B-962043AFA828}"/>
              </a:ext>
            </a:extLst>
          </p:cNvPr>
          <p:cNvGrpSpPr/>
          <p:nvPr/>
        </p:nvGrpSpPr>
        <p:grpSpPr>
          <a:xfrm>
            <a:off x="838200" y="1865786"/>
            <a:ext cx="8590173" cy="1200329"/>
            <a:chOff x="1974066" y="4672226"/>
            <a:chExt cx="8590173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530D66-310F-7F0C-464B-161A875FAFED}"/>
                </a:ext>
              </a:extLst>
            </p:cNvPr>
            <p:cNvSpPr txBox="1"/>
            <p:nvPr/>
          </p:nvSpPr>
          <p:spPr>
            <a:xfrm>
              <a:off x="2858636" y="4672226"/>
              <a:ext cx="770560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>
                  <a:latin typeface="Comic Sans MS" panose="030F0702030302020204" pitchFamily="66" charset="0"/>
                </a:rPr>
                <a:t>M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ay be taken address by built-in address-of operator.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i="0" dirty="0">
                  <a:effectLst/>
                  <a:latin typeface="Comic Sans MS" panose="030F0702030302020204" pitchFamily="66" charset="0"/>
                </a:rPr>
                <a:t>A </a:t>
              </a:r>
              <a:r>
                <a:rPr lang="en-US" b="0" i="0" u="sng" dirty="0">
                  <a:solidFill>
                    <a:srgbClr val="0070C0"/>
                  </a:solidFill>
                  <a:effectLst/>
                  <a:latin typeface="Comic Sans MS" panose="030F0702030302020204" pitchFamily="66" charset="0"/>
                </a:rPr>
                <a:t>modifiable </a:t>
              </a:r>
              <a:r>
                <a:rPr lang="en-US" b="0" i="0" u="sng" dirty="0" err="1">
                  <a:solidFill>
                    <a:srgbClr val="0070C0"/>
                  </a:solidFill>
                  <a:effectLst/>
                  <a:latin typeface="Comic Sans MS" panose="030F0702030302020204" pitchFamily="66" charset="0"/>
                </a:rPr>
                <a:t>lvalue</a:t>
              </a:r>
              <a:r>
                <a:rPr lang="en-US" b="0" i="0" u="sng" dirty="0">
                  <a:solidFill>
                    <a:srgbClr val="0070C0"/>
                  </a:solidFill>
                  <a:effectLst/>
                  <a:latin typeface="Comic Sans MS" panose="030F0702030302020204" pitchFamily="66" charset="0"/>
                </a:rPr>
                <a:t> 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may be used as the left-hand operand of the built-in </a:t>
              </a:r>
              <a:r>
                <a:rPr lang="en-US" dirty="0">
                  <a:latin typeface="Comic Sans MS" panose="030F0702030302020204" pitchFamily="66" charset="0"/>
                </a:rPr>
                <a:t>(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compound) assignment operators.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i="0" dirty="0">
                  <a:effectLst/>
                  <a:latin typeface="Comic Sans MS" panose="030F0702030302020204" pitchFamily="66" charset="0"/>
                </a:rPr>
                <a:t>May be used to </a:t>
              </a:r>
              <a:r>
                <a:rPr lang="en-US" b="0" i="0" u="none" strike="noStrike" dirty="0">
                  <a:effectLst/>
                  <a:latin typeface="Comic Sans MS" panose="030F0702030302020204" pitchFamily="66" charset="0"/>
                </a:rPr>
                <a:t>initialize an </a:t>
              </a:r>
              <a:r>
                <a:rPr lang="en-US" b="0" i="0" u="none" strike="noStrike" dirty="0" err="1">
                  <a:effectLst/>
                  <a:latin typeface="Comic Sans MS" panose="030F0702030302020204" pitchFamily="66" charset="0"/>
                </a:rPr>
                <a:t>lvalue</a:t>
              </a:r>
              <a:r>
                <a:rPr lang="en-US" b="0" i="0" u="none" strike="noStrike" dirty="0">
                  <a:effectLst/>
                  <a:latin typeface="Comic Sans MS" panose="030F0702030302020204" pitchFamily="66" charset="0"/>
                </a:rPr>
                <a:t> reference</a:t>
              </a:r>
              <a:r>
                <a:rPr lang="en-US" u="none" strike="noStrike" dirty="0">
                  <a:latin typeface="Comic Sans MS" panose="030F0702030302020204" pitchFamily="66" charset="0"/>
                </a:rPr>
                <a:t>.</a:t>
              </a:r>
              <a:endParaRPr lang="en-US" b="0" i="0" dirty="0"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54CFFC6-D6AD-AB64-B3A3-809A1AE69C66}"/>
                </a:ext>
              </a:extLst>
            </p:cNvPr>
            <p:cNvSpPr/>
            <p:nvPr/>
          </p:nvSpPr>
          <p:spPr>
            <a:xfrm>
              <a:off x="1974066" y="5048655"/>
              <a:ext cx="593387" cy="44747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85FD194-A997-D1FF-FA6C-543B8817ACE4}"/>
              </a:ext>
            </a:extLst>
          </p:cNvPr>
          <p:cNvSpPr txBox="1"/>
          <p:nvPr/>
        </p:nvSpPr>
        <p:spPr>
          <a:xfrm>
            <a:off x="3469856" y="3429000"/>
            <a:ext cx="5252287" cy="30469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(++a) *=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NOT (a++) *= 6;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(a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&amp;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26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6B843-05A6-4D1A-5076-03D6CA409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F206-B1EF-0B3F-E0AF-713D9039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categories – </a:t>
            </a:r>
            <a:r>
              <a:rPr lang="en-US" dirty="0" err="1">
                <a:latin typeface="Comic Sans MS" panose="030F0702030302020204" pitchFamily="66" charset="0"/>
              </a:rPr>
              <a:t>rvalue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3033-20BA-CB04-8374-CDB525A2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8695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A literal (except for string literal).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 function call or an overloaded operator expression, whose return type is non-reference.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Some built-in operators: arithmetic, logical, comparison, address-of, post-increment and post-decrement.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 this pointer.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 lambda expression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And more: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https://en.cppreference.com/w/cpp/language/value_category#prvalue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https://en.cppreference.com/w/cpp/language/value_category#xvalue</a:t>
            </a:r>
          </a:p>
          <a:p>
            <a:endParaRPr lang="en-US" sz="1800" u="sng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EF88A-4976-25EF-B304-5F68E0144A46}"/>
              </a:ext>
            </a:extLst>
          </p:cNvPr>
          <p:cNvSpPr/>
          <p:nvPr/>
        </p:nvSpPr>
        <p:spPr>
          <a:xfrm>
            <a:off x="9159240" y="646906"/>
            <a:ext cx="219456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rvalue</a:t>
            </a:r>
            <a:endParaRPr lang="en-US" sz="16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7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944A4-03BA-7F88-363B-18EC262C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809B-55EE-4A3A-5B6B-167B774E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categories - </a:t>
            </a:r>
            <a:r>
              <a:rPr lang="en-US" dirty="0" err="1">
                <a:latin typeface="Comic Sans MS" panose="030F0702030302020204" pitchFamily="66" charset="0"/>
              </a:rPr>
              <a:t>rvalue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11AE7-F2AD-970B-F283-432B7F281A3E}"/>
              </a:ext>
            </a:extLst>
          </p:cNvPr>
          <p:cNvSpPr/>
          <p:nvPr/>
        </p:nvSpPr>
        <p:spPr>
          <a:xfrm>
            <a:off x="9159240" y="646906"/>
            <a:ext cx="219456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rvalue</a:t>
            </a:r>
            <a:endParaRPr lang="en-US" sz="16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85939C-EA36-F2EB-0DF9-DA8245763A35}"/>
              </a:ext>
            </a:extLst>
          </p:cNvPr>
          <p:cNvGrpSpPr/>
          <p:nvPr/>
        </p:nvGrpSpPr>
        <p:grpSpPr>
          <a:xfrm>
            <a:off x="838200" y="1865786"/>
            <a:ext cx="8879732" cy="2031325"/>
            <a:chOff x="1974066" y="4672226"/>
            <a:chExt cx="8879732" cy="20313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67D3FA-7CF5-7D1C-4D8F-587D0F8DE4C2}"/>
                </a:ext>
              </a:extLst>
            </p:cNvPr>
            <p:cNvSpPr txBox="1"/>
            <p:nvPr/>
          </p:nvSpPr>
          <p:spPr>
            <a:xfrm>
              <a:off x="2858636" y="4672226"/>
              <a:ext cx="799516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>
                  <a:latin typeface="Comic Sans MS" panose="030F0702030302020204" pitchFamily="66" charset="0"/>
                </a:rPr>
                <a:t>Cannot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be taken address by built-in address-of operator.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i="0" dirty="0">
                  <a:effectLst/>
                  <a:latin typeface="Comic Sans MS" panose="030F0702030302020204" pitchFamily="66" charset="0"/>
                </a:rPr>
                <a:t>Cannot be used as the left-hand operand of the built-in </a:t>
              </a:r>
              <a:r>
                <a:rPr lang="en-US" dirty="0">
                  <a:latin typeface="Comic Sans MS" panose="030F0702030302020204" pitchFamily="66" charset="0"/>
                </a:rPr>
                <a:t>(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compound) assignment operators.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i="0" dirty="0">
                  <a:effectLst/>
                  <a:latin typeface="Comic Sans MS" panose="030F0702030302020204" pitchFamily="66" charset="0"/>
                </a:rPr>
                <a:t>May be used to </a:t>
              </a:r>
              <a:r>
                <a:rPr lang="en-US" b="0" i="0" u="none" strike="noStrike" dirty="0">
                  <a:effectLst/>
                  <a:latin typeface="Comic Sans MS" panose="030F0702030302020204" pitchFamily="66" charset="0"/>
                </a:rPr>
                <a:t>initialize a const </a:t>
              </a:r>
              <a:r>
                <a:rPr lang="en-US" b="0" i="0" u="none" strike="noStrike" dirty="0" err="1">
                  <a:effectLst/>
                  <a:latin typeface="Comic Sans MS" panose="030F0702030302020204" pitchFamily="66" charset="0"/>
                </a:rPr>
                <a:t>lvalue</a:t>
              </a:r>
              <a:r>
                <a:rPr lang="en-US" b="0" i="0" u="none" strike="noStrike" dirty="0">
                  <a:effectLst/>
                  <a:latin typeface="Comic Sans MS" panose="030F0702030302020204" pitchFamily="66" charset="0"/>
                </a:rPr>
                <a:t> reference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or </a:t>
              </a:r>
              <a:r>
                <a:rPr lang="en-US" b="0" i="0" dirty="0" err="1">
                  <a:effectLst/>
                  <a:latin typeface="Comic Sans MS" panose="030F0702030302020204" pitchFamily="66" charset="0"/>
                </a:rPr>
                <a:t>rvalue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reference.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i="0" dirty="0">
                  <a:effectLst/>
                  <a:latin typeface="Comic Sans MS" panose="030F0702030302020204" pitchFamily="66" charset="0"/>
                </a:rPr>
                <a:t>When used as a function argument and when two overloads of the function are available (</a:t>
              </a:r>
              <a:r>
                <a:rPr lang="en-US" b="0" i="0" dirty="0" err="1">
                  <a:effectLst/>
                  <a:latin typeface="Comic Sans MS" panose="030F0702030302020204" pitchFamily="66" charset="0"/>
                </a:rPr>
                <a:t>rvalue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reference parameter and const </a:t>
              </a:r>
              <a:r>
                <a:rPr lang="en-US" b="0" i="0" dirty="0" err="1">
                  <a:effectLst/>
                  <a:latin typeface="Comic Sans MS" panose="030F0702030302020204" pitchFamily="66" charset="0"/>
                </a:rPr>
                <a:t>lvalue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reference), choose </a:t>
              </a:r>
              <a:r>
                <a:rPr lang="en-US" b="0" i="0" dirty="0" err="1">
                  <a:effectLst/>
                  <a:latin typeface="Comic Sans MS" panose="030F0702030302020204" pitchFamily="66" charset="0"/>
                </a:rPr>
                <a:t>rvalue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reference version.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A66F46B7-11C2-EBAD-9DBE-8321037830FE}"/>
                </a:ext>
              </a:extLst>
            </p:cNvPr>
            <p:cNvSpPr/>
            <p:nvPr/>
          </p:nvSpPr>
          <p:spPr>
            <a:xfrm>
              <a:off x="1974066" y="5048655"/>
              <a:ext cx="593387" cy="44747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14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C15CB-D976-9619-42C9-DD4AE727A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244F-F53C-9D92-5E25-CEE764CF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lvalue</a:t>
            </a:r>
            <a:r>
              <a:rPr lang="en-US" dirty="0">
                <a:latin typeface="Comic Sans MS" panose="030F0702030302020204" pitchFamily="66" charset="0"/>
              </a:rPr>
              <a:t> reference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3D20-14FE-FE05-CA5A-BF3539D6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267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A reference is an alias for an existing </a:t>
            </a:r>
            <a:r>
              <a:rPr lang="en-US" sz="1800" dirty="0" err="1">
                <a:latin typeface="Comic Sans MS" panose="030F0702030302020204" pitchFamily="66" charset="0"/>
              </a:rPr>
              <a:t>lvalue</a:t>
            </a:r>
            <a:r>
              <a:rPr lang="en-US" sz="1800" dirty="0">
                <a:latin typeface="Comic Sans MS" panose="030F0702030302020204" pitchFamily="66" charset="0"/>
              </a:rPr>
              <a:t>.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Any operation on the reference is applied to the object being referenced.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 lifetime of a reference and the lifetime of its referent are independent.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97402-3609-2BAA-8893-CFA868DCF131}"/>
              </a:ext>
            </a:extLst>
          </p:cNvPr>
          <p:cNvSpPr txBox="1"/>
          <p:nvPr/>
        </p:nvSpPr>
        <p:spPr>
          <a:xfrm>
            <a:off x="2071991" y="3053235"/>
            <a:ext cx="8307017" cy="375487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ref1;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Error: must be initialized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ref2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Error: an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rvalue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type 'int'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ref3 {y};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Error: an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rvalue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type 'double'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ref4 {z};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Error: binding reference of type 'int&amp;' to 'const int'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ref4 {x};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obj;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A&amp;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refobj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{obj};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Only the reference is destroyed, not the object (so no destructor is called)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2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06628-D554-00A3-86E8-FCA55A43E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32E9-2D16-C9B8-BAC1-F7EC1FCE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lvalue</a:t>
            </a:r>
            <a:r>
              <a:rPr lang="en-US" dirty="0">
                <a:latin typeface="Comic Sans MS" panose="030F0702030302020204" pitchFamily="66" charset="0"/>
              </a:rPr>
              <a:t> reference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CC28-B872-261A-5B6B-6E6927000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267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Prefer const to non-const </a:t>
            </a:r>
            <a:r>
              <a:rPr lang="en-US" sz="1800" dirty="0" err="1">
                <a:latin typeface="Comic Sans MS" panose="030F0702030302020204" pitchFamily="66" charset="0"/>
              </a:rPr>
              <a:t>lvalue</a:t>
            </a:r>
            <a:r>
              <a:rPr lang="en-US" sz="1800" dirty="0">
                <a:latin typeface="Comic Sans MS" panose="030F0702030302020204" pitchFamily="66" charset="0"/>
              </a:rPr>
              <a:t> reference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omic Sans MS" panose="030F0702030302020204" pitchFamily="66" charset="0"/>
              </a:rPr>
              <a:t>Avoid accidental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omic Sans MS" panose="030F0702030302020204" pitchFamily="66" charset="0"/>
              </a:rPr>
              <a:t>Can bind to a wider variety of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7DAF-485B-132C-B6E7-19853DC371E7}"/>
              </a:ext>
            </a:extLst>
          </p:cNvPr>
          <p:cNvSpPr txBox="1"/>
          <p:nvPr/>
        </p:nvSpPr>
        <p:spPr>
          <a:xfrm>
            <a:off x="2071991" y="3053235"/>
            <a:ext cx="8307017" cy="29661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x1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ref1 {x1};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ref1 binds to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x2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ref2 {x2};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ref2 binds to const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x3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ref3 {x3};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ref3 binds to double (narrowing conversion)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ref4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ref4 binds to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rvalue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x5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ref5 {x5};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ref5 binds to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x5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x5 is non-const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ref5 = 35; // Error: ref5 is const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?? But what is the value ref5 and x5 now?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9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18E79-D721-BB84-40D7-8483AB069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7ED-A647-8F7C-6A3D-D97161A3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lvalue</a:t>
            </a:r>
            <a:r>
              <a:rPr lang="en-US" dirty="0">
                <a:latin typeface="Comic Sans MS" panose="030F0702030302020204" pitchFamily="66" charset="0"/>
              </a:rPr>
              <a:t> reference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726D-F371-5D17-F161-AF88B497E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267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Best practice for choosing function parameter type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45841-E271-0230-A682-BBFF8A6E3F7C}"/>
              </a:ext>
            </a:extLst>
          </p:cNvPr>
          <p:cNvSpPr txBox="1"/>
          <p:nvPr/>
        </p:nvSpPr>
        <p:spPr>
          <a:xfrm>
            <a:off x="2071991" y="3053235"/>
            <a:ext cx="8307017" cy="29661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x1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ref1 {x1};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ref1 binds to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x2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ref2 {x2};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ref2 binds to const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x3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ref3 {x3};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ref3 binds to double (narrowing conversion)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ref4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ref4 binds to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rvalue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x5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ref5 {x5};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ref5 binds to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x5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x5 is non-const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ref5 = 35; // Error: ref5 is const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?? But what is the value ref5 and x5 now?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1376</Words>
  <Application>Microsoft Office PowerPoint</Application>
  <PresentationFormat>Widescreen</PresentationFormat>
  <Paragraphs>166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Comic Sans MS</vt:lpstr>
      <vt:lpstr>Consolas</vt:lpstr>
      <vt:lpstr>Courier New</vt:lpstr>
      <vt:lpstr>Office Theme</vt:lpstr>
      <vt:lpstr>STL</vt:lpstr>
      <vt:lpstr>Vector</vt:lpstr>
      <vt:lpstr>Value categories - lvalue</vt:lpstr>
      <vt:lpstr>Value categories - lvalue</vt:lpstr>
      <vt:lpstr>Value categories – rvalue</vt:lpstr>
      <vt:lpstr>Value categories - rvalue</vt:lpstr>
      <vt:lpstr>lvalue reference (1)</vt:lpstr>
      <vt:lpstr>lvalue reference (2)</vt:lpstr>
      <vt:lpstr>lvalue reference (3)</vt:lpstr>
      <vt:lpstr>Ref qualifiers</vt:lpstr>
      <vt:lpstr>Ref qualifiers</vt:lpstr>
      <vt:lpstr>Ref qualifiers</vt:lpstr>
      <vt:lpstr>Ref qualifiers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 Viet Anh 20204627</dc:creator>
  <cp:lastModifiedBy>Dam Viet Anh 20204627</cp:lastModifiedBy>
  <cp:revision>193</cp:revision>
  <dcterms:created xsi:type="dcterms:W3CDTF">2024-12-31T13:47:49Z</dcterms:created>
  <dcterms:modified xsi:type="dcterms:W3CDTF">2025-02-15T16:13:37Z</dcterms:modified>
</cp:coreProperties>
</file>