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1"/>
  </p:notesMasterIdLst>
  <p:sldIdLst>
    <p:sldId id="259" r:id="rId2"/>
    <p:sldId id="258" r:id="rId3"/>
    <p:sldId id="260" r:id="rId4"/>
    <p:sldId id="261" r:id="rId5"/>
    <p:sldId id="262" r:id="rId6"/>
    <p:sldId id="263" r:id="rId7"/>
    <p:sldId id="264" r:id="rId8"/>
    <p:sldId id="265" r:id="rId9"/>
    <p:sldId id="267" r:id="rId1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2" autoAdjust="0"/>
    <p:restoredTop sz="65677" autoAdjust="0"/>
  </p:normalViewPr>
  <p:slideViewPr>
    <p:cSldViewPr snapToGrid="0">
      <p:cViewPr>
        <p:scale>
          <a:sx n="66" d="100"/>
          <a:sy n="66" d="100"/>
        </p:scale>
        <p:origin x="1301" y="437"/>
      </p:cViewPr>
      <p:guideLst/>
    </p:cSldViewPr>
  </p:slideViewPr>
  <p:outlineViewPr>
    <p:cViewPr>
      <p:scale>
        <a:sx n="33" d="100"/>
        <a:sy n="33" d="100"/>
      </p:scale>
      <p:origin x="0" y="-1771"/>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E78C6A7-B7D4-4AAE-81B7-69D8BB521188}" type="datetimeFigureOut">
              <a:rPr lang="en-US" smtClean="0"/>
              <a:t>5/18/2025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81D4966-423A-4A96-97DC-C595287AA9B1}" type="slidenum">
              <a:rPr lang="en-US" smtClean="0"/>
              <a:t>‹#›</a:t>
            </a:fld>
            <a:endParaRPr lang="en-US"/>
          </a:p>
        </p:txBody>
      </p:sp>
    </p:spTree>
    <p:extLst>
      <p:ext uri="{BB962C8B-B14F-4D97-AF65-F5344CB8AC3E}">
        <p14:creationId xmlns:p14="http://schemas.microsoft.com/office/powerpoint/2010/main" val="2204566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81D4966-423A-4A96-97DC-C595287AA9B1}" type="slidenum">
              <a:rPr lang="en-US" smtClean="0"/>
              <a:t>4</a:t>
            </a:fld>
            <a:endParaRPr lang="en-US"/>
          </a:p>
        </p:txBody>
      </p:sp>
    </p:spTree>
    <p:extLst>
      <p:ext uri="{BB962C8B-B14F-4D97-AF65-F5344CB8AC3E}">
        <p14:creationId xmlns:p14="http://schemas.microsoft.com/office/powerpoint/2010/main" val="357483347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7EE49-08A9-8079-2248-DF5444DF2F2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8E8D54-05C5-2726-7BAE-31103E05B41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020F47-5BCF-209E-D7AA-BEA3B5B2C84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2C45992-1C36-A2EB-4A64-C376AFEE747F}"/>
              </a:ext>
            </a:extLst>
          </p:cNvPr>
          <p:cNvSpPr>
            <a:spLocks noGrp="1"/>
          </p:cNvSpPr>
          <p:nvPr>
            <p:ph type="sldNum" sz="quarter" idx="5"/>
          </p:nvPr>
        </p:nvSpPr>
        <p:spPr/>
        <p:txBody>
          <a:bodyPr/>
          <a:lstStyle/>
          <a:p>
            <a:fld id="{081D4966-423A-4A96-97DC-C595287AA9B1}" type="slidenum">
              <a:rPr lang="en-US" smtClean="0"/>
              <a:t>5</a:t>
            </a:fld>
            <a:endParaRPr lang="en-US"/>
          </a:p>
        </p:txBody>
      </p:sp>
    </p:spTree>
    <p:extLst>
      <p:ext uri="{BB962C8B-B14F-4D97-AF65-F5344CB8AC3E}">
        <p14:creationId xmlns:p14="http://schemas.microsoft.com/office/powerpoint/2010/main" val="51855511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B0913B-4C6D-B82D-10F6-7872C88E3E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9E1CFDF-4F48-D47F-AD25-55B309A2852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C7C475-0CC9-E962-8D99-788B6783E83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53B296-EBA9-CBDC-3774-D1D63FDEF1E4}"/>
              </a:ext>
            </a:extLst>
          </p:cNvPr>
          <p:cNvSpPr>
            <a:spLocks noGrp="1"/>
          </p:cNvSpPr>
          <p:nvPr>
            <p:ph type="sldNum" sz="quarter" idx="5"/>
          </p:nvPr>
        </p:nvSpPr>
        <p:spPr/>
        <p:txBody>
          <a:bodyPr/>
          <a:lstStyle/>
          <a:p>
            <a:fld id="{081D4966-423A-4A96-97DC-C595287AA9B1}" type="slidenum">
              <a:rPr lang="en-US" smtClean="0"/>
              <a:t>6</a:t>
            </a:fld>
            <a:endParaRPr lang="en-US"/>
          </a:p>
        </p:txBody>
      </p:sp>
    </p:spTree>
    <p:extLst>
      <p:ext uri="{BB962C8B-B14F-4D97-AF65-F5344CB8AC3E}">
        <p14:creationId xmlns:p14="http://schemas.microsoft.com/office/powerpoint/2010/main" val="271153324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80F914-D366-A113-3C8F-1338C6FD666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FF40CC-C763-4422-F3F8-C56E8BEF26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58A371-952B-CD2D-0E4E-C07A881B383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2AFCE8A-8A90-458C-6480-B64174DB3088}"/>
              </a:ext>
            </a:extLst>
          </p:cNvPr>
          <p:cNvSpPr>
            <a:spLocks noGrp="1"/>
          </p:cNvSpPr>
          <p:nvPr>
            <p:ph type="sldNum" sz="quarter" idx="5"/>
          </p:nvPr>
        </p:nvSpPr>
        <p:spPr/>
        <p:txBody>
          <a:bodyPr/>
          <a:lstStyle/>
          <a:p>
            <a:fld id="{081D4966-423A-4A96-97DC-C595287AA9B1}" type="slidenum">
              <a:rPr lang="en-US" smtClean="0"/>
              <a:t>7</a:t>
            </a:fld>
            <a:endParaRPr lang="en-US"/>
          </a:p>
        </p:txBody>
      </p:sp>
    </p:spTree>
    <p:extLst>
      <p:ext uri="{BB962C8B-B14F-4D97-AF65-F5344CB8AC3E}">
        <p14:creationId xmlns:p14="http://schemas.microsoft.com/office/powerpoint/2010/main" val="12058021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22C754-922C-BA2C-511B-B5C97107473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78042D-8977-F775-09AC-DBE8F84757B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E1A6186-9B4C-DD82-04EA-4596C632632F}"/>
              </a:ext>
            </a:extLst>
          </p:cNvPr>
          <p:cNvSpPr>
            <a:spLocks noGrp="1"/>
          </p:cNvSpPr>
          <p:nvPr>
            <p:ph type="body" idx="1"/>
          </p:nvPr>
        </p:nvSpPr>
        <p:spPr/>
        <p:txBody>
          <a:bodyPr/>
          <a:lstStyle/>
          <a:p>
            <a:r>
              <a:rPr lang="en-US" dirty="0"/>
              <a:t>The three test functions probably ought to be like this: </a:t>
            </a:r>
          </a:p>
          <a:p>
            <a:r>
              <a:rPr lang="en-US" dirty="0"/>
              <a:t>• Given the last day of a month with 31 days (like May): </a:t>
            </a:r>
          </a:p>
          <a:p>
            <a:pPr marL="228600" indent="-228600">
              <a:buAutoNum type="arabicPeriod"/>
            </a:pPr>
            <a:r>
              <a:rPr lang="en-US" dirty="0"/>
              <a:t>When you add one month, such that the last day of that month is the 30th (like June), then the date should be the 30th of that month, not the 31st. </a:t>
            </a:r>
          </a:p>
          <a:p>
            <a:pPr marL="228600" indent="-228600">
              <a:buAutoNum type="arabicPeriod"/>
            </a:pPr>
            <a:r>
              <a:rPr lang="en-US" dirty="0"/>
              <a:t>When you add two months to that date, such that the final month has 31 days, then the date should be the 31st. </a:t>
            </a:r>
          </a:p>
          <a:p>
            <a:pPr marL="0" indent="0">
              <a:buNone/>
            </a:pPr>
            <a:r>
              <a:rPr lang="en-US" dirty="0"/>
              <a:t>• Given the last day of a month with 30 days in it (like June): </a:t>
            </a:r>
          </a:p>
          <a:p>
            <a:pPr marL="228600" indent="-228600">
              <a:buAutoNum type="arabicPeriod"/>
            </a:pPr>
            <a:r>
              <a:rPr lang="en-US" dirty="0"/>
              <a:t>When you add one month such that the last day of that month has 31 days, then the date should be the 30th, not the 31st. </a:t>
            </a:r>
          </a:p>
          <a:p>
            <a:pPr marL="0" indent="0">
              <a:buNone/>
            </a:pPr>
            <a:endParaRPr lang="en-US" dirty="0"/>
          </a:p>
          <a:p>
            <a:pPr marL="0" indent="0">
              <a:buNone/>
            </a:pPr>
            <a:r>
              <a:rPr lang="en-US" dirty="0"/>
              <a:t>When you increment the month, the date can be no greater than the last day of the month. </a:t>
            </a:r>
          </a:p>
          <a:p>
            <a:pPr marL="0" indent="0">
              <a:buNone/>
            </a:pPr>
            <a:r>
              <a:rPr lang="en-US" dirty="0"/>
              <a:t>This implies that incrementing the month on February 28th should yield March 28th. That test is missing and would be a useful test to write.</a:t>
            </a:r>
          </a:p>
        </p:txBody>
      </p:sp>
      <p:sp>
        <p:nvSpPr>
          <p:cNvPr id="4" name="Slide Number Placeholder 3">
            <a:extLst>
              <a:ext uri="{FF2B5EF4-FFF2-40B4-BE49-F238E27FC236}">
                <a16:creationId xmlns:a16="http://schemas.microsoft.com/office/drawing/2014/main" id="{D1C8F355-3D01-0CF3-E71F-5DB55BF3E52D}"/>
              </a:ext>
            </a:extLst>
          </p:cNvPr>
          <p:cNvSpPr>
            <a:spLocks noGrp="1"/>
          </p:cNvSpPr>
          <p:nvPr>
            <p:ph type="sldNum" sz="quarter" idx="5"/>
          </p:nvPr>
        </p:nvSpPr>
        <p:spPr/>
        <p:txBody>
          <a:bodyPr/>
          <a:lstStyle/>
          <a:p>
            <a:fld id="{081D4966-423A-4A96-97DC-C595287AA9B1}" type="slidenum">
              <a:rPr lang="en-US" smtClean="0"/>
              <a:t>8</a:t>
            </a:fld>
            <a:endParaRPr lang="en-US"/>
          </a:p>
        </p:txBody>
      </p:sp>
    </p:spTree>
    <p:extLst>
      <p:ext uri="{BB962C8B-B14F-4D97-AF65-F5344CB8AC3E}">
        <p14:creationId xmlns:p14="http://schemas.microsoft.com/office/powerpoint/2010/main" val="231867493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2FEFB1-1A44-1D26-137E-2454F2D15F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B239001-B0FD-6899-748D-847C62772EE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AADBB0-8F62-25C6-355F-9A7B99AF1E1F}"/>
              </a:ext>
            </a:extLst>
          </p:cNvPr>
          <p:cNvSpPr>
            <a:spLocks noGrp="1"/>
          </p:cNvSpPr>
          <p:nvPr>
            <p:ph type="body" idx="1"/>
          </p:nvPr>
        </p:nvSpPr>
        <p:spPr/>
        <p:txBody>
          <a:bodyPr/>
          <a:lstStyle/>
          <a:p>
            <a:pPr marL="0" indent="0">
              <a:buNone/>
            </a:pPr>
            <a:r>
              <a:rPr lang="en-US" b="1" dirty="0"/>
              <a:t>- Fast</a:t>
            </a:r>
            <a:r>
              <a:rPr lang="en-US" dirty="0"/>
              <a:t> When tests run slow, you won’t want to run them frequently. If you don’t run them frequently, you won’t find problems early enough to fix them easily. You won’t feel as free to clean up the code.</a:t>
            </a:r>
          </a:p>
          <a:p>
            <a:pPr marL="0" indent="0">
              <a:buNone/>
            </a:pPr>
            <a:r>
              <a:rPr lang="en-US" b="1" dirty="0"/>
              <a:t>- Independent</a:t>
            </a:r>
            <a:r>
              <a:rPr lang="en-US" dirty="0"/>
              <a:t> When tests depend on each other, then the first one to fail causes a cascade of downstream failures, making diagnosis difficult and hiding downstream defects.</a:t>
            </a:r>
          </a:p>
          <a:p>
            <a:pPr marL="0" indent="0">
              <a:buNone/>
            </a:pPr>
            <a:r>
              <a:rPr lang="en-US" b="1" dirty="0"/>
              <a:t>- Repeatable</a:t>
            </a:r>
            <a:r>
              <a:rPr lang="en-US" dirty="0"/>
              <a:t> You should be able to run the tests in the production environment, in the QA environment, and on your laptop while riding home on the train without a network. If your tests aren’t repeatable in any environment, then you’ll always have an excuse for why they fail. You’ll also find yourself unable to run the tests when the environment isn’t available.</a:t>
            </a:r>
          </a:p>
          <a:p>
            <a:pPr marL="0" indent="0">
              <a:buNone/>
            </a:pPr>
            <a:r>
              <a:rPr lang="en-US" b="1" dirty="0"/>
              <a:t>- Self-Validating</a:t>
            </a:r>
            <a:r>
              <a:rPr lang="en-US" dirty="0"/>
              <a:t> You should not have to read through a log file to tell whether the tests pass. You should not have to manually compare two different text files to see whether the tests pass. If the tests aren’t self-validating, then failure can become subjective and running the tests can require a long manual evaluation.</a:t>
            </a:r>
          </a:p>
          <a:p>
            <a:pPr marL="0" indent="0">
              <a:buNone/>
            </a:pPr>
            <a:r>
              <a:rPr lang="en-US" b="1" dirty="0"/>
              <a:t>- Timely</a:t>
            </a:r>
            <a:r>
              <a:rPr lang="en-US" dirty="0"/>
              <a:t> If you write tests after the production code, then you may find the production code to be hard to test. You may decide that some production code is too hard to test. You may not design the production code to be testable.</a:t>
            </a:r>
          </a:p>
          <a:p>
            <a:endParaRPr lang="en-US" dirty="0"/>
          </a:p>
        </p:txBody>
      </p:sp>
      <p:sp>
        <p:nvSpPr>
          <p:cNvPr id="4" name="Slide Number Placeholder 3">
            <a:extLst>
              <a:ext uri="{FF2B5EF4-FFF2-40B4-BE49-F238E27FC236}">
                <a16:creationId xmlns:a16="http://schemas.microsoft.com/office/drawing/2014/main" id="{3784292D-6BFC-9C1D-3363-40AC86BF8D46}"/>
              </a:ext>
            </a:extLst>
          </p:cNvPr>
          <p:cNvSpPr>
            <a:spLocks noGrp="1"/>
          </p:cNvSpPr>
          <p:nvPr>
            <p:ph type="sldNum" sz="quarter" idx="5"/>
          </p:nvPr>
        </p:nvSpPr>
        <p:spPr/>
        <p:txBody>
          <a:bodyPr/>
          <a:lstStyle/>
          <a:p>
            <a:fld id="{081D4966-423A-4A96-97DC-C595287AA9B1}" type="slidenum">
              <a:rPr lang="en-US" smtClean="0"/>
              <a:t>9</a:t>
            </a:fld>
            <a:endParaRPr lang="en-US"/>
          </a:p>
        </p:txBody>
      </p:sp>
    </p:spTree>
    <p:extLst>
      <p:ext uri="{BB962C8B-B14F-4D97-AF65-F5344CB8AC3E}">
        <p14:creationId xmlns:p14="http://schemas.microsoft.com/office/powerpoint/2010/main" val="235233810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E6C571-32C2-D842-62F7-B346CE9CE80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62725A-DFBC-33D3-BF3D-237366255F13}"/>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53170C1A-4EFA-D392-4B9B-49D26AE63DB9}"/>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5" name="Footer Placeholder 4">
            <a:extLst>
              <a:ext uri="{FF2B5EF4-FFF2-40B4-BE49-F238E27FC236}">
                <a16:creationId xmlns:a16="http://schemas.microsoft.com/office/drawing/2014/main" id="{59B44626-A086-83BC-1EBA-5ACD87E476A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26B154D-057C-87CD-946B-3B28F1E31800}"/>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33282214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E86A3E7-2593-7F4B-EA80-813CFBE69CA8}"/>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145BFE8C-D79E-E7E0-6305-F2AA374F197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D8FAA59-A6C0-5517-6A3F-61BCB3E9E95F}"/>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5" name="Footer Placeholder 4">
            <a:extLst>
              <a:ext uri="{FF2B5EF4-FFF2-40B4-BE49-F238E27FC236}">
                <a16:creationId xmlns:a16="http://schemas.microsoft.com/office/drawing/2014/main" id="{07AFB4D4-0705-CE1D-CB3E-3683A835DCC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8BA89A0-3F98-7FAA-13BC-8BEF1A876F9D}"/>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472081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CAB0267-BADF-3717-BFD7-F7B520C8338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5DC66F4-2A7E-A630-1829-88175C1BD47B}"/>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FA3EF2B-26F0-DCD2-CF3D-847746542538}"/>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5" name="Footer Placeholder 4">
            <a:extLst>
              <a:ext uri="{FF2B5EF4-FFF2-40B4-BE49-F238E27FC236}">
                <a16:creationId xmlns:a16="http://schemas.microsoft.com/office/drawing/2014/main" id="{3210F6E3-DF64-0939-ADDF-63E7BF74378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96C05-CD53-8F94-6869-BC70C5189346}"/>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8932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821FEF-A282-1AA2-5E60-5E6E4504C4A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B3DF1AB-013A-19B7-49FC-0ED77A1F12B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8490108-72A4-4E35-8324-34F54F7FF0EC}"/>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5" name="Footer Placeholder 4">
            <a:extLst>
              <a:ext uri="{FF2B5EF4-FFF2-40B4-BE49-F238E27FC236}">
                <a16:creationId xmlns:a16="http://schemas.microsoft.com/office/drawing/2014/main" id="{D416B94F-F0BB-F667-B04B-40E980C019F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CABE740-9F58-19D5-8D09-B29DFE18048E}"/>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32805525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7994D4-5B92-2D95-A362-47C990901ADA}"/>
              </a:ext>
            </a:extLst>
          </p:cNvPr>
          <p:cNvSpPr>
            <a:spLocks noGrp="1"/>
          </p:cNvSpPr>
          <p:nvPr>
            <p:ph type="title"/>
          </p:nvPr>
        </p:nvSpPr>
        <p:spPr>
          <a:xfrm>
            <a:off x="831850" y="1709738"/>
            <a:ext cx="10515600" cy="2852737"/>
          </a:xfrm>
        </p:spPr>
        <p:txBody>
          <a:bodyPr anchor="b"/>
          <a:lstStyle>
            <a:lvl1pPr>
              <a:defRPr sz="6000"/>
            </a:lvl1pPr>
          </a:lstStyle>
          <a:p>
            <a:r>
              <a:rPr lang="en-US" dirty="0"/>
              <a:t>Click to edit Master title style</a:t>
            </a:r>
          </a:p>
        </p:txBody>
      </p:sp>
      <p:sp>
        <p:nvSpPr>
          <p:cNvPr id="3" name="Text Placeholder 2">
            <a:extLst>
              <a:ext uri="{FF2B5EF4-FFF2-40B4-BE49-F238E27FC236}">
                <a16:creationId xmlns:a16="http://schemas.microsoft.com/office/drawing/2014/main" id="{3031B6DF-AA60-C6C6-BDA8-2903F5684C38}"/>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E731B9F-9EFF-FEBB-02CE-8F655EDEB1ED}"/>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5" name="Footer Placeholder 4">
            <a:extLst>
              <a:ext uri="{FF2B5EF4-FFF2-40B4-BE49-F238E27FC236}">
                <a16:creationId xmlns:a16="http://schemas.microsoft.com/office/drawing/2014/main" id="{9841A007-D48B-4C0A-FD77-887D301A977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A3ED756-BAC9-ACF4-6F80-C66895C0457C}"/>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311837661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C54338-F49A-0590-794E-95883EE62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86741DF-CB70-4E5E-30CB-1DF0FFA4305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74D8A017-275B-4311-C897-3FEDC6DAB49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CE8DE2-A221-3529-321D-62B61D728856}"/>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6" name="Footer Placeholder 5">
            <a:extLst>
              <a:ext uri="{FF2B5EF4-FFF2-40B4-BE49-F238E27FC236}">
                <a16:creationId xmlns:a16="http://schemas.microsoft.com/office/drawing/2014/main" id="{DEFEB3C6-AF68-16D0-9256-DEC001C8201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20EF95D-A58C-8698-6508-4D8721FA76C8}"/>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164091656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CF5BA7-B7A3-D8A3-0DB2-1AB63010E5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C067D54-1C2E-3AC3-F108-B467C5F69DD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14181EA-293B-61C9-5244-117008C790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7FE0519-6E6A-247A-15BB-D597CF9D6C7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E96342E-77B0-5BE6-19FF-1B147429817D}"/>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E7B8A0E-D46E-3C25-427D-F1A13E1812AF}"/>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8" name="Footer Placeholder 7">
            <a:extLst>
              <a:ext uri="{FF2B5EF4-FFF2-40B4-BE49-F238E27FC236}">
                <a16:creationId xmlns:a16="http://schemas.microsoft.com/office/drawing/2014/main" id="{C46D1031-3244-D32E-0603-FF4D83E3C020}"/>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5871A82-C18E-E542-1F42-D8D2A2ED247E}"/>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4020469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B5B3D1-3C31-85A2-BAF7-751B5FDF98C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C02558A9-6754-6469-D6AB-BDD1C1B9E56E}"/>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4" name="Footer Placeholder 3">
            <a:extLst>
              <a:ext uri="{FF2B5EF4-FFF2-40B4-BE49-F238E27FC236}">
                <a16:creationId xmlns:a16="http://schemas.microsoft.com/office/drawing/2014/main" id="{891671B3-C18D-4928-EF9F-14EE935C1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64AFAB17-4482-28CE-25DA-B20C9F699918}"/>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243546863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8944016-EB83-1F5E-D0BE-D35D38B9A134}"/>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3" name="Footer Placeholder 2">
            <a:extLst>
              <a:ext uri="{FF2B5EF4-FFF2-40B4-BE49-F238E27FC236}">
                <a16:creationId xmlns:a16="http://schemas.microsoft.com/office/drawing/2014/main" id="{D55A0C1D-9508-BFA9-3822-E3484FCBAF6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CAAF12C-60EA-872C-D81D-AF0201E27B76}"/>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35018806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6E4E6-57B7-4629-2671-A2DB69CC511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2B9F396A-4B5B-14C0-93C2-D21D3B31FE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28FF436F-B55D-1E3C-BAA2-61223F0F4E3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E65CF64-39D6-69F8-90FC-CF0E7E90815F}"/>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6" name="Footer Placeholder 5">
            <a:extLst>
              <a:ext uri="{FF2B5EF4-FFF2-40B4-BE49-F238E27FC236}">
                <a16:creationId xmlns:a16="http://schemas.microsoft.com/office/drawing/2014/main" id="{EDE16575-775A-DFC4-C397-7CD73600C11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DDF13EA-D409-B5E1-5008-3B6B679AA551}"/>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15544809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B0745D-6AFB-E8A8-5779-34B8E1C3E78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EAE5590-86B8-B8B9-9D87-E322C4639A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0593EAE6-7B4B-66A6-92E8-959155CFC81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7F2E4D-4A34-3E63-4BB1-ABEF09673317}"/>
              </a:ext>
            </a:extLst>
          </p:cNvPr>
          <p:cNvSpPr>
            <a:spLocks noGrp="1"/>
          </p:cNvSpPr>
          <p:nvPr>
            <p:ph type="dt" sz="half" idx="10"/>
          </p:nvPr>
        </p:nvSpPr>
        <p:spPr/>
        <p:txBody>
          <a:bodyPr/>
          <a:lstStyle/>
          <a:p>
            <a:fld id="{82058003-9D4C-4F39-9DBA-0FE039E34DD3}" type="datetimeFigureOut">
              <a:rPr lang="en-US" smtClean="0"/>
              <a:t>5/18/2025</a:t>
            </a:fld>
            <a:endParaRPr lang="en-US"/>
          </a:p>
        </p:txBody>
      </p:sp>
      <p:sp>
        <p:nvSpPr>
          <p:cNvPr id="6" name="Footer Placeholder 5">
            <a:extLst>
              <a:ext uri="{FF2B5EF4-FFF2-40B4-BE49-F238E27FC236}">
                <a16:creationId xmlns:a16="http://schemas.microsoft.com/office/drawing/2014/main" id="{1A6BD5F5-9ED5-7E38-E772-D7E8DE830B0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A67FAFE-2C0E-4144-EFC1-FEA9E634CD34}"/>
              </a:ext>
            </a:extLst>
          </p:cNvPr>
          <p:cNvSpPr>
            <a:spLocks noGrp="1"/>
          </p:cNvSpPr>
          <p:nvPr>
            <p:ph type="sldNum" sz="quarter" idx="12"/>
          </p:nvPr>
        </p:nvSpPr>
        <p:spPr/>
        <p:txBody>
          <a:bodyPr/>
          <a:lstStyle/>
          <a:p>
            <a:fld id="{33E9CA37-4946-4815-AA9D-8553FD99706E}" type="slidenum">
              <a:rPr lang="en-US" smtClean="0"/>
              <a:t>‹#›</a:t>
            </a:fld>
            <a:endParaRPr lang="en-US"/>
          </a:p>
        </p:txBody>
      </p:sp>
    </p:spTree>
    <p:extLst>
      <p:ext uri="{BB962C8B-B14F-4D97-AF65-F5344CB8AC3E}">
        <p14:creationId xmlns:p14="http://schemas.microsoft.com/office/powerpoint/2010/main" val="73068513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26A2ED0-6692-48FD-2A32-13500D0DB7E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0369A12-E10F-721E-554F-B0AC504E950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0449CE9-951B-60C5-3206-A54211AD95DA}"/>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2058003-9D4C-4F39-9DBA-0FE039E34DD3}" type="datetimeFigureOut">
              <a:rPr lang="en-US" smtClean="0"/>
              <a:t>5/18/2025</a:t>
            </a:fld>
            <a:endParaRPr lang="en-US"/>
          </a:p>
        </p:txBody>
      </p:sp>
      <p:sp>
        <p:nvSpPr>
          <p:cNvPr id="5" name="Footer Placeholder 4">
            <a:extLst>
              <a:ext uri="{FF2B5EF4-FFF2-40B4-BE49-F238E27FC236}">
                <a16:creationId xmlns:a16="http://schemas.microsoft.com/office/drawing/2014/main" id="{29D4DF9C-239C-5E3C-873E-F5B5EBACD9E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9547FD1-1E67-AB68-072C-9DF89133861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33E9CA37-4946-4815-AA9D-8553FD99706E}" type="slidenum">
              <a:rPr lang="en-US" smtClean="0"/>
              <a:t>‹#›</a:t>
            </a:fld>
            <a:endParaRPr lang="en-US"/>
          </a:p>
        </p:txBody>
      </p:sp>
    </p:spTree>
    <p:extLst>
      <p:ext uri="{BB962C8B-B14F-4D97-AF65-F5344CB8AC3E}">
        <p14:creationId xmlns:p14="http://schemas.microsoft.com/office/powerpoint/2010/main" val="329593756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E934DE-D9E2-38F3-FDD3-45A840E2EC86}"/>
              </a:ext>
            </a:extLst>
          </p:cNvPr>
          <p:cNvSpPr>
            <a:spLocks noGrp="1"/>
          </p:cNvSpPr>
          <p:nvPr>
            <p:ph type="ctrTitle"/>
          </p:nvPr>
        </p:nvSpPr>
        <p:spPr/>
        <p:txBody>
          <a:bodyPr/>
          <a:lstStyle/>
          <a:p>
            <a:r>
              <a:rPr lang="en-US" dirty="0"/>
              <a:t>9. Unit tests</a:t>
            </a:r>
          </a:p>
        </p:txBody>
      </p:sp>
    </p:spTree>
    <p:extLst>
      <p:ext uri="{BB962C8B-B14F-4D97-AF65-F5344CB8AC3E}">
        <p14:creationId xmlns:p14="http://schemas.microsoft.com/office/powerpoint/2010/main" val="36483890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9E37F3-0835-3284-90CC-63F1D96A6E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D129F4A-44B9-181E-23D7-212642A0F0C8}"/>
              </a:ext>
            </a:extLst>
          </p:cNvPr>
          <p:cNvSpPr>
            <a:spLocks noGrp="1"/>
          </p:cNvSpPr>
          <p:nvPr>
            <p:ph type="title"/>
          </p:nvPr>
        </p:nvSpPr>
        <p:spPr/>
        <p:txBody>
          <a:bodyPr/>
          <a:lstStyle/>
          <a:p>
            <a:r>
              <a:rPr lang="en-US" dirty="0"/>
              <a:t>9.1. The Three Laws of TDD</a:t>
            </a:r>
          </a:p>
        </p:txBody>
      </p:sp>
      <p:sp>
        <p:nvSpPr>
          <p:cNvPr id="3" name="Content Placeholder 2">
            <a:extLst>
              <a:ext uri="{FF2B5EF4-FFF2-40B4-BE49-F238E27FC236}">
                <a16:creationId xmlns:a16="http://schemas.microsoft.com/office/drawing/2014/main" id="{54DA677D-E185-982C-AB8D-11B631EBBF55}"/>
              </a:ext>
            </a:extLst>
          </p:cNvPr>
          <p:cNvSpPr>
            <a:spLocks noGrp="1"/>
          </p:cNvSpPr>
          <p:nvPr>
            <p:ph idx="1"/>
          </p:nvPr>
        </p:nvSpPr>
        <p:spPr/>
        <p:txBody>
          <a:bodyPr>
            <a:normAutofit lnSpcReduction="10000"/>
          </a:bodyPr>
          <a:lstStyle/>
          <a:p>
            <a:pPr marL="0" indent="0">
              <a:buNone/>
            </a:pPr>
            <a:r>
              <a:rPr lang="en-US" dirty="0"/>
              <a:t>TDD asks us to write unit tests before production code:</a:t>
            </a:r>
          </a:p>
          <a:p>
            <a:r>
              <a:rPr lang="en-US" b="1" dirty="0"/>
              <a:t>First Law </a:t>
            </a:r>
            <a:r>
              <a:rPr lang="en-US" dirty="0"/>
              <a:t>You may not write production code until you have written a failing unit test.</a:t>
            </a:r>
          </a:p>
          <a:p>
            <a:r>
              <a:rPr lang="en-US" b="1" dirty="0"/>
              <a:t>Second Law </a:t>
            </a:r>
            <a:r>
              <a:rPr lang="en-US" dirty="0"/>
              <a:t>You may not write more of a unit test than is sufficient to fail, and not compiling is failing.</a:t>
            </a:r>
          </a:p>
          <a:p>
            <a:r>
              <a:rPr lang="en-US" b="1" dirty="0"/>
              <a:t>Third Law </a:t>
            </a:r>
            <a:r>
              <a:rPr lang="en-US" dirty="0"/>
              <a:t>You may not write more production code than is sufficient to pass the currently failing test. </a:t>
            </a:r>
          </a:p>
          <a:p>
            <a:pPr>
              <a:buFont typeface="Wingdings" panose="05000000000000000000" pitchFamily="2" charset="2"/>
              <a:buChar char="Ø"/>
            </a:pPr>
            <a:r>
              <a:rPr lang="en-US" dirty="0"/>
              <a:t>Unit tests will cover virtually all of our production code.</a:t>
            </a:r>
          </a:p>
          <a:p>
            <a:pPr>
              <a:buFont typeface="Wingdings" panose="05000000000000000000" pitchFamily="2" charset="2"/>
              <a:buChar char="Ø"/>
            </a:pPr>
            <a:r>
              <a:rPr lang="en-US" dirty="0"/>
              <a:t>The sheer bulk of those tests can present a daunting management problem.</a:t>
            </a:r>
          </a:p>
        </p:txBody>
      </p:sp>
    </p:spTree>
    <p:extLst>
      <p:ext uri="{BB962C8B-B14F-4D97-AF65-F5344CB8AC3E}">
        <p14:creationId xmlns:p14="http://schemas.microsoft.com/office/powerpoint/2010/main" val="14670285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2F7F61-A108-EED2-8E45-54E044DB3F4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C7696-0BB6-9B92-824E-C12753490A89}"/>
              </a:ext>
            </a:extLst>
          </p:cNvPr>
          <p:cNvSpPr>
            <a:spLocks noGrp="1"/>
          </p:cNvSpPr>
          <p:nvPr>
            <p:ph type="title"/>
          </p:nvPr>
        </p:nvSpPr>
        <p:spPr/>
        <p:txBody>
          <a:bodyPr/>
          <a:lstStyle/>
          <a:p>
            <a:r>
              <a:rPr lang="en-US" dirty="0"/>
              <a:t>9.2. Keeping Tests Clean </a:t>
            </a:r>
          </a:p>
        </p:txBody>
      </p:sp>
      <p:sp>
        <p:nvSpPr>
          <p:cNvPr id="3" name="Content Placeholder 2">
            <a:extLst>
              <a:ext uri="{FF2B5EF4-FFF2-40B4-BE49-F238E27FC236}">
                <a16:creationId xmlns:a16="http://schemas.microsoft.com/office/drawing/2014/main" id="{C3DA6B1C-7767-1852-C66A-432D95F00630}"/>
              </a:ext>
            </a:extLst>
          </p:cNvPr>
          <p:cNvSpPr>
            <a:spLocks noGrp="1"/>
          </p:cNvSpPr>
          <p:nvPr>
            <p:ph idx="1"/>
          </p:nvPr>
        </p:nvSpPr>
        <p:spPr/>
        <p:txBody>
          <a:bodyPr>
            <a:normAutofit/>
          </a:bodyPr>
          <a:lstStyle/>
          <a:p>
            <a:pPr marL="0" indent="0">
              <a:buNone/>
            </a:pPr>
            <a:r>
              <a:rPr lang="en-US" dirty="0"/>
              <a:t>Test code is just as important as production code.</a:t>
            </a:r>
          </a:p>
          <a:p>
            <a:r>
              <a:rPr lang="en-US" dirty="0"/>
              <a:t>Unit tests that keep our code flexible, maintainable, and reusable</a:t>
            </a:r>
          </a:p>
          <a:p>
            <a:pPr lvl="1"/>
            <a:r>
              <a:rPr lang="en-US" dirty="0"/>
              <a:t>Without tests, you will be reluctant to make changes because of the fear that you will introduce undetected bugs! </a:t>
            </a:r>
          </a:p>
          <a:p>
            <a:pPr>
              <a:buFont typeface="Wingdings" panose="05000000000000000000" pitchFamily="2" charset="2"/>
              <a:buChar char="Ø"/>
            </a:pPr>
            <a:r>
              <a:rPr lang="en-US" dirty="0"/>
              <a:t>If your tests are dirty, then your ability to change your code is hampered, then lose the ability to improve the structure of that code. </a:t>
            </a:r>
          </a:p>
          <a:p>
            <a:pPr>
              <a:buFont typeface="Wingdings" panose="05000000000000000000" pitchFamily="2" charset="2"/>
              <a:buChar char="Ø"/>
            </a:pPr>
            <a:r>
              <a:rPr lang="en-US" dirty="0"/>
              <a:t>The dirtier your tests, the dirtier your code becomes. </a:t>
            </a:r>
          </a:p>
        </p:txBody>
      </p:sp>
    </p:spTree>
    <p:extLst>
      <p:ext uri="{BB962C8B-B14F-4D97-AF65-F5344CB8AC3E}">
        <p14:creationId xmlns:p14="http://schemas.microsoft.com/office/powerpoint/2010/main" val="28178092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5F5484-3CFD-81E4-E549-5EFBAA04E2A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B46711-0F48-BC33-785B-F57871EA9175}"/>
              </a:ext>
            </a:extLst>
          </p:cNvPr>
          <p:cNvSpPr>
            <a:spLocks noGrp="1"/>
          </p:cNvSpPr>
          <p:nvPr>
            <p:ph type="title"/>
          </p:nvPr>
        </p:nvSpPr>
        <p:spPr/>
        <p:txBody>
          <a:bodyPr/>
          <a:lstStyle/>
          <a:p>
            <a:r>
              <a:rPr lang="en-US" dirty="0"/>
              <a:t>9.3. Clean Tests</a:t>
            </a:r>
          </a:p>
        </p:txBody>
      </p:sp>
      <p:sp>
        <p:nvSpPr>
          <p:cNvPr id="3" name="Content Placeholder 2">
            <a:extLst>
              <a:ext uri="{FF2B5EF4-FFF2-40B4-BE49-F238E27FC236}">
                <a16:creationId xmlns:a16="http://schemas.microsoft.com/office/drawing/2014/main" id="{2B657E3E-C3DF-32EB-9AF7-3FBE7756D170}"/>
              </a:ext>
            </a:extLst>
          </p:cNvPr>
          <p:cNvSpPr>
            <a:spLocks noGrp="1"/>
          </p:cNvSpPr>
          <p:nvPr>
            <p:ph idx="1"/>
          </p:nvPr>
        </p:nvSpPr>
        <p:spPr/>
        <p:txBody>
          <a:bodyPr>
            <a:normAutofit/>
          </a:bodyPr>
          <a:lstStyle/>
          <a:p>
            <a:pPr marL="0" indent="0">
              <a:buNone/>
            </a:pPr>
            <a:r>
              <a:rPr lang="en-US" dirty="0"/>
              <a:t>What makes a clean test?</a:t>
            </a:r>
          </a:p>
        </p:txBody>
      </p:sp>
      <p:grpSp>
        <p:nvGrpSpPr>
          <p:cNvPr id="8" name="Group 7">
            <a:extLst>
              <a:ext uri="{FF2B5EF4-FFF2-40B4-BE49-F238E27FC236}">
                <a16:creationId xmlns:a16="http://schemas.microsoft.com/office/drawing/2014/main" id="{F18F4C69-E4C5-5F6A-516A-DF6A205ECCDB}"/>
              </a:ext>
            </a:extLst>
          </p:cNvPr>
          <p:cNvGrpSpPr/>
          <p:nvPr/>
        </p:nvGrpSpPr>
        <p:grpSpPr>
          <a:xfrm>
            <a:off x="2954655" y="3137654"/>
            <a:ext cx="6282691" cy="2388205"/>
            <a:chOff x="3048827" y="3244334"/>
            <a:chExt cx="6282691" cy="2388205"/>
          </a:xfrm>
        </p:grpSpPr>
        <p:sp>
          <p:nvSpPr>
            <p:cNvPr id="5" name="TextBox 4">
              <a:extLst>
                <a:ext uri="{FF2B5EF4-FFF2-40B4-BE49-F238E27FC236}">
                  <a16:creationId xmlns:a16="http://schemas.microsoft.com/office/drawing/2014/main" id="{3D8C4AEE-8D64-C030-0F8C-B6B051FE8384}"/>
                </a:ext>
              </a:extLst>
            </p:cNvPr>
            <p:cNvSpPr txBox="1"/>
            <p:nvPr/>
          </p:nvSpPr>
          <p:spPr>
            <a:xfrm>
              <a:off x="3048827" y="3244334"/>
              <a:ext cx="2447511" cy="646331"/>
            </a:xfrm>
            <a:prstGeom prst="rect">
              <a:avLst/>
            </a:prstGeom>
            <a:noFill/>
          </p:spPr>
          <p:txBody>
            <a:bodyPr wrap="square">
              <a:prstTxWarp prst="textWave2">
                <a:avLst/>
              </a:prstTxWarp>
              <a:spAutoFit/>
            </a:bodyPr>
            <a:lstStyle/>
            <a:p>
              <a:r>
                <a:rPr lang="en-US" sz="3600" dirty="0">
                  <a:solidFill>
                    <a:srgbClr val="FF0000"/>
                  </a:solidFill>
                </a:rPr>
                <a:t>Readability</a:t>
              </a:r>
            </a:p>
          </p:txBody>
        </p:sp>
        <p:sp>
          <p:nvSpPr>
            <p:cNvPr id="6" name="TextBox 5">
              <a:extLst>
                <a:ext uri="{FF2B5EF4-FFF2-40B4-BE49-F238E27FC236}">
                  <a16:creationId xmlns:a16="http://schemas.microsoft.com/office/drawing/2014/main" id="{C8D15A1E-BE38-FD18-49D3-24629A3E93E2}"/>
                </a:ext>
              </a:extLst>
            </p:cNvPr>
            <p:cNvSpPr txBox="1"/>
            <p:nvPr/>
          </p:nvSpPr>
          <p:spPr>
            <a:xfrm>
              <a:off x="6884007" y="3795453"/>
              <a:ext cx="2447511" cy="646331"/>
            </a:xfrm>
            <a:prstGeom prst="rect">
              <a:avLst/>
            </a:prstGeom>
            <a:noFill/>
          </p:spPr>
          <p:txBody>
            <a:bodyPr wrap="square">
              <a:prstTxWarp prst="textWave2">
                <a:avLst/>
              </a:prstTxWarp>
              <a:spAutoFit/>
            </a:bodyPr>
            <a:lstStyle/>
            <a:p>
              <a:r>
                <a:rPr lang="en-US" sz="3600" dirty="0">
                  <a:solidFill>
                    <a:srgbClr val="00B050"/>
                  </a:solidFill>
                </a:rPr>
                <a:t>Readability</a:t>
              </a:r>
            </a:p>
          </p:txBody>
        </p:sp>
        <p:sp>
          <p:nvSpPr>
            <p:cNvPr id="7" name="TextBox 6">
              <a:extLst>
                <a:ext uri="{FF2B5EF4-FFF2-40B4-BE49-F238E27FC236}">
                  <a16:creationId xmlns:a16="http://schemas.microsoft.com/office/drawing/2014/main" id="{3C17EB18-24D6-B075-1E67-21464C8D6AE1}"/>
                </a:ext>
              </a:extLst>
            </p:cNvPr>
            <p:cNvSpPr txBox="1"/>
            <p:nvPr/>
          </p:nvSpPr>
          <p:spPr>
            <a:xfrm>
              <a:off x="4272582" y="4986208"/>
              <a:ext cx="2447511" cy="646331"/>
            </a:xfrm>
            <a:prstGeom prst="rect">
              <a:avLst/>
            </a:prstGeom>
            <a:noFill/>
          </p:spPr>
          <p:txBody>
            <a:bodyPr wrap="square">
              <a:prstTxWarp prst="textWave2">
                <a:avLst/>
              </a:prstTxWarp>
              <a:spAutoFit/>
            </a:bodyPr>
            <a:lstStyle/>
            <a:p>
              <a:r>
                <a:rPr lang="en-US" sz="3600" dirty="0">
                  <a:solidFill>
                    <a:srgbClr val="0070C0"/>
                  </a:solidFill>
                </a:rPr>
                <a:t>Readability</a:t>
              </a:r>
            </a:p>
          </p:txBody>
        </p:sp>
      </p:grpSp>
    </p:spTree>
    <p:extLst>
      <p:ext uri="{BB962C8B-B14F-4D97-AF65-F5344CB8AC3E}">
        <p14:creationId xmlns:p14="http://schemas.microsoft.com/office/powerpoint/2010/main" val="177272297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25F911-35C6-9DC8-1692-327E9429B5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123E536-6584-E8BA-6F40-E7CA8448E7A0}"/>
              </a:ext>
            </a:extLst>
          </p:cNvPr>
          <p:cNvSpPr>
            <a:spLocks noGrp="1"/>
          </p:cNvSpPr>
          <p:nvPr>
            <p:ph type="title"/>
          </p:nvPr>
        </p:nvSpPr>
        <p:spPr/>
        <p:txBody>
          <a:bodyPr/>
          <a:lstStyle/>
          <a:p>
            <a:r>
              <a:rPr lang="en-US" dirty="0"/>
              <a:t>9.3. Clean Tests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2C06A5BB-AD9B-168F-7E0C-5EBEFD769FDB}"/>
                  </a:ext>
                </a:extLst>
              </p:cNvPr>
              <p:cNvSpPr>
                <a:spLocks noGrp="1"/>
              </p:cNvSpPr>
              <p:nvPr>
                <p:ph idx="1"/>
              </p:nvPr>
            </p:nvSpPr>
            <p:spPr/>
            <p:txBody>
              <a:bodyPr>
                <a:normAutofit/>
              </a:bodyPr>
              <a:lstStyle/>
              <a:p>
                <a:pPr marL="0" indent="0">
                  <a:buNone/>
                </a:pPr>
                <a:r>
                  <a:rPr lang="en-US" dirty="0"/>
                  <a:t>A </a:t>
                </a:r>
                <a:r>
                  <a:rPr lang="en-US" b="1" dirty="0"/>
                  <a:t>domain-specific testing language (DSTL) </a:t>
                </a:r>
                <a:r>
                  <a:rPr lang="en-US" dirty="0"/>
                  <a:t>is a custom testing API that expresses domain logic clearly, built on top of production APIs. </a:t>
                </a:r>
              </a:p>
              <a:p>
                <a:pPr lvl="1"/>
                <a:r>
                  <a:rPr lang="en-US" dirty="0"/>
                  <a:t>Abstracts away low-level technical details and makes tests more expressive, readable, and maintainable.</a:t>
                </a:r>
              </a:p>
              <a:p>
                <a:pPr lvl="1"/>
                <a:r>
                  <a:rPr lang="en-US" dirty="0"/>
                  <a:t>Are not designed up front; rather it evolves from the continued refactoring of test code. </a:t>
                </a:r>
              </a:p>
              <a:p>
                <a:pPr marL="0" indent="0">
                  <a:buNone/>
                </a:pPr>
                <a:r>
                  <a:rPr lang="en-US" dirty="0"/>
                  <a:t>Things are strictly enforced in production environment but might be perfectly fined in test environment. </a:t>
                </a:r>
                <a14:m>
                  <m:oMath xmlns:m="http://schemas.openxmlformats.org/officeDocument/2006/math">
                    <m:r>
                      <a:rPr lang="en-US" b="0" i="1" smtClean="0">
                        <a:latin typeface="Cambria Math" panose="02040503050406030204" pitchFamily="18" charset="0"/>
                      </a:rPr>
                      <m:t>⇒</m:t>
                    </m:r>
                  </m:oMath>
                </a14:m>
                <a:r>
                  <a:rPr lang="en-US" b="1" dirty="0"/>
                  <a:t> </a:t>
                </a:r>
                <a:r>
                  <a:rPr lang="en-US" dirty="0"/>
                  <a:t>known as </a:t>
                </a:r>
                <a:r>
                  <a:rPr lang="en-US" b="1" dirty="0"/>
                  <a:t>dual standard</a:t>
                </a:r>
                <a:r>
                  <a:rPr lang="en-US" dirty="0"/>
                  <a:t>. </a:t>
                </a:r>
              </a:p>
              <a:p>
                <a:pPr lvl="1"/>
                <a:r>
                  <a:rPr lang="en-US" dirty="0"/>
                  <a:t>In tests, we can prioritize to write simpler, more expressive code even if it's not highly optimized.</a:t>
                </a:r>
              </a:p>
            </p:txBody>
          </p:sp>
        </mc:Choice>
        <mc:Fallback>
          <p:sp>
            <p:nvSpPr>
              <p:cNvPr id="3" name="Content Placeholder 2">
                <a:extLst>
                  <a:ext uri="{FF2B5EF4-FFF2-40B4-BE49-F238E27FC236}">
                    <a16:creationId xmlns:a16="http://schemas.microsoft.com/office/drawing/2014/main" id="{2C06A5BB-AD9B-168F-7E0C-5EBEFD769FDB}"/>
                  </a:ext>
                </a:extLst>
              </p:cNvPr>
              <p:cNvSpPr>
                <a:spLocks noGrp="1" noRot="1" noChangeAspect="1" noMove="1" noResize="1" noEditPoints="1" noAdjustHandles="1" noChangeArrowheads="1" noChangeShapeType="1" noTextEdit="1"/>
              </p:cNvSpPr>
              <p:nvPr>
                <p:ph idx="1"/>
              </p:nvPr>
            </p:nvSpPr>
            <p:spPr>
              <a:blipFill>
                <a:blip r:embed="rId3"/>
                <a:stretch>
                  <a:fillRect l="-1217" t="-2241" r="-464"/>
                </a:stretch>
              </a:blipFill>
            </p:spPr>
            <p:txBody>
              <a:bodyPr/>
              <a:lstStyle/>
              <a:p>
                <a:r>
                  <a:rPr lang="en-US">
                    <a:noFill/>
                  </a:rPr>
                  <a:t> </a:t>
                </a:r>
              </a:p>
            </p:txBody>
          </p:sp>
        </mc:Fallback>
      </mc:AlternateContent>
    </p:spTree>
    <p:extLst>
      <p:ext uri="{BB962C8B-B14F-4D97-AF65-F5344CB8AC3E}">
        <p14:creationId xmlns:p14="http://schemas.microsoft.com/office/powerpoint/2010/main" val="14995524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B2DEED-D58C-4048-9535-6BF6897857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02609-405B-3A32-E5F7-411CB7E690CF}"/>
              </a:ext>
            </a:extLst>
          </p:cNvPr>
          <p:cNvSpPr>
            <a:spLocks noGrp="1"/>
          </p:cNvSpPr>
          <p:nvPr>
            <p:ph type="title"/>
          </p:nvPr>
        </p:nvSpPr>
        <p:spPr/>
        <p:txBody>
          <a:bodyPr/>
          <a:lstStyle/>
          <a:p>
            <a:r>
              <a:rPr lang="en-US" dirty="0"/>
              <a:t>9.3. Clean Tests</a:t>
            </a:r>
          </a:p>
        </p:txBody>
      </p:sp>
      <p:grpSp>
        <p:nvGrpSpPr>
          <p:cNvPr id="18" name="Group 17">
            <a:extLst>
              <a:ext uri="{FF2B5EF4-FFF2-40B4-BE49-F238E27FC236}">
                <a16:creationId xmlns:a16="http://schemas.microsoft.com/office/drawing/2014/main" id="{88AD1EA2-8BC4-517C-F26D-6F176C23FEE6}"/>
              </a:ext>
            </a:extLst>
          </p:cNvPr>
          <p:cNvGrpSpPr/>
          <p:nvPr/>
        </p:nvGrpSpPr>
        <p:grpSpPr>
          <a:xfrm>
            <a:off x="368169" y="1690688"/>
            <a:ext cx="11455663" cy="4887353"/>
            <a:chOff x="-13960" y="1690688"/>
            <a:chExt cx="11455663" cy="4887353"/>
          </a:xfrm>
        </p:grpSpPr>
        <p:grpSp>
          <p:nvGrpSpPr>
            <p:cNvPr id="17" name="Group 16">
              <a:extLst>
                <a:ext uri="{FF2B5EF4-FFF2-40B4-BE49-F238E27FC236}">
                  <a16:creationId xmlns:a16="http://schemas.microsoft.com/office/drawing/2014/main" id="{A4DFAED7-9C0C-411F-B850-2B19CA450892}"/>
                </a:ext>
              </a:extLst>
            </p:cNvPr>
            <p:cNvGrpSpPr/>
            <p:nvPr/>
          </p:nvGrpSpPr>
          <p:grpSpPr>
            <a:xfrm>
              <a:off x="-13960" y="1690688"/>
              <a:ext cx="11455663" cy="2713307"/>
              <a:chOff x="-176520" y="1690688"/>
              <a:chExt cx="11455663" cy="2713307"/>
            </a:xfrm>
          </p:grpSpPr>
          <p:sp>
            <p:nvSpPr>
              <p:cNvPr id="9" name="TextBox 8">
                <a:extLst>
                  <a:ext uri="{FF2B5EF4-FFF2-40B4-BE49-F238E27FC236}">
                    <a16:creationId xmlns:a16="http://schemas.microsoft.com/office/drawing/2014/main" id="{4502ECA9-EF4C-86D2-8977-7A7EA0409F8E}"/>
                  </a:ext>
                </a:extLst>
              </p:cNvPr>
              <p:cNvSpPr txBox="1"/>
              <p:nvPr/>
            </p:nvSpPr>
            <p:spPr>
              <a:xfrm>
                <a:off x="1436293" y="1690688"/>
                <a:ext cx="9842850" cy="2713307"/>
              </a:xfrm>
              <a:prstGeom prst="rect">
                <a:avLst/>
              </a:prstGeom>
              <a:noFill/>
              <a:ln w="12700">
                <a:solidFill>
                  <a:srgbClr val="002060"/>
                </a:solidFill>
              </a:ln>
            </p:spPr>
            <p:txBody>
              <a:bodyPr wrap="square">
                <a:spAutoFit/>
              </a:bodyPr>
              <a:lstStyle/>
              <a:p>
                <a:pPr>
                  <a:lnSpc>
                    <a:spcPts val="1650"/>
                  </a:lnSpc>
                  <a:buNone/>
                </a:pPr>
                <a:r>
                  <a:rPr lang="en-US" b="0" dirty="0">
                    <a:solidFill>
                      <a:srgbClr val="000000"/>
                    </a:solidFill>
                    <a:effectLst/>
                    <a:latin typeface="Consolas" panose="020B0609020204030204" pitchFamily="49" charset="0"/>
                  </a:rPr>
                  <a:t>public void </a:t>
                </a:r>
                <a:r>
                  <a:rPr lang="en-US" b="0" dirty="0" err="1">
                    <a:solidFill>
                      <a:srgbClr val="000000"/>
                    </a:solidFill>
                    <a:effectLst/>
                    <a:latin typeface="Consolas" panose="020B0609020204030204" pitchFamily="49" charset="0"/>
                  </a:rPr>
                  <a:t>testGetPageHieratchyAsXml</a:t>
                </a:r>
                <a:r>
                  <a:rPr lang="en-US" b="0" dirty="0">
                    <a:solidFill>
                      <a:srgbClr val="000000"/>
                    </a:solidFill>
                    <a:effectLst/>
                    <a:latin typeface="Consolas" panose="020B0609020204030204" pitchFamily="49" charset="0"/>
                  </a:rPr>
                  <a:t>() {</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crawler.addPage</a:t>
                </a:r>
                <a:r>
                  <a:rPr lang="en-US" b="0" dirty="0">
                    <a:solidFill>
                      <a:srgbClr val="000000"/>
                    </a:solidFill>
                    <a:effectLst/>
                    <a:latin typeface="Consolas" panose="020B0609020204030204" pitchFamily="49" charset="0"/>
                  </a:rPr>
                  <a:t>(root, </a:t>
                </a:r>
                <a:r>
                  <a:rPr lang="en-US" b="0" dirty="0" err="1">
                    <a:solidFill>
                      <a:srgbClr val="000000"/>
                    </a:solidFill>
                    <a:effectLst/>
                    <a:latin typeface="Consolas" panose="020B0609020204030204" pitchFamily="49" charset="0"/>
                  </a:rPr>
                  <a:t>PathParser.parse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PageOne</a:t>
                </a:r>
                <a:r>
                  <a:rPr lang="en-US" b="0" dirty="0">
                    <a:solidFill>
                      <a:srgbClr val="000000"/>
                    </a:solidFill>
                    <a:effectLst/>
                    <a:latin typeface="Consolas" panose="020B0609020204030204" pitchFamily="49" charset="0"/>
                  </a:rPr>
                  <a:t>"));</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crawler.addPage</a:t>
                </a:r>
                <a:r>
                  <a:rPr lang="en-US" b="0" dirty="0">
                    <a:solidFill>
                      <a:srgbClr val="000000"/>
                    </a:solidFill>
                    <a:effectLst/>
                    <a:latin typeface="Consolas" panose="020B0609020204030204" pitchFamily="49" charset="0"/>
                  </a:rPr>
                  <a:t>(root, </a:t>
                </a:r>
                <a:r>
                  <a:rPr lang="en-US" b="0" dirty="0" err="1">
                    <a:solidFill>
                      <a:srgbClr val="000000"/>
                    </a:solidFill>
                    <a:effectLst/>
                    <a:latin typeface="Consolas" panose="020B0609020204030204" pitchFamily="49" charset="0"/>
                  </a:rPr>
                  <a:t>PathParser.parse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PageTwo</a:t>
                </a:r>
                <a:r>
                  <a:rPr lang="en-US" b="0" dirty="0">
                    <a:solidFill>
                      <a:srgbClr val="000000"/>
                    </a:solidFill>
                    <a:effectLst/>
                    <a:latin typeface="Consolas" panose="020B0609020204030204" pitchFamily="49" charset="0"/>
                  </a:rPr>
                  <a:t>"));</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request.setResource</a:t>
                </a:r>
                <a:r>
                  <a:rPr lang="en-US" b="0" dirty="0">
                    <a:solidFill>
                      <a:srgbClr val="000000"/>
                    </a:solidFill>
                    <a:effectLst/>
                    <a:latin typeface="Consolas" panose="020B0609020204030204" pitchFamily="49" charset="0"/>
                  </a:rPr>
                  <a:t>("root");</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request.addInput</a:t>
                </a:r>
                <a:r>
                  <a:rPr lang="en-US" b="0" dirty="0">
                    <a:solidFill>
                      <a:srgbClr val="000000"/>
                    </a:solidFill>
                    <a:effectLst/>
                    <a:latin typeface="Consolas" panose="020B0609020204030204" pitchFamily="49" charset="0"/>
                  </a:rPr>
                  <a:t>("type", "pages");</a:t>
                </a:r>
              </a:p>
              <a:p>
                <a:pPr>
                  <a:lnSpc>
                    <a:spcPts val="1650"/>
                  </a:lnSpc>
                  <a:buNone/>
                </a:pPr>
                <a:r>
                  <a:rPr lang="en-US" b="0" dirty="0">
                    <a:solidFill>
                      <a:srgbClr val="000000"/>
                    </a:solidFill>
                    <a:effectLst/>
                    <a:latin typeface="Consolas" panose="020B0609020204030204" pitchFamily="49" charset="0"/>
                  </a:rPr>
                  <a:t>    Responder </a:t>
                </a:r>
                <a:r>
                  <a:rPr lang="en-US" b="0" dirty="0" err="1">
                    <a:solidFill>
                      <a:srgbClr val="000000"/>
                    </a:solidFill>
                    <a:effectLst/>
                    <a:latin typeface="Consolas" panose="020B0609020204030204" pitchFamily="49" charset="0"/>
                  </a:rPr>
                  <a:t>responder</a:t>
                </a:r>
                <a:r>
                  <a:rPr lang="en-US" b="0" dirty="0">
                    <a:solidFill>
                      <a:srgbClr val="000000"/>
                    </a:solidFill>
                    <a:effectLst/>
                    <a:latin typeface="Consolas" panose="020B0609020204030204" pitchFamily="49" charset="0"/>
                  </a:rPr>
                  <a:t> = new </a:t>
                </a:r>
                <a:r>
                  <a:rPr lang="en-US" b="0" dirty="0" err="1">
                    <a:solidFill>
                      <a:srgbClr val="000000"/>
                    </a:solidFill>
                    <a:effectLst/>
                    <a:latin typeface="Consolas" panose="020B0609020204030204" pitchFamily="49" charset="0"/>
                  </a:rPr>
                  <a:t>SerializedPageResponder</a:t>
                </a:r>
                <a:r>
                  <a:rPr lang="en-US" b="0" dirty="0">
                    <a:solidFill>
                      <a:srgbClr val="000000"/>
                    </a:solidFill>
                    <a:effectLst/>
                    <a:latin typeface="Consolas" panose="020B0609020204030204" pitchFamily="49" charset="0"/>
                  </a:rPr>
                  <a:t>();</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SimpleResponse</a:t>
                </a:r>
                <a:r>
                  <a:rPr lang="en-US" b="0" dirty="0">
                    <a:solidFill>
                      <a:srgbClr val="000000"/>
                    </a:solidFill>
                    <a:effectLst/>
                    <a:latin typeface="Consolas" panose="020B0609020204030204" pitchFamily="49" charset="0"/>
                  </a:rPr>
                  <a:t> response = </a:t>
                </a:r>
                <a:r>
                  <a:rPr lang="en-US" b="0" dirty="0" err="1">
                    <a:solidFill>
                      <a:srgbClr val="000000"/>
                    </a:solidFill>
                    <a:effectLst/>
                    <a:latin typeface="Consolas" panose="020B0609020204030204" pitchFamily="49" charset="0"/>
                  </a:rPr>
                  <a:t>responder.makeResponse</a:t>
                </a:r>
                <a:r>
                  <a:rPr lang="en-US" dirty="0">
                    <a:solidFill>
                      <a:srgbClr val="000000"/>
                    </a:solidFill>
                    <a:latin typeface="Consolas" panose="020B0609020204030204" pitchFamily="49" charset="0"/>
                  </a:rPr>
                  <a:t>(</a:t>
                </a:r>
                <a:r>
                  <a:rPr lang="en-US" b="0" dirty="0">
                    <a:solidFill>
                      <a:srgbClr val="000000"/>
                    </a:solidFill>
                    <a:effectLst/>
                    <a:latin typeface="Consolas" panose="020B0609020204030204" pitchFamily="49" charset="0"/>
                  </a:rPr>
                  <a:t>root, request);</a:t>
                </a:r>
              </a:p>
              <a:p>
                <a:pPr>
                  <a:lnSpc>
                    <a:spcPts val="1650"/>
                  </a:lnSpc>
                  <a:buNone/>
                </a:pPr>
                <a:r>
                  <a:rPr lang="en-US" b="0" dirty="0">
                    <a:solidFill>
                      <a:srgbClr val="000000"/>
                    </a:solidFill>
                    <a:effectLst/>
                    <a:latin typeface="Consolas" panose="020B0609020204030204" pitchFamily="49" charset="0"/>
                  </a:rPr>
                  <a:t>    String xml = </a:t>
                </a:r>
                <a:r>
                  <a:rPr lang="en-US" b="0" dirty="0" err="1">
                    <a:solidFill>
                      <a:srgbClr val="000000"/>
                    </a:solidFill>
                    <a:effectLst/>
                    <a:latin typeface="Consolas" panose="020B0609020204030204" pitchFamily="49" charset="0"/>
                  </a:rPr>
                  <a:t>response.getContent</a:t>
                </a:r>
                <a:r>
                  <a:rPr lang="en-US" b="0" dirty="0">
                    <a:solidFill>
                      <a:srgbClr val="000000"/>
                    </a:solidFill>
                    <a:effectLst/>
                    <a:latin typeface="Consolas" panose="020B0609020204030204" pitchFamily="49" charset="0"/>
                  </a:rPr>
                  <a:t>();</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assertEquals</a:t>
                </a:r>
                <a:r>
                  <a:rPr lang="en-US" b="0" dirty="0">
                    <a:solidFill>
                      <a:srgbClr val="000000"/>
                    </a:solidFill>
                    <a:effectLst/>
                    <a:latin typeface="Consolas" panose="020B0609020204030204" pitchFamily="49" charset="0"/>
                  </a:rPr>
                  <a:t>("text/xml", </a:t>
                </a:r>
                <a:r>
                  <a:rPr lang="en-US" b="0" dirty="0" err="1">
                    <a:solidFill>
                      <a:srgbClr val="000000"/>
                    </a:solidFill>
                    <a:effectLst/>
                    <a:latin typeface="Consolas" panose="020B0609020204030204" pitchFamily="49" charset="0"/>
                  </a:rPr>
                  <a:t>response.getContentType</a:t>
                </a:r>
                <a:r>
                  <a:rPr lang="en-US" b="0" dirty="0">
                    <a:solidFill>
                      <a:srgbClr val="000000"/>
                    </a:solidFill>
                    <a:effectLst/>
                    <a:latin typeface="Consolas" panose="020B0609020204030204" pitchFamily="49" charset="0"/>
                  </a:rPr>
                  <a:t>());</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assertSubString</a:t>
                </a:r>
                <a:r>
                  <a:rPr lang="en-US" b="0" dirty="0">
                    <a:solidFill>
                      <a:srgbClr val="000000"/>
                    </a:solidFill>
                    <a:effectLst/>
                    <a:latin typeface="Consolas" panose="020B0609020204030204" pitchFamily="49" charset="0"/>
                  </a:rPr>
                  <a:t>("&lt;name&gt;</a:t>
                </a:r>
                <a:r>
                  <a:rPr lang="en-US" b="0" dirty="0" err="1">
                    <a:solidFill>
                      <a:srgbClr val="000000"/>
                    </a:solidFill>
                    <a:effectLst/>
                    <a:latin typeface="Consolas" panose="020B0609020204030204" pitchFamily="49" charset="0"/>
                  </a:rPr>
                  <a:t>PageOne</a:t>
                </a:r>
                <a:r>
                  <a:rPr lang="en-US" b="0" dirty="0">
                    <a:solidFill>
                      <a:srgbClr val="000000"/>
                    </a:solidFill>
                    <a:effectLst/>
                    <a:latin typeface="Consolas" panose="020B0609020204030204" pitchFamily="49" charset="0"/>
                  </a:rPr>
                  <a:t>&lt;/name&gt;", xml);</a:t>
                </a:r>
              </a:p>
              <a:p>
                <a:pPr>
                  <a:lnSpc>
                    <a:spcPts val="1650"/>
                  </a:lnSpc>
                  <a:buNone/>
                </a:pP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assertSubString</a:t>
                </a:r>
                <a:r>
                  <a:rPr lang="en-US" b="0" dirty="0">
                    <a:solidFill>
                      <a:srgbClr val="000000"/>
                    </a:solidFill>
                    <a:effectLst/>
                    <a:latin typeface="Consolas" panose="020B0609020204030204" pitchFamily="49" charset="0"/>
                  </a:rPr>
                  <a:t>("&lt;name&gt;</a:t>
                </a:r>
                <a:r>
                  <a:rPr lang="en-US" b="0" dirty="0" err="1">
                    <a:solidFill>
                      <a:srgbClr val="000000"/>
                    </a:solidFill>
                    <a:effectLst/>
                    <a:latin typeface="Consolas" panose="020B0609020204030204" pitchFamily="49" charset="0"/>
                  </a:rPr>
                  <a:t>PageTwo</a:t>
                </a:r>
                <a:r>
                  <a:rPr lang="en-US" b="0" dirty="0">
                    <a:solidFill>
                      <a:srgbClr val="000000"/>
                    </a:solidFill>
                    <a:effectLst/>
                    <a:latin typeface="Consolas" panose="020B0609020204030204" pitchFamily="49" charset="0"/>
                  </a:rPr>
                  <a:t>&lt;/name&gt;", xml);</a:t>
                </a:r>
              </a:p>
              <a:p>
                <a:pPr>
                  <a:lnSpc>
                    <a:spcPts val="1650"/>
                  </a:lnSpc>
                  <a:buNone/>
                </a:pPr>
                <a:r>
                  <a:rPr lang="en-US" b="0" dirty="0">
                    <a:solidFill>
                      <a:srgbClr val="000000"/>
                    </a:solidFill>
                    <a:effectLst/>
                    <a:latin typeface="Consolas" panose="020B0609020204030204" pitchFamily="49" charset="0"/>
                  </a:rPr>
                  <a:t>}</a:t>
                </a:r>
              </a:p>
            </p:txBody>
          </p:sp>
          <p:sp>
            <p:nvSpPr>
              <p:cNvPr id="14" name="TextBox 13">
                <a:extLst>
                  <a:ext uri="{FF2B5EF4-FFF2-40B4-BE49-F238E27FC236}">
                    <a16:creationId xmlns:a16="http://schemas.microsoft.com/office/drawing/2014/main" id="{B85D4245-273B-8A59-7396-4F1F077EE37C}"/>
                  </a:ext>
                </a:extLst>
              </p:cNvPr>
              <p:cNvSpPr txBox="1"/>
              <p:nvPr/>
            </p:nvSpPr>
            <p:spPr>
              <a:xfrm>
                <a:off x="-176520" y="2385621"/>
                <a:ext cx="1612813" cy="1323439"/>
              </a:xfrm>
              <a:prstGeom prst="rect">
                <a:avLst/>
              </a:prstGeom>
              <a:noFill/>
            </p:spPr>
            <p:txBody>
              <a:bodyPr wrap="none" rtlCol="0">
                <a:spAutoFit/>
              </a:bodyPr>
              <a:lstStyle/>
              <a:p>
                <a:pPr algn="ctr"/>
                <a:r>
                  <a:rPr lang="en-US" sz="6000" dirty="0">
                    <a:solidFill>
                      <a:srgbClr val="FF0000"/>
                    </a:solidFill>
                    <a:sym typeface="Wingdings" panose="05000000000000000000" pitchFamily="2" charset="2"/>
                  </a:rPr>
                  <a:t></a:t>
                </a:r>
              </a:p>
              <a:p>
                <a:pPr algn="ctr"/>
                <a:r>
                  <a:rPr lang="en-US" sz="2000" dirty="0">
                    <a:solidFill>
                      <a:srgbClr val="FF0000"/>
                    </a:solidFill>
                    <a:sym typeface="Wingdings" panose="05000000000000000000" pitchFamily="2" charset="2"/>
                  </a:rPr>
                  <a:t>Without DSTL</a:t>
                </a:r>
                <a:endParaRPr lang="en-US" sz="2000" dirty="0">
                  <a:solidFill>
                    <a:srgbClr val="FF0000"/>
                  </a:solidFill>
                </a:endParaRPr>
              </a:p>
            </p:txBody>
          </p:sp>
        </p:grpSp>
        <p:grpSp>
          <p:nvGrpSpPr>
            <p:cNvPr id="16" name="Group 15">
              <a:extLst>
                <a:ext uri="{FF2B5EF4-FFF2-40B4-BE49-F238E27FC236}">
                  <a16:creationId xmlns:a16="http://schemas.microsoft.com/office/drawing/2014/main" id="{0F4E5506-AF4C-3EF3-C6D4-286B1FA62C3B}"/>
                </a:ext>
              </a:extLst>
            </p:cNvPr>
            <p:cNvGrpSpPr/>
            <p:nvPr/>
          </p:nvGrpSpPr>
          <p:grpSpPr>
            <a:xfrm>
              <a:off x="163974" y="4823715"/>
              <a:ext cx="11277728" cy="1754326"/>
              <a:chOff x="1414" y="4823715"/>
              <a:chExt cx="11277728" cy="1754326"/>
            </a:xfrm>
          </p:grpSpPr>
          <p:sp>
            <p:nvSpPr>
              <p:cNvPr id="11" name="TextBox 10">
                <a:extLst>
                  <a:ext uri="{FF2B5EF4-FFF2-40B4-BE49-F238E27FC236}">
                    <a16:creationId xmlns:a16="http://schemas.microsoft.com/office/drawing/2014/main" id="{954E519B-C80D-0B27-FF66-9C085E861236}"/>
                  </a:ext>
                </a:extLst>
              </p:cNvPr>
              <p:cNvSpPr txBox="1"/>
              <p:nvPr/>
            </p:nvSpPr>
            <p:spPr>
              <a:xfrm>
                <a:off x="1436291" y="4823715"/>
                <a:ext cx="9842851" cy="1754326"/>
              </a:xfrm>
              <a:prstGeom prst="rect">
                <a:avLst/>
              </a:prstGeom>
              <a:noFill/>
              <a:ln w="12700">
                <a:solidFill>
                  <a:srgbClr val="002060"/>
                </a:solidFill>
              </a:ln>
            </p:spPr>
            <p:txBody>
              <a:bodyPr wrap="square">
                <a:spAutoFit/>
              </a:bodyPr>
              <a:lstStyle/>
              <a:p>
                <a:r>
                  <a:rPr lang="en-US" dirty="0">
                    <a:latin typeface="Consolas" panose="020B0609020204030204" pitchFamily="49" charset="0"/>
                  </a:rPr>
                  <a:t>public void </a:t>
                </a:r>
                <a:r>
                  <a:rPr lang="en-US" dirty="0" err="1">
                    <a:latin typeface="Consolas" panose="020B0609020204030204" pitchFamily="49" charset="0"/>
                  </a:rPr>
                  <a:t>testGetPageHierarchyAsXml</a:t>
                </a:r>
                <a:r>
                  <a:rPr lang="en-US" dirty="0">
                    <a:latin typeface="Consolas" panose="020B0609020204030204" pitchFamily="49" charset="0"/>
                  </a:rPr>
                  <a:t>() throws Exception {</a:t>
                </a:r>
              </a:p>
              <a:p>
                <a:r>
                  <a:rPr lang="en-US" dirty="0">
                    <a:latin typeface="Consolas" panose="020B0609020204030204" pitchFamily="49" charset="0"/>
                  </a:rPr>
                  <a:t>    </a:t>
                </a:r>
                <a:r>
                  <a:rPr lang="en-US" dirty="0" err="1">
                    <a:latin typeface="Consolas" panose="020B0609020204030204" pitchFamily="49" charset="0"/>
                  </a:rPr>
                  <a:t>makePages</a:t>
                </a:r>
                <a:r>
                  <a:rPr lang="en-US" dirty="0">
                    <a:latin typeface="Consolas" panose="020B0609020204030204" pitchFamily="49" charset="0"/>
                  </a:rPr>
                  <a:t>("</a:t>
                </a:r>
                <a:r>
                  <a:rPr lang="en-US" dirty="0" err="1">
                    <a:latin typeface="Consolas" panose="020B0609020204030204" pitchFamily="49" charset="0"/>
                  </a:rPr>
                  <a:t>PageOne</a:t>
                </a:r>
                <a:r>
                  <a:rPr lang="en-US" dirty="0">
                    <a:latin typeface="Consolas" panose="020B0609020204030204" pitchFamily="49" charset="0"/>
                  </a:rPr>
                  <a:t>", "</a:t>
                </a:r>
                <a:r>
                  <a:rPr lang="en-US" dirty="0" err="1">
                    <a:latin typeface="Consolas" panose="020B0609020204030204" pitchFamily="49" charset="0"/>
                  </a:rPr>
                  <a:t>PageTwo</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submitRequest</a:t>
                </a:r>
                <a:r>
                  <a:rPr lang="en-US" dirty="0">
                    <a:latin typeface="Consolas" panose="020B0609020204030204" pitchFamily="49" charset="0"/>
                  </a:rPr>
                  <a:t>("root", "</a:t>
                </a:r>
                <a:r>
                  <a:rPr lang="en-US" dirty="0" err="1">
                    <a:latin typeface="Consolas" panose="020B0609020204030204" pitchFamily="49" charset="0"/>
                  </a:rPr>
                  <a:t>type:pages</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assertResponseIsXML</a:t>
                </a:r>
                <a:r>
                  <a:rPr lang="en-US" dirty="0">
                    <a:latin typeface="Consolas" panose="020B0609020204030204" pitchFamily="49" charset="0"/>
                  </a:rPr>
                  <a:t>();</a:t>
                </a:r>
              </a:p>
              <a:p>
                <a:r>
                  <a:rPr lang="en-US" dirty="0">
                    <a:latin typeface="Consolas" panose="020B0609020204030204" pitchFamily="49" charset="0"/>
                  </a:rPr>
                  <a:t>    </a:t>
                </a:r>
                <a:r>
                  <a:rPr lang="en-US" dirty="0" err="1">
                    <a:latin typeface="Consolas" panose="020B0609020204030204" pitchFamily="49" charset="0"/>
                  </a:rPr>
                  <a:t>assertResponseContains</a:t>
                </a:r>
                <a:r>
                  <a:rPr lang="en-US" dirty="0">
                    <a:latin typeface="Consolas" panose="020B0609020204030204" pitchFamily="49" charset="0"/>
                  </a:rPr>
                  <a:t>("&lt;name&gt;</a:t>
                </a:r>
                <a:r>
                  <a:rPr lang="en-US" dirty="0" err="1">
                    <a:latin typeface="Consolas" panose="020B0609020204030204" pitchFamily="49" charset="0"/>
                  </a:rPr>
                  <a:t>PageOne</a:t>
                </a:r>
                <a:r>
                  <a:rPr lang="en-US" dirty="0">
                    <a:latin typeface="Consolas" panose="020B0609020204030204" pitchFamily="49" charset="0"/>
                  </a:rPr>
                  <a:t>&lt;/name&gt;", "&lt;name&gt;</a:t>
                </a:r>
                <a:r>
                  <a:rPr lang="en-US" dirty="0" err="1">
                    <a:latin typeface="Consolas" panose="020B0609020204030204" pitchFamily="49" charset="0"/>
                  </a:rPr>
                  <a:t>PageTwo</a:t>
                </a:r>
                <a:r>
                  <a:rPr lang="en-US" dirty="0">
                    <a:latin typeface="Consolas" panose="020B0609020204030204" pitchFamily="49" charset="0"/>
                  </a:rPr>
                  <a:t>&lt;/name&gt;");</a:t>
                </a:r>
              </a:p>
              <a:p>
                <a:r>
                  <a:rPr lang="en-US" dirty="0">
                    <a:latin typeface="Consolas" panose="020B0609020204030204" pitchFamily="49" charset="0"/>
                  </a:rPr>
                  <a:t>}</a:t>
                </a:r>
              </a:p>
            </p:txBody>
          </p:sp>
          <p:sp>
            <p:nvSpPr>
              <p:cNvPr id="15" name="TextBox 14">
                <a:extLst>
                  <a:ext uri="{FF2B5EF4-FFF2-40B4-BE49-F238E27FC236}">
                    <a16:creationId xmlns:a16="http://schemas.microsoft.com/office/drawing/2014/main" id="{357FFAFF-D34D-EB4E-8464-64AE2B528293}"/>
                  </a:ext>
                </a:extLst>
              </p:cNvPr>
              <p:cNvSpPr txBox="1"/>
              <p:nvPr/>
            </p:nvSpPr>
            <p:spPr>
              <a:xfrm>
                <a:off x="1414" y="5039158"/>
                <a:ext cx="1256947" cy="1323439"/>
              </a:xfrm>
              <a:prstGeom prst="rect">
                <a:avLst/>
              </a:prstGeom>
              <a:noFill/>
            </p:spPr>
            <p:txBody>
              <a:bodyPr wrap="none" rtlCol="0">
                <a:spAutoFit/>
              </a:bodyPr>
              <a:lstStyle/>
              <a:p>
                <a:pPr algn="ctr"/>
                <a:r>
                  <a:rPr lang="en-US" sz="6000" dirty="0">
                    <a:solidFill>
                      <a:schemeClr val="accent6"/>
                    </a:solidFill>
                    <a:sym typeface="Wingdings" panose="05000000000000000000" pitchFamily="2" charset="2"/>
                  </a:rPr>
                  <a:t></a:t>
                </a:r>
              </a:p>
              <a:p>
                <a:pPr algn="ctr"/>
                <a:r>
                  <a:rPr lang="en-US" sz="2000" dirty="0">
                    <a:solidFill>
                      <a:schemeClr val="accent6"/>
                    </a:solidFill>
                    <a:sym typeface="Wingdings" panose="05000000000000000000" pitchFamily="2" charset="2"/>
                  </a:rPr>
                  <a:t>With DSTL</a:t>
                </a:r>
                <a:endParaRPr lang="en-US" sz="2000" dirty="0">
                  <a:solidFill>
                    <a:schemeClr val="accent6"/>
                  </a:solidFill>
                </a:endParaRPr>
              </a:p>
            </p:txBody>
          </p:sp>
        </p:grpSp>
      </p:grpSp>
    </p:spTree>
    <p:extLst>
      <p:ext uri="{BB962C8B-B14F-4D97-AF65-F5344CB8AC3E}">
        <p14:creationId xmlns:p14="http://schemas.microsoft.com/office/powerpoint/2010/main" val="213631364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77978-5B6B-4A80-7DAC-F51E0308CF7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1261366-6EA6-AC4C-CBA3-E3B8CCE23680}"/>
              </a:ext>
            </a:extLst>
          </p:cNvPr>
          <p:cNvSpPr>
            <a:spLocks noGrp="1"/>
          </p:cNvSpPr>
          <p:nvPr>
            <p:ph type="title"/>
          </p:nvPr>
        </p:nvSpPr>
        <p:spPr/>
        <p:txBody>
          <a:bodyPr/>
          <a:lstStyle/>
          <a:p>
            <a:r>
              <a:rPr lang="en-US" dirty="0"/>
              <a:t>9.3. Clean Tests</a:t>
            </a:r>
          </a:p>
        </p:txBody>
      </p:sp>
      <p:grpSp>
        <p:nvGrpSpPr>
          <p:cNvPr id="18" name="Group 17">
            <a:extLst>
              <a:ext uri="{FF2B5EF4-FFF2-40B4-BE49-F238E27FC236}">
                <a16:creationId xmlns:a16="http://schemas.microsoft.com/office/drawing/2014/main" id="{AD9583E4-AF1C-9E4A-4123-C93ED068F383}"/>
              </a:ext>
            </a:extLst>
          </p:cNvPr>
          <p:cNvGrpSpPr/>
          <p:nvPr/>
        </p:nvGrpSpPr>
        <p:grpSpPr>
          <a:xfrm>
            <a:off x="386572" y="1690688"/>
            <a:ext cx="11418857" cy="5007150"/>
            <a:chOff x="22846" y="1690688"/>
            <a:chExt cx="11418857" cy="5007150"/>
          </a:xfrm>
        </p:grpSpPr>
        <p:sp>
          <p:nvSpPr>
            <p:cNvPr id="9" name="TextBox 8">
              <a:extLst>
                <a:ext uri="{FF2B5EF4-FFF2-40B4-BE49-F238E27FC236}">
                  <a16:creationId xmlns:a16="http://schemas.microsoft.com/office/drawing/2014/main" id="{33EEF97E-528C-0496-AE73-AB8D1D8C8294}"/>
                </a:ext>
              </a:extLst>
            </p:cNvPr>
            <p:cNvSpPr txBox="1"/>
            <p:nvPr/>
          </p:nvSpPr>
          <p:spPr>
            <a:xfrm>
              <a:off x="1598853" y="1690688"/>
              <a:ext cx="9842850" cy="2059282"/>
            </a:xfrm>
            <a:prstGeom prst="rect">
              <a:avLst/>
            </a:prstGeom>
            <a:noFill/>
            <a:ln w="12700">
              <a:solidFill>
                <a:srgbClr val="002060"/>
              </a:solidFill>
            </a:ln>
          </p:spPr>
          <p:txBody>
            <a:bodyPr wrap="square">
              <a:spAutoFit/>
            </a:bodyPr>
            <a:lstStyle/>
            <a:p>
              <a:pPr>
                <a:lnSpc>
                  <a:spcPts val="1650"/>
                </a:lnSpc>
                <a:buNone/>
              </a:pPr>
              <a:r>
                <a:rPr lang="en-US" b="0" dirty="0">
                  <a:solidFill>
                    <a:srgbClr val="000000"/>
                  </a:solidFill>
                  <a:effectLst/>
                  <a:latin typeface="Consolas" panose="020B0609020204030204" pitchFamily="49" charset="0"/>
                </a:rPr>
                <a:t>public String </a:t>
              </a:r>
              <a:r>
                <a:rPr lang="en-US" b="0" dirty="0" err="1">
                  <a:solidFill>
                    <a:srgbClr val="000000"/>
                  </a:solidFill>
                  <a:effectLst/>
                  <a:latin typeface="Consolas" panose="020B0609020204030204" pitchFamily="49" charset="0"/>
                </a:rPr>
                <a:t>getState</a:t>
              </a:r>
              <a:r>
                <a:rPr lang="en-US" b="0" dirty="0">
                  <a:solidFill>
                    <a:srgbClr val="000000"/>
                  </a:solidFill>
                  <a:effectLst/>
                  <a:latin typeface="Consolas" panose="020B0609020204030204" pitchFamily="49" charset="0"/>
                </a:rPr>
                <a:t>() {</a:t>
              </a:r>
            </a:p>
            <a:p>
              <a:pPr>
                <a:lnSpc>
                  <a:spcPts val="1650"/>
                </a:lnSpc>
                <a:buNone/>
              </a:pPr>
              <a:r>
                <a:rPr lang="en-US" b="0" dirty="0">
                  <a:solidFill>
                    <a:srgbClr val="000000"/>
                  </a:solidFill>
                  <a:effectLst/>
                  <a:latin typeface="Consolas" panose="020B0609020204030204" pitchFamily="49" charset="0"/>
                </a:rPr>
                <a:t>    String state = "";</a:t>
              </a:r>
            </a:p>
            <a:p>
              <a:pPr>
                <a:lnSpc>
                  <a:spcPts val="1650"/>
                </a:lnSpc>
                <a:buNone/>
              </a:pPr>
              <a:r>
                <a:rPr lang="en-US" b="0" dirty="0">
                  <a:solidFill>
                    <a:srgbClr val="000000"/>
                  </a:solidFill>
                  <a:effectLst/>
                  <a:latin typeface="Consolas" panose="020B0609020204030204" pitchFamily="49" charset="0"/>
                </a:rPr>
                <a:t>    state += heater ? "H" : "h";</a:t>
              </a:r>
            </a:p>
            <a:p>
              <a:pPr>
                <a:lnSpc>
                  <a:spcPts val="1650"/>
                </a:lnSpc>
                <a:buNone/>
              </a:pPr>
              <a:r>
                <a:rPr lang="en-US" b="0" dirty="0">
                  <a:solidFill>
                    <a:srgbClr val="000000"/>
                  </a:solidFill>
                  <a:effectLst/>
                  <a:latin typeface="Consolas" panose="020B0609020204030204" pitchFamily="49" charset="0"/>
                </a:rPr>
                <a:t>    state += blower ? "B" : "b";</a:t>
              </a:r>
            </a:p>
            <a:p>
              <a:pPr>
                <a:lnSpc>
                  <a:spcPts val="1650"/>
                </a:lnSpc>
                <a:buNone/>
              </a:pPr>
              <a:r>
                <a:rPr lang="en-US" b="0" dirty="0">
                  <a:solidFill>
                    <a:srgbClr val="000000"/>
                  </a:solidFill>
                  <a:effectLst/>
                  <a:latin typeface="Consolas" panose="020B0609020204030204" pitchFamily="49" charset="0"/>
                </a:rPr>
                <a:t>    state += cooler ? "C" : "c";</a:t>
              </a:r>
            </a:p>
            <a:p>
              <a:pPr>
                <a:lnSpc>
                  <a:spcPts val="1650"/>
                </a:lnSpc>
                <a:buNone/>
              </a:pPr>
              <a:r>
                <a:rPr lang="en-US" b="0" dirty="0">
                  <a:solidFill>
                    <a:srgbClr val="000000"/>
                  </a:solidFill>
                  <a:effectLst/>
                  <a:latin typeface="Consolas" panose="020B0609020204030204" pitchFamily="49" charset="0"/>
                </a:rPr>
                <a:t>    state += </a:t>
              </a:r>
              <a:r>
                <a:rPr lang="en-US" b="0" dirty="0" err="1">
                  <a:solidFill>
                    <a:srgbClr val="000000"/>
                  </a:solidFill>
                  <a:effectLst/>
                  <a:latin typeface="Consolas" panose="020B0609020204030204" pitchFamily="49" charset="0"/>
                </a:rPr>
                <a:t>hiTempAlarm</a:t>
              </a:r>
              <a:r>
                <a:rPr lang="en-US" b="0" dirty="0">
                  <a:solidFill>
                    <a:srgbClr val="000000"/>
                  </a:solidFill>
                  <a:effectLst/>
                  <a:latin typeface="Consolas" panose="020B0609020204030204" pitchFamily="49" charset="0"/>
                </a:rPr>
                <a:t> ? "H" : "h";</a:t>
              </a:r>
            </a:p>
            <a:p>
              <a:pPr>
                <a:lnSpc>
                  <a:spcPts val="1650"/>
                </a:lnSpc>
                <a:buNone/>
              </a:pPr>
              <a:r>
                <a:rPr lang="en-US" b="0" dirty="0">
                  <a:solidFill>
                    <a:srgbClr val="000000"/>
                  </a:solidFill>
                  <a:effectLst/>
                  <a:latin typeface="Consolas" panose="020B0609020204030204" pitchFamily="49" charset="0"/>
                </a:rPr>
                <a:t>    state += </a:t>
              </a:r>
              <a:r>
                <a:rPr lang="en-US" b="0" dirty="0" err="1">
                  <a:solidFill>
                    <a:srgbClr val="000000"/>
                  </a:solidFill>
                  <a:effectLst/>
                  <a:latin typeface="Consolas" panose="020B0609020204030204" pitchFamily="49" charset="0"/>
                </a:rPr>
                <a:t>loTempAlarm</a:t>
              </a:r>
              <a:r>
                <a:rPr lang="en-US" b="0" dirty="0">
                  <a:solidFill>
                    <a:srgbClr val="000000"/>
                  </a:solidFill>
                  <a:effectLst/>
                  <a:latin typeface="Consolas" panose="020B0609020204030204" pitchFamily="49" charset="0"/>
                </a:rPr>
                <a:t> ? "L" : "l";</a:t>
              </a:r>
            </a:p>
            <a:p>
              <a:pPr>
                <a:lnSpc>
                  <a:spcPts val="1650"/>
                </a:lnSpc>
                <a:buNone/>
              </a:pPr>
              <a:r>
                <a:rPr lang="en-US" b="0" dirty="0">
                  <a:solidFill>
                    <a:srgbClr val="000000"/>
                  </a:solidFill>
                  <a:effectLst/>
                  <a:latin typeface="Consolas" panose="020B0609020204030204" pitchFamily="49" charset="0"/>
                </a:rPr>
                <a:t>    return state;</a:t>
              </a:r>
            </a:p>
            <a:p>
              <a:pPr>
                <a:lnSpc>
                  <a:spcPts val="1650"/>
                </a:lnSpc>
                <a:buNone/>
              </a:pPr>
              <a:r>
                <a:rPr lang="en-US" b="0" dirty="0">
                  <a:solidFill>
                    <a:srgbClr val="000000"/>
                  </a:solidFill>
                  <a:effectLst/>
                  <a:latin typeface="Consolas" panose="020B0609020204030204" pitchFamily="49" charset="0"/>
                </a:rPr>
                <a:t>  }</a:t>
              </a:r>
            </a:p>
          </p:txBody>
        </p:sp>
        <p:grpSp>
          <p:nvGrpSpPr>
            <p:cNvPr id="16" name="Group 15">
              <a:extLst>
                <a:ext uri="{FF2B5EF4-FFF2-40B4-BE49-F238E27FC236}">
                  <a16:creationId xmlns:a16="http://schemas.microsoft.com/office/drawing/2014/main" id="{F6BFCFE0-5AC0-A547-F4D6-39EBB6CE3B5A}"/>
                </a:ext>
              </a:extLst>
            </p:cNvPr>
            <p:cNvGrpSpPr/>
            <p:nvPr/>
          </p:nvGrpSpPr>
          <p:grpSpPr>
            <a:xfrm>
              <a:off x="22846" y="1904721"/>
              <a:ext cx="11418856" cy="4793117"/>
              <a:chOff x="-139714" y="1904721"/>
              <a:chExt cx="11418856" cy="4793117"/>
            </a:xfrm>
          </p:grpSpPr>
          <p:sp>
            <p:nvSpPr>
              <p:cNvPr id="11" name="TextBox 10">
                <a:extLst>
                  <a:ext uri="{FF2B5EF4-FFF2-40B4-BE49-F238E27FC236}">
                    <a16:creationId xmlns:a16="http://schemas.microsoft.com/office/drawing/2014/main" id="{BD334DA6-71EA-B2DA-35DD-630C2FE5CDA7}"/>
                  </a:ext>
                </a:extLst>
              </p:cNvPr>
              <p:cNvSpPr txBox="1"/>
              <p:nvPr/>
            </p:nvSpPr>
            <p:spPr>
              <a:xfrm>
                <a:off x="1436291" y="4112515"/>
                <a:ext cx="9842851" cy="2585323"/>
              </a:xfrm>
              <a:prstGeom prst="rect">
                <a:avLst/>
              </a:prstGeom>
              <a:noFill/>
              <a:ln w="12700">
                <a:solidFill>
                  <a:srgbClr val="002060"/>
                </a:solidFill>
              </a:ln>
            </p:spPr>
            <p:txBody>
              <a:bodyPr wrap="square">
                <a:spAutoFit/>
              </a:bodyPr>
              <a:lstStyle/>
              <a:p>
                <a:r>
                  <a:rPr lang="en-US" dirty="0">
                    <a:latin typeface="Consolas" panose="020B0609020204030204" pitchFamily="49" charset="0"/>
                  </a:rPr>
                  <a:t>public String </a:t>
                </a:r>
                <a:r>
                  <a:rPr lang="en-US" dirty="0" err="1">
                    <a:latin typeface="Consolas" panose="020B0609020204030204" pitchFamily="49" charset="0"/>
                  </a:rPr>
                  <a:t>getState</a:t>
                </a:r>
                <a:r>
                  <a:rPr lang="en-US" dirty="0">
                    <a:latin typeface="Consolas" panose="020B0609020204030204" pitchFamily="49" charset="0"/>
                  </a:rPr>
                  <a:t>() {</a:t>
                </a:r>
              </a:p>
              <a:p>
                <a:r>
                  <a:rPr lang="en-US" dirty="0">
                    <a:latin typeface="Consolas" panose="020B0609020204030204" pitchFamily="49" charset="0"/>
                  </a:rPr>
                  <a:t>    StringBuilder state = new StringBuilder(5);</a:t>
                </a:r>
              </a:p>
              <a:p>
                <a:r>
                  <a:rPr lang="en-US" dirty="0">
                    <a:latin typeface="Consolas" panose="020B0609020204030204" pitchFamily="49" charset="0"/>
                  </a:rPr>
                  <a:t>    </a:t>
                </a:r>
                <a:r>
                  <a:rPr lang="en-US" dirty="0" err="1">
                    <a:latin typeface="Consolas" panose="020B0609020204030204" pitchFamily="49" charset="0"/>
                  </a:rPr>
                  <a:t>state.append</a:t>
                </a:r>
                <a:r>
                  <a:rPr lang="en-US" dirty="0">
                    <a:latin typeface="Consolas" panose="020B0609020204030204" pitchFamily="49" charset="0"/>
                  </a:rPr>
                  <a:t>(heater ? 'H' : 'h');</a:t>
                </a:r>
              </a:p>
              <a:p>
                <a:r>
                  <a:rPr lang="en-US" dirty="0">
                    <a:latin typeface="Consolas" panose="020B0609020204030204" pitchFamily="49" charset="0"/>
                  </a:rPr>
                  <a:t>    </a:t>
                </a:r>
                <a:r>
                  <a:rPr lang="en-US" dirty="0" err="1">
                    <a:latin typeface="Consolas" panose="020B0609020204030204" pitchFamily="49" charset="0"/>
                  </a:rPr>
                  <a:t>state.append</a:t>
                </a:r>
                <a:r>
                  <a:rPr lang="en-US" dirty="0">
                    <a:latin typeface="Consolas" panose="020B0609020204030204" pitchFamily="49" charset="0"/>
                  </a:rPr>
                  <a:t>(blower ? 'B' : 'b');</a:t>
                </a:r>
              </a:p>
              <a:p>
                <a:r>
                  <a:rPr lang="en-US" dirty="0">
                    <a:latin typeface="Consolas" panose="020B0609020204030204" pitchFamily="49" charset="0"/>
                  </a:rPr>
                  <a:t>    </a:t>
                </a:r>
                <a:r>
                  <a:rPr lang="en-US" dirty="0" err="1">
                    <a:latin typeface="Consolas" panose="020B0609020204030204" pitchFamily="49" charset="0"/>
                  </a:rPr>
                  <a:t>state.append</a:t>
                </a:r>
                <a:r>
                  <a:rPr lang="en-US" dirty="0">
                    <a:latin typeface="Consolas" panose="020B0609020204030204" pitchFamily="49" charset="0"/>
                  </a:rPr>
                  <a:t>(cooler ? 'C' : 'c');</a:t>
                </a:r>
              </a:p>
              <a:p>
                <a:r>
                  <a:rPr lang="en-US" dirty="0">
                    <a:latin typeface="Consolas" panose="020B0609020204030204" pitchFamily="49" charset="0"/>
                  </a:rPr>
                  <a:t>    </a:t>
                </a:r>
                <a:r>
                  <a:rPr lang="en-US" dirty="0" err="1">
                    <a:latin typeface="Consolas" panose="020B0609020204030204" pitchFamily="49" charset="0"/>
                  </a:rPr>
                  <a:t>state.append</a:t>
                </a:r>
                <a:r>
                  <a:rPr lang="en-US" dirty="0">
                    <a:latin typeface="Consolas" panose="020B0609020204030204" pitchFamily="49" charset="0"/>
                  </a:rPr>
                  <a:t>(</a:t>
                </a:r>
                <a:r>
                  <a:rPr lang="en-US" dirty="0" err="1">
                    <a:latin typeface="Consolas" panose="020B0609020204030204" pitchFamily="49" charset="0"/>
                  </a:rPr>
                  <a:t>hiTempAlarm</a:t>
                </a:r>
                <a:r>
                  <a:rPr lang="en-US" dirty="0">
                    <a:latin typeface="Consolas" panose="020B0609020204030204" pitchFamily="49" charset="0"/>
                  </a:rPr>
                  <a:t> ? 'H' : 'h');</a:t>
                </a:r>
              </a:p>
              <a:p>
                <a:r>
                  <a:rPr lang="en-US" dirty="0">
                    <a:latin typeface="Consolas" panose="020B0609020204030204" pitchFamily="49" charset="0"/>
                  </a:rPr>
                  <a:t>    </a:t>
                </a:r>
                <a:r>
                  <a:rPr lang="en-US" dirty="0" err="1">
                    <a:latin typeface="Consolas" panose="020B0609020204030204" pitchFamily="49" charset="0"/>
                  </a:rPr>
                  <a:t>state.append</a:t>
                </a:r>
                <a:r>
                  <a:rPr lang="en-US" dirty="0">
                    <a:latin typeface="Consolas" panose="020B0609020204030204" pitchFamily="49" charset="0"/>
                  </a:rPr>
                  <a:t>(</a:t>
                </a:r>
                <a:r>
                  <a:rPr lang="en-US" dirty="0" err="1">
                    <a:latin typeface="Consolas" panose="020B0609020204030204" pitchFamily="49" charset="0"/>
                  </a:rPr>
                  <a:t>loTempAlarm</a:t>
                </a:r>
                <a:r>
                  <a:rPr lang="en-US" dirty="0">
                    <a:latin typeface="Consolas" panose="020B0609020204030204" pitchFamily="49" charset="0"/>
                  </a:rPr>
                  <a:t> ? 'L' : 'l');</a:t>
                </a:r>
              </a:p>
              <a:p>
                <a:r>
                  <a:rPr lang="en-US" dirty="0">
                    <a:latin typeface="Consolas" panose="020B0609020204030204" pitchFamily="49" charset="0"/>
                  </a:rPr>
                  <a:t>    return </a:t>
                </a:r>
                <a:r>
                  <a:rPr lang="en-US" dirty="0" err="1">
                    <a:latin typeface="Consolas" panose="020B0609020204030204" pitchFamily="49" charset="0"/>
                  </a:rPr>
                  <a:t>state.toString</a:t>
                </a:r>
                <a:r>
                  <a:rPr lang="en-US" dirty="0">
                    <a:latin typeface="Consolas" panose="020B0609020204030204" pitchFamily="49" charset="0"/>
                  </a:rPr>
                  <a:t>();</a:t>
                </a:r>
              </a:p>
              <a:p>
                <a:r>
                  <a:rPr lang="en-US" dirty="0">
                    <a:latin typeface="Consolas" panose="020B0609020204030204" pitchFamily="49" charset="0"/>
                  </a:rPr>
                  <a:t>}</a:t>
                </a:r>
              </a:p>
            </p:txBody>
          </p:sp>
          <p:sp>
            <p:nvSpPr>
              <p:cNvPr id="15" name="TextBox 14">
                <a:extLst>
                  <a:ext uri="{FF2B5EF4-FFF2-40B4-BE49-F238E27FC236}">
                    <a16:creationId xmlns:a16="http://schemas.microsoft.com/office/drawing/2014/main" id="{FC472231-18BE-309D-8A97-0F5B24E36AEE}"/>
                  </a:ext>
                </a:extLst>
              </p:cNvPr>
              <p:cNvSpPr txBox="1"/>
              <p:nvPr/>
            </p:nvSpPr>
            <p:spPr>
              <a:xfrm>
                <a:off x="-139714" y="4589568"/>
                <a:ext cx="1539204" cy="1631216"/>
              </a:xfrm>
              <a:prstGeom prst="rect">
                <a:avLst/>
              </a:prstGeom>
              <a:noFill/>
            </p:spPr>
            <p:txBody>
              <a:bodyPr wrap="none" rtlCol="0">
                <a:spAutoFit/>
              </a:bodyPr>
              <a:lstStyle/>
              <a:p>
                <a:pPr algn="ctr"/>
                <a:r>
                  <a:rPr lang="en-US" sz="6000" dirty="0">
                    <a:solidFill>
                      <a:schemeClr val="accent6"/>
                    </a:solidFill>
                    <a:sym typeface="Wingdings" panose="05000000000000000000" pitchFamily="2" charset="2"/>
                  </a:rPr>
                  <a:t></a:t>
                </a:r>
              </a:p>
              <a:p>
                <a:pPr algn="ctr"/>
                <a:r>
                  <a:rPr lang="en-US" sz="2000" dirty="0">
                    <a:solidFill>
                      <a:schemeClr val="accent6"/>
                    </a:solidFill>
                    <a:sym typeface="Wingdings" panose="05000000000000000000" pitchFamily="2" charset="2"/>
                  </a:rPr>
                  <a:t>With </a:t>
                </a:r>
              </a:p>
              <a:p>
                <a:pPr algn="ctr"/>
                <a:r>
                  <a:rPr lang="en-US" sz="2000" dirty="0">
                    <a:solidFill>
                      <a:schemeClr val="accent6"/>
                    </a:solidFill>
                    <a:sym typeface="Wingdings" panose="05000000000000000000" pitchFamily="2" charset="2"/>
                  </a:rPr>
                  <a:t>StringBuilder</a:t>
                </a:r>
                <a:endParaRPr lang="en-US" sz="2000" dirty="0">
                  <a:solidFill>
                    <a:schemeClr val="accent6"/>
                  </a:solidFill>
                </a:endParaRPr>
              </a:p>
            </p:txBody>
          </p:sp>
          <p:sp>
            <p:nvSpPr>
              <p:cNvPr id="3" name="TextBox 2">
                <a:extLst>
                  <a:ext uri="{FF2B5EF4-FFF2-40B4-BE49-F238E27FC236}">
                    <a16:creationId xmlns:a16="http://schemas.microsoft.com/office/drawing/2014/main" id="{EC6FE534-1666-5779-CC7E-35DB093EE254}"/>
                  </a:ext>
                </a:extLst>
              </p:cNvPr>
              <p:cNvSpPr txBox="1"/>
              <p:nvPr/>
            </p:nvSpPr>
            <p:spPr>
              <a:xfrm>
                <a:off x="-139714" y="1904721"/>
                <a:ext cx="1539204" cy="1631216"/>
              </a:xfrm>
              <a:prstGeom prst="rect">
                <a:avLst/>
              </a:prstGeom>
              <a:noFill/>
            </p:spPr>
            <p:txBody>
              <a:bodyPr wrap="none" rtlCol="0">
                <a:spAutoFit/>
              </a:bodyPr>
              <a:lstStyle/>
              <a:p>
                <a:pPr algn="ctr"/>
                <a:r>
                  <a:rPr lang="en-US" sz="6000" dirty="0">
                    <a:solidFill>
                      <a:schemeClr val="accent6"/>
                    </a:solidFill>
                    <a:sym typeface="Wingdings" panose="05000000000000000000" pitchFamily="2" charset="2"/>
                  </a:rPr>
                  <a:t></a:t>
                </a:r>
              </a:p>
              <a:p>
                <a:pPr algn="ctr"/>
                <a:r>
                  <a:rPr lang="en-US" sz="2000" dirty="0">
                    <a:solidFill>
                      <a:schemeClr val="accent6"/>
                    </a:solidFill>
                    <a:sym typeface="Wingdings" panose="05000000000000000000" pitchFamily="2" charset="2"/>
                  </a:rPr>
                  <a:t>Without </a:t>
                </a:r>
              </a:p>
              <a:p>
                <a:pPr algn="ctr"/>
                <a:r>
                  <a:rPr lang="en-US" sz="2000" dirty="0">
                    <a:solidFill>
                      <a:schemeClr val="accent6"/>
                    </a:solidFill>
                    <a:sym typeface="Wingdings" panose="05000000000000000000" pitchFamily="2" charset="2"/>
                  </a:rPr>
                  <a:t>StringBuilder</a:t>
                </a:r>
                <a:endParaRPr lang="en-US" sz="2000" dirty="0">
                  <a:solidFill>
                    <a:schemeClr val="accent6"/>
                  </a:solidFill>
                </a:endParaRPr>
              </a:p>
            </p:txBody>
          </p:sp>
        </p:grpSp>
      </p:grpSp>
    </p:spTree>
    <p:extLst>
      <p:ext uri="{BB962C8B-B14F-4D97-AF65-F5344CB8AC3E}">
        <p14:creationId xmlns:p14="http://schemas.microsoft.com/office/powerpoint/2010/main" val="250831303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609513-01C1-756B-2837-400B337F6D0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040809-4935-D3F0-D6B0-C1B72C1C9710}"/>
              </a:ext>
            </a:extLst>
          </p:cNvPr>
          <p:cNvSpPr>
            <a:spLocks noGrp="1"/>
          </p:cNvSpPr>
          <p:nvPr>
            <p:ph type="title"/>
          </p:nvPr>
        </p:nvSpPr>
        <p:spPr/>
        <p:txBody>
          <a:bodyPr/>
          <a:lstStyle/>
          <a:p>
            <a:r>
              <a:rPr lang="en-US" dirty="0"/>
              <a:t>9.4. Single Concept per Test</a:t>
            </a:r>
          </a:p>
        </p:txBody>
      </p:sp>
      <p:sp>
        <p:nvSpPr>
          <p:cNvPr id="3" name="Content Placeholder 2">
            <a:extLst>
              <a:ext uri="{FF2B5EF4-FFF2-40B4-BE49-F238E27FC236}">
                <a16:creationId xmlns:a16="http://schemas.microsoft.com/office/drawing/2014/main" id="{13751C55-3902-3CF4-87D4-7CA3D2F5FA4D}"/>
              </a:ext>
            </a:extLst>
          </p:cNvPr>
          <p:cNvSpPr>
            <a:spLocks noGrp="1"/>
          </p:cNvSpPr>
          <p:nvPr>
            <p:ph idx="1"/>
          </p:nvPr>
        </p:nvSpPr>
        <p:spPr>
          <a:xfrm>
            <a:off x="838200" y="2690336"/>
            <a:ext cx="3317240" cy="2517775"/>
          </a:xfrm>
        </p:spPr>
        <p:txBody>
          <a:bodyPr>
            <a:normAutofit/>
          </a:bodyPr>
          <a:lstStyle/>
          <a:p>
            <a:pPr marL="0" indent="0">
              <a:buNone/>
            </a:pPr>
            <a:r>
              <a:rPr lang="en-US" dirty="0"/>
              <a:t>You should minimize the number of asserts per concept </a:t>
            </a:r>
            <a:r>
              <a:rPr lang="en-US" sz="3000" dirty="0"/>
              <a:t>and</a:t>
            </a:r>
            <a:r>
              <a:rPr lang="en-US" dirty="0"/>
              <a:t> test just one concept per test function. </a:t>
            </a:r>
          </a:p>
        </p:txBody>
      </p:sp>
      <p:sp>
        <p:nvSpPr>
          <p:cNvPr id="4" name="Content Placeholder 2">
            <a:extLst>
              <a:ext uri="{FF2B5EF4-FFF2-40B4-BE49-F238E27FC236}">
                <a16:creationId xmlns:a16="http://schemas.microsoft.com/office/drawing/2014/main" id="{8EF7696D-5CCC-AFB5-F685-8D05B20AC133}"/>
              </a:ext>
            </a:extLst>
          </p:cNvPr>
          <p:cNvSpPr txBox="1">
            <a:spLocks/>
          </p:cNvSpPr>
          <p:nvPr/>
        </p:nvSpPr>
        <p:spPr>
          <a:xfrm>
            <a:off x="4882491" y="1690688"/>
            <a:ext cx="6557669" cy="4517072"/>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sz="1200" dirty="0">
                <a:latin typeface="Consolas" panose="020B0609020204030204" pitchFamily="49" charset="0"/>
              </a:rPr>
              <a:t>public void </a:t>
            </a:r>
            <a:r>
              <a:rPr lang="en-US" sz="1200" dirty="0" err="1">
                <a:latin typeface="Consolas" panose="020B0609020204030204" pitchFamily="49" charset="0"/>
              </a:rPr>
              <a:t>testAddMonths</a:t>
            </a:r>
            <a:r>
              <a:rPr lang="en-US" sz="1200" dirty="0">
                <a:latin typeface="Consolas" panose="020B0609020204030204" pitchFamily="49" charset="0"/>
              </a:rPr>
              <a:t>() {</a:t>
            </a:r>
          </a:p>
          <a:p>
            <a:pPr marL="0" indent="0">
              <a:buFont typeface="Arial" panose="020B0604020202020204" pitchFamily="34" charset="0"/>
              <a:buNone/>
            </a:pP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SerialDate</a:t>
            </a:r>
            <a:r>
              <a:rPr lang="en-US" sz="1200" dirty="0">
                <a:solidFill>
                  <a:srgbClr val="FF0000"/>
                </a:solidFill>
                <a:latin typeface="Consolas" panose="020B0609020204030204" pitchFamily="49" charset="0"/>
              </a:rPr>
              <a:t> d1 = </a:t>
            </a:r>
            <a:r>
              <a:rPr lang="en-US" sz="1200" dirty="0" err="1">
                <a:solidFill>
                  <a:srgbClr val="FF0000"/>
                </a:solidFill>
                <a:latin typeface="Consolas" panose="020B0609020204030204" pitchFamily="49" charset="0"/>
              </a:rPr>
              <a:t>SerialDate.createInstance</a:t>
            </a:r>
            <a:r>
              <a:rPr lang="en-US" sz="1200" dirty="0">
                <a:solidFill>
                  <a:srgbClr val="FF0000"/>
                </a:solidFill>
                <a:latin typeface="Consolas" panose="020B0609020204030204" pitchFamily="49" charset="0"/>
              </a:rPr>
              <a:t>(31, 5, 2004);</a:t>
            </a:r>
          </a:p>
          <a:p>
            <a:pPr marL="0" indent="0">
              <a:buFont typeface="Arial" panose="020B0604020202020204" pitchFamily="34" charset="0"/>
              <a:buNone/>
            </a:pP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SerialDate</a:t>
            </a:r>
            <a:r>
              <a:rPr lang="en-US" sz="1200" dirty="0">
                <a:solidFill>
                  <a:srgbClr val="FF0000"/>
                </a:solidFill>
                <a:latin typeface="Consolas" panose="020B0609020204030204" pitchFamily="49" charset="0"/>
              </a:rPr>
              <a:t> d2 = </a:t>
            </a:r>
            <a:r>
              <a:rPr lang="en-US" sz="1200" dirty="0" err="1">
                <a:solidFill>
                  <a:srgbClr val="FF0000"/>
                </a:solidFill>
                <a:latin typeface="Consolas" panose="020B0609020204030204" pitchFamily="49" charset="0"/>
              </a:rPr>
              <a:t>SerialDate.addMonths</a:t>
            </a:r>
            <a:r>
              <a:rPr lang="en-US" sz="1200" dirty="0">
                <a:solidFill>
                  <a:srgbClr val="FF0000"/>
                </a:solidFill>
                <a:latin typeface="Consolas" panose="020B0609020204030204" pitchFamily="49" charset="0"/>
              </a:rPr>
              <a:t>(1, d1);</a:t>
            </a:r>
          </a:p>
          <a:p>
            <a:pPr marL="0" indent="0">
              <a:buFont typeface="Arial" panose="020B0604020202020204" pitchFamily="34" charset="0"/>
              <a:buNone/>
            </a:pP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assertEquals</a:t>
            </a:r>
            <a:r>
              <a:rPr lang="en-US" sz="1200" dirty="0">
                <a:solidFill>
                  <a:srgbClr val="FF0000"/>
                </a:solidFill>
                <a:latin typeface="Consolas" panose="020B0609020204030204" pitchFamily="49" charset="0"/>
              </a:rPr>
              <a:t>(30, d2.getDayOfMonth());</a:t>
            </a:r>
          </a:p>
          <a:p>
            <a:pPr marL="0" indent="0">
              <a:buFont typeface="Arial" panose="020B0604020202020204" pitchFamily="34" charset="0"/>
              <a:buNone/>
            </a:pP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assertEquals</a:t>
            </a:r>
            <a:r>
              <a:rPr lang="en-US" sz="1200" dirty="0">
                <a:solidFill>
                  <a:srgbClr val="FF0000"/>
                </a:solidFill>
                <a:latin typeface="Consolas" panose="020B0609020204030204" pitchFamily="49" charset="0"/>
              </a:rPr>
              <a:t>(6, d2.getMonth());</a:t>
            </a:r>
          </a:p>
          <a:p>
            <a:pPr marL="0" indent="0">
              <a:buFont typeface="Arial" panose="020B0604020202020204" pitchFamily="34" charset="0"/>
              <a:buNone/>
            </a:pPr>
            <a:r>
              <a:rPr lang="en-US" sz="1200" dirty="0">
                <a:solidFill>
                  <a:srgbClr val="FF0000"/>
                </a:solidFill>
                <a:latin typeface="Consolas" panose="020B0609020204030204" pitchFamily="49" charset="0"/>
              </a:rPr>
              <a:t>    </a:t>
            </a:r>
            <a:r>
              <a:rPr lang="en-US" sz="1200" dirty="0" err="1">
                <a:solidFill>
                  <a:srgbClr val="FF0000"/>
                </a:solidFill>
                <a:latin typeface="Consolas" panose="020B0609020204030204" pitchFamily="49" charset="0"/>
              </a:rPr>
              <a:t>assertEquals</a:t>
            </a:r>
            <a:r>
              <a:rPr lang="en-US" sz="1200" dirty="0">
                <a:solidFill>
                  <a:srgbClr val="FF0000"/>
                </a:solidFill>
                <a:latin typeface="Consolas" panose="020B0609020204030204" pitchFamily="49" charset="0"/>
              </a:rPr>
              <a:t>(2004, d2.getYYYY());</a:t>
            </a:r>
          </a:p>
          <a:p>
            <a:pPr marL="0" indent="0">
              <a:buFont typeface="Arial" panose="020B0604020202020204" pitchFamily="34" charset="0"/>
              <a:buNone/>
            </a:pPr>
            <a:r>
              <a:rPr lang="en-US" sz="1200" dirty="0">
                <a:solidFill>
                  <a:schemeClr val="accent4"/>
                </a:solidFill>
                <a:latin typeface="Consolas" panose="020B0609020204030204" pitchFamily="49" charset="0"/>
              </a:rPr>
              <a:t>    </a:t>
            </a:r>
            <a:r>
              <a:rPr lang="en-US" sz="1200" dirty="0" err="1">
                <a:solidFill>
                  <a:schemeClr val="accent4"/>
                </a:solidFill>
                <a:latin typeface="Consolas" panose="020B0609020204030204" pitchFamily="49" charset="0"/>
              </a:rPr>
              <a:t>SerialDate</a:t>
            </a:r>
            <a:r>
              <a:rPr lang="en-US" sz="1200" dirty="0">
                <a:solidFill>
                  <a:schemeClr val="accent4"/>
                </a:solidFill>
                <a:latin typeface="Consolas" panose="020B0609020204030204" pitchFamily="49" charset="0"/>
              </a:rPr>
              <a:t> d3 = </a:t>
            </a:r>
            <a:r>
              <a:rPr lang="en-US" sz="1200" dirty="0" err="1">
                <a:solidFill>
                  <a:schemeClr val="accent4"/>
                </a:solidFill>
                <a:latin typeface="Consolas" panose="020B0609020204030204" pitchFamily="49" charset="0"/>
              </a:rPr>
              <a:t>SerialDate.addMonths</a:t>
            </a:r>
            <a:r>
              <a:rPr lang="en-US" sz="1200" dirty="0">
                <a:solidFill>
                  <a:schemeClr val="accent4"/>
                </a:solidFill>
                <a:latin typeface="Consolas" panose="020B0609020204030204" pitchFamily="49" charset="0"/>
              </a:rPr>
              <a:t>(2, d1);</a:t>
            </a:r>
          </a:p>
          <a:p>
            <a:pPr marL="0" indent="0">
              <a:buFont typeface="Arial" panose="020B0604020202020204" pitchFamily="34" charset="0"/>
              <a:buNone/>
            </a:pPr>
            <a:r>
              <a:rPr lang="en-US" sz="1200" dirty="0">
                <a:solidFill>
                  <a:schemeClr val="accent4"/>
                </a:solidFill>
                <a:latin typeface="Consolas" panose="020B0609020204030204" pitchFamily="49" charset="0"/>
              </a:rPr>
              <a:t>    </a:t>
            </a:r>
            <a:r>
              <a:rPr lang="en-US" sz="1200" dirty="0" err="1">
                <a:solidFill>
                  <a:schemeClr val="accent4"/>
                </a:solidFill>
                <a:latin typeface="Consolas" panose="020B0609020204030204" pitchFamily="49" charset="0"/>
              </a:rPr>
              <a:t>assertEquals</a:t>
            </a:r>
            <a:r>
              <a:rPr lang="en-US" sz="1200" dirty="0">
                <a:solidFill>
                  <a:schemeClr val="accent4"/>
                </a:solidFill>
                <a:latin typeface="Consolas" panose="020B0609020204030204" pitchFamily="49" charset="0"/>
              </a:rPr>
              <a:t>(31, d3.getDayOfMonth());</a:t>
            </a:r>
          </a:p>
          <a:p>
            <a:pPr marL="0" indent="0">
              <a:buFont typeface="Arial" panose="020B0604020202020204" pitchFamily="34" charset="0"/>
              <a:buNone/>
            </a:pPr>
            <a:r>
              <a:rPr lang="en-US" sz="1200" dirty="0">
                <a:solidFill>
                  <a:schemeClr val="accent4"/>
                </a:solidFill>
                <a:latin typeface="Consolas" panose="020B0609020204030204" pitchFamily="49" charset="0"/>
              </a:rPr>
              <a:t>    </a:t>
            </a:r>
            <a:r>
              <a:rPr lang="en-US" sz="1200" dirty="0" err="1">
                <a:solidFill>
                  <a:schemeClr val="accent4"/>
                </a:solidFill>
                <a:latin typeface="Consolas" panose="020B0609020204030204" pitchFamily="49" charset="0"/>
              </a:rPr>
              <a:t>assertEquals</a:t>
            </a:r>
            <a:r>
              <a:rPr lang="en-US" sz="1200" dirty="0">
                <a:solidFill>
                  <a:schemeClr val="accent4"/>
                </a:solidFill>
                <a:latin typeface="Consolas" panose="020B0609020204030204" pitchFamily="49" charset="0"/>
              </a:rPr>
              <a:t>(7, d3.getMonth());</a:t>
            </a:r>
          </a:p>
          <a:p>
            <a:pPr marL="0" indent="0">
              <a:buFont typeface="Arial" panose="020B0604020202020204" pitchFamily="34" charset="0"/>
              <a:buNone/>
            </a:pPr>
            <a:r>
              <a:rPr lang="en-US" sz="1200" dirty="0">
                <a:solidFill>
                  <a:schemeClr val="accent4"/>
                </a:solidFill>
                <a:latin typeface="Consolas" panose="020B0609020204030204" pitchFamily="49" charset="0"/>
              </a:rPr>
              <a:t>    </a:t>
            </a:r>
            <a:r>
              <a:rPr lang="en-US" sz="1200" dirty="0" err="1">
                <a:solidFill>
                  <a:schemeClr val="accent4"/>
                </a:solidFill>
                <a:latin typeface="Consolas" panose="020B0609020204030204" pitchFamily="49" charset="0"/>
              </a:rPr>
              <a:t>assertEquals</a:t>
            </a:r>
            <a:r>
              <a:rPr lang="en-US" sz="1200" dirty="0">
                <a:solidFill>
                  <a:schemeClr val="accent4"/>
                </a:solidFill>
                <a:latin typeface="Consolas" panose="020B0609020204030204" pitchFamily="49" charset="0"/>
              </a:rPr>
              <a:t>(2004, d3.getYYYY());</a:t>
            </a:r>
          </a:p>
          <a:p>
            <a:pPr marL="0" indent="0">
              <a:buFont typeface="Arial" panose="020B0604020202020204" pitchFamily="34" charset="0"/>
              <a:buNone/>
            </a:pPr>
            <a:r>
              <a:rPr lang="en-US" sz="1200" dirty="0">
                <a:solidFill>
                  <a:schemeClr val="accent6"/>
                </a:solidFill>
                <a:latin typeface="Consolas" panose="020B0609020204030204" pitchFamily="49" charset="0"/>
              </a:rPr>
              <a:t>    </a:t>
            </a:r>
            <a:r>
              <a:rPr lang="en-US" sz="1200" dirty="0" err="1">
                <a:solidFill>
                  <a:schemeClr val="accent6"/>
                </a:solidFill>
                <a:latin typeface="Consolas" panose="020B0609020204030204" pitchFamily="49" charset="0"/>
              </a:rPr>
              <a:t>SerialDate</a:t>
            </a:r>
            <a:r>
              <a:rPr lang="en-US" sz="1200" dirty="0">
                <a:solidFill>
                  <a:schemeClr val="accent6"/>
                </a:solidFill>
                <a:latin typeface="Consolas" panose="020B0609020204030204" pitchFamily="49" charset="0"/>
              </a:rPr>
              <a:t> d4 = </a:t>
            </a:r>
            <a:r>
              <a:rPr lang="en-US" sz="1200" dirty="0" err="1">
                <a:solidFill>
                  <a:schemeClr val="accent6"/>
                </a:solidFill>
                <a:latin typeface="Consolas" panose="020B0609020204030204" pitchFamily="49" charset="0"/>
              </a:rPr>
              <a:t>SerialDate.addMonths</a:t>
            </a:r>
            <a:r>
              <a:rPr lang="en-US" sz="1200" dirty="0">
                <a:solidFill>
                  <a:schemeClr val="accent6"/>
                </a:solidFill>
                <a:latin typeface="Consolas" panose="020B0609020204030204" pitchFamily="49" charset="0"/>
              </a:rPr>
              <a:t>(1, </a:t>
            </a:r>
            <a:r>
              <a:rPr lang="en-US" sz="1200" dirty="0" err="1">
                <a:solidFill>
                  <a:schemeClr val="accent6"/>
                </a:solidFill>
                <a:latin typeface="Consolas" panose="020B0609020204030204" pitchFamily="49" charset="0"/>
              </a:rPr>
              <a:t>SerialDate.addMonths</a:t>
            </a:r>
            <a:r>
              <a:rPr lang="en-US" sz="1200" dirty="0">
                <a:solidFill>
                  <a:schemeClr val="accent6"/>
                </a:solidFill>
                <a:latin typeface="Consolas" panose="020B0609020204030204" pitchFamily="49" charset="0"/>
              </a:rPr>
              <a:t>(1, d1));</a:t>
            </a:r>
          </a:p>
          <a:p>
            <a:pPr marL="0" indent="0">
              <a:buFont typeface="Arial" panose="020B0604020202020204" pitchFamily="34" charset="0"/>
              <a:buNone/>
            </a:pPr>
            <a:r>
              <a:rPr lang="en-US" sz="1200" dirty="0">
                <a:solidFill>
                  <a:schemeClr val="accent6"/>
                </a:solidFill>
                <a:latin typeface="Consolas" panose="020B0609020204030204" pitchFamily="49" charset="0"/>
              </a:rPr>
              <a:t>    </a:t>
            </a:r>
            <a:r>
              <a:rPr lang="en-US" sz="1200" dirty="0" err="1">
                <a:solidFill>
                  <a:schemeClr val="accent6"/>
                </a:solidFill>
                <a:latin typeface="Consolas" panose="020B0609020204030204" pitchFamily="49" charset="0"/>
              </a:rPr>
              <a:t>assertEquals</a:t>
            </a:r>
            <a:r>
              <a:rPr lang="en-US" sz="1200" dirty="0">
                <a:solidFill>
                  <a:schemeClr val="accent6"/>
                </a:solidFill>
                <a:latin typeface="Consolas" panose="020B0609020204030204" pitchFamily="49" charset="0"/>
              </a:rPr>
              <a:t>(30, d4.getDayOfMonth());</a:t>
            </a:r>
          </a:p>
          <a:p>
            <a:pPr marL="0" indent="0">
              <a:buFont typeface="Arial" panose="020B0604020202020204" pitchFamily="34" charset="0"/>
              <a:buNone/>
            </a:pPr>
            <a:r>
              <a:rPr lang="en-US" sz="1200" dirty="0">
                <a:solidFill>
                  <a:schemeClr val="accent6"/>
                </a:solidFill>
                <a:latin typeface="Consolas" panose="020B0609020204030204" pitchFamily="49" charset="0"/>
              </a:rPr>
              <a:t>    </a:t>
            </a:r>
            <a:r>
              <a:rPr lang="en-US" sz="1200" dirty="0" err="1">
                <a:solidFill>
                  <a:schemeClr val="accent6"/>
                </a:solidFill>
                <a:latin typeface="Consolas" panose="020B0609020204030204" pitchFamily="49" charset="0"/>
              </a:rPr>
              <a:t>assertEquals</a:t>
            </a:r>
            <a:r>
              <a:rPr lang="en-US" sz="1200" dirty="0">
                <a:solidFill>
                  <a:schemeClr val="accent6"/>
                </a:solidFill>
                <a:latin typeface="Consolas" panose="020B0609020204030204" pitchFamily="49" charset="0"/>
              </a:rPr>
              <a:t>(7, d4.getMonth());</a:t>
            </a:r>
          </a:p>
          <a:p>
            <a:pPr marL="0" indent="0">
              <a:buFont typeface="Arial" panose="020B0604020202020204" pitchFamily="34" charset="0"/>
              <a:buNone/>
            </a:pPr>
            <a:r>
              <a:rPr lang="en-US" sz="1200" dirty="0">
                <a:solidFill>
                  <a:schemeClr val="accent6"/>
                </a:solidFill>
                <a:latin typeface="Consolas" panose="020B0609020204030204" pitchFamily="49" charset="0"/>
              </a:rPr>
              <a:t>    </a:t>
            </a:r>
            <a:r>
              <a:rPr lang="en-US" sz="1200" dirty="0" err="1">
                <a:solidFill>
                  <a:schemeClr val="accent6"/>
                </a:solidFill>
                <a:latin typeface="Consolas" panose="020B0609020204030204" pitchFamily="49" charset="0"/>
              </a:rPr>
              <a:t>assertEquals</a:t>
            </a:r>
            <a:r>
              <a:rPr lang="en-US" sz="1200" dirty="0">
                <a:solidFill>
                  <a:schemeClr val="accent6"/>
                </a:solidFill>
                <a:latin typeface="Consolas" panose="020B0609020204030204" pitchFamily="49" charset="0"/>
              </a:rPr>
              <a:t>(2004, d4.getYYYY());</a:t>
            </a:r>
          </a:p>
          <a:p>
            <a:pPr marL="0" indent="0">
              <a:buFont typeface="Arial" panose="020B0604020202020204" pitchFamily="34" charset="0"/>
              <a:buNone/>
            </a:pPr>
            <a:r>
              <a:rPr lang="en-US" sz="1200" dirty="0">
                <a:latin typeface="Consolas" panose="020B0609020204030204" pitchFamily="49" charset="0"/>
              </a:rPr>
              <a:t>}</a:t>
            </a:r>
          </a:p>
        </p:txBody>
      </p:sp>
    </p:spTree>
    <p:extLst>
      <p:ext uri="{BB962C8B-B14F-4D97-AF65-F5344CB8AC3E}">
        <p14:creationId xmlns:p14="http://schemas.microsoft.com/office/powerpoint/2010/main" val="20186067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288118-7045-6417-B6BF-76FF434561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0844382-A2F1-30F4-4465-CC9D6155B7A1}"/>
              </a:ext>
            </a:extLst>
          </p:cNvPr>
          <p:cNvSpPr>
            <a:spLocks noGrp="1"/>
          </p:cNvSpPr>
          <p:nvPr>
            <p:ph type="title"/>
          </p:nvPr>
        </p:nvSpPr>
        <p:spPr/>
        <p:txBody>
          <a:bodyPr/>
          <a:lstStyle/>
          <a:p>
            <a:r>
              <a:rPr lang="en-US" dirty="0"/>
              <a:t>9.5. F.I.R.S.T</a:t>
            </a:r>
          </a:p>
        </p:txBody>
      </p:sp>
      <p:sp>
        <p:nvSpPr>
          <p:cNvPr id="3" name="Content Placeholder 2">
            <a:extLst>
              <a:ext uri="{FF2B5EF4-FFF2-40B4-BE49-F238E27FC236}">
                <a16:creationId xmlns:a16="http://schemas.microsoft.com/office/drawing/2014/main" id="{55617DA9-1C7D-E377-D581-DC8992905544}"/>
              </a:ext>
            </a:extLst>
          </p:cNvPr>
          <p:cNvSpPr>
            <a:spLocks noGrp="1"/>
          </p:cNvSpPr>
          <p:nvPr>
            <p:ph idx="1"/>
          </p:nvPr>
        </p:nvSpPr>
        <p:spPr/>
        <p:txBody>
          <a:bodyPr>
            <a:normAutofit/>
          </a:bodyPr>
          <a:lstStyle/>
          <a:p>
            <a:r>
              <a:rPr lang="en-US" b="1" dirty="0"/>
              <a:t>Fast</a:t>
            </a:r>
            <a:r>
              <a:rPr lang="en-US" dirty="0"/>
              <a:t> Tests should be fast. They should run quickly.</a:t>
            </a:r>
          </a:p>
          <a:p>
            <a:r>
              <a:rPr lang="en-US" b="1" dirty="0"/>
              <a:t>Independent</a:t>
            </a:r>
            <a:r>
              <a:rPr lang="en-US" dirty="0"/>
              <a:t> Tests should not depend on each other. You should be able to run each test independently and in any order you like.</a:t>
            </a:r>
          </a:p>
          <a:p>
            <a:r>
              <a:rPr lang="en-US" b="1" dirty="0"/>
              <a:t>Repeatable</a:t>
            </a:r>
            <a:r>
              <a:rPr lang="en-US" dirty="0"/>
              <a:t> Tests should be repeatable in any environment.</a:t>
            </a:r>
          </a:p>
          <a:p>
            <a:r>
              <a:rPr lang="en-US" b="1" dirty="0"/>
              <a:t>Self-Validating</a:t>
            </a:r>
            <a:r>
              <a:rPr lang="en-US" dirty="0"/>
              <a:t> The tests should have a </a:t>
            </a:r>
            <a:r>
              <a:rPr lang="en-US" dirty="0" err="1"/>
              <a:t>boolean</a:t>
            </a:r>
            <a:r>
              <a:rPr lang="en-US" dirty="0"/>
              <a:t> output. Either they pass or fail. </a:t>
            </a:r>
          </a:p>
          <a:p>
            <a:r>
              <a:rPr lang="en-US" b="1" dirty="0"/>
              <a:t>Timely</a:t>
            </a:r>
            <a:r>
              <a:rPr lang="en-US" dirty="0"/>
              <a:t> The tests need to be written in a timely fashion. Unit tests should be written </a:t>
            </a:r>
            <a:r>
              <a:rPr lang="en-US" dirty="0" err="1"/>
              <a:t>justbefore</a:t>
            </a:r>
            <a:r>
              <a:rPr lang="en-US" dirty="0"/>
              <a:t> the production code that makes them pass.</a:t>
            </a:r>
          </a:p>
        </p:txBody>
      </p:sp>
    </p:spTree>
    <p:extLst>
      <p:ext uri="{BB962C8B-B14F-4D97-AF65-F5344CB8AC3E}">
        <p14:creationId xmlns:p14="http://schemas.microsoft.com/office/powerpoint/2010/main" val="144344378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368</TotalTime>
  <Words>1341</Words>
  <Application>Microsoft Office PowerPoint</Application>
  <PresentationFormat>Widescreen</PresentationFormat>
  <Paragraphs>116</Paragraphs>
  <Slides>9</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9</vt:i4>
      </vt:variant>
    </vt:vector>
  </HeadingPairs>
  <TitlesOfParts>
    <vt:vector size="16" baseType="lpstr">
      <vt:lpstr>Aptos</vt:lpstr>
      <vt:lpstr>Arial</vt:lpstr>
      <vt:lpstr>Calibri</vt:lpstr>
      <vt:lpstr>Cambria Math</vt:lpstr>
      <vt:lpstr>Consolas</vt:lpstr>
      <vt:lpstr>Wingdings</vt:lpstr>
      <vt:lpstr>Office Theme</vt:lpstr>
      <vt:lpstr>9. Unit tests</vt:lpstr>
      <vt:lpstr>9.1. The Three Laws of TDD</vt:lpstr>
      <vt:lpstr>9.2. Keeping Tests Clean </vt:lpstr>
      <vt:lpstr>9.3. Clean Tests</vt:lpstr>
      <vt:lpstr>9.3. Clean Tests</vt:lpstr>
      <vt:lpstr>9.3. Clean Tests</vt:lpstr>
      <vt:lpstr>9.3. Clean Tests</vt:lpstr>
      <vt:lpstr>9.4. Single Concept per Test</vt:lpstr>
      <vt:lpstr>9.5. F.I.R.S.T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Dam Viet Anh 20204627</dc:creator>
  <cp:lastModifiedBy>Dam Viet Anh 20204627</cp:lastModifiedBy>
  <cp:revision>144</cp:revision>
  <dcterms:created xsi:type="dcterms:W3CDTF">2025-05-18T09:40:04Z</dcterms:created>
  <dcterms:modified xsi:type="dcterms:W3CDTF">2025-05-18T15:48:57Z</dcterms:modified>
</cp:coreProperties>
</file>