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  <p:sldId id="269" r:id="rId9"/>
    <p:sldId id="27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CF2-3AA8-42A7-B1E4-2C0D4E3DE1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D30B-BF9F-4616-A89F-09D05E86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43E6E-43E5-BB7D-7716-24C885DA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6301-DD58-9AF0-B5F8-BA0C67AB6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87ED2-EDD9-F031-D1EE-971E599F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016B-359D-6FFD-5E96-C4644DE2A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9D4C-55DD-4AC9-5E01-A43BFB04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BB334-9B4F-4D6B-84E3-ACDE99DAE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7DE52-D7E6-74F8-EBA4-AA4334603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5935-F175-D80E-45D8-AB63D280C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8F84-FB25-7922-CA14-FDCC9486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8A332-39A5-B5AA-5062-846D38F49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CD0CFF-4B53-D665-4905-990A667EC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99A6-DCB4-B10E-2880-E37935C71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BB7E-747E-E06D-6005-BF11CB31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FC6A4-1D12-2C2A-74C2-895089EC4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5E0EE-8E25-8787-8B1E-01460538D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4A373-0919-519E-F5EF-72E37D57F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0F31-ADC1-AB61-1A6E-26E05FBD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C5220-28CC-5C3F-F8E4-FABAF8321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E40D3-10B9-3D86-F47A-27A2D767C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1A64-C0D3-3584-D419-E97654C4E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9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30B3-2F08-6BD3-DD30-4165D017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0A5DB-B49B-525E-F1D5-21A85A625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57DF9-5A45-F650-978D-D8DB161F7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4FD8-9584-10EE-B01D-DF39B92F2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AAAAD-1A7C-6CFE-561B-D701A95D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A376B-8256-C6EF-15EE-FB391C26E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88035-CC7D-3272-F85A-BAA19ECCA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52E3D-5C9C-9AF2-A605-5695A2BE4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8719-8C17-547A-79F0-0100BE75A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ED3A6-93D1-460C-E786-70FF5EEE9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5BF92-D45F-8D99-E020-1F9B20820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4A3F-974D-E886-2BC0-488FF7F5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479B-CD67-E195-AE95-462767A86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E952C-4489-23DB-2141-ACB2BBF2B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96A74-3737-123B-10BA-1332B3F85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29A8-8D4E-230B-C925-1636B7E25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E31A-CA62-7D7A-0E5A-E614595CF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7945B-87D1-5E45-38CF-69849E2F4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7DA7A-9494-E968-6BF6-CA9D8F569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8C00-67A8-106C-4A56-8F46896E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D30B-BF9F-4616-A89F-09D05E86F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B198-0752-5F7B-A637-7FBE535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E9BA6-83C7-EE90-125D-75DB2BEE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AC96-99D6-4354-49DD-FC160171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8287-D190-9A93-17C2-58306AEB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159F-0DE4-6DF6-B1FC-3FD70ED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7180-DEC5-A927-E868-71C49031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A205-867C-FA79-2F37-97D84060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094F-1173-B590-53BD-AAE5599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717A-C799-BF44-AEB1-5DB5FA9A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3C27-A0DC-6D2C-776A-DCB44F7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AD302-39EF-AB4B-65DF-1EA0B653C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F275-1410-B42C-CE8B-86D5FB17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7267-73C3-C895-5F96-C28B4A3D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6AB2-5EB2-CB3E-AC8A-CB5826E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6C6B-3DA3-76F3-1611-92614A04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1FA8-1548-76E5-ED73-F11A94C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5C4A-2F40-80A0-99CC-A86C6C8A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B06D-3E07-7CE5-CE57-E948098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CE34-0B16-7FC6-0754-C174F2F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1BEC-E781-0A22-6DFE-33733DC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AC74-48C7-6A33-A8E7-53F43DA1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39FB-9A01-F48B-B996-B2CDD904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4A6D-9E35-4D35-44F9-D732727F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7D86-2097-0282-E6C2-FF5A4DDD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A4F4-BB33-3B88-3D27-8094F67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7157-A6C8-00EB-D1BA-1108DA5A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6F7D-038D-EAC4-0A5A-3A57AF2F0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CA5BD-81A1-855F-98B8-9B82B907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F7FF-0062-E621-0A2B-731E614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BCDD-C7FB-E42F-7508-A1567146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B5D6-47E5-05D7-7B0E-E1C7B341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0FCA-8D37-36D6-2686-C96658F0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2EC6-1EA2-BFDD-B4FD-F7D6D925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89D7-8996-F283-282D-A4E6115C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AEB76-0CF3-ACBC-E938-83348DFD6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2A1EF-7137-16CD-E5CE-DBA42466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515C3-77AC-4430-BA98-2124C6FC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B211D-E0C0-F67E-91B6-0369948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AB98F-C86C-3EA4-97FC-F0FCDAC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9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42D8-F875-85DB-EF8A-5FD525B7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B1429-4079-EAD0-B0A4-AF47131C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AB0B7-E08C-42C9-5A74-75B83808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F9391-B283-426F-736E-8122727C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CCA6-C874-D8E9-5EBE-E8403EA6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CFD7-2A4F-7BB5-1571-91470259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F34A-BED9-1CF8-90EB-54DF2FE4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1ABC-C3AD-5C0A-9C9D-0E6E06A9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4B9B-FA6B-F15F-309A-CBD0E07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3C09-84D9-0056-F18D-99C78A88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5658-CC00-FF8E-E384-541A878E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DCEC-48A6-17E6-5ED6-80854F42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01AD-A07E-2C7B-AD52-1A454C66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89EB-0B7C-672A-7FB8-5A1BF8A0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7B99-4031-BEDD-23C0-ADFCD66E2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9F973-7715-43AF-12D2-E16ABB5B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58A9-72A3-8F0D-2838-BF7F6408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5EEC-2E1C-56E1-9F25-4054F9EE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C11E8-3BCB-D283-DF35-A4110E46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7FDEE-9516-E6FE-A36C-78C40D4D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DCDB-7F19-A12A-94B8-52FC4A34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2828-4BDD-EB7C-FCF5-9819DC46B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81DC5-712B-4DB0-B799-EA4311CC7BD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8EE5A-3E38-210C-A8DB-15984C0D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C631-BB74-50CD-4257-2BA39B5B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E0840-EB4C-49B7-B5A9-76D87252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FB47F-AD92-DF4C-45DE-74EBE1972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7C57-17F2-D949-C2E7-3A25F36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Non-type template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6CA9-B13A-1D39-B06A-49E7EEA3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909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non-type template parameter is a template parameter with a fixed type that serves as a placeholder for a </a:t>
            </a:r>
            <a:r>
              <a:rPr lang="en-US" sz="1800" dirty="0" err="1">
                <a:latin typeface="Comic Sans MS" panose="030F0702030302020204" pitchFamily="66" charset="0"/>
              </a:rPr>
              <a:t>constexpr</a:t>
            </a:r>
            <a:r>
              <a:rPr lang="en-US" sz="1800" dirty="0">
                <a:latin typeface="Comic Sans MS" panose="030F0702030302020204" pitchFamily="66" charset="0"/>
              </a:rPr>
              <a:t> value passed in as a template argument.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non-type template parameter can be any of the following types: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Comic Sans MS" panose="030F0702030302020204" pitchFamily="66" charset="0"/>
              </a:rPr>
              <a:t>An integral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Comic Sans MS" panose="030F0702030302020204" pitchFamily="66" charset="0"/>
              </a:rPr>
              <a:t>An enumeration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Comic Sans MS" panose="030F0702030302020204" pitchFamily="66" charset="0"/>
              </a:rPr>
              <a:t>std::</a:t>
            </a:r>
            <a:r>
              <a:rPr lang="en-US" sz="1400" dirty="0" err="1">
                <a:latin typeface="Comic Sans MS" panose="030F0702030302020204" pitchFamily="66" charset="0"/>
              </a:rPr>
              <a:t>nullptr_t</a:t>
            </a:r>
            <a:endParaRPr lang="en-US" sz="1400" dirty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Comic Sans MS" panose="030F0702030302020204" pitchFamily="66" charset="0"/>
              </a:rPr>
              <a:t>A pointer or reference to an object or a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Comic Sans MS" panose="030F0702030302020204" pitchFamily="66" charset="0"/>
              </a:rPr>
              <a:t>A pointer or reference to a member object or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 floating point type (since C++20)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omic Sans MS" panose="030F0702030302020204" pitchFamily="66" charset="0"/>
              </a:rPr>
              <a:t>Array and function types may be written in a template declaration, but they are automatically replaced by pointer to object and pointer to function as appropriate.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std::</a:t>
            </a:r>
            <a:r>
              <a:rPr lang="en-US" sz="1800" dirty="0" err="1">
                <a:latin typeface="Comic Sans MS" panose="030F0702030302020204" pitchFamily="66" charset="0"/>
              </a:rPr>
              <a:t>bitset</a:t>
            </a:r>
            <a:r>
              <a:rPr lang="en-US" sz="1800" dirty="0">
                <a:latin typeface="Comic Sans MS" panose="030F0702030302020204" pitchFamily="66" charset="0"/>
              </a:rPr>
              <a:t> is an example of using non-type template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56B32-AA1E-35CE-BA70-62D33C8F1992}"/>
              </a:ext>
            </a:extLst>
          </p:cNvPr>
          <p:cNvSpPr txBox="1"/>
          <p:nvPr/>
        </p:nvSpPr>
        <p:spPr>
          <a:xfrm>
            <a:off x="3048000" y="4949760"/>
            <a:ext cx="6096000" cy="15431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The &lt;8&gt; is a non-type template parameter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bits{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0b0000'0101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94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464C-4C8A-7475-F2EC-1F1790C13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2695-5299-736E-E2A8-EF86C118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3F77-609B-F3FB-2C74-DF80A892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760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Using function 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89930-2040-5B60-6632-82B093496707}"/>
              </a:ext>
            </a:extLst>
          </p:cNvPr>
          <p:cNvSpPr txBox="1"/>
          <p:nvPr/>
        </p:nvSpPr>
        <p:spPr>
          <a:xfrm>
            <a:off x="2492711" y="1784275"/>
            <a:ext cx="7410047" cy="45952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compare)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(compare(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&gt; b;}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compareDesc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b;}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34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18D64-B2B9-B777-2D5A-1BAA9B722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B25-22F3-4596-DC23-A0F23DAD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BE5D-9D68-B4AA-ED5A-C3F4EE6C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760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Using function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6B6E2-B119-8E30-5C84-2A6747F148E0}"/>
              </a:ext>
            </a:extLst>
          </p:cNvPr>
          <p:cNvSpPr txBox="1"/>
          <p:nvPr/>
        </p:nvSpPr>
        <p:spPr>
          <a:xfrm>
            <a:off x="2628899" y="1972790"/>
            <a:ext cx="7565688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compare)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(compare(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&gt; b;}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compareDesc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b;}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85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6B7AF-FBBD-2AF5-C894-7605E5EBF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9912-162E-F363-E9FD-B98A0FC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03DF-CC8D-175F-FE62-FAD6C4AE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760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Using function in functional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F79D3-AB66-FA09-DBAB-F8F27D9A5056}"/>
              </a:ext>
            </a:extLst>
          </p:cNvPr>
          <p:cNvSpPr txBox="1"/>
          <p:nvPr/>
        </p:nvSpPr>
        <p:spPr>
          <a:xfrm>
            <a:off x="1447395" y="1992708"/>
            <a:ext cx="9297211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function&lt;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compare)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(compare(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&gt; b;}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compareDesc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b;}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compareAsc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9DFF-F97A-1D79-7F25-9BB9D742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F1D4-CBDC-0D48-76E1-9135BA8B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Non-type template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B93B-D98A-CBDF-7A5D-99BEAC81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5492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non-type template parameter is a template parameter with a fixed type that serves as a placeholder for a </a:t>
            </a:r>
            <a:r>
              <a:rPr 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constexpr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value </a:t>
            </a:r>
            <a:r>
              <a:rPr lang="en-US" sz="1800" dirty="0">
                <a:latin typeface="Comic Sans MS" panose="030F0702030302020204" pitchFamily="66" charset="0"/>
              </a:rPr>
              <a:t>passed in as a template argument.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94FAD-70A6-1C22-0D4E-66CD45467BC1}"/>
              </a:ext>
            </a:extLst>
          </p:cNvPr>
          <p:cNvSpPr txBox="1"/>
          <p:nvPr/>
        </p:nvSpPr>
        <p:spPr>
          <a:xfrm>
            <a:off x="1904595" y="2397607"/>
            <a:ext cx="8382811" cy="42295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N&gt;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 will be evaluated at compile time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printIntAsBits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((n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printIntAsBits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 will be evaluated at runtime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((x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printIntAsBits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0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B2AD9-69D7-7C01-A40D-93E43A256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F13-4CF7-26A3-6524-13573B6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2FEC-FF59-4FD4-EF0E-153A5981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876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Functions are stored in the read-only code segment (text segment) of memory.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When calling a function, the IP (instruction pointer) will jump to the function address.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-&gt; You can also use pointer to point to a function’s address -&gt; function 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E509E-DC5D-01D3-4C10-CAE091BC7E4D}"/>
              </a:ext>
            </a:extLst>
          </p:cNvPr>
          <p:cNvSpPr txBox="1"/>
          <p:nvPr/>
        </p:nvSpPr>
        <p:spPr>
          <a:xfrm>
            <a:off x="3048810" y="2756779"/>
            <a:ext cx="7184687" cy="1902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*&gt;(foo)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89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66DF-7C45-0316-FFA6-604055D0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53EF-F838-33A7-7F6D-7588460F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64B2-A4A9-63B1-2B74-E9C16F9E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32556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Function pointer declaration is quite hard to read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pointer can be assigned by any function that match the parameter types and return type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You can call function pointer as other normal functions (implicit) or explicit dereference it before calling.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Default arguments don’t work for functions called through function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3A61C-B61E-37A2-6BD3-88C7A6253B2E}"/>
              </a:ext>
            </a:extLst>
          </p:cNvPr>
          <p:cNvSpPr txBox="1"/>
          <p:nvPr/>
        </p:nvSpPr>
        <p:spPr>
          <a:xfrm>
            <a:off x="2595258" y="2605087"/>
            <a:ext cx="700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>
                <a:latin typeface="Comic Sans MS" panose="030F0702030302020204" pitchFamily="66" charset="0"/>
              </a:rPr>
              <a:t>return_type</a:t>
            </a:r>
            <a:r>
              <a:rPr lang="en-US" dirty="0">
                <a:latin typeface="Comic Sans MS" panose="030F0702030302020204" pitchFamily="66" charset="0"/>
              </a:rPr>
              <a:t>&gt; (*&lt;</a:t>
            </a:r>
            <a:r>
              <a:rPr lang="en-US" dirty="0" err="1">
                <a:latin typeface="Comic Sans MS" panose="030F0702030302020204" pitchFamily="66" charset="0"/>
              </a:rPr>
              <a:t>name_of_ptr</a:t>
            </a:r>
            <a:r>
              <a:rPr lang="en-US" dirty="0">
                <a:latin typeface="Comic Sans MS" panose="030F0702030302020204" pitchFamily="66" charset="0"/>
              </a:rPr>
              <a:t>&gt;)(&lt;</a:t>
            </a:r>
            <a:r>
              <a:rPr lang="en-US" dirty="0" err="1">
                <a:latin typeface="Comic Sans MS" panose="030F0702030302020204" pitchFamily="66" charset="0"/>
              </a:rPr>
              <a:t>data_type_of_parameters</a:t>
            </a:r>
            <a:r>
              <a:rPr lang="en-US" dirty="0">
                <a:latin typeface="Comic Sans MS" panose="030F0702030302020204" pitchFamily="66" charset="0"/>
              </a:rPr>
              <a:t>&gt;);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A1593-154E-CA19-0967-8E1AEEEBB348}"/>
              </a:ext>
            </a:extLst>
          </p:cNvPr>
          <p:cNvSpPr txBox="1"/>
          <p:nvPr/>
        </p:nvSpPr>
        <p:spPr>
          <a:xfrm>
            <a:off x="712550" y="3154397"/>
            <a:ext cx="5075407" cy="33384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"foo: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foo;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bar;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915A7-071E-9AF3-29D8-1211E1D433D6}"/>
              </a:ext>
            </a:extLst>
          </p:cNvPr>
          <p:cNvSpPr txBox="1"/>
          <p:nvPr/>
        </p:nvSpPr>
        <p:spPr>
          <a:xfrm>
            <a:off x="6404045" y="3154397"/>
            <a:ext cx="4978131" cy="33384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"foo: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foo;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(*f)(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bar;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(*f)(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95CC-7524-3F96-2F91-2DB617D1E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E81-826D-E86E-3549-761AF652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1477-301E-5A25-5BE5-C7C3E29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87673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Remember that we have type alias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BF0D4-E2A9-1CEC-9D99-175F208F03CB}"/>
              </a:ext>
            </a:extLst>
          </p:cNvPr>
          <p:cNvSpPr txBox="1"/>
          <p:nvPr/>
        </p:nvSpPr>
        <p:spPr>
          <a:xfrm>
            <a:off x="3048811" y="2171393"/>
            <a:ext cx="6094378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FuncVoidInt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"foo: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FuncVoidInt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foo;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 = bar;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DA7F-D539-2FDB-D301-32672B99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6B25-BC74-CD35-3592-D12BCE7A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C3AB-10FF-AAC7-FFCA-4D37925F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7607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Functions used as arguments to another function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Can be implemented by: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Function pointer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Function template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Function in &lt;functional&gt; header</a:t>
            </a:r>
          </a:p>
        </p:txBody>
      </p:sp>
    </p:spTree>
    <p:extLst>
      <p:ext uri="{BB962C8B-B14F-4D97-AF65-F5344CB8AC3E}">
        <p14:creationId xmlns:p14="http://schemas.microsoft.com/office/powerpoint/2010/main" val="328502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C65A-70E3-4CA8-DE52-6E1FF6E8F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1F55-F123-81A5-CF52-8A89E95A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Anonymous function (lambda)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DAB7-0F5C-E1CA-B1C3-77570378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17607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 lambda expression allows us to define an anonymous function (unnamed) as close to where it is used as possible.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 descr="What is a lambda expression in C++? | CodeYZ.com">
            <a:extLst>
              <a:ext uri="{FF2B5EF4-FFF2-40B4-BE49-F238E27FC236}">
                <a16:creationId xmlns:a16="http://schemas.microsoft.com/office/drawing/2014/main" id="{6C056360-7F45-508B-9EE7-292EB1AE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94" y="2397631"/>
            <a:ext cx="7742811" cy="387140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1264D-1A72-BBFF-349E-AEFAA81F7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5BE5-9F21-8F98-2C1C-C025FD53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Anonymous function (lambda)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2C19E-FE5D-61C9-E1A0-42738446A4F9}"/>
              </a:ext>
            </a:extLst>
          </p:cNvPr>
          <p:cNvSpPr txBox="1"/>
          <p:nvPr/>
        </p:nvSpPr>
        <p:spPr>
          <a:xfrm>
            <a:off x="216440" y="2001974"/>
            <a:ext cx="5425603" cy="38770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stdio_doing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a)){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stdio_doing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CF2C9-6C36-A0C4-4506-2C42829CFFFA}"/>
              </a:ext>
            </a:extLst>
          </p:cNvPr>
          <p:cNvSpPr txBox="1"/>
          <p:nvPr/>
        </p:nvSpPr>
        <p:spPr>
          <a:xfrm>
            <a:off x="6001967" y="2361047"/>
            <a:ext cx="5496127" cy="35180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a)){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 = a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17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443F9-E484-9E51-2AD2-6842EC4E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BE2-D86A-03E3-BD20-44423FF1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Anonymous function (lambda) – capture clause</a:t>
            </a:r>
          </a:p>
        </p:txBody>
      </p:sp>
    </p:spTree>
    <p:extLst>
      <p:ext uri="{BB962C8B-B14F-4D97-AF65-F5344CB8AC3E}">
        <p14:creationId xmlns:p14="http://schemas.microsoft.com/office/powerpoint/2010/main" val="56608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1682</Words>
  <Application>Microsoft Office PowerPoint</Application>
  <PresentationFormat>Widescreen</PresentationFormat>
  <Paragraphs>236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Non-type template parameter</vt:lpstr>
      <vt:lpstr>Non-type template parameter</vt:lpstr>
      <vt:lpstr>Function pointer</vt:lpstr>
      <vt:lpstr>Function pointer</vt:lpstr>
      <vt:lpstr>Function pointer</vt:lpstr>
      <vt:lpstr>Function callback</vt:lpstr>
      <vt:lpstr>Anonymous function (lambda)</vt:lpstr>
      <vt:lpstr>Anonymous function (lambda)</vt:lpstr>
      <vt:lpstr>Anonymous function (lambda) – capture clause</vt:lpstr>
      <vt:lpstr>Function callback</vt:lpstr>
      <vt:lpstr>Function callback</vt:lpstr>
      <vt:lpstr>Function callback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69</cp:revision>
  <dcterms:created xsi:type="dcterms:W3CDTF">2024-12-14T03:03:07Z</dcterms:created>
  <dcterms:modified xsi:type="dcterms:W3CDTF">2024-12-15T17:20:58Z</dcterms:modified>
</cp:coreProperties>
</file>