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6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5" r:id="rId6"/>
    <p:sldId id="266" r:id="rId7"/>
    <p:sldId id="288" r:id="rId8"/>
    <p:sldId id="298" r:id="rId9"/>
    <p:sldId id="297" r:id="rId10"/>
    <p:sldId id="261" r:id="rId11"/>
    <p:sldId id="262" r:id="rId12"/>
    <p:sldId id="272" r:id="rId13"/>
    <p:sldId id="273" r:id="rId14"/>
    <p:sldId id="290" r:id="rId15"/>
    <p:sldId id="291" r:id="rId16"/>
    <p:sldId id="292" r:id="rId17"/>
    <p:sldId id="293" r:id="rId18"/>
    <p:sldId id="263" r:id="rId19"/>
    <p:sldId id="269" r:id="rId20"/>
    <p:sldId id="274" r:id="rId21"/>
    <p:sldId id="275" r:id="rId22"/>
    <p:sldId id="276" r:id="rId23"/>
    <p:sldId id="268" r:id="rId24"/>
    <p:sldId id="270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7" r:id="rId35"/>
    <p:sldId id="286" r:id="rId36"/>
    <p:sldId id="264" r:id="rId37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809" autoAdjust="0"/>
    <p:restoredTop sz="94364" autoAdjust="0"/>
  </p:normalViewPr>
  <p:slideViewPr>
    <p:cSldViewPr>
      <p:cViewPr>
        <p:scale>
          <a:sx n="70" d="100"/>
          <a:sy n="70" d="100"/>
        </p:scale>
        <p:origin x="-882" y="-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0F95-349F-4FCE-B024-FB2A5226AE93}" type="datetimeFigureOut">
              <a:rPr lang="vi-VN" smtClean="0"/>
              <a:t>03/09/2019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03917-8671-4F0D-B8A6-AACFAD16A5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695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CLR là nền tảng của .NET Framework. Chúng ta có thể hiểu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 như là một agent quản lý mã nguồn khi nó được thực thi, cung cấp các dịch vụ cốt lõi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như: quản lý bộ nhớ, quản lý tiểu trình, và quản lý từ xa. Ngoài ra nó còn thúc đẩy việc sử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 kiểu an toàn và các hình thức khác của việc chính xác mã nguồn, đảm bảo cho việc thực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 được bảo mật và mạnh mẽ. Thật vậy, khái niệm quản lý mã nguồn là nguyên lý nền tảng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 runtime. Mã nguồn mà đích tới runtime thì được biết như là mã nguồn được quản lý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(managed code). Trong khi đó mã nguồn mà không có đích tới runtime thì được biết như mã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nguồn không được quản lý (unmanaged code).</a:t>
            </a:r>
          </a:p>
          <a:p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Rutime được thiết kế để cải tiến hiệu suất thực hiện. Mặc dù CLR cung cấp nhiều các tiêu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 dịch vụ runtime, nhưng mã nguồn được quản lý không bao giờ được dịch. Có một đặc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 gọi là Just-in-Time (JIT) biên dịch tất cả những mã nguồn được quản lý vào trong ngôn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ngữ máy của hệ thống vào lúc mà nó được thực thi. Khi đó, trình quản lý bộ nhớ xóa bỏ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 phân mảnh bộ nhớ nếu có thể được và gia tăng tham chiếu bộ nhớ cục bộ, và kết quả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 tăng hiệu quả thực thi.</a:t>
            </a:r>
            <a:r>
              <a:rPr lang="vi-VN" dirty="0" smtClean="0"/>
              <a:t> </a:t>
            </a:r>
            <a:br>
              <a:rPr lang="vi-VN" dirty="0" smtClean="0"/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 viện lớp, một thành phần chính khác của .NET Framework là một tập hợp hướng đối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 của các kiểu dữ liệu được dùng lại, nó cho phép chúng ta có thể phát triển những ứng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 từ những ứng dụng truyền thống command-line hay những ứng dụng có giao diện đồ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họa (GUI) đến những ứng dụng mới nhất được cung cấp bởi ASP.NET, như là Web Form và</a:t>
            </a:r>
            <a:b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dịch vụ XML Web</a:t>
            </a:r>
            <a:r>
              <a:rPr lang="vi-VN" dirty="0" smtClean="0"/>
              <a:t> </a:t>
            </a:r>
            <a:br>
              <a:rPr lang="vi-VN" dirty="0" smtClean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917-8671-4F0D-B8A6-AACFAD16A536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3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2F4380-2864-41B5-90FE-D37B63274C25}" type="slidenum">
              <a:rPr lang="en-GB" altLang="vi-VN">
                <a:latin typeface="Calibri" panose="020F0502020204030204" pitchFamily="34" charset="0"/>
              </a:rPr>
              <a:pPr eaLnBrk="1" hangingPunct="1"/>
              <a:t>16</a:t>
            </a:fld>
            <a:endParaRPr lang="en-GB" altLang="vi-VN">
              <a:latin typeface="Calibri" panose="020F050202020403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vi-VN" smtClean="0">
                <a:solidFill>
                  <a:schemeClr val="tx2"/>
                </a:solidFill>
                <a:latin typeface="Arial Narrow" panose="020B0606020202030204" pitchFamily="34" charset="0"/>
              </a:rPr>
              <a:t> MSIL, JIT và CLR</a:t>
            </a:r>
          </a:p>
          <a:p>
            <a:endParaRPr lang="en-US" altLang="vi-VN" smtClean="0"/>
          </a:p>
        </p:txBody>
      </p:sp>
    </p:spTree>
    <p:extLst>
      <p:ext uri="{BB962C8B-B14F-4D97-AF65-F5344CB8AC3E}">
        <p14:creationId xmlns:p14="http://schemas.microsoft.com/office/powerpoint/2010/main" val="288755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57263"/>
            <a:ext cx="6858000" cy="2387600"/>
          </a:xfrm>
        </p:spPr>
        <p:txBody>
          <a:bodyPr anchor="b"/>
          <a:lstStyle>
            <a:lvl1pPr algn="r">
              <a:defRPr sz="6000" b="1">
                <a:solidFill>
                  <a:srgbClr val="003B7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375215-A13A-41F8-AA6A-BE84D2EF94A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Tổng quan về lập trình ứng dụng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E7752-C9E2-46AA-85C3-2B162685FB4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143001" y="3475566"/>
            <a:ext cx="6854825" cy="0"/>
          </a:xfrm>
          <a:prstGeom prst="line">
            <a:avLst/>
          </a:prstGeom>
          <a:ln>
            <a:solidFill>
              <a:srgbClr val="003B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032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C7EFE-44B1-4ECB-A70C-76E815A23609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071360-5188-4CE0-B7DA-C4E940D71C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769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ACC65-2A65-4597-A76D-905A5D1A220B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4340-90E5-4FAE-8AFF-3979A06090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25422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Font typeface="Wingdings" pitchFamily="2" charset="2"/>
              <a:buChar char="Ø"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2F9960-9334-40D9-BF46-C68D21D0392E}" type="datetime1">
              <a:rPr lang="en-US"/>
              <a:pPr>
                <a:defRPr/>
              </a:pPr>
              <a:t>9/3/2019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Công nghệ .NET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C9AE7DE9-CA27-4CBC-9EB4-47A0A25A88A6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39632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886700" cy="4381501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1pPr>
            <a:lvl2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2pPr>
            <a:lvl3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>
              <a:lnSpc>
                <a:spcPct val="125000"/>
              </a:lnSpc>
              <a:buClr>
                <a:srgbClr val="F5CE31"/>
              </a:buClr>
              <a:defRPr sz="2600">
                <a:latin typeface="Arial" pitchFamily="34" charset="0"/>
                <a:ea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715000"/>
            <a:ext cx="2057400" cy="365125"/>
          </a:xfrm>
        </p:spPr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571500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5715000"/>
            <a:ext cx="2057400" cy="365125"/>
          </a:xfrm>
        </p:spPr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4291"/>
            <a:ext cx="7886700" cy="803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8150" y="635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7143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873501"/>
            <a:ext cx="7886700" cy="1781175"/>
          </a:xfrm>
        </p:spPr>
        <p:txBody>
          <a:bodyPr anchor="ctr"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172408"/>
          </a:xfrm>
          <a:prstGeom prst="rect">
            <a:avLst/>
          </a:prstGeom>
          <a:solidFill>
            <a:srgbClr val="003B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Tlogo.png"/>
          <p:cNvPicPr>
            <a:picLocks noChangeAspect="1"/>
          </p:cNvPicPr>
          <p:nvPr/>
        </p:nvPicPr>
        <p:blipFill>
          <a:blip r:embed="rId2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7559">
            <a:off x="6062648" y="-224663"/>
            <a:ext cx="3524140" cy="469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4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93826"/>
            <a:ext cx="3886200" cy="399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F5938B-CD84-40AB-A6D5-92E55E796573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F9868-AD84-4798-A077-F74D894831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5589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890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12975"/>
            <a:ext cx="3868340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890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12975"/>
            <a:ext cx="3887391" cy="317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9108C9-BAFA-4BA4-A172-BC5AF4805B76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30C054-E61E-4963-9BAE-69076ECB23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80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4B849E-6E01-4214-85CB-4720CE2A4545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98F0F-C74E-4243-A955-7F8F0E58B2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38150" y="609600"/>
            <a:ext cx="0" cy="546100"/>
          </a:xfrm>
          <a:prstGeom prst="line">
            <a:avLst/>
          </a:prstGeom>
          <a:ln w="76200" cmpd="sng">
            <a:solidFill>
              <a:srgbClr val="003B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5734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8AAAB-1EB3-4C28-9A0B-3F6A1A14F706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18C00-107D-4746-82E4-D88E651772A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78581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1D5BB6-8BE0-4AC6-83FE-BB6BB963ACE7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3F162-04C5-4639-A4F0-E022D035D6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714475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225D84-67F8-4D79-B7F0-493A2593BB46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FC290A-CD45-4ECF-9534-F16457B5652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95450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Manual Input 7"/>
          <p:cNvSpPr/>
          <p:nvPr/>
        </p:nvSpPr>
        <p:spPr>
          <a:xfrm rot="16200000" flipV="1">
            <a:off x="2181397" y="6015128"/>
            <a:ext cx="939496" cy="746247"/>
          </a:xfrm>
          <a:prstGeom prst="flowChartManualInpu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2426"/>
            <a:ext cx="7886700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1800"/>
            <a:ext cx="7886700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679C0E-016B-4399-AA78-547BEDDA0341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4546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4546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01765A-5E15-4A7D-9C9B-8AA65A3BB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-7365" y="6070600"/>
            <a:ext cx="9151365" cy="787400"/>
          </a:xfrm>
          <a:prstGeom prst="rect">
            <a:avLst/>
          </a:prstGeom>
          <a:solidFill>
            <a:srgbClr val="003B7A"/>
          </a:solidFill>
          <a:ln>
            <a:solidFill>
              <a:srgbClr val="003B7A"/>
            </a:solidFill>
          </a:ln>
          <a:effectLst>
            <a:outerShdw blurRad="508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nual Input 7"/>
          <p:cNvSpPr/>
          <p:nvPr/>
        </p:nvSpPr>
        <p:spPr>
          <a:xfrm rot="16200000" flipV="1">
            <a:off x="1036185" y="4882316"/>
            <a:ext cx="939494" cy="3011867"/>
          </a:xfrm>
          <a:prstGeom prst="flowChartManualInpu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6" y="6106293"/>
            <a:ext cx="1814513" cy="590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7261" y="6190527"/>
            <a:ext cx="1477426" cy="453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9021" y="6177297"/>
            <a:ext cx="20995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92A67"/>
                </a:solidFill>
              </a:rPr>
              <a:t>FACULTY OF INFORMATION TECHNOLOGY</a:t>
            </a:r>
          </a:p>
          <a:p>
            <a:r>
              <a:rPr lang="en-US" sz="1100" b="1" dirty="0" smtClean="0">
                <a:solidFill>
                  <a:srgbClr val="092A67"/>
                </a:solidFill>
              </a:rPr>
              <a:t>THU DUC COLLEGE OF TECHNOLOGY</a:t>
            </a:r>
            <a:endParaRPr lang="en-US" sz="1100" b="1" dirty="0">
              <a:solidFill>
                <a:srgbClr val="092A67"/>
              </a:solidFill>
            </a:endParaRPr>
          </a:p>
        </p:txBody>
      </p:sp>
      <p:pic>
        <p:nvPicPr>
          <p:cNvPr id="15" name="Picture 14" descr="cdiologo_white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5" y="6175630"/>
            <a:ext cx="676275" cy="568071"/>
          </a:xfrm>
          <a:prstGeom prst="rect">
            <a:avLst/>
          </a:prstGeom>
        </p:spPr>
      </p:pic>
      <p:pic>
        <p:nvPicPr>
          <p:cNvPr id="17" name="Picture 16" descr="tdc_logo_white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698" y="6172200"/>
            <a:ext cx="437945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3B7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Chương 1:</a:t>
            </a:r>
            <a:br>
              <a:rPr lang="en-US" smtClean="0"/>
            </a:br>
            <a:r>
              <a:rPr lang="en-US" smtClean="0"/>
              <a:t>Tổng quan về lập trình ứng dụng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GV: PHAN THỊ THỂ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286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C# là ngôn ngữ lập trình hiện đại được phát triển bởi Microsoft và được phê duyệt bởi European Computer Manufacturers Association (ECMA) và International standards Organizations (IOS)</a:t>
            </a:r>
          </a:p>
          <a:p>
            <a:pPr algn="just"/>
            <a:r>
              <a:rPr lang="en-US" dirty="0" smtClean="0"/>
              <a:t>C# được phát triền bởi Anders Hejlsberg và nhóm phát triển .NET Framework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Quá trình phát triển ngôn ngữ C</a:t>
            </a:r>
            <a:r>
              <a:rPr lang="en-US" smtClean="0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87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Namespace declaration: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A Class</a:t>
            </a:r>
          </a:p>
          <a:p>
            <a:pPr lvl="1"/>
            <a:r>
              <a:rPr lang="en-US" dirty="0" smtClean="0"/>
              <a:t>Class methods</a:t>
            </a:r>
          </a:p>
          <a:p>
            <a:pPr lvl="1"/>
            <a:r>
              <a:rPr lang="en-US" dirty="0" smtClean="0"/>
              <a:t>Class Attributes</a:t>
            </a:r>
          </a:p>
          <a:p>
            <a:pPr lvl="1"/>
            <a:r>
              <a:rPr lang="en-US" dirty="0" smtClean="0"/>
              <a:t>A Main methods</a:t>
            </a:r>
          </a:p>
          <a:p>
            <a:pPr lvl="1"/>
            <a:r>
              <a:rPr lang="en-US" dirty="0" smtClean="0"/>
              <a:t>Statements and expressions</a:t>
            </a:r>
          </a:p>
          <a:p>
            <a:pPr lvl="1"/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</a:t>
            </a:r>
            <a:r>
              <a:rPr lang="en-US" dirty="0" smtClean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27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>
          <a:xfrm>
            <a:off x="464958" y="923367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1</a:t>
            </a:r>
            <a:endParaRPr lang="en-US" sz="3200" dirty="0"/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929916" y="631530"/>
            <a:ext cx="7688441" cy="1193272"/>
            <a:chOff x="672" y="1104"/>
            <a:chExt cx="4464" cy="592"/>
          </a:xfrm>
        </p:grpSpPr>
        <p:pic>
          <p:nvPicPr>
            <p:cNvPr id="9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128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Write source code c# and saved file with .</a:t>
              </a:r>
              <a:r>
                <a:rPr lang="en-US" sz="3200" dirty="0" err="1" smtClean="0">
                  <a:latin typeface="+mn-lt"/>
                </a:rPr>
                <a:t>cs</a:t>
              </a:r>
              <a:r>
                <a:rPr lang="en-US" sz="3200" dirty="0" smtClean="0">
                  <a:latin typeface="+mn-lt"/>
                </a:rPr>
                <a:t> extension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464957" y="2217320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2</a:t>
            </a:r>
            <a:endParaRPr lang="en-US" sz="3200" dirty="0"/>
          </a:p>
        </p:txBody>
      </p:sp>
      <p:grpSp>
        <p:nvGrpSpPr>
          <p:cNvPr id="12" name="Group 25"/>
          <p:cNvGrpSpPr>
            <a:grpSpLocks/>
          </p:cNvGrpSpPr>
          <p:nvPr/>
        </p:nvGrpSpPr>
        <p:grpSpPr bwMode="auto">
          <a:xfrm>
            <a:off x="929915" y="1925483"/>
            <a:ext cx="7688441" cy="1193272"/>
            <a:chOff x="672" y="1104"/>
            <a:chExt cx="4464" cy="592"/>
          </a:xfrm>
        </p:grpSpPr>
        <p:pic>
          <p:nvPicPr>
            <p:cNvPr id="13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32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C# compiler=&gt; Compile source code to an intermediate language (MSIL)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464958" y="3527756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3</a:t>
            </a:r>
            <a:endParaRPr lang="en-US" sz="3200" dirty="0"/>
          </a:p>
        </p:txBody>
      </p: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929916" y="3235919"/>
            <a:ext cx="7688441" cy="1193272"/>
            <a:chOff x="672" y="1104"/>
            <a:chExt cx="4464" cy="592"/>
          </a:xfrm>
        </p:grpSpPr>
        <p:pic>
          <p:nvPicPr>
            <p:cNvPr id="17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128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MSIL is contained in an assembly(.exe or .</a:t>
              </a:r>
              <a:r>
                <a:rPr lang="en-US" sz="3200" dirty="0" err="1" smtClean="0">
                  <a:latin typeface="+mn-lt"/>
                </a:rPr>
                <a:t>dll</a:t>
              </a:r>
              <a:r>
                <a:rPr lang="en-US" sz="3200" dirty="0" smtClean="0">
                  <a:latin typeface="+mn-lt"/>
                </a:rPr>
                <a:t> extension)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19" name="Oval 18"/>
          <p:cNvSpPr/>
          <p:nvPr/>
        </p:nvSpPr>
        <p:spPr>
          <a:xfrm>
            <a:off x="464957" y="4897500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</a:t>
            </a:r>
            <a:endParaRPr lang="en-US" sz="3200" dirty="0"/>
          </a:p>
        </p:txBody>
      </p: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929915" y="4605663"/>
            <a:ext cx="7688441" cy="1193272"/>
            <a:chOff x="672" y="1104"/>
            <a:chExt cx="4464" cy="592"/>
          </a:xfrm>
        </p:grpSpPr>
        <p:pic>
          <p:nvPicPr>
            <p:cNvPr id="21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128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Can </a:t>
              </a:r>
              <a:r>
                <a:rPr lang="en-US" sz="3200" dirty="0">
                  <a:latin typeface="+mn-lt"/>
                </a:rPr>
                <a:t>use </a:t>
              </a:r>
              <a:r>
                <a:rPr lang="en-US" sz="3200" dirty="0" smtClean="0">
                  <a:latin typeface="+mn-lt"/>
                </a:rPr>
                <a:t>source code or reference .NET framework libraries</a:t>
              </a:r>
              <a:endParaRPr lang="en-US" sz="3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796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0" name="Oval 19"/>
          <p:cNvSpPr/>
          <p:nvPr/>
        </p:nvSpPr>
        <p:spPr>
          <a:xfrm>
            <a:off x="457201" y="882093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5</a:t>
            </a:r>
            <a:endParaRPr lang="en-US" sz="3200" dirty="0"/>
          </a:p>
        </p:txBody>
      </p: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1062835" y="590256"/>
            <a:ext cx="7688441" cy="1193272"/>
            <a:chOff x="672" y="1104"/>
            <a:chExt cx="4464" cy="592"/>
          </a:xfrm>
        </p:grpSpPr>
        <p:pic>
          <p:nvPicPr>
            <p:cNvPr id="22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816" y="1268"/>
              <a:ext cx="41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CLR runs on top of host operating system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57200" y="2176046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6</a:t>
            </a:r>
            <a:endParaRPr lang="en-US" sz="3200" dirty="0"/>
          </a:p>
        </p:txBody>
      </p: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1062834" y="1884209"/>
            <a:ext cx="7688441" cy="1193272"/>
            <a:chOff x="672" y="1104"/>
            <a:chExt cx="4464" cy="592"/>
          </a:xfrm>
        </p:grpSpPr>
        <p:pic>
          <p:nvPicPr>
            <p:cNvPr id="26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32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CLR loads assembly &amp; uses JIT compiler to translate MSIL to native machine code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28" name="Oval 27"/>
          <p:cNvSpPr/>
          <p:nvPr/>
        </p:nvSpPr>
        <p:spPr>
          <a:xfrm>
            <a:off x="457201" y="3486482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7</a:t>
            </a:r>
            <a:endParaRPr lang="en-US" sz="3200" dirty="0"/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1062835" y="3276600"/>
            <a:ext cx="7688441" cy="1193272"/>
            <a:chOff x="672" y="1104"/>
            <a:chExt cx="4464" cy="592"/>
          </a:xfrm>
        </p:grpSpPr>
        <p:pic>
          <p:nvPicPr>
            <p:cNvPr id="30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816" y="1261"/>
              <a:ext cx="41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Load .NET libraries if need</a:t>
              </a:r>
              <a:endParaRPr lang="en-US" sz="3200" dirty="0">
                <a:latin typeface="+mn-lt"/>
              </a:endParaRPr>
            </a:p>
          </p:txBody>
        </p:sp>
      </p:grpSp>
      <p:sp>
        <p:nvSpPr>
          <p:cNvPr id="32" name="Oval 31"/>
          <p:cNvSpPr/>
          <p:nvPr/>
        </p:nvSpPr>
        <p:spPr>
          <a:xfrm>
            <a:off x="457200" y="4856226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8</a:t>
            </a:r>
            <a:endParaRPr lang="en-US" sz="3200" dirty="0"/>
          </a:p>
        </p:txBody>
      </p:sp>
      <p:grpSp>
        <p:nvGrpSpPr>
          <p:cNvPr id="33" name="Group 25"/>
          <p:cNvGrpSpPr>
            <a:grpSpLocks/>
          </p:cNvGrpSpPr>
          <p:nvPr/>
        </p:nvGrpSpPr>
        <p:grpSpPr bwMode="auto">
          <a:xfrm>
            <a:off x="1062834" y="4564389"/>
            <a:ext cx="7688441" cy="1193272"/>
            <a:chOff x="672" y="1104"/>
            <a:chExt cx="4464" cy="592"/>
          </a:xfrm>
        </p:grpSpPr>
        <p:pic>
          <p:nvPicPr>
            <p:cNvPr id="34" name="Picture 4" descr="empty-blue-rectang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16" y="1104"/>
              <a:ext cx="4187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dirty="0" smtClean="0">
                  <a:latin typeface="+mn-lt"/>
                </a:rPr>
                <a:t>MSIL code can execute on any CPUs if CPU is supported by CLR</a:t>
              </a:r>
              <a:endParaRPr lang="en-US" sz="3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505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Ngôn ngữ trung gian (MSIL)</a:t>
            </a:r>
          </a:p>
          <a:p>
            <a:pPr>
              <a:defRPr/>
            </a:pPr>
            <a:r>
              <a:rPr lang="en-US" smtClean="0"/>
              <a:t>MSIL, Just Intime Compiler, CLR</a:t>
            </a:r>
          </a:p>
          <a:p>
            <a:pPr>
              <a:defRPr/>
            </a:pPr>
            <a:r>
              <a:rPr lang="en-US" smtClean="0"/>
              <a:t>Biên dịch và thực thi trong .NET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Công nghệ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80DBC2-EF73-499A-83EB-5F2A4FD847E8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14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Biên dịch và MSIL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6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Ngôn ngữ trung gian (MSIL)</a:t>
            </a:r>
            <a:endParaRPr lang="en-US"/>
          </a:p>
        </p:txBody>
      </p:sp>
      <p:sp>
        <p:nvSpPr>
          <p:cNvPr id="25603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ngữ</a:t>
            </a:r>
            <a:r>
              <a:rPr lang="en-US" altLang="vi-VN" dirty="0" smtClean="0"/>
              <a:t> .NET </a:t>
            </a:r>
            <a:r>
              <a:rPr lang="en-US" altLang="vi-VN" dirty="0" err="1" smtClean="0"/>
              <a:t>như</a:t>
            </a:r>
            <a:r>
              <a:rPr lang="en-US" altLang="vi-VN" dirty="0" smtClean="0"/>
              <a:t> C#, VB.NET,... </a:t>
            </a:r>
            <a:r>
              <a:rPr lang="en-US" altLang="vi-VN" dirty="0" err="1" smtClean="0"/>
              <a:t>không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file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file </a:t>
            </a:r>
            <a:r>
              <a:rPr lang="en-US" altLang="vi-VN" dirty="0" err="1" smtClean="0"/>
              <a:t>mã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trung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gian</a:t>
            </a:r>
            <a:r>
              <a:rPr lang="en-US" altLang="vi-VN" dirty="0" smtClean="0"/>
              <a:t> MSIL (Microsoft Intermediate Language).</a:t>
            </a:r>
            <a:br>
              <a:rPr lang="en-US" altLang="vi-VN" dirty="0" smtClean="0"/>
            </a:br>
            <a:endParaRPr lang="en-US" altLang="vi-VN" dirty="0" smtClean="0"/>
          </a:p>
          <a:p>
            <a:pPr algn="just"/>
            <a:r>
              <a:rPr lang="en-US" altLang="vi-VN" dirty="0" err="1" smtClean="0"/>
              <a:t>Khi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, MSIL </a:t>
            </a:r>
            <a:r>
              <a:rPr lang="en-US" altLang="vi-VN" dirty="0" err="1" smtClean="0"/>
              <a:t>mới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trình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Just In Time  (JIT)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thực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thi</a:t>
            </a:r>
            <a:r>
              <a:rPr lang="en-US" altLang="vi-VN" dirty="0" smtClean="0"/>
              <a:t>.</a:t>
            </a:r>
            <a:br>
              <a:rPr lang="en-US" altLang="vi-VN" dirty="0" smtClean="0"/>
            </a:br>
            <a:endParaRPr lang="en-US" altLang="vi-VN" dirty="0" smtClean="0"/>
          </a:p>
          <a:p>
            <a:pPr algn="just"/>
            <a:r>
              <a:rPr lang="en-US" altLang="vi-VN" dirty="0" err="1" smtClean="0"/>
              <a:t>Vì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tất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trong</a:t>
            </a:r>
            <a:r>
              <a:rPr lang="en-US" altLang="vi-VN" dirty="0" smtClean="0"/>
              <a:t> .NET </a:t>
            </a:r>
            <a:r>
              <a:rPr lang="en-US" altLang="vi-VN" dirty="0" err="1" smtClean="0"/>
              <a:t>đều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được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biên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dịch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thành</a:t>
            </a:r>
            <a:r>
              <a:rPr lang="en-US" altLang="vi-VN" dirty="0" smtClean="0"/>
              <a:t> MSIL </a:t>
            </a:r>
            <a:r>
              <a:rPr lang="en-US" altLang="vi-VN" dirty="0" err="1" smtClean="0"/>
              <a:t>nên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các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ngôn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ngữ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có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thể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giao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tiếp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và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sử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dụng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lại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mã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nguồn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của</a:t>
            </a:r>
            <a:r>
              <a:rPr lang="en-US" altLang="vi-VN" dirty="0" smtClean="0"/>
              <a:t> </a:t>
            </a:r>
            <a:r>
              <a:rPr lang="en-US" altLang="vi-VN" dirty="0" err="1" smtClean="0"/>
              <a:t>nhau</a:t>
            </a:r>
            <a:r>
              <a:rPr lang="en-US" altLang="vi-VN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263D53-6397-4FF4-9E1F-53176560FB91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15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188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2" name="Rectangle 16"/>
          <p:cNvSpPr>
            <a:spLocks noChangeArrowheads="1"/>
          </p:cNvSpPr>
          <p:nvPr/>
        </p:nvSpPr>
        <p:spPr bwMode="auto">
          <a:xfrm>
            <a:off x="1690688" y="3160713"/>
            <a:ext cx="5562600" cy="609600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Microsoft Intermediate Language (MSIL)</a:t>
            </a:r>
          </a:p>
        </p:txBody>
      </p:sp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1690688" y="2516188"/>
            <a:ext cx="5562600" cy="609600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shade val="46275"/>
                  <a:invGamma/>
                </a:schemeClr>
              </a:gs>
              <a:gs pos="100000">
                <a:schemeClr val="folHlink"/>
              </a:gs>
            </a:gsLst>
            <a:lin ang="5400000" scaled="1"/>
          </a:gra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Common Language Specification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687513" y="1795463"/>
            <a:ext cx="5562600" cy="609600"/>
            <a:chOff x="288" y="816"/>
            <a:chExt cx="3504" cy="384"/>
          </a:xfrm>
        </p:grpSpPr>
        <p:sp>
          <p:nvSpPr>
            <p:cNvPr id="126995" name="Rectangle 19"/>
            <p:cNvSpPr>
              <a:spLocks noChangeArrowheads="1"/>
            </p:cNvSpPr>
            <p:nvPr/>
          </p:nvSpPr>
          <p:spPr bwMode="auto">
            <a:xfrm>
              <a:off x="288" y="816"/>
              <a:ext cx="624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VB</a:t>
              </a:r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960" y="816"/>
              <a:ext cx="624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C++</a:t>
              </a:r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1632" y="816"/>
              <a:ext cx="624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C#</a:t>
              </a:r>
            </a:p>
          </p:txBody>
        </p:sp>
        <p:sp>
          <p:nvSpPr>
            <p:cNvPr id="126998" name="Rectangle 22"/>
            <p:cNvSpPr>
              <a:spLocks noChangeArrowheads="1"/>
            </p:cNvSpPr>
            <p:nvPr/>
          </p:nvSpPr>
          <p:spPr bwMode="auto">
            <a:xfrm>
              <a:off x="2304" y="816"/>
              <a:ext cx="768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JScript</a:t>
              </a:r>
            </a:p>
          </p:txBody>
        </p:sp>
        <p:sp>
          <p:nvSpPr>
            <p:cNvPr id="126999" name="Rectangle 23"/>
            <p:cNvSpPr>
              <a:spLocks noChangeArrowheads="1"/>
            </p:cNvSpPr>
            <p:nvPr/>
          </p:nvSpPr>
          <p:spPr bwMode="auto">
            <a:xfrm>
              <a:off x="3120" y="816"/>
              <a:ext cx="672" cy="384"/>
            </a:xfrm>
            <a:prstGeom prst="rect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12700">
              <a:miter lim="800000"/>
              <a:headEnd type="none" w="sm" len="sm"/>
              <a:tailEnd type="none" w="sm" len="sm"/>
            </a:ln>
            <a:effectLst/>
            <a:scene3d>
              <a:camera prst="legacyObliqueTopRight"/>
              <a:lightRig rig="legacyFlat3" dir="b"/>
            </a:scene3d>
            <a:sp3d extrusionH="582600" prstMaterial="legacyMatt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/>
            <a:p>
              <a:pPr algn="ctr">
                <a:defRPr/>
              </a:pPr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J#</a:t>
              </a:r>
            </a:p>
          </p:txBody>
        </p:sp>
      </p:grp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1700213" y="4346575"/>
            <a:ext cx="5562600" cy="685800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Common Language Runtime (CLR)</a:t>
            </a:r>
          </a:p>
        </p:txBody>
      </p:sp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2805113" y="3892550"/>
            <a:ext cx="3384550" cy="457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tIns="0" bIns="0">
            <a:flatTx/>
          </a:bodyPr>
          <a:lstStyle/>
          <a:p>
            <a:pPr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Just In-Time Compiler (JIT)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1697038" y="5257800"/>
            <a:ext cx="5562600" cy="685800"/>
          </a:xfrm>
          <a:prstGeom prst="rect">
            <a:avLst/>
          </a:prstGeom>
          <a:solidFill>
            <a:srgbClr val="C0C0C0">
              <a:alpha val="50000"/>
            </a:srgbClr>
          </a:solidFill>
          <a:ln w="12700">
            <a:miter lim="800000"/>
            <a:headEnd type="none" w="sm" len="sm"/>
            <a:tailEnd type="none" w="sm" len="sm"/>
          </a:ln>
          <a:effectLst/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rgbClr val="C0C0C0"/>
            </a:extrusionClr>
          </a:sp3d>
        </p:spPr>
        <p:txBody>
          <a:bodyPr wrap="none" anchor="ctr">
            <a:flatTx/>
          </a:bodyPr>
          <a:lstStyle/>
          <a:p>
            <a:pPr algn="ctr">
              <a:defRPr/>
            </a:pPr>
            <a:r>
              <a: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Operating System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dirty="0" smtClean="0"/>
              <a:t> MSIL, JIT </a:t>
            </a:r>
            <a:r>
              <a:rPr lang="en-US" dirty="0" err="1" smtClean="0"/>
              <a:t>và</a:t>
            </a:r>
            <a:r>
              <a:rPr lang="en-US" dirty="0" smtClean="0"/>
              <a:t> CLR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5CA4AD-5231-40C3-8BE0-CD431C39DF58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16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48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2" grpId="0" animBg="1" autoUpdateAnimBg="0"/>
      <p:bldP spid="126993" grpId="0" animBg="1" autoUpdateAnimBg="0"/>
      <p:bldP spid="127000" grpId="0" animBg="1" autoUpdateAnimBg="0"/>
      <p:bldP spid="127001" grpId="0" animBg="1" autoUpdateAnimBg="0"/>
      <p:bldP spid="12700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5"/>
          <p:cNvSpPr txBox="1">
            <a:spLocks noChangeArrowheads="1"/>
          </p:cNvSpPr>
          <p:nvPr/>
        </p:nvSpPr>
        <p:spPr bwMode="auto">
          <a:xfrm>
            <a:off x="800100" y="1590675"/>
            <a:ext cx="1250950" cy="785813"/>
          </a:xfrm>
          <a:prstGeom prst="rect">
            <a:avLst/>
          </a:prstGeom>
          <a:solidFill>
            <a:srgbClr val="00A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C#</a:t>
            </a:r>
          </a:p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Code</a:t>
            </a: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2622550" y="1639888"/>
            <a:ext cx="1427163" cy="785812"/>
          </a:xfrm>
          <a:prstGeom prst="rect">
            <a:avLst/>
          </a:prstGeom>
          <a:solidFill>
            <a:srgbClr val="F6C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C#</a:t>
            </a:r>
            <a:b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</a:br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Compiler</a:t>
            </a:r>
          </a:p>
        </p:txBody>
      </p:sp>
      <p:sp>
        <p:nvSpPr>
          <p:cNvPr id="24580" name="Line 7"/>
          <p:cNvSpPr>
            <a:spLocks noChangeShapeType="1"/>
          </p:cNvSpPr>
          <p:nvPr/>
        </p:nvSpPr>
        <p:spPr bwMode="auto">
          <a:xfrm>
            <a:off x="1860550" y="202088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838200" y="3079750"/>
            <a:ext cx="1250950" cy="785813"/>
          </a:xfrm>
          <a:prstGeom prst="rect">
            <a:avLst/>
          </a:prstGeom>
          <a:solidFill>
            <a:srgbClr val="00A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1700">
                <a:latin typeface="Arial Narrow" panose="020B0606020202030204" pitchFamily="34" charset="0"/>
              </a:rPr>
              <a:t>Visual Basic</a:t>
            </a:r>
          </a:p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Code</a:t>
            </a:r>
          </a:p>
        </p:txBody>
      </p:sp>
      <p:sp>
        <p:nvSpPr>
          <p:cNvPr id="24582" name="Text Box 9"/>
          <p:cNvSpPr txBox="1">
            <a:spLocks noChangeArrowheads="1"/>
          </p:cNvSpPr>
          <p:nvPr/>
        </p:nvSpPr>
        <p:spPr bwMode="auto">
          <a:xfrm>
            <a:off x="2622550" y="3116263"/>
            <a:ext cx="1427163" cy="785812"/>
          </a:xfrm>
          <a:prstGeom prst="rect">
            <a:avLst/>
          </a:prstGeom>
          <a:solidFill>
            <a:srgbClr val="F6C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Visual</a:t>
            </a:r>
            <a:r>
              <a:rPr lang="en-US" altLang="vi-VN" sz="800">
                <a:latin typeface="Arial Narrow" panose="020B0606020202030204" pitchFamily="34" charset="0"/>
                <a:ea typeface="Arial Unicode MS" pitchFamily="34" charset="-128"/>
              </a:rPr>
              <a:t> </a:t>
            </a:r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Basic</a:t>
            </a:r>
            <a:b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</a:br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Compiler</a:t>
            </a:r>
          </a:p>
        </p:txBody>
      </p:sp>
      <p:sp>
        <p:nvSpPr>
          <p:cNvPr id="24583" name="Line 10"/>
          <p:cNvSpPr>
            <a:spLocks noChangeShapeType="1"/>
          </p:cNvSpPr>
          <p:nvPr/>
        </p:nvSpPr>
        <p:spPr bwMode="auto">
          <a:xfrm>
            <a:off x="1860550" y="349726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4" name="Text Box 11"/>
          <p:cNvSpPr txBox="1">
            <a:spLocks noChangeArrowheads="1"/>
          </p:cNvSpPr>
          <p:nvPr/>
        </p:nvSpPr>
        <p:spPr bwMode="auto">
          <a:xfrm>
            <a:off x="850900" y="4556125"/>
            <a:ext cx="1250950" cy="785813"/>
          </a:xfrm>
          <a:prstGeom prst="rect">
            <a:avLst/>
          </a:prstGeom>
          <a:solidFill>
            <a:srgbClr val="00A80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COBOL</a:t>
            </a:r>
          </a:p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</a:rPr>
              <a:t>Code</a:t>
            </a:r>
          </a:p>
        </p:txBody>
      </p:sp>
      <p:sp>
        <p:nvSpPr>
          <p:cNvPr id="24585" name="Text Box 12"/>
          <p:cNvSpPr txBox="1">
            <a:spLocks noChangeArrowheads="1"/>
          </p:cNvSpPr>
          <p:nvPr/>
        </p:nvSpPr>
        <p:spPr bwMode="auto">
          <a:xfrm>
            <a:off x="2622550" y="4592638"/>
            <a:ext cx="1427163" cy="785812"/>
          </a:xfrm>
          <a:prstGeom prst="rect">
            <a:avLst/>
          </a:prstGeom>
          <a:solidFill>
            <a:srgbClr val="F6C5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COBOL</a:t>
            </a:r>
          </a:p>
          <a:p>
            <a:pPr algn="ctr" eaLnBrk="1" hangingPunct="1"/>
            <a:r>
              <a:rPr lang="en-US" altLang="vi-VN" sz="2000">
                <a:latin typeface="Arial Narrow" panose="020B0606020202030204" pitchFamily="34" charset="0"/>
                <a:ea typeface="Arial Unicode MS" pitchFamily="34" charset="-128"/>
              </a:rPr>
              <a:t>Compiler</a:t>
            </a:r>
          </a:p>
        </p:txBody>
      </p:sp>
      <p:sp>
        <p:nvSpPr>
          <p:cNvPr id="24586" name="Line 13"/>
          <p:cNvSpPr>
            <a:spLocks noChangeShapeType="1"/>
          </p:cNvSpPr>
          <p:nvPr/>
        </p:nvSpPr>
        <p:spPr bwMode="auto">
          <a:xfrm>
            <a:off x="1860550" y="49736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7" name="Text Box 14"/>
          <p:cNvSpPr txBox="1">
            <a:spLocks noChangeArrowheads="1"/>
          </p:cNvSpPr>
          <p:nvPr/>
        </p:nvSpPr>
        <p:spPr bwMode="auto">
          <a:xfrm>
            <a:off x="4876800" y="3063875"/>
            <a:ext cx="1447800" cy="881063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r>
              <a:rPr lang="en-US" altLang="vi-VN" sz="2400">
                <a:latin typeface="Arial Narrow" panose="020B0606020202030204" pitchFamily="34" charset="0"/>
              </a:rPr>
              <a:t>IL</a:t>
            </a:r>
          </a:p>
        </p:txBody>
      </p:sp>
      <p:sp>
        <p:nvSpPr>
          <p:cNvPr id="24588" name="Line 15"/>
          <p:cNvSpPr>
            <a:spLocks noChangeShapeType="1"/>
          </p:cNvSpPr>
          <p:nvPr/>
        </p:nvSpPr>
        <p:spPr bwMode="auto">
          <a:xfrm>
            <a:off x="4038600" y="35210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89" name="Line 16"/>
          <p:cNvSpPr>
            <a:spLocks noChangeShapeType="1"/>
          </p:cNvSpPr>
          <p:nvPr/>
        </p:nvSpPr>
        <p:spPr bwMode="auto">
          <a:xfrm>
            <a:off x="4038600" y="1997075"/>
            <a:ext cx="838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90" name="Line 17"/>
          <p:cNvSpPr>
            <a:spLocks noChangeShapeType="1"/>
          </p:cNvSpPr>
          <p:nvPr/>
        </p:nvSpPr>
        <p:spPr bwMode="auto">
          <a:xfrm flipV="1">
            <a:off x="4038600" y="3521075"/>
            <a:ext cx="838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91" name="Text Box 18"/>
          <p:cNvSpPr txBox="1">
            <a:spLocks noChangeArrowheads="1"/>
          </p:cNvSpPr>
          <p:nvPr/>
        </p:nvSpPr>
        <p:spPr bwMode="auto">
          <a:xfrm>
            <a:off x="6807200" y="3063875"/>
            <a:ext cx="1460500" cy="822325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  <a:t>JIT</a:t>
            </a:r>
            <a:b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</a:br>
            <a: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  <a:t>Compiler</a:t>
            </a:r>
          </a:p>
        </p:txBody>
      </p:sp>
      <p:sp>
        <p:nvSpPr>
          <p:cNvPr id="24592" name="Text Box 19"/>
          <p:cNvSpPr txBox="1">
            <a:spLocks noChangeArrowheads="1"/>
          </p:cNvSpPr>
          <p:nvPr/>
        </p:nvSpPr>
        <p:spPr bwMode="auto">
          <a:xfrm>
            <a:off x="6807200" y="5273675"/>
            <a:ext cx="1435100" cy="822325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15000"/>
              </a:spcBef>
            </a:pPr>
            <a: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  <a:t>Native</a:t>
            </a:r>
            <a:b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</a:br>
            <a:r>
              <a:rPr lang="en-US" altLang="vi-VN" sz="2400">
                <a:latin typeface="Arial Narrow" panose="020B0606020202030204" pitchFamily="34" charset="0"/>
                <a:ea typeface="Arial Unicode MS" pitchFamily="34" charset="-128"/>
              </a:rPr>
              <a:t>Code</a:t>
            </a:r>
          </a:p>
        </p:txBody>
      </p:sp>
      <p:sp>
        <p:nvSpPr>
          <p:cNvPr id="24593" name="Line 20"/>
          <p:cNvSpPr>
            <a:spLocks noChangeShapeType="1"/>
          </p:cNvSpPr>
          <p:nvPr/>
        </p:nvSpPr>
        <p:spPr bwMode="auto">
          <a:xfrm flipH="1">
            <a:off x="7772400" y="4010025"/>
            <a:ext cx="0" cy="126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4594" name="Line 21"/>
          <p:cNvSpPr>
            <a:spLocks noChangeShapeType="1"/>
          </p:cNvSpPr>
          <p:nvPr/>
        </p:nvSpPr>
        <p:spPr bwMode="auto">
          <a:xfrm>
            <a:off x="6324600" y="348773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vi-VN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Biên dịch và Thực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.NET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144824F-3E76-44D8-B45A-96293C1736C4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17</a:t>
            </a:fld>
            <a:endParaRPr lang="en-US" altLang="vi-VN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24579" grpId="0" animBg="1"/>
      <p:bldP spid="24581" grpId="0" animBg="1"/>
      <p:bldP spid="24582" grpId="0" animBg="1"/>
      <p:bldP spid="24584" grpId="0" animBg="1"/>
      <p:bldP spid="24585" grpId="0" animBg="1"/>
      <p:bldP spid="24587" grpId="0" animBg="1"/>
      <p:bldP spid="24591" grpId="0" animBg="1"/>
      <p:bldP spid="245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62000" y="1524000"/>
            <a:ext cx="7886700" cy="1946910"/>
          </a:xfrm>
        </p:spPr>
        <p:txBody>
          <a:bodyPr>
            <a:normAutofit/>
          </a:bodyPr>
          <a:lstStyle/>
          <a:p>
            <a:pPr algn="ctr"/>
            <a:r>
              <a:rPr lang="en-US"/>
              <a:t>Tạo project Windows </a:t>
            </a:r>
            <a:r>
              <a:rPr lang="en-US" smtClean="0"/>
              <a:t>Application </a:t>
            </a:r>
            <a:r>
              <a:rPr lang="en-US"/>
              <a:t>và biên dịch chương trình C</a:t>
            </a:r>
            <a:r>
              <a:rPr lang="en-US" smtClean="0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95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5268258"/>
            <a:ext cx="2057400" cy="365125"/>
          </a:xfrm>
        </p:spPr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71800" y="526825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77000" y="5268258"/>
            <a:ext cx="2057400" cy="365125"/>
          </a:xfrm>
        </p:spPr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482298"/>
            <a:ext cx="426274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152400" y="463682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1</a:t>
            </a:r>
            <a:endParaRPr lang="en-US" sz="3200" dirty="0"/>
          </a:p>
        </p:txBody>
      </p: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735106" y="317763"/>
            <a:ext cx="2014779" cy="901437"/>
            <a:chOff x="672" y="1104"/>
            <a:chExt cx="4464" cy="592"/>
          </a:xfrm>
        </p:grpSpPr>
        <p:pic>
          <p:nvPicPr>
            <p:cNvPr id="10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104"/>
              <a:ext cx="446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16" y="1197"/>
              <a:ext cx="412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Solution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7" b="80145"/>
          <a:stretch/>
        </p:blipFill>
        <p:spPr bwMode="auto">
          <a:xfrm>
            <a:off x="2895600" y="76200"/>
            <a:ext cx="6034928" cy="1452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495800" y="609601"/>
            <a:ext cx="3982023" cy="2227802"/>
            <a:chOff x="4495800" y="1676401"/>
            <a:chExt cx="3982023" cy="2227802"/>
          </a:xfrm>
        </p:grpSpPr>
        <p:pic>
          <p:nvPicPr>
            <p:cNvPr id="14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810434"/>
              <a:ext cx="3841390" cy="109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V="1">
              <a:off x="6578706" y="1676401"/>
              <a:ext cx="0" cy="11505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679589" y="2826985"/>
              <a:ext cx="3798234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1. File/New/Project (or Ctrl+ Shift +N)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2400" y="2971800"/>
            <a:ext cx="9011155" cy="1093769"/>
            <a:chOff x="152400" y="2971800"/>
            <a:chExt cx="9011155" cy="1093769"/>
          </a:xfrm>
        </p:grpSpPr>
        <p:sp>
          <p:nvSpPr>
            <p:cNvPr id="18" name="Text Box 11"/>
            <p:cNvSpPr txBox="1">
              <a:spLocks noChangeArrowheads="1"/>
            </p:cNvSpPr>
            <p:nvPr/>
          </p:nvSpPr>
          <p:spPr bwMode="auto">
            <a:xfrm>
              <a:off x="4724400" y="2971800"/>
              <a:ext cx="443915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2</a:t>
              </a:r>
              <a:r>
                <a:rPr lang="en-US" sz="2800" smtClean="0">
                  <a:solidFill>
                    <a:srgbClr val="FF0000"/>
                  </a:solidFill>
                </a:rPr>
                <a:t>. Chọn </a:t>
              </a:r>
              <a:r>
                <a:rPr lang="en-US" sz="2800" dirty="0" smtClean="0">
                  <a:solidFill>
                    <a:srgbClr val="FF0000"/>
                  </a:solidFill>
                </a:rPr>
                <a:t>“Visual Studio Solutions</a:t>
              </a:r>
              <a:r>
                <a:rPr lang="en-US" sz="2800" smtClean="0">
                  <a:solidFill>
                    <a:srgbClr val="FF0000"/>
                  </a:solidFill>
                </a:rPr>
                <a:t>” trong cửa sổ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52400" y="3810000"/>
              <a:ext cx="1371600" cy="2286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0" name="Straight Arrow Connector 19"/>
            <p:cNvCxnSpPr>
              <a:stCxn id="21" idx="3"/>
            </p:cNvCxnSpPr>
            <p:nvPr/>
          </p:nvCxnSpPr>
          <p:spPr>
            <a:xfrm flipH="1">
              <a:off x="1371600" y="3503285"/>
              <a:ext cx="3350936" cy="42101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4643773" y="3048000"/>
              <a:ext cx="537827" cy="5334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pic>
          <p:nvPicPr>
            <p:cNvPr id="22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9247" y="2971800"/>
              <a:ext cx="4587127" cy="109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152400" y="4191000"/>
            <a:ext cx="9014012" cy="1153458"/>
            <a:chOff x="152400" y="4191000"/>
            <a:chExt cx="9014012" cy="1153458"/>
          </a:xfrm>
        </p:grpSpPr>
        <p:sp>
          <p:nvSpPr>
            <p:cNvPr id="24" name="Rounded Rectangle 23"/>
            <p:cNvSpPr/>
            <p:nvPr/>
          </p:nvSpPr>
          <p:spPr>
            <a:xfrm>
              <a:off x="152400" y="4419600"/>
              <a:ext cx="3809999" cy="3810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52800" y="4963458"/>
              <a:ext cx="479611" cy="38100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6" name="Straight Arrow Connector 25"/>
            <p:cNvCxnSpPr>
              <a:endCxn id="24" idx="3"/>
            </p:cNvCxnSpPr>
            <p:nvPr/>
          </p:nvCxnSpPr>
          <p:spPr>
            <a:xfrm flipH="1">
              <a:off x="3962399" y="4514850"/>
              <a:ext cx="681374" cy="9525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43773" y="4267200"/>
              <a:ext cx="537827" cy="5334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28" name="Straight Arrow Connector 27"/>
            <p:cNvCxnSpPr>
              <a:endCxn id="25" idx="3"/>
            </p:cNvCxnSpPr>
            <p:nvPr/>
          </p:nvCxnSpPr>
          <p:spPr>
            <a:xfrm flipH="1">
              <a:off x="3832411" y="4621306"/>
              <a:ext cx="833718" cy="53265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4727257" y="4256782"/>
              <a:ext cx="443915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3</a:t>
              </a:r>
              <a:r>
                <a:rPr lang="en-US" sz="2800" smtClean="0">
                  <a:solidFill>
                    <a:srgbClr val="FF0000"/>
                  </a:solidFill>
                </a:rPr>
                <a:t>. </a:t>
              </a:r>
              <a:r>
                <a:rPr lang="en-US" sz="2800">
                  <a:solidFill>
                    <a:srgbClr val="FF0000"/>
                  </a:solidFill>
                </a:rPr>
                <a:t> </a:t>
              </a:r>
              <a:r>
                <a:rPr lang="en-US" sz="2800" smtClean="0">
                  <a:solidFill>
                    <a:srgbClr val="FF0000"/>
                  </a:solidFill>
                </a:rPr>
                <a:t>Nhập tên và chọn vị trí lưu =&gt; chọn </a:t>
              </a:r>
              <a:r>
                <a:rPr lang="en-US" sz="2800" dirty="0" smtClean="0">
                  <a:solidFill>
                    <a:srgbClr val="FF0000"/>
                  </a:solidFill>
                </a:rPr>
                <a:t>OK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pic>
          <p:nvPicPr>
            <p:cNvPr id="30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799" y="4191000"/>
              <a:ext cx="4587127" cy="1093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0026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Trình bày tổng quan về lập trình ứng dụng</a:t>
            </a:r>
          </a:p>
          <a:p>
            <a:r>
              <a:rPr lang="en-US" smtClean="0"/>
              <a:t>Trình bày được kiến trúc .NET framework</a:t>
            </a:r>
          </a:p>
          <a:p>
            <a:r>
              <a:rPr lang="en-US" smtClean="0"/>
              <a:t>Trình bày được cấu trúc chương trình C#</a:t>
            </a:r>
          </a:p>
          <a:p>
            <a:r>
              <a:rPr lang="en-US" smtClean="0"/>
              <a:t>Tạo được ứng dụng cơ bản trong C# và biên dịch chương trình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229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77370" y="762000"/>
            <a:ext cx="820943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Solutions </a:t>
            </a:r>
            <a:r>
              <a:rPr lang="en-US" sz="3200" dirty="0" err="1" smtClean="0">
                <a:solidFill>
                  <a:srgbClr val="FF0000"/>
                </a:solidFill>
                <a:latin typeface="+mn-lt"/>
                <a:cs typeface="Arial" pitchFamily="34" charset="0"/>
              </a:rPr>
              <a:t>và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  Projects : </a:t>
            </a:r>
            <a:r>
              <a:rPr lang="en-US" sz="3200" dirty="0" err="1" smtClean="0">
                <a:latin typeface="+mn-lt"/>
                <a:cs typeface="Arial" pitchFamily="34" charset="0"/>
              </a:rPr>
              <a:t>Nhóm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các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yêu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cầu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cần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thiết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để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tạo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ra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chương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trình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hoặc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ứng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dụng</a:t>
            </a:r>
            <a:endParaRPr lang="en-US" sz="3200" dirty="0" smtClean="0">
              <a:latin typeface="+mn-lt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 smtClean="0">
                <a:latin typeface="+mn-lt"/>
                <a:cs typeface="Arial" pitchFamily="34" charset="0"/>
              </a:rPr>
              <a:t>Một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Solution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có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thể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chức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một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hoặc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nhiều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Project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 smtClean="0">
                <a:latin typeface="+mn-lt"/>
                <a:cs typeface="Arial" pitchFamily="34" charset="0"/>
              </a:rPr>
              <a:t>Một</a:t>
            </a:r>
            <a:r>
              <a:rPr lang="en-US" sz="3200" dirty="0" smtClean="0">
                <a:latin typeface="+mn-lt"/>
                <a:cs typeface="Arial" pitchFamily="34" charset="0"/>
              </a:rPr>
              <a:t>  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Project </a:t>
            </a:r>
            <a:r>
              <a:rPr lang="en-US" sz="3200" dirty="0" err="1" smtClean="0">
                <a:latin typeface="+mn-lt"/>
                <a:cs typeface="Arial" pitchFamily="34" charset="0"/>
              </a:rPr>
              <a:t>đại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diện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cho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một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phần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của</a:t>
            </a:r>
            <a:r>
              <a:rPr lang="en-US" sz="3200" dirty="0" smtClean="0">
                <a:latin typeface="+mn-lt"/>
                <a:cs typeface="Arial" pitchFamily="34" charset="0"/>
              </a:rPr>
              <a:t> solution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 smtClean="0">
                <a:latin typeface="+mn-lt"/>
                <a:cs typeface="Arial" pitchFamily="34" charset="0"/>
              </a:rPr>
              <a:t>Một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Project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chứa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các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smtClean="0">
                <a:latin typeface="+mn-lt"/>
                <a:cs typeface="Arial" pitchFamily="34" charset="0"/>
              </a:rPr>
              <a:t>source </a:t>
            </a:r>
            <a:r>
              <a:rPr lang="en-US" sz="3200" dirty="0" smtClean="0">
                <a:latin typeface="+mn-lt"/>
                <a:cs typeface="Arial" pitchFamily="34" charset="0"/>
              </a:rPr>
              <a:t>code file, settings &amp; resource </a:t>
            </a:r>
            <a:r>
              <a:rPr lang="en-US" sz="3200" dirty="0" err="1" smtClean="0">
                <a:latin typeface="+mn-lt"/>
                <a:cs typeface="Arial" pitchFamily="34" charset="0"/>
              </a:rPr>
              <a:t>của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ứng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dụng</a:t>
            </a:r>
            <a:endParaRPr lang="en-US" sz="3200" dirty="0" smtClean="0">
              <a:latin typeface="+mn-lt"/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 smtClean="0">
                <a:latin typeface="+mn-lt"/>
                <a:cs typeface="Arial" pitchFamily="34" charset="0"/>
              </a:rPr>
              <a:t>Một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Project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có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thể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chứa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các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lớp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tham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chiếu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đến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thư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  <a:r>
              <a:rPr lang="en-US" sz="3200" dirty="0" err="1" smtClean="0">
                <a:latin typeface="+mn-lt"/>
                <a:cs typeface="Arial" pitchFamily="34" charset="0"/>
              </a:rPr>
              <a:t>viện</a:t>
            </a:r>
            <a:r>
              <a:rPr lang="en-US" sz="3200" dirty="0" smtClean="0">
                <a:latin typeface="+mn-lt"/>
                <a:cs typeface="Arial" pitchFamily="34" charset="0"/>
              </a:rPr>
              <a:t>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smtClean="0">
                <a:latin typeface="+mn-lt"/>
                <a:cs typeface="Arial" pitchFamily="34" charset="0"/>
              </a:rPr>
              <a:t>Etc…</a:t>
            </a:r>
            <a:endParaRPr lang="en-US" sz="3200" dirty="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57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64" t="12377" b="8149"/>
          <a:stretch/>
        </p:blipFill>
        <p:spPr bwMode="auto">
          <a:xfrm>
            <a:off x="5943600" y="457200"/>
            <a:ext cx="2742079" cy="520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609600"/>
            <a:ext cx="4495800" cy="2527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urved Up Arrow 8"/>
          <p:cNvSpPr/>
          <p:nvPr/>
        </p:nvSpPr>
        <p:spPr>
          <a:xfrm>
            <a:off x="4724400" y="1259344"/>
            <a:ext cx="1828800" cy="614082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3276600"/>
            <a:ext cx="4800599" cy="22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85799" y="3875782"/>
            <a:ext cx="42672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</a:rPr>
              <a:t>Bạn có thể xem tên “Solution1” trong của sổ phải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148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9" t="12990" r="10189" b="54167"/>
          <a:stretch/>
        </p:blipFill>
        <p:spPr bwMode="auto">
          <a:xfrm>
            <a:off x="1922930" y="457200"/>
            <a:ext cx="6992470" cy="240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42410"/>
            <a:ext cx="1676401" cy="269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4967" y="483158"/>
            <a:ext cx="150383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</a:rPr>
              <a:t>Thêm mới một Project: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>
            <a:off x="5375110" y="342409"/>
            <a:ext cx="2092190" cy="2019791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" y="304800"/>
            <a:ext cx="609600" cy="609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atin typeface="Algerian" pitchFamily="82" charset="0"/>
              </a:rPr>
              <a:t>2</a:t>
            </a:r>
            <a:endParaRPr lang="en-US" sz="3200" dirty="0"/>
          </a:p>
        </p:txBody>
      </p:sp>
      <p:pic>
        <p:nvPicPr>
          <p:cNvPr id="12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67151"/>
            <a:ext cx="6477000" cy="23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362199" y="3611940"/>
            <a:ext cx="53340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Nhấn phải chuột trên Solution1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Chọn  Add 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</a:rPr>
              <a:t>Chọn </a:t>
            </a:r>
            <a:r>
              <a:rPr lang="en-US" sz="3200" dirty="0" smtClean="0">
                <a:solidFill>
                  <a:srgbClr val="FF0000"/>
                </a:solidFill>
              </a:rPr>
              <a:t>New Project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0701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"/>
            <a:ext cx="7620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628160"/>
            <a:ext cx="1295399" cy="3162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0" y="890647"/>
            <a:ext cx="14276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Hộp thoại</a:t>
            </a:r>
          </a:p>
          <a:p>
            <a:pPr algn="ctr"/>
            <a:r>
              <a:rPr lang="en-US" sz="2800" smtClean="0">
                <a:solidFill>
                  <a:srgbClr val="FF0000"/>
                </a:solidFill>
              </a:rPr>
              <a:t>Thêm mới</a:t>
            </a:r>
          </a:p>
          <a:p>
            <a:pPr algn="ctr"/>
            <a:r>
              <a:rPr lang="en-US" sz="2800" smtClean="0">
                <a:solidFill>
                  <a:srgbClr val="FF0000"/>
                </a:solidFill>
              </a:rPr>
              <a:t>Một project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1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04950"/>
            <a:ext cx="2209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705600" y="1611690"/>
            <a:ext cx="2133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Chọn loại ứng dụng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13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33750"/>
            <a:ext cx="2209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705600" y="3352800"/>
            <a:ext cx="2133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2800" smtClean="0">
                <a:solidFill>
                  <a:srgbClr val="FF0000"/>
                </a:solidFill>
              </a:rPr>
              <a:t>Nhập tên project &amp; chọn </a:t>
            </a:r>
            <a:r>
              <a:rPr lang="en-US" sz="2800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867400" y="1123950"/>
            <a:ext cx="838200" cy="3352800"/>
          </a:xfrm>
          <a:prstGeom prst="rightBrace">
            <a:avLst>
              <a:gd name="adj1" fmla="val 8333"/>
              <a:gd name="adj2" fmla="val 4077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286500" y="3790950"/>
            <a:ext cx="647700" cy="1219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772400" y="4563368"/>
            <a:ext cx="38100" cy="9039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20817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0" t="17065" b="37169"/>
          <a:stretch/>
        </p:blipFill>
        <p:spPr bwMode="auto">
          <a:xfrm>
            <a:off x="4800600" y="457200"/>
            <a:ext cx="3657600" cy="524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57201" y="2276551"/>
            <a:ext cx="32003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smtClean="0">
                <a:solidFill>
                  <a:srgbClr val="FF0000"/>
                </a:solidFill>
              </a:rPr>
              <a:t>Có nhiều project trong một Solution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9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19" y="1485900"/>
            <a:ext cx="2900081" cy="4191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66" y="2846712"/>
            <a:ext cx="2900081" cy="4191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766" y="4267200"/>
            <a:ext cx="2900081" cy="4191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9" y="1485901"/>
            <a:ext cx="3581400" cy="278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478865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28600" y="457200"/>
            <a:ext cx="8763000" cy="4921624"/>
            <a:chOff x="228600" y="1214718"/>
            <a:chExt cx="8763000" cy="4921624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90" t="15625" r="2123" b="5638"/>
            <a:stretch/>
          </p:blipFill>
          <p:spPr bwMode="auto">
            <a:xfrm>
              <a:off x="4935071" y="1214718"/>
              <a:ext cx="4056529" cy="4921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1219201"/>
              <a:ext cx="4419600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64776" y="1524000"/>
              <a:ext cx="3702424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smtClean="0">
                  <a:solidFill>
                    <a:srgbClr val="FF0000"/>
                  </a:solidFill>
                </a:rPr>
                <a:t>Vấn đề: Bạn không biết Project nào bạn muốn chạy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1012" y="2765612"/>
            <a:ext cx="4684060" cy="3034773"/>
            <a:chOff x="251012" y="3523130"/>
            <a:chExt cx="4684060" cy="3034773"/>
          </a:xfrm>
        </p:grpSpPr>
        <p:pic>
          <p:nvPicPr>
            <p:cNvPr id="12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12" y="4267199"/>
              <a:ext cx="4684060" cy="2290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57200" y="4495800"/>
              <a:ext cx="4191000" cy="2062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514350" indent="-514350">
                <a:buFont typeface="+mj-lt"/>
                <a:buAutoNum type="arabicPeriod"/>
              </a:pPr>
              <a:r>
                <a:rPr lang="en-US" sz="3200" smtClean="0">
                  <a:solidFill>
                    <a:srgbClr val="FF0000"/>
                  </a:solidFill>
                </a:rPr>
                <a:t>Nhấn chuột phải trên Project</a:t>
              </a:r>
              <a:endParaRPr lang="en-US" sz="3200" dirty="0" smtClean="0">
                <a:solidFill>
                  <a:srgbClr val="FF0000"/>
                </a:solidFill>
              </a:endParaRPr>
            </a:p>
            <a:p>
              <a:pPr marL="514350" indent="-514350">
                <a:buFont typeface="+mj-lt"/>
                <a:buAutoNum type="arabicPeriod"/>
              </a:pPr>
              <a:r>
                <a:rPr lang="en-US" sz="3200" smtClean="0">
                  <a:solidFill>
                    <a:srgbClr val="FF0000"/>
                  </a:solidFill>
                </a:rPr>
                <a:t>Chọn Set </a:t>
              </a:r>
              <a:r>
                <a:rPr lang="en-US" sz="3200" dirty="0" smtClean="0">
                  <a:solidFill>
                    <a:srgbClr val="FF0000"/>
                  </a:solidFill>
                </a:rPr>
                <a:t>as </a:t>
              </a:r>
              <a:r>
                <a:rPr lang="en-US" sz="3200" dirty="0" err="1" smtClean="0">
                  <a:solidFill>
                    <a:srgbClr val="FF0000"/>
                  </a:solidFill>
                </a:rPr>
                <a:t>StartUp</a:t>
              </a:r>
              <a:r>
                <a:rPr lang="en-US" sz="3200" dirty="0" smtClean="0">
                  <a:solidFill>
                    <a:srgbClr val="FF0000"/>
                  </a:solidFill>
                </a:rPr>
                <a:t> Project</a:t>
              </a: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1730188" y="3523130"/>
              <a:ext cx="1371600" cy="761999"/>
            </a:xfrm>
            <a:prstGeom prst="down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32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3752" y="152400"/>
            <a:ext cx="7886700" cy="1066800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Để chạy chương trình trên bất kỳ máy PC nào, chúng ta phải cấu hình cho windows như sau: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83" t="16177" b="5698"/>
          <a:stretch/>
        </p:blipFill>
        <p:spPr bwMode="auto">
          <a:xfrm>
            <a:off x="30892" y="1219200"/>
            <a:ext cx="308413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52600" y="2421901"/>
            <a:ext cx="2075795" cy="29930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tx2">
                    <a:lumMod val="75000"/>
                  </a:schemeClr>
                </a:solidFill>
              </a:rPr>
              <a:t>Nhấn chuột phải trên Project &amp; chọn Properties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38" b="41544"/>
          <a:stretch/>
        </p:blipFill>
        <p:spPr bwMode="auto">
          <a:xfrm>
            <a:off x="5714999" y="1511027"/>
            <a:ext cx="3124200" cy="374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47742" y="2263585"/>
            <a:ext cx="2075795" cy="31513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tx2">
                    <a:lumMod val="75000"/>
                  </a:schemeClr>
                </a:solidFill>
              </a:rPr>
              <a:t>Hoặc chọn menu Project &amp; chọn Project Properties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15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191000" y="510571"/>
            <a:ext cx="4648200" cy="4747229"/>
            <a:chOff x="4191000" y="1120171"/>
            <a:chExt cx="4648200" cy="4747229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95" t="12623" r="46608" b="35355"/>
            <a:stretch/>
          </p:blipFill>
          <p:spPr bwMode="auto">
            <a:xfrm>
              <a:off x="4191000" y="2340078"/>
              <a:ext cx="4594372" cy="3527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1120171"/>
              <a:ext cx="4648200" cy="1089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4419600" y="1219200"/>
              <a:ext cx="44196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smtClean="0">
                  <a:solidFill>
                    <a:srgbClr val="FF0000"/>
                  </a:solidFill>
                  <a:latin typeface="+mn-lt"/>
                </a:rPr>
                <a:t>Hộp thoại Project Properties </a:t>
              </a:r>
              <a:endParaRPr lang="en-US" sz="3200" dirty="0">
                <a:solidFill>
                  <a:srgbClr val="FF0000"/>
                </a:solidFill>
                <a:latin typeface="+mn-lt"/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62800" y="3525515"/>
            <a:ext cx="1483715" cy="1024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24" name="Picture 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4007226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57200" y="1941255"/>
            <a:ext cx="335696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Chọn thẻ Build 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Platform </a:t>
            </a:r>
            <a:r>
              <a:rPr lang="en-US" sz="3200" smtClean="0">
                <a:solidFill>
                  <a:srgbClr val="FF0000"/>
                </a:solidFill>
                <a:latin typeface="+mn-lt"/>
              </a:rPr>
              <a:t>target chọn “Any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CPU”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Lưu lại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project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86200" y="2362200"/>
            <a:ext cx="1483715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12601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Thêm mục mới vào Project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28600" y="1102659"/>
            <a:ext cx="4500282" cy="4307541"/>
            <a:chOff x="228600" y="1102659"/>
            <a:chExt cx="4500282" cy="430754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865" t="16451" b="54396"/>
            <a:stretch/>
          </p:blipFill>
          <p:spPr bwMode="auto">
            <a:xfrm>
              <a:off x="228600" y="1346947"/>
              <a:ext cx="2229410" cy="202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17" t="25131" r="11487" b="6801"/>
            <a:stretch/>
          </p:blipFill>
          <p:spPr bwMode="auto">
            <a:xfrm>
              <a:off x="1219200" y="1102659"/>
              <a:ext cx="2622176" cy="430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301" t="49780" r="34703" b="29289"/>
            <a:stretch/>
          </p:blipFill>
          <p:spPr bwMode="auto">
            <a:xfrm>
              <a:off x="2590800" y="3207123"/>
              <a:ext cx="2138082" cy="1324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826824" y="1656654"/>
            <a:ext cx="8164776" cy="3641708"/>
            <a:chOff x="826824" y="1925595"/>
            <a:chExt cx="8164776" cy="3641708"/>
          </a:xfrm>
        </p:grpSpPr>
        <p:sp>
          <p:nvSpPr>
            <p:cNvPr id="14" name="Circular Arrow 13"/>
            <p:cNvSpPr/>
            <p:nvPr/>
          </p:nvSpPr>
          <p:spPr>
            <a:xfrm rot="1838906">
              <a:off x="826824" y="1925595"/>
              <a:ext cx="1543610" cy="1275230"/>
            </a:xfrm>
            <a:prstGeom prst="circular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ircular Arrow 14"/>
            <p:cNvSpPr/>
            <p:nvPr/>
          </p:nvSpPr>
          <p:spPr>
            <a:xfrm rot="4509592">
              <a:off x="3492565" y="2656268"/>
              <a:ext cx="643824" cy="1275230"/>
            </a:xfrm>
            <a:prstGeom prst="circular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4" descr="empty-blue-rectangl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3106270"/>
              <a:ext cx="4267200" cy="2456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921626" y="3505200"/>
              <a:ext cx="4069974" cy="2062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3200" smtClean="0">
                  <a:solidFill>
                    <a:srgbClr val="FF0000"/>
                  </a:solidFill>
                  <a:latin typeface="+mn-lt"/>
                </a:rPr>
                <a:t>1.Nhấn chuột phải trên  Project</a:t>
              </a:r>
              <a:endParaRPr lang="en-US" sz="3200" dirty="0" smtClean="0">
                <a:solidFill>
                  <a:srgbClr val="FF0000"/>
                </a:solidFill>
                <a:latin typeface="+mn-lt"/>
              </a:endParaRPr>
            </a:p>
            <a:p>
              <a:r>
                <a:rPr lang="en-US" sz="3200" smtClean="0">
                  <a:solidFill>
                    <a:srgbClr val="FF0000"/>
                  </a:solidFill>
                  <a:latin typeface="+mn-lt"/>
                </a:rPr>
                <a:t>2.Chọn Add </a:t>
              </a:r>
              <a:endParaRPr lang="en-US" sz="3200" dirty="0" smtClean="0">
                <a:solidFill>
                  <a:srgbClr val="FF0000"/>
                </a:solidFill>
                <a:latin typeface="+mn-lt"/>
              </a:endParaRPr>
            </a:p>
            <a:p>
              <a:r>
                <a:rPr lang="en-US" sz="3200" smtClean="0">
                  <a:solidFill>
                    <a:srgbClr val="FF0000"/>
                  </a:solidFill>
                  <a:latin typeface="+mn-lt"/>
                </a:rPr>
                <a:t>3. Chọn </a:t>
              </a:r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New Item</a:t>
              </a:r>
              <a:endParaRPr lang="en-US" sz="32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332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2734235" y="685800"/>
            <a:ext cx="6172200" cy="3966852"/>
            <a:chOff x="2734235" y="1371600"/>
            <a:chExt cx="6172200" cy="3966852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235" y="1371600"/>
              <a:ext cx="6172200" cy="3966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0" y="2514600"/>
              <a:ext cx="1600200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7162800" y="2545140"/>
              <a:ext cx="1676400" cy="15696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3200" smtClean="0">
                  <a:solidFill>
                    <a:srgbClr val="FF0000"/>
                  </a:solidFill>
                </a:rPr>
                <a:t>Chọn bất kỳ </a:t>
              </a:r>
              <a:endParaRPr lang="en-US" sz="32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item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6553200" y="1828800"/>
              <a:ext cx="838200" cy="2855259"/>
            </a:xfrm>
            <a:prstGeom prst="rightBrace">
              <a:avLst>
                <a:gd name="adj1" fmla="val 8333"/>
                <a:gd name="adj2" fmla="val 49723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/>
          <p:cNvSpPr/>
          <p:nvPr/>
        </p:nvSpPr>
        <p:spPr>
          <a:xfrm>
            <a:off x="3505200" y="3998259"/>
            <a:ext cx="914400" cy="49754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4544" y="1905000"/>
            <a:ext cx="2773456" cy="3357511"/>
            <a:chOff x="274544" y="2590800"/>
            <a:chExt cx="2773456" cy="3357511"/>
          </a:xfrm>
        </p:grpSpPr>
        <p:pic>
          <p:nvPicPr>
            <p:cNvPr id="14" name="Picture 13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84" t="16871" b="52942"/>
            <a:stretch/>
          </p:blipFill>
          <p:spPr bwMode="auto">
            <a:xfrm>
              <a:off x="274544" y="2590800"/>
              <a:ext cx="2240056" cy="2093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Oval 14"/>
            <p:cNvSpPr/>
            <p:nvPr/>
          </p:nvSpPr>
          <p:spPr>
            <a:xfrm>
              <a:off x="609600" y="3581400"/>
              <a:ext cx="1066800" cy="40117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endCxn id="15" idx="4"/>
            </p:cNvCxnSpPr>
            <p:nvPr/>
          </p:nvCxnSpPr>
          <p:spPr>
            <a:xfrm flipH="1" flipV="1">
              <a:off x="1143000" y="3982570"/>
              <a:ext cx="1905000" cy="196574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895600" y="4189547"/>
            <a:ext cx="5410200" cy="1601653"/>
            <a:chOff x="2895600" y="4875347"/>
            <a:chExt cx="5410200" cy="1601653"/>
          </a:xfrm>
        </p:grpSpPr>
        <p:pic>
          <p:nvPicPr>
            <p:cNvPr id="18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5600" y="5387286"/>
              <a:ext cx="4400550" cy="1089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162300" y="5399782"/>
              <a:ext cx="38862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3200" smtClean="0">
                  <a:solidFill>
                    <a:srgbClr val="FF0000"/>
                  </a:solidFill>
                </a:rPr>
                <a:t>Nhập tên chọn </a:t>
              </a:r>
              <a:r>
                <a:rPr lang="en-US" sz="3200" dirty="0" smtClean="0">
                  <a:solidFill>
                    <a:srgbClr val="FF0000"/>
                  </a:solidFill>
                </a:rPr>
                <a:t>“Add” button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7391400" y="4875347"/>
              <a:ext cx="914400" cy="49754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endCxn id="20" idx="3"/>
            </p:cNvCxnSpPr>
            <p:nvPr/>
          </p:nvCxnSpPr>
          <p:spPr>
            <a:xfrm flipV="1">
              <a:off x="7162800" y="5300025"/>
              <a:ext cx="362511" cy="6482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0"/>
            </p:cNvCxnSpPr>
            <p:nvPr/>
          </p:nvCxnSpPr>
          <p:spPr>
            <a:xfrm flipH="1" flipV="1">
              <a:off x="4191000" y="4932830"/>
              <a:ext cx="914400" cy="466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2267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.NET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Tạo</a:t>
            </a:r>
            <a:r>
              <a:rPr lang="en-US" dirty="0" smtClean="0"/>
              <a:t> project Windows Application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C#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project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91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28600" y="533400"/>
            <a:ext cx="8534400" cy="4975914"/>
            <a:chOff x="381000" y="1219200"/>
            <a:chExt cx="8382000" cy="4975914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1" t="16678" r="54767" b="37944"/>
            <a:stretch/>
          </p:blipFill>
          <p:spPr bwMode="auto">
            <a:xfrm>
              <a:off x="381000" y="1219200"/>
              <a:ext cx="4495800" cy="3627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94" t="16612" r="-1" b="38591"/>
            <a:stretch/>
          </p:blipFill>
          <p:spPr bwMode="auto">
            <a:xfrm>
              <a:off x="5784476" y="1435776"/>
              <a:ext cx="2902324" cy="310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5410200" y="2713247"/>
              <a:ext cx="3352800" cy="2465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Brace 17"/>
            <p:cNvSpPr/>
            <p:nvPr/>
          </p:nvSpPr>
          <p:spPr>
            <a:xfrm>
              <a:off x="4267200" y="1951247"/>
              <a:ext cx="1066800" cy="2514600"/>
            </a:xfrm>
            <a:prstGeom prst="rightBrace">
              <a:avLst>
                <a:gd name="adj1" fmla="val 8333"/>
                <a:gd name="adj2" fmla="val 37701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656" y="5105400"/>
              <a:ext cx="3855944" cy="1089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838200" y="5358825"/>
              <a:ext cx="342900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err="1" smtClean="0">
                  <a:solidFill>
                    <a:srgbClr val="FF0000"/>
                  </a:solidFill>
                  <a:latin typeface="+mn-lt"/>
                </a:rPr>
                <a:t>AssemblyInfo</a:t>
              </a:r>
              <a:r>
                <a:rPr lang="en-US" sz="3200" dirty="0" smtClean="0">
                  <a:solidFill>
                    <a:srgbClr val="FF0000"/>
                  </a:solidFill>
                  <a:latin typeface="+mn-lt"/>
                </a:rPr>
                <a:t> file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86400" y="2273975"/>
            <a:ext cx="3429000" cy="3235339"/>
            <a:chOff x="5486400" y="2959775"/>
            <a:chExt cx="3429000" cy="3235339"/>
          </a:xfrm>
        </p:grpSpPr>
        <p:pic>
          <p:nvPicPr>
            <p:cNvPr id="22" name="Picture 4" descr="empty-blue-rectang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5105400"/>
              <a:ext cx="3429000" cy="10897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5715000" y="5117896"/>
              <a:ext cx="2971800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</a:rPr>
                <a:t>Reference .NET libraries</a:t>
              </a:r>
            </a:p>
          </p:txBody>
        </p:sp>
        <p:sp>
          <p:nvSpPr>
            <p:cNvPr id="24" name="Double Brace 23"/>
            <p:cNvSpPr/>
            <p:nvPr/>
          </p:nvSpPr>
          <p:spPr>
            <a:xfrm rot="5400000">
              <a:off x="6188270" y="2257905"/>
              <a:ext cx="1491860" cy="2895600"/>
            </a:xfrm>
            <a:prstGeom prst="bracePair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</p:cNvCxnSpPr>
            <p:nvPr/>
          </p:nvCxnSpPr>
          <p:spPr>
            <a:xfrm flipV="1">
              <a:off x="7200900" y="4343400"/>
              <a:ext cx="0" cy="774496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6158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Biên dịch Solution &amp; Project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9" t="3003" r="65034" b="64399"/>
          <a:stretch/>
        </p:blipFill>
        <p:spPr bwMode="auto">
          <a:xfrm>
            <a:off x="762000" y="1549438"/>
            <a:ext cx="3886200" cy="380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28800"/>
            <a:ext cx="3200400" cy="9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253318" y="2006025"/>
            <a:ext cx="29000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Build Solution</a:t>
            </a:r>
          </a:p>
        </p:txBody>
      </p:sp>
      <p:pic>
        <p:nvPicPr>
          <p:cNvPr id="10" name="Picture 9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025086"/>
            <a:ext cx="3200400" cy="9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53318" y="3202311"/>
            <a:ext cx="29000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Build Project</a:t>
            </a:r>
          </a:p>
        </p:txBody>
      </p:sp>
      <p:pic>
        <p:nvPicPr>
          <p:cNvPr id="12" name="Picture 11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91000"/>
            <a:ext cx="3200400" cy="93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290104" y="4367269"/>
            <a:ext cx="29000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Batch Build</a:t>
            </a:r>
          </a:p>
        </p:txBody>
      </p:sp>
    </p:spTree>
    <p:extLst>
      <p:ext uri="{BB962C8B-B14F-4D97-AF65-F5344CB8AC3E}">
        <p14:creationId xmlns:p14="http://schemas.microsoft.com/office/powerpoint/2010/main" val="411784898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t="3189" r="58593" b="45819"/>
          <a:stretch/>
        </p:blipFill>
        <p:spPr bwMode="auto">
          <a:xfrm>
            <a:off x="457200" y="1189735"/>
            <a:ext cx="3469342" cy="437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7286"/>
            <a:ext cx="4953000" cy="360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67200" y="2093655"/>
            <a:ext cx="4495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Chọn dòng bắt đầu để debugging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Vào menu Debug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smtClean="0">
                <a:solidFill>
                  <a:srgbClr val="FF0000"/>
                </a:solidFill>
                <a:latin typeface="+mn-lt"/>
              </a:rPr>
              <a:t>Chọn Toggle Breakpoint hoặc nhấn phiếm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F9</a:t>
            </a:r>
          </a:p>
        </p:txBody>
      </p:sp>
    </p:spTree>
    <p:extLst>
      <p:ext uri="{BB962C8B-B14F-4D97-AF65-F5344CB8AC3E}">
        <p14:creationId xmlns:p14="http://schemas.microsoft.com/office/powerpoint/2010/main" val="91433544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6" t="15931" r="54457" b="38909"/>
          <a:stretch/>
        </p:blipFill>
        <p:spPr bwMode="auto">
          <a:xfrm>
            <a:off x="685800" y="914400"/>
            <a:ext cx="610964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04800" y="2438400"/>
            <a:ext cx="8458200" cy="2133600"/>
            <a:chOff x="304800" y="2743200"/>
            <a:chExt cx="8458200" cy="2133600"/>
          </a:xfrm>
        </p:grpSpPr>
        <p:sp>
          <p:nvSpPr>
            <p:cNvPr id="9" name="Rectangle 8"/>
            <p:cNvSpPr/>
            <p:nvPr/>
          </p:nvSpPr>
          <p:spPr>
            <a:xfrm>
              <a:off x="304800" y="4495800"/>
              <a:ext cx="8305800" cy="381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62600" y="2743200"/>
              <a:ext cx="3200400" cy="1752600"/>
              <a:chOff x="5562600" y="2743200"/>
              <a:chExt cx="3200400" cy="1752600"/>
            </a:xfrm>
          </p:grpSpPr>
          <p:pic>
            <p:nvPicPr>
              <p:cNvPr id="11" name="Picture 10" descr="empty-blue-rectangl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2600" y="2743200"/>
                <a:ext cx="3200400" cy="937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11"/>
              <p:cNvSpPr txBox="1">
                <a:spLocks noChangeArrowheads="1"/>
              </p:cNvSpPr>
              <p:nvPr/>
            </p:nvSpPr>
            <p:spPr bwMode="auto">
              <a:xfrm>
                <a:off x="5710518" y="2920425"/>
                <a:ext cx="2900082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smtClean="0">
                    <a:solidFill>
                      <a:srgbClr val="FF0000"/>
                    </a:solidFill>
                    <a:latin typeface="+mn-lt"/>
                  </a:rPr>
                  <a:t>Breakpoint</a:t>
                </a:r>
                <a:endParaRPr lang="en-US" sz="3200" dirty="0" smtClean="0">
                  <a:solidFill>
                    <a:srgbClr val="FF0000"/>
                  </a:solidFill>
                  <a:latin typeface="+mn-lt"/>
                </a:endParaRPr>
              </a:p>
            </p:txBody>
          </p:sp>
          <p:sp>
            <p:nvSpPr>
              <p:cNvPr id="13" name="Down Arrow 12"/>
              <p:cNvSpPr/>
              <p:nvPr/>
            </p:nvSpPr>
            <p:spPr>
              <a:xfrm>
                <a:off x="6400800" y="3680514"/>
                <a:ext cx="1434152" cy="815286"/>
              </a:xfrm>
              <a:prstGeom prst="downArrow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60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Chạy chương trình</a:t>
            </a:r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4" r="58503" b="39338"/>
          <a:stretch/>
        </p:blipFill>
        <p:spPr bwMode="auto">
          <a:xfrm>
            <a:off x="609600" y="762000"/>
            <a:ext cx="361726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41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724400" y="1325940"/>
            <a:ext cx="3962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4</a:t>
            </a:r>
            <a:r>
              <a:rPr lang="en-US" sz="3200" smtClean="0">
                <a:solidFill>
                  <a:srgbClr val="FF0000"/>
                </a:solidFill>
                <a:latin typeface="+mn-lt"/>
              </a:rPr>
              <a:t>. Vào menu Debug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5</a:t>
            </a:r>
            <a:r>
              <a:rPr lang="en-US" sz="3200" smtClean="0">
                <a:solidFill>
                  <a:srgbClr val="FF0000"/>
                </a:solidFill>
                <a:latin typeface="+mn-lt"/>
              </a:rPr>
              <a:t>. Chọn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Start </a:t>
            </a:r>
            <a:r>
              <a:rPr lang="en-US" sz="3200" smtClean="0">
                <a:solidFill>
                  <a:srgbClr val="FF0000"/>
                </a:solidFill>
                <a:latin typeface="+mn-lt"/>
              </a:rPr>
              <a:t>Debugging hoặc nhấn phím  </a:t>
            </a: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F5</a:t>
            </a:r>
          </a:p>
        </p:txBody>
      </p:sp>
      <p:pic>
        <p:nvPicPr>
          <p:cNvPr id="15" name="Picture 14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67100"/>
            <a:ext cx="44196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724400" y="3723382"/>
            <a:ext cx="396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rgbClr val="FF0000"/>
                </a:solidFill>
                <a:latin typeface="+mn-lt"/>
              </a:rPr>
              <a:t>Xóa tất cả Breakpoints</a:t>
            </a:r>
            <a:endParaRPr lang="en-US" sz="3200" dirty="0" smtClean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38600" y="4038600"/>
            <a:ext cx="457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23029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Chạy Debugging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" r="62277" b="25491"/>
          <a:stretch/>
        </p:blipFill>
        <p:spPr bwMode="auto">
          <a:xfrm>
            <a:off x="609600" y="865093"/>
            <a:ext cx="4908176" cy="5230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empty-blue-rectan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329" y="2282773"/>
            <a:ext cx="2667000" cy="20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190129" y="2511373"/>
            <a:ext cx="20417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Step Into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Step Over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Step Out</a:t>
            </a:r>
          </a:p>
        </p:txBody>
      </p:sp>
    </p:spTree>
    <p:extLst>
      <p:ext uri="{BB962C8B-B14F-4D97-AF65-F5344CB8AC3E}">
        <p14:creationId xmlns:p14="http://schemas.microsoft.com/office/powerpoint/2010/main" val="674835253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Bài tập số 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86690"/>
            <a:ext cx="7886700" cy="803910"/>
          </a:xfrm>
        </p:spPr>
        <p:txBody>
          <a:bodyPr>
            <a:normAutofit/>
          </a:bodyPr>
          <a:lstStyle/>
          <a:p>
            <a:r>
              <a:rPr lang="en-US"/>
              <a:t>Bài tập áp </a:t>
            </a:r>
            <a:r>
              <a:rPr lang="en-US" smtClean="0"/>
              <a:t>dụng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7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Windows Form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0" y="826394"/>
            <a:ext cx="21717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10" y="804930"/>
            <a:ext cx="3277841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://stttt.daknong.gov.vn/HoatDongAnh/C%C3%B4ng%20Ngh%E1%BB%87%20M%E1%BB%9Bi/ab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49" y="2562762"/>
            <a:ext cx="5443102" cy="299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31" y="2815464"/>
            <a:ext cx="5638800" cy="274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48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990601"/>
            <a:ext cx="7886700" cy="762000"/>
          </a:xfrm>
        </p:spPr>
        <p:txBody>
          <a:bodyPr/>
          <a:lstStyle/>
          <a:p>
            <a:r>
              <a:rPr lang="en-US" smtClean="0"/>
              <a:t>Kiến trúc của .NET Framework</a:t>
            </a:r>
          </a:p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4291"/>
            <a:ext cx="8229600" cy="803910"/>
          </a:xfrm>
        </p:spPr>
        <p:txBody>
          <a:bodyPr>
            <a:normAutofit/>
          </a:bodyPr>
          <a:lstStyle/>
          <a:p>
            <a:r>
              <a:rPr lang="en-US" sz="3200"/>
              <a:t>Tổng </a:t>
            </a:r>
            <a:r>
              <a:rPr lang="en-US" sz="3200" smtClean="0"/>
              <a:t>quan </a:t>
            </a:r>
            <a:r>
              <a:rPr lang="en-US" sz="3200"/>
              <a:t>về kiến trúc .NET </a:t>
            </a:r>
            <a:r>
              <a:rPr lang="en-US" sz="3200" smtClean="0"/>
              <a:t>Framework</a:t>
            </a:r>
            <a:endParaRPr lang="en-US" sz="3200"/>
          </a:p>
        </p:txBody>
      </p:sp>
      <p:pic>
        <p:nvPicPr>
          <p:cNvPr id="1026" name="Picture 2" descr="081114_1853_CbnvNET3 (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696200" cy="437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607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.NET Framework</a:t>
            </a:r>
          </a:p>
          <a:p>
            <a:pPr lvl="1"/>
            <a:r>
              <a:rPr lang="en-US" dirty="0" smtClean="0"/>
              <a:t>Common Language Runtime (CLR)</a:t>
            </a:r>
          </a:p>
          <a:p>
            <a:pPr lvl="1"/>
            <a:r>
              <a:rPr lang="en-US" dirty="0" smtClean="0"/>
              <a:t>.NET Framework Class Library (FCL)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609600" y="34291"/>
            <a:ext cx="8229600" cy="803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3B7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Tổng</a:t>
            </a:r>
            <a:r>
              <a:rPr lang="en-US" sz="3200" dirty="0" smtClean="0"/>
              <a:t> </a:t>
            </a:r>
            <a:r>
              <a:rPr lang="en-US" sz="3200" dirty="0" err="1" smtClean="0"/>
              <a:t>quan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</a:t>
            </a:r>
            <a:r>
              <a:rPr lang="en-US" sz="3200" dirty="0" err="1" smtClean="0"/>
              <a:t>kiến</a:t>
            </a:r>
            <a:r>
              <a:rPr lang="en-US" sz="3200" dirty="0" smtClean="0"/>
              <a:t> </a:t>
            </a:r>
            <a:r>
              <a:rPr lang="en-US" sz="3200" dirty="0" err="1" smtClean="0"/>
              <a:t>trúc</a:t>
            </a:r>
            <a:r>
              <a:rPr lang="en-US" sz="3200" dirty="0" smtClean="0"/>
              <a:t> .NET Framework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85236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4291"/>
            <a:ext cx="8839200" cy="803910"/>
          </a:xfrm>
        </p:spPr>
        <p:txBody>
          <a:bodyPr>
            <a:normAutofit/>
          </a:bodyPr>
          <a:lstStyle/>
          <a:p>
            <a:r>
              <a:rPr lang="en-US" sz="3200" dirty="0"/>
              <a:t>NET Framework Class Library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8534400" cy="4381501"/>
          </a:xfrm>
        </p:spPr>
        <p:txBody>
          <a:bodyPr>
            <a:normAutofit fontScale="2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vi-VN" sz="8000" dirty="0">
                <a:latin typeface="+mj-lt"/>
              </a:rPr>
              <a:t>NET Framework Class Library bao gồm </a:t>
            </a:r>
            <a:r>
              <a:rPr lang="vi-VN" sz="8000" b="1" dirty="0">
                <a:latin typeface="+mj-lt"/>
              </a:rPr>
              <a:t>thư viện </a:t>
            </a:r>
            <a:r>
              <a:rPr lang="vi-VN" sz="8000" dirty="0">
                <a:latin typeface="+mj-lt"/>
              </a:rPr>
              <a:t>các đoạn mã </a:t>
            </a:r>
            <a:r>
              <a:rPr lang="vi-VN" sz="8000" dirty="0" smtClean="0">
                <a:latin typeface="+mj-lt"/>
              </a:rPr>
              <a:t>được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viết </a:t>
            </a:r>
            <a:r>
              <a:rPr lang="vi-VN" sz="8000" dirty="0">
                <a:latin typeface="+mj-lt"/>
              </a:rPr>
              <a:t>sẵn cung cấp các chức năng cần thiết khi lập trình</a:t>
            </a:r>
            <a:r>
              <a:rPr lang="vi-VN" sz="8000" dirty="0" smtClean="0">
                <a:latin typeface="+mj-lt"/>
              </a:rPr>
              <a:t>.</a:t>
            </a:r>
            <a:endParaRPr lang="en-US" sz="8000" dirty="0" smtClean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vi-VN" sz="8000" dirty="0" smtClean="0">
                <a:latin typeface="+mj-lt"/>
              </a:rPr>
              <a:t>Các </a:t>
            </a:r>
            <a:r>
              <a:rPr lang="vi-VN" sz="8000" dirty="0">
                <a:latin typeface="+mj-lt"/>
              </a:rPr>
              <a:t>lớp </a:t>
            </a:r>
            <a:r>
              <a:rPr lang="vi-VN" sz="8000" b="1" dirty="0">
                <a:latin typeface="+mj-lt"/>
              </a:rPr>
              <a:t>Windows Forms </a:t>
            </a:r>
            <a:r>
              <a:rPr lang="vi-VN" sz="8000" dirty="0">
                <a:latin typeface="+mj-lt"/>
              </a:rPr>
              <a:t>được sử dụng để phát triển </a:t>
            </a:r>
            <a:r>
              <a:rPr lang="vi-VN" sz="8000" b="1" dirty="0">
                <a:latin typeface="+mj-lt"/>
              </a:rPr>
              <a:t>ứng </a:t>
            </a:r>
            <a:r>
              <a:rPr lang="vi-VN" sz="8000" b="1" dirty="0" smtClean="0">
                <a:latin typeface="+mj-lt"/>
              </a:rPr>
              <a:t>dụng</a:t>
            </a:r>
            <a:r>
              <a:rPr lang="en-US" sz="8000" b="1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Windows Forms</a:t>
            </a:r>
            <a:endParaRPr lang="en-US" sz="8000" b="1" dirty="0" smtClean="0">
              <a:latin typeface="+mj-lt"/>
            </a:endParaRPr>
          </a:p>
          <a:p>
            <a:pPr lvl="1">
              <a:buFont typeface="Wingdings" pitchFamily="2" charset="2"/>
              <a:buChar char="§"/>
            </a:pPr>
            <a:r>
              <a:rPr lang="vi-VN" sz="8000" dirty="0" smtClean="0">
                <a:latin typeface="+mj-lt"/>
              </a:rPr>
              <a:t>Các </a:t>
            </a:r>
            <a:r>
              <a:rPr lang="vi-VN" sz="8000" dirty="0">
                <a:latin typeface="+mj-lt"/>
              </a:rPr>
              <a:t>lớp </a:t>
            </a:r>
            <a:r>
              <a:rPr lang="vi-VN" sz="8000" b="1" dirty="0">
                <a:latin typeface="+mj-lt"/>
              </a:rPr>
              <a:t>ASP.NET </a:t>
            </a:r>
            <a:r>
              <a:rPr lang="vi-VN" sz="8000" dirty="0">
                <a:latin typeface="+mj-lt"/>
              </a:rPr>
              <a:t>được sử dụng để phát triển các ứng </a:t>
            </a:r>
            <a:r>
              <a:rPr lang="vi-VN" sz="8000" b="1" dirty="0">
                <a:latin typeface="+mj-lt"/>
              </a:rPr>
              <a:t>dụng </a:t>
            </a:r>
            <a:r>
              <a:rPr lang="vi-VN" sz="8000" b="1" dirty="0" smtClean="0">
                <a:latin typeface="+mj-lt"/>
              </a:rPr>
              <a:t>Web</a:t>
            </a:r>
            <a:r>
              <a:rPr lang="en-US" sz="8000" b="1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Forms.</a:t>
            </a:r>
            <a:r>
              <a:rPr lang="en-US" sz="8000" b="1" dirty="0" smtClean="0">
                <a:latin typeface="+mj-lt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vi-VN" sz="8000" dirty="0" smtClean="0">
                <a:latin typeface="+mj-lt"/>
              </a:rPr>
              <a:t>Những </a:t>
            </a:r>
            <a:r>
              <a:rPr lang="vi-VN" sz="8000" dirty="0">
                <a:latin typeface="+mj-lt"/>
              </a:rPr>
              <a:t>lớp khác hỗ trợ lập trình với </a:t>
            </a:r>
            <a:r>
              <a:rPr lang="vi-VN" sz="8000" b="1" dirty="0">
                <a:latin typeface="+mj-lt"/>
              </a:rPr>
              <a:t>CSDL</a:t>
            </a:r>
            <a:r>
              <a:rPr lang="vi-VN" sz="8000" dirty="0">
                <a:latin typeface="+mj-lt"/>
              </a:rPr>
              <a:t>, quản lý </a:t>
            </a:r>
            <a:r>
              <a:rPr lang="vi-VN" sz="8000" b="1" dirty="0">
                <a:latin typeface="+mj-lt"/>
              </a:rPr>
              <a:t>bảo mật</a:t>
            </a:r>
            <a:r>
              <a:rPr lang="vi-VN" sz="8000" dirty="0">
                <a:latin typeface="+mj-lt"/>
              </a:rPr>
              <a:t>, </a:t>
            </a:r>
            <a:r>
              <a:rPr lang="vi-VN" sz="8000" b="1" dirty="0" smtClean="0">
                <a:latin typeface="+mj-lt"/>
              </a:rPr>
              <a:t>truy</a:t>
            </a:r>
            <a:r>
              <a:rPr lang="en-US" sz="8000" b="1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xuất file</a:t>
            </a:r>
            <a:endParaRPr lang="en-US" sz="8000" b="1" dirty="0" smtClean="0">
              <a:latin typeface="+mj-lt"/>
            </a:endParaRPr>
          </a:p>
          <a:p>
            <a:pPr>
              <a:buFont typeface="Courier New" pitchFamily="49" charset="0"/>
              <a:buChar char="o"/>
            </a:pPr>
            <a:r>
              <a:rPr lang="vi-VN" sz="8000" dirty="0" smtClean="0">
                <a:latin typeface="+mj-lt"/>
              </a:rPr>
              <a:t>Các </a:t>
            </a:r>
            <a:r>
              <a:rPr lang="vi-VN" sz="8000" dirty="0">
                <a:latin typeface="+mj-lt"/>
              </a:rPr>
              <a:t>lớp của .NET Framework Class Library được tổ chức thành </a:t>
            </a:r>
            <a:r>
              <a:rPr lang="vi-VN" sz="8000" b="1" dirty="0" smtClean="0">
                <a:latin typeface="+mj-lt"/>
              </a:rPr>
              <a:t>cấu</a:t>
            </a:r>
            <a:r>
              <a:rPr lang="en-US" sz="8000" b="1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trúc </a:t>
            </a:r>
            <a:r>
              <a:rPr lang="vi-VN" sz="8000" b="1" dirty="0">
                <a:latin typeface="+mj-lt"/>
              </a:rPr>
              <a:t>phân </a:t>
            </a:r>
            <a:r>
              <a:rPr lang="vi-VN" sz="8000" b="1" dirty="0" smtClean="0">
                <a:latin typeface="+mj-lt"/>
              </a:rPr>
              <a:t>nhóm</a:t>
            </a:r>
            <a:endParaRPr lang="en-US" sz="8000" b="1" dirty="0" smtClean="0">
              <a:latin typeface="+mj-lt"/>
            </a:endParaRPr>
          </a:p>
          <a:p>
            <a:pPr>
              <a:buFont typeface="Courier New" pitchFamily="49" charset="0"/>
              <a:buChar char="o"/>
            </a:pPr>
            <a:r>
              <a:rPr lang="vi-VN" sz="8000" dirty="0" smtClean="0">
                <a:latin typeface="+mj-lt"/>
              </a:rPr>
              <a:t>Các </a:t>
            </a:r>
            <a:r>
              <a:rPr lang="vi-VN" sz="8000" dirty="0">
                <a:latin typeface="+mj-lt"/>
              </a:rPr>
              <a:t>lớp liên quan đến nhau được gom thành một nhóm gọi </a:t>
            </a:r>
            <a:r>
              <a:rPr lang="vi-VN" sz="8000" dirty="0" smtClean="0">
                <a:latin typeface="+mj-lt"/>
              </a:rPr>
              <a:t>là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b="1" dirty="0" smtClean="0">
                <a:latin typeface="+mj-lt"/>
              </a:rPr>
              <a:t>namespace</a:t>
            </a:r>
            <a:endParaRPr lang="en-US" sz="8000" b="1" dirty="0" smtClean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vi-VN" sz="8000" dirty="0" smtClean="0">
                <a:latin typeface="+mj-lt"/>
              </a:rPr>
              <a:t>Mỗi </a:t>
            </a:r>
            <a:r>
              <a:rPr lang="vi-VN" sz="8000" dirty="0">
                <a:latin typeface="+mj-lt"/>
              </a:rPr>
              <a:t>namespace bao gồm các lớp được sử dụng cho một chức năng </a:t>
            </a:r>
            <a:r>
              <a:rPr lang="vi-VN" sz="8000" dirty="0" smtClean="0">
                <a:latin typeface="+mj-lt"/>
              </a:rPr>
              <a:t>cụ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thể</a:t>
            </a:r>
            <a:endParaRPr lang="en-US" sz="8000" dirty="0" smtClean="0"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vi-VN" sz="8000" dirty="0" smtClean="0">
                <a:latin typeface="+mj-lt"/>
              </a:rPr>
              <a:t>namespace </a:t>
            </a:r>
            <a:r>
              <a:rPr lang="vi-VN" sz="8000" dirty="0">
                <a:latin typeface="+mj-lt"/>
              </a:rPr>
              <a:t>System.Windows.Forms chứa các lớp sử dụng để tạo </a:t>
            </a:r>
            <a:r>
              <a:rPr lang="vi-VN" sz="8000" dirty="0" smtClean="0">
                <a:latin typeface="+mj-lt"/>
              </a:rPr>
              <a:t>form</a:t>
            </a:r>
            <a:endParaRPr lang="en-US" sz="8000" dirty="0" smtClean="0">
              <a:latin typeface="+mj-lt"/>
            </a:endParaRPr>
          </a:p>
          <a:p>
            <a:pPr lvl="1">
              <a:buFont typeface="Wingdings" pitchFamily="2" charset="2"/>
              <a:buChar char="ü"/>
            </a:pPr>
            <a:r>
              <a:rPr lang="vi-VN" sz="8000" dirty="0" smtClean="0">
                <a:latin typeface="+mj-lt"/>
              </a:rPr>
              <a:t>namespace </a:t>
            </a:r>
            <a:r>
              <a:rPr lang="vi-VN" sz="8000" dirty="0">
                <a:latin typeface="+mj-lt"/>
              </a:rPr>
              <a:t>System.Data chứa các lớp sử dụng để truy cập dữ liệu </a:t>
            </a:r>
            <a:r>
              <a:rPr lang="vi-VN" dirty="0"/>
              <a:t/>
            </a:r>
            <a:br>
              <a:rPr lang="vi-VN" dirty="0"/>
            </a:br>
            <a:endParaRPr lang="en-US" altLang="vi-V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C96147-433C-445F-AC51-8BFDCE50A991}" type="slidenum">
              <a:rPr lang="en-US" altLang="vi-VN">
                <a:solidFill>
                  <a:srgbClr val="FFFFFF"/>
                </a:solidFill>
                <a:latin typeface="Franklin Gothic Book" pitchFamily="34" charset="0"/>
              </a:rPr>
              <a:pPr eaLnBrk="1" hangingPunct="1"/>
              <a:t>7</a:t>
            </a:fld>
            <a:endParaRPr lang="en-US" altLang="vi-VN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3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vi-VN" sz="8000" dirty="0" smtClean="0">
                <a:latin typeface="+mj-lt"/>
              </a:rPr>
              <a:t>CLR (Môi trường quản lý việc thi hành mã) cung cấp các dịch vụ cần</a:t>
            </a:r>
            <a:br>
              <a:rPr lang="vi-VN" sz="8000" dirty="0" smtClean="0">
                <a:latin typeface="+mj-lt"/>
              </a:rPr>
            </a:br>
            <a:r>
              <a:rPr lang="vi-VN" sz="8000" dirty="0" smtClean="0">
                <a:latin typeface="+mj-lt"/>
              </a:rPr>
              <a:t>thiết để chạy ứng dụng được viết bằng ngôn ngữ .NET</a:t>
            </a:r>
            <a:endParaRPr lang="en-US" sz="8000" dirty="0" smtClean="0">
              <a:latin typeface="+mj-lt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vi-VN" sz="8000" dirty="0" smtClean="0">
                <a:latin typeface="+mj-lt"/>
              </a:rPr>
              <a:t>Tất cả các ngôn ngữ .NET đều được biên dịch thành ngôn ngữ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trung gian (common intermediate language – CIL) hay còn được gọi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là mã được quản lý</a:t>
            </a:r>
            <a:endParaRPr lang="en-US" sz="8000" dirty="0" smtClean="0">
              <a:latin typeface="+mj-lt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vi-VN" sz="8000" dirty="0" smtClean="0">
                <a:latin typeface="+mj-lt"/>
              </a:rPr>
              <a:t>Tất cả các ứng dụng .NET đều được thực thi dưới sự </a:t>
            </a:r>
            <a:r>
              <a:rPr lang="en-US" sz="8000" dirty="0" err="1" smtClean="0">
                <a:latin typeface="+mj-lt"/>
              </a:rPr>
              <a:t>giám</a:t>
            </a:r>
            <a:r>
              <a:rPr lang="vi-VN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sát của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CLR (quản lý bộ nhớ, thực thi code, bảo mật ….), nên còn được gọi</a:t>
            </a:r>
            <a:r>
              <a:rPr lang="en-US" sz="8000" dirty="0" smtClean="0">
                <a:latin typeface="+mj-lt"/>
              </a:rPr>
              <a:t> </a:t>
            </a:r>
            <a:r>
              <a:rPr lang="vi-VN" sz="8000" dirty="0" smtClean="0">
                <a:latin typeface="+mj-lt"/>
              </a:rPr>
              <a:t>là ứng dụng được quản lý</a:t>
            </a:r>
            <a:endParaRPr lang="en-US" sz="8000" dirty="0" smtClean="0">
              <a:latin typeface="+mj-lt"/>
            </a:endParaRPr>
          </a:p>
          <a:p>
            <a:pPr algn="just"/>
            <a:r>
              <a:rPr lang="vi-VN" sz="8000" dirty="0" smtClean="0">
                <a:latin typeface="+mj-lt"/>
              </a:rPr>
              <a:t>C</a:t>
            </a:r>
            <a:r>
              <a:rPr lang="en-US" sz="8000" dirty="0" smtClean="0">
                <a:latin typeface="+mj-lt"/>
              </a:rPr>
              <a:t>LR</a:t>
            </a:r>
            <a:r>
              <a:rPr lang="vi-VN" sz="8000" dirty="0" smtClean="0">
                <a:latin typeface="+mj-lt"/>
              </a:rPr>
              <a:t> cung cấp Hệ thống kiểu chung (Common Type System) định</a:t>
            </a:r>
            <a:br>
              <a:rPr lang="vi-VN" sz="8000" dirty="0" smtClean="0">
                <a:latin typeface="+mj-lt"/>
              </a:rPr>
            </a:br>
            <a:r>
              <a:rPr lang="vi-VN" sz="8000" dirty="0" smtClean="0">
                <a:latin typeface="+mj-lt"/>
              </a:rPr>
              <a:t>nghĩa kiểu mà sẽ được sử dụng bởi tất cả các ngôn ngữ .NET</a:t>
            </a:r>
            <a:endParaRPr lang="en-US" sz="8000" dirty="0" smtClean="0">
              <a:latin typeface="+mj-lt"/>
            </a:endParaRPr>
          </a:p>
          <a:p>
            <a:pPr algn="just"/>
            <a:r>
              <a:rPr lang="vi-VN" sz="8000" dirty="0" smtClean="0">
                <a:latin typeface="+mj-lt"/>
              </a:rPr>
              <a:t>Các chương trình viết </a:t>
            </a:r>
            <a:r>
              <a:rPr lang="vi-VN" sz="7200" dirty="0" smtClean="0">
                <a:latin typeface="+mj-lt"/>
              </a:rPr>
              <a:t>bằng các ngôn ngữ .NET khác nhau có thể</a:t>
            </a:r>
            <a:br>
              <a:rPr lang="vi-VN" sz="7200" dirty="0" smtClean="0">
                <a:latin typeface="+mj-lt"/>
              </a:rPr>
            </a:br>
            <a:r>
              <a:rPr lang="vi-VN" sz="7200" dirty="0" smtClean="0">
                <a:latin typeface="+mj-lt"/>
              </a:rPr>
              <a:t>tương tác được với nhau</a:t>
            </a:r>
            <a:endParaRPr lang="en-US" sz="7200" dirty="0" smtClean="0">
              <a:latin typeface="+mj-lt"/>
            </a:endParaRPr>
          </a:p>
          <a:p>
            <a:pPr marL="0" indent="0" algn="just">
              <a:buNone/>
            </a:pPr>
            <a:r>
              <a:rPr lang="vi-VN" dirty="0" smtClean="0"/>
              <a:t> 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Language Runtime (</a:t>
            </a:r>
            <a:r>
              <a:rPr lang="en-US" dirty="0" smtClean="0"/>
              <a:t>CLR)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38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2B8477-A185-4A99-BD0B-21E4D00D15B8}" type="datetime1">
              <a:rPr lang="en-US" altLang="en-US" smtClean="0"/>
              <a:t>9/3/2019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Tổng quan về lập trình ứng dụng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4746EA-B338-44F3-991D-0A02E058C5C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Language Runtime (CLR)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95425"/>
            <a:ext cx="67056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536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Mau</Template>
  <TotalTime>3974</TotalTime>
  <Words>1285</Words>
  <Application>Microsoft Office PowerPoint</Application>
  <PresentationFormat>On-screen Show (4:3)</PresentationFormat>
  <Paragraphs>263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Mau</vt:lpstr>
      <vt:lpstr>Chương 1: Tổng quan về lập trình ứng dụng</vt:lpstr>
      <vt:lpstr>MỤC TIÊU</vt:lpstr>
      <vt:lpstr>NỘI DUNG</vt:lpstr>
      <vt:lpstr>Ứng dụng Windows Form</vt:lpstr>
      <vt:lpstr>Tổng quan về kiến trúc .NET Framework</vt:lpstr>
      <vt:lpstr>PowerPoint Presentation</vt:lpstr>
      <vt:lpstr>NET Framework Class Library</vt:lpstr>
      <vt:lpstr>Common Language Runtime (CLR)</vt:lpstr>
      <vt:lpstr>Common Language Runtime (CLR)</vt:lpstr>
      <vt:lpstr>Quá trình phát triển ngôn ngữ C#</vt:lpstr>
      <vt:lpstr>Trình bày cấu trúc chương trình C#</vt:lpstr>
      <vt:lpstr>PowerPoint Presentation</vt:lpstr>
      <vt:lpstr>PowerPoint Presentation</vt:lpstr>
      <vt:lpstr>Biên dịch và MSIL</vt:lpstr>
      <vt:lpstr>Ngôn ngữ trung gian (MSIL)</vt:lpstr>
      <vt:lpstr> MSIL, JIT và CLR</vt:lpstr>
      <vt:lpstr>Biên dịch và Thực thi các chương trình .NET</vt:lpstr>
      <vt:lpstr>Tạo project Windows Application và biên dịch chương trình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Thêm mục mới vào Project</vt:lpstr>
      <vt:lpstr>PowerPoint Presentation</vt:lpstr>
      <vt:lpstr>PowerPoint Presentation</vt:lpstr>
      <vt:lpstr>Biên dịch Solution &amp; Project</vt:lpstr>
      <vt:lpstr>Debugging</vt:lpstr>
      <vt:lpstr>PowerPoint Presentation</vt:lpstr>
      <vt:lpstr>Chạy chương trình</vt:lpstr>
      <vt:lpstr>Chạy Debugging</vt:lpstr>
      <vt:lpstr>Bài tập áp dụng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LeTho</dc:creator>
  <cp:lastModifiedBy>admin</cp:lastModifiedBy>
  <cp:revision>60</cp:revision>
  <dcterms:created xsi:type="dcterms:W3CDTF">2017-06-30T08:49:52Z</dcterms:created>
  <dcterms:modified xsi:type="dcterms:W3CDTF">2019-09-03T04:10:48Z</dcterms:modified>
</cp:coreProperties>
</file>