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046" r:id="rId1"/>
  </p:sldMasterIdLst>
  <p:notesMasterIdLst>
    <p:notesMasterId r:id="rId112"/>
  </p:notesMasterIdLst>
  <p:handoutMasterIdLst>
    <p:handoutMasterId r:id="rId113"/>
  </p:handoutMasterIdLst>
  <p:sldIdLst>
    <p:sldId id="256" r:id="rId2"/>
    <p:sldId id="257" r:id="rId3"/>
    <p:sldId id="258" r:id="rId4"/>
    <p:sldId id="267" r:id="rId5"/>
    <p:sldId id="371" r:id="rId6"/>
    <p:sldId id="373" r:id="rId7"/>
    <p:sldId id="374" r:id="rId8"/>
    <p:sldId id="375" r:id="rId9"/>
    <p:sldId id="259" r:id="rId10"/>
    <p:sldId id="268" r:id="rId11"/>
    <p:sldId id="269" r:id="rId12"/>
    <p:sldId id="270" r:id="rId13"/>
    <p:sldId id="271" r:id="rId14"/>
    <p:sldId id="273" r:id="rId15"/>
    <p:sldId id="360" r:id="rId16"/>
    <p:sldId id="361" r:id="rId17"/>
    <p:sldId id="366" r:id="rId18"/>
    <p:sldId id="365" r:id="rId19"/>
    <p:sldId id="261" r:id="rId20"/>
    <p:sldId id="367" r:id="rId21"/>
    <p:sldId id="272" r:id="rId22"/>
    <p:sldId id="368" r:id="rId23"/>
    <p:sldId id="274" r:id="rId24"/>
    <p:sldId id="362" r:id="rId25"/>
    <p:sldId id="262" r:id="rId26"/>
    <p:sldId id="275" r:id="rId27"/>
    <p:sldId id="276" r:id="rId28"/>
    <p:sldId id="277" r:id="rId29"/>
    <p:sldId id="278" r:id="rId30"/>
    <p:sldId id="279" r:id="rId31"/>
    <p:sldId id="280" r:id="rId32"/>
    <p:sldId id="281" r:id="rId33"/>
    <p:sldId id="282" r:id="rId34"/>
    <p:sldId id="283" r:id="rId35"/>
    <p:sldId id="285" r:id="rId36"/>
    <p:sldId id="284" r:id="rId37"/>
    <p:sldId id="286" r:id="rId38"/>
    <p:sldId id="287" r:id="rId39"/>
    <p:sldId id="288" r:id="rId40"/>
    <p:sldId id="289" r:id="rId41"/>
    <p:sldId id="290" r:id="rId42"/>
    <p:sldId id="291" r:id="rId43"/>
    <p:sldId id="292" r:id="rId44"/>
    <p:sldId id="293" r:id="rId45"/>
    <p:sldId id="294" r:id="rId46"/>
    <p:sldId id="295" r:id="rId47"/>
    <p:sldId id="298" r:id="rId48"/>
    <p:sldId id="300" r:id="rId49"/>
    <p:sldId id="369" r:id="rId50"/>
    <p:sldId id="301" r:id="rId51"/>
    <p:sldId id="302" r:id="rId52"/>
    <p:sldId id="303" r:id="rId53"/>
    <p:sldId id="304" r:id="rId54"/>
    <p:sldId id="296" r:id="rId55"/>
    <p:sldId id="297" r:id="rId56"/>
    <p:sldId id="305" r:id="rId57"/>
    <p:sldId id="306" r:id="rId58"/>
    <p:sldId id="307" r:id="rId59"/>
    <p:sldId id="308" r:id="rId60"/>
    <p:sldId id="309" r:id="rId61"/>
    <p:sldId id="310" r:id="rId62"/>
    <p:sldId id="311" r:id="rId63"/>
    <p:sldId id="312" r:id="rId64"/>
    <p:sldId id="313" r:id="rId65"/>
    <p:sldId id="314" r:id="rId66"/>
    <p:sldId id="363" r:id="rId67"/>
    <p:sldId id="315" r:id="rId68"/>
    <p:sldId id="316" r:id="rId69"/>
    <p:sldId id="317" r:id="rId70"/>
    <p:sldId id="318" r:id="rId71"/>
    <p:sldId id="319" r:id="rId72"/>
    <p:sldId id="320" r:id="rId73"/>
    <p:sldId id="321" r:id="rId74"/>
    <p:sldId id="322" r:id="rId75"/>
    <p:sldId id="323" r:id="rId76"/>
    <p:sldId id="324" r:id="rId77"/>
    <p:sldId id="325" r:id="rId78"/>
    <p:sldId id="326" r:id="rId79"/>
    <p:sldId id="327" r:id="rId80"/>
    <p:sldId id="328" r:id="rId81"/>
    <p:sldId id="329" r:id="rId82"/>
    <p:sldId id="330" r:id="rId83"/>
    <p:sldId id="331" r:id="rId84"/>
    <p:sldId id="332" r:id="rId85"/>
    <p:sldId id="333" r:id="rId86"/>
    <p:sldId id="334" r:id="rId87"/>
    <p:sldId id="335" r:id="rId88"/>
    <p:sldId id="336" r:id="rId89"/>
    <p:sldId id="337" r:id="rId90"/>
    <p:sldId id="338" r:id="rId91"/>
    <p:sldId id="339" r:id="rId92"/>
    <p:sldId id="342" r:id="rId93"/>
    <p:sldId id="343" r:id="rId94"/>
    <p:sldId id="344" r:id="rId95"/>
    <p:sldId id="364" r:id="rId96"/>
    <p:sldId id="357" r:id="rId97"/>
    <p:sldId id="351" r:id="rId98"/>
    <p:sldId id="345" r:id="rId99"/>
    <p:sldId id="346" r:id="rId100"/>
    <p:sldId id="347" r:id="rId101"/>
    <p:sldId id="348" r:id="rId102"/>
    <p:sldId id="350" r:id="rId103"/>
    <p:sldId id="358" r:id="rId104"/>
    <p:sldId id="264" r:id="rId105"/>
    <p:sldId id="352" r:id="rId106"/>
    <p:sldId id="353" r:id="rId107"/>
    <p:sldId id="354" r:id="rId108"/>
    <p:sldId id="355" r:id="rId109"/>
    <p:sldId id="356" r:id="rId110"/>
    <p:sldId id="359" r:id="rId111"/>
  </p:sldIdLst>
  <p:sldSz cx="9144000" cy="6858000" type="screen4x3"/>
  <p:notesSz cx="9144000" cy="6858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160">
          <p15:clr>
            <a:srgbClr val="A4A3A4"/>
          </p15:clr>
        </p15:guide>
        <p15:guide id="2" pos="288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6" d="100"/>
          <a:sy n="76" d="100"/>
        </p:scale>
        <p:origin x="-330" y="18"/>
      </p:cViewPr>
      <p:guideLst>
        <p:guide orient="horz" pos="2160"/>
        <p:guide pos="2880"/>
      </p:guideLst>
    </p:cSldViewPr>
  </p:slideViewPr>
  <p:notesTextViewPr>
    <p:cViewPr>
      <p:scale>
        <a:sx n="1" d="1"/>
        <a:sy n="1" d="1"/>
      </p:scale>
      <p:origin x="0" y="0"/>
    </p:cViewPr>
  </p:notesTextViewPr>
  <p:notesViewPr>
    <p:cSldViewPr>
      <p:cViewPr varScale="1">
        <p:scale>
          <a:sx n="59" d="100"/>
          <a:sy n="59" d="100"/>
        </p:scale>
        <p:origin x="-456" y="-78"/>
      </p:cViewPr>
      <p:guideLst>
        <p:guide orient="horz" pos="2160"/>
        <p:guide pos="288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tableStyles" Target="tableStyle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notesMaster" Target="notesMasters/notesMaster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slide" Target="slides/slide109.xml"/><Relationship Id="rId115"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180013" y="0"/>
            <a:ext cx="3962400" cy="342900"/>
          </a:xfrm>
          <a:prstGeom prst="rect">
            <a:avLst/>
          </a:prstGeom>
        </p:spPr>
        <p:txBody>
          <a:bodyPr vert="horz" lIns="91440" tIns="45720" rIns="91440" bIns="45720" rtlCol="0"/>
          <a:lstStyle>
            <a:lvl1pPr algn="r">
              <a:defRPr sz="1200"/>
            </a:lvl1pPr>
          </a:lstStyle>
          <a:p>
            <a:fld id="{5A80210C-6CF5-4475-ABA8-F57C812DBB28}" type="datetimeFigureOut">
              <a:rPr lang="en-US" smtClean="0"/>
              <a:t>10/3/2018</a:t>
            </a:fld>
            <a:endParaRPr lang="en-US"/>
          </a:p>
        </p:txBody>
      </p:sp>
      <p:sp>
        <p:nvSpPr>
          <p:cNvPr id="4" name="Footer Placeholder 3"/>
          <p:cNvSpPr>
            <a:spLocks noGrp="1"/>
          </p:cNvSpPr>
          <p:nvPr>
            <p:ph type="ftr" sz="quarter" idx="2"/>
          </p:nvPr>
        </p:nvSpPr>
        <p:spPr>
          <a:xfrm>
            <a:off x="0" y="6513513"/>
            <a:ext cx="3962400" cy="3429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180013" y="6513513"/>
            <a:ext cx="3962400" cy="342900"/>
          </a:xfrm>
          <a:prstGeom prst="rect">
            <a:avLst/>
          </a:prstGeom>
        </p:spPr>
        <p:txBody>
          <a:bodyPr vert="horz" lIns="91440" tIns="45720" rIns="91440" bIns="45720" rtlCol="0" anchor="b"/>
          <a:lstStyle>
            <a:lvl1pPr algn="r">
              <a:defRPr sz="1200"/>
            </a:lvl1pPr>
          </a:lstStyle>
          <a:p>
            <a:fld id="{D2FA93BC-2FEA-4A43-94AB-0A71613C4981}" type="slidenum">
              <a:rPr lang="en-US" smtClean="0"/>
              <a:t>‹#›</a:t>
            </a:fld>
            <a:endParaRPr lang="en-US"/>
          </a:p>
        </p:txBody>
      </p:sp>
    </p:spTree>
    <p:extLst>
      <p:ext uri="{BB962C8B-B14F-4D97-AF65-F5344CB8AC3E}">
        <p14:creationId xmlns:p14="http://schemas.microsoft.com/office/powerpoint/2010/main" val="35640163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99A59AEA-EAA0-4F79-AD4F-C8B788F07239}" type="datetimeFigureOut">
              <a:rPr lang="en-US" smtClean="0"/>
              <a:t>10/3/2018</a:t>
            </a:fld>
            <a:endParaRPr lang="en-US"/>
          </a:p>
        </p:txBody>
      </p:sp>
      <p:sp>
        <p:nvSpPr>
          <p:cNvPr id="4" name="Slide Image Placeholder 3"/>
          <p:cNvSpPr>
            <a:spLocks noGrp="1" noRot="1" noChangeAspect="1"/>
          </p:cNvSpPr>
          <p:nvPr>
            <p:ph type="sldImg" idx="2"/>
          </p:nvPr>
        </p:nvSpPr>
        <p:spPr>
          <a:xfrm>
            <a:off x="2857500" y="514350"/>
            <a:ext cx="3429000"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513513"/>
            <a:ext cx="3962400" cy="342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2900"/>
          </a:xfrm>
          <a:prstGeom prst="rect">
            <a:avLst/>
          </a:prstGeom>
        </p:spPr>
        <p:txBody>
          <a:bodyPr vert="horz" lIns="91440" tIns="45720" rIns="91440" bIns="45720" rtlCol="0" anchor="b"/>
          <a:lstStyle>
            <a:lvl1pPr algn="r">
              <a:defRPr sz="1200"/>
            </a:lvl1pPr>
          </a:lstStyle>
          <a:p>
            <a:fld id="{618BB9EC-2E3B-46BF-A0C9-D1C0E60B31F1}" type="slidenum">
              <a:rPr lang="en-US" smtClean="0"/>
              <a:t>‹#›</a:t>
            </a:fld>
            <a:endParaRPr lang="en-US"/>
          </a:p>
        </p:txBody>
      </p:sp>
    </p:spTree>
    <p:extLst>
      <p:ext uri="{BB962C8B-B14F-4D97-AF65-F5344CB8AC3E}">
        <p14:creationId xmlns:p14="http://schemas.microsoft.com/office/powerpoint/2010/main" val="25221117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Notes Placeholder"/>
          <p:cNvSpPr>
            <a:spLocks noGrp="1"/>
          </p:cNvSpPr>
          <p:nvPr>
            <p:ph type="body" idx="1"/>
          </p:nvPr>
        </p:nvSpPr>
        <p:spPr bwMode="auto">
          <a:xfrm>
            <a:off x="-1952257862" y="-1894838513"/>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Notes Placeholder"/>
          <p:cNvSpPr>
            <a:spLocks noGrp="1"/>
          </p:cNvSpPr>
          <p:nvPr>
            <p:ph type="body" idx="1"/>
          </p:nvPr>
        </p:nvSpPr>
        <p:spPr bwMode="auto">
          <a:xfrm>
            <a:off x="-1952257862" y="-1894838513"/>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Notes Placeholder"/>
          <p:cNvSpPr>
            <a:spLocks noGrp="1"/>
          </p:cNvSpPr>
          <p:nvPr>
            <p:ph type="body" idx="1"/>
          </p:nvPr>
        </p:nvSpPr>
        <p:spPr bwMode="auto">
          <a:xfrm>
            <a:off x="-1952257862" y="-1894838513"/>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Notes Placeholder"/>
          <p:cNvSpPr>
            <a:spLocks noGrp="1"/>
          </p:cNvSpPr>
          <p:nvPr>
            <p:ph type="body" idx="1"/>
          </p:nvPr>
        </p:nvSpPr>
        <p:spPr bwMode="auto">
          <a:xfrm>
            <a:off x="-1952257862" y="-1894838513"/>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957263"/>
            <a:ext cx="6858000" cy="2387600"/>
          </a:xfrm>
        </p:spPr>
        <p:txBody>
          <a:bodyPr anchor="b"/>
          <a:lstStyle>
            <a:lvl1pPr algn="r">
              <a:defRPr sz="6000" b="1">
                <a:solidFill>
                  <a:srgbClr val="003B7A"/>
                </a:solidFill>
              </a:defRPr>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a:defRPr/>
            </a:pPr>
            <a:fld id="{1363150B-BC8B-4FC6-B9C7-37553FE160D5}" type="datetime1">
              <a:rPr lang="en-US" altLang="en-US" smtClean="0"/>
              <a:t>10/3/2018</a:t>
            </a:fld>
            <a:endParaRPr lang="en-US" altLang="en-US"/>
          </a:p>
        </p:txBody>
      </p:sp>
      <p:sp>
        <p:nvSpPr>
          <p:cNvPr id="5" name="Footer Placeholder 4"/>
          <p:cNvSpPr>
            <a:spLocks noGrp="1"/>
          </p:cNvSpPr>
          <p:nvPr>
            <p:ph type="ftr" sz="quarter" idx="11"/>
          </p:nvPr>
        </p:nvSpPr>
        <p:spPr/>
        <p:txBody>
          <a:bodyPr/>
          <a:lstStyle>
            <a:lvl1pPr>
              <a:defRPr/>
            </a:lvl1pPr>
          </a:lstStyle>
          <a:p>
            <a:pPr>
              <a:defRPr/>
            </a:pPr>
            <a:r>
              <a:rPr lang="en-US" smtClean="0"/>
              <a:t>Nền tảng C# cơ bản</a:t>
            </a:r>
            <a:endParaRPr lang="en-US"/>
          </a:p>
        </p:txBody>
      </p:sp>
      <p:sp>
        <p:nvSpPr>
          <p:cNvPr id="6" name="Slide Number Placeholder 5"/>
          <p:cNvSpPr>
            <a:spLocks noGrp="1"/>
          </p:cNvSpPr>
          <p:nvPr>
            <p:ph type="sldNum" sz="quarter" idx="12"/>
          </p:nvPr>
        </p:nvSpPr>
        <p:spPr/>
        <p:txBody>
          <a:bodyPr/>
          <a:lstStyle/>
          <a:p>
            <a:pPr>
              <a:defRPr/>
            </a:pPr>
            <a:fld id="{237E7752-C9E2-46AA-85C3-2B162685FB4F}" type="slidenum">
              <a:rPr lang="en-US" altLang="en-US" smtClean="0"/>
              <a:pPr>
                <a:defRPr/>
              </a:pPr>
              <a:t>‹#›</a:t>
            </a:fld>
            <a:endParaRPr lang="en-US" altLang="en-US"/>
          </a:p>
        </p:txBody>
      </p:sp>
      <p:cxnSp>
        <p:nvCxnSpPr>
          <p:cNvPr id="14" name="Straight Connector 13"/>
          <p:cNvCxnSpPr/>
          <p:nvPr/>
        </p:nvCxnSpPr>
        <p:spPr>
          <a:xfrm flipH="1">
            <a:off x="1143001" y="3475566"/>
            <a:ext cx="6854825" cy="0"/>
          </a:xfrm>
          <a:prstGeom prst="line">
            <a:avLst/>
          </a:prstGeom>
          <a:ln>
            <a:solidFill>
              <a:srgbClr val="003B7A"/>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1603254"/>
      </p:ext>
    </p:extLst>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fld id="{FA9CD85C-DC5D-43AF-A31D-2AFA3069A448}" type="datetime1">
              <a:rPr lang="en-US" altLang="en-US" smtClean="0"/>
              <a:t>10/3/2018</a:t>
            </a:fld>
            <a:endParaRPr lang="en-US" altLang="en-US"/>
          </a:p>
        </p:txBody>
      </p:sp>
      <p:sp>
        <p:nvSpPr>
          <p:cNvPr id="5" name="Footer Placeholder 4"/>
          <p:cNvSpPr>
            <a:spLocks noGrp="1"/>
          </p:cNvSpPr>
          <p:nvPr>
            <p:ph type="ftr" sz="quarter" idx="11"/>
          </p:nvPr>
        </p:nvSpPr>
        <p:spPr/>
        <p:txBody>
          <a:bodyPr/>
          <a:lstStyle/>
          <a:p>
            <a:pPr>
              <a:defRPr/>
            </a:pPr>
            <a:r>
              <a:rPr lang="en-US" smtClean="0"/>
              <a:t>Nền tảng C# cơ bản</a:t>
            </a:r>
            <a:endParaRPr lang="en-US" altLang="en-US"/>
          </a:p>
        </p:txBody>
      </p:sp>
      <p:sp>
        <p:nvSpPr>
          <p:cNvPr id="6" name="Slide Number Placeholder 5"/>
          <p:cNvSpPr>
            <a:spLocks noGrp="1"/>
          </p:cNvSpPr>
          <p:nvPr>
            <p:ph type="sldNum" sz="quarter" idx="12"/>
          </p:nvPr>
        </p:nvSpPr>
        <p:spPr/>
        <p:txBody>
          <a:bodyPr/>
          <a:lstStyle/>
          <a:p>
            <a:pPr>
              <a:defRPr/>
            </a:pPr>
            <a:fld id="{9E071360-5188-4CE0-B7DA-C4E940D71C0A}" type="slidenum">
              <a:rPr lang="en-US" altLang="en-US" smtClean="0"/>
              <a:pPr>
                <a:defRPr/>
              </a:pPr>
              <a:t>‹#›</a:t>
            </a:fld>
            <a:endParaRPr lang="en-US" altLang="en-US"/>
          </a:p>
        </p:txBody>
      </p:sp>
      <p:cxnSp>
        <p:nvCxnSpPr>
          <p:cNvPr id="8" name="Straight Connector 7"/>
          <p:cNvCxnSpPr/>
          <p:nvPr/>
        </p:nvCxnSpPr>
        <p:spPr>
          <a:xfrm>
            <a:off x="438150" y="609600"/>
            <a:ext cx="0" cy="546100"/>
          </a:xfrm>
          <a:prstGeom prst="line">
            <a:avLst/>
          </a:prstGeom>
          <a:ln w="76200" cmpd="sng">
            <a:solidFill>
              <a:srgbClr val="003B7A"/>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71376976"/>
      </p:ext>
    </p:extLst>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fld id="{C2B8D939-0FAA-48FD-B255-A53E202BC032}" type="datetime1">
              <a:rPr lang="en-US" altLang="en-US" smtClean="0"/>
              <a:t>10/3/2018</a:t>
            </a:fld>
            <a:endParaRPr lang="en-US" altLang="en-US"/>
          </a:p>
        </p:txBody>
      </p:sp>
      <p:sp>
        <p:nvSpPr>
          <p:cNvPr id="5" name="Footer Placeholder 4"/>
          <p:cNvSpPr>
            <a:spLocks noGrp="1"/>
          </p:cNvSpPr>
          <p:nvPr>
            <p:ph type="ftr" sz="quarter" idx="11"/>
          </p:nvPr>
        </p:nvSpPr>
        <p:spPr/>
        <p:txBody>
          <a:bodyPr/>
          <a:lstStyle/>
          <a:p>
            <a:pPr>
              <a:defRPr/>
            </a:pPr>
            <a:r>
              <a:rPr lang="en-US" smtClean="0"/>
              <a:t>Nền tảng C# cơ bản</a:t>
            </a:r>
            <a:endParaRPr lang="en-US" altLang="en-US"/>
          </a:p>
        </p:txBody>
      </p:sp>
      <p:sp>
        <p:nvSpPr>
          <p:cNvPr id="6" name="Slide Number Placeholder 5"/>
          <p:cNvSpPr>
            <a:spLocks noGrp="1"/>
          </p:cNvSpPr>
          <p:nvPr>
            <p:ph type="sldNum" sz="quarter" idx="12"/>
          </p:nvPr>
        </p:nvSpPr>
        <p:spPr/>
        <p:txBody>
          <a:bodyPr/>
          <a:lstStyle/>
          <a:p>
            <a:pPr>
              <a:defRPr/>
            </a:pPr>
            <a:fld id="{33234340-90E5-4FAE-8AFF-3979A0609006}" type="slidenum">
              <a:rPr lang="en-US" altLang="en-US" smtClean="0"/>
              <a:pPr>
                <a:defRPr/>
              </a:pPr>
              <a:t>‹#›</a:t>
            </a:fld>
            <a:endParaRPr lang="en-US" altLang="en-US"/>
          </a:p>
        </p:txBody>
      </p:sp>
    </p:spTree>
    <p:extLst>
      <p:ext uri="{BB962C8B-B14F-4D97-AF65-F5344CB8AC3E}">
        <p14:creationId xmlns:p14="http://schemas.microsoft.com/office/powerpoint/2010/main" val="4215254224"/>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990600"/>
            <a:ext cx="7886700" cy="4381501"/>
          </a:xfrm>
        </p:spPr>
        <p:txBody>
          <a:bodyPr>
            <a:normAutofit/>
          </a:bodyPr>
          <a:lstStyle>
            <a:lvl1pPr>
              <a:lnSpc>
                <a:spcPct val="125000"/>
              </a:lnSpc>
              <a:buClr>
                <a:srgbClr val="F5CE31"/>
              </a:buClr>
              <a:defRPr sz="2600">
                <a:latin typeface="Arial" pitchFamily="34" charset="0"/>
                <a:ea typeface="Arial" pitchFamily="34" charset="0"/>
                <a:cs typeface="Arial" pitchFamily="34" charset="0"/>
              </a:defRPr>
            </a:lvl1pPr>
            <a:lvl2pPr>
              <a:lnSpc>
                <a:spcPct val="125000"/>
              </a:lnSpc>
              <a:buClr>
                <a:srgbClr val="F5CE31"/>
              </a:buClr>
              <a:defRPr sz="2600">
                <a:latin typeface="Arial" pitchFamily="34" charset="0"/>
                <a:ea typeface="Arial" pitchFamily="34" charset="0"/>
                <a:cs typeface="Arial" pitchFamily="34" charset="0"/>
              </a:defRPr>
            </a:lvl2pPr>
            <a:lvl3pPr>
              <a:lnSpc>
                <a:spcPct val="125000"/>
              </a:lnSpc>
              <a:buClr>
                <a:srgbClr val="F5CE31"/>
              </a:buClr>
              <a:defRPr sz="2600">
                <a:latin typeface="Arial" pitchFamily="34" charset="0"/>
                <a:ea typeface="Arial" pitchFamily="34" charset="0"/>
                <a:cs typeface="Arial" pitchFamily="34" charset="0"/>
              </a:defRPr>
            </a:lvl3pPr>
            <a:lvl4pPr>
              <a:lnSpc>
                <a:spcPct val="125000"/>
              </a:lnSpc>
              <a:buClr>
                <a:srgbClr val="F5CE31"/>
              </a:buClr>
              <a:defRPr sz="2600">
                <a:latin typeface="Arial" pitchFamily="34" charset="0"/>
                <a:ea typeface="Arial" pitchFamily="34" charset="0"/>
                <a:cs typeface="Arial" pitchFamily="34" charset="0"/>
              </a:defRPr>
            </a:lvl4pPr>
            <a:lvl5pPr>
              <a:lnSpc>
                <a:spcPct val="125000"/>
              </a:lnSpc>
              <a:buClr>
                <a:srgbClr val="F5CE31"/>
              </a:buClr>
              <a:defRPr sz="2600">
                <a:latin typeface="Arial" pitchFamily="34" charset="0"/>
                <a:ea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09600" y="5715000"/>
            <a:ext cx="2057400" cy="365125"/>
          </a:xfrm>
        </p:spPr>
        <p:txBody>
          <a:bodyPr/>
          <a:lstStyle/>
          <a:p>
            <a:pPr>
              <a:defRPr/>
            </a:pPr>
            <a:fld id="{E6AE0C61-9138-4AE3-A8AA-AB9704FEC619}" type="datetime1">
              <a:rPr lang="en-US" altLang="en-US" smtClean="0"/>
              <a:t>10/3/2018</a:t>
            </a:fld>
            <a:endParaRPr lang="en-US" altLang="en-US"/>
          </a:p>
        </p:txBody>
      </p:sp>
      <p:sp>
        <p:nvSpPr>
          <p:cNvPr id="5" name="Footer Placeholder 4"/>
          <p:cNvSpPr>
            <a:spLocks noGrp="1"/>
          </p:cNvSpPr>
          <p:nvPr>
            <p:ph type="ftr" sz="quarter" idx="11"/>
          </p:nvPr>
        </p:nvSpPr>
        <p:spPr>
          <a:xfrm>
            <a:off x="2971800" y="5715000"/>
            <a:ext cx="3086100" cy="365125"/>
          </a:xfrm>
        </p:spPr>
        <p:txBody>
          <a:bodyPr/>
          <a:lstStyle/>
          <a:p>
            <a:pPr>
              <a:defRPr/>
            </a:pPr>
            <a:r>
              <a:rPr lang="en-US" smtClean="0"/>
              <a:t>Nền tảng C# cơ bản</a:t>
            </a:r>
            <a:endParaRPr lang="en-US" altLang="en-US"/>
          </a:p>
        </p:txBody>
      </p:sp>
      <p:sp>
        <p:nvSpPr>
          <p:cNvPr id="6" name="Slide Number Placeholder 5"/>
          <p:cNvSpPr>
            <a:spLocks noGrp="1"/>
          </p:cNvSpPr>
          <p:nvPr>
            <p:ph type="sldNum" sz="quarter" idx="12"/>
          </p:nvPr>
        </p:nvSpPr>
        <p:spPr>
          <a:xfrm>
            <a:off x="6477000" y="5715000"/>
            <a:ext cx="2057400" cy="365125"/>
          </a:xfrm>
        </p:spPr>
        <p:txBody>
          <a:bodyPr/>
          <a:lstStyle/>
          <a:p>
            <a:pPr>
              <a:defRPr/>
            </a:pPr>
            <a:fld id="{0C4746EA-B338-44F3-991D-0A02E058C5CE}" type="slidenum">
              <a:rPr lang="en-US" altLang="en-US" smtClean="0"/>
              <a:pPr>
                <a:defRPr/>
              </a:pPr>
              <a:t>‹#›</a:t>
            </a:fld>
            <a:endParaRPr lang="en-US" altLang="en-US"/>
          </a:p>
        </p:txBody>
      </p:sp>
      <p:sp>
        <p:nvSpPr>
          <p:cNvPr id="11" name="Title 10"/>
          <p:cNvSpPr>
            <a:spLocks noGrp="1"/>
          </p:cNvSpPr>
          <p:nvPr>
            <p:ph type="title"/>
          </p:nvPr>
        </p:nvSpPr>
        <p:spPr>
          <a:xfrm>
            <a:off x="609600" y="34291"/>
            <a:ext cx="7886700" cy="803910"/>
          </a:xfrm>
        </p:spPr>
        <p:txBody>
          <a:bodyPr/>
          <a:lstStyle/>
          <a:p>
            <a:r>
              <a:rPr lang="en-US" smtClean="0"/>
              <a:t>Click to edit Master title style</a:t>
            </a:r>
            <a:endParaRPr lang="en-US" dirty="0"/>
          </a:p>
        </p:txBody>
      </p:sp>
      <p:cxnSp>
        <p:nvCxnSpPr>
          <p:cNvPr id="14" name="Straight Connector 13"/>
          <p:cNvCxnSpPr/>
          <p:nvPr/>
        </p:nvCxnSpPr>
        <p:spPr>
          <a:xfrm>
            <a:off x="438150" y="63500"/>
            <a:ext cx="0" cy="546100"/>
          </a:xfrm>
          <a:prstGeom prst="line">
            <a:avLst/>
          </a:prstGeom>
          <a:ln w="76200" cmpd="sng">
            <a:solidFill>
              <a:srgbClr val="003B7A"/>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32714335"/>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3873501"/>
            <a:ext cx="7886700" cy="1781175"/>
          </a:xfrm>
        </p:spPr>
        <p:txBody>
          <a:bodyPr anchor="ctr">
            <a:normAutofit/>
          </a:bodyPr>
          <a:lstStyle>
            <a:lvl1pPr>
              <a:defRPr sz="4000" b="1"/>
            </a:lvl1pPr>
          </a:lstStyle>
          <a:p>
            <a:r>
              <a:rPr lang="en-US" smtClean="0"/>
              <a:t>Click to edit Master title style</a:t>
            </a:r>
            <a:endParaRPr lang="en-US" dirty="0"/>
          </a:p>
        </p:txBody>
      </p:sp>
      <p:sp>
        <p:nvSpPr>
          <p:cNvPr id="9" name="Rectangle 8"/>
          <p:cNvSpPr/>
          <p:nvPr/>
        </p:nvSpPr>
        <p:spPr>
          <a:xfrm>
            <a:off x="0" y="0"/>
            <a:ext cx="9144000" cy="3172408"/>
          </a:xfrm>
          <a:prstGeom prst="rect">
            <a:avLst/>
          </a:prstGeom>
          <a:solidFill>
            <a:srgbClr val="003B7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0" name="Picture 9" descr="FITlogo.png"/>
          <p:cNvPicPr>
            <a:picLocks noChangeAspect="1"/>
          </p:cNvPicPr>
          <p:nvPr/>
        </p:nvPicPr>
        <p:blipFill>
          <a:blip r:embed="rId2">
            <a:alphaModFix amt="19000"/>
            <a:extLst>
              <a:ext uri="{28A0092B-C50C-407E-A947-70E740481C1C}">
                <a14:useLocalDpi xmlns:a14="http://schemas.microsoft.com/office/drawing/2010/main" val="0"/>
              </a:ext>
            </a:extLst>
          </a:blip>
          <a:stretch>
            <a:fillRect/>
          </a:stretch>
        </p:blipFill>
        <p:spPr>
          <a:xfrm rot="20167559">
            <a:off x="6062648" y="-224663"/>
            <a:ext cx="3524140" cy="4698853"/>
          </a:xfrm>
          <a:prstGeom prst="rect">
            <a:avLst/>
          </a:prstGeom>
        </p:spPr>
      </p:pic>
    </p:spTree>
    <p:extLst>
      <p:ext uri="{BB962C8B-B14F-4D97-AF65-F5344CB8AC3E}">
        <p14:creationId xmlns:p14="http://schemas.microsoft.com/office/powerpoint/2010/main" val="3597262477"/>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28650" y="1393826"/>
            <a:ext cx="3886200" cy="39909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393826"/>
            <a:ext cx="3886200" cy="39909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pPr>
              <a:defRPr/>
            </a:pPr>
            <a:fld id="{26A97C74-5DB9-4846-A434-8CCACDEDC900}" type="datetime1">
              <a:rPr lang="en-US" altLang="en-US" smtClean="0"/>
              <a:t>10/3/2018</a:t>
            </a:fld>
            <a:endParaRPr lang="en-US" altLang="en-US"/>
          </a:p>
        </p:txBody>
      </p:sp>
      <p:sp>
        <p:nvSpPr>
          <p:cNvPr id="6" name="Footer Placeholder 5"/>
          <p:cNvSpPr>
            <a:spLocks noGrp="1"/>
          </p:cNvSpPr>
          <p:nvPr>
            <p:ph type="ftr" sz="quarter" idx="11"/>
          </p:nvPr>
        </p:nvSpPr>
        <p:spPr/>
        <p:txBody>
          <a:bodyPr/>
          <a:lstStyle/>
          <a:p>
            <a:pPr>
              <a:defRPr/>
            </a:pPr>
            <a:r>
              <a:rPr lang="en-US" smtClean="0"/>
              <a:t>Nền tảng C# cơ bản</a:t>
            </a:r>
            <a:endParaRPr lang="en-US" altLang="en-US"/>
          </a:p>
        </p:txBody>
      </p:sp>
      <p:sp>
        <p:nvSpPr>
          <p:cNvPr id="7" name="Slide Number Placeholder 6"/>
          <p:cNvSpPr>
            <a:spLocks noGrp="1"/>
          </p:cNvSpPr>
          <p:nvPr>
            <p:ph type="sldNum" sz="quarter" idx="12"/>
          </p:nvPr>
        </p:nvSpPr>
        <p:spPr/>
        <p:txBody>
          <a:bodyPr/>
          <a:lstStyle/>
          <a:p>
            <a:pPr>
              <a:defRPr/>
            </a:pPr>
            <a:fld id="{9BAF9868-AD84-4798-A077-F74D894831D7}" type="slidenum">
              <a:rPr lang="en-US" altLang="en-US" smtClean="0"/>
              <a:pPr>
                <a:defRPr/>
              </a:pPr>
              <a:t>‹#›</a:t>
            </a:fld>
            <a:endParaRPr lang="en-US" altLang="en-US"/>
          </a:p>
        </p:txBody>
      </p:sp>
      <p:sp>
        <p:nvSpPr>
          <p:cNvPr id="2" name="Title 1"/>
          <p:cNvSpPr>
            <a:spLocks noGrp="1"/>
          </p:cNvSpPr>
          <p:nvPr>
            <p:ph type="title"/>
          </p:nvPr>
        </p:nvSpPr>
        <p:spPr/>
        <p:txBody>
          <a:bodyPr/>
          <a:lstStyle/>
          <a:p>
            <a:r>
              <a:rPr lang="en-US" smtClean="0"/>
              <a:t>Click to edit Master title style</a:t>
            </a:r>
            <a:endParaRPr lang="en-US"/>
          </a:p>
        </p:txBody>
      </p:sp>
      <p:cxnSp>
        <p:nvCxnSpPr>
          <p:cNvPr id="18" name="Straight Connector 17"/>
          <p:cNvCxnSpPr/>
          <p:nvPr/>
        </p:nvCxnSpPr>
        <p:spPr>
          <a:xfrm>
            <a:off x="438150" y="609600"/>
            <a:ext cx="0" cy="546100"/>
          </a:xfrm>
          <a:prstGeom prst="line">
            <a:avLst/>
          </a:prstGeom>
          <a:ln w="76200" cmpd="sng">
            <a:solidFill>
              <a:srgbClr val="003B7A"/>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84055895"/>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29842" y="13890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212975"/>
            <a:ext cx="3868340" cy="31718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3890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212975"/>
            <a:ext cx="3887391" cy="31718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a:defRPr/>
            </a:pPr>
            <a:fld id="{90BCA2D6-05D4-4A57-B094-AE91EC5C9F45}" type="datetime1">
              <a:rPr lang="en-US" altLang="en-US" smtClean="0"/>
              <a:t>10/3/2018</a:t>
            </a:fld>
            <a:endParaRPr lang="en-US" altLang="en-US"/>
          </a:p>
        </p:txBody>
      </p:sp>
      <p:sp>
        <p:nvSpPr>
          <p:cNvPr id="8" name="Footer Placeholder 7"/>
          <p:cNvSpPr>
            <a:spLocks noGrp="1"/>
          </p:cNvSpPr>
          <p:nvPr>
            <p:ph type="ftr" sz="quarter" idx="11"/>
          </p:nvPr>
        </p:nvSpPr>
        <p:spPr/>
        <p:txBody>
          <a:bodyPr/>
          <a:lstStyle/>
          <a:p>
            <a:pPr>
              <a:defRPr/>
            </a:pPr>
            <a:r>
              <a:rPr lang="en-US" smtClean="0"/>
              <a:t>Nền tảng C# cơ bản</a:t>
            </a:r>
            <a:endParaRPr lang="en-US" altLang="en-US"/>
          </a:p>
        </p:txBody>
      </p:sp>
      <p:sp>
        <p:nvSpPr>
          <p:cNvPr id="9" name="Slide Number Placeholder 8"/>
          <p:cNvSpPr>
            <a:spLocks noGrp="1"/>
          </p:cNvSpPr>
          <p:nvPr>
            <p:ph type="sldNum" sz="quarter" idx="12"/>
          </p:nvPr>
        </p:nvSpPr>
        <p:spPr/>
        <p:txBody>
          <a:bodyPr/>
          <a:lstStyle/>
          <a:p>
            <a:pPr>
              <a:defRPr/>
            </a:pPr>
            <a:fld id="{1430C054-E61E-4963-9BAE-69076ECB2322}" type="slidenum">
              <a:rPr lang="en-US" altLang="en-US" smtClean="0"/>
              <a:pPr>
                <a:defRPr/>
              </a:pPr>
              <a:t>‹#›</a:t>
            </a:fld>
            <a:endParaRPr lang="en-US" altLang="en-US"/>
          </a:p>
        </p:txBody>
      </p:sp>
      <p:sp>
        <p:nvSpPr>
          <p:cNvPr id="10" name="Title 9"/>
          <p:cNvSpPr>
            <a:spLocks noGrp="1"/>
          </p:cNvSpPr>
          <p:nvPr>
            <p:ph type="title"/>
          </p:nvPr>
        </p:nvSpPr>
        <p:spPr/>
        <p:txBody>
          <a:bodyPr/>
          <a:lstStyle/>
          <a:p>
            <a:r>
              <a:rPr lang="en-US" smtClean="0"/>
              <a:t>Click to edit Master title style</a:t>
            </a:r>
            <a:endParaRPr lang="en-US"/>
          </a:p>
        </p:txBody>
      </p:sp>
      <p:cxnSp>
        <p:nvCxnSpPr>
          <p:cNvPr id="12" name="Straight Connector 11"/>
          <p:cNvCxnSpPr/>
          <p:nvPr/>
        </p:nvCxnSpPr>
        <p:spPr>
          <a:xfrm>
            <a:off x="438150" y="609600"/>
            <a:ext cx="0" cy="546100"/>
          </a:xfrm>
          <a:prstGeom prst="line">
            <a:avLst/>
          </a:prstGeom>
          <a:ln w="76200" cmpd="sng">
            <a:solidFill>
              <a:srgbClr val="003B7A"/>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74528042"/>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a:defRPr/>
            </a:pPr>
            <a:fld id="{BFD9508A-28D4-46E6-9A35-DC25AAF657BD}" type="datetime1">
              <a:rPr lang="en-US" altLang="en-US" smtClean="0"/>
              <a:t>10/3/2018</a:t>
            </a:fld>
            <a:endParaRPr lang="en-US" altLang="en-US"/>
          </a:p>
        </p:txBody>
      </p:sp>
      <p:sp>
        <p:nvSpPr>
          <p:cNvPr id="4" name="Footer Placeholder 3"/>
          <p:cNvSpPr>
            <a:spLocks noGrp="1"/>
          </p:cNvSpPr>
          <p:nvPr>
            <p:ph type="ftr" sz="quarter" idx="11"/>
          </p:nvPr>
        </p:nvSpPr>
        <p:spPr/>
        <p:txBody>
          <a:bodyPr/>
          <a:lstStyle/>
          <a:p>
            <a:pPr>
              <a:defRPr/>
            </a:pPr>
            <a:r>
              <a:rPr lang="en-US" smtClean="0"/>
              <a:t>Nền tảng C# cơ bản</a:t>
            </a:r>
            <a:endParaRPr lang="en-US" altLang="en-US"/>
          </a:p>
        </p:txBody>
      </p:sp>
      <p:sp>
        <p:nvSpPr>
          <p:cNvPr id="5" name="Slide Number Placeholder 4"/>
          <p:cNvSpPr>
            <a:spLocks noGrp="1"/>
          </p:cNvSpPr>
          <p:nvPr>
            <p:ph type="sldNum" sz="quarter" idx="12"/>
          </p:nvPr>
        </p:nvSpPr>
        <p:spPr/>
        <p:txBody>
          <a:bodyPr/>
          <a:lstStyle/>
          <a:p>
            <a:pPr>
              <a:defRPr/>
            </a:pPr>
            <a:fld id="{90298F0F-C74E-4243-A955-7F8F0E58B22E}" type="slidenum">
              <a:rPr lang="en-US" altLang="en-US" smtClean="0"/>
              <a:pPr>
                <a:defRPr/>
              </a:pPr>
              <a:t>‹#›</a:t>
            </a:fld>
            <a:endParaRPr lang="en-US" altLang="en-US"/>
          </a:p>
        </p:txBody>
      </p:sp>
      <p:cxnSp>
        <p:nvCxnSpPr>
          <p:cNvPr id="7" name="Straight Connector 6"/>
          <p:cNvCxnSpPr/>
          <p:nvPr/>
        </p:nvCxnSpPr>
        <p:spPr>
          <a:xfrm>
            <a:off x="438150" y="609600"/>
            <a:ext cx="0" cy="546100"/>
          </a:xfrm>
          <a:prstGeom prst="line">
            <a:avLst/>
          </a:prstGeom>
          <a:ln w="76200" cmpd="sng">
            <a:solidFill>
              <a:srgbClr val="003B7A"/>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93573408"/>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89E4E4E3-4483-462B-830F-BE23BEE1BDBB}" type="datetime1">
              <a:rPr lang="en-US" altLang="en-US" smtClean="0"/>
              <a:t>10/3/2018</a:t>
            </a:fld>
            <a:endParaRPr lang="en-US" altLang="en-US"/>
          </a:p>
        </p:txBody>
      </p:sp>
      <p:sp>
        <p:nvSpPr>
          <p:cNvPr id="3" name="Footer Placeholder 2"/>
          <p:cNvSpPr>
            <a:spLocks noGrp="1"/>
          </p:cNvSpPr>
          <p:nvPr>
            <p:ph type="ftr" sz="quarter" idx="11"/>
          </p:nvPr>
        </p:nvSpPr>
        <p:spPr/>
        <p:txBody>
          <a:bodyPr/>
          <a:lstStyle/>
          <a:p>
            <a:pPr>
              <a:defRPr/>
            </a:pPr>
            <a:r>
              <a:rPr lang="en-US" smtClean="0"/>
              <a:t>Nền tảng C# cơ bản</a:t>
            </a:r>
            <a:endParaRPr lang="en-US" altLang="en-US"/>
          </a:p>
        </p:txBody>
      </p:sp>
      <p:sp>
        <p:nvSpPr>
          <p:cNvPr id="4" name="Slide Number Placeholder 3"/>
          <p:cNvSpPr>
            <a:spLocks noGrp="1"/>
          </p:cNvSpPr>
          <p:nvPr>
            <p:ph type="sldNum" sz="quarter" idx="12"/>
          </p:nvPr>
        </p:nvSpPr>
        <p:spPr/>
        <p:txBody>
          <a:bodyPr/>
          <a:lstStyle/>
          <a:p>
            <a:pPr>
              <a:defRPr/>
            </a:pPr>
            <a:fld id="{78618C00-107D-4746-82E4-D88E651772A7}" type="slidenum">
              <a:rPr lang="en-US" altLang="en-US" smtClean="0"/>
              <a:pPr>
                <a:defRPr/>
              </a:pPr>
              <a:t>‹#›</a:t>
            </a:fld>
            <a:endParaRPr lang="en-US" altLang="en-US"/>
          </a:p>
        </p:txBody>
      </p:sp>
    </p:spTree>
    <p:extLst>
      <p:ext uri="{BB962C8B-B14F-4D97-AF65-F5344CB8AC3E}">
        <p14:creationId xmlns:p14="http://schemas.microsoft.com/office/powerpoint/2010/main" val="3218785815"/>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0A3ACB91-5A48-4019-892D-A757441AE47B}" type="datetime1">
              <a:rPr lang="en-US" altLang="en-US" smtClean="0"/>
              <a:t>10/3/2018</a:t>
            </a:fld>
            <a:endParaRPr lang="en-US" altLang="en-US"/>
          </a:p>
        </p:txBody>
      </p:sp>
      <p:sp>
        <p:nvSpPr>
          <p:cNvPr id="6" name="Footer Placeholder 5"/>
          <p:cNvSpPr>
            <a:spLocks noGrp="1"/>
          </p:cNvSpPr>
          <p:nvPr>
            <p:ph type="ftr" sz="quarter" idx="11"/>
          </p:nvPr>
        </p:nvSpPr>
        <p:spPr/>
        <p:txBody>
          <a:bodyPr/>
          <a:lstStyle/>
          <a:p>
            <a:pPr>
              <a:defRPr/>
            </a:pPr>
            <a:r>
              <a:rPr lang="en-US" smtClean="0"/>
              <a:t>Nền tảng C# cơ bản</a:t>
            </a:r>
            <a:endParaRPr lang="en-US" altLang="en-US"/>
          </a:p>
        </p:txBody>
      </p:sp>
      <p:sp>
        <p:nvSpPr>
          <p:cNvPr id="7" name="Slide Number Placeholder 6"/>
          <p:cNvSpPr>
            <a:spLocks noGrp="1"/>
          </p:cNvSpPr>
          <p:nvPr>
            <p:ph type="sldNum" sz="quarter" idx="12"/>
          </p:nvPr>
        </p:nvSpPr>
        <p:spPr/>
        <p:txBody>
          <a:bodyPr/>
          <a:lstStyle/>
          <a:p>
            <a:pPr>
              <a:defRPr/>
            </a:pPr>
            <a:fld id="{2C23F162-04C5-4639-A4F0-E022D035D632}" type="slidenum">
              <a:rPr lang="en-US" altLang="en-US" smtClean="0"/>
              <a:pPr>
                <a:defRPr/>
              </a:pPr>
              <a:t>‹#›</a:t>
            </a:fld>
            <a:endParaRPr lang="en-US" altLang="en-US"/>
          </a:p>
        </p:txBody>
      </p:sp>
    </p:spTree>
    <p:extLst>
      <p:ext uri="{BB962C8B-B14F-4D97-AF65-F5344CB8AC3E}">
        <p14:creationId xmlns:p14="http://schemas.microsoft.com/office/powerpoint/2010/main" val="677144757"/>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9BE24B67-65AD-4319-8814-00C34DF26E74}" type="datetime1">
              <a:rPr lang="en-US" altLang="en-US" smtClean="0"/>
              <a:t>10/3/2018</a:t>
            </a:fld>
            <a:endParaRPr lang="en-US" altLang="en-US"/>
          </a:p>
        </p:txBody>
      </p:sp>
      <p:sp>
        <p:nvSpPr>
          <p:cNvPr id="6" name="Footer Placeholder 5"/>
          <p:cNvSpPr>
            <a:spLocks noGrp="1"/>
          </p:cNvSpPr>
          <p:nvPr>
            <p:ph type="ftr" sz="quarter" idx="11"/>
          </p:nvPr>
        </p:nvSpPr>
        <p:spPr/>
        <p:txBody>
          <a:bodyPr/>
          <a:lstStyle/>
          <a:p>
            <a:pPr>
              <a:defRPr/>
            </a:pPr>
            <a:r>
              <a:rPr lang="en-US" smtClean="0"/>
              <a:t>Nền tảng C# cơ bản</a:t>
            </a:r>
            <a:endParaRPr lang="en-US" altLang="en-US"/>
          </a:p>
        </p:txBody>
      </p:sp>
      <p:sp>
        <p:nvSpPr>
          <p:cNvPr id="7" name="Slide Number Placeholder 6"/>
          <p:cNvSpPr>
            <a:spLocks noGrp="1"/>
          </p:cNvSpPr>
          <p:nvPr>
            <p:ph type="sldNum" sz="quarter" idx="12"/>
          </p:nvPr>
        </p:nvSpPr>
        <p:spPr/>
        <p:txBody>
          <a:bodyPr/>
          <a:lstStyle/>
          <a:p>
            <a:pPr>
              <a:defRPr/>
            </a:pPr>
            <a:fld id="{7EFC290A-CD45-4ECF-9534-F16457B56521}" type="slidenum">
              <a:rPr lang="en-US" altLang="en-US" smtClean="0"/>
              <a:pPr>
                <a:defRPr/>
              </a:pPr>
              <a:t>‹#›</a:t>
            </a:fld>
            <a:endParaRPr lang="en-US" altLang="en-US"/>
          </a:p>
        </p:txBody>
      </p:sp>
    </p:spTree>
    <p:extLst>
      <p:ext uri="{BB962C8B-B14F-4D97-AF65-F5344CB8AC3E}">
        <p14:creationId xmlns:p14="http://schemas.microsoft.com/office/powerpoint/2010/main" val="895954504"/>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Flowchart: Manual Input 7"/>
          <p:cNvSpPr/>
          <p:nvPr/>
        </p:nvSpPr>
        <p:spPr>
          <a:xfrm rot="16200000" flipV="1">
            <a:off x="2181397" y="6015128"/>
            <a:ext cx="939496" cy="746247"/>
          </a:xfrm>
          <a:prstGeom prst="flowChartManualInput">
            <a:avLst/>
          </a:prstGeom>
          <a:solidFill>
            <a:schemeClr val="bg1">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628650" y="352426"/>
            <a:ext cx="7886700" cy="1057275"/>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701800"/>
            <a:ext cx="7886700" cy="367030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54546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46F21DA5-E0DC-45F0-A034-ADDC96AAB999}" type="datetime1">
              <a:rPr lang="en-US" altLang="en-US" smtClean="0"/>
              <a:t>10/3/2018</a:t>
            </a:fld>
            <a:endParaRPr lang="en-US" altLang="en-US"/>
          </a:p>
        </p:txBody>
      </p:sp>
      <p:sp>
        <p:nvSpPr>
          <p:cNvPr id="5" name="Footer Placeholder 4"/>
          <p:cNvSpPr>
            <a:spLocks noGrp="1"/>
          </p:cNvSpPr>
          <p:nvPr>
            <p:ph type="ftr" sz="quarter" idx="3"/>
          </p:nvPr>
        </p:nvSpPr>
        <p:spPr>
          <a:xfrm>
            <a:off x="3028950" y="54546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r>
              <a:rPr lang="vi-VN" altLang="en-US" smtClean="0"/>
              <a:t>Nền tảng C# cơ bản</a:t>
            </a:r>
            <a:endParaRPr lang="en-US" altLang="en-US"/>
          </a:p>
        </p:txBody>
      </p:sp>
      <p:sp>
        <p:nvSpPr>
          <p:cNvPr id="6" name="Slide Number Placeholder 5"/>
          <p:cNvSpPr>
            <a:spLocks noGrp="1"/>
          </p:cNvSpPr>
          <p:nvPr>
            <p:ph type="sldNum" sz="quarter" idx="4"/>
          </p:nvPr>
        </p:nvSpPr>
        <p:spPr>
          <a:xfrm>
            <a:off x="6457950" y="54546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0A01765A-5E15-4A7D-9C9B-8AA65A3BBF18}" type="slidenum">
              <a:rPr lang="en-US" altLang="en-US" smtClean="0"/>
              <a:pPr>
                <a:defRPr/>
              </a:pPr>
              <a:t>‹#›</a:t>
            </a:fld>
            <a:endParaRPr lang="en-US" altLang="en-US"/>
          </a:p>
        </p:txBody>
      </p:sp>
      <p:sp>
        <p:nvSpPr>
          <p:cNvPr id="7" name="Rectangle 6"/>
          <p:cNvSpPr/>
          <p:nvPr/>
        </p:nvSpPr>
        <p:spPr>
          <a:xfrm>
            <a:off x="-7365" y="6070600"/>
            <a:ext cx="9151365" cy="787400"/>
          </a:xfrm>
          <a:prstGeom prst="rect">
            <a:avLst/>
          </a:prstGeom>
          <a:solidFill>
            <a:srgbClr val="003B7A"/>
          </a:solidFill>
          <a:ln>
            <a:solidFill>
              <a:srgbClr val="003B7A"/>
            </a:solidFill>
          </a:ln>
          <a:effectLst>
            <a:outerShdw blurRad="50800" dist="254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lowchart: Manual Input 7"/>
          <p:cNvSpPr/>
          <p:nvPr/>
        </p:nvSpPr>
        <p:spPr>
          <a:xfrm rot="16200000" flipV="1">
            <a:off x="1036185" y="4882316"/>
            <a:ext cx="939494" cy="3011867"/>
          </a:xfrm>
          <a:prstGeom prst="flowChartManualInpu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53816" y="6106293"/>
            <a:ext cx="1814513" cy="590550"/>
          </a:xfrm>
          <a:prstGeom prst="rect">
            <a:avLst/>
          </a:prstGeom>
        </p:spPr>
      </p:pic>
      <p:sp>
        <p:nvSpPr>
          <p:cNvPr id="10" name="Rectangle 9"/>
          <p:cNvSpPr/>
          <p:nvPr/>
        </p:nvSpPr>
        <p:spPr>
          <a:xfrm>
            <a:off x="757261" y="6190527"/>
            <a:ext cx="1477426" cy="453529"/>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1"/>
              </a:solidFill>
            </a:endParaRPr>
          </a:p>
        </p:txBody>
      </p:sp>
      <p:sp>
        <p:nvSpPr>
          <p:cNvPr id="11" name="TextBox 10"/>
          <p:cNvSpPr txBox="1"/>
          <p:nvPr/>
        </p:nvSpPr>
        <p:spPr>
          <a:xfrm>
            <a:off x="689021" y="6177297"/>
            <a:ext cx="2099500" cy="769441"/>
          </a:xfrm>
          <a:prstGeom prst="rect">
            <a:avLst/>
          </a:prstGeom>
          <a:noFill/>
        </p:spPr>
        <p:txBody>
          <a:bodyPr wrap="square" rtlCol="0">
            <a:spAutoFit/>
          </a:bodyPr>
          <a:lstStyle/>
          <a:p>
            <a:r>
              <a:rPr lang="en-US" sz="1100" b="1" dirty="0" smtClean="0">
                <a:solidFill>
                  <a:srgbClr val="092A67"/>
                </a:solidFill>
              </a:rPr>
              <a:t>FACULTY OF INFORMATION TECHNOLOGY</a:t>
            </a:r>
          </a:p>
          <a:p>
            <a:r>
              <a:rPr lang="en-US" sz="1100" b="1" dirty="0" smtClean="0">
                <a:solidFill>
                  <a:srgbClr val="092A67"/>
                </a:solidFill>
              </a:rPr>
              <a:t>THU DUC COLLEGE OF TECHNOLOGY</a:t>
            </a:r>
            <a:endParaRPr lang="en-US" sz="1100" b="1" dirty="0">
              <a:solidFill>
                <a:srgbClr val="092A67"/>
              </a:solidFill>
            </a:endParaRPr>
          </a:p>
        </p:txBody>
      </p:sp>
      <p:pic>
        <p:nvPicPr>
          <p:cNvPr id="15" name="Picture 14" descr="cdiologo_white.png"/>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7858125" y="6175630"/>
            <a:ext cx="676275" cy="568071"/>
          </a:xfrm>
          <a:prstGeom prst="rect">
            <a:avLst/>
          </a:prstGeom>
        </p:spPr>
      </p:pic>
      <p:pic>
        <p:nvPicPr>
          <p:cNvPr id="17" name="Picture 16" descr="tdc_logo_white.png"/>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7108698" y="6172200"/>
            <a:ext cx="437945" cy="584200"/>
          </a:xfrm>
          <a:prstGeom prst="rect">
            <a:avLst/>
          </a:prstGeom>
        </p:spPr>
      </p:pic>
    </p:spTree>
    <p:extLst>
      <p:ext uri="{BB962C8B-B14F-4D97-AF65-F5344CB8AC3E}">
        <p14:creationId xmlns:p14="http://schemas.microsoft.com/office/powerpoint/2010/main" val="3286353079"/>
      </p:ext>
    </p:extLst>
  </p:cSld>
  <p:clrMap bg1="lt1" tx1="dk1" bg2="lt2" tx2="dk2" accent1="accent1" accent2="accent2" accent3="accent3" accent4="accent4" accent5="accent5" accent6="accent6" hlink="hlink" folHlink="folHlink"/>
  <p:sldLayoutIdLst>
    <p:sldLayoutId id="2147484047" r:id="rId1"/>
    <p:sldLayoutId id="2147484048" r:id="rId2"/>
    <p:sldLayoutId id="2147484049" r:id="rId3"/>
    <p:sldLayoutId id="2147484050" r:id="rId4"/>
    <p:sldLayoutId id="2147484051" r:id="rId5"/>
    <p:sldLayoutId id="2147484052" r:id="rId6"/>
    <p:sldLayoutId id="2147484053" r:id="rId7"/>
    <p:sldLayoutId id="2147484054" r:id="rId8"/>
    <p:sldLayoutId id="2147484055" r:id="rId9"/>
    <p:sldLayoutId id="2147484056" r:id="rId10"/>
    <p:sldLayoutId id="2147484057" r:id="rId11"/>
  </p:sldLayoutIdLst>
  <p:transition spd="slow">
    <p:push dir="u"/>
  </p:transition>
  <p:hf hdr="0"/>
  <p:txStyles>
    <p:titleStyle>
      <a:lvl1pPr algn="l" defTabSz="914400" rtl="0" eaLnBrk="1" latinLnBrk="0" hangingPunct="1">
        <a:lnSpc>
          <a:spcPct val="90000"/>
        </a:lnSpc>
        <a:spcBef>
          <a:spcPct val="0"/>
        </a:spcBef>
        <a:buNone/>
        <a:defRPr sz="4000" b="1" kern="1200">
          <a:solidFill>
            <a:srgbClr val="003B7A"/>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http://127.0.0.1:47873/help/1-4296/ms.help?method=page&amp;id=T:SYSTEM.ICOMPARABLE&amp;product=VS&amp;productVersion=100&amp;topicVersion=100&amp;locale=EN-US&amp;topicLocale=EN-US"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http://127.0.0.1:47873/help/1-4296/ms.help?method=page&amp;id=T:SYSTEM.ICOMPARABLE&amp;product=VS&amp;productVersion=100&amp;topicVersion=100&amp;locale=EN-US&amp;topicLocale=EN-US"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smtClean="0"/>
              <a:t>Chương 2:</a:t>
            </a:r>
            <a:br>
              <a:rPr lang="en-US" smtClean="0"/>
            </a:br>
            <a:r>
              <a:rPr lang="en-US" smtClean="0"/>
              <a:t>Nền tảng C# cơ bản</a:t>
            </a:r>
            <a:endParaRPr lang="en-US"/>
          </a:p>
        </p:txBody>
      </p:sp>
      <p:sp>
        <p:nvSpPr>
          <p:cNvPr id="3" name="Subtitle 2"/>
          <p:cNvSpPr>
            <a:spLocks noGrp="1"/>
          </p:cNvSpPr>
          <p:nvPr>
            <p:ph type="subTitle" idx="1"/>
          </p:nvPr>
        </p:nvSpPr>
        <p:spPr/>
        <p:txBody>
          <a:bodyPr/>
          <a:lstStyle/>
          <a:p>
            <a:r>
              <a:rPr lang="en-US" dirty="0" smtClean="0"/>
              <a:t>GV: LÊ THỌ</a:t>
            </a:r>
          </a:p>
          <a:p>
            <a:r>
              <a:rPr lang="en-US" dirty="0" err="1" smtClean="0"/>
              <a:t>Phan</a:t>
            </a:r>
            <a:r>
              <a:rPr lang="en-US" dirty="0" smtClean="0"/>
              <a:t> </a:t>
            </a:r>
            <a:r>
              <a:rPr lang="en-US" dirty="0" err="1" smtClean="0"/>
              <a:t>Thị</a:t>
            </a:r>
            <a:r>
              <a:rPr lang="en-US" dirty="0" smtClean="0"/>
              <a:t> </a:t>
            </a:r>
            <a:r>
              <a:rPr lang="en-US" dirty="0" err="1" smtClean="0"/>
              <a:t>Thể</a:t>
            </a:r>
            <a:endParaRPr lang="en-US" dirty="0"/>
          </a:p>
        </p:txBody>
      </p:sp>
    </p:spTree>
    <p:extLst>
      <p:ext uri="{BB962C8B-B14F-4D97-AF65-F5344CB8AC3E}">
        <p14:creationId xmlns:p14="http://schemas.microsoft.com/office/powerpoint/2010/main" val="3082328684"/>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990600"/>
            <a:ext cx="8153400" cy="4381501"/>
          </a:xfrm>
        </p:spPr>
        <p:txBody>
          <a:bodyPr>
            <a:normAutofit/>
          </a:bodyPr>
          <a:lstStyle/>
          <a:p>
            <a:r>
              <a:rPr lang="en-US" smtClean="0">
                <a:latin typeface="+mn-lt"/>
              </a:rPr>
              <a:t>Cú pháp</a:t>
            </a:r>
          </a:p>
          <a:p>
            <a:pPr marL="0" indent="0">
              <a:buNone/>
            </a:pPr>
            <a:r>
              <a:rPr lang="en-US" sz="2400" smtClean="0">
                <a:solidFill>
                  <a:srgbClr val="FF0000"/>
                </a:solidFill>
                <a:latin typeface="+mn-lt"/>
              </a:rPr>
              <a:t>      Datatype</a:t>
            </a:r>
            <a:r>
              <a:rPr lang="en-US" sz="2400" smtClean="0">
                <a:latin typeface="+mn-lt"/>
              </a:rPr>
              <a:t> </a:t>
            </a:r>
            <a:r>
              <a:rPr lang="en-US" sz="2400">
                <a:latin typeface="+mn-lt"/>
              </a:rPr>
              <a:t>vName=System.</a:t>
            </a:r>
            <a:r>
              <a:rPr lang="en-US" sz="2400">
                <a:solidFill>
                  <a:srgbClr val="FF0000"/>
                </a:solidFill>
                <a:latin typeface="+mn-lt"/>
              </a:rPr>
              <a:t>DataTypeObject</a:t>
            </a:r>
            <a:r>
              <a:rPr lang="en-US" sz="2400">
                <a:latin typeface="+mn-lt"/>
              </a:rPr>
              <a:t>.Parse(“</a:t>
            </a:r>
            <a:r>
              <a:rPr lang="en-US" sz="2400">
                <a:solidFill>
                  <a:srgbClr val="FF0000"/>
                </a:solidFill>
                <a:latin typeface="+mn-lt"/>
              </a:rPr>
              <a:t>string</a:t>
            </a:r>
            <a:r>
              <a:rPr lang="en-US" sz="2400">
                <a:latin typeface="+mn-lt"/>
              </a:rPr>
              <a:t>”);</a:t>
            </a:r>
            <a:endParaRPr lang="en-US" sz="3200" b="1">
              <a:latin typeface="+mn-lt"/>
            </a:endParaRPr>
          </a:p>
          <a:p>
            <a:r>
              <a:rPr lang="en-US" smtClean="0">
                <a:latin typeface="+mn-lt"/>
              </a:rPr>
              <a:t>Ví dụ</a:t>
            </a:r>
          </a:p>
          <a:p>
            <a:pPr marL="0" indent="0">
              <a:buNone/>
            </a:pPr>
            <a:r>
              <a:rPr lang="en-US" sz="3200" smtClean="0">
                <a:solidFill>
                  <a:srgbClr val="FF0000"/>
                </a:solidFill>
                <a:latin typeface="+mn-lt"/>
              </a:rPr>
              <a:t>	int </a:t>
            </a:r>
            <a:r>
              <a:rPr lang="en-US" sz="3200">
                <a:latin typeface="+mn-lt"/>
              </a:rPr>
              <a:t>nValue=System.</a:t>
            </a:r>
            <a:r>
              <a:rPr lang="en-US" sz="3200">
                <a:solidFill>
                  <a:srgbClr val="FF0000"/>
                </a:solidFill>
                <a:latin typeface="+mn-lt"/>
              </a:rPr>
              <a:t>Int32</a:t>
            </a:r>
            <a:r>
              <a:rPr lang="en-US" sz="3200">
                <a:latin typeface="+mn-lt"/>
              </a:rPr>
              <a:t>.Parse("113");</a:t>
            </a:r>
          </a:p>
          <a:p>
            <a:pPr marL="0" indent="0">
              <a:buNone/>
            </a:pPr>
            <a:r>
              <a:rPr lang="en-US" sz="2800" smtClean="0">
                <a:solidFill>
                  <a:srgbClr val="FF0000"/>
                </a:solidFill>
                <a:latin typeface="+mn-lt"/>
              </a:rPr>
              <a:t>	double</a:t>
            </a:r>
            <a:r>
              <a:rPr lang="en-US" sz="2800" smtClean="0">
                <a:latin typeface="+mn-lt"/>
              </a:rPr>
              <a:t> </a:t>
            </a:r>
            <a:r>
              <a:rPr lang="en-US" sz="2800">
                <a:latin typeface="+mn-lt"/>
              </a:rPr>
              <a:t>dValue = System.</a:t>
            </a:r>
            <a:r>
              <a:rPr lang="en-US" sz="2800">
                <a:solidFill>
                  <a:srgbClr val="FF0000"/>
                </a:solidFill>
                <a:latin typeface="+mn-lt"/>
              </a:rPr>
              <a:t>Double</a:t>
            </a:r>
            <a:r>
              <a:rPr lang="en-US" sz="2800">
                <a:latin typeface="+mn-lt"/>
              </a:rPr>
              <a:t>.Parse("3.5");</a:t>
            </a:r>
            <a:endParaRPr lang="en-US" sz="3200" b="1">
              <a:latin typeface="+mn-lt"/>
            </a:endParaRPr>
          </a:p>
          <a:p>
            <a:endParaRPr lang="en-US">
              <a:latin typeface="+mn-lt"/>
            </a:endParaRPr>
          </a:p>
        </p:txBody>
      </p:sp>
      <p:sp>
        <p:nvSpPr>
          <p:cNvPr id="3" name="Date Placeholder 2"/>
          <p:cNvSpPr>
            <a:spLocks noGrp="1"/>
          </p:cNvSpPr>
          <p:nvPr>
            <p:ph type="dt" sz="half" idx="10"/>
          </p:nvPr>
        </p:nvSpPr>
        <p:spPr/>
        <p:txBody>
          <a:bodyPr/>
          <a:lstStyle/>
          <a:p>
            <a:pPr>
              <a:defRPr/>
            </a:pPr>
            <a:fld id="{76C6608E-2702-4EB7-A702-7ED9DC815BB6}" type="datetime1">
              <a:rPr lang="en-US" altLang="en-US" smtClean="0"/>
              <a:t>10/3/2018</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Nền tảng C# cơ bản</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10</a:t>
            </a:fld>
            <a:endParaRPr lang="en-US" altLang="en-US"/>
          </a:p>
        </p:txBody>
      </p:sp>
      <p:sp>
        <p:nvSpPr>
          <p:cNvPr id="6" name="Title 5"/>
          <p:cNvSpPr>
            <a:spLocks noGrp="1"/>
          </p:cNvSpPr>
          <p:nvPr>
            <p:ph type="title"/>
          </p:nvPr>
        </p:nvSpPr>
        <p:spPr/>
        <p:txBody>
          <a:bodyPr/>
          <a:lstStyle/>
          <a:p>
            <a:r>
              <a:rPr lang="en-US" smtClean="0"/>
              <a:t>Cách chuyển chuỗi số sang số</a:t>
            </a:r>
            <a:endParaRPr lang="en-US"/>
          </a:p>
        </p:txBody>
      </p:sp>
    </p:spTree>
    <p:extLst>
      <p:ext uri="{BB962C8B-B14F-4D97-AF65-F5344CB8AC3E}">
        <p14:creationId xmlns:p14="http://schemas.microsoft.com/office/powerpoint/2010/main" val="1933525394"/>
      </p:ext>
    </p:extLst>
  </p:cSld>
  <p:clrMapOvr>
    <a:masterClrMapping/>
  </p:clrMapOvr>
  <p:transition spd="slow">
    <p:push dir="u"/>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pPr marL="457200" lvl="1" indent="0">
              <a:lnSpc>
                <a:spcPct val="100000"/>
              </a:lnSpc>
              <a:spcBef>
                <a:spcPts val="0"/>
              </a:spcBef>
              <a:buNone/>
            </a:pPr>
            <a:r>
              <a:rPr lang="en-US" sz="2500" smtClean="0">
                <a:latin typeface="+mn-lt"/>
              </a:rPr>
              <a:t> try</a:t>
            </a:r>
          </a:p>
          <a:p>
            <a:pPr marL="457200" lvl="1" indent="0">
              <a:lnSpc>
                <a:spcPct val="100000"/>
              </a:lnSpc>
              <a:spcBef>
                <a:spcPts val="0"/>
              </a:spcBef>
              <a:buNone/>
            </a:pPr>
            <a:r>
              <a:rPr lang="en-US" sz="2500" smtClean="0">
                <a:latin typeface="+mn-lt"/>
              </a:rPr>
              <a:t>{</a:t>
            </a:r>
          </a:p>
          <a:p>
            <a:pPr marL="457200" lvl="1" indent="0">
              <a:lnSpc>
                <a:spcPct val="100000"/>
              </a:lnSpc>
              <a:spcBef>
                <a:spcPts val="0"/>
              </a:spcBef>
              <a:buNone/>
            </a:pPr>
            <a:r>
              <a:rPr lang="en-US" sz="2500" smtClean="0">
                <a:latin typeface="+mn-lt"/>
              </a:rPr>
              <a:t>	// các lệnh có thể gây ra lỗi (exception)</a:t>
            </a:r>
          </a:p>
          <a:p>
            <a:pPr marL="457200" lvl="1" indent="0">
              <a:lnSpc>
                <a:spcPct val="100000"/>
              </a:lnSpc>
              <a:spcBef>
                <a:spcPts val="0"/>
              </a:spcBef>
              <a:buNone/>
            </a:pPr>
            <a:r>
              <a:rPr lang="en-US" sz="2500" smtClean="0">
                <a:latin typeface="+mn-lt"/>
              </a:rPr>
              <a:t>}</a:t>
            </a:r>
          </a:p>
          <a:p>
            <a:pPr marL="457200" lvl="1" indent="0">
              <a:lnSpc>
                <a:spcPct val="100000"/>
              </a:lnSpc>
              <a:spcBef>
                <a:spcPts val="0"/>
              </a:spcBef>
              <a:buNone/>
            </a:pPr>
            <a:r>
              <a:rPr lang="en-US" sz="2500">
                <a:latin typeface="+mn-lt"/>
              </a:rPr>
              <a:t>c</a:t>
            </a:r>
            <a:r>
              <a:rPr lang="en-US" sz="2500" smtClean="0">
                <a:latin typeface="+mn-lt"/>
              </a:rPr>
              <a:t>atch(Exception e1)</a:t>
            </a:r>
          </a:p>
          <a:p>
            <a:pPr marL="457200" lvl="1" indent="0">
              <a:lnSpc>
                <a:spcPct val="100000"/>
              </a:lnSpc>
              <a:spcBef>
                <a:spcPts val="0"/>
              </a:spcBef>
              <a:buNone/>
            </a:pPr>
            <a:r>
              <a:rPr lang="en-US" sz="2500" smtClean="0">
                <a:latin typeface="+mn-lt"/>
              </a:rPr>
              <a:t>{ // xử lý lỗi  }</a:t>
            </a:r>
          </a:p>
          <a:p>
            <a:pPr marL="457200" lvl="1" indent="0">
              <a:lnSpc>
                <a:spcPct val="100000"/>
              </a:lnSpc>
              <a:spcBef>
                <a:spcPts val="0"/>
              </a:spcBef>
              <a:buNone/>
            </a:pPr>
            <a:r>
              <a:rPr lang="en-US" sz="2500">
                <a:latin typeface="+mn-lt"/>
              </a:rPr>
              <a:t>c</a:t>
            </a:r>
            <a:r>
              <a:rPr lang="en-US" sz="2500" smtClean="0">
                <a:latin typeface="+mn-lt"/>
              </a:rPr>
              <a:t>atch(Exception e2)</a:t>
            </a:r>
          </a:p>
          <a:p>
            <a:pPr marL="457200" lvl="1" indent="0">
              <a:lnSpc>
                <a:spcPct val="100000"/>
              </a:lnSpc>
              <a:spcBef>
                <a:spcPts val="0"/>
              </a:spcBef>
              <a:buNone/>
            </a:pPr>
            <a:r>
              <a:rPr lang="en-US" sz="2500" smtClean="0">
                <a:latin typeface="+mn-lt"/>
              </a:rPr>
              <a:t>{ // </a:t>
            </a:r>
            <a:r>
              <a:rPr lang="en-US" sz="2500">
                <a:latin typeface="+mn-lt"/>
              </a:rPr>
              <a:t>xử lý lỗi </a:t>
            </a:r>
            <a:r>
              <a:rPr lang="en-US" sz="2500" smtClean="0">
                <a:latin typeface="+mn-lt"/>
              </a:rPr>
              <a:t> }</a:t>
            </a:r>
          </a:p>
          <a:p>
            <a:pPr marL="457200" lvl="1" indent="0">
              <a:lnSpc>
                <a:spcPct val="100000"/>
              </a:lnSpc>
              <a:spcBef>
                <a:spcPts val="0"/>
              </a:spcBef>
              <a:buNone/>
            </a:pPr>
            <a:r>
              <a:rPr lang="en-US" sz="2500" smtClean="0">
                <a:latin typeface="+mn-lt"/>
              </a:rPr>
              <a:t>finally </a:t>
            </a:r>
          </a:p>
          <a:p>
            <a:pPr marL="457200" lvl="1" indent="0">
              <a:lnSpc>
                <a:spcPct val="100000"/>
              </a:lnSpc>
              <a:spcBef>
                <a:spcPts val="0"/>
              </a:spcBef>
              <a:buNone/>
            </a:pPr>
            <a:r>
              <a:rPr lang="en-US" sz="2500" smtClean="0">
                <a:latin typeface="+mn-lt"/>
              </a:rPr>
              <a:t>{</a:t>
            </a:r>
          </a:p>
          <a:p>
            <a:pPr marL="457200" lvl="1" indent="0">
              <a:lnSpc>
                <a:spcPct val="100000"/>
              </a:lnSpc>
              <a:spcBef>
                <a:spcPts val="0"/>
              </a:spcBef>
              <a:buNone/>
            </a:pPr>
            <a:r>
              <a:rPr lang="en-US" sz="2500" smtClean="0">
                <a:latin typeface="+mn-lt"/>
              </a:rPr>
              <a:t>// các lệnh thực thi </a:t>
            </a:r>
          </a:p>
          <a:p>
            <a:pPr marL="457200" lvl="1" indent="0">
              <a:lnSpc>
                <a:spcPct val="100000"/>
              </a:lnSpc>
              <a:spcBef>
                <a:spcPts val="0"/>
              </a:spcBef>
              <a:buNone/>
            </a:pPr>
            <a:r>
              <a:rPr lang="en-US" sz="2500" smtClean="0">
                <a:latin typeface="+mn-lt"/>
              </a:rPr>
              <a:t>}</a:t>
            </a:r>
            <a:endParaRPr lang="en-US" sz="2500">
              <a:latin typeface="+mn-lt"/>
            </a:endParaRPr>
          </a:p>
        </p:txBody>
      </p:sp>
      <p:sp>
        <p:nvSpPr>
          <p:cNvPr id="3" name="Date Placeholder 2"/>
          <p:cNvSpPr>
            <a:spLocks noGrp="1"/>
          </p:cNvSpPr>
          <p:nvPr>
            <p:ph type="dt" sz="half" idx="10"/>
          </p:nvPr>
        </p:nvSpPr>
        <p:spPr/>
        <p:txBody>
          <a:bodyPr/>
          <a:lstStyle/>
          <a:p>
            <a:pPr>
              <a:defRPr/>
            </a:pPr>
            <a:fld id="{3DA367F7-9A06-4CF0-9C8F-D6A47B33542B}" type="datetime1">
              <a:rPr lang="en-US" altLang="en-US" smtClean="0"/>
              <a:t>10/3/2018</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Nền tảng C# cơ bản</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100</a:t>
            </a:fld>
            <a:endParaRPr lang="en-US" altLang="en-US"/>
          </a:p>
        </p:txBody>
      </p:sp>
      <p:sp>
        <p:nvSpPr>
          <p:cNvPr id="6" name="Title 5"/>
          <p:cNvSpPr>
            <a:spLocks noGrp="1"/>
          </p:cNvSpPr>
          <p:nvPr>
            <p:ph type="title"/>
          </p:nvPr>
        </p:nvSpPr>
        <p:spPr/>
        <p:txBody>
          <a:bodyPr/>
          <a:lstStyle/>
          <a:p>
            <a:r>
              <a:rPr lang="en-US" smtClean="0"/>
              <a:t>Cú pháp chung</a:t>
            </a:r>
            <a:endParaRPr lang="en-US"/>
          </a:p>
        </p:txBody>
      </p:sp>
    </p:spTree>
    <p:extLst>
      <p:ext uri="{BB962C8B-B14F-4D97-AF65-F5344CB8AC3E}">
        <p14:creationId xmlns:p14="http://schemas.microsoft.com/office/powerpoint/2010/main" val="615181410"/>
      </p:ext>
    </p:extLst>
  </p:cSld>
  <p:clrMapOvr>
    <a:masterClrMapping/>
  </p:clrMapOvr>
  <p:transition spd="slow">
    <p:push dir="u"/>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fld id="{A4CD7931-6885-4717-A802-51C89FEB434E}" type="datetime1">
              <a:rPr lang="en-US" altLang="en-US" smtClean="0"/>
              <a:t>10/3/2018</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Nền tảng C# cơ bản</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101</a:t>
            </a:fld>
            <a:endParaRPr lang="en-US" altLang="en-US"/>
          </a:p>
        </p:txBody>
      </p:sp>
      <p:sp>
        <p:nvSpPr>
          <p:cNvPr id="6" name="Title 5"/>
          <p:cNvSpPr>
            <a:spLocks noGrp="1"/>
          </p:cNvSpPr>
          <p:nvPr>
            <p:ph type="title"/>
          </p:nvPr>
        </p:nvSpPr>
        <p:spPr/>
        <p:txBody>
          <a:bodyPr/>
          <a:lstStyle/>
          <a:p>
            <a:r>
              <a:rPr lang="en-US" smtClean="0"/>
              <a:t>Exception handle</a:t>
            </a:r>
            <a:endParaRPr lang="en-US"/>
          </a:p>
        </p:txBody>
      </p:sp>
      <p:graphicFrame>
        <p:nvGraphicFramePr>
          <p:cNvPr id="7" name="Table 6"/>
          <p:cNvGraphicFramePr>
            <a:graphicFrameLocks noGrp="1"/>
          </p:cNvGraphicFramePr>
          <p:nvPr>
            <p:extLst>
              <p:ext uri="{D42A27DB-BD31-4B8C-83A1-F6EECF244321}">
                <p14:modId xmlns:p14="http://schemas.microsoft.com/office/powerpoint/2010/main" val="3279141332"/>
              </p:ext>
            </p:extLst>
          </p:nvPr>
        </p:nvGraphicFramePr>
        <p:xfrm>
          <a:off x="304800" y="914400"/>
          <a:ext cx="8534400" cy="5462334"/>
        </p:xfrm>
        <a:graphic>
          <a:graphicData uri="http://schemas.openxmlformats.org/drawingml/2006/table">
            <a:tbl>
              <a:tblPr firstRow="1" firstCol="1" bandRow="1">
                <a:tableStyleId>{5C22544A-7EE6-4342-B048-85BDC9FD1C3A}</a:tableStyleId>
              </a:tblPr>
              <a:tblGrid>
                <a:gridCol w="3962400">
                  <a:extLst>
                    <a:ext uri="{9D8B030D-6E8A-4147-A177-3AD203B41FA5}">
                      <a16:colId xmlns:a16="http://schemas.microsoft.com/office/drawing/2014/main" xmlns="" val="20000"/>
                    </a:ext>
                  </a:extLst>
                </a:gridCol>
                <a:gridCol w="4572000">
                  <a:extLst>
                    <a:ext uri="{9D8B030D-6E8A-4147-A177-3AD203B41FA5}">
                      <a16:colId xmlns:a16="http://schemas.microsoft.com/office/drawing/2014/main" xmlns="" val="20001"/>
                    </a:ext>
                  </a:extLst>
                </a:gridCol>
              </a:tblGrid>
              <a:tr h="534765">
                <a:tc>
                  <a:txBody>
                    <a:bodyPr/>
                    <a:lstStyle/>
                    <a:p>
                      <a:pPr>
                        <a:lnSpc>
                          <a:spcPct val="115000"/>
                        </a:lnSpc>
                        <a:spcAft>
                          <a:spcPts val="0"/>
                        </a:spcAft>
                      </a:pPr>
                      <a:r>
                        <a:rPr lang="en-US" sz="1800">
                          <a:effectLst/>
                        </a:rPr>
                        <a:t>Lớp Exception</a:t>
                      </a:r>
                      <a:endParaRPr lang="en-US" sz="1800">
                        <a:effectLst/>
                        <a:latin typeface="Times New Roman"/>
                        <a:ea typeface="Calibri"/>
                        <a:cs typeface="Times New Roman"/>
                      </a:endParaRPr>
                    </a:p>
                  </a:txBody>
                  <a:tcPr marL="76200" marR="76200" marT="76200" marB="76200"/>
                </a:tc>
                <a:tc>
                  <a:txBody>
                    <a:bodyPr/>
                    <a:lstStyle/>
                    <a:p>
                      <a:pPr>
                        <a:lnSpc>
                          <a:spcPct val="115000"/>
                        </a:lnSpc>
                        <a:spcAft>
                          <a:spcPts val="0"/>
                        </a:spcAft>
                      </a:pPr>
                      <a:r>
                        <a:rPr lang="en-US" sz="1600" smtClean="0">
                          <a:effectLst/>
                        </a:rPr>
                        <a:t>Mô </a:t>
                      </a:r>
                      <a:r>
                        <a:rPr lang="en-US" sz="1600">
                          <a:effectLst/>
                        </a:rPr>
                        <a:t>tả</a:t>
                      </a:r>
                      <a:endParaRPr lang="en-US" sz="1600">
                        <a:effectLst/>
                        <a:latin typeface="Times New Roman"/>
                        <a:ea typeface="Calibri"/>
                        <a:cs typeface="Times New Roman"/>
                      </a:endParaRPr>
                    </a:p>
                  </a:txBody>
                  <a:tcPr marL="76200" marR="76200" marT="76200" marB="76200"/>
                </a:tc>
                <a:extLst>
                  <a:ext uri="{0D108BD9-81ED-4DB2-BD59-A6C34878D82A}">
                    <a16:rowId xmlns:a16="http://schemas.microsoft.com/office/drawing/2014/main" xmlns="" val="10000"/>
                  </a:ext>
                </a:extLst>
              </a:tr>
              <a:tr h="534765">
                <a:tc>
                  <a:txBody>
                    <a:bodyPr/>
                    <a:lstStyle/>
                    <a:p>
                      <a:pPr>
                        <a:lnSpc>
                          <a:spcPct val="115000"/>
                        </a:lnSpc>
                        <a:spcAft>
                          <a:spcPts val="0"/>
                        </a:spcAft>
                      </a:pPr>
                      <a:r>
                        <a:rPr lang="en-US" sz="1500">
                          <a:effectLst/>
                        </a:rPr>
                        <a:t>System.IO.IOException</a:t>
                      </a:r>
                      <a:endParaRPr lang="en-US" sz="1500">
                        <a:effectLst/>
                        <a:latin typeface="Times New Roman"/>
                        <a:ea typeface="Calibri"/>
                        <a:cs typeface="Times New Roman"/>
                      </a:endParaRPr>
                    </a:p>
                  </a:txBody>
                  <a:tcPr marL="76200" marR="76200" marT="76200" marB="76200"/>
                </a:tc>
                <a:tc>
                  <a:txBody>
                    <a:bodyPr/>
                    <a:lstStyle/>
                    <a:p>
                      <a:pPr>
                        <a:lnSpc>
                          <a:spcPct val="115000"/>
                        </a:lnSpc>
                        <a:spcAft>
                          <a:spcPts val="0"/>
                        </a:spcAft>
                      </a:pPr>
                      <a:r>
                        <a:rPr lang="en-US" sz="1600">
                          <a:effectLst/>
                        </a:rPr>
                        <a:t>Xử lý các I/O error</a:t>
                      </a:r>
                      <a:endParaRPr lang="en-US" sz="1600">
                        <a:effectLst/>
                        <a:latin typeface="Times New Roman"/>
                        <a:ea typeface="Calibri"/>
                        <a:cs typeface="Times New Roman"/>
                      </a:endParaRPr>
                    </a:p>
                  </a:txBody>
                  <a:tcPr marL="76200" marR="76200" marT="76200" marB="76200"/>
                </a:tc>
                <a:extLst>
                  <a:ext uri="{0D108BD9-81ED-4DB2-BD59-A6C34878D82A}">
                    <a16:rowId xmlns:a16="http://schemas.microsoft.com/office/drawing/2014/main" xmlns="" val="10001"/>
                  </a:ext>
                </a:extLst>
              </a:tr>
              <a:tr h="827280">
                <a:tc>
                  <a:txBody>
                    <a:bodyPr/>
                    <a:lstStyle/>
                    <a:p>
                      <a:pPr>
                        <a:lnSpc>
                          <a:spcPct val="115000"/>
                        </a:lnSpc>
                        <a:spcAft>
                          <a:spcPts val="0"/>
                        </a:spcAft>
                      </a:pPr>
                      <a:r>
                        <a:rPr lang="en-US" sz="1500">
                          <a:effectLst/>
                        </a:rPr>
                        <a:t>System.IndexOutOfRangeException</a:t>
                      </a:r>
                      <a:endParaRPr lang="en-US" sz="1500">
                        <a:effectLst/>
                        <a:latin typeface="Times New Roman"/>
                        <a:ea typeface="Calibri"/>
                        <a:cs typeface="Times New Roman"/>
                      </a:endParaRPr>
                    </a:p>
                  </a:txBody>
                  <a:tcPr marL="76200" marR="76200" marT="76200" marB="76200"/>
                </a:tc>
                <a:tc>
                  <a:txBody>
                    <a:bodyPr/>
                    <a:lstStyle/>
                    <a:p>
                      <a:pPr>
                        <a:lnSpc>
                          <a:spcPct val="115000"/>
                        </a:lnSpc>
                        <a:spcAft>
                          <a:spcPts val="0"/>
                        </a:spcAft>
                      </a:pPr>
                      <a:r>
                        <a:rPr lang="en-US" sz="1600">
                          <a:effectLst/>
                        </a:rPr>
                        <a:t>Xử lý các lỗi được tạo khi một phương thức tham chiếu tới một chỉ mục bên ngoài dãy mảng</a:t>
                      </a:r>
                      <a:endParaRPr lang="en-US" sz="1600">
                        <a:effectLst/>
                        <a:latin typeface="Times New Roman"/>
                        <a:ea typeface="Calibri"/>
                        <a:cs typeface="Times New Roman"/>
                      </a:endParaRPr>
                    </a:p>
                  </a:txBody>
                  <a:tcPr marL="76200" marR="76200" marT="76200" marB="76200"/>
                </a:tc>
                <a:extLst>
                  <a:ext uri="{0D108BD9-81ED-4DB2-BD59-A6C34878D82A}">
                    <a16:rowId xmlns:a16="http://schemas.microsoft.com/office/drawing/2014/main" xmlns="" val="10002"/>
                  </a:ext>
                </a:extLst>
              </a:tr>
              <a:tr h="534765">
                <a:tc>
                  <a:txBody>
                    <a:bodyPr/>
                    <a:lstStyle/>
                    <a:p>
                      <a:pPr>
                        <a:lnSpc>
                          <a:spcPct val="115000"/>
                        </a:lnSpc>
                        <a:spcAft>
                          <a:spcPts val="0"/>
                        </a:spcAft>
                      </a:pPr>
                      <a:r>
                        <a:rPr lang="en-US" sz="1500">
                          <a:effectLst/>
                        </a:rPr>
                        <a:t>System.ArrayTypeMismatchException</a:t>
                      </a:r>
                      <a:endParaRPr lang="en-US" sz="1500">
                        <a:effectLst/>
                        <a:latin typeface="Times New Roman"/>
                        <a:ea typeface="Calibri"/>
                        <a:cs typeface="Times New Roman"/>
                      </a:endParaRPr>
                    </a:p>
                  </a:txBody>
                  <a:tcPr marL="76200" marR="76200" marT="76200" marB="76200"/>
                </a:tc>
                <a:tc>
                  <a:txBody>
                    <a:bodyPr/>
                    <a:lstStyle/>
                    <a:p>
                      <a:pPr>
                        <a:lnSpc>
                          <a:spcPct val="115000"/>
                        </a:lnSpc>
                        <a:spcAft>
                          <a:spcPts val="0"/>
                        </a:spcAft>
                      </a:pPr>
                      <a:r>
                        <a:rPr lang="en-US" sz="1600">
                          <a:effectLst/>
                        </a:rPr>
                        <a:t>Xử lý các lỗi được tạo khi kiểu là không phù hợp với kiểu mảng</a:t>
                      </a:r>
                      <a:endParaRPr lang="en-US" sz="1600">
                        <a:effectLst/>
                        <a:latin typeface="Times New Roman"/>
                        <a:ea typeface="Calibri"/>
                        <a:cs typeface="Times New Roman"/>
                      </a:endParaRPr>
                    </a:p>
                  </a:txBody>
                  <a:tcPr marL="76200" marR="76200" marT="76200" marB="76200"/>
                </a:tc>
                <a:extLst>
                  <a:ext uri="{0D108BD9-81ED-4DB2-BD59-A6C34878D82A}">
                    <a16:rowId xmlns:a16="http://schemas.microsoft.com/office/drawing/2014/main" xmlns="" val="10003"/>
                  </a:ext>
                </a:extLst>
              </a:tr>
              <a:tr h="534765">
                <a:tc>
                  <a:txBody>
                    <a:bodyPr/>
                    <a:lstStyle/>
                    <a:p>
                      <a:pPr>
                        <a:lnSpc>
                          <a:spcPct val="115000"/>
                        </a:lnSpc>
                        <a:spcAft>
                          <a:spcPts val="0"/>
                        </a:spcAft>
                      </a:pPr>
                      <a:r>
                        <a:rPr lang="en-US" sz="1500">
                          <a:effectLst/>
                        </a:rPr>
                        <a:t>System.NullReferenceException</a:t>
                      </a:r>
                      <a:endParaRPr lang="en-US" sz="1500">
                        <a:effectLst/>
                        <a:latin typeface="Times New Roman"/>
                        <a:ea typeface="Calibri"/>
                        <a:cs typeface="Times New Roman"/>
                      </a:endParaRPr>
                    </a:p>
                  </a:txBody>
                  <a:tcPr marL="76200" marR="76200" marT="76200" marB="76200"/>
                </a:tc>
                <a:tc>
                  <a:txBody>
                    <a:bodyPr/>
                    <a:lstStyle/>
                    <a:p>
                      <a:pPr>
                        <a:lnSpc>
                          <a:spcPct val="115000"/>
                        </a:lnSpc>
                        <a:spcAft>
                          <a:spcPts val="0"/>
                        </a:spcAft>
                      </a:pPr>
                      <a:r>
                        <a:rPr lang="en-US" sz="1600">
                          <a:effectLst/>
                        </a:rPr>
                        <a:t>Xử lý các lỗi được tạo từ việc tham chiếu một đối tượng null</a:t>
                      </a:r>
                      <a:endParaRPr lang="en-US" sz="1600">
                        <a:effectLst/>
                        <a:latin typeface="Times New Roman"/>
                        <a:ea typeface="Calibri"/>
                        <a:cs typeface="Times New Roman"/>
                      </a:endParaRPr>
                    </a:p>
                  </a:txBody>
                  <a:tcPr marL="76200" marR="76200" marT="76200" marB="76200"/>
                </a:tc>
                <a:extLst>
                  <a:ext uri="{0D108BD9-81ED-4DB2-BD59-A6C34878D82A}">
                    <a16:rowId xmlns:a16="http://schemas.microsoft.com/office/drawing/2014/main" xmlns="" val="10004"/>
                  </a:ext>
                </a:extLst>
              </a:tr>
              <a:tr h="534765">
                <a:tc>
                  <a:txBody>
                    <a:bodyPr/>
                    <a:lstStyle/>
                    <a:p>
                      <a:pPr>
                        <a:lnSpc>
                          <a:spcPct val="115000"/>
                        </a:lnSpc>
                        <a:spcAft>
                          <a:spcPts val="0"/>
                        </a:spcAft>
                      </a:pPr>
                      <a:r>
                        <a:rPr lang="en-US" sz="1500">
                          <a:effectLst/>
                        </a:rPr>
                        <a:t>System.DivideByZeroException</a:t>
                      </a:r>
                      <a:endParaRPr lang="en-US" sz="1500">
                        <a:effectLst/>
                        <a:latin typeface="Times New Roman"/>
                        <a:ea typeface="Calibri"/>
                        <a:cs typeface="Times New Roman"/>
                      </a:endParaRPr>
                    </a:p>
                  </a:txBody>
                  <a:tcPr marL="76200" marR="76200" marT="76200" marB="76200"/>
                </a:tc>
                <a:tc>
                  <a:txBody>
                    <a:bodyPr/>
                    <a:lstStyle/>
                    <a:p>
                      <a:pPr>
                        <a:lnSpc>
                          <a:spcPct val="115000"/>
                        </a:lnSpc>
                        <a:spcAft>
                          <a:spcPts val="0"/>
                        </a:spcAft>
                      </a:pPr>
                      <a:r>
                        <a:rPr lang="en-US" sz="1600">
                          <a:effectLst/>
                        </a:rPr>
                        <a:t>Xử lý các lỗi được tạo khi chia cho số 0</a:t>
                      </a:r>
                      <a:endParaRPr lang="en-US" sz="1600">
                        <a:effectLst/>
                        <a:latin typeface="Times New Roman"/>
                        <a:ea typeface="Calibri"/>
                        <a:cs typeface="Times New Roman"/>
                      </a:endParaRPr>
                    </a:p>
                  </a:txBody>
                  <a:tcPr marL="76200" marR="76200" marT="76200" marB="76200"/>
                </a:tc>
                <a:extLst>
                  <a:ext uri="{0D108BD9-81ED-4DB2-BD59-A6C34878D82A}">
                    <a16:rowId xmlns:a16="http://schemas.microsoft.com/office/drawing/2014/main" xmlns="" val="10005"/>
                  </a:ext>
                </a:extLst>
              </a:tr>
              <a:tr h="534765">
                <a:tc>
                  <a:txBody>
                    <a:bodyPr/>
                    <a:lstStyle/>
                    <a:p>
                      <a:pPr>
                        <a:lnSpc>
                          <a:spcPct val="115000"/>
                        </a:lnSpc>
                        <a:spcAft>
                          <a:spcPts val="0"/>
                        </a:spcAft>
                      </a:pPr>
                      <a:r>
                        <a:rPr lang="en-US" sz="1500">
                          <a:effectLst/>
                        </a:rPr>
                        <a:t>System.InvalidCastException</a:t>
                      </a:r>
                      <a:endParaRPr lang="en-US" sz="1500">
                        <a:effectLst/>
                        <a:latin typeface="Times New Roman"/>
                        <a:ea typeface="Calibri"/>
                        <a:cs typeface="Times New Roman"/>
                      </a:endParaRPr>
                    </a:p>
                  </a:txBody>
                  <a:tcPr marL="76200" marR="76200" marT="76200" marB="76200"/>
                </a:tc>
                <a:tc>
                  <a:txBody>
                    <a:bodyPr/>
                    <a:lstStyle/>
                    <a:p>
                      <a:pPr>
                        <a:lnSpc>
                          <a:spcPct val="115000"/>
                        </a:lnSpc>
                        <a:spcAft>
                          <a:spcPts val="0"/>
                        </a:spcAft>
                      </a:pPr>
                      <a:r>
                        <a:rPr lang="en-US" sz="1600">
                          <a:effectLst/>
                        </a:rPr>
                        <a:t>Xử lý lỗi được tạo trong khi ép kiểu</a:t>
                      </a:r>
                      <a:endParaRPr lang="en-US" sz="1600">
                        <a:effectLst/>
                        <a:latin typeface="Times New Roman"/>
                        <a:ea typeface="Calibri"/>
                        <a:cs typeface="Times New Roman"/>
                      </a:endParaRPr>
                    </a:p>
                  </a:txBody>
                  <a:tcPr marL="76200" marR="76200" marT="76200" marB="76200"/>
                </a:tc>
                <a:extLst>
                  <a:ext uri="{0D108BD9-81ED-4DB2-BD59-A6C34878D82A}">
                    <a16:rowId xmlns:a16="http://schemas.microsoft.com/office/drawing/2014/main" xmlns="" val="10006"/>
                  </a:ext>
                </a:extLst>
              </a:tr>
              <a:tr h="534765">
                <a:tc>
                  <a:txBody>
                    <a:bodyPr/>
                    <a:lstStyle/>
                    <a:p>
                      <a:pPr>
                        <a:lnSpc>
                          <a:spcPct val="115000"/>
                        </a:lnSpc>
                        <a:spcAft>
                          <a:spcPts val="0"/>
                        </a:spcAft>
                      </a:pPr>
                      <a:r>
                        <a:rPr lang="en-US" sz="1500">
                          <a:effectLst/>
                        </a:rPr>
                        <a:t>System.OutOfMemoryException</a:t>
                      </a:r>
                      <a:endParaRPr lang="en-US" sz="1500">
                        <a:effectLst/>
                        <a:latin typeface="Times New Roman"/>
                        <a:ea typeface="Calibri"/>
                        <a:cs typeface="Times New Roman"/>
                      </a:endParaRPr>
                    </a:p>
                  </a:txBody>
                  <a:tcPr marL="76200" marR="76200" marT="76200" marB="76200"/>
                </a:tc>
                <a:tc>
                  <a:txBody>
                    <a:bodyPr/>
                    <a:lstStyle/>
                    <a:p>
                      <a:pPr>
                        <a:lnSpc>
                          <a:spcPct val="115000"/>
                        </a:lnSpc>
                        <a:spcAft>
                          <a:spcPts val="0"/>
                        </a:spcAft>
                      </a:pPr>
                      <a:r>
                        <a:rPr lang="en-US" sz="1600">
                          <a:effectLst/>
                        </a:rPr>
                        <a:t>Xử lý lỗi được tạo từ việc thiếu bộ nhớ rỗi</a:t>
                      </a:r>
                      <a:endParaRPr lang="en-US" sz="1600">
                        <a:effectLst/>
                        <a:latin typeface="Times New Roman"/>
                        <a:ea typeface="Calibri"/>
                        <a:cs typeface="Times New Roman"/>
                      </a:endParaRPr>
                    </a:p>
                  </a:txBody>
                  <a:tcPr marL="76200" marR="76200" marT="76200" marB="76200"/>
                </a:tc>
                <a:extLst>
                  <a:ext uri="{0D108BD9-81ED-4DB2-BD59-A6C34878D82A}">
                    <a16:rowId xmlns:a16="http://schemas.microsoft.com/office/drawing/2014/main" xmlns="" val="10007"/>
                  </a:ext>
                </a:extLst>
              </a:tr>
              <a:tr h="534765">
                <a:tc>
                  <a:txBody>
                    <a:bodyPr/>
                    <a:lstStyle/>
                    <a:p>
                      <a:pPr>
                        <a:lnSpc>
                          <a:spcPct val="115000"/>
                        </a:lnSpc>
                        <a:spcAft>
                          <a:spcPts val="0"/>
                        </a:spcAft>
                      </a:pPr>
                      <a:r>
                        <a:rPr lang="en-US" sz="1500">
                          <a:effectLst/>
                        </a:rPr>
                        <a:t>System.StackOverflowException</a:t>
                      </a:r>
                      <a:endParaRPr lang="en-US" sz="1500">
                        <a:effectLst/>
                        <a:latin typeface="Times New Roman"/>
                        <a:ea typeface="Calibri"/>
                        <a:cs typeface="Times New Roman"/>
                      </a:endParaRPr>
                    </a:p>
                  </a:txBody>
                  <a:tcPr marL="76200" marR="76200" marT="76200" marB="76200"/>
                </a:tc>
                <a:tc>
                  <a:txBody>
                    <a:bodyPr/>
                    <a:lstStyle/>
                    <a:p>
                      <a:pPr>
                        <a:lnSpc>
                          <a:spcPct val="115000"/>
                        </a:lnSpc>
                        <a:spcAft>
                          <a:spcPts val="0"/>
                        </a:spcAft>
                      </a:pPr>
                      <a:r>
                        <a:rPr lang="en-US" sz="1600">
                          <a:effectLst/>
                        </a:rPr>
                        <a:t>Xử lý lỗi được tạo từ việc tràn ngăn xếp (stack)</a:t>
                      </a:r>
                      <a:endParaRPr lang="en-US" sz="1600">
                        <a:effectLst/>
                        <a:latin typeface="Times New Roman"/>
                        <a:ea typeface="Calibri"/>
                        <a:cs typeface="Times New Roman"/>
                      </a:endParaRPr>
                    </a:p>
                  </a:txBody>
                  <a:tcPr marL="76200" marR="76200" marT="76200" marB="76200"/>
                </a:tc>
                <a:extLst>
                  <a:ext uri="{0D108BD9-81ED-4DB2-BD59-A6C34878D82A}">
                    <a16:rowId xmlns:a16="http://schemas.microsoft.com/office/drawing/2014/main" xmlns="" val="10008"/>
                  </a:ext>
                </a:extLst>
              </a:tr>
            </a:tbl>
          </a:graphicData>
        </a:graphic>
      </p:graphicFrame>
    </p:spTree>
    <p:extLst>
      <p:ext uri="{BB962C8B-B14F-4D97-AF65-F5344CB8AC3E}">
        <p14:creationId xmlns:p14="http://schemas.microsoft.com/office/powerpoint/2010/main" val="1333836513"/>
      </p:ext>
    </p:extLst>
  </p:cSld>
  <p:clrMapOvr>
    <a:masterClrMapping/>
  </p:clrMapOvr>
  <p:transition spd="slow">
    <p:push dir="u"/>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685800"/>
            <a:ext cx="8229600" cy="5562600"/>
          </a:xfrm>
          <a:solidFill>
            <a:schemeClr val="accent2">
              <a:lumMod val="20000"/>
              <a:lumOff val="80000"/>
            </a:schemeClr>
          </a:solidFill>
        </p:spPr>
        <p:txBody>
          <a:bodyPr>
            <a:noAutofit/>
          </a:bodyPr>
          <a:lstStyle/>
          <a:p>
            <a:pPr marL="0" indent="0">
              <a:lnSpc>
                <a:spcPct val="100000"/>
              </a:lnSpc>
              <a:spcBef>
                <a:spcPts val="0"/>
              </a:spcBef>
              <a:buNone/>
            </a:pPr>
            <a:r>
              <a:rPr lang="en-US" sz="2400">
                <a:latin typeface="+mn-lt"/>
              </a:rPr>
              <a:t>class HandlingExceptions</a:t>
            </a:r>
          </a:p>
          <a:p>
            <a:pPr marL="0" indent="0">
              <a:lnSpc>
                <a:spcPct val="100000"/>
              </a:lnSpc>
              <a:spcBef>
                <a:spcPts val="0"/>
              </a:spcBef>
              <a:buNone/>
            </a:pPr>
            <a:r>
              <a:rPr lang="en-US" sz="2400">
                <a:latin typeface="+mn-lt"/>
              </a:rPr>
              <a:t>{</a:t>
            </a:r>
          </a:p>
          <a:p>
            <a:pPr marL="0" indent="0">
              <a:lnSpc>
                <a:spcPct val="100000"/>
              </a:lnSpc>
              <a:spcBef>
                <a:spcPts val="0"/>
              </a:spcBef>
              <a:buNone/>
            </a:pPr>
            <a:r>
              <a:rPr lang="en-US" sz="2400">
                <a:latin typeface="+mn-lt"/>
              </a:rPr>
              <a:t> </a:t>
            </a:r>
            <a:r>
              <a:rPr lang="en-US" sz="2400" smtClean="0">
                <a:latin typeface="+mn-lt"/>
              </a:rPr>
              <a:t>   static </a:t>
            </a:r>
            <a:r>
              <a:rPr lang="en-US" sz="2400">
                <a:latin typeface="+mn-lt"/>
              </a:rPr>
              <a:t>void Main()</a:t>
            </a:r>
          </a:p>
          <a:p>
            <a:pPr marL="0" indent="0">
              <a:lnSpc>
                <a:spcPct val="100000"/>
              </a:lnSpc>
              <a:spcBef>
                <a:spcPts val="0"/>
              </a:spcBef>
              <a:buNone/>
            </a:pPr>
            <a:r>
              <a:rPr lang="en-US" sz="2400" smtClean="0">
                <a:latin typeface="+mn-lt"/>
              </a:rPr>
              <a:t>     {</a:t>
            </a:r>
            <a:endParaRPr lang="en-US" sz="2400">
              <a:latin typeface="+mn-lt"/>
            </a:endParaRPr>
          </a:p>
          <a:p>
            <a:pPr marL="0" indent="0">
              <a:lnSpc>
                <a:spcPct val="100000"/>
              </a:lnSpc>
              <a:spcBef>
                <a:spcPts val="0"/>
              </a:spcBef>
              <a:buNone/>
            </a:pPr>
            <a:r>
              <a:rPr lang="en-US" sz="2400" smtClean="0">
                <a:latin typeface="+mn-lt"/>
              </a:rPr>
              <a:t>        string </a:t>
            </a:r>
            <a:r>
              <a:rPr lang="en-US" sz="2400">
                <a:latin typeface="+mn-lt"/>
              </a:rPr>
              <a:t>fileName = @"somedir\somefile.txt";</a:t>
            </a:r>
          </a:p>
          <a:p>
            <a:pPr marL="0" indent="0">
              <a:lnSpc>
                <a:spcPct val="100000"/>
              </a:lnSpc>
              <a:spcBef>
                <a:spcPts val="0"/>
              </a:spcBef>
              <a:buNone/>
            </a:pPr>
            <a:r>
              <a:rPr lang="en-US" sz="2400" smtClean="0">
                <a:latin typeface="+mn-lt"/>
              </a:rPr>
              <a:t>     try</a:t>
            </a:r>
            <a:endParaRPr lang="en-US" sz="2400">
              <a:latin typeface="+mn-lt"/>
            </a:endParaRPr>
          </a:p>
          <a:p>
            <a:pPr marL="0" indent="0">
              <a:lnSpc>
                <a:spcPct val="100000"/>
              </a:lnSpc>
              <a:spcBef>
                <a:spcPts val="0"/>
              </a:spcBef>
              <a:buNone/>
            </a:pPr>
            <a:r>
              <a:rPr lang="en-US" sz="2400" smtClean="0">
                <a:latin typeface="+mn-lt"/>
              </a:rPr>
              <a:t>     {</a:t>
            </a:r>
            <a:endParaRPr lang="en-US" sz="2400">
              <a:latin typeface="+mn-lt"/>
            </a:endParaRPr>
          </a:p>
          <a:p>
            <a:pPr marL="0" indent="0">
              <a:lnSpc>
                <a:spcPct val="100000"/>
              </a:lnSpc>
              <a:spcBef>
                <a:spcPts val="0"/>
              </a:spcBef>
              <a:buNone/>
            </a:pPr>
            <a:r>
              <a:rPr lang="en-US" sz="2400" smtClean="0">
                <a:latin typeface="+mn-lt"/>
              </a:rPr>
              <a:t>        StreamReader </a:t>
            </a:r>
            <a:r>
              <a:rPr lang="en-US" sz="2400">
                <a:latin typeface="+mn-lt"/>
              </a:rPr>
              <a:t>reader = new StreamReader(fileName);</a:t>
            </a:r>
          </a:p>
          <a:p>
            <a:pPr marL="0" indent="0">
              <a:lnSpc>
                <a:spcPct val="100000"/>
              </a:lnSpc>
              <a:spcBef>
                <a:spcPts val="0"/>
              </a:spcBef>
              <a:buNone/>
            </a:pPr>
            <a:r>
              <a:rPr lang="en-US" sz="2400" smtClean="0">
                <a:latin typeface="+mn-lt"/>
              </a:rPr>
              <a:t>       Console.WriteLine("</a:t>
            </a:r>
            <a:r>
              <a:rPr lang="en-US" sz="2400">
                <a:latin typeface="+mn-lt"/>
              </a:rPr>
              <a:t>File {0} successfully opened.", fileName);</a:t>
            </a:r>
          </a:p>
          <a:p>
            <a:pPr marL="0" indent="0">
              <a:lnSpc>
                <a:spcPct val="100000"/>
              </a:lnSpc>
              <a:spcBef>
                <a:spcPts val="0"/>
              </a:spcBef>
              <a:buNone/>
            </a:pPr>
            <a:r>
              <a:rPr lang="en-US" sz="2400" smtClean="0">
                <a:latin typeface="+mn-lt"/>
              </a:rPr>
              <a:t>       Console.WriteLine</a:t>
            </a:r>
            <a:r>
              <a:rPr lang="en-US" sz="2400">
                <a:latin typeface="+mn-lt"/>
              </a:rPr>
              <a:t>("File contents:");</a:t>
            </a:r>
          </a:p>
          <a:p>
            <a:pPr marL="0" indent="0">
              <a:lnSpc>
                <a:spcPct val="100000"/>
              </a:lnSpc>
              <a:spcBef>
                <a:spcPts val="0"/>
              </a:spcBef>
              <a:buNone/>
            </a:pPr>
            <a:r>
              <a:rPr lang="en-US" sz="2400" smtClean="0">
                <a:latin typeface="+mn-lt"/>
              </a:rPr>
              <a:t>       using </a:t>
            </a:r>
            <a:r>
              <a:rPr lang="en-US" sz="2400">
                <a:latin typeface="+mn-lt"/>
              </a:rPr>
              <a:t>(reader)</a:t>
            </a:r>
          </a:p>
          <a:p>
            <a:pPr marL="0" indent="0">
              <a:lnSpc>
                <a:spcPct val="100000"/>
              </a:lnSpc>
              <a:spcBef>
                <a:spcPts val="0"/>
              </a:spcBef>
              <a:buNone/>
            </a:pPr>
            <a:r>
              <a:rPr lang="en-US" sz="2400" smtClean="0">
                <a:latin typeface="+mn-lt"/>
              </a:rPr>
              <a:t>        {</a:t>
            </a:r>
            <a:endParaRPr lang="en-US" sz="2400">
              <a:latin typeface="+mn-lt"/>
            </a:endParaRPr>
          </a:p>
          <a:p>
            <a:pPr marL="0" indent="0">
              <a:lnSpc>
                <a:spcPct val="100000"/>
              </a:lnSpc>
              <a:spcBef>
                <a:spcPts val="0"/>
              </a:spcBef>
              <a:buNone/>
            </a:pPr>
            <a:r>
              <a:rPr lang="en-US" sz="2400" smtClean="0">
                <a:latin typeface="+mn-lt"/>
              </a:rPr>
              <a:t>            Console.WriteLine(reader.ReadToEnd());</a:t>
            </a:r>
          </a:p>
          <a:p>
            <a:pPr marL="0" indent="0">
              <a:lnSpc>
                <a:spcPct val="100000"/>
              </a:lnSpc>
              <a:spcBef>
                <a:spcPts val="0"/>
              </a:spcBef>
              <a:buNone/>
            </a:pPr>
            <a:r>
              <a:rPr lang="en-US" sz="2400" smtClean="0">
                <a:latin typeface="+mn-lt"/>
              </a:rPr>
              <a:t>        }</a:t>
            </a:r>
          </a:p>
          <a:p>
            <a:pPr marL="0" indent="0">
              <a:lnSpc>
                <a:spcPct val="100000"/>
              </a:lnSpc>
              <a:spcBef>
                <a:spcPts val="0"/>
              </a:spcBef>
              <a:buNone/>
            </a:pPr>
            <a:r>
              <a:rPr lang="en-US" sz="2400" smtClean="0">
                <a:latin typeface="+mn-lt"/>
              </a:rPr>
              <a:t>    }</a:t>
            </a:r>
            <a:endParaRPr lang="en-US" sz="2400">
              <a:latin typeface="+mn-lt"/>
            </a:endParaRPr>
          </a:p>
        </p:txBody>
      </p:sp>
      <p:sp>
        <p:nvSpPr>
          <p:cNvPr id="3" name="Date Placeholder 2"/>
          <p:cNvSpPr>
            <a:spLocks noGrp="1"/>
          </p:cNvSpPr>
          <p:nvPr>
            <p:ph type="dt" sz="half" idx="10"/>
          </p:nvPr>
        </p:nvSpPr>
        <p:spPr/>
        <p:txBody>
          <a:bodyPr/>
          <a:lstStyle/>
          <a:p>
            <a:pPr>
              <a:defRPr/>
            </a:pPr>
            <a:fld id="{A5B58EE9-88E7-4E3D-B612-EEA8762E9ED4}" type="datetime1">
              <a:rPr lang="en-US" altLang="en-US" smtClean="0"/>
              <a:t>10/3/2018</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Nền tảng C# cơ bản</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102</a:t>
            </a:fld>
            <a:endParaRPr lang="en-US" altLang="en-US"/>
          </a:p>
        </p:txBody>
      </p:sp>
      <p:sp>
        <p:nvSpPr>
          <p:cNvPr id="6" name="Title 5"/>
          <p:cNvSpPr>
            <a:spLocks noGrp="1"/>
          </p:cNvSpPr>
          <p:nvPr>
            <p:ph type="title"/>
          </p:nvPr>
        </p:nvSpPr>
        <p:spPr/>
        <p:txBody>
          <a:bodyPr/>
          <a:lstStyle/>
          <a:p>
            <a:r>
              <a:rPr lang="en-US" smtClean="0"/>
              <a:t>Ví dụ Demo</a:t>
            </a:r>
            <a:endParaRPr lang="en-US"/>
          </a:p>
        </p:txBody>
      </p:sp>
    </p:spTree>
    <p:extLst>
      <p:ext uri="{BB962C8B-B14F-4D97-AF65-F5344CB8AC3E}">
        <p14:creationId xmlns:p14="http://schemas.microsoft.com/office/powerpoint/2010/main" val="3891766638"/>
      </p:ext>
    </p:extLst>
  </p:cSld>
  <p:clrMapOvr>
    <a:masterClrMapping/>
  </p:clrMapOvr>
  <p:transition spd="slow">
    <p:push dir="u"/>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762000"/>
            <a:ext cx="8382000" cy="5181600"/>
          </a:xfrm>
          <a:solidFill>
            <a:schemeClr val="accent2">
              <a:lumMod val="20000"/>
              <a:lumOff val="80000"/>
            </a:schemeClr>
          </a:solidFill>
        </p:spPr>
        <p:txBody>
          <a:bodyPr>
            <a:noAutofit/>
          </a:bodyPr>
          <a:lstStyle/>
          <a:p>
            <a:pPr marL="0" indent="0">
              <a:lnSpc>
                <a:spcPct val="100000"/>
              </a:lnSpc>
              <a:spcBef>
                <a:spcPts val="0"/>
              </a:spcBef>
              <a:buNone/>
            </a:pPr>
            <a:r>
              <a:rPr lang="en-US" sz="2400" smtClean="0">
                <a:latin typeface="+mn-lt"/>
              </a:rPr>
              <a:t>catch </a:t>
            </a:r>
            <a:r>
              <a:rPr lang="en-US" sz="2400">
                <a:latin typeface="+mn-lt"/>
              </a:rPr>
              <a:t>(FileNotFoundException)</a:t>
            </a:r>
          </a:p>
          <a:p>
            <a:pPr marL="0" indent="0">
              <a:lnSpc>
                <a:spcPct val="100000"/>
              </a:lnSpc>
              <a:spcBef>
                <a:spcPts val="0"/>
              </a:spcBef>
              <a:buNone/>
            </a:pPr>
            <a:r>
              <a:rPr lang="en-US" sz="2400" smtClean="0">
                <a:latin typeface="+mn-lt"/>
              </a:rPr>
              <a:t>   {</a:t>
            </a:r>
            <a:endParaRPr lang="en-US" sz="2400">
              <a:latin typeface="+mn-lt"/>
            </a:endParaRPr>
          </a:p>
          <a:p>
            <a:pPr marL="0" indent="0">
              <a:lnSpc>
                <a:spcPct val="100000"/>
              </a:lnSpc>
              <a:spcBef>
                <a:spcPts val="0"/>
              </a:spcBef>
              <a:buNone/>
            </a:pPr>
            <a:r>
              <a:rPr lang="en-US" sz="2400" smtClean="0">
                <a:latin typeface="+mn-lt"/>
              </a:rPr>
              <a:t>     Console.Error.WriteLine("</a:t>
            </a:r>
            <a:r>
              <a:rPr lang="en-US" sz="2400">
                <a:latin typeface="+mn-lt"/>
              </a:rPr>
              <a:t>Can not find file {0}.", fileName);</a:t>
            </a:r>
          </a:p>
          <a:p>
            <a:pPr marL="0" indent="0">
              <a:lnSpc>
                <a:spcPct val="100000"/>
              </a:lnSpc>
              <a:spcBef>
                <a:spcPts val="0"/>
              </a:spcBef>
              <a:buNone/>
            </a:pPr>
            <a:r>
              <a:rPr lang="en-US" sz="2400" smtClean="0">
                <a:latin typeface="+mn-lt"/>
              </a:rPr>
              <a:t>    }</a:t>
            </a:r>
            <a:endParaRPr lang="en-US" sz="2400">
              <a:latin typeface="+mn-lt"/>
            </a:endParaRPr>
          </a:p>
          <a:p>
            <a:pPr marL="0" indent="0">
              <a:lnSpc>
                <a:spcPct val="100000"/>
              </a:lnSpc>
              <a:spcBef>
                <a:spcPts val="0"/>
              </a:spcBef>
              <a:buNone/>
            </a:pPr>
            <a:r>
              <a:rPr lang="en-US" sz="2400" smtClean="0">
                <a:latin typeface="+mn-lt"/>
              </a:rPr>
              <a:t>catch </a:t>
            </a:r>
            <a:r>
              <a:rPr lang="en-US" sz="2400">
                <a:latin typeface="+mn-lt"/>
              </a:rPr>
              <a:t>(DirectoryNotFoundException)</a:t>
            </a:r>
          </a:p>
          <a:p>
            <a:pPr marL="0" indent="0">
              <a:lnSpc>
                <a:spcPct val="100000"/>
              </a:lnSpc>
              <a:spcBef>
                <a:spcPts val="0"/>
              </a:spcBef>
              <a:buNone/>
            </a:pPr>
            <a:r>
              <a:rPr lang="en-US" sz="2400" smtClean="0">
                <a:latin typeface="+mn-lt"/>
              </a:rPr>
              <a:t>  {</a:t>
            </a:r>
            <a:endParaRPr lang="en-US" sz="2400">
              <a:latin typeface="+mn-lt"/>
            </a:endParaRPr>
          </a:p>
          <a:p>
            <a:pPr marL="0" indent="0">
              <a:lnSpc>
                <a:spcPct val="100000"/>
              </a:lnSpc>
              <a:spcBef>
                <a:spcPts val="0"/>
              </a:spcBef>
              <a:buNone/>
            </a:pPr>
            <a:r>
              <a:rPr lang="en-US" sz="2400" smtClean="0">
                <a:latin typeface="+mn-lt"/>
              </a:rPr>
              <a:t>     Console.Error.WriteLine("</a:t>
            </a:r>
            <a:r>
              <a:rPr lang="en-US" sz="2400">
                <a:latin typeface="+mn-lt"/>
              </a:rPr>
              <a:t>Invalid directory in the file path.");</a:t>
            </a:r>
          </a:p>
          <a:p>
            <a:pPr marL="0" indent="0">
              <a:lnSpc>
                <a:spcPct val="100000"/>
              </a:lnSpc>
              <a:spcBef>
                <a:spcPts val="0"/>
              </a:spcBef>
              <a:buNone/>
            </a:pPr>
            <a:r>
              <a:rPr lang="en-US" sz="2400" smtClean="0">
                <a:latin typeface="+mn-lt"/>
              </a:rPr>
              <a:t>   }</a:t>
            </a:r>
            <a:endParaRPr lang="en-US" sz="2400">
              <a:latin typeface="+mn-lt"/>
            </a:endParaRPr>
          </a:p>
          <a:p>
            <a:pPr marL="0" indent="0">
              <a:lnSpc>
                <a:spcPct val="100000"/>
              </a:lnSpc>
              <a:spcBef>
                <a:spcPts val="0"/>
              </a:spcBef>
              <a:buNone/>
            </a:pPr>
            <a:r>
              <a:rPr lang="en-US" sz="2400" smtClean="0">
                <a:latin typeface="+mn-lt"/>
              </a:rPr>
              <a:t> catch </a:t>
            </a:r>
            <a:r>
              <a:rPr lang="en-US" sz="2400">
                <a:latin typeface="+mn-lt"/>
              </a:rPr>
              <a:t>(IOException)</a:t>
            </a:r>
          </a:p>
          <a:p>
            <a:pPr marL="0" indent="0">
              <a:lnSpc>
                <a:spcPct val="100000"/>
              </a:lnSpc>
              <a:spcBef>
                <a:spcPts val="0"/>
              </a:spcBef>
              <a:buNone/>
            </a:pPr>
            <a:r>
              <a:rPr lang="en-US" sz="2400" smtClean="0">
                <a:latin typeface="+mn-lt"/>
              </a:rPr>
              <a:t>   {</a:t>
            </a:r>
            <a:endParaRPr lang="en-US" sz="2400">
              <a:latin typeface="+mn-lt"/>
            </a:endParaRPr>
          </a:p>
          <a:p>
            <a:pPr marL="0" indent="0">
              <a:lnSpc>
                <a:spcPct val="100000"/>
              </a:lnSpc>
              <a:spcBef>
                <a:spcPts val="0"/>
              </a:spcBef>
              <a:buNone/>
            </a:pPr>
            <a:r>
              <a:rPr lang="en-US" sz="2400" smtClean="0">
                <a:latin typeface="+mn-lt"/>
              </a:rPr>
              <a:t>      Console.Error.WriteLine("</a:t>
            </a:r>
            <a:r>
              <a:rPr lang="en-US" sz="2400">
                <a:latin typeface="+mn-lt"/>
              </a:rPr>
              <a:t>Can not open the file {0}", fileName);</a:t>
            </a:r>
          </a:p>
          <a:p>
            <a:pPr marL="0" indent="0">
              <a:lnSpc>
                <a:spcPct val="100000"/>
              </a:lnSpc>
              <a:spcBef>
                <a:spcPts val="0"/>
              </a:spcBef>
              <a:buNone/>
            </a:pPr>
            <a:r>
              <a:rPr lang="en-US" sz="2400" smtClean="0">
                <a:latin typeface="+mn-lt"/>
              </a:rPr>
              <a:t>    }</a:t>
            </a:r>
            <a:endParaRPr lang="en-US" sz="2400">
              <a:latin typeface="+mn-lt"/>
            </a:endParaRPr>
          </a:p>
          <a:p>
            <a:pPr marL="0" indent="0">
              <a:lnSpc>
                <a:spcPct val="100000"/>
              </a:lnSpc>
              <a:spcBef>
                <a:spcPts val="0"/>
              </a:spcBef>
              <a:buNone/>
            </a:pPr>
            <a:r>
              <a:rPr lang="en-US" sz="2400" smtClean="0">
                <a:latin typeface="+mn-lt"/>
              </a:rPr>
              <a:t>  }</a:t>
            </a:r>
            <a:endParaRPr lang="en-US" sz="2400">
              <a:latin typeface="+mn-lt"/>
            </a:endParaRPr>
          </a:p>
          <a:p>
            <a:pPr marL="0" indent="0">
              <a:lnSpc>
                <a:spcPct val="100000"/>
              </a:lnSpc>
              <a:spcBef>
                <a:spcPts val="0"/>
              </a:spcBef>
              <a:buNone/>
            </a:pPr>
            <a:r>
              <a:rPr lang="en-US" sz="2400">
                <a:latin typeface="+mn-lt"/>
              </a:rPr>
              <a:t>}</a:t>
            </a:r>
          </a:p>
        </p:txBody>
      </p:sp>
      <p:sp>
        <p:nvSpPr>
          <p:cNvPr id="3" name="Date Placeholder 2"/>
          <p:cNvSpPr>
            <a:spLocks noGrp="1"/>
          </p:cNvSpPr>
          <p:nvPr>
            <p:ph type="dt" sz="half" idx="10"/>
          </p:nvPr>
        </p:nvSpPr>
        <p:spPr/>
        <p:txBody>
          <a:bodyPr/>
          <a:lstStyle/>
          <a:p>
            <a:pPr>
              <a:defRPr/>
            </a:pPr>
            <a:fld id="{CBCA5111-49C4-48C5-B7D2-EB8F6CA5523C}" type="datetime1">
              <a:rPr lang="en-US" altLang="en-US" smtClean="0"/>
              <a:t>10/3/2018</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Nền tảng C# cơ bản</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103</a:t>
            </a:fld>
            <a:endParaRPr lang="en-US" altLang="en-US"/>
          </a:p>
        </p:txBody>
      </p:sp>
      <p:sp>
        <p:nvSpPr>
          <p:cNvPr id="6" name="Title 5"/>
          <p:cNvSpPr>
            <a:spLocks noGrp="1"/>
          </p:cNvSpPr>
          <p:nvPr>
            <p:ph type="title"/>
          </p:nvPr>
        </p:nvSpPr>
        <p:spPr/>
        <p:txBody>
          <a:bodyPr/>
          <a:lstStyle/>
          <a:p>
            <a:r>
              <a:rPr lang="en-US" smtClean="0"/>
              <a:t>Ví dụ Demo</a:t>
            </a:r>
            <a:endParaRPr lang="en-US"/>
          </a:p>
        </p:txBody>
      </p:sp>
    </p:spTree>
    <p:extLst>
      <p:ext uri="{BB962C8B-B14F-4D97-AF65-F5344CB8AC3E}">
        <p14:creationId xmlns:p14="http://schemas.microsoft.com/office/powerpoint/2010/main" val="711413252"/>
      </p:ext>
    </p:extLst>
  </p:cSld>
  <p:clrMapOvr>
    <a:masterClrMapping/>
  </p:clrMapOvr>
  <p:transition spd="slow">
    <p:push dir="u"/>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mtClean="0"/>
              <a:t>Đọc ghi tập tin sử dụng File Class</a:t>
            </a:r>
          </a:p>
          <a:p>
            <a:pPr lvl="1"/>
            <a:r>
              <a:rPr lang="en-US" smtClean="0"/>
              <a:t>Đọc tập tin</a:t>
            </a:r>
          </a:p>
          <a:p>
            <a:pPr lvl="1"/>
            <a:r>
              <a:rPr lang="en-US" smtClean="0"/>
              <a:t>Ghi tập tin</a:t>
            </a:r>
          </a:p>
        </p:txBody>
      </p:sp>
      <p:sp>
        <p:nvSpPr>
          <p:cNvPr id="3" name="Date Placeholder 2"/>
          <p:cNvSpPr>
            <a:spLocks noGrp="1"/>
          </p:cNvSpPr>
          <p:nvPr>
            <p:ph type="dt" sz="half" idx="10"/>
          </p:nvPr>
        </p:nvSpPr>
        <p:spPr/>
        <p:txBody>
          <a:bodyPr/>
          <a:lstStyle/>
          <a:p>
            <a:pPr>
              <a:defRPr/>
            </a:pPr>
            <a:fld id="{719549FF-366E-4FDB-8CB0-982AE01E5EEF}" type="datetime1">
              <a:rPr lang="en-US" altLang="en-US" smtClean="0"/>
              <a:t>10/3/2018</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Nền tảng C# cơ bản</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104</a:t>
            </a:fld>
            <a:endParaRPr lang="en-US" altLang="en-US"/>
          </a:p>
        </p:txBody>
      </p:sp>
      <p:sp>
        <p:nvSpPr>
          <p:cNvPr id="6" name="Title 5"/>
          <p:cNvSpPr>
            <a:spLocks noGrp="1"/>
          </p:cNvSpPr>
          <p:nvPr>
            <p:ph type="title"/>
          </p:nvPr>
        </p:nvSpPr>
        <p:spPr/>
        <p:txBody>
          <a:bodyPr/>
          <a:lstStyle/>
          <a:p>
            <a:r>
              <a:rPr lang="en-US"/>
              <a:t>Đ</a:t>
            </a:r>
            <a:r>
              <a:rPr lang="en-US" smtClean="0"/>
              <a:t>ọc </a:t>
            </a:r>
            <a:r>
              <a:rPr lang="en-US"/>
              <a:t>và ghi tập tin</a:t>
            </a:r>
          </a:p>
        </p:txBody>
      </p:sp>
    </p:spTree>
    <p:extLst>
      <p:ext uri="{BB962C8B-B14F-4D97-AF65-F5344CB8AC3E}">
        <p14:creationId xmlns:p14="http://schemas.microsoft.com/office/powerpoint/2010/main" val="3613456578"/>
      </p:ext>
    </p:extLst>
  </p:cSld>
  <p:clrMapOvr>
    <a:masterClrMapping/>
  </p:clrMapOvr>
  <p:transition spd="slow">
    <p:push dir="u"/>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mtClean="0"/>
              <a:t>File class cung cấp chức năng cơ bản trong việc đọc ghi nội dung tập tin</a:t>
            </a:r>
          </a:p>
          <a:p>
            <a:r>
              <a:rPr lang="en-US" smtClean="0"/>
              <a:t>Đọc tập tin: dùng 2 phương thức cơ bản</a:t>
            </a:r>
          </a:p>
          <a:p>
            <a:pPr lvl="1">
              <a:buFont typeface="Wingdings" pitchFamily="2" charset="2"/>
              <a:buChar char="Ø"/>
            </a:pPr>
            <a:r>
              <a:rPr lang="en-US" smtClean="0">
                <a:solidFill>
                  <a:srgbClr val="FF0000"/>
                </a:solidFill>
              </a:rPr>
              <a:t>ReadAllText(Path): </a:t>
            </a:r>
            <a:r>
              <a:rPr lang="en-US" smtClean="0"/>
              <a:t>trả về chuỗi chứa nội dung tập tin.</a:t>
            </a:r>
          </a:p>
          <a:p>
            <a:pPr lvl="1">
              <a:buFont typeface="Wingdings" pitchFamily="2" charset="2"/>
              <a:buChar char="Ø"/>
            </a:pPr>
            <a:r>
              <a:rPr lang="en-US" smtClean="0">
                <a:solidFill>
                  <a:srgbClr val="FF0000"/>
                </a:solidFill>
              </a:rPr>
              <a:t>ReadAllLine(Path): </a:t>
            </a:r>
            <a:r>
              <a:rPr lang="en-US" smtClean="0"/>
              <a:t>trả về mảng kiểu chuỗi chứa các dòng văn bản.</a:t>
            </a:r>
          </a:p>
          <a:p>
            <a:pPr lvl="1">
              <a:buFont typeface="Wingdings" pitchFamily="2" charset="2"/>
              <a:buChar char="Ø"/>
            </a:pPr>
            <a:r>
              <a:rPr lang="en-US" smtClean="0">
                <a:solidFill>
                  <a:srgbClr val="FF0000"/>
                </a:solidFill>
              </a:rPr>
              <a:t>Path</a:t>
            </a:r>
            <a:r>
              <a:rPr lang="en-US" smtClean="0"/>
              <a:t>: đường dẫn chỉ tên tập tin</a:t>
            </a:r>
            <a:endParaRPr lang="en-US"/>
          </a:p>
        </p:txBody>
      </p:sp>
      <p:sp>
        <p:nvSpPr>
          <p:cNvPr id="3" name="Date Placeholder 2"/>
          <p:cNvSpPr>
            <a:spLocks noGrp="1"/>
          </p:cNvSpPr>
          <p:nvPr>
            <p:ph type="dt" sz="half" idx="10"/>
          </p:nvPr>
        </p:nvSpPr>
        <p:spPr/>
        <p:txBody>
          <a:bodyPr/>
          <a:lstStyle/>
          <a:p>
            <a:pPr>
              <a:defRPr/>
            </a:pPr>
            <a:fld id="{82EABB92-6F83-49D6-94EB-0FCE790C681D}" type="datetime1">
              <a:rPr lang="en-US" altLang="en-US" smtClean="0"/>
              <a:t>10/3/2018</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Nền tảng C# cơ bản</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105</a:t>
            </a:fld>
            <a:endParaRPr lang="en-US" altLang="en-US"/>
          </a:p>
        </p:txBody>
      </p:sp>
      <p:sp>
        <p:nvSpPr>
          <p:cNvPr id="6" name="Title 5"/>
          <p:cNvSpPr>
            <a:spLocks noGrp="1"/>
          </p:cNvSpPr>
          <p:nvPr>
            <p:ph type="title"/>
          </p:nvPr>
        </p:nvSpPr>
        <p:spPr/>
        <p:txBody>
          <a:bodyPr/>
          <a:lstStyle/>
          <a:p>
            <a:r>
              <a:rPr lang="en-US" smtClean="0"/>
              <a:t>Đọc tập tin sử dụng FileClass</a:t>
            </a:r>
            <a:endParaRPr lang="en-US"/>
          </a:p>
        </p:txBody>
      </p:sp>
    </p:spTree>
    <p:extLst>
      <p:ext uri="{BB962C8B-B14F-4D97-AF65-F5344CB8AC3E}">
        <p14:creationId xmlns:p14="http://schemas.microsoft.com/office/powerpoint/2010/main" val="490745999"/>
      </p:ext>
    </p:extLst>
  </p:cSld>
  <p:clrMapOvr>
    <a:masterClrMapping/>
  </p:clrMapOvr>
  <p:transition spd="slow">
    <p:push dir="u"/>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762000"/>
            <a:ext cx="7886700" cy="609600"/>
          </a:xfrm>
        </p:spPr>
        <p:txBody>
          <a:bodyPr/>
          <a:lstStyle/>
          <a:p>
            <a:r>
              <a:rPr lang="en-US" smtClean="0"/>
              <a:t>Có file dữ liệu Text.txt</a:t>
            </a:r>
          </a:p>
          <a:p>
            <a:endParaRPr lang="en-US"/>
          </a:p>
        </p:txBody>
      </p:sp>
      <p:sp>
        <p:nvSpPr>
          <p:cNvPr id="3" name="Date Placeholder 2"/>
          <p:cNvSpPr>
            <a:spLocks noGrp="1"/>
          </p:cNvSpPr>
          <p:nvPr>
            <p:ph type="dt" sz="half" idx="10"/>
          </p:nvPr>
        </p:nvSpPr>
        <p:spPr/>
        <p:txBody>
          <a:bodyPr/>
          <a:lstStyle/>
          <a:p>
            <a:pPr>
              <a:defRPr/>
            </a:pPr>
            <a:fld id="{F2A24919-2FD7-42F5-AC3D-AD7FDA610C9F}" type="datetime1">
              <a:rPr lang="en-US" altLang="en-US" smtClean="0"/>
              <a:t>10/3/2018</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Nền tảng C# cơ bản</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106</a:t>
            </a:fld>
            <a:endParaRPr lang="en-US" altLang="en-US"/>
          </a:p>
        </p:txBody>
      </p:sp>
      <p:sp>
        <p:nvSpPr>
          <p:cNvPr id="6" name="Title 5"/>
          <p:cNvSpPr>
            <a:spLocks noGrp="1"/>
          </p:cNvSpPr>
          <p:nvPr>
            <p:ph type="title"/>
          </p:nvPr>
        </p:nvSpPr>
        <p:spPr/>
        <p:txBody>
          <a:bodyPr/>
          <a:lstStyle/>
          <a:p>
            <a:r>
              <a:rPr lang="en-US" smtClean="0"/>
              <a:t>Ví dụ đọc dữ liệu từ tập tin</a:t>
            </a:r>
            <a:endParaRPr lang="en-US"/>
          </a:p>
        </p:txBody>
      </p:sp>
      <p:sp>
        <p:nvSpPr>
          <p:cNvPr id="7" name="Content Placeholder 1"/>
          <p:cNvSpPr txBox="1">
            <a:spLocks/>
          </p:cNvSpPr>
          <p:nvPr/>
        </p:nvSpPr>
        <p:spPr>
          <a:xfrm>
            <a:off x="533400" y="1295400"/>
            <a:ext cx="8305800" cy="4419600"/>
          </a:xfrm>
          <a:prstGeom prst="rect">
            <a:avLst/>
          </a:prstGeom>
          <a:solidFill>
            <a:schemeClr val="accent2">
              <a:lumMod val="20000"/>
              <a:lumOff val="80000"/>
            </a:schemeClr>
          </a:solidFill>
        </p:spPr>
        <p:txBody>
          <a:bodyPr vert="horz" lIns="91440" tIns="45720" rIns="91440" bIns="45720" rtlCol="0">
            <a:noAutofit/>
          </a:bodyPr>
          <a:lstStyle>
            <a:lvl1pPr marL="228600" indent="-228600" algn="l" defTabSz="914400" rtl="0" eaLnBrk="1" latinLnBrk="0" hangingPunct="1">
              <a:lnSpc>
                <a:spcPct val="125000"/>
              </a:lnSpc>
              <a:spcBef>
                <a:spcPts val="1000"/>
              </a:spcBef>
              <a:buClr>
                <a:srgbClr val="F5CE31"/>
              </a:buClr>
              <a:buFont typeface="Arial" panose="020B0604020202020204" pitchFamily="34" charset="0"/>
              <a:buChar char="•"/>
              <a:defRPr sz="2600" kern="1200">
                <a:solidFill>
                  <a:schemeClr val="tx1"/>
                </a:solidFill>
                <a:latin typeface="Arial" pitchFamily="34" charset="0"/>
                <a:ea typeface="Arial" pitchFamily="34" charset="0"/>
                <a:cs typeface="Arial" pitchFamily="34" charset="0"/>
              </a:defRPr>
            </a:lvl1pPr>
            <a:lvl2pPr marL="685800" indent="-228600" algn="l" defTabSz="914400" rtl="0" eaLnBrk="1" latinLnBrk="0" hangingPunct="1">
              <a:lnSpc>
                <a:spcPct val="125000"/>
              </a:lnSpc>
              <a:spcBef>
                <a:spcPts val="500"/>
              </a:spcBef>
              <a:buClr>
                <a:srgbClr val="F5CE31"/>
              </a:buClr>
              <a:buFont typeface="Arial" panose="020B0604020202020204" pitchFamily="34" charset="0"/>
              <a:buChar char="•"/>
              <a:defRPr sz="2600" kern="1200">
                <a:solidFill>
                  <a:schemeClr val="tx1"/>
                </a:solidFill>
                <a:latin typeface="Arial" pitchFamily="34" charset="0"/>
                <a:ea typeface="Arial" pitchFamily="34" charset="0"/>
                <a:cs typeface="Arial" pitchFamily="34" charset="0"/>
              </a:defRPr>
            </a:lvl2pPr>
            <a:lvl3pPr marL="1143000" indent="-228600" algn="l" defTabSz="914400" rtl="0" eaLnBrk="1" latinLnBrk="0" hangingPunct="1">
              <a:lnSpc>
                <a:spcPct val="125000"/>
              </a:lnSpc>
              <a:spcBef>
                <a:spcPts val="500"/>
              </a:spcBef>
              <a:buClr>
                <a:srgbClr val="F5CE31"/>
              </a:buClr>
              <a:buFont typeface="Arial" panose="020B0604020202020204" pitchFamily="34" charset="0"/>
              <a:buChar char="•"/>
              <a:defRPr sz="2600" kern="1200">
                <a:solidFill>
                  <a:schemeClr val="tx1"/>
                </a:solidFill>
                <a:latin typeface="Arial" pitchFamily="34" charset="0"/>
                <a:ea typeface="Arial" pitchFamily="34" charset="0"/>
                <a:cs typeface="Arial" pitchFamily="34" charset="0"/>
              </a:defRPr>
            </a:lvl3pPr>
            <a:lvl4pPr marL="1600200" indent="-228600" algn="l" defTabSz="914400" rtl="0" eaLnBrk="1" latinLnBrk="0" hangingPunct="1">
              <a:lnSpc>
                <a:spcPct val="125000"/>
              </a:lnSpc>
              <a:spcBef>
                <a:spcPts val="500"/>
              </a:spcBef>
              <a:buClr>
                <a:srgbClr val="F5CE31"/>
              </a:buClr>
              <a:buFont typeface="Arial" panose="020B0604020202020204" pitchFamily="34" charset="0"/>
              <a:buChar char="•"/>
              <a:defRPr sz="2600" kern="1200">
                <a:solidFill>
                  <a:schemeClr val="tx1"/>
                </a:solidFill>
                <a:latin typeface="Arial" pitchFamily="34" charset="0"/>
                <a:ea typeface="Arial" pitchFamily="34" charset="0"/>
                <a:cs typeface="Arial" pitchFamily="34" charset="0"/>
              </a:defRPr>
            </a:lvl4pPr>
            <a:lvl5pPr marL="2057400" indent="-228600" algn="l" defTabSz="914400" rtl="0" eaLnBrk="1" latinLnBrk="0" hangingPunct="1">
              <a:lnSpc>
                <a:spcPct val="125000"/>
              </a:lnSpc>
              <a:spcBef>
                <a:spcPts val="500"/>
              </a:spcBef>
              <a:buClr>
                <a:srgbClr val="F5CE31"/>
              </a:buClr>
              <a:buFont typeface="Arial" panose="020B0604020202020204" pitchFamily="34" charset="0"/>
              <a:buChar char="•"/>
              <a:defRPr sz="2600" kern="1200">
                <a:solidFill>
                  <a:schemeClr val="tx1"/>
                </a:solidFill>
                <a:latin typeface="Arial" pitchFamily="34" charset="0"/>
                <a:ea typeface="Arial"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US" sz="2000" dirty="0"/>
              <a:t> static void Main(string[] </a:t>
            </a:r>
            <a:r>
              <a:rPr lang="en-US" sz="2000" dirty="0" err="1"/>
              <a:t>args</a:t>
            </a:r>
            <a:r>
              <a:rPr lang="en-US" sz="2000" dirty="0"/>
              <a:t>)</a:t>
            </a:r>
          </a:p>
          <a:p>
            <a:pPr marL="0" indent="0">
              <a:lnSpc>
                <a:spcPct val="100000"/>
              </a:lnSpc>
              <a:spcBef>
                <a:spcPts val="0"/>
              </a:spcBef>
              <a:buNone/>
            </a:pPr>
            <a:r>
              <a:rPr lang="en-US" sz="2000" dirty="0"/>
              <a:t>        {</a:t>
            </a:r>
          </a:p>
          <a:p>
            <a:pPr marL="0" indent="0">
              <a:lnSpc>
                <a:spcPct val="100000"/>
              </a:lnSpc>
              <a:spcBef>
                <a:spcPts val="0"/>
              </a:spcBef>
              <a:buNone/>
            </a:pPr>
            <a:r>
              <a:rPr lang="en-US" sz="2000" dirty="0"/>
              <a:t>            string </a:t>
            </a:r>
            <a:r>
              <a:rPr lang="en-US" sz="2000" dirty="0" err="1"/>
              <a:t>filePath</a:t>
            </a:r>
            <a:r>
              <a:rPr lang="en-US" sz="2000" dirty="0"/>
              <a:t> = @"D:\text.txt";</a:t>
            </a:r>
          </a:p>
          <a:p>
            <a:pPr marL="0" indent="0">
              <a:lnSpc>
                <a:spcPct val="100000"/>
              </a:lnSpc>
              <a:spcBef>
                <a:spcPts val="0"/>
              </a:spcBef>
              <a:buNone/>
            </a:pPr>
            <a:endParaRPr lang="en-US" sz="2000" dirty="0"/>
          </a:p>
          <a:p>
            <a:pPr marL="0" indent="0">
              <a:lnSpc>
                <a:spcPct val="100000"/>
              </a:lnSpc>
              <a:spcBef>
                <a:spcPts val="0"/>
              </a:spcBef>
              <a:buNone/>
            </a:pPr>
            <a:r>
              <a:rPr lang="en-US" sz="2000" dirty="0"/>
              <a:t>            string[] lines;</a:t>
            </a:r>
          </a:p>
          <a:p>
            <a:pPr marL="0" indent="0">
              <a:lnSpc>
                <a:spcPct val="100000"/>
              </a:lnSpc>
              <a:spcBef>
                <a:spcPts val="0"/>
              </a:spcBef>
              <a:buNone/>
            </a:pPr>
            <a:r>
              <a:rPr lang="en-US" sz="2000" dirty="0"/>
              <a:t>            string </a:t>
            </a:r>
            <a:r>
              <a:rPr lang="en-US" sz="2000" dirty="0" err="1"/>
              <a:t>str</a:t>
            </a:r>
            <a:r>
              <a:rPr lang="en-US" sz="2000" dirty="0"/>
              <a:t>;</a:t>
            </a:r>
          </a:p>
          <a:p>
            <a:pPr marL="0" indent="0">
              <a:lnSpc>
                <a:spcPct val="100000"/>
              </a:lnSpc>
              <a:spcBef>
                <a:spcPts val="0"/>
              </a:spcBef>
              <a:buNone/>
            </a:pPr>
            <a:r>
              <a:rPr lang="en-US" sz="2000" dirty="0" smtClean="0"/>
              <a:t>            </a:t>
            </a:r>
            <a:r>
              <a:rPr lang="en-US" sz="2000" dirty="0"/>
              <a:t>if (</a:t>
            </a:r>
            <a:r>
              <a:rPr lang="en-US" sz="2000" dirty="0" err="1"/>
              <a:t>File.Exists</a:t>
            </a:r>
            <a:r>
              <a:rPr lang="en-US" sz="2000" dirty="0"/>
              <a:t>(</a:t>
            </a:r>
            <a:r>
              <a:rPr lang="en-US" sz="2000" dirty="0" err="1"/>
              <a:t>filePath</a:t>
            </a:r>
            <a:r>
              <a:rPr lang="en-US" sz="2000" dirty="0"/>
              <a:t>))</a:t>
            </a:r>
          </a:p>
          <a:p>
            <a:pPr marL="0" indent="0">
              <a:lnSpc>
                <a:spcPct val="100000"/>
              </a:lnSpc>
              <a:spcBef>
                <a:spcPts val="0"/>
              </a:spcBef>
              <a:buNone/>
            </a:pPr>
            <a:r>
              <a:rPr lang="en-US" sz="2000" dirty="0"/>
              <a:t>            {</a:t>
            </a:r>
          </a:p>
          <a:p>
            <a:pPr marL="0" indent="0">
              <a:lnSpc>
                <a:spcPct val="100000"/>
              </a:lnSpc>
              <a:spcBef>
                <a:spcPts val="0"/>
              </a:spcBef>
              <a:buNone/>
            </a:pPr>
            <a:r>
              <a:rPr lang="en-US" sz="2000" dirty="0"/>
              <a:t>                lines = </a:t>
            </a:r>
            <a:r>
              <a:rPr lang="en-US" sz="2000" dirty="0" err="1"/>
              <a:t>File.ReadAllLines</a:t>
            </a:r>
            <a:r>
              <a:rPr lang="en-US" sz="2000" dirty="0"/>
              <a:t>(</a:t>
            </a:r>
            <a:r>
              <a:rPr lang="en-US" sz="2000" dirty="0" err="1"/>
              <a:t>filePath</a:t>
            </a:r>
            <a:r>
              <a:rPr lang="en-US" sz="2000" dirty="0"/>
              <a:t>);</a:t>
            </a:r>
          </a:p>
          <a:p>
            <a:pPr marL="0" indent="0">
              <a:lnSpc>
                <a:spcPct val="100000"/>
              </a:lnSpc>
              <a:spcBef>
                <a:spcPts val="0"/>
              </a:spcBef>
              <a:buNone/>
            </a:pPr>
            <a:r>
              <a:rPr lang="nn-NO" sz="2000" dirty="0"/>
              <a:t>                for (int i = 0; i &lt; lines.Length; i++)</a:t>
            </a:r>
          </a:p>
          <a:p>
            <a:pPr marL="0" indent="0">
              <a:lnSpc>
                <a:spcPct val="100000"/>
              </a:lnSpc>
              <a:spcBef>
                <a:spcPts val="0"/>
              </a:spcBef>
              <a:buNone/>
            </a:pPr>
            <a:r>
              <a:rPr lang="en-US" sz="2000" dirty="0"/>
              <a:t>                {</a:t>
            </a:r>
          </a:p>
          <a:p>
            <a:pPr marL="0" indent="0">
              <a:lnSpc>
                <a:spcPct val="100000"/>
              </a:lnSpc>
              <a:spcBef>
                <a:spcPts val="0"/>
              </a:spcBef>
              <a:buNone/>
            </a:pPr>
            <a:r>
              <a:rPr lang="en-US" sz="2000" dirty="0"/>
              <a:t>                    </a:t>
            </a:r>
            <a:r>
              <a:rPr lang="en-US" sz="2000" dirty="0" err="1"/>
              <a:t>Console.WriteLine</a:t>
            </a:r>
            <a:r>
              <a:rPr lang="en-US" sz="2000" dirty="0"/>
              <a:t>("Line {0}: {1}", i, lines[i]);</a:t>
            </a:r>
          </a:p>
          <a:p>
            <a:pPr marL="0" indent="0">
              <a:lnSpc>
                <a:spcPct val="100000"/>
              </a:lnSpc>
              <a:spcBef>
                <a:spcPts val="0"/>
              </a:spcBef>
              <a:buNone/>
            </a:pPr>
            <a:r>
              <a:rPr lang="en-US" sz="2000" dirty="0"/>
              <a:t>                }</a:t>
            </a:r>
          </a:p>
          <a:p>
            <a:pPr marL="0" indent="0">
              <a:lnSpc>
                <a:spcPct val="100000"/>
              </a:lnSpc>
              <a:spcBef>
                <a:spcPts val="0"/>
              </a:spcBef>
              <a:buNone/>
            </a:pPr>
            <a:r>
              <a:rPr lang="en-US" sz="2000" dirty="0"/>
              <a:t>                </a:t>
            </a:r>
            <a:r>
              <a:rPr lang="en-US" sz="2000" dirty="0" err="1"/>
              <a:t>Console.WriteLine</a:t>
            </a:r>
            <a:r>
              <a:rPr lang="en-US" sz="2000" dirty="0" smtClean="0"/>
              <a:t>();    </a:t>
            </a:r>
            <a:endParaRPr lang="en-US" sz="2000" dirty="0"/>
          </a:p>
        </p:txBody>
      </p:sp>
    </p:spTree>
    <p:extLst>
      <p:ext uri="{BB962C8B-B14F-4D97-AF65-F5344CB8AC3E}">
        <p14:creationId xmlns:p14="http://schemas.microsoft.com/office/powerpoint/2010/main" val="3874213537"/>
      </p:ext>
    </p:extLst>
  </p:cSld>
  <p:clrMapOvr>
    <a:masterClrMapping/>
  </p:clrMapOvr>
  <p:transition spd="slow">
    <p:push dir="u"/>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762000"/>
            <a:ext cx="7886700" cy="609600"/>
          </a:xfrm>
        </p:spPr>
        <p:txBody>
          <a:bodyPr/>
          <a:lstStyle/>
          <a:p>
            <a:r>
              <a:rPr lang="en-US" smtClean="0"/>
              <a:t>Có file dữ liệu Text.txt</a:t>
            </a:r>
          </a:p>
          <a:p>
            <a:endParaRPr lang="en-US"/>
          </a:p>
        </p:txBody>
      </p:sp>
      <p:sp>
        <p:nvSpPr>
          <p:cNvPr id="3" name="Date Placeholder 2"/>
          <p:cNvSpPr>
            <a:spLocks noGrp="1"/>
          </p:cNvSpPr>
          <p:nvPr>
            <p:ph type="dt" sz="half" idx="10"/>
          </p:nvPr>
        </p:nvSpPr>
        <p:spPr/>
        <p:txBody>
          <a:bodyPr/>
          <a:lstStyle/>
          <a:p>
            <a:pPr>
              <a:defRPr/>
            </a:pPr>
            <a:fld id="{41B56D00-216D-4B7D-B412-63C77C8B9E24}" type="datetime1">
              <a:rPr lang="en-US" altLang="en-US" smtClean="0"/>
              <a:t>10/3/2018</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Nền tảng C# cơ bản</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107</a:t>
            </a:fld>
            <a:endParaRPr lang="en-US" altLang="en-US"/>
          </a:p>
        </p:txBody>
      </p:sp>
      <p:sp>
        <p:nvSpPr>
          <p:cNvPr id="6" name="Title 5"/>
          <p:cNvSpPr>
            <a:spLocks noGrp="1"/>
          </p:cNvSpPr>
          <p:nvPr>
            <p:ph type="title"/>
          </p:nvPr>
        </p:nvSpPr>
        <p:spPr/>
        <p:txBody>
          <a:bodyPr/>
          <a:lstStyle/>
          <a:p>
            <a:r>
              <a:rPr lang="en-US" smtClean="0"/>
              <a:t>Ví dụ đọc dữ liệu từ tập tin</a:t>
            </a:r>
            <a:endParaRPr lang="en-US"/>
          </a:p>
        </p:txBody>
      </p:sp>
      <p:sp>
        <p:nvSpPr>
          <p:cNvPr id="7" name="Content Placeholder 1"/>
          <p:cNvSpPr txBox="1">
            <a:spLocks/>
          </p:cNvSpPr>
          <p:nvPr/>
        </p:nvSpPr>
        <p:spPr>
          <a:xfrm>
            <a:off x="560294" y="1600200"/>
            <a:ext cx="8278906" cy="2971800"/>
          </a:xfrm>
          <a:prstGeom prst="rect">
            <a:avLst/>
          </a:prstGeom>
          <a:solidFill>
            <a:schemeClr val="accent2">
              <a:lumMod val="20000"/>
              <a:lumOff val="80000"/>
            </a:schemeClr>
          </a:solidFill>
        </p:spPr>
        <p:txBody>
          <a:bodyPr vert="horz" lIns="91440" tIns="45720" rIns="91440" bIns="45720" rtlCol="0">
            <a:noAutofit/>
          </a:bodyPr>
          <a:lstStyle>
            <a:lvl1pPr marL="228600" indent="-228600" algn="l" defTabSz="914400" rtl="0" eaLnBrk="1" latinLnBrk="0" hangingPunct="1">
              <a:lnSpc>
                <a:spcPct val="125000"/>
              </a:lnSpc>
              <a:spcBef>
                <a:spcPts val="1000"/>
              </a:spcBef>
              <a:buClr>
                <a:srgbClr val="F5CE31"/>
              </a:buClr>
              <a:buFont typeface="Arial" panose="020B0604020202020204" pitchFamily="34" charset="0"/>
              <a:buChar char="•"/>
              <a:defRPr sz="2600" kern="1200">
                <a:solidFill>
                  <a:schemeClr val="tx1"/>
                </a:solidFill>
                <a:latin typeface="Arial" pitchFamily="34" charset="0"/>
                <a:ea typeface="Arial" pitchFamily="34" charset="0"/>
                <a:cs typeface="Arial" pitchFamily="34" charset="0"/>
              </a:defRPr>
            </a:lvl1pPr>
            <a:lvl2pPr marL="685800" indent="-228600" algn="l" defTabSz="914400" rtl="0" eaLnBrk="1" latinLnBrk="0" hangingPunct="1">
              <a:lnSpc>
                <a:spcPct val="125000"/>
              </a:lnSpc>
              <a:spcBef>
                <a:spcPts val="500"/>
              </a:spcBef>
              <a:buClr>
                <a:srgbClr val="F5CE31"/>
              </a:buClr>
              <a:buFont typeface="Arial" panose="020B0604020202020204" pitchFamily="34" charset="0"/>
              <a:buChar char="•"/>
              <a:defRPr sz="2600" kern="1200">
                <a:solidFill>
                  <a:schemeClr val="tx1"/>
                </a:solidFill>
                <a:latin typeface="Arial" pitchFamily="34" charset="0"/>
                <a:ea typeface="Arial" pitchFamily="34" charset="0"/>
                <a:cs typeface="Arial" pitchFamily="34" charset="0"/>
              </a:defRPr>
            </a:lvl2pPr>
            <a:lvl3pPr marL="1143000" indent="-228600" algn="l" defTabSz="914400" rtl="0" eaLnBrk="1" latinLnBrk="0" hangingPunct="1">
              <a:lnSpc>
                <a:spcPct val="125000"/>
              </a:lnSpc>
              <a:spcBef>
                <a:spcPts val="500"/>
              </a:spcBef>
              <a:buClr>
                <a:srgbClr val="F5CE31"/>
              </a:buClr>
              <a:buFont typeface="Arial" panose="020B0604020202020204" pitchFamily="34" charset="0"/>
              <a:buChar char="•"/>
              <a:defRPr sz="2600" kern="1200">
                <a:solidFill>
                  <a:schemeClr val="tx1"/>
                </a:solidFill>
                <a:latin typeface="Arial" pitchFamily="34" charset="0"/>
                <a:ea typeface="Arial" pitchFamily="34" charset="0"/>
                <a:cs typeface="Arial" pitchFamily="34" charset="0"/>
              </a:defRPr>
            </a:lvl3pPr>
            <a:lvl4pPr marL="1600200" indent="-228600" algn="l" defTabSz="914400" rtl="0" eaLnBrk="1" latinLnBrk="0" hangingPunct="1">
              <a:lnSpc>
                <a:spcPct val="125000"/>
              </a:lnSpc>
              <a:spcBef>
                <a:spcPts val="500"/>
              </a:spcBef>
              <a:buClr>
                <a:srgbClr val="F5CE31"/>
              </a:buClr>
              <a:buFont typeface="Arial" panose="020B0604020202020204" pitchFamily="34" charset="0"/>
              <a:buChar char="•"/>
              <a:defRPr sz="2600" kern="1200">
                <a:solidFill>
                  <a:schemeClr val="tx1"/>
                </a:solidFill>
                <a:latin typeface="Arial" pitchFamily="34" charset="0"/>
                <a:ea typeface="Arial" pitchFamily="34" charset="0"/>
                <a:cs typeface="Arial" pitchFamily="34" charset="0"/>
              </a:defRPr>
            </a:lvl4pPr>
            <a:lvl5pPr marL="2057400" indent="-228600" algn="l" defTabSz="914400" rtl="0" eaLnBrk="1" latinLnBrk="0" hangingPunct="1">
              <a:lnSpc>
                <a:spcPct val="125000"/>
              </a:lnSpc>
              <a:spcBef>
                <a:spcPts val="500"/>
              </a:spcBef>
              <a:buClr>
                <a:srgbClr val="F5CE31"/>
              </a:buClr>
              <a:buFont typeface="Arial" panose="020B0604020202020204" pitchFamily="34" charset="0"/>
              <a:buChar char="•"/>
              <a:defRPr sz="2600" kern="1200">
                <a:solidFill>
                  <a:schemeClr val="tx1"/>
                </a:solidFill>
                <a:latin typeface="Arial" pitchFamily="34" charset="0"/>
                <a:ea typeface="Arial"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US" sz="2000"/>
              <a:t> </a:t>
            </a:r>
            <a:r>
              <a:rPr lang="en-US" sz="2000" smtClean="0"/>
              <a:t>                </a:t>
            </a:r>
            <a:r>
              <a:rPr lang="en-US" sz="2000"/>
              <a:t>str = File.ReadAllText(filePath);</a:t>
            </a:r>
          </a:p>
          <a:p>
            <a:pPr marL="0" indent="0">
              <a:lnSpc>
                <a:spcPct val="100000"/>
              </a:lnSpc>
              <a:spcBef>
                <a:spcPts val="0"/>
              </a:spcBef>
              <a:buNone/>
            </a:pPr>
            <a:r>
              <a:rPr lang="en-US" sz="2000"/>
              <a:t>                Console.WriteLine("String: {0}", str);</a:t>
            </a:r>
          </a:p>
          <a:p>
            <a:pPr marL="0" indent="0">
              <a:lnSpc>
                <a:spcPct val="100000"/>
              </a:lnSpc>
              <a:spcBef>
                <a:spcPts val="0"/>
              </a:spcBef>
              <a:buNone/>
            </a:pPr>
            <a:r>
              <a:rPr lang="en-US" sz="2000"/>
              <a:t>            }</a:t>
            </a:r>
          </a:p>
          <a:p>
            <a:pPr marL="0" indent="0">
              <a:lnSpc>
                <a:spcPct val="100000"/>
              </a:lnSpc>
              <a:spcBef>
                <a:spcPts val="0"/>
              </a:spcBef>
              <a:buNone/>
            </a:pPr>
            <a:r>
              <a:rPr lang="en-US" sz="2000"/>
              <a:t>            else</a:t>
            </a:r>
          </a:p>
          <a:p>
            <a:pPr marL="0" indent="0">
              <a:lnSpc>
                <a:spcPct val="100000"/>
              </a:lnSpc>
              <a:spcBef>
                <a:spcPts val="0"/>
              </a:spcBef>
              <a:buNone/>
            </a:pPr>
            <a:r>
              <a:rPr lang="en-US" sz="2000"/>
              <a:t>            {</a:t>
            </a:r>
          </a:p>
          <a:p>
            <a:pPr marL="0" indent="0">
              <a:lnSpc>
                <a:spcPct val="100000"/>
              </a:lnSpc>
              <a:spcBef>
                <a:spcPts val="0"/>
              </a:spcBef>
              <a:buNone/>
            </a:pPr>
            <a:r>
              <a:rPr lang="en-US" sz="2000"/>
              <a:t>                Console.WriteLine("File does not exist");</a:t>
            </a:r>
          </a:p>
          <a:p>
            <a:pPr marL="0" indent="0">
              <a:lnSpc>
                <a:spcPct val="100000"/>
              </a:lnSpc>
              <a:spcBef>
                <a:spcPts val="0"/>
              </a:spcBef>
              <a:buNone/>
            </a:pPr>
            <a:r>
              <a:rPr lang="en-US" sz="2000"/>
              <a:t>            }</a:t>
            </a:r>
          </a:p>
          <a:p>
            <a:pPr marL="0" indent="0">
              <a:lnSpc>
                <a:spcPct val="100000"/>
              </a:lnSpc>
              <a:spcBef>
                <a:spcPts val="0"/>
              </a:spcBef>
              <a:buNone/>
            </a:pPr>
            <a:r>
              <a:rPr lang="en-US" sz="2000"/>
              <a:t>            Console.Read();</a:t>
            </a:r>
          </a:p>
          <a:p>
            <a:pPr marL="0" indent="0">
              <a:lnSpc>
                <a:spcPct val="100000"/>
              </a:lnSpc>
              <a:spcBef>
                <a:spcPts val="0"/>
              </a:spcBef>
              <a:buNone/>
            </a:pPr>
            <a:r>
              <a:rPr lang="en-US" sz="2000"/>
              <a:t>        }</a:t>
            </a:r>
          </a:p>
        </p:txBody>
      </p:sp>
    </p:spTree>
    <p:extLst>
      <p:ext uri="{BB962C8B-B14F-4D97-AF65-F5344CB8AC3E}">
        <p14:creationId xmlns:p14="http://schemas.microsoft.com/office/powerpoint/2010/main" val="1362523652"/>
      </p:ext>
    </p:extLst>
  </p:cSld>
  <p:clrMapOvr>
    <a:masterClrMapping/>
  </p:clrMapOvr>
  <p:transition spd="slow">
    <p:push dir="u"/>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990600"/>
            <a:ext cx="8305800" cy="4381501"/>
          </a:xfrm>
        </p:spPr>
        <p:txBody>
          <a:bodyPr>
            <a:normAutofit/>
          </a:bodyPr>
          <a:lstStyle/>
          <a:p>
            <a:r>
              <a:rPr lang="en-US" sz="2800" smtClean="0">
                <a:solidFill>
                  <a:srgbClr val="FF0000"/>
                </a:solidFill>
                <a:latin typeface="+mn-lt"/>
              </a:rPr>
              <a:t>WriteAllLines(string filepath,string[] line): </a:t>
            </a:r>
            <a:r>
              <a:rPr lang="en-US" sz="2800" smtClean="0">
                <a:latin typeface="+mn-lt"/>
              </a:rPr>
              <a:t>dùng để ghi mảng các dòng vào file. Mỗi chuỗi trong mảng được ghi thành từng dòng trong file</a:t>
            </a:r>
          </a:p>
          <a:p>
            <a:r>
              <a:rPr lang="en-US" sz="2800" smtClean="0">
                <a:solidFill>
                  <a:srgbClr val="FF0000"/>
                </a:solidFill>
                <a:latin typeface="+mn-lt"/>
              </a:rPr>
              <a:t>WriteAllText(string filepath, string str): </a:t>
            </a:r>
            <a:r>
              <a:rPr lang="en-US" sz="2800" smtClean="0">
                <a:latin typeface="+mn-lt"/>
              </a:rPr>
              <a:t>hàm ghi chuỗi vào file</a:t>
            </a:r>
          </a:p>
          <a:p>
            <a:r>
              <a:rPr lang="en-US" sz="2800">
                <a:solidFill>
                  <a:srgbClr val="FF0000"/>
                </a:solidFill>
                <a:latin typeface="+mn-lt"/>
              </a:rPr>
              <a:t>f</a:t>
            </a:r>
            <a:r>
              <a:rPr lang="en-US" sz="2800" smtClean="0">
                <a:solidFill>
                  <a:srgbClr val="FF0000"/>
                </a:solidFill>
                <a:latin typeface="+mn-lt"/>
              </a:rPr>
              <a:t>ilepath</a:t>
            </a:r>
            <a:r>
              <a:rPr lang="en-US" sz="2800" smtClean="0">
                <a:latin typeface="+mn-lt"/>
              </a:rPr>
              <a:t>: đường dẫn đến tên tập tin</a:t>
            </a:r>
            <a:endParaRPr lang="en-US" sz="2800">
              <a:latin typeface="+mn-lt"/>
            </a:endParaRPr>
          </a:p>
        </p:txBody>
      </p:sp>
      <p:sp>
        <p:nvSpPr>
          <p:cNvPr id="3" name="Date Placeholder 2"/>
          <p:cNvSpPr>
            <a:spLocks noGrp="1"/>
          </p:cNvSpPr>
          <p:nvPr>
            <p:ph type="dt" sz="half" idx="10"/>
          </p:nvPr>
        </p:nvSpPr>
        <p:spPr/>
        <p:txBody>
          <a:bodyPr/>
          <a:lstStyle/>
          <a:p>
            <a:pPr>
              <a:defRPr/>
            </a:pPr>
            <a:fld id="{39D911CB-6C79-4B18-BB6E-DE1376BF8FC9}" type="datetime1">
              <a:rPr lang="en-US" altLang="en-US" smtClean="0"/>
              <a:t>10/3/2018</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Nền tảng C# cơ bản</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108</a:t>
            </a:fld>
            <a:endParaRPr lang="en-US" altLang="en-US"/>
          </a:p>
        </p:txBody>
      </p:sp>
      <p:sp>
        <p:nvSpPr>
          <p:cNvPr id="6" name="Title 5"/>
          <p:cNvSpPr>
            <a:spLocks noGrp="1"/>
          </p:cNvSpPr>
          <p:nvPr>
            <p:ph type="title"/>
          </p:nvPr>
        </p:nvSpPr>
        <p:spPr/>
        <p:txBody>
          <a:bodyPr/>
          <a:lstStyle/>
          <a:p>
            <a:r>
              <a:rPr lang="en-US" smtClean="0"/>
              <a:t>Ghi dữ liệu File </a:t>
            </a:r>
            <a:endParaRPr lang="en-US"/>
          </a:p>
        </p:txBody>
      </p:sp>
    </p:spTree>
    <p:extLst>
      <p:ext uri="{BB962C8B-B14F-4D97-AF65-F5344CB8AC3E}">
        <p14:creationId xmlns:p14="http://schemas.microsoft.com/office/powerpoint/2010/main" val="3371484177"/>
      </p:ext>
    </p:extLst>
  </p:cSld>
  <p:clrMapOvr>
    <a:masterClrMapping/>
  </p:clrMapOvr>
  <p:transition spd="slow">
    <p:push dir="u"/>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85800" y="685800"/>
            <a:ext cx="7886700" cy="4876800"/>
          </a:xfrm>
          <a:solidFill>
            <a:schemeClr val="accent2">
              <a:lumMod val="20000"/>
              <a:lumOff val="80000"/>
            </a:schemeClr>
          </a:solidFill>
        </p:spPr>
        <p:txBody>
          <a:bodyPr>
            <a:noAutofit/>
          </a:bodyPr>
          <a:lstStyle/>
          <a:p>
            <a:pPr marL="0" indent="0">
              <a:lnSpc>
                <a:spcPct val="100000"/>
              </a:lnSpc>
              <a:spcBef>
                <a:spcPts val="0"/>
              </a:spcBef>
              <a:buNone/>
            </a:pPr>
            <a:r>
              <a:rPr lang="en-US" sz="2400" smtClean="0">
                <a:latin typeface="+mn-lt"/>
              </a:rPr>
              <a:t>   </a:t>
            </a:r>
            <a:r>
              <a:rPr lang="en-US" sz="2400">
                <a:latin typeface="+mn-lt"/>
              </a:rPr>
              <a:t>static void Main(string[] args)</a:t>
            </a:r>
          </a:p>
          <a:p>
            <a:pPr marL="0" indent="0">
              <a:lnSpc>
                <a:spcPct val="100000"/>
              </a:lnSpc>
              <a:spcBef>
                <a:spcPts val="0"/>
              </a:spcBef>
              <a:buNone/>
            </a:pPr>
            <a:r>
              <a:rPr lang="en-US" sz="2400">
                <a:latin typeface="+mn-lt"/>
              </a:rPr>
              <a:t>        </a:t>
            </a:r>
            <a:r>
              <a:rPr lang="en-US" sz="2400" smtClean="0">
                <a:latin typeface="+mn-lt"/>
              </a:rPr>
              <a:t>{         </a:t>
            </a:r>
            <a:r>
              <a:rPr lang="en-US" sz="2400" smtClean="0">
                <a:solidFill>
                  <a:srgbClr val="FF0000"/>
                </a:solidFill>
                <a:latin typeface="+mn-lt"/>
              </a:rPr>
              <a:t> </a:t>
            </a:r>
          </a:p>
          <a:p>
            <a:pPr marL="0" indent="0">
              <a:lnSpc>
                <a:spcPct val="100000"/>
              </a:lnSpc>
              <a:spcBef>
                <a:spcPts val="0"/>
              </a:spcBef>
              <a:buNone/>
            </a:pPr>
            <a:r>
              <a:rPr lang="en-US" sz="2400">
                <a:solidFill>
                  <a:srgbClr val="FF0000"/>
                </a:solidFill>
                <a:latin typeface="+mn-lt"/>
              </a:rPr>
              <a:t>	</a:t>
            </a:r>
            <a:r>
              <a:rPr lang="en-US" sz="2400" smtClean="0">
                <a:solidFill>
                  <a:srgbClr val="FF0000"/>
                </a:solidFill>
                <a:latin typeface="+mn-lt"/>
              </a:rPr>
              <a:t>Console.OutputEncoding </a:t>
            </a:r>
            <a:r>
              <a:rPr lang="en-US" sz="2400">
                <a:solidFill>
                  <a:srgbClr val="FF0000"/>
                </a:solidFill>
                <a:latin typeface="+mn-lt"/>
              </a:rPr>
              <a:t>= </a:t>
            </a:r>
            <a:r>
              <a:rPr lang="en-US" sz="2400" smtClean="0">
                <a:solidFill>
                  <a:srgbClr val="FF0000"/>
                </a:solidFill>
                <a:latin typeface="+mn-lt"/>
              </a:rPr>
              <a:t>Encoding.Unicode;</a:t>
            </a:r>
          </a:p>
          <a:p>
            <a:pPr marL="0" indent="0">
              <a:lnSpc>
                <a:spcPct val="100000"/>
              </a:lnSpc>
              <a:spcBef>
                <a:spcPts val="0"/>
              </a:spcBef>
              <a:buNone/>
            </a:pPr>
            <a:r>
              <a:rPr lang="en-US" sz="2400">
                <a:latin typeface="+mn-lt"/>
              </a:rPr>
              <a:t> </a:t>
            </a:r>
            <a:r>
              <a:rPr lang="en-US" sz="2400" smtClean="0">
                <a:latin typeface="+mn-lt"/>
              </a:rPr>
              <a:t>             string </a:t>
            </a:r>
            <a:r>
              <a:rPr lang="en-US" sz="2400">
                <a:latin typeface="+mn-lt"/>
              </a:rPr>
              <a:t>fileLPath = @"d:\Line.txt";</a:t>
            </a:r>
          </a:p>
          <a:p>
            <a:pPr marL="0" indent="0">
              <a:lnSpc>
                <a:spcPct val="100000"/>
              </a:lnSpc>
              <a:spcBef>
                <a:spcPts val="0"/>
              </a:spcBef>
              <a:buNone/>
            </a:pPr>
            <a:r>
              <a:rPr lang="en-US" sz="2400">
                <a:latin typeface="+mn-lt"/>
              </a:rPr>
              <a:t>            </a:t>
            </a:r>
            <a:r>
              <a:rPr lang="en-US" sz="2400" smtClean="0">
                <a:latin typeface="+mn-lt"/>
              </a:rPr>
              <a:t>  string </a:t>
            </a:r>
            <a:r>
              <a:rPr lang="en-US" sz="2400">
                <a:latin typeface="+mn-lt"/>
              </a:rPr>
              <a:t>fileSPath = @"d:\string.txt";</a:t>
            </a:r>
          </a:p>
          <a:p>
            <a:pPr marL="0" indent="0">
              <a:lnSpc>
                <a:spcPct val="100000"/>
              </a:lnSpc>
              <a:spcBef>
                <a:spcPts val="0"/>
              </a:spcBef>
              <a:buNone/>
            </a:pPr>
            <a:r>
              <a:rPr lang="en-US" sz="2400">
                <a:latin typeface="+mn-lt"/>
              </a:rPr>
              <a:t> </a:t>
            </a:r>
            <a:r>
              <a:rPr lang="en-US" sz="2400" smtClean="0">
                <a:latin typeface="+mn-lt"/>
              </a:rPr>
              <a:t>            </a:t>
            </a:r>
          </a:p>
          <a:p>
            <a:pPr marL="0" indent="0">
              <a:lnSpc>
                <a:spcPct val="100000"/>
              </a:lnSpc>
              <a:spcBef>
                <a:spcPts val="0"/>
              </a:spcBef>
              <a:buNone/>
            </a:pPr>
            <a:r>
              <a:rPr lang="en-US" sz="2400">
                <a:latin typeface="+mn-lt"/>
              </a:rPr>
              <a:t> </a:t>
            </a:r>
            <a:r>
              <a:rPr lang="en-US" sz="2400" smtClean="0">
                <a:latin typeface="+mn-lt"/>
              </a:rPr>
              <a:t>          string</a:t>
            </a:r>
            <a:r>
              <a:rPr lang="en-US" sz="2400">
                <a:latin typeface="+mn-lt"/>
              </a:rPr>
              <a:t>[] lines = new string[2];</a:t>
            </a:r>
          </a:p>
          <a:p>
            <a:pPr marL="0" indent="0">
              <a:lnSpc>
                <a:spcPct val="100000"/>
              </a:lnSpc>
              <a:spcBef>
                <a:spcPts val="0"/>
              </a:spcBef>
              <a:buNone/>
            </a:pPr>
            <a:r>
              <a:rPr lang="en-US" sz="2400">
                <a:latin typeface="+mn-lt"/>
              </a:rPr>
              <a:t>            lines[0] = "Write data to file with C#.";</a:t>
            </a:r>
          </a:p>
          <a:p>
            <a:pPr marL="0" indent="0">
              <a:lnSpc>
                <a:spcPct val="100000"/>
              </a:lnSpc>
              <a:spcBef>
                <a:spcPts val="0"/>
              </a:spcBef>
              <a:buNone/>
            </a:pPr>
            <a:r>
              <a:rPr lang="en-US" sz="2400">
                <a:latin typeface="+mn-lt"/>
              </a:rPr>
              <a:t>            lines[1] = "STDIO.VN";</a:t>
            </a:r>
          </a:p>
          <a:p>
            <a:pPr marL="0" indent="0">
              <a:lnSpc>
                <a:spcPct val="100000"/>
              </a:lnSpc>
              <a:spcBef>
                <a:spcPts val="0"/>
              </a:spcBef>
              <a:buNone/>
            </a:pPr>
            <a:r>
              <a:rPr lang="en-US" sz="2400">
                <a:latin typeface="+mn-lt"/>
              </a:rPr>
              <a:t> </a:t>
            </a:r>
            <a:r>
              <a:rPr lang="en-US" sz="2400" smtClean="0">
                <a:latin typeface="+mn-lt"/>
              </a:rPr>
              <a:t>            File.WriteAllLines(fileLPath</a:t>
            </a:r>
            <a:r>
              <a:rPr lang="en-US" sz="2400">
                <a:latin typeface="+mn-lt"/>
              </a:rPr>
              <a:t>, lines);</a:t>
            </a:r>
          </a:p>
          <a:p>
            <a:pPr marL="0" indent="0">
              <a:lnSpc>
                <a:spcPct val="100000"/>
              </a:lnSpc>
              <a:spcBef>
                <a:spcPts val="0"/>
              </a:spcBef>
              <a:buNone/>
            </a:pPr>
            <a:r>
              <a:rPr lang="en-US" sz="2400">
                <a:latin typeface="+mn-lt"/>
              </a:rPr>
              <a:t> </a:t>
            </a:r>
            <a:r>
              <a:rPr lang="en-US" sz="2400" smtClean="0">
                <a:latin typeface="+mn-lt"/>
              </a:rPr>
              <a:t>            </a:t>
            </a:r>
            <a:r>
              <a:rPr lang="en-US" sz="2400">
                <a:latin typeface="+mn-lt"/>
              </a:rPr>
              <a:t>string str;</a:t>
            </a:r>
          </a:p>
          <a:p>
            <a:pPr marL="0" indent="0">
              <a:lnSpc>
                <a:spcPct val="100000"/>
              </a:lnSpc>
              <a:spcBef>
                <a:spcPts val="0"/>
              </a:spcBef>
              <a:buNone/>
            </a:pPr>
            <a:r>
              <a:rPr lang="en-US" sz="2400">
                <a:latin typeface="+mn-lt"/>
              </a:rPr>
              <a:t>            str = "Write data to file with C#.\r\nSTDIO.VN";</a:t>
            </a:r>
          </a:p>
          <a:p>
            <a:pPr marL="0" indent="0">
              <a:lnSpc>
                <a:spcPct val="100000"/>
              </a:lnSpc>
              <a:spcBef>
                <a:spcPts val="0"/>
              </a:spcBef>
              <a:buNone/>
            </a:pPr>
            <a:r>
              <a:rPr lang="en-US" sz="2400">
                <a:latin typeface="+mn-lt"/>
              </a:rPr>
              <a:t> </a:t>
            </a:r>
            <a:r>
              <a:rPr lang="en-US" sz="2400" smtClean="0">
                <a:latin typeface="+mn-lt"/>
              </a:rPr>
              <a:t>            File.WriteAllText(fileSPath</a:t>
            </a:r>
            <a:r>
              <a:rPr lang="en-US" sz="2400">
                <a:latin typeface="+mn-lt"/>
              </a:rPr>
              <a:t>, str</a:t>
            </a:r>
            <a:r>
              <a:rPr lang="en-US" sz="2400" smtClean="0">
                <a:latin typeface="+mn-lt"/>
              </a:rPr>
              <a:t>);</a:t>
            </a:r>
          </a:p>
          <a:p>
            <a:pPr marL="0" indent="0">
              <a:lnSpc>
                <a:spcPct val="100000"/>
              </a:lnSpc>
              <a:spcBef>
                <a:spcPts val="0"/>
              </a:spcBef>
              <a:buNone/>
            </a:pPr>
            <a:r>
              <a:rPr lang="en-US" sz="2400" smtClean="0">
                <a:latin typeface="+mn-lt"/>
              </a:rPr>
              <a:t>}</a:t>
            </a:r>
          </a:p>
        </p:txBody>
      </p:sp>
      <p:sp>
        <p:nvSpPr>
          <p:cNvPr id="3" name="Date Placeholder 2"/>
          <p:cNvSpPr>
            <a:spLocks noGrp="1"/>
          </p:cNvSpPr>
          <p:nvPr>
            <p:ph type="dt" sz="half" idx="10"/>
          </p:nvPr>
        </p:nvSpPr>
        <p:spPr/>
        <p:txBody>
          <a:bodyPr/>
          <a:lstStyle/>
          <a:p>
            <a:pPr>
              <a:defRPr/>
            </a:pPr>
            <a:fld id="{C3596D1B-BB59-4D9D-AC15-5789ED968AAD}" type="datetime1">
              <a:rPr lang="en-US" altLang="en-US" smtClean="0"/>
              <a:t>10/3/2018</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Nền tảng C# cơ bản</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109</a:t>
            </a:fld>
            <a:endParaRPr lang="en-US" altLang="en-US"/>
          </a:p>
        </p:txBody>
      </p:sp>
      <p:sp>
        <p:nvSpPr>
          <p:cNvPr id="6" name="Title 5"/>
          <p:cNvSpPr>
            <a:spLocks noGrp="1"/>
          </p:cNvSpPr>
          <p:nvPr>
            <p:ph type="title"/>
          </p:nvPr>
        </p:nvSpPr>
        <p:spPr/>
        <p:txBody>
          <a:bodyPr/>
          <a:lstStyle/>
          <a:p>
            <a:r>
              <a:rPr lang="en-US" smtClean="0"/>
              <a:t>Ví dụ ghi file</a:t>
            </a:r>
            <a:endParaRPr lang="en-US"/>
          </a:p>
        </p:txBody>
      </p:sp>
    </p:spTree>
    <p:extLst>
      <p:ext uri="{BB962C8B-B14F-4D97-AF65-F5344CB8AC3E}">
        <p14:creationId xmlns:p14="http://schemas.microsoft.com/office/powerpoint/2010/main" val="3373256191"/>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fld id="{1633520E-0AE7-4794-A5E3-AEED2C0D61C9}" type="datetime1">
              <a:rPr lang="en-US" altLang="en-US" smtClean="0"/>
              <a:t>10/3/2018</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Nền tảng C# cơ bản</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11</a:t>
            </a:fld>
            <a:endParaRPr lang="en-US" altLang="en-US"/>
          </a:p>
        </p:txBody>
      </p:sp>
      <p:sp>
        <p:nvSpPr>
          <p:cNvPr id="6" name="Title 5"/>
          <p:cNvSpPr>
            <a:spLocks noGrp="1"/>
          </p:cNvSpPr>
          <p:nvPr>
            <p:ph type="title"/>
          </p:nvPr>
        </p:nvSpPr>
        <p:spPr/>
        <p:txBody>
          <a:bodyPr/>
          <a:lstStyle/>
          <a:p>
            <a:r>
              <a:rPr lang="en-US" smtClean="0"/>
              <a:t>BiếnTăng và giảm</a:t>
            </a:r>
            <a:endParaRPr lang="en-US"/>
          </a:p>
        </p:txBody>
      </p:sp>
      <p:sp>
        <p:nvSpPr>
          <p:cNvPr id="12" name="TextBox 11"/>
          <p:cNvSpPr txBox="1"/>
          <p:nvPr/>
        </p:nvSpPr>
        <p:spPr>
          <a:xfrm>
            <a:off x="685800" y="2386066"/>
            <a:ext cx="3090582" cy="1569660"/>
          </a:xfrm>
          <a:prstGeom prst="rect">
            <a:avLst/>
          </a:prstGeom>
          <a:noFill/>
        </p:spPr>
        <p:txBody>
          <a:bodyPr wrap="square" rtlCol="0">
            <a:spAutoFit/>
          </a:bodyPr>
          <a:lstStyle/>
          <a:p>
            <a:pPr algn="ctr"/>
            <a:r>
              <a:rPr lang="en-US" sz="3200" b="1" dirty="0" smtClean="0">
                <a:latin typeface="+mn-lt"/>
              </a:rPr>
              <a:t>Incrementing &amp; Decrementing Variables</a:t>
            </a:r>
          </a:p>
        </p:txBody>
      </p:sp>
      <p:pic>
        <p:nvPicPr>
          <p:cNvPr id="13" name="Picture 12" descr="empty-blue-rectang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6200" y="1143000"/>
            <a:ext cx="2250985" cy="182880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4071814" y="1219200"/>
            <a:ext cx="1953696" cy="1569660"/>
          </a:xfrm>
          <a:prstGeom prst="rect">
            <a:avLst/>
          </a:prstGeom>
          <a:noFill/>
        </p:spPr>
        <p:txBody>
          <a:bodyPr wrap="square" rtlCol="0">
            <a:spAutoFit/>
          </a:bodyPr>
          <a:lstStyle/>
          <a:p>
            <a:pPr algn="ctr"/>
            <a:r>
              <a:rPr lang="en-US" sz="3200" b="1" dirty="0" smtClean="0">
                <a:solidFill>
                  <a:srgbClr val="FF0000"/>
                </a:solidFill>
                <a:latin typeface="+mn-lt"/>
              </a:rPr>
              <a:t>X++</a:t>
            </a:r>
          </a:p>
          <a:p>
            <a:pPr algn="ctr"/>
            <a:r>
              <a:rPr lang="en-US" sz="3200" b="1" dirty="0" smtClean="0">
                <a:latin typeface="+mn-lt"/>
              </a:rPr>
              <a:t>Postfix increment</a:t>
            </a:r>
            <a:endParaRPr lang="en-US" sz="3200" b="1" dirty="0">
              <a:latin typeface="+mn-lt"/>
            </a:endParaRPr>
          </a:p>
        </p:txBody>
      </p:sp>
      <p:pic>
        <p:nvPicPr>
          <p:cNvPr id="15" name="Picture 14" descr="empty-blue-rectang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44295" y="1143000"/>
            <a:ext cx="2261930" cy="182880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16" name="TextBox 15"/>
          <p:cNvSpPr txBox="1"/>
          <p:nvPr/>
        </p:nvSpPr>
        <p:spPr>
          <a:xfrm>
            <a:off x="6458084" y="1173540"/>
            <a:ext cx="2261930" cy="1569660"/>
          </a:xfrm>
          <a:prstGeom prst="rect">
            <a:avLst/>
          </a:prstGeom>
          <a:noFill/>
        </p:spPr>
        <p:txBody>
          <a:bodyPr wrap="square" rtlCol="0">
            <a:spAutoFit/>
          </a:bodyPr>
          <a:lstStyle/>
          <a:p>
            <a:pPr algn="ctr"/>
            <a:r>
              <a:rPr lang="en-US" sz="3200" b="1" dirty="0" smtClean="0">
                <a:solidFill>
                  <a:srgbClr val="FF0000"/>
                </a:solidFill>
                <a:latin typeface="+mn-lt"/>
              </a:rPr>
              <a:t>++X</a:t>
            </a:r>
          </a:p>
          <a:p>
            <a:pPr algn="ctr"/>
            <a:r>
              <a:rPr lang="en-US" sz="3200" b="1" dirty="0" smtClean="0">
                <a:latin typeface="+mn-lt"/>
              </a:rPr>
              <a:t>Prefix increment</a:t>
            </a:r>
            <a:endParaRPr lang="en-US" sz="3200" b="1" dirty="0">
              <a:latin typeface="+mn-lt"/>
            </a:endParaRPr>
          </a:p>
        </p:txBody>
      </p:sp>
      <p:pic>
        <p:nvPicPr>
          <p:cNvPr id="17" name="Picture 16" descr="empty-blue-rectang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29695" y="3182470"/>
            <a:ext cx="2207490" cy="1846729"/>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18" name="TextBox 17"/>
          <p:cNvSpPr txBox="1"/>
          <p:nvPr/>
        </p:nvSpPr>
        <p:spPr>
          <a:xfrm>
            <a:off x="4071814" y="3276600"/>
            <a:ext cx="2015400" cy="1569660"/>
          </a:xfrm>
          <a:prstGeom prst="rect">
            <a:avLst/>
          </a:prstGeom>
          <a:noFill/>
        </p:spPr>
        <p:txBody>
          <a:bodyPr wrap="square" rtlCol="0">
            <a:spAutoFit/>
          </a:bodyPr>
          <a:lstStyle/>
          <a:p>
            <a:pPr algn="ctr"/>
            <a:r>
              <a:rPr lang="en-US" sz="3200" b="1" dirty="0" smtClean="0">
                <a:solidFill>
                  <a:srgbClr val="FF0000"/>
                </a:solidFill>
                <a:latin typeface="+mn-lt"/>
              </a:rPr>
              <a:t>X--</a:t>
            </a:r>
          </a:p>
          <a:p>
            <a:pPr algn="ctr"/>
            <a:r>
              <a:rPr lang="en-US" sz="3200" b="1" dirty="0">
                <a:latin typeface="+mn-lt"/>
              </a:rPr>
              <a:t>Postfix </a:t>
            </a:r>
            <a:r>
              <a:rPr lang="en-US" sz="3200" b="1" dirty="0" smtClean="0">
                <a:latin typeface="+mn-lt"/>
              </a:rPr>
              <a:t>decrement</a:t>
            </a:r>
            <a:endParaRPr lang="en-US" sz="3200" b="1" dirty="0">
              <a:latin typeface="+mn-lt"/>
            </a:endParaRPr>
          </a:p>
        </p:txBody>
      </p:sp>
      <p:pic>
        <p:nvPicPr>
          <p:cNvPr id="19" name="Picture 18" descr="empty-blue-rectang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44295" y="3182470"/>
            <a:ext cx="2327185" cy="184673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6562501" y="3276600"/>
            <a:ext cx="2143723" cy="1569660"/>
          </a:xfrm>
          <a:prstGeom prst="rect">
            <a:avLst/>
          </a:prstGeom>
          <a:noFill/>
        </p:spPr>
        <p:txBody>
          <a:bodyPr wrap="square" rtlCol="0">
            <a:spAutoFit/>
          </a:bodyPr>
          <a:lstStyle/>
          <a:p>
            <a:pPr algn="ctr"/>
            <a:r>
              <a:rPr lang="en-US" sz="3200" b="1" dirty="0" smtClean="0">
                <a:solidFill>
                  <a:srgbClr val="FF0000"/>
                </a:solidFill>
                <a:latin typeface="+mn-lt"/>
              </a:rPr>
              <a:t>--X</a:t>
            </a:r>
          </a:p>
          <a:p>
            <a:pPr algn="ctr"/>
            <a:r>
              <a:rPr lang="en-US" sz="3200" b="1" dirty="0" smtClean="0">
                <a:latin typeface="+mn-lt"/>
              </a:rPr>
              <a:t>Prefix decrement</a:t>
            </a:r>
            <a:endParaRPr lang="en-US" sz="3200" b="1" dirty="0">
              <a:latin typeface="+mn-lt"/>
            </a:endParaRPr>
          </a:p>
        </p:txBody>
      </p:sp>
    </p:spTree>
    <p:extLst>
      <p:ext uri="{BB962C8B-B14F-4D97-AF65-F5344CB8AC3E}">
        <p14:creationId xmlns:p14="http://schemas.microsoft.com/office/powerpoint/2010/main" val="1723662659"/>
      </p:ext>
    </p:extLst>
  </p:cSld>
  <p:clrMapOvr>
    <a:masterClrMapping/>
  </p:clrMapOvr>
  <p:transition spd="slow">
    <p:push dir="u"/>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Date Placeholder 2"/>
          <p:cNvSpPr>
            <a:spLocks noGrp="1"/>
          </p:cNvSpPr>
          <p:nvPr>
            <p:ph type="dt" sz="half" idx="10"/>
          </p:nvPr>
        </p:nvSpPr>
        <p:spPr/>
        <p:txBody>
          <a:bodyPr/>
          <a:lstStyle/>
          <a:p>
            <a:pPr>
              <a:defRPr/>
            </a:pPr>
            <a:fld id="{37E052F9-2701-4BF8-ABA0-2C264126B8F5}" type="datetime1">
              <a:rPr lang="en-US" altLang="en-US" smtClean="0"/>
              <a:t>10/3/2018</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Nền tảng C# cơ bản</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110</a:t>
            </a:fld>
            <a:endParaRPr lang="en-US" altLang="en-US"/>
          </a:p>
        </p:txBody>
      </p:sp>
      <p:sp>
        <p:nvSpPr>
          <p:cNvPr id="6" name="Title 5"/>
          <p:cNvSpPr>
            <a:spLocks noGrp="1"/>
          </p:cNvSpPr>
          <p:nvPr>
            <p:ph type="title"/>
          </p:nvPr>
        </p:nvSpPr>
        <p:spPr/>
        <p:txBody>
          <a:bodyPr/>
          <a:lstStyle/>
          <a:p>
            <a:r>
              <a:rPr lang="en-US" smtClean="0"/>
              <a:t>Bài tập đọc ghi tập tin </a:t>
            </a:r>
            <a:endParaRPr lang="en-US"/>
          </a:p>
        </p:txBody>
      </p:sp>
    </p:spTree>
    <p:extLst>
      <p:ext uri="{BB962C8B-B14F-4D97-AF65-F5344CB8AC3E}">
        <p14:creationId xmlns:p14="http://schemas.microsoft.com/office/powerpoint/2010/main" val="4084301942"/>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fld id="{9CAE812D-DC11-4413-9C6D-BDFEA4E44C2F}" type="datetime1">
              <a:rPr lang="en-US" altLang="en-US" smtClean="0"/>
              <a:t>10/3/2018</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Nền tảng C# cơ bản</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12</a:t>
            </a:fld>
            <a:endParaRPr lang="en-US" altLang="en-US"/>
          </a:p>
        </p:txBody>
      </p:sp>
      <p:sp>
        <p:nvSpPr>
          <p:cNvPr id="6" name="Title 5"/>
          <p:cNvSpPr>
            <a:spLocks noGrp="1"/>
          </p:cNvSpPr>
          <p:nvPr>
            <p:ph type="title"/>
          </p:nvPr>
        </p:nvSpPr>
        <p:spPr/>
        <p:txBody>
          <a:bodyPr>
            <a:normAutofit/>
          </a:bodyPr>
          <a:lstStyle/>
          <a:p>
            <a:r>
              <a:rPr lang="en-US"/>
              <a:t>Cấu trúc </a:t>
            </a:r>
            <a:r>
              <a:rPr lang="en-US" smtClean="0"/>
              <a:t>lựa chọn if</a:t>
            </a:r>
            <a:endParaRPr lang="en-US"/>
          </a:p>
        </p:txBody>
      </p:sp>
      <p:grpSp>
        <p:nvGrpSpPr>
          <p:cNvPr id="7" name="Group 23"/>
          <p:cNvGrpSpPr>
            <a:grpSpLocks/>
          </p:cNvGrpSpPr>
          <p:nvPr/>
        </p:nvGrpSpPr>
        <p:grpSpPr bwMode="auto">
          <a:xfrm>
            <a:off x="685800" y="838200"/>
            <a:ext cx="6744022" cy="4267200"/>
            <a:chOff x="1248" y="1152"/>
            <a:chExt cx="3227" cy="1440"/>
          </a:xfrm>
        </p:grpSpPr>
        <p:grpSp>
          <p:nvGrpSpPr>
            <p:cNvPr id="8" name="Group 4"/>
            <p:cNvGrpSpPr>
              <a:grpSpLocks/>
            </p:cNvGrpSpPr>
            <p:nvPr/>
          </p:nvGrpSpPr>
          <p:grpSpPr bwMode="auto">
            <a:xfrm>
              <a:off x="1248" y="1152"/>
              <a:ext cx="3227" cy="1440"/>
              <a:chOff x="1056" y="912"/>
              <a:chExt cx="3227" cy="1440"/>
            </a:xfrm>
          </p:grpSpPr>
          <p:sp>
            <p:nvSpPr>
              <p:cNvPr id="11" name="Text Box 5"/>
              <p:cNvSpPr txBox="1">
                <a:spLocks noChangeArrowheads="1"/>
              </p:cNvSpPr>
              <p:nvPr/>
            </p:nvSpPr>
            <p:spPr bwMode="auto">
              <a:xfrm>
                <a:off x="2937" y="1488"/>
                <a:ext cx="1346" cy="218"/>
              </a:xfrm>
              <a:prstGeom prst="rect">
                <a:avLst/>
              </a:prstGeom>
              <a:solidFill>
                <a:srgbClr val="CCECFF"/>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spcBef>
                    <a:spcPct val="0"/>
                  </a:spcBef>
                </a:pPr>
                <a:r>
                  <a:rPr lang="en-US" sz="3600" b="1" dirty="0">
                    <a:solidFill>
                      <a:schemeClr val="tx2"/>
                    </a:solidFill>
                    <a:latin typeface="+mn-lt"/>
                  </a:rPr>
                  <a:t>do something</a:t>
                </a:r>
              </a:p>
            </p:txBody>
          </p:sp>
          <p:grpSp>
            <p:nvGrpSpPr>
              <p:cNvPr id="12" name="Group 6"/>
              <p:cNvGrpSpPr>
                <a:grpSpLocks/>
              </p:cNvGrpSpPr>
              <p:nvPr/>
            </p:nvGrpSpPr>
            <p:grpSpPr bwMode="auto">
              <a:xfrm>
                <a:off x="1056" y="1248"/>
                <a:ext cx="1505" cy="674"/>
                <a:chOff x="1104" y="912"/>
                <a:chExt cx="1505" cy="674"/>
              </a:xfrm>
            </p:grpSpPr>
            <p:grpSp>
              <p:nvGrpSpPr>
                <p:cNvPr id="20" name="Group 7"/>
                <p:cNvGrpSpPr>
                  <a:grpSpLocks/>
                </p:cNvGrpSpPr>
                <p:nvPr/>
              </p:nvGrpSpPr>
              <p:grpSpPr bwMode="auto">
                <a:xfrm>
                  <a:off x="1104" y="912"/>
                  <a:ext cx="1505" cy="674"/>
                  <a:chOff x="1104" y="912"/>
                  <a:chExt cx="1505" cy="674"/>
                </a:xfrm>
              </p:grpSpPr>
              <p:sp>
                <p:nvSpPr>
                  <p:cNvPr id="22" name="Freeform 8"/>
                  <p:cNvSpPr>
                    <a:spLocks/>
                  </p:cNvSpPr>
                  <p:nvPr/>
                </p:nvSpPr>
                <p:spPr bwMode="auto">
                  <a:xfrm>
                    <a:off x="1104" y="912"/>
                    <a:ext cx="1505" cy="674"/>
                  </a:xfrm>
                  <a:custGeom>
                    <a:avLst/>
                    <a:gdLst>
                      <a:gd name="T0" fmla="*/ 752 w 1505"/>
                      <a:gd name="T1" fmla="*/ 0 h 674"/>
                      <a:gd name="T2" fmla="*/ 0 w 1505"/>
                      <a:gd name="T3" fmla="*/ 345 h 674"/>
                      <a:gd name="T4" fmla="*/ 752 w 1505"/>
                      <a:gd name="T5" fmla="*/ 674 h 674"/>
                      <a:gd name="T6" fmla="*/ 1505 w 1505"/>
                      <a:gd name="T7" fmla="*/ 345 h 674"/>
                      <a:gd name="T8" fmla="*/ 752 w 1505"/>
                      <a:gd name="T9" fmla="*/ 0 h 674"/>
                    </a:gdLst>
                    <a:ahLst/>
                    <a:cxnLst>
                      <a:cxn ang="0">
                        <a:pos x="T0" y="T1"/>
                      </a:cxn>
                      <a:cxn ang="0">
                        <a:pos x="T2" y="T3"/>
                      </a:cxn>
                      <a:cxn ang="0">
                        <a:pos x="T4" y="T5"/>
                      </a:cxn>
                      <a:cxn ang="0">
                        <a:pos x="T6" y="T7"/>
                      </a:cxn>
                      <a:cxn ang="0">
                        <a:pos x="T8" y="T9"/>
                      </a:cxn>
                    </a:cxnLst>
                    <a:rect l="0" t="0" r="r" b="b"/>
                    <a:pathLst>
                      <a:path w="1505" h="674">
                        <a:moveTo>
                          <a:pt x="752" y="0"/>
                        </a:moveTo>
                        <a:lnTo>
                          <a:pt x="0" y="345"/>
                        </a:lnTo>
                        <a:lnTo>
                          <a:pt x="752" y="674"/>
                        </a:lnTo>
                        <a:lnTo>
                          <a:pt x="1505" y="345"/>
                        </a:lnTo>
                        <a:lnTo>
                          <a:pt x="752" y="0"/>
                        </a:lnTo>
                        <a:close/>
                      </a:path>
                    </a:pathLst>
                  </a:custGeom>
                  <a:solidFill>
                    <a:srgbClr val="CCE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mn-lt"/>
                    </a:endParaRPr>
                  </a:p>
                </p:txBody>
              </p:sp>
              <p:sp>
                <p:nvSpPr>
                  <p:cNvPr id="23" name="Line 9"/>
                  <p:cNvSpPr>
                    <a:spLocks noChangeShapeType="1"/>
                  </p:cNvSpPr>
                  <p:nvPr/>
                </p:nvSpPr>
                <p:spPr bwMode="auto">
                  <a:xfrm>
                    <a:off x="1872" y="912"/>
                    <a:ext cx="720" cy="33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latin typeface="+mn-lt"/>
                    </a:endParaRPr>
                  </a:p>
                </p:txBody>
              </p:sp>
              <p:sp>
                <p:nvSpPr>
                  <p:cNvPr id="24" name="Line 10"/>
                  <p:cNvSpPr>
                    <a:spLocks noChangeShapeType="1"/>
                  </p:cNvSpPr>
                  <p:nvPr/>
                </p:nvSpPr>
                <p:spPr bwMode="auto">
                  <a:xfrm flipV="1">
                    <a:off x="1104" y="912"/>
                    <a:ext cx="768" cy="33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latin typeface="+mn-lt"/>
                    </a:endParaRPr>
                  </a:p>
                </p:txBody>
              </p:sp>
              <p:sp>
                <p:nvSpPr>
                  <p:cNvPr id="25" name="Line 11"/>
                  <p:cNvSpPr>
                    <a:spLocks noChangeShapeType="1"/>
                  </p:cNvSpPr>
                  <p:nvPr/>
                </p:nvSpPr>
                <p:spPr bwMode="auto">
                  <a:xfrm>
                    <a:off x="1104" y="1248"/>
                    <a:ext cx="768" cy="33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latin typeface="+mn-lt"/>
                    </a:endParaRPr>
                  </a:p>
                </p:txBody>
              </p:sp>
              <p:sp>
                <p:nvSpPr>
                  <p:cNvPr id="26" name="Line 12"/>
                  <p:cNvSpPr>
                    <a:spLocks noChangeShapeType="1"/>
                  </p:cNvSpPr>
                  <p:nvPr/>
                </p:nvSpPr>
                <p:spPr bwMode="auto">
                  <a:xfrm flipV="1">
                    <a:off x="1872" y="1248"/>
                    <a:ext cx="720" cy="33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latin typeface="+mn-lt"/>
                    </a:endParaRPr>
                  </a:p>
                </p:txBody>
              </p:sp>
            </p:grpSp>
            <p:sp>
              <p:nvSpPr>
                <p:cNvPr id="21" name="Text Box 13"/>
                <p:cNvSpPr txBox="1">
                  <a:spLocks noChangeArrowheads="1"/>
                </p:cNvSpPr>
                <p:nvPr/>
              </p:nvSpPr>
              <p:spPr bwMode="auto">
                <a:xfrm>
                  <a:off x="1354" y="1152"/>
                  <a:ext cx="1048" cy="21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spcBef>
                      <a:spcPct val="0"/>
                    </a:spcBef>
                  </a:pPr>
                  <a:r>
                    <a:rPr lang="en-US" sz="3600" b="1" dirty="0">
                      <a:solidFill>
                        <a:srgbClr val="FF0000"/>
                      </a:solidFill>
                      <a:latin typeface="+mn-lt"/>
                    </a:rPr>
                    <a:t>conditions</a:t>
                  </a:r>
                </a:p>
              </p:txBody>
            </p:sp>
          </p:grpSp>
          <p:sp>
            <p:nvSpPr>
              <p:cNvPr id="13" name="Line 14"/>
              <p:cNvSpPr>
                <a:spLocks noChangeShapeType="1"/>
              </p:cNvSpPr>
              <p:nvPr/>
            </p:nvSpPr>
            <p:spPr bwMode="auto">
              <a:xfrm>
                <a:off x="1824" y="1008"/>
                <a:ext cx="0" cy="24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latin typeface="+mn-lt"/>
                </a:endParaRPr>
              </a:p>
            </p:txBody>
          </p:sp>
          <p:sp>
            <p:nvSpPr>
              <p:cNvPr id="14" name="Oval 15"/>
              <p:cNvSpPr>
                <a:spLocks noChangeArrowheads="1"/>
              </p:cNvSpPr>
              <p:nvPr/>
            </p:nvSpPr>
            <p:spPr bwMode="auto">
              <a:xfrm>
                <a:off x="1776" y="912"/>
                <a:ext cx="96" cy="96"/>
              </a:xfrm>
              <a:prstGeom prst="ellipse">
                <a:avLst/>
              </a:prstGeom>
              <a:solidFill>
                <a:srgbClr val="FFFFFF"/>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mn-lt"/>
                </a:endParaRPr>
              </a:p>
            </p:txBody>
          </p:sp>
          <p:sp>
            <p:nvSpPr>
              <p:cNvPr id="15" name="Oval 16"/>
              <p:cNvSpPr>
                <a:spLocks noChangeArrowheads="1"/>
              </p:cNvSpPr>
              <p:nvPr/>
            </p:nvSpPr>
            <p:spPr bwMode="auto">
              <a:xfrm>
                <a:off x="1776" y="2256"/>
                <a:ext cx="96" cy="96"/>
              </a:xfrm>
              <a:prstGeom prst="ellipse">
                <a:avLst/>
              </a:prstGeom>
              <a:solidFill>
                <a:schemeClr val="accent2"/>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mn-lt"/>
                </a:endParaRPr>
              </a:p>
            </p:txBody>
          </p:sp>
          <p:sp>
            <p:nvSpPr>
              <p:cNvPr id="16" name="Line 17"/>
              <p:cNvSpPr>
                <a:spLocks noChangeShapeType="1"/>
              </p:cNvSpPr>
              <p:nvPr/>
            </p:nvSpPr>
            <p:spPr bwMode="auto">
              <a:xfrm>
                <a:off x="1824" y="1920"/>
                <a:ext cx="0" cy="336"/>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latin typeface="+mn-lt"/>
                </a:endParaRPr>
              </a:p>
            </p:txBody>
          </p:sp>
          <p:sp>
            <p:nvSpPr>
              <p:cNvPr id="17" name="Line 18"/>
              <p:cNvSpPr>
                <a:spLocks noChangeShapeType="1"/>
              </p:cNvSpPr>
              <p:nvPr/>
            </p:nvSpPr>
            <p:spPr bwMode="auto">
              <a:xfrm>
                <a:off x="2544" y="1584"/>
                <a:ext cx="288"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latin typeface="+mn-lt"/>
                </a:endParaRPr>
              </a:p>
            </p:txBody>
          </p:sp>
          <p:sp>
            <p:nvSpPr>
              <p:cNvPr id="18" name="Line 19"/>
              <p:cNvSpPr>
                <a:spLocks noChangeShapeType="1"/>
              </p:cNvSpPr>
              <p:nvPr/>
            </p:nvSpPr>
            <p:spPr bwMode="auto">
              <a:xfrm flipH="1">
                <a:off x="1824" y="2112"/>
                <a:ext cx="1584"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latin typeface="+mn-lt"/>
                </a:endParaRPr>
              </a:p>
            </p:txBody>
          </p:sp>
          <p:sp>
            <p:nvSpPr>
              <p:cNvPr id="19" name="Line 20"/>
              <p:cNvSpPr>
                <a:spLocks noChangeShapeType="1"/>
              </p:cNvSpPr>
              <p:nvPr/>
            </p:nvSpPr>
            <p:spPr bwMode="auto">
              <a:xfrm flipV="1">
                <a:off x="3408" y="1661"/>
                <a:ext cx="0" cy="451"/>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latin typeface="+mn-lt"/>
                </a:endParaRPr>
              </a:p>
            </p:txBody>
          </p:sp>
        </p:grpSp>
        <p:sp>
          <p:nvSpPr>
            <p:cNvPr id="9" name="Text Box 21"/>
            <p:cNvSpPr txBox="1">
              <a:spLocks noChangeArrowheads="1"/>
            </p:cNvSpPr>
            <p:nvPr/>
          </p:nvSpPr>
          <p:spPr bwMode="auto">
            <a:xfrm>
              <a:off x="2583" y="1536"/>
              <a:ext cx="549" cy="2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spcBef>
                  <a:spcPct val="0"/>
                </a:spcBef>
              </a:pPr>
              <a:r>
                <a:rPr lang="en-US" sz="4400" dirty="0">
                  <a:solidFill>
                    <a:schemeClr val="tx2"/>
                  </a:solidFill>
                  <a:latin typeface="+mn-lt"/>
                </a:rPr>
                <a:t>true</a:t>
              </a:r>
            </a:p>
          </p:txBody>
        </p:sp>
        <p:sp>
          <p:nvSpPr>
            <p:cNvPr id="10" name="Text Box 22"/>
            <p:cNvSpPr txBox="1">
              <a:spLocks noChangeArrowheads="1"/>
            </p:cNvSpPr>
            <p:nvPr/>
          </p:nvSpPr>
          <p:spPr bwMode="auto">
            <a:xfrm>
              <a:off x="1473" y="2140"/>
              <a:ext cx="597" cy="2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spcBef>
                  <a:spcPct val="0"/>
                </a:spcBef>
              </a:pPr>
              <a:r>
                <a:rPr lang="en-US" sz="4400">
                  <a:solidFill>
                    <a:schemeClr val="tx2"/>
                  </a:solidFill>
                  <a:latin typeface="+mn-lt"/>
                </a:rPr>
                <a:t>false</a:t>
              </a:r>
            </a:p>
          </p:txBody>
        </p:sp>
      </p:grpSp>
    </p:spTree>
    <p:extLst>
      <p:ext uri="{BB962C8B-B14F-4D97-AF65-F5344CB8AC3E}">
        <p14:creationId xmlns:p14="http://schemas.microsoft.com/office/powerpoint/2010/main" val="1021731551"/>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fld id="{FE0B24A0-2F13-4B2C-A641-9A9A8A768FD5}" type="datetime1">
              <a:rPr lang="en-US" altLang="en-US" smtClean="0"/>
              <a:t>10/3/2018</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Nền tảng C# cơ bản</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13</a:t>
            </a:fld>
            <a:endParaRPr lang="en-US" altLang="en-US"/>
          </a:p>
        </p:txBody>
      </p:sp>
      <p:sp>
        <p:nvSpPr>
          <p:cNvPr id="6" name="Title 5"/>
          <p:cNvSpPr>
            <a:spLocks noGrp="1"/>
          </p:cNvSpPr>
          <p:nvPr>
            <p:ph type="title"/>
          </p:nvPr>
        </p:nvSpPr>
        <p:spPr/>
        <p:txBody>
          <a:bodyPr/>
          <a:lstStyle/>
          <a:p>
            <a:r>
              <a:rPr lang="en-US"/>
              <a:t>Cấu trúc lựa chọn </a:t>
            </a:r>
            <a:r>
              <a:rPr lang="en-US" smtClean="0"/>
              <a:t>if -else</a:t>
            </a:r>
            <a:endParaRPr lang="en-US"/>
          </a:p>
        </p:txBody>
      </p:sp>
      <p:grpSp>
        <p:nvGrpSpPr>
          <p:cNvPr id="7" name="Group 4"/>
          <p:cNvGrpSpPr>
            <a:grpSpLocks/>
          </p:cNvGrpSpPr>
          <p:nvPr/>
        </p:nvGrpSpPr>
        <p:grpSpPr bwMode="auto">
          <a:xfrm>
            <a:off x="720969" y="1219200"/>
            <a:ext cx="8194431" cy="4159624"/>
            <a:chOff x="592" y="384"/>
            <a:chExt cx="3987" cy="1632"/>
          </a:xfrm>
        </p:grpSpPr>
        <p:grpSp>
          <p:nvGrpSpPr>
            <p:cNvPr id="8" name="Group 5"/>
            <p:cNvGrpSpPr>
              <a:grpSpLocks/>
            </p:cNvGrpSpPr>
            <p:nvPr/>
          </p:nvGrpSpPr>
          <p:grpSpPr bwMode="auto">
            <a:xfrm>
              <a:off x="1920" y="672"/>
              <a:ext cx="1505" cy="674"/>
              <a:chOff x="1104" y="912"/>
              <a:chExt cx="1505" cy="674"/>
            </a:xfrm>
          </p:grpSpPr>
          <p:grpSp>
            <p:nvGrpSpPr>
              <p:cNvPr id="25" name="Group 6"/>
              <p:cNvGrpSpPr>
                <a:grpSpLocks/>
              </p:cNvGrpSpPr>
              <p:nvPr/>
            </p:nvGrpSpPr>
            <p:grpSpPr bwMode="auto">
              <a:xfrm>
                <a:off x="1104" y="912"/>
                <a:ext cx="1505" cy="674"/>
                <a:chOff x="1104" y="912"/>
                <a:chExt cx="1505" cy="674"/>
              </a:xfrm>
            </p:grpSpPr>
            <p:sp>
              <p:nvSpPr>
                <p:cNvPr id="27" name="Freeform 7"/>
                <p:cNvSpPr>
                  <a:spLocks/>
                </p:cNvSpPr>
                <p:nvPr/>
              </p:nvSpPr>
              <p:spPr bwMode="auto">
                <a:xfrm>
                  <a:off x="1104" y="912"/>
                  <a:ext cx="1505" cy="674"/>
                </a:xfrm>
                <a:custGeom>
                  <a:avLst/>
                  <a:gdLst>
                    <a:gd name="T0" fmla="*/ 752 w 1505"/>
                    <a:gd name="T1" fmla="*/ 0 h 674"/>
                    <a:gd name="T2" fmla="*/ 0 w 1505"/>
                    <a:gd name="T3" fmla="*/ 345 h 674"/>
                    <a:gd name="T4" fmla="*/ 752 w 1505"/>
                    <a:gd name="T5" fmla="*/ 674 h 674"/>
                    <a:gd name="T6" fmla="*/ 1505 w 1505"/>
                    <a:gd name="T7" fmla="*/ 345 h 674"/>
                    <a:gd name="T8" fmla="*/ 752 w 1505"/>
                    <a:gd name="T9" fmla="*/ 0 h 674"/>
                  </a:gdLst>
                  <a:ahLst/>
                  <a:cxnLst>
                    <a:cxn ang="0">
                      <a:pos x="T0" y="T1"/>
                    </a:cxn>
                    <a:cxn ang="0">
                      <a:pos x="T2" y="T3"/>
                    </a:cxn>
                    <a:cxn ang="0">
                      <a:pos x="T4" y="T5"/>
                    </a:cxn>
                    <a:cxn ang="0">
                      <a:pos x="T6" y="T7"/>
                    </a:cxn>
                    <a:cxn ang="0">
                      <a:pos x="T8" y="T9"/>
                    </a:cxn>
                  </a:cxnLst>
                  <a:rect l="0" t="0" r="r" b="b"/>
                  <a:pathLst>
                    <a:path w="1505" h="674">
                      <a:moveTo>
                        <a:pt x="752" y="0"/>
                      </a:moveTo>
                      <a:lnTo>
                        <a:pt x="0" y="345"/>
                      </a:lnTo>
                      <a:lnTo>
                        <a:pt x="752" y="674"/>
                      </a:lnTo>
                      <a:lnTo>
                        <a:pt x="1505" y="345"/>
                      </a:lnTo>
                      <a:lnTo>
                        <a:pt x="752" y="0"/>
                      </a:lnTo>
                      <a:close/>
                    </a:path>
                  </a:pathLst>
                </a:custGeom>
                <a:solidFill>
                  <a:srgbClr val="CCE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mn-lt"/>
                  </a:endParaRPr>
                </a:p>
              </p:txBody>
            </p:sp>
            <p:sp>
              <p:nvSpPr>
                <p:cNvPr id="28" name="Line 8"/>
                <p:cNvSpPr>
                  <a:spLocks noChangeShapeType="1"/>
                </p:cNvSpPr>
                <p:nvPr/>
              </p:nvSpPr>
              <p:spPr bwMode="auto">
                <a:xfrm>
                  <a:off x="1872" y="912"/>
                  <a:ext cx="720" cy="33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latin typeface="+mn-lt"/>
                  </a:endParaRPr>
                </a:p>
              </p:txBody>
            </p:sp>
            <p:sp>
              <p:nvSpPr>
                <p:cNvPr id="29" name="Line 9"/>
                <p:cNvSpPr>
                  <a:spLocks noChangeShapeType="1"/>
                </p:cNvSpPr>
                <p:nvPr/>
              </p:nvSpPr>
              <p:spPr bwMode="auto">
                <a:xfrm flipV="1">
                  <a:off x="1104" y="912"/>
                  <a:ext cx="768" cy="33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latin typeface="+mn-lt"/>
                  </a:endParaRPr>
                </a:p>
              </p:txBody>
            </p:sp>
            <p:sp>
              <p:nvSpPr>
                <p:cNvPr id="30" name="Line 10"/>
                <p:cNvSpPr>
                  <a:spLocks noChangeShapeType="1"/>
                </p:cNvSpPr>
                <p:nvPr/>
              </p:nvSpPr>
              <p:spPr bwMode="auto">
                <a:xfrm>
                  <a:off x="1104" y="1248"/>
                  <a:ext cx="768" cy="33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latin typeface="+mn-lt"/>
                  </a:endParaRPr>
                </a:p>
              </p:txBody>
            </p:sp>
            <p:sp>
              <p:nvSpPr>
                <p:cNvPr id="31" name="Line 11"/>
                <p:cNvSpPr>
                  <a:spLocks noChangeShapeType="1"/>
                </p:cNvSpPr>
                <p:nvPr/>
              </p:nvSpPr>
              <p:spPr bwMode="auto">
                <a:xfrm flipV="1">
                  <a:off x="1872" y="1248"/>
                  <a:ext cx="720" cy="33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latin typeface="+mn-lt"/>
                  </a:endParaRPr>
                </a:p>
              </p:txBody>
            </p:sp>
          </p:grpSp>
          <p:sp>
            <p:nvSpPr>
              <p:cNvPr id="26" name="Text Box 12"/>
              <p:cNvSpPr txBox="1">
                <a:spLocks noChangeArrowheads="1"/>
              </p:cNvSpPr>
              <p:nvPr/>
            </p:nvSpPr>
            <p:spPr bwMode="auto">
              <a:xfrm>
                <a:off x="1353" y="1152"/>
                <a:ext cx="1049" cy="2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spcBef>
                    <a:spcPct val="0"/>
                  </a:spcBef>
                </a:pPr>
                <a:r>
                  <a:rPr lang="en-US" sz="3600" b="1" dirty="0">
                    <a:solidFill>
                      <a:srgbClr val="FF0000"/>
                    </a:solidFill>
                    <a:latin typeface="+mn-lt"/>
                  </a:rPr>
                  <a:t>Conditions</a:t>
                </a:r>
              </a:p>
            </p:txBody>
          </p:sp>
        </p:grpSp>
        <p:sp>
          <p:nvSpPr>
            <p:cNvPr id="9" name="Text Box 13"/>
            <p:cNvSpPr txBox="1">
              <a:spLocks noChangeArrowheads="1"/>
            </p:cNvSpPr>
            <p:nvPr/>
          </p:nvSpPr>
          <p:spPr bwMode="auto">
            <a:xfrm>
              <a:off x="3263" y="1296"/>
              <a:ext cx="1316" cy="216"/>
            </a:xfrm>
            <a:prstGeom prst="rect">
              <a:avLst/>
            </a:prstGeom>
            <a:solidFill>
              <a:srgbClr val="CCECFF"/>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spcBef>
                  <a:spcPct val="0"/>
                </a:spcBef>
              </a:pPr>
              <a:r>
                <a:rPr lang="en-US" sz="3600" b="1">
                  <a:solidFill>
                    <a:schemeClr val="tx2"/>
                  </a:solidFill>
                  <a:latin typeface="+mn-lt"/>
                </a:rPr>
                <a:t>do something</a:t>
              </a:r>
            </a:p>
          </p:txBody>
        </p:sp>
        <p:sp>
          <p:nvSpPr>
            <p:cNvPr id="10" name="Text Box 14"/>
            <p:cNvSpPr txBox="1">
              <a:spLocks noChangeArrowheads="1"/>
            </p:cNvSpPr>
            <p:nvPr/>
          </p:nvSpPr>
          <p:spPr bwMode="auto">
            <a:xfrm>
              <a:off x="592" y="1315"/>
              <a:ext cx="1687" cy="216"/>
            </a:xfrm>
            <a:prstGeom prst="rect">
              <a:avLst/>
            </a:prstGeom>
            <a:solidFill>
              <a:srgbClr val="CCECFF"/>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spcBef>
                  <a:spcPct val="0"/>
                </a:spcBef>
              </a:pPr>
              <a:r>
                <a:rPr lang="en-US" sz="3600" dirty="0">
                  <a:solidFill>
                    <a:schemeClr val="tx2"/>
                  </a:solidFill>
                  <a:latin typeface="+mn-lt"/>
                </a:rPr>
                <a:t>do something else</a:t>
              </a:r>
            </a:p>
          </p:txBody>
        </p:sp>
        <p:sp>
          <p:nvSpPr>
            <p:cNvPr id="11" name="Line 15"/>
            <p:cNvSpPr>
              <a:spLocks noChangeShapeType="1"/>
            </p:cNvSpPr>
            <p:nvPr/>
          </p:nvSpPr>
          <p:spPr bwMode="auto">
            <a:xfrm flipH="1">
              <a:off x="1056" y="1008"/>
              <a:ext cx="864"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latin typeface="+mn-lt"/>
              </a:endParaRPr>
            </a:p>
          </p:txBody>
        </p:sp>
        <p:sp>
          <p:nvSpPr>
            <p:cNvPr id="12" name="Line 16"/>
            <p:cNvSpPr>
              <a:spLocks noChangeShapeType="1"/>
            </p:cNvSpPr>
            <p:nvPr/>
          </p:nvSpPr>
          <p:spPr bwMode="auto">
            <a:xfrm>
              <a:off x="3408" y="1008"/>
              <a:ext cx="912"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latin typeface="+mn-lt"/>
              </a:endParaRPr>
            </a:p>
          </p:txBody>
        </p:sp>
        <p:sp>
          <p:nvSpPr>
            <p:cNvPr id="13" name="Line 17"/>
            <p:cNvSpPr>
              <a:spLocks noChangeShapeType="1"/>
            </p:cNvSpPr>
            <p:nvPr/>
          </p:nvSpPr>
          <p:spPr bwMode="auto">
            <a:xfrm>
              <a:off x="1056" y="1008"/>
              <a:ext cx="0" cy="288"/>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latin typeface="+mn-lt"/>
              </a:endParaRPr>
            </a:p>
          </p:txBody>
        </p:sp>
        <p:sp>
          <p:nvSpPr>
            <p:cNvPr id="14" name="Line 18"/>
            <p:cNvSpPr>
              <a:spLocks noChangeShapeType="1"/>
            </p:cNvSpPr>
            <p:nvPr/>
          </p:nvSpPr>
          <p:spPr bwMode="auto">
            <a:xfrm>
              <a:off x="4320" y="1008"/>
              <a:ext cx="0" cy="288"/>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latin typeface="+mn-lt"/>
              </a:endParaRPr>
            </a:p>
          </p:txBody>
        </p:sp>
        <p:sp>
          <p:nvSpPr>
            <p:cNvPr id="15" name="Line 19"/>
            <p:cNvSpPr>
              <a:spLocks noChangeShapeType="1"/>
            </p:cNvSpPr>
            <p:nvPr/>
          </p:nvSpPr>
          <p:spPr bwMode="auto">
            <a:xfrm>
              <a:off x="2688" y="480"/>
              <a:ext cx="0" cy="192"/>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latin typeface="+mn-lt"/>
              </a:endParaRPr>
            </a:p>
          </p:txBody>
        </p:sp>
        <p:sp>
          <p:nvSpPr>
            <p:cNvPr id="16" name="Oval 20"/>
            <p:cNvSpPr>
              <a:spLocks noChangeArrowheads="1"/>
            </p:cNvSpPr>
            <p:nvPr/>
          </p:nvSpPr>
          <p:spPr bwMode="auto">
            <a:xfrm>
              <a:off x="2640" y="384"/>
              <a:ext cx="96" cy="96"/>
            </a:xfrm>
            <a:prstGeom prst="ellipse">
              <a:avLst/>
            </a:prstGeom>
            <a:solidFill>
              <a:srgbClr val="FFFFFF"/>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mn-lt"/>
              </a:endParaRPr>
            </a:p>
          </p:txBody>
        </p:sp>
        <p:sp>
          <p:nvSpPr>
            <p:cNvPr id="17" name="Text Box 21"/>
            <p:cNvSpPr txBox="1">
              <a:spLocks noChangeArrowheads="1"/>
            </p:cNvSpPr>
            <p:nvPr/>
          </p:nvSpPr>
          <p:spPr bwMode="auto">
            <a:xfrm>
              <a:off x="1244" y="720"/>
              <a:ext cx="493" cy="2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spcBef>
                  <a:spcPct val="0"/>
                </a:spcBef>
              </a:pPr>
              <a:r>
                <a:rPr lang="en-US" sz="3600" dirty="0">
                  <a:solidFill>
                    <a:schemeClr val="tx2"/>
                  </a:solidFill>
                  <a:latin typeface="+mn-lt"/>
                </a:rPr>
                <a:t>false</a:t>
              </a:r>
            </a:p>
          </p:txBody>
        </p:sp>
        <p:sp>
          <p:nvSpPr>
            <p:cNvPr id="18" name="Text Box 22"/>
            <p:cNvSpPr txBox="1">
              <a:spLocks noChangeArrowheads="1"/>
            </p:cNvSpPr>
            <p:nvPr/>
          </p:nvSpPr>
          <p:spPr bwMode="auto">
            <a:xfrm>
              <a:off x="3687" y="720"/>
              <a:ext cx="454" cy="2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spcBef>
                  <a:spcPct val="0"/>
                </a:spcBef>
              </a:pPr>
              <a:r>
                <a:rPr lang="en-US" sz="3600">
                  <a:solidFill>
                    <a:schemeClr val="tx2"/>
                  </a:solidFill>
                  <a:latin typeface="+mn-lt"/>
                </a:rPr>
                <a:t>true</a:t>
              </a:r>
            </a:p>
          </p:txBody>
        </p:sp>
        <p:sp>
          <p:nvSpPr>
            <p:cNvPr id="19" name="Oval 23"/>
            <p:cNvSpPr>
              <a:spLocks noChangeArrowheads="1"/>
            </p:cNvSpPr>
            <p:nvPr/>
          </p:nvSpPr>
          <p:spPr bwMode="auto">
            <a:xfrm>
              <a:off x="2640" y="1680"/>
              <a:ext cx="96" cy="96"/>
            </a:xfrm>
            <a:prstGeom prst="ellipse">
              <a:avLst/>
            </a:prstGeom>
            <a:solidFill>
              <a:srgbClr val="FFFFFF"/>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mn-lt"/>
              </a:endParaRPr>
            </a:p>
          </p:txBody>
        </p:sp>
        <p:sp>
          <p:nvSpPr>
            <p:cNvPr id="20" name="Line 24"/>
            <p:cNvSpPr>
              <a:spLocks noChangeShapeType="1"/>
            </p:cNvSpPr>
            <p:nvPr/>
          </p:nvSpPr>
          <p:spPr bwMode="auto">
            <a:xfrm>
              <a:off x="1056" y="1536"/>
              <a:ext cx="0" cy="19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latin typeface="+mn-lt"/>
              </a:endParaRPr>
            </a:p>
          </p:txBody>
        </p:sp>
        <p:sp>
          <p:nvSpPr>
            <p:cNvPr id="21" name="Line 25"/>
            <p:cNvSpPr>
              <a:spLocks noChangeShapeType="1"/>
            </p:cNvSpPr>
            <p:nvPr/>
          </p:nvSpPr>
          <p:spPr bwMode="auto">
            <a:xfrm>
              <a:off x="1056" y="1728"/>
              <a:ext cx="1584"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latin typeface="+mn-lt"/>
              </a:endParaRPr>
            </a:p>
          </p:txBody>
        </p:sp>
        <p:sp>
          <p:nvSpPr>
            <p:cNvPr id="22" name="Line 26"/>
            <p:cNvSpPr>
              <a:spLocks noChangeShapeType="1"/>
            </p:cNvSpPr>
            <p:nvPr/>
          </p:nvSpPr>
          <p:spPr bwMode="auto">
            <a:xfrm flipH="1">
              <a:off x="2736" y="1728"/>
              <a:ext cx="1584"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latin typeface="+mn-lt"/>
              </a:endParaRPr>
            </a:p>
          </p:txBody>
        </p:sp>
        <p:sp>
          <p:nvSpPr>
            <p:cNvPr id="23" name="Line 27"/>
            <p:cNvSpPr>
              <a:spLocks noChangeShapeType="1"/>
            </p:cNvSpPr>
            <p:nvPr/>
          </p:nvSpPr>
          <p:spPr bwMode="auto">
            <a:xfrm flipV="1">
              <a:off x="4320" y="1536"/>
              <a:ext cx="0" cy="19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latin typeface="+mn-lt"/>
              </a:endParaRPr>
            </a:p>
          </p:txBody>
        </p:sp>
        <p:sp>
          <p:nvSpPr>
            <p:cNvPr id="24" name="Line 28"/>
            <p:cNvSpPr>
              <a:spLocks noChangeShapeType="1"/>
            </p:cNvSpPr>
            <p:nvPr/>
          </p:nvSpPr>
          <p:spPr bwMode="auto">
            <a:xfrm>
              <a:off x="2688" y="1776"/>
              <a:ext cx="0" cy="24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latin typeface="+mn-lt"/>
              </a:endParaRPr>
            </a:p>
          </p:txBody>
        </p:sp>
      </p:grpSp>
    </p:spTree>
    <p:extLst>
      <p:ext uri="{BB962C8B-B14F-4D97-AF65-F5344CB8AC3E}">
        <p14:creationId xmlns:p14="http://schemas.microsoft.com/office/powerpoint/2010/main" val="561030665"/>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fld id="{4D713FD9-50F0-49AE-8E16-762C26E6349F}" type="datetime1">
              <a:rPr lang="en-US" altLang="en-US" smtClean="0"/>
              <a:t>10/3/2018</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Nền tảng C# cơ bản</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14</a:t>
            </a:fld>
            <a:endParaRPr lang="en-US" altLang="en-US"/>
          </a:p>
        </p:txBody>
      </p:sp>
      <p:sp>
        <p:nvSpPr>
          <p:cNvPr id="6" name="Title 5"/>
          <p:cNvSpPr>
            <a:spLocks noGrp="1"/>
          </p:cNvSpPr>
          <p:nvPr>
            <p:ph type="title"/>
          </p:nvPr>
        </p:nvSpPr>
        <p:spPr/>
        <p:txBody>
          <a:bodyPr/>
          <a:lstStyle/>
          <a:p>
            <a:r>
              <a:rPr lang="en-US"/>
              <a:t>Cấu trúc </a:t>
            </a:r>
            <a:r>
              <a:rPr lang="en-US" smtClean="0"/>
              <a:t>nhiều lựa chọn switch</a:t>
            </a:r>
            <a:endParaRPr lang="en-US"/>
          </a:p>
        </p:txBody>
      </p:sp>
      <p:grpSp>
        <p:nvGrpSpPr>
          <p:cNvPr id="7" name="Group 31"/>
          <p:cNvGrpSpPr>
            <a:grpSpLocks/>
          </p:cNvGrpSpPr>
          <p:nvPr/>
        </p:nvGrpSpPr>
        <p:grpSpPr bwMode="auto">
          <a:xfrm>
            <a:off x="2796442" y="562670"/>
            <a:ext cx="4827002" cy="5458578"/>
            <a:chOff x="1296" y="667"/>
            <a:chExt cx="2976" cy="3077"/>
          </a:xfrm>
        </p:grpSpPr>
        <p:sp>
          <p:nvSpPr>
            <p:cNvPr id="8" name="Rectangle 32"/>
            <p:cNvSpPr>
              <a:spLocks noChangeArrowheads="1"/>
            </p:cNvSpPr>
            <p:nvPr/>
          </p:nvSpPr>
          <p:spPr bwMode="auto">
            <a:xfrm>
              <a:off x="1360" y="3390"/>
              <a:ext cx="707" cy="108"/>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a:endParaRPr lang="en-US">
                <a:latin typeface="+mn-lt"/>
              </a:endParaRPr>
            </a:p>
          </p:txBody>
        </p:sp>
        <p:sp>
          <p:nvSpPr>
            <p:cNvPr id="9" name="Rectangle 33"/>
            <p:cNvSpPr>
              <a:spLocks noChangeArrowheads="1"/>
            </p:cNvSpPr>
            <p:nvPr/>
          </p:nvSpPr>
          <p:spPr bwMode="auto">
            <a:xfrm>
              <a:off x="1360" y="3390"/>
              <a:ext cx="718" cy="11"/>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a:endParaRPr lang="en-US">
                <a:latin typeface="+mn-lt"/>
              </a:endParaRPr>
            </a:p>
          </p:txBody>
        </p:sp>
        <p:sp>
          <p:nvSpPr>
            <p:cNvPr id="10" name="Rectangle 34"/>
            <p:cNvSpPr>
              <a:spLocks noChangeArrowheads="1"/>
            </p:cNvSpPr>
            <p:nvPr/>
          </p:nvSpPr>
          <p:spPr bwMode="auto">
            <a:xfrm>
              <a:off x="2067" y="3390"/>
              <a:ext cx="11" cy="118"/>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a:endParaRPr lang="en-US">
                <a:latin typeface="+mn-lt"/>
              </a:endParaRPr>
            </a:p>
          </p:txBody>
        </p:sp>
        <p:sp>
          <p:nvSpPr>
            <p:cNvPr id="11" name="Rectangle 35"/>
            <p:cNvSpPr>
              <a:spLocks noChangeArrowheads="1"/>
            </p:cNvSpPr>
            <p:nvPr/>
          </p:nvSpPr>
          <p:spPr bwMode="auto">
            <a:xfrm>
              <a:off x="1360" y="3498"/>
              <a:ext cx="707" cy="10"/>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a:endParaRPr lang="en-US">
                <a:latin typeface="+mn-lt"/>
              </a:endParaRPr>
            </a:p>
          </p:txBody>
        </p:sp>
        <p:sp>
          <p:nvSpPr>
            <p:cNvPr id="12" name="Rectangle 36"/>
            <p:cNvSpPr>
              <a:spLocks noChangeArrowheads="1"/>
            </p:cNvSpPr>
            <p:nvPr/>
          </p:nvSpPr>
          <p:spPr bwMode="auto">
            <a:xfrm>
              <a:off x="1360" y="3390"/>
              <a:ext cx="11" cy="108"/>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a:endParaRPr lang="en-US">
                <a:latin typeface="+mn-lt"/>
              </a:endParaRPr>
            </a:p>
          </p:txBody>
        </p:sp>
        <p:sp>
          <p:nvSpPr>
            <p:cNvPr id="13" name="Rectangle 37"/>
            <p:cNvSpPr>
              <a:spLocks noChangeArrowheads="1"/>
            </p:cNvSpPr>
            <p:nvPr/>
          </p:nvSpPr>
          <p:spPr bwMode="auto">
            <a:xfrm>
              <a:off x="1536" y="3401"/>
              <a:ext cx="228" cy="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sz="1100" b="1">
                  <a:solidFill>
                    <a:srgbClr val="2659FF"/>
                  </a:solidFill>
                  <a:latin typeface="+mn-lt"/>
                </a:rPr>
                <a:t>break;</a:t>
              </a:r>
              <a:endParaRPr lang="en-US">
                <a:latin typeface="+mn-lt"/>
              </a:endParaRPr>
            </a:p>
          </p:txBody>
        </p:sp>
        <p:sp>
          <p:nvSpPr>
            <p:cNvPr id="14" name="Rectangle 38"/>
            <p:cNvSpPr>
              <a:spLocks noChangeArrowheads="1"/>
            </p:cNvSpPr>
            <p:nvPr/>
          </p:nvSpPr>
          <p:spPr bwMode="auto">
            <a:xfrm>
              <a:off x="1360" y="3390"/>
              <a:ext cx="718" cy="11"/>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a:endParaRPr lang="en-US">
                <a:latin typeface="+mn-lt"/>
              </a:endParaRPr>
            </a:p>
          </p:txBody>
        </p:sp>
        <p:sp>
          <p:nvSpPr>
            <p:cNvPr id="15" name="Rectangle 39"/>
            <p:cNvSpPr>
              <a:spLocks noChangeArrowheads="1"/>
            </p:cNvSpPr>
            <p:nvPr/>
          </p:nvSpPr>
          <p:spPr bwMode="auto">
            <a:xfrm>
              <a:off x="2067" y="3390"/>
              <a:ext cx="11" cy="118"/>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a:endParaRPr lang="en-US">
                <a:latin typeface="+mn-lt"/>
              </a:endParaRPr>
            </a:p>
          </p:txBody>
        </p:sp>
        <p:sp>
          <p:nvSpPr>
            <p:cNvPr id="16" name="Rectangle 40"/>
            <p:cNvSpPr>
              <a:spLocks noChangeArrowheads="1"/>
            </p:cNvSpPr>
            <p:nvPr/>
          </p:nvSpPr>
          <p:spPr bwMode="auto">
            <a:xfrm>
              <a:off x="1360" y="3498"/>
              <a:ext cx="707" cy="10"/>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a:endParaRPr lang="en-US">
                <a:latin typeface="+mn-lt"/>
              </a:endParaRPr>
            </a:p>
          </p:txBody>
        </p:sp>
        <p:sp>
          <p:nvSpPr>
            <p:cNvPr id="17" name="Rectangle 41"/>
            <p:cNvSpPr>
              <a:spLocks noChangeArrowheads="1"/>
            </p:cNvSpPr>
            <p:nvPr/>
          </p:nvSpPr>
          <p:spPr bwMode="auto">
            <a:xfrm>
              <a:off x="1360" y="3390"/>
              <a:ext cx="11" cy="108"/>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a:endParaRPr lang="en-US">
                <a:latin typeface="+mn-lt"/>
              </a:endParaRPr>
            </a:p>
          </p:txBody>
        </p:sp>
        <p:sp>
          <p:nvSpPr>
            <p:cNvPr id="18" name="Rectangle 42"/>
            <p:cNvSpPr>
              <a:spLocks noChangeArrowheads="1"/>
            </p:cNvSpPr>
            <p:nvPr/>
          </p:nvSpPr>
          <p:spPr bwMode="auto">
            <a:xfrm>
              <a:off x="1307" y="3112"/>
              <a:ext cx="814" cy="128"/>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a:endParaRPr lang="en-US">
                <a:latin typeface="+mn-lt"/>
              </a:endParaRPr>
            </a:p>
          </p:txBody>
        </p:sp>
        <p:sp>
          <p:nvSpPr>
            <p:cNvPr id="19" name="Rectangle 43"/>
            <p:cNvSpPr>
              <a:spLocks noChangeArrowheads="1"/>
            </p:cNvSpPr>
            <p:nvPr/>
          </p:nvSpPr>
          <p:spPr bwMode="auto">
            <a:xfrm>
              <a:off x="1307" y="3112"/>
              <a:ext cx="825" cy="11"/>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a:endParaRPr lang="en-US">
                <a:latin typeface="+mn-lt"/>
              </a:endParaRPr>
            </a:p>
          </p:txBody>
        </p:sp>
        <p:sp>
          <p:nvSpPr>
            <p:cNvPr id="20" name="Rectangle 44"/>
            <p:cNvSpPr>
              <a:spLocks noChangeArrowheads="1"/>
            </p:cNvSpPr>
            <p:nvPr/>
          </p:nvSpPr>
          <p:spPr bwMode="auto">
            <a:xfrm>
              <a:off x="2121" y="3112"/>
              <a:ext cx="11" cy="139"/>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a:endParaRPr lang="en-US">
                <a:latin typeface="+mn-lt"/>
              </a:endParaRPr>
            </a:p>
          </p:txBody>
        </p:sp>
        <p:sp>
          <p:nvSpPr>
            <p:cNvPr id="21" name="Rectangle 45"/>
            <p:cNvSpPr>
              <a:spLocks noChangeArrowheads="1"/>
            </p:cNvSpPr>
            <p:nvPr/>
          </p:nvSpPr>
          <p:spPr bwMode="auto">
            <a:xfrm>
              <a:off x="1307" y="3240"/>
              <a:ext cx="814" cy="11"/>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a:endParaRPr lang="en-US">
                <a:latin typeface="+mn-lt"/>
              </a:endParaRPr>
            </a:p>
          </p:txBody>
        </p:sp>
        <p:sp>
          <p:nvSpPr>
            <p:cNvPr id="22" name="Rectangle 46"/>
            <p:cNvSpPr>
              <a:spLocks noChangeArrowheads="1"/>
            </p:cNvSpPr>
            <p:nvPr/>
          </p:nvSpPr>
          <p:spPr bwMode="auto">
            <a:xfrm>
              <a:off x="1307" y="3112"/>
              <a:ext cx="10" cy="128"/>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a:endParaRPr lang="en-US">
                <a:latin typeface="+mn-lt"/>
              </a:endParaRPr>
            </a:p>
          </p:txBody>
        </p:sp>
        <p:sp>
          <p:nvSpPr>
            <p:cNvPr id="23" name="Rectangle 47"/>
            <p:cNvSpPr>
              <a:spLocks noChangeArrowheads="1"/>
            </p:cNvSpPr>
            <p:nvPr/>
          </p:nvSpPr>
          <p:spPr bwMode="auto">
            <a:xfrm>
              <a:off x="3332" y="2748"/>
              <a:ext cx="707" cy="128"/>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a:endParaRPr lang="en-US">
                <a:latin typeface="+mn-lt"/>
              </a:endParaRPr>
            </a:p>
          </p:txBody>
        </p:sp>
        <p:sp>
          <p:nvSpPr>
            <p:cNvPr id="24" name="Rectangle 48"/>
            <p:cNvSpPr>
              <a:spLocks noChangeArrowheads="1"/>
            </p:cNvSpPr>
            <p:nvPr/>
          </p:nvSpPr>
          <p:spPr bwMode="auto">
            <a:xfrm>
              <a:off x="3332" y="2748"/>
              <a:ext cx="717" cy="10"/>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a:endParaRPr lang="en-US">
                <a:latin typeface="+mn-lt"/>
              </a:endParaRPr>
            </a:p>
          </p:txBody>
        </p:sp>
        <p:sp>
          <p:nvSpPr>
            <p:cNvPr id="25" name="Rectangle 49"/>
            <p:cNvSpPr>
              <a:spLocks noChangeArrowheads="1"/>
            </p:cNvSpPr>
            <p:nvPr/>
          </p:nvSpPr>
          <p:spPr bwMode="auto">
            <a:xfrm>
              <a:off x="4039" y="2748"/>
              <a:ext cx="10" cy="139"/>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a:endParaRPr lang="en-US">
                <a:latin typeface="+mn-lt"/>
              </a:endParaRPr>
            </a:p>
          </p:txBody>
        </p:sp>
        <p:sp>
          <p:nvSpPr>
            <p:cNvPr id="26" name="Rectangle 50"/>
            <p:cNvSpPr>
              <a:spLocks noChangeArrowheads="1"/>
            </p:cNvSpPr>
            <p:nvPr/>
          </p:nvSpPr>
          <p:spPr bwMode="auto">
            <a:xfrm>
              <a:off x="3332" y="2876"/>
              <a:ext cx="707" cy="11"/>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a:endParaRPr lang="en-US">
                <a:latin typeface="+mn-lt"/>
              </a:endParaRPr>
            </a:p>
          </p:txBody>
        </p:sp>
        <p:sp>
          <p:nvSpPr>
            <p:cNvPr id="27" name="Rectangle 51"/>
            <p:cNvSpPr>
              <a:spLocks noChangeArrowheads="1"/>
            </p:cNvSpPr>
            <p:nvPr/>
          </p:nvSpPr>
          <p:spPr bwMode="auto">
            <a:xfrm>
              <a:off x="3332" y="2748"/>
              <a:ext cx="10" cy="128"/>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a:endParaRPr lang="en-US">
                <a:latin typeface="+mn-lt"/>
              </a:endParaRPr>
            </a:p>
          </p:txBody>
        </p:sp>
        <p:sp>
          <p:nvSpPr>
            <p:cNvPr id="28" name="Rectangle 52"/>
            <p:cNvSpPr>
              <a:spLocks noChangeArrowheads="1"/>
            </p:cNvSpPr>
            <p:nvPr/>
          </p:nvSpPr>
          <p:spPr bwMode="auto">
            <a:xfrm>
              <a:off x="3342" y="1676"/>
              <a:ext cx="707" cy="118"/>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a:endParaRPr lang="en-US">
                <a:latin typeface="+mn-lt"/>
              </a:endParaRPr>
            </a:p>
          </p:txBody>
        </p:sp>
        <p:sp>
          <p:nvSpPr>
            <p:cNvPr id="29" name="Rectangle 53"/>
            <p:cNvSpPr>
              <a:spLocks noChangeArrowheads="1"/>
            </p:cNvSpPr>
            <p:nvPr/>
          </p:nvSpPr>
          <p:spPr bwMode="auto">
            <a:xfrm>
              <a:off x="3342" y="1676"/>
              <a:ext cx="718" cy="11"/>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a:endParaRPr lang="en-US">
                <a:latin typeface="+mn-lt"/>
              </a:endParaRPr>
            </a:p>
          </p:txBody>
        </p:sp>
        <p:sp>
          <p:nvSpPr>
            <p:cNvPr id="30" name="Rectangle 54"/>
            <p:cNvSpPr>
              <a:spLocks noChangeArrowheads="1"/>
            </p:cNvSpPr>
            <p:nvPr/>
          </p:nvSpPr>
          <p:spPr bwMode="auto">
            <a:xfrm>
              <a:off x="4049" y="1676"/>
              <a:ext cx="11" cy="129"/>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a:endParaRPr lang="en-US">
                <a:latin typeface="+mn-lt"/>
              </a:endParaRPr>
            </a:p>
          </p:txBody>
        </p:sp>
        <p:sp>
          <p:nvSpPr>
            <p:cNvPr id="31" name="Rectangle 55"/>
            <p:cNvSpPr>
              <a:spLocks noChangeArrowheads="1"/>
            </p:cNvSpPr>
            <p:nvPr/>
          </p:nvSpPr>
          <p:spPr bwMode="auto">
            <a:xfrm>
              <a:off x="3342" y="1794"/>
              <a:ext cx="707" cy="11"/>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a:endParaRPr lang="en-US">
                <a:latin typeface="+mn-lt"/>
              </a:endParaRPr>
            </a:p>
          </p:txBody>
        </p:sp>
        <p:sp>
          <p:nvSpPr>
            <p:cNvPr id="32" name="Rectangle 56"/>
            <p:cNvSpPr>
              <a:spLocks noChangeArrowheads="1"/>
            </p:cNvSpPr>
            <p:nvPr/>
          </p:nvSpPr>
          <p:spPr bwMode="auto">
            <a:xfrm>
              <a:off x="3342" y="1676"/>
              <a:ext cx="11" cy="118"/>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a:endParaRPr lang="en-US">
                <a:latin typeface="+mn-lt"/>
              </a:endParaRPr>
            </a:p>
          </p:txBody>
        </p:sp>
        <p:sp>
          <p:nvSpPr>
            <p:cNvPr id="33" name="Rectangle 57"/>
            <p:cNvSpPr>
              <a:spLocks noChangeArrowheads="1"/>
            </p:cNvSpPr>
            <p:nvPr/>
          </p:nvSpPr>
          <p:spPr bwMode="auto">
            <a:xfrm>
              <a:off x="3342" y="1162"/>
              <a:ext cx="707" cy="107"/>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a:endParaRPr lang="en-US">
                <a:latin typeface="+mn-lt"/>
              </a:endParaRPr>
            </a:p>
          </p:txBody>
        </p:sp>
        <p:sp>
          <p:nvSpPr>
            <p:cNvPr id="34" name="Rectangle 58"/>
            <p:cNvSpPr>
              <a:spLocks noChangeArrowheads="1"/>
            </p:cNvSpPr>
            <p:nvPr/>
          </p:nvSpPr>
          <p:spPr bwMode="auto">
            <a:xfrm>
              <a:off x="3342" y="1162"/>
              <a:ext cx="718" cy="11"/>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a:endParaRPr lang="en-US">
                <a:latin typeface="+mn-lt"/>
              </a:endParaRPr>
            </a:p>
          </p:txBody>
        </p:sp>
        <p:sp>
          <p:nvSpPr>
            <p:cNvPr id="35" name="Rectangle 59"/>
            <p:cNvSpPr>
              <a:spLocks noChangeArrowheads="1"/>
            </p:cNvSpPr>
            <p:nvPr/>
          </p:nvSpPr>
          <p:spPr bwMode="auto">
            <a:xfrm>
              <a:off x="4049" y="1162"/>
              <a:ext cx="11" cy="118"/>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a:endParaRPr lang="en-US">
                <a:latin typeface="+mn-lt"/>
              </a:endParaRPr>
            </a:p>
          </p:txBody>
        </p:sp>
        <p:sp>
          <p:nvSpPr>
            <p:cNvPr id="36" name="Rectangle 60"/>
            <p:cNvSpPr>
              <a:spLocks noChangeArrowheads="1"/>
            </p:cNvSpPr>
            <p:nvPr/>
          </p:nvSpPr>
          <p:spPr bwMode="auto">
            <a:xfrm>
              <a:off x="3342" y="1269"/>
              <a:ext cx="707" cy="11"/>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a:endParaRPr lang="en-US">
                <a:latin typeface="+mn-lt"/>
              </a:endParaRPr>
            </a:p>
          </p:txBody>
        </p:sp>
        <p:sp>
          <p:nvSpPr>
            <p:cNvPr id="37" name="Rectangle 61"/>
            <p:cNvSpPr>
              <a:spLocks noChangeArrowheads="1"/>
            </p:cNvSpPr>
            <p:nvPr/>
          </p:nvSpPr>
          <p:spPr bwMode="auto">
            <a:xfrm>
              <a:off x="3342" y="1162"/>
              <a:ext cx="11" cy="107"/>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a:endParaRPr lang="en-US">
                <a:latin typeface="+mn-lt"/>
              </a:endParaRPr>
            </a:p>
          </p:txBody>
        </p:sp>
        <p:sp>
          <p:nvSpPr>
            <p:cNvPr id="38" name="Freeform 62"/>
            <p:cNvSpPr>
              <a:spLocks/>
            </p:cNvSpPr>
            <p:nvPr/>
          </p:nvSpPr>
          <p:spPr bwMode="auto">
            <a:xfrm>
              <a:off x="1328" y="2673"/>
              <a:ext cx="771" cy="267"/>
            </a:xfrm>
            <a:custGeom>
              <a:avLst/>
              <a:gdLst>
                <a:gd name="T0" fmla="*/ 386 w 771"/>
                <a:gd name="T1" fmla="*/ 0 h 267"/>
                <a:gd name="T2" fmla="*/ 0 w 771"/>
                <a:gd name="T3" fmla="*/ 128 h 267"/>
                <a:gd name="T4" fmla="*/ 386 w 771"/>
                <a:gd name="T5" fmla="*/ 267 h 267"/>
                <a:gd name="T6" fmla="*/ 771 w 771"/>
                <a:gd name="T7" fmla="*/ 128 h 267"/>
                <a:gd name="T8" fmla="*/ 386 w 771"/>
                <a:gd name="T9" fmla="*/ 0 h 267"/>
              </a:gdLst>
              <a:ahLst/>
              <a:cxnLst>
                <a:cxn ang="0">
                  <a:pos x="T0" y="T1"/>
                </a:cxn>
                <a:cxn ang="0">
                  <a:pos x="T2" y="T3"/>
                </a:cxn>
                <a:cxn ang="0">
                  <a:pos x="T4" y="T5"/>
                </a:cxn>
                <a:cxn ang="0">
                  <a:pos x="T6" y="T7"/>
                </a:cxn>
                <a:cxn ang="0">
                  <a:pos x="T8" y="T9"/>
                </a:cxn>
              </a:cxnLst>
              <a:rect l="0" t="0" r="r" b="b"/>
              <a:pathLst>
                <a:path w="771" h="267">
                  <a:moveTo>
                    <a:pt x="386" y="0"/>
                  </a:moveTo>
                  <a:lnTo>
                    <a:pt x="0" y="128"/>
                  </a:lnTo>
                  <a:lnTo>
                    <a:pt x="386" y="267"/>
                  </a:lnTo>
                  <a:lnTo>
                    <a:pt x="771" y="128"/>
                  </a:lnTo>
                  <a:lnTo>
                    <a:pt x="386" y="0"/>
                  </a:lnTo>
                  <a:close/>
                </a:path>
              </a:pathLst>
            </a:custGeom>
            <a:solidFill>
              <a:srgbClr val="99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a:latin typeface="+mn-lt"/>
              </a:endParaRPr>
            </a:p>
          </p:txBody>
        </p:sp>
        <p:sp>
          <p:nvSpPr>
            <p:cNvPr id="39" name="Freeform 63"/>
            <p:cNvSpPr>
              <a:spLocks/>
            </p:cNvSpPr>
            <p:nvPr/>
          </p:nvSpPr>
          <p:spPr bwMode="auto">
            <a:xfrm>
              <a:off x="1296" y="2673"/>
              <a:ext cx="803" cy="278"/>
            </a:xfrm>
            <a:custGeom>
              <a:avLst/>
              <a:gdLst>
                <a:gd name="T0" fmla="*/ 418 w 803"/>
                <a:gd name="T1" fmla="*/ 10 h 278"/>
                <a:gd name="T2" fmla="*/ 32 w 803"/>
                <a:gd name="T3" fmla="*/ 139 h 278"/>
                <a:gd name="T4" fmla="*/ 32 w 803"/>
                <a:gd name="T5" fmla="*/ 139 h 278"/>
                <a:gd name="T6" fmla="*/ 32 w 803"/>
                <a:gd name="T7" fmla="*/ 128 h 278"/>
                <a:gd name="T8" fmla="*/ 418 w 803"/>
                <a:gd name="T9" fmla="*/ 267 h 278"/>
                <a:gd name="T10" fmla="*/ 418 w 803"/>
                <a:gd name="T11" fmla="*/ 278 h 278"/>
                <a:gd name="T12" fmla="*/ 418 w 803"/>
                <a:gd name="T13" fmla="*/ 267 h 278"/>
                <a:gd name="T14" fmla="*/ 803 w 803"/>
                <a:gd name="T15" fmla="*/ 128 h 278"/>
                <a:gd name="T16" fmla="*/ 803 w 803"/>
                <a:gd name="T17" fmla="*/ 128 h 278"/>
                <a:gd name="T18" fmla="*/ 803 w 803"/>
                <a:gd name="T19" fmla="*/ 128 h 278"/>
                <a:gd name="T20" fmla="*/ 803 w 803"/>
                <a:gd name="T21" fmla="*/ 139 h 278"/>
                <a:gd name="T22" fmla="*/ 418 w 803"/>
                <a:gd name="T23" fmla="*/ 278 h 278"/>
                <a:gd name="T24" fmla="*/ 418 w 803"/>
                <a:gd name="T25" fmla="*/ 278 h 278"/>
                <a:gd name="T26" fmla="*/ 418 w 803"/>
                <a:gd name="T27" fmla="*/ 278 h 278"/>
                <a:gd name="T28" fmla="*/ 32 w 803"/>
                <a:gd name="T29" fmla="*/ 139 h 278"/>
                <a:gd name="T30" fmla="*/ 0 w 803"/>
                <a:gd name="T31" fmla="*/ 128 h 278"/>
                <a:gd name="T32" fmla="*/ 32 w 803"/>
                <a:gd name="T33" fmla="*/ 128 h 278"/>
                <a:gd name="T34" fmla="*/ 418 w 803"/>
                <a:gd name="T35" fmla="*/ 0 h 278"/>
                <a:gd name="T36" fmla="*/ 418 w 803"/>
                <a:gd name="T37" fmla="*/ 10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03" h="278">
                  <a:moveTo>
                    <a:pt x="418" y="10"/>
                  </a:moveTo>
                  <a:lnTo>
                    <a:pt x="32" y="139"/>
                  </a:lnTo>
                  <a:lnTo>
                    <a:pt x="32" y="139"/>
                  </a:lnTo>
                  <a:lnTo>
                    <a:pt x="32" y="128"/>
                  </a:lnTo>
                  <a:lnTo>
                    <a:pt x="418" y="267"/>
                  </a:lnTo>
                  <a:lnTo>
                    <a:pt x="418" y="278"/>
                  </a:lnTo>
                  <a:lnTo>
                    <a:pt x="418" y="267"/>
                  </a:lnTo>
                  <a:lnTo>
                    <a:pt x="803" y="128"/>
                  </a:lnTo>
                  <a:lnTo>
                    <a:pt x="803" y="128"/>
                  </a:lnTo>
                  <a:lnTo>
                    <a:pt x="803" y="128"/>
                  </a:lnTo>
                  <a:lnTo>
                    <a:pt x="803" y="139"/>
                  </a:lnTo>
                  <a:lnTo>
                    <a:pt x="418" y="278"/>
                  </a:lnTo>
                  <a:lnTo>
                    <a:pt x="418" y="278"/>
                  </a:lnTo>
                  <a:lnTo>
                    <a:pt x="418" y="278"/>
                  </a:lnTo>
                  <a:lnTo>
                    <a:pt x="32" y="139"/>
                  </a:lnTo>
                  <a:lnTo>
                    <a:pt x="0" y="128"/>
                  </a:lnTo>
                  <a:lnTo>
                    <a:pt x="32" y="128"/>
                  </a:lnTo>
                  <a:lnTo>
                    <a:pt x="418" y="0"/>
                  </a:lnTo>
                  <a:lnTo>
                    <a:pt x="418" y="10"/>
                  </a:lnTo>
                  <a:close/>
                </a:path>
              </a:pathLst>
            </a:cu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a:latin typeface="+mn-lt"/>
              </a:endParaRPr>
            </a:p>
          </p:txBody>
        </p:sp>
        <p:sp>
          <p:nvSpPr>
            <p:cNvPr id="40" name="Freeform 64"/>
            <p:cNvSpPr>
              <a:spLocks/>
            </p:cNvSpPr>
            <p:nvPr/>
          </p:nvSpPr>
          <p:spPr bwMode="auto">
            <a:xfrm>
              <a:off x="1714" y="2673"/>
              <a:ext cx="385" cy="139"/>
            </a:xfrm>
            <a:custGeom>
              <a:avLst/>
              <a:gdLst>
                <a:gd name="T0" fmla="*/ 385 w 385"/>
                <a:gd name="T1" fmla="*/ 139 h 139"/>
                <a:gd name="T2" fmla="*/ 0 w 385"/>
                <a:gd name="T3" fmla="*/ 10 h 139"/>
                <a:gd name="T4" fmla="*/ 0 w 385"/>
                <a:gd name="T5" fmla="*/ 0 h 139"/>
                <a:gd name="T6" fmla="*/ 0 w 385"/>
                <a:gd name="T7" fmla="*/ 0 h 139"/>
                <a:gd name="T8" fmla="*/ 0 w 385"/>
                <a:gd name="T9" fmla="*/ 0 h 139"/>
                <a:gd name="T10" fmla="*/ 385 w 385"/>
                <a:gd name="T11" fmla="*/ 128 h 139"/>
                <a:gd name="T12" fmla="*/ 385 w 385"/>
                <a:gd name="T13" fmla="*/ 139 h 139"/>
              </a:gdLst>
              <a:ahLst/>
              <a:cxnLst>
                <a:cxn ang="0">
                  <a:pos x="T0" y="T1"/>
                </a:cxn>
                <a:cxn ang="0">
                  <a:pos x="T2" y="T3"/>
                </a:cxn>
                <a:cxn ang="0">
                  <a:pos x="T4" y="T5"/>
                </a:cxn>
                <a:cxn ang="0">
                  <a:pos x="T6" y="T7"/>
                </a:cxn>
                <a:cxn ang="0">
                  <a:pos x="T8" y="T9"/>
                </a:cxn>
                <a:cxn ang="0">
                  <a:pos x="T10" y="T11"/>
                </a:cxn>
                <a:cxn ang="0">
                  <a:pos x="T12" y="T13"/>
                </a:cxn>
              </a:cxnLst>
              <a:rect l="0" t="0" r="r" b="b"/>
              <a:pathLst>
                <a:path w="385" h="139">
                  <a:moveTo>
                    <a:pt x="385" y="139"/>
                  </a:moveTo>
                  <a:lnTo>
                    <a:pt x="0" y="10"/>
                  </a:lnTo>
                  <a:lnTo>
                    <a:pt x="0" y="0"/>
                  </a:lnTo>
                  <a:lnTo>
                    <a:pt x="0" y="0"/>
                  </a:lnTo>
                  <a:lnTo>
                    <a:pt x="0" y="0"/>
                  </a:lnTo>
                  <a:lnTo>
                    <a:pt x="385" y="128"/>
                  </a:lnTo>
                  <a:lnTo>
                    <a:pt x="385" y="139"/>
                  </a:lnTo>
                  <a:close/>
                </a:path>
              </a:pathLst>
            </a:cu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a:latin typeface="+mn-lt"/>
              </a:endParaRPr>
            </a:p>
          </p:txBody>
        </p:sp>
        <p:sp>
          <p:nvSpPr>
            <p:cNvPr id="41" name="Rectangle 65"/>
            <p:cNvSpPr>
              <a:spLocks noChangeArrowheads="1"/>
            </p:cNvSpPr>
            <p:nvPr/>
          </p:nvSpPr>
          <p:spPr bwMode="auto">
            <a:xfrm>
              <a:off x="2357" y="2748"/>
              <a:ext cx="728" cy="117"/>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a:endParaRPr lang="en-US">
                <a:latin typeface="+mn-lt"/>
              </a:endParaRPr>
            </a:p>
          </p:txBody>
        </p:sp>
        <p:sp>
          <p:nvSpPr>
            <p:cNvPr id="42" name="Rectangle 66"/>
            <p:cNvSpPr>
              <a:spLocks noChangeArrowheads="1"/>
            </p:cNvSpPr>
            <p:nvPr/>
          </p:nvSpPr>
          <p:spPr bwMode="auto">
            <a:xfrm>
              <a:off x="2357" y="2748"/>
              <a:ext cx="739" cy="10"/>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a:endParaRPr lang="en-US">
                <a:latin typeface="+mn-lt"/>
              </a:endParaRPr>
            </a:p>
          </p:txBody>
        </p:sp>
        <p:sp>
          <p:nvSpPr>
            <p:cNvPr id="43" name="Rectangle 67"/>
            <p:cNvSpPr>
              <a:spLocks noChangeArrowheads="1"/>
            </p:cNvSpPr>
            <p:nvPr/>
          </p:nvSpPr>
          <p:spPr bwMode="auto">
            <a:xfrm>
              <a:off x="3085" y="2748"/>
              <a:ext cx="11" cy="128"/>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a:endParaRPr lang="en-US">
                <a:latin typeface="+mn-lt"/>
              </a:endParaRPr>
            </a:p>
          </p:txBody>
        </p:sp>
        <p:sp>
          <p:nvSpPr>
            <p:cNvPr id="44" name="Rectangle 68"/>
            <p:cNvSpPr>
              <a:spLocks noChangeArrowheads="1"/>
            </p:cNvSpPr>
            <p:nvPr/>
          </p:nvSpPr>
          <p:spPr bwMode="auto">
            <a:xfrm>
              <a:off x="2357" y="2865"/>
              <a:ext cx="728" cy="11"/>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a:endParaRPr lang="en-US">
                <a:latin typeface="+mn-lt"/>
              </a:endParaRPr>
            </a:p>
          </p:txBody>
        </p:sp>
        <p:sp>
          <p:nvSpPr>
            <p:cNvPr id="45" name="Rectangle 69"/>
            <p:cNvSpPr>
              <a:spLocks noChangeArrowheads="1"/>
            </p:cNvSpPr>
            <p:nvPr/>
          </p:nvSpPr>
          <p:spPr bwMode="auto">
            <a:xfrm>
              <a:off x="2357" y="2748"/>
              <a:ext cx="10" cy="117"/>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a:endParaRPr lang="en-US">
                <a:latin typeface="+mn-lt"/>
              </a:endParaRPr>
            </a:p>
          </p:txBody>
        </p:sp>
        <p:sp>
          <p:nvSpPr>
            <p:cNvPr id="46" name="Rectangle 70"/>
            <p:cNvSpPr>
              <a:spLocks noChangeArrowheads="1"/>
            </p:cNvSpPr>
            <p:nvPr/>
          </p:nvSpPr>
          <p:spPr bwMode="auto">
            <a:xfrm>
              <a:off x="2346" y="1687"/>
              <a:ext cx="728" cy="118"/>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a:endParaRPr lang="en-US">
                <a:latin typeface="+mn-lt"/>
              </a:endParaRPr>
            </a:p>
          </p:txBody>
        </p:sp>
        <p:sp>
          <p:nvSpPr>
            <p:cNvPr id="47" name="Rectangle 71"/>
            <p:cNvSpPr>
              <a:spLocks noChangeArrowheads="1"/>
            </p:cNvSpPr>
            <p:nvPr/>
          </p:nvSpPr>
          <p:spPr bwMode="auto">
            <a:xfrm>
              <a:off x="2346" y="1687"/>
              <a:ext cx="739" cy="11"/>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a:endParaRPr lang="en-US">
                <a:latin typeface="+mn-lt"/>
              </a:endParaRPr>
            </a:p>
          </p:txBody>
        </p:sp>
        <p:sp>
          <p:nvSpPr>
            <p:cNvPr id="48" name="Rectangle 72"/>
            <p:cNvSpPr>
              <a:spLocks noChangeArrowheads="1"/>
            </p:cNvSpPr>
            <p:nvPr/>
          </p:nvSpPr>
          <p:spPr bwMode="auto">
            <a:xfrm>
              <a:off x="3074" y="1687"/>
              <a:ext cx="11" cy="128"/>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a:endParaRPr lang="en-US">
                <a:latin typeface="+mn-lt"/>
              </a:endParaRPr>
            </a:p>
          </p:txBody>
        </p:sp>
        <p:sp>
          <p:nvSpPr>
            <p:cNvPr id="49" name="Rectangle 73"/>
            <p:cNvSpPr>
              <a:spLocks noChangeArrowheads="1"/>
            </p:cNvSpPr>
            <p:nvPr/>
          </p:nvSpPr>
          <p:spPr bwMode="auto">
            <a:xfrm>
              <a:off x="2346" y="1805"/>
              <a:ext cx="728" cy="10"/>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a:endParaRPr lang="en-US">
                <a:latin typeface="+mn-lt"/>
              </a:endParaRPr>
            </a:p>
          </p:txBody>
        </p:sp>
        <p:sp>
          <p:nvSpPr>
            <p:cNvPr id="50" name="Rectangle 74"/>
            <p:cNvSpPr>
              <a:spLocks noChangeArrowheads="1"/>
            </p:cNvSpPr>
            <p:nvPr/>
          </p:nvSpPr>
          <p:spPr bwMode="auto">
            <a:xfrm>
              <a:off x="2346" y="1687"/>
              <a:ext cx="11" cy="118"/>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a:endParaRPr lang="en-US">
                <a:latin typeface="+mn-lt"/>
              </a:endParaRPr>
            </a:p>
          </p:txBody>
        </p:sp>
        <p:sp>
          <p:nvSpPr>
            <p:cNvPr id="51" name="Rectangle 75"/>
            <p:cNvSpPr>
              <a:spLocks noChangeArrowheads="1"/>
            </p:cNvSpPr>
            <p:nvPr/>
          </p:nvSpPr>
          <p:spPr bwMode="auto">
            <a:xfrm>
              <a:off x="2357" y="1162"/>
              <a:ext cx="728" cy="107"/>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a:endParaRPr lang="en-US" dirty="0">
                <a:latin typeface="+mn-lt"/>
              </a:endParaRPr>
            </a:p>
          </p:txBody>
        </p:sp>
        <p:sp>
          <p:nvSpPr>
            <p:cNvPr id="52" name="Rectangle 76"/>
            <p:cNvSpPr>
              <a:spLocks noChangeArrowheads="1"/>
            </p:cNvSpPr>
            <p:nvPr/>
          </p:nvSpPr>
          <p:spPr bwMode="auto">
            <a:xfrm>
              <a:off x="2357" y="1162"/>
              <a:ext cx="739" cy="11"/>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a:endParaRPr lang="en-US">
                <a:latin typeface="+mn-lt"/>
              </a:endParaRPr>
            </a:p>
          </p:txBody>
        </p:sp>
        <p:sp>
          <p:nvSpPr>
            <p:cNvPr id="53" name="Rectangle 77"/>
            <p:cNvSpPr>
              <a:spLocks noChangeArrowheads="1"/>
            </p:cNvSpPr>
            <p:nvPr/>
          </p:nvSpPr>
          <p:spPr bwMode="auto">
            <a:xfrm>
              <a:off x="3085" y="1162"/>
              <a:ext cx="11" cy="118"/>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a:endParaRPr lang="en-US">
                <a:latin typeface="+mn-lt"/>
              </a:endParaRPr>
            </a:p>
          </p:txBody>
        </p:sp>
        <p:sp>
          <p:nvSpPr>
            <p:cNvPr id="54" name="Rectangle 78"/>
            <p:cNvSpPr>
              <a:spLocks noChangeArrowheads="1"/>
            </p:cNvSpPr>
            <p:nvPr/>
          </p:nvSpPr>
          <p:spPr bwMode="auto">
            <a:xfrm>
              <a:off x="2357" y="1269"/>
              <a:ext cx="728" cy="11"/>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a:endParaRPr lang="en-US">
                <a:latin typeface="+mn-lt"/>
              </a:endParaRPr>
            </a:p>
          </p:txBody>
        </p:sp>
        <p:sp>
          <p:nvSpPr>
            <p:cNvPr id="55" name="Rectangle 79"/>
            <p:cNvSpPr>
              <a:spLocks noChangeArrowheads="1"/>
            </p:cNvSpPr>
            <p:nvPr/>
          </p:nvSpPr>
          <p:spPr bwMode="auto">
            <a:xfrm>
              <a:off x="2357" y="1162"/>
              <a:ext cx="10" cy="107"/>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a:endParaRPr lang="en-US">
                <a:latin typeface="+mn-lt"/>
              </a:endParaRPr>
            </a:p>
          </p:txBody>
        </p:sp>
        <p:sp>
          <p:nvSpPr>
            <p:cNvPr id="56" name="Freeform 80"/>
            <p:cNvSpPr>
              <a:spLocks/>
            </p:cNvSpPr>
            <p:nvPr/>
          </p:nvSpPr>
          <p:spPr bwMode="auto">
            <a:xfrm>
              <a:off x="1339" y="1076"/>
              <a:ext cx="771" cy="268"/>
            </a:xfrm>
            <a:custGeom>
              <a:avLst/>
              <a:gdLst>
                <a:gd name="T0" fmla="*/ 386 w 771"/>
                <a:gd name="T1" fmla="*/ 0 h 268"/>
                <a:gd name="T2" fmla="*/ 0 w 771"/>
                <a:gd name="T3" fmla="*/ 129 h 268"/>
                <a:gd name="T4" fmla="*/ 386 w 771"/>
                <a:gd name="T5" fmla="*/ 268 h 268"/>
                <a:gd name="T6" fmla="*/ 771 w 771"/>
                <a:gd name="T7" fmla="*/ 129 h 268"/>
                <a:gd name="T8" fmla="*/ 386 w 771"/>
                <a:gd name="T9" fmla="*/ 0 h 268"/>
              </a:gdLst>
              <a:ahLst/>
              <a:cxnLst>
                <a:cxn ang="0">
                  <a:pos x="T0" y="T1"/>
                </a:cxn>
                <a:cxn ang="0">
                  <a:pos x="T2" y="T3"/>
                </a:cxn>
                <a:cxn ang="0">
                  <a:pos x="T4" y="T5"/>
                </a:cxn>
                <a:cxn ang="0">
                  <a:pos x="T6" y="T7"/>
                </a:cxn>
                <a:cxn ang="0">
                  <a:pos x="T8" y="T9"/>
                </a:cxn>
              </a:cxnLst>
              <a:rect l="0" t="0" r="r" b="b"/>
              <a:pathLst>
                <a:path w="771" h="268">
                  <a:moveTo>
                    <a:pt x="386" y="0"/>
                  </a:moveTo>
                  <a:lnTo>
                    <a:pt x="0" y="129"/>
                  </a:lnTo>
                  <a:lnTo>
                    <a:pt x="386" y="268"/>
                  </a:lnTo>
                  <a:lnTo>
                    <a:pt x="771" y="129"/>
                  </a:lnTo>
                  <a:lnTo>
                    <a:pt x="386" y="0"/>
                  </a:lnTo>
                  <a:close/>
                </a:path>
              </a:pathLst>
            </a:custGeom>
            <a:solidFill>
              <a:srgbClr val="99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a:latin typeface="+mn-lt"/>
              </a:endParaRPr>
            </a:p>
          </p:txBody>
        </p:sp>
        <p:sp>
          <p:nvSpPr>
            <p:cNvPr id="57" name="Freeform 81"/>
            <p:cNvSpPr>
              <a:spLocks/>
            </p:cNvSpPr>
            <p:nvPr/>
          </p:nvSpPr>
          <p:spPr bwMode="auto">
            <a:xfrm>
              <a:off x="1307" y="1076"/>
              <a:ext cx="803" cy="279"/>
            </a:xfrm>
            <a:custGeom>
              <a:avLst/>
              <a:gdLst>
                <a:gd name="T0" fmla="*/ 418 w 803"/>
                <a:gd name="T1" fmla="*/ 11 h 279"/>
                <a:gd name="T2" fmla="*/ 32 w 803"/>
                <a:gd name="T3" fmla="*/ 139 h 279"/>
                <a:gd name="T4" fmla="*/ 32 w 803"/>
                <a:gd name="T5" fmla="*/ 139 h 279"/>
                <a:gd name="T6" fmla="*/ 32 w 803"/>
                <a:gd name="T7" fmla="*/ 129 h 279"/>
                <a:gd name="T8" fmla="*/ 418 w 803"/>
                <a:gd name="T9" fmla="*/ 268 h 279"/>
                <a:gd name="T10" fmla="*/ 418 w 803"/>
                <a:gd name="T11" fmla="*/ 279 h 279"/>
                <a:gd name="T12" fmla="*/ 418 w 803"/>
                <a:gd name="T13" fmla="*/ 268 h 279"/>
                <a:gd name="T14" fmla="*/ 803 w 803"/>
                <a:gd name="T15" fmla="*/ 129 h 279"/>
                <a:gd name="T16" fmla="*/ 803 w 803"/>
                <a:gd name="T17" fmla="*/ 129 h 279"/>
                <a:gd name="T18" fmla="*/ 803 w 803"/>
                <a:gd name="T19" fmla="*/ 129 h 279"/>
                <a:gd name="T20" fmla="*/ 803 w 803"/>
                <a:gd name="T21" fmla="*/ 139 h 279"/>
                <a:gd name="T22" fmla="*/ 418 w 803"/>
                <a:gd name="T23" fmla="*/ 279 h 279"/>
                <a:gd name="T24" fmla="*/ 418 w 803"/>
                <a:gd name="T25" fmla="*/ 279 h 279"/>
                <a:gd name="T26" fmla="*/ 418 w 803"/>
                <a:gd name="T27" fmla="*/ 279 h 279"/>
                <a:gd name="T28" fmla="*/ 32 w 803"/>
                <a:gd name="T29" fmla="*/ 139 h 279"/>
                <a:gd name="T30" fmla="*/ 0 w 803"/>
                <a:gd name="T31" fmla="*/ 129 h 279"/>
                <a:gd name="T32" fmla="*/ 32 w 803"/>
                <a:gd name="T33" fmla="*/ 129 h 279"/>
                <a:gd name="T34" fmla="*/ 418 w 803"/>
                <a:gd name="T35" fmla="*/ 0 h 279"/>
                <a:gd name="T36" fmla="*/ 418 w 803"/>
                <a:gd name="T37" fmla="*/ 11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03" h="279">
                  <a:moveTo>
                    <a:pt x="418" y="11"/>
                  </a:moveTo>
                  <a:lnTo>
                    <a:pt x="32" y="139"/>
                  </a:lnTo>
                  <a:lnTo>
                    <a:pt x="32" y="139"/>
                  </a:lnTo>
                  <a:lnTo>
                    <a:pt x="32" y="129"/>
                  </a:lnTo>
                  <a:lnTo>
                    <a:pt x="418" y="268"/>
                  </a:lnTo>
                  <a:lnTo>
                    <a:pt x="418" y="279"/>
                  </a:lnTo>
                  <a:lnTo>
                    <a:pt x="418" y="268"/>
                  </a:lnTo>
                  <a:lnTo>
                    <a:pt x="803" y="129"/>
                  </a:lnTo>
                  <a:lnTo>
                    <a:pt x="803" y="129"/>
                  </a:lnTo>
                  <a:lnTo>
                    <a:pt x="803" y="129"/>
                  </a:lnTo>
                  <a:lnTo>
                    <a:pt x="803" y="139"/>
                  </a:lnTo>
                  <a:lnTo>
                    <a:pt x="418" y="279"/>
                  </a:lnTo>
                  <a:lnTo>
                    <a:pt x="418" y="279"/>
                  </a:lnTo>
                  <a:lnTo>
                    <a:pt x="418" y="279"/>
                  </a:lnTo>
                  <a:lnTo>
                    <a:pt x="32" y="139"/>
                  </a:lnTo>
                  <a:lnTo>
                    <a:pt x="0" y="129"/>
                  </a:lnTo>
                  <a:lnTo>
                    <a:pt x="32" y="129"/>
                  </a:lnTo>
                  <a:lnTo>
                    <a:pt x="418" y="0"/>
                  </a:lnTo>
                  <a:lnTo>
                    <a:pt x="418" y="11"/>
                  </a:lnTo>
                  <a:close/>
                </a:path>
              </a:pathLst>
            </a:cu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a:latin typeface="+mn-lt"/>
              </a:endParaRPr>
            </a:p>
          </p:txBody>
        </p:sp>
        <p:sp>
          <p:nvSpPr>
            <p:cNvPr id="58" name="Freeform 82"/>
            <p:cNvSpPr>
              <a:spLocks/>
            </p:cNvSpPr>
            <p:nvPr/>
          </p:nvSpPr>
          <p:spPr bwMode="auto">
            <a:xfrm>
              <a:off x="1725" y="1076"/>
              <a:ext cx="385" cy="139"/>
            </a:xfrm>
            <a:custGeom>
              <a:avLst/>
              <a:gdLst>
                <a:gd name="T0" fmla="*/ 385 w 385"/>
                <a:gd name="T1" fmla="*/ 139 h 139"/>
                <a:gd name="T2" fmla="*/ 0 w 385"/>
                <a:gd name="T3" fmla="*/ 11 h 139"/>
                <a:gd name="T4" fmla="*/ 0 w 385"/>
                <a:gd name="T5" fmla="*/ 0 h 139"/>
                <a:gd name="T6" fmla="*/ 0 w 385"/>
                <a:gd name="T7" fmla="*/ 0 h 139"/>
                <a:gd name="T8" fmla="*/ 0 w 385"/>
                <a:gd name="T9" fmla="*/ 0 h 139"/>
                <a:gd name="T10" fmla="*/ 385 w 385"/>
                <a:gd name="T11" fmla="*/ 129 h 139"/>
                <a:gd name="T12" fmla="*/ 385 w 385"/>
                <a:gd name="T13" fmla="*/ 139 h 139"/>
              </a:gdLst>
              <a:ahLst/>
              <a:cxnLst>
                <a:cxn ang="0">
                  <a:pos x="T0" y="T1"/>
                </a:cxn>
                <a:cxn ang="0">
                  <a:pos x="T2" y="T3"/>
                </a:cxn>
                <a:cxn ang="0">
                  <a:pos x="T4" y="T5"/>
                </a:cxn>
                <a:cxn ang="0">
                  <a:pos x="T6" y="T7"/>
                </a:cxn>
                <a:cxn ang="0">
                  <a:pos x="T8" y="T9"/>
                </a:cxn>
                <a:cxn ang="0">
                  <a:pos x="T10" y="T11"/>
                </a:cxn>
                <a:cxn ang="0">
                  <a:pos x="T12" y="T13"/>
                </a:cxn>
              </a:cxnLst>
              <a:rect l="0" t="0" r="r" b="b"/>
              <a:pathLst>
                <a:path w="385" h="139">
                  <a:moveTo>
                    <a:pt x="385" y="139"/>
                  </a:moveTo>
                  <a:lnTo>
                    <a:pt x="0" y="11"/>
                  </a:lnTo>
                  <a:lnTo>
                    <a:pt x="0" y="0"/>
                  </a:lnTo>
                  <a:lnTo>
                    <a:pt x="0" y="0"/>
                  </a:lnTo>
                  <a:lnTo>
                    <a:pt x="0" y="0"/>
                  </a:lnTo>
                  <a:lnTo>
                    <a:pt x="385" y="129"/>
                  </a:lnTo>
                  <a:lnTo>
                    <a:pt x="385" y="139"/>
                  </a:lnTo>
                  <a:close/>
                </a:path>
              </a:pathLst>
            </a:cu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a:latin typeface="+mn-lt"/>
              </a:endParaRPr>
            </a:p>
          </p:txBody>
        </p:sp>
        <p:sp>
          <p:nvSpPr>
            <p:cNvPr id="59" name="Freeform 83"/>
            <p:cNvSpPr>
              <a:spLocks/>
            </p:cNvSpPr>
            <p:nvPr/>
          </p:nvSpPr>
          <p:spPr bwMode="auto">
            <a:xfrm>
              <a:off x="1307" y="1076"/>
              <a:ext cx="803" cy="279"/>
            </a:xfrm>
            <a:custGeom>
              <a:avLst/>
              <a:gdLst>
                <a:gd name="T0" fmla="*/ 418 w 803"/>
                <a:gd name="T1" fmla="*/ 11 h 279"/>
                <a:gd name="T2" fmla="*/ 32 w 803"/>
                <a:gd name="T3" fmla="*/ 139 h 279"/>
                <a:gd name="T4" fmla="*/ 32 w 803"/>
                <a:gd name="T5" fmla="*/ 139 h 279"/>
                <a:gd name="T6" fmla="*/ 32 w 803"/>
                <a:gd name="T7" fmla="*/ 129 h 279"/>
                <a:gd name="T8" fmla="*/ 418 w 803"/>
                <a:gd name="T9" fmla="*/ 268 h 279"/>
                <a:gd name="T10" fmla="*/ 418 w 803"/>
                <a:gd name="T11" fmla="*/ 279 h 279"/>
                <a:gd name="T12" fmla="*/ 418 w 803"/>
                <a:gd name="T13" fmla="*/ 268 h 279"/>
                <a:gd name="T14" fmla="*/ 803 w 803"/>
                <a:gd name="T15" fmla="*/ 129 h 279"/>
                <a:gd name="T16" fmla="*/ 803 w 803"/>
                <a:gd name="T17" fmla="*/ 129 h 279"/>
                <a:gd name="T18" fmla="*/ 803 w 803"/>
                <a:gd name="T19" fmla="*/ 129 h 279"/>
                <a:gd name="T20" fmla="*/ 803 w 803"/>
                <a:gd name="T21" fmla="*/ 139 h 279"/>
                <a:gd name="T22" fmla="*/ 418 w 803"/>
                <a:gd name="T23" fmla="*/ 279 h 279"/>
                <a:gd name="T24" fmla="*/ 418 w 803"/>
                <a:gd name="T25" fmla="*/ 279 h 279"/>
                <a:gd name="T26" fmla="*/ 418 w 803"/>
                <a:gd name="T27" fmla="*/ 279 h 279"/>
                <a:gd name="T28" fmla="*/ 32 w 803"/>
                <a:gd name="T29" fmla="*/ 139 h 279"/>
                <a:gd name="T30" fmla="*/ 0 w 803"/>
                <a:gd name="T31" fmla="*/ 129 h 279"/>
                <a:gd name="T32" fmla="*/ 32 w 803"/>
                <a:gd name="T33" fmla="*/ 129 h 279"/>
                <a:gd name="T34" fmla="*/ 418 w 803"/>
                <a:gd name="T35" fmla="*/ 0 h 279"/>
                <a:gd name="T36" fmla="*/ 418 w 803"/>
                <a:gd name="T37" fmla="*/ 11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03" h="279">
                  <a:moveTo>
                    <a:pt x="418" y="11"/>
                  </a:moveTo>
                  <a:lnTo>
                    <a:pt x="32" y="139"/>
                  </a:lnTo>
                  <a:lnTo>
                    <a:pt x="32" y="139"/>
                  </a:lnTo>
                  <a:lnTo>
                    <a:pt x="32" y="129"/>
                  </a:lnTo>
                  <a:lnTo>
                    <a:pt x="418" y="268"/>
                  </a:lnTo>
                  <a:lnTo>
                    <a:pt x="418" y="279"/>
                  </a:lnTo>
                  <a:lnTo>
                    <a:pt x="418" y="268"/>
                  </a:lnTo>
                  <a:lnTo>
                    <a:pt x="803" y="129"/>
                  </a:lnTo>
                  <a:lnTo>
                    <a:pt x="803" y="129"/>
                  </a:lnTo>
                  <a:lnTo>
                    <a:pt x="803" y="129"/>
                  </a:lnTo>
                  <a:lnTo>
                    <a:pt x="803" y="139"/>
                  </a:lnTo>
                  <a:lnTo>
                    <a:pt x="418" y="279"/>
                  </a:lnTo>
                  <a:lnTo>
                    <a:pt x="418" y="279"/>
                  </a:lnTo>
                  <a:lnTo>
                    <a:pt x="418" y="279"/>
                  </a:lnTo>
                  <a:lnTo>
                    <a:pt x="32" y="139"/>
                  </a:lnTo>
                  <a:lnTo>
                    <a:pt x="0" y="129"/>
                  </a:lnTo>
                  <a:lnTo>
                    <a:pt x="32" y="129"/>
                  </a:lnTo>
                  <a:lnTo>
                    <a:pt x="418" y="0"/>
                  </a:lnTo>
                  <a:lnTo>
                    <a:pt x="418" y="11"/>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a:latin typeface="+mn-lt"/>
              </a:endParaRPr>
            </a:p>
          </p:txBody>
        </p:sp>
        <p:sp>
          <p:nvSpPr>
            <p:cNvPr id="60" name="Freeform 84"/>
            <p:cNvSpPr>
              <a:spLocks/>
            </p:cNvSpPr>
            <p:nvPr/>
          </p:nvSpPr>
          <p:spPr bwMode="auto">
            <a:xfrm>
              <a:off x="1725" y="1076"/>
              <a:ext cx="385" cy="139"/>
            </a:xfrm>
            <a:custGeom>
              <a:avLst/>
              <a:gdLst>
                <a:gd name="T0" fmla="*/ 385 w 385"/>
                <a:gd name="T1" fmla="*/ 139 h 139"/>
                <a:gd name="T2" fmla="*/ 0 w 385"/>
                <a:gd name="T3" fmla="*/ 11 h 139"/>
                <a:gd name="T4" fmla="*/ 0 w 385"/>
                <a:gd name="T5" fmla="*/ 0 h 139"/>
                <a:gd name="T6" fmla="*/ 0 w 385"/>
                <a:gd name="T7" fmla="*/ 0 h 139"/>
                <a:gd name="T8" fmla="*/ 0 w 385"/>
                <a:gd name="T9" fmla="*/ 0 h 139"/>
                <a:gd name="T10" fmla="*/ 385 w 385"/>
                <a:gd name="T11" fmla="*/ 129 h 139"/>
                <a:gd name="T12" fmla="*/ 385 w 385"/>
                <a:gd name="T13" fmla="*/ 139 h 139"/>
              </a:gdLst>
              <a:ahLst/>
              <a:cxnLst>
                <a:cxn ang="0">
                  <a:pos x="T0" y="T1"/>
                </a:cxn>
                <a:cxn ang="0">
                  <a:pos x="T2" y="T3"/>
                </a:cxn>
                <a:cxn ang="0">
                  <a:pos x="T4" y="T5"/>
                </a:cxn>
                <a:cxn ang="0">
                  <a:pos x="T6" y="T7"/>
                </a:cxn>
                <a:cxn ang="0">
                  <a:pos x="T8" y="T9"/>
                </a:cxn>
                <a:cxn ang="0">
                  <a:pos x="T10" y="T11"/>
                </a:cxn>
                <a:cxn ang="0">
                  <a:pos x="T12" y="T13"/>
                </a:cxn>
              </a:cxnLst>
              <a:rect l="0" t="0" r="r" b="b"/>
              <a:pathLst>
                <a:path w="385" h="139">
                  <a:moveTo>
                    <a:pt x="385" y="139"/>
                  </a:moveTo>
                  <a:lnTo>
                    <a:pt x="0" y="11"/>
                  </a:lnTo>
                  <a:lnTo>
                    <a:pt x="0" y="0"/>
                  </a:lnTo>
                  <a:lnTo>
                    <a:pt x="0" y="0"/>
                  </a:lnTo>
                  <a:lnTo>
                    <a:pt x="0" y="0"/>
                  </a:lnTo>
                  <a:lnTo>
                    <a:pt x="385" y="129"/>
                  </a:lnTo>
                  <a:lnTo>
                    <a:pt x="385" y="139"/>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a:latin typeface="+mn-lt"/>
              </a:endParaRPr>
            </a:p>
          </p:txBody>
        </p:sp>
        <p:sp>
          <p:nvSpPr>
            <p:cNvPr id="61" name="Rectangle 85"/>
            <p:cNvSpPr>
              <a:spLocks noChangeArrowheads="1"/>
            </p:cNvSpPr>
            <p:nvPr/>
          </p:nvSpPr>
          <p:spPr bwMode="auto">
            <a:xfrm>
              <a:off x="1533" y="1173"/>
              <a:ext cx="157" cy="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sz="1100" b="1" dirty="0">
                  <a:solidFill>
                    <a:srgbClr val="2659FF"/>
                  </a:solidFill>
                  <a:latin typeface="+mn-lt"/>
                </a:rPr>
                <a:t>case</a:t>
              </a:r>
              <a:endParaRPr lang="en-US" dirty="0">
                <a:latin typeface="+mn-lt"/>
              </a:endParaRPr>
            </a:p>
          </p:txBody>
        </p:sp>
        <p:sp>
          <p:nvSpPr>
            <p:cNvPr id="62" name="Rectangle 86"/>
            <p:cNvSpPr>
              <a:spLocks noChangeArrowheads="1"/>
            </p:cNvSpPr>
            <p:nvPr/>
          </p:nvSpPr>
          <p:spPr bwMode="auto">
            <a:xfrm>
              <a:off x="1754" y="1173"/>
              <a:ext cx="24" cy="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sz="1100" b="1">
                  <a:solidFill>
                    <a:srgbClr val="000000"/>
                  </a:solidFill>
                  <a:latin typeface="+mn-lt"/>
                </a:rPr>
                <a:t>:</a:t>
              </a:r>
              <a:endParaRPr lang="en-US">
                <a:latin typeface="+mn-lt"/>
              </a:endParaRPr>
            </a:p>
          </p:txBody>
        </p:sp>
        <p:sp>
          <p:nvSpPr>
            <p:cNvPr id="63" name="Rectangle 87"/>
            <p:cNvSpPr>
              <a:spLocks noChangeArrowheads="1"/>
            </p:cNvSpPr>
            <p:nvPr/>
          </p:nvSpPr>
          <p:spPr bwMode="auto">
            <a:xfrm>
              <a:off x="1802" y="1162"/>
              <a:ext cx="61" cy="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sz="1100">
                  <a:solidFill>
                    <a:srgbClr val="000000"/>
                  </a:solidFill>
                  <a:latin typeface="+mn-lt"/>
                </a:rPr>
                <a:t> a</a:t>
              </a:r>
              <a:endParaRPr lang="en-US">
                <a:latin typeface="+mn-lt"/>
              </a:endParaRPr>
            </a:p>
          </p:txBody>
        </p:sp>
        <p:sp>
          <p:nvSpPr>
            <p:cNvPr id="64" name="Freeform 88"/>
            <p:cNvSpPr>
              <a:spLocks/>
            </p:cNvSpPr>
            <p:nvPr/>
          </p:nvSpPr>
          <p:spPr bwMode="auto">
            <a:xfrm>
              <a:off x="1680" y="816"/>
              <a:ext cx="64" cy="64"/>
            </a:xfrm>
            <a:custGeom>
              <a:avLst/>
              <a:gdLst>
                <a:gd name="T0" fmla="*/ 64 w 64"/>
                <a:gd name="T1" fmla="*/ 32 h 64"/>
                <a:gd name="T2" fmla="*/ 53 w 64"/>
                <a:gd name="T3" fmla="*/ 11 h 64"/>
                <a:gd name="T4" fmla="*/ 32 w 64"/>
                <a:gd name="T5" fmla="*/ 0 h 64"/>
                <a:gd name="T6" fmla="*/ 10 w 64"/>
                <a:gd name="T7" fmla="*/ 11 h 64"/>
                <a:gd name="T8" fmla="*/ 0 w 64"/>
                <a:gd name="T9" fmla="*/ 32 h 64"/>
                <a:gd name="T10" fmla="*/ 10 w 64"/>
                <a:gd name="T11" fmla="*/ 54 h 64"/>
                <a:gd name="T12" fmla="*/ 32 w 64"/>
                <a:gd name="T13" fmla="*/ 64 h 64"/>
                <a:gd name="T14" fmla="*/ 53 w 64"/>
                <a:gd name="T15" fmla="*/ 54 h 64"/>
                <a:gd name="T16" fmla="*/ 64 w 64"/>
                <a:gd name="T17" fmla="*/ 32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 h="64">
                  <a:moveTo>
                    <a:pt x="64" y="32"/>
                  </a:moveTo>
                  <a:lnTo>
                    <a:pt x="53" y="11"/>
                  </a:lnTo>
                  <a:lnTo>
                    <a:pt x="32" y="0"/>
                  </a:lnTo>
                  <a:lnTo>
                    <a:pt x="10" y="11"/>
                  </a:lnTo>
                  <a:lnTo>
                    <a:pt x="0" y="32"/>
                  </a:lnTo>
                  <a:lnTo>
                    <a:pt x="10" y="54"/>
                  </a:lnTo>
                  <a:lnTo>
                    <a:pt x="32" y="64"/>
                  </a:lnTo>
                  <a:lnTo>
                    <a:pt x="53" y="54"/>
                  </a:lnTo>
                  <a:lnTo>
                    <a:pt x="64" y="32"/>
                  </a:lnTo>
                  <a:close/>
                </a:path>
              </a:pathLst>
            </a:custGeom>
            <a:blipFill dpi="0" rotWithShape="0">
              <a:blip r:embed="rId4"/>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a:latin typeface="+mn-lt"/>
              </a:endParaRPr>
            </a:p>
          </p:txBody>
        </p:sp>
        <p:sp>
          <p:nvSpPr>
            <p:cNvPr id="65" name="Rectangle 89"/>
            <p:cNvSpPr>
              <a:spLocks noChangeArrowheads="1"/>
            </p:cNvSpPr>
            <p:nvPr/>
          </p:nvSpPr>
          <p:spPr bwMode="auto">
            <a:xfrm>
              <a:off x="2358" y="1183"/>
              <a:ext cx="157" cy="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sz="1100" b="1" dirty="0">
                  <a:solidFill>
                    <a:srgbClr val="2659FF"/>
                  </a:solidFill>
                  <a:latin typeface="+mn-lt"/>
                </a:rPr>
                <a:t>case</a:t>
              </a:r>
              <a:endParaRPr lang="en-US" dirty="0">
                <a:latin typeface="+mn-lt"/>
              </a:endParaRPr>
            </a:p>
          </p:txBody>
        </p:sp>
        <p:sp>
          <p:nvSpPr>
            <p:cNvPr id="66" name="Rectangle 90"/>
            <p:cNvSpPr>
              <a:spLocks noChangeArrowheads="1"/>
            </p:cNvSpPr>
            <p:nvPr/>
          </p:nvSpPr>
          <p:spPr bwMode="auto">
            <a:xfrm>
              <a:off x="2534" y="1173"/>
              <a:ext cx="385" cy="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sz="1100" dirty="0">
                  <a:solidFill>
                    <a:srgbClr val="000000"/>
                  </a:solidFill>
                  <a:latin typeface="+mn-lt"/>
                </a:rPr>
                <a:t> a action(s)</a:t>
              </a:r>
              <a:endParaRPr lang="en-US" dirty="0">
                <a:latin typeface="+mn-lt"/>
              </a:endParaRPr>
            </a:p>
          </p:txBody>
        </p:sp>
        <p:sp>
          <p:nvSpPr>
            <p:cNvPr id="67" name="Rectangle 91"/>
            <p:cNvSpPr>
              <a:spLocks noChangeArrowheads="1"/>
            </p:cNvSpPr>
            <p:nvPr/>
          </p:nvSpPr>
          <p:spPr bwMode="auto">
            <a:xfrm>
              <a:off x="2357" y="1162"/>
              <a:ext cx="739" cy="11"/>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a:endParaRPr lang="en-US">
                <a:latin typeface="+mn-lt"/>
              </a:endParaRPr>
            </a:p>
          </p:txBody>
        </p:sp>
        <p:sp>
          <p:nvSpPr>
            <p:cNvPr id="68" name="Rectangle 92"/>
            <p:cNvSpPr>
              <a:spLocks noChangeArrowheads="1"/>
            </p:cNvSpPr>
            <p:nvPr/>
          </p:nvSpPr>
          <p:spPr bwMode="auto">
            <a:xfrm>
              <a:off x="3085" y="1162"/>
              <a:ext cx="11" cy="118"/>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a:endParaRPr lang="en-US">
                <a:latin typeface="+mn-lt"/>
              </a:endParaRPr>
            </a:p>
          </p:txBody>
        </p:sp>
        <p:sp>
          <p:nvSpPr>
            <p:cNvPr id="69" name="Rectangle 93"/>
            <p:cNvSpPr>
              <a:spLocks noChangeArrowheads="1"/>
            </p:cNvSpPr>
            <p:nvPr/>
          </p:nvSpPr>
          <p:spPr bwMode="auto">
            <a:xfrm>
              <a:off x="2357" y="1269"/>
              <a:ext cx="728" cy="11"/>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a:endParaRPr lang="en-US">
                <a:latin typeface="+mn-lt"/>
              </a:endParaRPr>
            </a:p>
          </p:txBody>
        </p:sp>
        <p:sp>
          <p:nvSpPr>
            <p:cNvPr id="70" name="Rectangle 94"/>
            <p:cNvSpPr>
              <a:spLocks noChangeArrowheads="1"/>
            </p:cNvSpPr>
            <p:nvPr/>
          </p:nvSpPr>
          <p:spPr bwMode="auto">
            <a:xfrm>
              <a:off x="2357" y="1162"/>
              <a:ext cx="10" cy="107"/>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a:endParaRPr lang="en-US">
                <a:latin typeface="+mn-lt"/>
              </a:endParaRPr>
            </a:p>
          </p:txBody>
        </p:sp>
        <p:sp>
          <p:nvSpPr>
            <p:cNvPr id="71" name="Rectangle 95"/>
            <p:cNvSpPr>
              <a:spLocks noChangeArrowheads="1"/>
            </p:cNvSpPr>
            <p:nvPr/>
          </p:nvSpPr>
          <p:spPr bwMode="auto">
            <a:xfrm>
              <a:off x="2081" y="1104"/>
              <a:ext cx="148" cy="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sz="1100">
                  <a:solidFill>
                    <a:srgbClr val="000000"/>
                  </a:solidFill>
                  <a:latin typeface="+mn-lt"/>
                </a:rPr>
                <a:t>true</a:t>
              </a:r>
              <a:endParaRPr lang="en-US">
                <a:latin typeface="+mn-lt"/>
              </a:endParaRPr>
            </a:p>
          </p:txBody>
        </p:sp>
        <p:sp>
          <p:nvSpPr>
            <p:cNvPr id="72" name="Rectangle 96"/>
            <p:cNvSpPr>
              <a:spLocks noChangeArrowheads="1"/>
            </p:cNvSpPr>
            <p:nvPr/>
          </p:nvSpPr>
          <p:spPr bwMode="auto">
            <a:xfrm>
              <a:off x="1757" y="1880"/>
              <a:ext cx="165" cy="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sz="1100">
                  <a:solidFill>
                    <a:srgbClr val="000000"/>
                  </a:solidFill>
                  <a:latin typeface="+mn-lt"/>
                </a:rPr>
                <a:t>false</a:t>
              </a:r>
              <a:endParaRPr lang="en-US">
                <a:latin typeface="+mn-lt"/>
              </a:endParaRPr>
            </a:p>
          </p:txBody>
        </p:sp>
        <p:sp>
          <p:nvSpPr>
            <p:cNvPr id="73" name="Rectangle 97"/>
            <p:cNvSpPr>
              <a:spLocks noChangeArrowheads="1"/>
            </p:cNvSpPr>
            <p:nvPr/>
          </p:nvSpPr>
          <p:spPr bwMode="auto">
            <a:xfrm>
              <a:off x="1690" y="2137"/>
              <a:ext cx="19" cy="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sz="900" b="1">
                  <a:solidFill>
                    <a:srgbClr val="000000"/>
                  </a:solidFill>
                  <a:latin typeface="+mn-lt"/>
                </a:rPr>
                <a:t>.</a:t>
              </a:r>
              <a:endParaRPr lang="en-US">
                <a:latin typeface="+mn-lt"/>
              </a:endParaRPr>
            </a:p>
          </p:txBody>
        </p:sp>
        <p:sp>
          <p:nvSpPr>
            <p:cNvPr id="74" name="Rectangle 98"/>
            <p:cNvSpPr>
              <a:spLocks noChangeArrowheads="1"/>
            </p:cNvSpPr>
            <p:nvPr/>
          </p:nvSpPr>
          <p:spPr bwMode="auto">
            <a:xfrm>
              <a:off x="1690" y="2223"/>
              <a:ext cx="19" cy="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sz="900" b="1">
                  <a:solidFill>
                    <a:srgbClr val="000000"/>
                  </a:solidFill>
                  <a:latin typeface="+mn-lt"/>
                </a:rPr>
                <a:t>.</a:t>
              </a:r>
              <a:endParaRPr lang="en-US">
                <a:latin typeface="+mn-lt"/>
              </a:endParaRPr>
            </a:p>
          </p:txBody>
        </p:sp>
        <p:sp>
          <p:nvSpPr>
            <p:cNvPr id="75" name="Rectangle 99"/>
            <p:cNvSpPr>
              <a:spLocks noChangeArrowheads="1"/>
            </p:cNvSpPr>
            <p:nvPr/>
          </p:nvSpPr>
          <p:spPr bwMode="auto">
            <a:xfrm>
              <a:off x="1690" y="2308"/>
              <a:ext cx="19" cy="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sz="900" b="1">
                  <a:solidFill>
                    <a:srgbClr val="000000"/>
                  </a:solidFill>
                  <a:latin typeface="+mn-lt"/>
                </a:rPr>
                <a:t>.</a:t>
              </a:r>
              <a:endParaRPr lang="en-US">
                <a:latin typeface="+mn-lt"/>
              </a:endParaRPr>
            </a:p>
          </p:txBody>
        </p:sp>
        <p:sp>
          <p:nvSpPr>
            <p:cNvPr id="76" name="Rectangle 100"/>
            <p:cNvSpPr>
              <a:spLocks noChangeArrowheads="1"/>
            </p:cNvSpPr>
            <p:nvPr/>
          </p:nvSpPr>
          <p:spPr bwMode="auto">
            <a:xfrm>
              <a:off x="4242" y="1215"/>
              <a:ext cx="11" cy="1"/>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a:endParaRPr lang="en-US">
                <a:latin typeface="+mn-lt"/>
              </a:endParaRPr>
            </a:p>
          </p:txBody>
        </p:sp>
        <p:sp>
          <p:nvSpPr>
            <p:cNvPr id="77" name="Rectangle 101"/>
            <p:cNvSpPr>
              <a:spLocks noChangeArrowheads="1"/>
            </p:cNvSpPr>
            <p:nvPr/>
          </p:nvSpPr>
          <p:spPr bwMode="auto">
            <a:xfrm>
              <a:off x="3507" y="1183"/>
              <a:ext cx="228" cy="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sz="1100" b="1">
                  <a:solidFill>
                    <a:srgbClr val="2659FF"/>
                  </a:solidFill>
                  <a:latin typeface="+mn-lt"/>
                </a:rPr>
                <a:t>break;</a:t>
              </a:r>
              <a:endParaRPr lang="en-US">
                <a:latin typeface="+mn-lt"/>
              </a:endParaRPr>
            </a:p>
          </p:txBody>
        </p:sp>
        <p:sp>
          <p:nvSpPr>
            <p:cNvPr id="78" name="Rectangle 102"/>
            <p:cNvSpPr>
              <a:spLocks noChangeArrowheads="1"/>
            </p:cNvSpPr>
            <p:nvPr/>
          </p:nvSpPr>
          <p:spPr bwMode="auto">
            <a:xfrm>
              <a:off x="3342" y="1162"/>
              <a:ext cx="718" cy="11"/>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a:endParaRPr lang="en-US">
                <a:latin typeface="+mn-lt"/>
              </a:endParaRPr>
            </a:p>
          </p:txBody>
        </p:sp>
        <p:sp>
          <p:nvSpPr>
            <p:cNvPr id="79" name="Rectangle 103"/>
            <p:cNvSpPr>
              <a:spLocks noChangeArrowheads="1"/>
            </p:cNvSpPr>
            <p:nvPr/>
          </p:nvSpPr>
          <p:spPr bwMode="auto">
            <a:xfrm>
              <a:off x="4049" y="1162"/>
              <a:ext cx="11" cy="118"/>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a:endParaRPr lang="en-US">
                <a:latin typeface="+mn-lt"/>
              </a:endParaRPr>
            </a:p>
          </p:txBody>
        </p:sp>
        <p:sp>
          <p:nvSpPr>
            <p:cNvPr id="80" name="Rectangle 104"/>
            <p:cNvSpPr>
              <a:spLocks noChangeArrowheads="1"/>
            </p:cNvSpPr>
            <p:nvPr/>
          </p:nvSpPr>
          <p:spPr bwMode="auto">
            <a:xfrm>
              <a:off x="3342" y="1269"/>
              <a:ext cx="707" cy="11"/>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a:endParaRPr lang="en-US">
                <a:latin typeface="+mn-lt"/>
              </a:endParaRPr>
            </a:p>
          </p:txBody>
        </p:sp>
        <p:sp>
          <p:nvSpPr>
            <p:cNvPr id="81" name="Rectangle 105"/>
            <p:cNvSpPr>
              <a:spLocks noChangeArrowheads="1"/>
            </p:cNvSpPr>
            <p:nvPr/>
          </p:nvSpPr>
          <p:spPr bwMode="auto">
            <a:xfrm>
              <a:off x="3342" y="1162"/>
              <a:ext cx="11" cy="107"/>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a:endParaRPr lang="en-US">
                <a:latin typeface="+mn-lt"/>
              </a:endParaRPr>
            </a:p>
          </p:txBody>
        </p:sp>
        <p:sp>
          <p:nvSpPr>
            <p:cNvPr id="82" name="Rectangle 106"/>
            <p:cNvSpPr>
              <a:spLocks noChangeArrowheads="1"/>
            </p:cNvSpPr>
            <p:nvPr/>
          </p:nvSpPr>
          <p:spPr bwMode="auto">
            <a:xfrm>
              <a:off x="2358" y="1708"/>
              <a:ext cx="157" cy="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sz="1100" b="1">
                  <a:solidFill>
                    <a:srgbClr val="2659FF"/>
                  </a:solidFill>
                  <a:latin typeface="+mn-lt"/>
                </a:rPr>
                <a:t>case</a:t>
              </a:r>
              <a:endParaRPr lang="en-US">
                <a:latin typeface="+mn-lt"/>
              </a:endParaRPr>
            </a:p>
          </p:txBody>
        </p:sp>
        <p:sp>
          <p:nvSpPr>
            <p:cNvPr id="83" name="Rectangle 107"/>
            <p:cNvSpPr>
              <a:spLocks noChangeArrowheads="1"/>
            </p:cNvSpPr>
            <p:nvPr/>
          </p:nvSpPr>
          <p:spPr bwMode="auto">
            <a:xfrm>
              <a:off x="2534" y="1698"/>
              <a:ext cx="389" cy="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sz="1100">
                  <a:solidFill>
                    <a:srgbClr val="000000"/>
                  </a:solidFill>
                  <a:latin typeface="+mn-lt"/>
                </a:rPr>
                <a:t> b action(s)</a:t>
              </a:r>
              <a:endParaRPr lang="en-US">
                <a:latin typeface="+mn-lt"/>
              </a:endParaRPr>
            </a:p>
          </p:txBody>
        </p:sp>
        <p:sp>
          <p:nvSpPr>
            <p:cNvPr id="84" name="Rectangle 108"/>
            <p:cNvSpPr>
              <a:spLocks noChangeArrowheads="1"/>
            </p:cNvSpPr>
            <p:nvPr/>
          </p:nvSpPr>
          <p:spPr bwMode="auto">
            <a:xfrm>
              <a:off x="2346" y="1687"/>
              <a:ext cx="739" cy="11"/>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a:endParaRPr lang="en-US">
                <a:latin typeface="+mn-lt"/>
              </a:endParaRPr>
            </a:p>
          </p:txBody>
        </p:sp>
        <p:sp>
          <p:nvSpPr>
            <p:cNvPr id="85" name="Rectangle 109"/>
            <p:cNvSpPr>
              <a:spLocks noChangeArrowheads="1"/>
            </p:cNvSpPr>
            <p:nvPr/>
          </p:nvSpPr>
          <p:spPr bwMode="auto">
            <a:xfrm>
              <a:off x="3074" y="1687"/>
              <a:ext cx="11" cy="128"/>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a:endParaRPr lang="en-US">
                <a:latin typeface="+mn-lt"/>
              </a:endParaRPr>
            </a:p>
          </p:txBody>
        </p:sp>
        <p:sp>
          <p:nvSpPr>
            <p:cNvPr id="86" name="Rectangle 110"/>
            <p:cNvSpPr>
              <a:spLocks noChangeArrowheads="1"/>
            </p:cNvSpPr>
            <p:nvPr/>
          </p:nvSpPr>
          <p:spPr bwMode="auto">
            <a:xfrm>
              <a:off x="2346" y="1805"/>
              <a:ext cx="728" cy="10"/>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a:endParaRPr lang="en-US">
                <a:latin typeface="+mn-lt"/>
              </a:endParaRPr>
            </a:p>
          </p:txBody>
        </p:sp>
        <p:sp>
          <p:nvSpPr>
            <p:cNvPr id="87" name="Rectangle 111"/>
            <p:cNvSpPr>
              <a:spLocks noChangeArrowheads="1"/>
            </p:cNvSpPr>
            <p:nvPr/>
          </p:nvSpPr>
          <p:spPr bwMode="auto">
            <a:xfrm>
              <a:off x="2346" y="1687"/>
              <a:ext cx="11" cy="118"/>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a:endParaRPr lang="en-US">
                <a:latin typeface="+mn-lt"/>
              </a:endParaRPr>
            </a:p>
          </p:txBody>
        </p:sp>
        <p:sp>
          <p:nvSpPr>
            <p:cNvPr id="88" name="Rectangle 112"/>
            <p:cNvSpPr>
              <a:spLocks noChangeArrowheads="1"/>
            </p:cNvSpPr>
            <p:nvPr/>
          </p:nvSpPr>
          <p:spPr bwMode="auto">
            <a:xfrm>
              <a:off x="3507" y="1698"/>
              <a:ext cx="228" cy="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sz="1100" b="1">
                  <a:solidFill>
                    <a:srgbClr val="2659FF"/>
                  </a:solidFill>
                  <a:latin typeface="+mn-lt"/>
                </a:rPr>
                <a:t>break;</a:t>
              </a:r>
              <a:endParaRPr lang="en-US">
                <a:latin typeface="+mn-lt"/>
              </a:endParaRPr>
            </a:p>
          </p:txBody>
        </p:sp>
        <p:sp>
          <p:nvSpPr>
            <p:cNvPr id="89" name="Rectangle 113"/>
            <p:cNvSpPr>
              <a:spLocks noChangeArrowheads="1"/>
            </p:cNvSpPr>
            <p:nvPr/>
          </p:nvSpPr>
          <p:spPr bwMode="auto">
            <a:xfrm>
              <a:off x="3342" y="1676"/>
              <a:ext cx="718" cy="11"/>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a:endParaRPr lang="en-US">
                <a:latin typeface="+mn-lt"/>
              </a:endParaRPr>
            </a:p>
          </p:txBody>
        </p:sp>
        <p:sp>
          <p:nvSpPr>
            <p:cNvPr id="90" name="Rectangle 114"/>
            <p:cNvSpPr>
              <a:spLocks noChangeArrowheads="1"/>
            </p:cNvSpPr>
            <p:nvPr/>
          </p:nvSpPr>
          <p:spPr bwMode="auto">
            <a:xfrm>
              <a:off x="4049" y="1676"/>
              <a:ext cx="11" cy="129"/>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a:endParaRPr lang="en-US">
                <a:latin typeface="+mn-lt"/>
              </a:endParaRPr>
            </a:p>
          </p:txBody>
        </p:sp>
        <p:sp>
          <p:nvSpPr>
            <p:cNvPr id="91" name="Rectangle 115"/>
            <p:cNvSpPr>
              <a:spLocks noChangeArrowheads="1"/>
            </p:cNvSpPr>
            <p:nvPr/>
          </p:nvSpPr>
          <p:spPr bwMode="auto">
            <a:xfrm>
              <a:off x="3342" y="1794"/>
              <a:ext cx="707" cy="11"/>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a:endParaRPr lang="en-US">
                <a:latin typeface="+mn-lt"/>
              </a:endParaRPr>
            </a:p>
          </p:txBody>
        </p:sp>
        <p:sp>
          <p:nvSpPr>
            <p:cNvPr id="92" name="Rectangle 116"/>
            <p:cNvSpPr>
              <a:spLocks noChangeArrowheads="1"/>
            </p:cNvSpPr>
            <p:nvPr/>
          </p:nvSpPr>
          <p:spPr bwMode="auto">
            <a:xfrm>
              <a:off x="3342" y="1676"/>
              <a:ext cx="11" cy="118"/>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a:endParaRPr lang="en-US">
                <a:latin typeface="+mn-lt"/>
              </a:endParaRPr>
            </a:p>
          </p:txBody>
        </p:sp>
        <p:sp>
          <p:nvSpPr>
            <p:cNvPr id="93" name="Rectangle 117"/>
            <p:cNvSpPr>
              <a:spLocks noChangeArrowheads="1"/>
            </p:cNvSpPr>
            <p:nvPr/>
          </p:nvSpPr>
          <p:spPr bwMode="auto">
            <a:xfrm>
              <a:off x="1757" y="1376"/>
              <a:ext cx="165" cy="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sz="1100">
                  <a:solidFill>
                    <a:srgbClr val="000000"/>
                  </a:solidFill>
                  <a:latin typeface="+mn-lt"/>
                </a:rPr>
                <a:t>false</a:t>
              </a:r>
              <a:endParaRPr lang="en-US">
                <a:latin typeface="+mn-lt"/>
              </a:endParaRPr>
            </a:p>
          </p:txBody>
        </p:sp>
        <p:sp>
          <p:nvSpPr>
            <p:cNvPr id="94" name="Rectangle 118"/>
            <p:cNvSpPr>
              <a:spLocks noChangeArrowheads="1"/>
            </p:cNvSpPr>
            <p:nvPr/>
          </p:nvSpPr>
          <p:spPr bwMode="auto">
            <a:xfrm>
              <a:off x="1757" y="2951"/>
              <a:ext cx="165" cy="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sz="1100">
                  <a:solidFill>
                    <a:srgbClr val="000000"/>
                  </a:solidFill>
                  <a:latin typeface="+mn-lt"/>
                </a:rPr>
                <a:t>false</a:t>
              </a:r>
              <a:endParaRPr lang="en-US">
                <a:latin typeface="+mn-lt"/>
              </a:endParaRPr>
            </a:p>
          </p:txBody>
        </p:sp>
        <p:sp>
          <p:nvSpPr>
            <p:cNvPr id="95" name="Freeform 119"/>
            <p:cNvSpPr>
              <a:spLocks/>
            </p:cNvSpPr>
            <p:nvPr/>
          </p:nvSpPr>
          <p:spPr bwMode="auto">
            <a:xfrm>
              <a:off x="1296" y="2673"/>
              <a:ext cx="803" cy="278"/>
            </a:xfrm>
            <a:custGeom>
              <a:avLst/>
              <a:gdLst>
                <a:gd name="T0" fmla="*/ 418 w 803"/>
                <a:gd name="T1" fmla="*/ 10 h 278"/>
                <a:gd name="T2" fmla="*/ 32 w 803"/>
                <a:gd name="T3" fmla="*/ 139 h 278"/>
                <a:gd name="T4" fmla="*/ 32 w 803"/>
                <a:gd name="T5" fmla="*/ 139 h 278"/>
                <a:gd name="T6" fmla="*/ 32 w 803"/>
                <a:gd name="T7" fmla="*/ 128 h 278"/>
                <a:gd name="T8" fmla="*/ 418 w 803"/>
                <a:gd name="T9" fmla="*/ 267 h 278"/>
                <a:gd name="T10" fmla="*/ 418 w 803"/>
                <a:gd name="T11" fmla="*/ 278 h 278"/>
                <a:gd name="T12" fmla="*/ 418 w 803"/>
                <a:gd name="T13" fmla="*/ 267 h 278"/>
                <a:gd name="T14" fmla="*/ 803 w 803"/>
                <a:gd name="T15" fmla="*/ 128 h 278"/>
                <a:gd name="T16" fmla="*/ 803 w 803"/>
                <a:gd name="T17" fmla="*/ 128 h 278"/>
                <a:gd name="T18" fmla="*/ 803 w 803"/>
                <a:gd name="T19" fmla="*/ 128 h 278"/>
                <a:gd name="T20" fmla="*/ 803 w 803"/>
                <a:gd name="T21" fmla="*/ 139 h 278"/>
                <a:gd name="T22" fmla="*/ 418 w 803"/>
                <a:gd name="T23" fmla="*/ 278 h 278"/>
                <a:gd name="T24" fmla="*/ 418 w 803"/>
                <a:gd name="T25" fmla="*/ 278 h 278"/>
                <a:gd name="T26" fmla="*/ 418 w 803"/>
                <a:gd name="T27" fmla="*/ 278 h 278"/>
                <a:gd name="T28" fmla="*/ 32 w 803"/>
                <a:gd name="T29" fmla="*/ 139 h 278"/>
                <a:gd name="T30" fmla="*/ 0 w 803"/>
                <a:gd name="T31" fmla="*/ 128 h 278"/>
                <a:gd name="T32" fmla="*/ 32 w 803"/>
                <a:gd name="T33" fmla="*/ 128 h 278"/>
                <a:gd name="T34" fmla="*/ 418 w 803"/>
                <a:gd name="T35" fmla="*/ 0 h 278"/>
                <a:gd name="T36" fmla="*/ 418 w 803"/>
                <a:gd name="T37" fmla="*/ 10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03" h="278">
                  <a:moveTo>
                    <a:pt x="418" y="10"/>
                  </a:moveTo>
                  <a:lnTo>
                    <a:pt x="32" y="139"/>
                  </a:lnTo>
                  <a:lnTo>
                    <a:pt x="32" y="139"/>
                  </a:lnTo>
                  <a:lnTo>
                    <a:pt x="32" y="128"/>
                  </a:lnTo>
                  <a:lnTo>
                    <a:pt x="418" y="267"/>
                  </a:lnTo>
                  <a:lnTo>
                    <a:pt x="418" y="278"/>
                  </a:lnTo>
                  <a:lnTo>
                    <a:pt x="418" y="267"/>
                  </a:lnTo>
                  <a:lnTo>
                    <a:pt x="803" y="128"/>
                  </a:lnTo>
                  <a:lnTo>
                    <a:pt x="803" y="128"/>
                  </a:lnTo>
                  <a:lnTo>
                    <a:pt x="803" y="128"/>
                  </a:lnTo>
                  <a:lnTo>
                    <a:pt x="803" y="139"/>
                  </a:lnTo>
                  <a:lnTo>
                    <a:pt x="418" y="278"/>
                  </a:lnTo>
                  <a:lnTo>
                    <a:pt x="418" y="278"/>
                  </a:lnTo>
                  <a:lnTo>
                    <a:pt x="418" y="278"/>
                  </a:lnTo>
                  <a:lnTo>
                    <a:pt x="32" y="139"/>
                  </a:lnTo>
                  <a:lnTo>
                    <a:pt x="0" y="128"/>
                  </a:lnTo>
                  <a:lnTo>
                    <a:pt x="32" y="128"/>
                  </a:lnTo>
                  <a:lnTo>
                    <a:pt x="418" y="0"/>
                  </a:lnTo>
                  <a:lnTo>
                    <a:pt x="418" y="10"/>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a:latin typeface="+mn-lt"/>
              </a:endParaRPr>
            </a:p>
          </p:txBody>
        </p:sp>
        <p:sp>
          <p:nvSpPr>
            <p:cNvPr id="96" name="Freeform 120"/>
            <p:cNvSpPr>
              <a:spLocks/>
            </p:cNvSpPr>
            <p:nvPr/>
          </p:nvSpPr>
          <p:spPr bwMode="auto">
            <a:xfrm>
              <a:off x="1714" y="2673"/>
              <a:ext cx="385" cy="139"/>
            </a:xfrm>
            <a:custGeom>
              <a:avLst/>
              <a:gdLst>
                <a:gd name="T0" fmla="*/ 385 w 385"/>
                <a:gd name="T1" fmla="*/ 139 h 139"/>
                <a:gd name="T2" fmla="*/ 0 w 385"/>
                <a:gd name="T3" fmla="*/ 10 h 139"/>
                <a:gd name="T4" fmla="*/ 0 w 385"/>
                <a:gd name="T5" fmla="*/ 0 h 139"/>
                <a:gd name="T6" fmla="*/ 0 w 385"/>
                <a:gd name="T7" fmla="*/ 0 h 139"/>
                <a:gd name="T8" fmla="*/ 0 w 385"/>
                <a:gd name="T9" fmla="*/ 0 h 139"/>
                <a:gd name="T10" fmla="*/ 385 w 385"/>
                <a:gd name="T11" fmla="*/ 128 h 139"/>
                <a:gd name="T12" fmla="*/ 385 w 385"/>
                <a:gd name="T13" fmla="*/ 139 h 139"/>
              </a:gdLst>
              <a:ahLst/>
              <a:cxnLst>
                <a:cxn ang="0">
                  <a:pos x="T0" y="T1"/>
                </a:cxn>
                <a:cxn ang="0">
                  <a:pos x="T2" y="T3"/>
                </a:cxn>
                <a:cxn ang="0">
                  <a:pos x="T4" y="T5"/>
                </a:cxn>
                <a:cxn ang="0">
                  <a:pos x="T6" y="T7"/>
                </a:cxn>
                <a:cxn ang="0">
                  <a:pos x="T8" y="T9"/>
                </a:cxn>
                <a:cxn ang="0">
                  <a:pos x="T10" y="T11"/>
                </a:cxn>
                <a:cxn ang="0">
                  <a:pos x="T12" y="T13"/>
                </a:cxn>
              </a:cxnLst>
              <a:rect l="0" t="0" r="r" b="b"/>
              <a:pathLst>
                <a:path w="385" h="139">
                  <a:moveTo>
                    <a:pt x="385" y="139"/>
                  </a:moveTo>
                  <a:lnTo>
                    <a:pt x="0" y="10"/>
                  </a:lnTo>
                  <a:lnTo>
                    <a:pt x="0" y="0"/>
                  </a:lnTo>
                  <a:lnTo>
                    <a:pt x="0" y="0"/>
                  </a:lnTo>
                  <a:lnTo>
                    <a:pt x="0" y="0"/>
                  </a:lnTo>
                  <a:lnTo>
                    <a:pt x="385" y="128"/>
                  </a:lnTo>
                  <a:lnTo>
                    <a:pt x="385" y="139"/>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a:latin typeface="+mn-lt"/>
              </a:endParaRPr>
            </a:p>
          </p:txBody>
        </p:sp>
        <p:sp>
          <p:nvSpPr>
            <p:cNvPr id="97" name="Rectangle 121"/>
            <p:cNvSpPr>
              <a:spLocks noChangeArrowheads="1"/>
            </p:cNvSpPr>
            <p:nvPr/>
          </p:nvSpPr>
          <p:spPr bwMode="auto">
            <a:xfrm>
              <a:off x="1533" y="2769"/>
              <a:ext cx="157" cy="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sz="1100" b="1">
                  <a:solidFill>
                    <a:srgbClr val="2659FF"/>
                  </a:solidFill>
                  <a:latin typeface="+mn-lt"/>
                </a:rPr>
                <a:t>case</a:t>
              </a:r>
              <a:endParaRPr lang="en-US">
                <a:latin typeface="+mn-lt"/>
              </a:endParaRPr>
            </a:p>
          </p:txBody>
        </p:sp>
        <p:sp>
          <p:nvSpPr>
            <p:cNvPr id="98" name="Rectangle 122"/>
            <p:cNvSpPr>
              <a:spLocks noChangeArrowheads="1"/>
            </p:cNvSpPr>
            <p:nvPr/>
          </p:nvSpPr>
          <p:spPr bwMode="auto">
            <a:xfrm>
              <a:off x="1754" y="2769"/>
              <a:ext cx="24" cy="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sz="1100" b="1">
                  <a:solidFill>
                    <a:srgbClr val="000000"/>
                  </a:solidFill>
                  <a:latin typeface="+mn-lt"/>
                </a:rPr>
                <a:t>:</a:t>
              </a:r>
              <a:endParaRPr lang="en-US">
                <a:latin typeface="+mn-lt"/>
              </a:endParaRPr>
            </a:p>
          </p:txBody>
        </p:sp>
        <p:sp>
          <p:nvSpPr>
            <p:cNvPr id="99" name="Rectangle 123"/>
            <p:cNvSpPr>
              <a:spLocks noChangeArrowheads="1"/>
            </p:cNvSpPr>
            <p:nvPr/>
          </p:nvSpPr>
          <p:spPr bwMode="auto">
            <a:xfrm>
              <a:off x="1803" y="2758"/>
              <a:ext cx="54" cy="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sz="1100">
                  <a:solidFill>
                    <a:srgbClr val="000000"/>
                  </a:solidFill>
                  <a:latin typeface="+mn-lt"/>
                </a:rPr>
                <a:t> z</a:t>
              </a:r>
              <a:endParaRPr lang="en-US">
                <a:latin typeface="+mn-lt"/>
              </a:endParaRPr>
            </a:p>
          </p:txBody>
        </p:sp>
        <p:sp>
          <p:nvSpPr>
            <p:cNvPr id="100" name="Rectangle 124"/>
            <p:cNvSpPr>
              <a:spLocks noChangeArrowheads="1"/>
            </p:cNvSpPr>
            <p:nvPr/>
          </p:nvSpPr>
          <p:spPr bwMode="auto">
            <a:xfrm>
              <a:off x="2369" y="2769"/>
              <a:ext cx="157" cy="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sz="1100" b="1">
                  <a:solidFill>
                    <a:srgbClr val="2659FF"/>
                  </a:solidFill>
                  <a:latin typeface="+mn-lt"/>
                </a:rPr>
                <a:t>case</a:t>
              </a:r>
              <a:endParaRPr lang="en-US">
                <a:latin typeface="+mn-lt"/>
              </a:endParaRPr>
            </a:p>
          </p:txBody>
        </p:sp>
        <p:sp>
          <p:nvSpPr>
            <p:cNvPr id="101" name="Rectangle 125"/>
            <p:cNvSpPr>
              <a:spLocks noChangeArrowheads="1"/>
            </p:cNvSpPr>
            <p:nvPr/>
          </p:nvSpPr>
          <p:spPr bwMode="auto">
            <a:xfrm>
              <a:off x="2545" y="2758"/>
              <a:ext cx="379" cy="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sz="1100">
                  <a:solidFill>
                    <a:srgbClr val="000000"/>
                  </a:solidFill>
                  <a:latin typeface="+mn-lt"/>
                </a:rPr>
                <a:t> z action(s)</a:t>
              </a:r>
              <a:endParaRPr lang="en-US">
                <a:latin typeface="+mn-lt"/>
              </a:endParaRPr>
            </a:p>
          </p:txBody>
        </p:sp>
        <p:sp>
          <p:nvSpPr>
            <p:cNvPr id="102" name="Rectangle 126"/>
            <p:cNvSpPr>
              <a:spLocks noChangeArrowheads="1"/>
            </p:cNvSpPr>
            <p:nvPr/>
          </p:nvSpPr>
          <p:spPr bwMode="auto">
            <a:xfrm>
              <a:off x="2357" y="2748"/>
              <a:ext cx="739" cy="10"/>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a:endParaRPr lang="en-US">
                <a:latin typeface="+mn-lt"/>
              </a:endParaRPr>
            </a:p>
          </p:txBody>
        </p:sp>
        <p:sp>
          <p:nvSpPr>
            <p:cNvPr id="103" name="Rectangle 127"/>
            <p:cNvSpPr>
              <a:spLocks noChangeArrowheads="1"/>
            </p:cNvSpPr>
            <p:nvPr/>
          </p:nvSpPr>
          <p:spPr bwMode="auto">
            <a:xfrm>
              <a:off x="3085" y="2748"/>
              <a:ext cx="11" cy="128"/>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a:endParaRPr lang="en-US">
                <a:latin typeface="+mn-lt"/>
              </a:endParaRPr>
            </a:p>
          </p:txBody>
        </p:sp>
        <p:sp>
          <p:nvSpPr>
            <p:cNvPr id="104" name="Rectangle 128"/>
            <p:cNvSpPr>
              <a:spLocks noChangeArrowheads="1"/>
            </p:cNvSpPr>
            <p:nvPr/>
          </p:nvSpPr>
          <p:spPr bwMode="auto">
            <a:xfrm>
              <a:off x="2357" y="2865"/>
              <a:ext cx="728" cy="11"/>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a:endParaRPr lang="en-US">
                <a:latin typeface="+mn-lt"/>
              </a:endParaRPr>
            </a:p>
          </p:txBody>
        </p:sp>
        <p:sp>
          <p:nvSpPr>
            <p:cNvPr id="105" name="Rectangle 129"/>
            <p:cNvSpPr>
              <a:spLocks noChangeArrowheads="1"/>
            </p:cNvSpPr>
            <p:nvPr/>
          </p:nvSpPr>
          <p:spPr bwMode="auto">
            <a:xfrm>
              <a:off x="2357" y="2748"/>
              <a:ext cx="10" cy="117"/>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a:endParaRPr lang="en-US">
                <a:latin typeface="+mn-lt"/>
              </a:endParaRPr>
            </a:p>
          </p:txBody>
        </p:sp>
        <p:sp>
          <p:nvSpPr>
            <p:cNvPr id="106" name="Rectangle 130"/>
            <p:cNvSpPr>
              <a:spLocks noChangeArrowheads="1"/>
            </p:cNvSpPr>
            <p:nvPr/>
          </p:nvSpPr>
          <p:spPr bwMode="auto">
            <a:xfrm>
              <a:off x="3507" y="2769"/>
              <a:ext cx="228" cy="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sz="1100" b="1">
                  <a:solidFill>
                    <a:srgbClr val="2659FF"/>
                  </a:solidFill>
                  <a:latin typeface="+mn-lt"/>
                </a:rPr>
                <a:t>break;</a:t>
              </a:r>
              <a:endParaRPr lang="en-US">
                <a:latin typeface="+mn-lt"/>
              </a:endParaRPr>
            </a:p>
          </p:txBody>
        </p:sp>
        <p:sp>
          <p:nvSpPr>
            <p:cNvPr id="107" name="Rectangle 131"/>
            <p:cNvSpPr>
              <a:spLocks noChangeArrowheads="1"/>
            </p:cNvSpPr>
            <p:nvPr/>
          </p:nvSpPr>
          <p:spPr bwMode="auto">
            <a:xfrm>
              <a:off x="3332" y="2748"/>
              <a:ext cx="717" cy="10"/>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a:endParaRPr lang="en-US">
                <a:latin typeface="+mn-lt"/>
              </a:endParaRPr>
            </a:p>
          </p:txBody>
        </p:sp>
        <p:sp>
          <p:nvSpPr>
            <p:cNvPr id="108" name="Rectangle 132"/>
            <p:cNvSpPr>
              <a:spLocks noChangeArrowheads="1"/>
            </p:cNvSpPr>
            <p:nvPr/>
          </p:nvSpPr>
          <p:spPr bwMode="auto">
            <a:xfrm>
              <a:off x="4039" y="2748"/>
              <a:ext cx="10" cy="139"/>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a:endParaRPr lang="en-US">
                <a:latin typeface="+mn-lt"/>
              </a:endParaRPr>
            </a:p>
          </p:txBody>
        </p:sp>
        <p:sp>
          <p:nvSpPr>
            <p:cNvPr id="109" name="Rectangle 133"/>
            <p:cNvSpPr>
              <a:spLocks noChangeArrowheads="1"/>
            </p:cNvSpPr>
            <p:nvPr/>
          </p:nvSpPr>
          <p:spPr bwMode="auto">
            <a:xfrm>
              <a:off x="3332" y="2876"/>
              <a:ext cx="707" cy="11"/>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a:endParaRPr lang="en-US">
                <a:latin typeface="+mn-lt"/>
              </a:endParaRPr>
            </a:p>
          </p:txBody>
        </p:sp>
        <p:sp>
          <p:nvSpPr>
            <p:cNvPr id="110" name="Rectangle 134"/>
            <p:cNvSpPr>
              <a:spLocks noChangeArrowheads="1"/>
            </p:cNvSpPr>
            <p:nvPr/>
          </p:nvSpPr>
          <p:spPr bwMode="auto">
            <a:xfrm>
              <a:off x="3332" y="2748"/>
              <a:ext cx="10" cy="128"/>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a:endParaRPr lang="en-US">
                <a:latin typeface="+mn-lt"/>
              </a:endParaRPr>
            </a:p>
          </p:txBody>
        </p:sp>
        <p:sp>
          <p:nvSpPr>
            <p:cNvPr id="111" name="Rectangle 135"/>
            <p:cNvSpPr>
              <a:spLocks noChangeArrowheads="1"/>
            </p:cNvSpPr>
            <p:nvPr/>
          </p:nvSpPr>
          <p:spPr bwMode="auto">
            <a:xfrm>
              <a:off x="1307" y="3133"/>
              <a:ext cx="259" cy="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sz="1100" b="1">
                  <a:solidFill>
                    <a:srgbClr val="2659FF"/>
                  </a:solidFill>
                  <a:latin typeface="+mn-lt"/>
                </a:rPr>
                <a:t>default</a:t>
              </a:r>
              <a:endParaRPr lang="en-US">
                <a:latin typeface="+mn-lt"/>
              </a:endParaRPr>
            </a:p>
          </p:txBody>
        </p:sp>
        <p:sp>
          <p:nvSpPr>
            <p:cNvPr id="112" name="Rectangle 136"/>
            <p:cNvSpPr>
              <a:spLocks noChangeArrowheads="1"/>
            </p:cNvSpPr>
            <p:nvPr/>
          </p:nvSpPr>
          <p:spPr bwMode="auto">
            <a:xfrm>
              <a:off x="1652" y="3123"/>
              <a:ext cx="324" cy="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sz="1100">
                  <a:solidFill>
                    <a:srgbClr val="000000"/>
                  </a:solidFill>
                  <a:latin typeface="+mn-lt"/>
                </a:rPr>
                <a:t> action(s)</a:t>
              </a:r>
              <a:endParaRPr lang="en-US">
                <a:latin typeface="+mn-lt"/>
              </a:endParaRPr>
            </a:p>
          </p:txBody>
        </p:sp>
        <p:sp>
          <p:nvSpPr>
            <p:cNvPr id="113" name="Rectangle 137"/>
            <p:cNvSpPr>
              <a:spLocks noChangeArrowheads="1"/>
            </p:cNvSpPr>
            <p:nvPr/>
          </p:nvSpPr>
          <p:spPr bwMode="auto">
            <a:xfrm>
              <a:off x="1307" y="3112"/>
              <a:ext cx="825" cy="11"/>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a:endParaRPr lang="en-US">
                <a:latin typeface="+mn-lt"/>
              </a:endParaRPr>
            </a:p>
          </p:txBody>
        </p:sp>
        <p:sp>
          <p:nvSpPr>
            <p:cNvPr id="114" name="Rectangle 138"/>
            <p:cNvSpPr>
              <a:spLocks noChangeArrowheads="1"/>
            </p:cNvSpPr>
            <p:nvPr/>
          </p:nvSpPr>
          <p:spPr bwMode="auto">
            <a:xfrm>
              <a:off x="2121" y="3112"/>
              <a:ext cx="11" cy="139"/>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a:endParaRPr lang="en-US">
                <a:latin typeface="+mn-lt"/>
              </a:endParaRPr>
            </a:p>
          </p:txBody>
        </p:sp>
        <p:sp>
          <p:nvSpPr>
            <p:cNvPr id="115" name="Rectangle 139"/>
            <p:cNvSpPr>
              <a:spLocks noChangeArrowheads="1"/>
            </p:cNvSpPr>
            <p:nvPr/>
          </p:nvSpPr>
          <p:spPr bwMode="auto">
            <a:xfrm>
              <a:off x="1307" y="3240"/>
              <a:ext cx="814" cy="11"/>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a:endParaRPr lang="en-US">
                <a:latin typeface="+mn-lt"/>
              </a:endParaRPr>
            </a:p>
          </p:txBody>
        </p:sp>
        <p:sp>
          <p:nvSpPr>
            <p:cNvPr id="116" name="Rectangle 140"/>
            <p:cNvSpPr>
              <a:spLocks noChangeArrowheads="1"/>
            </p:cNvSpPr>
            <p:nvPr/>
          </p:nvSpPr>
          <p:spPr bwMode="auto">
            <a:xfrm>
              <a:off x="1307" y="3112"/>
              <a:ext cx="10" cy="128"/>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a:endParaRPr lang="en-US">
                <a:latin typeface="+mn-lt"/>
              </a:endParaRPr>
            </a:p>
          </p:txBody>
        </p:sp>
        <p:sp>
          <p:nvSpPr>
            <p:cNvPr id="117" name="Rectangle 141"/>
            <p:cNvSpPr>
              <a:spLocks noChangeArrowheads="1"/>
            </p:cNvSpPr>
            <p:nvPr/>
          </p:nvSpPr>
          <p:spPr bwMode="auto">
            <a:xfrm>
              <a:off x="2081" y="1584"/>
              <a:ext cx="148" cy="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sz="1100">
                  <a:solidFill>
                    <a:srgbClr val="000000"/>
                  </a:solidFill>
                  <a:latin typeface="+mn-lt"/>
                </a:rPr>
                <a:t>true</a:t>
              </a:r>
              <a:endParaRPr lang="en-US">
                <a:latin typeface="+mn-lt"/>
              </a:endParaRPr>
            </a:p>
          </p:txBody>
        </p:sp>
        <p:sp>
          <p:nvSpPr>
            <p:cNvPr id="118" name="Rectangle 142"/>
            <p:cNvSpPr>
              <a:spLocks noChangeArrowheads="1"/>
            </p:cNvSpPr>
            <p:nvPr/>
          </p:nvSpPr>
          <p:spPr bwMode="auto">
            <a:xfrm>
              <a:off x="2099" y="2640"/>
              <a:ext cx="214" cy="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eaLnBrk="0" hangingPunct="0"/>
              <a:r>
                <a:rPr lang="en-US" sz="1100">
                  <a:solidFill>
                    <a:srgbClr val="000000"/>
                  </a:solidFill>
                  <a:latin typeface="+mn-lt"/>
                </a:rPr>
                <a:t>true</a:t>
              </a:r>
              <a:endParaRPr lang="en-US">
                <a:latin typeface="+mn-lt"/>
              </a:endParaRPr>
            </a:p>
          </p:txBody>
        </p:sp>
        <p:sp>
          <p:nvSpPr>
            <p:cNvPr id="119" name="Freeform 143"/>
            <p:cNvSpPr>
              <a:spLocks/>
            </p:cNvSpPr>
            <p:nvPr/>
          </p:nvSpPr>
          <p:spPr bwMode="auto">
            <a:xfrm>
              <a:off x="1328" y="1601"/>
              <a:ext cx="771" cy="268"/>
            </a:xfrm>
            <a:custGeom>
              <a:avLst/>
              <a:gdLst>
                <a:gd name="T0" fmla="*/ 386 w 771"/>
                <a:gd name="T1" fmla="*/ 0 h 268"/>
                <a:gd name="T2" fmla="*/ 0 w 771"/>
                <a:gd name="T3" fmla="*/ 129 h 268"/>
                <a:gd name="T4" fmla="*/ 386 w 771"/>
                <a:gd name="T5" fmla="*/ 268 h 268"/>
                <a:gd name="T6" fmla="*/ 771 w 771"/>
                <a:gd name="T7" fmla="*/ 129 h 268"/>
                <a:gd name="T8" fmla="*/ 386 w 771"/>
                <a:gd name="T9" fmla="*/ 0 h 268"/>
              </a:gdLst>
              <a:ahLst/>
              <a:cxnLst>
                <a:cxn ang="0">
                  <a:pos x="T0" y="T1"/>
                </a:cxn>
                <a:cxn ang="0">
                  <a:pos x="T2" y="T3"/>
                </a:cxn>
                <a:cxn ang="0">
                  <a:pos x="T4" y="T5"/>
                </a:cxn>
                <a:cxn ang="0">
                  <a:pos x="T6" y="T7"/>
                </a:cxn>
                <a:cxn ang="0">
                  <a:pos x="T8" y="T9"/>
                </a:cxn>
              </a:cxnLst>
              <a:rect l="0" t="0" r="r" b="b"/>
              <a:pathLst>
                <a:path w="771" h="268">
                  <a:moveTo>
                    <a:pt x="386" y="0"/>
                  </a:moveTo>
                  <a:lnTo>
                    <a:pt x="0" y="129"/>
                  </a:lnTo>
                  <a:lnTo>
                    <a:pt x="386" y="268"/>
                  </a:lnTo>
                  <a:lnTo>
                    <a:pt x="771" y="129"/>
                  </a:lnTo>
                  <a:lnTo>
                    <a:pt x="386" y="0"/>
                  </a:lnTo>
                  <a:close/>
                </a:path>
              </a:pathLst>
            </a:custGeom>
            <a:solidFill>
              <a:srgbClr val="99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a:latin typeface="+mn-lt"/>
              </a:endParaRPr>
            </a:p>
          </p:txBody>
        </p:sp>
        <p:sp>
          <p:nvSpPr>
            <p:cNvPr id="120" name="Freeform 144"/>
            <p:cNvSpPr>
              <a:spLocks/>
            </p:cNvSpPr>
            <p:nvPr/>
          </p:nvSpPr>
          <p:spPr bwMode="auto">
            <a:xfrm>
              <a:off x="1296" y="1601"/>
              <a:ext cx="803" cy="279"/>
            </a:xfrm>
            <a:custGeom>
              <a:avLst/>
              <a:gdLst>
                <a:gd name="T0" fmla="*/ 418 w 803"/>
                <a:gd name="T1" fmla="*/ 11 h 279"/>
                <a:gd name="T2" fmla="*/ 32 w 803"/>
                <a:gd name="T3" fmla="*/ 139 h 279"/>
                <a:gd name="T4" fmla="*/ 32 w 803"/>
                <a:gd name="T5" fmla="*/ 139 h 279"/>
                <a:gd name="T6" fmla="*/ 32 w 803"/>
                <a:gd name="T7" fmla="*/ 129 h 279"/>
                <a:gd name="T8" fmla="*/ 418 w 803"/>
                <a:gd name="T9" fmla="*/ 268 h 279"/>
                <a:gd name="T10" fmla="*/ 418 w 803"/>
                <a:gd name="T11" fmla="*/ 279 h 279"/>
                <a:gd name="T12" fmla="*/ 418 w 803"/>
                <a:gd name="T13" fmla="*/ 268 h 279"/>
                <a:gd name="T14" fmla="*/ 803 w 803"/>
                <a:gd name="T15" fmla="*/ 129 h 279"/>
                <a:gd name="T16" fmla="*/ 803 w 803"/>
                <a:gd name="T17" fmla="*/ 129 h 279"/>
                <a:gd name="T18" fmla="*/ 803 w 803"/>
                <a:gd name="T19" fmla="*/ 129 h 279"/>
                <a:gd name="T20" fmla="*/ 803 w 803"/>
                <a:gd name="T21" fmla="*/ 139 h 279"/>
                <a:gd name="T22" fmla="*/ 418 w 803"/>
                <a:gd name="T23" fmla="*/ 279 h 279"/>
                <a:gd name="T24" fmla="*/ 418 w 803"/>
                <a:gd name="T25" fmla="*/ 279 h 279"/>
                <a:gd name="T26" fmla="*/ 418 w 803"/>
                <a:gd name="T27" fmla="*/ 279 h 279"/>
                <a:gd name="T28" fmla="*/ 32 w 803"/>
                <a:gd name="T29" fmla="*/ 139 h 279"/>
                <a:gd name="T30" fmla="*/ 0 w 803"/>
                <a:gd name="T31" fmla="*/ 129 h 279"/>
                <a:gd name="T32" fmla="*/ 32 w 803"/>
                <a:gd name="T33" fmla="*/ 129 h 279"/>
                <a:gd name="T34" fmla="*/ 418 w 803"/>
                <a:gd name="T35" fmla="*/ 0 h 279"/>
                <a:gd name="T36" fmla="*/ 418 w 803"/>
                <a:gd name="T37" fmla="*/ 11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03" h="279">
                  <a:moveTo>
                    <a:pt x="418" y="11"/>
                  </a:moveTo>
                  <a:lnTo>
                    <a:pt x="32" y="139"/>
                  </a:lnTo>
                  <a:lnTo>
                    <a:pt x="32" y="139"/>
                  </a:lnTo>
                  <a:lnTo>
                    <a:pt x="32" y="129"/>
                  </a:lnTo>
                  <a:lnTo>
                    <a:pt x="418" y="268"/>
                  </a:lnTo>
                  <a:lnTo>
                    <a:pt x="418" y="279"/>
                  </a:lnTo>
                  <a:lnTo>
                    <a:pt x="418" y="268"/>
                  </a:lnTo>
                  <a:lnTo>
                    <a:pt x="803" y="129"/>
                  </a:lnTo>
                  <a:lnTo>
                    <a:pt x="803" y="129"/>
                  </a:lnTo>
                  <a:lnTo>
                    <a:pt x="803" y="129"/>
                  </a:lnTo>
                  <a:lnTo>
                    <a:pt x="803" y="139"/>
                  </a:lnTo>
                  <a:lnTo>
                    <a:pt x="418" y="279"/>
                  </a:lnTo>
                  <a:lnTo>
                    <a:pt x="418" y="279"/>
                  </a:lnTo>
                  <a:lnTo>
                    <a:pt x="418" y="279"/>
                  </a:lnTo>
                  <a:lnTo>
                    <a:pt x="32" y="139"/>
                  </a:lnTo>
                  <a:lnTo>
                    <a:pt x="0" y="129"/>
                  </a:lnTo>
                  <a:lnTo>
                    <a:pt x="32" y="129"/>
                  </a:lnTo>
                  <a:lnTo>
                    <a:pt x="418" y="0"/>
                  </a:lnTo>
                  <a:lnTo>
                    <a:pt x="418" y="11"/>
                  </a:lnTo>
                  <a:close/>
                </a:path>
              </a:pathLst>
            </a:cu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a:latin typeface="+mn-lt"/>
              </a:endParaRPr>
            </a:p>
          </p:txBody>
        </p:sp>
        <p:sp>
          <p:nvSpPr>
            <p:cNvPr id="121" name="Freeform 145"/>
            <p:cNvSpPr>
              <a:spLocks/>
            </p:cNvSpPr>
            <p:nvPr/>
          </p:nvSpPr>
          <p:spPr bwMode="auto">
            <a:xfrm>
              <a:off x="1714" y="1601"/>
              <a:ext cx="385" cy="139"/>
            </a:xfrm>
            <a:custGeom>
              <a:avLst/>
              <a:gdLst>
                <a:gd name="T0" fmla="*/ 385 w 385"/>
                <a:gd name="T1" fmla="*/ 139 h 139"/>
                <a:gd name="T2" fmla="*/ 0 w 385"/>
                <a:gd name="T3" fmla="*/ 11 h 139"/>
                <a:gd name="T4" fmla="*/ 0 w 385"/>
                <a:gd name="T5" fmla="*/ 0 h 139"/>
                <a:gd name="T6" fmla="*/ 0 w 385"/>
                <a:gd name="T7" fmla="*/ 0 h 139"/>
                <a:gd name="T8" fmla="*/ 0 w 385"/>
                <a:gd name="T9" fmla="*/ 0 h 139"/>
                <a:gd name="T10" fmla="*/ 385 w 385"/>
                <a:gd name="T11" fmla="*/ 129 h 139"/>
                <a:gd name="T12" fmla="*/ 385 w 385"/>
                <a:gd name="T13" fmla="*/ 139 h 139"/>
              </a:gdLst>
              <a:ahLst/>
              <a:cxnLst>
                <a:cxn ang="0">
                  <a:pos x="T0" y="T1"/>
                </a:cxn>
                <a:cxn ang="0">
                  <a:pos x="T2" y="T3"/>
                </a:cxn>
                <a:cxn ang="0">
                  <a:pos x="T4" y="T5"/>
                </a:cxn>
                <a:cxn ang="0">
                  <a:pos x="T6" y="T7"/>
                </a:cxn>
                <a:cxn ang="0">
                  <a:pos x="T8" y="T9"/>
                </a:cxn>
                <a:cxn ang="0">
                  <a:pos x="T10" y="T11"/>
                </a:cxn>
                <a:cxn ang="0">
                  <a:pos x="T12" y="T13"/>
                </a:cxn>
              </a:cxnLst>
              <a:rect l="0" t="0" r="r" b="b"/>
              <a:pathLst>
                <a:path w="385" h="139">
                  <a:moveTo>
                    <a:pt x="385" y="139"/>
                  </a:moveTo>
                  <a:lnTo>
                    <a:pt x="0" y="11"/>
                  </a:lnTo>
                  <a:lnTo>
                    <a:pt x="0" y="0"/>
                  </a:lnTo>
                  <a:lnTo>
                    <a:pt x="0" y="0"/>
                  </a:lnTo>
                  <a:lnTo>
                    <a:pt x="0" y="0"/>
                  </a:lnTo>
                  <a:lnTo>
                    <a:pt x="385" y="129"/>
                  </a:lnTo>
                  <a:lnTo>
                    <a:pt x="385" y="139"/>
                  </a:lnTo>
                  <a:close/>
                </a:path>
              </a:pathLst>
            </a:cu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a:latin typeface="+mn-lt"/>
              </a:endParaRPr>
            </a:p>
          </p:txBody>
        </p:sp>
        <p:sp>
          <p:nvSpPr>
            <p:cNvPr id="122" name="Freeform 146"/>
            <p:cNvSpPr>
              <a:spLocks/>
            </p:cNvSpPr>
            <p:nvPr/>
          </p:nvSpPr>
          <p:spPr bwMode="auto">
            <a:xfrm>
              <a:off x="1296" y="1601"/>
              <a:ext cx="803" cy="279"/>
            </a:xfrm>
            <a:custGeom>
              <a:avLst/>
              <a:gdLst>
                <a:gd name="T0" fmla="*/ 418 w 803"/>
                <a:gd name="T1" fmla="*/ 11 h 279"/>
                <a:gd name="T2" fmla="*/ 32 w 803"/>
                <a:gd name="T3" fmla="*/ 139 h 279"/>
                <a:gd name="T4" fmla="*/ 32 w 803"/>
                <a:gd name="T5" fmla="*/ 139 h 279"/>
                <a:gd name="T6" fmla="*/ 32 w 803"/>
                <a:gd name="T7" fmla="*/ 129 h 279"/>
                <a:gd name="T8" fmla="*/ 418 w 803"/>
                <a:gd name="T9" fmla="*/ 268 h 279"/>
                <a:gd name="T10" fmla="*/ 418 w 803"/>
                <a:gd name="T11" fmla="*/ 279 h 279"/>
                <a:gd name="T12" fmla="*/ 418 w 803"/>
                <a:gd name="T13" fmla="*/ 268 h 279"/>
                <a:gd name="T14" fmla="*/ 803 w 803"/>
                <a:gd name="T15" fmla="*/ 129 h 279"/>
                <a:gd name="T16" fmla="*/ 803 w 803"/>
                <a:gd name="T17" fmla="*/ 129 h 279"/>
                <a:gd name="T18" fmla="*/ 803 w 803"/>
                <a:gd name="T19" fmla="*/ 129 h 279"/>
                <a:gd name="T20" fmla="*/ 803 w 803"/>
                <a:gd name="T21" fmla="*/ 139 h 279"/>
                <a:gd name="T22" fmla="*/ 418 w 803"/>
                <a:gd name="T23" fmla="*/ 279 h 279"/>
                <a:gd name="T24" fmla="*/ 418 w 803"/>
                <a:gd name="T25" fmla="*/ 279 h 279"/>
                <a:gd name="T26" fmla="*/ 418 w 803"/>
                <a:gd name="T27" fmla="*/ 279 h 279"/>
                <a:gd name="T28" fmla="*/ 32 w 803"/>
                <a:gd name="T29" fmla="*/ 139 h 279"/>
                <a:gd name="T30" fmla="*/ 0 w 803"/>
                <a:gd name="T31" fmla="*/ 129 h 279"/>
                <a:gd name="T32" fmla="*/ 32 w 803"/>
                <a:gd name="T33" fmla="*/ 129 h 279"/>
                <a:gd name="T34" fmla="*/ 418 w 803"/>
                <a:gd name="T35" fmla="*/ 0 h 279"/>
                <a:gd name="T36" fmla="*/ 418 w 803"/>
                <a:gd name="T37" fmla="*/ 11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03" h="279">
                  <a:moveTo>
                    <a:pt x="418" y="11"/>
                  </a:moveTo>
                  <a:lnTo>
                    <a:pt x="32" y="139"/>
                  </a:lnTo>
                  <a:lnTo>
                    <a:pt x="32" y="139"/>
                  </a:lnTo>
                  <a:lnTo>
                    <a:pt x="32" y="129"/>
                  </a:lnTo>
                  <a:lnTo>
                    <a:pt x="418" y="268"/>
                  </a:lnTo>
                  <a:lnTo>
                    <a:pt x="418" y="279"/>
                  </a:lnTo>
                  <a:lnTo>
                    <a:pt x="418" y="268"/>
                  </a:lnTo>
                  <a:lnTo>
                    <a:pt x="803" y="129"/>
                  </a:lnTo>
                  <a:lnTo>
                    <a:pt x="803" y="129"/>
                  </a:lnTo>
                  <a:lnTo>
                    <a:pt x="803" y="129"/>
                  </a:lnTo>
                  <a:lnTo>
                    <a:pt x="803" y="139"/>
                  </a:lnTo>
                  <a:lnTo>
                    <a:pt x="418" y="279"/>
                  </a:lnTo>
                  <a:lnTo>
                    <a:pt x="418" y="279"/>
                  </a:lnTo>
                  <a:lnTo>
                    <a:pt x="418" y="279"/>
                  </a:lnTo>
                  <a:lnTo>
                    <a:pt x="32" y="139"/>
                  </a:lnTo>
                  <a:lnTo>
                    <a:pt x="0" y="129"/>
                  </a:lnTo>
                  <a:lnTo>
                    <a:pt x="32" y="129"/>
                  </a:lnTo>
                  <a:lnTo>
                    <a:pt x="418" y="0"/>
                  </a:lnTo>
                  <a:lnTo>
                    <a:pt x="418" y="11"/>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a:latin typeface="+mn-lt"/>
              </a:endParaRPr>
            </a:p>
          </p:txBody>
        </p:sp>
        <p:sp>
          <p:nvSpPr>
            <p:cNvPr id="123" name="Freeform 147"/>
            <p:cNvSpPr>
              <a:spLocks/>
            </p:cNvSpPr>
            <p:nvPr/>
          </p:nvSpPr>
          <p:spPr bwMode="auto">
            <a:xfrm>
              <a:off x="1714" y="1601"/>
              <a:ext cx="385" cy="139"/>
            </a:xfrm>
            <a:custGeom>
              <a:avLst/>
              <a:gdLst>
                <a:gd name="T0" fmla="*/ 385 w 385"/>
                <a:gd name="T1" fmla="*/ 139 h 139"/>
                <a:gd name="T2" fmla="*/ 0 w 385"/>
                <a:gd name="T3" fmla="*/ 11 h 139"/>
                <a:gd name="T4" fmla="*/ 0 w 385"/>
                <a:gd name="T5" fmla="*/ 0 h 139"/>
                <a:gd name="T6" fmla="*/ 0 w 385"/>
                <a:gd name="T7" fmla="*/ 0 h 139"/>
                <a:gd name="T8" fmla="*/ 0 w 385"/>
                <a:gd name="T9" fmla="*/ 0 h 139"/>
                <a:gd name="T10" fmla="*/ 385 w 385"/>
                <a:gd name="T11" fmla="*/ 129 h 139"/>
                <a:gd name="T12" fmla="*/ 385 w 385"/>
                <a:gd name="T13" fmla="*/ 139 h 139"/>
              </a:gdLst>
              <a:ahLst/>
              <a:cxnLst>
                <a:cxn ang="0">
                  <a:pos x="T0" y="T1"/>
                </a:cxn>
                <a:cxn ang="0">
                  <a:pos x="T2" y="T3"/>
                </a:cxn>
                <a:cxn ang="0">
                  <a:pos x="T4" y="T5"/>
                </a:cxn>
                <a:cxn ang="0">
                  <a:pos x="T6" y="T7"/>
                </a:cxn>
                <a:cxn ang="0">
                  <a:pos x="T8" y="T9"/>
                </a:cxn>
                <a:cxn ang="0">
                  <a:pos x="T10" y="T11"/>
                </a:cxn>
                <a:cxn ang="0">
                  <a:pos x="T12" y="T13"/>
                </a:cxn>
              </a:cxnLst>
              <a:rect l="0" t="0" r="r" b="b"/>
              <a:pathLst>
                <a:path w="385" h="139">
                  <a:moveTo>
                    <a:pt x="385" y="139"/>
                  </a:moveTo>
                  <a:lnTo>
                    <a:pt x="0" y="11"/>
                  </a:lnTo>
                  <a:lnTo>
                    <a:pt x="0" y="0"/>
                  </a:lnTo>
                  <a:lnTo>
                    <a:pt x="0" y="0"/>
                  </a:lnTo>
                  <a:lnTo>
                    <a:pt x="0" y="0"/>
                  </a:lnTo>
                  <a:lnTo>
                    <a:pt x="385" y="129"/>
                  </a:lnTo>
                  <a:lnTo>
                    <a:pt x="385" y="139"/>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a:latin typeface="+mn-lt"/>
              </a:endParaRPr>
            </a:p>
          </p:txBody>
        </p:sp>
        <p:sp>
          <p:nvSpPr>
            <p:cNvPr id="124" name="Rectangle 148"/>
            <p:cNvSpPr>
              <a:spLocks noChangeArrowheads="1"/>
            </p:cNvSpPr>
            <p:nvPr/>
          </p:nvSpPr>
          <p:spPr bwMode="auto">
            <a:xfrm>
              <a:off x="1522" y="1698"/>
              <a:ext cx="157" cy="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sz="1100" b="1">
                  <a:solidFill>
                    <a:srgbClr val="2659FF"/>
                  </a:solidFill>
                  <a:latin typeface="+mn-lt"/>
                </a:rPr>
                <a:t>case</a:t>
              </a:r>
              <a:endParaRPr lang="en-US">
                <a:latin typeface="+mn-lt"/>
              </a:endParaRPr>
            </a:p>
          </p:txBody>
        </p:sp>
        <p:sp>
          <p:nvSpPr>
            <p:cNvPr id="125" name="Rectangle 149"/>
            <p:cNvSpPr>
              <a:spLocks noChangeArrowheads="1"/>
            </p:cNvSpPr>
            <p:nvPr/>
          </p:nvSpPr>
          <p:spPr bwMode="auto">
            <a:xfrm>
              <a:off x="1743" y="1698"/>
              <a:ext cx="24" cy="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sz="1100" b="1">
                  <a:solidFill>
                    <a:srgbClr val="000000"/>
                  </a:solidFill>
                  <a:latin typeface="+mn-lt"/>
                </a:rPr>
                <a:t>:</a:t>
              </a:r>
              <a:endParaRPr lang="en-US">
                <a:latin typeface="+mn-lt"/>
              </a:endParaRPr>
            </a:p>
          </p:txBody>
        </p:sp>
        <p:sp>
          <p:nvSpPr>
            <p:cNvPr id="126" name="Rectangle 150"/>
            <p:cNvSpPr>
              <a:spLocks noChangeArrowheads="1"/>
            </p:cNvSpPr>
            <p:nvPr/>
          </p:nvSpPr>
          <p:spPr bwMode="auto">
            <a:xfrm>
              <a:off x="1792" y="1687"/>
              <a:ext cx="65" cy="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sz="1100">
                  <a:solidFill>
                    <a:srgbClr val="000000"/>
                  </a:solidFill>
                  <a:latin typeface="+mn-lt"/>
                </a:rPr>
                <a:t> b</a:t>
              </a:r>
              <a:endParaRPr lang="en-US">
                <a:latin typeface="+mn-lt"/>
              </a:endParaRPr>
            </a:p>
          </p:txBody>
        </p:sp>
        <p:sp>
          <p:nvSpPr>
            <p:cNvPr id="127" name="Rectangle 151"/>
            <p:cNvSpPr>
              <a:spLocks noChangeArrowheads="1"/>
            </p:cNvSpPr>
            <p:nvPr/>
          </p:nvSpPr>
          <p:spPr bwMode="auto">
            <a:xfrm>
              <a:off x="1703" y="3240"/>
              <a:ext cx="11" cy="1"/>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a:endParaRPr lang="en-US">
                <a:latin typeface="+mn-lt"/>
              </a:endParaRPr>
            </a:p>
          </p:txBody>
        </p:sp>
        <p:sp>
          <p:nvSpPr>
            <p:cNvPr id="128" name="Oval 152"/>
            <p:cNvSpPr>
              <a:spLocks noChangeArrowheads="1"/>
            </p:cNvSpPr>
            <p:nvPr/>
          </p:nvSpPr>
          <p:spPr bwMode="auto">
            <a:xfrm>
              <a:off x="1612" y="667"/>
              <a:ext cx="188" cy="216"/>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99CC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ctr"/>
              <a:endParaRPr lang="en-US">
                <a:latin typeface="+mn-lt"/>
              </a:endParaRPr>
            </a:p>
          </p:txBody>
        </p:sp>
        <p:sp>
          <p:nvSpPr>
            <p:cNvPr id="129" name="Line 153"/>
            <p:cNvSpPr>
              <a:spLocks noChangeShapeType="1"/>
            </p:cNvSpPr>
            <p:nvPr/>
          </p:nvSpPr>
          <p:spPr bwMode="auto">
            <a:xfrm>
              <a:off x="1720" y="883"/>
              <a:ext cx="0" cy="19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endParaRPr lang="en-US">
                <a:latin typeface="+mn-lt"/>
              </a:endParaRPr>
            </a:p>
          </p:txBody>
        </p:sp>
        <p:sp>
          <p:nvSpPr>
            <p:cNvPr id="130" name="Line 154"/>
            <p:cNvSpPr>
              <a:spLocks noChangeShapeType="1"/>
            </p:cNvSpPr>
            <p:nvPr/>
          </p:nvSpPr>
          <p:spPr bwMode="auto">
            <a:xfrm>
              <a:off x="1725" y="1345"/>
              <a:ext cx="0" cy="239"/>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endParaRPr lang="en-US">
                <a:latin typeface="+mn-lt"/>
              </a:endParaRPr>
            </a:p>
          </p:txBody>
        </p:sp>
        <p:sp>
          <p:nvSpPr>
            <p:cNvPr id="131" name="Line 155"/>
            <p:cNvSpPr>
              <a:spLocks noChangeShapeType="1"/>
            </p:cNvSpPr>
            <p:nvPr/>
          </p:nvSpPr>
          <p:spPr bwMode="auto">
            <a:xfrm>
              <a:off x="1720" y="1872"/>
              <a:ext cx="0" cy="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endParaRPr lang="en-US">
                <a:latin typeface="+mn-lt"/>
              </a:endParaRPr>
            </a:p>
          </p:txBody>
        </p:sp>
        <p:sp>
          <p:nvSpPr>
            <p:cNvPr id="132" name="Line 156"/>
            <p:cNvSpPr>
              <a:spLocks noChangeShapeType="1"/>
            </p:cNvSpPr>
            <p:nvPr/>
          </p:nvSpPr>
          <p:spPr bwMode="auto">
            <a:xfrm>
              <a:off x="2112" y="1215"/>
              <a:ext cx="24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endParaRPr lang="en-US">
                <a:latin typeface="+mn-lt"/>
              </a:endParaRPr>
            </a:p>
          </p:txBody>
        </p:sp>
        <p:sp>
          <p:nvSpPr>
            <p:cNvPr id="133" name="Line 157"/>
            <p:cNvSpPr>
              <a:spLocks noChangeShapeType="1"/>
            </p:cNvSpPr>
            <p:nvPr/>
          </p:nvSpPr>
          <p:spPr bwMode="auto">
            <a:xfrm>
              <a:off x="2099" y="1740"/>
              <a:ext cx="24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endParaRPr lang="en-US">
                <a:latin typeface="+mn-lt"/>
              </a:endParaRPr>
            </a:p>
          </p:txBody>
        </p:sp>
        <p:sp>
          <p:nvSpPr>
            <p:cNvPr id="134" name="Line 158"/>
            <p:cNvSpPr>
              <a:spLocks noChangeShapeType="1"/>
            </p:cNvSpPr>
            <p:nvPr/>
          </p:nvSpPr>
          <p:spPr bwMode="auto">
            <a:xfrm>
              <a:off x="3086" y="1226"/>
              <a:ext cx="267"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endParaRPr lang="en-US">
                <a:latin typeface="+mn-lt"/>
              </a:endParaRPr>
            </a:p>
          </p:txBody>
        </p:sp>
        <p:sp>
          <p:nvSpPr>
            <p:cNvPr id="135" name="Line 159"/>
            <p:cNvSpPr>
              <a:spLocks noChangeShapeType="1"/>
            </p:cNvSpPr>
            <p:nvPr/>
          </p:nvSpPr>
          <p:spPr bwMode="auto">
            <a:xfrm>
              <a:off x="3074" y="1740"/>
              <a:ext cx="279"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endParaRPr lang="en-US">
                <a:latin typeface="+mn-lt"/>
              </a:endParaRPr>
            </a:p>
          </p:txBody>
        </p:sp>
        <p:sp>
          <p:nvSpPr>
            <p:cNvPr id="136" name="Line 160"/>
            <p:cNvSpPr>
              <a:spLocks noChangeShapeType="1"/>
            </p:cNvSpPr>
            <p:nvPr/>
          </p:nvSpPr>
          <p:spPr bwMode="auto">
            <a:xfrm>
              <a:off x="4050" y="1213"/>
              <a:ext cx="22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endParaRPr lang="en-US">
                <a:latin typeface="+mn-lt"/>
              </a:endParaRPr>
            </a:p>
          </p:txBody>
        </p:sp>
        <p:sp>
          <p:nvSpPr>
            <p:cNvPr id="137" name="Line 161"/>
            <p:cNvSpPr>
              <a:spLocks noChangeShapeType="1"/>
            </p:cNvSpPr>
            <p:nvPr/>
          </p:nvSpPr>
          <p:spPr bwMode="auto">
            <a:xfrm>
              <a:off x="4060" y="1728"/>
              <a:ext cx="21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endParaRPr lang="en-US">
                <a:latin typeface="+mn-lt"/>
              </a:endParaRPr>
            </a:p>
          </p:txBody>
        </p:sp>
        <p:sp>
          <p:nvSpPr>
            <p:cNvPr id="138" name="Line 162"/>
            <p:cNvSpPr>
              <a:spLocks noChangeShapeType="1"/>
            </p:cNvSpPr>
            <p:nvPr/>
          </p:nvSpPr>
          <p:spPr bwMode="auto">
            <a:xfrm>
              <a:off x="2100" y="2812"/>
              <a:ext cx="24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endParaRPr lang="en-US">
                <a:latin typeface="+mn-lt"/>
              </a:endParaRPr>
            </a:p>
          </p:txBody>
        </p:sp>
        <p:sp>
          <p:nvSpPr>
            <p:cNvPr id="139" name="Line 163"/>
            <p:cNvSpPr>
              <a:spLocks noChangeShapeType="1"/>
            </p:cNvSpPr>
            <p:nvPr/>
          </p:nvSpPr>
          <p:spPr bwMode="auto">
            <a:xfrm>
              <a:off x="4272" y="1213"/>
              <a:ext cx="0" cy="233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endParaRPr lang="en-US">
                <a:latin typeface="+mn-lt"/>
              </a:endParaRPr>
            </a:p>
          </p:txBody>
        </p:sp>
        <p:sp>
          <p:nvSpPr>
            <p:cNvPr id="140" name="Line 164"/>
            <p:cNvSpPr>
              <a:spLocks noChangeShapeType="1"/>
            </p:cNvSpPr>
            <p:nvPr/>
          </p:nvSpPr>
          <p:spPr bwMode="auto">
            <a:xfrm>
              <a:off x="1714" y="2433"/>
              <a:ext cx="0"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endParaRPr lang="en-US">
                <a:latin typeface="+mn-lt"/>
              </a:endParaRPr>
            </a:p>
          </p:txBody>
        </p:sp>
        <p:sp>
          <p:nvSpPr>
            <p:cNvPr id="141" name="Line 165"/>
            <p:cNvSpPr>
              <a:spLocks noChangeShapeType="1"/>
            </p:cNvSpPr>
            <p:nvPr/>
          </p:nvSpPr>
          <p:spPr bwMode="auto">
            <a:xfrm>
              <a:off x="1714" y="2951"/>
              <a:ext cx="0" cy="16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endParaRPr lang="en-US">
                <a:latin typeface="+mn-lt"/>
              </a:endParaRPr>
            </a:p>
          </p:txBody>
        </p:sp>
        <p:sp>
          <p:nvSpPr>
            <p:cNvPr id="142" name="Line 166"/>
            <p:cNvSpPr>
              <a:spLocks noChangeShapeType="1"/>
            </p:cNvSpPr>
            <p:nvPr/>
          </p:nvSpPr>
          <p:spPr bwMode="auto">
            <a:xfrm>
              <a:off x="3086" y="2812"/>
              <a:ext cx="256"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endParaRPr lang="en-US">
                <a:latin typeface="+mn-lt"/>
              </a:endParaRPr>
            </a:p>
          </p:txBody>
        </p:sp>
        <p:sp>
          <p:nvSpPr>
            <p:cNvPr id="143" name="Line 167"/>
            <p:cNvSpPr>
              <a:spLocks noChangeShapeType="1"/>
            </p:cNvSpPr>
            <p:nvPr/>
          </p:nvSpPr>
          <p:spPr bwMode="auto">
            <a:xfrm flipV="1">
              <a:off x="4032" y="2801"/>
              <a:ext cx="240" cy="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endParaRPr lang="en-US">
                <a:latin typeface="+mn-lt"/>
              </a:endParaRPr>
            </a:p>
          </p:txBody>
        </p:sp>
        <p:sp>
          <p:nvSpPr>
            <p:cNvPr id="144" name="Line 168"/>
            <p:cNvSpPr>
              <a:spLocks noChangeShapeType="1"/>
            </p:cNvSpPr>
            <p:nvPr/>
          </p:nvSpPr>
          <p:spPr bwMode="auto">
            <a:xfrm>
              <a:off x="1720" y="3247"/>
              <a:ext cx="0" cy="16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endParaRPr lang="en-US">
                <a:latin typeface="+mn-lt"/>
              </a:endParaRPr>
            </a:p>
          </p:txBody>
        </p:sp>
        <p:sp>
          <p:nvSpPr>
            <p:cNvPr id="145" name="Line 169"/>
            <p:cNvSpPr>
              <a:spLocks noChangeShapeType="1"/>
            </p:cNvSpPr>
            <p:nvPr/>
          </p:nvSpPr>
          <p:spPr bwMode="auto">
            <a:xfrm flipH="1">
              <a:off x="1720" y="3504"/>
              <a:ext cx="3"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endParaRPr lang="en-US">
                <a:latin typeface="+mn-lt"/>
              </a:endParaRPr>
            </a:p>
          </p:txBody>
        </p:sp>
        <p:sp>
          <p:nvSpPr>
            <p:cNvPr id="146" name="Line 170"/>
            <p:cNvSpPr>
              <a:spLocks noChangeShapeType="1"/>
            </p:cNvSpPr>
            <p:nvPr/>
          </p:nvSpPr>
          <p:spPr bwMode="auto">
            <a:xfrm flipH="1">
              <a:off x="1728" y="3552"/>
              <a:ext cx="254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endParaRPr lang="en-US">
                <a:latin typeface="+mn-lt"/>
              </a:endParaRPr>
            </a:p>
          </p:txBody>
        </p:sp>
      </p:grpSp>
    </p:spTree>
    <p:extLst>
      <p:ext uri="{BB962C8B-B14F-4D97-AF65-F5344CB8AC3E}">
        <p14:creationId xmlns:p14="http://schemas.microsoft.com/office/powerpoint/2010/main" val="3788837507"/>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Date Placeholder 2"/>
          <p:cNvSpPr>
            <a:spLocks noGrp="1"/>
          </p:cNvSpPr>
          <p:nvPr>
            <p:ph type="dt" sz="half" idx="10"/>
          </p:nvPr>
        </p:nvSpPr>
        <p:spPr/>
        <p:txBody>
          <a:bodyPr/>
          <a:lstStyle/>
          <a:p>
            <a:pPr>
              <a:defRPr/>
            </a:pPr>
            <a:fld id="{E6AE0C61-9138-4AE3-A8AA-AB9704FEC619}" type="datetime1">
              <a:rPr lang="en-US" altLang="en-US" smtClean="0"/>
              <a:t>10/3/2018</a:t>
            </a:fld>
            <a:endParaRPr lang="en-US" altLang="en-US"/>
          </a:p>
        </p:txBody>
      </p:sp>
      <p:sp>
        <p:nvSpPr>
          <p:cNvPr id="4" name="Footer Placeholder 3"/>
          <p:cNvSpPr>
            <a:spLocks noGrp="1"/>
          </p:cNvSpPr>
          <p:nvPr>
            <p:ph type="ftr" sz="quarter" idx="11"/>
          </p:nvPr>
        </p:nvSpPr>
        <p:spPr/>
        <p:txBody>
          <a:bodyPr/>
          <a:lstStyle/>
          <a:p>
            <a:pPr>
              <a:defRPr/>
            </a:pPr>
            <a:r>
              <a:rPr lang="en-US" smtClean="0"/>
              <a:t>Nền tảng C# cơ bản</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15</a:t>
            </a:fld>
            <a:endParaRPr lang="en-US" altLang="en-US"/>
          </a:p>
        </p:txBody>
      </p:sp>
      <p:sp>
        <p:nvSpPr>
          <p:cNvPr id="6" name="Title 5"/>
          <p:cNvSpPr>
            <a:spLocks noGrp="1"/>
          </p:cNvSpPr>
          <p:nvPr>
            <p:ph type="title"/>
          </p:nvPr>
        </p:nvSpPr>
        <p:spPr/>
        <p:txBody>
          <a:bodyPr/>
          <a:lstStyle/>
          <a:p>
            <a:r>
              <a:rPr lang="en-US" smtClean="0"/>
              <a:t>Bài tập cấu trúc rẽ nhánh</a:t>
            </a:r>
            <a:endParaRPr lang="en-US"/>
          </a:p>
        </p:txBody>
      </p:sp>
    </p:spTree>
    <p:extLst>
      <p:ext uri="{BB962C8B-B14F-4D97-AF65-F5344CB8AC3E}">
        <p14:creationId xmlns:p14="http://schemas.microsoft.com/office/powerpoint/2010/main" val="2831760044"/>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fld id="{E6AE0C61-9138-4AE3-A8AA-AB9704FEC619}" type="datetime1">
              <a:rPr lang="en-US" altLang="en-US" smtClean="0"/>
              <a:t>10/3/2018</a:t>
            </a:fld>
            <a:endParaRPr lang="en-US" altLang="en-US"/>
          </a:p>
        </p:txBody>
      </p:sp>
      <p:sp>
        <p:nvSpPr>
          <p:cNvPr id="4" name="Footer Placeholder 3"/>
          <p:cNvSpPr>
            <a:spLocks noGrp="1"/>
          </p:cNvSpPr>
          <p:nvPr>
            <p:ph type="ftr" sz="quarter" idx="11"/>
          </p:nvPr>
        </p:nvSpPr>
        <p:spPr/>
        <p:txBody>
          <a:bodyPr/>
          <a:lstStyle/>
          <a:p>
            <a:pPr>
              <a:defRPr/>
            </a:pPr>
            <a:r>
              <a:rPr lang="en-US" smtClean="0"/>
              <a:t>Nền tảng C# cơ bản</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16</a:t>
            </a:fld>
            <a:endParaRPr lang="en-US" altLang="en-US"/>
          </a:p>
        </p:txBody>
      </p:sp>
      <p:sp>
        <p:nvSpPr>
          <p:cNvPr id="6" name="Title 5"/>
          <p:cNvSpPr>
            <a:spLocks noGrp="1"/>
          </p:cNvSpPr>
          <p:nvPr>
            <p:ph type="title"/>
          </p:nvPr>
        </p:nvSpPr>
        <p:spPr/>
        <p:txBody>
          <a:bodyPr/>
          <a:lstStyle/>
          <a:p>
            <a:r>
              <a:rPr lang="en-US"/>
              <a:t>Cấu trúc lặp </a:t>
            </a:r>
            <a:r>
              <a:rPr lang="en-US" smtClean="0"/>
              <a:t>for</a:t>
            </a:r>
            <a:endParaRPr lang="en-US"/>
          </a:p>
        </p:txBody>
      </p:sp>
      <p:grpSp>
        <p:nvGrpSpPr>
          <p:cNvPr id="7" name="Group 4"/>
          <p:cNvGrpSpPr>
            <a:grpSpLocks/>
          </p:cNvGrpSpPr>
          <p:nvPr/>
        </p:nvGrpSpPr>
        <p:grpSpPr bwMode="auto">
          <a:xfrm>
            <a:off x="838200" y="1026553"/>
            <a:ext cx="5774346" cy="4462864"/>
            <a:chOff x="376" y="1200"/>
            <a:chExt cx="2627" cy="1608"/>
          </a:xfrm>
        </p:grpSpPr>
        <p:grpSp>
          <p:nvGrpSpPr>
            <p:cNvPr id="8" name="Group 5"/>
            <p:cNvGrpSpPr>
              <a:grpSpLocks/>
            </p:cNvGrpSpPr>
            <p:nvPr/>
          </p:nvGrpSpPr>
          <p:grpSpPr bwMode="auto">
            <a:xfrm>
              <a:off x="648" y="1200"/>
              <a:ext cx="2355" cy="1608"/>
              <a:chOff x="984" y="144"/>
              <a:chExt cx="2355" cy="1608"/>
            </a:xfrm>
          </p:grpSpPr>
          <p:sp>
            <p:nvSpPr>
              <p:cNvPr id="11" name="Rectangle 6"/>
              <p:cNvSpPr>
                <a:spLocks noChangeArrowheads="1"/>
              </p:cNvSpPr>
              <p:nvPr/>
            </p:nvSpPr>
            <p:spPr bwMode="auto">
              <a:xfrm>
                <a:off x="1872" y="1181"/>
                <a:ext cx="357"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spcBef>
                    <a:spcPct val="0"/>
                  </a:spcBef>
                </a:pPr>
                <a:r>
                  <a:rPr lang="en-US" sz="3600" dirty="0">
                    <a:solidFill>
                      <a:srgbClr val="000000"/>
                    </a:solidFill>
                    <a:latin typeface="+mn-lt"/>
                  </a:rPr>
                  <a:t>true</a:t>
                </a:r>
                <a:endParaRPr lang="en-US" sz="3600" dirty="0">
                  <a:solidFill>
                    <a:schemeClr val="tx2"/>
                  </a:solidFill>
                  <a:latin typeface="+mn-lt"/>
                </a:endParaRPr>
              </a:p>
            </p:txBody>
          </p:sp>
          <p:sp>
            <p:nvSpPr>
              <p:cNvPr id="12" name="Rectangle 7"/>
              <p:cNvSpPr>
                <a:spLocks noChangeArrowheads="1"/>
              </p:cNvSpPr>
              <p:nvPr/>
            </p:nvSpPr>
            <p:spPr bwMode="auto">
              <a:xfrm>
                <a:off x="2655" y="476"/>
                <a:ext cx="396"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spcBef>
                    <a:spcPct val="0"/>
                  </a:spcBef>
                </a:pPr>
                <a:r>
                  <a:rPr lang="en-US" sz="3600" dirty="0">
                    <a:solidFill>
                      <a:srgbClr val="000000"/>
                    </a:solidFill>
                    <a:latin typeface="+mn-lt"/>
                  </a:rPr>
                  <a:t>false</a:t>
                </a:r>
                <a:endParaRPr lang="en-US" sz="3600" dirty="0">
                  <a:solidFill>
                    <a:schemeClr val="tx2"/>
                  </a:solidFill>
                  <a:latin typeface="+mn-lt"/>
                </a:endParaRPr>
              </a:p>
            </p:txBody>
          </p:sp>
          <p:grpSp>
            <p:nvGrpSpPr>
              <p:cNvPr id="13" name="Group 8"/>
              <p:cNvGrpSpPr>
                <a:grpSpLocks/>
              </p:cNvGrpSpPr>
              <p:nvPr/>
            </p:nvGrpSpPr>
            <p:grpSpPr bwMode="auto">
              <a:xfrm>
                <a:off x="984" y="144"/>
                <a:ext cx="2355" cy="1608"/>
                <a:chOff x="408" y="432"/>
                <a:chExt cx="2355" cy="1608"/>
              </a:xfrm>
            </p:grpSpPr>
            <p:sp>
              <p:nvSpPr>
                <p:cNvPr id="14" name="Text Box 9"/>
                <p:cNvSpPr txBox="1">
                  <a:spLocks noChangeArrowheads="1"/>
                </p:cNvSpPr>
                <p:nvPr/>
              </p:nvSpPr>
              <p:spPr bwMode="auto">
                <a:xfrm>
                  <a:off x="408" y="1713"/>
                  <a:ext cx="1776" cy="233"/>
                </a:xfrm>
                <a:prstGeom prst="rect">
                  <a:avLst/>
                </a:prstGeom>
                <a:solidFill>
                  <a:srgbClr val="CCECFF"/>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0"/>
                    </a:spcBef>
                  </a:pPr>
                  <a:r>
                    <a:rPr lang="en-US" sz="3600" b="1" dirty="0">
                      <a:solidFill>
                        <a:schemeClr val="tx2"/>
                      </a:solidFill>
                      <a:latin typeface="+mn-lt"/>
                    </a:rPr>
                    <a:t>do something</a:t>
                  </a:r>
                </a:p>
              </p:txBody>
            </p:sp>
            <p:grpSp>
              <p:nvGrpSpPr>
                <p:cNvPr id="15" name="Group 10"/>
                <p:cNvGrpSpPr>
                  <a:grpSpLocks/>
                </p:cNvGrpSpPr>
                <p:nvPr/>
              </p:nvGrpSpPr>
              <p:grpSpPr bwMode="auto">
                <a:xfrm>
                  <a:off x="427" y="432"/>
                  <a:ext cx="2336" cy="1608"/>
                  <a:chOff x="427" y="432"/>
                  <a:chExt cx="2336" cy="1608"/>
                </a:xfrm>
              </p:grpSpPr>
              <p:grpSp>
                <p:nvGrpSpPr>
                  <p:cNvPr id="17" name="Group 11"/>
                  <p:cNvGrpSpPr>
                    <a:grpSpLocks/>
                  </p:cNvGrpSpPr>
                  <p:nvPr/>
                </p:nvGrpSpPr>
                <p:grpSpPr bwMode="auto">
                  <a:xfrm>
                    <a:off x="1200" y="432"/>
                    <a:ext cx="1563" cy="1608"/>
                    <a:chOff x="1536" y="576"/>
                    <a:chExt cx="1563" cy="1608"/>
                  </a:xfrm>
                </p:grpSpPr>
                <p:sp>
                  <p:nvSpPr>
                    <p:cNvPr id="30" name="Oval 12"/>
                    <p:cNvSpPr>
                      <a:spLocks noChangeArrowheads="1"/>
                    </p:cNvSpPr>
                    <p:nvPr/>
                  </p:nvSpPr>
                  <p:spPr bwMode="auto">
                    <a:xfrm>
                      <a:off x="1536" y="576"/>
                      <a:ext cx="96" cy="96"/>
                    </a:xfrm>
                    <a:prstGeom prst="ellipse">
                      <a:avLst/>
                    </a:prstGeom>
                    <a:solidFill>
                      <a:srgbClr val="FFFFFF"/>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mn-lt"/>
                      </a:endParaRPr>
                    </a:p>
                  </p:txBody>
                </p:sp>
                <p:sp>
                  <p:nvSpPr>
                    <p:cNvPr id="31" name="Line 13"/>
                    <p:cNvSpPr>
                      <a:spLocks noChangeShapeType="1"/>
                    </p:cNvSpPr>
                    <p:nvPr/>
                  </p:nvSpPr>
                  <p:spPr bwMode="auto">
                    <a:xfrm>
                      <a:off x="1584" y="672"/>
                      <a:ext cx="0" cy="144"/>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latin typeface="+mn-lt"/>
                      </a:endParaRPr>
                    </a:p>
                  </p:txBody>
                </p:sp>
                <p:sp>
                  <p:nvSpPr>
                    <p:cNvPr id="39" name="Oval 12"/>
                    <p:cNvSpPr>
                      <a:spLocks noChangeArrowheads="1"/>
                    </p:cNvSpPr>
                    <p:nvPr/>
                  </p:nvSpPr>
                  <p:spPr bwMode="auto">
                    <a:xfrm>
                      <a:off x="3003" y="2088"/>
                      <a:ext cx="96" cy="96"/>
                    </a:xfrm>
                    <a:prstGeom prst="ellipse">
                      <a:avLst/>
                    </a:prstGeom>
                    <a:solidFill>
                      <a:schemeClr val="accent2"/>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mn-lt"/>
                      </a:endParaRPr>
                    </a:p>
                  </p:txBody>
                </p:sp>
              </p:grpSp>
              <p:grpSp>
                <p:nvGrpSpPr>
                  <p:cNvPr id="18" name="Group 14"/>
                  <p:cNvGrpSpPr>
                    <a:grpSpLocks/>
                  </p:cNvGrpSpPr>
                  <p:nvPr/>
                </p:nvGrpSpPr>
                <p:grpSpPr bwMode="auto">
                  <a:xfrm>
                    <a:off x="427" y="672"/>
                    <a:ext cx="1637" cy="1041"/>
                    <a:chOff x="2107" y="96"/>
                    <a:chExt cx="1637" cy="1041"/>
                  </a:xfrm>
                </p:grpSpPr>
                <p:sp>
                  <p:nvSpPr>
                    <p:cNvPr id="29" name="Line 17"/>
                    <p:cNvSpPr>
                      <a:spLocks noChangeShapeType="1"/>
                    </p:cNvSpPr>
                    <p:nvPr/>
                  </p:nvSpPr>
                  <p:spPr bwMode="auto">
                    <a:xfrm>
                      <a:off x="2928" y="849"/>
                      <a:ext cx="0" cy="288"/>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latin typeface="+mn-lt"/>
                      </a:endParaRPr>
                    </a:p>
                  </p:txBody>
                </p:sp>
                <p:grpSp>
                  <p:nvGrpSpPr>
                    <p:cNvPr id="20" name="Group 19"/>
                    <p:cNvGrpSpPr>
                      <a:grpSpLocks/>
                    </p:cNvGrpSpPr>
                    <p:nvPr/>
                  </p:nvGrpSpPr>
                  <p:grpSpPr bwMode="auto">
                    <a:xfrm>
                      <a:off x="2107" y="96"/>
                      <a:ext cx="1637" cy="769"/>
                      <a:chOff x="2299" y="384"/>
                      <a:chExt cx="1637" cy="769"/>
                    </a:xfrm>
                  </p:grpSpPr>
                  <p:sp>
                    <p:nvSpPr>
                      <p:cNvPr id="22" name="Freeform 19"/>
                      <p:cNvSpPr>
                        <a:spLocks/>
                      </p:cNvSpPr>
                      <p:nvPr/>
                    </p:nvSpPr>
                    <p:spPr bwMode="auto">
                      <a:xfrm>
                        <a:off x="2304" y="384"/>
                        <a:ext cx="1632" cy="758"/>
                      </a:xfrm>
                      <a:custGeom>
                        <a:avLst/>
                        <a:gdLst>
                          <a:gd name="T0" fmla="*/ 844 w 1689"/>
                          <a:gd name="T1" fmla="*/ 0 h 758"/>
                          <a:gd name="T2" fmla="*/ 0 w 1689"/>
                          <a:gd name="T3" fmla="*/ 388 h 758"/>
                          <a:gd name="T4" fmla="*/ 844 w 1689"/>
                          <a:gd name="T5" fmla="*/ 758 h 758"/>
                          <a:gd name="T6" fmla="*/ 1689 w 1689"/>
                          <a:gd name="T7" fmla="*/ 388 h 758"/>
                          <a:gd name="T8" fmla="*/ 844 w 1689"/>
                          <a:gd name="T9" fmla="*/ 0 h 758"/>
                        </a:gdLst>
                        <a:ahLst/>
                        <a:cxnLst>
                          <a:cxn ang="0">
                            <a:pos x="T0" y="T1"/>
                          </a:cxn>
                          <a:cxn ang="0">
                            <a:pos x="T2" y="T3"/>
                          </a:cxn>
                          <a:cxn ang="0">
                            <a:pos x="T4" y="T5"/>
                          </a:cxn>
                          <a:cxn ang="0">
                            <a:pos x="T6" y="T7"/>
                          </a:cxn>
                          <a:cxn ang="0">
                            <a:pos x="T8" y="T9"/>
                          </a:cxn>
                        </a:cxnLst>
                        <a:rect l="0" t="0" r="r" b="b"/>
                        <a:pathLst>
                          <a:path w="1689" h="758">
                            <a:moveTo>
                              <a:pt x="844" y="0"/>
                            </a:moveTo>
                            <a:lnTo>
                              <a:pt x="0" y="388"/>
                            </a:lnTo>
                            <a:lnTo>
                              <a:pt x="844" y="758"/>
                            </a:lnTo>
                            <a:lnTo>
                              <a:pt x="1689" y="388"/>
                            </a:lnTo>
                            <a:lnTo>
                              <a:pt x="844" y="0"/>
                            </a:lnTo>
                            <a:close/>
                          </a:path>
                        </a:pathLst>
                      </a:custGeom>
                      <a:solidFill>
                        <a:srgbClr val="CCE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mn-lt"/>
                        </a:endParaRPr>
                      </a:p>
                    </p:txBody>
                  </p:sp>
                  <p:grpSp>
                    <p:nvGrpSpPr>
                      <p:cNvPr id="23" name="Group 20"/>
                      <p:cNvGrpSpPr>
                        <a:grpSpLocks/>
                      </p:cNvGrpSpPr>
                      <p:nvPr/>
                    </p:nvGrpSpPr>
                    <p:grpSpPr bwMode="auto">
                      <a:xfrm>
                        <a:off x="2299" y="384"/>
                        <a:ext cx="1608" cy="769"/>
                        <a:chOff x="2395" y="384"/>
                        <a:chExt cx="1608" cy="769"/>
                      </a:xfrm>
                    </p:grpSpPr>
                    <p:sp>
                      <p:nvSpPr>
                        <p:cNvPr id="24" name="Line 21"/>
                        <p:cNvSpPr>
                          <a:spLocks noChangeShapeType="1"/>
                        </p:cNvSpPr>
                        <p:nvPr/>
                      </p:nvSpPr>
                      <p:spPr bwMode="auto">
                        <a:xfrm flipV="1">
                          <a:off x="3187" y="769"/>
                          <a:ext cx="816" cy="384"/>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latin typeface="+mn-lt"/>
                          </a:endParaRPr>
                        </a:p>
                      </p:txBody>
                    </p:sp>
                    <p:sp>
                      <p:nvSpPr>
                        <p:cNvPr id="25" name="Line 22"/>
                        <p:cNvSpPr>
                          <a:spLocks noChangeShapeType="1"/>
                        </p:cNvSpPr>
                        <p:nvPr/>
                      </p:nvSpPr>
                      <p:spPr bwMode="auto">
                        <a:xfrm flipH="1" flipV="1">
                          <a:off x="3184" y="388"/>
                          <a:ext cx="816" cy="384"/>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latin typeface="+mn-lt"/>
                          </a:endParaRPr>
                        </a:p>
                      </p:txBody>
                    </p:sp>
                    <p:sp>
                      <p:nvSpPr>
                        <p:cNvPr id="26" name="Line 23"/>
                        <p:cNvSpPr>
                          <a:spLocks noChangeShapeType="1"/>
                        </p:cNvSpPr>
                        <p:nvPr/>
                      </p:nvSpPr>
                      <p:spPr bwMode="auto">
                        <a:xfrm flipV="1">
                          <a:off x="2400" y="384"/>
                          <a:ext cx="816" cy="384"/>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latin typeface="+mn-lt"/>
                          </a:endParaRPr>
                        </a:p>
                      </p:txBody>
                    </p:sp>
                    <p:sp>
                      <p:nvSpPr>
                        <p:cNvPr id="27" name="Line 24"/>
                        <p:cNvSpPr>
                          <a:spLocks noChangeShapeType="1"/>
                        </p:cNvSpPr>
                        <p:nvPr/>
                      </p:nvSpPr>
                      <p:spPr bwMode="auto">
                        <a:xfrm>
                          <a:off x="2395" y="763"/>
                          <a:ext cx="816" cy="384"/>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latin typeface="+mn-lt"/>
                          </a:endParaRPr>
                        </a:p>
                      </p:txBody>
                    </p:sp>
                  </p:grpSp>
                </p:grpSp>
                <p:sp>
                  <p:nvSpPr>
                    <p:cNvPr id="21" name="Text Box 25"/>
                    <p:cNvSpPr txBox="1">
                      <a:spLocks noChangeArrowheads="1"/>
                    </p:cNvSpPr>
                    <p:nvPr/>
                  </p:nvSpPr>
                  <p:spPr bwMode="auto">
                    <a:xfrm>
                      <a:off x="2446" y="358"/>
                      <a:ext cx="997"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spcBef>
                          <a:spcPct val="0"/>
                        </a:spcBef>
                      </a:pPr>
                      <a:r>
                        <a:rPr lang="en-US" sz="3600" b="1">
                          <a:solidFill>
                            <a:srgbClr val="FF0000"/>
                          </a:solidFill>
                          <a:latin typeface="+mn-lt"/>
                        </a:rPr>
                        <a:t>conditions</a:t>
                      </a:r>
                    </a:p>
                  </p:txBody>
                </p:sp>
              </p:grpSp>
            </p:grpSp>
            <p:sp>
              <p:nvSpPr>
                <p:cNvPr id="16" name="Line 26"/>
                <p:cNvSpPr>
                  <a:spLocks noChangeShapeType="1"/>
                </p:cNvSpPr>
                <p:nvPr/>
              </p:nvSpPr>
              <p:spPr bwMode="auto">
                <a:xfrm>
                  <a:off x="2023" y="1060"/>
                  <a:ext cx="713" cy="0"/>
                </a:xfrm>
                <a:prstGeom prst="line">
                  <a:avLst/>
                </a:prstGeom>
                <a:noFill/>
                <a:ln w="25400">
                  <a:solidFill>
                    <a:schemeClr val="tx1"/>
                  </a:solidFill>
                  <a:round/>
                  <a:headEn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latin typeface="+mn-lt"/>
                  </a:endParaRPr>
                </a:p>
              </p:txBody>
            </p:sp>
          </p:grpSp>
        </p:grpSp>
        <p:sp>
          <p:nvSpPr>
            <p:cNvPr id="9" name="Line 27"/>
            <p:cNvSpPr>
              <a:spLocks noChangeShapeType="1"/>
            </p:cNvSpPr>
            <p:nvPr/>
          </p:nvSpPr>
          <p:spPr bwMode="auto">
            <a:xfrm flipV="1">
              <a:off x="376" y="1359"/>
              <a:ext cx="0" cy="120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latin typeface="+mn-lt"/>
              </a:endParaRPr>
            </a:p>
          </p:txBody>
        </p:sp>
      </p:grpSp>
      <p:sp>
        <p:nvSpPr>
          <p:cNvPr id="32" name="Line 27"/>
          <p:cNvSpPr>
            <a:spLocks noChangeShapeType="1"/>
          </p:cNvSpPr>
          <p:nvPr/>
        </p:nvSpPr>
        <p:spPr bwMode="auto">
          <a:xfrm flipV="1">
            <a:off x="838200" y="4796952"/>
            <a:ext cx="667394"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latin typeface="+mn-lt"/>
            </a:endParaRPr>
          </a:p>
        </p:txBody>
      </p:sp>
      <p:cxnSp>
        <p:nvCxnSpPr>
          <p:cNvPr id="34" name="Straight Arrow Connector 33"/>
          <p:cNvCxnSpPr/>
          <p:nvPr/>
        </p:nvCxnSpPr>
        <p:spPr>
          <a:xfrm>
            <a:off x="838200" y="1448416"/>
            <a:ext cx="2443438"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16" idx="1"/>
            <a:endCxn id="39" idx="0"/>
          </p:cNvCxnSpPr>
          <p:nvPr/>
        </p:nvCxnSpPr>
        <p:spPr>
          <a:xfrm flipH="1">
            <a:off x="6507039" y="2769513"/>
            <a:ext cx="46159" cy="2453464"/>
          </a:xfrm>
          <a:prstGeom prst="line">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3382896"/>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marL="0" indent="0">
              <a:lnSpc>
                <a:spcPct val="100000"/>
              </a:lnSpc>
              <a:spcBef>
                <a:spcPts val="0"/>
              </a:spcBef>
              <a:buNone/>
            </a:pPr>
            <a:r>
              <a:rPr lang="en-US" smtClean="0">
                <a:latin typeface="+mn-lt"/>
              </a:rPr>
              <a:t>Cú pháp chung</a:t>
            </a:r>
          </a:p>
          <a:p>
            <a:pPr marL="0" indent="0">
              <a:lnSpc>
                <a:spcPct val="100000"/>
              </a:lnSpc>
              <a:spcBef>
                <a:spcPts val="0"/>
              </a:spcBef>
              <a:buNone/>
            </a:pPr>
            <a:r>
              <a:rPr lang="en-US">
                <a:latin typeface="+mn-lt"/>
              </a:rPr>
              <a:t>f</a:t>
            </a:r>
            <a:r>
              <a:rPr lang="en-US" smtClean="0">
                <a:latin typeface="+mn-lt"/>
              </a:rPr>
              <a:t>or(&lt;khởi tạo&gt;; &lt;biểu thức điều kiện&gt;; &lt;Tăng / giảm&gt;)</a:t>
            </a:r>
          </a:p>
          <a:p>
            <a:pPr marL="0" indent="0">
              <a:lnSpc>
                <a:spcPct val="100000"/>
              </a:lnSpc>
              <a:spcBef>
                <a:spcPts val="0"/>
              </a:spcBef>
              <a:buNone/>
            </a:pPr>
            <a:r>
              <a:rPr lang="en-US" smtClean="0">
                <a:latin typeface="+mn-lt"/>
              </a:rPr>
              <a:t>{</a:t>
            </a:r>
          </a:p>
          <a:p>
            <a:pPr marL="0" indent="0">
              <a:lnSpc>
                <a:spcPct val="100000"/>
              </a:lnSpc>
              <a:spcBef>
                <a:spcPts val="0"/>
              </a:spcBef>
              <a:buNone/>
            </a:pPr>
            <a:r>
              <a:rPr lang="en-US" smtClean="0">
                <a:latin typeface="+mn-lt"/>
              </a:rPr>
              <a:t>	// lệnh thực hiện </a:t>
            </a:r>
          </a:p>
          <a:p>
            <a:pPr marL="0" indent="0">
              <a:lnSpc>
                <a:spcPct val="100000"/>
              </a:lnSpc>
              <a:spcBef>
                <a:spcPts val="0"/>
              </a:spcBef>
              <a:buNone/>
            </a:pPr>
            <a:r>
              <a:rPr lang="en-US" smtClean="0">
                <a:latin typeface="+mn-lt"/>
              </a:rPr>
              <a:t>}</a:t>
            </a:r>
          </a:p>
          <a:p>
            <a:pPr marL="0" indent="0">
              <a:lnSpc>
                <a:spcPct val="100000"/>
              </a:lnSpc>
              <a:spcBef>
                <a:spcPts val="0"/>
              </a:spcBef>
              <a:buNone/>
            </a:pPr>
            <a:r>
              <a:rPr lang="en-US" smtClean="0">
                <a:latin typeface="+mn-lt"/>
              </a:rPr>
              <a:t>Ví dụ</a:t>
            </a:r>
          </a:p>
          <a:p>
            <a:pPr marL="0" indent="0">
              <a:lnSpc>
                <a:spcPct val="100000"/>
              </a:lnSpc>
              <a:spcBef>
                <a:spcPts val="0"/>
              </a:spcBef>
              <a:buNone/>
            </a:pPr>
            <a:r>
              <a:rPr lang="en-US" smtClean="0">
                <a:latin typeface="+mn-lt"/>
              </a:rPr>
              <a:t>For (int i=1; i&lt;10; i++)</a:t>
            </a:r>
          </a:p>
          <a:p>
            <a:pPr marL="0" indent="0">
              <a:lnSpc>
                <a:spcPct val="100000"/>
              </a:lnSpc>
              <a:spcBef>
                <a:spcPts val="0"/>
              </a:spcBef>
              <a:buNone/>
            </a:pPr>
            <a:r>
              <a:rPr lang="en-US" smtClean="0">
                <a:latin typeface="+mn-lt"/>
              </a:rPr>
              <a:t>{</a:t>
            </a:r>
          </a:p>
          <a:p>
            <a:pPr marL="0" indent="0">
              <a:lnSpc>
                <a:spcPct val="100000"/>
              </a:lnSpc>
              <a:spcBef>
                <a:spcPts val="0"/>
              </a:spcBef>
              <a:buNone/>
            </a:pPr>
            <a:r>
              <a:rPr lang="en-US" smtClean="0">
                <a:latin typeface="+mn-lt"/>
              </a:rPr>
              <a:t>	Console.WrtiteLine(“{0}”, i);</a:t>
            </a:r>
          </a:p>
          <a:p>
            <a:pPr marL="0" indent="0">
              <a:lnSpc>
                <a:spcPct val="100000"/>
              </a:lnSpc>
              <a:spcBef>
                <a:spcPts val="0"/>
              </a:spcBef>
              <a:buNone/>
            </a:pPr>
            <a:r>
              <a:rPr lang="en-US" smtClean="0">
                <a:latin typeface="+mn-lt"/>
              </a:rPr>
              <a:t>}</a:t>
            </a:r>
          </a:p>
          <a:p>
            <a:pPr marL="0" indent="0">
              <a:lnSpc>
                <a:spcPct val="100000"/>
              </a:lnSpc>
              <a:spcBef>
                <a:spcPts val="0"/>
              </a:spcBef>
              <a:buNone/>
            </a:pPr>
            <a:r>
              <a:rPr lang="en-US" smtClean="0">
                <a:latin typeface="+mn-lt"/>
              </a:rPr>
              <a:t>Console.Read();</a:t>
            </a:r>
            <a:endParaRPr lang="en-US">
              <a:latin typeface="+mn-lt"/>
            </a:endParaRPr>
          </a:p>
        </p:txBody>
      </p:sp>
      <p:sp>
        <p:nvSpPr>
          <p:cNvPr id="3" name="Date Placeholder 2"/>
          <p:cNvSpPr>
            <a:spLocks noGrp="1"/>
          </p:cNvSpPr>
          <p:nvPr>
            <p:ph type="dt" sz="half" idx="10"/>
          </p:nvPr>
        </p:nvSpPr>
        <p:spPr/>
        <p:txBody>
          <a:bodyPr/>
          <a:lstStyle/>
          <a:p>
            <a:pPr>
              <a:defRPr/>
            </a:pPr>
            <a:fld id="{E6AE0C61-9138-4AE3-A8AA-AB9704FEC619}" type="datetime1">
              <a:rPr lang="en-US" altLang="en-US" smtClean="0"/>
              <a:t>10/3/2018</a:t>
            </a:fld>
            <a:endParaRPr lang="en-US" altLang="en-US"/>
          </a:p>
        </p:txBody>
      </p:sp>
      <p:sp>
        <p:nvSpPr>
          <p:cNvPr id="4" name="Footer Placeholder 3"/>
          <p:cNvSpPr>
            <a:spLocks noGrp="1"/>
          </p:cNvSpPr>
          <p:nvPr>
            <p:ph type="ftr" sz="quarter" idx="11"/>
          </p:nvPr>
        </p:nvSpPr>
        <p:spPr/>
        <p:txBody>
          <a:bodyPr/>
          <a:lstStyle/>
          <a:p>
            <a:pPr>
              <a:defRPr/>
            </a:pPr>
            <a:r>
              <a:rPr lang="en-US" smtClean="0"/>
              <a:t>Nền tảng C# cơ bản</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17</a:t>
            </a:fld>
            <a:endParaRPr lang="en-US" altLang="en-US"/>
          </a:p>
        </p:txBody>
      </p:sp>
      <p:sp>
        <p:nvSpPr>
          <p:cNvPr id="6" name="Title 5"/>
          <p:cNvSpPr>
            <a:spLocks noGrp="1"/>
          </p:cNvSpPr>
          <p:nvPr>
            <p:ph type="title"/>
          </p:nvPr>
        </p:nvSpPr>
        <p:spPr/>
        <p:txBody>
          <a:bodyPr/>
          <a:lstStyle/>
          <a:p>
            <a:r>
              <a:rPr lang="en-US" smtClean="0"/>
              <a:t>Cấu trúc for</a:t>
            </a:r>
            <a:endParaRPr lang="en-US"/>
          </a:p>
        </p:txBody>
      </p:sp>
    </p:spTree>
    <p:extLst>
      <p:ext uri="{BB962C8B-B14F-4D97-AF65-F5344CB8AC3E}">
        <p14:creationId xmlns:p14="http://schemas.microsoft.com/office/powerpoint/2010/main" val="1193120302"/>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marL="0" indent="0">
              <a:lnSpc>
                <a:spcPct val="100000"/>
              </a:lnSpc>
              <a:spcBef>
                <a:spcPts val="0"/>
              </a:spcBef>
              <a:buNone/>
            </a:pPr>
            <a:r>
              <a:rPr lang="en-US" smtClean="0"/>
              <a:t>Cú pháp</a:t>
            </a:r>
          </a:p>
          <a:p>
            <a:pPr marL="0" indent="0">
              <a:lnSpc>
                <a:spcPct val="100000"/>
              </a:lnSpc>
              <a:spcBef>
                <a:spcPts val="0"/>
              </a:spcBef>
              <a:buNone/>
            </a:pPr>
            <a:r>
              <a:rPr lang="en-US"/>
              <a:t>f</a:t>
            </a:r>
            <a:r>
              <a:rPr lang="en-US" smtClean="0"/>
              <a:t>oreach(&lt;kieu dữ liệu&gt; ten in &lt;mảng / tập hợp&gt;</a:t>
            </a:r>
          </a:p>
          <a:p>
            <a:pPr marL="0" indent="0">
              <a:lnSpc>
                <a:spcPct val="100000"/>
              </a:lnSpc>
              <a:spcBef>
                <a:spcPts val="0"/>
              </a:spcBef>
              <a:buNone/>
            </a:pPr>
            <a:r>
              <a:rPr lang="en-US" smtClean="0"/>
              <a:t>{</a:t>
            </a:r>
          </a:p>
          <a:p>
            <a:pPr marL="457200" lvl="1" indent="0">
              <a:lnSpc>
                <a:spcPct val="100000"/>
              </a:lnSpc>
              <a:spcBef>
                <a:spcPts val="0"/>
              </a:spcBef>
              <a:buNone/>
            </a:pPr>
            <a:r>
              <a:rPr lang="en-US" smtClean="0"/>
              <a:t>// lệnh thông qua tên</a:t>
            </a:r>
          </a:p>
          <a:p>
            <a:pPr marL="0" indent="0">
              <a:lnSpc>
                <a:spcPct val="100000"/>
              </a:lnSpc>
              <a:spcBef>
                <a:spcPts val="0"/>
              </a:spcBef>
              <a:buNone/>
            </a:pPr>
            <a:r>
              <a:rPr lang="en-US" smtClean="0"/>
              <a:t>}</a:t>
            </a:r>
          </a:p>
          <a:p>
            <a:pPr marL="0" indent="0">
              <a:lnSpc>
                <a:spcPct val="100000"/>
              </a:lnSpc>
              <a:spcBef>
                <a:spcPts val="0"/>
              </a:spcBef>
              <a:buNone/>
            </a:pPr>
            <a:r>
              <a:rPr lang="en-US" smtClean="0"/>
              <a:t>Ví dụ</a:t>
            </a:r>
          </a:p>
          <a:p>
            <a:pPr marL="0" indent="0">
              <a:lnSpc>
                <a:spcPct val="100000"/>
              </a:lnSpc>
              <a:spcBef>
                <a:spcPts val="0"/>
              </a:spcBef>
              <a:buNone/>
            </a:pPr>
            <a:r>
              <a:rPr lang="en-US" smtClean="0"/>
              <a:t>  int [] intArray ={1,2,3,4,5,6,7};</a:t>
            </a:r>
          </a:p>
          <a:p>
            <a:pPr marL="0" indent="0">
              <a:lnSpc>
                <a:spcPct val="100000"/>
              </a:lnSpc>
              <a:spcBef>
                <a:spcPts val="0"/>
              </a:spcBef>
              <a:buNone/>
            </a:pPr>
            <a:r>
              <a:rPr lang="en-US"/>
              <a:t> </a:t>
            </a:r>
            <a:r>
              <a:rPr lang="en-US" smtClean="0"/>
              <a:t>foreach(int item in intArray)</a:t>
            </a:r>
          </a:p>
          <a:p>
            <a:pPr marL="0" indent="0">
              <a:lnSpc>
                <a:spcPct val="100000"/>
              </a:lnSpc>
              <a:spcBef>
                <a:spcPts val="0"/>
              </a:spcBef>
              <a:buNone/>
            </a:pPr>
            <a:r>
              <a:rPr lang="en-US" smtClean="0"/>
              <a:t>  {</a:t>
            </a:r>
          </a:p>
          <a:p>
            <a:pPr marL="0" indent="0">
              <a:lnSpc>
                <a:spcPct val="100000"/>
              </a:lnSpc>
              <a:spcBef>
                <a:spcPts val="0"/>
              </a:spcBef>
              <a:buNone/>
            </a:pPr>
            <a:r>
              <a:rPr lang="en-US" smtClean="0"/>
              <a:t>     </a:t>
            </a:r>
            <a:r>
              <a:rPr lang="en-US"/>
              <a:t>C</a:t>
            </a:r>
            <a:r>
              <a:rPr lang="en-US" smtClean="0"/>
              <a:t>onsole.Write( “{0}” , item);</a:t>
            </a:r>
          </a:p>
          <a:p>
            <a:pPr marL="0" indent="0">
              <a:lnSpc>
                <a:spcPct val="100000"/>
              </a:lnSpc>
              <a:spcBef>
                <a:spcPts val="0"/>
              </a:spcBef>
              <a:buNone/>
            </a:pPr>
            <a:r>
              <a:rPr lang="en-US" smtClean="0"/>
              <a:t>   }</a:t>
            </a:r>
          </a:p>
          <a:p>
            <a:pPr marL="0" indent="0">
              <a:lnSpc>
                <a:spcPct val="100000"/>
              </a:lnSpc>
              <a:spcBef>
                <a:spcPts val="0"/>
              </a:spcBef>
              <a:buNone/>
            </a:pPr>
            <a:r>
              <a:rPr lang="en-US" smtClean="0"/>
              <a:t>Console.Read();</a:t>
            </a:r>
          </a:p>
          <a:p>
            <a:pPr marL="0" indent="0">
              <a:lnSpc>
                <a:spcPct val="100000"/>
              </a:lnSpc>
              <a:spcBef>
                <a:spcPts val="0"/>
              </a:spcBef>
              <a:buNone/>
            </a:pPr>
            <a:endParaRPr lang="en-US"/>
          </a:p>
        </p:txBody>
      </p:sp>
      <p:sp>
        <p:nvSpPr>
          <p:cNvPr id="3" name="Date Placeholder 2"/>
          <p:cNvSpPr>
            <a:spLocks noGrp="1"/>
          </p:cNvSpPr>
          <p:nvPr>
            <p:ph type="dt" sz="half" idx="10"/>
          </p:nvPr>
        </p:nvSpPr>
        <p:spPr/>
        <p:txBody>
          <a:bodyPr/>
          <a:lstStyle/>
          <a:p>
            <a:pPr>
              <a:defRPr/>
            </a:pPr>
            <a:fld id="{E6AE0C61-9138-4AE3-A8AA-AB9704FEC619}" type="datetime1">
              <a:rPr lang="en-US" altLang="en-US" smtClean="0"/>
              <a:t>10/3/2018</a:t>
            </a:fld>
            <a:endParaRPr lang="en-US" altLang="en-US"/>
          </a:p>
        </p:txBody>
      </p:sp>
      <p:sp>
        <p:nvSpPr>
          <p:cNvPr id="4" name="Footer Placeholder 3"/>
          <p:cNvSpPr>
            <a:spLocks noGrp="1"/>
          </p:cNvSpPr>
          <p:nvPr>
            <p:ph type="ftr" sz="quarter" idx="11"/>
          </p:nvPr>
        </p:nvSpPr>
        <p:spPr/>
        <p:txBody>
          <a:bodyPr/>
          <a:lstStyle/>
          <a:p>
            <a:pPr>
              <a:defRPr/>
            </a:pPr>
            <a:r>
              <a:rPr lang="en-US" smtClean="0"/>
              <a:t>Nền tảng C# cơ bản</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18</a:t>
            </a:fld>
            <a:endParaRPr lang="en-US" altLang="en-US"/>
          </a:p>
        </p:txBody>
      </p:sp>
      <p:sp>
        <p:nvSpPr>
          <p:cNvPr id="6" name="Title 5"/>
          <p:cNvSpPr>
            <a:spLocks noGrp="1"/>
          </p:cNvSpPr>
          <p:nvPr>
            <p:ph type="title"/>
          </p:nvPr>
        </p:nvSpPr>
        <p:spPr/>
        <p:txBody>
          <a:bodyPr/>
          <a:lstStyle/>
          <a:p>
            <a:r>
              <a:rPr lang="en-US" smtClean="0"/>
              <a:t>Cấu trúc foreach</a:t>
            </a:r>
            <a:endParaRPr lang="en-US"/>
          </a:p>
        </p:txBody>
      </p:sp>
    </p:spTree>
    <p:extLst>
      <p:ext uri="{BB962C8B-B14F-4D97-AF65-F5344CB8AC3E}">
        <p14:creationId xmlns:p14="http://schemas.microsoft.com/office/powerpoint/2010/main" val="3195954312"/>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fld id="{7D4D42FA-2A57-4B0A-B92A-8F2FC650C407}" type="datetime1">
              <a:rPr lang="en-US" altLang="en-US" smtClean="0"/>
              <a:t>10/3/2018</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Nền tảng C# cơ bản</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19</a:t>
            </a:fld>
            <a:endParaRPr lang="en-US" altLang="en-US"/>
          </a:p>
        </p:txBody>
      </p:sp>
      <p:sp>
        <p:nvSpPr>
          <p:cNvPr id="6" name="Title 5"/>
          <p:cNvSpPr>
            <a:spLocks noGrp="1"/>
          </p:cNvSpPr>
          <p:nvPr>
            <p:ph type="title"/>
          </p:nvPr>
        </p:nvSpPr>
        <p:spPr/>
        <p:txBody>
          <a:bodyPr/>
          <a:lstStyle/>
          <a:p>
            <a:r>
              <a:rPr lang="en-US" smtClean="0"/>
              <a:t>Cấu </a:t>
            </a:r>
            <a:r>
              <a:rPr lang="en-US"/>
              <a:t>trúc </a:t>
            </a:r>
            <a:r>
              <a:rPr lang="en-US" smtClean="0"/>
              <a:t>lặp while</a:t>
            </a:r>
            <a:endParaRPr lang="en-US"/>
          </a:p>
        </p:txBody>
      </p:sp>
      <p:grpSp>
        <p:nvGrpSpPr>
          <p:cNvPr id="7" name="Group 4"/>
          <p:cNvGrpSpPr>
            <a:grpSpLocks/>
          </p:cNvGrpSpPr>
          <p:nvPr/>
        </p:nvGrpSpPr>
        <p:grpSpPr bwMode="auto">
          <a:xfrm>
            <a:off x="3060622" y="1922298"/>
            <a:ext cx="6172200" cy="3752357"/>
            <a:chOff x="672" y="1200"/>
            <a:chExt cx="3744" cy="1536"/>
          </a:xfrm>
        </p:grpSpPr>
        <p:grpSp>
          <p:nvGrpSpPr>
            <p:cNvPr id="8" name="Group 5"/>
            <p:cNvGrpSpPr>
              <a:grpSpLocks/>
            </p:cNvGrpSpPr>
            <p:nvPr/>
          </p:nvGrpSpPr>
          <p:grpSpPr bwMode="auto">
            <a:xfrm>
              <a:off x="672" y="1200"/>
              <a:ext cx="3744" cy="1536"/>
              <a:chOff x="1008" y="144"/>
              <a:chExt cx="3744" cy="1536"/>
            </a:xfrm>
          </p:grpSpPr>
          <p:sp>
            <p:nvSpPr>
              <p:cNvPr id="11" name="Rectangle 6"/>
              <p:cNvSpPr>
                <a:spLocks noChangeArrowheads="1"/>
              </p:cNvSpPr>
              <p:nvPr/>
            </p:nvSpPr>
            <p:spPr bwMode="auto">
              <a:xfrm>
                <a:off x="2589" y="672"/>
                <a:ext cx="357"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spcBef>
                    <a:spcPct val="0"/>
                  </a:spcBef>
                </a:pPr>
                <a:r>
                  <a:rPr lang="en-US" sz="3600" dirty="0">
                    <a:solidFill>
                      <a:srgbClr val="000000"/>
                    </a:solidFill>
                    <a:latin typeface="+mn-lt"/>
                  </a:rPr>
                  <a:t>true</a:t>
                </a:r>
                <a:endParaRPr lang="en-US" sz="3600" dirty="0">
                  <a:solidFill>
                    <a:schemeClr val="tx2"/>
                  </a:solidFill>
                  <a:latin typeface="+mn-lt"/>
                </a:endParaRPr>
              </a:p>
            </p:txBody>
          </p:sp>
          <p:sp>
            <p:nvSpPr>
              <p:cNvPr id="12" name="Rectangle 7"/>
              <p:cNvSpPr>
                <a:spLocks noChangeArrowheads="1"/>
              </p:cNvSpPr>
              <p:nvPr/>
            </p:nvSpPr>
            <p:spPr bwMode="auto">
              <a:xfrm>
                <a:off x="1895" y="1296"/>
                <a:ext cx="396"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spcBef>
                    <a:spcPct val="0"/>
                  </a:spcBef>
                </a:pPr>
                <a:r>
                  <a:rPr lang="en-US" sz="3600" dirty="0">
                    <a:solidFill>
                      <a:srgbClr val="000000"/>
                    </a:solidFill>
                    <a:latin typeface="+mn-lt"/>
                  </a:rPr>
                  <a:t>false</a:t>
                </a:r>
                <a:endParaRPr lang="en-US" sz="3600" dirty="0">
                  <a:solidFill>
                    <a:schemeClr val="tx2"/>
                  </a:solidFill>
                  <a:latin typeface="+mn-lt"/>
                </a:endParaRPr>
              </a:p>
            </p:txBody>
          </p:sp>
          <p:grpSp>
            <p:nvGrpSpPr>
              <p:cNvPr id="13" name="Group 8"/>
              <p:cNvGrpSpPr>
                <a:grpSpLocks/>
              </p:cNvGrpSpPr>
              <p:nvPr/>
            </p:nvGrpSpPr>
            <p:grpSpPr bwMode="auto">
              <a:xfrm>
                <a:off x="1008" y="144"/>
                <a:ext cx="3744" cy="1536"/>
                <a:chOff x="432" y="432"/>
                <a:chExt cx="3744" cy="1536"/>
              </a:xfrm>
            </p:grpSpPr>
            <p:sp>
              <p:nvSpPr>
                <p:cNvPr id="14" name="Text Box 9"/>
                <p:cNvSpPr txBox="1">
                  <a:spLocks noChangeArrowheads="1"/>
                </p:cNvSpPr>
                <p:nvPr/>
              </p:nvSpPr>
              <p:spPr bwMode="auto">
                <a:xfrm>
                  <a:off x="2400" y="1104"/>
                  <a:ext cx="1776" cy="233"/>
                </a:xfrm>
                <a:prstGeom prst="rect">
                  <a:avLst/>
                </a:prstGeom>
                <a:solidFill>
                  <a:srgbClr val="CCECFF"/>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0"/>
                    </a:spcBef>
                  </a:pPr>
                  <a:r>
                    <a:rPr lang="en-US" sz="3600" b="1" dirty="0">
                      <a:solidFill>
                        <a:schemeClr val="tx2"/>
                      </a:solidFill>
                      <a:latin typeface="+mn-lt"/>
                    </a:rPr>
                    <a:t>do something</a:t>
                  </a:r>
                </a:p>
              </p:txBody>
            </p:sp>
            <p:grpSp>
              <p:nvGrpSpPr>
                <p:cNvPr id="15" name="Group 10"/>
                <p:cNvGrpSpPr>
                  <a:grpSpLocks/>
                </p:cNvGrpSpPr>
                <p:nvPr/>
              </p:nvGrpSpPr>
              <p:grpSpPr bwMode="auto">
                <a:xfrm>
                  <a:off x="432" y="432"/>
                  <a:ext cx="1632" cy="1536"/>
                  <a:chOff x="432" y="432"/>
                  <a:chExt cx="1632" cy="1536"/>
                </a:xfrm>
              </p:grpSpPr>
              <p:grpSp>
                <p:nvGrpSpPr>
                  <p:cNvPr id="17" name="Group 11"/>
                  <p:cNvGrpSpPr>
                    <a:grpSpLocks/>
                  </p:cNvGrpSpPr>
                  <p:nvPr/>
                </p:nvGrpSpPr>
                <p:grpSpPr bwMode="auto">
                  <a:xfrm>
                    <a:off x="1200" y="432"/>
                    <a:ext cx="96" cy="384"/>
                    <a:chOff x="1536" y="576"/>
                    <a:chExt cx="96" cy="384"/>
                  </a:xfrm>
                </p:grpSpPr>
                <p:sp>
                  <p:nvSpPr>
                    <p:cNvPr id="30" name="Oval 12"/>
                    <p:cNvSpPr>
                      <a:spLocks noChangeArrowheads="1"/>
                    </p:cNvSpPr>
                    <p:nvPr/>
                  </p:nvSpPr>
                  <p:spPr bwMode="auto">
                    <a:xfrm>
                      <a:off x="1536" y="576"/>
                      <a:ext cx="96" cy="96"/>
                    </a:xfrm>
                    <a:prstGeom prst="ellipse">
                      <a:avLst/>
                    </a:prstGeom>
                    <a:solidFill>
                      <a:srgbClr val="FFFFFF"/>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mn-lt"/>
                      </a:endParaRPr>
                    </a:p>
                  </p:txBody>
                </p:sp>
                <p:sp>
                  <p:nvSpPr>
                    <p:cNvPr id="31" name="Line 13"/>
                    <p:cNvSpPr>
                      <a:spLocks noChangeShapeType="1"/>
                    </p:cNvSpPr>
                    <p:nvPr/>
                  </p:nvSpPr>
                  <p:spPr bwMode="auto">
                    <a:xfrm>
                      <a:off x="1584" y="672"/>
                      <a:ext cx="0" cy="288"/>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latin typeface="+mn-lt"/>
                      </a:endParaRPr>
                    </a:p>
                  </p:txBody>
                </p:sp>
              </p:grpSp>
              <p:grpSp>
                <p:nvGrpSpPr>
                  <p:cNvPr id="18" name="Group 14"/>
                  <p:cNvGrpSpPr>
                    <a:grpSpLocks/>
                  </p:cNvGrpSpPr>
                  <p:nvPr/>
                </p:nvGrpSpPr>
                <p:grpSpPr bwMode="auto">
                  <a:xfrm>
                    <a:off x="432" y="816"/>
                    <a:ext cx="1632" cy="1152"/>
                    <a:chOff x="2112" y="240"/>
                    <a:chExt cx="1632" cy="1152"/>
                  </a:xfrm>
                </p:grpSpPr>
                <p:grpSp>
                  <p:nvGrpSpPr>
                    <p:cNvPr id="19" name="Group 15"/>
                    <p:cNvGrpSpPr>
                      <a:grpSpLocks/>
                    </p:cNvGrpSpPr>
                    <p:nvPr/>
                  </p:nvGrpSpPr>
                  <p:grpSpPr bwMode="auto">
                    <a:xfrm>
                      <a:off x="2880" y="1008"/>
                      <a:ext cx="96" cy="384"/>
                      <a:chOff x="2016" y="672"/>
                      <a:chExt cx="96" cy="384"/>
                    </a:xfrm>
                  </p:grpSpPr>
                  <p:sp>
                    <p:nvSpPr>
                      <p:cNvPr id="28" name="Oval 16"/>
                      <p:cNvSpPr>
                        <a:spLocks noChangeArrowheads="1"/>
                      </p:cNvSpPr>
                      <p:nvPr/>
                    </p:nvSpPr>
                    <p:spPr bwMode="auto">
                      <a:xfrm>
                        <a:off x="2016" y="960"/>
                        <a:ext cx="96" cy="96"/>
                      </a:xfrm>
                      <a:prstGeom prst="ellipse">
                        <a:avLst/>
                      </a:prstGeom>
                      <a:solidFill>
                        <a:schemeClr val="accent2"/>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mn-lt"/>
                        </a:endParaRPr>
                      </a:p>
                    </p:txBody>
                  </p:sp>
                  <p:sp>
                    <p:nvSpPr>
                      <p:cNvPr id="29" name="Line 17"/>
                      <p:cNvSpPr>
                        <a:spLocks noChangeShapeType="1"/>
                      </p:cNvSpPr>
                      <p:nvPr/>
                    </p:nvSpPr>
                    <p:spPr bwMode="auto">
                      <a:xfrm>
                        <a:off x="2064" y="672"/>
                        <a:ext cx="0" cy="288"/>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latin typeface="+mn-lt"/>
                        </a:endParaRPr>
                      </a:p>
                    </p:txBody>
                  </p:sp>
                </p:grpSp>
                <p:grpSp>
                  <p:nvGrpSpPr>
                    <p:cNvPr id="20" name="Group 19"/>
                    <p:cNvGrpSpPr>
                      <a:grpSpLocks/>
                    </p:cNvGrpSpPr>
                    <p:nvPr/>
                  </p:nvGrpSpPr>
                  <p:grpSpPr bwMode="auto">
                    <a:xfrm>
                      <a:off x="2112" y="240"/>
                      <a:ext cx="1632" cy="768"/>
                      <a:chOff x="2304" y="528"/>
                      <a:chExt cx="1632" cy="768"/>
                    </a:xfrm>
                  </p:grpSpPr>
                  <p:sp>
                    <p:nvSpPr>
                      <p:cNvPr id="22" name="Freeform 19"/>
                      <p:cNvSpPr>
                        <a:spLocks/>
                      </p:cNvSpPr>
                      <p:nvPr/>
                    </p:nvSpPr>
                    <p:spPr bwMode="auto">
                      <a:xfrm>
                        <a:off x="2304" y="528"/>
                        <a:ext cx="1632" cy="758"/>
                      </a:xfrm>
                      <a:custGeom>
                        <a:avLst/>
                        <a:gdLst>
                          <a:gd name="T0" fmla="*/ 844 w 1689"/>
                          <a:gd name="T1" fmla="*/ 0 h 758"/>
                          <a:gd name="T2" fmla="*/ 0 w 1689"/>
                          <a:gd name="T3" fmla="*/ 388 h 758"/>
                          <a:gd name="T4" fmla="*/ 844 w 1689"/>
                          <a:gd name="T5" fmla="*/ 758 h 758"/>
                          <a:gd name="T6" fmla="*/ 1689 w 1689"/>
                          <a:gd name="T7" fmla="*/ 388 h 758"/>
                          <a:gd name="T8" fmla="*/ 844 w 1689"/>
                          <a:gd name="T9" fmla="*/ 0 h 758"/>
                        </a:gdLst>
                        <a:ahLst/>
                        <a:cxnLst>
                          <a:cxn ang="0">
                            <a:pos x="T0" y="T1"/>
                          </a:cxn>
                          <a:cxn ang="0">
                            <a:pos x="T2" y="T3"/>
                          </a:cxn>
                          <a:cxn ang="0">
                            <a:pos x="T4" y="T5"/>
                          </a:cxn>
                          <a:cxn ang="0">
                            <a:pos x="T6" y="T7"/>
                          </a:cxn>
                          <a:cxn ang="0">
                            <a:pos x="T8" y="T9"/>
                          </a:cxn>
                        </a:cxnLst>
                        <a:rect l="0" t="0" r="r" b="b"/>
                        <a:pathLst>
                          <a:path w="1689" h="758">
                            <a:moveTo>
                              <a:pt x="844" y="0"/>
                            </a:moveTo>
                            <a:lnTo>
                              <a:pt x="0" y="388"/>
                            </a:lnTo>
                            <a:lnTo>
                              <a:pt x="844" y="758"/>
                            </a:lnTo>
                            <a:lnTo>
                              <a:pt x="1689" y="388"/>
                            </a:lnTo>
                            <a:lnTo>
                              <a:pt x="844" y="0"/>
                            </a:lnTo>
                            <a:close/>
                          </a:path>
                        </a:pathLst>
                      </a:custGeom>
                      <a:solidFill>
                        <a:srgbClr val="CCE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mn-lt"/>
                        </a:endParaRPr>
                      </a:p>
                    </p:txBody>
                  </p:sp>
                  <p:grpSp>
                    <p:nvGrpSpPr>
                      <p:cNvPr id="23" name="Group 20"/>
                      <p:cNvGrpSpPr>
                        <a:grpSpLocks/>
                      </p:cNvGrpSpPr>
                      <p:nvPr/>
                    </p:nvGrpSpPr>
                    <p:grpSpPr bwMode="auto">
                      <a:xfrm>
                        <a:off x="2304" y="528"/>
                        <a:ext cx="1632" cy="768"/>
                        <a:chOff x="2400" y="528"/>
                        <a:chExt cx="1632" cy="768"/>
                      </a:xfrm>
                    </p:grpSpPr>
                    <p:sp>
                      <p:nvSpPr>
                        <p:cNvPr id="24" name="Line 21"/>
                        <p:cNvSpPr>
                          <a:spLocks noChangeShapeType="1"/>
                        </p:cNvSpPr>
                        <p:nvPr/>
                      </p:nvSpPr>
                      <p:spPr bwMode="auto">
                        <a:xfrm flipV="1">
                          <a:off x="3216" y="912"/>
                          <a:ext cx="816" cy="384"/>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latin typeface="+mn-lt"/>
                          </a:endParaRPr>
                        </a:p>
                      </p:txBody>
                    </p:sp>
                    <p:sp>
                      <p:nvSpPr>
                        <p:cNvPr id="25" name="Line 22"/>
                        <p:cNvSpPr>
                          <a:spLocks noChangeShapeType="1"/>
                        </p:cNvSpPr>
                        <p:nvPr/>
                      </p:nvSpPr>
                      <p:spPr bwMode="auto">
                        <a:xfrm flipH="1" flipV="1">
                          <a:off x="3216" y="528"/>
                          <a:ext cx="816" cy="384"/>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latin typeface="+mn-lt"/>
                          </a:endParaRPr>
                        </a:p>
                      </p:txBody>
                    </p:sp>
                    <p:sp>
                      <p:nvSpPr>
                        <p:cNvPr id="26" name="Line 23"/>
                        <p:cNvSpPr>
                          <a:spLocks noChangeShapeType="1"/>
                        </p:cNvSpPr>
                        <p:nvPr/>
                      </p:nvSpPr>
                      <p:spPr bwMode="auto">
                        <a:xfrm flipV="1">
                          <a:off x="2400" y="528"/>
                          <a:ext cx="816" cy="384"/>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latin typeface="+mn-lt"/>
                          </a:endParaRPr>
                        </a:p>
                      </p:txBody>
                    </p:sp>
                    <p:sp>
                      <p:nvSpPr>
                        <p:cNvPr id="27" name="Line 24"/>
                        <p:cNvSpPr>
                          <a:spLocks noChangeShapeType="1"/>
                        </p:cNvSpPr>
                        <p:nvPr/>
                      </p:nvSpPr>
                      <p:spPr bwMode="auto">
                        <a:xfrm>
                          <a:off x="2400" y="912"/>
                          <a:ext cx="816" cy="384"/>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latin typeface="+mn-lt"/>
                          </a:endParaRPr>
                        </a:p>
                      </p:txBody>
                    </p:sp>
                  </p:grpSp>
                </p:grpSp>
                <p:sp>
                  <p:nvSpPr>
                    <p:cNvPr id="21" name="Text Box 25"/>
                    <p:cNvSpPr txBox="1">
                      <a:spLocks noChangeArrowheads="1"/>
                    </p:cNvSpPr>
                    <p:nvPr/>
                  </p:nvSpPr>
                  <p:spPr bwMode="auto">
                    <a:xfrm>
                      <a:off x="2446" y="528"/>
                      <a:ext cx="997"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spcBef>
                          <a:spcPct val="0"/>
                        </a:spcBef>
                      </a:pPr>
                      <a:r>
                        <a:rPr lang="en-US" sz="3600" b="1">
                          <a:solidFill>
                            <a:srgbClr val="FF0000"/>
                          </a:solidFill>
                          <a:latin typeface="+mn-lt"/>
                        </a:rPr>
                        <a:t>conditions</a:t>
                      </a:r>
                    </a:p>
                  </p:txBody>
                </p:sp>
              </p:grpSp>
            </p:grpSp>
            <p:sp>
              <p:nvSpPr>
                <p:cNvPr id="16" name="Line 26"/>
                <p:cNvSpPr>
                  <a:spLocks noChangeShapeType="1"/>
                </p:cNvSpPr>
                <p:nvPr/>
              </p:nvSpPr>
              <p:spPr bwMode="auto">
                <a:xfrm>
                  <a:off x="2064" y="1200"/>
                  <a:ext cx="336"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latin typeface="+mn-lt"/>
                  </a:endParaRPr>
                </a:p>
              </p:txBody>
            </p:sp>
          </p:grpSp>
        </p:grpSp>
        <p:sp>
          <p:nvSpPr>
            <p:cNvPr id="9" name="Line 27"/>
            <p:cNvSpPr>
              <a:spLocks noChangeShapeType="1"/>
            </p:cNvSpPr>
            <p:nvPr/>
          </p:nvSpPr>
          <p:spPr bwMode="auto">
            <a:xfrm flipV="1">
              <a:off x="3346" y="1388"/>
              <a:ext cx="0" cy="48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latin typeface="+mn-lt"/>
              </a:endParaRPr>
            </a:p>
          </p:txBody>
        </p:sp>
        <p:sp>
          <p:nvSpPr>
            <p:cNvPr id="10" name="Line 28"/>
            <p:cNvSpPr>
              <a:spLocks noChangeShapeType="1"/>
            </p:cNvSpPr>
            <p:nvPr/>
          </p:nvSpPr>
          <p:spPr bwMode="auto">
            <a:xfrm flipH="1" flipV="1">
              <a:off x="1536" y="1392"/>
              <a:ext cx="1824"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latin typeface="+mn-lt"/>
              </a:endParaRPr>
            </a:p>
          </p:txBody>
        </p:sp>
      </p:grpSp>
      <p:sp>
        <p:nvSpPr>
          <p:cNvPr id="2" name="TextBox 1"/>
          <p:cNvSpPr txBox="1"/>
          <p:nvPr/>
        </p:nvSpPr>
        <p:spPr>
          <a:xfrm>
            <a:off x="172645" y="896631"/>
            <a:ext cx="4686300" cy="2246769"/>
          </a:xfrm>
          <a:prstGeom prst="rect">
            <a:avLst/>
          </a:prstGeom>
          <a:noFill/>
        </p:spPr>
        <p:txBody>
          <a:bodyPr wrap="square" rtlCol="0">
            <a:spAutoFit/>
          </a:bodyPr>
          <a:lstStyle/>
          <a:p>
            <a:r>
              <a:rPr lang="en-US" sz="2800" smtClean="0">
                <a:latin typeface="+mn-lt"/>
              </a:rPr>
              <a:t>Cú pháp chung </a:t>
            </a:r>
          </a:p>
          <a:p>
            <a:r>
              <a:rPr lang="en-US" sz="2800">
                <a:latin typeface="+mn-lt"/>
              </a:rPr>
              <a:t>w</a:t>
            </a:r>
            <a:r>
              <a:rPr lang="en-US" sz="2800" smtClean="0">
                <a:latin typeface="+mn-lt"/>
              </a:rPr>
              <a:t>hile(biểu thức)</a:t>
            </a:r>
          </a:p>
          <a:p>
            <a:r>
              <a:rPr lang="en-US" sz="2800" smtClean="0">
                <a:latin typeface="+mn-lt"/>
              </a:rPr>
              <a:t>{</a:t>
            </a:r>
          </a:p>
          <a:p>
            <a:r>
              <a:rPr lang="en-US" sz="2800">
                <a:latin typeface="+mn-lt"/>
              </a:rPr>
              <a:t> </a:t>
            </a:r>
            <a:r>
              <a:rPr lang="en-US" sz="2800" smtClean="0">
                <a:latin typeface="+mn-lt"/>
              </a:rPr>
              <a:t>   // do something</a:t>
            </a:r>
          </a:p>
          <a:p>
            <a:r>
              <a:rPr lang="en-US" sz="2800" smtClean="0">
                <a:latin typeface="+mn-lt"/>
              </a:rPr>
              <a:t>}</a:t>
            </a:r>
            <a:endParaRPr lang="en-US" sz="2800">
              <a:latin typeface="+mn-lt"/>
            </a:endParaRPr>
          </a:p>
        </p:txBody>
      </p:sp>
    </p:spTree>
    <p:extLst>
      <p:ext uri="{BB962C8B-B14F-4D97-AF65-F5344CB8AC3E}">
        <p14:creationId xmlns:p14="http://schemas.microsoft.com/office/powerpoint/2010/main" val="4271544750"/>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990600"/>
            <a:ext cx="7886700" cy="4648200"/>
          </a:xfrm>
        </p:spPr>
        <p:txBody>
          <a:bodyPr>
            <a:normAutofit fontScale="92500"/>
          </a:bodyPr>
          <a:lstStyle/>
          <a:p>
            <a:pPr marL="514350" indent="-514350">
              <a:buFont typeface="+mj-lt"/>
              <a:buAutoNum type="arabicPeriod"/>
            </a:pPr>
            <a:r>
              <a:rPr lang="en-US" dirty="0" err="1" smtClean="0"/>
              <a:t>Trình</a:t>
            </a:r>
            <a:r>
              <a:rPr lang="en-US" dirty="0" smtClean="0"/>
              <a:t> </a:t>
            </a:r>
            <a:r>
              <a:rPr lang="en-US" dirty="0" err="1" smtClean="0"/>
              <a:t>bày</a:t>
            </a:r>
            <a:r>
              <a:rPr lang="en-US" dirty="0" smtClean="0"/>
              <a:t> </a:t>
            </a:r>
            <a:r>
              <a:rPr lang="en-US" dirty="0" err="1" smtClean="0"/>
              <a:t>được</a:t>
            </a:r>
            <a:r>
              <a:rPr lang="en-US" dirty="0" smtClean="0"/>
              <a:t> </a:t>
            </a:r>
            <a:r>
              <a:rPr lang="en-US" dirty="0" err="1" smtClean="0"/>
              <a:t>các</a:t>
            </a:r>
            <a:r>
              <a:rPr lang="en-US" dirty="0" smtClean="0"/>
              <a:t> </a:t>
            </a:r>
            <a:r>
              <a:rPr lang="en-US" dirty="0" err="1" smtClean="0"/>
              <a:t>kiểu</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và</a:t>
            </a:r>
            <a:r>
              <a:rPr lang="en-US" dirty="0" smtClean="0"/>
              <a:t> </a:t>
            </a:r>
            <a:r>
              <a:rPr lang="en-US" dirty="0" err="1" smtClean="0"/>
              <a:t>biến</a:t>
            </a:r>
            <a:r>
              <a:rPr lang="en-US" dirty="0" smtClean="0"/>
              <a:t> </a:t>
            </a:r>
            <a:r>
              <a:rPr lang="en-US" dirty="0" err="1" smtClean="0"/>
              <a:t>trong</a:t>
            </a:r>
            <a:r>
              <a:rPr lang="en-US" dirty="0" smtClean="0"/>
              <a:t> C#</a:t>
            </a:r>
          </a:p>
          <a:p>
            <a:pPr marL="514350" indent="-514350">
              <a:buFont typeface="+mj-lt"/>
              <a:buAutoNum type="arabicPeriod"/>
            </a:pPr>
            <a:r>
              <a:rPr lang="en-US" dirty="0" err="1" smtClean="0"/>
              <a:t>Trình</a:t>
            </a:r>
            <a:r>
              <a:rPr lang="en-US" dirty="0" smtClean="0"/>
              <a:t> </a:t>
            </a:r>
            <a:r>
              <a:rPr lang="en-US" dirty="0" err="1" smtClean="0"/>
              <a:t>bày</a:t>
            </a:r>
            <a:r>
              <a:rPr lang="en-US" dirty="0" smtClean="0"/>
              <a:t> </a:t>
            </a:r>
            <a:r>
              <a:rPr lang="en-US" dirty="0" err="1" smtClean="0"/>
              <a:t>được</a:t>
            </a:r>
            <a:r>
              <a:rPr lang="en-US" dirty="0" smtClean="0"/>
              <a:t> </a:t>
            </a:r>
            <a:r>
              <a:rPr lang="en-US" dirty="0" err="1" smtClean="0"/>
              <a:t>các</a:t>
            </a:r>
            <a:r>
              <a:rPr lang="en-US" dirty="0" smtClean="0"/>
              <a:t> </a:t>
            </a:r>
            <a:r>
              <a:rPr lang="en-US" dirty="0" err="1" smtClean="0"/>
              <a:t>kiểu</a:t>
            </a:r>
            <a:r>
              <a:rPr lang="en-US" dirty="0" smtClean="0"/>
              <a:t> </a:t>
            </a:r>
            <a:r>
              <a:rPr lang="en-US" dirty="0" err="1" smtClean="0"/>
              <a:t>toán</a:t>
            </a:r>
            <a:r>
              <a:rPr lang="en-US" dirty="0" smtClean="0"/>
              <a:t> </a:t>
            </a:r>
            <a:r>
              <a:rPr lang="en-US" dirty="0" err="1" smtClean="0"/>
              <a:t>tử</a:t>
            </a:r>
            <a:endParaRPr lang="en-US" dirty="0" smtClean="0"/>
          </a:p>
          <a:p>
            <a:pPr marL="514350" indent="-514350">
              <a:buFont typeface="+mj-lt"/>
              <a:buAutoNum type="arabicPeriod"/>
            </a:pPr>
            <a:r>
              <a:rPr lang="en-US" dirty="0" err="1" smtClean="0"/>
              <a:t>Vận</a:t>
            </a:r>
            <a:r>
              <a:rPr lang="en-US" dirty="0" smtClean="0"/>
              <a:t> </a:t>
            </a:r>
            <a:r>
              <a:rPr lang="en-US" dirty="0" err="1" smtClean="0"/>
              <a:t>dụng</a:t>
            </a:r>
            <a:r>
              <a:rPr lang="en-US" dirty="0" smtClean="0"/>
              <a:t> </a:t>
            </a:r>
            <a:r>
              <a:rPr lang="en-US" dirty="0" err="1" smtClean="0"/>
              <a:t>được</a:t>
            </a:r>
            <a:r>
              <a:rPr lang="en-US" dirty="0" smtClean="0"/>
              <a:t> </a:t>
            </a:r>
            <a:r>
              <a:rPr lang="en-US" dirty="0" err="1" smtClean="0"/>
              <a:t>các</a:t>
            </a:r>
            <a:r>
              <a:rPr lang="en-US" dirty="0" smtClean="0"/>
              <a:t> </a:t>
            </a:r>
            <a:r>
              <a:rPr lang="en-US" dirty="0" err="1" smtClean="0"/>
              <a:t>câu</a:t>
            </a:r>
            <a:r>
              <a:rPr lang="en-US" dirty="0" smtClean="0"/>
              <a:t> </a:t>
            </a:r>
            <a:r>
              <a:rPr lang="en-US" dirty="0" err="1" smtClean="0"/>
              <a:t>lệnh</a:t>
            </a:r>
            <a:r>
              <a:rPr lang="en-US" dirty="0" smtClean="0"/>
              <a:t> </a:t>
            </a:r>
            <a:r>
              <a:rPr lang="en-US" dirty="0" err="1" smtClean="0"/>
              <a:t>điều</a:t>
            </a:r>
            <a:r>
              <a:rPr lang="en-US" dirty="0" smtClean="0"/>
              <a:t> </a:t>
            </a:r>
            <a:r>
              <a:rPr lang="en-US" dirty="0" err="1" smtClean="0"/>
              <a:t>khiển</a:t>
            </a:r>
            <a:r>
              <a:rPr lang="en-US" dirty="0" smtClean="0"/>
              <a:t> </a:t>
            </a:r>
          </a:p>
          <a:p>
            <a:pPr marL="514350" indent="-514350">
              <a:buFont typeface="+mj-lt"/>
              <a:buAutoNum type="arabicPeriod"/>
            </a:pPr>
            <a:r>
              <a:rPr lang="en-US" dirty="0" err="1" smtClean="0"/>
              <a:t>Vận</a:t>
            </a:r>
            <a:r>
              <a:rPr lang="en-US" dirty="0" smtClean="0"/>
              <a:t> </a:t>
            </a:r>
            <a:r>
              <a:rPr lang="en-US" dirty="0" err="1" smtClean="0"/>
              <a:t>dụng</a:t>
            </a:r>
            <a:r>
              <a:rPr lang="en-US" dirty="0" smtClean="0"/>
              <a:t> </a:t>
            </a:r>
            <a:r>
              <a:rPr lang="en-US" dirty="0" err="1" smtClean="0"/>
              <a:t>được</a:t>
            </a:r>
            <a:r>
              <a:rPr lang="en-US" dirty="0" smtClean="0"/>
              <a:t> </a:t>
            </a:r>
            <a:r>
              <a:rPr lang="en-US" dirty="0" err="1" smtClean="0"/>
              <a:t>các</a:t>
            </a:r>
            <a:r>
              <a:rPr lang="en-US" dirty="0" smtClean="0"/>
              <a:t> </a:t>
            </a:r>
            <a:r>
              <a:rPr lang="en-US" dirty="0" err="1" smtClean="0"/>
              <a:t>cấu</a:t>
            </a:r>
            <a:r>
              <a:rPr lang="en-US" dirty="0" smtClean="0"/>
              <a:t> </a:t>
            </a:r>
            <a:r>
              <a:rPr lang="en-US" dirty="0" err="1" smtClean="0"/>
              <a:t>trúc</a:t>
            </a:r>
            <a:r>
              <a:rPr lang="en-US" dirty="0" smtClean="0"/>
              <a:t> </a:t>
            </a:r>
            <a:r>
              <a:rPr lang="en-US" dirty="0" err="1" smtClean="0"/>
              <a:t>lặp</a:t>
            </a:r>
            <a:r>
              <a:rPr lang="en-US" dirty="0" smtClean="0"/>
              <a:t> </a:t>
            </a:r>
          </a:p>
          <a:p>
            <a:pPr marL="514350" indent="-514350">
              <a:buFont typeface="+mj-lt"/>
              <a:buAutoNum type="arabicPeriod"/>
            </a:pPr>
            <a:r>
              <a:rPr lang="en-US" dirty="0" err="1" smtClean="0"/>
              <a:t>Vận</a:t>
            </a:r>
            <a:r>
              <a:rPr lang="en-US" dirty="0" smtClean="0"/>
              <a:t> </a:t>
            </a:r>
            <a:r>
              <a:rPr lang="en-US" dirty="0" err="1" smtClean="0"/>
              <a:t>dụng</a:t>
            </a:r>
            <a:r>
              <a:rPr lang="en-US" dirty="0" smtClean="0"/>
              <a:t> </a:t>
            </a:r>
            <a:r>
              <a:rPr lang="en-US" dirty="0" err="1" smtClean="0"/>
              <a:t>kiểu</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mảng</a:t>
            </a:r>
            <a:r>
              <a:rPr lang="en-US" dirty="0" smtClean="0"/>
              <a:t>  - Array</a:t>
            </a:r>
          </a:p>
          <a:p>
            <a:pPr marL="514350" indent="-514350">
              <a:buFont typeface="+mj-lt"/>
              <a:buAutoNum type="arabicPeriod"/>
            </a:pPr>
            <a:r>
              <a:rPr lang="en-US" dirty="0" err="1" smtClean="0"/>
              <a:t>Vận</a:t>
            </a:r>
            <a:r>
              <a:rPr lang="en-US" dirty="0" smtClean="0"/>
              <a:t> </a:t>
            </a:r>
            <a:r>
              <a:rPr lang="en-US" dirty="0" err="1" smtClean="0"/>
              <a:t>dụng</a:t>
            </a:r>
            <a:r>
              <a:rPr lang="en-US" dirty="0" smtClean="0"/>
              <a:t>  collection</a:t>
            </a:r>
          </a:p>
          <a:p>
            <a:pPr marL="514350" indent="-514350">
              <a:buFont typeface="+mj-lt"/>
              <a:buAutoNum type="arabicPeriod"/>
            </a:pPr>
            <a:r>
              <a:rPr lang="en-US" dirty="0" err="1" smtClean="0"/>
              <a:t>Vận</a:t>
            </a:r>
            <a:r>
              <a:rPr lang="en-US" dirty="0" smtClean="0"/>
              <a:t> </a:t>
            </a:r>
            <a:r>
              <a:rPr lang="en-US" dirty="0" err="1" smtClean="0"/>
              <a:t>dụng</a:t>
            </a:r>
            <a:r>
              <a:rPr lang="en-US" dirty="0" smtClean="0"/>
              <a:t> </a:t>
            </a:r>
            <a:r>
              <a:rPr lang="en-US" dirty="0" err="1" smtClean="0"/>
              <a:t>xử</a:t>
            </a:r>
            <a:r>
              <a:rPr lang="en-US" dirty="0" smtClean="0"/>
              <a:t> </a:t>
            </a:r>
            <a:r>
              <a:rPr lang="en-US" dirty="0" err="1" smtClean="0"/>
              <a:t>lý</a:t>
            </a:r>
            <a:r>
              <a:rPr lang="en-US" dirty="0" smtClean="0"/>
              <a:t> </a:t>
            </a:r>
            <a:r>
              <a:rPr lang="en-US" dirty="0" err="1" smtClean="0"/>
              <a:t>đọc</a:t>
            </a:r>
            <a:r>
              <a:rPr lang="en-US" dirty="0" smtClean="0"/>
              <a:t> </a:t>
            </a:r>
            <a:r>
              <a:rPr lang="en-US" dirty="0" err="1" smtClean="0"/>
              <a:t>và</a:t>
            </a:r>
            <a:r>
              <a:rPr lang="en-US" dirty="0" smtClean="0"/>
              <a:t> </a:t>
            </a:r>
            <a:r>
              <a:rPr lang="en-US" dirty="0" err="1" smtClean="0"/>
              <a:t>ghi</a:t>
            </a:r>
            <a:r>
              <a:rPr lang="en-US" dirty="0" smtClean="0"/>
              <a:t> </a:t>
            </a:r>
            <a:r>
              <a:rPr lang="en-US" dirty="0" err="1" smtClean="0"/>
              <a:t>tập</a:t>
            </a:r>
            <a:r>
              <a:rPr lang="en-US" dirty="0" smtClean="0"/>
              <a:t> tin </a:t>
            </a:r>
          </a:p>
          <a:p>
            <a:pPr marL="514350" indent="-514350">
              <a:buFont typeface="+mj-lt"/>
              <a:buAutoNum type="arabicPeriod"/>
            </a:pPr>
            <a:r>
              <a:rPr lang="en-US" dirty="0" err="1" smtClean="0"/>
              <a:t>Xử</a:t>
            </a:r>
            <a:r>
              <a:rPr lang="en-US" dirty="0" smtClean="0"/>
              <a:t> </a:t>
            </a:r>
            <a:r>
              <a:rPr lang="en-US" dirty="0" err="1" smtClean="0"/>
              <a:t>lý</a:t>
            </a:r>
            <a:r>
              <a:rPr lang="en-US" dirty="0" smtClean="0"/>
              <a:t> </a:t>
            </a:r>
            <a:r>
              <a:rPr lang="en-US" dirty="0" err="1" smtClean="0"/>
              <a:t>lỗi</a:t>
            </a:r>
            <a:r>
              <a:rPr lang="en-US" dirty="0" smtClean="0"/>
              <a:t> </a:t>
            </a:r>
            <a:r>
              <a:rPr lang="en-US" dirty="0" err="1" smtClean="0"/>
              <a:t>trong</a:t>
            </a:r>
            <a:r>
              <a:rPr lang="en-US" dirty="0" smtClean="0"/>
              <a:t> C#</a:t>
            </a:r>
          </a:p>
          <a:p>
            <a:endParaRPr lang="en-US" dirty="0"/>
          </a:p>
        </p:txBody>
      </p:sp>
      <p:sp>
        <p:nvSpPr>
          <p:cNvPr id="3" name="Date Placeholder 2"/>
          <p:cNvSpPr>
            <a:spLocks noGrp="1"/>
          </p:cNvSpPr>
          <p:nvPr>
            <p:ph type="dt" sz="half" idx="10"/>
          </p:nvPr>
        </p:nvSpPr>
        <p:spPr/>
        <p:txBody>
          <a:bodyPr/>
          <a:lstStyle/>
          <a:p>
            <a:pPr>
              <a:defRPr/>
            </a:pPr>
            <a:fld id="{4CF2DAE5-2707-4D46-8AE0-97AB63F3A835}" type="datetime1">
              <a:rPr lang="en-US" altLang="en-US" smtClean="0"/>
              <a:t>10/3/2018</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Nền tảng C# cơ bản</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2</a:t>
            </a:fld>
            <a:endParaRPr lang="en-US" altLang="en-US"/>
          </a:p>
        </p:txBody>
      </p:sp>
      <p:sp>
        <p:nvSpPr>
          <p:cNvPr id="6" name="Title 5"/>
          <p:cNvSpPr>
            <a:spLocks noGrp="1"/>
          </p:cNvSpPr>
          <p:nvPr>
            <p:ph type="title"/>
          </p:nvPr>
        </p:nvSpPr>
        <p:spPr/>
        <p:txBody>
          <a:bodyPr/>
          <a:lstStyle/>
          <a:p>
            <a:r>
              <a:rPr lang="en-US" smtClean="0"/>
              <a:t>MỤC TIÊU</a:t>
            </a:r>
            <a:endParaRPr lang="en-US"/>
          </a:p>
        </p:txBody>
      </p:sp>
    </p:spTree>
    <p:extLst>
      <p:ext uri="{BB962C8B-B14F-4D97-AF65-F5344CB8AC3E}">
        <p14:creationId xmlns:p14="http://schemas.microsoft.com/office/powerpoint/2010/main" val="1526182292"/>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marL="0" indent="0">
              <a:buNone/>
            </a:pPr>
            <a:r>
              <a:rPr lang="en-US" smtClean="0"/>
              <a:t>In kết quả các số nhỏ hơn 10</a:t>
            </a:r>
          </a:p>
          <a:p>
            <a:pPr marL="0" indent="0">
              <a:buNone/>
            </a:pPr>
            <a:r>
              <a:rPr lang="en-US"/>
              <a:t> </a:t>
            </a:r>
            <a:r>
              <a:rPr lang="en-US" smtClean="0"/>
              <a:t>int a = 0;</a:t>
            </a:r>
          </a:p>
          <a:p>
            <a:pPr marL="0" indent="0">
              <a:buNone/>
            </a:pPr>
            <a:r>
              <a:rPr lang="en-US" smtClean="0"/>
              <a:t>while(a&lt;10)</a:t>
            </a:r>
          </a:p>
          <a:p>
            <a:pPr marL="0" indent="0">
              <a:buNone/>
            </a:pPr>
            <a:r>
              <a:rPr lang="en-US" smtClean="0"/>
              <a:t>{</a:t>
            </a:r>
          </a:p>
          <a:p>
            <a:pPr marL="457200" lvl="1" indent="0">
              <a:buNone/>
            </a:pPr>
            <a:r>
              <a:rPr lang="en-US" smtClean="0"/>
              <a:t>Console.WriteLine(“gia tri  = {0} ”, a);</a:t>
            </a:r>
          </a:p>
          <a:p>
            <a:pPr marL="457200" lvl="1" indent="0">
              <a:buNone/>
            </a:pPr>
            <a:r>
              <a:rPr lang="en-US" smtClean="0"/>
              <a:t>a++ ;</a:t>
            </a:r>
          </a:p>
          <a:p>
            <a:pPr marL="0" indent="0">
              <a:buNone/>
            </a:pPr>
            <a:r>
              <a:rPr lang="en-US" smtClean="0"/>
              <a:t>}</a:t>
            </a:r>
          </a:p>
          <a:p>
            <a:pPr marL="0" indent="0">
              <a:buNone/>
            </a:pPr>
            <a:r>
              <a:rPr lang="en-US" smtClean="0"/>
              <a:t>Console.Read();</a:t>
            </a:r>
            <a:endParaRPr lang="en-US"/>
          </a:p>
        </p:txBody>
      </p:sp>
      <p:sp>
        <p:nvSpPr>
          <p:cNvPr id="3" name="Date Placeholder 2"/>
          <p:cNvSpPr>
            <a:spLocks noGrp="1"/>
          </p:cNvSpPr>
          <p:nvPr>
            <p:ph type="dt" sz="half" idx="10"/>
          </p:nvPr>
        </p:nvSpPr>
        <p:spPr/>
        <p:txBody>
          <a:bodyPr/>
          <a:lstStyle/>
          <a:p>
            <a:pPr>
              <a:defRPr/>
            </a:pPr>
            <a:fld id="{E6AE0C61-9138-4AE3-A8AA-AB9704FEC619}" type="datetime1">
              <a:rPr lang="en-US" altLang="en-US" smtClean="0"/>
              <a:t>10/3/2018</a:t>
            </a:fld>
            <a:endParaRPr lang="en-US" altLang="en-US"/>
          </a:p>
        </p:txBody>
      </p:sp>
      <p:sp>
        <p:nvSpPr>
          <p:cNvPr id="4" name="Footer Placeholder 3"/>
          <p:cNvSpPr>
            <a:spLocks noGrp="1"/>
          </p:cNvSpPr>
          <p:nvPr>
            <p:ph type="ftr" sz="quarter" idx="11"/>
          </p:nvPr>
        </p:nvSpPr>
        <p:spPr/>
        <p:txBody>
          <a:bodyPr/>
          <a:lstStyle/>
          <a:p>
            <a:pPr>
              <a:defRPr/>
            </a:pPr>
            <a:r>
              <a:rPr lang="en-US" smtClean="0"/>
              <a:t>Nền tảng C# cơ bản</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20</a:t>
            </a:fld>
            <a:endParaRPr lang="en-US" altLang="en-US"/>
          </a:p>
        </p:txBody>
      </p:sp>
      <p:sp>
        <p:nvSpPr>
          <p:cNvPr id="6" name="Title 5"/>
          <p:cNvSpPr>
            <a:spLocks noGrp="1"/>
          </p:cNvSpPr>
          <p:nvPr>
            <p:ph type="title"/>
          </p:nvPr>
        </p:nvSpPr>
        <p:spPr/>
        <p:txBody>
          <a:bodyPr/>
          <a:lstStyle/>
          <a:p>
            <a:r>
              <a:rPr lang="en-US" smtClean="0"/>
              <a:t>Ví dụ While</a:t>
            </a:r>
            <a:endParaRPr lang="en-US"/>
          </a:p>
        </p:txBody>
      </p:sp>
    </p:spTree>
    <p:extLst>
      <p:ext uri="{BB962C8B-B14F-4D97-AF65-F5344CB8AC3E}">
        <p14:creationId xmlns:p14="http://schemas.microsoft.com/office/powerpoint/2010/main" val="55601125"/>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fld id="{51F86837-6DFD-4114-B6DF-FB95863F2418}" type="datetime1">
              <a:rPr lang="en-US" altLang="en-US" smtClean="0"/>
              <a:t>10/3/2018</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Nền tảng C# cơ bản</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21</a:t>
            </a:fld>
            <a:endParaRPr lang="en-US" altLang="en-US"/>
          </a:p>
        </p:txBody>
      </p:sp>
      <p:sp>
        <p:nvSpPr>
          <p:cNvPr id="6" name="Title 5"/>
          <p:cNvSpPr>
            <a:spLocks noGrp="1"/>
          </p:cNvSpPr>
          <p:nvPr>
            <p:ph type="title"/>
          </p:nvPr>
        </p:nvSpPr>
        <p:spPr>
          <a:xfrm>
            <a:off x="563216" y="0"/>
            <a:ext cx="7886700" cy="803910"/>
          </a:xfrm>
        </p:spPr>
        <p:txBody>
          <a:bodyPr/>
          <a:lstStyle/>
          <a:p>
            <a:r>
              <a:rPr lang="en-US"/>
              <a:t>Cấu trúc lặp </a:t>
            </a:r>
            <a:r>
              <a:rPr lang="en-US" smtClean="0"/>
              <a:t>do - while</a:t>
            </a:r>
            <a:endParaRPr lang="en-US"/>
          </a:p>
        </p:txBody>
      </p:sp>
      <p:grpSp>
        <p:nvGrpSpPr>
          <p:cNvPr id="7" name="Group 12"/>
          <p:cNvGrpSpPr>
            <a:grpSpLocks/>
          </p:cNvGrpSpPr>
          <p:nvPr/>
        </p:nvGrpSpPr>
        <p:grpSpPr bwMode="auto">
          <a:xfrm>
            <a:off x="4222494" y="949048"/>
            <a:ext cx="4577584" cy="4654664"/>
            <a:chOff x="1488" y="864"/>
            <a:chExt cx="2784" cy="2688"/>
          </a:xfrm>
        </p:grpSpPr>
        <p:sp>
          <p:nvSpPr>
            <p:cNvPr id="8" name="Rectangle 13"/>
            <p:cNvSpPr>
              <a:spLocks noChangeArrowheads="1"/>
            </p:cNvSpPr>
            <p:nvPr/>
          </p:nvSpPr>
          <p:spPr bwMode="auto">
            <a:xfrm>
              <a:off x="3697" y="2607"/>
              <a:ext cx="18" cy="1"/>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mn-lt"/>
              </a:endParaRPr>
            </a:p>
          </p:txBody>
        </p:sp>
        <p:sp>
          <p:nvSpPr>
            <p:cNvPr id="9" name="Rectangle 14"/>
            <p:cNvSpPr>
              <a:spLocks noChangeArrowheads="1"/>
            </p:cNvSpPr>
            <p:nvPr/>
          </p:nvSpPr>
          <p:spPr bwMode="auto">
            <a:xfrm>
              <a:off x="2734" y="1588"/>
              <a:ext cx="1" cy="18"/>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mn-lt"/>
              </a:endParaRPr>
            </a:p>
          </p:txBody>
        </p:sp>
        <p:sp>
          <p:nvSpPr>
            <p:cNvPr id="10" name="Freeform 15"/>
            <p:cNvSpPr>
              <a:spLocks/>
            </p:cNvSpPr>
            <p:nvPr/>
          </p:nvSpPr>
          <p:spPr bwMode="auto">
            <a:xfrm>
              <a:off x="2527" y="1000"/>
              <a:ext cx="0" cy="543"/>
            </a:xfrm>
            <a:custGeom>
              <a:avLst/>
              <a:gdLst>
                <a:gd name="T0" fmla="*/ 0 w 20000"/>
                <a:gd name="T1" fmla="*/ 19958 h 20000"/>
                <a:gd name="T2" fmla="*/ 0 w 20000"/>
                <a:gd name="T3" fmla="*/ 0 h 20000"/>
              </a:gdLst>
              <a:ahLst/>
              <a:cxnLst>
                <a:cxn ang="0">
                  <a:pos x="T0" y="T1"/>
                </a:cxn>
                <a:cxn ang="0">
                  <a:pos x="T2" y="T3"/>
                </a:cxn>
              </a:cxnLst>
              <a:rect l="0" t="0" r="r" b="b"/>
              <a:pathLst>
                <a:path w="20000" h="20000">
                  <a:moveTo>
                    <a:pt x="0" y="19958"/>
                  </a:moveTo>
                  <a:lnTo>
                    <a:pt x="0" y="0"/>
                  </a:lnTo>
                </a:path>
              </a:pathLst>
            </a:custGeom>
            <a:noFill/>
            <a:ln w="3175">
              <a:solidFill>
                <a:srgbClr val="000000"/>
              </a:solidFill>
              <a:round/>
              <a:headEnd type="triangle" w="med" len="sm"/>
              <a:tailEnd/>
            </a:ln>
            <a:extLst>
              <a:ext uri="{909E8E84-426E-40DD-AFC4-6F175D3DCCD1}">
                <a14:hiddenFill xmlns:a14="http://schemas.microsoft.com/office/drawing/2010/main">
                  <a:solidFill>
                    <a:srgbClr val="FFFFFF"/>
                  </a:solidFill>
                </a14:hiddenFill>
              </a:ext>
            </a:extLst>
          </p:spPr>
          <p:txBody>
            <a:bodyPr/>
            <a:lstStyle/>
            <a:p>
              <a:endParaRPr lang="en-US">
                <a:latin typeface="+mn-lt"/>
              </a:endParaRPr>
            </a:p>
          </p:txBody>
        </p:sp>
        <p:sp>
          <p:nvSpPr>
            <p:cNvPr id="11" name="Oval 16"/>
            <p:cNvSpPr>
              <a:spLocks noChangeArrowheads="1"/>
            </p:cNvSpPr>
            <p:nvPr/>
          </p:nvSpPr>
          <p:spPr bwMode="auto">
            <a:xfrm>
              <a:off x="2440" y="864"/>
              <a:ext cx="173" cy="136"/>
            </a:xfrm>
            <a:prstGeom prst="ellipse">
              <a:avLst/>
            </a:pr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mn-lt"/>
              </a:endParaRPr>
            </a:p>
          </p:txBody>
        </p:sp>
        <p:sp>
          <p:nvSpPr>
            <p:cNvPr id="12" name="Rectangle 17"/>
            <p:cNvSpPr>
              <a:spLocks noChangeArrowheads="1"/>
            </p:cNvSpPr>
            <p:nvPr/>
          </p:nvSpPr>
          <p:spPr bwMode="auto">
            <a:xfrm>
              <a:off x="3580" y="2335"/>
              <a:ext cx="613"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lstStyle/>
            <a:p>
              <a:pPr>
                <a:spcBef>
                  <a:spcPct val="0"/>
                </a:spcBef>
              </a:pPr>
              <a:r>
                <a:rPr lang="en-US" sz="3200" b="1" dirty="0">
                  <a:solidFill>
                    <a:srgbClr val="000000"/>
                  </a:solidFill>
                  <a:latin typeface="+mn-lt"/>
                </a:rPr>
                <a:t>true</a:t>
              </a:r>
            </a:p>
            <a:p>
              <a:pPr eaLnBrk="0" hangingPunct="0">
                <a:spcBef>
                  <a:spcPct val="0"/>
                </a:spcBef>
              </a:pPr>
              <a:endParaRPr lang="en-US" sz="3200" b="1" dirty="0">
                <a:latin typeface="+mn-lt"/>
              </a:endParaRPr>
            </a:p>
          </p:txBody>
        </p:sp>
        <p:sp>
          <p:nvSpPr>
            <p:cNvPr id="13" name="Freeform 18"/>
            <p:cNvSpPr>
              <a:spLocks/>
            </p:cNvSpPr>
            <p:nvPr/>
          </p:nvSpPr>
          <p:spPr bwMode="auto">
            <a:xfrm>
              <a:off x="2527" y="2873"/>
              <a:ext cx="0" cy="543"/>
            </a:xfrm>
            <a:custGeom>
              <a:avLst/>
              <a:gdLst>
                <a:gd name="T0" fmla="*/ 0 w 20000"/>
                <a:gd name="T1" fmla="*/ 19958 h 20000"/>
                <a:gd name="T2" fmla="*/ 0 w 20000"/>
                <a:gd name="T3" fmla="*/ 0 h 20000"/>
              </a:gdLst>
              <a:ahLst/>
              <a:cxnLst>
                <a:cxn ang="0">
                  <a:pos x="T0" y="T1"/>
                </a:cxn>
                <a:cxn ang="0">
                  <a:pos x="T2" y="T3"/>
                </a:cxn>
              </a:cxnLst>
              <a:rect l="0" t="0" r="r" b="b"/>
              <a:pathLst>
                <a:path w="20000" h="20000">
                  <a:moveTo>
                    <a:pt x="0" y="19958"/>
                  </a:moveTo>
                  <a:lnTo>
                    <a:pt x="0" y="0"/>
                  </a:lnTo>
                </a:path>
              </a:pathLst>
            </a:custGeom>
            <a:noFill/>
            <a:ln w="3175">
              <a:solidFill>
                <a:srgbClr val="000000"/>
              </a:solidFill>
              <a:round/>
              <a:headEnd type="triangle" w="med" len="sm"/>
              <a:tailEnd/>
            </a:ln>
            <a:extLst>
              <a:ext uri="{909E8E84-426E-40DD-AFC4-6F175D3DCCD1}">
                <a14:hiddenFill xmlns:a14="http://schemas.microsoft.com/office/drawing/2010/main">
                  <a:solidFill>
                    <a:srgbClr val="FFFFFF"/>
                  </a:solidFill>
                </a14:hiddenFill>
              </a:ext>
            </a:extLst>
          </p:spPr>
          <p:txBody>
            <a:bodyPr/>
            <a:lstStyle/>
            <a:p>
              <a:endParaRPr lang="en-US">
                <a:latin typeface="+mn-lt"/>
              </a:endParaRPr>
            </a:p>
          </p:txBody>
        </p:sp>
        <p:sp>
          <p:nvSpPr>
            <p:cNvPr id="14" name="Freeform 19"/>
            <p:cNvSpPr>
              <a:spLocks/>
            </p:cNvSpPr>
            <p:nvPr/>
          </p:nvSpPr>
          <p:spPr bwMode="auto">
            <a:xfrm>
              <a:off x="2527" y="1769"/>
              <a:ext cx="0" cy="544"/>
            </a:xfrm>
            <a:custGeom>
              <a:avLst/>
              <a:gdLst>
                <a:gd name="T0" fmla="*/ 0 w 20000"/>
                <a:gd name="T1" fmla="*/ 19958 h 20000"/>
                <a:gd name="T2" fmla="*/ 0 w 20000"/>
                <a:gd name="T3" fmla="*/ 0 h 20000"/>
              </a:gdLst>
              <a:ahLst/>
              <a:cxnLst>
                <a:cxn ang="0">
                  <a:pos x="T0" y="T1"/>
                </a:cxn>
                <a:cxn ang="0">
                  <a:pos x="T2" y="T3"/>
                </a:cxn>
              </a:cxnLst>
              <a:rect l="0" t="0" r="r" b="b"/>
              <a:pathLst>
                <a:path w="20000" h="20000">
                  <a:moveTo>
                    <a:pt x="0" y="19958"/>
                  </a:moveTo>
                  <a:lnTo>
                    <a:pt x="0" y="0"/>
                  </a:lnTo>
                </a:path>
              </a:pathLst>
            </a:custGeom>
            <a:noFill/>
            <a:ln w="3175">
              <a:solidFill>
                <a:srgbClr val="000000"/>
              </a:solidFill>
              <a:round/>
              <a:headEnd type="triangle" w="med" len="sm"/>
              <a:tailEnd/>
            </a:ln>
            <a:extLst>
              <a:ext uri="{909E8E84-426E-40DD-AFC4-6F175D3DCCD1}">
                <a14:hiddenFill xmlns:a14="http://schemas.microsoft.com/office/drawing/2010/main">
                  <a:solidFill>
                    <a:srgbClr val="FFFFFF"/>
                  </a:solidFill>
                </a14:hiddenFill>
              </a:ext>
            </a:extLst>
          </p:spPr>
          <p:txBody>
            <a:bodyPr/>
            <a:lstStyle/>
            <a:p>
              <a:endParaRPr lang="en-US">
                <a:latin typeface="+mn-lt"/>
              </a:endParaRPr>
            </a:p>
          </p:txBody>
        </p:sp>
        <p:sp>
          <p:nvSpPr>
            <p:cNvPr id="15" name="Oval 20"/>
            <p:cNvSpPr>
              <a:spLocks noChangeArrowheads="1"/>
            </p:cNvSpPr>
            <p:nvPr/>
          </p:nvSpPr>
          <p:spPr bwMode="auto">
            <a:xfrm>
              <a:off x="2440" y="3416"/>
              <a:ext cx="173" cy="136"/>
            </a:xfrm>
            <a:prstGeom prst="ellipse">
              <a:avLst/>
            </a:pr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mn-lt"/>
              </a:endParaRPr>
            </a:p>
          </p:txBody>
        </p:sp>
        <p:sp>
          <p:nvSpPr>
            <p:cNvPr id="16" name="Rectangle 21"/>
            <p:cNvSpPr>
              <a:spLocks noChangeArrowheads="1"/>
            </p:cNvSpPr>
            <p:nvPr/>
          </p:nvSpPr>
          <p:spPr bwMode="auto">
            <a:xfrm>
              <a:off x="2599" y="2879"/>
              <a:ext cx="750"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lstStyle/>
            <a:p>
              <a:pPr>
                <a:spcBef>
                  <a:spcPct val="0"/>
                </a:spcBef>
              </a:pPr>
              <a:r>
                <a:rPr lang="en-US" sz="3200" b="1" dirty="0">
                  <a:solidFill>
                    <a:srgbClr val="000000"/>
                  </a:solidFill>
                  <a:latin typeface="+mn-lt"/>
                </a:rPr>
                <a:t>false</a:t>
              </a:r>
            </a:p>
            <a:p>
              <a:pPr eaLnBrk="0" hangingPunct="0">
                <a:spcBef>
                  <a:spcPct val="0"/>
                </a:spcBef>
              </a:pPr>
              <a:endParaRPr lang="en-US" sz="3200" b="1" dirty="0">
                <a:latin typeface="+mn-lt"/>
              </a:endParaRPr>
            </a:p>
          </p:txBody>
        </p:sp>
        <p:sp>
          <p:nvSpPr>
            <p:cNvPr id="17" name="Freeform 22"/>
            <p:cNvSpPr>
              <a:spLocks/>
            </p:cNvSpPr>
            <p:nvPr/>
          </p:nvSpPr>
          <p:spPr bwMode="auto">
            <a:xfrm>
              <a:off x="3580" y="2593"/>
              <a:ext cx="692" cy="0"/>
            </a:xfrm>
            <a:custGeom>
              <a:avLst/>
              <a:gdLst>
                <a:gd name="T0" fmla="*/ 19958 w 20000"/>
                <a:gd name="T1" fmla="*/ 0 h 20000"/>
                <a:gd name="T2" fmla="*/ 0 w 20000"/>
                <a:gd name="T3" fmla="*/ 0 h 20000"/>
              </a:gdLst>
              <a:ahLst/>
              <a:cxnLst>
                <a:cxn ang="0">
                  <a:pos x="T0" y="T1"/>
                </a:cxn>
                <a:cxn ang="0">
                  <a:pos x="T2" y="T3"/>
                </a:cxn>
              </a:cxnLst>
              <a:rect l="0" t="0" r="r" b="b"/>
              <a:pathLst>
                <a:path w="20000" h="20000">
                  <a:moveTo>
                    <a:pt x="19958" y="0"/>
                  </a:moveTo>
                  <a:lnTo>
                    <a:pt x="0" y="0"/>
                  </a:lnTo>
                </a:path>
              </a:pathLst>
            </a:cu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mn-lt"/>
              </a:endParaRPr>
            </a:p>
          </p:txBody>
        </p:sp>
        <p:sp>
          <p:nvSpPr>
            <p:cNvPr id="18" name="Freeform 23"/>
            <p:cNvSpPr>
              <a:spLocks/>
            </p:cNvSpPr>
            <p:nvPr/>
          </p:nvSpPr>
          <p:spPr bwMode="auto">
            <a:xfrm>
              <a:off x="4272" y="1291"/>
              <a:ext cx="0" cy="1302"/>
            </a:xfrm>
            <a:custGeom>
              <a:avLst/>
              <a:gdLst>
                <a:gd name="T0" fmla="*/ 0 w 20000"/>
                <a:gd name="T1" fmla="*/ 0 h 20000"/>
                <a:gd name="T2" fmla="*/ 0 w 20000"/>
                <a:gd name="T3" fmla="*/ 19983 h 20000"/>
              </a:gdLst>
              <a:ahLst/>
              <a:cxnLst>
                <a:cxn ang="0">
                  <a:pos x="T0" y="T1"/>
                </a:cxn>
                <a:cxn ang="0">
                  <a:pos x="T2" y="T3"/>
                </a:cxn>
              </a:cxnLst>
              <a:rect l="0" t="0" r="r" b="b"/>
              <a:pathLst>
                <a:path w="20000" h="20000">
                  <a:moveTo>
                    <a:pt x="0" y="0"/>
                  </a:moveTo>
                  <a:lnTo>
                    <a:pt x="0" y="19983"/>
                  </a:lnTo>
                </a:path>
              </a:pathLst>
            </a:cu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mn-lt"/>
              </a:endParaRPr>
            </a:p>
          </p:txBody>
        </p:sp>
        <p:sp>
          <p:nvSpPr>
            <p:cNvPr id="19" name="Freeform 24"/>
            <p:cNvSpPr>
              <a:spLocks/>
            </p:cNvSpPr>
            <p:nvPr/>
          </p:nvSpPr>
          <p:spPr bwMode="auto">
            <a:xfrm>
              <a:off x="2541" y="1291"/>
              <a:ext cx="1731" cy="0"/>
            </a:xfrm>
            <a:custGeom>
              <a:avLst/>
              <a:gdLst>
                <a:gd name="T0" fmla="*/ 0 w 20000"/>
                <a:gd name="T1" fmla="*/ 0 h 20000"/>
                <a:gd name="T2" fmla="*/ 19983 w 20000"/>
                <a:gd name="T3" fmla="*/ 0 h 20000"/>
              </a:gdLst>
              <a:ahLst/>
              <a:cxnLst>
                <a:cxn ang="0">
                  <a:pos x="T0" y="T1"/>
                </a:cxn>
                <a:cxn ang="0">
                  <a:pos x="T2" y="T3"/>
                </a:cxn>
              </a:cxnLst>
              <a:rect l="0" t="0" r="r" b="b"/>
              <a:pathLst>
                <a:path w="20000" h="20000">
                  <a:moveTo>
                    <a:pt x="0" y="0"/>
                  </a:moveTo>
                  <a:lnTo>
                    <a:pt x="19983" y="0"/>
                  </a:lnTo>
                </a:path>
              </a:pathLst>
            </a:custGeom>
            <a:noFill/>
            <a:ln w="3175">
              <a:solidFill>
                <a:srgbClr val="000000"/>
              </a:solidFill>
              <a:round/>
              <a:headEnd type="triangle" w="med" len="sm"/>
              <a:tailEnd/>
            </a:ln>
            <a:extLst>
              <a:ext uri="{909E8E84-426E-40DD-AFC4-6F175D3DCCD1}">
                <a14:hiddenFill xmlns:a14="http://schemas.microsoft.com/office/drawing/2010/main">
                  <a:solidFill>
                    <a:srgbClr val="FFFFFF"/>
                  </a:solidFill>
                </a14:hiddenFill>
              </a:ext>
            </a:extLst>
          </p:spPr>
          <p:txBody>
            <a:bodyPr/>
            <a:lstStyle/>
            <a:p>
              <a:endParaRPr lang="en-US">
                <a:latin typeface="+mn-lt"/>
              </a:endParaRPr>
            </a:p>
          </p:txBody>
        </p:sp>
        <p:sp>
          <p:nvSpPr>
            <p:cNvPr id="20" name="Freeform 25"/>
            <p:cNvSpPr>
              <a:spLocks/>
            </p:cNvSpPr>
            <p:nvPr/>
          </p:nvSpPr>
          <p:spPr bwMode="auto">
            <a:xfrm>
              <a:off x="1575" y="1543"/>
              <a:ext cx="1904" cy="225"/>
            </a:xfrm>
            <a:custGeom>
              <a:avLst/>
              <a:gdLst>
                <a:gd name="T0" fmla="*/ 19985 w 20000"/>
                <a:gd name="T1" fmla="*/ 0 h 20000"/>
                <a:gd name="T2" fmla="*/ 19985 w 20000"/>
                <a:gd name="T3" fmla="*/ 19900 h 20000"/>
                <a:gd name="T4" fmla="*/ 0 w 20000"/>
                <a:gd name="T5" fmla="*/ 19900 h 20000"/>
                <a:gd name="T6" fmla="*/ 0 w 20000"/>
                <a:gd name="T7" fmla="*/ 0 h 20000"/>
                <a:gd name="T8" fmla="*/ 19985 w 20000"/>
                <a:gd name="T9" fmla="*/ 0 h 20000"/>
              </a:gdLst>
              <a:ahLst/>
              <a:cxnLst>
                <a:cxn ang="0">
                  <a:pos x="T0" y="T1"/>
                </a:cxn>
                <a:cxn ang="0">
                  <a:pos x="T2" y="T3"/>
                </a:cxn>
                <a:cxn ang="0">
                  <a:pos x="T4" y="T5"/>
                </a:cxn>
                <a:cxn ang="0">
                  <a:pos x="T6" y="T7"/>
                </a:cxn>
                <a:cxn ang="0">
                  <a:pos x="T8" y="T9"/>
                </a:cxn>
              </a:cxnLst>
              <a:rect l="0" t="0" r="r" b="b"/>
              <a:pathLst>
                <a:path w="20000" h="20000">
                  <a:moveTo>
                    <a:pt x="19985" y="0"/>
                  </a:moveTo>
                  <a:lnTo>
                    <a:pt x="19985" y="19900"/>
                  </a:lnTo>
                  <a:lnTo>
                    <a:pt x="0" y="19900"/>
                  </a:lnTo>
                  <a:lnTo>
                    <a:pt x="0" y="0"/>
                  </a:lnTo>
                  <a:lnTo>
                    <a:pt x="19985" y="0"/>
                  </a:lnTo>
                  <a:close/>
                </a:path>
              </a:pathLst>
            </a:custGeom>
            <a:solidFill>
              <a:srgbClr val="99CCFF"/>
            </a:solidFill>
            <a:ln w="3175">
              <a:solidFill>
                <a:srgbClr val="000000"/>
              </a:solidFill>
              <a:round/>
              <a:headEnd/>
              <a:tailEnd/>
            </a:ln>
          </p:spPr>
          <p:txBody>
            <a:bodyPr/>
            <a:lstStyle/>
            <a:p>
              <a:endParaRPr lang="en-US">
                <a:latin typeface="+mn-lt"/>
              </a:endParaRPr>
            </a:p>
          </p:txBody>
        </p:sp>
        <p:sp>
          <p:nvSpPr>
            <p:cNvPr id="21" name="Rectangle 26"/>
            <p:cNvSpPr>
              <a:spLocks noChangeArrowheads="1"/>
            </p:cNvSpPr>
            <p:nvPr/>
          </p:nvSpPr>
          <p:spPr bwMode="auto">
            <a:xfrm>
              <a:off x="1833" y="1573"/>
              <a:ext cx="1386" cy="162"/>
            </a:xfrm>
            <a:prstGeom prst="rect">
              <a:avLst/>
            </a:prstGeom>
            <a:solidFill>
              <a:srgbClr val="99CCFF"/>
            </a:solidFill>
            <a:ln>
              <a:noFill/>
            </a:ln>
            <a:extLst>
              <a:ext uri="{91240B29-F687-4F45-9708-019B960494DF}">
                <a14:hiddenLine xmlns:a14="http://schemas.microsoft.com/office/drawing/2010/main" w="0">
                  <a:solidFill>
                    <a:srgbClr val="000000"/>
                  </a:solidFill>
                  <a:miter lim="800000"/>
                  <a:headEnd/>
                  <a:tailEnd/>
                </a14:hiddenLine>
              </a:ext>
            </a:extLst>
          </p:spPr>
          <p:txBody>
            <a:bodyPr lIns="0" tIns="0" rIns="0" bIns="0"/>
            <a:lstStyle/>
            <a:p>
              <a:pPr algn="ctr">
                <a:spcBef>
                  <a:spcPct val="0"/>
                </a:spcBef>
              </a:pPr>
              <a:r>
                <a:rPr lang="en-US" sz="2400" b="1">
                  <a:solidFill>
                    <a:srgbClr val="000000"/>
                  </a:solidFill>
                  <a:latin typeface="+mn-lt"/>
                </a:rPr>
                <a:t>action(s)</a:t>
              </a:r>
              <a:endParaRPr lang="en-US" sz="2400" b="1">
                <a:latin typeface="+mn-lt"/>
              </a:endParaRPr>
            </a:p>
          </p:txBody>
        </p:sp>
        <p:grpSp>
          <p:nvGrpSpPr>
            <p:cNvPr id="22" name="Group 27"/>
            <p:cNvGrpSpPr>
              <a:grpSpLocks/>
            </p:cNvGrpSpPr>
            <p:nvPr/>
          </p:nvGrpSpPr>
          <p:grpSpPr bwMode="auto">
            <a:xfrm>
              <a:off x="1488" y="2313"/>
              <a:ext cx="2077" cy="560"/>
              <a:chOff x="1440" y="2505"/>
              <a:chExt cx="2077" cy="560"/>
            </a:xfrm>
          </p:grpSpPr>
          <p:sp>
            <p:nvSpPr>
              <p:cNvPr id="23" name="Freeform 28"/>
              <p:cNvSpPr>
                <a:spLocks/>
              </p:cNvSpPr>
              <p:nvPr/>
            </p:nvSpPr>
            <p:spPr bwMode="auto">
              <a:xfrm>
                <a:off x="1440" y="2505"/>
                <a:ext cx="2077" cy="560"/>
              </a:xfrm>
              <a:custGeom>
                <a:avLst/>
                <a:gdLst>
                  <a:gd name="T0" fmla="*/ 19986 w 20000"/>
                  <a:gd name="T1" fmla="*/ 9980 h 20000"/>
                  <a:gd name="T2" fmla="*/ 9986 w 20000"/>
                  <a:gd name="T3" fmla="*/ 19960 h 20000"/>
                  <a:gd name="T4" fmla="*/ 0 w 20000"/>
                  <a:gd name="T5" fmla="*/ 9980 h 20000"/>
                  <a:gd name="T6" fmla="*/ 9986 w 20000"/>
                  <a:gd name="T7" fmla="*/ 0 h 20000"/>
                  <a:gd name="T8" fmla="*/ 19986 w 20000"/>
                  <a:gd name="T9" fmla="*/ 9980 h 20000"/>
                </a:gdLst>
                <a:ahLst/>
                <a:cxnLst>
                  <a:cxn ang="0">
                    <a:pos x="T0" y="T1"/>
                  </a:cxn>
                  <a:cxn ang="0">
                    <a:pos x="T2" y="T3"/>
                  </a:cxn>
                  <a:cxn ang="0">
                    <a:pos x="T4" y="T5"/>
                  </a:cxn>
                  <a:cxn ang="0">
                    <a:pos x="T6" y="T7"/>
                  </a:cxn>
                  <a:cxn ang="0">
                    <a:pos x="T8" y="T9"/>
                  </a:cxn>
                </a:cxnLst>
                <a:rect l="0" t="0" r="r" b="b"/>
                <a:pathLst>
                  <a:path w="20000" h="20000">
                    <a:moveTo>
                      <a:pt x="19986" y="9980"/>
                    </a:moveTo>
                    <a:lnTo>
                      <a:pt x="9986" y="19960"/>
                    </a:lnTo>
                    <a:lnTo>
                      <a:pt x="0" y="9980"/>
                    </a:lnTo>
                    <a:lnTo>
                      <a:pt x="9986" y="0"/>
                    </a:lnTo>
                    <a:lnTo>
                      <a:pt x="19986" y="9980"/>
                    </a:lnTo>
                    <a:close/>
                  </a:path>
                </a:pathLst>
              </a:custGeom>
              <a:solidFill>
                <a:srgbClr val="99CCFF"/>
              </a:solidFill>
              <a:ln w="3175">
                <a:solidFill>
                  <a:srgbClr val="000000"/>
                </a:solidFill>
                <a:round/>
                <a:headEnd/>
                <a:tailEnd/>
              </a:ln>
            </p:spPr>
            <p:txBody>
              <a:bodyPr/>
              <a:lstStyle/>
              <a:p>
                <a:endParaRPr lang="en-US">
                  <a:latin typeface="+mn-lt"/>
                </a:endParaRPr>
              </a:p>
            </p:txBody>
          </p:sp>
          <p:sp>
            <p:nvSpPr>
              <p:cNvPr id="24" name="Rectangle 29"/>
              <p:cNvSpPr>
                <a:spLocks noChangeArrowheads="1"/>
              </p:cNvSpPr>
              <p:nvPr/>
            </p:nvSpPr>
            <p:spPr bwMode="auto">
              <a:xfrm>
                <a:off x="1785" y="2709"/>
                <a:ext cx="1386" cy="131"/>
              </a:xfrm>
              <a:prstGeom prst="rect">
                <a:avLst/>
              </a:prstGeom>
              <a:solidFill>
                <a:srgbClr val="99CCFF"/>
              </a:solidFill>
              <a:ln>
                <a:noFill/>
              </a:ln>
              <a:extLst>
                <a:ext uri="{91240B29-F687-4F45-9708-019B960494DF}">
                  <a14:hiddenLine xmlns:a14="http://schemas.microsoft.com/office/drawing/2010/main" w="0">
                    <a:solidFill>
                      <a:srgbClr val="000000"/>
                    </a:solidFill>
                    <a:miter lim="800000"/>
                    <a:headEnd/>
                    <a:tailEnd/>
                  </a14:hiddenLine>
                </a:ext>
              </a:extLst>
            </p:spPr>
            <p:txBody>
              <a:bodyPr lIns="0" tIns="0" rIns="0" bIns="0"/>
              <a:lstStyle/>
              <a:p>
                <a:pPr algn="ctr">
                  <a:spcBef>
                    <a:spcPct val="0"/>
                  </a:spcBef>
                </a:pPr>
                <a:r>
                  <a:rPr lang="en-US" sz="2400" b="1">
                    <a:solidFill>
                      <a:srgbClr val="FF0000"/>
                    </a:solidFill>
                    <a:latin typeface="+mn-lt"/>
                  </a:rPr>
                  <a:t>condition</a:t>
                </a:r>
              </a:p>
              <a:p>
                <a:pPr eaLnBrk="0" hangingPunct="0">
                  <a:spcBef>
                    <a:spcPct val="0"/>
                  </a:spcBef>
                </a:pPr>
                <a:endParaRPr lang="en-US" sz="2400" b="1">
                  <a:solidFill>
                    <a:srgbClr val="FF0000"/>
                  </a:solidFill>
                  <a:latin typeface="+mn-lt"/>
                </a:endParaRPr>
              </a:p>
            </p:txBody>
          </p:sp>
        </p:grpSp>
      </p:grpSp>
      <p:sp>
        <p:nvSpPr>
          <p:cNvPr id="26" name="TextBox 25"/>
          <p:cNvSpPr txBox="1"/>
          <p:nvPr/>
        </p:nvSpPr>
        <p:spPr>
          <a:xfrm>
            <a:off x="172645" y="896631"/>
            <a:ext cx="4686300" cy="1815882"/>
          </a:xfrm>
          <a:prstGeom prst="rect">
            <a:avLst/>
          </a:prstGeom>
          <a:noFill/>
        </p:spPr>
        <p:txBody>
          <a:bodyPr wrap="square" rtlCol="0">
            <a:spAutoFit/>
          </a:bodyPr>
          <a:lstStyle/>
          <a:p>
            <a:r>
              <a:rPr lang="en-US" sz="2800" smtClean="0">
                <a:latin typeface="+mn-lt"/>
              </a:rPr>
              <a:t>Cú pháp chung </a:t>
            </a:r>
          </a:p>
          <a:p>
            <a:r>
              <a:rPr lang="en-US" sz="2800" smtClean="0">
                <a:latin typeface="+mn-lt"/>
              </a:rPr>
              <a:t>do{</a:t>
            </a:r>
          </a:p>
          <a:p>
            <a:r>
              <a:rPr lang="en-US" sz="2800">
                <a:latin typeface="+mn-lt"/>
              </a:rPr>
              <a:t> </a:t>
            </a:r>
            <a:r>
              <a:rPr lang="en-US" sz="2800" smtClean="0">
                <a:latin typeface="+mn-lt"/>
              </a:rPr>
              <a:t>   // do something</a:t>
            </a:r>
          </a:p>
          <a:p>
            <a:r>
              <a:rPr lang="en-US" sz="2800" smtClean="0">
                <a:latin typeface="+mn-lt"/>
              </a:rPr>
              <a:t>}</a:t>
            </a:r>
            <a:r>
              <a:rPr lang="en-US" sz="2800"/>
              <a:t> while(biểu thức</a:t>
            </a:r>
            <a:r>
              <a:rPr lang="en-US" sz="2800" smtClean="0"/>
              <a:t>)</a:t>
            </a:r>
            <a:r>
              <a:rPr lang="en-US" sz="2800" smtClean="0">
                <a:latin typeface="+mn-lt"/>
              </a:rPr>
              <a:t>;</a:t>
            </a:r>
            <a:endParaRPr lang="en-US" sz="2800"/>
          </a:p>
        </p:txBody>
      </p:sp>
    </p:spTree>
    <p:extLst>
      <p:ext uri="{BB962C8B-B14F-4D97-AF65-F5344CB8AC3E}">
        <p14:creationId xmlns:p14="http://schemas.microsoft.com/office/powerpoint/2010/main" val="3958368339"/>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mtClean="0"/>
              <a:t>In giá trị các số nhỏ hơn  10</a:t>
            </a:r>
          </a:p>
          <a:p>
            <a:pPr marL="0" indent="0">
              <a:buNone/>
            </a:pPr>
            <a:r>
              <a:rPr lang="en-US"/>
              <a:t> int a = 1</a:t>
            </a:r>
            <a:r>
              <a:rPr lang="en-US" smtClean="0"/>
              <a:t>0</a:t>
            </a:r>
            <a:r>
              <a:rPr lang="en-US"/>
              <a:t>;</a:t>
            </a:r>
          </a:p>
          <a:p>
            <a:pPr marL="0" indent="0">
              <a:buNone/>
            </a:pPr>
            <a:r>
              <a:rPr lang="en-US" smtClean="0"/>
              <a:t>do {</a:t>
            </a:r>
            <a:endParaRPr lang="en-US"/>
          </a:p>
          <a:p>
            <a:pPr marL="457200" lvl="1" indent="0">
              <a:buNone/>
            </a:pPr>
            <a:r>
              <a:rPr lang="en-US"/>
              <a:t>Console.WriteLine(“gia tri  = {0} ”, a);</a:t>
            </a:r>
          </a:p>
          <a:p>
            <a:pPr marL="457200" lvl="1" indent="0">
              <a:buNone/>
            </a:pPr>
            <a:r>
              <a:rPr lang="en-US"/>
              <a:t>a++ </a:t>
            </a:r>
            <a:r>
              <a:rPr lang="en-US" smtClean="0"/>
              <a:t>;</a:t>
            </a:r>
            <a:endParaRPr lang="en-US"/>
          </a:p>
          <a:p>
            <a:pPr marL="0" indent="0">
              <a:buNone/>
            </a:pPr>
            <a:r>
              <a:rPr lang="en-US" smtClean="0"/>
              <a:t>}</a:t>
            </a:r>
            <a:r>
              <a:rPr lang="en-US"/>
              <a:t> </a:t>
            </a:r>
            <a:r>
              <a:rPr lang="en-US" smtClean="0"/>
              <a:t>while(a&lt;10);</a:t>
            </a:r>
            <a:endParaRPr lang="en-US"/>
          </a:p>
          <a:p>
            <a:pPr marL="0" indent="0">
              <a:buNone/>
            </a:pPr>
            <a:r>
              <a:rPr lang="en-US" smtClean="0"/>
              <a:t>Console.Read</a:t>
            </a:r>
            <a:r>
              <a:rPr lang="en-US"/>
              <a:t>();</a:t>
            </a:r>
          </a:p>
          <a:p>
            <a:endParaRPr lang="en-US"/>
          </a:p>
        </p:txBody>
      </p:sp>
      <p:sp>
        <p:nvSpPr>
          <p:cNvPr id="3" name="Date Placeholder 2"/>
          <p:cNvSpPr>
            <a:spLocks noGrp="1"/>
          </p:cNvSpPr>
          <p:nvPr>
            <p:ph type="dt" sz="half" idx="10"/>
          </p:nvPr>
        </p:nvSpPr>
        <p:spPr/>
        <p:txBody>
          <a:bodyPr/>
          <a:lstStyle/>
          <a:p>
            <a:pPr>
              <a:defRPr/>
            </a:pPr>
            <a:fld id="{E6AE0C61-9138-4AE3-A8AA-AB9704FEC619}" type="datetime1">
              <a:rPr lang="en-US" altLang="en-US" smtClean="0"/>
              <a:t>10/3/2018</a:t>
            </a:fld>
            <a:endParaRPr lang="en-US" altLang="en-US"/>
          </a:p>
        </p:txBody>
      </p:sp>
      <p:sp>
        <p:nvSpPr>
          <p:cNvPr id="4" name="Footer Placeholder 3"/>
          <p:cNvSpPr>
            <a:spLocks noGrp="1"/>
          </p:cNvSpPr>
          <p:nvPr>
            <p:ph type="ftr" sz="quarter" idx="11"/>
          </p:nvPr>
        </p:nvSpPr>
        <p:spPr/>
        <p:txBody>
          <a:bodyPr/>
          <a:lstStyle/>
          <a:p>
            <a:pPr>
              <a:defRPr/>
            </a:pPr>
            <a:r>
              <a:rPr lang="en-US" smtClean="0"/>
              <a:t>Nền tảng C# cơ bản</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22</a:t>
            </a:fld>
            <a:endParaRPr lang="en-US" altLang="en-US"/>
          </a:p>
        </p:txBody>
      </p:sp>
      <p:sp>
        <p:nvSpPr>
          <p:cNvPr id="6" name="Title 5"/>
          <p:cNvSpPr>
            <a:spLocks noGrp="1"/>
          </p:cNvSpPr>
          <p:nvPr>
            <p:ph type="title"/>
          </p:nvPr>
        </p:nvSpPr>
        <p:spPr/>
        <p:txBody>
          <a:bodyPr/>
          <a:lstStyle/>
          <a:p>
            <a:r>
              <a:rPr lang="en-US" smtClean="0"/>
              <a:t>Ví dụ do-while</a:t>
            </a:r>
            <a:endParaRPr lang="en-US"/>
          </a:p>
        </p:txBody>
      </p:sp>
    </p:spTree>
    <p:extLst>
      <p:ext uri="{BB962C8B-B14F-4D97-AF65-F5344CB8AC3E}">
        <p14:creationId xmlns:p14="http://schemas.microsoft.com/office/powerpoint/2010/main" val="1920075815"/>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mtClean="0"/>
              <a:t>Câu lệnh break</a:t>
            </a:r>
          </a:p>
          <a:p>
            <a:pPr lvl="1"/>
            <a:r>
              <a:rPr lang="en-US" smtClean="0"/>
              <a:t>Dùng để thoát khỏi vòng lặp</a:t>
            </a:r>
          </a:p>
          <a:p>
            <a:r>
              <a:rPr lang="en-US" smtClean="0"/>
              <a:t>Câu lệnh continue</a:t>
            </a:r>
          </a:p>
          <a:p>
            <a:pPr lvl="1"/>
            <a:r>
              <a:rPr lang="en-US" smtClean="0"/>
              <a:t>Sử dụng để bỏ qua phần còn lại của câu lệnh và bắt đầu vòng lặp ở câu lệnh đầu tiên.</a:t>
            </a:r>
            <a:endParaRPr lang="en-US"/>
          </a:p>
        </p:txBody>
      </p:sp>
      <p:sp>
        <p:nvSpPr>
          <p:cNvPr id="3" name="Date Placeholder 2"/>
          <p:cNvSpPr>
            <a:spLocks noGrp="1"/>
          </p:cNvSpPr>
          <p:nvPr>
            <p:ph type="dt" sz="half" idx="10"/>
          </p:nvPr>
        </p:nvSpPr>
        <p:spPr/>
        <p:txBody>
          <a:bodyPr/>
          <a:lstStyle/>
          <a:p>
            <a:pPr>
              <a:defRPr/>
            </a:pPr>
            <a:fld id="{7C9752EB-ECCC-4A3D-A0A6-3126F65BBC6C}" type="datetime1">
              <a:rPr lang="en-US" altLang="en-US" smtClean="0"/>
              <a:t>10/3/2018</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Nền tảng C# cơ bản</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23</a:t>
            </a:fld>
            <a:endParaRPr lang="en-US" altLang="en-US"/>
          </a:p>
        </p:txBody>
      </p:sp>
      <p:sp>
        <p:nvSpPr>
          <p:cNvPr id="6" name="Title 5"/>
          <p:cNvSpPr>
            <a:spLocks noGrp="1"/>
          </p:cNvSpPr>
          <p:nvPr>
            <p:ph type="title"/>
          </p:nvPr>
        </p:nvSpPr>
        <p:spPr/>
        <p:txBody>
          <a:bodyPr/>
          <a:lstStyle/>
          <a:p>
            <a:r>
              <a:rPr lang="en-US" smtClean="0"/>
              <a:t>Câu lệnh break và continue</a:t>
            </a:r>
            <a:endParaRPr lang="en-US"/>
          </a:p>
        </p:txBody>
      </p:sp>
    </p:spTree>
    <p:extLst>
      <p:ext uri="{BB962C8B-B14F-4D97-AF65-F5344CB8AC3E}">
        <p14:creationId xmlns:p14="http://schemas.microsoft.com/office/powerpoint/2010/main" val="927276828"/>
      </p:ext>
    </p:extLst>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Date Placeholder 2"/>
          <p:cNvSpPr>
            <a:spLocks noGrp="1"/>
          </p:cNvSpPr>
          <p:nvPr>
            <p:ph type="dt" sz="half" idx="10"/>
          </p:nvPr>
        </p:nvSpPr>
        <p:spPr/>
        <p:txBody>
          <a:bodyPr/>
          <a:lstStyle/>
          <a:p>
            <a:pPr>
              <a:defRPr/>
            </a:pPr>
            <a:fld id="{E6AE0C61-9138-4AE3-A8AA-AB9704FEC619}" type="datetime1">
              <a:rPr lang="en-US" altLang="en-US" smtClean="0"/>
              <a:t>10/3/2018</a:t>
            </a:fld>
            <a:endParaRPr lang="en-US" altLang="en-US"/>
          </a:p>
        </p:txBody>
      </p:sp>
      <p:sp>
        <p:nvSpPr>
          <p:cNvPr id="4" name="Footer Placeholder 3"/>
          <p:cNvSpPr>
            <a:spLocks noGrp="1"/>
          </p:cNvSpPr>
          <p:nvPr>
            <p:ph type="ftr" sz="quarter" idx="11"/>
          </p:nvPr>
        </p:nvSpPr>
        <p:spPr/>
        <p:txBody>
          <a:bodyPr/>
          <a:lstStyle/>
          <a:p>
            <a:pPr>
              <a:defRPr/>
            </a:pPr>
            <a:r>
              <a:rPr lang="en-US" smtClean="0"/>
              <a:t>Nền tảng C# cơ bản</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24</a:t>
            </a:fld>
            <a:endParaRPr lang="en-US" altLang="en-US"/>
          </a:p>
        </p:txBody>
      </p:sp>
      <p:sp>
        <p:nvSpPr>
          <p:cNvPr id="6" name="Title 5"/>
          <p:cNvSpPr>
            <a:spLocks noGrp="1"/>
          </p:cNvSpPr>
          <p:nvPr>
            <p:ph type="title"/>
          </p:nvPr>
        </p:nvSpPr>
        <p:spPr/>
        <p:txBody>
          <a:bodyPr/>
          <a:lstStyle/>
          <a:p>
            <a:r>
              <a:rPr lang="en-US" smtClean="0"/>
              <a:t>Bài tập cấu trúc lặp</a:t>
            </a:r>
            <a:endParaRPr lang="en-US"/>
          </a:p>
        </p:txBody>
      </p:sp>
    </p:spTree>
    <p:extLst>
      <p:ext uri="{BB962C8B-B14F-4D97-AF65-F5344CB8AC3E}">
        <p14:creationId xmlns:p14="http://schemas.microsoft.com/office/powerpoint/2010/main" val="3841320966"/>
      </p:ext>
    </p:extLst>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mtClean="0"/>
              <a:t>Mảng một chiều</a:t>
            </a:r>
          </a:p>
          <a:p>
            <a:r>
              <a:rPr lang="en-US" smtClean="0"/>
              <a:t>Mảng hai chiều</a:t>
            </a:r>
          </a:p>
          <a:p>
            <a:r>
              <a:rPr lang="en-US" smtClean="0"/>
              <a:t>Lớp Array</a:t>
            </a:r>
          </a:p>
          <a:p>
            <a:r>
              <a:rPr lang="en-US" smtClean="0"/>
              <a:t>Lớp ArrayList</a:t>
            </a:r>
          </a:p>
          <a:p>
            <a:r>
              <a:rPr lang="en-US" smtClean="0"/>
              <a:t>Lớp Dictionnary</a:t>
            </a:r>
            <a:endParaRPr lang="en-US"/>
          </a:p>
        </p:txBody>
      </p:sp>
      <p:sp>
        <p:nvSpPr>
          <p:cNvPr id="3" name="Date Placeholder 2"/>
          <p:cNvSpPr>
            <a:spLocks noGrp="1"/>
          </p:cNvSpPr>
          <p:nvPr>
            <p:ph type="dt" sz="half" idx="10"/>
          </p:nvPr>
        </p:nvSpPr>
        <p:spPr/>
        <p:txBody>
          <a:bodyPr/>
          <a:lstStyle/>
          <a:p>
            <a:pPr>
              <a:defRPr/>
            </a:pPr>
            <a:fld id="{49E9CECE-3388-4F9C-899D-EBE0DB3F02D0}" type="datetime1">
              <a:rPr lang="en-US" altLang="en-US" smtClean="0"/>
              <a:t>10/3/2018</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Nền tảng C# cơ bản</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25</a:t>
            </a:fld>
            <a:endParaRPr lang="en-US" altLang="en-US"/>
          </a:p>
        </p:txBody>
      </p:sp>
      <p:sp>
        <p:nvSpPr>
          <p:cNvPr id="6" name="Title 5"/>
          <p:cNvSpPr>
            <a:spLocks noGrp="1"/>
          </p:cNvSpPr>
          <p:nvPr>
            <p:ph type="title"/>
          </p:nvPr>
        </p:nvSpPr>
        <p:spPr/>
        <p:txBody>
          <a:bodyPr/>
          <a:lstStyle/>
          <a:p>
            <a:r>
              <a:rPr lang="en-US" smtClean="0"/>
              <a:t>Kiểu </a:t>
            </a:r>
            <a:r>
              <a:rPr lang="en-US"/>
              <a:t>dữ liệu mảng  - Array</a:t>
            </a:r>
          </a:p>
        </p:txBody>
      </p:sp>
    </p:spTree>
    <p:extLst>
      <p:ext uri="{BB962C8B-B14F-4D97-AF65-F5344CB8AC3E}">
        <p14:creationId xmlns:p14="http://schemas.microsoft.com/office/powerpoint/2010/main" val="858785833"/>
      </p:ext>
    </p:extLst>
  </p:cSld>
  <p:clrMapOvr>
    <a:masterClrMapping/>
  </p:clrMapOvr>
  <p:transition spd="slow">
    <p:push dir="u"/>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990601"/>
            <a:ext cx="7886700" cy="2590800"/>
          </a:xfrm>
        </p:spPr>
        <p:txBody>
          <a:bodyPr/>
          <a:lstStyle/>
          <a:p>
            <a:r>
              <a:rPr lang="en-US" smtClean="0"/>
              <a:t> Có cùng tên</a:t>
            </a:r>
          </a:p>
          <a:p>
            <a:r>
              <a:rPr lang="en-US" smtClean="0"/>
              <a:t>Có cùng kiểu</a:t>
            </a:r>
          </a:p>
          <a:p>
            <a:r>
              <a:rPr lang="en-US" smtClean="0"/>
              <a:t>Chỉ số mảng (0 </a:t>
            </a:r>
            <a:r>
              <a:rPr lang="en-US" smtClean="0">
                <a:sym typeface="Wingdings" pitchFamily="2" charset="2"/>
              </a:rPr>
              <a:t> n-1)</a:t>
            </a:r>
          </a:p>
          <a:p>
            <a:r>
              <a:rPr lang="en-US" smtClean="0">
                <a:sym typeface="Wingdings" pitchFamily="2" charset="2"/>
              </a:rPr>
              <a:t>Ví dụ:</a:t>
            </a:r>
            <a:endParaRPr lang="en-US"/>
          </a:p>
        </p:txBody>
      </p:sp>
      <p:sp>
        <p:nvSpPr>
          <p:cNvPr id="3" name="Date Placeholder 2"/>
          <p:cNvSpPr>
            <a:spLocks noGrp="1"/>
          </p:cNvSpPr>
          <p:nvPr>
            <p:ph type="dt" sz="half" idx="10"/>
          </p:nvPr>
        </p:nvSpPr>
        <p:spPr/>
        <p:txBody>
          <a:bodyPr/>
          <a:lstStyle/>
          <a:p>
            <a:pPr>
              <a:defRPr/>
            </a:pPr>
            <a:fld id="{62D8242E-CAAB-4BD7-96E5-8561A40D50AC}" type="datetime1">
              <a:rPr lang="en-US" altLang="en-US" smtClean="0"/>
              <a:t>10/3/2018</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Nền tảng C# cơ bản</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26</a:t>
            </a:fld>
            <a:endParaRPr lang="en-US" altLang="en-US"/>
          </a:p>
        </p:txBody>
      </p:sp>
      <p:sp>
        <p:nvSpPr>
          <p:cNvPr id="6" name="Title 5"/>
          <p:cNvSpPr>
            <a:spLocks noGrp="1"/>
          </p:cNvSpPr>
          <p:nvPr>
            <p:ph type="title"/>
          </p:nvPr>
        </p:nvSpPr>
        <p:spPr/>
        <p:txBody>
          <a:bodyPr/>
          <a:lstStyle/>
          <a:p>
            <a:r>
              <a:rPr lang="en-US" smtClean="0"/>
              <a:t>Mảng một chiều</a:t>
            </a:r>
            <a:endParaRPr lang="en-US"/>
          </a:p>
        </p:txBody>
      </p:sp>
      <p:grpSp>
        <p:nvGrpSpPr>
          <p:cNvPr id="7" name="Group 6"/>
          <p:cNvGrpSpPr/>
          <p:nvPr/>
        </p:nvGrpSpPr>
        <p:grpSpPr>
          <a:xfrm>
            <a:off x="304800" y="3886200"/>
            <a:ext cx="8610600" cy="1295400"/>
            <a:chOff x="685800" y="2209800"/>
            <a:chExt cx="7467600" cy="762000"/>
          </a:xfrm>
        </p:grpSpPr>
        <p:sp>
          <p:nvSpPr>
            <p:cNvPr id="8" name="Rectangle 7"/>
            <p:cNvSpPr/>
            <p:nvPr/>
          </p:nvSpPr>
          <p:spPr>
            <a:xfrm>
              <a:off x="685800" y="2209800"/>
              <a:ext cx="10668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smtClean="0"/>
                <a:t>5</a:t>
              </a:r>
              <a:endParaRPr lang="en-US" sz="5400" dirty="0"/>
            </a:p>
          </p:txBody>
        </p:sp>
        <p:sp>
          <p:nvSpPr>
            <p:cNvPr id="9" name="Rectangle 8"/>
            <p:cNvSpPr/>
            <p:nvPr/>
          </p:nvSpPr>
          <p:spPr>
            <a:xfrm>
              <a:off x="1752600" y="2209800"/>
              <a:ext cx="1066800" cy="7620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smtClean="0"/>
                <a:t>2</a:t>
              </a:r>
              <a:endParaRPr lang="en-US" sz="5400" dirty="0"/>
            </a:p>
          </p:txBody>
        </p:sp>
        <p:sp>
          <p:nvSpPr>
            <p:cNvPr id="10" name="Rectangle 9"/>
            <p:cNvSpPr/>
            <p:nvPr/>
          </p:nvSpPr>
          <p:spPr>
            <a:xfrm>
              <a:off x="2819400" y="2209800"/>
              <a:ext cx="10668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smtClean="0"/>
                <a:t>9</a:t>
              </a:r>
              <a:endParaRPr lang="en-US" sz="5400" dirty="0"/>
            </a:p>
          </p:txBody>
        </p:sp>
        <p:sp>
          <p:nvSpPr>
            <p:cNvPr id="11" name="Rectangle 10"/>
            <p:cNvSpPr/>
            <p:nvPr/>
          </p:nvSpPr>
          <p:spPr>
            <a:xfrm>
              <a:off x="3886200" y="2209800"/>
              <a:ext cx="1066800" cy="7620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t>7</a:t>
              </a:r>
            </a:p>
          </p:txBody>
        </p:sp>
        <p:sp>
          <p:nvSpPr>
            <p:cNvPr id="12" name="Rectangle 11"/>
            <p:cNvSpPr/>
            <p:nvPr/>
          </p:nvSpPr>
          <p:spPr>
            <a:xfrm>
              <a:off x="4953000" y="2209800"/>
              <a:ext cx="10668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t>6</a:t>
              </a:r>
            </a:p>
          </p:txBody>
        </p:sp>
        <p:sp>
          <p:nvSpPr>
            <p:cNvPr id="13" name="Rectangle 12"/>
            <p:cNvSpPr/>
            <p:nvPr/>
          </p:nvSpPr>
          <p:spPr>
            <a:xfrm>
              <a:off x="6019800" y="2209800"/>
              <a:ext cx="1066800" cy="7620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smtClean="0"/>
                <a:t>0</a:t>
              </a:r>
              <a:endParaRPr lang="en-US" sz="5400" dirty="0"/>
            </a:p>
          </p:txBody>
        </p:sp>
        <p:sp>
          <p:nvSpPr>
            <p:cNvPr id="14" name="Rectangle 13"/>
            <p:cNvSpPr/>
            <p:nvPr/>
          </p:nvSpPr>
          <p:spPr>
            <a:xfrm>
              <a:off x="7086600" y="2209800"/>
              <a:ext cx="10668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smtClean="0"/>
                <a:t>8</a:t>
              </a:r>
              <a:endParaRPr lang="en-US" sz="5400" dirty="0"/>
            </a:p>
          </p:txBody>
        </p:sp>
      </p:grpSp>
      <p:sp>
        <p:nvSpPr>
          <p:cNvPr id="15" name="TextBox 14"/>
          <p:cNvSpPr txBox="1"/>
          <p:nvPr/>
        </p:nvSpPr>
        <p:spPr>
          <a:xfrm>
            <a:off x="304800" y="3377625"/>
            <a:ext cx="1295400" cy="584775"/>
          </a:xfrm>
          <a:prstGeom prst="rect">
            <a:avLst/>
          </a:prstGeom>
          <a:noFill/>
        </p:spPr>
        <p:txBody>
          <a:bodyPr wrap="square" rtlCol="0">
            <a:spAutoFit/>
          </a:bodyPr>
          <a:lstStyle/>
          <a:p>
            <a:r>
              <a:rPr lang="en-US" sz="3200" dirty="0" smtClean="0">
                <a:solidFill>
                  <a:srgbClr val="0070C0"/>
                </a:solidFill>
                <a:latin typeface="+mn-lt"/>
              </a:rPr>
              <a:t>M[0]</a:t>
            </a:r>
            <a:endParaRPr lang="en-US" sz="3200" dirty="0">
              <a:solidFill>
                <a:srgbClr val="0070C0"/>
              </a:solidFill>
              <a:latin typeface="+mn-lt"/>
            </a:endParaRPr>
          </a:p>
        </p:txBody>
      </p:sp>
      <p:sp>
        <p:nvSpPr>
          <p:cNvPr id="16" name="TextBox 15"/>
          <p:cNvSpPr txBox="1"/>
          <p:nvPr/>
        </p:nvSpPr>
        <p:spPr>
          <a:xfrm>
            <a:off x="1600200" y="3352800"/>
            <a:ext cx="1295400" cy="584775"/>
          </a:xfrm>
          <a:prstGeom prst="rect">
            <a:avLst/>
          </a:prstGeom>
          <a:noFill/>
        </p:spPr>
        <p:txBody>
          <a:bodyPr wrap="square" rtlCol="0">
            <a:spAutoFit/>
          </a:bodyPr>
          <a:lstStyle/>
          <a:p>
            <a:r>
              <a:rPr lang="en-US" sz="3200" dirty="0" smtClean="0">
                <a:solidFill>
                  <a:srgbClr val="FF0000"/>
                </a:solidFill>
                <a:latin typeface="+mn-lt"/>
              </a:rPr>
              <a:t>M[1]</a:t>
            </a:r>
            <a:endParaRPr lang="en-US" sz="3200" dirty="0">
              <a:solidFill>
                <a:srgbClr val="FF0000"/>
              </a:solidFill>
              <a:latin typeface="+mn-lt"/>
            </a:endParaRPr>
          </a:p>
        </p:txBody>
      </p:sp>
      <p:sp>
        <p:nvSpPr>
          <p:cNvPr id="17" name="TextBox 16"/>
          <p:cNvSpPr txBox="1"/>
          <p:nvPr/>
        </p:nvSpPr>
        <p:spPr>
          <a:xfrm>
            <a:off x="4038600" y="3377625"/>
            <a:ext cx="1295400" cy="584775"/>
          </a:xfrm>
          <a:prstGeom prst="rect">
            <a:avLst/>
          </a:prstGeom>
          <a:noFill/>
        </p:spPr>
        <p:txBody>
          <a:bodyPr wrap="square" rtlCol="0">
            <a:spAutoFit/>
          </a:bodyPr>
          <a:lstStyle/>
          <a:p>
            <a:r>
              <a:rPr lang="en-US" sz="3200" dirty="0" smtClean="0">
                <a:solidFill>
                  <a:srgbClr val="FF0000"/>
                </a:solidFill>
                <a:latin typeface="+mn-lt"/>
              </a:rPr>
              <a:t>M[3]</a:t>
            </a:r>
            <a:endParaRPr lang="en-US" sz="3200" dirty="0">
              <a:solidFill>
                <a:srgbClr val="FF0000"/>
              </a:solidFill>
              <a:latin typeface="+mn-lt"/>
            </a:endParaRPr>
          </a:p>
        </p:txBody>
      </p:sp>
      <p:sp>
        <p:nvSpPr>
          <p:cNvPr id="18" name="TextBox 17"/>
          <p:cNvSpPr txBox="1"/>
          <p:nvPr/>
        </p:nvSpPr>
        <p:spPr>
          <a:xfrm>
            <a:off x="6477000" y="3352800"/>
            <a:ext cx="1295400" cy="584775"/>
          </a:xfrm>
          <a:prstGeom prst="rect">
            <a:avLst/>
          </a:prstGeom>
          <a:noFill/>
        </p:spPr>
        <p:txBody>
          <a:bodyPr wrap="square" rtlCol="0">
            <a:spAutoFit/>
          </a:bodyPr>
          <a:lstStyle/>
          <a:p>
            <a:r>
              <a:rPr lang="en-US" sz="3200" dirty="0" smtClean="0">
                <a:solidFill>
                  <a:srgbClr val="FF0000"/>
                </a:solidFill>
                <a:latin typeface="+mn-lt"/>
              </a:rPr>
              <a:t>M[5]</a:t>
            </a:r>
            <a:endParaRPr lang="en-US" sz="3200" dirty="0">
              <a:solidFill>
                <a:srgbClr val="FF0000"/>
              </a:solidFill>
              <a:latin typeface="+mn-lt"/>
            </a:endParaRPr>
          </a:p>
        </p:txBody>
      </p:sp>
      <p:sp>
        <p:nvSpPr>
          <p:cNvPr id="19" name="TextBox 18"/>
          <p:cNvSpPr txBox="1"/>
          <p:nvPr/>
        </p:nvSpPr>
        <p:spPr>
          <a:xfrm>
            <a:off x="2819400" y="3377625"/>
            <a:ext cx="1295400" cy="584775"/>
          </a:xfrm>
          <a:prstGeom prst="rect">
            <a:avLst/>
          </a:prstGeom>
          <a:noFill/>
        </p:spPr>
        <p:txBody>
          <a:bodyPr wrap="square" rtlCol="0">
            <a:spAutoFit/>
          </a:bodyPr>
          <a:lstStyle/>
          <a:p>
            <a:r>
              <a:rPr lang="en-US" sz="3200" dirty="0" smtClean="0">
                <a:solidFill>
                  <a:srgbClr val="0070C0"/>
                </a:solidFill>
                <a:latin typeface="+mn-lt"/>
              </a:rPr>
              <a:t>M[2]</a:t>
            </a:r>
            <a:endParaRPr lang="en-US" sz="3200" dirty="0">
              <a:solidFill>
                <a:srgbClr val="0070C0"/>
              </a:solidFill>
              <a:latin typeface="+mn-lt"/>
            </a:endParaRPr>
          </a:p>
        </p:txBody>
      </p:sp>
      <p:sp>
        <p:nvSpPr>
          <p:cNvPr id="20" name="TextBox 19"/>
          <p:cNvSpPr txBox="1"/>
          <p:nvPr/>
        </p:nvSpPr>
        <p:spPr>
          <a:xfrm>
            <a:off x="5257800" y="3352800"/>
            <a:ext cx="1295400" cy="584775"/>
          </a:xfrm>
          <a:prstGeom prst="rect">
            <a:avLst/>
          </a:prstGeom>
          <a:noFill/>
        </p:spPr>
        <p:txBody>
          <a:bodyPr wrap="square" rtlCol="0">
            <a:spAutoFit/>
          </a:bodyPr>
          <a:lstStyle/>
          <a:p>
            <a:r>
              <a:rPr lang="en-US" sz="3200" dirty="0" smtClean="0">
                <a:solidFill>
                  <a:srgbClr val="0070C0"/>
                </a:solidFill>
                <a:latin typeface="+mn-lt"/>
              </a:rPr>
              <a:t>M[4]</a:t>
            </a:r>
            <a:endParaRPr lang="en-US" sz="3200" dirty="0">
              <a:solidFill>
                <a:srgbClr val="0070C0"/>
              </a:solidFill>
              <a:latin typeface="+mn-lt"/>
            </a:endParaRPr>
          </a:p>
        </p:txBody>
      </p:sp>
      <p:sp>
        <p:nvSpPr>
          <p:cNvPr id="21" name="TextBox 20"/>
          <p:cNvSpPr txBox="1"/>
          <p:nvPr/>
        </p:nvSpPr>
        <p:spPr>
          <a:xfrm>
            <a:off x="7696200" y="3352800"/>
            <a:ext cx="1295400" cy="584775"/>
          </a:xfrm>
          <a:prstGeom prst="rect">
            <a:avLst/>
          </a:prstGeom>
          <a:noFill/>
        </p:spPr>
        <p:txBody>
          <a:bodyPr wrap="square" rtlCol="0">
            <a:spAutoFit/>
          </a:bodyPr>
          <a:lstStyle/>
          <a:p>
            <a:r>
              <a:rPr lang="en-US" sz="3200" dirty="0" smtClean="0">
                <a:solidFill>
                  <a:srgbClr val="0070C0"/>
                </a:solidFill>
                <a:latin typeface="+mn-lt"/>
              </a:rPr>
              <a:t>M[6]</a:t>
            </a:r>
            <a:endParaRPr lang="en-US" sz="3200" dirty="0">
              <a:solidFill>
                <a:srgbClr val="0070C0"/>
              </a:solidFill>
              <a:latin typeface="+mn-lt"/>
            </a:endParaRPr>
          </a:p>
        </p:txBody>
      </p:sp>
    </p:spTree>
    <p:extLst>
      <p:ext uri="{BB962C8B-B14F-4D97-AF65-F5344CB8AC3E}">
        <p14:creationId xmlns:p14="http://schemas.microsoft.com/office/powerpoint/2010/main" val="1047250494"/>
      </p:ext>
    </p:extLst>
  </p:cSld>
  <p:clrMapOvr>
    <a:masterClrMapping/>
  </p:clrMapOvr>
  <p:transition spd="slow">
    <p:push dir="u"/>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r>
              <a:rPr lang="en-US" sz="3500" smtClean="0">
                <a:latin typeface="+mn-lt"/>
              </a:rPr>
              <a:t>Cú pháp chung:</a:t>
            </a:r>
          </a:p>
          <a:p>
            <a:pPr marL="457200" lvl="1" indent="0">
              <a:buNone/>
            </a:pPr>
            <a:r>
              <a:rPr lang="en-US" sz="3500" b="1">
                <a:latin typeface="+mn-lt"/>
              </a:rPr>
              <a:t>&lt;DataType&gt; </a:t>
            </a:r>
            <a:r>
              <a:rPr lang="en-US" sz="3500" b="1">
                <a:solidFill>
                  <a:srgbClr val="FF0000"/>
                </a:solidFill>
                <a:latin typeface="+mn-lt"/>
              </a:rPr>
              <a:t>[ ] </a:t>
            </a:r>
            <a:r>
              <a:rPr lang="en-US" sz="3500" b="1">
                <a:latin typeface="+mn-lt"/>
              </a:rPr>
              <a:t>&lt;ArrayName&gt;;</a:t>
            </a:r>
          </a:p>
          <a:p>
            <a:pPr marL="457200" lvl="1" indent="0">
              <a:buNone/>
            </a:pPr>
            <a:r>
              <a:rPr lang="en-US" sz="3500" b="1">
                <a:solidFill>
                  <a:srgbClr val="0070C0"/>
                </a:solidFill>
                <a:latin typeface="+mn-lt"/>
              </a:rPr>
              <a:t>int </a:t>
            </a:r>
            <a:r>
              <a:rPr lang="en-US" sz="3500" b="1">
                <a:solidFill>
                  <a:srgbClr val="FF0000"/>
                </a:solidFill>
                <a:latin typeface="+mn-lt"/>
              </a:rPr>
              <a:t>[ ]</a:t>
            </a:r>
            <a:r>
              <a:rPr lang="en-US" sz="3500" b="1">
                <a:latin typeface="+mn-lt"/>
              </a:rPr>
              <a:t> M;</a:t>
            </a:r>
          </a:p>
          <a:p>
            <a:pPr marL="457200" lvl="1" indent="0">
              <a:buNone/>
            </a:pPr>
            <a:r>
              <a:rPr lang="en-US" sz="3500" b="1" smtClean="0">
                <a:solidFill>
                  <a:srgbClr val="0070C0"/>
                </a:solidFill>
                <a:latin typeface="+mn-lt"/>
              </a:rPr>
              <a:t>Button</a:t>
            </a:r>
            <a:r>
              <a:rPr lang="en-US" sz="3500" b="1" smtClean="0">
                <a:solidFill>
                  <a:srgbClr val="FF0000"/>
                </a:solidFill>
                <a:latin typeface="+mn-lt"/>
              </a:rPr>
              <a:t>[ </a:t>
            </a:r>
            <a:r>
              <a:rPr lang="en-US" sz="3500" b="1">
                <a:solidFill>
                  <a:srgbClr val="FF0000"/>
                </a:solidFill>
                <a:latin typeface="+mn-lt"/>
              </a:rPr>
              <a:t>]</a:t>
            </a:r>
            <a:r>
              <a:rPr lang="en-US" sz="3500" b="1">
                <a:latin typeface="+mn-lt"/>
              </a:rPr>
              <a:t> </a:t>
            </a:r>
            <a:r>
              <a:rPr lang="en-US" sz="3500" b="1" smtClean="0">
                <a:latin typeface="+mn-lt"/>
              </a:rPr>
              <a:t>arrButton;</a:t>
            </a:r>
          </a:p>
          <a:p>
            <a:pPr marL="346075" lvl="1"/>
            <a:r>
              <a:rPr lang="en-US" sz="3500" b="1" smtClean="0">
                <a:latin typeface="+mn-lt"/>
              </a:rPr>
              <a:t>Tạo mảng </a:t>
            </a:r>
          </a:p>
          <a:p>
            <a:pPr marL="457200" lvl="1" indent="0">
              <a:buNone/>
            </a:pPr>
            <a:r>
              <a:rPr lang="en-US" sz="3500" b="1">
                <a:latin typeface="+mn-lt"/>
              </a:rPr>
              <a:t>&lt;ArrayName&gt; =</a:t>
            </a:r>
            <a:r>
              <a:rPr lang="en-US" sz="3500" b="1">
                <a:solidFill>
                  <a:srgbClr val="0070C0"/>
                </a:solidFill>
                <a:latin typeface="+mn-lt"/>
              </a:rPr>
              <a:t>new</a:t>
            </a:r>
            <a:r>
              <a:rPr lang="en-US" sz="3500" b="1">
                <a:latin typeface="+mn-lt"/>
              </a:rPr>
              <a:t>  &lt;DataType&gt;</a:t>
            </a:r>
            <a:r>
              <a:rPr lang="en-US" sz="3500" b="1">
                <a:solidFill>
                  <a:srgbClr val="FF0000"/>
                </a:solidFill>
                <a:latin typeface="+mn-lt"/>
              </a:rPr>
              <a:t>[ </a:t>
            </a:r>
            <a:r>
              <a:rPr lang="en-US" sz="3500" b="1">
                <a:latin typeface="+mn-lt"/>
              </a:rPr>
              <a:t>ARRAY_SIZE</a:t>
            </a:r>
            <a:r>
              <a:rPr lang="en-US" sz="3500" b="1">
                <a:solidFill>
                  <a:srgbClr val="FF0000"/>
                </a:solidFill>
                <a:latin typeface="+mn-lt"/>
              </a:rPr>
              <a:t>]</a:t>
            </a:r>
            <a:r>
              <a:rPr lang="en-US" sz="3500" b="1">
                <a:latin typeface="+mn-lt"/>
              </a:rPr>
              <a:t>;</a:t>
            </a:r>
            <a:r>
              <a:rPr lang="en-US" sz="3500" b="1">
                <a:solidFill>
                  <a:srgbClr val="FF0000"/>
                </a:solidFill>
                <a:latin typeface="+mn-lt"/>
              </a:rPr>
              <a:t> </a:t>
            </a:r>
            <a:endParaRPr lang="en-US" sz="3500" b="1">
              <a:latin typeface="+mn-lt"/>
            </a:endParaRPr>
          </a:p>
          <a:p>
            <a:pPr marL="457200" lvl="1" indent="0">
              <a:buNone/>
            </a:pPr>
            <a:r>
              <a:rPr lang="en-US" sz="3500" b="1">
                <a:latin typeface="+mn-lt"/>
              </a:rPr>
              <a:t>M=</a:t>
            </a:r>
            <a:r>
              <a:rPr lang="en-US" sz="3500" b="1">
                <a:solidFill>
                  <a:srgbClr val="0070C0"/>
                </a:solidFill>
                <a:latin typeface="+mn-lt"/>
              </a:rPr>
              <a:t>new</a:t>
            </a:r>
            <a:r>
              <a:rPr lang="en-US" sz="3500" b="1">
                <a:latin typeface="+mn-lt"/>
              </a:rPr>
              <a:t> int[10];</a:t>
            </a:r>
          </a:p>
          <a:p>
            <a:pPr marL="457200" lvl="1" indent="0">
              <a:buNone/>
            </a:pPr>
            <a:r>
              <a:rPr lang="en-US" sz="3500" b="1">
                <a:solidFill>
                  <a:srgbClr val="0070C0"/>
                </a:solidFill>
                <a:latin typeface="+mn-lt"/>
              </a:rPr>
              <a:t>Button </a:t>
            </a:r>
            <a:r>
              <a:rPr lang="en-US" sz="3500" b="1">
                <a:latin typeface="+mn-lt"/>
              </a:rPr>
              <a:t>[]arrButton=</a:t>
            </a:r>
            <a:r>
              <a:rPr lang="en-US" sz="3500" b="1">
                <a:solidFill>
                  <a:srgbClr val="0070C0"/>
                </a:solidFill>
                <a:latin typeface="+mn-lt"/>
              </a:rPr>
              <a:t>new</a:t>
            </a:r>
            <a:r>
              <a:rPr lang="en-US" sz="3500" b="1">
                <a:latin typeface="+mn-lt"/>
              </a:rPr>
              <a:t> </a:t>
            </a:r>
            <a:r>
              <a:rPr lang="en-US" sz="3500" b="1">
                <a:solidFill>
                  <a:srgbClr val="0070C0"/>
                </a:solidFill>
                <a:latin typeface="+mn-lt"/>
              </a:rPr>
              <a:t>Button</a:t>
            </a:r>
            <a:r>
              <a:rPr lang="en-US" sz="3500" b="1">
                <a:latin typeface="+mn-lt"/>
              </a:rPr>
              <a:t>[10];</a:t>
            </a:r>
          </a:p>
          <a:p>
            <a:pPr marL="457200" lvl="1" indent="0">
              <a:buNone/>
            </a:pPr>
            <a:endParaRPr lang="en-US"/>
          </a:p>
        </p:txBody>
      </p:sp>
      <p:sp>
        <p:nvSpPr>
          <p:cNvPr id="3" name="Date Placeholder 2"/>
          <p:cNvSpPr>
            <a:spLocks noGrp="1"/>
          </p:cNvSpPr>
          <p:nvPr>
            <p:ph type="dt" sz="half" idx="10"/>
          </p:nvPr>
        </p:nvSpPr>
        <p:spPr/>
        <p:txBody>
          <a:bodyPr/>
          <a:lstStyle/>
          <a:p>
            <a:pPr>
              <a:defRPr/>
            </a:pPr>
            <a:fld id="{B3250A20-B00F-4988-8C15-0AC53DCB4B8D}" type="datetime1">
              <a:rPr lang="en-US" altLang="en-US" smtClean="0"/>
              <a:t>10/3/2018</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Nền tảng C# cơ bản</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27</a:t>
            </a:fld>
            <a:endParaRPr lang="en-US" altLang="en-US"/>
          </a:p>
        </p:txBody>
      </p:sp>
      <p:sp>
        <p:nvSpPr>
          <p:cNvPr id="6" name="Title 5"/>
          <p:cNvSpPr>
            <a:spLocks noGrp="1"/>
          </p:cNvSpPr>
          <p:nvPr>
            <p:ph type="title"/>
          </p:nvPr>
        </p:nvSpPr>
        <p:spPr/>
        <p:txBody>
          <a:bodyPr/>
          <a:lstStyle/>
          <a:p>
            <a:r>
              <a:rPr lang="en-US" smtClean="0"/>
              <a:t>Khai báo và tạo mảng</a:t>
            </a:r>
            <a:endParaRPr lang="en-US"/>
          </a:p>
        </p:txBody>
      </p:sp>
    </p:spTree>
    <p:extLst>
      <p:ext uri="{BB962C8B-B14F-4D97-AF65-F5344CB8AC3E}">
        <p14:creationId xmlns:p14="http://schemas.microsoft.com/office/powerpoint/2010/main" val="3069188457"/>
      </p:ext>
    </p:extLst>
  </p:cSld>
  <p:clrMapOvr>
    <a:masterClrMapping/>
  </p:clrMapOvr>
  <p:transition spd="slow">
    <p:push dir="u"/>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pPr marL="342900" lvl="0" indent="-342900" fontAlgn="base">
              <a:lnSpc>
                <a:spcPct val="100000"/>
              </a:lnSpc>
              <a:spcBef>
                <a:spcPct val="20000"/>
              </a:spcBef>
              <a:spcAft>
                <a:spcPct val="0"/>
              </a:spcAft>
              <a:buClrTx/>
              <a:buFontTx/>
              <a:buChar char="•"/>
              <a:defRPr/>
            </a:pPr>
            <a:r>
              <a:rPr lang="en-US" sz="2800" kern="0">
                <a:solidFill>
                  <a:srgbClr val="000000"/>
                </a:solidFill>
                <a:latin typeface="+mn-lt"/>
                <a:cs typeface="Arial"/>
              </a:rPr>
              <a:t>array_name.</a:t>
            </a:r>
            <a:r>
              <a:rPr lang="en-US" sz="2800" kern="0">
                <a:solidFill>
                  <a:srgbClr val="0000FF"/>
                </a:solidFill>
                <a:latin typeface="+mn-lt"/>
                <a:cs typeface="Arial"/>
              </a:rPr>
              <a:t>Length</a:t>
            </a:r>
            <a:r>
              <a:rPr lang="en-US" sz="2800" kern="0">
                <a:solidFill>
                  <a:srgbClr val="000000"/>
                </a:solidFill>
                <a:latin typeface="+mn-lt"/>
                <a:cs typeface="Arial"/>
              </a:rPr>
              <a:t>: </a:t>
            </a:r>
            <a:r>
              <a:rPr lang="en-US" sz="2800" kern="0" smtClean="0">
                <a:solidFill>
                  <a:srgbClr val="000000"/>
                </a:solidFill>
                <a:latin typeface="+mn-lt"/>
                <a:cs typeface="Arial"/>
              </a:rPr>
              <a:t>trả về kích thước của mảng</a:t>
            </a:r>
            <a:endParaRPr lang="en-US" sz="2800" kern="0">
              <a:solidFill>
                <a:srgbClr val="000000"/>
              </a:solidFill>
              <a:latin typeface="+mn-lt"/>
              <a:cs typeface="Arial"/>
            </a:endParaRPr>
          </a:p>
          <a:p>
            <a:pPr marL="342900" lvl="0" indent="-342900" fontAlgn="base">
              <a:lnSpc>
                <a:spcPct val="100000"/>
              </a:lnSpc>
              <a:spcBef>
                <a:spcPct val="20000"/>
              </a:spcBef>
              <a:spcAft>
                <a:spcPct val="0"/>
              </a:spcAft>
              <a:buClrTx/>
              <a:buFontTx/>
              <a:buChar char="•"/>
              <a:defRPr/>
            </a:pPr>
            <a:r>
              <a:rPr lang="en-US" sz="2800" kern="0">
                <a:solidFill>
                  <a:srgbClr val="000000"/>
                </a:solidFill>
                <a:latin typeface="+mn-lt"/>
                <a:cs typeface="Arial"/>
              </a:rPr>
              <a:t>array_name.</a:t>
            </a:r>
            <a:r>
              <a:rPr lang="en-US" sz="2800" kern="0">
                <a:solidFill>
                  <a:srgbClr val="0000FF"/>
                </a:solidFill>
                <a:latin typeface="+mn-lt"/>
                <a:cs typeface="Arial"/>
              </a:rPr>
              <a:t>GetValue </a:t>
            </a:r>
            <a:r>
              <a:rPr lang="en-US" sz="2800" kern="0">
                <a:solidFill>
                  <a:srgbClr val="000000"/>
                </a:solidFill>
                <a:latin typeface="+mn-lt"/>
                <a:cs typeface="Arial"/>
              </a:rPr>
              <a:t>(</a:t>
            </a:r>
            <a:r>
              <a:rPr lang="en-US" sz="2800" kern="0">
                <a:solidFill>
                  <a:srgbClr val="0000FF"/>
                </a:solidFill>
                <a:latin typeface="+mn-lt"/>
                <a:cs typeface="Arial"/>
              </a:rPr>
              <a:t>int</a:t>
            </a:r>
            <a:r>
              <a:rPr lang="en-US" sz="2800" kern="0">
                <a:solidFill>
                  <a:srgbClr val="000000"/>
                </a:solidFill>
                <a:latin typeface="+mn-lt"/>
                <a:cs typeface="Arial"/>
              </a:rPr>
              <a:t> index):</a:t>
            </a:r>
            <a:r>
              <a:rPr lang="en-US" sz="2800" b="1" kern="0">
                <a:solidFill>
                  <a:srgbClr val="000000"/>
                </a:solidFill>
                <a:latin typeface="+mn-lt"/>
                <a:cs typeface="Arial"/>
              </a:rPr>
              <a:t> </a:t>
            </a:r>
            <a:r>
              <a:rPr lang="en-US" sz="2800" kern="0" smtClean="0">
                <a:solidFill>
                  <a:srgbClr val="000000"/>
                </a:solidFill>
                <a:latin typeface="+mn-lt"/>
                <a:cs typeface="Arial"/>
              </a:rPr>
              <a:t>trả về giá trị của phần tử tại index.</a:t>
            </a:r>
            <a:endParaRPr lang="en-US" sz="2800" kern="0">
              <a:solidFill>
                <a:srgbClr val="000000"/>
              </a:solidFill>
              <a:latin typeface="+mn-lt"/>
              <a:cs typeface="Arial"/>
            </a:endParaRPr>
          </a:p>
          <a:p>
            <a:pPr marL="342900" lvl="0" indent="-342900" fontAlgn="base">
              <a:lnSpc>
                <a:spcPct val="100000"/>
              </a:lnSpc>
              <a:spcBef>
                <a:spcPct val="20000"/>
              </a:spcBef>
              <a:spcAft>
                <a:spcPct val="0"/>
              </a:spcAft>
              <a:buClrTx/>
              <a:buFontTx/>
              <a:buChar char="•"/>
              <a:defRPr/>
            </a:pPr>
            <a:r>
              <a:rPr lang="en-US" sz="2800" kern="0">
                <a:solidFill>
                  <a:srgbClr val="000000"/>
                </a:solidFill>
                <a:latin typeface="+mn-lt"/>
                <a:cs typeface="Arial"/>
              </a:rPr>
              <a:t>array_name</a:t>
            </a:r>
            <a:r>
              <a:rPr lang="en-US" sz="2800" b="1" kern="0">
                <a:solidFill>
                  <a:srgbClr val="000000"/>
                </a:solidFill>
                <a:latin typeface="+mn-lt"/>
                <a:cs typeface="Arial"/>
              </a:rPr>
              <a:t>[</a:t>
            </a:r>
            <a:r>
              <a:rPr lang="en-US" sz="2800" b="1" kern="0">
                <a:solidFill>
                  <a:srgbClr val="3333CC"/>
                </a:solidFill>
                <a:latin typeface="+mn-lt"/>
                <a:cs typeface="Arial"/>
              </a:rPr>
              <a:t>int</a:t>
            </a:r>
            <a:r>
              <a:rPr lang="en-US" sz="2800" b="1" kern="0">
                <a:solidFill>
                  <a:srgbClr val="000000"/>
                </a:solidFill>
                <a:latin typeface="+mn-lt"/>
                <a:cs typeface="Arial"/>
              </a:rPr>
              <a:t> index]: </a:t>
            </a:r>
            <a:r>
              <a:rPr lang="en-US" sz="2800" kern="0" smtClean="0">
                <a:solidFill>
                  <a:srgbClr val="000000"/>
                </a:solidFill>
                <a:latin typeface="+mn-lt"/>
                <a:cs typeface="Arial"/>
              </a:rPr>
              <a:t>trả về giá trị của phần tử tại vị trí index</a:t>
            </a:r>
            <a:endParaRPr lang="en-US" sz="2800" kern="0">
              <a:solidFill>
                <a:srgbClr val="000000"/>
              </a:solidFill>
              <a:latin typeface="+mn-lt"/>
              <a:cs typeface="Arial"/>
            </a:endParaRPr>
          </a:p>
          <a:p>
            <a:pPr marL="342900" lvl="0" indent="-342900" fontAlgn="base">
              <a:lnSpc>
                <a:spcPct val="100000"/>
              </a:lnSpc>
              <a:spcBef>
                <a:spcPct val="20000"/>
              </a:spcBef>
              <a:spcAft>
                <a:spcPct val="0"/>
              </a:spcAft>
              <a:buClrTx/>
              <a:buFontTx/>
              <a:buChar char="•"/>
              <a:defRPr/>
            </a:pPr>
            <a:r>
              <a:rPr lang="en-US" sz="2800" kern="0">
                <a:solidFill>
                  <a:srgbClr val="000000"/>
                </a:solidFill>
                <a:latin typeface="+mn-lt"/>
                <a:cs typeface="Arial"/>
              </a:rPr>
              <a:t>array_name.</a:t>
            </a:r>
            <a:r>
              <a:rPr lang="en-US" sz="2800" kern="0">
                <a:solidFill>
                  <a:srgbClr val="0000FF"/>
                </a:solidFill>
                <a:latin typeface="+mn-lt"/>
                <a:cs typeface="Arial"/>
              </a:rPr>
              <a:t>SetValue </a:t>
            </a:r>
            <a:r>
              <a:rPr lang="en-US" sz="2800" kern="0">
                <a:solidFill>
                  <a:srgbClr val="000000"/>
                </a:solidFill>
                <a:latin typeface="+mn-lt"/>
                <a:cs typeface="Arial"/>
              </a:rPr>
              <a:t>(</a:t>
            </a:r>
            <a:r>
              <a:rPr lang="en-US" sz="2800" kern="0">
                <a:solidFill>
                  <a:srgbClr val="0000FF"/>
                </a:solidFill>
                <a:latin typeface="+mn-lt"/>
                <a:cs typeface="Arial"/>
              </a:rPr>
              <a:t>object</a:t>
            </a:r>
            <a:r>
              <a:rPr lang="en-US" sz="2800" kern="0">
                <a:solidFill>
                  <a:srgbClr val="000000"/>
                </a:solidFill>
                <a:latin typeface="+mn-lt"/>
                <a:cs typeface="Arial"/>
              </a:rPr>
              <a:t> value, </a:t>
            </a:r>
            <a:r>
              <a:rPr lang="en-US" sz="2800" kern="0">
                <a:solidFill>
                  <a:srgbClr val="0000FF"/>
                </a:solidFill>
                <a:latin typeface="+mn-lt"/>
                <a:cs typeface="Arial"/>
              </a:rPr>
              <a:t>int</a:t>
            </a:r>
            <a:r>
              <a:rPr lang="en-US" sz="2800" kern="0">
                <a:solidFill>
                  <a:srgbClr val="000000"/>
                </a:solidFill>
                <a:latin typeface="+mn-lt"/>
                <a:cs typeface="Arial"/>
              </a:rPr>
              <a:t> index):</a:t>
            </a:r>
            <a:r>
              <a:rPr lang="en-US" sz="2800" b="1" kern="0">
                <a:solidFill>
                  <a:srgbClr val="000000"/>
                </a:solidFill>
                <a:latin typeface="+mn-lt"/>
                <a:cs typeface="Arial"/>
              </a:rPr>
              <a:t> </a:t>
            </a:r>
            <a:r>
              <a:rPr lang="en-US" sz="2800" kern="0" smtClean="0">
                <a:solidFill>
                  <a:srgbClr val="000000"/>
                </a:solidFill>
                <a:latin typeface="+mn-lt"/>
                <a:cs typeface="Arial"/>
              </a:rPr>
              <a:t>Cập nhật giá trị của phần tử tại vị trí index</a:t>
            </a:r>
            <a:endParaRPr lang="en-US" sz="2800" kern="0">
              <a:solidFill>
                <a:srgbClr val="000000"/>
              </a:solidFill>
              <a:latin typeface="+mn-lt"/>
              <a:cs typeface="Arial"/>
            </a:endParaRPr>
          </a:p>
          <a:p>
            <a:pPr marL="342900" lvl="0" indent="-342900" fontAlgn="base">
              <a:lnSpc>
                <a:spcPct val="100000"/>
              </a:lnSpc>
              <a:spcBef>
                <a:spcPct val="20000"/>
              </a:spcBef>
              <a:spcAft>
                <a:spcPct val="0"/>
              </a:spcAft>
              <a:buClrTx/>
              <a:buFontTx/>
              <a:buChar char="•"/>
              <a:defRPr/>
            </a:pPr>
            <a:r>
              <a:rPr lang="en-US" sz="2800" kern="0">
                <a:solidFill>
                  <a:srgbClr val="000000"/>
                </a:solidFill>
                <a:latin typeface="+mn-lt"/>
                <a:cs typeface="Arial"/>
              </a:rPr>
              <a:t>array_name</a:t>
            </a:r>
            <a:r>
              <a:rPr lang="en-US" sz="2800" b="1" kern="0">
                <a:solidFill>
                  <a:srgbClr val="000000"/>
                </a:solidFill>
                <a:latin typeface="+mn-lt"/>
                <a:cs typeface="Arial"/>
              </a:rPr>
              <a:t>[</a:t>
            </a:r>
            <a:r>
              <a:rPr lang="en-US" sz="2800" b="1" kern="0">
                <a:solidFill>
                  <a:srgbClr val="3333CC"/>
                </a:solidFill>
                <a:latin typeface="+mn-lt"/>
                <a:cs typeface="Arial"/>
              </a:rPr>
              <a:t>int</a:t>
            </a:r>
            <a:r>
              <a:rPr lang="en-US" sz="2800" b="1" kern="0">
                <a:solidFill>
                  <a:srgbClr val="000000"/>
                </a:solidFill>
                <a:latin typeface="+mn-lt"/>
                <a:cs typeface="Arial"/>
              </a:rPr>
              <a:t> index] = value: </a:t>
            </a:r>
            <a:r>
              <a:rPr lang="en-US" sz="2800" kern="0" smtClean="0">
                <a:solidFill>
                  <a:srgbClr val="000000"/>
                </a:solidFill>
                <a:latin typeface="+mn-lt"/>
                <a:cs typeface="Arial"/>
              </a:rPr>
              <a:t>gán giá trị cho phần tử tại vị trí index</a:t>
            </a:r>
            <a:endParaRPr lang="en-US" sz="2800" kern="0">
              <a:solidFill>
                <a:srgbClr val="000000"/>
              </a:solidFill>
              <a:latin typeface="+mn-lt"/>
              <a:cs typeface="Arial"/>
            </a:endParaRPr>
          </a:p>
          <a:p>
            <a:endParaRPr lang="en-US" sz="2800">
              <a:latin typeface="+mn-lt"/>
            </a:endParaRPr>
          </a:p>
        </p:txBody>
      </p:sp>
      <p:sp>
        <p:nvSpPr>
          <p:cNvPr id="3" name="Date Placeholder 2"/>
          <p:cNvSpPr>
            <a:spLocks noGrp="1"/>
          </p:cNvSpPr>
          <p:nvPr>
            <p:ph type="dt" sz="half" idx="10"/>
          </p:nvPr>
        </p:nvSpPr>
        <p:spPr/>
        <p:txBody>
          <a:bodyPr/>
          <a:lstStyle/>
          <a:p>
            <a:pPr>
              <a:defRPr/>
            </a:pPr>
            <a:fld id="{707CC1E2-50DF-474D-A280-E44849328F68}" type="datetime1">
              <a:rPr lang="en-US" altLang="en-US" smtClean="0"/>
              <a:t>10/3/2018</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Nền tảng C# cơ bản</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28</a:t>
            </a:fld>
            <a:endParaRPr lang="en-US" altLang="en-US"/>
          </a:p>
        </p:txBody>
      </p:sp>
      <p:sp>
        <p:nvSpPr>
          <p:cNvPr id="6" name="Title 5"/>
          <p:cNvSpPr>
            <a:spLocks noGrp="1"/>
          </p:cNvSpPr>
          <p:nvPr>
            <p:ph type="title"/>
          </p:nvPr>
        </p:nvSpPr>
        <p:spPr/>
        <p:txBody>
          <a:bodyPr/>
          <a:lstStyle/>
          <a:p>
            <a:r>
              <a:rPr lang="en-US" smtClean="0"/>
              <a:t>Thuộc tính và phương thức</a:t>
            </a:r>
            <a:endParaRPr lang="en-US"/>
          </a:p>
        </p:txBody>
      </p:sp>
    </p:spTree>
    <p:extLst>
      <p:ext uri="{BB962C8B-B14F-4D97-AF65-F5344CB8AC3E}">
        <p14:creationId xmlns:p14="http://schemas.microsoft.com/office/powerpoint/2010/main" val="2779207607"/>
      </p:ext>
    </p:extLst>
  </p:cSld>
  <p:clrMapOvr>
    <a:masterClrMapping/>
  </p:clrMapOvr>
  <p:transition spd="slow">
    <p:push dir="u"/>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990600"/>
            <a:ext cx="7886700" cy="4876800"/>
          </a:xfrm>
        </p:spPr>
        <p:txBody>
          <a:bodyPr>
            <a:normAutofit fontScale="92500" lnSpcReduction="10000"/>
          </a:bodyPr>
          <a:lstStyle/>
          <a:p>
            <a:r>
              <a:rPr lang="en-US" sz="3200" smtClean="0">
                <a:latin typeface="+mn-lt"/>
              </a:rPr>
              <a:t>Khai báo mảng 2 chiều</a:t>
            </a:r>
          </a:p>
          <a:p>
            <a:pPr marL="0" lvl="0" indent="0">
              <a:lnSpc>
                <a:spcPct val="100000"/>
              </a:lnSpc>
              <a:spcBef>
                <a:spcPts val="0"/>
              </a:spcBef>
              <a:buClrTx/>
              <a:buNone/>
              <a:defRPr/>
            </a:pPr>
            <a:r>
              <a:rPr lang="en-US" sz="3200" b="1" kern="0">
                <a:solidFill>
                  <a:srgbClr val="0000FF"/>
                </a:solidFill>
                <a:latin typeface="+mn-lt"/>
              </a:rPr>
              <a:t>DataType[ , ]</a:t>
            </a:r>
            <a:r>
              <a:rPr lang="en-US" sz="3200" b="1" kern="0">
                <a:solidFill>
                  <a:sysClr val="windowText" lastClr="000000"/>
                </a:solidFill>
                <a:latin typeface="+mn-lt"/>
              </a:rPr>
              <a:t> arrName;</a:t>
            </a:r>
          </a:p>
          <a:p>
            <a:pPr marL="0" lvl="0" indent="0">
              <a:lnSpc>
                <a:spcPct val="100000"/>
              </a:lnSpc>
              <a:spcBef>
                <a:spcPts val="0"/>
              </a:spcBef>
              <a:buClrTx/>
              <a:buNone/>
              <a:defRPr/>
            </a:pPr>
            <a:r>
              <a:rPr lang="en-US" sz="3200" b="1" kern="0">
                <a:solidFill>
                  <a:sysClr val="windowText" lastClr="000000"/>
                </a:solidFill>
                <a:latin typeface="+mn-lt"/>
              </a:rPr>
              <a:t>arrName = </a:t>
            </a:r>
            <a:r>
              <a:rPr lang="en-US" sz="3200" b="1" kern="0">
                <a:solidFill>
                  <a:srgbClr val="0000FF"/>
                </a:solidFill>
                <a:latin typeface="+mn-lt"/>
              </a:rPr>
              <a:t>new</a:t>
            </a:r>
            <a:r>
              <a:rPr lang="en-US" sz="3200" b="1" kern="0">
                <a:solidFill>
                  <a:sysClr val="windowText" lastClr="000000"/>
                </a:solidFill>
                <a:latin typeface="+mn-lt"/>
              </a:rPr>
              <a:t> DataType [</a:t>
            </a:r>
            <a:r>
              <a:rPr lang="en-US" sz="3200" b="1" kern="0">
                <a:solidFill>
                  <a:srgbClr val="FF0000"/>
                </a:solidFill>
                <a:latin typeface="+mn-lt"/>
              </a:rPr>
              <a:t>rowSize</a:t>
            </a:r>
            <a:r>
              <a:rPr lang="en-US" sz="3200" b="1" kern="0">
                <a:solidFill>
                  <a:sysClr val="windowText" lastClr="000000"/>
                </a:solidFill>
                <a:latin typeface="+mn-lt"/>
              </a:rPr>
              <a:t>, </a:t>
            </a:r>
            <a:r>
              <a:rPr lang="en-US" sz="3200" b="1" kern="0">
                <a:solidFill>
                  <a:srgbClr val="FF0000"/>
                </a:solidFill>
                <a:latin typeface="+mn-lt"/>
              </a:rPr>
              <a:t>colSize</a:t>
            </a:r>
            <a:r>
              <a:rPr lang="en-US" sz="3200" b="1" kern="0" smtClean="0">
                <a:solidFill>
                  <a:sysClr val="windowText" lastClr="000000"/>
                </a:solidFill>
                <a:latin typeface="+mn-lt"/>
              </a:rPr>
              <a:t>];</a:t>
            </a:r>
          </a:p>
          <a:p>
            <a:pPr>
              <a:lnSpc>
                <a:spcPct val="100000"/>
              </a:lnSpc>
              <a:spcBef>
                <a:spcPts val="0"/>
              </a:spcBef>
              <a:buClrTx/>
              <a:defRPr/>
            </a:pPr>
            <a:r>
              <a:rPr lang="en-US" sz="3200" smtClean="0">
                <a:latin typeface="+mn-lt"/>
              </a:rPr>
              <a:t>Ví dụ:</a:t>
            </a:r>
          </a:p>
          <a:p>
            <a:pPr marL="0" indent="0">
              <a:buNone/>
            </a:pPr>
            <a:r>
              <a:rPr lang="en-US" sz="3200">
                <a:solidFill>
                  <a:srgbClr val="0000FF"/>
                </a:solidFill>
                <a:latin typeface="+mn-lt"/>
              </a:rPr>
              <a:t>int</a:t>
            </a:r>
            <a:r>
              <a:rPr lang="en-US" sz="3200">
                <a:solidFill>
                  <a:prstClr val="black"/>
                </a:solidFill>
                <a:latin typeface="+mn-lt"/>
              </a:rPr>
              <a:t>[,] </a:t>
            </a:r>
            <a:r>
              <a:rPr lang="en-US" sz="3200" b="1">
                <a:solidFill>
                  <a:prstClr val="black"/>
                </a:solidFill>
                <a:latin typeface="+mn-lt"/>
              </a:rPr>
              <a:t>M</a:t>
            </a:r>
            <a:r>
              <a:rPr lang="en-US" sz="3200">
                <a:solidFill>
                  <a:prstClr val="black"/>
                </a:solidFill>
                <a:latin typeface="+mn-lt"/>
              </a:rPr>
              <a:t> = </a:t>
            </a:r>
            <a:r>
              <a:rPr lang="en-US" sz="3200">
                <a:solidFill>
                  <a:srgbClr val="0000FF"/>
                </a:solidFill>
                <a:latin typeface="+mn-lt"/>
              </a:rPr>
              <a:t>new</a:t>
            </a:r>
            <a:r>
              <a:rPr lang="en-US" sz="3200">
                <a:solidFill>
                  <a:prstClr val="black"/>
                </a:solidFill>
                <a:latin typeface="+mn-lt"/>
              </a:rPr>
              <a:t> </a:t>
            </a:r>
            <a:r>
              <a:rPr lang="en-US" sz="3200">
                <a:solidFill>
                  <a:srgbClr val="0000FF"/>
                </a:solidFill>
                <a:latin typeface="+mn-lt"/>
              </a:rPr>
              <a:t>int</a:t>
            </a:r>
            <a:r>
              <a:rPr lang="en-US" sz="3200">
                <a:solidFill>
                  <a:prstClr val="black"/>
                </a:solidFill>
                <a:latin typeface="+mn-lt"/>
              </a:rPr>
              <a:t>[2, 2];</a:t>
            </a:r>
          </a:p>
          <a:p>
            <a:pPr marL="0" indent="0">
              <a:buNone/>
            </a:pPr>
            <a:r>
              <a:rPr lang="en-US" sz="3200">
                <a:solidFill>
                  <a:prstClr val="black"/>
                </a:solidFill>
                <a:latin typeface="+mn-lt"/>
              </a:rPr>
              <a:t>       M[0, 0] = 1; M[0, 1] = 2;</a:t>
            </a:r>
          </a:p>
          <a:p>
            <a:pPr marL="0" indent="0">
              <a:buNone/>
            </a:pPr>
            <a:r>
              <a:rPr lang="en-US" sz="3200">
                <a:solidFill>
                  <a:prstClr val="black"/>
                </a:solidFill>
                <a:latin typeface="+mn-lt"/>
              </a:rPr>
              <a:t>       M[1, 0] = 5; M[1, 1] = 3</a:t>
            </a:r>
            <a:r>
              <a:rPr lang="en-US" sz="3200" smtClean="0">
                <a:solidFill>
                  <a:prstClr val="black"/>
                </a:solidFill>
                <a:latin typeface="+mn-lt"/>
              </a:rPr>
              <a:t>;</a:t>
            </a:r>
          </a:p>
          <a:p>
            <a:pPr marL="0" indent="0">
              <a:buNone/>
            </a:pPr>
            <a:r>
              <a:rPr lang="en-US" sz="3600">
                <a:solidFill>
                  <a:srgbClr val="0000FF"/>
                </a:solidFill>
                <a:latin typeface="Consolas"/>
              </a:rPr>
              <a:t>int</a:t>
            </a:r>
            <a:r>
              <a:rPr lang="en-US" sz="3600">
                <a:solidFill>
                  <a:prstClr val="black"/>
                </a:solidFill>
                <a:latin typeface="Consolas"/>
              </a:rPr>
              <a:t>[,] </a:t>
            </a:r>
            <a:r>
              <a:rPr lang="en-US" sz="3600" b="1">
                <a:solidFill>
                  <a:prstClr val="black"/>
                </a:solidFill>
                <a:latin typeface="Consolas"/>
              </a:rPr>
              <a:t>M</a:t>
            </a:r>
            <a:r>
              <a:rPr lang="en-US" sz="3600">
                <a:solidFill>
                  <a:prstClr val="black"/>
                </a:solidFill>
                <a:latin typeface="Consolas"/>
              </a:rPr>
              <a:t> = { {1,8} , {2,5} };</a:t>
            </a:r>
            <a:endParaRPr lang="en-US" sz="3600">
              <a:solidFill>
                <a:prstClr val="black"/>
              </a:solidFill>
              <a:latin typeface="+mn-lt"/>
            </a:endParaRPr>
          </a:p>
          <a:p>
            <a:pPr marL="457200" lvl="1" indent="0">
              <a:buNone/>
            </a:pPr>
            <a:endParaRPr lang="en-US" smtClean="0">
              <a:latin typeface="+mn-lt"/>
            </a:endParaRPr>
          </a:p>
          <a:p>
            <a:pPr marL="457200" lvl="1" indent="0">
              <a:buNone/>
            </a:pPr>
            <a:endParaRPr lang="en-US">
              <a:latin typeface="+mn-lt"/>
            </a:endParaRPr>
          </a:p>
        </p:txBody>
      </p:sp>
      <p:sp>
        <p:nvSpPr>
          <p:cNvPr id="3" name="Date Placeholder 2"/>
          <p:cNvSpPr>
            <a:spLocks noGrp="1"/>
          </p:cNvSpPr>
          <p:nvPr>
            <p:ph type="dt" sz="half" idx="10"/>
          </p:nvPr>
        </p:nvSpPr>
        <p:spPr/>
        <p:txBody>
          <a:bodyPr/>
          <a:lstStyle/>
          <a:p>
            <a:pPr>
              <a:defRPr/>
            </a:pPr>
            <a:fld id="{F28257DD-0241-4791-94AB-DA13D144E1FC}" type="datetime1">
              <a:rPr lang="en-US" altLang="en-US" smtClean="0"/>
              <a:t>10/3/2018</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Nền tảng C# cơ bản</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29</a:t>
            </a:fld>
            <a:endParaRPr lang="en-US" altLang="en-US"/>
          </a:p>
        </p:txBody>
      </p:sp>
      <p:sp>
        <p:nvSpPr>
          <p:cNvPr id="6" name="Title 5"/>
          <p:cNvSpPr>
            <a:spLocks noGrp="1"/>
          </p:cNvSpPr>
          <p:nvPr>
            <p:ph type="title"/>
          </p:nvPr>
        </p:nvSpPr>
        <p:spPr/>
        <p:txBody>
          <a:bodyPr/>
          <a:lstStyle/>
          <a:p>
            <a:r>
              <a:rPr lang="en-US" smtClean="0"/>
              <a:t>Mảng hai chiều</a:t>
            </a:r>
            <a:endParaRPr lang="en-US"/>
          </a:p>
        </p:txBody>
      </p:sp>
    </p:spTree>
    <p:extLst>
      <p:ext uri="{BB962C8B-B14F-4D97-AF65-F5344CB8AC3E}">
        <p14:creationId xmlns:p14="http://schemas.microsoft.com/office/powerpoint/2010/main" val="2645649276"/>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sp>
        <p:nvSpPr>
          <p:cNvPr id="3" name="Date Placeholder 2"/>
          <p:cNvSpPr>
            <a:spLocks noGrp="1"/>
          </p:cNvSpPr>
          <p:nvPr>
            <p:ph type="dt" sz="half" idx="10"/>
          </p:nvPr>
        </p:nvSpPr>
        <p:spPr/>
        <p:txBody>
          <a:bodyPr/>
          <a:lstStyle/>
          <a:p>
            <a:pPr>
              <a:defRPr/>
            </a:pPr>
            <a:fld id="{146F6DE4-CC0E-429A-AC81-2563649C1088}" type="datetime1">
              <a:rPr lang="en-US" altLang="en-US" smtClean="0"/>
              <a:t>10/3/2018</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Nền tảng C# cơ bản</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3</a:t>
            </a:fld>
            <a:endParaRPr lang="en-US" altLang="en-US"/>
          </a:p>
        </p:txBody>
      </p:sp>
      <p:sp>
        <p:nvSpPr>
          <p:cNvPr id="6" name="Title 5"/>
          <p:cNvSpPr>
            <a:spLocks noGrp="1"/>
          </p:cNvSpPr>
          <p:nvPr>
            <p:ph type="title"/>
          </p:nvPr>
        </p:nvSpPr>
        <p:spPr/>
        <p:txBody>
          <a:bodyPr>
            <a:normAutofit/>
          </a:bodyPr>
          <a:lstStyle/>
          <a:p>
            <a:r>
              <a:rPr lang="en-US" dirty="0" err="1" smtClean="0"/>
              <a:t>Kiểu</a:t>
            </a:r>
            <a:r>
              <a:rPr lang="en-US" dirty="0" smtClean="0"/>
              <a:t> </a:t>
            </a:r>
            <a:r>
              <a:rPr lang="en-US" dirty="0" err="1"/>
              <a:t>dữ</a:t>
            </a:r>
            <a:r>
              <a:rPr lang="en-US" dirty="0"/>
              <a:t> </a:t>
            </a:r>
            <a:r>
              <a:rPr lang="en-US" dirty="0" err="1"/>
              <a:t>liệu</a:t>
            </a:r>
            <a:r>
              <a:rPr lang="en-US" dirty="0"/>
              <a:t> </a:t>
            </a:r>
            <a:r>
              <a:rPr lang="en-US" dirty="0" err="1" smtClean="0"/>
              <a:t>trong</a:t>
            </a:r>
            <a:r>
              <a:rPr lang="en-US" dirty="0" smtClean="0"/>
              <a:t> </a:t>
            </a:r>
            <a:r>
              <a:rPr lang="en-US" dirty="0"/>
              <a:t>C</a:t>
            </a:r>
            <a:r>
              <a:rPr lang="en-US" dirty="0" smtClean="0"/>
              <a:t>#</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066800"/>
            <a:ext cx="7628676"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74819954"/>
      </p:ext>
    </p:extLst>
  </p:cSld>
  <p:clrMapOvr>
    <a:masterClrMapping/>
  </p:clrMapOvr>
  <p:transition spd="slow">
    <p:push dir="u"/>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fld id="{C3E9DC49-208B-4420-BE9A-EA562E05EA60}" type="datetime1">
              <a:rPr lang="en-US" altLang="en-US" smtClean="0"/>
              <a:t>10/3/2018</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Nền tảng C# cơ bản</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30</a:t>
            </a:fld>
            <a:endParaRPr lang="en-US" altLang="en-US"/>
          </a:p>
        </p:txBody>
      </p:sp>
      <p:grpSp>
        <p:nvGrpSpPr>
          <p:cNvPr id="7" name="Group 44"/>
          <p:cNvGrpSpPr>
            <a:grpSpLocks/>
          </p:cNvGrpSpPr>
          <p:nvPr/>
        </p:nvGrpSpPr>
        <p:grpSpPr bwMode="auto">
          <a:xfrm>
            <a:off x="355659" y="152400"/>
            <a:ext cx="8189749" cy="4517966"/>
            <a:chOff x="1152" y="1425"/>
            <a:chExt cx="3015" cy="766"/>
          </a:xfrm>
        </p:grpSpPr>
        <p:sp>
          <p:nvSpPr>
            <p:cNvPr id="8" name="Text Box 5"/>
            <p:cNvSpPr txBox="1">
              <a:spLocks noChangeArrowheads="1"/>
            </p:cNvSpPr>
            <p:nvPr/>
          </p:nvSpPr>
          <p:spPr bwMode="auto">
            <a:xfrm>
              <a:off x="1152" y="1580"/>
              <a:ext cx="350" cy="78"/>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600">
                  <a:solidFill>
                    <a:schemeClr val="tx1"/>
                  </a:solidFill>
                  <a:latin typeface="Times New Roman" pitchFamily="18" charset="0"/>
                  <a:cs typeface="Times New Roman" pitchFamily="18" charset="0"/>
                </a:defRPr>
              </a:lvl1pPr>
              <a:lvl2pPr marL="742950" indent="-285750" eaLnBrk="0" hangingPunct="0">
                <a:defRPr sz="1600">
                  <a:solidFill>
                    <a:schemeClr val="tx1"/>
                  </a:solidFill>
                  <a:latin typeface="Times New Roman" pitchFamily="18" charset="0"/>
                  <a:cs typeface="Times New Roman" pitchFamily="18" charset="0"/>
                </a:defRPr>
              </a:lvl2pPr>
              <a:lvl3pPr marL="1143000" indent="-228600" eaLnBrk="0" hangingPunct="0">
                <a:defRPr sz="1600">
                  <a:solidFill>
                    <a:schemeClr val="tx1"/>
                  </a:solidFill>
                  <a:latin typeface="Times New Roman" pitchFamily="18" charset="0"/>
                  <a:cs typeface="Times New Roman" pitchFamily="18" charset="0"/>
                </a:defRPr>
              </a:lvl3pPr>
              <a:lvl4pPr marL="1600200" indent="-228600" eaLnBrk="0" hangingPunct="0">
                <a:defRPr sz="1600">
                  <a:solidFill>
                    <a:schemeClr val="tx1"/>
                  </a:solidFill>
                  <a:latin typeface="Times New Roman" pitchFamily="18" charset="0"/>
                  <a:cs typeface="Times New Roman" pitchFamily="18" charset="0"/>
                </a:defRPr>
              </a:lvl4pPr>
              <a:lvl5pPr marL="2057400" indent="-228600" eaLnBrk="0" hangingPunct="0">
                <a:defRPr sz="1600">
                  <a:solidFill>
                    <a:schemeClr val="tx1"/>
                  </a:solidFill>
                  <a:latin typeface="Times New Roman" pitchFamily="18"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Times New Roman" pitchFamily="18"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Times New Roman" pitchFamily="18"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Times New Roman" pitchFamily="18"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Times New Roman" pitchFamily="18" charset="0"/>
                  <a:cs typeface="Times New Roman" pitchFamily="18" charset="0"/>
                </a:defRPr>
              </a:lvl9pPr>
            </a:lstStyle>
            <a:p>
              <a:r>
                <a:rPr lang="en-US" sz="2400">
                  <a:latin typeface="+mn-lt"/>
                </a:rPr>
                <a:t>Row 0</a:t>
              </a:r>
            </a:p>
          </p:txBody>
        </p:sp>
        <p:sp>
          <p:nvSpPr>
            <p:cNvPr id="9" name="Text Box 7"/>
            <p:cNvSpPr txBox="1">
              <a:spLocks noChangeArrowheads="1"/>
            </p:cNvSpPr>
            <p:nvPr/>
          </p:nvSpPr>
          <p:spPr bwMode="auto">
            <a:xfrm>
              <a:off x="1152" y="1826"/>
              <a:ext cx="350" cy="78"/>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600">
                  <a:solidFill>
                    <a:schemeClr val="tx1"/>
                  </a:solidFill>
                  <a:latin typeface="Times New Roman" pitchFamily="18" charset="0"/>
                  <a:cs typeface="Times New Roman" pitchFamily="18" charset="0"/>
                </a:defRPr>
              </a:lvl1pPr>
              <a:lvl2pPr marL="742950" indent="-285750" eaLnBrk="0" hangingPunct="0">
                <a:defRPr sz="1600">
                  <a:solidFill>
                    <a:schemeClr val="tx1"/>
                  </a:solidFill>
                  <a:latin typeface="Times New Roman" pitchFamily="18" charset="0"/>
                  <a:cs typeface="Times New Roman" pitchFamily="18" charset="0"/>
                </a:defRPr>
              </a:lvl2pPr>
              <a:lvl3pPr marL="1143000" indent="-228600" eaLnBrk="0" hangingPunct="0">
                <a:defRPr sz="1600">
                  <a:solidFill>
                    <a:schemeClr val="tx1"/>
                  </a:solidFill>
                  <a:latin typeface="Times New Roman" pitchFamily="18" charset="0"/>
                  <a:cs typeface="Times New Roman" pitchFamily="18" charset="0"/>
                </a:defRPr>
              </a:lvl3pPr>
              <a:lvl4pPr marL="1600200" indent="-228600" eaLnBrk="0" hangingPunct="0">
                <a:defRPr sz="1600">
                  <a:solidFill>
                    <a:schemeClr val="tx1"/>
                  </a:solidFill>
                  <a:latin typeface="Times New Roman" pitchFamily="18" charset="0"/>
                  <a:cs typeface="Times New Roman" pitchFamily="18" charset="0"/>
                </a:defRPr>
              </a:lvl4pPr>
              <a:lvl5pPr marL="2057400" indent="-228600" eaLnBrk="0" hangingPunct="0">
                <a:defRPr sz="1600">
                  <a:solidFill>
                    <a:schemeClr val="tx1"/>
                  </a:solidFill>
                  <a:latin typeface="Times New Roman" pitchFamily="18"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Times New Roman" pitchFamily="18"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Times New Roman" pitchFamily="18"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Times New Roman" pitchFamily="18"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Times New Roman" pitchFamily="18" charset="0"/>
                  <a:cs typeface="Times New Roman" pitchFamily="18" charset="0"/>
                </a:defRPr>
              </a:lvl9pPr>
            </a:lstStyle>
            <a:p>
              <a:r>
                <a:rPr lang="en-US" sz="2400">
                  <a:latin typeface="+mn-lt"/>
                </a:rPr>
                <a:t>Row 1</a:t>
              </a:r>
            </a:p>
          </p:txBody>
        </p:sp>
        <p:sp>
          <p:nvSpPr>
            <p:cNvPr id="10" name="Text Box 8"/>
            <p:cNvSpPr txBox="1">
              <a:spLocks noChangeArrowheads="1"/>
            </p:cNvSpPr>
            <p:nvPr/>
          </p:nvSpPr>
          <p:spPr bwMode="auto">
            <a:xfrm>
              <a:off x="1152" y="2071"/>
              <a:ext cx="350" cy="78"/>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600">
                  <a:solidFill>
                    <a:schemeClr val="tx1"/>
                  </a:solidFill>
                  <a:latin typeface="Times New Roman" pitchFamily="18" charset="0"/>
                  <a:cs typeface="Times New Roman" pitchFamily="18" charset="0"/>
                </a:defRPr>
              </a:lvl1pPr>
              <a:lvl2pPr marL="742950" indent="-285750" eaLnBrk="0" hangingPunct="0">
                <a:defRPr sz="1600">
                  <a:solidFill>
                    <a:schemeClr val="tx1"/>
                  </a:solidFill>
                  <a:latin typeface="Times New Roman" pitchFamily="18" charset="0"/>
                  <a:cs typeface="Times New Roman" pitchFamily="18" charset="0"/>
                </a:defRPr>
              </a:lvl2pPr>
              <a:lvl3pPr marL="1143000" indent="-228600" eaLnBrk="0" hangingPunct="0">
                <a:defRPr sz="1600">
                  <a:solidFill>
                    <a:schemeClr val="tx1"/>
                  </a:solidFill>
                  <a:latin typeface="Times New Roman" pitchFamily="18" charset="0"/>
                  <a:cs typeface="Times New Roman" pitchFamily="18" charset="0"/>
                </a:defRPr>
              </a:lvl3pPr>
              <a:lvl4pPr marL="1600200" indent="-228600" eaLnBrk="0" hangingPunct="0">
                <a:defRPr sz="1600">
                  <a:solidFill>
                    <a:schemeClr val="tx1"/>
                  </a:solidFill>
                  <a:latin typeface="Times New Roman" pitchFamily="18" charset="0"/>
                  <a:cs typeface="Times New Roman" pitchFamily="18" charset="0"/>
                </a:defRPr>
              </a:lvl4pPr>
              <a:lvl5pPr marL="2057400" indent="-228600" eaLnBrk="0" hangingPunct="0">
                <a:defRPr sz="1600">
                  <a:solidFill>
                    <a:schemeClr val="tx1"/>
                  </a:solidFill>
                  <a:latin typeface="Times New Roman" pitchFamily="18"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Times New Roman" pitchFamily="18"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Times New Roman" pitchFamily="18"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Times New Roman" pitchFamily="18"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Times New Roman" pitchFamily="18" charset="0"/>
                  <a:cs typeface="Times New Roman" pitchFamily="18" charset="0"/>
                </a:defRPr>
              </a:lvl9pPr>
            </a:lstStyle>
            <a:p>
              <a:r>
                <a:rPr lang="en-US" sz="2400" dirty="0">
                  <a:latin typeface="+mn-lt"/>
                </a:rPr>
                <a:t>Row 2</a:t>
              </a:r>
            </a:p>
          </p:txBody>
        </p:sp>
        <p:sp>
          <p:nvSpPr>
            <p:cNvPr id="11" name="Text Box 9"/>
            <p:cNvSpPr txBox="1">
              <a:spLocks noChangeArrowheads="1"/>
            </p:cNvSpPr>
            <p:nvPr/>
          </p:nvSpPr>
          <p:spPr bwMode="auto">
            <a:xfrm>
              <a:off x="2266" y="1426"/>
              <a:ext cx="625" cy="78"/>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600">
                  <a:solidFill>
                    <a:schemeClr val="tx1"/>
                  </a:solidFill>
                  <a:latin typeface="Times New Roman" pitchFamily="18" charset="0"/>
                  <a:cs typeface="Times New Roman" pitchFamily="18" charset="0"/>
                </a:defRPr>
              </a:lvl1pPr>
              <a:lvl2pPr marL="742950" indent="-285750" eaLnBrk="0" hangingPunct="0">
                <a:defRPr sz="1600">
                  <a:solidFill>
                    <a:schemeClr val="tx1"/>
                  </a:solidFill>
                  <a:latin typeface="Times New Roman" pitchFamily="18" charset="0"/>
                  <a:cs typeface="Times New Roman" pitchFamily="18" charset="0"/>
                </a:defRPr>
              </a:lvl2pPr>
              <a:lvl3pPr marL="1143000" indent="-228600" eaLnBrk="0" hangingPunct="0">
                <a:defRPr sz="1600">
                  <a:solidFill>
                    <a:schemeClr val="tx1"/>
                  </a:solidFill>
                  <a:latin typeface="Times New Roman" pitchFamily="18" charset="0"/>
                  <a:cs typeface="Times New Roman" pitchFamily="18" charset="0"/>
                </a:defRPr>
              </a:lvl3pPr>
              <a:lvl4pPr marL="1600200" indent="-228600" eaLnBrk="0" hangingPunct="0">
                <a:defRPr sz="1600">
                  <a:solidFill>
                    <a:schemeClr val="tx1"/>
                  </a:solidFill>
                  <a:latin typeface="Times New Roman" pitchFamily="18" charset="0"/>
                  <a:cs typeface="Times New Roman" pitchFamily="18" charset="0"/>
                </a:defRPr>
              </a:lvl4pPr>
              <a:lvl5pPr marL="2057400" indent="-228600" eaLnBrk="0" hangingPunct="0">
                <a:defRPr sz="1600">
                  <a:solidFill>
                    <a:schemeClr val="tx1"/>
                  </a:solidFill>
                  <a:latin typeface="Times New Roman" pitchFamily="18"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Times New Roman" pitchFamily="18"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Times New Roman" pitchFamily="18"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Times New Roman" pitchFamily="18"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Times New Roman" pitchFamily="18" charset="0"/>
                  <a:cs typeface="Times New Roman" pitchFamily="18" charset="0"/>
                </a:defRPr>
              </a:lvl9pPr>
            </a:lstStyle>
            <a:p>
              <a:r>
                <a:rPr lang="en-US" sz="2400" dirty="0">
                  <a:latin typeface="+mn-lt"/>
                </a:rPr>
                <a:t>Column 1</a:t>
              </a:r>
            </a:p>
          </p:txBody>
        </p:sp>
        <p:sp>
          <p:nvSpPr>
            <p:cNvPr id="12" name="Text Box 11"/>
            <p:cNvSpPr txBox="1">
              <a:spLocks noChangeArrowheads="1"/>
            </p:cNvSpPr>
            <p:nvPr/>
          </p:nvSpPr>
          <p:spPr bwMode="auto">
            <a:xfrm>
              <a:off x="1545" y="1425"/>
              <a:ext cx="518" cy="78"/>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600">
                  <a:solidFill>
                    <a:schemeClr val="tx1"/>
                  </a:solidFill>
                  <a:latin typeface="Times New Roman" pitchFamily="18" charset="0"/>
                  <a:cs typeface="Times New Roman" pitchFamily="18" charset="0"/>
                </a:defRPr>
              </a:lvl1pPr>
              <a:lvl2pPr marL="742950" indent="-285750" eaLnBrk="0" hangingPunct="0">
                <a:defRPr sz="1600">
                  <a:solidFill>
                    <a:schemeClr val="tx1"/>
                  </a:solidFill>
                  <a:latin typeface="Times New Roman" pitchFamily="18" charset="0"/>
                  <a:cs typeface="Times New Roman" pitchFamily="18" charset="0"/>
                </a:defRPr>
              </a:lvl2pPr>
              <a:lvl3pPr marL="1143000" indent="-228600" eaLnBrk="0" hangingPunct="0">
                <a:defRPr sz="1600">
                  <a:solidFill>
                    <a:schemeClr val="tx1"/>
                  </a:solidFill>
                  <a:latin typeface="Times New Roman" pitchFamily="18" charset="0"/>
                  <a:cs typeface="Times New Roman" pitchFamily="18" charset="0"/>
                </a:defRPr>
              </a:lvl3pPr>
              <a:lvl4pPr marL="1600200" indent="-228600" eaLnBrk="0" hangingPunct="0">
                <a:defRPr sz="1600">
                  <a:solidFill>
                    <a:schemeClr val="tx1"/>
                  </a:solidFill>
                  <a:latin typeface="Times New Roman" pitchFamily="18" charset="0"/>
                  <a:cs typeface="Times New Roman" pitchFamily="18" charset="0"/>
                </a:defRPr>
              </a:lvl4pPr>
              <a:lvl5pPr marL="2057400" indent="-228600" eaLnBrk="0" hangingPunct="0">
                <a:defRPr sz="1600">
                  <a:solidFill>
                    <a:schemeClr val="tx1"/>
                  </a:solidFill>
                  <a:latin typeface="Times New Roman" pitchFamily="18"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Times New Roman" pitchFamily="18"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Times New Roman" pitchFamily="18"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Times New Roman" pitchFamily="18"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Times New Roman" pitchFamily="18" charset="0"/>
                  <a:cs typeface="Times New Roman" pitchFamily="18" charset="0"/>
                </a:defRPr>
              </a:lvl9pPr>
            </a:lstStyle>
            <a:p>
              <a:r>
                <a:rPr lang="en-US" sz="2400" dirty="0">
                  <a:latin typeface="+mn-lt"/>
                </a:rPr>
                <a:t>Column 0</a:t>
              </a:r>
            </a:p>
          </p:txBody>
        </p:sp>
        <p:sp>
          <p:nvSpPr>
            <p:cNvPr id="13" name="Text Box 12"/>
            <p:cNvSpPr txBox="1">
              <a:spLocks noChangeArrowheads="1"/>
            </p:cNvSpPr>
            <p:nvPr/>
          </p:nvSpPr>
          <p:spPr bwMode="auto">
            <a:xfrm>
              <a:off x="2975" y="1435"/>
              <a:ext cx="518" cy="78"/>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600">
                  <a:solidFill>
                    <a:schemeClr val="tx1"/>
                  </a:solidFill>
                  <a:latin typeface="Times New Roman" pitchFamily="18" charset="0"/>
                  <a:cs typeface="Times New Roman" pitchFamily="18" charset="0"/>
                </a:defRPr>
              </a:lvl1pPr>
              <a:lvl2pPr marL="742950" indent="-285750" eaLnBrk="0" hangingPunct="0">
                <a:defRPr sz="1600">
                  <a:solidFill>
                    <a:schemeClr val="tx1"/>
                  </a:solidFill>
                  <a:latin typeface="Times New Roman" pitchFamily="18" charset="0"/>
                  <a:cs typeface="Times New Roman" pitchFamily="18" charset="0"/>
                </a:defRPr>
              </a:lvl2pPr>
              <a:lvl3pPr marL="1143000" indent="-228600" eaLnBrk="0" hangingPunct="0">
                <a:defRPr sz="1600">
                  <a:solidFill>
                    <a:schemeClr val="tx1"/>
                  </a:solidFill>
                  <a:latin typeface="Times New Roman" pitchFamily="18" charset="0"/>
                  <a:cs typeface="Times New Roman" pitchFamily="18" charset="0"/>
                </a:defRPr>
              </a:lvl3pPr>
              <a:lvl4pPr marL="1600200" indent="-228600" eaLnBrk="0" hangingPunct="0">
                <a:defRPr sz="1600">
                  <a:solidFill>
                    <a:schemeClr val="tx1"/>
                  </a:solidFill>
                  <a:latin typeface="Times New Roman" pitchFamily="18" charset="0"/>
                  <a:cs typeface="Times New Roman" pitchFamily="18" charset="0"/>
                </a:defRPr>
              </a:lvl4pPr>
              <a:lvl5pPr marL="2057400" indent="-228600" eaLnBrk="0" hangingPunct="0">
                <a:defRPr sz="1600">
                  <a:solidFill>
                    <a:schemeClr val="tx1"/>
                  </a:solidFill>
                  <a:latin typeface="Times New Roman" pitchFamily="18"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Times New Roman" pitchFamily="18"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Times New Roman" pitchFamily="18"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Times New Roman" pitchFamily="18"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Times New Roman" pitchFamily="18" charset="0"/>
                  <a:cs typeface="Times New Roman" pitchFamily="18" charset="0"/>
                </a:defRPr>
              </a:lvl9pPr>
            </a:lstStyle>
            <a:p>
              <a:r>
                <a:rPr lang="en-US" sz="2400" dirty="0">
                  <a:latin typeface="+mn-lt"/>
                </a:rPr>
                <a:t>Column 2</a:t>
              </a:r>
            </a:p>
          </p:txBody>
        </p:sp>
        <p:sp>
          <p:nvSpPr>
            <p:cNvPr id="14" name="Text Box 13"/>
            <p:cNvSpPr txBox="1">
              <a:spLocks noChangeArrowheads="1"/>
            </p:cNvSpPr>
            <p:nvPr/>
          </p:nvSpPr>
          <p:spPr bwMode="auto">
            <a:xfrm>
              <a:off x="3649" y="1435"/>
              <a:ext cx="518" cy="78"/>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600">
                  <a:solidFill>
                    <a:schemeClr val="tx1"/>
                  </a:solidFill>
                  <a:latin typeface="Times New Roman" pitchFamily="18" charset="0"/>
                  <a:cs typeface="Times New Roman" pitchFamily="18" charset="0"/>
                </a:defRPr>
              </a:lvl1pPr>
              <a:lvl2pPr marL="742950" indent="-285750" eaLnBrk="0" hangingPunct="0">
                <a:defRPr sz="1600">
                  <a:solidFill>
                    <a:schemeClr val="tx1"/>
                  </a:solidFill>
                  <a:latin typeface="Times New Roman" pitchFamily="18" charset="0"/>
                  <a:cs typeface="Times New Roman" pitchFamily="18" charset="0"/>
                </a:defRPr>
              </a:lvl2pPr>
              <a:lvl3pPr marL="1143000" indent="-228600" eaLnBrk="0" hangingPunct="0">
                <a:defRPr sz="1600">
                  <a:solidFill>
                    <a:schemeClr val="tx1"/>
                  </a:solidFill>
                  <a:latin typeface="Times New Roman" pitchFamily="18" charset="0"/>
                  <a:cs typeface="Times New Roman" pitchFamily="18" charset="0"/>
                </a:defRPr>
              </a:lvl3pPr>
              <a:lvl4pPr marL="1600200" indent="-228600" eaLnBrk="0" hangingPunct="0">
                <a:defRPr sz="1600">
                  <a:solidFill>
                    <a:schemeClr val="tx1"/>
                  </a:solidFill>
                  <a:latin typeface="Times New Roman" pitchFamily="18" charset="0"/>
                  <a:cs typeface="Times New Roman" pitchFamily="18" charset="0"/>
                </a:defRPr>
              </a:lvl4pPr>
              <a:lvl5pPr marL="2057400" indent="-228600" eaLnBrk="0" hangingPunct="0">
                <a:defRPr sz="1600">
                  <a:solidFill>
                    <a:schemeClr val="tx1"/>
                  </a:solidFill>
                  <a:latin typeface="Times New Roman" pitchFamily="18"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Times New Roman" pitchFamily="18"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Times New Roman" pitchFamily="18"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Times New Roman" pitchFamily="18"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Times New Roman" pitchFamily="18" charset="0"/>
                  <a:cs typeface="Times New Roman" pitchFamily="18" charset="0"/>
                </a:defRPr>
              </a:lvl9pPr>
            </a:lstStyle>
            <a:p>
              <a:r>
                <a:rPr lang="en-US" sz="2400" dirty="0">
                  <a:latin typeface="+mn-lt"/>
                </a:rPr>
                <a:t>Column 3</a:t>
              </a:r>
            </a:p>
          </p:txBody>
        </p:sp>
        <p:sp>
          <p:nvSpPr>
            <p:cNvPr id="15" name="Text Box 14"/>
            <p:cNvSpPr txBox="1">
              <a:spLocks noChangeArrowheads="1"/>
            </p:cNvSpPr>
            <p:nvPr/>
          </p:nvSpPr>
          <p:spPr bwMode="auto">
            <a:xfrm>
              <a:off x="1620" y="1536"/>
              <a:ext cx="410" cy="172"/>
            </a:xfrm>
            <a:prstGeom prst="rect">
              <a:avLst/>
            </a:prstGeom>
            <a:solidFill>
              <a:srgbClr val="CCECFF"/>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600">
                  <a:solidFill>
                    <a:schemeClr val="tx1"/>
                  </a:solidFill>
                  <a:latin typeface="Times New Roman" pitchFamily="18" charset="0"/>
                  <a:cs typeface="Times New Roman" pitchFamily="18" charset="0"/>
                </a:defRPr>
              </a:lvl1pPr>
              <a:lvl2pPr marL="742950" indent="-285750" eaLnBrk="0" hangingPunct="0">
                <a:defRPr sz="1600">
                  <a:solidFill>
                    <a:schemeClr val="tx1"/>
                  </a:solidFill>
                  <a:latin typeface="Times New Roman" pitchFamily="18" charset="0"/>
                  <a:cs typeface="Times New Roman" pitchFamily="18" charset="0"/>
                </a:defRPr>
              </a:lvl2pPr>
              <a:lvl3pPr marL="1143000" indent="-228600" eaLnBrk="0" hangingPunct="0">
                <a:defRPr sz="1600">
                  <a:solidFill>
                    <a:schemeClr val="tx1"/>
                  </a:solidFill>
                  <a:latin typeface="Times New Roman" pitchFamily="18" charset="0"/>
                  <a:cs typeface="Times New Roman" pitchFamily="18" charset="0"/>
                </a:defRPr>
              </a:lvl3pPr>
              <a:lvl4pPr marL="1600200" indent="-228600" eaLnBrk="0" hangingPunct="0">
                <a:defRPr sz="1600">
                  <a:solidFill>
                    <a:schemeClr val="tx1"/>
                  </a:solidFill>
                  <a:latin typeface="Times New Roman" pitchFamily="18" charset="0"/>
                  <a:cs typeface="Times New Roman" pitchFamily="18" charset="0"/>
                </a:defRPr>
              </a:lvl4pPr>
              <a:lvl5pPr marL="2057400" indent="-228600" eaLnBrk="0" hangingPunct="0">
                <a:defRPr sz="1600">
                  <a:solidFill>
                    <a:schemeClr val="tx1"/>
                  </a:solidFill>
                  <a:latin typeface="Times New Roman" pitchFamily="18"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Times New Roman" pitchFamily="18"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Times New Roman" pitchFamily="18"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Times New Roman" pitchFamily="18"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Times New Roman" pitchFamily="18" charset="0"/>
                  <a:cs typeface="Times New Roman" pitchFamily="18" charset="0"/>
                </a:defRPr>
              </a:lvl9pPr>
            </a:lstStyle>
            <a:p>
              <a:pPr algn="ctr"/>
              <a:r>
                <a:rPr lang="en-US" sz="2400" b="1" dirty="0" smtClean="0">
                  <a:latin typeface="+mn-lt"/>
                </a:rPr>
                <a:t>M[0</a:t>
              </a:r>
              <a:r>
                <a:rPr lang="en-US" sz="2400" b="1" dirty="0">
                  <a:latin typeface="+mn-lt"/>
                </a:rPr>
                <a:t>, 0</a:t>
              </a:r>
              <a:r>
                <a:rPr lang="en-US" sz="2400" b="1" dirty="0" smtClean="0">
                  <a:latin typeface="+mn-lt"/>
                </a:rPr>
                <a:t>]</a:t>
              </a:r>
            </a:p>
            <a:p>
              <a:pPr algn="ctr"/>
              <a:r>
                <a:rPr lang="en-US" sz="3600" b="1" dirty="0" smtClean="0">
                  <a:solidFill>
                    <a:srgbClr val="FF0000"/>
                  </a:solidFill>
                  <a:latin typeface="+mn-lt"/>
                </a:rPr>
                <a:t>7</a:t>
              </a:r>
            </a:p>
          </p:txBody>
        </p:sp>
        <p:sp>
          <p:nvSpPr>
            <p:cNvPr id="16" name="Text Box 15"/>
            <p:cNvSpPr txBox="1">
              <a:spLocks noChangeArrowheads="1"/>
            </p:cNvSpPr>
            <p:nvPr/>
          </p:nvSpPr>
          <p:spPr bwMode="auto">
            <a:xfrm>
              <a:off x="3648" y="1536"/>
              <a:ext cx="410" cy="172"/>
            </a:xfrm>
            <a:prstGeom prst="rect">
              <a:avLst/>
            </a:prstGeom>
            <a:solidFill>
              <a:srgbClr val="CCECFF"/>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600">
                  <a:solidFill>
                    <a:schemeClr val="tx1"/>
                  </a:solidFill>
                  <a:latin typeface="Times New Roman" pitchFamily="18" charset="0"/>
                  <a:cs typeface="Times New Roman" pitchFamily="18" charset="0"/>
                </a:defRPr>
              </a:lvl1pPr>
              <a:lvl2pPr marL="742950" indent="-285750" eaLnBrk="0" hangingPunct="0">
                <a:defRPr sz="1600">
                  <a:solidFill>
                    <a:schemeClr val="tx1"/>
                  </a:solidFill>
                  <a:latin typeface="Times New Roman" pitchFamily="18" charset="0"/>
                  <a:cs typeface="Times New Roman" pitchFamily="18" charset="0"/>
                </a:defRPr>
              </a:lvl2pPr>
              <a:lvl3pPr marL="1143000" indent="-228600" eaLnBrk="0" hangingPunct="0">
                <a:defRPr sz="1600">
                  <a:solidFill>
                    <a:schemeClr val="tx1"/>
                  </a:solidFill>
                  <a:latin typeface="Times New Roman" pitchFamily="18" charset="0"/>
                  <a:cs typeface="Times New Roman" pitchFamily="18" charset="0"/>
                </a:defRPr>
              </a:lvl3pPr>
              <a:lvl4pPr marL="1600200" indent="-228600" eaLnBrk="0" hangingPunct="0">
                <a:defRPr sz="1600">
                  <a:solidFill>
                    <a:schemeClr val="tx1"/>
                  </a:solidFill>
                  <a:latin typeface="Times New Roman" pitchFamily="18" charset="0"/>
                  <a:cs typeface="Times New Roman" pitchFamily="18" charset="0"/>
                </a:defRPr>
              </a:lvl4pPr>
              <a:lvl5pPr marL="2057400" indent="-228600" eaLnBrk="0" hangingPunct="0">
                <a:defRPr sz="1600">
                  <a:solidFill>
                    <a:schemeClr val="tx1"/>
                  </a:solidFill>
                  <a:latin typeface="Times New Roman" pitchFamily="18"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Times New Roman" pitchFamily="18"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Times New Roman" pitchFamily="18"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Times New Roman" pitchFamily="18"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Times New Roman" pitchFamily="18" charset="0"/>
                  <a:cs typeface="Times New Roman" pitchFamily="18" charset="0"/>
                </a:defRPr>
              </a:lvl9pPr>
            </a:lstStyle>
            <a:p>
              <a:r>
                <a:rPr lang="en-US" sz="2400" b="1" dirty="0" smtClean="0">
                  <a:latin typeface="+mn-lt"/>
                </a:rPr>
                <a:t>M[0</a:t>
              </a:r>
              <a:r>
                <a:rPr lang="en-US" sz="2400" b="1" dirty="0">
                  <a:latin typeface="+mn-lt"/>
                </a:rPr>
                <a:t>, 3</a:t>
              </a:r>
              <a:r>
                <a:rPr lang="en-US" sz="2400" b="1" dirty="0" smtClean="0">
                  <a:latin typeface="+mn-lt"/>
                </a:rPr>
                <a:t>]</a:t>
              </a:r>
            </a:p>
            <a:p>
              <a:pPr algn="ctr"/>
              <a:r>
                <a:rPr lang="en-US" sz="3600" b="1" dirty="0" smtClean="0">
                  <a:solidFill>
                    <a:srgbClr val="FF0000"/>
                  </a:solidFill>
                  <a:latin typeface="+mn-lt"/>
                </a:rPr>
                <a:t>0</a:t>
              </a:r>
              <a:endParaRPr lang="en-US" sz="3600" b="1" dirty="0">
                <a:solidFill>
                  <a:srgbClr val="FF0000"/>
                </a:solidFill>
                <a:latin typeface="+mn-lt"/>
              </a:endParaRPr>
            </a:p>
          </p:txBody>
        </p:sp>
        <p:sp>
          <p:nvSpPr>
            <p:cNvPr id="17" name="Text Box 16"/>
            <p:cNvSpPr txBox="1">
              <a:spLocks noChangeArrowheads="1"/>
            </p:cNvSpPr>
            <p:nvPr/>
          </p:nvSpPr>
          <p:spPr bwMode="auto">
            <a:xfrm>
              <a:off x="2375" y="1536"/>
              <a:ext cx="410" cy="172"/>
            </a:xfrm>
            <a:prstGeom prst="rect">
              <a:avLst/>
            </a:prstGeom>
            <a:solidFill>
              <a:srgbClr val="CCECFF"/>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ctr" eaLnBrk="0" hangingPunct="0">
                <a:defRPr sz="2400" b="1">
                  <a:latin typeface="Courier New" pitchFamily="49" charset="0"/>
                  <a:cs typeface="Times New Roman" pitchFamily="18" charset="0"/>
                </a:defRPr>
              </a:lvl1pPr>
              <a:lvl2pPr marL="742950" indent="-285750" eaLnBrk="0" hangingPunct="0">
                <a:defRPr sz="1600">
                  <a:latin typeface="Times New Roman" pitchFamily="18" charset="0"/>
                  <a:cs typeface="Times New Roman" pitchFamily="18" charset="0"/>
                </a:defRPr>
              </a:lvl2pPr>
              <a:lvl3pPr marL="1143000" indent="-228600" eaLnBrk="0" hangingPunct="0">
                <a:defRPr sz="1600">
                  <a:latin typeface="Times New Roman" pitchFamily="18" charset="0"/>
                  <a:cs typeface="Times New Roman" pitchFamily="18" charset="0"/>
                </a:defRPr>
              </a:lvl3pPr>
              <a:lvl4pPr marL="1600200" indent="-228600" eaLnBrk="0" hangingPunct="0">
                <a:defRPr sz="1600">
                  <a:latin typeface="Times New Roman" pitchFamily="18" charset="0"/>
                  <a:cs typeface="Times New Roman" pitchFamily="18" charset="0"/>
                </a:defRPr>
              </a:lvl4pPr>
              <a:lvl5pPr marL="2057400" indent="-228600" eaLnBrk="0" hangingPunct="0">
                <a:defRPr sz="1600">
                  <a:latin typeface="Times New Roman" pitchFamily="18" charset="0"/>
                  <a:cs typeface="Times New Roman" pitchFamily="18" charset="0"/>
                </a:defRPr>
              </a:lvl5pPr>
              <a:lvl6pPr marL="2514600" indent="-228600" eaLnBrk="0" fontAlgn="base" hangingPunct="0">
                <a:spcBef>
                  <a:spcPct val="50000"/>
                </a:spcBef>
                <a:spcAft>
                  <a:spcPct val="0"/>
                </a:spcAft>
                <a:defRPr sz="1600">
                  <a:latin typeface="Times New Roman" pitchFamily="18" charset="0"/>
                  <a:cs typeface="Times New Roman" pitchFamily="18" charset="0"/>
                </a:defRPr>
              </a:lvl6pPr>
              <a:lvl7pPr marL="2971800" indent="-228600" eaLnBrk="0" fontAlgn="base" hangingPunct="0">
                <a:spcBef>
                  <a:spcPct val="50000"/>
                </a:spcBef>
                <a:spcAft>
                  <a:spcPct val="0"/>
                </a:spcAft>
                <a:defRPr sz="1600">
                  <a:latin typeface="Times New Roman" pitchFamily="18" charset="0"/>
                  <a:cs typeface="Times New Roman" pitchFamily="18" charset="0"/>
                </a:defRPr>
              </a:lvl7pPr>
              <a:lvl8pPr marL="3429000" indent="-228600" eaLnBrk="0" fontAlgn="base" hangingPunct="0">
                <a:spcBef>
                  <a:spcPct val="50000"/>
                </a:spcBef>
                <a:spcAft>
                  <a:spcPct val="0"/>
                </a:spcAft>
                <a:defRPr sz="1600">
                  <a:latin typeface="Times New Roman" pitchFamily="18" charset="0"/>
                  <a:cs typeface="Times New Roman" pitchFamily="18" charset="0"/>
                </a:defRPr>
              </a:lvl8pPr>
              <a:lvl9pPr marL="3886200" indent="-228600" eaLnBrk="0" fontAlgn="base" hangingPunct="0">
                <a:spcBef>
                  <a:spcPct val="50000"/>
                </a:spcBef>
                <a:spcAft>
                  <a:spcPct val="0"/>
                </a:spcAft>
                <a:defRPr sz="1600">
                  <a:latin typeface="Times New Roman" pitchFamily="18" charset="0"/>
                  <a:cs typeface="Times New Roman" pitchFamily="18" charset="0"/>
                </a:defRPr>
              </a:lvl9pPr>
            </a:lstStyle>
            <a:p>
              <a:r>
                <a:rPr lang="en-US" dirty="0" smtClean="0">
                  <a:latin typeface="+mn-lt"/>
                </a:rPr>
                <a:t>M[0</a:t>
              </a:r>
              <a:r>
                <a:rPr lang="en-US" dirty="0">
                  <a:latin typeface="+mn-lt"/>
                </a:rPr>
                <a:t>, 1</a:t>
              </a:r>
              <a:r>
                <a:rPr lang="en-US" dirty="0" smtClean="0">
                  <a:latin typeface="+mn-lt"/>
                </a:rPr>
                <a:t>]</a:t>
              </a:r>
            </a:p>
            <a:p>
              <a:r>
                <a:rPr lang="en-US" sz="3600" dirty="0" smtClean="0">
                  <a:solidFill>
                    <a:srgbClr val="FF0000"/>
                  </a:solidFill>
                  <a:latin typeface="+mn-lt"/>
                </a:rPr>
                <a:t>2</a:t>
              </a:r>
              <a:endParaRPr lang="en-US" sz="3600" dirty="0">
                <a:solidFill>
                  <a:srgbClr val="FF0000"/>
                </a:solidFill>
                <a:latin typeface="+mn-lt"/>
              </a:endParaRPr>
            </a:p>
          </p:txBody>
        </p:sp>
        <p:sp>
          <p:nvSpPr>
            <p:cNvPr id="18" name="Text Box 17"/>
            <p:cNvSpPr txBox="1">
              <a:spLocks noChangeArrowheads="1"/>
            </p:cNvSpPr>
            <p:nvPr/>
          </p:nvSpPr>
          <p:spPr bwMode="auto">
            <a:xfrm>
              <a:off x="2976" y="1536"/>
              <a:ext cx="410" cy="172"/>
            </a:xfrm>
            <a:prstGeom prst="rect">
              <a:avLst/>
            </a:prstGeom>
            <a:solidFill>
              <a:srgbClr val="CCECFF"/>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600">
                  <a:solidFill>
                    <a:schemeClr val="tx1"/>
                  </a:solidFill>
                  <a:latin typeface="Times New Roman" pitchFamily="18" charset="0"/>
                  <a:cs typeface="Times New Roman" pitchFamily="18" charset="0"/>
                </a:defRPr>
              </a:lvl1pPr>
              <a:lvl2pPr marL="742950" indent="-285750" eaLnBrk="0" hangingPunct="0">
                <a:defRPr sz="1600">
                  <a:solidFill>
                    <a:schemeClr val="tx1"/>
                  </a:solidFill>
                  <a:latin typeface="Times New Roman" pitchFamily="18" charset="0"/>
                  <a:cs typeface="Times New Roman" pitchFamily="18" charset="0"/>
                </a:defRPr>
              </a:lvl2pPr>
              <a:lvl3pPr marL="1143000" indent="-228600" eaLnBrk="0" hangingPunct="0">
                <a:defRPr sz="1600">
                  <a:solidFill>
                    <a:schemeClr val="tx1"/>
                  </a:solidFill>
                  <a:latin typeface="Times New Roman" pitchFamily="18" charset="0"/>
                  <a:cs typeface="Times New Roman" pitchFamily="18" charset="0"/>
                </a:defRPr>
              </a:lvl3pPr>
              <a:lvl4pPr marL="1600200" indent="-228600" eaLnBrk="0" hangingPunct="0">
                <a:defRPr sz="1600">
                  <a:solidFill>
                    <a:schemeClr val="tx1"/>
                  </a:solidFill>
                  <a:latin typeface="Times New Roman" pitchFamily="18" charset="0"/>
                  <a:cs typeface="Times New Roman" pitchFamily="18" charset="0"/>
                </a:defRPr>
              </a:lvl4pPr>
              <a:lvl5pPr marL="2057400" indent="-228600" eaLnBrk="0" hangingPunct="0">
                <a:defRPr sz="1600">
                  <a:solidFill>
                    <a:schemeClr val="tx1"/>
                  </a:solidFill>
                  <a:latin typeface="Times New Roman" pitchFamily="18"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Times New Roman" pitchFamily="18"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Times New Roman" pitchFamily="18"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Times New Roman" pitchFamily="18"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Times New Roman" pitchFamily="18" charset="0"/>
                  <a:cs typeface="Times New Roman" pitchFamily="18" charset="0"/>
                </a:defRPr>
              </a:lvl9pPr>
            </a:lstStyle>
            <a:p>
              <a:r>
                <a:rPr lang="en-US" sz="2400" b="1" dirty="0" smtClean="0">
                  <a:latin typeface="+mn-lt"/>
                </a:rPr>
                <a:t>M[0</a:t>
              </a:r>
              <a:r>
                <a:rPr lang="en-US" sz="2400" b="1" dirty="0">
                  <a:latin typeface="+mn-lt"/>
                </a:rPr>
                <a:t>, 2</a:t>
              </a:r>
              <a:r>
                <a:rPr lang="en-US" sz="2400" b="1" dirty="0" smtClean="0">
                  <a:latin typeface="+mn-lt"/>
                </a:rPr>
                <a:t>]</a:t>
              </a:r>
            </a:p>
            <a:p>
              <a:pPr algn="ctr"/>
              <a:r>
                <a:rPr lang="en-US" sz="3600" b="1" dirty="0" smtClean="0">
                  <a:solidFill>
                    <a:srgbClr val="FF0000"/>
                  </a:solidFill>
                  <a:latin typeface="+mn-lt"/>
                </a:rPr>
                <a:t>9</a:t>
              </a:r>
              <a:endParaRPr lang="en-US" sz="3600" b="1" dirty="0">
                <a:solidFill>
                  <a:srgbClr val="FF0000"/>
                </a:solidFill>
                <a:latin typeface="+mn-lt"/>
              </a:endParaRPr>
            </a:p>
          </p:txBody>
        </p:sp>
        <p:sp>
          <p:nvSpPr>
            <p:cNvPr id="19" name="Text Box 20"/>
            <p:cNvSpPr txBox="1">
              <a:spLocks noChangeArrowheads="1"/>
            </p:cNvSpPr>
            <p:nvPr/>
          </p:nvSpPr>
          <p:spPr bwMode="auto">
            <a:xfrm>
              <a:off x="1545" y="1776"/>
              <a:ext cx="410" cy="172"/>
            </a:xfrm>
            <a:prstGeom prst="rect">
              <a:avLst/>
            </a:prstGeom>
            <a:solidFill>
              <a:srgbClr val="CCECFF"/>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600">
                  <a:solidFill>
                    <a:schemeClr val="tx1"/>
                  </a:solidFill>
                  <a:latin typeface="Times New Roman" pitchFamily="18" charset="0"/>
                  <a:cs typeface="Times New Roman" pitchFamily="18" charset="0"/>
                </a:defRPr>
              </a:lvl1pPr>
              <a:lvl2pPr marL="742950" indent="-285750" eaLnBrk="0" hangingPunct="0">
                <a:defRPr sz="1600">
                  <a:solidFill>
                    <a:schemeClr val="tx1"/>
                  </a:solidFill>
                  <a:latin typeface="Times New Roman" pitchFamily="18" charset="0"/>
                  <a:cs typeface="Times New Roman" pitchFamily="18" charset="0"/>
                </a:defRPr>
              </a:lvl2pPr>
              <a:lvl3pPr marL="1143000" indent="-228600" eaLnBrk="0" hangingPunct="0">
                <a:defRPr sz="1600">
                  <a:solidFill>
                    <a:schemeClr val="tx1"/>
                  </a:solidFill>
                  <a:latin typeface="Times New Roman" pitchFamily="18" charset="0"/>
                  <a:cs typeface="Times New Roman" pitchFamily="18" charset="0"/>
                </a:defRPr>
              </a:lvl3pPr>
              <a:lvl4pPr marL="1600200" indent="-228600" eaLnBrk="0" hangingPunct="0">
                <a:defRPr sz="1600">
                  <a:solidFill>
                    <a:schemeClr val="tx1"/>
                  </a:solidFill>
                  <a:latin typeface="Times New Roman" pitchFamily="18" charset="0"/>
                  <a:cs typeface="Times New Roman" pitchFamily="18" charset="0"/>
                </a:defRPr>
              </a:lvl4pPr>
              <a:lvl5pPr marL="2057400" indent="-228600" eaLnBrk="0" hangingPunct="0">
                <a:defRPr sz="1600">
                  <a:solidFill>
                    <a:schemeClr val="tx1"/>
                  </a:solidFill>
                  <a:latin typeface="Times New Roman" pitchFamily="18"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Times New Roman" pitchFamily="18"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Times New Roman" pitchFamily="18"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Times New Roman" pitchFamily="18"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Times New Roman" pitchFamily="18" charset="0"/>
                  <a:cs typeface="Times New Roman" pitchFamily="18" charset="0"/>
                </a:defRPr>
              </a:lvl9pPr>
            </a:lstStyle>
            <a:p>
              <a:r>
                <a:rPr lang="en-US" sz="2400" b="1" dirty="0" smtClean="0">
                  <a:latin typeface="+mn-lt"/>
                </a:rPr>
                <a:t>M[1</a:t>
              </a:r>
              <a:r>
                <a:rPr lang="en-US" sz="2400" b="1" dirty="0">
                  <a:latin typeface="+mn-lt"/>
                </a:rPr>
                <a:t>, 0</a:t>
              </a:r>
              <a:r>
                <a:rPr lang="en-US" sz="2400" b="1" dirty="0" smtClean="0">
                  <a:latin typeface="+mn-lt"/>
                </a:rPr>
                <a:t>]</a:t>
              </a:r>
            </a:p>
            <a:p>
              <a:pPr algn="ctr"/>
              <a:r>
                <a:rPr lang="en-US" sz="3600" b="1" dirty="0" smtClean="0">
                  <a:solidFill>
                    <a:srgbClr val="FF0000"/>
                  </a:solidFill>
                  <a:latin typeface="+mn-lt"/>
                </a:rPr>
                <a:t>9</a:t>
              </a:r>
              <a:endParaRPr lang="en-US" sz="3600" b="1" dirty="0">
                <a:solidFill>
                  <a:srgbClr val="FF0000"/>
                </a:solidFill>
                <a:latin typeface="+mn-lt"/>
              </a:endParaRPr>
            </a:p>
          </p:txBody>
        </p:sp>
        <p:sp>
          <p:nvSpPr>
            <p:cNvPr id="20" name="Text Box 21"/>
            <p:cNvSpPr txBox="1">
              <a:spLocks noChangeArrowheads="1"/>
            </p:cNvSpPr>
            <p:nvPr/>
          </p:nvSpPr>
          <p:spPr bwMode="auto">
            <a:xfrm>
              <a:off x="3648" y="1776"/>
              <a:ext cx="410" cy="172"/>
            </a:xfrm>
            <a:prstGeom prst="rect">
              <a:avLst/>
            </a:prstGeom>
            <a:solidFill>
              <a:srgbClr val="CCECFF"/>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600">
                  <a:solidFill>
                    <a:schemeClr val="tx1"/>
                  </a:solidFill>
                  <a:latin typeface="Times New Roman" pitchFamily="18" charset="0"/>
                  <a:cs typeface="Times New Roman" pitchFamily="18" charset="0"/>
                </a:defRPr>
              </a:lvl1pPr>
              <a:lvl2pPr marL="742950" indent="-285750" eaLnBrk="0" hangingPunct="0">
                <a:defRPr sz="1600">
                  <a:solidFill>
                    <a:schemeClr val="tx1"/>
                  </a:solidFill>
                  <a:latin typeface="Times New Roman" pitchFamily="18" charset="0"/>
                  <a:cs typeface="Times New Roman" pitchFamily="18" charset="0"/>
                </a:defRPr>
              </a:lvl2pPr>
              <a:lvl3pPr marL="1143000" indent="-228600" eaLnBrk="0" hangingPunct="0">
                <a:defRPr sz="1600">
                  <a:solidFill>
                    <a:schemeClr val="tx1"/>
                  </a:solidFill>
                  <a:latin typeface="Times New Roman" pitchFamily="18" charset="0"/>
                  <a:cs typeface="Times New Roman" pitchFamily="18" charset="0"/>
                </a:defRPr>
              </a:lvl3pPr>
              <a:lvl4pPr marL="1600200" indent="-228600" eaLnBrk="0" hangingPunct="0">
                <a:defRPr sz="1600">
                  <a:solidFill>
                    <a:schemeClr val="tx1"/>
                  </a:solidFill>
                  <a:latin typeface="Times New Roman" pitchFamily="18" charset="0"/>
                  <a:cs typeface="Times New Roman" pitchFamily="18" charset="0"/>
                </a:defRPr>
              </a:lvl4pPr>
              <a:lvl5pPr marL="2057400" indent="-228600" eaLnBrk="0" hangingPunct="0">
                <a:defRPr sz="1600">
                  <a:solidFill>
                    <a:schemeClr val="tx1"/>
                  </a:solidFill>
                  <a:latin typeface="Times New Roman" pitchFamily="18"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Times New Roman" pitchFamily="18"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Times New Roman" pitchFamily="18"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Times New Roman" pitchFamily="18"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Times New Roman" pitchFamily="18" charset="0"/>
                  <a:cs typeface="Times New Roman" pitchFamily="18" charset="0"/>
                </a:defRPr>
              </a:lvl9pPr>
            </a:lstStyle>
            <a:p>
              <a:r>
                <a:rPr lang="en-US" sz="2400" b="1" dirty="0" smtClean="0">
                  <a:latin typeface="+mn-lt"/>
                </a:rPr>
                <a:t>M[1</a:t>
              </a:r>
              <a:r>
                <a:rPr lang="en-US" sz="2400" b="1" dirty="0">
                  <a:latin typeface="+mn-lt"/>
                </a:rPr>
                <a:t>, 3</a:t>
              </a:r>
              <a:r>
                <a:rPr lang="en-US" sz="2400" b="1" dirty="0" smtClean="0">
                  <a:latin typeface="+mn-lt"/>
                </a:rPr>
                <a:t>]</a:t>
              </a:r>
            </a:p>
            <a:p>
              <a:pPr algn="ctr"/>
              <a:r>
                <a:rPr lang="en-US" sz="3600" b="1" dirty="0" smtClean="0">
                  <a:solidFill>
                    <a:srgbClr val="FF0000"/>
                  </a:solidFill>
                  <a:latin typeface="+mn-lt"/>
                </a:rPr>
                <a:t>1</a:t>
              </a:r>
              <a:endParaRPr lang="en-US" sz="3600" b="1" dirty="0">
                <a:solidFill>
                  <a:srgbClr val="FF0000"/>
                </a:solidFill>
                <a:latin typeface="+mn-lt"/>
              </a:endParaRPr>
            </a:p>
          </p:txBody>
        </p:sp>
        <p:sp>
          <p:nvSpPr>
            <p:cNvPr id="21" name="Text Box 22"/>
            <p:cNvSpPr txBox="1">
              <a:spLocks noChangeArrowheads="1"/>
            </p:cNvSpPr>
            <p:nvPr/>
          </p:nvSpPr>
          <p:spPr bwMode="auto">
            <a:xfrm>
              <a:off x="2304" y="1776"/>
              <a:ext cx="410" cy="172"/>
            </a:xfrm>
            <a:prstGeom prst="rect">
              <a:avLst/>
            </a:prstGeom>
            <a:solidFill>
              <a:srgbClr val="CCECFF"/>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600">
                  <a:solidFill>
                    <a:schemeClr val="tx1"/>
                  </a:solidFill>
                  <a:latin typeface="Times New Roman" pitchFamily="18" charset="0"/>
                  <a:cs typeface="Times New Roman" pitchFamily="18" charset="0"/>
                </a:defRPr>
              </a:lvl1pPr>
              <a:lvl2pPr marL="742950" indent="-285750" eaLnBrk="0" hangingPunct="0">
                <a:defRPr sz="1600">
                  <a:solidFill>
                    <a:schemeClr val="tx1"/>
                  </a:solidFill>
                  <a:latin typeface="Times New Roman" pitchFamily="18" charset="0"/>
                  <a:cs typeface="Times New Roman" pitchFamily="18" charset="0"/>
                </a:defRPr>
              </a:lvl2pPr>
              <a:lvl3pPr marL="1143000" indent="-228600" eaLnBrk="0" hangingPunct="0">
                <a:defRPr sz="1600">
                  <a:solidFill>
                    <a:schemeClr val="tx1"/>
                  </a:solidFill>
                  <a:latin typeface="Times New Roman" pitchFamily="18" charset="0"/>
                  <a:cs typeface="Times New Roman" pitchFamily="18" charset="0"/>
                </a:defRPr>
              </a:lvl3pPr>
              <a:lvl4pPr marL="1600200" indent="-228600" eaLnBrk="0" hangingPunct="0">
                <a:defRPr sz="1600">
                  <a:solidFill>
                    <a:schemeClr val="tx1"/>
                  </a:solidFill>
                  <a:latin typeface="Times New Roman" pitchFamily="18" charset="0"/>
                  <a:cs typeface="Times New Roman" pitchFamily="18" charset="0"/>
                </a:defRPr>
              </a:lvl4pPr>
              <a:lvl5pPr marL="2057400" indent="-228600" eaLnBrk="0" hangingPunct="0">
                <a:defRPr sz="1600">
                  <a:solidFill>
                    <a:schemeClr val="tx1"/>
                  </a:solidFill>
                  <a:latin typeface="Times New Roman" pitchFamily="18"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Times New Roman" pitchFamily="18"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Times New Roman" pitchFamily="18"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Times New Roman" pitchFamily="18"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Times New Roman" pitchFamily="18" charset="0"/>
                  <a:cs typeface="Times New Roman" pitchFamily="18" charset="0"/>
                </a:defRPr>
              </a:lvl9pPr>
            </a:lstStyle>
            <a:p>
              <a:r>
                <a:rPr lang="en-US" sz="2400" b="1" dirty="0" smtClean="0">
                  <a:latin typeface="+mn-lt"/>
                </a:rPr>
                <a:t>M[1</a:t>
              </a:r>
              <a:r>
                <a:rPr lang="en-US" sz="2400" b="1" dirty="0">
                  <a:latin typeface="+mn-lt"/>
                </a:rPr>
                <a:t>, 1</a:t>
              </a:r>
              <a:r>
                <a:rPr lang="en-US" sz="2400" b="1" dirty="0" smtClean="0">
                  <a:latin typeface="+mn-lt"/>
                </a:rPr>
                <a:t>]</a:t>
              </a:r>
            </a:p>
            <a:p>
              <a:pPr algn="ctr"/>
              <a:r>
                <a:rPr lang="en-US" sz="3600" b="1" dirty="0" smtClean="0">
                  <a:solidFill>
                    <a:srgbClr val="FF0000"/>
                  </a:solidFill>
                  <a:latin typeface="+mn-lt"/>
                </a:rPr>
                <a:t>5</a:t>
              </a:r>
              <a:endParaRPr lang="en-US" sz="3600" b="1" dirty="0">
                <a:solidFill>
                  <a:srgbClr val="FF0000"/>
                </a:solidFill>
                <a:latin typeface="+mn-lt"/>
              </a:endParaRPr>
            </a:p>
          </p:txBody>
        </p:sp>
        <p:sp>
          <p:nvSpPr>
            <p:cNvPr id="22" name="Text Box 23"/>
            <p:cNvSpPr txBox="1">
              <a:spLocks noChangeArrowheads="1"/>
            </p:cNvSpPr>
            <p:nvPr/>
          </p:nvSpPr>
          <p:spPr bwMode="auto">
            <a:xfrm>
              <a:off x="2976" y="1776"/>
              <a:ext cx="410" cy="172"/>
            </a:xfrm>
            <a:prstGeom prst="rect">
              <a:avLst/>
            </a:prstGeom>
            <a:solidFill>
              <a:srgbClr val="CCECFF"/>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600">
                  <a:solidFill>
                    <a:schemeClr val="tx1"/>
                  </a:solidFill>
                  <a:latin typeface="Times New Roman" pitchFamily="18" charset="0"/>
                  <a:cs typeface="Times New Roman" pitchFamily="18" charset="0"/>
                </a:defRPr>
              </a:lvl1pPr>
              <a:lvl2pPr marL="742950" indent="-285750" eaLnBrk="0" hangingPunct="0">
                <a:defRPr sz="1600">
                  <a:solidFill>
                    <a:schemeClr val="tx1"/>
                  </a:solidFill>
                  <a:latin typeface="Times New Roman" pitchFamily="18" charset="0"/>
                  <a:cs typeface="Times New Roman" pitchFamily="18" charset="0"/>
                </a:defRPr>
              </a:lvl2pPr>
              <a:lvl3pPr marL="1143000" indent="-228600" eaLnBrk="0" hangingPunct="0">
                <a:defRPr sz="1600">
                  <a:solidFill>
                    <a:schemeClr val="tx1"/>
                  </a:solidFill>
                  <a:latin typeface="Times New Roman" pitchFamily="18" charset="0"/>
                  <a:cs typeface="Times New Roman" pitchFamily="18" charset="0"/>
                </a:defRPr>
              </a:lvl3pPr>
              <a:lvl4pPr marL="1600200" indent="-228600" eaLnBrk="0" hangingPunct="0">
                <a:defRPr sz="1600">
                  <a:solidFill>
                    <a:schemeClr val="tx1"/>
                  </a:solidFill>
                  <a:latin typeface="Times New Roman" pitchFamily="18" charset="0"/>
                  <a:cs typeface="Times New Roman" pitchFamily="18" charset="0"/>
                </a:defRPr>
              </a:lvl4pPr>
              <a:lvl5pPr marL="2057400" indent="-228600" eaLnBrk="0" hangingPunct="0">
                <a:defRPr sz="1600">
                  <a:solidFill>
                    <a:schemeClr val="tx1"/>
                  </a:solidFill>
                  <a:latin typeface="Times New Roman" pitchFamily="18"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Times New Roman" pitchFamily="18"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Times New Roman" pitchFamily="18"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Times New Roman" pitchFamily="18"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Times New Roman" pitchFamily="18" charset="0"/>
                  <a:cs typeface="Times New Roman" pitchFamily="18" charset="0"/>
                </a:defRPr>
              </a:lvl9pPr>
            </a:lstStyle>
            <a:p>
              <a:r>
                <a:rPr lang="en-US" sz="2400" b="1" dirty="0" smtClean="0">
                  <a:latin typeface="+mn-lt"/>
                </a:rPr>
                <a:t>M[1</a:t>
              </a:r>
              <a:r>
                <a:rPr lang="en-US" sz="2400" b="1" dirty="0">
                  <a:latin typeface="+mn-lt"/>
                </a:rPr>
                <a:t>, 2</a:t>
              </a:r>
              <a:r>
                <a:rPr lang="en-US" sz="2400" b="1" dirty="0" smtClean="0">
                  <a:latin typeface="+mn-lt"/>
                </a:rPr>
                <a:t>]</a:t>
              </a:r>
            </a:p>
            <a:p>
              <a:pPr algn="ctr"/>
              <a:r>
                <a:rPr lang="en-US" sz="3600" b="1" dirty="0" smtClean="0">
                  <a:solidFill>
                    <a:srgbClr val="FF0000"/>
                  </a:solidFill>
                  <a:latin typeface="+mn-lt"/>
                </a:rPr>
                <a:t>4</a:t>
              </a:r>
              <a:endParaRPr lang="en-US" sz="3600" b="1" dirty="0">
                <a:solidFill>
                  <a:srgbClr val="FF0000"/>
                </a:solidFill>
                <a:latin typeface="+mn-lt"/>
              </a:endParaRPr>
            </a:p>
          </p:txBody>
        </p:sp>
        <p:sp>
          <p:nvSpPr>
            <p:cNvPr id="23" name="Text Box 25"/>
            <p:cNvSpPr txBox="1">
              <a:spLocks noChangeArrowheads="1"/>
            </p:cNvSpPr>
            <p:nvPr/>
          </p:nvSpPr>
          <p:spPr bwMode="auto">
            <a:xfrm>
              <a:off x="1545" y="2016"/>
              <a:ext cx="410" cy="172"/>
            </a:xfrm>
            <a:prstGeom prst="rect">
              <a:avLst/>
            </a:prstGeom>
            <a:solidFill>
              <a:srgbClr val="CCECFF"/>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600">
                  <a:solidFill>
                    <a:schemeClr val="tx1"/>
                  </a:solidFill>
                  <a:latin typeface="Times New Roman" pitchFamily="18" charset="0"/>
                  <a:cs typeface="Times New Roman" pitchFamily="18" charset="0"/>
                </a:defRPr>
              </a:lvl1pPr>
              <a:lvl2pPr marL="742950" indent="-285750" eaLnBrk="0" hangingPunct="0">
                <a:defRPr sz="1600">
                  <a:solidFill>
                    <a:schemeClr val="tx1"/>
                  </a:solidFill>
                  <a:latin typeface="Times New Roman" pitchFamily="18" charset="0"/>
                  <a:cs typeface="Times New Roman" pitchFamily="18" charset="0"/>
                </a:defRPr>
              </a:lvl2pPr>
              <a:lvl3pPr marL="1143000" indent="-228600" eaLnBrk="0" hangingPunct="0">
                <a:defRPr sz="1600">
                  <a:solidFill>
                    <a:schemeClr val="tx1"/>
                  </a:solidFill>
                  <a:latin typeface="Times New Roman" pitchFamily="18" charset="0"/>
                  <a:cs typeface="Times New Roman" pitchFamily="18" charset="0"/>
                </a:defRPr>
              </a:lvl3pPr>
              <a:lvl4pPr marL="1600200" indent="-228600" eaLnBrk="0" hangingPunct="0">
                <a:defRPr sz="1600">
                  <a:solidFill>
                    <a:schemeClr val="tx1"/>
                  </a:solidFill>
                  <a:latin typeface="Times New Roman" pitchFamily="18" charset="0"/>
                  <a:cs typeface="Times New Roman" pitchFamily="18" charset="0"/>
                </a:defRPr>
              </a:lvl4pPr>
              <a:lvl5pPr marL="2057400" indent="-228600" eaLnBrk="0" hangingPunct="0">
                <a:defRPr sz="1600">
                  <a:solidFill>
                    <a:schemeClr val="tx1"/>
                  </a:solidFill>
                  <a:latin typeface="Times New Roman" pitchFamily="18"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Times New Roman" pitchFamily="18"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Times New Roman" pitchFamily="18"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Times New Roman" pitchFamily="18"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Times New Roman" pitchFamily="18" charset="0"/>
                  <a:cs typeface="Times New Roman" pitchFamily="18" charset="0"/>
                </a:defRPr>
              </a:lvl9pPr>
            </a:lstStyle>
            <a:p>
              <a:r>
                <a:rPr lang="en-US" sz="2400" b="1" dirty="0" smtClean="0">
                  <a:latin typeface="+mn-lt"/>
                </a:rPr>
                <a:t>M[2</a:t>
              </a:r>
              <a:r>
                <a:rPr lang="en-US" sz="2400" b="1" dirty="0">
                  <a:latin typeface="+mn-lt"/>
                </a:rPr>
                <a:t>, 0</a:t>
              </a:r>
              <a:r>
                <a:rPr lang="en-US" sz="2400" b="1" dirty="0" smtClean="0">
                  <a:latin typeface="+mn-lt"/>
                </a:rPr>
                <a:t>]</a:t>
              </a:r>
            </a:p>
            <a:p>
              <a:pPr algn="ctr"/>
              <a:r>
                <a:rPr lang="en-US" sz="3600" b="1" dirty="0" smtClean="0">
                  <a:solidFill>
                    <a:srgbClr val="FF0000"/>
                  </a:solidFill>
                  <a:latin typeface="+mn-lt"/>
                </a:rPr>
                <a:t>8</a:t>
              </a:r>
              <a:endParaRPr lang="en-US" sz="3600" b="1" dirty="0">
                <a:solidFill>
                  <a:srgbClr val="FF0000"/>
                </a:solidFill>
                <a:latin typeface="+mn-lt"/>
              </a:endParaRPr>
            </a:p>
          </p:txBody>
        </p:sp>
        <p:sp>
          <p:nvSpPr>
            <p:cNvPr id="24" name="Text Box 26"/>
            <p:cNvSpPr txBox="1">
              <a:spLocks noChangeArrowheads="1"/>
            </p:cNvSpPr>
            <p:nvPr/>
          </p:nvSpPr>
          <p:spPr bwMode="auto">
            <a:xfrm>
              <a:off x="3648" y="2016"/>
              <a:ext cx="410" cy="172"/>
            </a:xfrm>
            <a:prstGeom prst="rect">
              <a:avLst/>
            </a:prstGeom>
            <a:solidFill>
              <a:srgbClr val="CCECFF"/>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600">
                  <a:solidFill>
                    <a:schemeClr val="tx1"/>
                  </a:solidFill>
                  <a:latin typeface="Times New Roman" pitchFamily="18" charset="0"/>
                  <a:cs typeface="Times New Roman" pitchFamily="18" charset="0"/>
                </a:defRPr>
              </a:lvl1pPr>
              <a:lvl2pPr marL="742950" indent="-285750" eaLnBrk="0" hangingPunct="0">
                <a:defRPr sz="1600">
                  <a:solidFill>
                    <a:schemeClr val="tx1"/>
                  </a:solidFill>
                  <a:latin typeface="Times New Roman" pitchFamily="18" charset="0"/>
                  <a:cs typeface="Times New Roman" pitchFamily="18" charset="0"/>
                </a:defRPr>
              </a:lvl2pPr>
              <a:lvl3pPr marL="1143000" indent="-228600" eaLnBrk="0" hangingPunct="0">
                <a:defRPr sz="1600">
                  <a:solidFill>
                    <a:schemeClr val="tx1"/>
                  </a:solidFill>
                  <a:latin typeface="Times New Roman" pitchFamily="18" charset="0"/>
                  <a:cs typeface="Times New Roman" pitchFamily="18" charset="0"/>
                </a:defRPr>
              </a:lvl3pPr>
              <a:lvl4pPr marL="1600200" indent="-228600" eaLnBrk="0" hangingPunct="0">
                <a:defRPr sz="1600">
                  <a:solidFill>
                    <a:schemeClr val="tx1"/>
                  </a:solidFill>
                  <a:latin typeface="Times New Roman" pitchFamily="18" charset="0"/>
                  <a:cs typeface="Times New Roman" pitchFamily="18" charset="0"/>
                </a:defRPr>
              </a:lvl4pPr>
              <a:lvl5pPr marL="2057400" indent="-228600" eaLnBrk="0" hangingPunct="0">
                <a:defRPr sz="1600">
                  <a:solidFill>
                    <a:schemeClr val="tx1"/>
                  </a:solidFill>
                  <a:latin typeface="Times New Roman" pitchFamily="18"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Times New Roman" pitchFamily="18"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Times New Roman" pitchFamily="18"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Times New Roman" pitchFamily="18"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Times New Roman" pitchFamily="18" charset="0"/>
                  <a:cs typeface="Times New Roman" pitchFamily="18" charset="0"/>
                </a:defRPr>
              </a:lvl9pPr>
            </a:lstStyle>
            <a:p>
              <a:r>
                <a:rPr lang="en-US" sz="2400" b="1" dirty="0" smtClean="0">
                  <a:latin typeface="+mn-lt"/>
                </a:rPr>
                <a:t>M[2</a:t>
              </a:r>
              <a:r>
                <a:rPr lang="en-US" sz="2400" b="1" dirty="0">
                  <a:latin typeface="+mn-lt"/>
                </a:rPr>
                <a:t>, 3</a:t>
              </a:r>
              <a:r>
                <a:rPr lang="en-US" sz="2400" b="1" dirty="0" smtClean="0">
                  <a:latin typeface="+mn-lt"/>
                </a:rPr>
                <a:t>]</a:t>
              </a:r>
            </a:p>
            <a:p>
              <a:pPr algn="ctr"/>
              <a:r>
                <a:rPr lang="en-US" sz="3600" b="1" dirty="0" smtClean="0">
                  <a:solidFill>
                    <a:srgbClr val="FF0000"/>
                  </a:solidFill>
                  <a:latin typeface="+mn-lt"/>
                </a:rPr>
                <a:t>6</a:t>
              </a:r>
              <a:endParaRPr lang="en-US" sz="3600" b="1" dirty="0">
                <a:solidFill>
                  <a:srgbClr val="FF0000"/>
                </a:solidFill>
                <a:latin typeface="+mn-lt"/>
              </a:endParaRPr>
            </a:p>
          </p:txBody>
        </p:sp>
        <p:sp>
          <p:nvSpPr>
            <p:cNvPr id="25" name="Text Box 28"/>
            <p:cNvSpPr txBox="1">
              <a:spLocks noChangeArrowheads="1"/>
            </p:cNvSpPr>
            <p:nvPr/>
          </p:nvSpPr>
          <p:spPr bwMode="auto">
            <a:xfrm>
              <a:off x="2976" y="2016"/>
              <a:ext cx="410" cy="172"/>
            </a:xfrm>
            <a:prstGeom prst="rect">
              <a:avLst/>
            </a:prstGeom>
            <a:solidFill>
              <a:srgbClr val="CCECFF"/>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600">
                  <a:solidFill>
                    <a:schemeClr val="tx1"/>
                  </a:solidFill>
                  <a:latin typeface="Times New Roman" pitchFamily="18" charset="0"/>
                  <a:cs typeface="Times New Roman" pitchFamily="18" charset="0"/>
                </a:defRPr>
              </a:lvl1pPr>
              <a:lvl2pPr marL="742950" indent="-285750" eaLnBrk="0" hangingPunct="0">
                <a:defRPr sz="1600">
                  <a:solidFill>
                    <a:schemeClr val="tx1"/>
                  </a:solidFill>
                  <a:latin typeface="Times New Roman" pitchFamily="18" charset="0"/>
                  <a:cs typeface="Times New Roman" pitchFamily="18" charset="0"/>
                </a:defRPr>
              </a:lvl2pPr>
              <a:lvl3pPr marL="1143000" indent="-228600" eaLnBrk="0" hangingPunct="0">
                <a:defRPr sz="1600">
                  <a:solidFill>
                    <a:schemeClr val="tx1"/>
                  </a:solidFill>
                  <a:latin typeface="Times New Roman" pitchFamily="18" charset="0"/>
                  <a:cs typeface="Times New Roman" pitchFamily="18" charset="0"/>
                </a:defRPr>
              </a:lvl3pPr>
              <a:lvl4pPr marL="1600200" indent="-228600" eaLnBrk="0" hangingPunct="0">
                <a:defRPr sz="1600">
                  <a:solidFill>
                    <a:schemeClr val="tx1"/>
                  </a:solidFill>
                  <a:latin typeface="Times New Roman" pitchFamily="18" charset="0"/>
                  <a:cs typeface="Times New Roman" pitchFamily="18" charset="0"/>
                </a:defRPr>
              </a:lvl4pPr>
              <a:lvl5pPr marL="2057400" indent="-228600" eaLnBrk="0" hangingPunct="0">
                <a:defRPr sz="1600">
                  <a:solidFill>
                    <a:schemeClr val="tx1"/>
                  </a:solidFill>
                  <a:latin typeface="Times New Roman" pitchFamily="18"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Times New Roman" pitchFamily="18"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Times New Roman" pitchFamily="18"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Times New Roman" pitchFamily="18"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Times New Roman" pitchFamily="18" charset="0"/>
                  <a:cs typeface="Times New Roman" pitchFamily="18" charset="0"/>
                </a:defRPr>
              </a:lvl9pPr>
            </a:lstStyle>
            <a:p>
              <a:r>
                <a:rPr lang="en-US" sz="2400" b="1" dirty="0" smtClean="0">
                  <a:latin typeface="+mn-lt"/>
                </a:rPr>
                <a:t>M[2</a:t>
              </a:r>
              <a:r>
                <a:rPr lang="en-US" sz="2400" b="1" dirty="0">
                  <a:latin typeface="+mn-lt"/>
                </a:rPr>
                <a:t>, 2</a:t>
              </a:r>
              <a:r>
                <a:rPr lang="en-US" sz="2400" b="1" dirty="0" smtClean="0">
                  <a:latin typeface="+mn-lt"/>
                </a:rPr>
                <a:t>]</a:t>
              </a:r>
            </a:p>
            <a:p>
              <a:pPr algn="ctr"/>
              <a:r>
                <a:rPr lang="en-US" sz="3600" b="1" dirty="0" smtClean="0">
                  <a:solidFill>
                    <a:srgbClr val="FF0000"/>
                  </a:solidFill>
                  <a:latin typeface="+mn-lt"/>
                </a:rPr>
                <a:t>3</a:t>
              </a:r>
              <a:endParaRPr lang="en-US" sz="3600" b="1" dirty="0">
                <a:solidFill>
                  <a:srgbClr val="FF0000"/>
                </a:solidFill>
                <a:latin typeface="+mn-lt"/>
              </a:endParaRPr>
            </a:p>
          </p:txBody>
        </p:sp>
        <p:sp>
          <p:nvSpPr>
            <p:cNvPr id="26" name="Text Box 28"/>
            <p:cNvSpPr txBox="1">
              <a:spLocks noChangeArrowheads="1"/>
            </p:cNvSpPr>
            <p:nvPr/>
          </p:nvSpPr>
          <p:spPr bwMode="auto">
            <a:xfrm>
              <a:off x="2322" y="2019"/>
              <a:ext cx="410" cy="172"/>
            </a:xfrm>
            <a:prstGeom prst="rect">
              <a:avLst/>
            </a:prstGeom>
            <a:solidFill>
              <a:srgbClr val="CCECFF"/>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600">
                  <a:solidFill>
                    <a:schemeClr val="tx1"/>
                  </a:solidFill>
                  <a:latin typeface="Times New Roman" pitchFamily="18" charset="0"/>
                  <a:cs typeface="Times New Roman" pitchFamily="18" charset="0"/>
                </a:defRPr>
              </a:lvl1pPr>
              <a:lvl2pPr marL="742950" indent="-285750" eaLnBrk="0" hangingPunct="0">
                <a:defRPr sz="1600">
                  <a:solidFill>
                    <a:schemeClr val="tx1"/>
                  </a:solidFill>
                  <a:latin typeface="Times New Roman" pitchFamily="18" charset="0"/>
                  <a:cs typeface="Times New Roman" pitchFamily="18" charset="0"/>
                </a:defRPr>
              </a:lvl2pPr>
              <a:lvl3pPr marL="1143000" indent="-228600" eaLnBrk="0" hangingPunct="0">
                <a:defRPr sz="1600">
                  <a:solidFill>
                    <a:schemeClr val="tx1"/>
                  </a:solidFill>
                  <a:latin typeface="Times New Roman" pitchFamily="18" charset="0"/>
                  <a:cs typeface="Times New Roman" pitchFamily="18" charset="0"/>
                </a:defRPr>
              </a:lvl3pPr>
              <a:lvl4pPr marL="1600200" indent="-228600" eaLnBrk="0" hangingPunct="0">
                <a:defRPr sz="1600">
                  <a:solidFill>
                    <a:schemeClr val="tx1"/>
                  </a:solidFill>
                  <a:latin typeface="Times New Roman" pitchFamily="18" charset="0"/>
                  <a:cs typeface="Times New Roman" pitchFamily="18" charset="0"/>
                </a:defRPr>
              </a:lvl4pPr>
              <a:lvl5pPr marL="2057400" indent="-228600" eaLnBrk="0" hangingPunct="0">
                <a:defRPr sz="1600">
                  <a:solidFill>
                    <a:schemeClr val="tx1"/>
                  </a:solidFill>
                  <a:latin typeface="Times New Roman" pitchFamily="18"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Times New Roman" pitchFamily="18"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Times New Roman" pitchFamily="18"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Times New Roman" pitchFamily="18"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Times New Roman" pitchFamily="18" charset="0"/>
                  <a:cs typeface="Times New Roman" pitchFamily="18" charset="0"/>
                </a:defRPr>
              </a:lvl9pPr>
            </a:lstStyle>
            <a:p>
              <a:r>
                <a:rPr lang="en-US" sz="2400" b="1" dirty="0" smtClean="0">
                  <a:latin typeface="+mn-lt"/>
                </a:rPr>
                <a:t>M[2</a:t>
              </a:r>
              <a:r>
                <a:rPr lang="en-US" sz="2400" b="1" dirty="0">
                  <a:latin typeface="+mn-lt"/>
                </a:rPr>
                <a:t>, </a:t>
              </a:r>
              <a:r>
                <a:rPr lang="en-US" sz="2400" b="1" dirty="0" smtClean="0">
                  <a:latin typeface="+mn-lt"/>
                </a:rPr>
                <a:t>1]</a:t>
              </a:r>
            </a:p>
            <a:p>
              <a:pPr algn="ctr"/>
              <a:r>
                <a:rPr lang="en-US" sz="3600" b="1" dirty="0" smtClean="0">
                  <a:solidFill>
                    <a:srgbClr val="FF0000"/>
                  </a:solidFill>
                  <a:latin typeface="+mn-lt"/>
                </a:rPr>
                <a:t>0</a:t>
              </a:r>
              <a:endParaRPr lang="en-US" sz="3600" b="1" dirty="0">
                <a:solidFill>
                  <a:srgbClr val="FF0000"/>
                </a:solidFill>
                <a:latin typeface="+mn-lt"/>
              </a:endParaRPr>
            </a:p>
          </p:txBody>
        </p:sp>
      </p:grpSp>
      <p:cxnSp>
        <p:nvCxnSpPr>
          <p:cNvPr id="27" name="AutoShape 41"/>
          <p:cNvCxnSpPr>
            <a:cxnSpLocks noChangeShapeType="1"/>
          </p:cNvCxnSpPr>
          <p:nvPr/>
        </p:nvCxnSpPr>
        <p:spPr bwMode="auto">
          <a:xfrm rot="16200000" flipV="1">
            <a:off x="3952299" y="4429892"/>
            <a:ext cx="1295140" cy="360537"/>
          </a:xfrm>
          <a:prstGeom prst="bentConnector3">
            <a:avLst>
              <a:gd name="adj1" fmla="val -1635"/>
            </a:avLst>
          </a:prstGeom>
          <a:noFill/>
          <a:ln w="9525">
            <a:solidFill>
              <a:srgbClr val="C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8" name="Text Box 34"/>
          <p:cNvSpPr txBox="1">
            <a:spLocks noChangeArrowheads="1"/>
          </p:cNvSpPr>
          <p:nvPr/>
        </p:nvSpPr>
        <p:spPr bwMode="auto">
          <a:xfrm>
            <a:off x="4953000" y="5562600"/>
            <a:ext cx="3764172" cy="52322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600">
                <a:solidFill>
                  <a:schemeClr val="tx1"/>
                </a:solidFill>
                <a:latin typeface="Times New Roman" pitchFamily="18" charset="0"/>
                <a:cs typeface="Times New Roman" pitchFamily="18" charset="0"/>
              </a:defRPr>
            </a:lvl1pPr>
            <a:lvl2pPr marL="742950" indent="-285750" eaLnBrk="0" hangingPunct="0">
              <a:defRPr sz="1600">
                <a:solidFill>
                  <a:schemeClr val="tx1"/>
                </a:solidFill>
                <a:latin typeface="Times New Roman" pitchFamily="18" charset="0"/>
                <a:cs typeface="Times New Roman" pitchFamily="18" charset="0"/>
              </a:defRPr>
            </a:lvl2pPr>
            <a:lvl3pPr marL="1143000" indent="-228600" eaLnBrk="0" hangingPunct="0">
              <a:defRPr sz="1600">
                <a:solidFill>
                  <a:schemeClr val="tx1"/>
                </a:solidFill>
                <a:latin typeface="Times New Roman" pitchFamily="18" charset="0"/>
                <a:cs typeface="Times New Roman" pitchFamily="18" charset="0"/>
              </a:defRPr>
            </a:lvl3pPr>
            <a:lvl4pPr marL="1600200" indent="-228600" eaLnBrk="0" hangingPunct="0">
              <a:defRPr sz="1600">
                <a:solidFill>
                  <a:schemeClr val="tx1"/>
                </a:solidFill>
                <a:latin typeface="Times New Roman" pitchFamily="18" charset="0"/>
                <a:cs typeface="Times New Roman" pitchFamily="18" charset="0"/>
              </a:defRPr>
            </a:lvl4pPr>
            <a:lvl5pPr marL="2057400" indent="-228600" eaLnBrk="0" hangingPunct="0">
              <a:defRPr sz="1600">
                <a:solidFill>
                  <a:schemeClr val="tx1"/>
                </a:solidFill>
                <a:latin typeface="Times New Roman" pitchFamily="18"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Times New Roman" pitchFamily="18"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Times New Roman" pitchFamily="18"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Times New Roman" pitchFamily="18"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Times New Roman" pitchFamily="18" charset="0"/>
                <a:cs typeface="Times New Roman" pitchFamily="18" charset="0"/>
              </a:defRPr>
            </a:lvl9pPr>
          </a:lstStyle>
          <a:p>
            <a:r>
              <a:rPr lang="en-US" sz="2800">
                <a:latin typeface="+mn-lt"/>
              </a:rPr>
              <a:t>Row index (or subscript)</a:t>
            </a:r>
          </a:p>
        </p:txBody>
      </p:sp>
      <p:cxnSp>
        <p:nvCxnSpPr>
          <p:cNvPr id="29" name="AutoShape 42"/>
          <p:cNvCxnSpPr>
            <a:cxnSpLocks noChangeShapeType="1"/>
            <a:stCxn id="28" idx="1"/>
          </p:cNvCxnSpPr>
          <p:nvPr/>
        </p:nvCxnSpPr>
        <p:spPr bwMode="auto">
          <a:xfrm rot="10800000">
            <a:off x="4038598" y="3962592"/>
            <a:ext cx="914402" cy="1861619"/>
          </a:xfrm>
          <a:prstGeom prst="bentConnector2">
            <a:avLst/>
          </a:prstGeom>
          <a:noFill/>
          <a:ln w="9525">
            <a:solidFill>
              <a:srgbClr val="C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AutoShape 42"/>
          <p:cNvCxnSpPr>
            <a:cxnSpLocks noChangeShapeType="1"/>
          </p:cNvCxnSpPr>
          <p:nvPr/>
        </p:nvCxnSpPr>
        <p:spPr bwMode="auto">
          <a:xfrm rot="16200000" flipV="1">
            <a:off x="3070015" y="4580456"/>
            <a:ext cx="2518564" cy="1282833"/>
          </a:xfrm>
          <a:prstGeom prst="bentConnector3">
            <a:avLst>
              <a:gd name="adj1" fmla="val -396"/>
            </a:avLst>
          </a:prstGeom>
          <a:noFill/>
          <a:ln w="9525">
            <a:solidFill>
              <a:srgbClr val="C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1" name="Text Box 35"/>
          <p:cNvSpPr txBox="1">
            <a:spLocks noChangeArrowheads="1"/>
          </p:cNvSpPr>
          <p:nvPr/>
        </p:nvSpPr>
        <p:spPr bwMode="auto">
          <a:xfrm>
            <a:off x="4953000" y="6172200"/>
            <a:ext cx="1888659" cy="52322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600">
                <a:solidFill>
                  <a:schemeClr val="tx1"/>
                </a:solidFill>
                <a:latin typeface="Times New Roman" pitchFamily="18" charset="0"/>
                <a:cs typeface="Times New Roman" pitchFamily="18" charset="0"/>
              </a:defRPr>
            </a:lvl1pPr>
            <a:lvl2pPr marL="742950" indent="-285750" eaLnBrk="0" hangingPunct="0">
              <a:defRPr sz="1600">
                <a:solidFill>
                  <a:schemeClr val="tx1"/>
                </a:solidFill>
                <a:latin typeface="Times New Roman" pitchFamily="18" charset="0"/>
                <a:cs typeface="Times New Roman" pitchFamily="18" charset="0"/>
              </a:defRPr>
            </a:lvl2pPr>
            <a:lvl3pPr marL="1143000" indent="-228600" eaLnBrk="0" hangingPunct="0">
              <a:defRPr sz="1600">
                <a:solidFill>
                  <a:schemeClr val="tx1"/>
                </a:solidFill>
                <a:latin typeface="Times New Roman" pitchFamily="18" charset="0"/>
                <a:cs typeface="Times New Roman" pitchFamily="18" charset="0"/>
              </a:defRPr>
            </a:lvl3pPr>
            <a:lvl4pPr marL="1600200" indent="-228600" eaLnBrk="0" hangingPunct="0">
              <a:defRPr sz="1600">
                <a:solidFill>
                  <a:schemeClr val="tx1"/>
                </a:solidFill>
                <a:latin typeface="Times New Roman" pitchFamily="18" charset="0"/>
                <a:cs typeface="Times New Roman" pitchFamily="18" charset="0"/>
              </a:defRPr>
            </a:lvl4pPr>
            <a:lvl5pPr marL="2057400" indent="-228600" eaLnBrk="0" hangingPunct="0">
              <a:defRPr sz="1600">
                <a:solidFill>
                  <a:schemeClr val="tx1"/>
                </a:solidFill>
                <a:latin typeface="Times New Roman" pitchFamily="18"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Times New Roman" pitchFamily="18"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Times New Roman" pitchFamily="18"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Times New Roman" pitchFamily="18"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Times New Roman" pitchFamily="18" charset="0"/>
                <a:cs typeface="Times New Roman" pitchFamily="18" charset="0"/>
              </a:defRPr>
            </a:lvl9pPr>
          </a:lstStyle>
          <a:p>
            <a:r>
              <a:rPr lang="en-US" sz="2800" dirty="0">
                <a:latin typeface="+mn-lt"/>
              </a:rPr>
              <a:t>Array name</a:t>
            </a:r>
          </a:p>
        </p:txBody>
      </p:sp>
      <p:sp>
        <p:nvSpPr>
          <p:cNvPr id="34" name="Text Box 33"/>
          <p:cNvSpPr txBox="1">
            <a:spLocks noChangeArrowheads="1"/>
          </p:cNvSpPr>
          <p:nvPr/>
        </p:nvSpPr>
        <p:spPr bwMode="auto">
          <a:xfrm>
            <a:off x="4724396" y="4996121"/>
            <a:ext cx="4241867" cy="52322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600">
                <a:solidFill>
                  <a:schemeClr val="tx1"/>
                </a:solidFill>
                <a:latin typeface="Times New Roman" pitchFamily="18" charset="0"/>
                <a:cs typeface="Times New Roman" pitchFamily="18" charset="0"/>
              </a:defRPr>
            </a:lvl1pPr>
            <a:lvl2pPr marL="742950" indent="-285750" eaLnBrk="0" hangingPunct="0">
              <a:defRPr sz="1600">
                <a:solidFill>
                  <a:schemeClr val="tx1"/>
                </a:solidFill>
                <a:latin typeface="Times New Roman" pitchFamily="18" charset="0"/>
                <a:cs typeface="Times New Roman" pitchFamily="18" charset="0"/>
              </a:defRPr>
            </a:lvl2pPr>
            <a:lvl3pPr marL="1143000" indent="-228600" eaLnBrk="0" hangingPunct="0">
              <a:defRPr sz="1600">
                <a:solidFill>
                  <a:schemeClr val="tx1"/>
                </a:solidFill>
                <a:latin typeface="Times New Roman" pitchFamily="18" charset="0"/>
                <a:cs typeface="Times New Roman" pitchFamily="18" charset="0"/>
              </a:defRPr>
            </a:lvl3pPr>
            <a:lvl4pPr marL="1600200" indent="-228600" eaLnBrk="0" hangingPunct="0">
              <a:defRPr sz="1600">
                <a:solidFill>
                  <a:schemeClr val="tx1"/>
                </a:solidFill>
                <a:latin typeface="Times New Roman" pitchFamily="18" charset="0"/>
                <a:cs typeface="Times New Roman" pitchFamily="18" charset="0"/>
              </a:defRPr>
            </a:lvl4pPr>
            <a:lvl5pPr marL="2057400" indent="-228600" eaLnBrk="0" hangingPunct="0">
              <a:defRPr sz="1600">
                <a:solidFill>
                  <a:schemeClr val="tx1"/>
                </a:solidFill>
                <a:latin typeface="Times New Roman" pitchFamily="18"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Times New Roman" pitchFamily="18"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Times New Roman" pitchFamily="18"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Times New Roman" pitchFamily="18"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Times New Roman" pitchFamily="18" charset="0"/>
                <a:cs typeface="Times New Roman" pitchFamily="18" charset="0"/>
              </a:defRPr>
            </a:lvl9pPr>
          </a:lstStyle>
          <a:p>
            <a:r>
              <a:rPr lang="en-US" sz="2800"/>
              <a:t>Column index (or subscript)</a:t>
            </a:r>
          </a:p>
        </p:txBody>
      </p:sp>
    </p:spTree>
    <p:extLst>
      <p:ext uri="{BB962C8B-B14F-4D97-AF65-F5344CB8AC3E}">
        <p14:creationId xmlns:p14="http://schemas.microsoft.com/office/powerpoint/2010/main" val="2808622177"/>
      </p:ext>
    </p:extLst>
  </p:cSld>
  <p:clrMapOvr>
    <a:masterClrMapping/>
  </p:clrMapOvr>
  <p:transition spd="slow">
    <p:push dir="u"/>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3200" smtClean="0"/>
              <a:t>Array cung cấp phương thức để tạo, thao tác tìm kiếm và sắp xếp mảng, cung cấp như là một lớp cơ sở cho tất cả các mảng ngôn ngữ chung khi chạy (CLR)</a:t>
            </a:r>
            <a:endParaRPr lang="en-US" sz="3200"/>
          </a:p>
        </p:txBody>
      </p:sp>
      <p:sp>
        <p:nvSpPr>
          <p:cNvPr id="3" name="Date Placeholder 2"/>
          <p:cNvSpPr>
            <a:spLocks noGrp="1"/>
          </p:cNvSpPr>
          <p:nvPr>
            <p:ph type="dt" sz="half" idx="10"/>
          </p:nvPr>
        </p:nvSpPr>
        <p:spPr/>
        <p:txBody>
          <a:bodyPr/>
          <a:lstStyle/>
          <a:p>
            <a:pPr>
              <a:defRPr/>
            </a:pPr>
            <a:fld id="{3A9C4610-53DD-460E-88C7-86856B47AB56}" type="datetime1">
              <a:rPr lang="en-US" altLang="en-US" smtClean="0"/>
              <a:t>10/3/2018</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Nền tảng C# cơ bản</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31</a:t>
            </a:fld>
            <a:endParaRPr lang="en-US" altLang="en-US"/>
          </a:p>
        </p:txBody>
      </p:sp>
      <p:sp>
        <p:nvSpPr>
          <p:cNvPr id="6" name="Title 5"/>
          <p:cNvSpPr>
            <a:spLocks noGrp="1"/>
          </p:cNvSpPr>
          <p:nvPr>
            <p:ph type="title"/>
          </p:nvPr>
        </p:nvSpPr>
        <p:spPr/>
        <p:txBody>
          <a:bodyPr/>
          <a:lstStyle/>
          <a:p>
            <a:r>
              <a:rPr lang="en-US" smtClean="0"/>
              <a:t>Array class</a:t>
            </a:r>
            <a:endParaRPr lang="en-US"/>
          </a:p>
        </p:txBody>
      </p:sp>
    </p:spTree>
    <p:extLst>
      <p:ext uri="{BB962C8B-B14F-4D97-AF65-F5344CB8AC3E}">
        <p14:creationId xmlns:p14="http://schemas.microsoft.com/office/powerpoint/2010/main" val="3222161436"/>
      </p:ext>
    </p:extLst>
  </p:cSld>
  <p:clrMapOvr>
    <a:masterClrMapping/>
  </p:clrMapOvr>
  <p:transition spd="slow">
    <p:push dir="u"/>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990601"/>
            <a:ext cx="7886700" cy="2819400"/>
          </a:xfrm>
        </p:spPr>
        <p:txBody>
          <a:bodyPr>
            <a:normAutofit lnSpcReduction="10000"/>
          </a:bodyPr>
          <a:lstStyle/>
          <a:p>
            <a:r>
              <a:rPr lang="en-US" sz="2800" b="1">
                <a:solidFill>
                  <a:srgbClr val="FF0000"/>
                </a:solidFill>
              </a:rPr>
              <a:t>CreateInstance</a:t>
            </a:r>
            <a:r>
              <a:rPr lang="en-US" sz="2800"/>
              <a:t>(Type, Int32 </a:t>
            </a:r>
            <a:r>
              <a:rPr lang="en-US" sz="2800" smtClean="0"/>
              <a:t>[]): tạo mảng đa chiều có kiểu và chiều dài được chỉ định, với kiểu dữ liệu mảng số nguyên 32 bit</a:t>
            </a:r>
          </a:p>
          <a:p>
            <a:r>
              <a:rPr lang="en-US" sz="2800" smtClean="0"/>
              <a:t>Ví dụ: tạo và khởi tạo mảng 2 chiều có 2 dòng và 3 cột</a:t>
            </a:r>
          </a:p>
          <a:p>
            <a:endParaRPr lang="en-US" sz="2800" smtClean="0"/>
          </a:p>
          <a:p>
            <a:endParaRPr lang="en-US"/>
          </a:p>
        </p:txBody>
      </p:sp>
      <p:sp>
        <p:nvSpPr>
          <p:cNvPr id="3" name="Date Placeholder 2"/>
          <p:cNvSpPr>
            <a:spLocks noGrp="1"/>
          </p:cNvSpPr>
          <p:nvPr>
            <p:ph type="dt" sz="half" idx="10"/>
          </p:nvPr>
        </p:nvSpPr>
        <p:spPr/>
        <p:txBody>
          <a:bodyPr/>
          <a:lstStyle/>
          <a:p>
            <a:pPr>
              <a:defRPr/>
            </a:pPr>
            <a:fld id="{60DD5FBD-F6E8-4F9C-9763-9D23113967E8}" type="datetime1">
              <a:rPr lang="en-US" altLang="en-US" smtClean="0"/>
              <a:t>10/3/2018</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Nền tảng C# cơ bản</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32</a:t>
            </a:fld>
            <a:endParaRPr lang="en-US" altLang="en-US"/>
          </a:p>
        </p:txBody>
      </p:sp>
      <p:sp>
        <p:nvSpPr>
          <p:cNvPr id="6" name="Title 5"/>
          <p:cNvSpPr>
            <a:spLocks noGrp="1"/>
          </p:cNvSpPr>
          <p:nvPr>
            <p:ph type="title"/>
          </p:nvPr>
        </p:nvSpPr>
        <p:spPr/>
        <p:txBody>
          <a:bodyPr/>
          <a:lstStyle/>
          <a:p>
            <a:r>
              <a:rPr lang="en-US" smtClean="0"/>
              <a:t>Một số Method của Array</a:t>
            </a:r>
            <a:endParaRPr lang="en-US"/>
          </a:p>
        </p:txBody>
      </p:sp>
      <p:sp>
        <p:nvSpPr>
          <p:cNvPr id="7" name="Rectangle 6"/>
          <p:cNvSpPr/>
          <p:nvPr/>
        </p:nvSpPr>
        <p:spPr>
          <a:xfrm>
            <a:off x="1066800" y="3541234"/>
            <a:ext cx="7315200" cy="2308324"/>
          </a:xfrm>
          <a:prstGeom prst="rect">
            <a:avLst/>
          </a:prstGeom>
          <a:solidFill>
            <a:schemeClr val="accent2">
              <a:lumMod val="20000"/>
              <a:lumOff val="80000"/>
            </a:schemeClr>
          </a:solidFill>
        </p:spPr>
        <p:txBody>
          <a:bodyPr wrap="square">
            <a:spAutoFit/>
          </a:bodyPr>
          <a:lstStyle/>
          <a:p>
            <a:r>
              <a:rPr lang="en-US">
                <a:solidFill>
                  <a:srgbClr val="2B91AF"/>
                </a:solidFill>
                <a:latin typeface="Consolas"/>
              </a:rPr>
              <a:t>Array</a:t>
            </a:r>
            <a:r>
              <a:rPr lang="en-US">
                <a:solidFill>
                  <a:prstClr val="black"/>
                </a:solidFill>
                <a:latin typeface="Consolas"/>
              </a:rPr>
              <a:t> myArr = </a:t>
            </a:r>
            <a:r>
              <a:rPr lang="en-US" sz="1600">
                <a:solidFill>
                  <a:srgbClr val="2B91AF"/>
                </a:solidFill>
                <a:latin typeface="Consolas"/>
              </a:rPr>
              <a:t>Array</a:t>
            </a:r>
            <a:r>
              <a:rPr lang="en-US" sz="1600">
                <a:solidFill>
                  <a:prstClr val="black"/>
                </a:solidFill>
                <a:latin typeface="Consolas"/>
              </a:rPr>
              <a:t>.</a:t>
            </a:r>
            <a:r>
              <a:rPr lang="en-US" sz="1600" b="1">
                <a:solidFill>
                  <a:srgbClr val="FF0000"/>
                </a:solidFill>
                <a:latin typeface="Consolas"/>
              </a:rPr>
              <a:t>CreateInstance</a:t>
            </a:r>
            <a:r>
              <a:rPr lang="en-US" sz="1600">
                <a:solidFill>
                  <a:prstClr val="black"/>
                </a:solidFill>
                <a:latin typeface="Consolas"/>
              </a:rPr>
              <a:t>(</a:t>
            </a:r>
            <a:r>
              <a:rPr lang="en-US" sz="1600">
                <a:solidFill>
                  <a:srgbClr val="0000FF"/>
                </a:solidFill>
                <a:latin typeface="Consolas"/>
              </a:rPr>
              <a:t>typeof</a:t>
            </a:r>
            <a:r>
              <a:rPr lang="en-US" sz="1600">
                <a:solidFill>
                  <a:prstClr val="black"/>
                </a:solidFill>
                <a:latin typeface="Consolas"/>
              </a:rPr>
              <a:t>(</a:t>
            </a:r>
            <a:r>
              <a:rPr lang="en-US" sz="1600">
                <a:solidFill>
                  <a:srgbClr val="2B91AF"/>
                </a:solidFill>
                <a:latin typeface="Consolas"/>
              </a:rPr>
              <a:t>Int32</a:t>
            </a:r>
            <a:r>
              <a:rPr lang="en-US" sz="1600">
                <a:solidFill>
                  <a:prstClr val="black"/>
                </a:solidFill>
                <a:latin typeface="Consolas"/>
              </a:rPr>
              <a:t>),</a:t>
            </a:r>
            <a:r>
              <a:rPr lang="en-US" sz="1600" b="1">
                <a:solidFill>
                  <a:srgbClr val="FF0000"/>
                </a:solidFill>
                <a:latin typeface="Consolas"/>
              </a:rPr>
              <a:t>2</a:t>
            </a:r>
            <a:r>
              <a:rPr lang="en-US" sz="1600">
                <a:solidFill>
                  <a:prstClr val="black"/>
                </a:solidFill>
                <a:latin typeface="Consolas"/>
              </a:rPr>
              <a:t>, </a:t>
            </a:r>
            <a:r>
              <a:rPr lang="en-US" sz="1600" b="1">
                <a:solidFill>
                  <a:srgbClr val="FF0000"/>
                </a:solidFill>
                <a:latin typeface="Consolas"/>
              </a:rPr>
              <a:t>3</a:t>
            </a:r>
            <a:r>
              <a:rPr lang="en-US" sz="1600">
                <a:solidFill>
                  <a:prstClr val="black"/>
                </a:solidFill>
                <a:latin typeface="Consolas"/>
              </a:rPr>
              <a:t>);</a:t>
            </a:r>
          </a:p>
          <a:p>
            <a:r>
              <a:rPr lang="en-US">
                <a:solidFill>
                  <a:srgbClr val="0000FF"/>
                </a:solidFill>
                <a:latin typeface="Consolas"/>
              </a:rPr>
              <a:t>for</a:t>
            </a:r>
            <a:r>
              <a:rPr lang="en-US">
                <a:solidFill>
                  <a:prstClr val="black"/>
                </a:solidFill>
                <a:latin typeface="Consolas"/>
              </a:rPr>
              <a:t> (</a:t>
            </a:r>
            <a:r>
              <a:rPr lang="en-US">
                <a:solidFill>
                  <a:srgbClr val="0000FF"/>
                </a:solidFill>
                <a:latin typeface="Consolas"/>
              </a:rPr>
              <a:t>int</a:t>
            </a:r>
            <a:r>
              <a:rPr lang="en-US">
                <a:solidFill>
                  <a:prstClr val="black"/>
                </a:solidFill>
                <a:latin typeface="Consolas"/>
              </a:rPr>
              <a:t> i = myArr.GetLowerBound(0</a:t>
            </a:r>
            <a:r>
              <a:rPr lang="en-US" smtClean="0">
                <a:solidFill>
                  <a:prstClr val="black"/>
                </a:solidFill>
                <a:latin typeface="Consolas"/>
              </a:rPr>
              <a:t>);</a:t>
            </a:r>
          </a:p>
          <a:p>
            <a:r>
              <a:rPr lang="en-US" smtClean="0">
                <a:solidFill>
                  <a:prstClr val="black"/>
                </a:solidFill>
                <a:latin typeface="Consolas"/>
              </a:rPr>
              <a:t>   i &lt;= myArr.GetUpperBound(0); i++)</a:t>
            </a:r>
          </a:p>
          <a:p>
            <a:r>
              <a:rPr lang="en-US" smtClean="0">
                <a:solidFill>
                  <a:srgbClr val="0000FF"/>
                </a:solidFill>
                <a:latin typeface="Consolas"/>
              </a:rPr>
              <a:t> </a:t>
            </a:r>
            <a:r>
              <a:rPr lang="en-US">
                <a:solidFill>
                  <a:srgbClr val="0000FF"/>
                </a:solidFill>
                <a:latin typeface="Consolas"/>
              </a:rPr>
              <a:t>for</a:t>
            </a:r>
            <a:r>
              <a:rPr lang="en-US">
                <a:solidFill>
                  <a:prstClr val="black"/>
                </a:solidFill>
                <a:latin typeface="Consolas"/>
              </a:rPr>
              <a:t> (</a:t>
            </a:r>
            <a:r>
              <a:rPr lang="en-US">
                <a:solidFill>
                  <a:srgbClr val="0000FF"/>
                </a:solidFill>
                <a:latin typeface="Consolas"/>
              </a:rPr>
              <a:t>int</a:t>
            </a:r>
            <a:r>
              <a:rPr lang="en-US">
                <a:solidFill>
                  <a:prstClr val="black"/>
                </a:solidFill>
                <a:latin typeface="Consolas"/>
              </a:rPr>
              <a:t> j = myArr.GetLowerBound(1);  </a:t>
            </a:r>
          </a:p>
          <a:p>
            <a:r>
              <a:rPr lang="en-US">
                <a:solidFill>
                  <a:prstClr val="black"/>
                </a:solidFill>
                <a:latin typeface="Consolas"/>
              </a:rPr>
              <a:t>    j &lt;= myArr.GetUpperBound(1); j++)</a:t>
            </a:r>
          </a:p>
          <a:p>
            <a:r>
              <a:rPr lang="en-US">
                <a:solidFill>
                  <a:prstClr val="black"/>
                </a:solidFill>
                <a:latin typeface="Consolas"/>
              </a:rPr>
              <a:t>    {</a:t>
            </a:r>
          </a:p>
          <a:p>
            <a:r>
              <a:rPr lang="nn-NO">
                <a:solidFill>
                  <a:prstClr val="black"/>
                </a:solidFill>
                <a:latin typeface="Consolas"/>
              </a:rPr>
              <a:t>	   myArr.SetValue(i+j, i, j);</a:t>
            </a:r>
          </a:p>
          <a:p>
            <a:r>
              <a:rPr lang="en-US">
                <a:solidFill>
                  <a:prstClr val="black"/>
                </a:solidFill>
                <a:latin typeface="Consolas"/>
              </a:rPr>
              <a:t>    }</a:t>
            </a:r>
            <a:endParaRPr lang="en-US" dirty="0">
              <a:solidFill>
                <a:prstClr val="black"/>
              </a:solidFill>
              <a:latin typeface="Consolas"/>
            </a:endParaRPr>
          </a:p>
        </p:txBody>
      </p:sp>
    </p:spTree>
    <p:extLst>
      <p:ext uri="{BB962C8B-B14F-4D97-AF65-F5344CB8AC3E}">
        <p14:creationId xmlns:p14="http://schemas.microsoft.com/office/powerpoint/2010/main" val="2283479681"/>
      </p:ext>
    </p:extLst>
  </p:cSld>
  <p:clrMapOvr>
    <a:masterClrMapping/>
  </p:clrMapOvr>
  <p:transition spd="slow">
    <p:push dir="u"/>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fld id="{FBBE19F0-BB14-4C82-A9FE-877CD2895F93}" type="datetime1">
              <a:rPr lang="en-US" altLang="en-US" smtClean="0"/>
              <a:t>10/3/2018</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Nền tảng C# cơ bản</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33</a:t>
            </a:fld>
            <a:endParaRPr lang="en-US" altLang="en-US"/>
          </a:p>
        </p:txBody>
      </p:sp>
      <p:sp>
        <p:nvSpPr>
          <p:cNvPr id="6" name="Title 5"/>
          <p:cNvSpPr>
            <a:spLocks noGrp="1"/>
          </p:cNvSpPr>
          <p:nvPr>
            <p:ph type="title"/>
          </p:nvPr>
        </p:nvSpPr>
        <p:spPr/>
        <p:txBody>
          <a:bodyPr/>
          <a:lstStyle/>
          <a:p>
            <a:r>
              <a:rPr lang="en-US" smtClean="0"/>
              <a:t>In giá trị của mỗi phần tử</a:t>
            </a:r>
            <a:endParaRPr lang="en-US"/>
          </a:p>
        </p:txBody>
      </p:sp>
      <p:sp>
        <p:nvSpPr>
          <p:cNvPr id="7" name="Rectangle 6"/>
          <p:cNvSpPr/>
          <p:nvPr/>
        </p:nvSpPr>
        <p:spPr>
          <a:xfrm>
            <a:off x="484094" y="856357"/>
            <a:ext cx="8153400" cy="5262979"/>
          </a:xfrm>
          <a:prstGeom prst="rect">
            <a:avLst/>
          </a:prstGeom>
          <a:solidFill>
            <a:schemeClr val="accent2">
              <a:lumMod val="20000"/>
              <a:lumOff val="80000"/>
            </a:schemeClr>
          </a:solidFill>
        </p:spPr>
        <p:txBody>
          <a:bodyPr wrap="square">
            <a:spAutoFit/>
          </a:bodyPr>
          <a:lstStyle/>
          <a:p>
            <a:r>
              <a:rPr lang="en-US" sz="2800">
                <a:solidFill>
                  <a:srgbClr val="0000FF"/>
                </a:solidFill>
                <a:latin typeface="+mn-lt"/>
              </a:rPr>
              <a:t>for</a:t>
            </a:r>
            <a:r>
              <a:rPr lang="en-US" sz="2800">
                <a:solidFill>
                  <a:prstClr val="black"/>
                </a:solidFill>
                <a:latin typeface="+mn-lt"/>
              </a:rPr>
              <a:t> (</a:t>
            </a:r>
            <a:r>
              <a:rPr lang="en-US" sz="2800">
                <a:solidFill>
                  <a:srgbClr val="0000FF"/>
                </a:solidFill>
                <a:latin typeface="+mn-lt"/>
              </a:rPr>
              <a:t>int</a:t>
            </a:r>
            <a:r>
              <a:rPr lang="en-US" sz="2800">
                <a:solidFill>
                  <a:prstClr val="black"/>
                </a:solidFill>
                <a:latin typeface="+mn-lt"/>
              </a:rPr>
              <a:t> i = myArr.GetLowerBound(0</a:t>
            </a:r>
            <a:r>
              <a:rPr lang="en-US" sz="2800" smtClean="0">
                <a:solidFill>
                  <a:prstClr val="black"/>
                </a:solidFill>
                <a:latin typeface="+mn-lt"/>
              </a:rPr>
              <a:t>);</a:t>
            </a:r>
          </a:p>
          <a:p>
            <a:r>
              <a:rPr lang="en-US" sz="2800" smtClean="0">
                <a:solidFill>
                  <a:prstClr val="black"/>
                </a:solidFill>
                <a:latin typeface="+mn-lt"/>
              </a:rPr>
              <a:t>   i &lt;= myArr.GetUpperBound(0); i++)</a:t>
            </a:r>
          </a:p>
          <a:p>
            <a:r>
              <a:rPr lang="en-US" sz="2800" smtClean="0">
                <a:solidFill>
                  <a:prstClr val="black"/>
                </a:solidFill>
                <a:latin typeface="+mn-lt"/>
              </a:rPr>
              <a:t> </a:t>
            </a:r>
            <a:r>
              <a:rPr lang="en-US" sz="2800">
                <a:solidFill>
                  <a:prstClr val="black"/>
                </a:solidFill>
                <a:latin typeface="+mn-lt"/>
              </a:rPr>
              <a:t>{</a:t>
            </a:r>
          </a:p>
          <a:p>
            <a:r>
              <a:rPr lang="en-US" sz="2800">
                <a:solidFill>
                  <a:srgbClr val="0000FF"/>
                </a:solidFill>
                <a:latin typeface="+mn-lt"/>
              </a:rPr>
              <a:t>    for</a:t>
            </a:r>
            <a:r>
              <a:rPr lang="en-US" sz="2800">
                <a:solidFill>
                  <a:prstClr val="black"/>
                </a:solidFill>
                <a:latin typeface="+mn-lt"/>
              </a:rPr>
              <a:t> (</a:t>
            </a:r>
            <a:r>
              <a:rPr lang="en-US" sz="2800">
                <a:solidFill>
                  <a:srgbClr val="0000FF"/>
                </a:solidFill>
                <a:latin typeface="+mn-lt"/>
              </a:rPr>
              <a:t>int</a:t>
            </a:r>
            <a:r>
              <a:rPr lang="en-US" sz="2800">
                <a:solidFill>
                  <a:prstClr val="black"/>
                </a:solidFill>
                <a:latin typeface="+mn-lt"/>
              </a:rPr>
              <a:t> j = 				</a:t>
            </a:r>
          </a:p>
          <a:p>
            <a:r>
              <a:rPr lang="en-US" sz="2800">
                <a:solidFill>
                  <a:prstClr val="black"/>
                </a:solidFill>
                <a:latin typeface="+mn-lt"/>
              </a:rPr>
              <a:t>	myArr.GetLowerBound(1); </a:t>
            </a:r>
          </a:p>
          <a:p>
            <a:r>
              <a:rPr lang="en-US" sz="2800">
                <a:solidFill>
                  <a:prstClr val="black"/>
                </a:solidFill>
                <a:latin typeface="+mn-lt"/>
              </a:rPr>
              <a:t>	j &lt;= myArr.GetUpperBound(1); j++)</a:t>
            </a:r>
          </a:p>
          <a:p>
            <a:r>
              <a:rPr lang="en-US" sz="2800">
                <a:solidFill>
                  <a:prstClr val="black"/>
                </a:solidFill>
                <a:latin typeface="+mn-lt"/>
              </a:rPr>
              <a:t>    {</a:t>
            </a:r>
          </a:p>
          <a:p>
            <a:r>
              <a:rPr lang="en-US" sz="2800">
                <a:solidFill>
                  <a:srgbClr val="2B91AF"/>
                </a:solidFill>
                <a:latin typeface="+mn-lt"/>
              </a:rPr>
              <a:t>		Console</a:t>
            </a:r>
            <a:r>
              <a:rPr lang="en-US" sz="2800">
                <a:solidFill>
                  <a:prstClr val="black"/>
                </a:solidFill>
                <a:latin typeface="+mn-lt"/>
              </a:rPr>
              <a:t>.Write(</a:t>
            </a:r>
          </a:p>
          <a:p>
            <a:r>
              <a:rPr lang="en-US" sz="2800">
                <a:solidFill>
                  <a:prstClr val="black"/>
                </a:solidFill>
                <a:latin typeface="+mn-lt"/>
              </a:rPr>
              <a:t>		myArr.</a:t>
            </a:r>
            <a:r>
              <a:rPr lang="en-US" sz="2800" b="1">
                <a:solidFill>
                  <a:srgbClr val="FF0000"/>
                </a:solidFill>
                <a:latin typeface="+mn-lt"/>
              </a:rPr>
              <a:t>GetValue</a:t>
            </a:r>
            <a:r>
              <a:rPr lang="en-US" sz="2800">
                <a:solidFill>
                  <a:prstClr val="black"/>
                </a:solidFill>
                <a:latin typeface="+mn-lt"/>
              </a:rPr>
              <a:t>(i, j) + </a:t>
            </a:r>
            <a:r>
              <a:rPr lang="en-US" sz="2800">
                <a:solidFill>
                  <a:srgbClr val="A31515"/>
                </a:solidFill>
                <a:latin typeface="+mn-lt"/>
              </a:rPr>
              <a:t>" "</a:t>
            </a:r>
            <a:r>
              <a:rPr lang="en-US" sz="2800">
                <a:solidFill>
                  <a:prstClr val="black"/>
                </a:solidFill>
                <a:latin typeface="+mn-lt"/>
              </a:rPr>
              <a:t>);</a:t>
            </a:r>
          </a:p>
          <a:p>
            <a:r>
              <a:rPr lang="en-US" sz="2800">
                <a:solidFill>
                  <a:prstClr val="black"/>
                </a:solidFill>
                <a:latin typeface="+mn-lt"/>
              </a:rPr>
              <a:t>     }</a:t>
            </a:r>
          </a:p>
          <a:p>
            <a:r>
              <a:rPr lang="en-US" sz="2800">
                <a:solidFill>
                  <a:srgbClr val="2B91AF"/>
                </a:solidFill>
                <a:latin typeface="+mn-lt"/>
              </a:rPr>
              <a:t>   Console</a:t>
            </a:r>
            <a:r>
              <a:rPr lang="en-US" sz="2800">
                <a:solidFill>
                  <a:prstClr val="black"/>
                </a:solidFill>
                <a:latin typeface="+mn-lt"/>
              </a:rPr>
              <a:t>.WriteLine();</a:t>
            </a:r>
          </a:p>
          <a:p>
            <a:r>
              <a:rPr lang="en-US" sz="2800">
                <a:solidFill>
                  <a:prstClr val="black"/>
                </a:solidFill>
                <a:latin typeface="+mn-lt"/>
              </a:rPr>
              <a:t> }</a:t>
            </a:r>
            <a:endParaRPr lang="en-US" sz="2800" dirty="0">
              <a:solidFill>
                <a:prstClr val="black"/>
              </a:solidFill>
              <a:latin typeface="+mn-lt"/>
            </a:endParaRPr>
          </a:p>
        </p:txBody>
      </p:sp>
    </p:spTree>
    <p:extLst>
      <p:ext uri="{BB962C8B-B14F-4D97-AF65-F5344CB8AC3E}">
        <p14:creationId xmlns:p14="http://schemas.microsoft.com/office/powerpoint/2010/main" val="3411497922"/>
      </p:ext>
    </p:extLst>
  </p:cSld>
  <p:clrMapOvr>
    <a:masterClrMapping/>
  </p:clrMapOvr>
  <p:transition spd="slow">
    <p:push dir="u"/>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fld id="{A0BE116C-8F50-4B60-A9D7-09A63B9EEBF5}" type="datetime1">
              <a:rPr lang="en-US" altLang="en-US" smtClean="0"/>
              <a:t>10/3/2018</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Nền tảng C# cơ bản</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34</a:t>
            </a:fld>
            <a:endParaRPr lang="en-US" altLang="en-US"/>
          </a:p>
        </p:txBody>
      </p:sp>
      <p:graphicFrame>
        <p:nvGraphicFramePr>
          <p:cNvPr id="7" name="Table 6"/>
          <p:cNvGraphicFramePr>
            <a:graphicFrameLocks noGrp="1"/>
          </p:cNvGraphicFramePr>
          <p:nvPr>
            <p:extLst>
              <p:ext uri="{D42A27DB-BD31-4B8C-83A1-F6EECF244321}">
                <p14:modId xmlns:p14="http://schemas.microsoft.com/office/powerpoint/2010/main" val="3737601644"/>
              </p:ext>
            </p:extLst>
          </p:nvPr>
        </p:nvGraphicFramePr>
        <p:xfrm>
          <a:off x="302559" y="228600"/>
          <a:ext cx="8610600" cy="1889760"/>
        </p:xfrm>
        <a:graphic>
          <a:graphicData uri="http://schemas.openxmlformats.org/drawingml/2006/table">
            <a:tbl>
              <a:tblPr firstRow="1" bandRow="1">
                <a:tableStyleId>{5C22544A-7EE6-4342-B048-85BDC9FD1C3A}</a:tableStyleId>
              </a:tblPr>
              <a:tblGrid>
                <a:gridCol w="2514600">
                  <a:extLst>
                    <a:ext uri="{9D8B030D-6E8A-4147-A177-3AD203B41FA5}">
                      <a16:colId xmlns:a16="http://schemas.microsoft.com/office/drawing/2014/main" xmlns="" val="20000"/>
                    </a:ext>
                  </a:extLst>
                </a:gridCol>
                <a:gridCol w="6096000">
                  <a:extLst>
                    <a:ext uri="{9D8B030D-6E8A-4147-A177-3AD203B41FA5}">
                      <a16:colId xmlns:a16="http://schemas.microsoft.com/office/drawing/2014/main" xmlns="" val="20001"/>
                    </a:ext>
                  </a:extLst>
                </a:gridCol>
              </a:tblGrid>
              <a:tr h="370840">
                <a:tc>
                  <a:txBody>
                    <a:bodyPr/>
                    <a:lstStyle/>
                    <a:p>
                      <a:r>
                        <a:rPr lang="en-US" sz="2800" smtClean="0"/>
                        <a:t>Phương</a:t>
                      </a:r>
                      <a:r>
                        <a:rPr lang="en-US" sz="2800" baseline="0" smtClean="0"/>
                        <a:t> thức</a:t>
                      </a:r>
                      <a:endParaRPr lang="en-US" sz="2800" dirty="0"/>
                    </a:p>
                  </a:txBody>
                  <a:tcPr/>
                </a:tc>
                <a:tc>
                  <a:txBody>
                    <a:bodyPr/>
                    <a:lstStyle/>
                    <a:p>
                      <a:r>
                        <a:rPr lang="en-US" sz="2800" smtClean="0"/>
                        <a:t>Mô</a:t>
                      </a:r>
                      <a:r>
                        <a:rPr lang="en-US" sz="2800" baseline="0" smtClean="0"/>
                        <a:t> tả</a:t>
                      </a:r>
                      <a:endParaRPr lang="en-US" sz="2800" dirty="0"/>
                    </a:p>
                  </a:txBody>
                  <a:tcPr/>
                </a:tc>
                <a:extLst>
                  <a:ext uri="{0D108BD9-81ED-4DB2-BD59-A6C34878D82A}">
                    <a16:rowId xmlns:a16="http://schemas.microsoft.com/office/drawing/2014/main" xmlns="" val="10000"/>
                  </a:ext>
                </a:extLst>
              </a:tr>
              <a:tr h="370840">
                <a:tc>
                  <a:txBody>
                    <a:bodyPr/>
                    <a:lstStyle/>
                    <a:p>
                      <a:r>
                        <a:rPr lang="en-US" sz="2800" b="1" smtClean="0">
                          <a:solidFill>
                            <a:srgbClr val="FF0000"/>
                          </a:solidFill>
                        </a:rPr>
                        <a:t>Copy</a:t>
                      </a:r>
                      <a:r>
                        <a:rPr lang="en-US" sz="2800" smtClean="0"/>
                        <a:t>(Array1, Array2, </a:t>
                      </a:r>
                      <a:r>
                        <a:rPr lang="en-US" sz="2800" dirty="0" smtClean="0"/>
                        <a:t>Int32)</a:t>
                      </a:r>
                      <a:endParaRPr lang="en-US" sz="2800" dirty="0"/>
                    </a:p>
                  </a:txBody>
                  <a:tcPr/>
                </a:tc>
                <a:tc>
                  <a:txBody>
                    <a:bodyPr/>
                    <a:lstStyle/>
                    <a:p>
                      <a:r>
                        <a:rPr lang="en-US" sz="2800" smtClean="0"/>
                        <a:t>Sao</a:t>
                      </a:r>
                      <a:r>
                        <a:rPr lang="en-US" sz="2800" baseline="0" smtClean="0"/>
                        <a:t> chép các phần từ Array1 bắt đầu từ phần tử đầu tiên sang Array2, chiều dài được chỉ định là một số nguyên 32bit </a:t>
                      </a:r>
                      <a:endParaRPr lang="en-US" sz="2800" dirty="0"/>
                    </a:p>
                  </a:txBody>
                  <a:tcPr/>
                </a:tc>
                <a:extLst>
                  <a:ext uri="{0D108BD9-81ED-4DB2-BD59-A6C34878D82A}">
                    <a16:rowId xmlns:a16="http://schemas.microsoft.com/office/drawing/2014/main" xmlns="" val="10001"/>
                  </a:ext>
                </a:extLst>
              </a:tr>
            </a:tbl>
          </a:graphicData>
        </a:graphic>
      </p:graphicFrame>
      <p:sp>
        <p:nvSpPr>
          <p:cNvPr id="8" name="Rectangle 7"/>
          <p:cNvSpPr/>
          <p:nvPr/>
        </p:nvSpPr>
        <p:spPr>
          <a:xfrm>
            <a:off x="188259" y="2362200"/>
            <a:ext cx="8839200" cy="2677656"/>
          </a:xfrm>
          <a:prstGeom prst="rect">
            <a:avLst/>
          </a:prstGeom>
          <a:solidFill>
            <a:schemeClr val="accent2">
              <a:lumMod val="20000"/>
              <a:lumOff val="80000"/>
            </a:schemeClr>
          </a:solidFill>
        </p:spPr>
        <p:txBody>
          <a:bodyPr wrap="square">
            <a:spAutoFit/>
          </a:bodyPr>
          <a:lstStyle/>
          <a:p>
            <a:r>
              <a:rPr lang="en-US" sz="2400" dirty="0" err="1">
                <a:solidFill>
                  <a:srgbClr val="0000FF"/>
                </a:solidFill>
                <a:latin typeface="+mn-lt"/>
              </a:rPr>
              <a:t>int</a:t>
            </a:r>
            <a:r>
              <a:rPr lang="en-US" sz="2400" dirty="0">
                <a:solidFill>
                  <a:prstClr val="black"/>
                </a:solidFill>
                <a:latin typeface="+mn-lt"/>
              </a:rPr>
              <a:t>[] </a:t>
            </a:r>
            <a:r>
              <a:rPr lang="en-US" sz="2400" dirty="0" err="1" smtClean="0">
                <a:solidFill>
                  <a:prstClr val="black"/>
                </a:solidFill>
                <a:latin typeface="+mn-lt"/>
              </a:rPr>
              <a:t>myArr</a:t>
            </a:r>
            <a:r>
              <a:rPr lang="en-US" sz="2400" dirty="0" smtClean="0">
                <a:solidFill>
                  <a:prstClr val="black"/>
                </a:solidFill>
                <a:latin typeface="+mn-lt"/>
              </a:rPr>
              <a:t> </a:t>
            </a:r>
            <a:r>
              <a:rPr lang="en-US" sz="2400" dirty="0">
                <a:solidFill>
                  <a:prstClr val="black"/>
                </a:solidFill>
                <a:latin typeface="+mn-lt"/>
              </a:rPr>
              <a:t>= </a:t>
            </a:r>
            <a:r>
              <a:rPr lang="en-US" sz="2400" dirty="0">
                <a:solidFill>
                  <a:srgbClr val="0000FF"/>
                </a:solidFill>
                <a:latin typeface="+mn-lt"/>
              </a:rPr>
              <a:t>new</a:t>
            </a:r>
            <a:r>
              <a:rPr lang="en-US" sz="2400" dirty="0">
                <a:solidFill>
                  <a:prstClr val="black"/>
                </a:solidFill>
                <a:latin typeface="+mn-lt"/>
              </a:rPr>
              <a:t> </a:t>
            </a:r>
            <a:r>
              <a:rPr lang="en-US" sz="2400" dirty="0" err="1">
                <a:solidFill>
                  <a:srgbClr val="0000FF"/>
                </a:solidFill>
                <a:latin typeface="+mn-lt"/>
              </a:rPr>
              <a:t>int</a:t>
            </a:r>
            <a:r>
              <a:rPr lang="en-US" sz="2400" dirty="0">
                <a:solidFill>
                  <a:prstClr val="black"/>
                </a:solidFill>
                <a:latin typeface="+mn-lt"/>
              </a:rPr>
              <a:t>[5] { 1, 2, 3, 4, 5 </a:t>
            </a:r>
            <a:r>
              <a:rPr lang="en-US" sz="2400" dirty="0" smtClean="0">
                <a:solidFill>
                  <a:prstClr val="black"/>
                </a:solidFill>
                <a:latin typeface="+mn-lt"/>
              </a:rPr>
              <a:t>};</a:t>
            </a:r>
          </a:p>
          <a:p>
            <a:endParaRPr lang="en-US" sz="2400" dirty="0">
              <a:solidFill>
                <a:prstClr val="black"/>
              </a:solidFill>
              <a:latin typeface="+mn-lt"/>
            </a:endParaRPr>
          </a:p>
          <a:p>
            <a:r>
              <a:rPr lang="en-US" sz="2400" dirty="0" smtClean="0">
                <a:solidFill>
                  <a:srgbClr val="2B91AF"/>
                </a:solidFill>
                <a:latin typeface="+mn-lt"/>
              </a:rPr>
              <a:t>Object</a:t>
            </a:r>
            <a:r>
              <a:rPr lang="en-US" sz="2400" dirty="0">
                <a:solidFill>
                  <a:prstClr val="black"/>
                </a:solidFill>
                <a:latin typeface="+mn-lt"/>
              </a:rPr>
              <a:t>[] </a:t>
            </a:r>
            <a:r>
              <a:rPr lang="en-US" sz="2400" dirty="0" err="1" smtClean="0">
                <a:solidFill>
                  <a:prstClr val="black"/>
                </a:solidFill>
                <a:latin typeface="+mn-lt"/>
              </a:rPr>
              <a:t>myObjArr</a:t>
            </a:r>
            <a:r>
              <a:rPr lang="en-US" sz="2400" dirty="0" smtClean="0">
                <a:solidFill>
                  <a:prstClr val="black"/>
                </a:solidFill>
                <a:latin typeface="+mn-lt"/>
              </a:rPr>
              <a:t> </a:t>
            </a:r>
            <a:r>
              <a:rPr lang="en-US" sz="2400" dirty="0">
                <a:solidFill>
                  <a:prstClr val="black"/>
                </a:solidFill>
                <a:latin typeface="+mn-lt"/>
              </a:rPr>
              <a:t>= </a:t>
            </a:r>
            <a:r>
              <a:rPr lang="en-US" sz="2400" dirty="0">
                <a:solidFill>
                  <a:srgbClr val="0000FF"/>
                </a:solidFill>
                <a:latin typeface="+mn-lt"/>
              </a:rPr>
              <a:t>new</a:t>
            </a:r>
            <a:r>
              <a:rPr lang="en-US" sz="2400" dirty="0">
                <a:solidFill>
                  <a:prstClr val="black"/>
                </a:solidFill>
                <a:latin typeface="+mn-lt"/>
              </a:rPr>
              <a:t> </a:t>
            </a:r>
            <a:r>
              <a:rPr lang="en-US" sz="2400" dirty="0">
                <a:solidFill>
                  <a:srgbClr val="2B91AF"/>
                </a:solidFill>
                <a:latin typeface="+mn-lt"/>
              </a:rPr>
              <a:t>Object</a:t>
            </a:r>
            <a:r>
              <a:rPr lang="en-US" sz="2400" dirty="0">
                <a:solidFill>
                  <a:prstClr val="black"/>
                </a:solidFill>
                <a:latin typeface="+mn-lt"/>
              </a:rPr>
              <a:t>[5] { 26, 27, 28, 29, 30 };</a:t>
            </a:r>
          </a:p>
          <a:p>
            <a:endParaRPr lang="en-US" sz="2400" dirty="0" smtClean="0">
              <a:solidFill>
                <a:prstClr val="black"/>
              </a:solidFill>
              <a:latin typeface="+mn-lt"/>
            </a:endParaRPr>
          </a:p>
          <a:p>
            <a:r>
              <a:rPr lang="en-US" sz="2400" dirty="0" smtClean="0">
                <a:solidFill>
                  <a:prstClr val="black"/>
                </a:solidFill>
                <a:latin typeface="+mn-lt"/>
              </a:rPr>
              <a:t>Copy 2 element from </a:t>
            </a:r>
            <a:r>
              <a:rPr lang="en-US" sz="2400" dirty="0" err="1" smtClean="0">
                <a:solidFill>
                  <a:prstClr val="black"/>
                </a:solidFill>
                <a:latin typeface="+mn-lt"/>
              </a:rPr>
              <a:t>myArr</a:t>
            </a:r>
            <a:r>
              <a:rPr lang="en-US" sz="2400" dirty="0" smtClean="0">
                <a:solidFill>
                  <a:prstClr val="black"/>
                </a:solidFill>
                <a:latin typeface="+mn-lt"/>
              </a:rPr>
              <a:t> to </a:t>
            </a:r>
            <a:r>
              <a:rPr lang="en-US" sz="2400" dirty="0" err="1" smtClean="0">
                <a:solidFill>
                  <a:prstClr val="black"/>
                </a:solidFill>
                <a:latin typeface="+mn-lt"/>
              </a:rPr>
              <a:t>myObjArr</a:t>
            </a:r>
            <a:r>
              <a:rPr lang="en-US" sz="2400" dirty="0" smtClean="0">
                <a:solidFill>
                  <a:prstClr val="black"/>
                </a:solidFill>
                <a:latin typeface="+mn-lt"/>
              </a:rPr>
              <a:t>:</a:t>
            </a:r>
          </a:p>
          <a:p>
            <a:endParaRPr lang="en-US" sz="2400" dirty="0" smtClean="0">
              <a:solidFill>
                <a:srgbClr val="2B91AF"/>
              </a:solidFill>
              <a:latin typeface="+mn-lt"/>
            </a:endParaRPr>
          </a:p>
          <a:p>
            <a:r>
              <a:rPr lang="en-US" sz="2400" dirty="0" err="1" smtClean="0">
                <a:solidFill>
                  <a:srgbClr val="2B91AF"/>
                </a:solidFill>
                <a:latin typeface="+mn-lt"/>
              </a:rPr>
              <a:t>Array</a:t>
            </a:r>
            <a:r>
              <a:rPr lang="en-US" sz="2400" dirty="0" err="1" smtClean="0">
                <a:solidFill>
                  <a:prstClr val="black"/>
                </a:solidFill>
                <a:latin typeface="+mn-lt"/>
              </a:rPr>
              <a:t>.</a:t>
            </a:r>
            <a:r>
              <a:rPr lang="en-US" sz="2400" b="1" dirty="0" err="1" smtClean="0">
                <a:solidFill>
                  <a:srgbClr val="FF0000"/>
                </a:solidFill>
                <a:latin typeface="+mn-lt"/>
              </a:rPr>
              <a:t>Copy</a:t>
            </a:r>
            <a:r>
              <a:rPr lang="en-US" sz="2400" dirty="0" smtClean="0">
                <a:solidFill>
                  <a:prstClr val="black"/>
                </a:solidFill>
                <a:latin typeface="+mn-lt"/>
              </a:rPr>
              <a:t>(myArr,myObjArr,2</a:t>
            </a:r>
            <a:r>
              <a:rPr lang="en-US" sz="2400" dirty="0">
                <a:solidFill>
                  <a:prstClr val="black"/>
                </a:solidFill>
                <a:latin typeface="+mn-lt"/>
              </a:rPr>
              <a:t>) ;</a:t>
            </a:r>
          </a:p>
        </p:txBody>
      </p:sp>
    </p:spTree>
    <p:extLst>
      <p:ext uri="{BB962C8B-B14F-4D97-AF65-F5344CB8AC3E}">
        <p14:creationId xmlns:p14="http://schemas.microsoft.com/office/powerpoint/2010/main" val="3167365276"/>
      </p:ext>
    </p:extLst>
  </p:cSld>
  <p:clrMapOvr>
    <a:masterClrMapping/>
  </p:clrMapOvr>
  <p:transition spd="slow">
    <p:push dir="u"/>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fld id="{AD9CE8DA-12FF-4411-ACFF-D4B1372A95E3}" type="datetime1">
              <a:rPr lang="en-US" altLang="en-US" smtClean="0"/>
              <a:t>10/3/2018</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Nền tảng C# cơ bản</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35</a:t>
            </a:fld>
            <a:endParaRPr lang="en-US" altLang="en-US"/>
          </a:p>
        </p:txBody>
      </p:sp>
      <p:sp>
        <p:nvSpPr>
          <p:cNvPr id="6" name="Title 5"/>
          <p:cNvSpPr>
            <a:spLocks noGrp="1"/>
          </p:cNvSpPr>
          <p:nvPr>
            <p:ph type="title"/>
          </p:nvPr>
        </p:nvSpPr>
        <p:spPr/>
        <p:txBody>
          <a:bodyPr/>
          <a:lstStyle/>
          <a:p>
            <a:r>
              <a:rPr lang="en-US" smtClean="0"/>
              <a:t>Tìm kiếm</a:t>
            </a:r>
            <a:endParaRPr lang="en-US"/>
          </a:p>
        </p:txBody>
      </p:sp>
      <p:graphicFrame>
        <p:nvGraphicFramePr>
          <p:cNvPr id="7" name="Table 6"/>
          <p:cNvGraphicFramePr>
            <a:graphicFrameLocks noGrp="1"/>
          </p:cNvGraphicFramePr>
          <p:nvPr>
            <p:extLst>
              <p:ext uri="{D42A27DB-BD31-4B8C-83A1-F6EECF244321}">
                <p14:modId xmlns:p14="http://schemas.microsoft.com/office/powerpoint/2010/main" val="1729759060"/>
              </p:ext>
            </p:extLst>
          </p:nvPr>
        </p:nvGraphicFramePr>
        <p:xfrm>
          <a:off x="228600" y="1056640"/>
          <a:ext cx="8763000" cy="3322320"/>
        </p:xfrm>
        <a:graphic>
          <a:graphicData uri="http://schemas.openxmlformats.org/drawingml/2006/table">
            <a:tbl>
              <a:tblPr firstRow="1" bandRow="1">
                <a:tableStyleId>{5C22544A-7EE6-4342-B048-85BDC9FD1C3A}</a:tableStyleId>
              </a:tblPr>
              <a:tblGrid>
                <a:gridCol w="3352800">
                  <a:extLst>
                    <a:ext uri="{9D8B030D-6E8A-4147-A177-3AD203B41FA5}">
                      <a16:colId xmlns:a16="http://schemas.microsoft.com/office/drawing/2014/main" xmlns="" val="20000"/>
                    </a:ext>
                  </a:extLst>
                </a:gridCol>
                <a:gridCol w="5410200">
                  <a:extLst>
                    <a:ext uri="{9D8B030D-6E8A-4147-A177-3AD203B41FA5}">
                      <a16:colId xmlns:a16="http://schemas.microsoft.com/office/drawing/2014/main" xmlns="" val="20001"/>
                    </a:ext>
                  </a:extLst>
                </a:gridCol>
              </a:tblGrid>
              <a:tr h="0">
                <a:tc>
                  <a:txBody>
                    <a:bodyPr/>
                    <a:lstStyle/>
                    <a:p>
                      <a:r>
                        <a:rPr lang="en-US" sz="3600" smtClean="0"/>
                        <a:t>Phương</a:t>
                      </a:r>
                      <a:r>
                        <a:rPr lang="en-US" sz="3600" baseline="0" smtClean="0"/>
                        <a:t> thức</a:t>
                      </a:r>
                      <a:endParaRPr lang="en-US" sz="3600" dirty="0"/>
                    </a:p>
                  </a:txBody>
                  <a:tcPr/>
                </a:tc>
                <a:tc>
                  <a:txBody>
                    <a:bodyPr/>
                    <a:lstStyle/>
                    <a:p>
                      <a:endParaRPr lang="en-US" sz="3600" dirty="0"/>
                    </a:p>
                  </a:txBody>
                  <a:tcPr/>
                </a:tc>
                <a:extLst>
                  <a:ext uri="{0D108BD9-81ED-4DB2-BD59-A6C34878D82A}">
                    <a16:rowId xmlns:a16="http://schemas.microsoft.com/office/drawing/2014/main" xmlns="" val="10000"/>
                  </a:ext>
                </a:extLst>
              </a:tr>
              <a:tr h="370840">
                <a:tc gridSpan="2">
                  <a:txBody>
                    <a:bodyPr/>
                    <a:lstStyle/>
                    <a:p>
                      <a:r>
                        <a:rPr lang="en-US" sz="3600" u="none" dirty="0" err="1" smtClean="0">
                          <a:solidFill>
                            <a:srgbClr val="FF0000"/>
                          </a:solidFill>
                        </a:rPr>
                        <a:t>BinarySearch</a:t>
                      </a:r>
                      <a:r>
                        <a:rPr lang="en-US" sz="3600" u="none" dirty="0" smtClean="0">
                          <a:solidFill>
                            <a:srgbClr val="FF0000"/>
                          </a:solidFill>
                        </a:rPr>
                        <a:t>(</a:t>
                      </a:r>
                      <a:r>
                        <a:rPr lang="en-US" sz="3600" dirty="0" smtClean="0"/>
                        <a:t>Array, Object</a:t>
                      </a:r>
                      <a:r>
                        <a:rPr lang="en-US" sz="3600" dirty="0" smtClean="0">
                          <a:solidFill>
                            <a:srgbClr val="FF0000"/>
                          </a:solidFill>
                        </a:rPr>
                        <a:t>)</a:t>
                      </a:r>
                      <a:endParaRPr lang="en-US" sz="3600" u="none" dirty="0">
                        <a:solidFill>
                          <a:srgbClr val="FF0000"/>
                        </a:solidFill>
                      </a:endParaRPr>
                    </a:p>
                  </a:txBody>
                  <a:tcPr/>
                </a:tc>
                <a:tc hMerge="1">
                  <a:txBody>
                    <a:bodyPr/>
                    <a:lstStyle/>
                    <a:p>
                      <a:endParaRPr lang="en-US" sz="3600" dirty="0"/>
                    </a:p>
                  </a:txBody>
                  <a:tcPr/>
                </a:tc>
                <a:extLst>
                  <a:ext uri="{0D108BD9-81ED-4DB2-BD59-A6C34878D82A}">
                    <a16:rowId xmlns:a16="http://schemas.microsoft.com/office/drawing/2014/main" xmlns="" val="10001"/>
                  </a:ext>
                </a:extLst>
              </a:tr>
              <a:tr h="370840">
                <a:tc gridSpan="2">
                  <a:txBody>
                    <a:bodyPr/>
                    <a:lstStyle/>
                    <a:p>
                      <a:r>
                        <a:rPr lang="en-US" sz="3200" smtClean="0"/>
                        <a:t>Tìm</a:t>
                      </a:r>
                      <a:r>
                        <a:rPr lang="en-US" sz="3200" baseline="0" smtClean="0"/>
                        <a:t> giá trị phần tử trong mảng một chiều đã được sắp xếp</a:t>
                      </a:r>
                      <a:r>
                        <a:rPr lang="en-US" sz="3200" smtClean="0"/>
                        <a:t>, sử</a:t>
                      </a:r>
                      <a:r>
                        <a:rPr lang="en-US" sz="3200" baseline="0" smtClean="0"/>
                        <a:t> dụng giao diện </a:t>
                      </a:r>
                      <a:r>
                        <a:rPr lang="en-US" sz="3200" smtClean="0">
                          <a:hlinkClick r:id="rId2"/>
                        </a:rPr>
                        <a:t>IComparable</a:t>
                      </a:r>
                      <a:r>
                        <a:rPr lang="en-US" sz="3200" smtClean="0"/>
                        <a:t> thể</a:t>
                      </a:r>
                      <a:r>
                        <a:rPr lang="en-US" sz="3200" baseline="0" smtClean="0"/>
                        <a:t> hiện bởi giá trị của mỗi phần tử của mảng, </a:t>
                      </a:r>
                      <a:r>
                        <a:rPr lang="en-US" sz="3200" smtClean="0"/>
                        <a:t>( không</a:t>
                      </a:r>
                      <a:r>
                        <a:rPr lang="en-US" sz="3200" baseline="0" smtClean="0"/>
                        <a:t> tìm thấy </a:t>
                      </a:r>
                      <a:r>
                        <a:rPr lang="en-US" sz="3200" smtClean="0"/>
                        <a:t>=-</a:t>
                      </a:r>
                      <a:r>
                        <a:rPr lang="en-US" sz="3200" dirty="0" smtClean="0"/>
                        <a:t>1)</a:t>
                      </a:r>
                      <a:endParaRPr lang="en-US" sz="3200" dirty="0"/>
                    </a:p>
                  </a:txBody>
                  <a:tcPr/>
                </a:tc>
                <a:tc hMerge="1">
                  <a:txBody>
                    <a:bodyPr/>
                    <a:lstStyle/>
                    <a:p>
                      <a:endParaRPr lang="en-US" sz="3600" dirty="0"/>
                    </a:p>
                  </a:txBody>
                  <a:tcPr/>
                </a:tc>
                <a:extLst>
                  <a:ext uri="{0D108BD9-81ED-4DB2-BD59-A6C34878D82A}">
                    <a16:rowId xmlns:a16="http://schemas.microsoft.com/office/drawing/2014/main" xmlns="" val="10002"/>
                  </a:ext>
                </a:extLst>
              </a:tr>
            </a:tbl>
          </a:graphicData>
        </a:graphic>
      </p:graphicFrame>
      <p:sp>
        <p:nvSpPr>
          <p:cNvPr id="8" name="Rectangle 7"/>
          <p:cNvSpPr/>
          <p:nvPr/>
        </p:nvSpPr>
        <p:spPr>
          <a:xfrm>
            <a:off x="381000" y="4419600"/>
            <a:ext cx="8153400" cy="1077218"/>
          </a:xfrm>
          <a:prstGeom prst="rect">
            <a:avLst/>
          </a:prstGeom>
          <a:solidFill>
            <a:schemeClr val="accent2">
              <a:lumMod val="20000"/>
              <a:lumOff val="80000"/>
            </a:schemeClr>
          </a:solidFill>
        </p:spPr>
        <p:txBody>
          <a:bodyPr wrap="square">
            <a:spAutoFit/>
          </a:bodyPr>
          <a:lstStyle/>
          <a:p>
            <a:r>
              <a:rPr lang="en-US" sz="3200">
                <a:solidFill>
                  <a:srgbClr val="0000FF"/>
                </a:solidFill>
                <a:latin typeface="+mn-lt"/>
              </a:rPr>
              <a:t>int</a:t>
            </a:r>
            <a:r>
              <a:rPr lang="en-US" sz="3200">
                <a:solidFill>
                  <a:prstClr val="black"/>
                </a:solidFill>
                <a:latin typeface="+mn-lt"/>
              </a:rPr>
              <a:t>[] M = </a:t>
            </a:r>
            <a:r>
              <a:rPr lang="en-US" sz="3200">
                <a:solidFill>
                  <a:srgbClr val="0000FF"/>
                </a:solidFill>
                <a:latin typeface="+mn-lt"/>
              </a:rPr>
              <a:t>new</a:t>
            </a:r>
            <a:r>
              <a:rPr lang="en-US" sz="3200">
                <a:solidFill>
                  <a:prstClr val="black"/>
                </a:solidFill>
                <a:latin typeface="+mn-lt"/>
              </a:rPr>
              <a:t> </a:t>
            </a:r>
            <a:r>
              <a:rPr lang="en-US" sz="3200">
                <a:solidFill>
                  <a:srgbClr val="0000FF"/>
                </a:solidFill>
                <a:latin typeface="+mn-lt"/>
              </a:rPr>
              <a:t>int</a:t>
            </a:r>
            <a:r>
              <a:rPr lang="en-US" sz="3200">
                <a:solidFill>
                  <a:prstClr val="black"/>
                </a:solidFill>
                <a:latin typeface="+mn-lt"/>
              </a:rPr>
              <a:t>[5] { 1, 2, 3, </a:t>
            </a:r>
            <a:r>
              <a:rPr lang="en-US" sz="3200" smtClean="0">
                <a:solidFill>
                  <a:prstClr val="black"/>
                </a:solidFill>
                <a:latin typeface="+mn-lt"/>
              </a:rPr>
              <a:t>4</a:t>
            </a:r>
            <a:r>
              <a:rPr lang="en-US" sz="3200">
                <a:solidFill>
                  <a:prstClr val="black"/>
                </a:solidFill>
                <a:latin typeface="+mn-lt"/>
              </a:rPr>
              <a:t>, 5 };</a:t>
            </a:r>
          </a:p>
          <a:p>
            <a:r>
              <a:rPr lang="en-US" sz="3200">
                <a:solidFill>
                  <a:srgbClr val="0000FF"/>
                </a:solidFill>
                <a:latin typeface="+mn-lt"/>
              </a:rPr>
              <a:t>int</a:t>
            </a:r>
            <a:r>
              <a:rPr lang="en-US" sz="3200">
                <a:latin typeface="+mn-lt"/>
              </a:rPr>
              <a:t> found=Array.</a:t>
            </a:r>
            <a:r>
              <a:rPr lang="en-US" sz="3200" b="1">
                <a:solidFill>
                  <a:srgbClr val="FF0000"/>
                </a:solidFill>
                <a:latin typeface="+mn-lt"/>
              </a:rPr>
              <a:t>BinarySearch</a:t>
            </a:r>
            <a:r>
              <a:rPr lang="en-US" sz="3200">
                <a:latin typeface="+mn-lt"/>
              </a:rPr>
              <a:t>(M, 8);</a:t>
            </a:r>
            <a:endParaRPr lang="en-US" sz="3200" dirty="0">
              <a:latin typeface="+mn-lt"/>
            </a:endParaRPr>
          </a:p>
        </p:txBody>
      </p:sp>
    </p:spTree>
    <p:extLst>
      <p:ext uri="{BB962C8B-B14F-4D97-AF65-F5344CB8AC3E}">
        <p14:creationId xmlns:p14="http://schemas.microsoft.com/office/powerpoint/2010/main" val="3347167120"/>
      </p:ext>
    </p:extLst>
  </p:cSld>
  <p:clrMapOvr>
    <a:masterClrMapping/>
  </p:clrMapOvr>
  <p:transition spd="slow">
    <p:push dir="u"/>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fld id="{8CEE3AA4-04EA-4D12-BFF1-B310D3DD5B8B}" type="datetime1">
              <a:rPr lang="en-US" altLang="en-US" smtClean="0"/>
              <a:t>10/3/2018</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Nền tảng C# cơ bản</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36</a:t>
            </a:fld>
            <a:endParaRPr lang="en-US" altLang="en-US"/>
          </a:p>
        </p:txBody>
      </p:sp>
      <p:sp>
        <p:nvSpPr>
          <p:cNvPr id="6" name="Title 5"/>
          <p:cNvSpPr>
            <a:spLocks noGrp="1"/>
          </p:cNvSpPr>
          <p:nvPr>
            <p:ph type="title"/>
          </p:nvPr>
        </p:nvSpPr>
        <p:spPr/>
        <p:txBody>
          <a:bodyPr/>
          <a:lstStyle/>
          <a:p>
            <a:r>
              <a:rPr lang="en-US" smtClean="0"/>
              <a:t>Sắp xếp</a:t>
            </a:r>
            <a:endParaRPr lang="en-US"/>
          </a:p>
        </p:txBody>
      </p:sp>
      <p:graphicFrame>
        <p:nvGraphicFramePr>
          <p:cNvPr id="7" name="Table 6"/>
          <p:cNvGraphicFramePr>
            <a:graphicFrameLocks noGrp="1"/>
          </p:cNvGraphicFramePr>
          <p:nvPr>
            <p:extLst>
              <p:ext uri="{D42A27DB-BD31-4B8C-83A1-F6EECF244321}">
                <p14:modId xmlns:p14="http://schemas.microsoft.com/office/powerpoint/2010/main" val="4012992629"/>
              </p:ext>
            </p:extLst>
          </p:nvPr>
        </p:nvGraphicFramePr>
        <p:xfrm>
          <a:off x="152400" y="914400"/>
          <a:ext cx="8610600" cy="2926080"/>
        </p:xfrm>
        <a:graphic>
          <a:graphicData uri="http://schemas.openxmlformats.org/drawingml/2006/table">
            <a:tbl>
              <a:tblPr firstRow="1" bandRow="1">
                <a:tableStyleId>{5C22544A-7EE6-4342-B048-85BDC9FD1C3A}</a:tableStyleId>
              </a:tblPr>
              <a:tblGrid>
                <a:gridCol w="2743200">
                  <a:extLst>
                    <a:ext uri="{9D8B030D-6E8A-4147-A177-3AD203B41FA5}">
                      <a16:colId xmlns:a16="http://schemas.microsoft.com/office/drawing/2014/main" xmlns="" val="20000"/>
                    </a:ext>
                  </a:extLst>
                </a:gridCol>
                <a:gridCol w="5867400">
                  <a:extLst>
                    <a:ext uri="{9D8B030D-6E8A-4147-A177-3AD203B41FA5}">
                      <a16:colId xmlns:a16="http://schemas.microsoft.com/office/drawing/2014/main" xmlns="" val="20001"/>
                    </a:ext>
                  </a:extLst>
                </a:gridCol>
              </a:tblGrid>
              <a:tr h="370840">
                <a:tc>
                  <a:txBody>
                    <a:bodyPr/>
                    <a:lstStyle/>
                    <a:p>
                      <a:r>
                        <a:rPr lang="en-US" sz="3600" smtClean="0"/>
                        <a:t>Phương</a:t>
                      </a:r>
                      <a:r>
                        <a:rPr lang="en-US" sz="3600" baseline="0" smtClean="0"/>
                        <a:t> thức</a:t>
                      </a:r>
                      <a:endParaRPr lang="en-US" sz="3600" dirty="0"/>
                    </a:p>
                  </a:txBody>
                  <a:tcPr/>
                </a:tc>
                <a:tc>
                  <a:txBody>
                    <a:bodyPr/>
                    <a:lstStyle/>
                    <a:p>
                      <a:r>
                        <a:rPr lang="en-US" sz="3600" dirty="0" smtClean="0"/>
                        <a:t>Description</a:t>
                      </a:r>
                      <a:endParaRPr lang="en-US" sz="3600" dirty="0"/>
                    </a:p>
                  </a:txBody>
                  <a:tcPr/>
                </a:tc>
                <a:extLst>
                  <a:ext uri="{0D108BD9-81ED-4DB2-BD59-A6C34878D82A}">
                    <a16:rowId xmlns:a16="http://schemas.microsoft.com/office/drawing/2014/main" xmlns="" val="10000"/>
                  </a:ext>
                </a:extLst>
              </a:tr>
              <a:tr h="370840">
                <a:tc>
                  <a:txBody>
                    <a:bodyPr/>
                    <a:lstStyle/>
                    <a:p>
                      <a:r>
                        <a:rPr lang="en-US" sz="3600" b="1" dirty="0" smtClean="0">
                          <a:solidFill>
                            <a:srgbClr val="FF0000"/>
                          </a:solidFill>
                        </a:rPr>
                        <a:t>Sort</a:t>
                      </a:r>
                      <a:r>
                        <a:rPr lang="en-US" sz="3600" dirty="0" smtClean="0"/>
                        <a:t>(Array)</a:t>
                      </a:r>
                      <a:endParaRPr lang="en-US" sz="3600" dirty="0"/>
                    </a:p>
                  </a:txBody>
                  <a:tcPr/>
                </a:tc>
                <a:tc>
                  <a:txBody>
                    <a:bodyPr/>
                    <a:lstStyle/>
                    <a:p>
                      <a:r>
                        <a:rPr lang="en-US" sz="3600" smtClean="0"/>
                        <a:t>Sắp</a:t>
                      </a:r>
                      <a:r>
                        <a:rPr lang="en-US" sz="3600" baseline="0" smtClean="0"/>
                        <a:t> xếp các phần tử mảng một chiều, sử dụng giao diện </a:t>
                      </a:r>
                      <a:r>
                        <a:rPr lang="en-US" sz="3600" smtClean="0">
                          <a:hlinkClick r:id="rId2"/>
                        </a:rPr>
                        <a:t>IComparable</a:t>
                      </a:r>
                      <a:r>
                        <a:rPr lang="en-US" sz="3600" smtClean="0"/>
                        <a:t> của</a:t>
                      </a:r>
                      <a:r>
                        <a:rPr lang="en-US" sz="3600" baseline="0" smtClean="0"/>
                        <a:t> mỗi phần tử của Array</a:t>
                      </a:r>
                      <a:r>
                        <a:rPr lang="en-US" sz="3600" smtClean="0"/>
                        <a:t>. </a:t>
                      </a:r>
                      <a:endParaRPr lang="en-US" sz="3600" dirty="0"/>
                    </a:p>
                  </a:txBody>
                  <a:tcPr/>
                </a:tc>
                <a:extLst>
                  <a:ext uri="{0D108BD9-81ED-4DB2-BD59-A6C34878D82A}">
                    <a16:rowId xmlns:a16="http://schemas.microsoft.com/office/drawing/2014/main" xmlns="" val="10001"/>
                  </a:ext>
                </a:extLst>
              </a:tr>
            </a:tbl>
          </a:graphicData>
        </a:graphic>
      </p:graphicFrame>
      <p:sp>
        <p:nvSpPr>
          <p:cNvPr id="8" name="Rectangle 7"/>
          <p:cNvSpPr/>
          <p:nvPr/>
        </p:nvSpPr>
        <p:spPr>
          <a:xfrm>
            <a:off x="685800" y="4191000"/>
            <a:ext cx="7772400" cy="1569660"/>
          </a:xfrm>
          <a:prstGeom prst="rect">
            <a:avLst/>
          </a:prstGeom>
          <a:solidFill>
            <a:schemeClr val="accent2">
              <a:lumMod val="20000"/>
              <a:lumOff val="80000"/>
            </a:schemeClr>
          </a:solidFill>
        </p:spPr>
        <p:txBody>
          <a:bodyPr wrap="square">
            <a:spAutoFit/>
          </a:bodyPr>
          <a:lstStyle/>
          <a:p>
            <a:r>
              <a:rPr lang="en-US" sz="3200">
                <a:solidFill>
                  <a:srgbClr val="0000FF"/>
                </a:solidFill>
                <a:latin typeface="+mn-lt"/>
              </a:rPr>
              <a:t>int</a:t>
            </a:r>
            <a:r>
              <a:rPr lang="en-US" sz="3200">
                <a:solidFill>
                  <a:prstClr val="black"/>
                </a:solidFill>
                <a:latin typeface="+mn-lt"/>
              </a:rPr>
              <a:t>[] M1 = </a:t>
            </a:r>
            <a:r>
              <a:rPr lang="en-US" sz="3200">
                <a:solidFill>
                  <a:srgbClr val="0000FF"/>
                </a:solidFill>
                <a:latin typeface="+mn-lt"/>
              </a:rPr>
              <a:t>new</a:t>
            </a:r>
            <a:r>
              <a:rPr lang="en-US" sz="3200">
                <a:solidFill>
                  <a:prstClr val="black"/>
                </a:solidFill>
                <a:latin typeface="+mn-lt"/>
              </a:rPr>
              <a:t> </a:t>
            </a:r>
            <a:r>
              <a:rPr lang="en-US" sz="3200">
                <a:solidFill>
                  <a:srgbClr val="0000FF"/>
                </a:solidFill>
                <a:latin typeface="+mn-lt"/>
              </a:rPr>
              <a:t>int</a:t>
            </a:r>
            <a:r>
              <a:rPr lang="en-US" sz="3200">
                <a:solidFill>
                  <a:prstClr val="black"/>
                </a:solidFill>
                <a:latin typeface="+mn-lt"/>
              </a:rPr>
              <a:t>[]{1,9,2,7,8</a:t>
            </a:r>
            <a:r>
              <a:rPr lang="en-US" sz="3200" smtClean="0">
                <a:solidFill>
                  <a:prstClr val="black"/>
                </a:solidFill>
                <a:latin typeface="+mn-lt"/>
              </a:rPr>
              <a:t>};</a:t>
            </a:r>
          </a:p>
          <a:p>
            <a:r>
              <a:rPr lang="en-US" sz="3200">
                <a:solidFill>
                  <a:srgbClr val="2B91AF"/>
                </a:solidFill>
                <a:latin typeface="+mn-lt"/>
              </a:rPr>
              <a:t>Array</a:t>
            </a:r>
            <a:r>
              <a:rPr lang="en-US" sz="3200">
                <a:solidFill>
                  <a:prstClr val="black"/>
                </a:solidFill>
                <a:latin typeface="+mn-lt"/>
              </a:rPr>
              <a:t>.Sort(M1);</a:t>
            </a:r>
          </a:p>
          <a:p>
            <a:r>
              <a:rPr lang="en-US" sz="3200">
                <a:solidFill>
                  <a:prstClr val="black"/>
                </a:solidFill>
                <a:latin typeface="+mn-lt"/>
              </a:rPr>
              <a:t>Out put: </a:t>
            </a:r>
            <a:r>
              <a:rPr lang="en-US" sz="3200" b="1">
                <a:solidFill>
                  <a:srgbClr val="FF0000"/>
                </a:solidFill>
                <a:latin typeface="+mn-lt"/>
              </a:rPr>
              <a:t>1 2 7 8 9</a:t>
            </a:r>
            <a:endParaRPr lang="en-US" sz="3200" dirty="0">
              <a:solidFill>
                <a:prstClr val="black"/>
              </a:solidFill>
              <a:latin typeface="+mn-lt"/>
            </a:endParaRPr>
          </a:p>
        </p:txBody>
      </p:sp>
    </p:spTree>
    <p:extLst>
      <p:ext uri="{BB962C8B-B14F-4D97-AF65-F5344CB8AC3E}">
        <p14:creationId xmlns:p14="http://schemas.microsoft.com/office/powerpoint/2010/main" val="384054594"/>
      </p:ext>
    </p:extLst>
  </p:cSld>
  <p:clrMapOvr>
    <a:masterClrMapping/>
  </p:clrMapOvr>
  <p:transition spd="slow">
    <p:push dir="u"/>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mtClean="0"/>
              <a:t>Sử dụng giao diện ILIST bằng cách sử dụng mảng có kích thước được tự động tăng theo yêu cầu</a:t>
            </a:r>
            <a:endParaRPr lang="en-US"/>
          </a:p>
        </p:txBody>
      </p:sp>
      <p:sp>
        <p:nvSpPr>
          <p:cNvPr id="3" name="Date Placeholder 2"/>
          <p:cNvSpPr>
            <a:spLocks noGrp="1"/>
          </p:cNvSpPr>
          <p:nvPr>
            <p:ph type="dt" sz="half" idx="10"/>
          </p:nvPr>
        </p:nvSpPr>
        <p:spPr/>
        <p:txBody>
          <a:bodyPr/>
          <a:lstStyle/>
          <a:p>
            <a:pPr>
              <a:defRPr/>
            </a:pPr>
            <a:fld id="{0A88EF98-B2DC-4685-B4C4-4DA229C947C0}" type="datetime1">
              <a:rPr lang="en-US" altLang="en-US" smtClean="0"/>
              <a:t>10/3/2018</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Nền tảng C# cơ bản</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37</a:t>
            </a:fld>
            <a:endParaRPr lang="en-US" altLang="en-US"/>
          </a:p>
        </p:txBody>
      </p:sp>
      <p:sp>
        <p:nvSpPr>
          <p:cNvPr id="6" name="Title 5"/>
          <p:cNvSpPr>
            <a:spLocks noGrp="1"/>
          </p:cNvSpPr>
          <p:nvPr>
            <p:ph type="title"/>
          </p:nvPr>
        </p:nvSpPr>
        <p:spPr/>
        <p:txBody>
          <a:bodyPr/>
          <a:lstStyle/>
          <a:p>
            <a:r>
              <a:rPr lang="en-US">
                <a:solidFill>
                  <a:srgbClr val="FF0000"/>
                </a:solidFill>
              </a:rPr>
              <a:t>ArrayList </a:t>
            </a:r>
            <a:r>
              <a:rPr lang="en-US">
                <a:solidFill>
                  <a:srgbClr val="0070C0"/>
                </a:solidFill>
              </a:rPr>
              <a:t>Class</a:t>
            </a:r>
            <a:endParaRPr lang="en-US" dirty="0">
              <a:solidFill>
                <a:srgbClr val="0070C0"/>
              </a:solidFill>
            </a:endParaRPr>
          </a:p>
        </p:txBody>
      </p:sp>
    </p:spTree>
    <p:extLst>
      <p:ext uri="{BB962C8B-B14F-4D97-AF65-F5344CB8AC3E}">
        <p14:creationId xmlns:p14="http://schemas.microsoft.com/office/powerpoint/2010/main" val="1795479974"/>
      </p:ext>
    </p:extLst>
  </p:cSld>
  <p:clrMapOvr>
    <a:masterClrMapping/>
  </p:clrMapOvr>
  <p:transition spd="slow">
    <p:push dir="u"/>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indent="0">
              <a:buNone/>
            </a:pPr>
            <a:r>
              <a:rPr lang="en-US" dirty="0" err="1" smtClean="0">
                <a:solidFill>
                  <a:srgbClr val="FF0000"/>
                </a:solidFill>
              </a:rPr>
              <a:t>ArrayList</a:t>
            </a:r>
            <a:r>
              <a:rPr lang="en-US" dirty="0" smtClean="0">
                <a:solidFill>
                  <a:srgbClr val="FF0000"/>
                </a:solidFill>
              </a:rPr>
              <a:t>()</a:t>
            </a:r>
          </a:p>
          <a:p>
            <a:pPr marL="0" indent="0">
              <a:buNone/>
            </a:pPr>
            <a:r>
              <a:rPr lang="en-US" dirty="0" smtClean="0"/>
              <a:t>  Ví dụ</a:t>
            </a:r>
          </a:p>
          <a:p>
            <a:pPr marL="0" indent="0">
              <a:buNone/>
            </a:pPr>
            <a:r>
              <a:rPr lang="en-US" dirty="0" smtClean="0"/>
              <a:t>   </a:t>
            </a:r>
            <a:r>
              <a:rPr lang="en-US" dirty="0" err="1" smtClean="0">
                <a:solidFill>
                  <a:srgbClr val="FF0000"/>
                </a:solidFill>
              </a:rPr>
              <a:t>ArrayList</a:t>
            </a:r>
            <a:r>
              <a:rPr lang="en-US" dirty="0" smtClean="0"/>
              <a:t> </a:t>
            </a:r>
            <a:r>
              <a:rPr lang="en-US" dirty="0" err="1" smtClean="0"/>
              <a:t>arrlNumber</a:t>
            </a:r>
            <a:r>
              <a:rPr lang="en-US" dirty="0" smtClean="0"/>
              <a:t> = new </a:t>
            </a:r>
            <a:r>
              <a:rPr lang="en-US" dirty="0" err="1" smtClean="0"/>
              <a:t>ArrayList</a:t>
            </a:r>
            <a:r>
              <a:rPr lang="en-US" dirty="0" smtClean="0"/>
              <a:t>();	</a:t>
            </a:r>
          </a:p>
          <a:p>
            <a:pPr marL="0" indent="0">
              <a:buNone/>
            </a:pPr>
            <a:r>
              <a:rPr lang="en-US" dirty="0" smtClean="0">
                <a:solidFill>
                  <a:srgbClr val="FF0000"/>
                </a:solidFill>
              </a:rPr>
              <a:t>   </a:t>
            </a:r>
            <a:r>
              <a:rPr lang="en-US" dirty="0" err="1" smtClean="0">
                <a:solidFill>
                  <a:srgbClr val="FF0000"/>
                </a:solidFill>
              </a:rPr>
              <a:t>ArrayList</a:t>
            </a:r>
            <a:r>
              <a:rPr lang="en-US" dirty="0" smtClean="0"/>
              <a:t>(int32)</a:t>
            </a:r>
          </a:p>
          <a:p>
            <a:pPr marL="0" indent="0">
              <a:buNone/>
            </a:pPr>
            <a:r>
              <a:rPr lang="en-US" dirty="0" smtClean="0"/>
              <a:t>  Ví du:</a:t>
            </a:r>
          </a:p>
          <a:p>
            <a:pPr marL="0" indent="0">
              <a:buNone/>
            </a:pPr>
            <a:r>
              <a:rPr lang="en-US" dirty="0" smtClean="0"/>
              <a:t>  </a:t>
            </a:r>
            <a:r>
              <a:rPr lang="en-US" dirty="0" err="1" smtClean="0">
                <a:solidFill>
                  <a:srgbClr val="FF0000"/>
                </a:solidFill>
              </a:rPr>
              <a:t>ArrayList</a:t>
            </a:r>
            <a:r>
              <a:rPr lang="en-US" dirty="0" smtClean="0"/>
              <a:t> </a:t>
            </a:r>
            <a:r>
              <a:rPr lang="en-US" dirty="0" err="1" smtClean="0"/>
              <a:t>arrlValueNumber</a:t>
            </a:r>
            <a:r>
              <a:rPr lang="en-US" dirty="0" smtClean="0"/>
              <a:t> = new </a:t>
            </a:r>
            <a:r>
              <a:rPr lang="en-US" dirty="0" err="1" smtClean="0"/>
              <a:t>ArrayList</a:t>
            </a:r>
            <a:r>
              <a:rPr lang="en-US" dirty="0" smtClean="0"/>
              <a:t>(111);</a:t>
            </a:r>
          </a:p>
          <a:p>
            <a:pPr marL="0" indent="0">
              <a:buNone/>
            </a:pPr>
            <a:r>
              <a:rPr lang="en-US" dirty="0" smtClean="0"/>
              <a:t> </a:t>
            </a:r>
          </a:p>
          <a:p>
            <a:pPr marL="0" indent="0">
              <a:buNone/>
            </a:pPr>
            <a:endParaRPr lang="en-US" dirty="0" smtClean="0"/>
          </a:p>
          <a:p>
            <a:pPr marL="0" indent="0">
              <a:buNone/>
            </a:pPr>
            <a:endParaRPr lang="en-US" dirty="0" smtClean="0"/>
          </a:p>
          <a:p>
            <a:pPr marL="0" indent="0">
              <a:buNone/>
            </a:pPr>
            <a:endParaRPr lang="en-US" dirty="0"/>
          </a:p>
        </p:txBody>
      </p:sp>
      <p:sp>
        <p:nvSpPr>
          <p:cNvPr id="3" name="Date Placeholder 2"/>
          <p:cNvSpPr>
            <a:spLocks noGrp="1"/>
          </p:cNvSpPr>
          <p:nvPr>
            <p:ph type="dt" sz="half" idx="10"/>
          </p:nvPr>
        </p:nvSpPr>
        <p:spPr/>
        <p:txBody>
          <a:bodyPr/>
          <a:lstStyle/>
          <a:p>
            <a:pPr>
              <a:defRPr/>
            </a:pPr>
            <a:fld id="{881F5833-D822-4F4C-980E-3907014CFE06}" type="datetime1">
              <a:rPr lang="en-US" altLang="en-US" smtClean="0"/>
              <a:t>10/3/2018</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Nền tảng C# cơ bản</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38</a:t>
            </a:fld>
            <a:endParaRPr lang="en-US" altLang="en-US"/>
          </a:p>
        </p:txBody>
      </p:sp>
      <p:sp>
        <p:nvSpPr>
          <p:cNvPr id="6" name="Title 5"/>
          <p:cNvSpPr>
            <a:spLocks noGrp="1"/>
          </p:cNvSpPr>
          <p:nvPr>
            <p:ph type="title"/>
          </p:nvPr>
        </p:nvSpPr>
        <p:spPr/>
        <p:txBody>
          <a:bodyPr>
            <a:normAutofit/>
          </a:bodyPr>
          <a:lstStyle/>
          <a:p>
            <a:r>
              <a:rPr lang="en-US" smtClean="0"/>
              <a:t>Constructor</a:t>
            </a:r>
            <a:endParaRPr lang="en-US"/>
          </a:p>
        </p:txBody>
      </p:sp>
    </p:spTree>
    <p:extLst>
      <p:ext uri="{BB962C8B-B14F-4D97-AF65-F5344CB8AC3E}">
        <p14:creationId xmlns:p14="http://schemas.microsoft.com/office/powerpoint/2010/main" val="4220964367"/>
      </p:ext>
    </p:extLst>
  </p:cSld>
  <p:clrMapOvr>
    <a:masterClrMapping/>
  </p:clrMapOvr>
  <p:transition spd="slow">
    <p:push dir="u"/>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990601"/>
            <a:ext cx="7886700" cy="3352800"/>
          </a:xfrm>
        </p:spPr>
        <p:txBody>
          <a:bodyPr/>
          <a:lstStyle/>
          <a:p>
            <a:r>
              <a:rPr lang="en-US" dirty="0" err="1" smtClean="0">
                <a:solidFill>
                  <a:srgbClr val="FF0000"/>
                </a:solidFill>
              </a:rPr>
              <a:t>ArrayList</a:t>
            </a:r>
            <a:r>
              <a:rPr lang="en-US" dirty="0" smtClean="0"/>
              <a:t>(</a:t>
            </a:r>
            <a:r>
              <a:rPr lang="en-US" dirty="0" err="1" smtClean="0"/>
              <a:t>ICollection</a:t>
            </a:r>
            <a:r>
              <a:rPr lang="en-US" dirty="0"/>
              <a:t>)</a:t>
            </a:r>
          </a:p>
          <a:p>
            <a:pPr marL="0" indent="0">
              <a:buNone/>
            </a:pPr>
            <a:r>
              <a:rPr lang="en-US" dirty="0" smtClean="0"/>
              <a:t>  Ví dụ</a:t>
            </a:r>
          </a:p>
          <a:p>
            <a:pPr marL="0" indent="0">
              <a:buNone/>
            </a:pPr>
            <a:r>
              <a:rPr lang="en-US" dirty="0" smtClean="0"/>
              <a:t>	</a:t>
            </a:r>
            <a:r>
              <a:rPr lang="en-US" dirty="0" smtClean="0">
                <a:solidFill>
                  <a:srgbClr val="FF0000"/>
                </a:solidFill>
              </a:rPr>
              <a:t> </a:t>
            </a:r>
            <a:r>
              <a:rPr lang="en-US" dirty="0" err="1" smtClean="0">
                <a:solidFill>
                  <a:srgbClr val="FF0000"/>
                </a:solidFill>
              </a:rPr>
              <a:t>ArrayList</a:t>
            </a:r>
            <a:r>
              <a:rPr lang="en-US" dirty="0" smtClean="0">
                <a:solidFill>
                  <a:srgbClr val="FF0000"/>
                </a:solidFill>
              </a:rPr>
              <a:t> </a:t>
            </a:r>
            <a:r>
              <a:rPr lang="en-US" dirty="0" smtClean="0"/>
              <a:t>arrlNumber1 = new </a:t>
            </a:r>
            <a:r>
              <a:rPr lang="en-US" dirty="0" err="1" smtClean="0">
                <a:solidFill>
                  <a:srgbClr val="FF0000"/>
                </a:solidFill>
              </a:rPr>
              <a:t>ArrayList</a:t>
            </a:r>
            <a:r>
              <a:rPr lang="en-US" dirty="0" smtClean="0"/>
              <a:t>();</a:t>
            </a:r>
          </a:p>
          <a:p>
            <a:pPr marL="0" indent="0">
              <a:buNone/>
            </a:pPr>
            <a:r>
              <a:rPr lang="en-US" dirty="0"/>
              <a:t> </a:t>
            </a:r>
            <a:r>
              <a:rPr lang="en-US" smtClean="0"/>
              <a:t>	Arr1.AddRange </a:t>
            </a:r>
            <a:r>
              <a:rPr lang="en-US" dirty="0" smtClean="0"/>
              <a:t>(new </a:t>
            </a:r>
            <a:r>
              <a:rPr lang="en-US" dirty="0" err="1" smtClean="0"/>
              <a:t>int</a:t>
            </a:r>
            <a:r>
              <a:rPr lang="en-US" dirty="0" smtClean="0"/>
              <a:t>[]{1,2,4})</a:t>
            </a:r>
          </a:p>
          <a:p>
            <a:pPr marL="0" indent="0">
              <a:buNone/>
            </a:pPr>
            <a:r>
              <a:rPr lang="en-US" dirty="0" smtClean="0"/>
              <a:t>	</a:t>
            </a:r>
            <a:r>
              <a:rPr lang="en-US" dirty="0" err="1" smtClean="0">
                <a:solidFill>
                  <a:srgbClr val="FF0000"/>
                </a:solidFill>
              </a:rPr>
              <a:t>ArrayList</a:t>
            </a:r>
            <a:r>
              <a:rPr lang="en-US" dirty="0" smtClean="0"/>
              <a:t> arrlNumber2 = new </a:t>
            </a:r>
            <a:r>
              <a:rPr lang="en-US" dirty="0" err="1" smtClean="0">
                <a:solidFill>
                  <a:srgbClr val="FF0000"/>
                </a:solidFill>
              </a:rPr>
              <a:t>ArrayLis</a:t>
            </a:r>
            <a:r>
              <a:rPr lang="en-US" dirty="0" err="1" smtClean="0"/>
              <a:t>t</a:t>
            </a:r>
            <a:r>
              <a:rPr lang="en-US" dirty="0" smtClean="0"/>
              <a:t>(arr1)</a:t>
            </a:r>
            <a:endParaRPr lang="en-US" dirty="0"/>
          </a:p>
        </p:txBody>
      </p:sp>
      <p:sp>
        <p:nvSpPr>
          <p:cNvPr id="3" name="Date Placeholder 2"/>
          <p:cNvSpPr>
            <a:spLocks noGrp="1"/>
          </p:cNvSpPr>
          <p:nvPr>
            <p:ph type="dt" sz="half" idx="10"/>
          </p:nvPr>
        </p:nvSpPr>
        <p:spPr/>
        <p:txBody>
          <a:bodyPr/>
          <a:lstStyle/>
          <a:p>
            <a:pPr>
              <a:defRPr/>
            </a:pPr>
            <a:fld id="{90FA5F4B-0930-4D00-B764-C6F47B67D971}" type="datetime1">
              <a:rPr lang="en-US" altLang="en-US" smtClean="0"/>
              <a:t>10/3/2018</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Nền tảng C# cơ bản</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39</a:t>
            </a:fld>
            <a:endParaRPr lang="en-US" altLang="en-US"/>
          </a:p>
        </p:txBody>
      </p:sp>
      <p:sp>
        <p:nvSpPr>
          <p:cNvPr id="6" name="Title 5"/>
          <p:cNvSpPr>
            <a:spLocks noGrp="1"/>
          </p:cNvSpPr>
          <p:nvPr>
            <p:ph type="title"/>
          </p:nvPr>
        </p:nvSpPr>
        <p:spPr/>
        <p:txBody>
          <a:bodyPr/>
          <a:lstStyle/>
          <a:p>
            <a:r>
              <a:rPr lang="en-US"/>
              <a:t>Constructor</a:t>
            </a:r>
          </a:p>
        </p:txBody>
      </p:sp>
    </p:spTree>
    <p:extLst>
      <p:ext uri="{BB962C8B-B14F-4D97-AF65-F5344CB8AC3E}">
        <p14:creationId xmlns:p14="http://schemas.microsoft.com/office/powerpoint/2010/main" val="2146607892"/>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fld id="{88A95A9F-CFBF-44E2-99CE-6A9A53DD2E71}" type="datetime1">
              <a:rPr lang="en-US" altLang="en-US" smtClean="0"/>
              <a:t>10/3/2018</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Nền tảng C# cơ bản</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4</a:t>
            </a:fld>
            <a:endParaRPr lang="en-US" altLang="en-US"/>
          </a:p>
        </p:txBody>
      </p:sp>
      <p:sp>
        <p:nvSpPr>
          <p:cNvPr id="6" name="Title 5"/>
          <p:cNvSpPr>
            <a:spLocks noGrp="1"/>
          </p:cNvSpPr>
          <p:nvPr>
            <p:ph type="title"/>
          </p:nvPr>
        </p:nvSpPr>
        <p:spPr/>
        <p:txBody>
          <a:bodyPr/>
          <a:lstStyle/>
          <a:p>
            <a:r>
              <a:rPr lang="en-US" dirty="0" err="1" smtClean="0"/>
              <a:t>Kiểu</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giá</a:t>
            </a:r>
            <a:r>
              <a:rPr lang="en-US" dirty="0" smtClean="0"/>
              <a:t> </a:t>
            </a:r>
            <a:r>
              <a:rPr lang="en-US" dirty="0" err="1" smtClean="0"/>
              <a:t>trị</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4131889011"/>
              </p:ext>
            </p:extLst>
          </p:nvPr>
        </p:nvGraphicFramePr>
        <p:xfrm>
          <a:off x="381000" y="762000"/>
          <a:ext cx="8458201" cy="5334001"/>
        </p:xfrm>
        <a:graphic>
          <a:graphicData uri="http://schemas.openxmlformats.org/drawingml/2006/table">
            <a:tbl>
              <a:tblPr>
                <a:tableStyleId>{5C22544A-7EE6-4342-B048-85BDC9FD1C3A}</a:tableStyleId>
              </a:tblPr>
              <a:tblGrid>
                <a:gridCol w="1096434">
                  <a:extLst>
                    <a:ext uri="{9D8B030D-6E8A-4147-A177-3AD203B41FA5}">
                      <a16:colId xmlns:a16="http://schemas.microsoft.com/office/drawing/2014/main" xmlns="" val="20000"/>
                    </a:ext>
                  </a:extLst>
                </a:gridCol>
                <a:gridCol w="1879600">
                  <a:extLst>
                    <a:ext uri="{9D8B030D-6E8A-4147-A177-3AD203B41FA5}">
                      <a16:colId xmlns:a16="http://schemas.microsoft.com/office/drawing/2014/main" xmlns="" val="20001"/>
                    </a:ext>
                  </a:extLst>
                </a:gridCol>
                <a:gridCol w="1409700">
                  <a:extLst>
                    <a:ext uri="{9D8B030D-6E8A-4147-A177-3AD203B41FA5}">
                      <a16:colId xmlns:a16="http://schemas.microsoft.com/office/drawing/2014/main" xmlns="" val="20002"/>
                    </a:ext>
                  </a:extLst>
                </a:gridCol>
                <a:gridCol w="2396066">
                  <a:extLst>
                    <a:ext uri="{9D8B030D-6E8A-4147-A177-3AD203B41FA5}">
                      <a16:colId xmlns:a16="http://schemas.microsoft.com/office/drawing/2014/main" xmlns="" val="20003"/>
                    </a:ext>
                  </a:extLst>
                </a:gridCol>
                <a:gridCol w="1676401">
                  <a:extLst>
                    <a:ext uri="{9D8B030D-6E8A-4147-A177-3AD203B41FA5}">
                      <a16:colId xmlns:a16="http://schemas.microsoft.com/office/drawing/2014/main" xmlns="" val="20004"/>
                    </a:ext>
                  </a:extLst>
                </a:gridCol>
              </a:tblGrid>
              <a:tr h="627179">
                <a:tc>
                  <a:txBody>
                    <a:bodyPr/>
                    <a:lstStyle/>
                    <a:p>
                      <a:pPr algn="l" fontAlgn="b"/>
                      <a:r>
                        <a:rPr lang="en-US" sz="2000" u="none" strike="noStrike" dirty="0">
                          <a:solidFill>
                            <a:schemeClr val="bg1"/>
                          </a:solidFill>
                          <a:effectLst/>
                        </a:rPr>
                        <a:t> </a:t>
                      </a:r>
                      <a:r>
                        <a:rPr lang="en-US" sz="2000" u="none" strike="noStrike" dirty="0" smtClean="0">
                          <a:solidFill>
                            <a:schemeClr val="bg1"/>
                          </a:solidFill>
                          <a:effectLst/>
                        </a:rPr>
                        <a:t>Data</a:t>
                      </a:r>
                      <a:r>
                        <a:rPr lang="en-US" sz="2000" u="none" strike="noStrike" baseline="0" dirty="0" smtClean="0">
                          <a:solidFill>
                            <a:schemeClr val="bg1"/>
                          </a:solidFill>
                          <a:effectLst/>
                        </a:rPr>
                        <a:t> Type</a:t>
                      </a:r>
                      <a:endParaRPr lang="en-US" sz="2000" b="0" i="0" u="none" strike="noStrike" dirty="0">
                        <a:solidFill>
                          <a:schemeClr val="bg1"/>
                        </a:solidFill>
                        <a:effectLst/>
                        <a:latin typeface="Calibri"/>
                      </a:endParaRPr>
                    </a:p>
                  </a:txBody>
                  <a:tcPr marL="5845" marR="5845" marT="5845" marB="0" anchor="b">
                    <a:solidFill>
                      <a:schemeClr val="bg1">
                        <a:lumMod val="50000"/>
                      </a:schemeClr>
                    </a:solidFill>
                  </a:tcPr>
                </a:tc>
                <a:tc>
                  <a:txBody>
                    <a:bodyPr/>
                    <a:lstStyle/>
                    <a:p>
                      <a:pPr algn="just" fontAlgn="b"/>
                      <a:r>
                        <a:rPr lang="en-US" sz="2000" b="0" i="0" u="none" strike="noStrike" dirty="0" smtClean="0">
                          <a:solidFill>
                            <a:schemeClr val="bg1"/>
                          </a:solidFill>
                          <a:effectLst/>
                          <a:latin typeface="Calibri"/>
                        </a:rPr>
                        <a:t>Description</a:t>
                      </a:r>
                      <a:endParaRPr lang="en-US" sz="2000" b="0" i="0" u="none" strike="noStrike" dirty="0">
                        <a:solidFill>
                          <a:schemeClr val="bg1"/>
                        </a:solidFill>
                        <a:effectLst/>
                        <a:latin typeface="Calibri"/>
                      </a:endParaRPr>
                    </a:p>
                  </a:txBody>
                  <a:tcPr marL="5845" marR="5845" marT="5845" marB="0" anchor="b">
                    <a:solidFill>
                      <a:schemeClr val="bg1">
                        <a:lumMod val="50000"/>
                      </a:schemeClr>
                    </a:solidFill>
                  </a:tcPr>
                </a:tc>
                <a:tc>
                  <a:txBody>
                    <a:bodyPr/>
                    <a:lstStyle/>
                    <a:p>
                      <a:pPr algn="l" fontAlgn="b"/>
                      <a:r>
                        <a:rPr lang="en-US" sz="2000" u="none" strike="noStrike" dirty="0" smtClean="0">
                          <a:solidFill>
                            <a:schemeClr val="bg1"/>
                          </a:solidFill>
                          <a:effectLst/>
                        </a:rPr>
                        <a:t>Size(bits)</a:t>
                      </a:r>
                      <a:endParaRPr lang="en-US" sz="2000" b="0" i="0" u="none" strike="noStrike" dirty="0">
                        <a:solidFill>
                          <a:schemeClr val="bg1"/>
                        </a:solidFill>
                        <a:effectLst/>
                        <a:latin typeface="Calibri"/>
                      </a:endParaRPr>
                    </a:p>
                  </a:txBody>
                  <a:tcPr marL="5845" marR="5845" marT="5845" marB="0" anchor="b">
                    <a:solidFill>
                      <a:schemeClr val="bg1">
                        <a:lumMod val="50000"/>
                      </a:schemeClr>
                    </a:solidFill>
                  </a:tcPr>
                </a:tc>
                <a:tc>
                  <a:txBody>
                    <a:bodyPr/>
                    <a:lstStyle/>
                    <a:p>
                      <a:pPr algn="l" fontAlgn="b"/>
                      <a:r>
                        <a:rPr lang="en-US" sz="2000" u="none" strike="noStrike" dirty="0" smtClean="0">
                          <a:solidFill>
                            <a:schemeClr val="bg1"/>
                          </a:solidFill>
                          <a:effectLst/>
                        </a:rPr>
                        <a:t>Range</a:t>
                      </a:r>
                      <a:endParaRPr lang="en-US" sz="2000" b="0" i="0" u="none" strike="noStrike" dirty="0">
                        <a:solidFill>
                          <a:schemeClr val="bg1"/>
                        </a:solidFill>
                        <a:effectLst/>
                        <a:latin typeface="Calibri"/>
                      </a:endParaRPr>
                    </a:p>
                  </a:txBody>
                  <a:tcPr marL="5845" marR="5845" marT="5845" marB="0" anchor="b">
                    <a:solidFill>
                      <a:schemeClr val="bg1">
                        <a:lumMod val="50000"/>
                      </a:schemeClr>
                    </a:solidFill>
                  </a:tcPr>
                </a:tc>
                <a:tc>
                  <a:txBody>
                    <a:bodyPr/>
                    <a:lstStyle/>
                    <a:p>
                      <a:pPr algn="l" fontAlgn="b"/>
                      <a:r>
                        <a:rPr lang="en-US" sz="2000" u="none" strike="noStrike" dirty="0" smtClean="0">
                          <a:solidFill>
                            <a:schemeClr val="bg1"/>
                          </a:solidFill>
                          <a:effectLst/>
                        </a:rPr>
                        <a:t>Example</a:t>
                      </a:r>
                      <a:endParaRPr lang="en-US" sz="2000" b="0" i="0" u="none" strike="noStrike" dirty="0">
                        <a:solidFill>
                          <a:schemeClr val="bg1"/>
                        </a:solidFill>
                        <a:effectLst/>
                        <a:latin typeface="Calibri"/>
                      </a:endParaRPr>
                    </a:p>
                  </a:txBody>
                  <a:tcPr marL="5845" marR="5845" marT="5845" marB="0" anchor="b">
                    <a:solidFill>
                      <a:schemeClr val="bg1">
                        <a:lumMod val="50000"/>
                      </a:schemeClr>
                    </a:solidFill>
                  </a:tcPr>
                </a:tc>
                <a:extLst>
                  <a:ext uri="{0D108BD9-81ED-4DB2-BD59-A6C34878D82A}">
                    <a16:rowId xmlns:a16="http://schemas.microsoft.com/office/drawing/2014/main" xmlns="" val="10000"/>
                  </a:ext>
                </a:extLst>
              </a:tr>
              <a:tr h="316568">
                <a:tc>
                  <a:txBody>
                    <a:bodyPr/>
                    <a:lstStyle/>
                    <a:p>
                      <a:pPr algn="l" rtl="0" fontAlgn="ctr"/>
                      <a:r>
                        <a:rPr lang="en-US" sz="2000" b="1" u="none" strike="noStrike" dirty="0" err="1">
                          <a:solidFill>
                            <a:srgbClr val="FF0000"/>
                          </a:solidFill>
                          <a:effectLst/>
                        </a:rPr>
                        <a:t>int</a:t>
                      </a:r>
                      <a:r>
                        <a:rPr lang="en-US" sz="2000" b="1" u="none" strike="noStrike" dirty="0">
                          <a:solidFill>
                            <a:srgbClr val="FF0000"/>
                          </a:solidFill>
                          <a:effectLst/>
                        </a:rPr>
                        <a:t> </a:t>
                      </a:r>
                      <a:endParaRPr lang="en-US" sz="2000" b="1" i="1" u="none" strike="noStrike" dirty="0">
                        <a:solidFill>
                          <a:srgbClr val="FF0000"/>
                        </a:solidFill>
                        <a:effectLst/>
                        <a:latin typeface="Calibri"/>
                      </a:endParaRPr>
                    </a:p>
                  </a:txBody>
                  <a:tcPr marL="5845" marR="5845" marT="5845" marB="0" anchor="ctr"/>
                </a:tc>
                <a:tc>
                  <a:txBody>
                    <a:bodyPr/>
                    <a:lstStyle/>
                    <a:p>
                      <a:pPr algn="l" rtl="0" fontAlgn="ctr"/>
                      <a:r>
                        <a:rPr lang="en-US" sz="2000" u="none" strike="noStrike">
                          <a:effectLst/>
                        </a:rPr>
                        <a:t>Whole numbers </a:t>
                      </a:r>
                      <a:endParaRPr lang="en-US" sz="2000" b="0" i="0" u="none" strike="noStrike">
                        <a:solidFill>
                          <a:srgbClr val="000000"/>
                        </a:solidFill>
                        <a:effectLst/>
                        <a:latin typeface="Calibri"/>
                      </a:endParaRPr>
                    </a:p>
                  </a:txBody>
                  <a:tcPr marL="5845" marR="5845" marT="5845" marB="0" anchor="ctr"/>
                </a:tc>
                <a:tc>
                  <a:txBody>
                    <a:bodyPr/>
                    <a:lstStyle/>
                    <a:p>
                      <a:pPr algn="l" rtl="0" fontAlgn="ctr"/>
                      <a:r>
                        <a:rPr lang="en-US" sz="2000" u="none" strike="noStrike" dirty="0">
                          <a:solidFill>
                            <a:srgbClr val="C00000"/>
                          </a:solidFill>
                          <a:effectLst/>
                        </a:rPr>
                        <a:t>32</a:t>
                      </a:r>
                      <a:endParaRPr lang="en-US" sz="2000" b="0" i="0" u="none" strike="noStrike" dirty="0">
                        <a:solidFill>
                          <a:srgbClr val="C00000"/>
                        </a:solidFill>
                        <a:effectLst/>
                        <a:latin typeface="Calibri"/>
                      </a:endParaRPr>
                    </a:p>
                  </a:txBody>
                  <a:tcPr marL="5845" marR="5845" marT="5845" marB="0" anchor="ctr"/>
                </a:tc>
                <a:tc>
                  <a:txBody>
                    <a:bodyPr/>
                    <a:lstStyle/>
                    <a:p>
                      <a:pPr algn="l" rtl="0" fontAlgn="ctr"/>
                      <a:r>
                        <a:rPr lang="en-US" sz="2000" u="none" strike="noStrike">
                          <a:effectLst/>
                        </a:rPr>
                        <a:t>–2</a:t>
                      </a:r>
                      <a:r>
                        <a:rPr lang="en-US" sz="2000" u="none" strike="noStrike" baseline="30000">
                          <a:effectLst/>
                        </a:rPr>
                        <a:t>31</a:t>
                      </a:r>
                      <a:r>
                        <a:rPr lang="en-US" sz="2000" u="none" strike="noStrike">
                          <a:effectLst/>
                        </a:rPr>
                        <a:t> through 2</a:t>
                      </a:r>
                      <a:r>
                        <a:rPr lang="en-US" sz="2000" u="none" strike="noStrike" baseline="30000">
                          <a:effectLst/>
                        </a:rPr>
                        <a:t>31</a:t>
                      </a:r>
                      <a:r>
                        <a:rPr lang="en-US" sz="2000" u="none" strike="noStrike">
                          <a:effectLst/>
                        </a:rPr>
                        <a:t> – 1</a:t>
                      </a:r>
                      <a:endParaRPr lang="en-US" sz="2000" b="0" i="0" u="none" strike="noStrike">
                        <a:solidFill>
                          <a:srgbClr val="000000"/>
                        </a:solidFill>
                        <a:effectLst/>
                        <a:latin typeface="Calibri"/>
                      </a:endParaRPr>
                    </a:p>
                  </a:txBody>
                  <a:tcPr marL="5845" marR="5845" marT="5845" marB="0" anchor="ctr"/>
                </a:tc>
                <a:tc>
                  <a:txBody>
                    <a:bodyPr/>
                    <a:lstStyle/>
                    <a:p>
                      <a:pPr algn="l" rtl="0" fontAlgn="ctr"/>
                      <a:r>
                        <a:rPr lang="en-US" sz="2000" u="none" strike="noStrike" dirty="0" err="1">
                          <a:solidFill>
                            <a:srgbClr val="C00000"/>
                          </a:solidFill>
                          <a:effectLst/>
                        </a:rPr>
                        <a:t>int</a:t>
                      </a:r>
                      <a:r>
                        <a:rPr lang="en-US" sz="2000" u="none" strike="noStrike" dirty="0">
                          <a:solidFill>
                            <a:srgbClr val="C00000"/>
                          </a:solidFill>
                          <a:effectLst/>
                        </a:rPr>
                        <a:t> </a:t>
                      </a:r>
                      <a:r>
                        <a:rPr lang="en-US" sz="2000" u="none" strike="noStrike" dirty="0" err="1" smtClean="0">
                          <a:solidFill>
                            <a:srgbClr val="C00000"/>
                          </a:solidFill>
                          <a:effectLst/>
                        </a:rPr>
                        <a:t>nSize</a:t>
                      </a:r>
                      <a:r>
                        <a:rPr lang="en-US" sz="2000" u="none" strike="noStrike" dirty="0" smtClean="0">
                          <a:solidFill>
                            <a:srgbClr val="C00000"/>
                          </a:solidFill>
                          <a:effectLst/>
                        </a:rPr>
                        <a:t>;</a:t>
                      </a:r>
                      <a:endParaRPr lang="en-US" sz="2000" b="0" i="0" u="none" strike="noStrike" dirty="0">
                        <a:solidFill>
                          <a:srgbClr val="C00000"/>
                        </a:solidFill>
                        <a:effectLst/>
                        <a:latin typeface="Calibri"/>
                      </a:endParaRPr>
                    </a:p>
                  </a:txBody>
                  <a:tcPr marL="5845" marR="5845" marT="5845" marB="0" anchor="ctr"/>
                </a:tc>
                <a:extLst>
                  <a:ext uri="{0D108BD9-81ED-4DB2-BD59-A6C34878D82A}">
                    <a16:rowId xmlns:a16="http://schemas.microsoft.com/office/drawing/2014/main" xmlns="" val="10001"/>
                  </a:ext>
                </a:extLst>
              </a:tr>
              <a:tr h="627179">
                <a:tc>
                  <a:txBody>
                    <a:bodyPr/>
                    <a:lstStyle/>
                    <a:p>
                      <a:pPr algn="l" rtl="0" fontAlgn="ctr"/>
                      <a:r>
                        <a:rPr lang="en-US" sz="2000" b="1" u="none" strike="noStrike" dirty="0">
                          <a:solidFill>
                            <a:srgbClr val="FF0000"/>
                          </a:solidFill>
                          <a:effectLst/>
                        </a:rPr>
                        <a:t>long </a:t>
                      </a:r>
                      <a:endParaRPr lang="en-US" sz="2000" b="1" i="1" u="none" strike="noStrike" dirty="0">
                        <a:solidFill>
                          <a:srgbClr val="FF0000"/>
                        </a:solidFill>
                        <a:effectLst/>
                        <a:latin typeface="Calibri"/>
                      </a:endParaRPr>
                    </a:p>
                  </a:txBody>
                  <a:tcPr marL="5845" marR="5845" marT="5845" marB="0" anchor="ctr"/>
                </a:tc>
                <a:tc>
                  <a:txBody>
                    <a:bodyPr/>
                    <a:lstStyle/>
                    <a:p>
                      <a:pPr algn="l" rtl="0" fontAlgn="ctr"/>
                      <a:r>
                        <a:rPr lang="en-US" sz="2000" u="none" strike="noStrike" dirty="0">
                          <a:effectLst/>
                        </a:rPr>
                        <a:t>Whole </a:t>
                      </a:r>
                      <a:r>
                        <a:rPr lang="en-US" sz="2000" u="none" strike="noStrike" dirty="0" smtClean="0">
                          <a:effectLst/>
                        </a:rPr>
                        <a:t>numbers</a:t>
                      </a:r>
                    </a:p>
                    <a:p>
                      <a:pPr algn="l" rtl="0" fontAlgn="ctr"/>
                      <a:r>
                        <a:rPr lang="en-US" sz="2000" u="none" strike="noStrike" dirty="0" smtClean="0">
                          <a:effectLst/>
                        </a:rPr>
                        <a:t>(</a:t>
                      </a:r>
                      <a:r>
                        <a:rPr lang="en-US" sz="2000" u="none" strike="noStrike" dirty="0">
                          <a:effectLst/>
                        </a:rPr>
                        <a:t>bigger range)</a:t>
                      </a:r>
                      <a:endParaRPr lang="en-US" sz="2000" b="0" i="0" u="none" strike="noStrike" dirty="0">
                        <a:solidFill>
                          <a:srgbClr val="000000"/>
                        </a:solidFill>
                        <a:effectLst/>
                        <a:latin typeface="Calibri"/>
                      </a:endParaRPr>
                    </a:p>
                  </a:txBody>
                  <a:tcPr marL="5845" marR="5845" marT="5845" marB="0" anchor="ctr"/>
                </a:tc>
                <a:tc>
                  <a:txBody>
                    <a:bodyPr/>
                    <a:lstStyle/>
                    <a:p>
                      <a:pPr algn="l" rtl="0" fontAlgn="ctr"/>
                      <a:r>
                        <a:rPr lang="en-US" sz="2000" u="none" strike="noStrike" dirty="0">
                          <a:solidFill>
                            <a:srgbClr val="C00000"/>
                          </a:solidFill>
                          <a:effectLst/>
                        </a:rPr>
                        <a:t>64</a:t>
                      </a:r>
                      <a:endParaRPr lang="en-US" sz="2000" b="0" i="0" u="none" strike="noStrike" dirty="0">
                        <a:solidFill>
                          <a:srgbClr val="C00000"/>
                        </a:solidFill>
                        <a:effectLst/>
                        <a:latin typeface="Calibri"/>
                      </a:endParaRPr>
                    </a:p>
                  </a:txBody>
                  <a:tcPr marL="5845" marR="5845" marT="5845" marB="0" anchor="ctr"/>
                </a:tc>
                <a:tc>
                  <a:txBody>
                    <a:bodyPr/>
                    <a:lstStyle/>
                    <a:p>
                      <a:pPr algn="l" rtl="0" fontAlgn="ctr"/>
                      <a:r>
                        <a:rPr lang="en-US" sz="2000" u="none" strike="noStrike">
                          <a:effectLst/>
                        </a:rPr>
                        <a:t>–2</a:t>
                      </a:r>
                      <a:r>
                        <a:rPr lang="en-US" sz="2000" u="none" strike="noStrike" baseline="30000">
                          <a:effectLst/>
                        </a:rPr>
                        <a:t>63</a:t>
                      </a:r>
                      <a:r>
                        <a:rPr lang="en-US" sz="2000" u="none" strike="noStrike">
                          <a:effectLst/>
                        </a:rPr>
                        <a:t> through 2</a:t>
                      </a:r>
                      <a:r>
                        <a:rPr lang="en-US" sz="2000" u="none" strike="noStrike" baseline="30000">
                          <a:effectLst/>
                        </a:rPr>
                        <a:t>63 </a:t>
                      </a:r>
                      <a:r>
                        <a:rPr lang="en-US" sz="2000" u="none" strike="noStrike">
                          <a:effectLst/>
                        </a:rPr>
                        <a:t>– 1</a:t>
                      </a:r>
                      <a:endParaRPr lang="en-US" sz="2000" b="0" i="0" u="none" strike="noStrike">
                        <a:solidFill>
                          <a:srgbClr val="000000"/>
                        </a:solidFill>
                        <a:effectLst/>
                        <a:latin typeface="Calibri"/>
                      </a:endParaRPr>
                    </a:p>
                  </a:txBody>
                  <a:tcPr marL="5845" marR="5845" marT="5845" marB="0" anchor="ctr"/>
                </a:tc>
                <a:tc>
                  <a:txBody>
                    <a:bodyPr/>
                    <a:lstStyle/>
                    <a:p>
                      <a:pPr algn="l" rtl="0" fontAlgn="ctr"/>
                      <a:r>
                        <a:rPr lang="en-US" sz="2000" u="none" strike="noStrike" dirty="0">
                          <a:solidFill>
                            <a:srgbClr val="C00000"/>
                          </a:solidFill>
                          <a:effectLst/>
                        </a:rPr>
                        <a:t>long </a:t>
                      </a:r>
                      <a:r>
                        <a:rPr lang="en-US" sz="2000" u="none" strike="noStrike" dirty="0" err="1" smtClean="0">
                          <a:solidFill>
                            <a:srgbClr val="C00000"/>
                          </a:solidFill>
                          <a:effectLst/>
                        </a:rPr>
                        <a:t>lSize</a:t>
                      </a:r>
                      <a:r>
                        <a:rPr lang="en-US" sz="2000" u="none" strike="noStrike" dirty="0" smtClean="0">
                          <a:solidFill>
                            <a:srgbClr val="C00000"/>
                          </a:solidFill>
                          <a:effectLst/>
                        </a:rPr>
                        <a:t>;</a:t>
                      </a:r>
                      <a:endParaRPr lang="en-US" sz="2000" b="0" i="0" u="none" strike="noStrike" dirty="0">
                        <a:solidFill>
                          <a:srgbClr val="C00000"/>
                        </a:solidFill>
                        <a:effectLst/>
                        <a:latin typeface="Calibri"/>
                      </a:endParaRPr>
                    </a:p>
                  </a:txBody>
                  <a:tcPr marL="5845" marR="5845" marT="5845" marB="0" anchor="ctr"/>
                </a:tc>
                <a:extLst>
                  <a:ext uri="{0D108BD9-81ED-4DB2-BD59-A6C34878D82A}">
                    <a16:rowId xmlns:a16="http://schemas.microsoft.com/office/drawing/2014/main" xmlns="" val="10002"/>
                  </a:ext>
                </a:extLst>
              </a:tr>
              <a:tr h="627179">
                <a:tc>
                  <a:txBody>
                    <a:bodyPr/>
                    <a:lstStyle/>
                    <a:p>
                      <a:pPr algn="l" rtl="0" fontAlgn="ctr"/>
                      <a:r>
                        <a:rPr lang="en-US" sz="2000" b="1" u="none" strike="noStrike" dirty="0">
                          <a:solidFill>
                            <a:srgbClr val="FF0000"/>
                          </a:solidFill>
                          <a:effectLst/>
                        </a:rPr>
                        <a:t>float </a:t>
                      </a:r>
                      <a:endParaRPr lang="en-US" sz="2000" b="1" i="1" u="none" strike="noStrike" dirty="0">
                        <a:solidFill>
                          <a:srgbClr val="FF0000"/>
                        </a:solidFill>
                        <a:effectLst/>
                        <a:latin typeface="Calibri"/>
                      </a:endParaRPr>
                    </a:p>
                  </a:txBody>
                  <a:tcPr marL="5845" marR="5845" marT="5845" marB="0" anchor="ctr"/>
                </a:tc>
                <a:tc>
                  <a:txBody>
                    <a:bodyPr/>
                    <a:lstStyle/>
                    <a:p>
                      <a:pPr algn="l" rtl="0" fontAlgn="ctr"/>
                      <a:r>
                        <a:rPr lang="en-US" sz="2000" u="none" strike="noStrike" dirty="0">
                          <a:effectLst/>
                        </a:rPr>
                        <a:t>Floating-point numbers </a:t>
                      </a:r>
                      <a:endParaRPr lang="en-US" sz="2000" b="0" i="0" u="none" strike="noStrike" dirty="0">
                        <a:solidFill>
                          <a:srgbClr val="000000"/>
                        </a:solidFill>
                        <a:effectLst/>
                        <a:latin typeface="Calibri"/>
                      </a:endParaRPr>
                    </a:p>
                  </a:txBody>
                  <a:tcPr marL="5845" marR="5845" marT="5845" marB="0" anchor="ctr"/>
                </a:tc>
                <a:tc>
                  <a:txBody>
                    <a:bodyPr/>
                    <a:lstStyle/>
                    <a:p>
                      <a:pPr algn="l" rtl="0" fontAlgn="ctr"/>
                      <a:r>
                        <a:rPr lang="en-US" sz="2000" u="none" strike="noStrike" dirty="0">
                          <a:solidFill>
                            <a:srgbClr val="C00000"/>
                          </a:solidFill>
                          <a:effectLst/>
                        </a:rPr>
                        <a:t>32</a:t>
                      </a:r>
                      <a:endParaRPr lang="en-US" sz="2000" b="0" i="0" u="none" strike="noStrike" dirty="0">
                        <a:solidFill>
                          <a:srgbClr val="C00000"/>
                        </a:solidFill>
                        <a:effectLst/>
                        <a:latin typeface="Calibri"/>
                      </a:endParaRPr>
                    </a:p>
                  </a:txBody>
                  <a:tcPr marL="5845" marR="5845" marT="5845" marB="0" anchor="ctr"/>
                </a:tc>
                <a:tc>
                  <a:txBody>
                    <a:bodyPr/>
                    <a:lstStyle/>
                    <a:p>
                      <a:pPr algn="l" rtl="0" fontAlgn="ctr"/>
                      <a:r>
                        <a:rPr lang="en-US" sz="2000" u="none" strike="noStrike">
                          <a:effectLst/>
                        </a:rPr>
                        <a:t>±1.5 × 10</a:t>
                      </a:r>
                      <a:r>
                        <a:rPr lang="en-US" sz="2000" u="none" strike="noStrike" baseline="30000">
                          <a:effectLst/>
                        </a:rPr>
                        <a:t>45  </a:t>
                      </a:r>
                      <a:r>
                        <a:rPr lang="en-US" sz="2000" u="none" strike="noStrike">
                          <a:effectLst/>
                        </a:rPr>
                        <a:t>through ±3.4 × 10</a:t>
                      </a:r>
                      <a:r>
                        <a:rPr lang="en-US" sz="2000" u="none" strike="noStrike" baseline="30000">
                          <a:effectLst/>
                        </a:rPr>
                        <a:t>38</a:t>
                      </a:r>
                      <a:endParaRPr lang="en-US" sz="2000" b="0" i="0" u="none" strike="noStrike">
                        <a:solidFill>
                          <a:srgbClr val="000000"/>
                        </a:solidFill>
                        <a:effectLst/>
                        <a:latin typeface="Calibri"/>
                      </a:endParaRPr>
                    </a:p>
                  </a:txBody>
                  <a:tcPr marL="5845" marR="5845" marT="5845" marB="0" anchor="ctr"/>
                </a:tc>
                <a:tc>
                  <a:txBody>
                    <a:bodyPr/>
                    <a:lstStyle/>
                    <a:p>
                      <a:pPr algn="l" rtl="0" fontAlgn="ctr"/>
                      <a:r>
                        <a:rPr lang="en-US" sz="2000" u="none" strike="noStrike" dirty="0">
                          <a:solidFill>
                            <a:srgbClr val="C00000"/>
                          </a:solidFill>
                          <a:effectLst/>
                        </a:rPr>
                        <a:t>float </a:t>
                      </a:r>
                      <a:r>
                        <a:rPr lang="en-US" sz="2000" u="none" strike="noStrike" dirty="0" err="1" smtClean="0">
                          <a:solidFill>
                            <a:srgbClr val="C00000"/>
                          </a:solidFill>
                          <a:effectLst/>
                        </a:rPr>
                        <a:t>fDelta</a:t>
                      </a:r>
                      <a:r>
                        <a:rPr lang="en-US" sz="2000" u="none" strike="noStrike" dirty="0" smtClean="0">
                          <a:solidFill>
                            <a:srgbClr val="C00000"/>
                          </a:solidFill>
                          <a:effectLst/>
                        </a:rPr>
                        <a:t>;</a:t>
                      </a:r>
                      <a:endParaRPr lang="en-US" sz="2000" b="0" i="0" u="none" strike="noStrike" dirty="0">
                        <a:solidFill>
                          <a:srgbClr val="C00000"/>
                        </a:solidFill>
                        <a:effectLst/>
                        <a:latin typeface="Calibri"/>
                      </a:endParaRPr>
                    </a:p>
                  </a:txBody>
                  <a:tcPr marL="5845" marR="5845" marT="5845" marB="0" anchor="ctr"/>
                </a:tc>
                <a:extLst>
                  <a:ext uri="{0D108BD9-81ED-4DB2-BD59-A6C34878D82A}">
                    <a16:rowId xmlns:a16="http://schemas.microsoft.com/office/drawing/2014/main" xmlns="" val="10003"/>
                  </a:ext>
                </a:extLst>
              </a:tr>
              <a:tr h="1248402">
                <a:tc>
                  <a:txBody>
                    <a:bodyPr/>
                    <a:lstStyle/>
                    <a:p>
                      <a:pPr algn="l" rtl="0" fontAlgn="ctr"/>
                      <a:r>
                        <a:rPr lang="en-US" sz="2000" b="1" u="none" strike="noStrike" dirty="0">
                          <a:solidFill>
                            <a:srgbClr val="FF0000"/>
                          </a:solidFill>
                          <a:effectLst/>
                        </a:rPr>
                        <a:t>double </a:t>
                      </a:r>
                      <a:endParaRPr lang="en-US" sz="2000" b="1" i="1" u="none" strike="noStrike" dirty="0">
                        <a:solidFill>
                          <a:srgbClr val="FF0000"/>
                        </a:solidFill>
                        <a:effectLst/>
                        <a:latin typeface="Calibri"/>
                      </a:endParaRPr>
                    </a:p>
                  </a:txBody>
                  <a:tcPr marL="5845" marR="5845" marT="5845" marB="0" anchor="ctr"/>
                </a:tc>
                <a:tc>
                  <a:txBody>
                    <a:bodyPr/>
                    <a:lstStyle/>
                    <a:p>
                      <a:pPr algn="l" rtl="0" fontAlgn="ctr"/>
                      <a:r>
                        <a:rPr lang="en-US" sz="2000" u="none" strike="noStrike" dirty="0">
                          <a:effectLst/>
                        </a:rPr>
                        <a:t>Double-precision (more accurate) floating-point numbers</a:t>
                      </a:r>
                      <a:endParaRPr lang="en-US" sz="2000" b="0" i="0" u="none" strike="noStrike" dirty="0">
                        <a:solidFill>
                          <a:srgbClr val="000000"/>
                        </a:solidFill>
                        <a:effectLst/>
                        <a:latin typeface="Calibri"/>
                      </a:endParaRPr>
                    </a:p>
                  </a:txBody>
                  <a:tcPr marL="5845" marR="5845" marT="5845" marB="0" anchor="ctr"/>
                </a:tc>
                <a:tc>
                  <a:txBody>
                    <a:bodyPr/>
                    <a:lstStyle/>
                    <a:p>
                      <a:pPr algn="l" rtl="0" fontAlgn="ctr"/>
                      <a:r>
                        <a:rPr lang="en-US" sz="2000" u="none" strike="noStrike" dirty="0">
                          <a:solidFill>
                            <a:srgbClr val="C00000"/>
                          </a:solidFill>
                          <a:effectLst/>
                        </a:rPr>
                        <a:t>64</a:t>
                      </a:r>
                      <a:endParaRPr lang="en-US" sz="2000" b="0" i="0" u="none" strike="noStrike" dirty="0">
                        <a:solidFill>
                          <a:srgbClr val="C00000"/>
                        </a:solidFill>
                        <a:effectLst/>
                        <a:latin typeface="Calibri"/>
                      </a:endParaRPr>
                    </a:p>
                  </a:txBody>
                  <a:tcPr marL="5845" marR="5845" marT="5845" marB="0" anchor="ctr"/>
                </a:tc>
                <a:tc>
                  <a:txBody>
                    <a:bodyPr/>
                    <a:lstStyle/>
                    <a:p>
                      <a:pPr algn="l" rtl="0" fontAlgn="ctr"/>
                      <a:r>
                        <a:rPr lang="en-US" sz="2000" u="none" strike="noStrike">
                          <a:effectLst/>
                        </a:rPr>
                        <a:t>±5.0 × 10</a:t>
                      </a:r>
                      <a:r>
                        <a:rPr lang="en-US" sz="2000" u="none" strike="noStrike" baseline="30000">
                          <a:effectLst/>
                        </a:rPr>
                        <a:t>−324 </a:t>
                      </a:r>
                      <a:r>
                        <a:rPr lang="en-US" sz="2000" u="none" strike="noStrike">
                          <a:effectLst/>
                        </a:rPr>
                        <a:t>through ±1.7 × 10</a:t>
                      </a:r>
                      <a:r>
                        <a:rPr lang="en-US" sz="2000" u="none" strike="noStrike" baseline="30000">
                          <a:effectLst/>
                        </a:rPr>
                        <a:t>308</a:t>
                      </a:r>
                      <a:endParaRPr lang="en-US" sz="2000" b="0" i="0" u="none" strike="noStrike">
                        <a:solidFill>
                          <a:srgbClr val="000000"/>
                        </a:solidFill>
                        <a:effectLst/>
                        <a:latin typeface="Calibri"/>
                      </a:endParaRPr>
                    </a:p>
                  </a:txBody>
                  <a:tcPr marL="5845" marR="5845" marT="5845" marB="0" anchor="ctr"/>
                </a:tc>
                <a:tc>
                  <a:txBody>
                    <a:bodyPr/>
                    <a:lstStyle/>
                    <a:p>
                      <a:pPr algn="l" rtl="0" fontAlgn="ctr"/>
                      <a:r>
                        <a:rPr lang="en-US" sz="2000" u="none" strike="noStrike" dirty="0">
                          <a:solidFill>
                            <a:srgbClr val="C00000"/>
                          </a:solidFill>
                          <a:effectLst/>
                        </a:rPr>
                        <a:t>double </a:t>
                      </a:r>
                      <a:r>
                        <a:rPr lang="en-US" sz="2000" u="none" strike="noStrike" dirty="0" err="1" smtClean="0">
                          <a:solidFill>
                            <a:srgbClr val="C00000"/>
                          </a:solidFill>
                          <a:effectLst/>
                        </a:rPr>
                        <a:t>dDelta</a:t>
                      </a:r>
                      <a:r>
                        <a:rPr lang="en-US" sz="2000" u="none" strike="noStrike" dirty="0" smtClean="0">
                          <a:solidFill>
                            <a:srgbClr val="C00000"/>
                          </a:solidFill>
                          <a:effectLst/>
                        </a:rPr>
                        <a:t>;</a:t>
                      </a:r>
                      <a:endParaRPr lang="en-US" sz="2000" b="0" i="0" u="none" strike="noStrike" dirty="0">
                        <a:solidFill>
                          <a:srgbClr val="C00000"/>
                        </a:solidFill>
                        <a:effectLst/>
                        <a:latin typeface="Calibri"/>
                      </a:endParaRPr>
                    </a:p>
                  </a:txBody>
                  <a:tcPr marL="5845" marR="5845" marT="5845" marB="0" anchor="ctr"/>
                </a:tc>
                <a:extLst>
                  <a:ext uri="{0D108BD9-81ED-4DB2-BD59-A6C34878D82A}">
                    <a16:rowId xmlns:a16="http://schemas.microsoft.com/office/drawing/2014/main" xmlns="" val="10004"/>
                  </a:ext>
                </a:extLst>
              </a:tr>
              <a:tr h="627179">
                <a:tc>
                  <a:txBody>
                    <a:bodyPr/>
                    <a:lstStyle/>
                    <a:p>
                      <a:pPr algn="l" rtl="0" fontAlgn="ctr"/>
                      <a:r>
                        <a:rPr lang="en-US" sz="2000" b="1" u="none" strike="noStrike" dirty="0">
                          <a:solidFill>
                            <a:srgbClr val="FF0000"/>
                          </a:solidFill>
                          <a:effectLst/>
                        </a:rPr>
                        <a:t>decimal</a:t>
                      </a:r>
                      <a:endParaRPr lang="en-US" sz="2000" b="1" i="1" u="none" strike="noStrike" dirty="0">
                        <a:solidFill>
                          <a:srgbClr val="FF0000"/>
                        </a:solidFill>
                        <a:effectLst/>
                        <a:latin typeface="Calibri"/>
                      </a:endParaRPr>
                    </a:p>
                  </a:txBody>
                  <a:tcPr marL="5845" marR="5845" marT="5845" marB="0" anchor="ctr"/>
                </a:tc>
                <a:tc>
                  <a:txBody>
                    <a:bodyPr/>
                    <a:lstStyle/>
                    <a:p>
                      <a:pPr algn="l" rtl="0" fontAlgn="ctr"/>
                      <a:r>
                        <a:rPr lang="en-US" sz="2000" u="none" strike="noStrike" dirty="0">
                          <a:effectLst/>
                        </a:rPr>
                        <a:t>Monetary values</a:t>
                      </a:r>
                      <a:endParaRPr lang="en-US" sz="2000" b="0" i="0" u="none" strike="noStrike" dirty="0">
                        <a:solidFill>
                          <a:srgbClr val="000000"/>
                        </a:solidFill>
                        <a:effectLst/>
                        <a:latin typeface="Calibri"/>
                      </a:endParaRPr>
                    </a:p>
                  </a:txBody>
                  <a:tcPr marL="5845" marR="5845" marT="5845" marB="0" anchor="ctr"/>
                </a:tc>
                <a:tc>
                  <a:txBody>
                    <a:bodyPr/>
                    <a:lstStyle/>
                    <a:p>
                      <a:pPr algn="l" rtl="0" fontAlgn="ctr"/>
                      <a:r>
                        <a:rPr lang="en-US" sz="2000" u="none" strike="noStrike" dirty="0">
                          <a:solidFill>
                            <a:srgbClr val="C00000"/>
                          </a:solidFill>
                          <a:effectLst/>
                        </a:rPr>
                        <a:t>128</a:t>
                      </a:r>
                      <a:endParaRPr lang="en-US" sz="2000" b="0" i="0" u="none" strike="noStrike" dirty="0">
                        <a:solidFill>
                          <a:srgbClr val="C00000"/>
                        </a:solidFill>
                        <a:effectLst/>
                        <a:latin typeface="Calibri"/>
                      </a:endParaRPr>
                    </a:p>
                  </a:txBody>
                  <a:tcPr marL="5845" marR="5845" marT="5845" marB="0" anchor="ctr"/>
                </a:tc>
                <a:tc>
                  <a:txBody>
                    <a:bodyPr/>
                    <a:lstStyle/>
                    <a:p>
                      <a:pPr algn="l" rtl="0" fontAlgn="ctr"/>
                      <a:r>
                        <a:rPr lang="en-US" sz="2000" u="none" strike="noStrike">
                          <a:effectLst/>
                        </a:rPr>
                        <a:t>28 significant figures</a:t>
                      </a:r>
                      <a:endParaRPr lang="en-US" sz="2000" b="0" i="0" u="none" strike="noStrike">
                        <a:solidFill>
                          <a:srgbClr val="000000"/>
                        </a:solidFill>
                        <a:effectLst/>
                        <a:latin typeface="Calibri"/>
                      </a:endParaRPr>
                    </a:p>
                  </a:txBody>
                  <a:tcPr marL="5845" marR="5845" marT="5845" marB="0" anchor="ctr"/>
                </a:tc>
                <a:tc>
                  <a:txBody>
                    <a:bodyPr/>
                    <a:lstStyle/>
                    <a:p>
                      <a:pPr algn="l" rtl="0" fontAlgn="ctr"/>
                      <a:r>
                        <a:rPr lang="en-US" sz="2000" u="none" strike="noStrike" dirty="0">
                          <a:solidFill>
                            <a:srgbClr val="C00000"/>
                          </a:solidFill>
                          <a:effectLst/>
                        </a:rPr>
                        <a:t>decimal </a:t>
                      </a:r>
                      <a:r>
                        <a:rPr lang="en-US" sz="2000" u="none" strike="noStrike" dirty="0" err="1" smtClean="0">
                          <a:solidFill>
                            <a:srgbClr val="C00000"/>
                          </a:solidFill>
                          <a:effectLst/>
                        </a:rPr>
                        <a:t>decKe</a:t>
                      </a:r>
                      <a:r>
                        <a:rPr lang="en-US" sz="2000" u="none" strike="noStrike" dirty="0" smtClean="0">
                          <a:solidFill>
                            <a:srgbClr val="C00000"/>
                          </a:solidFill>
                          <a:effectLst/>
                        </a:rPr>
                        <a:t>;</a:t>
                      </a:r>
                      <a:endParaRPr lang="en-US" sz="2000" b="0" i="0" u="none" strike="noStrike" dirty="0">
                        <a:solidFill>
                          <a:srgbClr val="C00000"/>
                        </a:solidFill>
                        <a:effectLst/>
                        <a:latin typeface="Calibri"/>
                      </a:endParaRPr>
                    </a:p>
                  </a:txBody>
                  <a:tcPr marL="5845" marR="5845" marT="5845" marB="0" anchor="ctr"/>
                </a:tc>
                <a:extLst>
                  <a:ext uri="{0D108BD9-81ED-4DB2-BD59-A6C34878D82A}">
                    <a16:rowId xmlns:a16="http://schemas.microsoft.com/office/drawing/2014/main" xmlns="" val="10005"/>
                  </a:ext>
                </a:extLst>
              </a:tr>
              <a:tr h="627179">
                <a:tc>
                  <a:txBody>
                    <a:bodyPr/>
                    <a:lstStyle/>
                    <a:p>
                      <a:pPr algn="l" rtl="0" fontAlgn="ctr"/>
                      <a:r>
                        <a:rPr lang="en-US" sz="2000" b="1" u="none" strike="noStrike" dirty="0">
                          <a:solidFill>
                            <a:srgbClr val="FF0000"/>
                          </a:solidFill>
                          <a:effectLst/>
                        </a:rPr>
                        <a:t>string</a:t>
                      </a:r>
                      <a:endParaRPr lang="en-US" sz="2000" b="1" i="1" u="none" strike="noStrike" dirty="0">
                        <a:solidFill>
                          <a:srgbClr val="FF0000"/>
                        </a:solidFill>
                        <a:effectLst/>
                        <a:latin typeface="Calibri"/>
                      </a:endParaRPr>
                    </a:p>
                  </a:txBody>
                  <a:tcPr marL="5845" marR="5845" marT="5845" marB="0" anchor="ctr"/>
                </a:tc>
                <a:tc>
                  <a:txBody>
                    <a:bodyPr/>
                    <a:lstStyle/>
                    <a:p>
                      <a:pPr algn="l" rtl="0" fontAlgn="ctr"/>
                      <a:r>
                        <a:rPr lang="en-US" sz="2000" u="none" strike="noStrike" dirty="0">
                          <a:effectLst/>
                        </a:rPr>
                        <a:t>Sequence of characters</a:t>
                      </a:r>
                      <a:endParaRPr lang="en-US" sz="2000" b="0" i="0" u="none" strike="noStrike" dirty="0">
                        <a:solidFill>
                          <a:srgbClr val="000000"/>
                        </a:solidFill>
                        <a:effectLst/>
                        <a:latin typeface="Calibri"/>
                      </a:endParaRPr>
                    </a:p>
                  </a:txBody>
                  <a:tcPr marL="5845" marR="5845" marT="5845" marB="0" anchor="ctr"/>
                </a:tc>
                <a:tc>
                  <a:txBody>
                    <a:bodyPr/>
                    <a:lstStyle/>
                    <a:p>
                      <a:pPr algn="l" rtl="0" fontAlgn="ctr"/>
                      <a:r>
                        <a:rPr lang="en-US" sz="2000" u="none" strike="noStrike" dirty="0">
                          <a:solidFill>
                            <a:srgbClr val="C00000"/>
                          </a:solidFill>
                          <a:effectLst/>
                        </a:rPr>
                        <a:t>16 bits per character</a:t>
                      </a:r>
                      <a:endParaRPr lang="en-US" sz="2000" b="0" i="0" u="none" strike="noStrike" dirty="0">
                        <a:solidFill>
                          <a:srgbClr val="C00000"/>
                        </a:solidFill>
                        <a:effectLst/>
                        <a:latin typeface="Calibri"/>
                      </a:endParaRPr>
                    </a:p>
                  </a:txBody>
                  <a:tcPr marL="5845" marR="5845" marT="5845" marB="0" anchor="ctr"/>
                </a:tc>
                <a:tc>
                  <a:txBody>
                    <a:bodyPr/>
                    <a:lstStyle/>
                    <a:p>
                      <a:pPr algn="l" rtl="0" fontAlgn="ctr"/>
                      <a:r>
                        <a:rPr lang="en-US" sz="2000" u="none" strike="noStrike">
                          <a:effectLst/>
                        </a:rPr>
                        <a:t>Not applicable</a:t>
                      </a:r>
                      <a:endParaRPr lang="en-US" sz="2000" b="0" i="0" u="none" strike="noStrike">
                        <a:solidFill>
                          <a:srgbClr val="000000"/>
                        </a:solidFill>
                        <a:effectLst/>
                        <a:latin typeface="Calibri"/>
                      </a:endParaRPr>
                    </a:p>
                  </a:txBody>
                  <a:tcPr marL="5845" marR="5845" marT="5845" marB="0" anchor="ctr"/>
                </a:tc>
                <a:tc>
                  <a:txBody>
                    <a:bodyPr/>
                    <a:lstStyle/>
                    <a:p>
                      <a:pPr algn="l" rtl="0" fontAlgn="ctr"/>
                      <a:r>
                        <a:rPr lang="en-US" sz="2000" u="none" strike="noStrike" dirty="0">
                          <a:solidFill>
                            <a:srgbClr val="C00000"/>
                          </a:solidFill>
                          <a:effectLst/>
                        </a:rPr>
                        <a:t>string </a:t>
                      </a:r>
                      <a:r>
                        <a:rPr lang="en-US" sz="2000" u="none" strike="noStrike" dirty="0" err="1" smtClean="0">
                          <a:solidFill>
                            <a:srgbClr val="C00000"/>
                          </a:solidFill>
                          <a:effectLst/>
                        </a:rPr>
                        <a:t>strName</a:t>
                      </a:r>
                      <a:r>
                        <a:rPr lang="en-US" sz="2000" u="none" strike="noStrike" dirty="0" smtClean="0">
                          <a:solidFill>
                            <a:srgbClr val="C00000"/>
                          </a:solidFill>
                          <a:effectLst/>
                        </a:rPr>
                        <a:t>;</a:t>
                      </a:r>
                      <a:endParaRPr lang="en-US" sz="2000" b="0" i="0" u="none" strike="noStrike" dirty="0">
                        <a:solidFill>
                          <a:srgbClr val="C00000"/>
                        </a:solidFill>
                        <a:effectLst/>
                        <a:latin typeface="Calibri"/>
                      </a:endParaRPr>
                    </a:p>
                  </a:txBody>
                  <a:tcPr marL="5845" marR="5845" marT="5845" marB="0" anchor="ctr"/>
                </a:tc>
                <a:extLst>
                  <a:ext uri="{0D108BD9-81ED-4DB2-BD59-A6C34878D82A}">
                    <a16:rowId xmlns:a16="http://schemas.microsoft.com/office/drawing/2014/main" xmlns="" val="10006"/>
                  </a:ext>
                </a:extLst>
              </a:tr>
              <a:tr h="316568">
                <a:tc>
                  <a:txBody>
                    <a:bodyPr/>
                    <a:lstStyle/>
                    <a:p>
                      <a:pPr algn="l" rtl="0" fontAlgn="ctr"/>
                      <a:r>
                        <a:rPr lang="en-US" sz="2000" b="1" u="none" strike="noStrike" dirty="0">
                          <a:solidFill>
                            <a:srgbClr val="FF0000"/>
                          </a:solidFill>
                          <a:effectLst/>
                        </a:rPr>
                        <a:t>char</a:t>
                      </a:r>
                      <a:endParaRPr lang="en-US" sz="2000" b="1" i="1" u="none" strike="noStrike" dirty="0">
                        <a:solidFill>
                          <a:srgbClr val="FF0000"/>
                        </a:solidFill>
                        <a:effectLst/>
                        <a:latin typeface="Calibri"/>
                      </a:endParaRPr>
                    </a:p>
                  </a:txBody>
                  <a:tcPr marL="5845" marR="5845" marT="5845" marB="0" anchor="ctr"/>
                </a:tc>
                <a:tc>
                  <a:txBody>
                    <a:bodyPr/>
                    <a:lstStyle/>
                    <a:p>
                      <a:pPr algn="l" rtl="0" fontAlgn="ctr"/>
                      <a:r>
                        <a:rPr lang="en-US" sz="2000" u="none" strike="noStrike">
                          <a:effectLst/>
                        </a:rPr>
                        <a:t>Single character</a:t>
                      </a:r>
                      <a:endParaRPr lang="en-US" sz="2000" b="0" i="0" u="none" strike="noStrike">
                        <a:solidFill>
                          <a:srgbClr val="000000"/>
                        </a:solidFill>
                        <a:effectLst/>
                        <a:latin typeface="Calibri"/>
                      </a:endParaRPr>
                    </a:p>
                  </a:txBody>
                  <a:tcPr marL="5845" marR="5845" marT="5845" marB="0" anchor="ctr"/>
                </a:tc>
                <a:tc>
                  <a:txBody>
                    <a:bodyPr/>
                    <a:lstStyle/>
                    <a:p>
                      <a:pPr algn="l" rtl="0" fontAlgn="ctr"/>
                      <a:r>
                        <a:rPr lang="en-US" sz="2000" u="none" strike="noStrike" dirty="0">
                          <a:solidFill>
                            <a:srgbClr val="C00000"/>
                          </a:solidFill>
                          <a:effectLst/>
                        </a:rPr>
                        <a:t>16</a:t>
                      </a:r>
                      <a:endParaRPr lang="en-US" sz="2000" b="0" i="0" u="none" strike="noStrike" dirty="0">
                        <a:solidFill>
                          <a:srgbClr val="C00000"/>
                        </a:solidFill>
                        <a:effectLst/>
                        <a:latin typeface="Calibri"/>
                      </a:endParaRPr>
                    </a:p>
                  </a:txBody>
                  <a:tcPr marL="5845" marR="5845" marT="5845" marB="0" anchor="ctr"/>
                </a:tc>
                <a:tc>
                  <a:txBody>
                    <a:bodyPr/>
                    <a:lstStyle/>
                    <a:p>
                      <a:pPr algn="l" rtl="0" fontAlgn="ctr"/>
                      <a:r>
                        <a:rPr lang="en-US" sz="2000" u="none" strike="noStrike">
                          <a:effectLst/>
                        </a:rPr>
                        <a:t>0 through 2</a:t>
                      </a:r>
                      <a:r>
                        <a:rPr lang="en-US" sz="2000" u="none" strike="noStrike" baseline="30000">
                          <a:effectLst/>
                        </a:rPr>
                        <a:t>16 </a:t>
                      </a:r>
                      <a:r>
                        <a:rPr lang="en-US" sz="2000" u="none" strike="noStrike">
                          <a:effectLst/>
                        </a:rPr>
                        <a:t>– 1</a:t>
                      </a:r>
                      <a:endParaRPr lang="en-US" sz="2000" b="0" i="0" u="none" strike="noStrike">
                        <a:solidFill>
                          <a:srgbClr val="000000"/>
                        </a:solidFill>
                        <a:effectLst/>
                        <a:latin typeface="Calibri"/>
                      </a:endParaRPr>
                    </a:p>
                  </a:txBody>
                  <a:tcPr marL="5845" marR="5845" marT="5845" marB="0" anchor="ctr"/>
                </a:tc>
                <a:tc>
                  <a:txBody>
                    <a:bodyPr/>
                    <a:lstStyle/>
                    <a:p>
                      <a:pPr algn="l" rtl="0" fontAlgn="ctr"/>
                      <a:r>
                        <a:rPr lang="en-US" sz="2000" u="none" strike="noStrike" dirty="0">
                          <a:solidFill>
                            <a:srgbClr val="C00000"/>
                          </a:solidFill>
                          <a:effectLst/>
                        </a:rPr>
                        <a:t>char </a:t>
                      </a:r>
                      <a:r>
                        <a:rPr lang="en-US" sz="2000" u="none" strike="noStrike" dirty="0" err="1" smtClean="0">
                          <a:solidFill>
                            <a:srgbClr val="C00000"/>
                          </a:solidFill>
                          <a:effectLst/>
                        </a:rPr>
                        <a:t>chrAns</a:t>
                      </a:r>
                      <a:r>
                        <a:rPr lang="en-US" sz="2000" u="none" strike="noStrike" dirty="0" smtClean="0">
                          <a:solidFill>
                            <a:srgbClr val="C00000"/>
                          </a:solidFill>
                          <a:effectLst/>
                        </a:rPr>
                        <a:t>;</a:t>
                      </a:r>
                      <a:endParaRPr lang="en-US" sz="2000" b="0" i="0" u="none" strike="noStrike" dirty="0">
                        <a:solidFill>
                          <a:srgbClr val="C00000"/>
                        </a:solidFill>
                        <a:effectLst/>
                        <a:latin typeface="Calibri"/>
                      </a:endParaRPr>
                    </a:p>
                  </a:txBody>
                  <a:tcPr marL="5845" marR="5845" marT="5845" marB="0" anchor="ctr"/>
                </a:tc>
                <a:extLst>
                  <a:ext uri="{0D108BD9-81ED-4DB2-BD59-A6C34878D82A}">
                    <a16:rowId xmlns:a16="http://schemas.microsoft.com/office/drawing/2014/main" xmlns="" val="10007"/>
                  </a:ext>
                </a:extLst>
              </a:tr>
              <a:tr h="316568">
                <a:tc>
                  <a:txBody>
                    <a:bodyPr/>
                    <a:lstStyle/>
                    <a:p>
                      <a:pPr algn="l" rtl="0" fontAlgn="ctr"/>
                      <a:r>
                        <a:rPr lang="en-US" sz="2000" b="1" u="none" strike="noStrike" dirty="0" err="1">
                          <a:solidFill>
                            <a:srgbClr val="FF0000"/>
                          </a:solidFill>
                          <a:effectLst/>
                        </a:rPr>
                        <a:t>bool</a:t>
                      </a:r>
                      <a:endParaRPr lang="en-US" sz="2000" b="1" i="1" u="none" strike="noStrike" dirty="0">
                        <a:solidFill>
                          <a:srgbClr val="FF0000"/>
                        </a:solidFill>
                        <a:effectLst/>
                        <a:latin typeface="Calibri"/>
                      </a:endParaRPr>
                    </a:p>
                  </a:txBody>
                  <a:tcPr marL="5845" marR="5845" marT="5845" marB="0" anchor="ctr"/>
                </a:tc>
                <a:tc>
                  <a:txBody>
                    <a:bodyPr/>
                    <a:lstStyle/>
                    <a:p>
                      <a:pPr algn="l" rtl="0" fontAlgn="ctr"/>
                      <a:r>
                        <a:rPr lang="en-US" sz="2000" u="none" strike="noStrike" dirty="0">
                          <a:effectLst/>
                        </a:rPr>
                        <a:t>Boolean</a:t>
                      </a:r>
                      <a:endParaRPr lang="en-US" sz="2000" b="0" i="0" u="none" strike="noStrike" dirty="0">
                        <a:solidFill>
                          <a:srgbClr val="000000"/>
                        </a:solidFill>
                        <a:effectLst/>
                        <a:latin typeface="Calibri"/>
                      </a:endParaRPr>
                    </a:p>
                  </a:txBody>
                  <a:tcPr marL="5845" marR="5845" marT="5845" marB="0" anchor="ctr"/>
                </a:tc>
                <a:tc>
                  <a:txBody>
                    <a:bodyPr/>
                    <a:lstStyle/>
                    <a:p>
                      <a:pPr algn="l" rtl="0" fontAlgn="ctr"/>
                      <a:r>
                        <a:rPr lang="en-US" sz="2000" u="none" strike="noStrike" dirty="0">
                          <a:solidFill>
                            <a:srgbClr val="C00000"/>
                          </a:solidFill>
                          <a:effectLst/>
                        </a:rPr>
                        <a:t>8</a:t>
                      </a:r>
                      <a:endParaRPr lang="en-US" sz="2000" b="0" i="0" u="none" strike="noStrike" dirty="0">
                        <a:solidFill>
                          <a:srgbClr val="C00000"/>
                        </a:solidFill>
                        <a:effectLst/>
                        <a:latin typeface="Calibri"/>
                      </a:endParaRPr>
                    </a:p>
                  </a:txBody>
                  <a:tcPr marL="5845" marR="5845" marT="5845" marB="0" anchor="ctr"/>
                </a:tc>
                <a:tc>
                  <a:txBody>
                    <a:bodyPr/>
                    <a:lstStyle/>
                    <a:p>
                      <a:pPr algn="l" rtl="0" fontAlgn="ctr"/>
                      <a:r>
                        <a:rPr lang="en-US" sz="2000" u="none" strike="noStrike">
                          <a:effectLst/>
                        </a:rPr>
                        <a:t>True or false</a:t>
                      </a:r>
                      <a:endParaRPr lang="en-US" sz="2000" b="0" i="0" u="none" strike="noStrike">
                        <a:solidFill>
                          <a:srgbClr val="000000"/>
                        </a:solidFill>
                        <a:effectLst/>
                        <a:latin typeface="Calibri"/>
                      </a:endParaRPr>
                    </a:p>
                  </a:txBody>
                  <a:tcPr marL="5845" marR="5845" marT="5845" marB="0" anchor="ctr"/>
                </a:tc>
                <a:tc>
                  <a:txBody>
                    <a:bodyPr/>
                    <a:lstStyle/>
                    <a:p>
                      <a:pPr algn="l" rtl="0" fontAlgn="ctr"/>
                      <a:r>
                        <a:rPr lang="en-US" sz="2000" u="none" strike="noStrike" dirty="0" err="1">
                          <a:solidFill>
                            <a:srgbClr val="C00000"/>
                          </a:solidFill>
                          <a:effectLst/>
                        </a:rPr>
                        <a:t>bool</a:t>
                      </a:r>
                      <a:r>
                        <a:rPr lang="en-US" sz="2000" u="none" strike="noStrike" dirty="0">
                          <a:solidFill>
                            <a:srgbClr val="C00000"/>
                          </a:solidFill>
                          <a:effectLst/>
                        </a:rPr>
                        <a:t> </a:t>
                      </a:r>
                      <a:r>
                        <a:rPr lang="en-US" sz="2000" u="none" strike="noStrike" dirty="0" err="1" smtClean="0">
                          <a:solidFill>
                            <a:srgbClr val="C00000"/>
                          </a:solidFill>
                          <a:effectLst/>
                        </a:rPr>
                        <a:t>bRet</a:t>
                      </a:r>
                      <a:r>
                        <a:rPr lang="en-US" sz="2000" u="none" strike="noStrike" dirty="0" smtClean="0">
                          <a:solidFill>
                            <a:srgbClr val="C00000"/>
                          </a:solidFill>
                          <a:effectLst/>
                        </a:rPr>
                        <a:t>;</a:t>
                      </a:r>
                      <a:endParaRPr lang="en-US" sz="2000" b="0" i="0" u="none" strike="noStrike" dirty="0">
                        <a:solidFill>
                          <a:srgbClr val="C00000"/>
                        </a:solidFill>
                        <a:effectLst/>
                        <a:latin typeface="Calibri"/>
                      </a:endParaRPr>
                    </a:p>
                  </a:txBody>
                  <a:tcPr marL="5845" marR="5845" marT="5845" marB="0" anchor="ctr"/>
                </a:tc>
                <a:extLst>
                  <a:ext uri="{0D108BD9-81ED-4DB2-BD59-A6C34878D82A}">
                    <a16:rowId xmlns:a16="http://schemas.microsoft.com/office/drawing/2014/main" xmlns="" val="10008"/>
                  </a:ext>
                </a:extLst>
              </a:tr>
            </a:tbl>
          </a:graphicData>
        </a:graphic>
      </p:graphicFrame>
    </p:spTree>
    <p:extLst>
      <p:ext uri="{BB962C8B-B14F-4D97-AF65-F5344CB8AC3E}">
        <p14:creationId xmlns:p14="http://schemas.microsoft.com/office/powerpoint/2010/main" val="1358572934"/>
      </p:ext>
    </p:extLst>
  </p:cSld>
  <p:clrMapOvr>
    <a:masterClrMapping/>
  </p:clrMapOvr>
  <p:transition spd="slow">
    <p:push dir="u"/>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762000"/>
            <a:ext cx="7886700" cy="4381501"/>
          </a:xfrm>
        </p:spPr>
        <p:txBody>
          <a:bodyPr>
            <a:noAutofit/>
          </a:bodyPr>
          <a:lstStyle/>
          <a:p>
            <a:pPr lvl="1">
              <a:lnSpc>
                <a:spcPct val="100000"/>
              </a:lnSpc>
            </a:pPr>
            <a:r>
              <a:rPr lang="en-US" sz="2800" dirty="0" smtClean="0">
                <a:solidFill>
                  <a:srgbClr val="FF0000"/>
                </a:solidFill>
                <a:latin typeface="+mn-lt"/>
              </a:rPr>
              <a:t>Add</a:t>
            </a:r>
            <a:r>
              <a:rPr lang="en-US" sz="2800" dirty="0" smtClean="0">
                <a:latin typeface="+mn-lt"/>
              </a:rPr>
              <a:t>: Thêm phân tử vào cuối </a:t>
            </a:r>
            <a:r>
              <a:rPr lang="en-US" sz="2800" dirty="0" err="1" smtClean="0">
                <a:latin typeface="+mn-lt"/>
              </a:rPr>
              <a:t>ArrayList</a:t>
            </a:r>
            <a:r>
              <a:rPr lang="en-US" sz="2800" dirty="0" smtClean="0">
                <a:latin typeface="+mn-lt"/>
              </a:rPr>
              <a:t> </a:t>
            </a:r>
          </a:p>
          <a:p>
            <a:pPr lvl="1">
              <a:lnSpc>
                <a:spcPct val="100000"/>
              </a:lnSpc>
            </a:pPr>
            <a:r>
              <a:rPr lang="en-US" sz="2800" dirty="0" smtClean="0">
                <a:latin typeface="+mn-lt"/>
              </a:rPr>
              <a:t>Ví dụ</a:t>
            </a:r>
          </a:p>
          <a:p>
            <a:pPr marL="914400" lvl="2" indent="0">
              <a:lnSpc>
                <a:spcPct val="100000"/>
              </a:lnSpc>
              <a:buNone/>
            </a:pPr>
            <a:r>
              <a:rPr lang="en-US" sz="2800" i="1" dirty="0" err="1" smtClean="0">
                <a:latin typeface="+mn-lt"/>
              </a:rPr>
              <a:t>ArrayList</a:t>
            </a:r>
            <a:r>
              <a:rPr lang="en-US" sz="2800" i="1" dirty="0" smtClean="0">
                <a:latin typeface="+mn-lt"/>
              </a:rPr>
              <a:t> </a:t>
            </a:r>
            <a:r>
              <a:rPr lang="en-US" sz="2800" i="1" dirty="0" err="1" smtClean="0">
                <a:latin typeface="+mn-lt"/>
              </a:rPr>
              <a:t>arrlItem</a:t>
            </a:r>
            <a:r>
              <a:rPr lang="en-US" sz="2800" i="1" dirty="0" smtClean="0">
                <a:latin typeface="+mn-lt"/>
              </a:rPr>
              <a:t> = new </a:t>
            </a:r>
            <a:r>
              <a:rPr lang="en-US" sz="2800" i="1" dirty="0" err="1" smtClean="0">
                <a:latin typeface="+mn-lt"/>
              </a:rPr>
              <a:t>ArrayList</a:t>
            </a:r>
            <a:r>
              <a:rPr lang="en-US" sz="2800" i="1" dirty="0" smtClean="0">
                <a:latin typeface="+mn-lt"/>
              </a:rPr>
              <a:t>();</a:t>
            </a:r>
          </a:p>
          <a:p>
            <a:pPr marL="914400" lvl="2" indent="0">
              <a:lnSpc>
                <a:spcPct val="100000"/>
              </a:lnSpc>
              <a:buNone/>
            </a:pPr>
            <a:r>
              <a:rPr lang="en-US" sz="2800" i="1" dirty="0" err="1"/>
              <a:t>arrlItem</a:t>
            </a:r>
            <a:r>
              <a:rPr lang="en-US" sz="2800" i="1" dirty="0" err="1" smtClean="0">
                <a:latin typeface="+mn-lt"/>
              </a:rPr>
              <a:t>.Add</a:t>
            </a:r>
            <a:r>
              <a:rPr lang="en-US" sz="2800" i="1" dirty="0" smtClean="0">
                <a:latin typeface="+mn-lt"/>
              </a:rPr>
              <a:t>(1);</a:t>
            </a:r>
          </a:p>
          <a:p>
            <a:pPr marL="914400" lvl="2" indent="0">
              <a:lnSpc>
                <a:spcPct val="100000"/>
              </a:lnSpc>
              <a:buNone/>
            </a:pPr>
            <a:r>
              <a:rPr lang="en-US" sz="2800" i="1" dirty="0" err="1"/>
              <a:t>arrlItem</a:t>
            </a:r>
            <a:r>
              <a:rPr lang="en-US" sz="2800" i="1" dirty="0" err="1" smtClean="0">
                <a:latin typeface="+mn-lt"/>
              </a:rPr>
              <a:t>.Add</a:t>
            </a:r>
            <a:r>
              <a:rPr lang="en-US" sz="2800" i="1" dirty="0" smtClean="0">
                <a:latin typeface="+mn-lt"/>
              </a:rPr>
              <a:t>(“a”);</a:t>
            </a:r>
          </a:p>
          <a:p>
            <a:pPr marL="914400" lvl="2" indent="0">
              <a:lnSpc>
                <a:spcPct val="100000"/>
              </a:lnSpc>
              <a:buNone/>
            </a:pPr>
            <a:r>
              <a:rPr lang="en-US" sz="2800" i="1" dirty="0" err="1"/>
              <a:t>arrlItem</a:t>
            </a:r>
            <a:r>
              <a:rPr lang="en-US" sz="2800" i="1" dirty="0" err="1" smtClean="0">
                <a:latin typeface="+mn-lt"/>
              </a:rPr>
              <a:t>.Add</a:t>
            </a:r>
            <a:r>
              <a:rPr lang="en-US" sz="2800" i="1" dirty="0" smtClean="0">
                <a:latin typeface="+mn-lt"/>
              </a:rPr>
              <a:t>(5);</a:t>
            </a:r>
          </a:p>
          <a:p>
            <a:pPr marL="457200" lvl="1" indent="0">
              <a:lnSpc>
                <a:spcPct val="100000"/>
              </a:lnSpc>
              <a:buNone/>
            </a:pPr>
            <a:r>
              <a:rPr lang="en-US" sz="2800" dirty="0" smtClean="0">
                <a:latin typeface="+mn-lt"/>
              </a:rPr>
              <a:t>// in các phần tử trong </a:t>
            </a:r>
            <a:r>
              <a:rPr lang="en-US" sz="2800" dirty="0" err="1" smtClean="0">
                <a:latin typeface="+mn-lt"/>
              </a:rPr>
              <a:t>ArrayList</a:t>
            </a:r>
            <a:endParaRPr lang="en-US" sz="2800" dirty="0" smtClean="0">
              <a:latin typeface="+mn-lt"/>
            </a:endParaRPr>
          </a:p>
          <a:p>
            <a:pPr marL="457200" lvl="1" indent="0">
              <a:lnSpc>
                <a:spcPct val="100000"/>
              </a:lnSpc>
              <a:buNone/>
            </a:pPr>
            <a:r>
              <a:rPr lang="en-US" sz="2800" dirty="0" err="1" smtClean="0">
                <a:latin typeface="+mn-lt"/>
              </a:rPr>
              <a:t>foreach</a:t>
            </a:r>
            <a:r>
              <a:rPr lang="en-US" sz="2800" dirty="0" smtClean="0">
                <a:latin typeface="+mn-lt"/>
              </a:rPr>
              <a:t>(object item in </a:t>
            </a:r>
            <a:r>
              <a:rPr lang="en-US" sz="2800" i="1" dirty="0" err="1"/>
              <a:t>arrlItem</a:t>
            </a:r>
            <a:r>
              <a:rPr lang="en-US" sz="2800" dirty="0" smtClean="0">
                <a:latin typeface="+mn-lt"/>
              </a:rPr>
              <a:t>)</a:t>
            </a:r>
          </a:p>
          <a:p>
            <a:pPr marL="457200" lvl="1" indent="0">
              <a:lnSpc>
                <a:spcPct val="100000"/>
              </a:lnSpc>
              <a:buNone/>
            </a:pPr>
            <a:r>
              <a:rPr lang="en-US" sz="2800" dirty="0">
                <a:latin typeface="+mn-lt"/>
              </a:rPr>
              <a:t> </a:t>
            </a:r>
            <a:r>
              <a:rPr lang="en-US" sz="2800" dirty="0" smtClean="0">
                <a:latin typeface="+mn-lt"/>
              </a:rPr>
              <a:t> </a:t>
            </a:r>
            <a:r>
              <a:rPr lang="en-US" sz="2800" dirty="0" err="1" smtClean="0">
                <a:latin typeface="+mn-lt"/>
              </a:rPr>
              <a:t>Console.Write</a:t>
            </a:r>
            <a:r>
              <a:rPr lang="en-US" sz="2800" dirty="0" smtClean="0">
                <a:latin typeface="+mn-lt"/>
              </a:rPr>
              <a:t>(item +” ”);</a:t>
            </a:r>
          </a:p>
        </p:txBody>
      </p:sp>
      <p:sp>
        <p:nvSpPr>
          <p:cNvPr id="3" name="Date Placeholder 2"/>
          <p:cNvSpPr>
            <a:spLocks noGrp="1"/>
          </p:cNvSpPr>
          <p:nvPr>
            <p:ph type="dt" sz="half" idx="10"/>
          </p:nvPr>
        </p:nvSpPr>
        <p:spPr/>
        <p:txBody>
          <a:bodyPr/>
          <a:lstStyle/>
          <a:p>
            <a:pPr>
              <a:defRPr/>
            </a:pPr>
            <a:fld id="{92BA8B05-E2A8-4906-A04D-96CF374C3548}" type="datetime1">
              <a:rPr lang="en-US" altLang="en-US" smtClean="0"/>
              <a:t>10/3/2018</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Nền tảng C# cơ bản</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40</a:t>
            </a:fld>
            <a:endParaRPr lang="en-US" altLang="en-US"/>
          </a:p>
        </p:txBody>
      </p:sp>
      <p:sp>
        <p:nvSpPr>
          <p:cNvPr id="6" name="Title 5"/>
          <p:cNvSpPr>
            <a:spLocks noGrp="1"/>
          </p:cNvSpPr>
          <p:nvPr>
            <p:ph type="title"/>
          </p:nvPr>
        </p:nvSpPr>
        <p:spPr/>
        <p:txBody>
          <a:bodyPr>
            <a:normAutofit fontScale="90000"/>
          </a:bodyPr>
          <a:lstStyle/>
          <a:p>
            <a:r>
              <a:rPr lang="en-US" sz="5400" smtClean="0"/>
              <a:t>Method</a:t>
            </a:r>
            <a:endParaRPr lang="en-US"/>
          </a:p>
        </p:txBody>
      </p:sp>
    </p:spTree>
    <p:extLst>
      <p:ext uri="{BB962C8B-B14F-4D97-AF65-F5344CB8AC3E}">
        <p14:creationId xmlns:p14="http://schemas.microsoft.com/office/powerpoint/2010/main" val="1667287951"/>
      </p:ext>
    </p:extLst>
  </p:cSld>
  <p:clrMapOvr>
    <a:masterClrMapping/>
  </p:clrMapOvr>
  <p:transition spd="slow">
    <p:push dir="u"/>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r>
              <a:rPr lang="en-US" sz="2800" i="1" dirty="0" err="1" smtClean="0">
                <a:solidFill>
                  <a:srgbClr val="FF0000"/>
                </a:solidFill>
                <a:latin typeface="+mn-lt"/>
              </a:rPr>
              <a:t>AddRange</a:t>
            </a:r>
            <a:r>
              <a:rPr lang="en-US" sz="2800" i="1" dirty="0" smtClean="0">
                <a:latin typeface="+mn-lt"/>
              </a:rPr>
              <a:t>: thêm các phần tử vào </a:t>
            </a:r>
            <a:r>
              <a:rPr lang="en-US" sz="2800" i="1" dirty="0" err="1" smtClean="0">
                <a:latin typeface="+mn-lt"/>
              </a:rPr>
              <a:t>ICollection</a:t>
            </a:r>
            <a:r>
              <a:rPr lang="en-US" sz="2800" i="1" dirty="0" smtClean="0">
                <a:latin typeface="+mn-lt"/>
              </a:rPr>
              <a:t> vào cuối </a:t>
            </a:r>
            <a:r>
              <a:rPr lang="en-US" sz="2800" i="1" dirty="0" err="1" smtClean="0">
                <a:latin typeface="+mn-lt"/>
              </a:rPr>
              <a:t>ArrayList</a:t>
            </a:r>
            <a:endParaRPr lang="en-US" sz="2800" i="1" dirty="0" smtClean="0">
              <a:latin typeface="+mn-lt"/>
            </a:endParaRPr>
          </a:p>
          <a:p>
            <a:r>
              <a:rPr lang="en-US" sz="2800" i="1" dirty="0" smtClean="0">
                <a:latin typeface="+mn-lt"/>
              </a:rPr>
              <a:t>Ví dụ</a:t>
            </a:r>
          </a:p>
          <a:p>
            <a:pPr marL="457200" lvl="1" indent="0">
              <a:buNone/>
            </a:pPr>
            <a:r>
              <a:rPr lang="en-US" sz="2800" b="1" i="1" dirty="0" err="1">
                <a:solidFill>
                  <a:srgbClr val="FF0000"/>
                </a:solidFill>
                <a:latin typeface="+mn-lt"/>
              </a:rPr>
              <a:t>ArrayList</a:t>
            </a:r>
            <a:r>
              <a:rPr lang="en-US" sz="2800" i="1" dirty="0">
                <a:solidFill>
                  <a:srgbClr val="FF0000"/>
                </a:solidFill>
                <a:latin typeface="+mn-lt"/>
              </a:rPr>
              <a:t> </a:t>
            </a:r>
            <a:r>
              <a:rPr lang="en-US" sz="2800" i="1" dirty="0" err="1"/>
              <a:t>arrlItem</a:t>
            </a:r>
            <a:r>
              <a:rPr lang="en-US" sz="2800" i="1" dirty="0"/>
              <a:t> </a:t>
            </a:r>
            <a:r>
              <a:rPr lang="en-US" sz="2800" i="1" dirty="0" smtClean="0">
                <a:solidFill>
                  <a:prstClr val="black"/>
                </a:solidFill>
                <a:latin typeface="+mn-lt"/>
              </a:rPr>
              <a:t>=</a:t>
            </a:r>
            <a:r>
              <a:rPr lang="en-US" sz="2800" i="1" dirty="0">
                <a:solidFill>
                  <a:srgbClr val="0000FF"/>
                </a:solidFill>
                <a:latin typeface="+mn-lt"/>
              </a:rPr>
              <a:t>new</a:t>
            </a:r>
            <a:r>
              <a:rPr lang="en-US" sz="2800" i="1" dirty="0">
                <a:solidFill>
                  <a:prstClr val="black"/>
                </a:solidFill>
                <a:latin typeface="+mn-lt"/>
              </a:rPr>
              <a:t> </a:t>
            </a:r>
            <a:r>
              <a:rPr lang="en-US" sz="2800" b="1" i="1" dirty="0" err="1">
                <a:solidFill>
                  <a:srgbClr val="FF0000"/>
                </a:solidFill>
                <a:latin typeface="+mn-lt"/>
              </a:rPr>
              <a:t>ArrayList</a:t>
            </a:r>
            <a:r>
              <a:rPr lang="en-US" sz="2800" i="1" dirty="0">
                <a:solidFill>
                  <a:prstClr val="black"/>
                </a:solidFill>
                <a:latin typeface="+mn-lt"/>
              </a:rPr>
              <a:t>();</a:t>
            </a:r>
          </a:p>
          <a:p>
            <a:pPr marL="457200" lvl="1" indent="0">
              <a:buNone/>
            </a:pPr>
            <a:r>
              <a:rPr lang="en-US" sz="2800" i="1" dirty="0" err="1"/>
              <a:t>arrlItem</a:t>
            </a:r>
            <a:r>
              <a:rPr lang="en-US" sz="2800" i="1" dirty="0" err="1" smtClean="0">
                <a:solidFill>
                  <a:prstClr val="black"/>
                </a:solidFill>
                <a:latin typeface="+mn-lt"/>
              </a:rPr>
              <a:t>.AddRange</a:t>
            </a:r>
            <a:r>
              <a:rPr lang="en-US" sz="2800" i="1" dirty="0" smtClean="0">
                <a:solidFill>
                  <a:prstClr val="black"/>
                </a:solidFill>
                <a:latin typeface="+mn-lt"/>
              </a:rPr>
              <a:t>(</a:t>
            </a:r>
            <a:r>
              <a:rPr lang="en-US" sz="2800" i="1" dirty="0" smtClean="0">
                <a:solidFill>
                  <a:srgbClr val="0000FF"/>
                </a:solidFill>
                <a:latin typeface="+mn-lt"/>
              </a:rPr>
              <a:t>new</a:t>
            </a:r>
            <a:r>
              <a:rPr lang="en-US" sz="2800" i="1" dirty="0" smtClean="0">
                <a:solidFill>
                  <a:prstClr val="black"/>
                </a:solidFill>
                <a:latin typeface="+mn-lt"/>
              </a:rPr>
              <a:t> </a:t>
            </a:r>
            <a:r>
              <a:rPr lang="en-US" sz="2800" i="1" dirty="0" err="1">
                <a:solidFill>
                  <a:srgbClr val="0000FF"/>
                </a:solidFill>
                <a:latin typeface="+mn-lt"/>
              </a:rPr>
              <a:t>int</a:t>
            </a:r>
            <a:r>
              <a:rPr lang="en-US" sz="2800" i="1" dirty="0">
                <a:solidFill>
                  <a:prstClr val="black"/>
                </a:solidFill>
                <a:latin typeface="+mn-lt"/>
              </a:rPr>
              <a:t>[] { 1, </a:t>
            </a:r>
            <a:r>
              <a:rPr lang="en-US" sz="2800" i="1" dirty="0" smtClean="0">
                <a:solidFill>
                  <a:prstClr val="black"/>
                </a:solidFill>
                <a:latin typeface="+mn-lt"/>
              </a:rPr>
              <a:t>1,5,4 </a:t>
            </a:r>
            <a:r>
              <a:rPr lang="en-US" sz="2800" i="1" dirty="0">
                <a:solidFill>
                  <a:prstClr val="black"/>
                </a:solidFill>
                <a:latin typeface="+mn-lt"/>
              </a:rPr>
              <a:t>});</a:t>
            </a:r>
          </a:p>
          <a:p>
            <a:pPr marL="457200" lvl="1" indent="0">
              <a:buNone/>
            </a:pPr>
            <a:r>
              <a:rPr lang="en-US" sz="2800" i="1" dirty="0" err="1">
                <a:solidFill>
                  <a:srgbClr val="0000FF"/>
                </a:solidFill>
                <a:latin typeface="+mn-lt"/>
              </a:rPr>
              <a:t>foreach</a:t>
            </a:r>
            <a:r>
              <a:rPr lang="en-US" sz="2800" i="1" dirty="0">
                <a:solidFill>
                  <a:prstClr val="black"/>
                </a:solidFill>
                <a:latin typeface="+mn-lt"/>
              </a:rPr>
              <a:t> (</a:t>
            </a:r>
            <a:r>
              <a:rPr lang="en-US" sz="2800" i="1" dirty="0" err="1">
                <a:solidFill>
                  <a:srgbClr val="0000FF"/>
                </a:solidFill>
                <a:latin typeface="+mn-lt"/>
              </a:rPr>
              <a:t>int</a:t>
            </a:r>
            <a:r>
              <a:rPr lang="en-US" sz="2800" i="1" dirty="0">
                <a:solidFill>
                  <a:prstClr val="black"/>
                </a:solidFill>
                <a:latin typeface="+mn-lt"/>
              </a:rPr>
              <a:t> value </a:t>
            </a:r>
            <a:r>
              <a:rPr lang="en-US" sz="2800" i="1" dirty="0">
                <a:solidFill>
                  <a:srgbClr val="0000FF"/>
                </a:solidFill>
                <a:latin typeface="+mn-lt"/>
              </a:rPr>
              <a:t>in</a:t>
            </a:r>
            <a:r>
              <a:rPr lang="en-US" sz="2800" i="1" dirty="0">
                <a:solidFill>
                  <a:prstClr val="black"/>
                </a:solidFill>
                <a:latin typeface="+mn-lt"/>
              </a:rPr>
              <a:t> </a:t>
            </a:r>
            <a:r>
              <a:rPr lang="en-US" sz="2800" i="1" dirty="0" err="1"/>
              <a:t>arrlItem</a:t>
            </a:r>
            <a:r>
              <a:rPr lang="en-US" sz="2800" i="1" dirty="0" smtClean="0">
                <a:solidFill>
                  <a:prstClr val="black"/>
                </a:solidFill>
                <a:latin typeface="+mn-lt"/>
              </a:rPr>
              <a:t>)</a:t>
            </a:r>
            <a:endParaRPr lang="en-US" sz="2800" i="1" dirty="0">
              <a:solidFill>
                <a:prstClr val="black"/>
              </a:solidFill>
              <a:latin typeface="+mn-lt"/>
            </a:endParaRPr>
          </a:p>
          <a:p>
            <a:pPr marL="457200" lvl="1" indent="0">
              <a:buNone/>
            </a:pPr>
            <a:r>
              <a:rPr lang="en-US" sz="2800" i="1" dirty="0">
                <a:solidFill>
                  <a:srgbClr val="2B91AF"/>
                </a:solidFill>
                <a:latin typeface="+mn-lt"/>
              </a:rPr>
              <a:t> </a:t>
            </a:r>
            <a:r>
              <a:rPr lang="en-US" sz="2800" i="1" dirty="0" err="1">
                <a:solidFill>
                  <a:srgbClr val="2B91AF"/>
                </a:solidFill>
                <a:latin typeface="+mn-lt"/>
              </a:rPr>
              <a:t>Console</a:t>
            </a:r>
            <a:r>
              <a:rPr lang="en-US" sz="2800" i="1" dirty="0" err="1">
                <a:solidFill>
                  <a:prstClr val="black"/>
                </a:solidFill>
                <a:latin typeface="+mn-lt"/>
              </a:rPr>
              <a:t>.Write</a:t>
            </a:r>
            <a:r>
              <a:rPr lang="en-US" sz="2800" i="1" dirty="0">
                <a:solidFill>
                  <a:prstClr val="black"/>
                </a:solidFill>
                <a:latin typeface="+mn-lt"/>
              </a:rPr>
              <a:t>(value+</a:t>
            </a:r>
            <a:r>
              <a:rPr lang="en-US" sz="2800" i="1" dirty="0">
                <a:solidFill>
                  <a:srgbClr val="A31515"/>
                </a:solidFill>
                <a:latin typeface="+mn-lt"/>
              </a:rPr>
              <a:t>" "</a:t>
            </a:r>
            <a:r>
              <a:rPr lang="en-US" sz="2800" i="1" dirty="0">
                <a:solidFill>
                  <a:prstClr val="black"/>
                </a:solidFill>
                <a:latin typeface="+mn-lt"/>
              </a:rPr>
              <a:t>);</a:t>
            </a:r>
          </a:p>
          <a:p>
            <a:pPr marL="457200" lvl="1" indent="0">
              <a:buNone/>
            </a:pPr>
            <a:r>
              <a:rPr lang="en-US" sz="2800" b="1" i="1" dirty="0">
                <a:solidFill>
                  <a:srgbClr val="FF0000"/>
                </a:solidFill>
                <a:latin typeface="+mn-lt"/>
              </a:rPr>
              <a:t>//Output : 1 1 </a:t>
            </a:r>
            <a:r>
              <a:rPr lang="en-US" sz="2800" b="1" i="1" dirty="0" smtClean="0">
                <a:solidFill>
                  <a:srgbClr val="FF0000"/>
                </a:solidFill>
                <a:latin typeface="+mn-lt"/>
              </a:rPr>
              <a:t>5 4</a:t>
            </a:r>
            <a:endParaRPr lang="en-US" sz="2800" i="1" dirty="0">
              <a:latin typeface="+mn-lt"/>
            </a:endParaRPr>
          </a:p>
        </p:txBody>
      </p:sp>
      <p:sp>
        <p:nvSpPr>
          <p:cNvPr id="3" name="Date Placeholder 2"/>
          <p:cNvSpPr>
            <a:spLocks noGrp="1"/>
          </p:cNvSpPr>
          <p:nvPr>
            <p:ph type="dt" sz="half" idx="10"/>
          </p:nvPr>
        </p:nvSpPr>
        <p:spPr/>
        <p:txBody>
          <a:bodyPr/>
          <a:lstStyle/>
          <a:p>
            <a:pPr>
              <a:defRPr/>
            </a:pPr>
            <a:fld id="{0E26207A-4C6D-4842-82C4-A3143530B65A}" type="datetime1">
              <a:rPr lang="en-US" altLang="en-US" smtClean="0"/>
              <a:t>10/3/2018</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Nền tảng C# cơ bản</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41</a:t>
            </a:fld>
            <a:endParaRPr lang="en-US" altLang="en-US"/>
          </a:p>
        </p:txBody>
      </p:sp>
      <p:sp>
        <p:nvSpPr>
          <p:cNvPr id="6" name="Title 5"/>
          <p:cNvSpPr>
            <a:spLocks noGrp="1"/>
          </p:cNvSpPr>
          <p:nvPr>
            <p:ph type="title"/>
          </p:nvPr>
        </p:nvSpPr>
        <p:spPr/>
        <p:txBody>
          <a:bodyPr/>
          <a:lstStyle/>
          <a:p>
            <a:r>
              <a:rPr lang="en-US" smtClean="0"/>
              <a:t>Method</a:t>
            </a:r>
            <a:endParaRPr lang="en-US"/>
          </a:p>
        </p:txBody>
      </p:sp>
    </p:spTree>
    <p:extLst>
      <p:ext uri="{BB962C8B-B14F-4D97-AF65-F5344CB8AC3E}">
        <p14:creationId xmlns:p14="http://schemas.microsoft.com/office/powerpoint/2010/main" val="2356275652"/>
      </p:ext>
    </p:extLst>
  </p:cSld>
  <p:clrMapOvr>
    <a:masterClrMapping/>
  </p:clrMapOvr>
  <p:transition spd="slow">
    <p:push dir="u"/>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r>
              <a:rPr lang="en-US" sz="2800" b="1" dirty="0" smtClean="0">
                <a:solidFill>
                  <a:srgbClr val="FF0000"/>
                </a:solidFill>
                <a:latin typeface="+mn-lt"/>
              </a:rPr>
              <a:t>Insert: </a:t>
            </a:r>
            <a:r>
              <a:rPr lang="en-US" sz="2800" dirty="0" smtClean="0">
                <a:latin typeface="+mn-lt"/>
              </a:rPr>
              <a:t>thêm giá trị phần tử vào </a:t>
            </a:r>
            <a:r>
              <a:rPr lang="en-US" sz="2800" dirty="0" err="1" smtClean="0">
                <a:latin typeface="+mn-lt"/>
              </a:rPr>
              <a:t>ArrayList</a:t>
            </a:r>
            <a:r>
              <a:rPr lang="en-US" sz="2800" dirty="0" smtClean="0">
                <a:latin typeface="+mn-lt"/>
              </a:rPr>
              <a:t> tại vị trí Index</a:t>
            </a:r>
          </a:p>
          <a:p>
            <a:pPr marL="457200" lvl="1" indent="0">
              <a:buNone/>
            </a:pPr>
            <a:r>
              <a:rPr lang="en-US" sz="2800" b="1" i="1" dirty="0" err="1">
                <a:solidFill>
                  <a:srgbClr val="FF0000"/>
                </a:solidFill>
                <a:latin typeface="+mn-lt"/>
              </a:rPr>
              <a:t>ArrayList</a:t>
            </a:r>
            <a:r>
              <a:rPr lang="en-US" sz="2800" i="1" dirty="0">
                <a:solidFill>
                  <a:srgbClr val="FF0000"/>
                </a:solidFill>
                <a:latin typeface="+mn-lt"/>
              </a:rPr>
              <a:t> </a:t>
            </a:r>
            <a:r>
              <a:rPr lang="en-US" sz="2800" i="1" dirty="0" err="1"/>
              <a:t>arrlItem</a:t>
            </a:r>
            <a:r>
              <a:rPr lang="en-US" sz="2800" i="1" dirty="0"/>
              <a:t> </a:t>
            </a:r>
            <a:r>
              <a:rPr lang="en-US" sz="2800" i="1" dirty="0" smtClean="0">
                <a:solidFill>
                  <a:prstClr val="black"/>
                </a:solidFill>
                <a:latin typeface="+mn-lt"/>
              </a:rPr>
              <a:t>=</a:t>
            </a:r>
            <a:r>
              <a:rPr lang="en-US" sz="2800" i="1" dirty="0">
                <a:solidFill>
                  <a:srgbClr val="0000FF"/>
                </a:solidFill>
                <a:latin typeface="+mn-lt"/>
              </a:rPr>
              <a:t>new</a:t>
            </a:r>
            <a:r>
              <a:rPr lang="en-US" sz="2800" i="1" dirty="0">
                <a:solidFill>
                  <a:prstClr val="black"/>
                </a:solidFill>
                <a:latin typeface="+mn-lt"/>
              </a:rPr>
              <a:t> </a:t>
            </a:r>
            <a:r>
              <a:rPr lang="en-US" sz="2800" b="1" i="1" dirty="0" err="1">
                <a:solidFill>
                  <a:srgbClr val="FF0000"/>
                </a:solidFill>
                <a:latin typeface="+mn-lt"/>
              </a:rPr>
              <a:t>ArrayList</a:t>
            </a:r>
            <a:r>
              <a:rPr lang="en-US" sz="2800" i="1" dirty="0">
                <a:solidFill>
                  <a:prstClr val="black"/>
                </a:solidFill>
                <a:latin typeface="+mn-lt"/>
              </a:rPr>
              <a:t>();</a:t>
            </a:r>
          </a:p>
          <a:p>
            <a:pPr marL="457200" lvl="1" indent="0">
              <a:buNone/>
            </a:pPr>
            <a:r>
              <a:rPr lang="en-US" sz="2800" i="1" dirty="0" err="1"/>
              <a:t>arrlItem</a:t>
            </a:r>
            <a:r>
              <a:rPr lang="en-US" sz="2800" i="1" dirty="0" err="1" smtClean="0">
                <a:solidFill>
                  <a:prstClr val="black"/>
                </a:solidFill>
                <a:latin typeface="+mn-lt"/>
              </a:rPr>
              <a:t>.AddRange</a:t>
            </a:r>
            <a:r>
              <a:rPr lang="en-US" sz="2800" i="1" dirty="0" smtClean="0">
                <a:solidFill>
                  <a:prstClr val="black"/>
                </a:solidFill>
                <a:latin typeface="+mn-lt"/>
              </a:rPr>
              <a:t>(</a:t>
            </a:r>
            <a:r>
              <a:rPr lang="en-US" sz="2800" i="1" dirty="0" smtClean="0">
                <a:solidFill>
                  <a:srgbClr val="0000FF"/>
                </a:solidFill>
                <a:latin typeface="+mn-lt"/>
              </a:rPr>
              <a:t>new</a:t>
            </a:r>
            <a:r>
              <a:rPr lang="en-US" sz="2800" i="1" dirty="0" smtClean="0">
                <a:solidFill>
                  <a:prstClr val="black"/>
                </a:solidFill>
                <a:latin typeface="+mn-lt"/>
              </a:rPr>
              <a:t> </a:t>
            </a:r>
            <a:r>
              <a:rPr lang="en-US" sz="2800" i="1" dirty="0" err="1">
                <a:solidFill>
                  <a:srgbClr val="0000FF"/>
                </a:solidFill>
                <a:latin typeface="+mn-lt"/>
              </a:rPr>
              <a:t>int</a:t>
            </a:r>
            <a:r>
              <a:rPr lang="en-US" sz="2800" i="1" dirty="0">
                <a:solidFill>
                  <a:prstClr val="black"/>
                </a:solidFill>
                <a:latin typeface="+mn-lt"/>
              </a:rPr>
              <a:t>[] { 1, 1, 4 });</a:t>
            </a:r>
          </a:p>
          <a:p>
            <a:pPr marL="457200" lvl="1" indent="0">
              <a:buNone/>
            </a:pPr>
            <a:r>
              <a:rPr lang="en-US" sz="2800" i="1" dirty="0" err="1"/>
              <a:t>arrlItem</a:t>
            </a:r>
            <a:r>
              <a:rPr lang="en-US" sz="2800" b="1" i="1" dirty="0" err="1" smtClean="0">
                <a:latin typeface="+mn-lt"/>
              </a:rPr>
              <a:t>.Insert</a:t>
            </a:r>
            <a:r>
              <a:rPr lang="en-US" sz="2800" b="1" i="1" dirty="0" smtClean="0">
                <a:latin typeface="+mn-lt"/>
              </a:rPr>
              <a:t>(1</a:t>
            </a:r>
            <a:r>
              <a:rPr lang="en-US" sz="2800" b="1" i="1" dirty="0">
                <a:latin typeface="+mn-lt"/>
              </a:rPr>
              <a:t>,</a:t>
            </a:r>
            <a:r>
              <a:rPr lang="en-US" sz="2800" b="1" i="1" dirty="0">
                <a:solidFill>
                  <a:srgbClr val="A31515"/>
                </a:solidFill>
                <a:latin typeface="+mn-lt"/>
              </a:rPr>
              <a:t>"teo"</a:t>
            </a:r>
            <a:r>
              <a:rPr lang="en-US" sz="2800" b="1" i="1" dirty="0">
                <a:solidFill>
                  <a:prstClr val="black"/>
                </a:solidFill>
                <a:latin typeface="+mn-lt"/>
              </a:rPr>
              <a:t>);</a:t>
            </a:r>
          </a:p>
          <a:p>
            <a:pPr marL="457200" lvl="1" indent="0">
              <a:buNone/>
            </a:pPr>
            <a:r>
              <a:rPr lang="en-US" sz="2800" i="1" dirty="0" err="1">
                <a:solidFill>
                  <a:srgbClr val="0000FF"/>
                </a:solidFill>
                <a:latin typeface="+mn-lt"/>
              </a:rPr>
              <a:t>foreach</a:t>
            </a:r>
            <a:r>
              <a:rPr lang="en-US" sz="2800" i="1" dirty="0">
                <a:solidFill>
                  <a:prstClr val="black"/>
                </a:solidFill>
                <a:latin typeface="+mn-lt"/>
              </a:rPr>
              <a:t> (</a:t>
            </a:r>
            <a:r>
              <a:rPr lang="en-US" sz="2800" i="1" dirty="0">
                <a:solidFill>
                  <a:srgbClr val="0000FF"/>
                </a:solidFill>
                <a:latin typeface="+mn-lt"/>
              </a:rPr>
              <a:t>object</a:t>
            </a:r>
            <a:r>
              <a:rPr lang="en-US" sz="2800" i="1" dirty="0">
                <a:solidFill>
                  <a:prstClr val="black"/>
                </a:solidFill>
                <a:latin typeface="+mn-lt"/>
              </a:rPr>
              <a:t> value </a:t>
            </a:r>
            <a:r>
              <a:rPr lang="en-US" sz="2800" i="1" dirty="0">
                <a:solidFill>
                  <a:srgbClr val="0000FF"/>
                </a:solidFill>
                <a:latin typeface="+mn-lt"/>
              </a:rPr>
              <a:t>in</a:t>
            </a:r>
            <a:r>
              <a:rPr lang="en-US" sz="2800" i="1" dirty="0">
                <a:solidFill>
                  <a:prstClr val="black"/>
                </a:solidFill>
                <a:latin typeface="+mn-lt"/>
              </a:rPr>
              <a:t> </a:t>
            </a:r>
            <a:r>
              <a:rPr lang="en-US" sz="2800" i="1" dirty="0" err="1"/>
              <a:t>arrlItem</a:t>
            </a:r>
            <a:r>
              <a:rPr lang="en-US" sz="2800" i="1" dirty="0" smtClean="0">
                <a:solidFill>
                  <a:prstClr val="black"/>
                </a:solidFill>
                <a:latin typeface="+mn-lt"/>
              </a:rPr>
              <a:t>)</a:t>
            </a:r>
            <a:endParaRPr lang="en-US" sz="2800" i="1" dirty="0">
              <a:solidFill>
                <a:prstClr val="black"/>
              </a:solidFill>
              <a:latin typeface="+mn-lt"/>
            </a:endParaRPr>
          </a:p>
          <a:p>
            <a:pPr marL="457200" lvl="1" indent="0">
              <a:buNone/>
            </a:pPr>
            <a:r>
              <a:rPr lang="en-US" sz="2800" i="1" dirty="0">
                <a:solidFill>
                  <a:srgbClr val="2B91AF"/>
                </a:solidFill>
                <a:latin typeface="+mn-lt"/>
              </a:rPr>
              <a:t> </a:t>
            </a:r>
            <a:r>
              <a:rPr lang="en-US" sz="2800" i="1" dirty="0" err="1">
                <a:solidFill>
                  <a:srgbClr val="2B91AF"/>
                </a:solidFill>
                <a:latin typeface="+mn-lt"/>
              </a:rPr>
              <a:t>Console</a:t>
            </a:r>
            <a:r>
              <a:rPr lang="en-US" sz="2800" i="1" dirty="0" err="1">
                <a:solidFill>
                  <a:prstClr val="black"/>
                </a:solidFill>
                <a:latin typeface="+mn-lt"/>
              </a:rPr>
              <a:t>.Write</a:t>
            </a:r>
            <a:r>
              <a:rPr lang="en-US" sz="2800" i="1" dirty="0">
                <a:solidFill>
                  <a:prstClr val="black"/>
                </a:solidFill>
                <a:latin typeface="+mn-lt"/>
              </a:rPr>
              <a:t>(value+</a:t>
            </a:r>
            <a:r>
              <a:rPr lang="en-US" sz="2800" i="1" dirty="0">
                <a:solidFill>
                  <a:srgbClr val="A31515"/>
                </a:solidFill>
                <a:latin typeface="+mn-lt"/>
              </a:rPr>
              <a:t>" "</a:t>
            </a:r>
            <a:r>
              <a:rPr lang="en-US" sz="2800" i="1" dirty="0">
                <a:solidFill>
                  <a:prstClr val="black"/>
                </a:solidFill>
                <a:latin typeface="+mn-lt"/>
              </a:rPr>
              <a:t>);</a:t>
            </a:r>
          </a:p>
          <a:p>
            <a:pPr marL="457200" lvl="1" indent="0">
              <a:buNone/>
            </a:pPr>
            <a:r>
              <a:rPr lang="en-US" sz="2800" b="1" i="1" dirty="0">
                <a:solidFill>
                  <a:srgbClr val="FF0000"/>
                </a:solidFill>
                <a:latin typeface="+mn-lt"/>
              </a:rPr>
              <a:t>//Output : 1 </a:t>
            </a:r>
            <a:r>
              <a:rPr lang="en-US" sz="2800" b="1" i="1" dirty="0">
                <a:solidFill>
                  <a:srgbClr val="002060"/>
                </a:solidFill>
                <a:latin typeface="+mn-lt"/>
              </a:rPr>
              <a:t>teo </a:t>
            </a:r>
            <a:r>
              <a:rPr lang="en-US" sz="2800" b="1" i="1" dirty="0">
                <a:solidFill>
                  <a:srgbClr val="FF0000"/>
                </a:solidFill>
                <a:latin typeface="+mn-lt"/>
              </a:rPr>
              <a:t>1 4</a:t>
            </a:r>
          </a:p>
          <a:p>
            <a:endParaRPr lang="en-US" sz="2800" dirty="0">
              <a:latin typeface="+mn-lt"/>
            </a:endParaRPr>
          </a:p>
        </p:txBody>
      </p:sp>
      <p:sp>
        <p:nvSpPr>
          <p:cNvPr id="3" name="Date Placeholder 2"/>
          <p:cNvSpPr>
            <a:spLocks noGrp="1"/>
          </p:cNvSpPr>
          <p:nvPr>
            <p:ph type="dt" sz="half" idx="10"/>
          </p:nvPr>
        </p:nvSpPr>
        <p:spPr/>
        <p:txBody>
          <a:bodyPr/>
          <a:lstStyle/>
          <a:p>
            <a:pPr>
              <a:defRPr/>
            </a:pPr>
            <a:fld id="{0FFBAEAC-8DC8-451C-8B81-FDC0E4E3382E}" type="datetime1">
              <a:rPr lang="en-US" altLang="en-US" smtClean="0"/>
              <a:t>10/3/2018</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Nền tảng C# cơ bản</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42</a:t>
            </a:fld>
            <a:endParaRPr lang="en-US" altLang="en-US"/>
          </a:p>
        </p:txBody>
      </p:sp>
      <p:sp>
        <p:nvSpPr>
          <p:cNvPr id="6" name="Title 5"/>
          <p:cNvSpPr>
            <a:spLocks noGrp="1"/>
          </p:cNvSpPr>
          <p:nvPr>
            <p:ph type="title"/>
          </p:nvPr>
        </p:nvSpPr>
        <p:spPr/>
        <p:txBody>
          <a:bodyPr/>
          <a:lstStyle/>
          <a:p>
            <a:r>
              <a:rPr lang="en-US" smtClean="0"/>
              <a:t>Method</a:t>
            </a:r>
            <a:endParaRPr lang="en-US"/>
          </a:p>
        </p:txBody>
      </p:sp>
    </p:spTree>
    <p:extLst>
      <p:ext uri="{BB962C8B-B14F-4D97-AF65-F5344CB8AC3E}">
        <p14:creationId xmlns:p14="http://schemas.microsoft.com/office/powerpoint/2010/main" val="3228626018"/>
      </p:ext>
    </p:extLst>
  </p:cSld>
  <p:clrMapOvr>
    <a:masterClrMapping/>
  </p:clrMapOvr>
  <p:transition spd="slow">
    <p:push dir="u"/>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647699"/>
            <a:ext cx="7886700" cy="5295901"/>
          </a:xfrm>
        </p:spPr>
        <p:txBody>
          <a:bodyPr>
            <a:noAutofit/>
          </a:bodyPr>
          <a:lstStyle/>
          <a:p>
            <a:pPr>
              <a:lnSpc>
                <a:spcPct val="100000"/>
              </a:lnSpc>
              <a:spcBef>
                <a:spcPts val="0"/>
              </a:spcBef>
            </a:pPr>
            <a:r>
              <a:rPr lang="en-US" sz="2800" b="1" dirty="0" err="1" smtClean="0">
                <a:solidFill>
                  <a:srgbClr val="FF0000"/>
                </a:solidFill>
                <a:latin typeface="+mn-lt"/>
              </a:rPr>
              <a:t>InsertRange</a:t>
            </a:r>
            <a:r>
              <a:rPr lang="en-US" sz="2800" b="1" dirty="0" smtClean="0">
                <a:solidFill>
                  <a:srgbClr val="FF0000"/>
                </a:solidFill>
                <a:latin typeface="+mn-lt"/>
              </a:rPr>
              <a:t>: </a:t>
            </a:r>
            <a:r>
              <a:rPr lang="en-US" sz="2800" dirty="0" smtClean="0">
                <a:latin typeface="+mn-lt"/>
              </a:rPr>
              <a:t>thêm vào một tập các phần tử vào </a:t>
            </a:r>
            <a:r>
              <a:rPr lang="en-US" sz="2800" dirty="0" err="1" smtClean="0">
                <a:latin typeface="+mn-lt"/>
              </a:rPr>
              <a:t>ArrayList</a:t>
            </a:r>
            <a:r>
              <a:rPr lang="en-US" sz="2800" dirty="0" smtClean="0">
                <a:latin typeface="+mn-lt"/>
              </a:rPr>
              <a:t> tại chỉ số bắt đầu được chỉ định</a:t>
            </a:r>
          </a:p>
          <a:p>
            <a:pPr>
              <a:lnSpc>
                <a:spcPct val="100000"/>
              </a:lnSpc>
              <a:spcBef>
                <a:spcPts val="0"/>
              </a:spcBef>
            </a:pPr>
            <a:r>
              <a:rPr lang="en-US" sz="2800" dirty="0" smtClean="0">
                <a:latin typeface="+mn-lt"/>
              </a:rPr>
              <a:t>Ví dụ:</a:t>
            </a:r>
          </a:p>
          <a:p>
            <a:pPr marL="457200" lvl="1" indent="0">
              <a:lnSpc>
                <a:spcPct val="100000"/>
              </a:lnSpc>
              <a:spcBef>
                <a:spcPts val="0"/>
              </a:spcBef>
              <a:buNone/>
            </a:pPr>
            <a:r>
              <a:rPr lang="en-US" sz="2800" b="1" i="1" dirty="0" err="1">
                <a:solidFill>
                  <a:srgbClr val="FF0000"/>
                </a:solidFill>
                <a:latin typeface="+mn-lt"/>
              </a:rPr>
              <a:t>ArrayList</a:t>
            </a:r>
            <a:r>
              <a:rPr lang="en-US" sz="2800" i="1" dirty="0">
                <a:solidFill>
                  <a:srgbClr val="FF0000"/>
                </a:solidFill>
                <a:latin typeface="+mn-lt"/>
              </a:rPr>
              <a:t> </a:t>
            </a:r>
            <a:r>
              <a:rPr lang="en-US" sz="2800" i="1" dirty="0" err="1"/>
              <a:t>arrlItem</a:t>
            </a:r>
            <a:r>
              <a:rPr lang="en-US" sz="2800" i="1" dirty="0"/>
              <a:t> </a:t>
            </a:r>
            <a:r>
              <a:rPr lang="en-US" sz="2800" i="1" dirty="0" smtClean="0">
                <a:solidFill>
                  <a:prstClr val="black"/>
                </a:solidFill>
                <a:latin typeface="+mn-lt"/>
              </a:rPr>
              <a:t>=</a:t>
            </a:r>
            <a:r>
              <a:rPr lang="en-US" sz="2800" i="1" dirty="0">
                <a:solidFill>
                  <a:srgbClr val="0000FF"/>
                </a:solidFill>
                <a:latin typeface="+mn-lt"/>
              </a:rPr>
              <a:t>new</a:t>
            </a:r>
            <a:r>
              <a:rPr lang="en-US" sz="2800" i="1" dirty="0">
                <a:solidFill>
                  <a:prstClr val="black"/>
                </a:solidFill>
                <a:latin typeface="+mn-lt"/>
              </a:rPr>
              <a:t> </a:t>
            </a:r>
            <a:r>
              <a:rPr lang="en-US" sz="2800" b="1" i="1" dirty="0" err="1">
                <a:solidFill>
                  <a:srgbClr val="FF0000"/>
                </a:solidFill>
                <a:latin typeface="+mn-lt"/>
              </a:rPr>
              <a:t>ArrayList</a:t>
            </a:r>
            <a:r>
              <a:rPr lang="en-US" sz="2800" i="1" dirty="0">
                <a:solidFill>
                  <a:prstClr val="black"/>
                </a:solidFill>
                <a:latin typeface="+mn-lt"/>
              </a:rPr>
              <a:t>();</a:t>
            </a:r>
          </a:p>
          <a:p>
            <a:pPr marL="457200" lvl="1" indent="0">
              <a:lnSpc>
                <a:spcPct val="100000"/>
              </a:lnSpc>
              <a:spcBef>
                <a:spcPts val="0"/>
              </a:spcBef>
              <a:buNone/>
            </a:pPr>
            <a:r>
              <a:rPr lang="en-US" sz="2800" i="1" dirty="0" err="1"/>
              <a:t>arrlItem</a:t>
            </a:r>
            <a:r>
              <a:rPr lang="en-US" sz="2800" i="1" dirty="0" err="1" smtClean="0">
                <a:solidFill>
                  <a:prstClr val="black"/>
                </a:solidFill>
                <a:latin typeface="+mn-lt"/>
              </a:rPr>
              <a:t>.AddRange</a:t>
            </a:r>
            <a:r>
              <a:rPr lang="en-US" sz="2800" i="1" dirty="0" smtClean="0">
                <a:solidFill>
                  <a:prstClr val="black"/>
                </a:solidFill>
                <a:latin typeface="+mn-lt"/>
              </a:rPr>
              <a:t>(</a:t>
            </a:r>
            <a:r>
              <a:rPr lang="en-US" sz="2800" i="1" dirty="0" smtClean="0">
                <a:solidFill>
                  <a:srgbClr val="0000FF"/>
                </a:solidFill>
                <a:latin typeface="+mn-lt"/>
              </a:rPr>
              <a:t>new</a:t>
            </a:r>
            <a:r>
              <a:rPr lang="en-US" sz="2800" i="1" dirty="0" smtClean="0">
                <a:solidFill>
                  <a:prstClr val="black"/>
                </a:solidFill>
                <a:latin typeface="+mn-lt"/>
              </a:rPr>
              <a:t> </a:t>
            </a:r>
            <a:r>
              <a:rPr lang="en-US" sz="2800" i="1" dirty="0" err="1">
                <a:solidFill>
                  <a:srgbClr val="0000FF"/>
                </a:solidFill>
                <a:latin typeface="+mn-lt"/>
              </a:rPr>
              <a:t>int</a:t>
            </a:r>
            <a:r>
              <a:rPr lang="en-US" sz="2800" i="1" dirty="0">
                <a:solidFill>
                  <a:prstClr val="black"/>
                </a:solidFill>
                <a:latin typeface="+mn-lt"/>
              </a:rPr>
              <a:t>[] { 1, 1, 4 });</a:t>
            </a:r>
          </a:p>
          <a:p>
            <a:pPr marL="457200" lvl="1" indent="0">
              <a:lnSpc>
                <a:spcPct val="100000"/>
              </a:lnSpc>
              <a:spcBef>
                <a:spcPts val="0"/>
              </a:spcBef>
              <a:buNone/>
            </a:pPr>
            <a:r>
              <a:rPr lang="en-US" sz="2800" b="1" i="1" dirty="0" err="1">
                <a:solidFill>
                  <a:srgbClr val="FF0000"/>
                </a:solidFill>
                <a:latin typeface="+mn-lt"/>
              </a:rPr>
              <a:t>ArrayList</a:t>
            </a:r>
            <a:r>
              <a:rPr lang="en-US" sz="2800" i="1" dirty="0">
                <a:solidFill>
                  <a:prstClr val="black"/>
                </a:solidFill>
                <a:latin typeface="+mn-lt"/>
              </a:rPr>
              <a:t> </a:t>
            </a:r>
            <a:r>
              <a:rPr lang="en-US" sz="2800" i="1" dirty="0" err="1">
                <a:solidFill>
                  <a:prstClr val="black"/>
                </a:solidFill>
              </a:rPr>
              <a:t>arrIEmployee</a:t>
            </a:r>
            <a:r>
              <a:rPr lang="en-US" sz="2800" i="1" dirty="0" smtClean="0">
                <a:solidFill>
                  <a:prstClr val="black"/>
                </a:solidFill>
                <a:latin typeface="+mn-lt"/>
              </a:rPr>
              <a:t>=</a:t>
            </a:r>
            <a:r>
              <a:rPr lang="en-US" sz="2800" i="1" dirty="0" smtClean="0">
                <a:solidFill>
                  <a:srgbClr val="0000FF"/>
                </a:solidFill>
                <a:latin typeface="+mn-lt"/>
              </a:rPr>
              <a:t>new</a:t>
            </a:r>
            <a:r>
              <a:rPr lang="en-US" sz="2800" i="1" dirty="0" smtClean="0">
                <a:solidFill>
                  <a:prstClr val="black"/>
                </a:solidFill>
                <a:latin typeface="+mn-lt"/>
              </a:rPr>
              <a:t> </a:t>
            </a:r>
            <a:r>
              <a:rPr lang="en-US" sz="2800" b="1" i="1" dirty="0" err="1">
                <a:solidFill>
                  <a:srgbClr val="FF0000"/>
                </a:solidFill>
                <a:latin typeface="+mn-lt"/>
              </a:rPr>
              <a:t>ArrayList</a:t>
            </a:r>
            <a:r>
              <a:rPr lang="en-US" sz="2800" i="1" dirty="0">
                <a:solidFill>
                  <a:prstClr val="black"/>
                </a:solidFill>
                <a:latin typeface="+mn-lt"/>
              </a:rPr>
              <a:t>();</a:t>
            </a:r>
          </a:p>
          <a:p>
            <a:pPr marL="457200" lvl="1" indent="0">
              <a:lnSpc>
                <a:spcPct val="100000"/>
              </a:lnSpc>
              <a:spcBef>
                <a:spcPts val="0"/>
              </a:spcBef>
              <a:buNone/>
            </a:pPr>
            <a:r>
              <a:rPr lang="en-US" sz="2800" i="1" dirty="0" err="1" smtClean="0">
                <a:solidFill>
                  <a:prstClr val="black"/>
                </a:solidFill>
                <a:latin typeface="+mn-lt"/>
              </a:rPr>
              <a:t>arrIEmployee.Add</a:t>
            </a:r>
            <a:r>
              <a:rPr lang="en-US" sz="2800" i="1" dirty="0">
                <a:solidFill>
                  <a:prstClr val="black"/>
                </a:solidFill>
                <a:latin typeface="+mn-lt"/>
              </a:rPr>
              <a:t>(</a:t>
            </a:r>
            <a:r>
              <a:rPr lang="en-US" sz="2800" i="1" dirty="0">
                <a:solidFill>
                  <a:srgbClr val="A31515"/>
                </a:solidFill>
                <a:latin typeface="+mn-lt"/>
              </a:rPr>
              <a:t>"teo"</a:t>
            </a:r>
            <a:r>
              <a:rPr lang="en-US" sz="2800" i="1" dirty="0">
                <a:solidFill>
                  <a:prstClr val="black"/>
                </a:solidFill>
                <a:latin typeface="+mn-lt"/>
              </a:rPr>
              <a:t>);</a:t>
            </a:r>
          </a:p>
          <a:p>
            <a:pPr marL="457200" lvl="1" indent="0">
              <a:lnSpc>
                <a:spcPct val="100000"/>
              </a:lnSpc>
              <a:spcBef>
                <a:spcPts val="0"/>
              </a:spcBef>
              <a:buNone/>
            </a:pPr>
            <a:r>
              <a:rPr lang="en-US" sz="2800" i="1" dirty="0" err="1">
                <a:solidFill>
                  <a:prstClr val="black"/>
                </a:solidFill>
              </a:rPr>
              <a:t>arrIEmployee</a:t>
            </a:r>
            <a:r>
              <a:rPr lang="en-US" sz="2800" i="1" dirty="0" err="1" smtClean="0">
                <a:solidFill>
                  <a:prstClr val="black"/>
                </a:solidFill>
                <a:latin typeface="+mn-lt"/>
              </a:rPr>
              <a:t>.Add</a:t>
            </a:r>
            <a:r>
              <a:rPr lang="en-US" sz="2800" i="1" dirty="0" smtClean="0">
                <a:solidFill>
                  <a:prstClr val="black"/>
                </a:solidFill>
                <a:latin typeface="+mn-lt"/>
              </a:rPr>
              <a:t>(</a:t>
            </a:r>
            <a:r>
              <a:rPr lang="en-US" sz="2800" i="1" dirty="0" smtClean="0">
                <a:solidFill>
                  <a:srgbClr val="A31515"/>
                </a:solidFill>
                <a:latin typeface="+mn-lt"/>
              </a:rPr>
              <a:t>9</a:t>
            </a:r>
            <a:r>
              <a:rPr lang="en-US" sz="2800" i="1" dirty="0">
                <a:solidFill>
                  <a:prstClr val="black"/>
                </a:solidFill>
                <a:latin typeface="+mn-lt"/>
              </a:rPr>
              <a:t>);</a:t>
            </a:r>
          </a:p>
          <a:p>
            <a:pPr marL="457200" lvl="1" indent="0">
              <a:lnSpc>
                <a:spcPct val="100000"/>
              </a:lnSpc>
              <a:spcBef>
                <a:spcPts val="0"/>
              </a:spcBef>
              <a:buNone/>
            </a:pPr>
            <a:r>
              <a:rPr lang="en-US" sz="2800" i="1" dirty="0" err="1">
                <a:solidFill>
                  <a:prstClr val="black"/>
                </a:solidFill>
              </a:rPr>
              <a:t>arrIEmployee</a:t>
            </a:r>
            <a:r>
              <a:rPr lang="en-US" sz="2800" b="1" i="1" dirty="0" err="1" smtClean="0">
                <a:solidFill>
                  <a:prstClr val="black"/>
                </a:solidFill>
                <a:latin typeface="+mn-lt"/>
              </a:rPr>
              <a:t>.</a:t>
            </a:r>
            <a:r>
              <a:rPr lang="en-US" sz="2800" b="1" i="1" dirty="0" err="1" smtClean="0">
                <a:solidFill>
                  <a:srgbClr val="FF0000"/>
                </a:solidFill>
                <a:latin typeface="+mn-lt"/>
              </a:rPr>
              <a:t>InsertRange</a:t>
            </a:r>
            <a:r>
              <a:rPr lang="en-US" sz="2800" b="1" i="1" dirty="0" smtClean="0">
                <a:solidFill>
                  <a:prstClr val="black"/>
                </a:solidFill>
                <a:latin typeface="+mn-lt"/>
              </a:rPr>
              <a:t>(</a:t>
            </a:r>
            <a:r>
              <a:rPr lang="en-US" sz="2800" b="1" i="1" dirty="0" smtClean="0">
                <a:solidFill>
                  <a:srgbClr val="FF0000"/>
                </a:solidFill>
                <a:latin typeface="+mn-lt"/>
              </a:rPr>
              <a:t>2</a:t>
            </a:r>
            <a:r>
              <a:rPr lang="en-US" sz="2800" b="1" i="1" dirty="0" smtClean="0">
                <a:solidFill>
                  <a:prstClr val="black"/>
                </a:solidFill>
                <a:latin typeface="+mn-lt"/>
              </a:rPr>
              <a:t>,arrIns); </a:t>
            </a:r>
            <a:endParaRPr lang="en-US" sz="2800" b="1" i="1" dirty="0">
              <a:solidFill>
                <a:prstClr val="black"/>
              </a:solidFill>
              <a:latin typeface="+mn-lt"/>
            </a:endParaRPr>
          </a:p>
          <a:p>
            <a:pPr marL="457200" lvl="1" indent="0">
              <a:lnSpc>
                <a:spcPct val="100000"/>
              </a:lnSpc>
              <a:spcBef>
                <a:spcPts val="0"/>
              </a:spcBef>
              <a:buNone/>
            </a:pPr>
            <a:r>
              <a:rPr lang="en-US" sz="2800" i="1" dirty="0" err="1">
                <a:solidFill>
                  <a:srgbClr val="0000FF"/>
                </a:solidFill>
                <a:latin typeface="+mn-lt"/>
              </a:rPr>
              <a:t>foreach</a:t>
            </a:r>
            <a:r>
              <a:rPr lang="en-US" sz="2800" i="1" dirty="0">
                <a:solidFill>
                  <a:prstClr val="black"/>
                </a:solidFill>
                <a:latin typeface="+mn-lt"/>
              </a:rPr>
              <a:t> (</a:t>
            </a:r>
            <a:r>
              <a:rPr lang="en-US" sz="2800" i="1" dirty="0">
                <a:solidFill>
                  <a:srgbClr val="0000FF"/>
                </a:solidFill>
                <a:latin typeface="+mn-lt"/>
              </a:rPr>
              <a:t>object</a:t>
            </a:r>
            <a:r>
              <a:rPr lang="en-US" sz="2800" i="1" dirty="0">
                <a:solidFill>
                  <a:prstClr val="black"/>
                </a:solidFill>
                <a:latin typeface="+mn-lt"/>
              </a:rPr>
              <a:t> value </a:t>
            </a:r>
            <a:r>
              <a:rPr lang="en-US" sz="2800" i="1" dirty="0">
                <a:solidFill>
                  <a:srgbClr val="0000FF"/>
                </a:solidFill>
                <a:latin typeface="+mn-lt"/>
              </a:rPr>
              <a:t>in</a:t>
            </a:r>
            <a:r>
              <a:rPr lang="en-US" sz="2800" i="1" dirty="0">
                <a:solidFill>
                  <a:prstClr val="black"/>
                </a:solidFill>
                <a:latin typeface="+mn-lt"/>
              </a:rPr>
              <a:t> </a:t>
            </a:r>
            <a:r>
              <a:rPr lang="en-US" sz="2800" i="1" dirty="0" err="1">
                <a:solidFill>
                  <a:prstClr val="black"/>
                </a:solidFill>
              </a:rPr>
              <a:t>arrIEmployee</a:t>
            </a:r>
            <a:r>
              <a:rPr lang="en-US" sz="2800" i="1" dirty="0" smtClean="0">
                <a:solidFill>
                  <a:prstClr val="black"/>
                </a:solidFill>
                <a:latin typeface="+mn-lt"/>
              </a:rPr>
              <a:t>)</a:t>
            </a:r>
            <a:endParaRPr lang="en-US" sz="2800" i="1" dirty="0">
              <a:solidFill>
                <a:prstClr val="black"/>
              </a:solidFill>
              <a:latin typeface="+mn-lt"/>
            </a:endParaRPr>
          </a:p>
          <a:p>
            <a:pPr marL="457200" lvl="1" indent="0">
              <a:lnSpc>
                <a:spcPct val="100000"/>
              </a:lnSpc>
              <a:spcBef>
                <a:spcPts val="0"/>
              </a:spcBef>
              <a:buNone/>
            </a:pPr>
            <a:r>
              <a:rPr lang="en-US" sz="2800" i="1" dirty="0">
                <a:solidFill>
                  <a:srgbClr val="2B91AF"/>
                </a:solidFill>
                <a:latin typeface="+mn-lt"/>
              </a:rPr>
              <a:t> </a:t>
            </a:r>
            <a:r>
              <a:rPr lang="en-US" sz="2800" i="1" dirty="0" err="1">
                <a:solidFill>
                  <a:srgbClr val="2B91AF"/>
                </a:solidFill>
                <a:latin typeface="+mn-lt"/>
              </a:rPr>
              <a:t>Console</a:t>
            </a:r>
            <a:r>
              <a:rPr lang="en-US" sz="2800" i="1" dirty="0" err="1">
                <a:solidFill>
                  <a:prstClr val="black"/>
                </a:solidFill>
                <a:latin typeface="+mn-lt"/>
              </a:rPr>
              <a:t>.Write</a:t>
            </a:r>
            <a:r>
              <a:rPr lang="en-US" sz="2800" i="1" dirty="0">
                <a:solidFill>
                  <a:prstClr val="black"/>
                </a:solidFill>
                <a:latin typeface="+mn-lt"/>
              </a:rPr>
              <a:t>(value+</a:t>
            </a:r>
            <a:r>
              <a:rPr lang="en-US" sz="2800" i="1" dirty="0">
                <a:solidFill>
                  <a:srgbClr val="A31515"/>
                </a:solidFill>
                <a:latin typeface="+mn-lt"/>
              </a:rPr>
              <a:t>" "</a:t>
            </a:r>
            <a:r>
              <a:rPr lang="en-US" sz="2800" i="1" dirty="0">
                <a:solidFill>
                  <a:prstClr val="black"/>
                </a:solidFill>
                <a:latin typeface="+mn-lt"/>
              </a:rPr>
              <a:t>);</a:t>
            </a:r>
          </a:p>
          <a:p>
            <a:pPr marL="457200" lvl="1" indent="0">
              <a:lnSpc>
                <a:spcPct val="100000"/>
              </a:lnSpc>
              <a:spcBef>
                <a:spcPts val="0"/>
              </a:spcBef>
              <a:buNone/>
            </a:pPr>
            <a:r>
              <a:rPr lang="en-US" sz="2800" b="1" i="1" dirty="0">
                <a:solidFill>
                  <a:srgbClr val="FF0000"/>
                </a:solidFill>
                <a:latin typeface="+mn-lt"/>
              </a:rPr>
              <a:t>//Output : 1 1 </a:t>
            </a:r>
            <a:r>
              <a:rPr lang="en-US" sz="2800" b="1" i="1" dirty="0">
                <a:solidFill>
                  <a:srgbClr val="002060"/>
                </a:solidFill>
                <a:latin typeface="+mn-lt"/>
              </a:rPr>
              <a:t>teo 9</a:t>
            </a:r>
            <a:r>
              <a:rPr lang="en-US" sz="2800" b="1" i="1" dirty="0">
                <a:solidFill>
                  <a:srgbClr val="FF0000"/>
                </a:solidFill>
                <a:latin typeface="+mn-lt"/>
              </a:rPr>
              <a:t> 4</a:t>
            </a:r>
          </a:p>
          <a:p>
            <a:pPr>
              <a:lnSpc>
                <a:spcPct val="100000"/>
              </a:lnSpc>
              <a:spcBef>
                <a:spcPts val="0"/>
              </a:spcBef>
            </a:pPr>
            <a:endParaRPr lang="en-US" sz="2800" dirty="0">
              <a:latin typeface="+mn-lt"/>
            </a:endParaRPr>
          </a:p>
        </p:txBody>
      </p:sp>
      <p:sp>
        <p:nvSpPr>
          <p:cNvPr id="3" name="Date Placeholder 2"/>
          <p:cNvSpPr>
            <a:spLocks noGrp="1"/>
          </p:cNvSpPr>
          <p:nvPr>
            <p:ph type="dt" sz="half" idx="10"/>
          </p:nvPr>
        </p:nvSpPr>
        <p:spPr/>
        <p:txBody>
          <a:bodyPr/>
          <a:lstStyle/>
          <a:p>
            <a:pPr>
              <a:defRPr/>
            </a:pPr>
            <a:fld id="{716E123F-9053-4209-A168-CD72959E09C0}" type="datetime1">
              <a:rPr lang="en-US" altLang="en-US" smtClean="0"/>
              <a:t>10/3/2018</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Nền tảng C# cơ bản</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43</a:t>
            </a:fld>
            <a:endParaRPr lang="en-US" altLang="en-US"/>
          </a:p>
        </p:txBody>
      </p:sp>
      <p:sp>
        <p:nvSpPr>
          <p:cNvPr id="6" name="Title 5"/>
          <p:cNvSpPr>
            <a:spLocks noGrp="1"/>
          </p:cNvSpPr>
          <p:nvPr>
            <p:ph type="title"/>
          </p:nvPr>
        </p:nvSpPr>
        <p:spPr/>
        <p:txBody>
          <a:bodyPr/>
          <a:lstStyle/>
          <a:p>
            <a:r>
              <a:rPr lang="en-US" smtClean="0"/>
              <a:t>Method</a:t>
            </a:r>
            <a:endParaRPr lang="en-US"/>
          </a:p>
        </p:txBody>
      </p:sp>
    </p:spTree>
    <p:extLst>
      <p:ext uri="{BB962C8B-B14F-4D97-AF65-F5344CB8AC3E}">
        <p14:creationId xmlns:p14="http://schemas.microsoft.com/office/powerpoint/2010/main" val="2136903177"/>
      </p:ext>
    </p:extLst>
  </p:cSld>
  <p:clrMapOvr>
    <a:masterClrMapping/>
  </p:clrMapOvr>
  <p:transition spd="slow">
    <p:push dir="u"/>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990600"/>
            <a:ext cx="8229600" cy="4381501"/>
          </a:xfrm>
        </p:spPr>
        <p:txBody>
          <a:bodyPr>
            <a:noAutofit/>
          </a:bodyPr>
          <a:lstStyle/>
          <a:p>
            <a:pPr>
              <a:lnSpc>
                <a:spcPct val="100000"/>
              </a:lnSpc>
            </a:pPr>
            <a:r>
              <a:rPr lang="en-US" sz="2800" b="1" dirty="0" smtClean="0">
                <a:solidFill>
                  <a:srgbClr val="FF0000"/>
                </a:solidFill>
                <a:latin typeface="+mn-lt"/>
              </a:rPr>
              <a:t>Remove: </a:t>
            </a:r>
            <a:r>
              <a:rPr lang="en-US" sz="2800" dirty="0" smtClean="0">
                <a:latin typeface="+mn-lt"/>
              </a:rPr>
              <a:t>Loại bỏ phần tử trong </a:t>
            </a:r>
            <a:r>
              <a:rPr lang="en-US" sz="2800" dirty="0" err="1" smtClean="0">
                <a:latin typeface="+mn-lt"/>
              </a:rPr>
              <a:t>ArrayList</a:t>
            </a:r>
            <a:endParaRPr lang="en-US" sz="2800" dirty="0" smtClean="0">
              <a:latin typeface="+mn-lt"/>
            </a:endParaRPr>
          </a:p>
          <a:p>
            <a:pPr>
              <a:lnSpc>
                <a:spcPct val="100000"/>
              </a:lnSpc>
            </a:pPr>
            <a:r>
              <a:rPr lang="en-US" sz="2800" dirty="0" smtClean="0">
                <a:latin typeface="+mn-lt"/>
              </a:rPr>
              <a:t>Ví dụ</a:t>
            </a:r>
          </a:p>
          <a:p>
            <a:pPr marL="457200" lvl="1" indent="0">
              <a:lnSpc>
                <a:spcPct val="100000"/>
              </a:lnSpc>
              <a:buNone/>
            </a:pPr>
            <a:r>
              <a:rPr lang="en-US" sz="2800" b="1" i="1" dirty="0" err="1">
                <a:solidFill>
                  <a:srgbClr val="FF0000"/>
                </a:solidFill>
                <a:latin typeface="+mn-lt"/>
              </a:rPr>
              <a:t>ArrayList</a:t>
            </a:r>
            <a:r>
              <a:rPr lang="en-US" sz="2800" i="1" dirty="0">
                <a:solidFill>
                  <a:prstClr val="black"/>
                </a:solidFill>
                <a:latin typeface="+mn-lt"/>
              </a:rPr>
              <a:t> </a:t>
            </a:r>
            <a:r>
              <a:rPr lang="en-US" sz="2800" i="1" dirty="0" err="1">
                <a:solidFill>
                  <a:prstClr val="black"/>
                </a:solidFill>
              </a:rPr>
              <a:t>arrIEmployee</a:t>
            </a:r>
            <a:r>
              <a:rPr lang="en-US" sz="2800" i="1" dirty="0" smtClean="0">
                <a:solidFill>
                  <a:prstClr val="black"/>
                </a:solidFill>
                <a:latin typeface="+mn-lt"/>
              </a:rPr>
              <a:t>=</a:t>
            </a:r>
            <a:r>
              <a:rPr lang="en-US" sz="2800" i="1" dirty="0" smtClean="0">
                <a:solidFill>
                  <a:srgbClr val="0000FF"/>
                </a:solidFill>
                <a:latin typeface="+mn-lt"/>
              </a:rPr>
              <a:t>new</a:t>
            </a:r>
            <a:r>
              <a:rPr lang="en-US" sz="2800" i="1" dirty="0" smtClean="0">
                <a:solidFill>
                  <a:prstClr val="black"/>
                </a:solidFill>
                <a:latin typeface="+mn-lt"/>
              </a:rPr>
              <a:t> </a:t>
            </a:r>
            <a:r>
              <a:rPr lang="en-US" sz="2800" b="1" i="1" dirty="0" err="1">
                <a:solidFill>
                  <a:srgbClr val="FF0000"/>
                </a:solidFill>
                <a:latin typeface="+mn-lt"/>
              </a:rPr>
              <a:t>ArrayList</a:t>
            </a:r>
            <a:r>
              <a:rPr lang="en-US" sz="2800" i="1" dirty="0">
                <a:solidFill>
                  <a:prstClr val="black"/>
                </a:solidFill>
                <a:latin typeface="+mn-lt"/>
              </a:rPr>
              <a:t>();</a:t>
            </a:r>
          </a:p>
          <a:p>
            <a:pPr marL="457200" lvl="1" indent="0">
              <a:lnSpc>
                <a:spcPct val="100000"/>
              </a:lnSpc>
              <a:buNone/>
            </a:pPr>
            <a:r>
              <a:rPr lang="en-US" sz="2800" i="1" dirty="0" err="1">
                <a:solidFill>
                  <a:prstClr val="black"/>
                </a:solidFill>
                <a:latin typeface="+mn-lt"/>
              </a:rPr>
              <a:t>arr.AddRange</a:t>
            </a:r>
            <a:r>
              <a:rPr lang="en-US" sz="2800" i="1" dirty="0">
                <a:solidFill>
                  <a:prstClr val="black"/>
                </a:solidFill>
                <a:latin typeface="+mn-lt"/>
              </a:rPr>
              <a:t>(</a:t>
            </a:r>
            <a:r>
              <a:rPr lang="en-US" sz="2800" i="1" dirty="0">
                <a:solidFill>
                  <a:srgbClr val="0000FF"/>
                </a:solidFill>
                <a:latin typeface="+mn-lt"/>
              </a:rPr>
              <a:t>new</a:t>
            </a:r>
            <a:r>
              <a:rPr lang="en-US" sz="2800" i="1" dirty="0">
                <a:solidFill>
                  <a:prstClr val="black"/>
                </a:solidFill>
                <a:latin typeface="+mn-lt"/>
              </a:rPr>
              <a:t> </a:t>
            </a:r>
            <a:r>
              <a:rPr lang="en-US" sz="2800" i="1" dirty="0">
                <a:solidFill>
                  <a:srgbClr val="0000FF"/>
                </a:solidFill>
                <a:latin typeface="+mn-lt"/>
              </a:rPr>
              <a:t>object</a:t>
            </a:r>
            <a:r>
              <a:rPr lang="en-US" sz="2800" i="1" dirty="0" smtClean="0">
                <a:solidFill>
                  <a:prstClr val="black"/>
                </a:solidFill>
                <a:latin typeface="+mn-lt"/>
              </a:rPr>
              <a:t>[]{ </a:t>
            </a:r>
            <a:r>
              <a:rPr lang="en-US" sz="2800" i="1" dirty="0">
                <a:solidFill>
                  <a:prstClr val="black"/>
                </a:solidFill>
                <a:latin typeface="+mn-lt"/>
              </a:rPr>
              <a:t>1, </a:t>
            </a:r>
            <a:r>
              <a:rPr lang="en-US" sz="2800" i="1" dirty="0">
                <a:solidFill>
                  <a:srgbClr val="A31515"/>
                </a:solidFill>
                <a:latin typeface="+mn-lt"/>
              </a:rPr>
              <a:t>"ti"</a:t>
            </a:r>
            <a:r>
              <a:rPr lang="en-US" sz="2800" i="1" dirty="0">
                <a:solidFill>
                  <a:prstClr val="black"/>
                </a:solidFill>
                <a:latin typeface="+mn-lt"/>
              </a:rPr>
              <a:t>, 4, </a:t>
            </a:r>
            <a:r>
              <a:rPr lang="en-US" sz="2800" i="1" dirty="0">
                <a:solidFill>
                  <a:srgbClr val="A31515"/>
                </a:solidFill>
                <a:latin typeface="+mn-lt"/>
              </a:rPr>
              <a:t>"ti"</a:t>
            </a:r>
            <a:r>
              <a:rPr lang="en-US" sz="2800" i="1" dirty="0">
                <a:solidFill>
                  <a:prstClr val="black"/>
                </a:solidFill>
                <a:latin typeface="+mn-lt"/>
              </a:rPr>
              <a:t> });</a:t>
            </a:r>
          </a:p>
          <a:p>
            <a:pPr marL="457200" lvl="1" indent="0">
              <a:lnSpc>
                <a:spcPct val="100000"/>
              </a:lnSpc>
              <a:buNone/>
            </a:pPr>
            <a:r>
              <a:rPr lang="en-US" sz="2800" i="1" dirty="0" err="1">
                <a:solidFill>
                  <a:prstClr val="black"/>
                </a:solidFill>
              </a:rPr>
              <a:t>arrIEmployee</a:t>
            </a:r>
            <a:r>
              <a:rPr lang="en-US" sz="2800" i="1" dirty="0" err="1" smtClean="0">
                <a:solidFill>
                  <a:prstClr val="black"/>
                </a:solidFill>
                <a:latin typeface="+mn-lt"/>
              </a:rPr>
              <a:t>.Remove</a:t>
            </a:r>
            <a:r>
              <a:rPr lang="en-US" sz="2800" i="1" dirty="0">
                <a:solidFill>
                  <a:prstClr val="black"/>
                </a:solidFill>
                <a:latin typeface="+mn-lt"/>
              </a:rPr>
              <a:t>(</a:t>
            </a:r>
            <a:r>
              <a:rPr lang="en-US" sz="2800" i="1" dirty="0">
                <a:solidFill>
                  <a:srgbClr val="A31515"/>
                </a:solidFill>
                <a:latin typeface="+mn-lt"/>
              </a:rPr>
              <a:t>"ti"</a:t>
            </a:r>
            <a:r>
              <a:rPr lang="en-US" sz="2800" i="1" dirty="0">
                <a:solidFill>
                  <a:prstClr val="black"/>
                </a:solidFill>
                <a:latin typeface="+mn-lt"/>
              </a:rPr>
              <a:t>);</a:t>
            </a:r>
          </a:p>
          <a:p>
            <a:pPr marL="457200" lvl="1" indent="0">
              <a:lnSpc>
                <a:spcPct val="100000"/>
              </a:lnSpc>
              <a:buNone/>
            </a:pPr>
            <a:r>
              <a:rPr lang="en-US" sz="2800" i="1" dirty="0" err="1">
                <a:solidFill>
                  <a:prstClr val="black"/>
                </a:solidFill>
              </a:rPr>
              <a:t>arrIEmployee</a:t>
            </a:r>
            <a:r>
              <a:rPr lang="en-US" sz="2800" i="1" dirty="0" err="1" smtClean="0">
                <a:solidFill>
                  <a:prstClr val="black"/>
                </a:solidFill>
                <a:latin typeface="+mn-lt"/>
              </a:rPr>
              <a:t>.Remove</a:t>
            </a:r>
            <a:r>
              <a:rPr lang="en-US" sz="2800" i="1" dirty="0" smtClean="0">
                <a:solidFill>
                  <a:prstClr val="black"/>
                </a:solidFill>
                <a:latin typeface="+mn-lt"/>
              </a:rPr>
              <a:t>(1</a:t>
            </a:r>
            <a:r>
              <a:rPr lang="en-US" sz="2800" i="1" dirty="0">
                <a:solidFill>
                  <a:prstClr val="black"/>
                </a:solidFill>
                <a:latin typeface="+mn-lt"/>
              </a:rPr>
              <a:t>);</a:t>
            </a:r>
          </a:p>
          <a:p>
            <a:pPr marL="457200" lvl="1" indent="0">
              <a:lnSpc>
                <a:spcPct val="100000"/>
              </a:lnSpc>
              <a:buNone/>
            </a:pPr>
            <a:r>
              <a:rPr lang="en-US" sz="2800" i="1" dirty="0" err="1">
                <a:solidFill>
                  <a:srgbClr val="0000FF"/>
                </a:solidFill>
                <a:latin typeface="+mn-lt"/>
              </a:rPr>
              <a:t>foreach</a:t>
            </a:r>
            <a:r>
              <a:rPr lang="en-US" sz="2800" i="1" dirty="0">
                <a:solidFill>
                  <a:prstClr val="black"/>
                </a:solidFill>
                <a:latin typeface="+mn-lt"/>
              </a:rPr>
              <a:t> (</a:t>
            </a:r>
            <a:r>
              <a:rPr lang="en-US" sz="2800" i="1" dirty="0">
                <a:solidFill>
                  <a:srgbClr val="0000FF"/>
                </a:solidFill>
                <a:latin typeface="+mn-lt"/>
              </a:rPr>
              <a:t>object</a:t>
            </a:r>
            <a:r>
              <a:rPr lang="en-US" sz="2800" i="1" dirty="0">
                <a:solidFill>
                  <a:prstClr val="black"/>
                </a:solidFill>
                <a:latin typeface="+mn-lt"/>
              </a:rPr>
              <a:t> value </a:t>
            </a:r>
            <a:r>
              <a:rPr lang="en-US" sz="2800" i="1" dirty="0">
                <a:solidFill>
                  <a:srgbClr val="0000FF"/>
                </a:solidFill>
                <a:latin typeface="+mn-lt"/>
              </a:rPr>
              <a:t>in</a:t>
            </a:r>
            <a:r>
              <a:rPr lang="en-US" sz="2800" i="1" dirty="0">
                <a:solidFill>
                  <a:prstClr val="black"/>
                </a:solidFill>
                <a:latin typeface="+mn-lt"/>
              </a:rPr>
              <a:t> </a:t>
            </a:r>
            <a:r>
              <a:rPr lang="en-US" sz="2800" i="1" dirty="0" err="1">
                <a:solidFill>
                  <a:prstClr val="black"/>
                </a:solidFill>
              </a:rPr>
              <a:t>arrIEmployee</a:t>
            </a:r>
            <a:r>
              <a:rPr lang="en-US" sz="2800" i="1" dirty="0" smtClean="0">
                <a:solidFill>
                  <a:prstClr val="black"/>
                </a:solidFill>
                <a:latin typeface="+mn-lt"/>
              </a:rPr>
              <a:t>)</a:t>
            </a:r>
            <a:endParaRPr lang="en-US" sz="2800" i="1" dirty="0">
              <a:solidFill>
                <a:prstClr val="black"/>
              </a:solidFill>
              <a:latin typeface="+mn-lt"/>
            </a:endParaRPr>
          </a:p>
          <a:p>
            <a:pPr marL="457200" lvl="1" indent="0">
              <a:lnSpc>
                <a:spcPct val="100000"/>
              </a:lnSpc>
              <a:buNone/>
            </a:pPr>
            <a:r>
              <a:rPr lang="en-US" sz="2800" i="1" dirty="0">
                <a:solidFill>
                  <a:prstClr val="black"/>
                </a:solidFill>
                <a:latin typeface="+mn-lt"/>
              </a:rPr>
              <a:t>  </a:t>
            </a:r>
            <a:r>
              <a:rPr lang="en-US" sz="2800" i="1" dirty="0" err="1">
                <a:solidFill>
                  <a:srgbClr val="2B91AF"/>
                </a:solidFill>
                <a:latin typeface="+mn-lt"/>
              </a:rPr>
              <a:t>Console</a:t>
            </a:r>
            <a:r>
              <a:rPr lang="en-US" sz="2800" i="1" dirty="0" err="1">
                <a:solidFill>
                  <a:prstClr val="black"/>
                </a:solidFill>
                <a:latin typeface="+mn-lt"/>
              </a:rPr>
              <a:t>.Write</a:t>
            </a:r>
            <a:r>
              <a:rPr lang="en-US" sz="2800" i="1" dirty="0">
                <a:solidFill>
                  <a:prstClr val="black"/>
                </a:solidFill>
                <a:latin typeface="+mn-lt"/>
              </a:rPr>
              <a:t>(value+</a:t>
            </a:r>
            <a:r>
              <a:rPr lang="en-US" sz="2800" i="1" dirty="0">
                <a:solidFill>
                  <a:srgbClr val="A31515"/>
                </a:solidFill>
                <a:latin typeface="+mn-lt"/>
              </a:rPr>
              <a:t>" "</a:t>
            </a:r>
            <a:r>
              <a:rPr lang="en-US" sz="2800" i="1" dirty="0">
                <a:solidFill>
                  <a:prstClr val="black"/>
                </a:solidFill>
                <a:latin typeface="+mn-lt"/>
              </a:rPr>
              <a:t>);</a:t>
            </a:r>
          </a:p>
          <a:p>
            <a:pPr marL="457200" lvl="1" indent="0">
              <a:lnSpc>
                <a:spcPct val="100000"/>
              </a:lnSpc>
              <a:buNone/>
            </a:pPr>
            <a:r>
              <a:rPr lang="en-US" sz="2800" b="1" i="1" dirty="0">
                <a:solidFill>
                  <a:srgbClr val="FF0000"/>
                </a:solidFill>
                <a:latin typeface="+mn-lt"/>
              </a:rPr>
              <a:t>//Output : 4 ti</a:t>
            </a:r>
          </a:p>
          <a:p>
            <a:pPr lvl="1">
              <a:lnSpc>
                <a:spcPct val="100000"/>
              </a:lnSpc>
            </a:pPr>
            <a:endParaRPr lang="en-US" sz="2800" dirty="0">
              <a:latin typeface="+mn-lt"/>
            </a:endParaRPr>
          </a:p>
        </p:txBody>
      </p:sp>
      <p:sp>
        <p:nvSpPr>
          <p:cNvPr id="3" name="Date Placeholder 2"/>
          <p:cNvSpPr>
            <a:spLocks noGrp="1"/>
          </p:cNvSpPr>
          <p:nvPr>
            <p:ph type="dt" sz="half" idx="10"/>
          </p:nvPr>
        </p:nvSpPr>
        <p:spPr/>
        <p:txBody>
          <a:bodyPr/>
          <a:lstStyle/>
          <a:p>
            <a:pPr>
              <a:defRPr/>
            </a:pPr>
            <a:fld id="{1123E3C9-A05A-4CBC-B39A-3421AD292E17}" type="datetime1">
              <a:rPr lang="en-US" altLang="en-US" smtClean="0"/>
              <a:t>10/3/2018</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Nền tảng C# cơ bản</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44</a:t>
            </a:fld>
            <a:endParaRPr lang="en-US" altLang="en-US"/>
          </a:p>
        </p:txBody>
      </p:sp>
      <p:sp>
        <p:nvSpPr>
          <p:cNvPr id="6" name="Title 5"/>
          <p:cNvSpPr>
            <a:spLocks noGrp="1"/>
          </p:cNvSpPr>
          <p:nvPr>
            <p:ph type="title"/>
          </p:nvPr>
        </p:nvSpPr>
        <p:spPr/>
        <p:txBody>
          <a:bodyPr/>
          <a:lstStyle/>
          <a:p>
            <a:r>
              <a:rPr lang="en-US" smtClean="0"/>
              <a:t>Method</a:t>
            </a:r>
            <a:endParaRPr lang="en-US"/>
          </a:p>
        </p:txBody>
      </p:sp>
    </p:spTree>
    <p:extLst>
      <p:ext uri="{BB962C8B-B14F-4D97-AF65-F5344CB8AC3E}">
        <p14:creationId xmlns:p14="http://schemas.microsoft.com/office/powerpoint/2010/main" val="2971743951"/>
      </p:ext>
    </p:extLst>
  </p:cSld>
  <p:clrMapOvr>
    <a:masterClrMapping/>
  </p:clrMapOvr>
  <p:transition spd="slow">
    <p:push dir="u"/>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990600"/>
            <a:ext cx="8229600" cy="4381501"/>
          </a:xfrm>
        </p:spPr>
        <p:txBody>
          <a:bodyPr>
            <a:noAutofit/>
          </a:bodyPr>
          <a:lstStyle/>
          <a:p>
            <a:pPr>
              <a:lnSpc>
                <a:spcPct val="100000"/>
              </a:lnSpc>
            </a:pPr>
            <a:r>
              <a:rPr lang="en-US" sz="2800" b="1" dirty="0" err="1" smtClean="0">
                <a:solidFill>
                  <a:srgbClr val="FF0000"/>
                </a:solidFill>
                <a:latin typeface="+mn-lt"/>
              </a:rPr>
              <a:t>RemoveAt</a:t>
            </a:r>
            <a:r>
              <a:rPr lang="en-US" sz="2800" b="1" dirty="0" smtClean="0">
                <a:solidFill>
                  <a:srgbClr val="FF0000"/>
                </a:solidFill>
                <a:latin typeface="+mn-lt"/>
              </a:rPr>
              <a:t>: </a:t>
            </a:r>
            <a:r>
              <a:rPr lang="en-US" sz="2800" dirty="0" smtClean="0">
                <a:latin typeface="+mn-lt"/>
              </a:rPr>
              <a:t>Loại bỏ phần tử trong </a:t>
            </a:r>
            <a:r>
              <a:rPr lang="en-US" sz="2800" dirty="0" err="1" smtClean="0">
                <a:latin typeface="+mn-lt"/>
              </a:rPr>
              <a:t>ArrayList</a:t>
            </a:r>
            <a:r>
              <a:rPr lang="en-US" sz="2800" dirty="0" smtClean="0">
                <a:latin typeface="+mn-lt"/>
              </a:rPr>
              <a:t> tại chỉ số được chỉ định trong  </a:t>
            </a:r>
            <a:r>
              <a:rPr lang="en-US" sz="2800" dirty="0" err="1" smtClean="0">
                <a:latin typeface="+mn-lt"/>
              </a:rPr>
              <a:t>ArrayList</a:t>
            </a:r>
            <a:endParaRPr lang="en-US" sz="2800" dirty="0" smtClean="0">
              <a:latin typeface="+mn-lt"/>
            </a:endParaRPr>
          </a:p>
          <a:p>
            <a:pPr>
              <a:lnSpc>
                <a:spcPct val="100000"/>
              </a:lnSpc>
            </a:pPr>
            <a:r>
              <a:rPr lang="en-US" sz="2800" dirty="0" smtClean="0">
                <a:latin typeface="+mn-lt"/>
              </a:rPr>
              <a:t>Ví dụ</a:t>
            </a:r>
          </a:p>
          <a:p>
            <a:pPr marL="0" indent="0">
              <a:lnSpc>
                <a:spcPct val="100000"/>
              </a:lnSpc>
              <a:buNone/>
            </a:pPr>
            <a:r>
              <a:rPr lang="en-US" sz="2800" b="1" dirty="0">
                <a:solidFill>
                  <a:srgbClr val="FF0000"/>
                </a:solidFill>
                <a:latin typeface="+mn-lt"/>
              </a:rPr>
              <a:t> </a:t>
            </a:r>
            <a:r>
              <a:rPr lang="en-US" sz="2800" b="1" dirty="0" smtClean="0">
                <a:solidFill>
                  <a:srgbClr val="FF0000"/>
                </a:solidFill>
                <a:latin typeface="+mn-lt"/>
              </a:rPr>
              <a:t>      </a:t>
            </a:r>
            <a:r>
              <a:rPr lang="en-US" sz="2800" b="1" dirty="0" err="1" smtClean="0">
                <a:solidFill>
                  <a:srgbClr val="FF0000"/>
                </a:solidFill>
                <a:latin typeface="+mn-lt"/>
              </a:rPr>
              <a:t>ArrayList</a:t>
            </a:r>
            <a:r>
              <a:rPr lang="en-US" sz="2800" dirty="0" smtClean="0">
                <a:solidFill>
                  <a:prstClr val="black"/>
                </a:solidFill>
                <a:latin typeface="+mn-lt"/>
              </a:rPr>
              <a:t> </a:t>
            </a:r>
            <a:r>
              <a:rPr lang="en-US" sz="2800" i="1" dirty="0" err="1">
                <a:solidFill>
                  <a:prstClr val="black"/>
                </a:solidFill>
              </a:rPr>
              <a:t>arrIEmployee</a:t>
            </a:r>
            <a:r>
              <a:rPr lang="en-US" sz="2800" dirty="0" smtClean="0">
                <a:solidFill>
                  <a:prstClr val="black"/>
                </a:solidFill>
                <a:latin typeface="+mn-lt"/>
              </a:rPr>
              <a:t>=</a:t>
            </a:r>
            <a:r>
              <a:rPr lang="en-US" sz="2800" dirty="0" smtClean="0">
                <a:solidFill>
                  <a:srgbClr val="0000FF"/>
                </a:solidFill>
                <a:latin typeface="+mn-lt"/>
              </a:rPr>
              <a:t>new</a:t>
            </a:r>
            <a:r>
              <a:rPr lang="en-US" sz="2800" dirty="0" smtClean="0">
                <a:solidFill>
                  <a:prstClr val="black"/>
                </a:solidFill>
                <a:latin typeface="+mn-lt"/>
              </a:rPr>
              <a:t> </a:t>
            </a:r>
            <a:r>
              <a:rPr lang="en-US" sz="2800" b="1" dirty="0" err="1">
                <a:solidFill>
                  <a:srgbClr val="FF0000"/>
                </a:solidFill>
                <a:latin typeface="+mn-lt"/>
              </a:rPr>
              <a:t>ArrayList</a:t>
            </a:r>
            <a:r>
              <a:rPr lang="en-US" sz="2800" dirty="0">
                <a:solidFill>
                  <a:prstClr val="black"/>
                </a:solidFill>
                <a:latin typeface="+mn-lt"/>
              </a:rPr>
              <a:t>();</a:t>
            </a:r>
          </a:p>
          <a:p>
            <a:pPr marL="457200" lvl="1" indent="0">
              <a:lnSpc>
                <a:spcPct val="100000"/>
              </a:lnSpc>
              <a:buNone/>
            </a:pPr>
            <a:r>
              <a:rPr lang="en-US" sz="2800" i="1" dirty="0" err="1">
                <a:solidFill>
                  <a:prstClr val="black"/>
                </a:solidFill>
              </a:rPr>
              <a:t>arrIEmployee</a:t>
            </a:r>
            <a:r>
              <a:rPr lang="en-US" sz="2800" i="1" dirty="0" err="1" smtClean="0">
                <a:solidFill>
                  <a:prstClr val="black"/>
                </a:solidFill>
                <a:latin typeface="+mn-lt"/>
              </a:rPr>
              <a:t>.AddRange</a:t>
            </a:r>
            <a:r>
              <a:rPr lang="en-US" sz="2800" i="1" dirty="0" smtClean="0">
                <a:solidFill>
                  <a:prstClr val="black"/>
                </a:solidFill>
                <a:latin typeface="+mn-lt"/>
              </a:rPr>
              <a:t>(</a:t>
            </a:r>
            <a:r>
              <a:rPr lang="en-US" sz="2800" i="1" dirty="0" smtClean="0">
                <a:solidFill>
                  <a:srgbClr val="0000FF"/>
                </a:solidFill>
                <a:latin typeface="+mn-lt"/>
              </a:rPr>
              <a:t>new</a:t>
            </a:r>
            <a:r>
              <a:rPr lang="en-US" sz="2800" i="1" dirty="0" smtClean="0">
                <a:solidFill>
                  <a:prstClr val="black"/>
                </a:solidFill>
                <a:latin typeface="+mn-lt"/>
              </a:rPr>
              <a:t> </a:t>
            </a:r>
            <a:r>
              <a:rPr lang="en-US" sz="2800" i="1" dirty="0">
                <a:solidFill>
                  <a:srgbClr val="0000FF"/>
                </a:solidFill>
                <a:latin typeface="+mn-lt"/>
              </a:rPr>
              <a:t>object</a:t>
            </a:r>
            <a:r>
              <a:rPr lang="en-US" sz="2800" i="1" dirty="0">
                <a:solidFill>
                  <a:prstClr val="black"/>
                </a:solidFill>
                <a:latin typeface="+mn-lt"/>
              </a:rPr>
              <a:t>[] </a:t>
            </a:r>
            <a:r>
              <a:rPr lang="en-US" sz="2800" i="1" dirty="0" smtClean="0">
                <a:solidFill>
                  <a:prstClr val="black"/>
                </a:solidFill>
                <a:latin typeface="+mn-lt"/>
              </a:rPr>
              <a:t>{ </a:t>
            </a:r>
            <a:r>
              <a:rPr lang="en-US" sz="2800" i="1" dirty="0">
                <a:solidFill>
                  <a:prstClr val="black"/>
                </a:solidFill>
                <a:latin typeface="+mn-lt"/>
              </a:rPr>
              <a:t>1, </a:t>
            </a:r>
            <a:r>
              <a:rPr lang="en-US" sz="2800" i="1" dirty="0">
                <a:solidFill>
                  <a:srgbClr val="A31515"/>
                </a:solidFill>
                <a:latin typeface="+mn-lt"/>
              </a:rPr>
              <a:t>"teo"</a:t>
            </a:r>
            <a:r>
              <a:rPr lang="en-US" sz="2800" i="1" dirty="0">
                <a:solidFill>
                  <a:prstClr val="black"/>
                </a:solidFill>
                <a:latin typeface="+mn-lt"/>
              </a:rPr>
              <a:t>, 4, </a:t>
            </a:r>
            <a:r>
              <a:rPr lang="en-US" sz="2800" i="1" dirty="0">
                <a:solidFill>
                  <a:srgbClr val="A31515"/>
                </a:solidFill>
                <a:latin typeface="+mn-lt"/>
              </a:rPr>
              <a:t>"ti"</a:t>
            </a:r>
            <a:r>
              <a:rPr lang="en-US" sz="2800" i="1" dirty="0">
                <a:solidFill>
                  <a:prstClr val="black"/>
                </a:solidFill>
                <a:latin typeface="+mn-lt"/>
              </a:rPr>
              <a:t> });</a:t>
            </a:r>
          </a:p>
          <a:p>
            <a:pPr marL="457200" lvl="1" indent="0">
              <a:lnSpc>
                <a:spcPct val="100000"/>
              </a:lnSpc>
              <a:buNone/>
            </a:pPr>
            <a:r>
              <a:rPr lang="en-US" sz="2800" i="1" dirty="0" err="1">
                <a:solidFill>
                  <a:prstClr val="black"/>
                </a:solidFill>
              </a:rPr>
              <a:t>arrIEmployee</a:t>
            </a:r>
            <a:r>
              <a:rPr lang="en-US" sz="2800" i="1" dirty="0" err="1" smtClean="0">
                <a:solidFill>
                  <a:prstClr val="black"/>
                </a:solidFill>
                <a:latin typeface="+mn-lt"/>
              </a:rPr>
              <a:t>.RemoveAt</a:t>
            </a:r>
            <a:r>
              <a:rPr lang="en-US" sz="2800" i="1" dirty="0" smtClean="0">
                <a:solidFill>
                  <a:prstClr val="black"/>
                </a:solidFill>
                <a:latin typeface="+mn-lt"/>
              </a:rPr>
              <a:t>(</a:t>
            </a:r>
            <a:r>
              <a:rPr lang="en-US" sz="2800" b="1" i="1" dirty="0" smtClean="0">
                <a:solidFill>
                  <a:srgbClr val="FF0000"/>
                </a:solidFill>
                <a:latin typeface="+mn-lt"/>
              </a:rPr>
              <a:t>0</a:t>
            </a:r>
            <a:r>
              <a:rPr lang="en-US" sz="2800" i="1" dirty="0">
                <a:solidFill>
                  <a:prstClr val="black"/>
                </a:solidFill>
                <a:latin typeface="+mn-lt"/>
              </a:rPr>
              <a:t>);</a:t>
            </a:r>
          </a:p>
          <a:p>
            <a:pPr marL="457200" lvl="1" indent="0">
              <a:lnSpc>
                <a:spcPct val="100000"/>
              </a:lnSpc>
              <a:buNone/>
            </a:pPr>
            <a:r>
              <a:rPr lang="en-US" sz="2800" i="1" dirty="0" err="1">
                <a:solidFill>
                  <a:srgbClr val="0000FF"/>
                </a:solidFill>
                <a:latin typeface="+mn-lt"/>
              </a:rPr>
              <a:t>foreach</a:t>
            </a:r>
            <a:r>
              <a:rPr lang="en-US" sz="2800" i="1" dirty="0">
                <a:solidFill>
                  <a:prstClr val="black"/>
                </a:solidFill>
                <a:latin typeface="+mn-lt"/>
              </a:rPr>
              <a:t> (</a:t>
            </a:r>
            <a:r>
              <a:rPr lang="en-US" sz="2800" i="1" dirty="0">
                <a:solidFill>
                  <a:srgbClr val="0000FF"/>
                </a:solidFill>
                <a:latin typeface="+mn-lt"/>
              </a:rPr>
              <a:t>object</a:t>
            </a:r>
            <a:r>
              <a:rPr lang="en-US" sz="2800" i="1" dirty="0">
                <a:solidFill>
                  <a:prstClr val="black"/>
                </a:solidFill>
                <a:latin typeface="+mn-lt"/>
              </a:rPr>
              <a:t> value </a:t>
            </a:r>
            <a:r>
              <a:rPr lang="en-US" sz="2800" i="1" dirty="0">
                <a:solidFill>
                  <a:srgbClr val="0000FF"/>
                </a:solidFill>
                <a:latin typeface="+mn-lt"/>
              </a:rPr>
              <a:t>in</a:t>
            </a:r>
            <a:r>
              <a:rPr lang="en-US" sz="2800" i="1" dirty="0">
                <a:solidFill>
                  <a:prstClr val="black"/>
                </a:solidFill>
                <a:latin typeface="+mn-lt"/>
              </a:rPr>
              <a:t> </a:t>
            </a:r>
            <a:r>
              <a:rPr lang="en-US" sz="2800" i="1" dirty="0" err="1">
                <a:solidFill>
                  <a:prstClr val="black"/>
                </a:solidFill>
              </a:rPr>
              <a:t>arrIEmployee</a:t>
            </a:r>
            <a:r>
              <a:rPr lang="en-US" sz="2800" i="1" dirty="0" smtClean="0">
                <a:solidFill>
                  <a:prstClr val="black"/>
                </a:solidFill>
                <a:latin typeface="+mn-lt"/>
              </a:rPr>
              <a:t>)</a:t>
            </a:r>
            <a:endParaRPr lang="en-US" sz="2800" i="1" dirty="0">
              <a:solidFill>
                <a:prstClr val="black"/>
              </a:solidFill>
              <a:latin typeface="+mn-lt"/>
            </a:endParaRPr>
          </a:p>
          <a:p>
            <a:pPr marL="457200" lvl="1" indent="0">
              <a:lnSpc>
                <a:spcPct val="100000"/>
              </a:lnSpc>
              <a:buNone/>
            </a:pPr>
            <a:r>
              <a:rPr lang="en-US" sz="2800" i="1" dirty="0">
                <a:solidFill>
                  <a:prstClr val="black"/>
                </a:solidFill>
                <a:latin typeface="+mn-lt"/>
              </a:rPr>
              <a:t>  </a:t>
            </a:r>
            <a:r>
              <a:rPr lang="en-US" sz="2800" i="1" dirty="0" err="1">
                <a:solidFill>
                  <a:srgbClr val="2B91AF"/>
                </a:solidFill>
                <a:latin typeface="+mn-lt"/>
              </a:rPr>
              <a:t>Console</a:t>
            </a:r>
            <a:r>
              <a:rPr lang="en-US" sz="2800" i="1" dirty="0" err="1">
                <a:solidFill>
                  <a:prstClr val="black"/>
                </a:solidFill>
                <a:latin typeface="+mn-lt"/>
              </a:rPr>
              <a:t>.Write</a:t>
            </a:r>
            <a:r>
              <a:rPr lang="en-US" sz="2800" i="1" dirty="0">
                <a:solidFill>
                  <a:prstClr val="black"/>
                </a:solidFill>
                <a:latin typeface="+mn-lt"/>
              </a:rPr>
              <a:t>(value+</a:t>
            </a:r>
            <a:r>
              <a:rPr lang="en-US" sz="2800" i="1" dirty="0">
                <a:solidFill>
                  <a:srgbClr val="A31515"/>
                </a:solidFill>
                <a:latin typeface="+mn-lt"/>
              </a:rPr>
              <a:t>" "</a:t>
            </a:r>
            <a:r>
              <a:rPr lang="en-US" sz="2800" i="1" dirty="0">
                <a:solidFill>
                  <a:prstClr val="black"/>
                </a:solidFill>
                <a:latin typeface="+mn-lt"/>
              </a:rPr>
              <a:t>);</a:t>
            </a:r>
          </a:p>
          <a:p>
            <a:pPr marL="457200" lvl="1" indent="0">
              <a:lnSpc>
                <a:spcPct val="100000"/>
              </a:lnSpc>
              <a:buNone/>
            </a:pPr>
            <a:r>
              <a:rPr lang="en-US" sz="2800" b="1" i="1" dirty="0">
                <a:solidFill>
                  <a:srgbClr val="FF0000"/>
                </a:solidFill>
                <a:latin typeface="+mn-lt"/>
              </a:rPr>
              <a:t>//Output : teo 4 ti</a:t>
            </a:r>
          </a:p>
          <a:p>
            <a:pPr lvl="1">
              <a:lnSpc>
                <a:spcPct val="100000"/>
              </a:lnSpc>
            </a:pPr>
            <a:endParaRPr lang="en-US" sz="2800" dirty="0">
              <a:latin typeface="+mn-lt"/>
            </a:endParaRPr>
          </a:p>
        </p:txBody>
      </p:sp>
      <p:sp>
        <p:nvSpPr>
          <p:cNvPr id="3" name="Date Placeholder 2"/>
          <p:cNvSpPr>
            <a:spLocks noGrp="1"/>
          </p:cNvSpPr>
          <p:nvPr>
            <p:ph type="dt" sz="half" idx="10"/>
          </p:nvPr>
        </p:nvSpPr>
        <p:spPr/>
        <p:txBody>
          <a:bodyPr/>
          <a:lstStyle/>
          <a:p>
            <a:pPr>
              <a:defRPr/>
            </a:pPr>
            <a:fld id="{5303D224-8898-46C3-BCA0-46B03FDA705A}" type="datetime1">
              <a:rPr lang="en-US" altLang="en-US" smtClean="0"/>
              <a:t>10/3/2018</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Nền tảng C# cơ bản</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45</a:t>
            </a:fld>
            <a:endParaRPr lang="en-US" altLang="en-US"/>
          </a:p>
        </p:txBody>
      </p:sp>
      <p:sp>
        <p:nvSpPr>
          <p:cNvPr id="6" name="Title 5"/>
          <p:cNvSpPr>
            <a:spLocks noGrp="1"/>
          </p:cNvSpPr>
          <p:nvPr>
            <p:ph type="title"/>
          </p:nvPr>
        </p:nvSpPr>
        <p:spPr/>
        <p:txBody>
          <a:bodyPr/>
          <a:lstStyle/>
          <a:p>
            <a:r>
              <a:rPr lang="en-US" smtClean="0"/>
              <a:t>Method</a:t>
            </a:r>
            <a:endParaRPr lang="en-US"/>
          </a:p>
        </p:txBody>
      </p:sp>
    </p:spTree>
    <p:extLst>
      <p:ext uri="{BB962C8B-B14F-4D97-AF65-F5344CB8AC3E}">
        <p14:creationId xmlns:p14="http://schemas.microsoft.com/office/powerpoint/2010/main" val="2021229194"/>
      </p:ext>
    </p:extLst>
  </p:cSld>
  <p:clrMapOvr>
    <a:masterClrMapping/>
  </p:clrMapOvr>
  <p:transition spd="slow">
    <p:push dir="u"/>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952499"/>
            <a:ext cx="8382000" cy="4381501"/>
          </a:xfrm>
        </p:spPr>
        <p:txBody>
          <a:bodyPr>
            <a:noAutofit/>
          </a:bodyPr>
          <a:lstStyle/>
          <a:p>
            <a:pPr>
              <a:lnSpc>
                <a:spcPct val="100000"/>
              </a:lnSpc>
              <a:spcBef>
                <a:spcPts val="0"/>
              </a:spcBef>
            </a:pPr>
            <a:r>
              <a:rPr lang="en-US" sz="2800" b="1" dirty="0" err="1" smtClean="0">
                <a:solidFill>
                  <a:srgbClr val="FF0000"/>
                </a:solidFill>
                <a:latin typeface="+mn-lt"/>
              </a:rPr>
              <a:t>RemoveRange</a:t>
            </a:r>
            <a:r>
              <a:rPr lang="en-US" sz="2800" b="1" dirty="0" smtClean="0">
                <a:solidFill>
                  <a:srgbClr val="FF0000"/>
                </a:solidFill>
                <a:latin typeface="+mn-lt"/>
              </a:rPr>
              <a:t>: </a:t>
            </a:r>
            <a:r>
              <a:rPr lang="en-US" sz="2800" dirty="0" smtClean="0">
                <a:latin typeface="+mn-lt"/>
              </a:rPr>
              <a:t>Loại bỏ một số phần tử trong </a:t>
            </a:r>
            <a:r>
              <a:rPr lang="en-US" sz="2800" dirty="0" err="1" smtClean="0">
                <a:latin typeface="+mn-lt"/>
              </a:rPr>
              <a:t>ArrayList</a:t>
            </a:r>
            <a:r>
              <a:rPr lang="en-US" sz="2800" dirty="0" smtClean="0">
                <a:latin typeface="+mn-lt"/>
              </a:rPr>
              <a:t> theo chỉ số bắt đầu và số phần tử cần loại bỏ.</a:t>
            </a:r>
          </a:p>
          <a:p>
            <a:pPr>
              <a:lnSpc>
                <a:spcPct val="100000"/>
              </a:lnSpc>
              <a:spcBef>
                <a:spcPts val="0"/>
              </a:spcBef>
            </a:pPr>
            <a:r>
              <a:rPr lang="en-US" sz="2800" dirty="0" smtClean="0">
                <a:latin typeface="+mn-lt"/>
              </a:rPr>
              <a:t>Ví dụ:</a:t>
            </a:r>
          </a:p>
          <a:p>
            <a:pPr marL="457200" lvl="1" indent="0">
              <a:lnSpc>
                <a:spcPct val="100000"/>
              </a:lnSpc>
              <a:spcBef>
                <a:spcPts val="0"/>
              </a:spcBef>
              <a:buNone/>
            </a:pPr>
            <a:r>
              <a:rPr lang="en-US" sz="2800" b="1" i="1" dirty="0" err="1">
                <a:solidFill>
                  <a:srgbClr val="FF0000"/>
                </a:solidFill>
                <a:latin typeface="+mn-lt"/>
              </a:rPr>
              <a:t>ArrayList</a:t>
            </a:r>
            <a:r>
              <a:rPr lang="en-US" sz="2800" i="1" dirty="0">
                <a:solidFill>
                  <a:prstClr val="black"/>
                </a:solidFill>
                <a:latin typeface="+mn-lt"/>
              </a:rPr>
              <a:t> </a:t>
            </a:r>
            <a:r>
              <a:rPr lang="en-US" sz="2800" i="1" dirty="0" err="1">
                <a:solidFill>
                  <a:prstClr val="black"/>
                </a:solidFill>
              </a:rPr>
              <a:t>arrIEmployee</a:t>
            </a:r>
            <a:r>
              <a:rPr lang="en-US" sz="2800" i="1" dirty="0" smtClean="0">
                <a:solidFill>
                  <a:prstClr val="black"/>
                </a:solidFill>
                <a:latin typeface="+mn-lt"/>
              </a:rPr>
              <a:t> </a:t>
            </a:r>
            <a:r>
              <a:rPr lang="en-US" sz="2800" i="1" dirty="0">
                <a:solidFill>
                  <a:prstClr val="black"/>
                </a:solidFill>
                <a:latin typeface="+mn-lt"/>
              </a:rPr>
              <a:t>= </a:t>
            </a:r>
            <a:r>
              <a:rPr lang="en-US" sz="2800" i="1" dirty="0">
                <a:solidFill>
                  <a:srgbClr val="0000FF"/>
                </a:solidFill>
                <a:latin typeface="+mn-lt"/>
              </a:rPr>
              <a:t>new</a:t>
            </a:r>
            <a:r>
              <a:rPr lang="en-US" sz="2800" i="1" dirty="0">
                <a:solidFill>
                  <a:prstClr val="black"/>
                </a:solidFill>
                <a:latin typeface="+mn-lt"/>
              </a:rPr>
              <a:t> </a:t>
            </a:r>
            <a:r>
              <a:rPr lang="en-US" sz="2800" b="1" i="1" dirty="0" err="1">
                <a:solidFill>
                  <a:srgbClr val="FF0000"/>
                </a:solidFill>
                <a:latin typeface="+mn-lt"/>
              </a:rPr>
              <a:t>ArrayList</a:t>
            </a:r>
            <a:r>
              <a:rPr lang="en-US" sz="2800" i="1" dirty="0">
                <a:solidFill>
                  <a:prstClr val="black"/>
                </a:solidFill>
                <a:latin typeface="+mn-lt"/>
              </a:rPr>
              <a:t>();</a:t>
            </a:r>
          </a:p>
          <a:p>
            <a:pPr marL="457200" lvl="1" indent="0">
              <a:lnSpc>
                <a:spcPct val="100000"/>
              </a:lnSpc>
              <a:spcBef>
                <a:spcPts val="0"/>
              </a:spcBef>
              <a:buNone/>
            </a:pPr>
            <a:r>
              <a:rPr lang="en-US" sz="2800" i="1" dirty="0">
                <a:solidFill>
                  <a:prstClr val="black"/>
                </a:solidFill>
                <a:latin typeface="+mn-lt"/>
              </a:rPr>
              <a:t> </a:t>
            </a:r>
            <a:r>
              <a:rPr lang="en-US" sz="2800" i="1" dirty="0" err="1">
                <a:solidFill>
                  <a:prstClr val="black"/>
                </a:solidFill>
              </a:rPr>
              <a:t>arrIEmployee</a:t>
            </a:r>
            <a:r>
              <a:rPr lang="en-US" sz="2800" i="1" dirty="0" err="1" smtClean="0">
                <a:solidFill>
                  <a:prstClr val="black"/>
                </a:solidFill>
                <a:latin typeface="+mn-lt"/>
              </a:rPr>
              <a:t>.AddRange</a:t>
            </a:r>
            <a:r>
              <a:rPr lang="en-US" sz="2800" i="1" dirty="0" smtClean="0">
                <a:solidFill>
                  <a:prstClr val="black"/>
                </a:solidFill>
                <a:latin typeface="+mn-lt"/>
              </a:rPr>
              <a:t>(</a:t>
            </a:r>
            <a:r>
              <a:rPr lang="en-US" sz="2800" i="1" dirty="0" smtClean="0">
                <a:solidFill>
                  <a:srgbClr val="0000FF"/>
                </a:solidFill>
                <a:latin typeface="+mn-lt"/>
              </a:rPr>
              <a:t>new</a:t>
            </a:r>
            <a:r>
              <a:rPr lang="en-US" sz="2800" i="1" dirty="0" smtClean="0">
                <a:solidFill>
                  <a:prstClr val="black"/>
                </a:solidFill>
                <a:latin typeface="+mn-lt"/>
              </a:rPr>
              <a:t> </a:t>
            </a:r>
            <a:r>
              <a:rPr lang="en-US" sz="2800" i="1" dirty="0">
                <a:solidFill>
                  <a:srgbClr val="0000FF"/>
                </a:solidFill>
                <a:latin typeface="+mn-lt"/>
              </a:rPr>
              <a:t>object</a:t>
            </a:r>
            <a:r>
              <a:rPr lang="en-US" sz="2800" i="1" dirty="0">
                <a:solidFill>
                  <a:prstClr val="black"/>
                </a:solidFill>
                <a:latin typeface="+mn-lt"/>
              </a:rPr>
              <a:t>[] </a:t>
            </a:r>
            <a:r>
              <a:rPr lang="en-US" sz="2800" i="1" dirty="0" smtClean="0">
                <a:solidFill>
                  <a:prstClr val="black"/>
                </a:solidFill>
                <a:latin typeface="+mn-lt"/>
              </a:rPr>
              <a:t>{ </a:t>
            </a:r>
            <a:r>
              <a:rPr lang="en-US" sz="2800" i="1" dirty="0">
                <a:solidFill>
                  <a:prstClr val="black"/>
                </a:solidFill>
                <a:latin typeface="+mn-lt"/>
              </a:rPr>
              <a:t>1, </a:t>
            </a:r>
            <a:r>
              <a:rPr lang="en-US" sz="2800" i="1" dirty="0">
                <a:solidFill>
                  <a:srgbClr val="A31515"/>
                </a:solidFill>
                <a:latin typeface="+mn-lt"/>
              </a:rPr>
              <a:t>"teo"</a:t>
            </a:r>
            <a:r>
              <a:rPr lang="en-US" sz="2800" i="1" dirty="0">
                <a:solidFill>
                  <a:prstClr val="black"/>
                </a:solidFill>
                <a:latin typeface="+mn-lt"/>
              </a:rPr>
              <a:t>, 4, </a:t>
            </a:r>
            <a:r>
              <a:rPr lang="en-US" sz="2800" i="1" dirty="0">
                <a:solidFill>
                  <a:srgbClr val="A31515"/>
                </a:solidFill>
                <a:latin typeface="+mn-lt"/>
              </a:rPr>
              <a:t>"ti"</a:t>
            </a:r>
            <a:r>
              <a:rPr lang="en-US" sz="2800" i="1" dirty="0">
                <a:solidFill>
                  <a:prstClr val="black"/>
                </a:solidFill>
                <a:latin typeface="+mn-lt"/>
              </a:rPr>
              <a:t> });</a:t>
            </a:r>
          </a:p>
          <a:p>
            <a:pPr marL="457200" lvl="1" indent="0">
              <a:lnSpc>
                <a:spcPct val="100000"/>
              </a:lnSpc>
              <a:spcBef>
                <a:spcPts val="0"/>
              </a:spcBef>
              <a:buNone/>
            </a:pPr>
            <a:r>
              <a:rPr lang="en-US" sz="2800" i="1" dirty="0" err="1">
                <a:solidFill>
                  <a:prstClr val="black"/>
                </a:solidFill>
              </a:rPr>
              <a:t>arrIEmployee</a:t>
            </a:r>
            <a:r>
              <a:rPr lang="en-US" sz="2800" i="1" dirty="0" err="1" smtClean="0">
                <a:solidFill>
                  <a:prstClr val="black"/>
                </a:solidFill>
                <a:latin typeface="+mn-lt"/>
              </a:rPr>
              <a:t>.RemoveRange</a:t>
            </a:r>
            <a:r>
              <a:rPr lang="en-US" sz="2800" i="1" dirty="0" smtClean="0">
                <a:solidFill>
                  <a:prstClr val="black"/>
                </a:solidFill>
                <a:latin typeface="+mn-lt"/>
              </a:rPr>
              <a:t>(</a:t>
            </a:r>
            <a:r>
              <a:rPr lang="en-US" sz="2800" b="1" i="1" dirty="0" smtClean="0">
                <a:solidFill>
                  <a:srgbClr val="FF0000"/>
                </a:solidFill>
                <a:latin typeface="+mn-lt"/>
              </a:rPr>
              <a:t>1</a:t>
            </a:r>
            <a:r>
              <a:rPr lang="en-US" sz="2800" i="1" dirty="0">
                <a:solidFill>
                  <a:prstClr val="black"/>
                </a:solidFill>
                <a:latin typeface="+mn-lt"/>
              </a:rPr>
              <a:t>, </a:t>
            </a:r>
            <a:r>
              <a:rPr lang="en-US" sz="2800" b="1" i="1" dirty="0">
                <a:solidFill>
                  <a:srgbClr val="FFC000"/>
                </a:solidFill>
                <a:latin typeface="+mn-lt"/>
              </a:rPr>
              <a:t>2</a:t>
            </a:r>
            <a:r>
              <a:rPr lang="en-US" sz="2800" i="1" dirty="0">
                <a:solidFill>
                  <a:prstClr val="black"/>
                </a:solidFill>
                <a:latin typeface="+mn-lt"/>
              </a:rPr>
              <a:t>);</a:t>
            </a:r>
          </a:p>
          <a:p>
            <a:pPr marL="457200" lvl="1" indent="0">
              <a:lnSpc>
                <a:spcPct val="100000"/>
              </a:lnSpc>
              <a:spcBef>
                <a:spcPts val="0"/>
              </a:spcBef>
              <a:buNone/>
            </a:pPr>
            <a:r>
              <a:rPr lang="en-US" sz="2800" i="1" dirty="0">
                <a:solidFill>
                  <a:prstClr val="black"/>
                </a:solidFill>
                <a:latin typeface="+mn-lt"/>
              </a:rPr>
              <a:t>//</a:t>
            </a:r>
            <a:r>
              <a:rPr lang="en-US" sz="2800" b="1" i="1" dirty="0">
                <a:solidFill>
                  <a:srgbClr val="FF0000"/>
                </a:solidFill>
                <a:latin typeface="+mn-lt"/>
              </a:rPr>
              <a:t>1 </a:t>
            </a:r>
            <a:r>
              <a:rPr lang="en-US" sz="2800" i="1" dirty="0" smtClean="0">
                <a:solidFill>
                  <a:prstClr val="black"/>
                </a:solidFill>
                <a:latin typeface="+mn-lt"/>
              </a:rPr>
              <a:t> là vị trí bắt đầu loại bỏ phần tử trong </a:t>
            </a:r>
            <a:r>
              <a:rPr lang="en-US" sz="2800" i="1" dirty="0" err="1" smtClean="0">
                <a:solidFill>
                  <a:prstClr val="black"/>
                </a:solidFill>
                <a:latin typeface="+mn-lt"/>
              </a:rPr>
              <a:t>ArrayList</a:t>
            </a:r>
            <a:endParaRPr lang="en-US" sz="2800" i="1" dirty="0">
              <a:solidFill>
                <a:prstClr val="black"/>
              </a:solidFill>
              <a:latin typeface="+mn-lt"/>
            </a:endParaRPr>
          </a:p>
          <a:p>
            <a:pPr marL="457200" lvl="1" indent="0">
              <a:lnSpc>
                <a:spcPct val="100000"/>
              </a:lnSpc>
              <a:spcBef>
                <a:spcPts val="0"/>
              </a:spcBef>
              <a:buNone/>
            </a:pPr>
            <a:r>
              <a:rPr lang="en-US" sz="2800" i="1" dirty="0">
                <a:solidFill>
                  <a:prstClr val="black"/>
                </a:solidFill>
                <a:latin typeface="+mn-lt"/>
              </a:rPr>
              <a:t>//</a:t>
            </a:r>
            <a:r>
              <a:rPr lang="en-US" sz="2800" b="1" i="1" dirty="0">
                <a:solidFill>
                  <a:srgbClr val="FFC000"/>
                </a:solidFill>
                <a:latin typeface="+mn-lt"/>
              </a:rPr>
              <a:t>2 </a:t>
            </a:r>
            <a:r>
              <a:rPr lang="en-US" sz="2800" i="1" dirty="0" smtClean="0">
                <a:solidFill>
                  <a:prstClr val="black"/>
                </a:solidFill>
                <a:latin typeface="+mn-lt"/>
              </a:rPr>
              <a:t>số phần tử cần loại bỏ trong </a:t>
            </a:r>
            <a:r>
              <a:rPr lang="en-US" sz="2800" i="1" dirty="0" err="1" smtClean="0">
                <a:solidFill>
                  <a:prstClr val="black"/>
                </a:solidFill>
                <a:latin typeface="+mn-lt"/>
              </a:rPr>
              <a:t>ArrayList</a:t>
            </a:r>
            <a:endParaRPr lang="en-US" sz="2800" i="1" dirty="0">
              <a:solidFill>
                <a:prstClr val="black"/>
              </a:solidFill>
              <a:latin typeface="+mn-lt"/>
            </a:endParaRPr>
          </a:p>
          <a:p>
            <a:pPr marL="457200" lvl="1" indent="0">
              <a:lnSpc>
                <a:spcPct val="100000"/>
              </a:lnSpc>
              <a:spcBef>
                <a:spcPts val="0"/>
              </a:spcBef>
              <a:buNone/>
            </a:pPr>
            <a:r>
              <a:rPr lang="en-US" sz="2800" i="1" dirty="0" err="1">
                <a:solidFill>
                  <a:srgbClr val="0000FF"/>
                </a:solidFill>
                <a:latin typeface="+mn-lt"/>
              </a:rPr>
              <a:t>foreach</a:t>
            </a:r>
            <a:r>
              <a:rPr lang="en-US" sz="2800" i="1" dirty="0">
                <a:solidFill>
                  <a:prstClr val="black"/>
                </a:solidFill>
                <a:latin typeface="+mn-lt"/>
              </a:rPr>
              <a:t> (</a:t>
            </a:r>
            <a:r>
              <a:rPr lang="en-US" sz="2800" i="1" dirty="0">
                <a:solidFill>
                  <a:srgbClr val="0000FF"/>
                </a:solidFill>
                <a:latin typeface="+mn-lt"/>
              </a:rPr>
              <a:t>object</a:t>
            </a:r>
            <a:r>
              <a:rPr lang="en-US" sz="2800" i="1" dirty="0">
                <a:solidFill>
                  <a:prstClr val="black"/>
                </a:solidFill>
                <a:latin typeface="+mn-lt"/>
              </a:rPr>
              <a:t> value </a:t>
            </a:r>
            <a:r>
              <a:rPr lang="en-US" sz="2800" i="1" dirty="0">
                <a:solidFill>
                  <a:srgbClr val="0000FF"/>
                </a:solidFill>
                <a:latin typeface="+mn-lt"/>
              </a:rPr>
              <a:t>in</a:t>
            </a:r>
            <a:r>
              <a:rPr lang="en-US" sz="2800" i="1" dirty="0">
                <a:solidFill>
                  <a:prstClr val="black"/>
                </a:solidFill>
                <a:latin typeface="+mn-lt"/>
              </a:rPr>
              <a:t> </a:t>
            </a:r>
            <a:r>
              <a:rPr lang="en-US" sz="2800" i="1" dirty="0" err="1">
                <a:solidFill>
                  <a:prstClr val="black"/>
                </a:solidFill>
              </a:rPr>
              <a:t>arrIEmployee</a:t>
            </a:r>
            <a:r>
              <a:rPr lang="en-US" sz="2800" i="1" dirty="0" smtClean="0">
                <a:solidFill>
                  <a:prstClr val="black"/>
                </a:solidFill>
                <a:latin typeface="+mn-lt"/>
              </a:rPr>
              <a:t>)</a:t>
            </a:r>
            <a:endParaRPr lang="en-US" sz="2800" i="1" dirty="0">
              <a:solidFill>
                <a:prstClr val="black"/>
              </a:solidFill>
              <a:latin typeface="+mn-lt"/>
            </a:endParaRPr>
          </a:p>
          <a:p>
            <a:pPr marL="457200" lvl="1" indent="0">
              <a:lnSpc>
                <a:spcPct val="100000"/>
              </a:lnSpc>
              <a:spcBef>
                <a:spcPts val="0"/>
              </a:spcBef>
              <a:buNone/>
            </a:pPr>
            <a:r>
              <a:rPr lang="en-US" sz="2800" i="1" dirty="0">
                <a:solidFill>
                  <a:srgbClr val="2B91AF"/>
                </a:solidFill>
                <a:latin typeface="+mn-lt"/>
              </a:rPr>
              <a:t>	</a:t>
            </a:r>
            <a:r>
              <a:rPr lang="en-US" sz="2800" i="1" dirty="0" err="1">
                <a:solidFill>
                  <a:srgbClr val="2B91AF"/>
                </a:solidFill>
                <a:latin typeface="+mn-lt"/>
              </a:rPr>
              <a:t>Console</a:t>
            </a:r>
            <a:r>
              <a:rPr lang="en-US" sz="2800" i="1" dirty="0" err="1">
                <a:solidFill>
                  <a:prstClr val="black"/>
                </a:solidFill>
                <a:latin typeface="+mn-lt"/>
              </a:rPr>
              <a:t>.Write</a:t>
            </a:r>
            <a:r>
              <a:rPr lang="en-US" sz="2800" i="1" dirty="0">
                <a:solidFill>
                  <a:prstClr val="black"/>
                </a:solidFill>
                <a:latin typeface="+mn-lt"/>
              </a:rPr>
              <a:t>(value + </a:t>
            </a:r>
            <a:r>
              <a:rPr lang="en-US" sz="2800" i="1" dirty="0">
                <a:solidFill>
                  <a:srgbClr val="A31515"/>
                </a:solidFill>
                <a:latin typeface="+mn-lt"/>
              </a:rPr>
              <a:t>" "</a:t>
            </a:r>
            <a:r>
              <a:rPr lang="en-US" sz="2800" i="1" dirty="0">
                <a:solidFill>
                  <a:prstClr val="black"/>
                </a:solidFill>
                <a:latin typeface="+mn-lt"/>
              </a:rPr>
              <a:t>);</a:t>
            </a:r>
          </a:p>
          <a:p>
            <a:pPr marL="457200" lvl="1" indent="0">
              <a:lnSpc>
                <a:spcPct val="100000"/>
              </a:lnSpc>
              <a:spcBef>
                <a:spcPts val="0"/>
              </a:spcBef>
              <a:buNone/>
            </a:pPr>
            <a:r>
              <a:rPr lang="en-US" sz="2800" b="1" i="1" dirty="0">
                <a:solidFill>
                  <a:srgbClr val="FF0000"/>
                </a:solidFill>
                <a:latin typeface="+mn-lt"/>
              </a:rPr>
              <a:t>//Output : 1 ti</a:t>
            </a:r>
          </a:p>
          <a:p>
            <a:pPr>
              <a:lnSpc>
                <a:spcPct val="100000"/>
              </a:lnSpc>
              <a:spcBef>
                <a:spcPts val="0"/>
              </a:spcBef>
            </a:pPr>
            <a:endParaRPr lang="en-US" sz="2800" dirty="0">
              <a:latin typeface="+mn-lt"/>
            </a:endParaRPr>
          </a:p>
        </p:txBody>
      </p:sp>
      <p:sp>
        <p:nvSpPr>
          <p:cNvPr id="3" name="Date Placeholder 2"/>
          <p:cNvSpPr>
            <a:spLocks noGrp="1"/>
          </p:cNvSpPr>
          <p:nvPr>
            <p:ph type="dt" sz="half" idx="10"/>
          </p:nvPr>
        </p:nvSpPr>
        <p:spPr/>
        <p:txBody>
          <a:bodyPr/>
          <a:lstStyle/>
          <a:p>
            <a:pPr>
              <a:defRPr/>
            </a:pPr>
            <a:fld id="{53C2116E-78C1-48D8-B60A-3594B7B347DB}" type="datetime1">
              <a:rPr lang="en-US" altLang="en-US" smtClean="0"/>
              <a:t>10/3/2018</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Nền tảng C# cơ bản</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46</a:t>
            </a:fld>
            <a:endParaRPr lang="en-US" altLang="en-US"/>
          </a:p>
        </p:txBody>
      </p:sp>
      <p:sp>
        <p:nvSpPr>
          <p:cNvPr id="6" name="Title 5"/>
          <p:cNvSpPr>
            <a:spLocks noGrp="1"/>
          </p:cNvSpPr>
          <p:nvPr>
            <p:ph type="title"/>
          </p:nvPr>
        </p:nvSpPr>
        <p:spPr/>
        <p:txBody>
          <a:bodyPr/>
          <a:lstStyle/>
          <a:p>
            <a:r>
              <a:rPr lang="en-US" smtClean="0"/>
              <a:t>Method</a:t>
            </a:r>
            <a:endParaRPr lang="en-US"/>
          </a:p>
        </p:txBody>
      </p:sp>
    </p:spTree>
    <p:extLst>
      <p:ext uri="{BB962C8B-B14F-4D97-AF65-F5344CB8AC3E}">
        <p14:creationId xmlns:p14="http://schemas.microsoft.com/office/powerpoint/2010/main" val="3047494713"/>
      </p:ext>
    </p:extLst>
  </p:cSld>
  <p:clrMapOvr>
    <a:masterClrMapping/>
  </p:clrMapOvr>
  <p:transition spd="slow">
    <p:push dir="u"/>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685800"/>
            <a:ext cx="7886700" cy="4381501"/>
          </a:xfrm>
        </p:spPr>
        <p:txBody>
          <a:bodyPr>
            <a:noAutofit/>
          </a:bodyPr>
          <a:lstStyle/>
          <a:p>
            <a:pPr>
              <a:lnSpc>
                <a:spcPct val="100000"/>
              </a:lnSpc>
              <a:spcBef>
                <a:spcPts val="0"/>
              </a:spcBef>
            </a:pPr>
            <a:r>
              <a:rPr lang="en-US" sz="2800" b="1" dirty="0" smtClean="0">
                <a:solidFill>
                  <a:srgbClr val="FF0000"/>
                </a:solidFill>
                <a:latin typeface="+mn-lt"/>
              </a:rPr>
              <a:t>Contains</a:t>
            </a:r>
            <a:r>
              <a:rPr lang="en-US" sz="2800" dirty="0" smtClean="0">
                <a:latin typeface="+mn-lt"/>
              </a:rPr>
              <a:t>: Xác định xem một phần tử có chứa trong </a:t>
            </a:r>
            <a:r>
              <a:rPr lang="en-US" sz="2800" dirty="0" err="1" smtClean="0">
                <a:latin typeface="+mn-lt"/>
              </a:rPr>
              <a:t>ArrayList</a:t>
            </a:r>
            <a:endParaRPr lang="en-US" sz="2800" dirty="0" smtClean="0">
              <a:latin typeface="+mn-lt"/>
            </a:endParaRPr>
          </a:p>
          <a:p>
            <a:pPr>
              <a:lnSpc>
                <a:spcPct val="100000"/>
              </a:lnSpc>
              <a:spcBef>
                <a:spcPts val="0"/>
              </a:spcBef>
            </a:pPr>
            <a:r>
              <a:rPr lang="en-US" sz="2800" dirty="0" smtClean="0">
                <a:latin typeface="+mn-lt"/>
              </a:rPr>
              <a:t>Ví dụ</a:t>
            </a:r>
          </a:p>
          <a:p>
            <a:pPr marL="457200" lvl="1" indent="0">
              <a:lnSpc>
                <a:spcPct val="100000"/>
              </a:lnSpc>
              <a:spcBef>
                <a:spcPts val="0"/>
              </a:spcBef>
              <a:buNone/>
            </a:pPr>
            <a:r>
              <a:rPr lang="en-US" sz="2800" b="1" dirty="0" err="1">
                <a:solidFill>
                  <a:srgbClr val="FF0000"/>
                </a:solidFill>
                <a:latin typeface="+mn-lt"/>
              </a:rPr>
              <a:t>ArrayList</a:t>
            </a:r>
            <a:r>
              <a:rPr lang="en-US" sz="2800" b="1" dirty="0">
                <a:solidFill>
                  <a:srgbClr val="FF0000"/>
                </a:solidFill>
                <a:latin typeface="+mn-lt"/>
              </a:rPr>
              <a:t> </a:t>
            </a:r>
            <a:r>
              <a:rPr lang="en-US" sz="2800" i="1" dirty="0" err="1">
                <a:solidFill>
                  <a:prstClr val="black"/>
                </a:solidFill>
              </a:rPr>
              <a:t>arrIEmployee</a:t>
            </a:r>
            <a:r>
              <a:rPr lang="en-US" sz="2800" b="1" dirty="0" smtClean="0">
                <a:solidFill>
                  <a:prstClr val="black"/>
                </a:solidFill>
                <a:latin typeface="+mn-lt"/>
              </a:rPr>
              <a:t> </a:t>
            </a:r>
            <a:r>
              <a:rPr lang="en-US" sz="2800" b="1" dirty="0">
                <a:solidFill>
                  <a:prstClr val="black"/>
                </a:solidFill>
                <a:latin typeface="+mn-lt"/>
              </a:rPr>
              <a:t>= </a:t>
            </a:r>
            <a:r>
              <a:rPr lang="en-US" sz="2800" b="1" dirty="0">
                <a:solidFill>
                  <a:srgbClr val="0000FF"/>
                </a:solidFill>
                <a:latin typeface="+mn-lt"/>
              </a:rPr>
              <a:t>new</a:t>
            </a:r>
            <a:r>
              <a:rPr lang="en-US" sz="2800" b="1" dirty="0">
                <a:solidFill>
                  <a:prstClr val="black"/>
                </a:solidFill>
                <a:latin typeface="+mn-lt"/>
              </a:rPr>
              <a:t> </a:t>
            </a:r>
            <a:r>
              <a:rPr lang="en-US" sz="2800" b="1" dirty="0" err="1">
                <a:solidFill>
                  <a:srgbClr val="FF0000"/>
                </a:solidFill>
                <a:latin typeface="+mn-lt"/>
              </a:rPr>
              <a:t>ArrayList</a:t>
            </a:r>
            <a:r>
              <a:rPr lang="en-US" sz="2800" b="1" dirty="0">
                <a:solidFill>
                  <a:prstClr val="black"/>
                </a:solidFill>
                <a:latin typeface="+mn-lt"/>
              </a:rPr>
              <a:t>();</a:t>
            </a:r>
          </a:p>
          <a:p>
            <a:pPr marL="457200" lvl="1" indent="0">
              <a:lnSpc>
                <a:spcPct val="100000"/>
              </a:lnSpc>
              <a:spcBef>
                <a:spcPts val="0"/>
              </a:spcBef>
              <a:buNone/>
            </a:pPr>
            <a:r>
              <a:rPr lang="en-US" sz="2800" i="1" dirty="0" err="1">
                <a:solidFill>
                  <a:prstClr val="black"/>
                </a:solidFill>
              </a:rPr>
              <a:t>arrIEmployee</a:t>
            </a:r>
            <a:r>
              <a:rPr lang="en-US" sz="2800" dirty="0" err="1" smtClean="0">
                <a:solidFill>
                  <a:prstClr val="black"/>
                </a:solidFill>
                <a:latin typeface="+mn-lt"/>
              </a:rPr>
              <a:t>.AddRange</a:t>
            </a:r>
            <a:r>
              <a:rPr lang="en-US" sz="2800" dirty="0" smtClean="0">
                <a:solidFill>
                  <a:prstClr val="black"/>
                </a:solidFill>
                <a:latin typeface="+mn-lt"/>
              </a:rPr>
              <a:t>(</a:t>
            </a:r>
            <a:r>
              <a:rPr lang="en-US" sz="2800" dirty="0" smtClean="0">
                <a:solidFill>
                  <a:srgbClr val="0000FF"/>
                </a:solidFill>
                <a:latin typeface="+mn-lt"/>
              </a:rPr>
              <a:t>new</a:t>
            </a:r>
            <a:r>
              <a:rPr lang="en-US" sz="2800" dirty="0" smtClean="0">
                <a:solidFill>
                  <a:prstClr val="black"/>
                </a:solidFill>
                <a:latin typeface="+mn-lt"/>
              </a:rPr>
              <a:t> </a:t>
            </a:r>
            <a:r>
              <a:rPr lang="en-US" sz="2800" dirty="0">
                <a:solidFill>
                  <a:srgbClr val="0000FF"/>
                </a:solidFill>
                <a:latin typeface="+mn-lt"/>
              </a:rPr>
              <a:t>string</a:t>
            </a:r>
            <a:r>
              <a:rPr lang="en-US" sz="2800" dirty="0">
                <a:solidFill>
                  <a:prstClr val="black"/>
                </a:solidFill>
                <a:latin typeface="+mn-lt"/>
              </a:rPr>
              <a:t>[] { </a:t>
            </a:r>
            <a:r>
              <a:rPr lang="en-US" sz="2800" dirty="0">
                <a:solidFill>
                  <a:srgbClr val="A31515"/>
                </a:solidFill>
                <a:latin typeface="+mn-lt"/>
              </a:rPr>
              <a:t>"Chi"</a:t>
            </a:r>
            <a:r>
              <a:rPr lang="en-US" sz="2800" dirty="0">
                <a:solidFill>
                  <a:prstClr val="black"/>
                </a:solidFill>
                <a:latin typeface="+mn-lt"/>
              </a:rPr>
              <a:t>, </a:t>
            </a:r>
            <a:r>
              <a:rPr lang="en-US" sz="2800" dirty="0">
                <a:solidFill>
                  <a:srgbClr val="A31515"/>
                </a:solidFill>
                <a:latin typeface="+mn-lt"/>
              </a:rPr>
              <a:t>"Pheo"</a:t>
            </a:r>
            <a:r>
              <a:rPr lang="en-US" sz="2800" dirty="0">
                <a:solidFill>
                  <a:prstClr val="black"/>
                </a:solidFill>
                <a:latin typeface="+mn-lt"/>
              </a:rPr>
              <a:t>, </a:t>
            </a:r>
            <a:r>
              <a:rPr lang="en-US" sz="2800" dirty="0">
                <a:solidFill>
                  <a:srgbClr val="A31515"/>
                </a:solidFill>
                <a:latin typeface="+mn-lt"/>
              </a:rPr>
              <a:t>"Thi"</a:t>
            </a:r>
            <a:r>
              <a:rPr lang="en-US" sz="2800" dirty="0">
                <a:solidFill>
                  <a:prstClr val="black"/>
                </a:solidFill>
                <a:latin typeface="+mn-lt"/>
              </a:rPr>
              <a:t>, </a:t>
            </a:r>
            <a:r>
              <a:rPr lang="en-US" sz="2800" dirty="0">
                <a:solidFill>
                  <a:srgbClr val="A31515"/>
                </a:solidFill>
                <a:latin typeface="+mn-lt"/>
              </a:rPr>
              <a:t>"No"</a:t>
            </a:r>
            <a:r>
              <a:rPr lang="en-US" sz="2800" dirty="0">
                <a:solidFill>
                  <a:prstClr val="black"/>
                </a:solidFill>
                <a:latin typeface="+mn-lt"/>
              </a:rPr>
              <a:t> });</a:t>
            </a:r>
          </a:p>
          <a:p>
            <a:pPr marL="457200" lvl="1" indent="0">
              <a:lnSpc>
                <a:spcPct val="100000"/>
              </a:lnSpc>
              <a:spcBef>
                <a:spcPts val="0"/>
              </a:spcBef>
              <a:buNone/>
            </a:pPr>
            <a:r>
              <a:rPr lang="en-US" sz="2800" dirty="0">
                <a:solidFill>
                  <a:srgbClr val="0000FF"/>
                </a:solidFill>
                <a:latin typeface="+mn-lt"/>
              </a:rPr>
              <a:t>bool</a:t>
            </a:r>
            <a:r>
              <a:rPr lang="en-US" sz="2800" dirty="0">
                <a:solidFill>
                  <a:prstClr val="black"/>
                </a:solidFill>
                <a:latin typeface="+mn-lt"/>
              </a:rPr>
              <a:t> </a:t>
            </a:r>
            <a:r>
              <a:rPr lang="en-US" sz="2800" dirty="0" err="1">
                <a:solidFill>
                  <a:prstClr val="black"/>
                </a:solidFill>
                <a:latin typeface="+mn-lt"/>
              </a:rPr>
              <a:t>bFound</a:t>
            </a:r>
            <a:r>
              <a:rPr lang="en-US" sz="2800" dirty="0">
                <a:solidFill>
                  <a:prstClr val="black"/>
                </a:solidFill>
                <a:latin typeface="+mn-lt"/>
              </a:rPr>
              <a:t> = </a:t>
            </a:r>
            <a:r>
              <a:rPr lang="en-US" sz="2800" b="1" dirty="0" err="1">
                <a:solidFill>
                  <a:prstClr val="black"/>
                </a:solidFill>
                <a:latin typeface="+mn-lt"/>
              </a:rPr>
              <a:t>arr.Contains</a:t>
            </a:r>
            <a:r>
              <a:rPr lang="en-US" sz="2800" dirty="0">
                <a:solidFill>
                  <a:prstClr val="black"/>
                </a:solidFill>
                <a:latin typeface="+mn-lt"/>
              </a:rPr>
              <a:t>(</a:t>
            </a:r>
            <a:r>
              <a:rPr lang="en-US" sz="2800" dirty="0">
                <a:solidFill>
                  <a:srgbClr val="A31515"/>
                </a:solidFill>
                <a:latin typeface="+mn-lt"/>
              </a:rPr>
              <a:t>"No"</a:t>
            </a:r>
            <a:r>
              <a:rPr lang="en-US" sz="2800" dirty="0">
                <a:solidFill>
                  <a:prstClr val="black"/>
                </a:solidFill>
                <a:latin typeface="+mn-lt"/>
              </a:rPr>
              <a:t>);</a:t>
            </a:r>
          </a:p>
          <a:p>
            <a:pPr marL="457200" lvl="1" indent="0">
              <a:lnSpc>
                <a:spcPct val="100000"/>
              </a:lnSpc>
              <a:spcBef>
                <a:spcPts val="0"/>
              </a:spcBef>
              <a:buNone/>
            </a:pPr>
            <a:r>
              <a:rPr lang="en-US" sz="2800" dirty="0">
                <a:solidFill>
                  <a:srgbClr val="0000FF"/>
                </a:solidFill>
                <a:latin typeface="+mn-lt"/>
              </a:rPr>
              <a:t>if</a:t>
            </a:r>
            <a:r>
              <a:rPr lang="en-US" sz="2800" dirty="0">
                <a:solidFill>
                  <a:prstClr val="black"/>
                </a:solidFill>
                <a:latin typeface="+mn-lt"/>
              </a:rPr>
              <a:t> (</a:t>
            </a:r>
            <a:r>
              <a:rPr lang="en-US" sz="2800" dirty="0" err="1">
                <a:solidFill>
                  <a:prstClr val="black"/>
                </a:solidFill>
                <a:latin typeface="+mn-lt"/>
              </a:rPr>
              <a:t>bFound</a:t>
            </a:r>
            <a:r>
              <a:rPr lang="en-US" sz="2800" dirty="0">
                <a:solidFill>
                  <a:prstClr val="black"/>
                </a:solidFill>
                <a:latin typeface="+mn-lt"/>
              </a:rPr>
              <a:t> == </a:t>
            </a:r>
            <a:r>
              <a:rPr lang="en-US" sz="2800" dirty="0">
                <a:solidFill>
                  <a:srgbClr val="0000FF"/>
                </a:solidFill>
                <a:latin typeface="+mn-lt"/>
              </a:rPr>
              <a:t>true</a:t>
            </a:r>
            <a:r>
              <a:rPr lang="en-US" sz="2800" dirty="0">
                <a:solidFill>
                  <a:prstClr val="black"/>
                </a:solidFill>
                <a:latin typeface="+mn-lt"/>
              </a:rPr>
              <a:t>)</a:t>
            </a:r>
          </a:p>
          <a:p>
            <a:pPr marL="457200" lvl="1" indent="0">
              <a:lnSpc>
                <a:spcPct val="100000"/>
              </a:lnSpc>
              <a:spcBef>
                <a:spcPts val="0"/>
              </a:spcBef>
              <a:buNone/>
            </a:pPr>
            <a:r>
              <a:rPr lang="en-US" sz="2800" dirty="0">
                <a:solidFill>
                  <a:srgbClr val="2B91AF"/>
                </a:solidFill>
                <a:latin typeface="+mn-lt"/>
              </a:rPr>
              <a:t>	</a:t>
            </a:r>
            <a:r>
              <a:rPr lang="en-US" sz="2800" dirty="0" err="1">
                <a:solidFill>
                  <a:srgbClr val="2B91AF"/>
                </a:solidFill>
                <a:latin typeface="+mn-lt"/>
              </a:rPr>
              <a:t>Console</a:t>
            </a:r>
            <a:r>
              <a:rPr lang="en-US" sz="2800" dirty="0" err="1">
                <a:solidFill>
                  <a:prstClr val="black"/>
                </a:solidFill>
                <a:latin typeface="+mn-lt"/>
              </a:rPr>
              <a:t>.Write</a:t>
            </a:r>
            <a:r>
              <a:rPr lang="en-US" sz="2800" dirty="0" smtClean="0">
                <a:solidFill>
                  <a:prstClr val="black"/>
                </a:solidFill>
                <a:latin typeface="+mn-lt"/>
              </a:rPr>
              <a:t>(</a:t>
            </a:r>
            <a:r>
              <a:rPr lang="en-US" sz="2800" dirty="0" smtClean="0">
                <a:solidFill>
                  <a:srgbClr val="A31515"/>
                </a:solidFill>
                <a:latin typeface="+mn-lt"/>
              </a:rPr>
              <a:t>“Tim thay"</a:t>
            </a:r>
            <a:r>
              <a:rPr lang="en-US" sz="2800" dirty="0" smtClean="0">
                <a:solidFill>
                  <a:prstClr val="black"/>
                </a:solidFill>
                <a:latin typeface="+mn-lt"/>
              </a:rPr>
              <a:t>);</a:t>
            </a:r>
            <a:endParaRPr lang="en-US" sz="2800" dirty="0">
              <a:solidFill>
                <a:prstClr val="black"/>
              </a:solidFill>
              <a:latin typeface="+mn-lt"/>
            </a:endParaRPr>
          </a:p>
          <a:p>
            <a:pPr marL="457200" lvl="1" indent="0">
              <a:lnSpc>
                <a:spcPct val="100000"/>
              </a:lnSpc>
              <a:spcBef>
                <a:spcPts val="0"/>
              </a:spcBef>
              <a:buNone/>
            </a:pPr>
            <a:r>
              <a:rPr lang="en-US" sz="2800" dirty="0">
                <a:solidFill>
                  <a:srgbClr val="0000FF"/>
                </a:solidFill>
                <a:latin typeface="+mn-lt"/>
              </a:rPr>
              <a:t>else</a:t>
            </a:r>
            <a:endParaRPr lang="en-US" sz="2800" dirty="0">
              <a:solidFill>
                <a:prstClr val="black"/>
              </a:solidFill>
              <a:latin typeface="+mn-lt"/>
            </a:endParaRPr>
          </a:p>
          <a:p>
            <a:pPr marL="457200" lvl="1" indent="0">
              <a:lnSpc>
                <a:spcPct val="100000"/>
              </a:lnSpc>
              <a:spcBef>
                <a:spcPts val="0"/>
              </a:spcBef>
              <a:buNone/>
            </a:pPr>
            <a:r>
              <a:rPr lang="en-US" sz="2800" dirty="0">
                <a:solidFill>
                  <a:srgbClr val="2B91AF"/>
                </a:solidFill>
                <a:latin typeface="+mn-lt"/>
              </a:rPr>
              <a:t>	</a:t>
            </a:r>
            <a:r>
              <a:rPr lang="en-US" sz="2800" dirty="0" err="1">
                <a:solidFill>
                  <a:srgbClr val="2B91AF"/>
                </a:solidFill>
                <a:latin typeface="+mn-lt"/>
              </a:rPr>
              <a:t>Console</a:t>
            </a:r>
            <a:r>
              <a:rPr lang="en-US" sz="2800" dirty="0" err="1">
                <a:solidFill>
                  <a:prstClr val="black"/>
                </a:solidFill>
                <a:latin typeface="+mn-lt"/>
              </a:rPr>
              <a:t>.Write</a:t>
            </a:r>
            <a:r>
              <a:rPr lang="en-US" sz="2800" dirty="0" smtClean="0">
                <a:solidFill>
                  <a:prstClr val="black"/>
                </a:solidFill>
                <a:latin typeface="+mn-lt"/>
              </a:rPr>
              <a:t>(</a:t>
            </a:r>
            <a:r>
              <a:rPr lang="en-US" sz="2800" dirty="0" smtClean="0">
                <a:solidFill>
                  <a:srgbClr val="A31515"/>
                </a:solidFill>
                <a:latin typeface="+mn-lt"/>
              </a:rPr>
              <a:t>“</a:t>
            </a:r>
            <a:r>
              <a:rPr lang="en-US" sz="2800" dirty="0" err="1" smtClean="0">
                <a:solidFill>
                  <a:srgbClr val="A31515"/>
                </a:solidFill>
                <a:latin typeface="+mn-lt"/>
              </a:rPr>
              <a:t>Khong</a:t>
            </a:r>
            <a:r>
              <a:rPr lang="en-US" sz="2800" dirty="0" smtClean="0">
                <a:solidFill>
                  <a:srgbClr val="A31515"/>
                </a:solidFill>
                <a:latin typeface="+mn-lt"/>
              </a:rPr>
              <a:t> tim thay"</a:t>
            </a:r>
            <a:r>
              <a:rPr lang="en-US" sz="2800" dirty="0" smtClean="0">
                <a:solidFill>
                  <a:prstClr val="black"/>
                </a:solidFill>
                <a:latin typeface="+mn-lt"/>
              </a:rPr>
              <a:t>);</a:t>
            </a:r>
            <a:endParaRPr lang="en-US" sz="2800" dirty="0">
              <a:solidFill>
                <a:prstClr val="black"/>
              </a:solidFill>
              <a:latin typeface="+mn-lt"/>
            </a:endParaRPr>
          </a:p>
          <a:p>
            <a:pPr marL="457200" lvl="1" indent="0">
              <a:lnSpc>
                <a:spcPct val="100000"/>
              </a:lnSpc>
              <a:spcBef>
                <a:spcPts val="0"/>
              </a:spcBef>
              <a:buNone/>
            </a:pPr>
            <a:r>
              <a:rPr lang="en-US" sz="2800" b="1" dirty="0">
                <a:solidFill>
                  <a:srgbClr val="FF0000"/>
                </a:solidFill>
                <a:latin typeface="+mn-lt"/>
              </a:rPr>
              <a:t>//Output : </a:t>
            </a:r>
            <a:r>
              <a:rPr lang="en-US" sz="2800" b="1" dirty="0" smtClean="0">
                <a:solidFill>
                  <a:srgbClr val="FF0000"/>
                </a:solidFill>
                <a:latin typeface="+mn-lt"/>
              </a:rPr>
              <a:t>Tim thay</a:t>
            </a:r>
            <a:endParaRPr lang="en-US" sz="2800" dirty="0">
              <a:latin typeface="+mn-lt"/>
            </a:endParaRPr>
          </a:p>
        </p:txBody>
      </p:sp>
      <p:sp>
        <p:nvSpPr>
          <p:cNvPr id="3" name="Date Placeholder 2"/>
          <p:cNvSpPr>
            <a:spLocks noGrp="1"/>
          </p:cNvSpPr>
          <p:nvPr>
            <p:ph type="dt" sz="half" idx="10"/>
          </p:nvPr>
        </p:nvSpPr>
        <p:spPr/>
        <p:txBody>
          <a:bodyPr/>
          <a:lstStyle/>
          <a:p>
            <a:pPr>
              <a:defRPr/>
            </a:pPr>
            <a:fld id="{4563DB15-0734-4053-873A-281E5637BF6C}" type="datetime1">
              <a:rPr lang="en-US" altLang="en-US" smtClean="0"/>
              <a:t>10/3/2018</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Nền tảng C# cơ bản</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47</a:t>
            </a:fld>
            <a:endParaRPr lang="en-US" altLang="en-US"/>
          </a:p>
        </p:txBody>
      </p:sp>
      <p:sp>
        <p:nvSpPr>
          <p:cNvPr id="6" name="Title 5"/>
          <p:cNvSpPr>
            <a:spLocks noGrp="1"/>
          </p:cNvSpPr>
          <p:nvPr>
            <p:ph type="title"/>
          </p:nvPr>
        </p:nvSpPr>
        <p:spPr/>
        <p:txBody>
          <a:bodyPr/>
          <a:lstStyle/>
          <a:p>
            <a:r>
              <a:rPr lang="en-US" smtClean="0"/>
              <a:t>Method</a:t>
            </a:r>
            <a:endParaRPr lang="en-US"/>
          </a:p>
        </p:txBody>
      </p:sp>
    </p:spTree>
    <p:extLst>
      <p:ext uri="{BB962C8B-B14F-4D97-AF65-F5344CB8AC3E}">
        <p14:creationId xmlns:p14="http://schemas.microsoft.com/office/powerpoint/2010/main" val="3615329711"/>
      </p:ext>
    </p:extLst>
  </p:cSld>
  <p:clrMapOvr>
    <a:masterClrMapping/>
  </p:clrMapOvr>
  <p:transition spd="slow">
    <p:push dir="u"/>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pPr>
              <a:lnSpc>
                <a:spcPct val="100000"/>
              </a:lnSpc>
              <a:spcBef>
                <a:spcPts val="0"/>
              </a:spcBef>
            </a:pPr>
            <a:r>
              <a:rPr lang="en-US" sz="2800" dirty="0" err="1" smtClean="0">
                <a:solidFill>
                  <a:srgbClr val="FF0000"/>
                </a:solidFill>
                <a:latin typeface="+mn-lt"/>
              </a:rPr>
              <a:t>LastIndexOf</a:t>
            </a:r>
            <a:r>
              <a:rPr lang="en-US" sz="2800" dirty="0" smtClean="0">
                <a:solidFill>
                  <a:srgbClr val="FF0000"/>
                </a:solidFill>
                <a:latin typeface="+mn-lt"/>
              </a:rPr>
              <a:t>: </a:t>
            </a:r>
            <a:r>
              <a:rPr lang="en-US" sz="2800" dirty="0" smtClean="0">
                <a:latin typeface="+mn-lt"/>
              </a:rPr>
              <a:t>Tìm đối tượng trong </a:t>
            </a:r>
            <a:r>
              <a:rPr lang="en-US" sz="2800" dirty="0" err="1" smtClean="0">
                <a:latin typeface="+mn-lt"/>
              </a:rPr>
              <a:t>ArrayList</a:t>
            </a:r>
            <a:r>
              <a:rPr lang="en-US" sz="2800" dirty="0" smtClean="0">
                <a:latin typeface="+mn-lt"/>
              </a:rPr>
              <a:t> và trả về vị trí xuất hiện cuối cùng của đối tượng trong </a:t>
            </a:r>
            <a:r>
              <a:rPr lang="en-US" sz="2800" dirty="0" err="1" smtClean="0">
                <a:latin typeface="+mn-lt"/>
              </a:rPr>
              <a:t>ArrayList</a:t>
            </a:r>
            <a:endParaRPr lang="en-US" sz="2800" dirty="0" smtClean="0">
              <a:latin typeface="+mn-lt"/>
            </a:endParaRPr>
          </a:p>
          <a:p>
            <a:pPr>
              <a:lnSpc>
                <a:spcPct val="100000"/>
              </a:lnSpc>
              <a:spcBef>
                <a:spcPts val="0"/>
              </a:spcBef>
            </a:pPr>
            <a:r>
              <a:rPr lang="en-US" sz="2800" dirty="0" smtClean="0">
                <a:latin typeface="+mn-lt"/>
              </a:rPr>
              <a:t>Ví dụ</a:t>
            </a:r>
          </a:p>
          <a:p>
            <a:pPr marL="457200" lvl="1" indent="0">
              <a:lnSpc>
                <a:spcPct val="100000"/>
              </a:lnSpc>
              <a:spcBef>
                <a:spcPts val="0"/>
              </a:spcBef>
              <a:buNone/>
            </a:pPr>
            <a:r>
              <a:rPr lang="en-US" sz="2800" b="1" dirty="0" err="1">
                <a:solidFill>
                  <a:srgbClr val="FF0000"/>
                </a:solidFill>
                <a:latin typeface="+mn-lt"/>
              </a:rPr>
              <a:t>ArrayList</a:t>
            </a:r>
            <a:r>
              <a:rPr lang="en-US" sz="2800" b="1" dirty="0">
                <a:solidFill>
                  <a:srgbClr val="FF0000"/>
                </a:solidFill>
                <a:latin typeface="+mn-lt"/>
              </a:rPr>
              <a:t> </a:t>
            </a:r>
            <a:r>
              <a:rPr lang="en-US" sz="2800" i="1" dirty="0" err="1">
                <a:solidFill>
                  <a:prstClr val="black"/>
                </a:solidFill>
              </a:rPr>
              <a:t>arrIEmployee</a:t>
            </a:r>
            <a:r>
              <a:rPr lang="en-US" sz="2800" b="1" dirty="0" smtClean="0">
                <a:solidFill>
                  <a:prstClr val="black"/>
                </a:solidFill>
                <a:latin typeface="+mn-lt"/>
              </a:rPr>
              <a:t> </a:t>
            </a:r>
            <a:r>
              <a:rPr lang="en-US" sz="2800" b="1" dirty="0">
                <a:solidFill>
                  <a:prstClr val="black"/>
                </a:solidFill>
                <a:latin typeface="+mn-lt"/>
              </a:rPr>
              <a:t>= </a:t>
            </a:r>
            <a:r>
              <a:rPr lang="en-US" sz="2800" b="1" dirty="0">
                <a:solidFill>
                  <a:srgbClr val="0000FF"/>
                </a:solidFill>
                <a:latin typeface="+mn-lt"/>
              </a:rPr>
              <a:t>new</a:t>
            </a:r>
            <a:r>
              <a:rPr lang="en-US" sz="2800" b="1" dirty="0">
                <a:solidFill>
                  <a:prstClr val="black"/>
                </a:solidFill>
                <a:latin typeface="+mn-lt"/>
              </a:rPr>
              <a:t> </a:t>
            </a:r>
            <a:r>
              <a:rPr lang="en-US" sz="2800" b="1" dirty="0" err="1">
                <a:solidFill>
                  <a:srgbClr val="FF0000"/>
                </a:solidFill>
                <a:latin typeface="+mn-lt"/>
              </a:rPr>
              <a:t>ArrayList</a:t>
            </a:r>
            <a:r>
              <a:rPr lang="en-US" sz="2800" b="1" dirty="0">
                <a:solidFill>
                  <a:prstClr val="black"/>
                </a:solidFill>
                <a:latin typeface="+mn-lt"/>
              </a:rPr>
              <a:t>();</a:t>
            </a:r>
          </a:p>
          <a:p>
            <a:pPr marL="457200" lvl="1" indent="0">
              <a:lnSpc>
                <a:spcPct val="100000"/>
              </a:lnSpc>
              <a:spcBef>
                <a:spcPts val="0"/>
              </a:spcBef>
              <a:buNone/>
            </a:pPr>
            <a:r>
              <a:rPr lang="en-US" sz="2800" i="1" dirty="0" err="1">
                <a:solidFill>
                  <a:prstClr val="black"/>
                </a:solidFill>
              </a:rPr>
              <a:t>arrIEmployee</a:t>
            </a:r>
            <a:r>
              <a:rPr lang="en-US" sz="2800" i="1" dirty="0">
                <a:solidFill>
                  <a:prstClr val="black"/>
                </a:solidFill>
              </a:rPr>
              <a:t> </a:t>
            </a:r>
            <a:r>
              <a:rPr lang="en-US" sz="2800" i="1" dirty="0" smtClean="0">
                <a:solidFill>
                  <a:prstClr val="black"/>
                </a:solidFill>
              </a:rPr>
              <a:t>.</a:t>
            </a:r>
            <a:r>
              <a:rPr lang="en-US" sz="2800" dirty="0" err="1" smtClean="0">
                <a:solidFill>
                  <a:prstClr val="black"/>
                </a:solidFill>
                <a:latin typeface="+mn-lt"/>
              </a:rPr>
              <a:t>AddRange</a:t>
            </a:r>
            <a:r>
              <a:rPr lang="en-US" sz="2800" dirty="0" smtClean="0">
                <a:solidFill>
                  <a:prstClr val="black"/>
                </a:solidFill>
                <a:latin typeface="+mn-lt"/>
              </a:rPr>
              <a:t>(</a:t>
            </a:r>
            <a:r>
              <a:rPr lang="en-US" sz="2800" dirty="0" smtClean="0">
                <a:solidFill>
                  <a:srgbClr val="0000FF"/>
                </a:solidFill>
                <a:latin typeface="+mn-lt"/>
              </a:rPr>
              <a:t>new</a:t>
            </a:r>
            <a:r>
              <a:rPr lang="en-US" sz="2800" dirty="0" smtClean="0">
                <a:solidFill>
                  <a:prstClr val="black"/>
                </a:solidFill>
                <a:latin typeface="+mn-lt"/>
              </a:rPr>
              <a:t> </a:t>
            </a:r>
            <a:r>
              <a:rPr lang="en-US" sz="2800" dirty="0">
                <a:solidFill>
                  <a:srgbClr val="0000FF"/>
                </a:solidFill>
                <a:latin typeface="+mn-lt"/>
              </a:rPr>
              <a:t>string</a:t>
            </a:r>
            <a:r>
              <a:rPr lang="en-US" sz="2800" dirty="0">
                <a:solidFill>
                  <a:prstClr val="black"/>
                </a:solidFill>
                <a:latin typeface="+mn-lt"/>
              </a:rPr>
              <a:t>[] { </a:t>
            </a:r>
            <a:r>
              <a:rPr lang="en-US" sz="2800" dirty="0">
                <a:solidFill>
                  <a:srgbClr val="A31515"/>
                </a:solidFill>
                <a:latin typeface="+mn-lt"/>
              </a:rPr>
              <a:t>“Teo"</a:t>
            </a:r>
            <a:r>
              <a:rPr lang="en-US" sz="2800" dirty="0">
                <a:solidFill>
                  <a:prstClr val="black"/>
                </a:solidFill>
                <a:latin typeface="+mn-lt"/>
              </a:rPr>
              <a:t>, </a:t>
            </a:r>
            <a:r>
              <a:rPr lang="en-US" sz="2800" dirty="0">
                <a:solidFill>
                  <a:srgbClr val="A31515"/>
                </a:solidFill>
                <a:latin typeface="+mn-lt"/>
              </a:rPr>
              <a:t>"Pheo"</a:t>
            </a:r>
            <a:r>
              <a:rPr lang="en-US" sz="2800" dirty="0">
                <a:solidFill>
                  <a:prstClr val="black"/>
                </a:solidFill>
                <a:latin typeface="+mn-lt"/>
              </a:rPr>
              <a:t>, </a:t>
            </a:r>
            <a:r>
              <a:rPr lang="en-US" sz="2800" dirty="0">
                <a:solidFill>
                  <a:srgbClr val="A31515"/>
                </a:solidFill>
                <a:latin typeface="+mn-lt"/>
              </a:rPr>
              <a:t>"Thi"</a:t>
            </a:r>
            <a:r>
              <a:rPr lang="en-US" sz="2800" dirty="0">
                <a:solidFill>
                  <a:prstClr val="black"/>
                </a:solidFill>
                <a:latin typeface="+mn-lt"/>
              </a:rPr>
              <a:t>, </a:t>
            </a:r>
            <a:r>
              <a:rPr lang="en-US" sz="2800" dirty="0">
                <a:solidFill>
                  <a:srgbClr val="A31515"/>
                </a:solidFill>
                <a:latin typeface="+mn-lt"/>
              </a:rPr>
              <a:t>“Teo"</a:t>
            </a:r>
            <a:r>
              <a:rPr lang="en-US" sz="2800" dirty="0">
                <a:solidFill>
                  <a:prstClr val="black"/>
                </a:solidFill>
                <a:latin typeface="+mn-lt"/>
              </a:rPr>
              <a:t> });</a:t>
            </a:r>
          </a:p>
          <a:p>
            <a:pPr marL="457200" lvl="1" indent="0">
              <a:lnSpc>
                <a:spcPct val="100000"/>
              </a:lnSpc>
              <a:spcBef>
                <a:spcPts val="0"/>
              </a:spcBef>
              <a:buNone/>
            </a:pPr>
            <a:r>
              <a:rPr lang="en-US" sz="2800" dirty="0" err="1">
                <a:solidFill>
                  <a:srgbClr val="0000FF"/>
                </a:solidFill>
                <a:latin typeface="+mn-lt"/>
              </a:rPr>
              <a:t>int</a:t>
            </a:r>
            <a:r>
              <a:rPr lang="en-US" sz="2800" dirty="0">
                <a:solidFill>
                  <a:prstClr val="black"/>
                </a:solidFill>
                <a:latin typeface="+mn-lt"/>
              </a:rPr>
              <a:t> </a:t>
            </a:r>
            <a:r>
              <a:rPr lang="en-US" sz="2800" dirty="0" err="1">
                <a:solidFill>
                  <a:prstClr val="black"/>
                </a:solidFill>
                <a:latin typeface="+mn-lt"/>
              </a:rPr>
              <a:t>pos</a:t>
            </a:r>
            <a:r>
              <a:rPr lang="en-US" sz="2800" dirty="0">
                <a:solidFill>
                  <a:prstClr val="black"/>
                </a:solidFill>
                <a:latin typeface="+mn-lt"/>
              </a:rPr>
              <a:t> = </a:t>
            </a:r>
            <a:r>
              <a:rPr lang="en-US" sz="2800" i="1" dirty="0" err="1">
                <a:solidFill>
                  <a:prstClr val="black"/>
                </a:solidFill>
              </a:rPr>
              <a:t>arrIEmployee</a:t>
            </a:r>
            <a:r>
              <a:rPr lang="en-US" sz="2800" dirty="0" err="1" smtClean="0">
                <a:solidFill>
                  <a:prstClr val="black"/>
                </a:solidFill>
                <a:latin typeface="+mn-lt"/>
              </a:rPr>
              <a:t>.</a:t>
            </a:r>
            <a:r>
              <a:rPr lang="en-US" sz="2800" b="1" dirty="0" err="1" smtClean="0">
                <a:latin typeface="+mn-lt"/>
              </a:rPr>
              <a:t>LastIndexOf</a:t>
            </a:r>
            <a:r>
              <a:rPr lang="en-US" sz="2800" dirty="0">
                <a:solidFill>
                  <a:prstClr val="black"/>
                </a:solidFill>
                <a:latin typeface="+mn-lt"/>
              </a:rPr>
              <a:t>(</a:t>
            </a:r>
            <a:r>
              <a:rPr lang="en-US" sz="2800" dirty="0">
                <a:solidFill>
                  <a:srgbClr val="A31515"/>
                </a:solidFill>
                <a:latin typeface="+mn-lt"/>
              </a:rPr>
              <a:t>“Teo"</a:t>
            </a:r>
            <a:r>
              <a:rPr lang="en-US" sz="2800" dirty="0">
                <a:solidFill>
                  <a:prstClr val="black"/>
                </a:solidFill>
                <a:latin typeface="+mn-lt"/>
              </a:rPr>
              <a:t>);</a:t>
            </a:r>
          </a:p>
          <a:p>
            <a:pPr marL="457200" lvl="1" indent="0">
              <a:lnSpc>
                <a:spcPct val="100000"/>
              </a:lnSpc>
              <a:spcBef>
                <a:spcPts val="0"/>
              </a:spcBef>
              <a:buNone/>
            </a:pPr>
            <a:r>
              <a:rPr lang="en-US" sz="2800" dirty="0" err="1">
                <a:solidFill>
                  <a:srgbClr val="2B91AF"/>
                </a:solidFill>
                <a:latin typeface="+mn-lt"/>
              </a:rPr>
              <a:t>Console</a:t>
            </a:r>
            <a:r>
              <a:rPr lang="en-US" sz="2800" dirty="0" err="1">
                <a:solidFill>
                  <a:prstClr val="black"/>
                </a:solidFill>
                <a:latin typeface="+mn-lt"/>
              </a:rPr>
              <a:t>.WriteLine</a:t>
            </a:r>
            <a:r>
              <a:rPr lang="en-US" sz="2800" dirty="0">
                <a:solidFill>
                  <a:prstClr val="black"/>
                </a:solidFill>
                <a:latin typeface="+mn-lt"/>
              </a:rPr>
              <a:t>(</a:t>
            </a:r>
            <a:r>
              <a:rPr lang="en-US" sz="2800" dirty="0">
                <a:solidFill>
                  <a:srgbClr val="A31515"/>
                </a:solidFill>
                <a:latin typeface="+mn-lt"/>
              </a:rPr>
              <a:t>"</a:t>
            </a:r>
            <a:r>
              <a:rPr lang="en-US" sz="2800" dirty="0" err="1">
                <a:solidFill>
                  <a:srgbClr val="A31515"/>
                </a:solidFill>
                <a:latin typeface="+mn-lt"/>
              </a:rPr>
              <a:t>Pos</a:t>
            </a:r>
            <a:r>
              <a:rPr lang="en-US" sz="2800" dirty="0">
                <a:solidFill>
                  <a:srgbClr val="A31515"/>
                </a:solidFill>
                <a:latin typeface="+mn-lt"/>
              </a:rPr>
              <a:t>="</a:t>
            </a:r>
            <a:r>
              <a:rPr lang="en-US" sz="2800" dirty="0">
                <a:solidFill>
                  <a:prstClr val="black"/>
                </a:solidFill>
                <a:latin typeface="+mn-lt"/>
              </a:rPr>
              <a:t>+</a:t>
            </a:r>
            <a:r>
              <a:rPr lang="en-US" sz="2800" dirty="0" err="1">
                <a:solidFill>
                  <a:prstClr val="black"/>
                </a:solidFill>
                <a:latin typeface="+mn-lt"/>
              </a:rPr>
              <a:t>pos</a:t>
            </a:r>
            <a:r>
              <a:rPr lang="en-US" sz="2800" dirty="0">
                <a:solidFill>
                  <a:prstClr val="black"/>
                </a:solidFill>
                <a:latin typeface="+mn-lt"/>
              </a:rPr>
              <a:t>);</a:t>
            </a:r>
          </a:p>
          <a:p>
            <a:pPr marL="457200" lvl="1" indent="0">
              <a:lnSpc>
                <a:spcPct val="100000"/>
              </a:lnSpc>
              <a:spcBef>
                <a:spcPts val="0"/>
              </a:spcBef>
              <a:buClrTx/>
              <a:buNone/>
              <a:defRPr/>
            </a:pPr>
            <a:r>
              <a:rPr lang="en-US" sz="2800" b="1" dirty="0">
                <a:solidFill>
                  <a:srgbClr val="FF0000"/>
                </a:solidFill>
                <a:latin typeface="+mn-lt"/>
              </a:rPr>
              <a:t>//Output : </a:t>
            </a:r>
            <a:r>
              <a:rPr lang="en-US" sz="2800" b="1" dirty="0" err="1">
                <a:solidFill>
                  <a:srgbClr val="FF0000"/>
                </a:solidFill>
                <a:latin typeface="+mn-lt"/>
              </a:rPr>
              <a:t>Pos</a:t>
            </a:r>
            <a:r>
              <a:rPr lang="en-US" sz="2800" b="1" dirty="0">
                <a:solidFill>
                  <a:srgbClr val="FF0000"/>
                </a:solidFill>
                <a:latin typeface="+mn-lt"/>
              </a:rPr>
              <a:t>=3</a:t>
            </a:r>
          </a:p>
          <a:p>
            <a:pPr marL="457200" lvl="1" indent="0">
              <a:lnSpc>
                <a:spcPct val="100000"/>
              </a:lnSpc>
              <a:spcBef>
                <a:spcPts val="0"/>
              </a:spcBef>
              <a:buNone/>
            </a:pPr>
            <a:endParaRPr lang="en-US" sz="2800" dirty="0">
              <a:latin typeface="+mn-lt"/>
            </a:endParaRPr>
          </a:p>
        </p:txBody>
      </p:sp>
      <p:sp>
        <p:nvSpPr>
          <p:cNvPr id="3" name="Date Placeholder 2"/>
          <p:cNvSpPr>
            <a:spLocks noGrp="1"/>
          </p:cNvSpPr>
          <p:nvPr>
            <p:ph type="dt" sz="half" idx="10"/>
          </p:nvPr>
        </p:nvSpPr>
        <p:spPr/>
        <p:txBody>
          <a:bodyPr/>
          <a:lstStyle/>
          <a:p>
            <a:pPr>
              <a:defRPr/>
            </a:pPr>
            <a:fld id="{608B0C98-6E5F-4BAA-8AB9-0F2D4B8DB751}" type="datetime1">
              <a:rPr lang="en-US" altLang="en-US" smtClean="0"/>
              <a:t>10/3/2018</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Nền tảng C# cơ bản</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48</a:t>
            </a:fld>
            <a:endParaRPr lang="en-US" altLang="en-US"/>
          </a:p>
        </p:txBody>
      </p:sp>
      <p:sp>
        <p:nvSpPr>
          <p:cNvPr id="6" name="Title 5"/>
          <p:cNvSpPr>
            <a:spLocks noGrp="1"/>
          </p:cNvSpPr>
          <p:nvPr>
            <p:ph type="title"/>
          </p:nvPr>
        </p:nvSpPr>
        <p:spPr/>
        <p:txBody>
          <a:bodyPr/>
          <a:lstStyle/>
          <a:p>
            <a:r>
              <a:rPr lang="en-US" smtClean="0"/>
              <a:t>Method</a:t>
            </a:r>
            <a:endParaRPr lang="en-US"/>
          </a:p>
        </p:txBody>
      </p:sp>
    </p:spTree>
    <p:extLst>
      <p:ext uri="{BB962C8B-B14F-4D97-AF65-F5344CB8AC3E}">
        <p14:creationId xmlns:p14="http://schemas.microsoft.com/office/powerpoint/2010/main" val="986282729"/>
      </p:ext>
    </p:extLst>
  </p:cSld>
  <p:clrMapOvr>
    <a:masterClrMapping/>
  </p:clrMapOvr>
  <p:transition spd="slow">
    <p:push dir="u"/>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85800"/>
            <a:ext cx="8915400" cy="4381501"/>
          </a:xfrm>
        </p:spPr>
        <p:txBody>
          <a:bodyPr>
            <a:noAutofit/>
          </a:bodyPr>
          <a:lstStyle/>
          <a:p>
            <a:pPr>
              <a:lnSpc>
                <a:spcPct val="100000"/>
              </a:lnSpc>
              <a:spcBef>
                <a:spcPts val="0"/>
              </a:spcBef>
            </a:pPr>
            <a:r>
              <a:rPr lang="en-US" sz="2800" b="1" dirty="0" err="1" smtClean="0">
                <a:solidFill>
                  <a:srgbClr val="FF0000"/>
                </a:solidFill>
                <a:latin typeface="+mn-lt"/>
              </a:rPr>
              <a:t>IndexOf</a:t>
            </a:r>
            <a:r>
              <a:rPr lang="en-US" sz="2800" b="1" dirty="0" smtClean="0">
                <a:solidFill>
                  <a:srgbClr val="FF0000"/>
                </a:solidFill>
                <a:latin typeface="+mn-lt"/>
              </a:rPr>
              <a:t>: </a:t>
            </a:r>
            <a:r>
              <a:rPr lang="en-US" sz="2800" dirty="0" smtClean="0">
                <a:latin typeface="+mn-lt"/>
              </a:rPr>
              <a:t>Tìm đối tượng được chỉ định có xuất hiện trong </a:t>
            </a:r>
            <a:r>
              <a:rPr lang="en-US" sz="2800" dirty="0" err="1" smtClean="0">
                <a:latin typeface="+mn-lt"/>
              </a:rPr>
              <a:t>ArrayList</a:t>
            </a:r>
            <a:r>
              <a:rPr lang="en-US" sz="2800" dirty="0" smtClean="0">
                <a:latin typeface="+mn-lt"/>
              </a:rPr>
              <a:t> không? và trả về vị trí tìm thấy đầu tiên trong </a:t>
            </a:r>
            <a:r>
              <a:rPr lang="en-US" sz="2800" dirty="0" err="1" smtClean="0">
                <a:latin typeface="+mn-lt"/>
              </a:rPr>
              <a:t>ArrayList</a:t>
            </a:r>
            <a:r>
              <a:rPr lang="en-US" sz="2800" dirty="0" smtClean="0">
                <a:latin typeface="+mn-lt"/>
              </a:rPr>
              <a:t>. Không tìm thấy trả về -1</a:t>
            </a:r>
          </a:p>
          <a:p>
            <a:pPr>
              <a:lnSpc>
                <a:spcPct val="100000"/>
              </a:lnSpc>
              <a:spcBef>
                <a:spcPts val="0"/>
              </a:spcBef>
            </a:pPr>
            <a:r>
              <a:rPr lang="en-US" sz="2800" dirty="0" smtClean="0">
                <a:latin typeface="+mn-lt"/>
              </a:rPr>
              <a:t>Ví dụ</a:t>
            </a:r>
          </a:p>
          <a:p>
            <a:pPr marL="457200" lvl="1" indent="0">
              <a:lnSpc>
                <a:spcPct val="100000"/>
              </a:lnSpc>
              <a:spcBef>
                <a:spcPts val="0"/>
              </a:spcBef>
              <a:buNone/>
            </a:pPr>
            <a:r>
              <a:rPr lang="en-US" sz="2800" b="1" dirty="0" err="1">
                <a:solidFill>
                  <a:srgbClr val="FF0000"/>
                </a:solidFill>
                <a:latin typeface="+mn-lt"/>
              </a:rPr>
              <a:t>ArrayList</a:t>
            </a:r>
            <a:r>
              <a:rPr lang="en-US" sz="2800" b="1" dirty="0">
                <a:solidFill>
                  <a:srgbClr val="FF0000"/>
                </a:solidFill>
                <a:latin typeface="+mn-lt"/>
              </a:rPr>
              <a:t> </a:t>
            </a:r>
            <a:r>
              <a:rPr lang="en-US" sz="2800" i="1" dirty="0" err="1">
                <a:solidFill>
                  <a:prstClr val="black"/>
                </a:solidFill>
              </a:rPr>
              <a:t>arrIEmployee</a:t>
            </a:r>
            <a:r>
              <a:rPr lang="en-US" sz="2800" b="1" dirty="0" smtClean="0">
                <a:solidFill>
                  <a:prstClr val="black"/>
                </a:solidFill>
                <a:latin typeface="+mn-lt"/>
              </a:rPr>
              <a:t> </a:t>
            </a:r>
            <a:r>
              <a:rPr lang="en-US" sz="2800" b="1" dirty="0">
                <a:solidFill>
                  <a:prstClr val="black"/>
                </a:solidFill>
                <a:latin typeface="+mn-lt"/>
              </a:rPr>
              <a:t>= </a:t>
            </a:r>
            <a:r>
              <a:rPr lang="en-US" sz="2800" b="1" dirty="0">
                <a:solidFill>
                  <a:srgbClr val="0000FF"/>
                </a:solidFill>
                <a:latin typeface="+mn-lt"/>
              </a:rPr>
              <a:t>new</a:t>
            </a:r>
            <a:r>
              <a:rPr lang="en-US" sz="2800" b="1" dirty="0">
                <a:solidFill>
                  <a:prstClr val="black"/>
                </a:solidFill>
                <a:latin typeface="+mn-lt"/>
              </a:rPr>
              <a:t> </a:t>
            </a:r>
            <a:r>
              <a:rPr lang="en-US" sz="2800" b="1" dirty="0" err="1">
                <a:solidFill>
                  <a:srgbClr val="FF0000"/>
                </a:solidFill>
                <a:latin typeface="+mn-lt"/>
              </a:rPr>
              <a:t>ArrayList</a:t>
            </a:r>
            <a:r>
              <a:rPr lang="en-US" sz="2800" b="1" dirty="0">
                <a:solidFill>
                  <a:prstClr val="black"/>
                </a:solidFill>
                <a:latin typeface="+mn-lt"/>
              </a:rPr>
              <a:t>();</a:t>
            </a:r>
          </a:p>
          <a:p>
            <a:pPr marL="457200" lvl="1" indent="0">
              <a:lnSpc>
                <a:spcPct val="100000"/>
              </a:lnSpc>
              <a:spcBef>
                <a:spcPts val="0"/>
              </a:spcBef>
              <a:buNone/>
            </a:pPr>
            <a:r>
              <a:rPr lang="en-US" sz="2800" i="1" dirty="0" err="1">
                <a:solidFill>
                  <a:prstClr val="black"/>
                </a:solidFill>
              </a:rPr>
              <a:t>arrIEmployee</a:t>
            </a:r>
            <a:r>
              <a:rPr lang="en-US" sz="2800" dirty="0" err="1" smtClean="0">
                <a:solidFill>
                  <a:prstClr val="black"/>
                </a:solidFill>
                <a:latin typeface="+mn-lt"/>
              </a:rPr>
              <a:t>.AddRange</a:t>
            </a:r>
            <a:r>
              <a:rPr lang="en-US" sz="2800" dirty="0" smtClean="0">
                <a:solidFill>
                  <a:prstClr val="black"/>
                </a:solidFill>
                <a:latin typeface="+mn-lt"/>
              </a:rPr>
              <a:t>(</a:t>
            </a:r>
            <a:r>
              <a:rPr lang="en-US" sz="2800" dirty="0" smtClean="0">
                <a:solidFill>
                  <a:srgbClr val="0000FF"/>
                </a:solidFill>
                <a:latin typeface="+mn-lt"/>
              </a:rPr>
              <a:t>new</a:t>
            </a:r>
            <a:r>
              <a:rPr lang="en-US" sz="2800" dirty="0" smtClean="0">
                <a:solidFill>
                  <a:prstClr val="black"/>
                </a:solidFill>
                <a:latin typeface="+mn-lt"/>
              </a:rPr>
              <a:t> </a:t>
            </a:r>
            <a:r>
              <a:rPr lang="en-US" sz="2800" dirty="0">
                <a:solidFill>
                  <a:srgbClr val="0000FF"/>
                </a:solidFill>
                <a:latin typeface="+mn-lt"/>
              </a:rPr>
              <a:t>string</a:t>
            </a:r>
            <a:r>
              <a:rPr lang="en-US" sz="2800" dirty="0">
                <a:solidFill>
                  <a:prstClr val="black"/>
                </a:solidFill>
                <a:latin typeface="+mn-lt"/>
              </a:rPr>
              <a:t>[] { </a:t>
            </a:r>
            <a:r>
              <a:rPr lang="en-US" sz="2800" dirty="0">
                <a:solidFill>
                  <a:srgbClr val="A31515"/>
                </a:solidFill>
                <a:latin typeface="+mn-lt"/>
              </a:rPr>
              <a:t>"Chi"</a:t>
            </a:r>
            <a:r>
              <a:rPr lang="en-US" sz="2800" dirty="0">
                <a:solidFill>
                  <a:prstClr val="black"/>
                </a:solidFill>
                <a:latin typeface="+mn-lt"/>
              </a:rPr>
              <a:t>, </a:t>
            </a:r>
            <a:r>
              <a:rPr lang="en-US" sz="2800" dirty="0">
                <a:solidFill>
                  <a:srgbClr val="A31515"/>
                </a:solidFill>
                <a:latin typeface="+mn-lt"/>
              </a:rPr>
              <a:t>"Pheo"</a:t>
            </a:r>
            <a:r>
              <a:rPr lang="en-US" sz="2800" dirty="0">
                <a:solidFill>
                  <a:prstClr val="black"/>
                </a:solidFill>
                <a:latin typeface="+mn-lt"/>
              </a:rPr>
              <a:t>, </a:t>
            </a:r>
            <a:r>
              <a:rPr lang="en-US" sz="2800" dirty="0">
                <a:solidFill>
                  <a:srgbClr val="A31515"/>
                </a:solidFill>
                <a:latin typeface="+mn-lt"/>
              </a:rPr>
              <a:t>"Thi"</a:t>
            </a:r>
            <a:r>
              <a:rPr lang="en-US" sz="2800" dirty="0">
                <a:solidFill>
                  <a:prstClr val="black"/>
                </a:solidFill>
                <a:latin typeface="+mn-lt"/>
              </a:rPr>
              <a:t>, </a:t>
            </a:r>
            <a:r>
              <a:rPr lang="en-US" sz="2800" dirty="0">
                <a:solidFill>
                  <a:srgbClr val="A31515"/>
                </a:solidFill>
                <a:latin typeface="+mn-lt"/>
              </a:rPr>
              <a:t>"No"</a:t>
            </a:r>
            <a:r>
              <a:rPr lang="en-US" sz="2800" dirty="0">
                <a:solidFill>
                  <a:prstClr val="black"/>
                </a:solidFill>
                <a:latin typeface="+mn-lt"/>
              </a:rPr>
              <a:t> });</a:t>
            </a:r>
          </a:p>
          <a:p>
            <a:pPr marL="457200" lvl="1" indent="0">
              <a:lnSpc>
                <a:spcPct val="100000"/>
              </a:lnSpc>
              <a:spcBef>
                <a:spcPts val="0"/>
              </a:spcBef>
              <a:buNone/>
            </a:pPr>
            <a:r>
              <a:rPr lang="en-US" sz="2800" dirty="0" err="1">
                <a:solidFill>
                  <a:srgbClr val="0000FF"/>
                </a:solidFill>
                <a:latin typeface="+mn-lt"/>
              </a:rPr>
              <a:t>int</a:t>
            </a:r>
            <a:r>
              <a:rPr lang="en-US" sz="2800" dirty="0">
                <a:solidFill>
                  <a:prstClr val="black"/>
                </a:solidFill>
                <a:latin typeface="+mn-lt"/>
              </a:rPr>
              <a:t> pos1 = </a:t>
            </a:r>
            <a:r>
              <a:rPr lang="en-US" sz="2800" i="1" dirty="0" err="1">
                <a:solidFill>
                  <a:prstClr val="black"/>
                </a:solidFill>
              </a:rPr>
              <a:t>arrIEmployee</a:t>
            </a:r>
            <a:r>
              <a:rPr lang="en-US" sz="2800" dirty="0" err="1" smtClean="0">
                <a:solidFill>
                  <a:prstClr val="black"/>
                </a:solidFill>
                <a:latin typeface="+mn-lt"/>
              </a:rPr>
              <a:t>.</a:t>
            </a:r>
            <a:r>
              <a:rPr lang="en-US" sz="2800" b="1" dirty="0" err="1" smtClean="0">
                <a:solidFill>
                  <a:prstClr val="black"/>
                </a:solidFill>
                <a:latin typeface="+mn-lt"/>
              </a:rPr>
              <a:t>IndexOf</a:t>
            </a:r>
            <a:r>
              <a:rPr lang="en-US" sz="2800" dirty="0">
                <a:solidFill>
                  <a:prstClr val="black"/>
                </a:solidFill>
                <a:latin typeface="+mn-lt"/>
              </a:rPr>
              <a:t>(</a:t>
            </a:r>
            <a:r>
              <a:rPr lang="en-US" sz="2800" dirty="0">
                <a:solidFill>
                  <a:srgbClr val="A31515"/>
                </a:solidFill>
                <a:latin typeface="+mn-lt"/>
              </a:rPr>
              <a:t>"Pheo"</a:t>
            </a:r>
            <a:r>
              <a:rPr lang="en-US" sz="2800" dirty="0">
                <a:solidFill>
                  <a:prstClr val="black"/>
                </a:solidFill>
                <a:latin typeface="+mn-lt"/>
              </a:rPr>
              <a:t>);</a:t>
            </a:r>
          </a:p>
          <a:p>
            <a:pPr marL="457200" lvl="1" indent="0">
              <a:lnSpc>
                <a:spcPct val="100000"/>
              </a:lnSpc>
              <a:spcBef>
                <a:spcPts val="0"/>
              </a:spcBef>
              <a:buNone/>
            </a:pPr>
            <a:r>
              <a:rPr lang="en-US" sz="2800" dirty="0" err="1">
                <a:solidFill>
                  <a:srgbClr val="2B91AF"/>
                </a:solidFill>
                <a:latin typeface="+mn-lt"/>
              </a:rPr>
              <a:t>Console</a:t>
            </a:r>
            <a:r>
              <a:rPr lang="en-US" sz="2800" dirty="0" err="1">
                <a:solidFill>
                  <a:prstClr val="black"/>
                </a:solidFill>
                <a:latin typeface="+mn-lt"/>
              </a:rPr>
              <a:t>.WriteLine</a:t>
            </a:r>
            <a:r>
              <a:rPr lang="en-US" sz="2800" dirty="0">
                <a:solidFill>
                  <a:prstClr val="black"/>
                </a:solidFill>
                <a:latin typeface="+mn-lt"/>
              </a:rPr>
              <a:t>(</a:t>
            </a:r>
            <a:r>
              <a:rPr lang="en-US" sz="2800" dirty="0">
                <a:solidFill>
                  <a:srgbClr val="A31515"/>
                </a:solidFill>
                <a:latin typeface="+mn-lt"/>
              </a:rPr>
              <a:t>"Pos1="</a:t>
            </a:r>
            <a:r>
              <a:rPr lang="en-US" sz="2800" dirty="0">
                <a:solidFill>
                  <a:prstClr val="black"/>
                </a:solidFill>
                <a:latin typeface="+mn-lt"/>
              </a:rPr>
              <a:t>+pos1);</a:t>
            </a:r>
          </a:p>
          <a:p>
            <a:pPr marL="457200" lvl="1" indent="0">
              <a:lnSpc>
                <a:spcPct val="100000"/>
              </a:lnSpc>
              <a:spcBef>
                <a:spcPts val="0"/>
              </a:spcBef>
              <a:buNone/>
            </a:pPr>
            <a:r>
              <a:rPr lang="en-US" sz="2800" b="1" dirty="0">
                <a:solidFill>
                  <a:srgbClr val="FF0000"/>
                </a:solidFill>
                <a:latin typeface="+mn-lt"/>
              </a:rPr>
              <a:t>//Output : Pos1=1</a:t>
            </a:r>
          </a:p>
          <a:p>
            <a:pPr marL="457200" lvl="1" indent="0">
              <a:lnSpc>
                <a:spcPct val="100000"/>
              </a:lnSpc>
              <a:spcBef>
                <a:spcPts val="0"/>
              </a:spcBef>
              <a:buNone/>
            </a:pPr>
            <a:r>
              <a:rPr lang="en-US" sz="2800" dirty="0" err="1">
                <a:solidFill>
                  <a:srgbClr val="0000FF"/>
                </a:solidFill>
                <a:latin typeface="+mn-lt"/>
              </a:rPr>
              <a:t>int</a:t>
            </a:r>
            <a:r>
              <a:rPr lang="en-US" sz="2800" dirty="0">
                <a:solidFill>
                  <a:prstClr val="black"/>
                </a:solidFill>
                <a:latin typeface="+mn-lt"/>
              </a:rPr>
              <a:t> pos2 = </a:t>
            </a:r>
            <a:r>
              <a:rPr lang="en-US" sz="2800" i="1" dirty="0" err="1">
                <a:solidFill>
                  <a:prstClr val="black"/>
                </a:solidFill>
              </a:rPr>
              <a:t>arrIEmployee</a:t>
            </a:r>
            <a:r>
              <a:rPr lang="en-US" sz="2800" dirty="0" err="1" smtClean="0">
                <a:solidFill>
                  <a:prstClr val="black"/>
                </a:solidFill>
                <a:latin typeface="+mn-lt"/>
              </a:rPr>
              <a:t>.</a:t>
            </a:r>
            <a:r>
              <a:rPr lang="en-US" sz="2800" b="1" dirty="0" err="1" smtClean="0">
                <a:solidFill>
                  <a:prstClr val="black"/>
                </a:solidFill>
                <a:latin typeface="+mn-lt"/>
              </a:rPr>
              <a:t>IndexOf</a:t>
            </a:r>
            <a:r>
              <a:rPr lang="en-US" sz="2800" dirty="0">
                <a:solidFill>
                  <a:prstClr val="black"/>
                </a:solidFill>
                <a:latin typeface="+mn-lt"/>
              </a:rPr>
              <a:t>(</a:t>
            </a:r>
            <a:r>
              <a:rPr lang="en-US" sz="2800" dirty="0">
                <a:solidFill>
                  <a:srgbClr val="A31515"/>
                </a:solidFill>
                <a:latin typeface="+mn-lt"/>
              </a:rPr>
              <a:t>“Teo"</a:t>
            </a:r>
            <a:r>
              <a:rPr lang="en-US" sz="2800" dirty="0">
                <a:solidFill>
                  <a:prstClr val="black"/>
                </a:solidFill>
                <a:latin typeface="+mn-lt"/>
              </a:rPr>
              <a:t>);</a:t>
            </a:r>
          </a:p>
          <a:p>
            <a:pPr marL="457200" lvl="1" indent="0">
              <a:lnSpc>
                <a:spcPct val="100000"/>
              </a:lnSpc>
              <a:spcBef>
                <a:spcPts val="0"/>
              </a:spcBef>
              <a:buNone/>
            </a:pPr>
            <a:r>
              <a:rPr lang="en-US" sz="2800" dirty="0" err="1">
                <a:solidFill>
                  <a:srgbClr val="2B91AF"/>
                </a:solidFill>
                <a:latin typeface="+mn-lt"/>
              </a:rPr>
              <a:t>Console</a:t>
            </a:r>
            <a:r>
              <a:rPr lang="en-US" sz="2800" dirty="0" err="1">
                <a:solidFill>
                  <a:prstClr val="black"/>
                </a:solidFill>
                <a:latin typeface="+mn-lt"/>
              </a:rPr>
              <a:t>.WriteLine</a:t>
            </a:r>
            <a:r>
              <a:rPr lang="en-US" sz="2800" dirty="0">
                <a:solidFill>
                  <a:prstClr val="black"/>
                </a:solidFill>
                <a:latin typeface="+mn-lt"/>
              </a:rPr>
              <a:t>(</a:t>
            </a:r>
            <a:r>
              <a:rPr lang="en-US" sz="2800" dirty="0">
                <a:solidFill>
                  <a:srgbClr val="A31515"/>
                </a:solidFill>
                <a:latin typeface="+mn-lt"/>
              </a:rPr>
              <a:t>"Pos2="</a:t>
            </a:r>
            <a:r>
              <a:rPr lang="en-US" sz="2800" dirty="0">
                <a:solidFill>
                  <a:prstClr val="black"/>
                </a:solidFill>
                <a:latin typeface="+mn-lt"/>
              </a:rPr>
              <a:t>+pos2);</a:t>
            </a:r>
          </a:p>
          <a:p>
            <a:pPr marL="457200" lvl="1" indent="0">
              <a:lnSpc>
                <a:spcPct val="100000"/>
              </a:lnSpc>
              <a:spcBef>
                <a:spcPts val="0"/>
              </a:spcBef>
              <a:buClrTx/>
              <a:buNone/>
              <a:defRPr/>
            </a:pPr>
            <a:r>
              <a:rPr lang="en-US" sz="2800" b="1" dirty="0">
                <a:solidFill>
                  <a:srgbClr val="FF0000"/>
                </a:solidFill>
                <a:latin typeface="+mn-lt"/>
              </a:rPr>
              <a:t>//Output : Pos2=-1</a:t>
            </a:r>
          </a:p>
          <a:p>
            <a:pPr>
              <a:lnSpc>
                <a:spcPct val="100000"/>
              </a:lnSpc>
              <a:spcBef>
                <a:spcPts val="0"/>
              </a:spcBef>
            </a:pPr>
            <a:endParaRPr lang="en-US" sz="2800" dirty="0">
              <a:latin typeface="+mn-lt"/>
            </a:endParaRPr>
          </a:p>
        </p:txBody>
      </p:sp>
      <p:sp>
        <p:nvSpPr>
          <p:cNvPr id="3" name="Date Placeholder 2"/>
          <p:cNvSpPr>
            <a:spLocks noGrp="1"/>
          </p:cNvSpPr>
          <p:nvPr>
            <p:ph type="dt" sz="half" idx="10"/>
          </p:nvPr>
        </p:nvSpPr>
        <p:spPr/>
        <p:txBody>
          <a:bodyPr/>
          <a:lstStyle/>
          <a:p>
            <a:pPr>
              <a:defRPr/>
            </a:pPr>
            <a:fld id="{205600C5-6409-4592-B45E-D34A58D65E02}" type="datetime1">
              <a:rPr lang="en-US" altLang="en-US" smtClean="0"/>
              <a:t>10/3/2018</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Nền tảng C# cơ bản</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49</a:t>
            </a:fld>
            <a:endParaRPr lang="en-US" altLang="en-US"/>
          </a:p>
        </p:txBody>
      </p:sp>
      <p:sp>
        <p:nvSpPr>
          <p:cNvPr id="6" name="Title 5"/>
          <p:cNvSpPr>
            <a:spLocks noGrp="1"/>
          </p:cNvSpPr>
          <p:nvPr>
            <p:ph type="title"/>
          </p:nvPr>
        </p:nvSpPr>
        <p:spPr/>
        <p:txBody>
          <a:bodyPr/>
          <a:lstStyle/>
          <a:p>
            <a:r>
              <a:rPr lang="en-US" smtClean="0"/>
              <a:t>Method</a:t>
            </a:r>
            <a:endParaRPr lang="en-US"/>
          </a:p>
        </p:txBody>
      </p:sp>
    </p:spTree>
    <p:extLst>
      <p:ext uri="{BB962C8B-B14F-4D97-AF65-F5344CB8AC3E}">
        <p14:creationId xmlns:p14="http://schemas.microsoft.com/office/powerpoint/2010/main" val="1166867716"/>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object 2"/>
          <p:cNvSpPr>
            <a:spLocks/>
          </p:cNvSpPr>
          <p:nvPr/>
        </p:nvSpPr>
        <p:spPr bwMode="auto">
          <a:xfrm>
            <a:off x="415637" y="3429000"/>
            <a:ext cx="8312727" cy="3025588"/>
          </a:xfrm>
          <a:custGeom>
            <a:avLst/>
            <a:gdLst>
              <a:gd name="T0" fmla="*/ 0 w 9144000"/>
              <a:gd name="T1" fmla="*/ 3429000 h 3429000"/>
              <a:gd name="T2" fmla="*/ 9143999 w 9144000"/>
              <a:gd name="T3" fmla="*/ 3429000 h 3429000"/>
              <a:gd name="T4" fmla="*/ 9143999 w 9144000"/>
              <a:gd name="T5" fmla="*/ 0 h 3429000"/>
              <a:gd name="T6" fmla="*/ 0 w 9144000"/>
              <a:gd name="T7" fmla="*/ 0 h 3429000"/>
              <a:gd name="T8" fmla="*/ 0 w 9144000"/>
              <a:gd name="T9" fmla="*/ 3429000 h 3429000"/>
            </a:gdLst>
            <a:ahLst/>
            <a:cxnLst>
              <a:cxn ang="0">
                <a:pos x="T0" y="T1"/>
              </a:cxn>
              <a:cxn ang="0">
                <a:pos x="T2" y="T3"/>
              </a:cxn>
              <a:cxn ang="0">
                <a:pos x="T4" y="T5"/>
              </a:cxn>
              <a:cxn ang="0">
                <a:pos x="T6" y="T7"/>
              </a:cxn>
              <a:cxn ang="0">
                <a:pos x="T8" y="T9"/>
              </a:cxn>
            </a:cxnLst>
            <a:rect l="0" t="0" r="r" b="b"/>
            <a:pathLst>
              <a:path w="9144000" h="3429000">
                <a:moveTo>
                  <a:pt x="0" y="3429000"/>
                </a:moveTo>
                <a:lnTo>
                  <a:pt x="9143999" y="3429000"/>
                </a:lnTo>
                <a:lnTo>
                  <a:pt x="9143999" y="0"/>
                </a:lnTo>
                <a:lnTo>
                  <a:pt x="0" y="0"/>
                </a:lnTo>
                <a:lnTo>
                  <a:pt x="0" y="342900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sp>
        <p:nvSpPr>
          <p:cNvPr id="25603" name="object 3"/>
          <p:cNvSpPr>
            <a:spLocks/>
          </p:cNvSpPr>
          <p:nvPr/>
        </p:nvSpPr>
        <p:spPr bwMode="auto">
          <a:xfrm>
            <a:off x="831273" y="5983941"/>
            <a:ext cx="7481455" cy="0"/>
          </a:xfrm>
          <a:custGeom>
            <a:avLst/>
            <a:gdLst>
              <a:gd name="T0" fmla="*/ 0 w 8229600"/>
              <a:gd name="T1" fmla="*/ 8229599 w 8229600"/>
            </a:gdLst>
            <a:ahLst/>
            <a:cxnLst>
              <a:cxn ang="0">
                <a:pos x="T0" y="0"/>
              </a:cxn>
              <a:cxn ang="0">
                <a:pos x="T1" y="0"/>
              </a:cxn>
            </a:cxnLst>
            <a:rect l="0" t="0" r="r" b="b"/>
            <a:pathLst>
              <a:path w="8229600">
                <a:moveTo>
                  <a:pt x="0" y="0"/>
                </a:moveTo>
                <a:lnTo>
                  <a:pt x="8229599" y="0"/>
                </a:lnTo>
              </a:path>
            </a:pathLst>
          </a:custGeom>
          <a:noFill/>
          <a:ln w="14985">
            <a:solidFill>
              <a:srgbClr val="7F7F7F"/>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6" name="object 6"/>
          <p:cNvSpPr txBox="1"/>
          <p:nvPr/>
        </p:nvSpPr>
        <p:spPr>
          <a:xfrm>
            <a:off x="1180523" y="3894044"/>
            <a:ext cx="4380057" cy="553998"/>
          </a:xfrm>
          <a:prstGeom prst="rect">
            <a:avLst/>
          </a:prstGeom>
        </p:spPr>
        <p:txBody>
          <a:bodyPr lIns="0" tIns="0" rIns="0" bIns="0">
            <a:spAutoFit/>
          </a:bodyPr>
          <a:lstStyle/>
          <a:p>
            <a:pPr marL="11397" fontAlgn="auto">
              <a:spcBef>
                <a:spcPts val="0"/>
              </a:spcBef>
              <a:spcAft>
                <a:spcPts val="0"/>
              </a:spcAft>
              <a:defRPr/>
            </a:pPr>
            <a:r>
              <a:rPr i="1" spc="-18" dirty="0">
                <a:latin typeface="Arial"/>
                <a:cs typeface="Arial"/>
              </a:rPr>
              <a:t>K</a:t>
            </a:r>
            <a:r>
              <a:rPr i="1" spc="-4" dirty="0">
                <a:latin typeface="Arial"/>
                <a:cs typeface="Arial"/>
              </a:rPr>
              <a:t>iể</a:t>
            </a:r>
            <a:r>
              <a:rPr i="1" dirty="0">
                <a:latin typeface="Arial"/>
                <a:cs typeface="Arial"/>
              </a:rPr>
              <a:t>u</a:t>
            </a:r>
            <a:r>
              <a:rPr i="1" spc="40" dirty="0">
                <a:latin typeface="Times New Roman"/>
                <a:cs typeface="Times New Roman"/>
              </a:rPr>
              <a:t> </a:t>
            </a:r>
            <a:r>
              <a:rPr i="1" spc="-9" dirty="0">
                <a:latin typeface="Arial"/>
                <a:cs typeface="Arial"/>
              </a:rPr>
              <a:t>st</a:t>
            </a:r>
            <a:r>
              <a:rPr i="1" dirty="0">
                <a:latin typeface="Arial"/>
                <a:cs typeface="Arial"/>
              </a:rPr>
              <a:t>r</a:t>
            </a:r>
            <a:r>
              <a:rPr i="1" spc="-4" dirty="0">
                <a:latin typeface="Arial"/>
                <a:cs typeface="Arial"/>
              </a:rPr>
              <a:t>in</a:t>
            </a:r>
            <a:r>
              <a:rPr i="1" dirty="0">
                <a:latin typeface="Arial"/>
                <a:cs typeface="Arial"/>
              </a:rPr>
              <a:t>g</a:t>
            </a:r>
            <a:r>
              <a:rPr i="1" spc="40" dirty="0">
                <a:latin typeface="Times New Roman"/>
                <a:cs typeface="Times New Roman"/>
              </a:rPr>
              <a:t> </a:t>
            </a:r>
            <a:r>
              <a:rPr i="1" spc="-4" dirty="0">
                <a:latin typeface="Arial"/>
                <a:cs typeface="Arial"/>
              </a:rPr>
              <a:t>l</a:t>
            </a:r>
            <a:r>
              <a:rPr i="1" dirty="0">
                <a:latin typeface="Arial"/>
                <a:cs typeface="Arial"/>
              </a:rPr>
              <a:t>à</a:t>
            </a:r>
            <a:r>
              <a:rPr i="1" spc="40" dirty="0">
                <a:latin typeface="Times New Roman"/>
                <a:cs typeface="Times New Roman"/>
              </a:rPr>
              <a:t> </a:t>
            </a:r>
            <a:r>
              <a:rPr i="1" dirty="0">
                <a:latin typeface="Arial"/>
                <a:cs typeface="Arial"/>
              </a:rPr>
              <a:t>k</a:t>
            </a:r>
            <a:r>
              <a:rPr i="1" spc="-4" dirty="0">
                <a:latin typeface="Arial"/>
                <a:cs typeface="Arial"/>
              </a:rPr>
              <a:t>iể</a:t>
            </a:r>
            <a:r>
              <a:rPr i="1" dirty="0">
                <a:latin typeface="Arial"/>
                <a:cs typeface="Arial"/>
              </a:rPr>
              <a:t>u</a:t>
            </a:r>
            <a:r>
              <a:rPr i="1" spc="49" dirty="0">
                <a:latin typeface="Times New Roman"/>
                <a:cs typeface="Times New Roman"/>
              </a:rPr>
              <a:t> </a:t>
            </a:r>
            <a:r>
              <a:rPr i="1" spc="-4" dirty="0">
                <a:latin typeface="Arial"/>
                <a:cs typeface="Arial"/>
              </a:rPr>
              <a:t>obje</a:t>
            </a:r>
            <a:r>
              <a:rPr i="1" spc="-9" dirty="0">
                <a:latin typeface="Arial"/>
                <a:cs typeface="Arial"/>
              </a:rPr>
              <a:t>ct</a:t>
            </a:r>
            <a:r>
              <a:rPr i="1" spc="58" dirty="0">
                <a:latin typeface="Times New Roman"/>
                <a:cs typeface="Times New Roman"/>
              </a:rPr>
              <a:t> </a:t>
            </a:r>
            <a:r>
              <a:rPr i="1" spc="-4" dirty="0">
                <a:latin typeface="Arial"/>
                <a:cs typeface="Arial"/>
              </a:rPr>
              <a:t>đ</a:t>
            </a:r>
            <a:r>
              <a:rPr i="1" spc="-18" dirty="0">
                <a:latin typeface="Arial"/>
                <a:cs typeface="Arial"/>
              </a:rPr>
              <a:t>ư</a:t>
            </a:r>
            <a:r>
              <a:rPr i="1" dirty="0">
                <a:latin typeface="Arial"/>
                <a:cs typeface="Arial"/>
              </a:rPr>
              <a:t>ợc</a:t>
            </a:r>
            <a:r>
              <a:rPr i="1" spc="36" dirty="0">
                <a:latin typeface="Times New Roman"/>
                <a:cs typeface="Times New Roman"/>
              </a:rPr>
              <a:t> </a:t>
            </a:r>
            <a:r>
              <a:rPr i="1" spc="-4" dirty="0">
                <a:latin typeface="Arial"/>
                <a:cs typeface="Arial"/>
              </a:rPr>
              <a:t>địn</a:t>
            </a:r>
            <a:r>
              <a:rPr i="1" dirty="0">
                <a:latin typeface="Arial"/>
                <a:cs typeface="Arial"/>
              </a:rPr>
              <a:t>h</a:t>
            </a:r>
            <a:r>
              <a:rPr i="1" spc="49" dirty="0">
                <a:latin typeface="Times New Roman"/>
                <a:cs typeface="Times New Roman"/>
              </a:rPr>
              <a:t> </a:t>
            </a:r>
            <a:r>
              <a:rPr i="1" spc="-4" dirty="0">
                <a:latin typeface="Arial"/>
                <a:cs typeface="Arial"/>
              </a:rPr>
              <a:t>ng</a:t>
            </a:r>
            <a:r>
              <a:rPr i="1" spc="4" dirty="0">
                <a:latin typeface="Arial"/>
                <a:cs typeface="Arial"/>
              </a:rPr>
              <a:t>h</a:t>
            </a:r>
            <a:r>
              <a:rPr i="1" spc="49" dirty="0">
                <a:latin typeface="Arial"/>
                <a:cs typeface="Arial"/>
              </a:rPr>
              <a:t>ĩ</a:t>
            </a:r>
            <a:r>
              <a:rPr i="1" dirty="0">
                <a:latin typeface="Arial"/>
                <a:cs typeface="Arial"/>
              </a:rPr>
              <a:t>a</a:t>
            </a:r>
            <a:r>
              <a:rPr i="1" spc="85" dirty="0">
                <a:latin typeface="Times New Roman"/>
                <a:cs typeface="Times New Roman"/>
              </a:rPr>
              <a:t> </a:t>
            </a:r>
            <a:r>
              <a:rPr i="1" spc="-9" dirty="0">
                <a:latin typeface="Arial"/>
                <a:cs typeface="Arial"/>
              </a:rPr>
              <a:t>tr</a:t>
            </a:r>
            <a:r>
              <a:rPr i="1" spc="-18" dirty="0">
                <a:latin typeface="Arial"/>
                <a:cs typeface="Arial"/>
              </a:rPr>
              <a:t>ư</a:t>
            </a:r>
            <a:r>
              <a:rPr i="1" dirty="0">
                <a:latin typeface="Arial"/>
                <a:cs typeface="Arial"/>
              </a:rPr>
              <a:t>ớc</a:t>
            </a:r>
            <a:endParaRPr>
              <a:latin typeface="Arial"/>
              <a:cs typeface="Arial"/>
            </a:endParaRPr>
          </a:p>
        </p:txBody>
      </p:sp>
      <p:sp>
        <p:nvSpPr>
          <p:cNvPr id="25607" name="object 8"/>
          <p:cNvSpPr>
            <a:spLocks noChangeArrowheads="1"/>
          </p:cNvSpPr>
          <p:nvPr/>
        </p:nvSpPr>
        <p:spPr bwMode="auto">
          <a:xfrm>
            <a:off x="404091" y="1248056"/>
            <a:ext cx="8335818" cy="50426"/>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en-US"/>
          </a:p>
        </p:txBody>
      </p:sp>
      <p:sp>
        <p:nvSpPr>
          <p:cNvPr id="3" name="Content Placeholder 2"/>
          <p:cNvSpPr>
            <a:spLocks noGrp="1"/>
          </p:cNvSpPr>
          <p:nvPr>
            <p:ph idx="1"/>
          </p:nvPr>
        </p:nvSpPr>
        <p:spPr/>
        <p:txBody>
          <a:bodyPr/>
          <a:lstStyle/>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p:txBody>
      </p:sp>
      <p:sp>
        <p:nvSpPr>
          <p:cNvPr id="9" name="object 9"/>
          <p:cNvSpPr>
            <a:spLocks noGrp="1"/>
          </p:cNvSpPr>
          <p:nvPr>
            <p:ph type="ftr" sz="quarter" idx="11"/>
          </p:nvPr>
        </p:nvSpPr>
        <p:spPr/>
        <p:txBody>
          <a:bodyPr vert="horz" rtlCol="0"/>
          <a:lstStyle/>
          <a:p>
            <a:pPr>
              <a:defRPr/>
            </a:pPr>
            <a:r>
              <a:t>L</a:t>
            </a:r>
            <a:r>
              <a:rPr spc="-18"/>
              <a:t>à</a:t>
            </a:r>
            <a:r>
              <a:t>m</a:t>
            </a:r>
            <a:r>
              <a:rPr spc="63">
                <a:latin typeface="Times New Roman"/>
                <a:cs typeface="Times New Roman"/>
              </a:rPr>
              <a:t> </a:t>
            </a:r>
            <a:r>
              <a:rPr spc="-13"/>
              <a:t>q</a:t>
            </a:r>
            <a:r>
              <a:t>uen</a:t>
            </a:r>
            <a:r>
              <a:rPr spc="72">
                <a:latin typeface="Times New Roman"/>
                <a:cs typeface="Times New Roman"/>
              </a:rPr>
              <a:t> </a:t>
            </a:r>
            <a:r>
              <a:t>v</a:t>
            </a:r>
            <a:r>
              <a:rPr spc="-13"/>
              <a:t>ớ</a:t>
            </a:r>
            <a:r>
              <a:rPr spc="-4"/>
              <a:t>i</a:t>
            </a:r>
            <a:r>
              <a:rPr spc="63">
                <a:latin typeface="Times New Roman"/>
                <a:cs typeface="Times New Roman"/>
              </a:rPr>
              <a:t> </a:t>
            </a:r>
            <a:r>
              <a:rPr spc="-13"/>
              <a:t>C</a:t>
            </a:r>
            <a:r>
              <a:t>#</a:t>
            </a:r>
          </a:p>
        </p:txBody>
      </p:sp>
      <p:sp>
        <p:nvSpPr>
          <p:cNvPr id="10" name="object 10"/>
          <p:cNvSpPr>
            <a:spLocks noGrp="1"/>
          </p:cNvSpPr>
          <p:nvPr>
            <p:ph type="sldNum" sz="quarter" idx="12"/>
          </p:nvPr>
        </p:nvSpPr>
        <p:spPr/>
        <p:txBody>
          <a:bodyPr vert="horz" rtlCol="0"/>
          <a:lstStyle/>
          <a:p>
            <a:pPr marL="23934">
              <a:defRPr/>
            </a:pPr>
            <a:fld id="{74273F46-FFE9-4FA4-8391-167262964C9D}" type="slidenum">
              <a:rPr/>
              <a:pPr marL="23934">
                <a:defRPr/>
              </a:pPr>
              <a:t>5</a:t>
            </a:fld>
            <a:endParaRPr/>
          </a:p>
        </p:txBody>
      </p:sp>
      <p:sp>
        <p:nvSpPr>
          <p:cNvPr id="2" name="Title 1"/>
          <p:cNvSpPr>
            <a:spLocks noGrp="1"/>
          </p:cNvSpPr>
          <p:nvPr>
            <p:ph type="title"/>
          </p:nvPr>
        </p:nvSpPr>
        <p:spPr/>
        <p:txBody>
          <a:bodyPr/>
          <a:lstStyle/>
          <a:p>
            <a:r>
              <a:rPr lang="en-US" dirty="0" err="1" smtClean="0"/>
              <a:t>Kiểu</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tham</a:t>
            </a:r>
            <a:r>
              <a:rPr lang="en-US" dirty="0" smtClean="0"/>
              <a:t> </a:t>
            </a:r>
            <a:r>
              <a:rPr lang="en-US" dirty="0" err="1" smtClean="0"/>
              <a:t>chiếu</a:t>
            </a:r>
            <a:endParaRPr lang="en-US" dirty="0"/>
          </a:p>
        </p:txBody>
      </p:sp>
      <p:graphicFrame>
        <p:nvGraphicFramePr>
          <p:cNvPr id="4" name="object 4"/>
          <p:cNvGraphicFramePr>
            <a:graphicFrameLocks noGrp="1"/>
          </p:cNvGraphicFramePr>
          <p:nvPr>
            <p:extLst>
              <p:ext uri="{D42A27DB-BD31-4B8C-83A1-F6EECF244321}">
                <p14:modId xmlns:p14="http://schemas.microsoft.com/office/powerpoint/2010/main" val="698200393"/>
              </p:ext>
            </p:extLst>
          </p:nvPr>
        </p:nvGraphicFramePr>
        <p:xfrm>
          <a:off x="825010" y="1524000"/>
          <a:ext cx="7481454" cy="1630680"/>
        </p:xfrm>
        <a:graphic>
          <a:graphicData uri="http://schemas.openxmlformats.org/drawingml/2006/table">
            <a:tbl>
              <a:tblPr/>
              <a:tblGrid>
                <a:gridCol w="1246909"/>
                <a:gridCol w="1425864"/>
                <a:gridCol w="1552863"/>
                <a:gridCol w="3255818"/>
              </a:tblGrid>
              <a:tr h="322169">
                <a:tc>
                  <a:txBody>
                    <a:bodyPr/>
                    <a:lstStyle/>
                    <a:p>
                      <a:pPr marL="8255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FFFFFF"/>
                          </a:solidFill>
                          <a:effectLst/>
                          <a:latin typeface="Calibri" pitchFamily="34" charset="0"/>
                          <a:cs typeface="Calibri" pitchFamily="34" charset="0"/>
                        </a:rPr>
                        <a:t>C# keyword</a:t>
                      </a:r>
                      <a:endParaRPr kumimoji="0" lang="en-US" sz="1600" b="0" i="0" u="none" strike="noStrike" cap="none" normalizeH="0" baseline="0" smtClean="0">
                        <a:ln>
                          <a:noFill/>
                        </a:ln>
                        <a:solidFill>
                          <a:schemeClr val="tx1"/>
                        </a:solidFill>
                        <a:effectLst/>
                        <a:latin typeface="Calibri" pitchFamily="34" charset="0"/>
                        <a:cs typeface="Calibri" pitchFamily="34" charset="0"/>
                      </a:endParaRPr>
                    </a:p>
                  </a:txBody>
                  <a:tcPr marL="0" marR="0" marT="0" marB="0" horzOverflow="overflow">
                    <a:lnL w="14985" cap="flat" cmpd="sng" algn="ctr">
                      <a:solidFill>
                        <a:srgbClr val="FFFFFF"/>
                      </a:solidFill>
                      <a:prstDash val="solid"/>
                      <a:round/>
                      <a:headEnd type="none" w="med" len="med"/>
                      <a:tailEnd type="none" w="med" len="med"/>
                    </a:lnL>
                    <a:lnR w="14985" cap="flat" cmpd="sng" algn="ctr">
                      <a:solidFill>
                        <a:srgbClr val="FFFFFF"/>
                      </a:solidFill>
                      <a:prstDash val="solid"/>
                      <a:round/>
                      <a:headEnd type="none" w="med" len="med"/>
                      <a:tailEnd type="none" w="med" len="med"/>
                    </a:lnR>
                    <a:lnT w="14985" cap="flat" cmpd="sng" algn="ctr">
                      <a:solidFill>
                        <a:srgbClr val="FFFFFF"/>
                      </a:solidFill>
                      <a:prstDash val="solid"/>
                      <a:round/>
                      <a:headEnd type="none" w="med" len="med"/>
                      <a:tailEnd type="none" w="med" len="med"/>
                    </a:lnT>
                    <a:lnB w="39369" cap="flat" cmpd="sng" algn="ctr">
                      <a:solidFill>
                        <a:srgbClr val="FFFFFF"/>
                      </a:solidFill>
                      <a:prstDash val="solid"/>
                      <a:round/>
                      <a:headEnd type="none" w="med" len="med"/>
                      <a:tailEnd type="none" w="med" len="med"/>
                    </a:lnB>
                    <a:lnTlToBr>
                      <a:noFill/>
                    </a:lnTlToBr>
                    <a:lnBlToTr>
                      <a:noFill/>
                    </a:lnBlToTr>
                    <a:solidFill>
                      <a:srgbClr val="4F80BC"/>
                    </a:solidFill>
                  </a:tcPr>
                </a:tc>
                <a:tc>
                  <a:txBody>
                    <a:bodyPr/>
                    <a:lstStyle/>
                    <a:p>
                      <a:pPr marL="8255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FFFFFF"/>
                          </a:solidFill>
                          <a:effectLst/>
                          <a:latin typeface="Calibri" pitchFamily="34" charset="0"/>
                          <a:cs typeface="Calibri" pitchFamily="34" charset="0"/>
                        </a:rPr>
                        <a:t>VB keyword</a:t>
                      </a:r>
                      <a:endParaRPr kumimoji="0" lang="en-US" sz="1600" b="0" i="0" u="none" strike="noStrike" cap="none" normalizeH="0" baseline="0" smtClean="0">
                        <a:ln>
                          <a:noFill/>
                        </a:ln>
                        <a:solidFill>
                          <a:schemeClr val="tx1"/>
                        </a:solidFill>
                        <a:effectLst/>
                        <a:latin typeface="Calibri" pitchFamily="34" charset="0"/>
                        <a:cs typeface="Calibri" pitchFamily="34" charset="0"/>
                      </a:endParaRPr>
                    </a:p>
                  </a:txBody>
                  <a:tcPr marL="0" marR="0" marT="0" marB="0" horzOverflow="overflow">
                    <a:lnL w="14985" cap="flat" cmpd="sng" algn="ctr">
                      <a:solidFill>
                        <a:srgbClr val="FFFFFF"/>
                      </a:solidFill>
                      <a:prstDash val="solid"/>
                      <a:round/>
                      <a:headEnd type="none" w="med" len="med"/>
                      <a:tailEnd type="none" w="med" len="med"/>
                    </a:lnL>
                    <a:lnR w="14985" cap="flat" cmpd="sng" algn="ctr">
                      <a:solidFill>
                        <a:srgbClr val="FFFFFF"/>
                      </a:solidFill>
                      <a:prstDash val="solid"/>
                      <a:round/>
                      <a:headEnd type="none" w="med" len="med"/>
                      <a:tailEnd type="none" w="med" len="med"/>
                    </a:lnR>
                    <a:lnT w="14985" cap="flat" cmpd="sng" algn="ctr">
                      <a:solidFill>
                        <a:srgbClr val="FFFFFF"/>
                      </a:solidFill>
                      <a:prstDash val="solid"/>
                      <a:round/>
                      <a:headEnd type="none" w="med" len="med"/>
                      <a:tailEnd type="none" w="med" len="med"/>
                    </a:lnT>
                    <a:lnB w="39369" cap="flat" cmpd="sng" algn="ctr">
                      <a:solidFill>
                        <a:srgbClr val="FFFFFF"/>
                      </a:solidFill>
                      <a:prstDash val="solid"/>
                      <a:round/>
                      <a:headEnd type="none" w="med" len="med"/>
                      <a:tailEnd type="none" w="med" len="med"/>
                    </a:lnB>
                    <a:lnTlToBr>
                      <a:noFill/>
                    </a:lnTlToBr>
                    <a:lnBlToTr>
                      <a:noFill/>
                    </a:lnBlToTr>
                    <a:solidFill>
                      <a:srgbClr val="4F80BC"/>
                    </a:solidFill>
                  </a:tcPr>
                </a:tc>
                <a:tc>
                  <a:txBody>
                    <a:bodyPr/>
                    <a:lstStyle/>
                    <a:p>
                      <a:pPr marL="8255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FFFFFF"/>
                          </a:solidFill>
                          <a:effectLst/>
                          <a:latin typeface="Calibri" pitchFamily="34" charset="0"/>
                          <a:cs typeface="Calibri" pitchFamily="34" charset="0"/>
                        </a:rPr>
                        <a:t>.NET type (Class)</a:t>
                      </a:r>
                      <a:endParaRPr kumimoji="0" lang="en-US" sz="1600" b="0" i="0" u="none" strike="noStrike" cap="none" normalizeH="0" baseline="0" smtClean="0">
                        <a:ln>
                          <a:noFill/>
                        </a:ln>
                        <a:solidFill>
                          <a:schemeClr val="tx1"/>
                        </a:solidFill>
                        <a:effectLst/>
                        <a:latin typeface="Calibri" pitchFamily="34" charset="0"/>
                        <a:cs typeface="Calibri" pitchFamily="34" charset="0"/>
                      </a:endParaRPr>
                    </a:p>
                  </a:txBody>
                  <a:tcPr marL="0" marR="0" marT="0" marB="0" horzOverflow="overflow">
                    <a:lnL w="14985" cap="flat" cmpd="sng" algn="ctr">
                      <a:solidFill>
                        <a:srgbClr val="FFFFFF"/>
                      </a:solidFill>
                      <a:prstDash val="solid"/>
                      <a:round/>
                      <a:headEnd type="none" w="med" len="med"/>
                      <a:tailEnd type="none" w="med" len="med"/>
                    </a:lnL>
                    <a:lnR w="14985" cap="flat" cmpd="sng" algn="ctr">
                      <a:solidFill>
                        <a:srgbClr val="FFFFFF"/>
                      </a:solidFill>
                      <a:prstDash val="solid"/>
                      <a:round/>
                      <a:headEnd type="none" w="med" len="med"/>
                      <a:tailEnd type="none" w="med" len="med"/>
                    </a:lnR>
                    <a:lnT w="14985" cap="flat" cmpd="sng" algn="ctr">
                      <a:solidFill>
                        <a:srgbClr val="FFFFFF"/>
                      </a:solidFill>
                      <a:prstDash val="solid"/>
                      <a:round/>
                      <a:headEnd type="none" w="med" len="med"/>
                      <a:tailEnd type="none" w="med" len="med"/>
                    </a:lnT>
                    <a:lnB w="39369" cap="flat" cmpd="sng" algn="ctr">
                      <a:solidFill>
                        <a:srgbClr val="FFFFFF"/>
                      </a:solidFill>
                      <a:prstDash val="solid"/>
                      <a:round/>
                      <a:headEnd type="none" w="med" len="med"/>
                      <a:tailEnd type="none" w="med" len="med"/>
                    </a:lnB>
                    <a:lnTlToBr>
                      <a:noFill/>
                    </a:lnTlToBr>
                    <a:lnBlToTr>
                      <a:noFill/>
                    </a:lnBlToTr>
                    <a:solidFill>
                      <a:srgbClr val="4F80BC"/>
                    </a:solidFill>
                  </a:tcPr>
                </a:tc>
                <a:tc>
                  <a:txBody>
                    <a:bodyPr/>
                    <a:lstStyle/>
                    <a:p>
                      <a:pPr marL="8255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FFFFFF"/>
                          </a:solidFill>
                          <a:effectLst/>
                          <a:latin typeface="Calibri" pitchFamily="34" charset="0"/>
                          <a:cs typeface="Calibri" pitchFamily="34" charset="0"/>
                        </a:rPr>
                        <a:t>Mô t</a:t>
                      </a:r>
                      <a:r>
                        <a:rPr kumimoji="0" lang="en-US" sz="1600" b="1" i="0" u="none" strike="noStrike" cap="none" normalizeH="0" baseline="0" smtClean="0">
                          <a:ln>
                            <a:noFill/>
                          </a:ln>
                          <a:solidFill>
                            <a:srgbClr val="FFFFFF"/>
                          </a:solidFill>
                          <a:effectLst/>
                          <a:latin typeface="Arial" charset="0"/>
                          <a:cs typeface="Arial" charset="0"/>
                        </a:rPr>
                        <a:t>ả</a:t>
                      </a:r>
                      <a:endParaRPr kumimoji="0" lang="en-US" sz="1600" b="0" i="0" u="none" strike="noStrike" cap="none" normalizeH="0" baseline="0" smtClean="0">
                        <a:ln>
                          <a:noFill/>
                        </a:ln>
                        <a:solidFill>
                          <a:schemeClr val="tx1"/>
                        </a:solidFill>
                        <a:effectLst/>
                        <a:latin typeface="Arial" charset="0"/>
                        <a:cs typeface="Arial" charset="0"/>
                      </a:endParaRPr>
                    </a:p>
                  </a:txBody>
                  <a:tcPr marL="0" marR="0" marT="0" marB="0" horzOverflow="overflow">
                    <a:lnL w="14985" cap="flat" cmpd="sng" algn="ctr">
                      <a:solidFill>
                        <a:srgbClr val="FFFFFF"/>
                      </a:solidFill>
                      <a:prstDash val="solid"/>
                      <a:round/>
                      <a:headEnd type="none" w="med" len="med"/>
                      <a:tailEnd type="none" w="med" len="med"/>
                    </a:lnL>
                    <a:lnR w="14985" cap="flat" cmpd="sng" algn="ctr">
                      <a:solidFill>
                        <a:srgbClr val="FFFFFF"/>
                      </a:solidFill>
                      <a:prstDash val="solid"/>
                      <a:round/>
                      <a:headEnd type="none" w="med" len="med"/>
                      <a:tailEnd type="none" w="med" len="med"/>
                    </a:lnR>
                    <a:lnT w="14985" cap="flat" cmpd="sng" algn="ctr">
                      <a:solidFill>
                        <a:srgbClr val="FFFFFF"/>
                      </a:solidFill>
                      <a:prstDash val="solid"/>
                      <a:round/>
                      <a:headEnd type="none" w="med" len="med"/>
                      <a:tailEnd type="none" w="med" len="med"/>
                    </a:lnT>
                    <a:lnB w="39369" cap="flat" cmpd="sng" algn="ctr">
                      <a:solidFill>
                        <a:srgbClr val="FFFFFF"/>
                      </a:solidFill>
                      <a:prstDash val="solid"/>
                      <a:round/>
                      <a:headEnd type="none" w="med" len="med"/>
                      <a:tailEnd type="none" w="med" len="med"/>
                    </a:lnB>
                    <a:lnTlToBr>
                      <a:noFill/>
                    </a:lnTlToBr>
                    <a:lnBlToTr>
                      <a:noFill/>
                    </a:lnBlToTr>
                    <a:solidFill>
                      <a:srgbClr val="4F80BC"/>
                    </a:solidFill>
                  </a:tcPr>
                </a:tc>
              </a:tr>
              <a:tr h="327772">
                <a:tc>
                  <a:txBody>
                    <a:bodyPr/>
                    <a:lstStyle/>
                    <a:p>
                      <a:pPr marL="8255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Calibri" pitchFamily="34" charset="0"/>
                          <a:cs typeface="Calibri" pitchFamily="34" charset="0"/>
                        </a:rPr>
                        <a:t>string</a:t>
                      </a:r>
                    </a:p>
                  </a:txBody>
                  <a:tcPr marL="0" marR="0" marT="0" marB="0" horzOverflow="overflow">
                    <a:lnL w="14985" cap="flat" cmpd="sng" algn="ctr">
                      <a:solidFill>
                        <a:srgbClr val="FFFFFF"/>
                      </a:solidFill>
                      <a:prstDash val="solid"/>
                      <a:round/>
                      <a:headEnd type="none" w="med" len="med"/>
                      <a:tailEnd type="none" w="med" len="med"/>
                    </a:lnL>
                    <a:lnR w="14985" cap="flat" cmpd="sng" algn="ctr">
                      <a:solidFill>
                        <a:srgbClr val="FFFFFF"/>
                      </a:solidFill>
                      <a:prstDash val="solid"/>
                      <a:round/>
                      <a:headEnd type="none" w="med" len="med"/>
                      <a:tailEnd type="none" w="med" len="med"/>
                    </a:lnR>
                    <a:lnT w="39369" cap="flat" cmpd="sng" algn="ctr">
                      <a:solidFill>
                        <a:srgbClr val="FFFFFF"/>
                      </a:solidFill>
                      <a:prstDash val="solid"/>
                      <a:round/>
                      <a:headEnd type="none" w="med" len="med"/>
                      <a:tailEnd type="none" w="med" len="med"/>
                    </a:lnT>
                    <a:lnB w="13461"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8255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Calibri" pitchFamily="34" charset="0"/>
                          <a:cs typeface="Calibri" pitchFamily="34" charset="0"/>
                        </a:rPr>
                        <a:t>String</a:t>
                      </a:r>
                    </a:p>
                  </a:txBody>
                  <a:tcPr marL="0" marR="0" marT="0" marB="0" horzOverflow="overflow">
                    <a:lnL w="14985" cap="flat" cmpd="sng" algn="ctr">
                      <a:solidFill>
                        <a:srgbClr val="FFFFFF"/>
                      </a:solidFill>
                      <a:prstDash val="solid"/>
                      <a:round/>
                      <a:headEnd type="none" w="med" len="med"/>
                      <a:tailEnd type="none" w="med" len="med"/>
                    </a:lnL>
                    <a:lnR w="14985" cap="flat" cmpd="sng" algn="ctr">
                      <a:solidFill>
                        <a:srgbClr val="FFFFFF"/>
                      </a:solidFill>
                      <a:prstDash val="solid"/>
                      <a:round/>
                      <a:headEnd type="none" w="med" len="med"/>
                      <a:tailEnd type="none" w="med" len="med"/>
                    </a:lnR>
                    <a:lnT w="39369" cap="flat" cmpd="sng" algn="ctr">
                      <a:solidFill>
                        <a:srgbClr val="FFFFFF"/>
                      </a:solidFill>
                      <a:prstDash val="solid"/>
                      <a:round/>
                      <a:headEnd type="none" w="med" len="med"/>
                      <a:tailEnd type="none" w="med" len="med"/>
                    </a:lnT>
                    <a:lnB w="13461"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8255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Calibri" pitchFamily="34" charset="0"/>
                          <a:cs typeface="Calibri" pitchFamily="34" charset="0"/>
                        </a:rPr>
                        <a:t>String</a:t>
                      </a:r>
                    </a:p>
                  </a:txBody>
                  <a:tcPr marL="0" marR="0" marT="0" marB="0" horzOverflow="overflow">
                    <a:lnL w="14985" cap="flat" cmpd="sng" algn="ctr">
                      <a:solidFill>
                        <a:srgbClr val="FFFFFF"/>
                      </a:solidFill>
                      <a:prstDash val="solid"/>
                      <a:round/>
                      <a:headEnd type="none" w="med" len="med"/>
                      <a:tailEnd type="none" w="med" len="med"/>
                    </a:lnL>
                    <a:lnR w="14985" cap="flat" cmpd="sng" algn="ctr">
                      <a:solidFill>
                        <a:srgbClr val="FFFFFF"/>
                      </a:solidFill>
                      <a:prstDash val="solid"/>
                      <a:round/>
                      <a:headEnd type="none" w="med" len="med"/>
                      <a:tailEnd type="none" w="med" len="med"/>
                    </a:lnR>
                    <a:lnT w="39369" cap="flat" cmpd="sng" algn="ctr">
                      <a:solidFill>
                        <a:srgbClr val="FFFFFF"/>
                      </a:solidFill>
                      <a:prstDash val="solid"/>
                      <a:round/>
                      <a:headEnd type="none" w="med" len="med"/>
                      <a:tailEnd type="none" w="med" len="med"/>
                    </a:lnT>
                    <a:lnB w="13461"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8255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Calibri" pitchFamily="34" charset="0"/>
                          <a:cs typeface="Calibri" pitchFamily="34" charset="0"/>
                        </a:rPr>
                        <a:t>Tham chi</a:t>
                      </a:r>
                      <a:r>
                        <a:rPr kumimoji="0" lang="en-US" sz="1600" b="0" i="0" u="none" strike="noStrike" cap="none" normalizeH="0" baseline="0" smtClean="0">
                          <a:ln>
                            <a:noFill/>
                          </a:ln>
                          <a:solidFill>
                            <a:schemeClr val="tx1"/>
                          </a:solidFill>
                          <a:effectLst/>
                          <a:latin typeface="Arial" charset="0"/>
                          <a:cs typeface="Arial" charset="0"/>
                        </a:rPr>
                        <a:t>ế</a:t>
                      </a:r>
                      <a:r>
                        <a:rPr kumimoji="0" lang="en-US" sz="1600" b="0" i="0" u="none" strike="noStrike" cap="none" normalizeH="0" baseline="0" smtClean="0">
                          <a:ln>
                            <a:noFill/>
                          </a:ln>
                          <a:solidFill>
                            <a:schemeClr val="tx1"/>
                          </a:solidFill>
                          <a:effectLst/>
                          <a:latin typeface="Calibri" pitchFamily="34" charset="0"/>
                          <a:cs typeface="Calibri" pitchFamily="34" charset="0"/>
                        </a:rPr>
                        <a:t>u đ</a:t>
                      </a:r>
                      <a:r>
                        <a:rPr kumimoji="0" lang="en-US" sz="1600" b="0" i="0" u="none" strike="noStrike" cap="none" normalizeH="0" baseline="0" smtClean="0">
                          <a:ln>
                            <a:noFill/>
                          </a:ln>
                          <a:solidFill>
                            <a:schemeClr val="tx1"/>
                          </a:solidFill>
                          <a:effectLst/>
                          <a:latin typeface="Arial" charset="0"/>
                          <a:cs typeface="Arial" charset="0"/>
                        </a:rPr>
                        <a:t>ế</a:t>
                      </a:r>
                      <a:r>
                        <a:rPr kumimoji="0" lang="en-US" sz="1600" b="0" i="0" u="none" strike="noStrike" cap="none" normalizeH="0" baseline="0" smtClean="0">
                          <a:ln>
                            <a:noFill/>
                          </a:ln>
                          <a:solidFill>
                            <a:schemeClr val="tx1"/>
                          </a:solidFill>
                          <a:effectLst/>
                          <a:latin typeface="Calibri" pitchFamily="34" charset="0"/>
                          <a:cs typeface="Calibri" pitchFamily="34" charset="0"/>
                        </a:rPr>
                        <a:t>n đ</a:t>
                      </a:r>
                      <a:r>
                        <a:rPr kumimoji="0" lang="en-US" sz="1600" b="0" i="0" u="none" strike="noStrike" cap="none" normalizeH="0" baseline="0" smtClean="0">
                          <a:ln>
                            <a:noFill/>
                          </a:ln>
                          <a:solidFill>
                            <a:schemeClr val="tx1"/>
                          </a:solidFill>
                          <a:effectLst/>
                          <a:latin typeface="Arial" charset="0"/>
                          <a:cs typeface="Arial" charset="0"/>
                        </a:rPr>
                        <a:t>ố</a:t>
                      </a:r>
                      <a:r>
                        <a:rPr kumimoji="0" lang="en-US" sz="1600" b="0" i="0" u="none" strike="noStrike" cap="none" normalizeH="0" baseline="0" smtClean="0">
                          <a:ln>
                            <a:noFill/>
                          </a:ln>
                          <a:solidFill>
                            <a:schemeClr val="tx1"/>
                          </a:solidFill>
                          <a:effectLst/>
                          <a:latin typeface="Calibri" pitchFamily="34" charset="0"/>
                          <a:cs typeface="Calibri" pitchFamily="34" charset="0"/>
                        </a:rPr>
                        <a:t>i t</a:t>
                      </a:r>
                      <a:r>
                        <a:rPr kumimoji="0" lang="en-US" sz="1600" b="0" i="0" u="none" strike="noStrike" cap="none" normalizeH="0" baseline="0" smtClean="0">
                          <a:ln>
                            <a:noFill/>
                          </a:ln>
                          <a:solidFill>
                            <a:schemeClr val="tx1"/>
                          </a:solidFill>
                          <a:effectLst/>
                          <a:latin typeface="Arial" charset="0"/>
                          <a:cs typeface="Arial" charset="0"/>
                        </a:rPr>
                        <a:t>ượ</a:t>
                      </a:r>
                      <a:r>
                        <a:rPr kumimoji="0" lang="en-US" sz="1600" b="0" i="0" u="none" strike="noStrike" cap="none" normalizeH="0" baseline="0" smtClean="0">
                          <a:ln>
                            <a:noFill/>
                          </a:ln>
                          <a:solidFill>
                            <a:schemeClr val="tx1"/>
                          </a:solidFill>
                          <a:effectLst/>
                          <a:latin typeface="Calibri" pitchFamily="34" charset="0"/>
                          <a:cs typeface="Calibri" pitchFamily="34" charset="0"/>
                        </a:rPr>
                        <a:t>ng String</a:t>
                      </a:r>
                    </a:p>
                  </a:txBody>
                  <a:tcPr marL="0" marR="0" marT="0" marB="0" horzOverflow="overflow">
                    <a:lnL w="14985" cap="flat" cmpd="sng" algn="ctr">
                      <a:solidFill>
                        <a:srgbClr val="FFFFFF"/>
                      </a:solidFill>
                      <a:prstDash val="solid"/>
                      <a:round/>
                      <a:headEnd type="none" w="med" len="med"/>
                      <a:tailEnd type="none" w="med" len="med"/>
                    </a:lnL>
                    <a:lnR w="14985" cap="flat" cmpd="sng" algn="ctr">
                      <a:solidFill>
                        <a:srgbClr val="FFFFFF"/>
                      </a:solidFill>
                      <a:prstDash val="solid"/>
                      <a:round/>
                      <a:headEnd type="none" w="med" len="med"/>
                      <a:tailEnd type="none" w="med" len="med"/>
                    </a:lnR>
                    <a:lnT w="39369" cap="flat" cmpd="sng" algn="ctr">
                      <a:solidFill>
                        <a:srgbClr val="FFFFFF"/>
                      </a:solidFill>
                      <a:prstDash val="solid"/>
                      <a:round/>
                      <a:headEnd type="none" w="med" len="med"/>
                      <a:tailEnd type="none" w="med" len="med"/>
                    </a:lnT>
                    <a:lnB w="13461" cap="flat" cmpd="sng" algn="ctr">
                      <a:solidFill>
                        <a:srgbClr val="FFFFFF"/>
                      </a:solidFill>
                      <a:prstDash val="solid"/>
                      <a:round/>
                      <a:headEnd type="none" w="med" len="med"/>
                      <a:tailEnd type="none" w="med" len="med"/>
                    </a:lnB>
                    <a:lnTlToBr>
                      <a:noFill/>
                    </a:lnTlToBr>
                    <a:lnBlToTr>
                      <a:noFill/>
                    </a:lnBlToTr>
                    <a:solidFill>
                      <a:srgbClr val="D0D8E8"/>
                    </a:solidFill>
                  </a:tcPr>
                </a:tc>
              </a:tr>
              <a:tr h="493059">
                <a:tc>
                  <a:txBody>
                    <a:bodyPr/>
                    <a:lstStyle/>
                    <a:p>
                      <a:pPr marL="8255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Calibri" pitchFamily="34" charset="0"/>
                          <a:cs typeface="Calibri" pitchFamily="34" charset="0"/>
                        </a:rPr>
                        <a:t>object</a:t>
                      </a:r>
                    </a:p>
                  </a:txBody>
                  <a:tcPr marL="0" marR="0" marT="0" marB="0" horzOverflow="overflow">
                    <a:lnL w="14985" cap="flat" cmpd="sng" algn="ctr">
                      <a:solidFill>
                        <a:srgbClr val="FFFFFF"/>
                      </a:solidFill>
                      <a:prstDash val="solid"/>
                      <a:round/>
                      <a:headEnd type="none" w="med" len="med"/>
                      <a:tailEnd type="none" w="med" len="med"/>
                    </a:lnL>
                    <a:lnR w="14985" cap="flat" cmpd="sng" algn="ctr">
                      <a:solidFill>
                        <a:srgbClr val="FFFFFF"/>
                      </a:solidFill>
                      <a:prstDash val="solid"/>
                      <a:round/>
                      <a:headEnd type="none" w="med" len="med"/>
                      <a:tailEnd type="none" w="med" len="med"/>
                    </a:lnR>
                    <a:lnT w="13461" cap="flat" cmpd="sng" algn="ctr">
                      <a:solidFill>
                        <a:srgbClr val="FFFFFF"/>
                      </a:solidFill>
                      <a:prstDash val="solid"/>
                      <a:round/>
                      <a:headEnd type="none" w="med" len="med"/>
                      <a:tailEnd type="none" w="med" len="med"/>
                    </a:lnT>
                    <a:lnB>
                      <a:noFill/>
                    </a:lnB>
                    <a:lnTlToBr>
                      <a:noFill/>
                    </a:lnTlToBr>
                    <a:lnBlToTr>
                      <a:noFill/>
                    </a:lnBlToTr>
                    <a:solidFill>
                      <a:srgbClr val="E9EDF4"/>
                    </a:solidFill>
                  </a:tcPr>
                </a:tc>
                <a:tc>
                  <a:txBody>
                    <a:bodyPr/>
                    <a:lstStyle/>
                    <a:p>
                      <a:pPr marL="8255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Calibri" pitchFamily="34" charset="0"/>
                          <a:cs typeface="Calibri" pitchFamily="34" charset="0"/>
                        </a:rPr>
                        <a:t>Object</a:t>
                      </a:r>
                    </a:p>
                  </a:txBody>
                  <a:tcPr marL="0" marR="0" marT="0" marB="0" horzOverflow="overflow">
                    <a:lnL w="14985" cap="flat" cmpd="sng" algn="ctr">
                      <a:solidFill>
                        <a:srgbClr val="FFFFFF"/>
                      </a:solidFill>
                      <a:prstDash val="solid"/>
                      <a:round/>
                      <a:headEnd type="none" w="med" len="med"/>
                      <a:tailEnd type="none" w="med" len="med"/>
                    </a:lnL>
                    <a:lnR w="14985" cap="flat" cmpd="sng" algn="ctr">
                      <a:solidFill>
                        <a:srgbClr val="FFFFFF"/>
                      </a:solidFill>
                      <a:prstDash val="solid"/>
                      <a:round/>
                      <a:headEnd type="none" w="med" len="med"/>
                      <a:tailEnd type="none" w="med" len="med"/>
                    </a:lnR>
                    <a:lnT w="13461" cap="flat" cmpd="sng" algn="ctr">
                      <a:solidFill>
                        <a:srgbClr val="FFFFFF"/>
                      </a:solidFill>
                      <a:prstDash val="solid"/>
                      <a:round/>
                      <a:headEnd type="none" w="med" len="med"/>
                      <a:tailEnd type="none" w="med" len="med"/>
                    </a:lnT>
                    <a:lnB>
                      <a:noFill/>
                    </a:lnB>
                    <a:lnTlToBr>
                      <a:noFill/>
                    </a:lnTlToBr>
                    <a:lnBlToTr>
                      <a:noFill/>
                    </a:lnBlToTr>
                    <a:solidFill>
                      <a:srgbClr val="E9EDF4"/>
                    </a:solidFill>
                  </a:tcPr>
                </a:tc>
                <a:tc>
                  <a:txBody>
                    <a:bodyPr/>
                    <a:lstStyle/>
                    <a:p>
                      <a:pPr marL="8255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Calibri" pitchFamily="34" charset="0"/>
                          <a:cs typeface="Calibri" pitchFamily="34" charset="0"/>
                        </a:rPr>
                        <a:t>Object</a:t>
                      </a:r>
                    </a:p>
                  </a:txBody>
                  <a:tcPr marL="0" marR="0" marT="0" marB="0" horzOverflow="overflow">
                    <a:lnL w="14985" cap="flat" cmpd="sng" algn="ctr">
                      <a:solidFill>
                        <a:srgbClr val="FFFFFF"/>
                      </a:solidFill>
                      <a:prstDash val="solid"/>
                      <a:round/>
                      <a:headEnd type="none" w="med" len="med"/>
                      <a:tailEnd type="none" w="med" len="med"/>
                    </a:lnL>
                    <a:lnR w="14985" cap="flat" cmpd="sng" algn="ctr">
                      <a:solidFill>
                        <a:srgbClr val="FFFFFF"/>
                      </a:solidFill>
                      <a:prstDash val="solid"/>
                      <a:round/>
                      <a:headEnd type="none" w="med" len="med"/>
                      <a:tailEnd type="none" w="med" len="med"/>
                    </a:lnR>
                    <a:lnT w="13461" cap="flat" cmpd="sng" algn="ctr">
                      <a:solidFill>
                        <a:srgbClr val="FFFFFF"/>
                      </a:solidFill>
                      <a:prstDash val="solid"/>
                      <a:round/>
                      <a:headEnd type="none" w="med" len="med"/>
                      <a:tailEnd type="none" w="med" len="med"/>
                    </a:lnT>
                    <a:lnB>
                      <a:noFill/>
                    </a:lnB>
                    <a:lnTlToBr>
                      <a:noFill/>
                    </a:lnTlToBr>
                    <a:lnBlToTr>
                      <a:noFill/>
                    </a:lnBlToTr>
                    <a:solidFill>
                      <a:srgbClr val="E9EDF4"/>
                    </a:solidFill>
                  </a:tcPr>
                </a:tc>
                <a:tc>
                  <a:txBody>
                    <a:bodyPr/>
                    <a:lstStyle/>
                    <a:p>
                      <a:pPr marL="8255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Calibri" pitchFamily="34" charset="0"/>
                          <a:cs typeface="Calibri" pitchFamily="34" charset="0"/>
                        </a:rPr>
                        <a:t>Tham chi</a:t>
                      </a:r>
                      <a:r>
                        <a:rPr kumimoji="0" lang="en-US" sz="1600" b="0" i="0" u="none" strike="noStrike" cap="none" normalizeH="0" baseline="0" smtClean="0">
                          <a:ln>
                            <a:noFill/>
                          </a:ln>
                          <a:solidFill>
                            <a:schemeClr val="tx1"/>
                          </a:solidFill>
                          <a:effectLst/>
                          <a:latin typeface="Arial" charset="0"/>
                          <a:cs typeface="Arial" charset="0"/>
                        </a:rPr>
                        <a:t>ế</a:t>
                      </a:r>
                      <a:r>
                        <a:rPr kumimoji="0" lang="en-US" sz="1600" b="0" i="0" u="none" strike="noStrike" cap="none" normalizeH="0" baseline="0" smtClean="0">
                          <a:ln>
                            <a:noFill/>
                          </a:ln>
                          <a:solidFill>
                            <a:schemeClr val="tx1"/>
                          </a:solidFill>
                          <a:effectLst/>
                          <a:latin typeface="Calibri" pitchFamily="34" charset="0"/>
                          <a:cs typeface="Calibri" pitchFamily="34" charset="0"/>
                        </a:rPr>
                        <a:t>u đ</a:t>
                      </a:r>
                      <a:r>
                        <a:rPr kumimoji="0" lang="en-US" sz="1600" b="0" i="0" u="none" strike="noStrike" cap="none" normalizeH="0" baseline="0" smtClean="0">
                          <a:ln>
                            <a:noFill/>
                          </a:ln>
                          <a:solidFill>
                            <a:schemeClr val="tx1"/>
                          </a:solidFill>
                          <a:effectLst/>
                          <a:latin typeface="Arial" charset="0"/>
                          <a:cs typeface="Arial" charset="0"/>
                        </a:rPr>
                        <a:t>ế</a:t>
                      </a:r>
                      <a:r>
                        <a:rPr kumimoji="0" lang="en-US" sz="1600" b="0" i="0" u="none" strike="noStrike" cap="none" normalizeH="0" baseline="0" smtClean="0">
                          <a:ln>
                            <a:noFill/>
                          </a:ln>
                          <a:solidFill>
                            <a:schemeClr val="tx1"/>
                          </a:solidFill>
                          <a:effectLst/>
                          <a:latin typeface="Calibri" pitchFamily="34" charset="0"/>
                          <a:cs typeface="Calibri" pitchFamily="34" charset="0"/>
                        </a:rPr>
                        <a:t>n b</a:t>
                      </a:r>
                      <a:r>
                        <a:rPr kumimoji="0" lang="en-US" sz="1600" b="0" i="0" u="none" strike="noStrike" cap="none" normalizeH="0" baseline="0" smtClean="0">
                          <a:ln>
                            <a:noFill/>
                          </a:ln>
                          <a:solidFill>
                            <a:schemeClr val="tx1"/>
                          </a:solidFill>
                          <a:effectLst/>
                          <a:latin typeface="Arial" charset="0"/>
                          <a:cs typeface="Arial" charset="0"/>
                        </a:rPr>
                        <a:t>ấ</a:t>
                      </a:r>
                      <a:r>
                        <a:rPr kumimoji="0" lang="en-US" sz="1600" b="0" i="0" u="none" strike="noStrike" cap="none" normalizeH="0" baseline="0" smtClean="0">
                          <a:ln>
                            <a:noFill/>
                          </a:ln>
                          <a:solidFill>
                            <a:schemeClr val="tx1"/>
                          </a:solidFill>
                          <a:effectLst/>
                          <a:latin typeface="Calibri" pitchFamily="34" charset="0"/>
                          <a:cs typeface="Calibri" pitchFamily="34" charset="0"/>
                        </a:rPr>
                        <a:t>t kỳ ki</a:t>
                      </a:r>
                      <a:r>
                        <a:rPr kumimoji="0" lang="en-US" sz="1600" b="0" i="0" u="none" strike="noStrike" cap="none" normalizeH="0" baseline="0" smtClean="0">
                          <a:ln>
                            <a:noFill/>
                          </a:ln>
                          <a:solidFill>
                            <a:schemeClr val="tx1"/>
                          </a:solidFill>
                          <a:effectLst/>
                          <a:latin typeface="Arial" charset="0"/>
                          <a:cs typeface="Arial" charset="0"/>
                        </a:rPr>
                        <a:t>ể</a:t>
                      </a:r>
                      <a:r>
                        <a:rPr kumimoji="0" lang="en-US" sz="1600" b="0" i="0" u="none" strike="noStrike" cap="none" normalizeH="0" baseline="0" smtClean="0">
                          <a:ln>
                            <a:noFill/>
                          </a:ln>
                          <a:solidFill>
                            <a:schemeClr val="tx1"/>
                          </a:solidFill>
                          <a:effectLst/>
                          <a:latin typeface="Calibri" pitchFamily="34" charset="0"/>
                          <a:cs typeface="Calibri" pitchFamily="34" charset="0"/>
                        </a:rPr>
                        <a:t>u đ</a:t>
                      </a:r>
                      <a:r>
                        <a:rPr kumimoji="0" lang="en-US" sz="1600" b="0" i="0" u="none" strike="noStrike" cap="none" normalizeH="0" baseline="0" smtClean="0">
                          <a:ln>
                            <a:noFill/>
                          </a:ln>
                          <a:solidFill>
                            <a:schemeClr val="tx1"/>
                          </a:solidFill>
                          <a:effectLst/>
                          <a:latin typeface="Arial" charset="0"/>
                          <a:cs typeface="Arial" charset="0"/>
                        </a:rPr>
                        <a:t>ố</a:t>
                      </a:r>
                      <a:r>
                        <a:rPr kumimoji="0" lang="en-US" sz="1600" b="0" i="0" u="none" strike="noStrike" cap="none" normalizeH="0" baseline="0" smtClean="0">
                          <a:ln>
                            <a:noFill/>
                          </a:ln>
                          <a:solidFill>
                            <a:schemeClr val="tx1"/>
                          </a:solidFill>
                          <a:effectLst/>
                          <a:latin typeface="Calibri" pitchFamily="34" charset="0"/>
                          <a:cs typeface="Calibri" pitchFamily="34" charset="0"/>
                        </a:rPr>
                        <a:t>i t</a:t>
                      </a:r>
                      <a:r>
                        <a:rPr kumimoji="0" lang="en-US" sz="1600" b="0" i="0" u="none" strike="noStrike" cap="none" normalizeH="0" baseline="0" smtClean="0">
                          <a:ln>
                            <a:noFill/>
                          </a:ln>
                          <a:solidFill>
                            <a:schemeClr val="tx1"/>
                          </a:solidFill>
                          <a:effectLst/>
                          <a:latin typeface="Arial" charset="0"/>
                          <a:cs typeface="Arial" charset="0"/>
                        </a:rPr>
                        <a:t>ượ</a:t>
                      </a:r>
                      <a:r>
                        <a:rPr kumimoji="0" lang="en-US" sz="1600" b="0" i="0" u="none" strike="noStrike" cap="none" normalizeH="0" baseline="0" smtClean="0">
                          <a:ln>
                            <a:noFill/>
                          </a:ln>
                          <a:solidFill>
                            <a:schemeClr val="tx1"/>
                          </a:solidFill>
                          <a:effectLst/>
                          <a:latin typeface="Calibri" pitchFamily="34" charset="0"/>
                          <a:cs typeface="Calibri" pitchFamily="34" charset="0"/>
                        </a:rPr>
                        <a:t>ng nào</a:t>
                      </a:r>
                    </a:p>
                  </a:txBody>
                  <a:tcPr marL="0" marR="0" marT="0" marB="0" horzOverflow="overflow">
                    <a:lnL w="14985" cap="flat" cmpd="sng" algn="ctr">
                      <a:solidFill>
                        <a:srgbClr val="FFFFFF"/>
                      </a:solidFill>
                      <a:prstDash val="solid"/>
                      <a:round/>
                      <a:headEnd type="none" w="med" len="med"/>
                      <a:tailEnd type="none" w="med" len="med"/>
                    </a:lnL>
                    <a:lnR w="14985" cap="flat" cmpd="sng" algn="ctr">
                      <a:solidFill>
                        <a:srgbClr val="FFFFFF"/>
                      </a:solidFill>
                      <a:prstDash val="solid"/>
                      <a:round/>
                      <a:headEnd type="none" w="med" len="med"/>
                      <a:tailEnd type="none" w="med" len="med"/>
                    </a:lnR>
                    <a:lnT w="13461" cap="flat" cmpd="sng" algn="ctr">
                      <a:solidFill>
                        <a:srgbClr val="FFFFFF"/>
                      </a:solidFill>
                      <a:prstDash val="solid"/>
                      <a:round/>
                      <a:headEnd type="none" w="med" len="med"/>
                      <a:tailEnd type="none" w="med" len="med"/>
                    </a:lnT>
                    <a:lnB>
                      <a:noFill/>
                    </a:lnB>
                    <a:lnTlToBr>
                      <a:noFill/>
                    </a:lnTlToBr>
                    <a:lnBlToTr>
                      <a:noFill/>
                    </a:lnBlToTr>
                    <a:solidFill>
                      <a:srgbClr val="E9EDF4"/>
                    </a:solidFill>
                  </a:tcPr>
                </a:tc>
              </a:tr>
              <a:tr h="242047">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Calibri" pitchFamily="34" charset="0"/>
                        <a:cs typeface="Calibri" pitchFamily="34" charset="0"/>
                      </a:endParaRPr>
                    </a:p>
                  </a:txBody>
                  <a:tcPr marL="0" marR="0" marT="0" marB="0" horzOverflow="overflow">
                    <a:lnL w="14985" cap="flat" cmpd="sng" algn="ctr">
                      <a:solidFill>
                        <a:srgbClr val="FFFFFF"/>
                      </a:solidFill>
                      <a:prstDash val="solid"/>
                      <a:round/>
                      <a:headEnd type="none" w="med" len="med"/>
                      <a:tailEnd type="none" w="med" len="med"/>
                    </a:lnL>
                    <a:lnR w="14985" cap="flat" cmpd="sng" algn="ctr">
                      <a:solidFill>
                        <a:srgbClr val="FFFFFF"/>
                      </a:solidFill>
                      <a:prstDash val="solid"/>
                      <a:round/>
                      <a:headEnd type="none" w="med" len="med"/>
                      <a:tailEnd type="none" w="med" len="med"/>
                    </a:lnR>
                    <a:lnT>
                      <a:noFill/>
                    </a:lnT>
                    <a:lnB w="82296" cap="flat" cmpd="sng" algn="ctr">
                      <a:solidFill>
                        <a:srgbClr val="E9EDF4"/>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Calibri" pitchFamily="34" charset="0"/>
                        <a:cs typeface="Calibri" pitchFamily="34" charset="0"/>
                      </a:endParaRPr>
                    </a:p>
                  </a:txBody>
                  <a:tcPr marL="0" marR="0" marT="0" marB="0" horzOverflow="overflow">
                    <a:lnL w="14985" cap="flat" cmpd="sng" algn="ctr">
                      <a:solidFill>
                        <a:srgbClr val="FFFFFF"/>
                      </a:solidFill>
                      <a:prstDash val="solid"/>
                      <a:round/>
                      <a:headEnd type="none" w="med" len="med"/>
                      <a:tailEnd type="none" w="med" len="med"/>
                    </a:lnL>
                    <a:lnR w="14985" cap="flat" cmpd="sng" algn="ctr">
                      <a:solidFill>
                        <a:srgbClr val="FFFFFF"/>
                      </a:solidFill>
                      <a:prstDash val="solid"/>
                      <a:round/>
                      <a:headEnd type="none" w="med" len="med"/>
                      <a:tailEnd type="none" w="med" len="med"/>
                    </a:lnR>
                    <a:lnT>
                      <a:noFill/>
                    </a:lnT>
                    <a:lnB w="82296" cap="flat" cmpd="sng" algn="ctr">
                      <a:solidFill>
                        <a:srgbClr val="E9EDF4"/>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Calibri" pitchFamily="34" charset="0"/>
                        <a:cs typeface="Calibri" pitchFamily="34" charset="0"/>
                      </a:endParaRPr>
                    </a:p>
                  </a:txBody>
                  <a:tcPr marL="0" marR="0" marT="0" marB="0" horzOverflow="overflow">
                    <a:lnL w="14985" cap="flat" cmpd="sng" algn="ctr">
                      <a:solidFill>
                        <a:srgbClr val="FFFFFF"/>
                      </a:solidFill>
                      <a:prstDash val="solid"/>
                      <a:round/>
                      <a:headEnd type="none" w="med" len="med"/>
                      <a:tailEnd type="none" w="med" len="med"/>
                    </a:lnL>
                    <a:lnR w="14985" cap="flat" cmpd="sng" algn="ctr">
                      <a:solidFill>
                        <a:srgbClr val="FFFFFF"/>
                      </a:solidFill>
                      <a:prstDash val="solid"/>
                      <a:round/>
                      <a:headEnd type="none" w="med" len="med"/>
                      <a:tailEnd type="none" w="med" len="med"/>
                    </a:lnR>
                    <a:lnT>
                      <a:noFill/>
                    </a:lnT>
                    <a:lnB w="82296" cap="flat" cmpd="sng" algn="ctr">
                      <a:solidFill>
                        <a:srgbClr val="E9EDF4"/>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Calibri" pitchFamily="34" charset="0"/>
                        <a:cs typeface="Calibri" pitchFamily="34" charset="0"/>
                      </a:endParaRPr>
                    </a:p>
                  </a:txBody>
                  <a:tcPr marL="0" marR="0" marT="0" marB="0" horzOverflow="overflow">
                    <a:lnL w="14985" cap="flat" cmpd="sng" algn="ctr">
                      <a:solidFill>
                        <a:srgbClr val="FFFFFF"/>
                      </a:solidFill>
                      <a:prstDash val="solid"/>
                      <a:round/>
                      <a:headEnd type="none" w="med" len="med"/>
                      <a:tailEnd type="none" w="med" len="med"/>
                    </a:lnL>
                    <a:lnR w="14985" cap="flat" cmpd="sng" algn="ctr">
                      <a:solidFill>
                        <a:srgbClr val="FFFFFF"/>
                      </a:solidFill>
                      <a:prstDash val="solid"/>
                      <a:round/>
                      <a:headEnd type="none" w="med" len="med"/>
                      <a:tailEnd type="none" w="med" len="med"/>
                    </a:lnR>
                    <a:lnT>
                      <a:noFill/>
                    </a:lnT>
                    <a:lnB w="82296" cap="flat" cmpd="sng" algn="ctr">
                      <a:solidFill>
                        <a:srgbClr val="E9EDF4"/>
                      </a:solidFill>
                      <a:prstDash val="solid"/>
                      <a:round/>
                      <a:headEnd type="none" w="med" len="med"/>
                      <a:tailEnd type="none" w="med" len="med"/>
                    </a:lnB>
                    <a:lnTlToBr>
                      <a:noFill/>
                    </a:lnTlToBr>
                    <a:lnBlToTr>
                      <a:noFill/>
                    </a:lnBlToTr>
                    <a:solidFill>
                      <a:srgbClr val="E9EDF4"/>
                    </a:solidFill>
                  </a:tcPr>
                </a:tc>
              </a:tr>
              <a:tr h="242047">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Calibri" pitchFamily="34" charset="0"/>
                        <a:cs typeface="Calibri" pitchFamily="34" charset="0"/>
                      </a:endParaRPr>
                    </a:p>
                  </a:txBody>
                  <a:tcPr marL="0" marR="0" marT="0" marB="0" horzOverflow="overflow">
                    <a:lnL w="14985" cap="flat" cmpd="sng" algn="ctr">
                      <a:solidFill>
                        <a:srgbClr val="FFFFFF"/>
                      </a:solidFill>
                      <a:prstDash val="solid"/>
                      <a:round/>
                      <a:headEnd type="none" w="med" len="med"/>
                      <a:tailEnd type="none" w="med" len="med"/>
                    </a:lnL>
                    <a:lnR w="14985" cap="flat" cmpd="sng" algn="ctr">
                      <a:solidFill>
                        <a:srgbClr val="FFFFFF"/>
                      </a:solidFill>
                      <a:prstDash val="solid"/>
                      <a:round/>
                      <a:headEnd type="none" w="med" len="med"/>
                      <a:tailEnd type="none" w="med" len="med"/>
                    </a:lnR>
                    <a:lnT w="82296" cap="flat" cmpd="sng" algn="ctr">
                      <a:solidFill>
                        <a:srgbClr val="E9EDF4"/>
                      </a:solidFill>
                      <a:prstDash val="solid"/>
                      <a:round/>
                      <a:headEnd type="none" w="med" len="med"/>
                      <a:tailEnd type="none" w="med" len="med"/>
                    </a:lnT>
                    <a:lnB w="13461"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Calibri" pitchFamily="34" charset="0"/>
                        <a:cs typeface="Calibri" pitchFamily="34" charset="0"/>
                      </a:endParaRPr>
                    </a:p>
                  </a:txBody>
                  <a:tcPr marL="0" marR="0" marT="0" marB="0" horzOverflow="overflow">
                    <a:lnL w="14985" cap="flat" cmpd="sng" algn="ctr">
                      <a:solidFill>
                        <a:srgbClr val="FFFFFF"/>
                      </a:solidFill>
                      <a:prstDash val="solid"/>
                      <a:round/>
                      <a:headEnd type="none" w="med" len="med"/>
                      <a:tailEnd type="none" w="med" len="med"/>
                    </a:lnL>
                    <a:lnR w="14985" cap="flat" cmpd="sng" algn="ctr">
                      <a:solidFill>
                        <a:srgbClr val="FFFFFF"/>
                      </a:solidFill>
                      <a:prstDash val="solid"/>
                      <a:round/>
                      <a:headEnd type="none" w="med" len="med"/>
                      <a:tailEnd type="none" w="med" len="med"/>
                    </a:lnR>
                    <a:lnT w="82296" cap="flat" cmpd="sng" algn="ctr">
                      <a:solidFill>
                        <a:srgbClr val="E9EDF4"/>
                      </a:solidFill>
                      <a:prstDash val="solid"/>
                      <a:round/>
                      <a:headEnd type="none" w="med" len="med"/>
                      <a:tailEnd type="none" w="med" len="med"/>
                    </a:lnT>
                    <a:lnB w="13461"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Calibri" pitchFamily="34" charset="0"/>
                        <a:cs typeface="Calibri" pitchFamily="34" charset="0"/>
                      </a:endParaRPr>
                    </a:p>
                  </a:txBody>
                  <a:tcPr marL="0" marR="0" marT="0" marB="0" horzOverflow="overflow">
                    <a:lnL w="14985" cap="flat" cmpd="sng" algn="ctr">
                      <a:solidFill>
                        <a:srgbClr val="FFFFFF"/>
                      </a:solidFill>
                      <a:prstDash val="solid"/>
                      <a:round/>
                      <a:headEnd type="none" w="med" len="med"/>
                      <a:tailEnd type="none" w="med" len="med"/>
                    </a:lnL>
                    <a:lnR w="14985" cap="flat" cmpd="sng" algn="ctr">
                      <a:solidFill>
                        <a:srgbClr val="FFFFFF"/>
                      </a:solidFill>
                      <a:prstDash val="solid"/>
                      <a:round/>
                      <a:headEnd type="none" w="med" len="med"/>
                      <a:tailEnd type="none" w="med" len="med"/>
                    </a:lnR>
                    <a:lnT w="82296" cap="flat" cmpd="sng" algn="ctr">
                      <a:solidFill>
                        <a:srgbClr val="E9EDF4"/>
                      </a:solidFill>
                      <a:prstDash val="solid"/>
                      <a:round/>
                      <a:headEnd type="none" w="med" len="med"/>
                      <a:tailEnd type="none" w="med" len="med"/>
                    </a:lnT>
                    <a:lnB w="13461"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Calibri" pitchFamily="34" charset="0"/>
                        <a:cs typeface="Calibri" pitchFamily="34" charset="0"/>
                      </a:endParaRPr>
                    </a:p>
                  </a:txBody>
                  <a:tcPr marL="0" marR="0" marT="0" marB="0" horzOverflow="overflow">
                    <a:lnL w="14985" cap="flat" cmpd="sng" algn="ctr">
                      <a:solidFill>
                        <a:srgbClr val="FFFFFF"/>
                      </a:solidFill>
                      <a:prstDash val="solid"/>
                      <a:round/>
                      <a:headEnd type="none" w="med" len="med"/>
                      <a:tailEnd type="none" w="med" len="med"/>
                    </a:lnL>
                    <a:lnR w="14985" cap="flat" cmpd="sng" algn="ctr">
                      <a:solidFill>
                        <a:srgbClr val="FFFFFF"/>
                      </a:solidFill>
                      <a:prstDash val="solid"/>
                      <a:round/>
                      <a:headEnd type="none" w="med" len="med"/>
                      <a:tailEnd type="none" w="med" len="med"/>
                    </a:lnR>
                    <a:lnT w="82296" cap="flat" cmpd="sng" algn="ctr">
                      <a:solidFill>
                        <a:srgbClr val="E9EDF4"/>
                      </a:solidFill>
                      <a:prstDash val="solid"/>
                      <a:round/>
                      <a:headEnd type="none" w="med" len="med"/>
                      <a:tailEnd type="none" w="med" len="med"/>
                    </a:lnT>
                    <a:lnB w="13461" cap="flat" cmpd="sng" algn="ctr">
                      <a:solidFill>
                        <a:srgbClr val="FFFFFF"/>
                      </a:solidFill>
                      <a:prstDash val="solid"/>
                      <a:round/>
                      <a:headEnd type="none" w="med" len="med"/>
                      <a:tailEnd type="none" w="med" len="med"/>
                    </a:lnB>
                    <a:lnTlToBr>
                      <a:noFill/>
                    </a:lnTlToBr>
                    <a:lnBlToTr>
                      <a:noFill/>
                    </a:lnBlToTr>
                    <a:solidFill>
                      <a:srgbClr val="E9EDF4"/>
                    </a:solidFill>
                  </a:tcPr>
                </a:tc>
              </a:tr>
            </a:tbl>
          </a:graphicData>
        </a:graphic>
      </p:graphicFrame>
    </p:spTree>
    <p:extLst>
      <p:ext uri="{BB962C8B-B14F-4D97-AF65-F5344CB8AC3E}">
        <p14:creationId xmlns:p14="http://schemas.microsoft.com/office/powerpoint/2010/main" val="1889577704"/>
      </p:ext>
    </p:extLst>
  </p:cSld>
  <p:clrMapOvr>
    <a:masterClrMapping/>
  </p:clrMapOvr>
  <p:transition spd="slow">
    <p:push dir="u"/>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pPr>
              <a:lnSpc>
                <a:spcPct val="100000"/>
              </a:lnSpc>
              <a:spcBef>
                <a:spcPts val="0"/>
              </a:spcBef>
            </a:pPr>
            <a:r>
              <a:rPr lang="en-US" sz="2800" dirty="0" smtClean="0">
                <a:latin typeface="+mn-lt"/>
              </a:rPr>
              <a:t>Sort: sắp xếp các phần tử trong </a:t>
            </a:r>
            <a:r>
              <a:rPr lang="en-US" sz="2800" dirty="0" err="1" smtClean="0">
                <a:latin typeface="+mn-lt"/>
              </a:rPr>
              <a:t>ArrayList</a:t>
            </a:r>
            <a:r>
              <a:rPr lang="en-US" sz="2800" dirty="0" smtClean="0">
                <a:latin typeface="+mn-lt"/>
              </a:rPr>
              <a:t> theo thứ tự tăng dần</a:t>
            </a:r>
          </a:p>
          <a:p>
            <a:pPr>
              <a:lnSpc>
                <a:spcPct val="100000"/>
              </a:lnSpc>
              <a:spcBef>
                <a:spcPts val="0"/>
              </a:spcBef>
            </a:pPr>
            <a:r>
              <a:rPr lang="en-US" sz="2800" dirty="0" smtClean="0">
                <a:latin typeface="+mn-lt"/>
              </a:rPr>
              <a:t>Ví dụ</a:t>
            </a:r>
          </a:p>
          <a:p>
            <a:pPr marL="457200" lvl="1" indent="0">
              <a:lnSpc>
                <a:spcPct val="100000"/>
              </a:lnSpc>
              <a:spcBef>
                <a:spcPts val="0"/>
              </a:spcBef>
              <a:buNone/>
            </a:pPr>
            <a:r>
              <a:rPr lang="en-US" sz="2800" b="1" dirty="0" err="1">
                <a:solidFill>
                  <a:srgbClr val="FF0000"/>
                </a:solidFill>
                <a:latin typeface="+mn-lt"/>
              </a:rPr>
              <a:t>ArrayList</a:t>
            </a:r>
            <a:r>
              <a:rPr lang="en-US" sz="2800" dirty="0">
                <a:solidFill>
                  <a:srgbClr val="FF0000"/>
                </a:solidFill>
                <a:latin typeface="+mn-lt"/>
              </a:rPr>
              <a:t> </a:t>
            </a:r>
            <a:r>
              <a:rPr lang="en-US" sz="2800" dirty="0" err="1" smtClean="0">
                <a:solidFill>
                  <a:prstClr val="black"/>
                </a:solidFill>
                <a:latin typeface="+mn-lt"/>
              </a:rPr>
              <a:t>arrlNumber</a:t>
            </a:r>
            <a:r>
              <a:rPr lang="en-US" sz="2800" dirty="0" smtClean="0">
                <a:solidFill>
                  <a:prstClr val="black"/>
                </a:solidFill>
                <a:latin typeface="+mn-lt"/>
              </a:rPr>
              <a:t> </a:t>
            </a:r>
            <a:r>
              <a:rPr lang="en-US" sz="2800" dirty="0">
                <a:solidFill>
                  <a:prstClr val="black"/>
                </a:solidFill>
                <a:latin typeface="+mn-lt"/>
              </a:rPr>
              <a:t>= </a:t>
            </a:r>
            <a:r>
              <a:rPr lang="en-US" sz="2800" dirty="0">
                <a:solidFill>
                  <a:srgbClr val="0000FF"/>
                </a:solidFill>
                <a:latin typeface="+mn-lt"/>
              </a:rPr>
              <a:t>new</a:t>
            </a:r>
            <a:r>
              <a:rPr lang="en-US" sz="2800" dirty="0">
                <a:solidFill>
                  <a:prstClr val="black"/>
                </a:solidFill>
                <a:latin typeface="+mn-lt"/>
              </a:rPr>
              <a:t> </a:t>
            </a:r>
            <a:r>
              <a:rPr lang="en-US" sz="2800" b="1" dirty="0" err="1">
                <a:solidFill>
                  <a:srgbClr val="FF0000"/>
                </a:solidFill>
                <a:latin typeface="+mn-lt"/>
              </a:rPr>
              <a:t>ArrayList</a:t>
            </a:r>
            <a:r>
              <a:rPr lang="en-US" sz="2800" dirty="0">
                <a:solidFill>
                  <a:prstClr val="black"/>
                </a:solidFill>
                <a:latin typeface="+mn-lt"/>
              </a:rPr>
              <a:t>();</a:t>
            </a:r>
          </a:p>
          <a:p>
            <a:pPr marL="457200" lvl="1" indent="0">
              <a:lnSpc>
                <a:spcPct val="100000"/>
              </a:lnSpc>
              <a:spcBef>
                <a:spcPts val="0"/>
              </a:spcBef>
              <a:buNone/>
            </a:pPr>
            <a:r>
              <a:rPr lang="en-US" sz="2800" dirty="0" err="1">
                <a:solidFill>
                  <a:prstClr val="black"/>
                </a:solidFill>
              </a:rPr>
              <a:t>arrlNumber</a:t>
            </a:r>
            <a:r>
              <a:rPr lang="en-US" sz="2800" dirty="0" err="1" smtClean="0">
                <a:solidFill>
                  <a:prstClr val="black"/>
                </a:solidFill>
                <a:latin typeface="+mn-lt"/>
              </a:rPr>
              <a:t>.Add</a:t>
            </a:r>
            <a:r>
              <a:rPr lang="en-US" sz="2800" dirty="0" smtClean="0">
                <a:solidFill>
                  <a:prstClr val="black"/>
                </a:solidFill>
                <a:latin typeface="+mn-lt"/>
              </a:rPr>
              <a:t>(9);</a:t>
            </a:r>
            <a:r>
              <a:rPr lang="en-US" sz="2800" dirty="0">
                <a:solidFill>
                  <a:prstClr val="black"/>
                </a:solidFill>
              </a:rPr>
              <a:t> </a:t>
            </a:r>
            <a:r>
              <a:rPr lang="en-US" sz="2800" dirty="0" err="1">
                <a:solidFill>
                  <a:prstClr val="black"/>
                </a:solidFill>
              </a:rPr>
              <a:t>arrlNumber</a:t>
            </a:r>
            <a:r>
              <a:rPr lang="en-US" sz="2800" dirty="0" err="1" smtClean="0">
                <a:solidFill>
                  <a:prstClr val="black"/>
                </a:solidFill>
                <a:latin typeface="+mn-lt"/>
              </a:rPr>
              <a:t>.Add</a:t>
            </a:r>
            <a:r>
              <a:rPr lang="en-US" sz="2800" dirty="0" smtClean="0">
                <a:solidFill>
                  <a:prstClr val="black"/>
                </a:solidFill>
                <a:latin typeface="+mn-lt"/>
              </a:rPr>
              <a:t>(7);</a:t>
            </a:r>
            <a:r>
              <a:rPr lang="en-US" sz="2800" dirty="0">
                <a:solidFill>
                  <a:prstClr val="black"/>
                </a:solidFill>
              </a:rPr>
              <a:t> </a:t>
            </a:r>
            <a:r>
              <a:rPr lang="en-US" sz="2800" dirty="0" err="1">
                <a:solidFill>
                  <a:prstClr val="black"/>
                </a:solidFill>
              </a:rPr>
              <a:t>arrlNumber</a:t>
            </a:r>
            <a:r>
              <a:rPr lang="en-US" sz="2800" dirty="0" err="1" smtClean="0">
                <a:solidFill>
                  <a:prstClr val="black"/>
                </a:solidFill>
                <a:latin typeface="+mn-lt"/>
              </a:rPr>
              <a:t>.Add</a:t>
            </a:r>
            <a:r>
              <a:rPr lang="en-US" sz="2800" dirty="0" smtClean="0">
                <a:solidFill>
                  <a:prstClr val="black"/>
                </a:solidFill>
                <a:latin typeface="+mn-lt"/>
              </a:rPr>
              <a:t>(5</a:t>
            </a:r>
            <a:r>
              <a:rPr lang="en-US" sz="2800" dirty="0">
                <a:solidFill>
                  <a:prstClr val="black"/>
                </a:solidFill>
                <a:latin typeface="+mn-lt"/>
              </a:rPr>
              <a:t>);</a:t>
            </a:r>
          </a:p>
          <a:p>
            <a:pPr marL="457200" lvl="1" indent="0">
              <a:lnSpc>
                <a:spcPct val="100000"/>
              </a:lnSpc>
              <a:spcBef>
                <a:spcPts val="0"/>
              </a:spcBef>
              <a:buNone/>
            </a:pPr>
            <a:r>
              <a:rPr lang="en-US" sz="2800" dirty="0" err="1">
                <a:solidFill>
                  <a:srgbClr val="0000FF"/>
                </a:solidFill>
                <a:latin typeface="+mn-lt"/>
              </a:rPr>
              <a:t>foreach</a:t>
            </a:r>
            <a:r>
              <a:rPr lang="en-US" sz="2800" dirty="0">
                <a:solidFill>
                  <a:prstClr val="black"/>
                </a:solidFill>
                <a:latin typeface="+mn-lt"/>
              </a:rPr>
              <a:t> (</a:t>
            </a:r>
            <a:r>
              <a:rPr lang="en-US" sz="2800" dirty="0" err="1">
                <a:solidFill>
                  <a:srgbClr val="0000FF"/>
                </a:solidFill>
                <a:latin typeface="+mn-lt"/>
              </a:rPr>
              <a:t>int</a:t>
            </a:r>
            <a:r>
              <a:rPr lang="en-US" sz="2800" dirty="0">
                <a:solidFill>
                  <a:prstClr val="black"/>
                </a:solidFill>
                <a:latin typeface="+mn-lt"/>
              </a:rPr>
              <a:t> </a:t>
            </a:r>
            <a:r>
              <a:rPr lang="en-US" sz="2800" dirty="0" err="1">
                <a:solidFill>
                  <a:prstClr val="black"/>
                </a:solidFill>
                <a:latin typeface="+mn-lt"/>
              </a:rPr>
              <a:t>val</a:t>
            </a:r>
            <a:r>
              <a:rPr lang="en-US" sz="2800" dirty="0">
                <a:solidFill>
                  <a:prstClr val="black"/>
                </a:solidFill>
                <a:latin typeface="+mn-lt"/>
              </a:rPr>
              <a:t> </a:t>
            </a:r>
            <a:r>
              <a:rPr lang="en-US" sz="2800" dirty="0">
                <a:solidFill>
                  <a:srgbClr val="0000FF"/>
                </a:solidFill>
                <a:latin typeface="+mn-lt"/>
              </a:rPr>
              <a:t>in</a:t>
            </a:r>
            <a:r>
              <a:rPr lang="en-US" sz="2800" dirty="0">
                <a:solidFill>
                  <a:prstClr val="black"/>
                </a:solidFill>
                <a:latin typeface="+mn-lt"/>
              </a:rPr>
              <a:t> </a:t>
            </a:r>
            <a:r>
              <a:rPr lang="en-US" sz="2800" dirty="0" err="1">
                <a:solidFill>
                  <a:prstClr val="black"/>
                </a:solidFill>
              </a:rPr>
              <a:t>arrlNumber</a:t>
            </a:r>
            <a:r>
              <a:rPr lang="en-US" sz="2800" dirty="0" smtClean="0">
                <a:solidFill>
                  <a:prstClr val="black"/>
                </a:solidFill>
                <a:latin typeface="+mn-lt"/>
              </a:rPr>
              <a:t>)</a:t>
            </a:r>
            <a:endParaRPr lang="en-US" sz="2800" dirty="0">
              <a:solidFill>
                <a:prstClr val="black"/>
              </a:solidFill>
              <a:latin typeface="+mn-lt"/>
            </a:endParaRPr>
          </a:p>
          <a:p>
            <a:pPr marL="457200" lvl="1" indent="0">
              <a:lnSpc>
                <a:spcPct val="100000"/>
              </a:lnSpc>
              <a:spcBef>
                <a:spcPts val="0"/>
              </a:spcBef>
              <a:buNone/>
            </a:pPr>
            <a:r>
              <a:rPr lang="en-US" sz="2800" dirty="0">
                <a:solidFill>
                  <a:srgbClr val="2B91AF"/>
                </a:solidFill>
                <a:latin typeface="+mn-lt"/>
              </a:rPr>
              <a:t>  </a:t>
            </a:r>
            <a:r>
              <a:rPr lang="en-US" sz="2800" dirty="0" err="1">
                <a:solidFill>
                  <a:srgbClr val="2B91AF"/>
                </a:solidFill>
                <a:latin typeface="+mn-lt"/>
              </a:rPr>
              <a:t>Console</a:t>
            </a:r>
            <a:r>
              <a:rPr lang="en-US" sz="2800" dirty="0" err="1">
                <a:solidFill>
                  <a:prstClr val="black"/>
                </a:solidFill>
                <a:latin typeface="+mn-lt"/>
              </a:rPr>
              <a:t>.Write</a:t>
            </a:r>
            <a:r>
              <a:rPr lang="en-US" sz="2800" dirty="0">
                <a:solidFill>
                  <a:prstClr val="black"/>
                </a:solidFill>
                <a:latin typeface="+mn-lt"/>
              </a:rPr>
              <a:t>(</a:t>
            </a:r>
            <a:r>
              <a:rPr lang="en-US" sz="2800" dirty="0" err="1">
                <a:solidFill>
                  <a:prstClr val="black"/>
                </a:solidFill>
                <a:latin typeface="+mn-lt"/>
              </a:rPr>
              <a:t>val</a:t>
            </a:r>
            <a:r>
              <a:rPr lang="en-US" sz="2800" dirty="0">
                <a:solidFill>
                  <a:prstClr val="black"/>
                </a:solidFill>
                <a:latin typeface="+mn-lt"/>
              </a:rPr>
              <a:t>+</a:t>
            </a:r>
            <a:r>
              <a:rPr lang="en-US" sz="2800" dirty="0">
                <a:solidFill>
                  <a:srgbClr val="A31515"/>
                </a:solidFill>
                <a:latin typeface="+mn-lt"/>
              </a:rPr>
              <a:t>" "</a:t>
            </a:r>
            <a:r>
              <a:rPr lang="en-US" sz="2800" dirty="0">
                <a:solidFill>
                  <a:prstClr val="black"/>
                </a:solidFill>
                <a:latin typeface="+mn-lt"/>
              </a:rPr>
              <a:t>);</a:t>
            </a:r>
            <a:r>
              <a:rPr lang="en-US" sz="2800" b="1" dirty="0">
                <a:solidFill>
                  <a:srgbClr val="FF0000"/>
                </a:solidFill>
                <a:latin typeface="+mn-lt"/>
              </a:rPr>
              <a:t>//9 7 5</a:t>
            </a:r>
          </a:p>
          <a:p>
            <a:pPr marL="457200" lvl="1" indent="0">
              <a:lnSpc>
                <a:spcPct val="100000"/>
              </a:lnSpc>
              <a:spcBef>
                <a:spcPts val="0"/>
              </a:spcBef>
              <a:buNone/>
            </a:pPr>
            <a:r>
              <a:rPr lang="en-US" sz="2800" dirty="0" err="1">
                <a:solidFill>
                  <a:prstClr val="black"/>
                </a:solidFill>
              </a:rPr>
              <a:t>arrlNumber</a:t>
            </a:r>
            <a:r>
              <a:rPr lang="en-US" sz="2800" dirty="0" err="1" smtClean="0">
                <a:solidFill>
                  <a:prstClr val="black"/>
                </a:solidFill>
                <a:latin typeface="+mn-lt"/>
              </a:rPr>
              <a:t>.Sort</a:t>
            </a:r>
            <a:r>
              <a:rPr lang="en-US" sz="2800" dirty="0" smtClean="0">
                <a:solidFill>
                  <a:prstClr val="black"/>
                </a:solidFill>
                <a:latin typeface="+mn-lt"/>
              </a:rPr>
              <a:t>();</a:t>
            </a:r>
            <a:r>
              <a:rPr lang="en-US" sz="2800" dirty="0" smtClean="0">
                <a:solidFill>
                  <a:srgbClr val="FF0000"/>
                </a:solidFill>
                <a:latin typeface="+mn-lt"/>
              </a:rPr>
              <a:t>//Gọi method sắp xếp</a:t>
            </a:r>
            <a:endParaRPr lang="en-US" sz="2800" dirty="0">
              <a:solidFill>
                <a:srgbClr val="FF0000"/>
              </a:solidFill>
              <a:latin typeface="+mn-lt"/>
            </a:endParaRPr>
          </a:p>
          <a:p>
            <a:pPr marL="457200" lvl="1" indent="0">
              <a:lnSpc>
                <a:spcPct val="100000"/>
              </a:lnSpc>
              <a:spcBef>
                <a:spcPts val="0"/>
              </a:spcBef>
              <a:buNone/>
            </a:pPr>
            <a:r>
              <a:rPr lang="en-US" sz="2800" dirty="0" err="1">
                <a:solidFill>
                  <a:srgbClr val="2B91AF"/>
                </a:solidFill>
                <a:latin typeface="+mn-lt"/>
              </a:rPr>
              <a:t>Console</a:t>
            </a:r>
            <a:r>
              <a:rPr lang="en-US" sz="2800" dirty="0" err="1">
                <a:solidFill>
                  <a:prstClr val="black"/>
                </a:solidFill>
                <a:latin typeface="+mn-lt"/>
              </a:rPr>
              <a:t>.WriteLine</a:t>
            </a:r>
            <a:r>
              <a:rPr lang="en-US" sz="2800" dirty="0">
                <a:solidFill>
                  <a:prstClr val="black"/>
                </a:solidFill>
                <a:latin typeface="+mn-lt"/>
              </a:rPr>
              <a:t>();</a:t>
            </a:r>
          </a:p>
          <a:p>
            <a:pPr marL="457200" lvl="1" indent="0">
              <a:lnSpc>
                <a:spcPct val="100000"/>
              </a:lnSpc>
              <a:spcBef>
                <a:spcPts val="0"/>
              </a:spcBef>
              <a:buNone/>
            </a:pPr>
            <a:r>
              <a:rPr lang="en-US" sz="2800" dirty="0" err="1">
                <a:solidFill>
                  <a:srgbClr val="0000FF"/>
                </a:solidFill>
                <a:latin typeface="+mn-lt"/>
              </a:rPr>
              <a:t>foreach</a:t>
            </a:r>
            <a:r>
              <a:rPr lang="en-US" sz="2800" dirty="0">
                <a:solidFill>
                  <a:prstClr val="black"/>
                </a:solidFill>
                <a:latin typeface="+mn-lt"/>
              </a:rPr>
              <a:t> (</a:t>
            </a:r>
            <a:r>
              <a:rPr lang="en-US" sz="2800" dirty="0" err="1">
                <a:solidFill>
                  <a:srgbClr val="0000FF"/>
                </a:solidFill>
                <a:latin typeface="+mn-lt"/>
              </a:rPr>
              <a:t>int</a:t>
            </a:r>
            <a:r>
              <a:rPr lang="en-US" sz="2800" dirty="0">
                <a:solidFill>
                  <a:prstClr val="black"/>
                </a:solidFill>
                <a:latin typeface="+mn-lt"/>
              </a:rPr>
              <a:t> </a:t>
            </a:r>
            <a:r>
              <a:rPr lang="en-US" sz="2800" dirty="0" err="1">
                <a:solidFill>
                  <a:prstClr val="black"/>
                </a:solidFill>
                <a:latin typeface="+mn-lt"/>
              </a:rPr>
              <a:t>val</a:t>
            </a:r>
            <a:r>
              <a:rPr lang="en-US" sz="2800" dirty="0">
                <a:solidFill>
                  <a:prstClr val="black"/>
                </a:solidFill>
                <a:latin typeface="+mn-lt"/>
              </a:rPr>
              <a:t> </a:t>
            </a:r>
            <a:r>
              <a:rPr lang="en-US" sz="2800" dirty="0">
                <a:solidFill>
                  <a:srgbClr val="0000FF"/>
                </a:solidFill>
                <a:latin typeface="+mn-lt"/>
              </a:rPr>
              <a:t>in</a:t>
            </a:r>
            <a:r>
              <a:rPr lang="en-US" sz="2800" dirty="0">
                <a:solidFill>
                  <a:prstClr val="black"/>
                </a:solidFill>
                <a:latin typeface="+mn-lt"/>
              </a:rPr>
              <a:t> </a:t>
            </a:r>
            <a:r>
              <a:rPr lang="en-US" sz="2800" dirty="0" err="1">
                <a:solidFill>
                  <a:prstClr val="black"/>
                </a:solidFill>
              </a:rPr>
              <a:t>arrlNumber</a:t>
            </a:r>
            <a:r>
              <a:rPr lang="en-US" sz="2800" dirty="0" smtClean="0">
                <a:solidFill>
                  <a:prstClr val="black"/>
                </a:solidFill>
                <a:latin typeface="+mn-lt"/>
              </a:rPr>
              <a:t>)</a:t>
            </a:r>
            <a:endParaRPr lang="en-US" sz="2800" dirty="0">
              <a:solidFill>
                <a:prstClr val="black"/>
              </a:solidFill>
              <a:latin typeface="+mn-lt"/>
            </a:endParaRPr>
          </a:p>
          <a:p>
            <a:pPr marL="457200" lvl="1" indent="0">
              <a:lnSpc>
                <a:spcPct val="100000"/>
              </a:lnSpc>
              <a:spcBef>
                <a:spcPts val="0"/>
              </a:spcBef>
              <a:buNone/>
            </a:pPr>
            <a:r>
              <a:rPr lang="en-US" sz="2800" dirty="0">
                <a:solidFill>
                  <a:srgbClr val="2B91AF"/>
                </a:solidFill>
                <a:latin typeface="+mn-lt"/>
              </a:rPr>
              <a:t>  </a:t>
            </a:r>
            <a:r>
              <a:rPr lang="en-US" sz="2800" dirty="0" err="1">
                <a:solidFill>
                  <a:srgbClr val="2B91AF"/>
                </a:solidFill>
                <a:latin typeface="+mn-lt"/>
              </a:rPr>
              <a:t>Console</a:t>
            </a:r>
            <a:r>
              <a:rPr lang="en-US" sz="2800" dirty="0" err="1">
                <a:solidFill>
                  <a:prstClr val="black"/>
                </a:solidFill>
                <a:latin typeface="+mn-lt"/>
              </a:rPr>
              <a:t>.Write</a:t>
            </a:r>
            <a:r>
              <a:rPr lang="en-US" sz="2800" dirty="0">
                <a:solidFill>
                  <a:prstClr val="black"/>
                </a:solidFill>
                <a:latin typeface="+mn-lt"/>
              </a:rPr>
              <a:t>(</a:t>
            </a:r>
            <a:r>
              <a:rPr lang="en-US" sz="2800" dirty="0" err="1">
                <a:solidFill>
                  <a:prstClr val="black"/>
                </a:solidFill>
                <a:latin typeface="+mn-lt"/>
              </a:rPr>
              <a:t>val</a:t>
            </a:r>
            <a:r>
              <a:rPr lang="en-US" sz="2800" dirty="0">
                <a:solidFill>
                  <a:prstClr val="black"/>
                </a:solidFill>
                <a:latin typeface="+mn-lt"/>
              </a:rPr>
              <a:t>+</a:t>
            </a:r>
            <a:r>
              <a:rPr lang="en-US" sz="2800" dirty="0">
                <a:solidFill>
                  <a:srgbClr val="A31515"/>
                </a:solidFill>
                <a:latin typeface="+mn-lt"/>
              </a:rPr>
              <a:t>" "</a:t>
            </a:r>
            <a:r>
              <a:rPr lang="en-US" sz="2800" dirty="0">
                <a:solidFill>
                  <a:prstClr val="black"/>
                </a:solidFill>
                <a:latin typeface="+mn-lt"/>
              </a:rPr>
              <a:t>);</a:t>
            </a:r>
            <a:r>
              <a:rPr lang="en-US" sz="2800" b="1" dirty="0">
                <a:solidFill>
                  <a:srgbClr val="FF0000"/>
                </a:solidFill>
                <a:latin typeface="+mn-lt"/>
              </a:rPr>
              <a:t>//5 7 9</a:t>
            </a:r>
          </a:p>
          <a:p>
            <a:pPr>
              <a:lnSpc>
                <a:spcPct val="100000"/>
              </a:lnSpc>
              <a:spcBef>
                <a:spcPts val="0"/>
              </a:spcBef>
            </a:pPr>
            <a:endParaRPr lang="en-US" sz="2800" dirty="0">
              <a:latin typeface="+mn-lt"/>
            </a:endParaRPr>
          </a:p>
        </p:txBody>
      </p:sp>
      <p:sp>
        <p:nvSpPr>
          <p:cNvPr id="3" name="Date Placeholder 2"/>
          <p:cNvSpPr>
            <a:spLocks noGrp="1"/>
          </p:cNvSpPr>
          <p:nvPr>
            <p:ph type="dt" sz="half" idx="10"/>
          </p:nvPr>
        </p:nvSpPr>
        <p:spPr/>
        <p:txBody>
          <a:bodyPr/>
          <a:lstStyle/>
          <a:p>
            <a:pPr>
              <a:defRPr/>
            </a:pPr>
            <a:fld id="{A8ED225C-A9F2-49F5-AB89-2BAD08BEE650}" type="datetime1">
              <a:rPr lang="en-US" altLang="en-US" smtClean="0"/>
              <a:t>10/3/2018</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Nền tảng C# cơ bản</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50</a:t>
            </a:fld>
            <a:endParaRPr lang="en-US" altLang="en-US"/>
          </a:p>
        </p:txBody>
      </p:sp>
      <p:sp>
        <p:nvSpPr>
          <p:cNvPr id="6" name="Title 5"/>
          <p:cNvSpPr>
            <a:spLocks noGrp="1"/>
          </p:cNvSpPr>
          <p:nvPr>
            <p:ph type="title"/>
          </p:nvPr>
        </p:nvSpPr>
        <p:spPr/>
        <p:txBody>
          <a:bodyPr/>
          <a:lstStyle/>
          <a:p>
            <a:r>
              <a:rPr lang="en-US" smtClean="0"/>
              <a:t>Method</a:t>
            </a:r>
            <a:endParaRPr lang="en-US"/>
          </a:p>
        </p:txBody>
      </p:sp>
    </p:spTree>
    <p:extLst>
      <p:ext uri="{BB962C8B-B14F-4D97-AF65-F5344CB8AC3E}">
        <p14:creationId xmlns:p14="http://schemas.microsoft.com/office/powerpoint/2010/main" val="1827872299"/>
      </p:ext>
    </p:extLst>
  </p:cSld>
  <p:clrMapOvr>
    <a:masterClrMapping/>
  </p:clrMapOvr>
  <p:transition spd="slow">
    <p:push dir="u"/>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pPr>
              <a:lnSpc>
                <a:spcPct val="100000"/>
              </a:lnSpc>
              <a:spcBef>
                <a:spcPts val="0"/>
              </a:spcBef>
            </a:pPr>
            <a:r>
              <a:rPr lang="en-US" sz="2800" b="1" dirty="0" err="1" smtClean="0">
                <a:solidFill>
                  <a:srgbClr val="FF0000"/>
                </a:solidFill>
                <a:latin typeface="+mn-lt"/>
              </a:rPr>
              <a:t>BinarySearch</a:t>
            </a:r>
            <a:r>
              <a:rPr lang="en-US" sz="2800" b="1" dirty="0" smtClean="0">
                <a:solidFill>
                  <a:srgbClr val="FF0000"/>
                </a:solidFill>
                <a:latin typeface="+mn-lt"/>
              </a:rPr>
              <a:t>: </a:t>
            </a:r>
            <a:r>
              <a:rPr lang="en-US" sz="2800" dirty="0" smtClean="0">
                <a:latin typeface="+mn-lt"/>
              </a:rPr>
              <a:t>tìm kiếm nhị phân trong </a:t>
            </a:r>
            <a:r>
              <a:rPr lang="en-US" sz="2800" dirty="0" err="1" smtClean="0">
                <a:latin typeface="+mn-lt"/>
              </a:rPr>
              <a:t>ArrayList</a:t>
            </a:r>
            <a:r>
              <a:rPr lang="en-US" sz="2800" dirty="0" smtClean="0">
                <a:latin typeface="+mn-lt"/>
              </a:rPr>
              <a:t>, </a:t>
            </a:r>
            <a:r>
              <a:rPr lang="en-US" sz="2800" dirty="0" err="1" smtClean="0">
                <a:latin typeface="+mn-lt"/>
              </a:rPr>
              <a:t>ArrayList</a:t>
            </a:r>
            <a:r>
              <a:rPr lang="en-US" sz="2800" dirty="0" smtClean="0">
                <a:latin typeface="+mn-lt"/>
              </a:rPr>
              <a:t> phải được sắp xếp và tìm kiếm trả về vị trí tìm thấy trong </a:t>
            </a:r>
            <a:r>
              <a:rPr lang="en-US" sz="2800" dirty="0" err="1" smtClean="0">
                <a:latin typeface="+mn-lt"/>
              </a:rPr>
              <a:t>ArrayList</a:t>
            </a:r>
            <a:r>
              <a:rPr lang="en-US" sz="2800" dirty="0" smtClean="0">
                <a:latin typeface="+mn-lt"/>
              </a:rPr>
              <a:t> </a:t>
            </a:r>
          </a:p>
          <a:p>
            <a:pPr>
              <a:lnSpc>
                <a:spcPct val="100000"/>
              </a:lnSpc>
              <a:spcBef>
                <a:spcPts val="0"/>
              </a:spcBef>
            </a:pPr>
            <a:r>
              <a:rPr lang="en-US" sz="2800" dirty="0" smtClean="0">
                <a:latin typeface="+mn-lt"/>
              </a:rPr>
              <a:t>Ví dụ</a:t>
            </a:r>
          </a:p>
          <a:p>
            <a:pPr marL="457200" lvl="1" indent="0">
              <a:lnSpc>
                <a:spcPct val="100000"/>
              </a:lnSpc>
              <a:spcBef>
                <a:spcPts val="0"/>
              </a:spcBef>
              <a:buNone/>
            </a:pPr>
            <a:r>
              <a:rPr lang="en-US" sz="2800" b="1" dirty="0" err="1">
                <a:solidFill>
                  <a:srgbClr val="FF0000"/>
                </a:solidFill>
                <a:latin typeface="+mn-lt"/>
              </a:rPr>
              <a:t>ArrayList</a:t>
            </a:r>
            <a:r>
              <a:rPr lang="en-US" sz="2800" dirty="0">
                <a:solidFill>
                  <a:srgbClr val="FF0000"/>
                </a:solidFill>
                <a:latin typeface="+mn-lt"/>
              </a:rPr>
              <a:t> </a:t>
            </a:r>
            <a:r>
              <a:rPr lang="en-US" sz="2800" dirty="0" err="1" smtClean="0">
                <a:solidFill>
                  <a:prstClr val="black"/>
                </a:solidFill>
                <a:latin typeface="+mn-lt"/>
              </a:rPr>
              <a:t>arrNumber</a:t>
            </a:r>
            <a:r>
              <a:rPr lang="en-US" sz="2800" dirty="0" smtClean="0">
                <a:solidFill>
                  <a:prstClr val="black"/>
                </a:solidFill>
                <a:latin typeface="+mn-lt"/>
              </a:rPr>
              <a:t> </a:t>
            </a:r>
            <a:r>
              <a:rPr lang="en-US" sz="2800" dirty="0">
                <a:solidFill>
                  <a:prstClr val="black"/>
                </a:solidFill>
                <a:latin typeface="+mn-lt"/>
              </a:rPr>
              <a:t>= </a:t>
            </a:r>
            <a:r>
              <a:rPr lang="en-US" sz="2800" dirty="0">
                <a:solidFill>
                  <a:srgbClr val="0000FF"/>
                </a:solidFill>
                <a:latin typeface="+mn-lt"/>
              </a:rPr>
              <a:t>new</a:t>
            </a:r>
            <a:r>
              <a:rPr lang="en-US" sz="2800" dirty="0">
                <a:solidFill>
                  <a:prstClr val="black"/>
                </a:solidFill>
                <a:latin typeface="+mn-lt"/>
              </a:rPr>
              <a:t> </a:t>
            </a:r>
            <a:r>
              <a:rPr lang="en-US" sz="2800" b="1" dirty="0" err="1">
                <a:solidFill>
                  <a:srgbClr val="FF0000"/>
                </a:solidFill>
                <a:latin typeface="+mn-lt"/>
              </a:rPr>
              <a:t>ArrayList</a:t>
            </a:r>
            <a:r>
              <a:rPr lang="en-US" sz="2800" dirty="0">
                <a:solidFill>
                  <a:prstClr val="black"/>
                </a:solidFill>
                <a:latin typeface="+mn-lt"/>
              </a:rPr>
              <a:t>();</a:t>
            </a:r>
          </a:p>
          <a:p>
            <a:pPr marL="457200" lvl="1" indent="0">
              <a:lnSpc>
                <a:spcPct val="100000"/>
              </a:lnSpc>
              <a:spcBef>
                <a:spcPts val="0"/>
              </a:spcBef>
              <a:buNone/>
            </a:pPr>
            <a:r>
              <a:rPr lang="en-US" sz="2800" dirty="0" err="1">
                <a:solidFill>
                  <a:prstClr val="black"/>
                </a:solidFill>
              </a:rPr>
              <a:t>arrNumber</a:t>
            </a:r>
            <a:r>
              <a:rPr lang="en-US" sz="2800" dirty="0" err="1" smtClean="0">
                <a:solidFill>
                  <a:prstClr val="black"/>
                </a:solidFill>
                <a:latin typeface="+mn-lt"/>
              </a:rPr>
              <a:t>.Add</a:t>
            </a:r>
            <a:r>
              <a:rPr lang="en-US" sz="2800" dirty="0" smtClean="0">
                <a:solidFill>
                  <a:prstClr val="black"/>
                </a:solidFill>
                <a:latin typeface="+mn-lt"/>
              </a:rPr>
              <a:t>(9);</a:t>
            </a:r>
            <a:r>
              <a:rPr lang="en-US" sz="2800" dirty="0">
                <a:solidFill>
                  <a:prstClr val="black"/>
                </a:solidFill>
              </a:rPr>
              <a:t> </a:t>
            </a:r>
            <a:r>
              <a:rPr lang="en-US" sz="2800" dirty="0" err="1">
                <a:solidFill>
                  <a:prstClr val="black"/>
                </a:solidFill>
              </a:rPr>
              <a:t>arrNumber</a:t>
            </a:r>
            <a:r>
              <a:rPr lang="en-US" sz="2800" dirty="0" err="1" smtClean="0">
                <a:solidFill>
                  <a:prstClr val="black"/>
                </a:solidFill>
                <a:latin typeface="+mn-lt"/>
              </a:rPr>
              <a:t>.Add</a:t>
            </a:r>
            <a:r>
              <a:rPr lang="en-US" sz="2800" dirty="0" smtClean="0">
                <a:solidFill>
                  <a:prstClr val="black"/>
                </a:solidFill>
                <a:latin typeface="+mn-lt"/>
              </a:rPr>
              <a:t>(7);</a:t>
            </a:r>
            <a:r>
              <a:rPr lang="en-US" sz="2800" dirty="0">
                <a:solidFill>
                  <a:prstClr val="black"/>
                </a:solidFill>
              </a:rPr>
              <a:t> </a:t>
            </a:r>
            <a:r>
              <a:rPr lang="en-US" sz="2800" dirty="0" err="1">
                <a:solidFill>
                  <a:prstClr val="black"/>
                </a:solidFill>
              </a:rPr>
              <a:t>arrNumber</a:t>
            </a:r>
            <a:r>
              <a:rPr lang="en-US" sz="2800" dirty="0" err="1" smtClean="0">
                <a:solidFill>
                  <a:prstClr val="black"/>
                </a:solidFill>
                <a:latin typeface="+mn-lt"/>
              </a:rPr>
              <a:t>.Add</a:t>
            </a:r>
            <a:r>
              <a:rPr lang="en-US" sz="2800" dirty="0" smtClean="0">
                <a:solidFill>
                  <a:prstClr val="black"/>
                </a:solidFill>
                <a:latin typeface="+mn-lt"/>
              </a:rPr>
              <a:t>(5</a:t>
            </a:r>
            <a:r>
              <a:rPr lang="en-US" sz="2800" dirty="0">
                <a:solidFill>
                  <a:prstClr val="black"/>
                </a:solidFill>
                <a:latin typeface="+mn-lt"/>
              </a:rPr>
              <a:t>);</a:t>
            </a:r>
          </a:p>
          <a:p>
            <a:pPr marL="457200" lvl="1" indent="0">
              <a:lnSpc>
                <a:spcPct val="100000"/>
              </a:lnSpc>
              <a:spcBef>
                <a:spcPts val="0"/>
              </a:spcBef>
              <a:buNone/>
            </a:pPr>
            <a:r>
              <a:rPr lang="en-US" sz="2800" dirty="0" err="1">
                <a:solidFill>
                  <a:prstClr val="black"/>
                </a:solidFill>
              </a:rPr>
              <a:t>arrNumber</a:t>
            </a:r>
            <a:r>
              <a:rPr lang="en-US" sz="2800" dirty="0" err="1" smtClean="0">
                <a:solidFill>
                  <a:prstClr val="black"/>
                </a:solidFill>
                <a:latin typeface="+mn-lt"/>
              </a:rPr>
              <a:t>.</a:t>
            </a:r>
            <a:r>
              <a:rPr lang="en-US" sz="2800" b="1" dirty="0" err="1" smtClean="0">
                <a:solidFill>
                  <a:srgbClr val="FF0000"/>
                </a:solidFill>
                <a:latin typeface="+mn-lt"/>
              </a:rPr>
              <a:t>Sort</a:t>
            </a:r>
            <a:r>
              <a:rPr lang="en-US" sz="2800" dirty="0" smtClean="0">
                <a:solidFill>
                  <a:prstClr val="black"/>
                </a:solidFill>
                <a:latin typeface="+mn-lt"/>
              </a:rPr>
              <a:t>();</a:t>
            </a:r>
            <a:r>
              <a:rPr lang="en-US" sz="2800" dirty="0" smtClean="0">
                <a:solidFill>
                  <a:srgbClr val="FF0000"/>
                </a:solidFill>
                <a:latin typeface="+mn-lt"/>
              </a:rPr>
              <a:t>//Phải gọi method sắp xếp</a:t>
            </a:r>
            <a:endParaRPr lang="en-US" sz="2800" dirty="0">
              <a:solidFill>
                <a:srgbClr val="FF0000"/>
              </a:solidFill>
              <a:latin typeface="+mn-lt"/>
            </a:endParaRPr>
          </a:p>
          <a:p>
            <a:pPr marL="457200" lvl="1" indent="0">
              <a:lnSpc>
                <a:spcPct val="100000"/>
              </a:lnSpc>
              <a:spcBef>
                <a:spcPts val="0"/>
              </a:spcBef>
              <a:buNone/>
            </a:pPr>
            <a:r>
              <a:rPr lang="en-US" sz="2800" dirty="0" err="1">
                <a:solidFill>
                  <a:srgbClr val="0000FF"/>
                </a:solidFill>
                <a:latin typeface="+mn-lt"/>
              </a:rPr>
              <a:t>int</a:t>
            </a:r>
            <a:r>
              <a:rPr lang="en-US" sz="2800" dirty="0">
                <a:solidFill>
                  <a:prstClr val="black"/>
                </a:solidFill>
                <a:latin typeface="+mn-lt"/>
              </a:rPr>
              <a:t> Found</a:t>
            </a:r>
            <a:r>
              <a:rPr lang="en-US" sz="2800" dirty="0" smtClean="0">
                <a:solidFill>
                  <a:prstClr val="black"/>
                </a:solidFill>
                <a:latin typeface="+mn-lt"/>
              </a:rPr>
              <a:t>=</a:t>
            </a:r>
            <a:r>
              <a:rPr lang="en-US" sz="2800" dirty="0">
                <a:solidFill>
                  <a:prstClr val="black"/>
                </a:solidFill>
              </a:rPr>
              <a:t> </a:t>
            </a:r>
            <a:r>
              <a:rPr lang="en-US" sz="2800" dirty="0" err="1">
                <a:solidFill>
                  <a:prstClr val="black"/>
                </a:solidFill>
              </a:rPr>
              <a:t>arrNumber</a:t>
            </a:r>
            <a:r>
              <a:rPr lang="en-US" sz="2800" dirty="0" err="1" smtClean="0">
                <a:solidFill>
                  <a:prstClr val="black"/>
                </a:solidFill>
                <a:latin typeface="+mn-lt"/>
              </a:rPr>
              <a:t>.BinarySearch</a:t>
            </a:r>
            <a:r>
              <a:rPr lang="en-US" sz="2800" dirty="0" smtClean="0">
                <a:solidFill>
                  <a:prstClr val="black"/>
                </a:solidFill>
                <a:latin typeface="+mn-lt"/>
              </a:rPr>
              <a:t>(9);// gọi method tìm kiếm          </a:t>
            </a:r>
            <a:r>
              <a:rPr lang="en-US" sz="2800" dirty="0" err="1">
                <a:solidFill>
                  <a:srgbClr val="2B91AF"/>
                </a:solidFill>
                <a:latin typeface="+mn-lt"/>
              </a:rPr>
              <a:t>Console</a:t>
            </a:r>
            <a:r>
              <a:rPr lang="en-US" sz="2800" dirty="0" err="1">
                <a:solidFill>
                  <a:prstClr val="black"/>
                </a:solidFill>
                <a:latin typeface="+mn-lt"/>
              </a:rPr>
              <a:t>.WriteLine</a:t>
            </a:r>
            <a:r>
              <a:rPr lang="en-US" sz="2800" dirty="0">
                <a:solidFill>
                  <a:prstClr val="black"/>
                </a:solidFill>
                <a:latin typeface="+mn-lt"/>
              </a:rPr>
              <a:t>(</a:t>
            </a:r>
            <a:r>
              <a:rPr lang="en-US" sz="2800" dirty="0">
                <a:solidFill>
                  <a:srgbClr val="A31515"/>
                </a:solidFill>
                <a:latin typeface="+mn-lt"/>
              </a:rPr>
              <a:t>"Found="</a:t>
            </a:r>
            <a:r>
              <a:rPr lang="en-US" sz="2800" dirty="0">
                <a:solidFill>
                  <a:prstClr val="black"/>
                </a:solidFill>
                <a:latin typeface="+mn-lt"/>
              </a:rPr>
              <a:t>+Found);</a:t>
            </a:r>
          </a:p>
          <a:p>
            <a:pPr marL="457200" lvl="1" indent="0">
              <a:lnSpc>
                <a:spcPct val="100000"/>
              </a:lnSpc>
              <a:spcBef>
                <a:spcPts val="0"/>
              </a:spcBef>
              <a:buClrTx/>
              <a:buNone/>
              <a:defRPr/>
            </a:pPr>
            <a:r>
              <a:rPr lang="en-US" sz="2800" b="1" dirty="0">
                <a:solidFill>
                  <a:srgbClr val="FF0000"/>
                </a:solidFill>
                <a:latin typeface="+mn-lt"/>
              </a:rPr>
              <a:t>//Output : Found=2</a:t>
            </a:r>
            <a:endParaRPr lang="en-US" sz="2800" dirty="0">
              <a:solidFill>
                <a:srgbClr val="FF0000"/>
              </a:solidFill>
              <a:latin typeface="+mn-lt"/>
            </a:endParaRPr>
          </a:p>
          <a:p>
            <a:pPr>
              <a:lnSpc>
                <a:spcPct val="100000"/>
              </a:lnSpc>
              <a:spcBef>
                <a:spcPts val="0"/>
              </a:spcBef>
            </a:pPr>
            <a:endParaRPr lang="en-US" sz="2800" dirty="0">
              <a:latin typeface="+mn-lt"/>
            </a:endParaRPr>
          </a:p>
        </p:txBody>
      </p:sp>
      <p:sp>
        <p:nvSpPr>
          <p:cNvPr id="3" name="Date Placeholder 2"/>
          <p:cNvSpPr>
            <a:spLocks noGrp="1"/>
          </p:cNvSpPr>
          <p:nvPr>
            <p:ph type="dt" sz="half" idx="10"/>
          </p:nvPr>
        </p:nvSpPr>
        <p:spPr/>
        <p:txBody>
          <a:bodyPr/>
          <a:lstStyle/>
          <a:p>
            <a:pPr>
              <a:defRPr/>
            </a:pPr>
            <a:fld id="{15C5CCA4-87EA-4829-BBBC-C0AE0A109710}" type="datetime1">
              <a:rPr lang="en-US" altLang="en-US" smtClean="0"/>
              <a:t>10/3/2018</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Nền tảng C# cơ bản</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51</a:t>
            </a:fld>
            <a:endParaRPr lang="en-US" altLang="en-US"/>
          </a:p>
        </p:txBody>
      </p:sp>
      <p:sp>
        <p:nvSpPr>
          <p:cNvPr id="6" name="Title 5"/>
          <p:cNvSpPr>
            <a:spLocks noGrp="1"/>
          </p:cNvSpPr>
          <p:nvPr>
            <p:ph type="title"/>
          </p:nvPr>
        </p:nvSpPr>
        <p:spPr/>
        <p:txBody>
          <a:bodyPr/>
          <a:lstStyle/>
          <a:p>
            <a:r>
              <a:rPr lang="en-US" smtClean="0"/>
              <a:t>Method</a:t>
            </a:r>
            <a:endParaRPr lang="en-US"/>
          </a:p>
        </p:txBody>
      </p:sp>
    </p:spTree>
    <p:extLst>
      <p:ext uri="{BB962C8B-B14F-4D97-AF65-F5344CB8AC3E}">
        <p14:creationId xmlns:p14="http://schemas.microsoft.com/office/powerpoint/2010/main" val="1494210335"/>
      </p:ext>
    </p:extLst>
  </p:cSld>
  <p:clrMapOvr>
    <a:masterClrMapping/>
  </p:clrMapOvr>
  <p:transition spd="slow">
    <p:push dir="u"/>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pPr>
              <a:lnSpc>
                <a:spcPct val="100000"/>
              </a:lnSpc>
              <a:spcBef>
                <a:spcPts val="0"/>
              </a:spcBef>
            </a:pPr>
            <a:r>
              <a:rPr lang="en-US" sz="2800" b="1" dirty="0" err="1" smtClean="0">
                <a:solidFill>
                  <a:srgbClr val="FF0000"/>
                </a:solidFill>
                <a:latin typeface="+mn-lt"/>
              </a:rPr>
              <a:t>CopyTo</a:t>
            </a:r>
            <a:r>
              <a:rPr lang="en-US" sz="2800" b="1" dirty="0" smtClean="0">
                <a:solidFill>
                  <a:srgbClr val="FF0000"/>
                </a:solidFill>
                <a:latin typeface="+mn-lt"/>
              </a:rPr>
              <a:t>: </a:t>
            </a:r>
            <a:r>
              <a:rPr lang="en-US" sz="2800" dirty="0" smtClean="0">
                <a:latin typeface="+mn-lt"/>
              </a:rPr>
              <a:t>sao chép toàn bộ </a:t>
            </a:r>
            <a:r>
              <a:rPr lang="en-US" sz="2800" dirty="0" err="1" smtClean="0">
                <a:latin typeface="+mn-lt"/>
              </a:rPr>
              <a:t>ArrayList</a:t>
            </a:r>
            <a:r>
              <a:rPr lang="en-US" sz="2800" dirty="0" smtClean="0">
                <a:latin typeface="+mn-lt"/>
              </a:rPr>
              <a:t> tới một mảng một chiều tương thích.</a:t>
            </a:r>
          </a:p>
          <a:p>
            <a:pPr>
              <a:lnSpc>
                <a:spcPct val="100000"/>
              </a:lnSpc>
              <a:spcBef>
                <a:spcPts val="0"/>
              </a:spcBef>
            </a:pPr>
            <a:r>
              <a:rPr lang="en-US" sz="2800" dirty="0" smtClean="0">
                <a:latin typeface="+mn-lt"/>
              </a:rPr>
              <a:t>Ví dụ</a:t>
            </a:r>
          </a:p>
          <a:p>
            <a:pPr marL="457200" lvl="1" indent="0">
              <a:lnSpc>
                <a:spcPct val="100000"/>
              </a:lnSpc>
              <a:spcBef>
                <a:spcPts val="0"/>
              </a:spcBef>
              <a:buNone/>
            </a:pPr>
            <a:r>
              <a:rPr lang="en-US" sz="2800" b="1" dirty="0" err="1">
                <a:solidFill>
                  <a:srgbClr val="FF0000"/>
                </a:solidFill>
                <a:latin typeface="+mn-lt"/>
              </a:rPr>
              <a:t>ArrayList</a:t>
            </a:r>
            <a:r>
              <a:rPr lang="en-US" sz="2800" dirty="0">
                <a:solidFill>
                  <a:srgbClr val="FF0000"/>
                </a:solidFill>
                <a:latin typeface="+mn-lt"/>
              </a:rPr>
              <a:t> </a:t>
            </a:r>
            <a:r>
              <a:rPr lang="en-US" sz="2800" dirty="0" err="1">
                <a:solidFill>
                  <a:prstClr val="black"/>
                </a:solidFill>
              </a:rPr>
              <a:t>arrNumber</a:t>
            </a:r>
            <a:r>
              <a:rPr lang="en-US" sz="2800" dirty="0">
                <a:solidFill>
                  <a:prstClr val="black"/>
                </a:solidFill>
              </a:rPr>
              <a:t> </a:t>
            </a:r>
            <a:r>
              <a:rPr lang="en-US" sz="2800" dirty="0" smtClean="0">
                <a:solidFill>
                  <a:prstClr val="black"/>
                </a:solidFill>
                <a:latin typeface="+mn-lt"/>
              </a:rPr>
              <a:t>=</a:t>
            </a:r>
            <a:r>
              <a:rPr lang="en-US" sz="2800" dirty="0">
                <a:solidFill>
                  <a:srgbClr val="0000FF"/>
                </a:solidFill>
                <a:latin typeface="+mn-lt"/>
              </a:rPr>
              <a:t>new</a:t>
            </a:r>
            <a:r>
              <a:rPr lang="en-US" sz="2800" dirty="0">
                <a:solidFill>
                  <a:prstClr val="black"/>
                </a:solidFill>
                <a:latin typeface="+mn-lt"/>
              </a:rPr>
              <a:t> </a:t>
            </a:r>
            <a:r>
              <a:rPr lang="en-US" sz="2800" dirty="0" err="1">
                <a:solidFill>
                  <a:srgbClr val="2B91AF"/>
                </a:solidFill>
                <a:latin typeface="+mn-lt"/>
              </a:rPr>
              <a:t>ArrayList</a:t>
            </a:r>
            <a:r>
              <a:rPr lang="en-US" sz="2800" dirty="0">
                <a:solidFill>
                  <a:prstClr val="black"/>
                </a:solidFill>
                <a:latin typeface="+mn-lt"/>
              </a:rPr>
              <a:t>();</a:t>
            </a:r>
          </a:p>
          <a:p>
            <a:pPr marL="457200" lvl="1" indent="0">
              <a:lnSpc>
                <a:spcPct val="100000"/>
              </a:lnSpc>
              <a:spcBef>
                <a:spcPts val="0"/>
              </a:spcBef>
              <a:buNone/>
            </a:pPr>
            <a:r>
              <a:rPr lang="en-US" sz="2800" dirty="0" err="1">
                <a:solidFill>
                  <a:prstClr val="black"/>
                </a:solidFill>
                <a:latin typeface="+mn-lt"/>
              </a:rPr>
              <a:t>arr.Add</a:t>
            </a:r>
            <a:r>
              <a:rPr lang="en-US" sz="2800" dirty="0">
                <a:solidFill>
                  <a:prstClr val="black"/>
                </a:solidFill>
                <a:latin typeface="+mn-lt"/>
              </a:rPr>
              <a:t>(1);</a:t>
            </a:r>
            <a:r>
              <a:rPr lang="en-US" sz="2800" dirty="0" err="1">
                <a:solidFill>
                  <a:prstClr val="black"/>
                </a:solidFill>
                <a:latin typeface="+mn-lt"/>
              </a:rPr>
              <a:t>arr.Add</a:t>
            </a:r>
            <a:r>
              <a:rPr lang="en-US" sz="2800" dirty="0">
                <a:solidFill>
                  <a:prstClr val="black"/>
                </a:solidFill>
                <a:latin typeface="+mn-lt"/>
              </a:rPr>
              <a:t>(</a:t>
            </a:r>
            <a:r>
              <a:rPr lang="en-US" sz="2800" dirty="0">
                <a:solidFill>
                  <a:srgbClr val="A31515"/>
                </a:solidFill>
                <a:latin typeface="+mn-lt"/>
              </a:rPr>
              <a:t>"a"</a:t>
            </a:r>
            <a:r>
              <a:rPr lang="en-US" sz="2800" dirty="0">
                <a:solidFill>
                  <a:prstClr val="black"/>
                </a:solidFill>
                <a:latin typeface="+mn-lt"/>
              </a:rPr>
              <a:t>);</a:t>
            </a:r>
            <a:r>
              <a:rPr lang="en-US" sz="2800" dirty="0" err="1">
                <a:solidFill>
                  <a:prstClr val="black"/>
                </a:solidFill>
                <a:latin typeface="+mn-lt"/>
              </a:rPr>
              <a:t>arr.Add</a:t>
            </a:r>
            <a:r>
              <a:rPr lang="en-US" sz="2800" dirty="0">
                <a:solidFill>
                  <a:prstClr val="black"/>
                </a:solidFill>
                <a:latin typeface="+mn-lt"/>
              </a:rPr>
              <a:t>(</a:t>
            </a:r>
            <a:r>
              <a:rPr lang="en-US" sz="2800" dirty="0">
                <a:solidFill>
                  <a:srgbClr val="A31515"/>
                </a:solidFill>
                <a:latin typeface="+mn-lt"/>
              </a:rPr>
              <a:t>9</a:t>
            </a:r>
            <a:r>
              <a:rPr lang="en-US" sz="2800" dirty="0">
                <a:solidFill>
                  <a:prstClr val="black"/>
                </a:solidFill>
                <a:latin typeface="+mn-lt"/>
              </a:rPr>
              <a:t>);</a:t>
            </a:r>
          </a:p>
          <a:p>
            <a:pPr marL="457200" lvl="1" indent="0">
              <a:lnSpc>
                <a:spcPct val="100000"/>
              </a:lnSpc>
              <a:spcBef>
                <a:spcPts val="0"/>
              </a:spcBef>
              <a:buNone/>
            </a:pPr>
            <a:r>
              <a:rPr lang="en-US" sz="2800" dirty="0">
                <a:solidFill>
                  <a:srgbClr val="0000FF"/>
                </a:solidFill>
                <a:latin typeface="+mn-lt"/>
              </a:rPr>
              <a:t>object</a:t>
            </a:r>
            <a:r>
              <a:rPr lang="en-US" sz="2800" dirty="0" smtClean="0">
                <a:solidFill>
                  <a:prstClr val="black"/>
                </a:solidFill>
                <a:latin typeface="+mn-lt"/>
              </a:rPr>
              <a:t>[]</a:t>
            </a:r>
            <a:r>
              <a:rPr lang="en-US" sz="2800" dirty="0">
                <a:solidFill>
                  <a:prstClr val="black"/>
                </a:solidFill>
                <a:latin typeface="+mn-lt"/>
              </a:rPr>
              <a:t> </a:t>
            </a:r>
            <a:r>
              <a:rPr lang="en-US" sz="2800" dirty="0" err="1" smtClean="0">
                <a:solidFill>
                  <a:prstClr val="black"/>
                </a:solidFill>
                <a:latin typeface="+mn-lt"/>
              </a:rPr>
              <a:t>arrObject</a:t>
            </a:r>
            <a:r>
              <a:rPr lang="en-US" sz="2800" dirty="0" smtClean="0">
                <a:solidFill>
                  <a:prstClr val="black"/>
                </a:solidFill>
                <a:latin typeface="+mn-lt"/>
              </a:rPr>
              <a:t>=</a:t>
            </a:r>
            <a:r>
              <a:rPr lang="en-US" sz="2800" dirty="0" smtClean="0">
                <a:solidFill>
                  <a:srgbClr val="0000FF"/>
                </a:solidFill>
                <a:latin typeface="+mn-lt"/>
              </a:rPr>
              <a:t>new</a:t>
            </a:r>
            <a:r>
              <a:rPr lang="en-US" sz="2800" dirty="0" smtClean="0">
                <a:solidFill>
                  <a:prstClr val="black"/>
                </a:solidFill>
                <a:latin typeface="+mn-lt"/>
              </a:rPr>
              <a:t> </a:t>
            </a:r>
            <a:r>
              <a:rPr lang="en-US" sz="2800" dirty="0">
                <a:solidFill>
                  <a:srgbClr val="0000FF"/>
                </a:solidFill>
                <a:latin typeface="+mn-lt"/>
              </a:rPr>
              <a:t>object</a:t>
            </a:r>
            <a:r>
              <a:rPr lang="en-US" sz="2800" dirty="0">
                <a:solidFill>
                  <a:prstClr val="black"/>
                </a:solidFill>
                <a:latin typeface="+mn-lt"/>
              </a:rPr>
              <a:t>[</a:t>
            </a:r>
            <a:r>
              <a:rPr lang="en-US" sz="2800" dirty="0" err="1">
                <a:solidFill>
                  <a:prstClr val="black"/>
                </a:solidFill>
                <a:latin typeface="+mn-lt"/>
              </a:rPr>
              <a:t>arr.Count</a:t>
            </a:r>
            <a:r>
              <a:rPr lang="en-US" sz="2800" dirty="0">
                <a:solidFill>
                  <a:prstClr val="black"/>
                </a:solidFill>
                <a:latin typeface="+mn-lt"/>
              </a:rPr>
              <a:t>];</a:t>
            </a:r>
          </a:p>
          <a:p>
            <a:pPr marL="457200" lvl="1" indent="0">
              <a:lnSpc>
                <a:spcPct val="100000"/>
              </a:lnSpc>
              <a:spcBef>
                <a:spcPts val="0"/>
              </a:spcBef>
              <a:buNone/>
            </a:pPr>
            <a:r>
              <a:rPr lang="en-US" sz="2800" dirty="0" err="1" smtClean="0">
                <a:solidFill>
                  <a:prstClr val="black"/>
                </a:solidFill>
              </a:rPr>
              <a:t>arrObject</a:t>
            </a:r>
            <a:r>
              <a:rPr lang="en-US" sz="2800" dirty="0" err="1" smtClean="0">
                <a:solidFill>
                  <a:prstClr val="black"/>
                </a:solidFill>
                <a:latin typeface="+mn-lt"/>
              </a:rPr>
              <a:t>.</a:t>
            </a:r>
            <a:r>
              <a:rPr lang="en-US" sz="2800" b="1" dirty="0" err="1" smtClean="0">
                <a:solidFill>
                  <a:srgbClr val="FF0000"/>
                </a:solidFill>
                <a:latin typeface="+mn-lt"/>
              </a:rPr>
              <a:t>CopyTo</a:t>
            </a:r>
            <a:r>
              <a:rPr lang="en-US" sz="2800" dirty="0" smtClean="0">
                <a:solidFill>
                  <a:prstClr val="black"/>
                </a:solidFill>
                <a:latin typeface="+mn-lt"/>
              </a:rPr>
              <a:t>(</a:t>
            </a:r>
            <a:r>
              <a:rPr lang="en-US" sz="2800" dirty="0" err="1">
                <a:solidFill>
                  <a:prstClr val="black"/>
                </a:solidFill>
              </a:rPr>
              <a:t>arrNumber</a:t>
            </a:r>
            <a:r>
              <a:rPr lang="en-US" sz="2800" dirty="0" smtClean="0">
                <a:solidFill>
                  <a:prstClr val="black"/>
                </a:solidFill>
                <a:latin typeface="+mn-lt"/>
              </a:rPr>
              <a:t>);</a:t>
            </a:r>
            <a:endParaRPr lang="en-US" sz="2800" dirty="0">
              <a:solidFill>
                <a:prstClr val="black"/>
              </a:solidFill>
              <a:latin typeface="+mn-lt"/>
            </a:endParaRPr>
          </a:p>
          <a:p>
            <a:pPr marL="457200" lvl="1" indent="0">
              <a:lnSpc>
                <a:spcPct val="100000"/>
              </a:lnSpc>
              <a:spcBef>
                <a:spcPts val="0"/>
              </a:spcBef>
              <a:buNone/>
            </a:pPr>
            <a:r>
              <a:rPr lang="en-US" sz="2800" dirty="0" err="1">
                <a:solidFill>
                  <a:srgbClr val="0000FF"/>
                </a:solidFill>
                <a:latin typeface="+mn-lt"/>
              </a:rPr>
              <a:t>foreach</a:t>
            </a:r>
            <a:r>
              <a:rPr lang="en-US" sz="2800" dirty="0">
                <a:solidFill>
                  <a:prstClr val="black"/>
                </a:solidFill>
                <a:latin typeface="+mn-lt"/>
              </a:rPr>
              <a:t> (</a:t>
            </a:r>
            <a:r>
              <a:rPr lang="en-US" sz="2800" dirty="0">
                <a:solidFill>
                  <a:srgbClr val="0000FF"/>
                </a:solidFill>
                <a:latin typeface="+mn-lt"/>
              </a:rPr>
              <a:t>object</a:t>
            </a:r>
            <a:r>
              <a:rPr lang="en-US" sz="2800" dirty="0">
                <a:solidFill>
                  <a:prstClr val="black"/>
                </a:solidFill>
                <a:latin typeface="+mn-lt"/>
              </a:rPr>
              <a:t> </a:t>
            </a:r>
            <a:r>
              <a:rPr lang="en-US" sz="2800" dirty="0" err="1">
                <a:solidFill>
                  <a:prstClr val="black"/>
                </a:solidFill>
                <a:latin typeface="+mn-lt"/>
              </a:rPr>
              <a:t>val</a:t>
            </a:r>
            <a:r>
              <a:rPr lang="en-US" sz="2800" dirty="0">
                <a:solidFill>
                  <a:prstClr val="black"/>
                </a:solidFill>
                <a:latin typeface="+mn-lt"/>
              </a:rPr>
              <a:t> </a:t>
            </a:r>
            <a:r>
              <a:rPr lang="en-US" sz="2800" dirty="0">
                <a:solidFill>
                  <a:srgbClr val="0000FF"/>
                </a:solidFill>
                <a:latin typeface="+mn-lt"/>
              </a:rPr>
              <a:t>in</a:t>
            </a:r>
            <a:r>
              <a:rPr lang="en-US" sz="2800" dirty="0">
                <a:solidFill>
                  <a:prstClr val="black"/>
                </a:solidFill>
                <a:latin typeface="+mn-lt"/>
              </a:rPr>
              <a:t> </a:t>
            </a:r>
            <a:r>
              <a:rPr lang="en-US" sz="2800" dirty="0" err="1">
                <a:solidFill>
                  <a:prstClr val="black"/>
                </a:solidFill>
              </a:rPr>
              <a:t>arrNumber</a:t>
            </a:r>
            <a:r>
              <a:rPr lang="en-US" sz="2800" dirty="0" smtClean="0">
                <a:solidFill>
                  <a:prstClr val="black"/>
                </a:solidFill>
                <a:latin typeface="+mn-lt"/>
              </a:rPr>
              <a:t>)</a:t>
            </a:r>
            <a:endParaRPr lang="en-US" sz="2800" dirty="0">
              <a:solidFill>
                <a:prstClr val="black"/>
              </a:solidFill>
              <a:latin typeface="+mn-lt"/>
            </a:endParaRPr>
          </a:p>
          <a:p>
            <a:pPr marL="457200" lvl="1" indent="0">
              <a:lnSpc>
                <a:spcPct val="100000"/>
              </a:lnSpc>
              <a:spcBef>
                <a:spcPts val="0"/>
              </a:spcBef>
              <a:buNone/>
            </a:pPr>
            <a:r>
              <a:rPr lang="en-US" sz="2800" dirty="0" err="1">
                <a:solidFill>
                  <a:srgbClr val="2B91AF"/>
                </a:solidFill>
                <a:latin typeface="+mn-lt"/>
              </a:rPr>
              <a:t>Console</a:t>
            </a:r>
            <a:r>
              <a:rPr lang="en-US" sz="2800" dirty="0" err="1">
                <a:solidFill>
                  <a:prstClr val="black"/>
                </a:solidFill>
                <a:latin typeface="+mn-lt"/>
              </a:rPr>
              <a:t>.Write</a:t>
            </a:r>
            <a:r>
              <a:rPr lang="en-US" sz="2800" dirty="0">
                <a:solidFill>
                  <a:prstClr val="black"/>
                </a:solidFill>
                <a:latin typeface="+mn-lt"/>
              </a:rPr>
              <a:t>(</a:t>
            </a:r>
            <a:r>
              <a:rPr lang="en-US" sz="2800" dirty="0" err="1">
                <a:solidFill>
                  <a:prstClr val="black"/>
                </a:solidFill>
                <a:latin typeface="+mn-lt"/>
              </a:rPr>
              <a:t>val</a:t>
            </a:r>
            <a:r>
              <a:rPr lang="en-US" sz="2800" dirty="0">
                <a:solidFill>
                  <a:prstClr val="black"/>
                </a:solidFill>
                <a:latin typeface="+mn-lt"/>
              </a:rPr>
              <a:t> + </a:t>
            </a:r>
            <a:r>
              <a:rPr lang="en-US" sz="2800" dirty="0">
                <a:solidFill>
                  <a:srgbClr val="A31515"/>
                </a:solidFill>
                <a:latin typeface="+mn-lt"/>
              </a:rPr>
              <a:t>" "</a:t>
            </a:r>
            <a:r>
              <a:rPr lang="en-US" sz="2800" dirty="0">
                <a:solidFill>
                  <a:prstClr val="black"/>
                </a:solidFill>
                <a:latin typeface="+mn-lt"/>
              </a:rPr>
              <a:t>);</a:t>
            </a:r>
          </a:p>
          <a:p>
            <a:pPr marL="457200" lvl="1" indent="0">
              <a:lnSpc>
                <a:spcPct val="100000"/>
              </a:lnSpc>
              <a:spcBef>
                <a:spcPts val="0"/>
              </a:spcBef>
              <a:buNone/>
            </a:pPr>
            <a:r>
              <a:rPr lang="en-US" sz="2800" b="1" dirty="0">
                <a:solidFill>
                  <a:srgbClr val="FF0000"/>
                </a:solidFill>
                <a:latin typeface="+mn-lt"/>
              </a:rPr>
              <a:t>//Output : 1 a 9 </a:t>
            </a:r>
          </a:p>
          <a:p>
            <a:pPr>
              <a:lnSpc>
                <a:spcPct val="100000"/>
              </a:lnSpc>
              <a:spcBef>
                <a:spcPts val="0"/>
              </a:spcBef>
            </a:pPr>
            <a:endParaRPr lang="en-US" sz="2800" dirty="0">
              <a:latin typeface="+mn-lt"/>
            </a:endParaRPr>
          </a:p>
        </p:txBody>
      </p:sp>
      <p:sp>
        <p:nvSpPr>
          <p:cNvPr id="3" name="Date Placeholder 2"/>
          <p:cNvSpPr>
            <a:spLocks noGrp="1"/>
          </p:cNvSpPr>
          <p:nvPr>
            <p:ph type="dt" sz="half" idx="10"/>
          </p:nvPr>
        </p:nvSpPr>
        <p:spPr/>
        <p:txBody>
          <a:bodyPr/>
          <a:lstStyle/>
          <a:p>
            <a:pPr>
              <a:defRPr/>
            </a:pPr>
            <a:fld id="{615F1EE1-52B6-433E-9591-C934AE4F5F36}" type="datetime1">
              <a:rPr lang="en-US" altLang="en-US" smtClean="0"/>
              <a:t>10/3/2018</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Nền tảng C# cơ bản</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52</a:t>
            </a:fld>
            <a:endParaRPr lang="en-US" altLang="en-US" dirty="0"/>
          </a:p>
        </p:txBody>
      </p:sp>
      <p:sp>
        <p:nvSpPr>
          <p:cNvPr id="6" name="Title 5"/>
          <p:cNvSpPr>
            <a:spLocks noGrp="1"/>
          </p:cNvSpPr>
          <p:nvPr>
            <p:ph type="title"/>
          </p:nvPr>
        </p:nvSpPr>
        <p:spPr/>
        <p:txBody>
          <a:bodyPr/>
          <a:lstStyle/>
          <a:p>
            <a:r>
              <a:rPr lang="en-US" smtClean="0"/>
              <a:t>Method</a:t>
            </a:r>
            <a:endParaRPr lang="en-US"/>
          </a:p>
        </p:txBody>
      </p:sp>
    </p:spTree>
    <p:extLst>
      <p:ext uri="{BB962C8B-B14F-4D97-AF65-F5344CB8AC3E}">
        <p14:creationId xmlns:p14="http://schemas.microsoft.com/office/powerpoint/2010/main" val="2469428778"/>
      </p:ext>
    </p:extLst>
  </p:cSld>
  <p:clrMapOvr>
    <a:masterClrMapping/>
  </p:clrMapOvr>
  <p:transition spd="slow">
    <p:push dir="u"/>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pPr>
              <a:lnSpc>
                <a:spcPct val="100000"/>
              </a:lnSpc>
              <a:spcBef>
                <a:spcPts val="0"/>
              </a:spcBef>
            </a:pPr>
            <a:r>
              <a:rPr lang="en-US" sz="2800" b="1" dirty="0" smtClean="0">
                <a:solidFill>
                  <a:srgbClr val="FF0000"/>
                </a:solidFill>
                <a:latin typeface="+mn-lt"/>
              </a:rPr>
              <a:t>Reverse: </a:t>
            </a:r>
            <a:r>
              <a:rPr lang="en-US" sz="2800" dirty="0" smtClean="0">
                <a:latin typeface="+mn-lt"/>
              </a:rPr>
              <a:t>Đảo ngược thứ tự của các phần tử trong </a:t>
            </a:r>
            <a:r>
              <a:rPr lang="en-US" sz="2800" dirty="0" err="1" smtClean="0">
                <a:latin typeface="+mn-lt"/>
              </a:rPr>
              <a:t>ArrayList</a:t>
            </a:r>
            <a:endParaRPr lang="en-US" sz="2800" dirty="0" smtClean="0">
              <a:latin typeface="+mn-lt"/>
            </a:endParaRPr>
          </a:p>
          <a:p>
            <a:pPr>
              <a:lnSpc>
                <a:spcPct val="100000"/>
              </a:lnSpc>
              <a:spcBef>
                <a:spcPts val="0"/>
              </a:spcBef>
            </a:pPr>
            <a:r>
              <a:rPr lang="en-US" sz="2800" dirty="0" smtClean="0">
                <a:latin typeface="+mn-lt"/>
              </a:rPr>
              <a:t>Ví dụ</a:t>
            </a:r>
          </a:p>
          <a:p>
            <a:pPr marL="457200" lvl="1" indent="0">
              <a:lnSpc>
                <a:spcPct val="100000"/>
              </a:lnSpc>
              <a:spcBef>
                <a:spcPts val="0"/>
              </a:spcBef>
              <a:buNone/>
            </a:pPr>
            <a:r>
              <a:rPr lang="en-US" sz="2800" b="1" dirty="0" err="1">
                <a:solidFill>
                  <a:srgbClr val="FF0000"/>
                </a:solidFill>
                <a:latin typeface="+mn-lt"/>
              </a:rPr>
              <a:t>ArrayList</a:t>
            </a:r>
            <a:r>
              <a:rPr lang="en-US" sz="2800" dirty="0">
                <a:solidFill>
                  <a:srgbClr val="FF0000"/>
                </a:solidFill>
                <a:latin typeface="+mn-lt"/>
              </a:rPr>
              <a:t> </a:t>
            </a:r>
            <a:r>
              <a:rPr lang="en-US" sz="2800" dirty="0" err="1" smtClean="0">
                <a:solidFill>
                  <a:prstClr val="black"/>
                </a:solidFill>
              </a:rPr>
              <a:t>arrObject</a:t>
            </a:r>
            <a:r>
              <a:rPr lang="en-US" sz="2800" dirty="0" smtClean="0">
                <a:solidFill>
                  <a:prstClr val="black"/>
                </a:solidFill>
                <a:latin typeface="+mn-lt"/>
              </a:rPr>
              <a:t>=</a:t>
            </a:r>
            <a:r>
              <a:rPr lang="en-US" sz="2800" dirty="0" smtClean="0">
                <a:solidFill>
                  <a:srgbClr val="0000FF"/>
                </a:solidFill>
                <a:latin typeface="+mn-lt"/>
              </a:rPr>
              <a:t>new</a:t>
            </a:r>
            <a:r>
              <a:rPr lang="en-US" sz="2800" dirty="0" smtClean="0">
                <a:solidFill>
                  <a:prstClr val="black"/>
                </a:solidFill>
                <a:latin typeface="+mn-lt"/>
              </a:rPr>
              <a:t> </a:t>
            </a:r>
            <a:r>
              <a:rPr lang="en-US" sz="2800" dirty="0" err="1">
                <a:solidFill>
                  <a:srgbClr val="2B91AF"/>
                </a:solidFill>
                <a:latin typeface="+mn-lt"/>
              </a:rPr>
              <a:t>ArrayList</a:t>
            </a:r>
            <a:r>
              <a:rPr lang="en-US" sz="2800" dirty="0">
                <a:solidFill>
                  <a:prstClr val="black"/>
                </a:solidFill>
                <a:latin typeface="+mn-lt"/>
              </a:rPr>
              <a:t>();</a:t>
            </a:r>
          </a:p>
          <a:p>
            <a:pPr marL="457200" lvl="1" indent="0">
              <a:lnSpc>
                <a:spcPct val="100000"/>
              </a:lnSpc>
              <a:spcBef>
                <a:spcPts val="0"/>
              </a:spcBef>
              <a:buNone/>
            </a:pPr>
            <a:r>
              <a:rPr lang="en-US" sz="2800" dirty="0" err="1">
                <a:solidFill>
                  <a:prstClr val="black"/>
                </a:solidFill>
              </a:rPr>
              <a:t>arrObject</a:t>
            </a:r>
            <a:r>
              <a:rPr lang="en-US" sz="2800" dirty="0" err="1" smtClean="0">
                <a:solidFill>
                  <a:prstClr val="black"/>
                </a:solidFill>
                <a:latin typeface="+mn-lt"/>
              </a:rPr>
              <a:t>.Add</a:t>
            </a:r>
            <a:r>
              <a:rPr lang="en-US" sz="2800" dirty="0" smtClean="0">
                <a:solidFill>
                  <a:prstClr val="black"/>
                </a:solidFill>
                <a:latin typeface="+mn-lt"/>
              </a:rPr>
              <a:t>(1);</a:t>
            </a:r>
            <a:r>
              <a:rPr lang="en-US" sz="2800" dirty="0">
                <a:solidFill>
                  <a:prstClr val="black"/>
                </a:solidFill>
              </a:rPr>
              <a:t> </a:t>
            </a:r>
            <a:r>
              <a:rPr lang="en-US" sz="2800" dirty="0" err="1">
                <a:solidFill>
                  <a:prstClr val="black"/>
                </a:solidFill>
              </a:rPr>
              <a:t>arrObject</a:t>
            </a:r>
            <a:r>
              <a:rPr lang="en-US" sz="2800" dirty="0" err="1" smtClean="0">
                <a:solidFill>
                  <a:prstClr val="black"/>
                </a:solidFill>
                <a:latin typeface="+mn-lt"/>
              </a:rPr>
              <a:t>.Add</a:t>
            </a:r>
            <a:r>
              <a:rPr lang="en-US" sz="2800" dirty="0">
                <a:solidFill>
                  <a:prstClr val="black"/>
                </a:solidFill>
                <a:latin typeface="+mn-lt"/>
              </a:rPr>
              <a:t>(</a:t>
            </a:r>
            <a:r>
              <a:rPr lang="en-US" sz="2800" dirty="0">
                <a:solidFill>
                  <a:srgbClr val="A31515"/>
                </a:solidFill>
                <a:latin typeface="+mn-lt"/>
              </a:rPr>
              <a:t>"a</a:t>
            </a:r>
            <a:r>
              <a:rPr lang="en-US" sz="2800" dirty="0" smtClean="0">
                <a:solidFill>
                  <a:srgbClr val="A31515"/>
                </a:solidFill>
                <a:latin typeface="+mn-lt"/>
              </a:rPr>
              <a:t>"</a:t>
            </a:r>
            <a:r>
              <a:rPr lang="en-US" sz="2800" dirty="0" smtClean="0">
                <a:solidFill>
                  <a:prstClr val="black"/>
                </a:solidFill>
                <a:latin typeface="+mn-lt"/>
              </a:rPr>
              <a:t>);</a:t>
            </a:r>
            <a:r>
              <a:rPr lang="en-US" sz="2800" dirty="0">
                <a:solidFill>
                  <a:prstClr val="black"/>
                </a:solidFill>
              </a:rPr>
              <a:t> </a:t>
            </a:r>
            <a:r>
              <a:rPr lang="en-US" sz="2800" dirty="0" err="1">
                <a:solidFill>
                  <a:prstClr val="black"/>
                </a:solidFill>
              </a:rPr>
              <a:t>arrObject</a:t>
            </a:r>
            <a:r>
              <a:rPr lang="en-US" sz="2800" dirty="0" err="1" smtClean="0">
                <a:solidFill>
                  <a:prstClr val="black"/>
                </a:solidFill>
                <a:latin typeface="+mn-lt"/>
              </a:rPr>
              <a:t>.Add</a:t>
            </a:r>
            <a:r>
              <a:rPr lang="en-US" sz="2800" dirty="0" smtClean="0">
                <a:solidFill>
                  <a:prstClr val="black"/>
                </a:solidFill>
                <a:latin typeface="+mn-lt"/>
              </a:rPr>
              <a:t>(</a:t>
            </a:r>
            <a:r>
              <a:rPr lang="en-US" sz="2800" dirty="0" smtClean="0">
                <a:solidFill>
                  <a:srgbClr val="A31515"/>
                </a:solidFill>
                <a:latin typeface="+mn-lt"/>
              </a:rPr>
              <a:t>9</a:t>
            </a:r>
            <a:r>
              <a:rPr lang="en-US" sz="2800" dirty="0">
                <a:solidFill>
                  <a:prstClr val="black"/>
                </a:solidFill>
                <a:latin typeface="+mn-lt"/>
              </a:rPr>
              <a:t>);</a:t>
            </a:r>
          </a:p>
          <a:p>
            <a:pPr marL="457200" lvl="1" indent="0">
              <a:lnSpc>
                <a:spcPct val="100000"/>
              </a:lnSpc>
              <a:spcBef>
                <a:spcPts val="0"/>
              </a:spcBef>
              <a:buNone/>
            </a:pPr>
            <a:r>
              <a:rPr lang="en-US" sz="2800" dirty="0" err="1">
                <a:solidFill>
                  <a:prstClr val="black"/>
                </a:solidFill>
              </a:rPr>
              <a:t>arrObject</a:t>
            </a:r>
            <a:r>
              <a:rPr lang="en-US" sz="2800" dirty="0" err="1" smtClean="0">
                <a:latin typeface="+mn-lt"/>
              </a:rPr>
              <a:t>.</a:t>
            </a:r>
            <a:r>
              <a:rPr lang="en-US" sz="2800" b="1" dirty="0" err="1" smtClean="0">
                <a:solidFill>
                  <a:srgbClr val="FF0000"/>
                </a:solidFill>
                <a:latin typeface="+mn-lt"/>
              </a:rPr>
              <a:t>Reverse</a:t>
            </a:r>
            <a:r>
              <a:rPr lang="en-US" sz="2800" dirty="0">
                <a:latin typeface="+mn-lt"/>
              </a:rPr>
              <a:t>();</a:t>
            </a:r>
          </a:p>
          <a:p>
            <a:pPr marL="457200" lvl="1" indent="0">
              <a:lnSpc>
                <a:spcPct val="100000"/>
              </a:lnSpc>
              <a:spcBef>
                <a:spcPts val="0"/>
              </a:spcBef>
              <a:buNone/>
            </a:pPr>
            <a:r>
              <a:rPr lang="en-US" sz="2800" dirty="0" err="1">
                <a:solidFill>
                  <a:srgbClr val="0000FF"/>
                </a:solidFill>
                <a:latin typeface="+mn-lt"/>
              </a:rPr>
              <a:t>foreach</a:t>
            </a:r>
            <a:r>
              <a:rPr lang="en-US" sz="2800" dirty="0">
                <a:solidFill>
                  <a:prstClr val="black"/>
                </a:solidFill>
                <a:latin typeface="+mn-lt"/>
              </a:rPr>
              <a:t> (</a:t>
            </a:r>
            <a:r>
              <a:rPr lang="en-US" sz="2800" dirty="0">
                <a:solidFill>
                  <a:srgbClr val="0000FF"/>
                </a:solidFill>
                <a:latin typeface="+mn-lt"/>
              </a:rPr>
              <a:t>object</a:t>
            </a:r>
            <a:r>
              <a:rPr lang="en-US" sz="2800" dirty="0">
                <a:solidFill>
                  <a:prstClr val="black"/>
                </a:solidFill>
                <a:latin typeface="+mn-lt"/>
              </a:rPr>
              <a:t> </a:t>
            </a:r>
            <a:r>
              <a:rPr lang="en-US" sz="2800" dirty="0" err="1">
                <a:solidFill>
                  <a:prstClr val="black"/>
                </a:solidFill>
                <a:latin typeface="+mn-lt"/>
              </a:rPr>
              <a:t>val</a:t>
            </a:r>
            <a:r>
              <a:rPr lang="en-US" sz="2800" dirty="0">
                <a:solidFill>
                  <a:prstClr val="black"/>
                </a:solidFill>
                <a:latin typeface="+mn-lt"/>
              </a:rPr>
              <a:t> </a:t>
            </a:r>
            <a:r>
              <a:rPr lang="en-US" sz="2800" dirty="0">
                <a:solidFill>
                  <a:srgbClr val="0000FF"/>
                </a:solidFill>
                <a:latin typeface="+mn-lt"/>
              </a:rPr>
              <a:t>in</a:t>
            </a:r>
            <a:r>
              <a:rPr lang="en-US" sz="2800" dirty="0">
                <a:solidFill>
                  <a:prstClr val="black"/>
                </a:solidFill>
                <a:latin typeface="+mn-lt"/>
              </a:rPr>
              <a:t> </a:t>
            </a:r>
            <a:r>
              <a:rPr lang="en-US" sz="2800" dirty="0" err="1">
                <a:solidFill>
                  <a:prstClr val="black"/>
                </a:solidFill>
              </a:rPr>
              <a:t>arrObject</a:t>
            </a:r>
            <a:r>
              <a:rPr lang="en-US" sz="2800" dirty="0" smtClean="0">
                <a:solidFill>
                  <a:prstClr val="black"/>
                </a:solidFill>
                <a:latin typeface="+mn-lt"/>
              </a:rPr>
              <a:t>)</a:t>
            </a:r>
            <a:endParaRPr lang="en-US" sz="2800" dirty="0">
              <a:solidFill>
                <a:prstClr val="black"/>
              </a:solidFill>
              <a:latin typeface="+mn-lt"/>
            </a:endParaRPr>
          </a:p>
          <a:p>
            <a:pPr marL="457200" lvl="1" indent="0">
              <a:lnSpc>
                <a:spcPct val="100000"/>
              </a:lnSpc>
              <a:spcBef>
                <a:spcPts val="0"/>
              </a:spcBef>
              <a:buNone/>
            </a:pPr>
            <a:r>
              <a:rPr lang="en-US" sz="2800" dirty="0" err="1">
                <a:solidFill>
                  <a:srgbClr val="2B91AF"/>
                </a:solidFill>
                <a:latin typeface="+mn-lt"/>
              </a:rPr>
              <a:t>Console</a:t>
            </a:r>
            <a:r>
              <a:rPr lang="en-US" sz="2800" dirty="0" err="1">
                <a:solidFill>
                  <a:prstClr val="black"/>
                </a:solidFill>
                <a:latin typeface="+mn-lt"/>
              </a:rPr>
              <a:t>.Write</a:t>
            </a:r>
            <a:r>
              <a:rPr lang="en-US" sz="2800" dirty="0">
                <a:solidFill>
                  <a:prstClr val="black"/>
                </a:solidFill>
                <a:latin typeface="+mn-lt"/>
              </a:rPr>
              <a:t>(</a:t>
            </a:r>
            <a:r>
              <a:rPr lang="en-US" sz="2800" dirty="0" err="1">
                <a:solidFill>
                  <a:prstClr val="black"/>
                </a:solidFill>
                <a:latin typeface="+mn-lt"/>
              </a:rPr>
              <a:t>val</a:t>
            </a:r>
            <a:r>
              <a:rPr lang="en-US" sz="2800" dirty="0">
                <a:solidFill>
                  <a:prstClr val="black"/>
                </a:solidFill>
                <a:latin typeface="+mn-lt"/>
              </a:rPr>
              <a:t> + </a:t>
            </a:r>
            <a:r>
              <a:rPr lang="en-US" sz="2800" dirty="0">
                <a:solidFill>
                  <a:srgbClr val="A31515"/>
                </a:solidFill>
                <a:latin typeface="+mn-lt"/>
              </a:rPr>
              <a:t>" "</a:t>
            </a:r>
            <a:r>
              <a:rPr lang="en-US" sz="2800" dirty="0">
                <a:solidFill>
                  <a:prstClr val="black"/>
                </a:solidFill>
                <a:latin typeface="+mn-lt"/>
              </a:rPr>
              <a:t>);</a:t>
            </a:r>
          </a:p>
          <a:p>
            <a:pPr marL="457200" lvl="1" indent="0">
              <a:lnSpc>
                <a:spcPct val="100000"/>
              </a:lnSpc>
              <a:spcBef>
                <a:spcPts val="0"/>
              </a:spcBef>
              <a:buNone/>
            </a:pPr>
            <a:r>
              <a:rPr lang="en-US" sz="2800" b="1" dirty="0">
                <a:solidFill>
                  <a:srgbClr val="FF0000"/>
                </a:solidFill>
                <a:latin typeface="+mn-lt"/>
              </a:rPr>
              <a:t>//Output : 9 a 1 </a:t>
            </a:r>
          </a:p>
          <a:p>
            <a:pPr>
              <a:lnSpc>
                <a:spcPct val="100000"/>
              </a:lnSpc>
              <a:spcBef>
                <a:spcPts val="0"/>
              </a:spcBef>
            </a:pPr>
            <a:endParaRPr lang="en-US" sz="2800" dirty="0">
              <a:latin typeface="+mn-lt"/>
            </a:endParaRPr>
          </a:p>
        </p:txBody>
      </p:sp>
      <p:sp>
        <p:nvSpPr>
          <p:cNvPr id="3" name="Date Placeholder 2"/>
          <p:cNvSpPr>
            <a:spLocks noGrp="1"/>
          </p:cNvSpPr>
          <p:nvPr>
            <p:ph type="dt" sz="half" idx="10"/>
          </p:nvPr>
        </p:nvSpPr>
        <p:spPr/>
        <p:txBody>
          <a:bodyPr/>
          <a:lstStyle/>
          <a:p>
            <a:pPr>
              <a:defRPr/>
            </a:pPr>
            <a:fld id="{85F36CFA-B071-4599-A9E4-DF3EB5F783F4}" type="datetime1">
              <a:rPr lang="en-US" altLang="en-US" smtClean="0"/>
              <a:t>10/3/2018</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Nền tảng C# cơ bản</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53</a:t>
            </a:fld>
            <a:endParaRPr lang="en-US" altLang="en-US"/>
          </a:p>
        </p:txBody>
      </p:sp>
      <p:sp>
        <p:nvSpPr>
          <p:cNvPr id="6" name="Title 5"/>
          <p:cNvSpPr>
            <a:spLocks noGrp="1"/>
          </p:cNvSpPr>
          <p:nvPr>
            <p:ph type="title"/>
          </p:nvPr>
        </p:nvSpPr>
        <p:spPr/>
        <p:txBody>
          <a:bodyPr/>
          <a:lstStyle/>
          <a:p>
            <a:r>
              <a:rPr lang="en-US" smtClean="0"/>
              <a:t>Method</a:t>
            </a:r>
            <a:endParaRPr lang="en-US"/>
          </a:p>
        </p:txBody>
      </p:sp>
    </p:spTree>
    <p:extLst>
      <p:ext uri="{BB962C8B-B14F-4D97-AF65-F5344CB8AC3E}">
        <p14:creationId xmlns:p14="http://schemas.microsoft.com/office/powerpoint/2010/main" val="4149259567"/>
      </p:ext>
    </p:extLst>
  </p:cSld>
  <p:clrMapOvr>
    <a:masterClrMapping/>
  </p:clrMapOvr>
  <p:transition spd="slow">
    <p:push dir="u"/>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990600"/>
            <a:ext cx="8458200" cy="4381501"/>
          </a:xfrm>
        </p:spPr>
        <p:txBody>
          <a:bodyPr>
            <a:noAutofit/>
          </a:bodyPr>
          <a:lstStyle/>
          <a:p>
            <a:r>
              <a:rPr lang="en-US" sz="3200" b="1" dirty="0" smtClean="0">
                <a:latin typeface="+mn-lt"/>
              </a:rPr>
              <a:t>Count: </a:t>
            </a:r>
            <a:r>
              <a:rPr lang="en-US" sz="3200" dirty="0" smtClean="0">
                <a:latin typeface="+mn-lt"/>
              </a:rPr>
              <a:t>Đếm số phần tử thực sự có chứa trong </a:t>
            </a:r>
            <a:r>
              <a:rPr lang="en-US" sz="3200" dirty="0" err="1" smtClean="0">
                <a:latin typeface="+mn-lt"/>
              </a:rPr>
              <a:t>ArrayList</a:t>
            </a:r>
            <a:endParaRPr lang="en-US" sz="3200" dirty="0" smtClean="0">
              <a:latin typeface="+mn-lt"/>
            </a:endParaRPr>
          </a:p>
          <a:p>
            <a:r>
              <a:rPr lang="en-US" sz="3200" dirty="0" smtClean="0">
                <a:latin typeface="+mn-lt"/>
              </a:rPr>
              <a:t>Ví dụ:</a:t>
            </a:r>
          </a:p>
          <a:p>
            <a:pPr marL="457200" lvl="1" indent="0">
              <a:buNone/>
            </a:pPr>
            <a:r>
              <a:rPr lang="en-US" sz="3200" b="1" dirty="0" err="1">
                <a:solidFill>
                  <a:srgbClr val="FF0000"/>
                </a:solidFill>
                <a:latin typeface="+mn-lt"/>
              </a:rPr>
              <a:t>ArrayList</a:t>
            </a:r>
            <a:r>
              <a:rPr lang="en-US" sz="3200" dirty="0">
                <a:solidFill>
                  <a:prstClr val="black"/>
                </a:solidFill>
                <a:latin typeface="+mn-lt"/>
              </a:rPr>
              <a:t> </a:t>
            </a:r>
            <a:r>
              <a:rPr lang="en-US" sz="3200" dirty="0" err="1" smtClean="0">
                <a:solidFill>
                  <a:prstClr val="black"/>
                </a:solidFill>
              </a:rPr>
              <a:t>arrObject</a:t>
            </a:r>
            <a:r>
              <a:rPr lang="en-US" sz="3200" dirty="0" smtClean="0">
                <a:solidFill>
                  <a:prstClr val="black"/>
                </a:solidFill>
                <a:latin typeface="+mn-lt"/>
              </a:rPr>
              <a:t>=</a:t>
            </a:r>
            <a:r>
              <a:rPr lang="en-US" sz="3200" dirty="0" smtClean="0">
                <a:solidFill>
                  <a:srgbClr val="0000FF"/>
                </a:solidFill>
                <a:latin typeface="+mn-lt"/>
              </a:rPr>
              <a:t>new</a:t>
            </a:r>
            <a:r>
              <a:rPr lang="en-US" sz="3200" dirty="0" smtClean="0">
                <a:solidFill>
                  <a:prstClr val="black"/>
                </a:solidFill>
                <a:latin typeface="+mn-lt"/>
              </a:rPr>
              <a:t> </a:t>
            </a:r>
            <a:r>
              <a:rPr lang="en-US" sz="3200" b="1" dirty="0" err="1">
                <a:solidFill>
                  <a:srgbClr val="FF0000"/>
                </a:solidFill>
                <a:latin typeface="+mn-lt"/>
              </a:rPr>
              <a:t>ArrayList</a:t>
            </a:r>
            <a:r>
              <a:rPr lang="en-US" sz="3200" dirty="0">
                <a:solidFill>
                  <a:prstClr val="black"/>
                </a:solidFill>
                <a:latin typeface="+mn-lt"/>
              </a:rPr>
              <a:t>();</a:t>
            </a:r>
          </a:p>
          <a:p>
            <a:pPr marL="457200" lvl="1" indent="0">
              <a:buNone/>
            </a:pPr>
            <a:r>
              <a:rPr lang="en-US" sz="3200" dirty="0" err="1">
                <a:solidFill>
                  <a:prstClr val="black"/>
                </a:solidFill>
              </a:rPr>
              <a:t>arrObject</a:t>
            </a:r>
            <a:r>
              <a:rPr lang="en-US" sz="3200" dirty="0" err="1" smtClean="0">
                <a:solidFill>
                  <a:prstClr val="black"/>
                </a:solidFill>
                <a:latin typeface="+mn-lt"/>
              </a:rPr>
              <a:t>.AddRange</a:t>
            </a:r>
            <a:r>
              <a:rPr lang="en-US" sz="3200" dirty="0" smtClean="0">
                <a:solidFill>
                  <a:prstClr val="black"/>
                </a:solidFill>
                <a:latin typeface="+mn-lt"/>
              </a:rPr>
              <a:t>(</a:t>
            </a:r>
            <a:r>
              <a:rPr lang="en-US" sz="3200" dirty="0" smtClean="0">
                <a:solidFill>
                  <a:srgbClr val="0000FF"/>
                </a:solidFill>
                <a:latin typeface="+mn-lt"/>
              </a:rPr>
              <a:t>new</a:t>
            </a:r>
            <a:r>
              <a:rPr lang="en-US" sz="3200" dirty="0" smtClean="0">
                <a:solidFill>
                  <a:prstClr val="black"/>
                </a:solidFill>
                <a:latin typeface="+mn-lt"/>
              </a:rPr>
              <a:t> </a:t>
            </a:r>
            <a:r>
              <a:rPr lang="en-US" sz="3200" dirty="0">
                <a:solidFill>
                  <a:srgbClr val="0000FF"/>
                </a:solidFill>
                <a:latin typeface="+mn-lt"/>
              </a:rPr>
              <a:t>object</a:t>
            </a:r>
            <a:r>
              <a:rPr lang="en-US" sz="3200" dirty="0">
                <a:solidFill>
                  <a:prstClr val="black"/>
                </a:solidFill>
                <a:latin typeface="+mn-lt"/>
              </a:rPr>
              <a:t>[] </a:t>
            </a:r>
            <a:r>
              <a:rPr lang="en-US" sz="3200" dirty="0" smtClean="0">
                <a:solidFill>
                  <a:prstClr val="black"/>
                </a:solidFill>
                <a:latin typeface="+mn-lt"/>
              </a:rPr>
              <a:t>{ </a:t>
            </a:r>
            <a:r>
              <a:rPr lang="en-US" sz="3200" dirty="0">
                <a:solidFill>
                  <a:prstClr val="black"/>
                </a:solidFill>
                <a:latin typeface="+mn-lt"/>
              </a:rPr>
              <a:t>1, </a:t>
            </a:r>
            <a:r>
              <a:rPr lang="en-US" sz="3200" dirty="0">
                <a:solidFill>
                  <a:srgbClr val="A31515"/>
                </a:solidFill>
                <a:latin typeface="+mn-lt"/>
              </a:rPr>
              <a:t>"teo"</a:t>
            </a:r>
            <a:r>
              <a:rPr lang="en-US" sz="3200" dirty="0">
                <a:solidFill>
                  <a:prstClr val="black"/>
                </a:solidFill>
                <a:latin typeface="+mn-lt"/>
              </a:rPr>
              <a:t>, 4, </a:t>
            </a:r>
            <a:r>
              <a:rPr lang="en-US" sz="3200" dirty="0">
                <a:solidFill>
                  <a:srgbClr val="A31515"/>
                </a:solidFill>
                <a:latin typeface="+mn-lt"/>
              </a:rPr>
              <a:t>"ti</a:t>
            </a:r>
            <a:r>
              <a:rPr lang="en-US" sz="3200" dirty="0" smtClean="0">
                <a:solidFill>
                  <a:srgbClr val="A31515"/>
                </a:solidFill>
                <a:latin typeface="+mn-lt"/>
              </a:rPr>
              <a:t>"</a:t>
            </a:r>
            <a:r>
              <a:rPr lang="en-US" sz="3200" dirty="0" smtClean="0">
                <a:solidFill>
                  <a:prstClr val="black"/>
                </a:solidFill>
                <a:latin typeface="+mn-lt"/>
              </a:rPr>
              <a:t>});</a:t>
            </a:r>
            <a:endParaRPr lang="en-US" sz="3200" dirty="0">
              <a:solidFill>
                <a:prstClr val="black"/>
              </a:solidFill>
              <a:latin typeface="+mn-lt"/>
            </a:endParaRPr>
          </a:p>
          <a:p>
            <a:pPr marL="457200" lvl="1" indent="0">
              <a:buNone/>
            </a:pPr>
            <a:r>
              <a:rPr lang="en-US" sz="3200" dirty="0" err="1" smtClean="0">
                <a:solidFill>
                  <a:srgbClr val="2B91AF"/>
                </a:solidFill>
                <a:latin typeface="+mn-lt"/>
              </a:rPr>
              <a:t>Console</a:t>
            </a:r>
            <a:r>
              <a:rPr lang="en-US" sz="3200" dirty="0" err="1" smtClean="0">
                <a:solidFill>
                  <a:prstClr val="black"/>
                </a:solidFill>
                <a:latin typeface="+mn-lt"/>
              </a:rPr>
              <a:t>.Write</a:t>
            </a:r>
            <a:r>
              <a:rPr lang="en-US" sz="3200" dirty="0" smtClean="0">
                <a:solidFill>
                  <a:prstClr val="black"/>
                </a:solidFill>
                <a:latin typeface="+mn-lt"/>
              </a:rPr>
              <a:t>(</a:t>
            </a:r>
            <a:r>
              <a:rPr lang="en-US" sz="3200" dirty="0" err="1">
                <a:solidFill>
                  <a:prstClr val="black"/>
                </a:solidFill>
              </a:rPr>
              <a:t>arrObject</a:t>
            </a:r>
            <a:r>
              <a:rPr lang="en-US" sz="3200" dirty="0" err="1" smtClean="0">
                <a:solidFill>
                  <a:prstClr val="black"/>
                </a:solidFill>
                <a:latin typeface="+mn-lt"/>
              </a:rPr>
              <a:t>.Count</a:t>
            </a:r>
            <a:r>
              <a:rPr lang="en-US" sz="3200" dirty="0" smtClean="0">
                <a:solidFill>
                  <a:prstClr val="black"/>
                </a:solidFill>
                <a:latin typeface="+mn-lt"/>
              </a:rPr>
              <a:t> </a:t>
            </a:r>
            <a:r>
              <a:rPr lang="en-US" sz="3200" dirty="0">
                <a:solidFill>
                  <a:prstClr val="black"/>
                </a:solidFill>
                <a:latin typeface="+mn-lt"/>
              </a:rPr>
              <a:t>+ </a:t>
            </a:r>
            <a:r>
              <a:rPr lang="en-US" sz="3200" dirty="0">
                <a:solidFill>
                  <a:srgbClr val="A31515"/>
                </a:solidFill>
                <a:latin typeface="+mn-lt"/>
              </a:rPr>
              <a:t>" "</a:t>
            </a:r>
            <a:r>
              <a:rPr lang="en-US" sz="3200" dirty="0">
                <a:solidFill>
                  <a:prstClr val="black"/>
                </a:solidFill>
                <a:latin typeface="+mn-lt"/>
              </a:rPr>
              <a:t>);</a:t>
            </a:r>
          </a:p>
          <a:p>
            <a:pPr marL="457200" lvl="1" indent="0">
              <a:buNone/>
            </a:pPr>
            <a:r>
              <a:rPr lang="en-US" sz="3200" b="1" dirty="0">
                <a:solidFill>
                  <a:srgbClr val="FF0000"/>
                </a:solidFill>
                <a:latin typeface="+mn-lt"/>
              </a:rPr>
              <a:t>//Output : 4</a:t>
            </a:r>
            <a:endParaRPr lang="en-US" sz="3200" dirty="0">
              <a:latin typeface="+mn-lt"/>
            </a:endParaRPr>
          </a:p>
        </p:txBody>
      </p:sp>
      <p:sp>
        <p:nvSpPr>
          <p:cNvPr id="3" name="Date Placeholder 2"/>
          <p:cNvSpPr>
            <a:spLocks noGrp="1"/>
          </p:cNvSpPr>
          <p:nvPr>
            <p:ph type="dt" sz="half" idx="10"/>
          </p:nvPr>
        </p:nvSpPr>
        <p:spPr/>
        <p:txBody>
          <a:bodyPr/>
          <a:lstStyle/>
          <a:p>
            <a:pPr>
              <a:defRPr/>
            </a:pPr>
            <a:fld id="{E622B62D-1D5A-487B-987F-7F2FFF45BE85}" type="datetime1">
              <a:rPr lang="en-US" altLang="en-US" smtClean="0"/>
              <a:t>10/3/2018</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Nền tảng C# cơ bản</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54</a:t>
            </a:fld>
            <a:endParaRPr lang="en-US" altLang="en-US"/>
          </a:p>
        </p:txBody>
      </p:sp>
      <p:sp>
        <p:nvSpPr>
          <p:cNvPr id="6" name="Title 5"/>
          <p:cNvSpPr>
            <a:spLocks noGrp="1"/>
          </p:cNvSpPr>
          <p:nvPr>
            <p:ph type="title"/>
          </p:nvPr>
        </p:nvSpPr>
        <p:spPr/>
        <p:txBody>
          <a:bodyPr/>
          <a:lstStyle/>
          <a:p>
            <a:r>
              <a:rPr lang="en-US" smtClean="0"/>
              <a:t>Properties </a:t>
            </a:r>
            <a:endParaRPr lang="en-US"/>
          </a:p>
        </p:txBody>
      </p:sp>
    </p:spTree>
    <p:extLst>
      <p:ext uri="{BB962C8B-B14F-4D97-AF65-F5344CB8AC3E}">
        <p14:creationId xmlns:p14="http://schemas.microsoft.com/office/powerpoint/2010/main" val="3704448015"/>
      </p:ext>
    </p:extLst>
  </p:cSld>
  <p:clrMapOvr>
    <a:masterClrMapping/>
  </p:clrMapOvr>
  <p:transition spd="slow">
    <p:push dir="u"/>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sz="2800" b="1" dirty="0" smtClean="0">
                <a:solidFill>
                  <a:srgbClr val="FF0000"/>
                </a:solidFill>
                <a:latin typeface="+mn-lt"/>
              </a:rPr>
              <a:t>Clear: </a:t>
            </a:r>
            <a:r>
              <a:rPr lang="en-US" sz="2800" dirty="0" smtClean="0">
                <a:latin typeface="+mn-lt"/>
              </a:rPr>
              <a:t>Xóa tất cả các phẩn tử có trong </a:t>
            </a:r>
            <a:r>
              <a:rPr lang="en-US" sz="2800" dirty="0" err="1" smtClean="0">
                <a:latin typeface="+mn-lt"/>
              </a:rPr>
              <a:t>ArrayList</a:t>
            </a:r>
            <a:endParaRPr lang="en-US" sz="2800" dirty="0" smtClean="0">
              <a:latin typeface="+mn-lt"/>
            </a:endParaRPr>
          </a:p>
          <a:p>
            <a:r>
              <a:rPr lang="en-US" sz="2800" dirty="0" smtClean="0">
                <a:latin typeface="+mn-lt"/>
              </a:rPr>
              <a:t>Ví dụ</a:t>
            </a:r>
          </a:p>
          <a:p>
            <a:pPr marL="457200" lvl="1" indent="0">
              <a:buNone/>
            </a:pPr>
            <a:r>
              <a:rPr lang="en-US" sz="2800" b="1" dirty="0" err="1">
                <a:solidFill>
                  <a:srgbClr val="FF0000"/>
                </a:solidFill>
                <a:latin typeface="+mn-lt"/>
              </a:rPr>
              <a:t>ArrayList</a:t>
            </a:r>
            <a:r>
              <a:rPr lang="en-US" sz="2800" dirty="0">
                <a:solidFill>
                  <a:prstClr val="black"/>
                </a:solidFill>
                <a:latin typeface="+mn-lt"/>
              </a:rPr>
              <a:t> </a:t>
            </a:r>
            <a:r>
              <a:rPr lang="en-US" sz="2800" dirty="0" err="1">
                <a:solidFill>
                  <a:prstClr val="black"/>
                </a:solidFill>
              </a:rPr>
              <a:t>arrObject</a:t>
            </a:r>
            <a:r>
              <a:rPr lang="en-US" sz="2800" dirty="0" smtClean="0">
                <a:solidFill>
                  <a:prstClr val="black"/>
                </a:solidFill>
                <a:latin typeface="+mn-lt"/>
              </a:rPr>
              <a:t>=</a:t>
            </a:r>
            <a:r>
              <a:rPr lang="en-US" sz="2800" dirty="0" smtClean="0">
                <a:solidFill>
                  <a:srgbClr val="0000FF"/>
                </a:solidFill>
                <a:latin typeface="+mn-lt"/>
              </a:rPr>
              <a:t>new</a:t>
            </a:r>
            <a:r>
              <a:rPr lang="en-US" sz="2800" dirty="0" smtClean="0">
                <a:solidFill>
                  <a:prstClr val="black"/>
                </a:solidFill>
                <a:latin typeface="+mn-lt"/>
              </a:rPr>
              <a:t> </a:t>
            </a:r>
            <a:r>
              <a:rPr lang="en-US" sz="2800" b="1" dirty="0" err="1">
                <a:solidFill>
                  <a:srgbClr val="FF0000"/>
                </a:solidFill>
                <a:latin typeface="+mn-lt"/>
              </a:rPr>
              <a:t>ArrayList</a:t>
            </a:r>
            <a:r>
              <a:rPr lang="en-US" sz="2800" dirty="0">
                <a:solidFill>
                  <a:prstClr val="black"/>
                </a:solidFill>
                <a:latin typeface="+mn-lt"/>
              </a:rPr>
              <a:t>();</a:t>
            </a:r>
          </a:p>
          <a:p>
            <a:pPr marL="457200" lvl="1" indent="0">
              <a:buNone/>
            </a:pPr>
            <a:r>
              <a:rPr lang="en-US" sz="2800" dirty="0" err="1">
                <a:solidFill>
                  <a:prstClr val="black"/>
                </a:solidFill>
              </a:rPr>
              <a:t>arrObject</a:t>
            </a:r>
            <a:r>
              <a:rPr lang="en-US" sz="2800" dirty="0" err="1" smtClean="0">
                <a:solidFill>
                  <a:prstClr val="black"/>
                </a:solidFill>
                <a:latin typeface="+mn-lt"/>
              </a:rPr>
              <a:t>.AddRange</a:t>
            </a:r>
            <a:r>
              <a:rPr lang="en-US" sz="2800" dirty="0" smtClean="0">
                <a:solidFill>
                  <a:prstClr val="black"/>
                </a:solidFill>
                <a:latin typeface="+mn-lt"/>
              </a:rPr>
              <a:t>(</a:t>
            </a:r>
            <a:r>
              <a:rPr lang="en-US" sz="2800" dirty="0" smtClean="0">
                <a:solidFill>
                  <a:srgbClr val="0000FF"/>
                </a:solidFill>
                <a:latin typeface="+mn-lt"/>
              </a:rPr>
              <a:t>new</a:t>
            </a:r>
            <a:r>
              <a:rPr lang="en-US" sz="2800" dirty="0" smtClean="0">
                <a:solidFill>
                  <a:prstClr val="black"/>
                </a:solidFill>
                <a:latin typeface="+mn-lt"/>
              </a:rPr>
              <a:t> </a:t>
            </a:r>
            <a:r>
              <a:rPr lang="en-US" sz="2800" dirty="0">
                <a:solidFill>
                  <a:srgbClr val="0000FF"/>
                </a:solidFill>
                <a:latin typeface="+mn-lt"/>
              </a:rPr>
              <a:t>object</a:t>
            </a:r>
            <a:r>
              <a:rPr lang="en-US" sz="2800" dirty="0" smtClean="0">
                <a:solidFill>
                  <a:prstClr val="black"/>
                </a:solidFill>
                <a:latin typeface="+mn-lt"/>
              </a:rPr>
              <a:t>[]</a:t>
            </a:r>
            <a:r>
              <a:rPr lang="en-US" sz="2800" dirty="0">
                <a:solidFill>
                  <a:prstClr val="black"/>
                </a:solidFill>
                <a:latin typeface="+mn-lt"/>
              </a:rPr>
              <a:t>	{ 1, </a:t>
            </a:r>
            <a:r>
              <a:rPr lang="en-US" sz="2800" dirty="0">
                <a:solidFill>
                  <a:srgbClr val="A31515"/>
                </a:solidFill>
                <a:latin typeface="+mn-lt"/>
              </a:rPr>
              <a:t>"teo"</a:t>
            </a:r>
            <a:r>
              <a:rPr lang="en-US" sz="2800" dirty="0">
                <a:solidFill>
                  <a:prstClr val="black"/>
                </a:solidFill>
                <a:latin typeface="+mn-lt"/>
              </a:rPr>
              <a:t>, 4, </a:t>
            </a:r>
            <a:r>
              <a:rPr lang="en-US" sz="2800" dirty="0">
                <a:solidFill>
                  <a:srgbClr val="A31515"/>
                </a:solidFill>
                <a:latin typeface="+mn-lt"/>
              </a:rPr>
              <a:t>"ti"</a:t>
            </a:r>
            <a:r>
              <a:rPr lang="en-US" sz="2800" dirty="0">
                <a:solidFill>
                  <a:prstClr val="black"/>
                </a:solidFill>
                <a:latin typeface="+mn-lt"/>
              </a:rPr>
              <a:t> });</a:t>
            </a:r>
          </a:p>
          <a:p>
            <a:pPr marL="457200" lvl="1" indent="0">
              <a:buNone/>
            </a:pPr>
            <a:r>
              <a:rPr lang="en-US" sz="2800" dirty="0" err="1">
                <a:solidFill>
                  <a:prstClr val="black"/>
                </a:solidFill>
              </a:rPr>
              <a:t>arrObject</a:t>
            </a:r>
            <a:r>
              <a:rPr lang="en-US" sz="2800" b="1" dirty="0" err="1" smtClean="0">
                <a:solidFill>
                  <a:prstClr val="black"/>
                </a:solidFill>
                <a:latin typeface="+mn-lt"/>
              </a:rPr>
              <a:t>.Clear</a:t>
            </a:r>
            <a:r>
              <a:rPr lang="en-US" sz="2800" b="1" dirty="0">
                <a:solidFill>
                  <a:prstClr val="black"/>
                </a:solidFill>
                <a:latin typeface="+mn-lt"/>
              </a:rPr>
              <a:t>();</a:t>
            </a:r>
          </a:p>
          <a:p>
            <a:pPr marL="457200" lvl="1" indent="0">
              <a:lnSpc>
                <a:spcPct val="100000"/>
              </a:lnSpc>
              <a:spcBef>
                <a:spcPts val="0"/>
              </a:spcBef>
              <a:buClrTx/>
              <a:buNone/>
              <a:defRPr/>
            </a:pPr>
            <a:r>
              <a:rPr lang="en-US" sz="2800" dirty="0" err="1" smtClean="0">
                <a:solidFill>
                  <a:srgbClr val="2B91AF"/>
                </a:solidFill>
                <a:latin typeface="+mn-lt"/>
              </a:rPr>
              <a:t>Console</a:t>
            </a:r>
            <a:r>
              <a:rPr lang="en-US" sz="2800" dirty="0" err="1" smtClean="0">
                <a:solidFill>
                  <a:prstClr val="black"/>
                </a:solidFill>
                <a:latin typeface="+mn-lt"/>
              </a:rPr>
              <a:t>.Write</a:t>
            </a:r>
            <a:r>
              <a:rPr lang="en-US" sz="2800" dirty="0" smtClean="0">
                <a:solidFill>
                  <a:prstClr val="black"/>
                </a:solidFill>
                <a:latin typeface="+mn-lt"/>
              </a:rPr>
              <a:t>(</a:t>
            </a:r>
            <a:r>
              <a:rPr lang="en-US" sz="2800" dirty="0" err="1">
                <a:solidFill>
                  <a:prstClr val="black"/>
                </a:solidFill>
              </a:rPr>
              <a:t>arrObject</a:t>
            </a:r>
            <a:r>
              <a:rPr lang="en-US" sz="2800" dirty="0" err="1" smtClean="0">
                <a:solidFill>
                  <a:prstClr val="black"/>
                </a:solidFill>
                <a:latin typeface="+mn-lt"/>
              </a:rPr>
              <a:t>.Count</a:t>
            </a:r>
            <a:r>
              <a:rPr lang="en-US" sz="2800" dirty="0" smtClean="0">
                <a:solidFill>
                  <a:prstClr val="black"/>
                </a:solidFill>
                <a:latin typeface="+mn-lt"/>
              </a:rPr>
              <a:t> </a:t>
            </a:r>
            <a:r>
              <a:rPr lang="en-US" sz="2800" dirty="0">
                <a:solidFill>
                  <a:prstClr val="black"/>
                </a:solidFill>
                <a:latin typeface="+mn-lt"/>
              </a:rPr>
              <a:t>+ </a:t>
            </a:r>
            <a:r>
              <a:rPr lang="en-US" sz="2800" dirty="0">
                <a:solidFill>
                  <a:srgbClr val="A31515"/>
                </a:solidFill>
                <a:latin typeface="+mn-lt"/>
              </a:rPr>
              <a:t>" "</a:t>
            </a:r>
            <a:r>
              <a:rPr lang="en-US" sz="2800" dirty="0">
                <a:solidFill>
                  <a:prstClr val="black"/>
                </a:solidFill>
                <a:latin typeface="+mn-lt"/>
              </a:rPr>
              <a:t>);</a:t>
            </a:r>
          </a:p>
          <a:p>
            <a:pPr marL="457200" lvl="1" indent="0">
              <a:buNone/>
            </a:pPr>
            <a:r>
              <a:rPr lang="en-US" sz="2800" b="1" dirty="0">
                <a:solidFill>
                  <a:srgbClr val="FF0000"/>
                </a:solidFill>
                <a:latin typeface="+mn-lt"/>
              </a:rPr>
              <a:t>//Output : 0</a:t>
            </a:r>
            <a:endParaRPr lang="en-US" sz="2800" dirty="0">
              <a:latin typeface="+mn-lt"/>
            </a:endParaRPr>
          </a:p>
        </p:txBody>
      </p:sp>
      <p:sp>
        <p:nvSpPr>
          <p:cNvPr id="3" name="Date Placeholder 2"/>
          <p:cNvSpPr>
            <a:spLocks noGrp="1"/>
          </p:cNvSpPr>
          <p:nvPr>
            <p:ph type="dt" sz="half" idx="10"/>
          </p:nvPr>
        </p:nvSpPr>
        <p:spPr/>
        <p:txBody>
          <a:bodyPr/>
          <a:lstStyle/>
          <a:p>
            <a:pPr>
              <a:defRPr/>
            </a:pPr>
            <a:fld id="{71010BD0-78B1-43CC-B582-FF2B887EB217}" type="datetime1">
              <a:rPr lang="en-US" altLang="en-US" smtClean="0"/>
              <a:t>10/3/2018</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Nền tảng C# cơ bản</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55</a:t>
            </a:fld>
            <a:endParaRPr lang="en-US" altLang="en-US" dirty="0"/>
          </a:p>
        </p:txBody>
      </p:sp>
      <p:sp>
        <p:nvSpPr>
          <p:cNvPr id="6" name="Title 5"/>
          <p:cNvSpPr>
            <a:spLocks noGrp="1"/>
          </p:cNvSpPr>
          <p:nvPr>
            <p:ph type="title"/>
          </p:nvPr>
        </p:nvSpPr>
        <p:spPr/>
        <p:txBody>
          <a:bodyPr/>
          <a:lstStyle/>
          <a:p>
            <a:r>
              <a:rPr lang="en-US" smtClean="0"/>
              <a:t>Properties</a:t>
            </a:r>
            <a:endParaRPr lang="en-US"/>
          </a:p>
        </p:txBody>
      </p:sp>
    </p:spTree>
    <p:extLst>
      <p:ext uri="{BB962C8B-B14F-4D97-AF65-F5344CB8AC3E}">
        <p14:creationId xmlns:p14="http://schemas.microsoft.com/office/powerpoint/2010/main" val="3688184653"/>
      </p:ext>
    </p:extLst>
  </p:cSld>
  <p:clrMapOvr>
    <a:masterClrMapping/>
  </p:clrMapOvr>
  <p:transition spd="slow">
    <p:push dir="u"/>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US" smtClean="0"/>
              <a:t>Cú pháp </a:t>
            </a:r>
          </a:p>
          <a:p>
            <a:r>
              <a:rPr lang="en-US">
                <a:solidFill>
                  <a:srgbClr val="FF0000"/>
                </a:solidFill>
              </a:rPr>
              <a:t> </a:t>
            </a:r>
            <a:r>
              <a:rPr lang="en-US" smtClean="0">
                <a:solidFill>
                  <a:srgbClr val="FF0000"/>
                </a:solidFill>
              </a:rPr>
              <a:t> Dictionary&lt;Tkey, Tvalue&gt;</a:t>
            </a:r>
          </a:p>
          <a:p>
            <a:r>
              <a:rPr lang="en-US" smtClean="0"/>
              <a:t>Biểu diễn tập hợp  Keys và Values trong Dictionary</a:t>
            </a:r>
          </a:p>
          <a:p>
            <a:r>
              <a:rPr lang="en-US" smtClean="0"/>
              <a:t>Tkey: là kiểu Key trong Dictionary</a:t>
            </a:r>
          </a:p>
          <a:p>
            <a:r>
              <a:rPr lang="en-US" smtClean="0"/>
              <a:t>Tvalue: là kiểu Value trong Dictionary</a:t>
            </a:r>
          </a:p>
          <a:p>
            <a:r>
              <a:rPr lang="en-US" smtClean="0"/>
              <a:t>Khi thêm vào Dictionary bao gồm một giá trị và một khóa liên quan</a:t>
            </a:r>
          </a:p>
          <a:p>
            <a:r>
              <a:rPr lang="en-US" smtClean="0"/>
              <a:t>Truy xuất một giá trị bằng các sử dụng khóa của nó rất nhanh. Gần với O(1)</a:t>
            </a:r>
            <a:endParaRPr lang="en-US"/>
          </a:p>
        </p:txBody>
      </p:sp>
      <p:sp>
        <p:nvSpPr>
          <p:cNvPr id="3" name="Date Placeholder 2"/>
          <p:cNvSpPr>
            <a:spLocks noGrp="1"/>
          </p:cNvSpPr>
          <p:nvPr>
            <p:ph type="dt" sz="half" idx="10"/>
          </p:nvPr>
        </p:nvSpPr>
        <p:spPr/>
        <p:txBody>
          <a:bodyPr/>
          <a:lstStyle/>
          <a:p>
            <a:pPr>
              <a:defRPr/>
            </a:pPr>
            <a:fld id="{F8764731-EA2D-41C6-A845-518AB3A4B589}" type="datetime1">
              <a:rPr lang="en-US" altLang="en-US" smtClean="0"/>
              <a:t>10/3/2018</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Nền tảng C# cơ bản</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56</a:t>
            </a:fld>
            <a:endParaRPr lang="en-US" altLang="en-US"/>
          </a:p>
        </p:txBody>
      </p:sp>
      <p:sp>
        <p:nvSpPr>
          <p:cNvPr id="6" name="Title 5"/>
          <p:cNvSpPr>
            <a:spLocks noGrp="1"/>
          </p:cNvSpPr>
          <p:nvPr>
            <p:ph type="title"/>
          </p:nvPr>
        </p:nvSpPr>
        <p:spPr/>
        <p:txBody>
          <a:bodyPr/>
          <a:lstStyle/>
          <a:p>
            <a:r>
              <a:rPr lang="en-US" smtClean="0"/>
              <a:t>Dictionary class</a:t>
            </a:r>
            <a:endParaRPr lang="en-US"/>
          </a:p>
        </p:txBody>
      </p:sp>
    </p:spTree>
    <p:extLst>
      <p:ext uri="{BB962C8B-B14F-4D97-AF65-F5344CB8AC3E}">
        <p14:creationId xmlns:p14="http://schemas.microsoft.com/office/powerpoint/2010/main" val="10045252"/>
      </p:ext>
    </p:extLst>
  </p:cSld>
  <p:clrMapOvr>
    <a:masterClrMapping/>
  </p:clrMapOvr>
  <p:transition spd="slow">
    <p:push dir="u"/>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smtClean="0"/>
              <a:t>Mỗi một Key trong Dictionary &lt;Tkey, Tvalue&gt; phải là duy nhất theo thứ tự từ điển</a:t>
            </a:r>
          </a:p>
          <a:p>
            <a:r>
              <a:rPr lang="en-US" smtClean="0"/>
              <a:t>Khóa (key) không thể Null, nhưng giá trị (value) có thể. Nếu kiểu giá trị Tvalue kiểu tham chiếu. </a:t>
            </a:r>
          </a:p>
          <a:p>
            <a:r>
              <a:rPr lang="en-US" smtClean="0"/>
              <a:t>Khả năng tăng tự động theo yêu cầu cấp phát của mảng</a:t>
            </a:r>
          </a:p>
          <a:p>
            <a:r>
              <a:rPr lang="en-US" smtClean="0"/>
              <a:t>Sử dụng cấu trúc KeyValuePair&lt;Tkey, TValue&gt;thể hiện giá trị và khóa của nó.</a:t>
            </a:r>
            <a:endParaRPr lang="en-US"/>
          </a:p>
        </p:txBody>
      </p:sp>
      <p:sp>
        <p:nvSpPr>
          <p:cNvPr id="3" name="Date Placeholder 2"/>
          <p:cNvSpPr>
            <a:spLocks noGrp="1"/>
          </p:cNvSpPr>
          <p:nvPr>
            <p:ph type="dt" sz="half" idx="10"/>
          </p:nvPr>
        </p:nvSpPr>
        <p:spPr/>
        <p:txBody>
          <a:bodyPr/>
          <a:lstStyle/>
          <a:p>
            <a:pPr>
              <a:defRPr/>
            </a:pPr>
            <a:fld id="{775B0506-8641-4BFF-8240-006803EF0C23}" type="datetime1">
              <a:rPr lang="en-US" altLang="en-US" smtClean="0"/>
              <a:t>10/3/2018</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Nền tảng C# cơ bản</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57</a:t>
            </a:fld>
            <a:endParaRPr lang="en-US" altLang="en-US"/>
          </a:p>
        </p:txBody>
      </p:sp>
      <p:sp>
        <p:nvSpPr>
          <p:cNvPr id="6" name="Title 5"/>
          <p:cNvSpPr>
            <a:spLocks noGrp="1"/>
          </p:cNvSpPr>
          <p:nvPr>
            <p:ph type="title"/>
          </p:nvPr>
        </p:nvSpPr>
        <p:spPr/>
        <p:txBody>
          <a:bodyPr/>
          <a:lstStyle/>
          <a:p>
            <a:r>
              <a:rPr lang="en-US"/>
              <a:t>Dictionary class</a:t>
            </a:r>
          </a:p>
        </p:txBody>
      </p:sp>
    </p:spTree>
    <p:extLst>
      <p:ext uri="{BB962C8B-B14F-4D97-AF65-F5344CB8AC3E}">
        <p14:creationId xmlns:p14="http://schemas.microsoft.com/office/powerpoint/2010/main" val="24011934"/>
      </p:ext>
    </p:extLst>
  </p:cSld>
  <p:clrMapOvr>
    <a:masterClrMapping/>
  </p:clrMapOvr>
  <p:transition spd="slow">
    <p:push dir="u"/>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marL="0" indent="0">
              <a:buNone/>
            </a:pPr>
            <a:r>
              <a:rPr lang="en-US" sz="2800" b="1">
                <a:solidFill>
                  <a:srgbClr val="FF0000"/>
                </a:solidFill>
              </a:rPr>
              <a:t>Dictionary</a:t>
            </a:r>
            <a:r>
              <a:rPr lang="en-US" sz="2800">
                <a:solidFill>
                  <a:srgbClr val="FF0000"/>
                </a:solidFill>
              </a:rPr>
              <a:t> </a:t>
            </a:r>
            <a:r>
              <a:rPr lang="en-US" sz="2800"/>
              <a:t>&lt;</a:t>
            </a:r>
            <a:r>
              <a:rPr lang="en-US" sz="2800" b="1"/>
              <a:t>TKey</a:t>
            </a:r>
            <a:r>
              <a:rPr lang="en-US" sz="2800"/>
              <a:t>, </a:t>
            </a:r>
            <a:r>
              <a:rPr lang="en-US" sz="2800" b="1"/>
              <a:t>TValue</a:t>
            </a:r>
            <a:r>
              <a:rPr lang="en-US" sz="2800"/>
              <a:t> </a:t>
            </a:r>
            <a:r>
              <a:rPr lang="en-US" sz="2800" smtClean="0"/>
              <a:t>&gt;()</a:t>
            </a:r>
          </a:p>
          <a:p>
            <a:pPr marL="0" indent="0">
              <a:buNone/>
            </a:pPr>
            <a:r>
              <a:rPr lang="en-US" sz="2800" smtClean="0"/>
              <a:t>Khởi tạo một thể hiện cùa lớp Dictionary&lt;Tkey, Tvalue&gt; có giá trị khởi tạo mặc định và sử dụng kiểu khóa mặc định.</a:t>
            </a:r>
          </a:p>
          <a:p>
            <a:pPr marL="0" indent="0">
              <a:buNone/>
            </a:pPr>
            <a:r>
              <a:rPr lang="en-US" sz="2800" smtClean="0"/>
              <a:t>Ví dụ: khởi tạo Dictionry ArrayList cùng khóa kiểu string</a:t>
            </a:r>
          </a:p>
          <a:p>
            <a:pPr marL="0" indent="0" fontAlgn="base">
              <a:spcBef>
                <a:spcPct val="0"/>
              </a:spcBef>
              <a:spcAft>
                <a:spcPct val="0"/>
              </a:spcAft>
              <a:buNone/>
            </a:pPr>
            <a:r>
              <a:rPr lang="en-US" sz="2800" b="1">
                <a:solidFill>
                  <a:srgbClr val="FF0000"/>
                </a:solidFill>
              </a:rPr>
              <a:t>Dictionary</a:t>
            </a:r>
            <a:r>
              <a:rPr lang="en-US" sz="2800"/>
              <a:t>&lt;</a:t>
            </a:r>
            <a:r>
              <a:rPr lang="en-US" sz="2800">
                <a:solidFill>
                  <a:srgbClr val="0000FF"/>
                </a:solidFill>
              </a:rPr>
              <a:t>string</a:t>
            </a:r>
            <a:r>
              <a:rPr lang="en-US" sz="2800"/>
              <a:t>, </a:t>
            </a:r>
            <a:r>
              <a:rPr lang="en-US" sz="2800" b="1">
                <a:solidFill>
                  <a:srgbClr val="008000"/>
                </a:solidFill>
              </a:rPr>
              <a:t>ArrayList </a:t>
            </a:r>
            <a:r>
              <a:rPr lang="en-US" sz="2800"/>
              <a:t>&gt; </a:t>
            </a:r>
            <a:r>
              <a:rPr lang="en-US" sz="2800" smtClean="0"/>
              <a:t>myDIC </a:t>
            </a:r>
            <a:r>
              <a:rPr lang="en-US" sz="2800"/>
              <a:t>= </a:t>
            </a:r>
            <a:r>
              <a:rPr lang="en-US" sz="2800">
                <a:solidFill>
                  <a:srgbClr val="0000FF"/>
                </a:solidFill>
              </a:rPr>
              <a:t>new</a:t>
            </a:r>
            <a:r>
              <a:rPr lang="en-US" sz="2800"/>
              <a:t>   </a:t>
            </a:r>
          </a:p>
          <a:p>
            <a:pPr marL="0" lvl="0" indent="0" fontAlgn="base">
              <a:spcBef>
                <a:spcPct val="0"/>
              </a:spcBef>
              <a:spcAft>
                <a:spcPct val="0"/>
              </a:spcAft>
              <a:buNone/>
            </a:pPr>
            <a:r>
              <a:rPr lang="en-US" sz="2800" smtClean="0"/>
              <a:t>		  </a:t>
            </a:r>
            <a:r>
              <a:rPr lang="en-US" sz="2800" b="1">
                <a:solidFill>
                  <a:srgbClr val="FF0000"/>
                </a:solidFill>
              </a:rPr>
              <a:t>Dictionary</a:t>
            </a:r>
            <a:r>
              <a:rPr lang="en-US" sz="2800"/>
              <a:t>&lt;</a:t>
            </a:r>
            <a:r>
              <a:rPr lang="en-US" sz="2800">
                <a:solidFill>
                  <a:srgbClr val="0000FF"/>
                </a:solidFill>
              </a:rPr>
              <a:t>string</a:t>
            </a:r>
            <a:r>
              <a:rPr lang="en-US" sz="2800"/>
              <a:t>, </a:t>
            </a:r>
            <a:r>
              <a:rPr lang="en-US" sz="2800" b="1">
                <a:solidFill>
                  <a:srgbClr val="008000"/>
                </a:solidFill>
              </a:rPr>
              <a:t>ArrayList</a:t>
            </a:r>
            <a:r>
              <a:rPr lang="en-US" sz="2800"/>
              <a:t> &gt;();</a:t>
            </a:r>
          </a:p>
          <a:p>
            <a:pPr marL="0" indent="0">
              <a:buNone/>
            </a:pPr>
            <a:endParaRPr lang="en-US" sz="2800" b="1"/>
          </a:p>
          <a:p>
            <a:endParaRPr lang="en-US"/>
          </a:p>
        </p:txBody>
      </p:sp>
      <p:sp>
        <p:nvSpPr>
          <p:cNvPr id="3" name="Date Placeholder 2"/>
          <p:cNvSpPr>
            <a:spLocks noGrp="1"/>
          </p:cNvSpPr>
          <p:nvPr>
            <p:ph type="dt" sz="half" idx="10"/>
          </p:nvPr>
        </p:nvSpPr>
        <p:spPr/>
        <p:txBody>
          <a:bodyPr/>
          <a:lstStyle/>
          <a:p>
            <a:pPr>
              <a:defRPr/>
            </a:pPr>
            <a:fld id="{F59F5417-CCCC-4ECE-ABAD-420865A70DEB}" type="datetime1">
              <a:rPr lang="en-US" altLang="en-US" smtClean="0"/>
              <a:t>10/3/2018</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Nền tảng C# cơ bản</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58</a:t>
            </a:fld>
            <a:endParaRPr lang="en-US" altLang="en-US"/>
          </a:p>
        </p:txBody>
      </p:sp>
      <p:sp>
        <p:nvSpPr>
          <p:cNvPr id="6" name="Title 5"/>
          <p:cNvSpPr>
            <a:spLocks noGrp="1"/>
          </p:cNvSpPr>
          <p:nvPr>
            <p:ph type="title"/>
          </p:nvPr>
        </p:nvSpPr>
        <p:spPr/>
        <p:txBody>
          <a:bodyPr/>
          <a:lstStyle/>
          <a:p>
            <a:r>
              <a:rPr lang="en-US" smtClean="0"/>
              <a:t>Constructor</a:t>
            </a:r>
            <a:endParaRPr lang="en-US"/>
          </a:p>
        </p:txBody>
      </p:sp>
    </p:spTree>
    <p:extLst>
      <p:ext uri="{BB962C8B-B14F-4D97-AF65-F5344CB8AC3E}">
        <p14:creationId xmlns:p14="http://schemas.microsoft.com/office/powerpoint/2010/main" val="3277106434"/>
      </p:ext>
    </p:extLst>
  </p:cSld>
  <p:clrMapOvr>
    <a:masterClrMapping/>
  </p:clrMapOvr>
  <p:transition spd="slow">
    <p:push dir="u"/>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sz="3200" b="1" dirty="0" smtClean="0">
                <a:solidFill>
                  <a:srgbClr val="FF0000"/>
                </a:solidFill>
                <a:latin typeface="+mn-lt"/>
              </a:rPr>
              <a:t>Add(</a:t>
            </a:r>
            <a:r>
              <a:rPr lang="en-US" sz="3200" b="1" dirty="0" err="1" smtClean="0">
                <a:solidFill>
                  <a:srgbClr val="FF0000"/>
                </a:solidFill>
                <a:latin typeface="+mn-lt"/>
              </a:rPr>
              <a:t>TKey</a:t>
            </a:r>
            <a:r>
              <a:rPr lang="en-US" sz="3200" b="1" dirty="0" smtClean="0">
                <a:solidFill>
                  <a:srgbClr val="FF0000"/>
                </a:solidFill>
                <a:latin typeface="+mn-lt"/>
              </a:rPr>
              <a:t> key, TValue value): </a:t>
            </a:r>
            <a:r>
              <a:rPr lang="en-US" sz="3200" dirty="0" smtClean="0">
                <a:latin typeface="+mn-lt"/>
              </a:rPr>
              <a:t>thêm vào Key và Value</a:t>
            </a:r>
          </a:p>
          <a:p>
            <a:r>
              <a:rPr lang="en-US" sz="3200" dirty="0" smtClean="0">
                <a:latin typeface="+mn-lt"/>
              </a:rPr>
              <a:t>Ví dụ</a:t>
            </a:r>
          </a:p>
          <a:p>
            <a:pPr marL="914400" lvl="2" indent="0">
              <a:buNone/>
            </a:pPr>
            <a:r>
              <a:rPr lang="en-US" sz="3200" b="1" dirty="0" err="1">
                <a:solidFill>
                  <a:srgbClr val="FF0000"/>
                </a:solidFill>
                <a:latin typeface="+mn-lt"/>
              </a:rPr>
              <a:t>ArrayList</a:t>
            </a:r>
            <a:r>
              <a:rPr lang="en-US" sz="3200" dirty="0">
                <a:solidFill>
                  <a:srgbClr val="FF0000"/>
                </a:solidFill>
                <a:latin typeface="+mn-lt"/>
              </a:rPr>
              <a:t> </a:t>
            </a:r>
            <a:r>
              <a:rPr lang="en-US" sz="3200" dirty="0" err="1">
                <a:solidFill>
                  <a:prstClr val="black"/>
                </a:solidFill>
              </a:rPr>
              <a:t>arrObject</a:t>
            </a:r>
            <a:r>
              <a:rPr lang="en-US" sz="3200" dirty="0" smtClean="0">
                <a:solidFill>
                  <a:prstClr val="black"/>
                </a:solidFill>
                <a:latin typeface="+mn-lt"/>
              </a:rPr>
              <a:t>=</a:t>
            </a:r>
            <a:r>
              <a:rPr lang="en-US" sz="3200" dirty="0" smtClean="0">
                <a:solidFill>
                  <a:srgbClr val="0000FF"/>
                </a:solidFill>
                <a:latin typeface="+mn-lt"/>
              </a:rPr>
              <a:t>new</a:t>
            </a:r>
            <a:r>
              <a:rPr lang="en-US" sz="3200" dirty="0" smtClean="0">
                <a:solidFill>
                  <a:prstClr val="black"/>
                </a:solidFill>
                <a:latin typeface="+mn-lt"/>
              </a:rPr>
              <a:t> </a:t>
            </a:r>
            <a:r>
              <a:rPr lang="en-US" sz="3200" b="1" dirty="0" err="1">
                <a:solidFill>
                  <a:srgbClr val="FF0000"/>
                </a:solidFill>
                <a:latin typeface="+mn-lt"/>
              </a:rPr>
              <a:t>ArrayList</a:t>
            </a:r>
            <a:r>
              <a:rPr lang="en-US" sz="3200" dirty="0">
                <a:solidFill>
                  <a:prstClr val="black"/>
                </a:solidFill>
                <a:latin typeface="+mn-lt"/>
              </a:rPr>
              <a:t>();</a:t>
            </a:r>
          </a:p>
          <a:p>
            <a:pPr marL="914400" lvl="2" indent="0">
              <a:buNone/>
            </a:pPr>
            <a:r>
              <a:rPr lang="en-US" sz="3200" dirty="0" err="1">
                <a:solidFill>
                  <a:prstClr val="black"/>
                </a:solidFill>
              </a:rPr>
              <a:t>arrObject</a:t>
            </a:r>
            <a:r>
              <a:rPr lang="en-US" sz="3200" dirty="0" err="1" smtClean="0">
                <a:solidFill>
                  <a:prstClr val="black"/>
                </a:solidFill>
                <a:latin typeface="+mn-lt"/>
              </a:rPr>
              <a:t>.Add</a:t>
            </a:r>
            <a:r>
              <a:rPr lang="en-US" sz="3200" dirty="0">
                <a:solidFill>
                  <a:prstClr val="black"/>
                </a:solidFill>
                <a:latin typeface="+mn-lt"/>
              </a:rPr>
              <a:t>(</a:t>
            </a:r>
            <a:r>
              <a:rPr lang="en-US" sz="3200" dirty="0">
                <a:solidFill>
                  <a:srgbClr val="A31515"/>
                </a:solidFill>
                <a:latin typeface="+mn-lt"/>
              </a:rPr>
              <a:t>"</a:t>
            </a:r>
            <a:r>
              <a:rPr lang="en-US" sz="3200" dirty="0" smtClean="0">
                <a:solidFill>
                  <a:srgbClr val="A31515"/>
                </a:solidFill>
                <a:latin typeface="+mn-lt"/>
              </a:rPr>
              <a:t>Nhà"</a:t>
            </a:r>
            <a:r>
              <a:rPr lang="en-US" sz="3200" dirty="0" smtClean="0">
                <a:solidFill>
                  <a:prstClr val="black"/>
                </a:solidFill>
                <a:latin typeface="+mn-lt"/>
              </a:rPr>
              <a:t>);</a:t>
            </a:r>
            <a:r>
              <a:rPr lang="en-US" sz="3200" dirty="0">
                <a:solidFill>
                  <a:prstClr val="black"/>
                </a:solidFill>
              </a:rPr>
              <a:t> </a:t>
            </a:r>
            <a:r>
              <a:rPr lang="en-US" sz="3200" dirty="0" err="1">
                <a:solidFill>
                  <a:prstClr val="black"/>
                </a:solidFill>
              </a:rPr>
              <a:t>arrObject</a:t>
            </a:r>
            <a:r>
              <a:rPr lang="en-US" sz="3200" dirty="0" err="1" smtClean="0">
                <a:solidFill>
                  <a:prstClr val="black"/>
                </a:solidFill>
                <a:latin typeface="+mn-lt"/>
              </a:rPr>
              <a:t>.Add</a:t>
            </a:r>
            <a:r>
              <a:rPr lang="en-US" sz="3200" dirty="0">
                <a:solidFill>
                  <a:prstClr val="black"/>
                </a:solidFill>
                <a:latin typeface="+mn-lt"/>
              </a:rPr>
              <a:t>(</a:t>
            </a:r>
            <a:r>
              <a:rPr lang="en-US" sz="3200" dirty="0">
                <a:solidFill>
                  <a:srgbClr val="A31515"/>
                </a:solidFill>
                <a:latin typeface="+mn-lt"/>
              </a:rPr>
              <a:t>"Chỗ ở"</a:t>
            </a:r>
            <a:r>
              <a:rPr lang="en-US" sz="3200" dirty="0">
                <a:solidFill>
                  <a:prstClr val="black"/>
                </a:solidFill>
                <a:latin typeface="+mn-lt"/>
              </a:rPr>
              <a:t>);           </a:t>
            </a:r>
            <a:r>
              <a:rPr lang="en-US" sz="3200" dirty="0" err="1">
                <a:solidFill>
                  <a:prstClr val="black"/>
                </a:solidFill>
                <a:latin typeface="+mn-lt"/>
              </a:rPr>
              <a:t>myDIC.Add</a:t>
            </a:r>
            <a:r>
              <a:rPr lang="en-US" sz="3200" dirty="0">
                <a:solidFill>
                  <a:prstClr val="black"/>
                </a:solidFill>
                <a:latin typeface="+mn-lt"/>
              </a:rPr>
              <a:t>(</a:t>
            </a:r>
            <a:r>
              <a:rPr lang="en-US" sz="3200" dirty="0">
                <a:solidFill>
                  <a:srgbClr val="A31515"/>
                </a:solidFill>
                <a:latin typeface="+mn-lt"/>
              </a:rPr>
              <a:t>"Home</a:t>
            </a:r>
            <a:r>
              <a:rPr lang="en-US" sz="3200" dirty="0" smtClean="0">
                <a:solidFill>
                  <a:srgbClr val="A31515"/>
                </a:solidFill>
                <a:latin typeface="+mn-lt"/>
              </a:rPr>
              <a:t>"</a:t>
            </a:r>
            <a:r>
              <a:rPr lang="en-US" sz="3200" dirty="0" smtClean="0">
                <a:solidFill>
                  <a:prstClr val="black"/>
                </a:solidFill>
                <a:latin typeface="+mn-lt"/>
              </a:rPr>
              <a:t>,</a:t>
            </a:r>
            <a:r>
              <a:rPr lang="en-US" sz="3200" dirty="0">
                <a:solidFill>
                  <a:prstClr val="black"/>
                </a:solidFill>
              </a:rPr>
              <a:t> </a:t>
            </a:r>
            <a:r>
              <a:rPr lang="en-US" sz="3200" dirty="0" err="1">
                <a:solidFill>
                  <a:prstClr val="black"/>
                </a:solidFill>
              </a:rPr>
              <a:t>arrObject</a:t>
            </a:r>
            <a:r>
              <a:rPr lang="en-US" sz="3200" dirty="0" smtClean="0">
                <a:solidFill>
                  <a:prstClr val="black"/>
                </a:solidFill>
                <a:latin typeface="+mn-lt"/>
              </a:rPr>
              <a:t>);</a:t>
            </a:r>
            <a:endParaRPr lang="en-US" sz="3200" b="1" dirty="0">
              <a:solidFill>
                <a:srgbClr val="FF0000"/>
              </a:solidFill>
              <a:latin typeface="+mn-lt"/>
            </a:endParaRPr>
          </a:p>
          <a:p>
            <a:endParaRPr lang="en-US" sz="3200" dirty="0">
              <a:latin typeface="+mn-lt"/>
            </a:endParaRPr>
          </a:p>
        </p:txBody>
      </p:sp>
      <p:sp>
        <p:nvSpPr>
          <p:cNvPr id="3" name="Date Placeholder 2"/>
          <p:cNvSpPr>
            <a:spLocks noGrp="1"/>
          </p:cNvSpPr>
          <p:nvPr>
            <p:ph type="dt" sz="half" idx="10"/>
          </p:nvPr>
        </p:nvSpPr>
        <p:spPr/>
        <p:txBody>
          <a:bodyPr/>
          <a:lstStyle/>
          <a:p>
            <a:pPr>
              <a:defRPr/>
            </a:pPr>
            <a:fld id="{08B0BBBD-CA58-4229-9BDB-209F22EA106F}" type="datetime1">
              <a:rPr lang="en-US" altLang="en-US" smtClean="0"/>
              <a:t>10/3/2018</a:t>
            </a:fld>
            <a:endParaRPr lang="en-US" altLang="en-US" dirty="0"/>
          </a:p>
        </p:txBody>
      </p:sp>
      <p:sp>
        <p:nvSpPr>
          <p:cNvPr id="4" name="Footer Placeholder 3"/>
          <p:cNvSpPr>
            <a:spLocks noGrp="1"/>
          </p:cNvSpPr>
          <p:nvPr>
            <p:ph type="ftr" sz="quarter" idx="11"/>
          </p:nvPr>
        </p:nvSpPr>
        <p:spPr/>
        <p:txBody>
          <a:bodyPr/>
          <a:lstStyle/>
          <a:p>
            <a:pPr>
              <a:defRPr/>
            </a:pPr>
            <a:r>
              <a:rPr lang="vi-VN" altLang="en-US" smtClean="0"/>
              <a:t>Nền tảng C# cơ bản</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59</a:t>
            </a:fld>
            <a:endParaRPr lang="en-US" altLang="en-US"/>
          </a:p>
        </p:txBody>
      </p:sp>
      <p:sp>
        <p:nvSpPr>
          <p:cNvPr id="6" name="Title 5"/>
          <p:cNvSpPr>
            <a:spLocks noGrp="1"/>
          </p:cNvSpPr>
          <p:nvPr>
            <p:ph type="title"/>
          </p:nvPr>
        </p:nvSpPr>
        <p:spPr/>
        <p:txBody>
          <a:bodyPr/>
          <a:lstStyle/>
          <a:p>
            <a:r>
              <a:rPr lang="en-US" smtClean="0"/>
              <a:t>Method</a:t>
            </a:r>
            <a:endParaRPr lang="en-US"/>
          </a:p>
        </p:txBody>
      </p:sp>
    </p:spTree>
    <p:extLst>
      <p:ext uri="{BB962C8B-B14F-4D97-AF65-F5344CB8AC3E}">
        <p14:creationId xmlns:p14="http://schemas.microsoft.com/office/powerpoint/2010/main" val="727593112"/>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object 3"/>
          <p:cNvSpPr>
            <a:spLocks noChangeArrowheads="1"/>
          </p:cNvSpPr>
          <p:nvPr/>
        </p:nvSpPr>
        <p:spPr bwMode="auto">
          <a:xfrm>
            <a:off x="906319" y="1961030"/>
            <a:ext cx="66386" cy="64434"/>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en-US"/>
          </a:p>
        </p:txBody>
      </p:sp>
      <p:sp>
        <p:nvSpPr>
          <p:cNvPr id="27653" name="object 5"/>
          <p:cNvSpPr>
            <a:spLocks noChangeArrowheads="1"/>
          </p:cNvSpPr>
          <p:nvPr/>
        </p:nvSpPr>
        <p:spPr bwMode="auto">
          <a:xfrm>
            <a:off x="906319" y="3186674"/>
            <a:ext cx="66386" cy="64434"/>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en-US"/>
          </a:p>
        </p:txBody>
      </p:sp>
      <p:sp>
        <p:nvSpPr>
          <p:cNvPr id="27654" name="object 6"/>
          <p:cNvSpPr>
            <a:spLocks noChangeArrowheads="1"/>
          </p:cNvSpPr>
          <p:nvPr/>
        </p:nvSpPr>
        <p:spPr bwMode="auto">
          <a:xfrm>
            <a:off x="4719926" y="1692422"/>
            <a:ext cx="66386" cy="60232"/>
          </a:xfrm>
          <a:prstGeom prst="rect">
            <a:avLst/>
          </a:prstGeom>
          <a:blipFill dpi="0" rotWithShape="1">
            <a:blip r:embed="rId4"/>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en-US"/>
          </a:p>
        </p:txBody>
      </p:sp>
      <p:sp>
        <p:nvSpPr>
          <p:cNvPr id="27655" name="object 7"/>
          <p:cNvSpPr>
            <a:spLocks noChangeArrowheads="1"/>
          </p:cNvSpPr>
          <p:nvPr/>
        </p:nvSpPr>
        <p:spPr bwMode="auto">
          <a:xfrm>
            <a:off x="4638387" y="3167063"/>
            <a:ext cx="66386" cy="68636"/>
          </a:xfrm>
          <a:prstGeom prst="rect">
            <a:avLst/>
          </a:prstGeom>
          <a:blipFill dpi="0" rotWithShape="1">
            <a:blip r:embed="rId5"/>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en-US"/>
          </a:p>
        </p:txBody>
      </p:sp>
      <p:sp>
        <p:nvSpPr>
          <p:cNvPr id="27660" name="object 12"/>
          <p:cNvSpPr>
            <a:spLocks/>
          </p:cNvSpPr>
          <p:nvPr/>
        </p:nvSpPr>
        <p:spPr bwMode="auto">
          <a:xfrm>
            <a:off x="415637" y="3429000"/>
            <a:ext cx="8312727" cy="3025588"/>
          </a:xfrm>
          <a:custGeom>
            <a:avLst/>
            <a:gdLst>
              <a:gd name="T0" fmla="*/ 0 w 9144000"/>
              <a:gd name="T1" fmla="*/ 3429000 h 3429000"/>
              <a:gd name="T2" fmla="*/ 9143999 w 9144000"/>
              <a:gd name="T3" fmla="*/ 3429000 h 3429000"/>
              <a:gd name="T4" fmla="*/ 9143999 w 9144000"/>
              <a:gd name="T5" fmla="*/ 0 h 3429000"/>
              <a:gd name="T6" fmla="*/ 0 w 9144000"/>
              <a:gd name="T7" fmla="*/ 0 h 3429000"/>
              <a:gd name="T8" fmla="*/ 0 w 9144000"/>
              <a:gd name="T9" fmla="*/ 3429000 h 3429000"/>
            </a:gdLst>
            <a:ahLst/>
            <a:cxnLst>
              <a:cxn ang="0">
                <a:pos x="T0" y="T1"/>
              </a:cxn>
              <a:cxn ang="0">
                <a:pos x="T2" y="T3"/>
              </a:cxn>
              <a:cxn ang="0">
                <a:pos x="T4" y="T5"/>
              </a:cxn>
              <a:cxn ang="0">
                <a:pos x="T6" y="T7"/>
              </a:cxn>
              <a:cxn ang="0">
                <a:pos x="T8" y="T9"/>
              </a:cxn>
            </a:cxnLst>
            <a:rect l="0" t="0" r="r" b="b"/>
            <a:pathLst>
              <a:path w="9144000" h="3429000">
                <a:moveTo>
                  <a:pt x="0" y="3429000"/>
                </a:moveTo>
                <a:lnTo>
                  <a:pt x="9143999" y="3429000"/>
                </a:lnTo>
                <a:lnTo>
                  <a:pt x="9143999" y="0"/>
                </a:lnTo>
                <a:lnTo>
                  <a:pt x="0" y="0"/>
                </a:lnTo>
                <a:lnTo>
                  <a:pt x="0" y="342900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sp>
        <p:nvSpPr>
          <p:cNvPr id="27661" name="object 13"/>
          <p:cNvSpPr>
            <a:spLocks/>
          </p:cNvSpPr>
          <p:nvPr/>
        </p:nvSpPr>
        <p:spPr bwMode="auto">
          <a:xfrm>
            <a:off x="831273" y="5813051"/>
            <a:ext cx="7481455" cy="0"/>
          </a:xfrm>
          <a:custGeom>
            <a:avLst/>
            <a:gdLst>
              <a:gd name="T0" fmla="*/ 0 w 8229600"/>
              <a:gd name="T1" fmla="*/ 8229599 w 8229600"/>
            </a:gdLst>
            <a:ahLst/>
            <a:cxnLst>
              <a:cxn ang="0">
                <a:pos x="T0" y="0"/>
              </a:cxn>
              <a:cxn ang="0">
                <a:pos x="T1" y="0"/>
              </a:cxn>
            </a:cxnLst>
            <a:rect l="0" t="0" r="r" b="b"/>
            <a:pathLst>
              <a:path w="8229600">
                <a:moveTo>
                  <a:pt x="0" y="0"/>
                </a:moveTo>
                <a:lnTo>
                  <a:pt x="8229599" y="0"/>
                </a:lnTo>
              </a:path>
            </a:pathLst>
          </a:custGeom>
          <a:noFill/>
          <a:ln w="14985">
            <a:solidFill>
              <a:srgbClr val="7F7F7F"/>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7662" name="object 14"/>
          <p:cNvSpPr>
            <a:spLocks noChangeArrowheads="1"/>
          </p:cNvSpPr>
          <p:nvPr/>
        </p:nvSpPr>
        <p:spPr bwMode="auto">
          <a:xfrm>
            <a:off x="906319" y="4219015"/>
            <a:ext cx="66386" cy="65835"/>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en-US"/>
          </a:p>
        </p:txBody>
      </p:sp>
      <p:sp>
        <p:nvSpPr>
          <p:cNvPr id="16" name="object 16"/>
          <p:cNvSpPr txBox="1"/>
          <p:nvPr/>
        </p:nvSpPr>
        <p:spPr>
          <a:xfrm>
            <a:off x="17745" y="1113376"/>
            <a:ext cx="6050926" cy="1232389"/>
          </a:xfrm>
          <a:prstGeom prst="rect">
            <a:avLst/>
          </a:prstGeom>
        </p:spPr>
        <p:txBody>
          <a:bodyPr wrap="square" lIns="0" tIns="0" rIns="0" bIns="0">
            <a:spAutoFit/>
          </a:bodyPr>
          <a:lstStyle>
            <a:lvl1pPr marL="12700">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lvl="2" algn="just">
              <a:lnSpc>
                <a:spcPct val="103000"/>
              </a:lnSpc>
              <a:spcBef>
                <a:spcPts val="561"/>
              </a:spcBef>
            </a:pPr>
            <a:r>
              <a:rPr lang="en-US" dirty="0" err="1" smtClean="0">
                <a:solidFill>
                  <a:srgbClr val="FF0000"/>
                </a:solidFill>
                <a:latin typeface="Arial" charset="0"/>
              </a:rPr>
              <a:t>kieuBien</a:t>
            </a:r>
            <a:r>
              <a:rPr lang="en-US" dirty="0" smtClean="0">
                <a:solidFill>
                  <a:srgbClr val="FF0000"/>
                </a:solidFill>
                <a:latin typeface="Times New Roman" pitchFamily="18" charset="0"/>
                <a:cs typeface="Times New Roman" pitchFamily="18" charset="0"/>
              </a:rPr>
              <a:t>  </a:t>
            </a:r>
            <a:r>
              <a:rPr lang="en-US" dirty="0" err="1">
                <a:solidFill>
                  <a:srgbClr val="FF0000"/>
                </a:solidFill>
                <a:latin typeface="Arial" charset="0"/>
              </a:rPr>
              <a:t>tenBien</a:t>
            </a:r>
            <a:r>
              <a:rPr lang="en-US" b="1" dirty="0">
                <a:solidFill>
                  <a:srgbClr val="FF0000"/>
                </a:solidFill>
                <a:latin typeface="Arial" charset="0"/>
              </a:rPr>
              <a:t>;</a:t>
            </a:r>
            <a:r>
              <a:rPr lang="en-US" b="1" dirty="0">
                <a:solidFill>
                  <a:srgbClr val="FF0000"/>
                </a:solidFill>
                <a:latin typeface="Times New Roman" pitchFamily="18" charset="0"/>
                <a:cs typeface="Times New Roman" pitchFamily="18" charset="0"/>
              </a:rPr>
              <a:t> </a:t>
            </a:r>
            <a:endParaRPr lang="en-US" b="1" dirty="0" smtClean="0">
              <a:solidFill>
                <a:srgbClr val="FF0000"/>
              </a:solidFill>
              <a:latin typeface="Times New Roman" pitchFamily="18" charset="0"/>
              <a:cs typeface="Times New Roman" pitchFamily="18" charset="0"/>
            </a:endParaRPr>
          </a:p>
          <a:p>
            <a:pPr lvl="2" algn="just">
              <a:lnSpc>
                <a:spcPct val="103000"/>
              </a:lnSpc>
              <a:spcBef>
                <a:spcPts val="561"/>
              </a:spcBef>
            </a:pPr>
            <a:r>
              <a:rPr lang="en-US" dirty="0" err="1" smtClean="0">
                <a:solidFill>
                  <a:srgbClr val="FF0000"/>
                </a:solidFill>
                <a:latin typeface="Arial" charset="0"/>
              </a:rPr>
              <a:t>tenBien</a:t>
            </a:r>
            <a:r>
              <a:rPr lang="en-US" dirty="0" smtClean="0">
                <a:solidFill>
                  <a:srgbClr val="FF0000"/>
                </a:solidFill>
                <a:latin typeface="Times New Roman" pitchFamily="18" charset="0"/>
                <a:cs typeface="Times New Roman" pitchFamily="18" charset="0"/>
              </a:rPr>
              <a:t> </a:t>
            </a:r>
            <a:r>
              <a:rPr lang="en-US" dirty="0">
                <a:solidFill>
                  <a:srgbClr val="FF0000"/>
                </a:solidFill>
                <a:latin typeface="Arial" charset="0"/>
              </a:rPr>
              <a:t>=</a:t>
            </a:r>
            <a:r>
              <a:rPr lang="en-US" dirty="0">
                <a:solidFill>
                  <a:srgbClr val="FF0000"/>
                </a:solidFill>
                <a:latin typeface="Times New Roman" pitchFamily="18" charset="0"/>
                <a:cs typeface="Times New Roman" pitchFamily="18" charset="0"/>
              </a:rPr>
              <a:t> </a:t>
            </a:r>
            <a:r>
              <a:rPr lang="en-US" dirty="0" err="1">
                <a:solidFill>
                  <a:srgbClr val="FF0000"/>
                </a:solidFill>
                <a:latin typeface="Arial" charset="0"/>
              </a:rPr>
              <a:t>giaTri</a:t>
            </a:r>
            <a:r>
              <a:rPr lang="en-US" b="1" dirty="0">
                <a:solidFill>
                  <a:srgbClr val="FF0000"/>
                </a:solidFill>
                <a:latin typeface="Arial" charset="0"/>
              </a:rPr>
              <a:t>;</a:t>
            </a:r>
            <a:endParaRPr lang="en-US" dirty="0">
              <a:solidFill>
                <a:srgbClr val="FF0000"/>
              </a:solidFill>
              <a:latin typeface="Arial" charset="0"/>
            </a:endParaRPr>
          </a:p>
          <a:p>
            <a:endParaRPr lang="en-US" dirty="0" smtClean="0">
              <a:solidFill>
                <a:srgbClr val="001F5F"/>
              </a:solidFill>
              <a:latin typeface="Arial" charset="0"/>
            </a:endParaRPr>
          </a:p>
          <a:p>
            <a:r>
              <a:rPr lang="en-US" dirty="0" smtClean="0">
                <a:solidFill>
                  <a:srgbClr val="001F5F"/>
                </a:solidFill>
                <a:latin typeface="Arial" charset="0"/>
              </a:rPr>
              <a:t>	</a:t>
            </a:r>
            <a:r>
              <a:rPr lang="en-US" sz="2000" dirty="0" err="1" smtClean="0">
                <a:solidFill>
                  <a:srgbClr val="001F5F"/>
                </a:solidFill>
                <a:latin typeface="Arial" charset="0"/>
              </a:rPr>
              <a:t>int</a:t>
            </a:r>
            <a:r>
              <a:rPr lang="en-US" sz="2000" dirty="0">
                <a:solidFill>
                  <a:srgbClr val="001F5F"/>
                </a:solidFill>
                <a:latin typeface="Times New Roman" pitchFamily="18" charset="0"/>
                <a:cs typeface="Times New Roman" pitchFamily="18" charset="0"/>
              </a:rPr>
              <a:t>	</a:t>
            </a:r>
            <a:r>
              <a:rPr lang="en-US" sz="2000" dirty="0">
                <a:solidFill>
                  <a:srgbClr val="001F5F"/>
                </a:solidFill>
                <a:latin typeface="Arial" charset="0"/>
              </a:rPr>
              <a:t>x;</a:t>
            </a:r>
            <a:endParaRPr lang="en-US" sz="2000" dirty="0">
              <a:latin typeface="Arial" charset="0"/>
            </a:endParaRPr>
          </a:p>
        </p:txBody>
      </p:sp>
      <p:sp>
        <p:nvSpPr>
          <p:cNvPr id="27667" name="object 19"/>
          <p:cNvSpPr>
            <a:spLocks noChangeArrowheads="1"/>
          </p:cNvSpPr>
          <p:nvPr/>
        </p:nvSpPr>
        <p:spPr bwMode="auto">
          <a:xfrm>
            <a:off x="4638387" y="4203607"/>
            <a:ext cx="66386" cy="60231"/>
          </a:xfrm>
          <a:prstGeom prst="rect">
            <a:avLst/>
          </a:prstGeom>
          <a:blipFill dpi="0" rotWithShape="1">
            <a:blip r:embed="rId4"/>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en-US"/>
          </a:p>
        </p:txBody>
      </p:sp>
      <p:sp>
        <p:nvSpPr>
          <p:cNvPr id="20" name="object 20"/>
          <p:cNvSpPr txBox="1"/>
          <p:nvPr/>
        </p:nvSpPr>
        <p:spPr>
          <a:xfrm>
            <a:off x="398901" y="2438400"/>
            <a:ext cx="6454185" cy="2923877"/>
          </a:xfrm>
          <a:prstGeom prst="rect">
            <a:avLst/>
          </a:prstGeom>
        </p:spPr>
        <p:txBody>
          <a:bodyPr wrap="square" lIns="0" tIns="0" rIns="0" bIns="0">
            <a:spAutoFit/>
          </a:bodyPr>
          <a:lstStyle/>
          <a:p>
            <a:pPr marL="384648" fontAlgn="auto">
              <a:lnSpc>
                <a:spcPts val="1570"/>
              </a:lnSpc>
              <a:spcBef>
                <a:spcPts val="0"/>
              </a:spcBef>
              <a:spcAft>
                <a:spcPts val="0"/>
              </a:spcAft>
              <a:defRPr/>
            </a:pPr>
            <a:r>
              <a:rPr lang="en-US" sz="2000" dirty="0" smtClean="0">
                <a:solidFill>
                  <a:srgbClr val="001F5F"/>
                </a:solidFill>
                <a:latin typeface="Times New Roman" pitchFamily="18" charset="0"/>
                <a:cs typeface="Times New Roman" pitchFamily="18" charset="0"/>
              </a:rPr>
              <a:t>	</a:t>
            </a:r>
            <a:r>
              <a:rPr sz="2000" b="1" dirty="0" smtClean="0">
                <a:solidFill>
                  <a:srgbClr val="001F5F"/>
                </a:solidFill>
                <a:latin typeface="Times New Roman" pitchFamily="18" charset="0"/>
                <a:cs typeface="Times New Roman" pitchFamily="18" charset="0"/>
              </a:rPr>
              <a:t>x</a:t>
            </a:r>
            <a:r>
              <a:rPr sz="2000" b="1" spc="22" dirty="0" smtClean="0">
                <a:solidFill>
                  <a:srgbClr val="001F5F"/>
                </a:solidFill>
                <a:latin typeface="Times New Roman" pitchFamily="18" charset="0"/>
                <a:cs typeface="Times New Roman" pitchFamily="18" charset="0"/>
              </a:rPr>
              <a:t> </a:t>
            </a:r>
            <a:r>
              <a:rPr sz="2000" b="1" spc="-9" dirty="0">
                <a:solidFill>
                  <a:srgbClr val="001F5F"/>
                </a:solidFill>
                <a:latin typeface="Times New Roman" pitchFamily="18" charset="0"/>
                <a:cs typeface="Times New Roman" pitchFamily="18" charset="0"/>
              </a:rPr>
              <a:t>=</a:t>
            </a:r>
            <a:r>
              <a:rPr sz="2000" b="1" spc="27" dirty="0">
                <a:solidFill>
                  <a:srgbClr val="001F5F"/>
                </a:solidFill>
                <a:latin typeface="Times New Roman" pitchFamily="18" charset="0"/>
                <a:cs typeface="Times New Roman" pitchFamily="18" charset="0"/>
              </a:rPr>
              <a:t> </a:t>
            </a:r>
            <a:r>
              <a:rPr sz="2000" b="1" dirty="0">
                <a:solidFill>
                  <a:srgbClr val="001F5F"/>
                </a:solidFill>
                <a:latin typeface="Times New Roman" pitchFamily="18" charset="0"/>
                <a:cs typeface="Times New Roman" pitchFamily="18" charset="0"/>
              </a:rPr>
              <a:t>1</a:t>
            </a:r>
            <a:r>
              <a:rPr sz="2000" b="1" spc="-4" dirty="0">
                <a:solidFill>
                  <a:srgbClr val="001F5F"/>
                </a:solidFill>
                <a:latin typeface="Times New Roman" pitchFamily="18" charset="0"/>
                <a:cs typeface="Times New Roman" pitchFamily="18" charset="0"/>
              </a:rPr>
              <a:t>;</a:t>
            </a:r>
            <a:endParaRPr sz="2000" b="1" dirty="0">
              <a:latin typeface="Times New Roman" pitchFamily="18" charset="0"/>
              <a:cs typeface="Times New Roman" pitchFamily="18" charset="0"/>
            </a:endParaRPr>
          </a:p>
          <a:p>
            <a:pPr marL="384648" indent="-373820" fontAlgn="auto">
              <a:lnSpc>
                <a:spcPts val="1678"/>
              </a:lnSpc>
              <a:spcBef>
                <a:spcPts val="0"/>
              </a:spcBef>
              <a:spcAft>
                <a:spcPts val="0"/>
              </a:spcAft>
              <a:defRPr/>
            </a:pPr>
            <a:r>
              <a:rPr sz="2000" spc="-13" dirty="0">
                <a:latin typeface="Times New Roman" pitchFamily="18" charset="0"/>
                <a:cs typeface="Times New Roman" pitchFamily="18" charset="0"/>
              </a:rPr>
              <a:t>Kh</a:t>
            </a:r>
            <a:r>
              <a:rPr sz="2000" spc="-9" dirty="0">
                <a:latin typeface="Times New Roman" pitchFamily="18" charset="0"/>
                <a:cs typeface="Times New Roman" pitchFamily="18" charset="0"/>
              </a:rPr>
              <a:t>ai</a:t>
            </a:r>
            <a:r>
              <a:rPr sz="2000" spc="76" dirty="0">
                <a:latin typeface="Times New Roman" pitchFamily="18" charset="0"/>
                <a:cs typeface="Times New Roman" pitchFamily="18" charset="0"/>
              </a:rPr>
              <a:t> </a:t>
            </a:r>
            <a:r>
              <a:rPr sz="2000" spc="-9" dirty="0">
                <a:latin typeface="Times New Roman" pitchFamily="18" charset="0"/>
                <a:cs typeface="Times New Roman" pitchFamily="18" charset="0"/>
              </a:rPr>
              <a:t>báo</a:t>
            </a:r>
            <a:r>
              <a:rPr sz="2000" spc="85" dirty="0">
                <a:latin typeface="Times New Roman" pitchFamily="18" charset="0"/>
                <a:cs typeface="Times New Roman" pitchFamily="18" charset="0"/>
              </a:rPr>
              <a:t> </a:t>
            </a:r>
            <a:r>
              <a:rPr sz="2000" spc="-13" dirty="0">
                <a:latin typeface="Times New Roman" pitchFamily="18" charset="0"/>
                <a:cs typeface="Times New Roman" pitchFamily="18" charset="0"/>
              </a:rPr>
              <a:t>v</a:t>
            </a:r>
            <a:r>
              <a:rPr sz="2000" spc="-9" dirty="0">
                <a:latin typeface="Times New Roman" pitchFamily="18" charset="0"/>
                <a:cs typeface="Times New Roman" pitchFamily="18" charset="0"/>
              </a:rPr>
              <a:t>à</a:t>
            </a:r>
            <a:r>
              <a:rPr sz="2000" spc="90" dirty="0">
                <a:latin typeface="Times New Roman" pitchFamily="18" charset="0"/>
                <a:cs typeface="Times New Roman" pitchFamily="18" charset="0"/>
              </a:rPr>
              <a:t> </a:t>
            </a:r>
            <a:r>
              <a:rPr sz="2000" spc="-9" dirty="0">
                <a:latin typeface="Times New Roman" pitchFamily="18" charset="0"/>
                <a:cs typeface="Times New Roman" pitchFamily="18" charset="0"/>
              </a:rPr>
              <a:t>gán</a:t>
            </a:r>
            <a:r>
              <a:rPr sz="2000" spc="90" dirty="0">
                <a:latin typeface="Times New Roman" pitchFamily="18" charset="0"/>
                <a:cs typeface="Times New Roman" pitchFamily="18" charset="0"/>
              </a:rPr>
              <a:t> </a:t>
            </a:r>
            <a:r>
              <a:rPr sz="2000" spc="-9" dirty="0">
                <a:latin typeface="Times New Roman" pitchFamily="18" charset="0"/>
                <a:cs typeface="Times New Roman" pitchFamily="18" charset="0"/>
              </a:rPr>
              <a:t>giá</a:t>
            </a:r>
            <a:r>
              <a:rPr sz="2000" spc="81" dirty="0">
                <a:latin typeface="Times New Roman" pitchFamily="18" charset="0"/>
                <a:cs typeface="Times New Roman" pitchFamily="18" charset="0"/>
              </a:rPr>
              <a:t> </a:t>
            </a:r>
            <a:r>
              <a:rPr sz="2000" spc="-18" dirty="0">
                <a:latin typeface="Times New Roman" pitchFamily="18" charset="0"/>
                <a:cs typeface="Times New Roman" pitchFamily="18" charset="0"/>
              </a:rPr>
              <a:t>t</a:t>
            </a:r>
            <a:r>
              <a:rPr sz="2000" spc="-13" dirty="0">
                <a:latin typeface="Times New Roman" pitchFamily="18" charset="0"/>
                <a:cs typeface="Times New Roman" pitchFamily="18" charset="0"/>
              </a:rPr>
              <a:t>r</a:t>
            </a:r>
            <a:r>
              <a:rPr sz="2000" spc="-4" dirty="0">
                <a:latin typeface="Times New Roman" pitchFamily="18" charset="0"/>
                <a:cs typeface="Times New Roman" pitchFamily="18" charset="0"/>
              </a:rPr>
              <a:t>ị</a:t>
            </a:r>
            <a:r>
              <a:rPr sz="2000" spc="99" dirty="0">
                <a:latin typeface="Times New Roman" pitchFamily="18" charset="0"/>
                <a:cs typeface="Times New Roman" pitchFamily="18" charset="0"/>
              </a:rPr>
              <a:t> </a:t>
            </a:r>
            <a:r>
              <a:rPr sz="2000" spc="-18" dirty="0">
                <a:latin typeface="Times New Roman" pitchFamily="18" charset="0"/>
                <a:cs typeface="Times New Roman" pitchFamily="18" charset="0"/>
              </a:rPr>
              <a:t>t</a:t>
            </a:r>
            <a:r>
              <a:rPr sz="2000" spc="-13" dirty="0">
                <a:latin typeface="Times New Roman" pitchFamily="18" charset="0"/>
                <a:cs typeface="Times New Roman" pitchFamily="18" charset="0"/>
              </a:rPr>
              <a:t>rê</a:t>
            </a:r>
            <a:r>
              <a:rPr sz="2000" spc="-9" dirty="0">
                <a:latin typeface="Times New Roman" pitchFamily="18" charset="0"/>
                <a:cs typeface="Times New Roman" pitchFamily="18" charset="0"/>
              </a:rPr>
              <a:t>n</a:t>
            </a:r>
            <a:r>
              <a:rPr sz="2000" spc="90" dirty="0">
                <a:latin typeface="Times New Roman" pitchFamily="18" charset="0"/>
                <a:cs typeface="Times New Roman" pitchFamily="18" charset="0"/>
              </a:rPr>
              <a:t> </a:t>
            </a:r>
            <a:r>
              <a:rPr sz="2000" spc="-13" dirty="0">
                <a:latin typeface="Times New Roman" pitchFamily="18" charset="0"/>
                <a:cs typeface="Times New Roman" pitchFamily="18" charset="0"/>
              </a:rPr>
              <a:t>cùn</a:t>
            </a:r>
            <a:r>
              <a:rPr sz="2000" spc="-9" dirty="0">
                <a:latin typeface="Times New Roman" pitchFamily="18" charset="0"/>
                <a:cs typeface="Times New Roman" pitchFamily="18" charset="0"/>
              </a:rPr>
              <a:t>g</a:t>
            </a:r>
            <a:r>
              <a:rPr sz="2000" spc="94" dirty="0">
                <a:latin typeface="Times New Roman" pitchFamily="18" charset="0"/>
                <a:cs typeface="Times New Roman" pitchFamily="18" charset="0"/>
              </a:rPr>
              <a:t> </a:t>
            </a:r>
            <a:r>
              <a:rPr sz="2000" spc="-9" dirty="0">
                <a:latin typeface="Times New Roman" pitchFamily="18" charset="0"/>
                <a:cs typeface="Times New Roman" pitchFamily="18" charset="0"/>
              </a:rPr>
              <a:t>d</a:t>
            </a:r>
            <a:r>
              <a:rPr sz="2000" spc="-13" dirty="0">
                <a:latin typeface="Times New Roman" pitchFamily="18" charset="0"/>
                <a:cs typeface="Times New Roman" pitchFamily="18" charset="0"/>
              </a:rPr>
              <a:t>òn</a:t>
            </a:r>
            <a:r>
              <a:rPr sz="2000" spc="-9" dirty="0">
                <a:latin typeface="Times New Roman" pitchFamily="18" charset="0"/>
                <a:cs typeface="Times New Roman" pitchFamily="18" charset="0"/>
              </a:rPr>
              <a:t>g</a:t>
            </a:r>
            <a:endParaRPr sz="2000" dirty="0">
              <a:latin typeface="Times New Roman" pitchFamily="18" charset="0"/>
              <a:cs typeface="Times New Roman" pitchFamily="18" charset="0"/>
            </a:endParaRPr>
          </a:p>
          <a:p>
            <a:pPr marL="384648" fontAlgn="auto">
              <a:spcBef>
                <a:spcPts val="633"/>
              </a:spcBef>
              <a:spcAft>
                <a:spcPts val="0"/>
              </a:spcAft>
              <a:tabLst>
                <a:tab pos="1228025" algn="l"/>
              </a:tabLst>
              <a:defRPr/>
            </a:pPr>
            <a:r>
              <a:rPr sz="2000" spc="4" dirty="0">
                <a:solidFill>
                  <a:srgbClr val="001F5F"/>
                </a:solidFill>
                <a:latin typeface="Times New Roman" pitchFamily="18" charset="0"/>
                <a:cs typeface="Times New Roman" pitchFamily="18" charset="0"/>
              </a:rPr>
              <a:t>k</a:t>
            </a:r>
            <a:r>
              <a:rPr sz="2000" dirty="0">
                <a:solidFill>
                  <a:srgbClr val="001F5F"/>
                </a:solidFill>
                <a:latin typeface="Times New Roman" pitchFamily="18" charset="0"/>
                <a:cs typeface="Times New Roman" pitchFamily="18" charset="0"/>
              </a:rPr>
              <a:t>ieu</a:t>
            </a:r>
            <a:r>
              <a:rPr sz="2000" spc="-13" dirty="0">
                <a:solidFill>
                  <a:srgbClr val="001F5F"/>
                </a:solidFill>
                <a:latin typeface="Times New Roman" pitchFamily="18" charset="0"/>
                <a:cs typeface="Times New Roman" pitchFamily="18" charset="0"/>
              </a:rPr>
              <a:t>B</a:t>
            </a:r>
            <a:r>
              <a:rPr sz="2000" dirty="0">
                <a:solidFill>
                  <a:srgbClr val="001F5F"/>
                </a:solidFill>
                <a:latin typeface="Times New Roman" pitchFamily="18" charset="0"/>
                <a:cs typeface="Times New Roman" pitchFamily="18" charset="0"/>
              </a:rPr>
              <a:t>ien	</a:t>
            </a:r>
            <a:r>
              <a:rPr sz="2000" spc="-4" dirty="0">
                <a:solidFill>
                  <a:srgbClr val="001F5F"/>
                </a:solidFill>
                <a:latin typeface="Times New Roman" pitchFamily="18" charset="0"/>
                <a:cs typeface="Times New Roman" pitchFamily="18" charset="0"/>
              </a:rPr>
              <a:t>t</a:t>
            </a:r>
            <a:r>
              <a:rPr sz="2000" dirty="0">
                <a:solidFill>
                  <a:srgbClr val="001F5F"/>
                </a:solidFill>
                <a:latin typeface="Times New Roman" pitchFamily="18" charset="0"/>
                <a:cs typeface="Times New Roman" pitchFamily="18" charset="0"/>
              </a:rPr>
              <a:t>en</a:t>
            </a:r>
            <a:r>
              <a:rPr sz="2000" spc="-13" dirty="0">
                <a:solidFill>
                  <a:srgbClr val="001F5F"/>
                </a:solidFill>
                <a:latin typeface="Times New Roman" pitchFamily="18" charset="0"/>
                <a:cs typeface="Times New Roman" pitchFamily="18" charset="0"/>
              </a:rPr>
              <a:t>B</a:t>
            </a:r>
            <a:r>
              <a:rPr sz="2000" dirty="0">
                <a:solidFill>
                  <a:srgbClr val="001F5F"/>
                </a:solidFill>
                <a:latin typeface="Times New Roman" pitchFamily="18" charset="0"/>
                <a:cs typeface="Times New Roman" pitchFamily="18" charset="0"/>
              </a:rPr>
              <a:t>ien</a:t>
            </a:r>
            <a:r>
              <a:rPr sz="2000" spc="22" dirty="0">
                <a:solidFill>
                  <a:srgbClr val="001F5F"/>
                </a:solidFill>
                <a:latin typeface="Times New Roman" pitchFamily="18" charset="0"/>
                <a:cs typeface="Times New Roman" pitchFamily="18" charset="0"/>
              </a:rPr>
              <a:t> </a:t>
            </a:r>
            <a:r>
              <a:rPr sz="2000" spc="-9" dirty="0">
                <a:solidFill>
                  <a:srgbClr val="001F5F"/>
                </a:solidFill>
                <a:latin typeface="Times New Roman" pitchFamily="18" charset="0"/>
                <a:cs typeface="Times New Roman" pitchFamily="18" charset="0"/>
              </a:rPr>
              <a:t>=</a:t>
            </a:r>
            <a:r>
              <a:rPr sz="2000" spc="27" dirty="0">
                <a:solidFill>
                  <a:srgbClr val="001F5F"/>
                </a:solidFill>
                <a:latin typeface="Times New Roman" pitchFamily="18" charset="0"/>
                <a:cs typeface="Times New Roman" pitchFamily="18" charset="0"/>
              </a:rPr>
              <a:t> </a:t>
            </a:r>
            <a:r>
              <a:rPr sz="2000" dirty="0">
                <a:solidFill>
                  <a:srgbClr val="001F5F"/>
                </a:solidFill>
                <a:latin typeface="Times New Roman" pitchFamily="18" charset="0"/>
                <a:cs typeface="Times New Roman" pitchFamily="18" charset="0"/>
              </a:rPr>
              <a:t>gia</a:t>
            </a:r>
            <a:r>
              <a:rPr sz="2000" spc="-67" dirty="0">
                <a:solidFill>
                  <a:srgbClr val="001F5F"/>
                </a:solidFill>
                <a:latin typeface="Times New Roman" pitchFamily="18" charset="0"/>
                <a:cs typeface="Times New Roman" pitchFamily="18" charset="0"/>
              </a:rPr>
              <a:t>T</a:t>
            </a:r>
            <a:r>
              <a:rPr sz="2000" dirty="0">
                <a:solidFill>
                  <a:srgbClr val="001F5F"/>
                </a:solidFill>
                <a:latin typeface="Times New Roman" pitchFamily="18" charset="0"/>
                <a:cs typeface="Times New Roman" pitchFamily="18" charset="0"/>
              </a:rPr>
              <a:t>ri</a:t>
            </a:r>
            <a:r>
              <a:rPr sz="2000" spc="-4" dirty="0">
                <a:solidFill>
                  <a:srgbClr val="001F5F"/>
                </a:solidFill>
                <a:latin typeface="Times New Roman" pitchFamily="18" charset="0"/>
                <a:cs typeface="Times New Roman" pitchFamily="18" charset="0"/>
              </a:rPr>
              <a:t>;</a:t>
            </a:r>
            <a:endParaRPr sz="2000" dirty="0">
              <a:latin typeface="Times New Roman" pitchFamily="18" charset="0"/>
              <a:cs typeface="Times New Roman" pitchFamily="18" charset="0"/>
            </a:endParaRPr>
          </a:p>
          <a:p>
            <a:pPr fontAlgn="auto">
              <a:spcBef>
                <a:spcPts val="15"/>
              </a:spcBef>
              <a:spcAft>
                <a:spcPts val="0"/>
              </a:spcAft>
              <a:defRPr/>
            </a:pPr>
            <a:endParaRPr sz="2000" dirty="0">
              <a:latin typeface="Times New Roman" pitchFamily="18" charset="0"/>
              <a:cs typeface="Times New Roman" pitchFamily="18" charset="0"/>
            </a:endParaRPr>
          </a:p>
          <a:p>
            <a:pPr marL="384648" fontAlgn="auto">
              <a:spcBef>
                <a:spcPts val="0"/>
              </a:spcBef>
              <a:spcAft>
                <a:spcPts val="0"/>
              </a:spcAft>
              <a:tabLst>
                <a:tab pos="703764" algn="l"/>
              </a:tabLst>
              <a:defRPr/>
            </a:pPr>
            <a:r>
              <a:rPr sz="2000" dirty="0">
                <a:solidFill>
                  <a:srgbClr val="001F5F"/>
                </a:solidFill>
                <a:latin typeface="Times New Roman" pitchFamily="18" charset="0"/>
                <a:cs typeface="Times New Roman" pitchFamily="18" charset="0"/>
              </a:rPr>
              <a:t>in</a:t>
            </a:r>
            <a:r>
              <a:rPr sz="2000" spc="-4" dirty="0">
                <a:solidFill>
                  <a:srgbClr val="001F5F"/>
                </a:solidFill>
                <a:latin typeface="Times New Roman" pitchFamily="18" charset="0"/>
                <a:cs typeface="Times New Roman" pitchFamily="18" charset="0"/>
              </a:rPr>
              <a:t>t	x </a:t>
            </a:r>
            <a:r>
              <a:rPr sz="2000" spc="72" dirty="0">
                <a:solidFill>
                  <a:srgbClr val="001F5F"/>
                </a:solidFill>
                <a:latin typeface="Times New Roman" pitchFamily="18" charset="0"/>
                <a:cs typeface="Times New Roman" pitchFamily="18" charset="0"/>
              </a:rPr>
              <a:t> </a:t>
            </a:r>
            <a:r>
              <a:rPr sz="2000" spc="-9" dirty="0">
                <a:solidFill>
                  <a:srgbClr val="001F5F"/>
                </a:solidFill>
                <a:latin typeface="Times New Roman" pitchFamily="18" charset="0"/>
                <a:cs typeface="Times New Roman" pitchFamily="18" charset="0"/>
              </a:rPr>
              <a:t>=</a:t>
            </a:r>
            <a:r>
              <a:rPr sz="2000" spc="27" dirty="0">
                <a:solidFill>
                  <a:srgbClr val="001F5F"/>
                </a:solidFill>
                <a:latin typeface="Times New Roman" pitchFamily="18" charset="0"/>
                <a:cs typeface="Times New Roman" pitchFamily="18" charset="0"/>
              </a:rPr>
              <a:t> </a:t>
            </a:r>
            <a:r>
              <a:rPr sz="2000" dirty="0" smtClean="0">
                <a:solidFill>
                  <a:srgbClr val="001F5F"/>
                </a:solidFill>
                <a:latin typeface="Times New Roman" pitchFamily="18" charset="0"/>
                <a:cs typeface="Times New Roman" pitchFamily="18" charset="0"/>
              </a:rPr>
              <a:t>1</a:t>
            </a:r>
            <a:r>
              <a:rPr sz="2000" spc="-4" dirty="0" smtClean="0">
                <a:solidFill>
                  <a:srgbClr val="001F5F"/>
                </a:solidFill>
                <a:latin typeface="Times New Roman" pitchFamily="18" charset="0"/>
                <a:cs typeface="Times New Roman" pitchFamily="18" charset="0"/>
              </a:rPr>
              <a:t>;</a:t>
            </a:r>
            <a:endParaRPr sz="2000" dirty="0">
              <a:latin typeface="Times New Roman" pitchFamily="18" charset="0"/>
              <a:cs typeface="Times New Roman" pitchFamily="18" charset="0"/>
            </a:endParaRPr>
          </a:p>
          <a:p>
            <a:pPr marL="11397" fontAlgn="auto">
              <a:spcBef>
                <a:spcPts val="1068"/>
              </a:spcBef>
              <a:spcAft>
                <a:spcPts val="0"/>
              </a:spcAft>
              <a:defRPr/>
            </a:pPr>
            <a:r>
              <a:rPr sz="2000" spc="-13" dirty="0">
                <a:latin typeface="Times New Roman" pitchFamily="18" charset="0"/>
                <a:cs typeface="Times New Roman" pitchFamily="18" charset="0"/>
              </a:rPr>
              <a:t>Kh</a:t>
            </a:r>
            <a:r>
              <a:rPr sz="2000" spc="-9" dirty="0">
                <a:latin typeface="Times New Roman" pitchFamily="18" charset="0"/>
                <a:cs typeface="Times New Roman" pitchFamily="18" charset="0"/>
              </a:rPr>
              <a:t>ai</a:t>
            </a:r>
            <a:r>
              <a:rPr sz="2000" spc="76" dirty="0">
                <a:latin typeface="Times New Roman" pitchFamily="18" charset="0"/>
                <a:cs typeface="Times New Roman" pitchFamily="18" charset="0"/>
              </a:rPr>
              <a:t> </a:t>
            </a:r>
            <a:r>
              <a:rPr sz="2000" spc="-9" dirty="0">
                <a:latin typeface="Times New Roman" pitchFamily="18" charset="0"/>
                <a:cs typeface="Times New Roman" pitchFamily="18" charset="0"/>
              </a:rPr>
              <a:t>báo</a:t>
            </a:r>
            <a:r>
              <a:rPr sz="2000" spc="85" dirty="0">
                <a:latin typeface="Times New Roman" pitchFamily="18" charset="0"/>
                <a:cs typeface="Times New Roman" pitchFamily="18" charset="0"/>
              </a:rPr>
              <a:t> </a:t>
            </a:r>
            <a:r>
              <a:rPr sz="2000" spc="-13" dirty="0">
                <a:latin typeface="Times New Roman" pitchFamily="18" charset="0"/>
                <a:cs typeface="Times New Roman" pitchFamily="18" charset="0"/>
              </a:rPr>
              <a:t>v</a:t>
            </a:r>
            <a:r>
              <a:rPr sz="2000" spc="-9" dirty="0">
                <a:latin typeface="Times New Roman" pitchFamily="18" charset="0"/>
                <a:cs typeface="Times New Roman" pitchFamily="18" charset="0"/>
              </a:rPr>
              <a:t>à</a:t>
            </a:r>
            <a:r>
              <a:rPr sz="2000" spc="90" dirty="0">
                <a:latin typeface="Times New Roman" pitchFamily="18" charset="0"/>
                <a:cs typeface="Times New Roman" pitchFamily="18" charset="0"/>
              </a:rPr>
              <a:t> </a:t>
            </a:r>
            <a:r>
              <a:rPr sz="2000" spc="-13" dirty="0">
                <a:latin typeface="Times New Roman" pitchFamily="18" charset="0"/>
                <a:cs typeface="Times New Roman" pitchFamily="18" charset="0"/>
              </a:rPr>
              <a:t>kh</a:t>
            </a:r>
            <a:r>
              <a:rPr sz="2000" spc="-9" dirty="0">
                <a:latin typeface="Times New Roman" pitchFamily="18" charset="0"/>
                <a:cs typeface="Times New Roman" pitchFamily="18" charset="0"/>
              </a:rPr>
              <a:t>ởi</a:t>
            </a:r>
            <a:r>
              <a:rPr sz="2000" spc="94" dirty="0">
                <a:latin typeface="Times New Roman" pitchFamily="18" charset="0"/>
                <a:cs typeface="Times New Roman" pitchFamily="18" charset="0"/>
              </a:rPr>
              <a:t> </a:t>
            </a:r>
            <a:r>
              <a:rPr sz="2000" spc="-18" dirty="0">
                <a:latin typeface="Times New Roman" pitchFamily="18" charset="0"/>
                <a:cs typeface="Times New Roman" pitchFamily="18" charset="0"/>
              </a:rPr>
              <a:t>t</a:t>
            </a:r>
            <a:r>
              <a:rPr sz="2000" spc="-9" dirty="0">
                <a:latin typeface="Times New Roman" pitchFamily="18" charset="0"/>
                <a:cs typeface="Times New Roman" pitchFamily="18" charset="0"/>
              </a:rPr>
              <a:t>ạo</a:t>
            </a:r>
            <a:r>
              <a:rPr sz="2000" spc="99" dirty="0">
                <a:latin typeface="Times New Roman" pitchFamily="18" charset="0"/>
                <a:cs typeface="Times New Roman" pitchFamily="18" charset="0"/>
              </a:rPr>
              <a:t> </a:t>
            </a:r>
            <a:r>
              <a:rPr sz="2000" spc="-13" dirty="0">
                <a:latin typeface="Times New Roman" pitchFamily="18" charset="0"/>
                <a:cs typeface="Times New Roman" pitchFamily="18" charset="0"/>
              </a:rPr>
              <a:t>h</a:t>
            </a:r>
            <a:r>
              <a:rPr sz="2000" spc="-9" dirty="0">
                <a:latin typeface="Times New Roman" pitchFamily="18" charset="0"/>
                <a:cs typeface="Times New Roman" pitchFamily="18" charset="0"/>
              </a:rPr>
              <a:t>ằ</a:t>
            </a:r>
            <a:r>
              <a:rPr sz="2000" spc="-13" dirty="0">
                <a:latin typeface="Times New Roman" pitchFamily="18" charset="0"/>
                <a:cs typeface="Times New Roman" pitchFamily="18" charset="0"/>
              </a:rPr>
              <a:t>n</a:t>
            </a:r>
            <a:r>
              <a:rPr sz="2000" spc="-9" dirty="0">
                <a:latin typeface="Times New Roman" pitchFamily="18" charset="0"/>
                <a:cs typeface="Times New Roman" pitchFamily="18" charset="0"/>
              </a:rPr>
              <a:t>g</a:t>
            </a:r>
            <a:endParaRPr sz="2000" dirty="0">
              <a:latin typeface="Times New Roman" pitchFamily="18" charset="0"/>
              <a:cs typeface="Times New Roman" pitchFamily="18" charset="0"/>
            </a:endParaRPr>
          </a:p>
          <a:p>
            <a:pPr marL="384648" fontAlgn="auto">
              <a:spcBef>
                <a:spcPts val="974"/>
              </a:spcBef>
              <a:spcAft>
                <a:spcPts val="0"/>
              </a:spcAft>
              <a:tabLst>
                <a:tab pos="979570" algn="l"/>
                <a:tab pos="1825226" algn="l"/>
              </a:tabLst>
              <a:defRPr/>
            </a:pPr>
            <a:r>
              <a:rPr sz="2000" spc="4" dirty="0">
                <a:solidFill>
                  <a:srgbClr val="001F5F"/>
                </a:solidFill>
                <a:latin typeface="Times New Roman" pitchFamily="18" charset="0"/>
                <a:cs typeface="Times New Roman" pitchFamily="18" charset="0"/>
              </a:rPr>
              <a:t>c</a:t>
            </a:r>
            <a:r>
              <a:rPr sz="2000" dirty="0">
                <a:solidFill>
                  <a:srgbClr val="001F5F"/>
                </a:solidFill>
                <a:latin typeface="Times New Roman" pitchFamily="18" charset="0"/>
                <a:cs typeface="Times New Roman" pitchFamily="18" charset="0"/>
              </a:rPr>
              <a:t>on</a:t>
            </a:r>
            <a:r>
              <a:rPr sz="2000" spc="4" dirty="0">
                <a:solidFill>
                  <a:srgbClr val="001F5F"/>
                </a:solidFill>
                <a:latin typeface="Times New Roman" pitchFamily="18" charset="0"/>
                <a:cs typeface="Times New Roman" pitchFamily="18" charset="0"/>
              </a:rPr>
              <a:t>s</a:t>
            </a:r>
            <a:r>
              <a:rPr sz="2000" spc="-4" dirty="0">
                <a:solidFill>
                  <a:srgbClr val="001F5F"/>
                </a:solidFill>
                <a:latin typeface="Times New Roman" pitchFamily="18" charset="0"/>
                <a:cs typeface="Times New Roman" pitchFamily="18" charset="0"/>
              </a:rPr>
              <a:t>t</a:t>
            </a:r>
            <a:r>
              <a:rPr sz="2000" dirty="0">
                <a:solidFill>
                  <a:srgbClr val="001F5F"/>
                </a:solidFill>
                <a:latin typeface="Times New Roman" pitchFamily="18" charset="0"/>
                <a:cs typeface="Times New Roman" pitchFamily="18" charset="0"/>
              </a:rPr>
              <a:t>	</a:t>
            </a:r>
            <a:r>
              <a:rPr sz="2000" spc="4" dirty="0">
                <a:solidFill>
                  <a:srgbClr val="001F5F"/>
                </a:solidFill>
                <a:latin typeface="Times New Roman" pitchFamily="18" charset="0"/>
                <a:cs typeface="Times New Roman" pitchFamily="18" charset="0"/>
              </a:rPr>
              <a:t>k</a:t>
            </a:r>
            <a:r>
              <a:rPr sz="2000" dirty="0">
                <a:solidFill>
                  <a:srgbClr val="001F5F"/>
                </a:solidFill>
                <a:latin typeface="Times New Roman" pitchFamily="18" charset="0"/>
                <a:cs typeface="Times New Roman" pitchFamily="18" charset="0"/>
              </a:rPr>
              <a:t>ieu</a:t>
            </a:r>
            <a:r>
              <a:rPr sz="2000" spc="-13" dirty="0">
                <a:solidFill>
                  <a:srgbClr val="001F5F"/>
                </a:solidFill>
                <a:latin typeface="Times New Roman" pitchFamily="18" charset="0"/>
                <a:cs typeface="Times New Roman" pitchFamily="18" charset="0"/>
              </a:rPr>
              <a:t>B</a:t>
            </a:r>
            <a:r>
              <a:rPr sz="2000" dirty="0">
                <a:solidFill>
                  <a:srgbClr val="001F5F"/>
                </a:solidFill>
                <a:latin typeface="Times New Roman" pitchFamily="18" charset="0"/>
                <a:cs typeface="Times New Roman" pitchFamily="18" charset="0"/>
              </a:rPr>
              <a:t>ien	</a:t>
            </a:r>
            <a:r>
              <a:rPr sz="2000" spc="-4" dirty="0">
                <a:solidFill>
                  <a:srgbClr val="001F5F"/>
                </a:solidFill>
                <a:latin typeface="Times New Roman" pitchFamily="18" charset="0"/>
                <a:cs typeface="Times New Roman" pitchFamily="18" charset="0"/>
              </a:rPr>
              <a:t>t</a:t>
            </a:r>
            <a:r>
              <a:rPr sz="2000" dirty="0">
                <a:solidFill>
                  <a:srgbClr val="001F5F"/>
                </a:solidFill>
                <a:latin typeface="Times New Roman" pitchFamily="18" charset="0"/>
                <a:cs typeface="Times New Roman" pitchFamily="18" charset="0"/>
              </a:rPr>
              <a:t>en</a:t>
            </a:r>
            <a:r>
              <a:rPr sz="2000" spc="-4" dirty="0">
                <a:solidFill>
                  <a:srgbClr val="001F5F"/>
                </a:solidFill>
                <a:latin typeface="Times New Roman" pitchFamily="18" charset="0"/>
                <a:cs typeface="Times New Roman" pitchFamily="18" charset="0"/>
              </a:rPr>
              <a:t>H</a:t>
            </a:r>
            <a:r>
              <a:rPr sz="2000" dirty="0">
                <a:solidFill>
                  <a:srgbClr val="001F5F"/>
                </a:solidFill>
                <a:latin typeface="Times New Roman" pitchFamily="18" charset="0"/>
                <a:cs typeface="Times New Roman" pitchFamily="18" charset="0"/>
              </a:rPr>
              <a:t>ang </a:t>
            </a:r>
            <a:r>
              <a:rPr sz="2000" spc="58" dirty="0">
                <a:solidFill>
                  <a:srgbClr val="001F5F"/>
                </a:solidFill>
                <a:latin typeface="Times New Roman" pitchFamily="18" charset="0"/>
                <a:cs typeface="Times New Roman" pitchFamily="18" charset="0"/>
              </a:rPr>
              <a:t> </a:t>
            </a:r>
            <a:r>
              <a:rPr sz="2000" spc="-9" dirty="0">
                <a:solidFill>
                  <a:srgbClr val="001F5F"/>
                </a:solidFill>
                <a:latin typeface="Times New Roman" pitchFamily="18" charset="0"/>
                <a:cs typeface="Times New Roman" pitchFamily="18" charset="0"/>
              </a:rPr>
              <a:t>=</a:t>
            </a:r>
            <a:r>
              <a:rPr sz="2000" dirty="0">
                <a:solidFill>
                  <a:srgbClr val="001F5F"/>
                </a:solidFill>
                <a:latin typeface="Times New Roman" pitchFamily="18" charset="0"/>
                <a:cs typeface="Times New Roman" pitchFamily="18" charset="0"/>
              </a:rPr>
              <a:t> </a:t>
            </a:r>
            <a:r>
              <a:rPr sz="2000" spc="54" dirty="0">
                <a:solidFill>
                  <a:srgbClr val="001F5F"/>
                </a:solidFill>
                <a:latin typeface="Times New Roman" pitchFamily="18" charset="0"/>
                <a:cs typeface="Times New Roman" pitchFamily="18" charset="0"/>
              </a:rPr>
              <a:t> </a:t>
            </a:r>
            <a:r>
              <a:rPr sz="2000" dirty="0">
                <a:solidFill>
                  <a:srgbClr val="001F5F"/>
                </a:solidFill>
                <a:latin typeface="Times New Roman" pitchFamily="18" charset="0"/>
                <a:cs typeface="Times New Roman" pitchFamily="18" charset="0"/>
              </a:rPr>
              <a:t>gia</a:t>
            </a:r>
            <a:r>
              <a:rPr sz="2000" spc="-67" dirty="0">
                <a:solidFill>
                  <a:srgbClr val="001F5F"/>
                </a:solidFill>
                <a:latin typeface="Times New Roman" pitchFamily="18" charset="0"/>
                <a:cs typeface="Times New Roman" pitchFamily="18" charset="0"/>
              </a:rPr>
              <a:t>T</a:t>
            </a:r>
            <a:r>
              <a:rPr sz="2000" dirty="0">
                <a:solidFill>
                  <a:srgbClr val="001F5F"/>
                </a:solidFill>
                <a:latin typeface="Times New Roman" pitchFamily="18" charset="0"/>
                <a:cs typeface="Times New Roman" pitchFamily="18" charset="0"/>
              </a:rPr>
              <a:t>ri</a:t>
            </a:r>
            <a:r>
              <a:rPr sz="2000" spc="-4" dirty="0">
                <a:solidFill>
                  <a:srgbClr val="001F5F"/>
                </a:solidFill>
                <a:latin typeface="Times New Roman" pitchFamily="18" charset="0"/>
                <a:cs typeface="Times New Roman" pitchFamily="18" charset="0"/>
              </a:rPr>
              <a:t>;</a:t>
            </a:r>
            <a:endParaRPr sz="2000" dirty="0">
              <a:latin typeface="Times New Roman" pitchFamily="18" charset="0"/>
              <a:cs typeface="Times New Roman" pitchFamily="18" charset="0"/>
            </a:endParaRPr>
          </a:p>
          <a:p>
            <a:pPr fontAlgn="auto">
              <a:spcBef>
                <a:spcPts val="15"/>
              </a:spcBef>
              <a:spcAft>
                <a:spcPts val="0"/>
              </a:spcAft>
              <a:defRPr/>
            </a:pPr>
            <a:endParaRPr sz="2000" dirty="0">
              <a:latin typeface="Times New Roman" pitchFamily="18" charset="0"/>
              <a:cs typeface="Times New Roman" pitchFamily="18" charset="0"/>
            </a:endParaRPr>
          </a:p>
          <a:p>
            <a:pPr marL="384648" fontAlgn="auto">
              <a:spcBef>
                <a:spcPts val="0"/>
              </a:spcBef>
              <a:spcAft>
                <a:spcPts val="0"/>
              </a:spcAft>
              <a:tabLst>
                <a:tab pos="979570" algn="l"/>
                <a:tab pos="1348263" algn="l"/>
                <a:tab pos="1573353" algn="l"/>
              </a:tabLst>
              <a:defRPr/>
            </a:pPr>
            <a:r>
              <a:rPr sz="2000" spc="4" dirty="0">
                <a:solidFill>
                  <a:srgbClr val="001F5F"/>
                </a:solidFill>
                <a:latin typeface="Times New Roman" pitchFamily="18" charset="0"/>
                <a:cs typeface="Times New Roman" pitchFamily="18" charset="0"/>
              </a:rPr>
              <a:t>c</a:t>
            </a:r>
            <a:r>
              <a:rPr sz="2000" dirty="0">
                <a:solidFill>
                  <a:srgbClr val="001F5F"/>
                </a:solidFill>
                <a:latin typeface="Times New Roman" pitchFamily="18" charset="0"/>
                <a:cs typeface="Times New Roman" pitchFamily="18" charset="0"/>
              </a:rPr>
              <a:t>on</a:t>
            </a:r>
            <a:r>
              <a:rPr sz="2000" spc="4" dirty="0">
                <a:solidFill>
                  <a:srgbClr val="001F5F"/>
                </a:solidFill>
                <a:latin typeface="Times New Roman" pitchFamily="18" charset="0"/>
                <a:cs typeface="Times New Roman" pitchFamily="18" charset="0"/>
              </a:rPr>
              <a:t>s</a:t>
            </a:r>
            <a:r>
              <a:rPr sz="2000" spc="-4" dirty="0">
                <a:solidFill>
                  <a:srgbClr val="001F5F"/>
                </a:solidFill>
                <a:latin typeface="Times New Roman" pitchFamily="18" charset="0"/>
                <a:cs typeface="Times New Roman" pitchFamily="18" charset="0"/>
              </a:rPr>
              <a:t>t</a:t>
            </a:r>
            <a:r>
              <a:rPr sz="2000" dirty="0">
                <a:solidFill>
                  <a:srgbClr val="001F5F"/>
                </a:solidFill>
                <a:latin typeface="Times New Roman" pitchFamily="18" charset="0"/>
                <a:cs typeface="Times New Roman" pitchFamily="18" charset="0"/>
              </a:rPr>
              <a:t>	in</a:t>
            </a:r>
            <a:r>
              <a:rPr sz="2000" spc="-4" dirty="0">
                <a:solidFill>
                  <a:srgbClr val="001F5F"/>
                </a:solidFill>
                <a:latin typeface="Times New Roman" pitchFamily="18" charset="0"/>
                <a:cs typeface="Times New Roman" pitchFamily="18" charset="0"/>
              </a:rPr>
              <a:t>t</a:t>
            </a:r>
            <a:r>
              <a:rPr sz="2000" dirty="0">
                <a:solidFill>
                  <a:srgbClr val="001F5F"/>
                </a:solidFill>
                <a:latin typeface="Times New Roman" pitchFamily="18" charset="0"/>
                <a:cs typeface="Times New Roman" pitchFamily="18" charset="0"/>
              </a:rPr>
              <a:t>	x	</a:t>
            </a:r>
            <a:r>
              <a:rPr sz="2000" spc="-9" dirty="0">
                <a:solidFill>
                  <a:srgbClr val="001F5F"/>
                </a:solidFill>
                <a:latin typeface="Times New Roman" pitchFamily="18" charset="0"/>
                <a:cs typeface="Times New Roman" pitchFamily="18" charset="0"/>
              </a:rPr>
              <a:t>=</a:t>
            </a:r>
            <a:r>
              <a:rPr sz="2000" spc="27" dirty="0">
                <a:solidFill>
                  <a:srgbClr val="001F5F"/>
                </a:solidFill>
                <a:latin typeface="Times New Roman" pitchFamily="18" charset="0"/>
                <a:cs typeface="Times New Roman" pitchFamily="18" charset="0"/>
              </a:rPr>
              <a:t> </a:t>
            </a:r>
            <a:r>
              <a:rPr sz="2000" dirty="0">
                <a:solidFill>
                  <a:srgbClr val="001F5F"/>
                </a:solidFill>
                <a:latin typeface="Times New Roman" pitchFamily="18" charset="0"/>
                <a:cs typeface="Times New Roman" pitchFamily="18" charset="0"/>
              </a:rPr>
              <a:t>5</a:t>
            </a:r>
            <a:r>
              <a:rPr sz="2000" spc="-4" dirty="0">
                <a:solidFill>
                  <a:srgbClr val="001F5F"/>
                </a:solidFill>
                <a:latin typeface="Times New Roman" pitchFamily="18" charset="0"/>
                <a:cs typeface="Times New Roman" pitchFamily="18" charset="0"/>
              </a:rPr>
              <a:t>;</a:t>
            </a:r>
            <a:endParaRPr sz="2000" dirty="0">
              <a:latin typeface="Times New Roman" pitchFamily="18" charset="0"/>
              <a:cs typeface="Times New Roman" pitchFamily="18" charset="0"/>
            </a:endParaRPr>
          </a:p>
        </p:txBody>
      </p:sp>
      <p:sp>
        <p:nvSpPr>
          <p:cNvPr id="21" name="object 21"/>
          <p:cNvSpPr txBox="1"/>
          <p:nvPr/>
        </p:nvSpPr>
        <p:spPr>
          <a:xfrm>
            <a:off x="4761260" y="1497492"/>
            <a:ext cx="4121296" cy="215444"/>
          </a:xfrm>
          <a:prstGeom prst="rect">
            <a:avLst/>
          </a:prstGeom>
        </p:spPr>
        <p:txBody>
          <a:bodyPr wrap="square" lIns="0" tIns="0" rIns="0" bIns="0">
            <a:spAutoFit/>
          </a:bodyPr>
          <a:lstStyle>
            <a:lvl1pPr marL="150813" indent="-138113">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US" sz="1400" b="1" dirty="0" err="1">
                <a:solidFill>
                  <a:srgbClr val="6F2F9F"/>
                </a:solidFill>
                <a:cs typeface="Calibri" pitchFamily="34" charset="0"/>
              </a:rPr>
              <a:t>Sau</a:t>
            </a:r>
            <a:r>
              <a:rPr lang="en-US" sz="1400" b="1" dirty="0">
                <a:solidFill>
                  <a:srgbClr val="6F2F9F"/>
                </a:solidFill>
                <a:cs typeface="Calibri" pitchFamily="34" charset="0"/>
              </a:rPr>
              <a:t> </a:t>
            </a:r>
            <a:r>
              <a:rPr lang="en-US" sz="1400" b="1" dirty="0" err="1">
                <a:solidFill>
                  <a:srgbClr val="6F2F9F"/>
                </a:solidFill>
                <a:cs typeface="Calibri" pitchFamily="34" charset="0"/>
              </a:rPr>
              <a:t>m</a:t>
            </a:r>
            <a:r>
              <a:rPr lang="en-US" sz="1400" b="1" dirty="0" err="1">
                <a:solidFill>
                  <a:srgbClr val="6F2F9F"/>
                </a:solidFill>
                <a:latin typeface="Arial" charset="0"/>
              </a:rPr>
              <a:t>ỗ</a:t>
            </a:r>
            <a:r>
              <a:rPr lang="en-US" sz="1400" b="1" dirty="0" err="1">
                <a:solidFill>
                  <a:srgbClr val="6F2F9F"/>
                </a:solidFill>
                <a:cs typeface="Calibri" pitchFamily="34" charset="0"/>
              </a:rPr>
              <a:t>i</a:t>
            </a:r>
            <a:r>
              <a:rPr lang="en-US" sz="1400" b="1" dirty="0">
                <a:solidFill>
                  <a:srgbClr val="6F2F9F"/>
                </a:solidFill>
                <a:cs typeface="Calibri" pitchFamily="34" charset="0"/>
              </a:rPr>
              <a:t> </a:t>
            </a:r>
            <a:r>
              <a:rPr lang="en-US" sz="1400" b="1" dirty="0" err="1">
                <a:solidFill>
                  <a:srgbClr val="6F2F9F"/>
                </a:solidFill>
                <a:cs typeface="Calibri" pitchFamily="34" charset="0"/>
              </a:rPr>
              <a:t>câu</a:t>
            </a:r>
            <a:r>
              <a:rPr lang="en-US" sz="1400" b="1" dirty="0">
                <a:solidFill>
                  <a:srgbClr val="6F2F9F"/>
                </a:solidFill>
                <a:cs typeface="Calibri" pitchFamily="34" charset="0"/>
              </a:rPr>
              <a:t> </a:t>
            </a:r>
            <a:r>
              <a:rPr lang="en-US" sz="1400" b="1" dirty="0" err="1">
                <a:solidFill>
                  <a:srgbClr val="6F2F9F"/>
                </a:solidFill>
                <a:cs typeface="Calibri" pitchFamily="34" charset="0"/>
              </a:rPr>
              <a:t>l</a:t>
            </a:r>
            <a:r>
              <a:rPr lang="en-US" sz="1400" b="1" dirty="0" err="1">
                <a:solidFill>
                  <a:srgbClr val="6F2F9F"/>
                </a:solidFill>
                <a:latin typeface="Arial" charset="0"/>
              </a:rPr>
              <a:t>ệ</a:t>
            </a:r>
            <a:r>
              <a:rPr lang="en-US" sz="1400" b="1" dirty="0" err="1">
                <a:solidFill>
                  <a:srgbClr val="6F2F9F"/>
                </a:solidFill>
                <a:cs typeface="Calibri" pitchFamily="34" charset="0"/>
              </a:rPr>
              <a:t>nh</a:t>
            </a:r>
            <a:r>
              <a:rPr lang="en-US" sz="1400" b="1" dirty="0">
                <a:solidFill>
                  <a:srgbClr val="6F2F9F"/>
                </a:solidFill>
                <a:cs typeface="Calibri" pitchFamily="34" charset="0"/>
              </a:rPr>
              <a:t> </a:t>
            </a:r>
            <a:r>
              <a:rPr lang="en-US" sz="1400" b="1" dirty="0" err="1">
                <a:solidFill>
                  <a:srgbClr val="6F2F9F"/>
                </a:solidFill>
                <a:cs typeface="Calibri" pitchFamily="34" charset="0"/>
              </a:rPr>
              <a:t>đ</a:t>
            </a:r>
            <a:r>
              <a:rPr lang="en-US" sz="1400" b="1" dirty="0" err="1">
                <a:solidFill>
                  <a:srgbClr val="6F2F9F"/>
                </a:solidFill>
                <a:latin typeface="Arial" charset="0"/>
              </a:rPr>
              <a:t>ề</a:t>
            </a:r>
            <a:r>
              <a:rPr lang="en-US" sz="1400" b="1" dirty="0" err="1">
                <a:solidFill>
                  <a:srgbClr val="6F2F9F"/>
                </a:solidFill>
                <a:cs typeface="Calibri" pitchFamily="34" charset="0"/>
              </a:rPr>
              <a:t>u</a:t>
            </a:r>
            <a:r>
              <a:rPr lang="en-US" sz="1400" b="1" dirty="0">
                <a:solidFill>
                  <a:srgbClr val="6F2F9F"/>
                </a:solidFill>
                <a:cs typeface="Calibri" pitchFamily="34" charset="0"/>
              </a:rPr>
              <a:t> </a:t>
            </a:r>
            <a:r>
              <a:rPr lang="en-US" sz="1400" b="1" dirty="0" err="1">
                <a:solidFill>
                  <a:srgbClr val="6F2F9F"/>
                </a:solidFill>
                <a:cs typeface="Calibri" pitchFamily="34" charset="0"/>
              </a:rPr>
              <a:t>có</a:t>
            </a:r>
            <a:r>
              <a:rPr lang="en-US" sz="1400" b="1" dirty="0">
                <a:solidFill>
                  <a:srgbClr val="6F2F9F"/>
                </a:solidFill>
                <a:cs typeface="Calibri" pitchFamily="34" charset="0"/>
              </a:rPr>
              <a:t> </a:t>
            </a:r>
            <a:r>
              <a:rPr lang="en-US" sz="1400" b="1" dirty="0" err="1">
                <a:solidFill>
                  <a:srgbClr val="6F2F9F"/>
                </a:solidFill>
                <a:cs typeface="Calibri" pitchFamily="34" charset="0"/>
              </a:rPr>
              <a:t>d</a:t>
            </a:r>
            <a:r>
              <a:rPr lang="en-US" sz="1400" b="1" dirty="0" err="1">
                <a:solidFill>
                  <a:srgbClr val="6F2F9F"/>
                </a:solidFill>
                <a:latin typeface="Arial" charset="0"/>
              </a:rPr>
              <a:t>ấ</a:t>
            </a:r>
            <a:r>
              <a:rPr lang="en-US" sz="1400" b="1" dirty="0" err="1">
                <a:solidFill>
                  <a:srgbClr val="6F2F9F"/>
                </a:solidFill>
                <a:cs typeface="Calibri" pitchFamily="34" charset="0"/>
              </a:rPr>
              <a:t>u</a:t>
            </a:r>
            <a:r>
              <a:rPr lang="en-US" sz="1400" b="1" dirty="0">
                <a:solidFill>
                  <a:srgbClr val="6F2F9F"/>
                </a:solidFill>
                <a:cs typeface="Calibri" pitchFamily="34" charset="0"/>
              </a:rPr>
              <a:t> </a:t>
            </a:r>
            <a:r>
              <a:rPr lang="en-US" sz="1400" b="1" dirty="0" err="1">
                <a:solidFill>
                  <a:srgbClr val="6F2F9F"/>
                </a:solidFill>
                <a:cs typeface="Calibri" pitchFamily="34" charset="0"/>
              </a:rPr>
              <a:t>ch</a:t>
            </a:r>
            <a:r>
              <a:rPr lang="en-US" sz="1400" b="1" dirty="0" err="1">
                <a:solidFill>
                  <a:srgbClr val="6F2F9F"/>
                </a:solidFill>
                <a:latin typeface="Arial" charset="0"/>
              </a:rPr>
              <a:t>ấ</a:t>
            </a:r>
            <a:r>
              <a:rPr lang="en-US" sz="1400" b="1" dirty="0" err="1">
                <a:solidFill>
                  <a:srgbClr val="6F2F9F"/>
                </a:solidFill>
                <a:cs typeface="Calibri" pitchFamily="34" charset="0"/>
              </a:rPr>
              <a:t>m</a:t>
            </a:r>
            <a:r>
              <a:rPr lang="en-US" sz="1400" b="1" dirty="0">
                <a:solidFill>
                  <a:srgbClr val="6F2F9F"/>
                </a:solidFill>
                <a:cs typeface="Calibri" pitchFamily="34" charset="0"/>
              </a:rPr>
              <a:t> </a:t>
            </a:r>
            <a:r>
              <a:rPr lang="en-US" sz="1400" b="1" dirty="0" err="1">
                <a:solidFill>
                  <a:srgbClr val="6F2F9F"/>
                </a:solidFill>
                <a:cs typeface="Calibri" pitchFamily="34" charset="0"/>
              </a:rPr>
              <a:t>ph</a:t>
            </a:r>
            <a:r>
              <a:rPr lang="en-US" sz="1400" b="1" dirty="0" err="1">
                <a:solidFill>
                  <a:srgbClr val="6F2F9F"/>
                </a:solidFill>
                <a:latin typeface="Arial" charset="0"/>
              </a:rPr>
              <a:t>ẩ</a:t>
            </a:r>
            <a:r>
              <a:rPr lang="en-US" sz="1400" b="1" dirty="0" err="1">
                <a:solidFill>
                  <a:srgbClr val="6F2F9F"/>
                </a:solidFill>
                <a:cs typeface="Calibri" pitchFamily="34" charset="0"/>
              </a:rPr>
              <a:t>y</a:t>
            </a:r>
            <a:endParaRPr lang="en-US" sz="1400" dirty="0">
              <a:cs typeface="Calibri" pitchFamily="34" charset="0"/>
            </a:endParaRPr>
          </a:p>
        </p:txBody>
      </p:sp>
      <p:sp>
        <p:nvSpPr>
          <p:cNvPr id="26" name="object 26"/>
          <p:cNvSpPr>
            <a:spLocks noGrp="1"/>
          </p:cNvSpPr>
          <p:nvPr>
            <p:ph type="ftr" sz="quarter" idx="11"/>
          </p:nvPr>
        </p:nvSpPr>
        <p:spPr/>
        <p:txBody>
          <a:bodyPr vert="horz" rtlCol="0"/>
          <a:lstStyle/>
          <a:p>
            <a:pPr>
              <a:defRPr/>
            </a:pPr>
            <a:r>
              <a:t>L</a:t>
            </a:r>
            <a:r>
              <a:rPr spc="-18"/>
              <a:t>à</a:t>
            </a:r>
            <a:r>
              <a:t>m</a:t>
            </a:r>
            <a:r>
              <a:rPr spc="63">
                <a:latin typeface="Times New Roman"/>
                <a:cs typeface="Times New Roman"/>
              </a:rPr>
              <a:t> </a:t>
            </a:r>
            <a:r>
              <a:rPr spc="-13"/>
              <a:t>q</a:t>
            </a:r>
            <a:r>
              <a:t>uen</a:t>
            </a:r>
            <a:r>
              <a:rPr spc="72">
                <a:latin typeface="Times New Roman"/>
                <a:cs typeface="Times New Roman"/>
              </a:rPr>
              <a:t> </a:t>
            </a:r>
            <a:r>
              <a:t>v</a:t>
            </a:r>
            <a:r>
              <a:rPr spc="-13"/>
              <a:t>ớ</a:t>
            </a:r>
            <a:r>
              <a:rPr spc="-4"/>
              <a:t>i</a:t>
            </a:r>
            <a:r>
              <a:rPr spc="63">
                <a:latin typeface="Times New Roman"/>
                <a:cs typeface="Times New Roman"/>
              </a:rPr>
              <a:t> </a:t>
            </a:r>
            <a:r>
              <a:rPr spc="-13"/>
              <a:t>C</a:t>
            </a:r>
            <a:r>
              <a:t>#</a:t>
            </a:r>
          </a:p>
        </p:txBody>
      </p:sp>
      <p:sp>
        <p:nvSpPr>
          <p:cNvPr id="27" name="object 27"/>
          <p:cNvSpPr>
            <a:spLocks noGrp="1"/>
          </p:cNvSpPr>
          <p:nvPr>
            <p:ph type="sldNum" sz="quarter" idx="12"/>
          </p:nvPr>
        </p:nvSpPr>
        <p:spPr/>
        <p:txBody>
          <a:bodyPr vert="horz" rtlCol="0"/>
          <a:lstStyle/>
          <a:p>
            <a:pPr marL="23934">
              <a:defRPr/>
            </a:pPr>
            <a:fld id="{37F46BA2-014D-4708-951E-751FB1AB7010}" type="slidenum">
              <a:rPr/>
              <a:pPr marL="23934">
                <a:defRPr/>
              </a:pPr>
              <a:t>6</a:t>
            </a:fld>
            <a:endParaRPr/>
          </a:p>
        </p:txBody>
      </p:sp>
      <p:sp>
        <p:nvSpPr>
          <p:cNvPr id="6" name="Title 5"/>
          <p:cNvSpPr>
            <a:spLocks noGrp="1"/>
          </p:cNvSpPr>
          <p:nvPr>
            <p:ph type="title"/>
          </p:nvPr>
        </p:nvSpPr>
        <p:spPr>
          <a:xfrm>
            <a:off x="609600" y="34291"/>
            <a:ext cx="8763000" cy="803910"/>
          </a:xfrm>
        </p:spPr>
        <p:txBody>
          <a:bodyPr>
            <a:normAutofit fontScale="90000"/>
          </a:bodyPr>
          <a:lstStyle/>
          <a:p>
            <a:r>
              <a:rPr lang="en-US" dirty="0" err="1" smtClean="0"/>
              <a:t>Khai</a:t>
            </a:r>
            <a:r>
              <a:rPr lang="en-US" dirty="0" smtClean="0"/>
              <a:t> </a:t>
            </a:r>
            <a:r>
              <a:rPr lang="en-US" dirty="0" err="1" smtClean="0"/>
              <a:t>báo</a:t>
            </a:r>
            <a:r>
              <a:rPr lang="en-US" dirty="0" smtClean="0"/>
              <a:t> </a:t>
            </a:r>
            <a:r>
              <a:rPr lang="en-US" dirty="0" err="1" smtClean="0"/>
              <a:t>và</a:t>
            </a:r>
            <a:r>
              <a:rPr lang="en-US" dirty="0" smtClean="0"/>
              <a:t> </a:t>
            </a:r>
            <a:r>
              <a:rPr lang="en-US" dirty="0" err="1" smtClean="0"/>
              <a:t>khởi</a:t>
            </a:r>
            <a:r>
              <a:rPr lang="en-US" dirty="0" smtClean="0"/>
              <a:t> </a:t>
            </a:r>
            <a:r>
              <a:rPr lang="en-US" dirty="0" err="1" smtClean="0"/>
              <a:t>tạo</a:t>
            </a:r>
            <a:r>
              <a:rPr lang="en-US" dirty="0" smtClean="0"/>
              <a:t> </a:t>
            </a:r>
            <a:r>
              <a:rPr lang="en-US" dirty="0" err="1" smtClean="0"/>
              <a:t>biến</a:t>
            </a:r>
            <a:r>
              <a:rPr lang="en-US" dirty="0" smtClean="0"/>
              <a:t> </a:t>
            </a:r>
            <a:r>
              <a:rPr lang="en-US" dirty="0" err="1" smtClean="0"/>
              <a:t>kiểu</a:t>
            </a:r>
            <a:r>
              <a:rPr lang="en-US" dirty="0" smtClean="0"/>
              <a:t> </a:t>
            </a:r>
            <a:r>
              <a:rPr lang="en-US" dirty="0" err="1" smtClean="0"/>
              <a:t>giá</a:t>
            </a:r>
            <a:r>
              <a:rPr lang="en-US" dirty="0" smtClean="0"/>
              <a:t> </a:t>
            </a:r>
            <a:r>
              <a:rPr lang="en-US" dirty="0" err="1" smtClean="0"/>
              <a:t>trị</a:t>
            </a:r>
            <a:endParaRPr lang="en-US" dirty="0"/>
          </a:p>
        </p:txBody>
      </p:sp>
    </p:spTree>
    <p:extLst>
      <p:ext uri="{BB962C8B-B14F-4D97-AF65-F5344CB8AC3E}">
        <p14:creationId xmlns:p14="http://schemas.microsoft.com/office/powerpoint/2010/main" val="3910434963"/>
      </p:ext>
    </p:extLst>
  </p:cSld>
  <p:clrMapOvr>
    <a:masterClrMapping/>
  </p:clrMapOvr>
  <p:transition spd="slow">
    <p:push dir="u"/>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990600"/>
            <a:ext cx="8305800" cy="4381501"/>
          </a:xfrm>
        </p:spPr>
        <p:txBody>
          <a:bodyPr>
            <a:normAutofit fontScale="92500" lnSpcReduction="20000"/>
          </a:bodyPr>
          <a:lstStyle/>
          <a:p>
            <a:r>
              <a:rPr lang="en-US" smtClean="0">
                <a:latin typeface="+mn-lt"/>
              </a:rPr>
              <a:t>ArrayList aItem = myDIC[“Home”];</a:t>
            </a:r>
          </a:p>
          <a:p>
            <a:r>
              <a:rPr lang="en-US" smtClean="0">
                <a:solidFill>
                  <a:srgbClr val="FF0000"/>
                </a:solidFill>
                <a:latin typeface="+mn-lt"/>
              </a:rPr>
              <a:t>KeyValuePair&lt;Tkey, TValue&gt;:</a:t>
            </a:r>
            <a:r>
              <a:rPr lang="en-US" smtClean="0">
                <a:latin typeface="+mn-lt"/>
              </a:rPr>
              <a:t> Xác định một cặp khóa/ giá trị có thể thiết lập hoặc lấy ra</a:t>
            </a:r>
          </a:p>
          <a:p>
            <a:pPr marL="457200" lvl="1" indent="0">
              <a:buNone/>
            </a:pPr>
            <a:r>
              <a:rPr lang="en-US">
                <a:latin typeface="+mn-lt"/>
              </a:rPr>
              <a:t>f</a:t>
            </a:r>
            <a:r>
              <a:rPr lang="en-US" smtClean="0">
                <a:latin typeface="+mn-lt"/>
              </a:rPr>
              <a:t>oreach(KeyValuePair&lt;string, ArrayList&gt;item in myDIC)</a:t>
            </a:r>
          </a:p>
          <a:p>
            <a:pPr marL="457200" lvl="1" indent="0">
              <a:buNone/>
            </a:pPr>
            <a:r>
              <a:rPr lang="en-US" smtClean="0">
                <a:latin typeface="+mn-lt"/>
              </a:rPr>
              <a:t>{</a:t>
            </a:r>
          </a:p>
          <a:p>
            <a:pPr marL="914400" lvl="2" indent="0">
              <a:buNone/>
            </a:pPr>
            <a:r>
              <a:rPr lang="en-US" smtClean="0">
                <a:latin typeface="+mn-lt"/>
              </a:rPr>
              <a:t>string strkey = item.Key;</a:t>
            </a:r>
          </a:p>
          <a:p>
            <a:pPr marL="914400" lvl="2" indent="0">
              <a:buNone/>
            </a:pPr>
            <a:r>
              <a:rPr lang="en-US" smtClean="0">
                <a:latin typeface="+mn-lt"/>
              </a:rPr>
              <a:t>ArrayList arrValue = item.Value;</a:t>
            </a:r>
            <a:endParaRPr lang="en-US">
              <a:latin typeface="+mn-lt"/>
            </a:endParaRPr>
          </a:p>
          <a:p>
            <a:pPr marL="914400" lvl="2" indent="0">
              <a:buNone/>
            </a:pPr>
            <a:endParaRPr lang="en-US" smtClean="0">
              <a:latin typeface="+mn-lt"/>
            </a:endParaRPr>
          </a:p>
          <a:p>
            <a:pPr marL="457200" lvl="1" indent="0">
              <a:buNone/>
            </a:pPr>
            <a:r>
              <a:rPr lang="en-US" smtClean="0">
                <a:latin typeface="+mn-lt"/>
              </a:rPr>
              <a:t>}</a:t>
            </a:r>
            <a:endParaRPr lang="en-US">
              <a:latin typeface="+mn-lt"/>
            </a:endParaRPr>
          </a:p>
        </p:txBody>
      </p:sp>
      <p:sp>
        <p:nvSpPr>
          <p:cNvPr id="3" name="Date Placeholder 2"/>
          <p:cNvSpPr>
            <a:spLocks noGrp="1"/>
          </p:cNvSpPr>
          <p:nvPr>
            <p:ph type="dt" sz="half" idx="10"/>
          </p:nvPr>
        </p:nvSpPr>
        <p:spPr/>
        <p:txBody>
          <a:bodyPr/>
          <a:lstStyle/>
          <a:p>
            <a:pPr>
              <a:defRPr/>
            </a:pPr>
            <a:fld id="{9567D5D6-6E4F-4870-B927-AAAC2E120A53}" type="datetime1">
              <a:rPr lang="en-US" altLang="en-US" smtClean="0"/>
              <a:t>10/3/2018</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Nền tảng C# cơ bản</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60</a:t>
            </a:fld>
            <a:endParaRPr lang="en-US" altLang="en-US"/>
          </a:p>
        </p:txBody>
      </p:sp>
      <p:sp>
        <p:nvSpPr>
          <p:cNvPr id="6" name="Title 5"/>
          <p:cNvSpPr>
            <a:spLocks noGrp="1"/>
          </p:cNvSpPr>
          <p:nvPr>
            <p:ph type="title"/>
          </p:nvPr>
        </p:nvSpPr>
        <p:spPr/>
        <p:txBody>
          <a:bodyPr/>
          <a:lstStyle/>
          <a:p>
            <a:r>
              <a:rPr lang="en-US" smtClean="0"/>
              <a:t>Sử dụng Index để lấy giá trị</a:t>
            </a:r>
            <a:endParaRPr lang="en-US"/>
          </a:p>
        </p:txBody>
      </p:sp>
    </p:spTree>
    <p:extLst>
      <p:ext uri="{BB962C8B-B14F-4D97-AF65-F5344CB8AC3E}">
        <p14:creationId xmlns:p14="http://schemas.microsoft.com/office/powerpoint/2010/main" val="3799273148"/>
      </p:ext>
    </p:extLst>
  </p:cSld>
  <p:clrMapOvr>
    <a:masterClrMapping/>
  </p:clrMapOvr>
  <p:transition spd="slow">
    <p:push dir="u"/>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pPr>
              <a:lnSpc>
                <a:spcPct val="100000"/>
              </a:lnSpc>
              <a:spcBef>
                <a:spcPts val="0"/>
              </a:spcBef>
            </a:pPr>
            <a:r>
              <a:rPr lang="en-US" sz="2800" b="1" smtClean="0">
                <a:solidFill>
                  <a:srgbClr val="FF0000"/>
                </a:solidFill>
                <a:latin typeface="+mn-lt"/>
              </a:rPr>
              <a:t>Clear:</a:t>
            </a:r>
            <a:r>
              <a:rPr lang="en-US" sz="2800" smtClean="0">
                <a:latin typeface="+mn-lt"/>
              </a:rPr>
              <a:t> xóa bỏ tất cả khóa và giá trị từ Dictionary</a:t>
            </a:r>
          </a:p>
          <a:p>
            <a:pPr>
              <a:lnSpc>
                <a:spcPct val="100000"/>
              </a:lnSpc>
              <a:spcBef>
                <a:spcPts val="0"/>
              </a:spcBef>
            </a:pPr>
            <a:r>
              <a:rPr lang="en-US" sz="2800" smtClean="0">
                <a:latin typeface="+mn-lt"/>
              </a:rPr>
              <a:t>Ví dụ</a:t>
            </a:r>
          </a:p>
          <a:p>
            <a:pPr marL="0" indent="0">
              <a:lnSpc>
                <a:spcPct val="100000"/>
              </a:lnSpc>
              <a:spcBef>
                <a:spcPts val="0"/>
              </a:spcBef>
              <a:buNone/>
            </a:pPr>
            <a:r>
              <a:rPr lang="en-US" sz="2800" smtClean="0">
                <a:latin typeface="+mn-lt"/>
              </a:rPr>
              <a:t>	 myDIC.Clear();</a:t>
            </a:r>
          </a:p>
          <a:p>
            <a:pPr>
              <a:lnSpc>
                <a:spcPct val="100000"/>
              </a:lnSpc>
              <a:spcBef>
                <a:spcPts val="0"/>
              </a:spcBef>
            </a:pPr>
            <a:r>
              <a:rPr lang="en-US" sz="2800" b="1" smtClean="0">
                <a:solidFill>
                  <a:srgbClr val="FF0000"/>
                </a:solidFill>
                <a:latin typeface="+mn-lt"/>
              </a:rPr>
              <a:t>ContainsKey(Tkey key)</a:t>
            </a:r>
            <a:r>
              <a:rPr lang="en-US" sz="2800" smtClean="0">
                <a:latin typeface="+mn-lt"/>
              </a:rPr>
              <a:t>: </a:t>
            </a:r>
            <a:r>
              <a:rPr lang="en-US" sz="2800">
                <a:latin typeface="+mn-lt"/>
              </a:rPr>
              <a:t>Xác định </a:t>
            </a:r>
            <a:r>
              <a:rPr lang="en-US" sz="2800" smtClean="0">
                <a:latin typeface="+mn-lt"/>
              </a:rPr>
              <a:t>có chứa key trong Dictionary không, nếu có trả về True.</a:t>
            </a:r>
          </a:p>
          <a:p>
            <a:pPr>
              <a:lnSpc>
                <a:spcPct val="100000"/>
              </a:lnSpc>
              <a:spcBef>
                <a:spcPts val="0"/>
              </a:spcBef>
            </a:pPr>
            <a:r>
              <a:rPr lang="en-US" sz="2800" smtClean="0">
                <a:latin typeface="+mn-lt"/>
              </a:rPr>
              <a:t>Ví dụ</a:t>
            </a:r>
          </a:p>
          <a:p>
            <a:pPr marL="457200" lvl="1" indent="0">
              <a:lnSpc>
                <a:spcPct val="100000"/>
              </a:lnSpc>
              <a:spcBef>
                <a:spcPts val="0"/>
              </a:spcBef>
              <a:buNone/>
            </a:pPr>
            <a:r>
              <a:rPr lang="en-US" sz="2800">
                <a:latin typeface="+mn-lt"/>
              </a:rPr>
              <a:t>i</a:t>
            </a:r>
            <a:r>
              <a:rPr lang="en-US" sz="2800" smtClean="0">
                <a:latin typeface="+mn-lt"/>
              </a:rPr>
              <a:t>f(myDIC.</a:t>
            </a:r>
            <a:r>
              <a:rPr lang="en-US" sz="2800" smtClean="0">
                <a:solidFill>
                  <a:srgbClr val="FF0000"/>
                </a:solidFill>
                <a:latin typeface="+mn-lt"/>
              </a:rPr>
              <a:t>ContainsKey</a:t>
            </a:r>
            <a:r>
              <a:rPr lang="en-US" sz="2800" smtClean="0">
                <a:latin typeface="+mn-lt"/>
              </a:rPr>
              <a:t>(“Home”))</a:t>
            </a:r>
          </a:p>
          <a:p>
            <a:pPr marL="457200" lvl="1" indent="0">
              <a:lnSpc>
                <a:spcPct val="100000"/>
              </a:lnSpc>
              <a:spcBef>
                <a:spcPts val="0"/>
              </a:spcBef>
              <a:buNone/>
            </a:pPr>
            <a:r>
              <a:rPr lang="en-US" sz="2800" smtClean="0">
                <a:latin typeface="+mn-lt"/>
              </a:rPr>
              <a:t>{</a:t>
            </a:r>
          </a:p>
          <a:p>
            <a:pPr marL="457200" lvl="1" indent="0">
              <a:lnSpc>
                <a:spcPct val="100000"/>
              </a:lnSpc>
              <a:spcBef>
                <a:spcPts val="0"/>
              </a:spcBef>
              <a:buNone/>
            </a:pPr>
            <a:r>
              <a:rPr lang="en-US" sz="2800" smtClean="0">
                <a:latin typeface="+mn-lt"/>
              </a:rPr>
              <a:t>MessageBox.Show(“Có home”);</a:t>
            </a:r>
          </a:p>
          <a:p>
            <a:pPr marL="457200" lvl="1" indent="0">
              <a:lnSpc>
                <a:spcPct val="100000"/>
              </a:lnSpc>
              <a:spcBef>
                <a:spcPts val="0"/>
              </a:spcBef>
              <a:buNone/>
            </a:pPr>
            <a:r>
              <a:rPr lang="en-US" sz="2800" smtClean="0">
                <a:latin typeface="+mn-lt"/>
              </a:rPr>
              <a:t>}</a:t>
            </a:r>
            <a:endParaRPr lang="en-US" sz="2800">
              <a:latin typeface="+mn-lt"/>
            </a:endParaRPr>
          </a:p>
        </p:txBody>
      </p:sp>
      <p:sp>
        <p:nvSpPr>
          <p:cNvPr id="3" name="Date Placeholder 2"/>
          <p:cNvSpPr>
            <a:spLocks noGrp="1"/>
          </p:cNvSpPr>
          <p:nvPr>
            <p:ph type="dt" sz="half" idx="10"/>
          </p:nvPr>
        </p:nvSpPr>
        <p:spPr/>
        <p:txBody>
          <a:bodyPr/>
          <a:lstStyle/>
          <a:p>
            <a:pPr>
              <a:defRPr/>
            </a:pPr>
            <a:fld id="{75484A90-636C-4861-A79F-D677600EB1CD}" type="datetime1">
              <a:rPr lang="en-US" altLang="en-US" smtClean="0"/>
              <a:t>10/3/2018</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Nền tảng C# cơ bản</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61</a:t>
            </a:fld>
            <a:endParaRPr lang="en-US" altLang="en-US"/>
          </a:p>
        </p:txBody>
      </p:sp>
      <p:sp>
        <p:nvSpPr>
          <p:cNvPr id="6" name="Title 5"/>
          <p:cNvSpPr>
            <a:spLocks noGrp="1"/>
          </p:cNvSpPr>
          <p:nvPr>
            <p:ph type="title"/>
          </p:nvPr>
        </p:nvSpPr>
        <p:spPr/>
        <p:txBody>
          <a:bodyPr/>
          <a:lstStyle/>
          <a:p>
            <a:r>
              <a:rPr lang="en-US" smtClean="0"/>
              <a:t>Method</a:t>
            </a:r>
            <a:endParaRPr lang="en-US"/>
          </a:p>
        </p:txBody>
      </p:sp>
    </p:spTree>
    <p:extLst>
      <p:ext uri="{BB962C8B-B14F-4D97-AF65-F5344CB8AC3E}">
        <p14:creationId xmlns:p14="http://schemas.microsoft.com/office/powerpoint/2010/main" val="3190901156"/>
      </p:ext>
    </p:extLst>
  </p:cSld>
  <p:clrMapOvr>
    <a:masterClrMapping/>
  </p:clrMapOvr>
  <p:transition spd="slow">
    <p:push dir="u"/>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pPr>
              <a:lnSpc>
                <a:spcPct val="100000"/>
              </a:lnSpc>
            </a:pPr>
            <a:r>
              <a:rPr lang="en-US" sz="3200" smtClean="0">
                <a:solidFill>
                  <a:srgbClr val="FF0000"/>
                </a:solidFill>
                <a:latin typeface="+mn-lt"/>
              </a:rPr>
              <a:t>ContainsValue(Tvalue value): </a:t>
            </a:r>
            <a:r>
              <a:rPr lang="en-US" sz="3200" smtClean="0">
                <a:latin typeface="+mn-lt"/>
              </a:rPr>
              <a:t>Xác định value có trong Dictionary chưa. Nếu tồn tại trả về true</a:t>
            </a:r>
          </a:p>
          <a:p>
            <a:pPr>
              <a:lnSpc>
                <a:spcPct val="100000"/>
              </a:lnSpc>
            </a:pPr>
            <a:r>
              <a:rPr lang="en-US" sz="3200" smtClean="0">
                <a:latin typeface="+mn-lt"/>
              </a:rPr>
              <a:t>Ví dụ</a:t>
            </a:r>
          </a:p>
          <a:p>
            <a:pPr marL="0" indent="0">
              <a:lnSpc>
                <a:spcPct val="100000"/>
              </a:lnSpc>
              <a:buNone/>
            </a:pPr>
            <a:r>
              <a:rPr lang="en-US" sz="3200">
                <a:solidFill>
                  <a:srgbClr val="0000FF"/>
                </a:solidFill>
                <a:latin typeface="+mn-lt"/>
              </a:rPr>
              <a:t>if</a:t>
            </a:r>
            <a:r>
              <a:rPr lang="en-US" sz="3200">
                <a:solidFill>
                  <a:prstClr val="black"/>
                </a:solidFill>
                <a:latin typeface="+mn-lt"/>
              </a:rPr>
              <a:t> (myDIC.</a:t>
            </a:r>
            <a:r>
              <a:rPr lang="en-US" sz="3200" b="1">
                <a:solidFill>
                  <a:srgbClr val="FF0000"/>
                </a:solidFill>
                <a:latin typeface="+mn-lt"/>
              </a:rPr>
              <a:t>ContainsValue</a:t>
            </a:r>
            <a:r>
              <a:rPr lang="en-US" sz="3200">
                <a:solidFill>
                  <a:prstClr val="black"/>
                </a:solidFill>
                <a:latin typeface="+mn-lt"/>
              </a:rPr>
              <a:t>(arr))</a:t>
            </a:r>
          </a:p>
          <a:p>
            <a:pPr marL="0" indent="0">
              <a:lnSpc>
                <a:spcPct val="100000"/>
              </a:lnSpc>
              <a:buNone/>
            </a:pPr>
            <a:r>
              <a:rPr lang="en-US" sz="3200" smtClean="0">
                <a:solidFill>
                  <a:prstClr val="black"/>
                </a:solidFill>
                <a:latin typeface="+mn-lt"/>
              </a:rPr>
              <a:t>{</a:t>
            </a:r>
          </a:p>
          <a:p>
            <a:pPr marL="0" indent="0">
              <a:lnSpc>
                <a:spcPct val="100000"/>
              </a:lnSpc>
              <a:buNone/>
            </a:pPr>
            <a:r>
              <a:rPr lang="en-US" sz="3200">
                <a:solidFill>
                  <a:prstClr val="black"/>
                </a:solidFill>
                <a:latin typeface="+mn-lt"/>
              </a:rPr>
              <a:t>	</a:t>
            </a:r>
            <a:r>
              <a:rPr lang="en-US" sz="3200" smtClean="0">
                <a:solidFill>
                  <a:srgbClr val="2B91AF"/>
                </a:solidFill>
                <a:latin typeface="+mn-lt"/>
              </a:rPr>
              <a:t>MessageBox</a:t>
            </a:r>
            <a:r>
              <a:rPr lang="en-US" sz="3200" smtClean="0">
                <a:solidFill>
                  <a:prstClr val="black"/>
                </a:solidFill>
                <a:latin typeface="+mn-lt"/>
              </a:rPr>
              <a:t>.Show</a:t>
            </a:r>
            <a:r>
              <a:rPr lang="en-US" sz="3200">
                <a:solidFill>
                  <a:prstClr val="black"/>
                </a:solidFill>
                <a:latin typeface="+mn-lt"/>
              </a:rPr>
              <a:t>(</a:t>
            </a:r>
            <a:r>
              <a:rPr lang="en-US" sz="3200">
                <a:solidFill>
                  <a:srgbClr val="A31515"/>
                </a:solidFill>
                <a:latin typeface="+mn-lt"/>
              </a:rPr>
              <a:t>"Có Arr này rồi"</a:t>
            </a:r>
            <a:r>
              <a:rPr lang="en-US" sz="3200">
                <a:solidFill>
                  <a:prstClr val="black"/>
                </a:solidFill>
                <a:latin typeface="+mn-lt"/>
              </a:rPr>
              <a:t>);</a:t>
            </a:r>
          </a:p>
          <a:p>
            <a:pPr marL="0" indent="0">
              <a:lnSpc>
                <a:spcPct val="100000"/>
              </a:lnSpc>
              <a:buNone/>
            </a:pPr>
            <a:r>
              <a:rPr lang="en-US" sz="3200">
                <a:solidFill>
                  <a:prstClr val="black"/>
                </a:solidFill>
                <a:latin typeface="+mn-lt"/>
              </a:rPr>
              <a:t>}</a:t>
            </a:r>
            <a:endParaRPr lang="en-US" sz="3200" b="1">
              <a:solidFill>
                <a:srgbClr val="FF0000"/>
              </a:solidFill>
              <a:latin typeface="+mn-lt"/>
            </a:endParaRPr>
          </a:p>
          <a:p>
            <a:pPr marL="0" indent="0">
              <a:lnSpc>
                <a:spcPct val="100000"/>
              </a:lnSpc>
              <a:buNone/>
            </a:pPr>
            <a:endParaRPr lang="en-US" sz="3200">
              <a:latin typeface="+mn-lt"/>
            </a:endParaRPr>
          </a:p>
        </p:txBody>
      </p:sp>
      <p:sp>
        <p:nvSpPr>
          <p:cNvPr id="3" name="Date Placeholder 2"/>
          <p:cNvSpPr>
            <a:spLocks noGrp="1"/>
          </p:cNvSpPr>
          <p:nvPr>
            <p:ph type="dt" sz="half" idx="10"/>
          </p:nvPr>
        </p:nvSpPr>
        <p:spPr/>
        <p:txBody>
          <a:bodyPr/>
          <a:lstStyle/>
          <a:p>
            <a:pPr>
              <a:defRPr/>
            </a:pPr>
            <a:fld id="{27B64386-D357-4A6B-B4A1-572B9A760CF9}" type="datetime1">
              <a:rPr lang="en-US" altLang="en-US" smtClean="0"/>
              <a:t>10/3/2018</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Nền tảng C# cơ bản</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62</a:t>
            </a:fld>
            <a:endParaRPr lang="en-US" altLang="en-US"/>
          </a:p>
        </p:txBody>
      </p:sp>
      <p:sp>
        <p:nvSpPr>
          <p:cNvPr id="6" name="Title 5"/>
          <p:cNvSpPr>
            <a:spLocks noGrp="1"/>
          </p:cNvSpPr>
          <p:nvPr>
            <p:ph type="title"/>
          </p:nvPr>
        </p:nvSpPr>
        <p:spPr/>
        <p:txBody>
          <a:bodyPr/>
          <a:lstStyle/>
          <a:p>
            <a:r>
              <a:rPr lang="en-US" smtClean="0"/>
              <a:t>Method</a:t>
            </a:r>
            <a:endParaRPr lang="en-US"/>
          </a:p>
        </p:txBody>
      </p:sp>
    </p:spTree>
    <p:extLst>
      <p:ext uri="{BB962C8B-B14F-4D97-AF65-F5344CB8AC3E}">
        <p14:creationId xmlns:p14="http://schemas.microsoft.com/office/powerpoint/2010/main" val="3380683667"/>
      </p:ext>
    </p:extLst>
  </p:cSld>
  <p:clrMapOvr>
    <a:masterClrMapping/>
  </p:clrMapOvr>
  <p:transition spd="slow">
    <p:push dir="u"/>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990600"/>
            <a:ext cx="8991600" cy="4381501"/>
          </a:xfrm>
        </p:spPr>
        <p:txBody>
          <a:bodyPr/>
          <a:lstStyle/>
          <a:p>
            <a:r>
              <a:rPr lang="en-US" sz="2800">
                <a:solidFill>
                  <a:srgbClr val="0000FF"/>
                </a:solidFill>
                <a:latin typeface="+mn-lt"/>
              </a:rPr>
              <a:t>public</a:t>
            </a:r>
            <a:r>
              <a:rPr lang="en-US" sz="2800">
                <a:latin typeface="+mn-lt"/>
              </a:rPr>
              <a:t> </a:t>
            </a:r>
            <a:r>
              <a:rPr lang="en-US" sz="2800">
                <a:solidFill>
                  <a:srgbClr val="0000FF"/>
                </a:solidFill>
                <a:latin typeface="+mn-lt"/>
              </a:rPr>
              <a:t>bool</a:t>
            </a:r>
            <a:r>
              <a:rPr lang="en-US" sz="2800">
                <a:latin typeface="+mn-lt"/>
              </a:rPr>
              <a:t> </a:t>
            </a:r>
            <a:r>
              <a:rPr lang="en-US" sz="2800" b="1">
                <a:solidFill>
                  <a:srgbClr val="FF0000"/>
                </a:solidFill>
                <a:latin typeface="+mn-lt"/>
              </a:rPr>
              <a:t>Remove</a:t>
            </a:r>
            <a:r>
              <a:rPr lang="en-US" sz="2800">
                <a:latin typeface="+mn-lt"/>
              </a:rPr>
              <a:t>(</a:t>
            </a:r>
            <a:r>
              <a:rPr lang="en-US" sz="2800" b="1">
                <a:latin typeface="+mn-lt"/>
              </a:rPr>
              <a:t>TKey</a:t>
            </a:r>
            <a:r>
              <a:rPr lang="en-US" sz="2800">
                <a:latin typeface="+mn-lt"/>
              </a:rPr>
              <a:t> key </a:t>
            </a:r>
            <a:r>
              <a:rPr lang="en-US" sz="2800" smtClean="0">
                <a:latin typeface="+mn-lt"/>
              </a:rPr>
              <a:t>): xóa bỏ giá trị cùng với khóa khỏi Dictionary</a:t>
            </a:r>
          </a:p>
          <a:p>
            <a:r>
              <a:rPr lang="en-US" sz="2800" b="1" smtClean="0">
                <a:latin typeface="+mn-lt"/>
              </a:rPr>
              <a:t>Ví dụ</a:t>
            </a:r>
          </a:p>
          <a:p>
            <a:pPr marL="0" indent="0">
              <a:buNone/>
            </a:pPr>
            <a:r>
              <a:rPr lang="en-US" sz="2800" b="1" smtClean="0">
                <a:solidFill>
                  <a:srgbClr val="FF0000"/>
                </a:solidFill>
                <a:latin typeface="+mn-lt"/>
              </a:rPr>
              <a:t>      Dictionary</a:t>
            </a:r>
            <a:r>
              <a:rPr lang="en-US" sz="2800" smtClean="0">
                <a:latin typeface="+mn-lt"/>
              </a:rPr>
              <a:t>&lt;</a:t>
            </a:r>
            <a:r>
              <a:rPr lang="en-US" sz="2800" b="1" smtClean="0">
                <a:latin typeface="+mn-lt"/>
              </a:rPr>
              <a:t>TKey</a:t>
            </a:r>
            <a:r>
              <a:rPr lang="en-US" sz="2800">
                <a:latin typeface="+mn-lt"/>
              </a:rPr>
              <a:t>, </a:t>
            </a:r>
            <a:r>
              <a:rPr lang="en-US" sz="2800" b="1" smtClean="0">
                <a:latin typeface="+mn-lt"/>
              </a:rPr>
              <a:t>Tvalue </a:t>
            </a:r>
            <a:r>
              <a:rPr lang="en-US" sz="2800" smtClean="0">
                <a:latin typeface="+mn-lt"/>
              </a:rPr>
              <a:t>&gt;</a:t>
            </a:r>
            <a:r>
              <a:rPr lang="en-US" sz="2800" smtClean="0">
                <a:solidFill>
                  <a:srgbClr val="FF0000"/>
                </a:solidFill>
                <a:latin typeface="+mn-lt"/>
              </a:rPr>
              <a:t>. </a:t>
            </a:r>
            <a:r>
              <a:rPr lang="en-US" sz="2800" b="1" smtClean="0">
                <a:latin typeface="+mn-lt"/>
              </a:rPr>
              <a:t>myDIC</a:t>
            </a:r>
            <a:r>
              <a:rPr lang="en-US" sz="2800" smtClean="0">
                <a:latin typeface="+mn-lt"/>
              </a:rPr>
              <a:t>.</a:t>
            </a:r>
            <a:r>
              <a:rPr lang="en-US" sz="2800" b="1" smtClean="0">
                <a:solidFill>
                  <a:srgbClr val="FF0000"/>
                </a:solidFill>
                <a:latin typeface="+mn-lt"/>
              </a:rPr>
              <a:t>Remove</a:t>
            </a:r>
            <a:r>
              <a:rPr lang="en-US" sz="2800">
                <a:latin typeface="+mn-lt"/>
              </a:rPr>
              <a:t>(</a:t>
            </a:r>
            <a:r>
              <a:rPr lang="en-US" sz="2800">
                <a:solidFill>
                  <a:srgbClr val="A31515"/>
                </a:solidFill>
                <a:latin typeface="+mn-lt"/>
              </a:rPr>
              <a:t>"Home"</a:t>
            </a:r>
            <a:r>
              <a:rPr lang="en-US" sz="2800">
                <a:solidFill>
                  <a:prstClr val="black"/>
                </a:solidFill>
                <a:latin typeface="+mn-lt"/>
              </a:rPr>
              <a:t>);</a:t>
            </a:r>
            <a:endParaRPr lang="en-US" sz="2800" b="1">
              <a:solidFill>
                <a:srgbClr val="FF0000"/>
              </a:solidFill>
              <a:latin typeface="+mn-lt"/>
            </a:endParaRPr>
          </a:p>
          <a:p>
            <a:endParaRPr lang="en-US" sz="2800" b="1">
              <a:solidFill>
                <a:srgbClr val="FF0000"/>
              </a:solidFill>
              <a:latin typeface="+mn-lt"/>
            </a:endParaRPr>
          </a:p>
          <a:p>
            <a:endParaRPr lang="en-US">
              <a:latin typeface="+mn-lt"/>
            </a:endParaRPr>
          </a:p>
        </p:txBody>
      </p:sp>
      <p:sp>
        <p:nvSpPr>
          <p:cNvPr id="3" name="Date Placeholder 2"/>
          <p:cNvSpPr>
            <a:spLocks noGrp="1"/>
          </p:cNvSpPr>
          <p:nvPr>
            <p:ph type="dt" sz="half" idx="10"/>
          </p:nvPr>
        </p:nvSpPr>
        <p:spPr/>
        <p:txBody>
          <a:bodyPr/>
          <a:lstStyle/>
          <a:p>
            <a:pPr>
              <a:defRPr/>
            </a:pPr>
            <a:fld id="{A46A4B66-97F2-4800-B6B9-A75121CF62AE}" type="datetime1">
              <a:rPr lang="en-US" altLang="en-US" smtClean="0"/>
              <a:t>10/3/2018</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Nền tảng C# cơ bản</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63</a:t>
            </a:fld>
            <a:endParaRPr lang="en-US" altLang="en-US"/>
          </a:p>
        </p:txBody>
      </p:sp>
      <p:sp>
        <p:nvSpPr>
          <p:cNvPr id="6" name="Title 5"/>
          <p:cNvSpPr>
            <a:spLocks noGrp="1"/>
          </p:cNvSpPr>
          <p:nvPr>
            <p:ph type="title"/>
          </p:nvPr>
        </p:nvSpPr>
        <p:spPr/>
        <p:txBody>
          <a:bodyPr/>
          <a:lstStyle/>
          <a:p>
            <a:r>
              <a:rPr lang="en-US" smtClean="0"/>
              <a:t>Method</a:t>
            </a:r>
            <a:endParaRPr lang="en-US"/>
          </a:p>
        </p:txBody>
      </p:sp>
    </p:spTree>
    <p:extLst>
      <p:ext uri="{BB962C8B-B14F-4D97-AF65-F5344CB8AC3E}">
        <p14:creationId xmlns:p14="http://schemas.microsoft.com/office/powerpoint/2010/main" val="567716296"/>
      </p:ext>
    </p:extLst>
  </p:cSld>
  <p:clrMapOvr>
    <a:masterClrMapping/>
  </p:clrMapOvr>
  <p:transition spd="slow">
    <p:push dir="u"/>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685800"/>
            <a:ext cx="7886700" cy="4381501"/>
          </a:xfrm>
        </p:spPr>
        <p:txBody>
          <a:bodyPr>
            <a:noAutofit/>
          </a:bodyPr>
          <a:lstStyle/>
          <a:p>
            <a:pPr>
              <a:lnSpc>
                <a:spcPct val="100000"/>
              </a:lnSpc>
              <a:spcBef>
                <a:spcPts val="0"/>
              </a:spcBef>
            </a:pPr>
            <a:r>
              <a:rPr lang="en-US" sz="3200" smtClean="0">
                <a:solidFill>
                  <a:srgbClr val="FF0000"/>
                </a:solidFill>
                <a:latin typeface="+mn-lt"/>
              </a:rPr>
              <a:t>Count</a:t>
            </a:r>
            <a:r>
              <a:rPr lang="en-US" sz="3200" smtClean="0">
                <a:latin typeface="+mn-lt"/>
              </a:rPr>
              <a:t>: đếm số cặp khóa/giá trị có trong Dictonary</a:t>
            </a:r>
          </a:p>
          <a:p>
            <a:pPr>
              <a:lnSpc>
                <a:spcPct val="100000"/>
              </a:lnSpc>
              <a:spcBef>
                <a:spcPts val="0"/>
              </a:spcBef>
            </a:pPr>
            <a:r>
              <a:rPr lang="en-US" sz="3200" smtClean="0">
                <a:latin typeface="+mn-lt"/>
              </a:rPr>
              <a:t>Ví dụ</a:t>
            </a:r>
          </a:p>
          <a:p>
            <a:pPr marL="457200" lvl="1" indent="0">
              <a:lnSpc>
                <a:spcPct val="100000"/>
              </a:lnSpc>
              <a:spcBef>
                <a:spcPts val="0"/>
              </a:spcBef>
              <a:buNone/>
            </a:pPr>
            <a:r>
              <a:rPr lang="en-US" sz="3200" smtClean="0">
                <a:latin typeface="+mn-lt"/>
              </a:rPr>
              <a:t>int size =myDIC.Count;</a:t>
            </a:r>
            <a:endParaRPr lang="en-US" sz="3200">
              <a:latin typeface="+mn-lt"/>
            </a:endParaRPr>
          </a:p>
          <a:p>
            <a:pPr marL="107950" lvl="1" indent="0">
              <a:lnSpc>
                <a:spcPct val="100000"/>
              </a:lnSpc>
              <a:spcBef>
                <a:spcPts val="0"/>
              </a:spcBef>
            </a:pPr>
            <a:r>
              <a:rPr lang="en-US" sz="3200" b="1" smtClean="0">
                <a:solidFill>
                  <a:srgbClr val="FF0000"/>
                </a:solidFill>
                <a:latin typeface="+mn-lt"/>
              </a:rPr>
              <a:t>Keys: </a:t>
            </a:r>
            <a:r>
              <a:rPr lang="en-US" sz="3200" smtClean="0">
                <a:latin typeface="+mn-lt"/>
              </a:rPr>
              <a:t>lấy tập hợp có chứa các khóa</a:t>
            </a:r>
          </a:p>
          <a:p>
            <a:pPr marL="457200" lvl="1" indent="0">
              <a:lnSpc>
                <a:spcPct val="100000"/>
              </a:lnSpc>
              <a:spcBef>
                <a:spcPts val="0"/>
              </a:spcBef>
              <a:buNone/>
            </a:pPr>
            <a:r>
              <a:rPr lang="en-US" sz="3200" b="1">
                <a:solidFill>
                  <a:srgbClr val="FF0000"/>
                </a:solidFill>
                <a:latin typeface="+mn-lt"/>
              </a:rPr>
              <a:t>Dictionary</a:t>
            </a:r>
            <a:r>
              <a:rPr lang="en-US" sz="3200" b="1">
                <a:latin typeface="+mn-lt"/>
              </a:rPr>
              <a:t> &lt;TKey, TValue &gt; . Example:</a:t>
            </a:r>
          </a:p>
          <a:p>
            <a:pPr marL="457200" lvl="1" indent="0">
              <a:lnSpc>
                <a:spcPct val="100000"/>
              </a:lnSpc>
              <a:spcBef>
                <a:spcPts val="0"/>
              </a:spcBef>
              <a:buNone/>
            </a:pPr>
            <a:r>
              <a:rPr lang="en-US" sz="3200" b="1">
                <a:solidFill>
                  <a:srgbClr val="FF0000"/>
                </a:solidFill>
                <a:latin typeface="+mn-lt"/>
              </a:rPr>
              <a:t>Dictionary</a:t>
            </a:r>
            <a:r>
              <a:rPr lang="en-US" sz="3200" b="1">
                <a:solidFill>
                  <a:prstClr val="black"/>
                </a:solidFill>
                <a:latin typeface="+mn-lt"/>
              </a:rPr>
              <a:t>&lt;</a:t>
            </a:r>
            <a:r>
              <a:rPr lang="en-US" sz="3200" b="1">
                <a:solidFill>
                  <a:srgbClr val="0000FF"/>
                </a:solidFill>
                <a:latin typeface="+mn-lt"/>
              </a:rPr>
              <a:t>string</a:t>
            </a:r>
            <a:r>
              <a:rPr lang="en-US" sz="3200" b="1">
                <a:solidFill>
                  <a:prstClr val="black"/>
                </a:solidFill>
                <a:latin typeface="+mn-lt"/>
              </a:rPr>
              <a:t>, </a:t>
            </a:r>
            <a:r>
              <a:rPr lang="en-US" sz="3200" b="1">
                <a:solidFill>
                  <a:srgbClr val="FF0000"/>
                </a:solidFill>
                <a:latin typeface="+mn-lt"/>
              </a:rPr>
              <a:t>ArrayList</a:t>
            </a:r>
            <a:r>
              <a:rPr lang="en-US" sz="3200" b="1">
                <a:solidFill>
                  <a:prstClr val="black"/>
                </a:solidFill>
                <a:latin typeface="+mn-lt"/>
              </a:rPr>
              <a:t>&gt;. </a:t>
            </a:r>
            <a:r>
              <a:rPr lang="en-US" sz="3200" b="1">
                <a:solidFill>
                  <a:srgbClr val="00B050"/>
                </a:solidFill>
                <a:latin typeface="+mn-lt"/>
              </a:rPr>
              <a:t>KeyCollection</a:t>
            </a:r>
            <a:r>
              <a:rPr lang="en-US" sz="3200" b="1">
                <a:solidFill>
                  <a:prstClr val="black"/>
                </a:solidFill>
                <a:latin typeface="+mn-lt"/>
              </a:rPr>
              <a:t> keyColl = </a:t>
            </a:r>
            <a:r>
              <a:rPr lang="en-US" sz="3200" smtClean="0">
                <a:solidFill>
                  <a:prstClr val="black"/>
                </a:solidFill>
                <a:latin typeface="+mn-lt"/>
              </a:rPr>
              <a:t>  </a:t>
            </a:r>
            <a:r>
              <a:rPr lang="en-US" sz="3200">
                <a:solidFill>
                  <a:prstClr val="black"/>
                </a:solidFill>
                <a:latin typeface="+mn-lt"/>
              </a:rPr>
              <a:t>myDIC.</a:t>
            </a:r>
            <a:r>
              <a:rPr lang="en-US" sz="3200" b="1">
                <a:solidFill>
                  <a:srgbClr val="FF0000"/>
                </a:solidFill>
                <a:latin typeface="+mn-lt"/>
              </a:rPr>
              <a:t>Keys</a:t>
            </a:r>
            <a:r>
              <a:rPr lang="en-US" sz="3200" smtClean="0">
                <a:solidFill>
                  <a:prstClr val="black"/>
                </a:solidFill>
                <a:latin typeface="+mn-lt"/>
              </a:rPr>
              <a:t>;</a:t>
            </a:r>
          </a:p>
          <a:p>
            <a:pPr marL="914400" lvl="2" indent="0">
              <a:lnSpc>
                <a:spcPct val="100000"/>
              </a:lnSpc>
              <a:spcBef>
                <a:spcPts val="0"/>
              </a:spcBef>
              <a:buNone/>
            </a:pPr>
            <a:r>
              <a:rPr lang="en-US" sz="3200">
                <a:solidFill>
                  <a:srgbClr val="0000FF"/>
                </a:solidFill>
                <a:latin typeface="+mn-lt"/>
              </a:rPr>
              <a:t>foreach</a:t>
            </a:r>
            <a:r>
              <a:rPr lang="en-US" sz="3200">
                <a:solidFill>
                  <a:prstClr val="black"/>
                </a:solidFill>
                <a:latin typeface="+mn-lt"/>
              </a:rPr>
              <a:t> (</a:t>
            </a:r>
            <a:r>
              <a:rPr lang="en-US" sz="3200">
                <a:solidFill>
                  <a:srgbClr val="0000FF"/>
                </a:solidFill>
                <a:latin typeface="+mn-lt"/>
              </a:rPr>
              <a:t>string</a:t>
            </a:r>
            <a:r>
              <a:rPr lang="en-US" sz="3200">
                <a:solidFill>
                  <a:prstClr val="black"/>
                </a:solidFill>
                <a:latin typeface="+mn-lt"/>
              </a:rPr>
              <a:t> s </a:t>
            </a:r>
            <a:r>
              <a:rPr lang="en-US" sz="3200">
                <a:solidFill>
                  <a:srgbClr val="0000FF"/>
                </a:solidFill>
                <a:latin typeface="+mn-lt"/>
              </a:rPr>
              <a:t>in</a:t>
            </a:r>
            <a:r>
              <a:rPr lang="en-US" sz="3200">
                <a:solidFill>
                  <a:prstClr val="black"/>
                </a:solidFill>
                <a:latin typeface="+mn-lt"/>
              </a:rPr>
              <a:t> keyColl)</a:t>
            </a:r>
          </a:p>
          <a:p>
            <a:pPr marL="914400" lvl="2" indent="0">
              <a:lnSpc>
                <a:spcPct val="100000"/>
              </a:lnSpc>
              <a:spcBef>
                <a:spcPts val="0"/>
              </a:spcBef>
              <a:buNone/>
            </a:pPr>
            <a:r>
              <a:rPr lang="en-US" sz="3200">
                <a:solidFill>
                  <a:prstClr val="black"/>
                </a:solidFill>
                <a:latin typeface="+mn-lt"/>
              </a:rPr>
              <a:t>{//</a:t>
            </a:r>
            <a:r>
              <a:rPr lang="en-US" sz="3200">
                <a:solidFill>
                  <a:srgbClr val="FF0000"/>
                </a:solidFill>
                <a:latin typeface="+mn-lt"/>
              </a:rPr>
              <a:t>Process Key here</a:t>
            </a:r>
          </a:p>
          <a:p>
            <a:pPr marL="914400" lvl="2" indent="0">
              <a:lnSpc>
                <a:spcPct val="100000"/>
              </a:lnSpc>
              <a:spcBef>
                <a:spcPts val="0"/>
              </a:spcBef>
              <a:buNone/>
            </a:pPr>
            <a:r>
              <a:rPr lang="en-US" sz="3200">
                <a:solidFill>
                  <a:prstClr val="black"/>
                </a:solidFill>
                <a:latin typeface="+mn-lt"/>
              </a:rPr>
              <a:t>}</a:t>
            </a:r>
            <a:endParaRPr lang="en-US" sz="3200" b="1">
              <a:solidFill>
                <a:srgbClr val="FF0000"/>
              </a:solidFill>
              <a:latin typeface="+mn-lt"/>
            </a:endParaRPr>
          </a:p>
          <a:p>
            <a:pPr marL="457200" lvl="1" indent="0">
              <a:lnSpc>
                <a:spcPct val="100000"/>
              </a:lnSpc>
              <a:spcBef>
                <a:spcPts val="0"/>
              </a:spcBef>
              <a:buNone/>
            </a:pPr>
            <a:endParaRPr lang="en-US" sz="3200">
              <a:solidFill>
                <a:prstClr val="black"/>
              </a:solidFill>
              <a:latin typeface="+mn-lt"/>
            </a:endParaRPr>
          </a:p>
          <a:p>
            <a:pPr marL="107950" lvl="1" indent="0">
              <a:lnSpc>
                <a:spcPct val="100000"/>
              </a:lnSpc>
              <a:spcBef>
                <a:spcPts val="0"/>
              </a:spcBef>
            </a:pPr>
            <a:endParaRPr lang="en-US" sz="3200" smtClean="0">
              <a:latin typeface="+mn-lt"/>
            </a:endParaRPr>
          </a:p>
        </p:txBody>
      </p:sp>
      <p:sp>
        <p:nvSpPr>
          <p:cNvPr id="3" name="Date Placeholder 2"/>
          <p:cNvSpPr>
            <a:spLocks noGrp="1"/>
          </p:cNvSpPr>
          <p:nvPr>
            <p:ph type="dt" sz="half" idx="10"/>
          </p:nvPr>
        </p:nvSpPr>
        <p:spPr/>
        <p:txBody>
          <a:bodyPr/>
          <a:lstStyle/>
          <a:p>
            <a:pPr>
              <a:defRPr/>
            </a:pPr>
            <a:fld id="{274C4994-8E67-4A8E-9B7B-259F6C40DAF9}" type="datetime1">
              <a:rPr lang="en-US" altLang="en-US" smtClean="0"/>
              <a:t>10/3/2018</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Nền tảng C# cơ bản</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64</a:t>
            </a:fld>
            <a:endParaRPr lang="en-US" altLang="en-US"/>
          </a:p>
        </p:txBody>
      </p:sp>
      <p:sp>
        <p:nvSpPr>
          <p:cNvPr id="6" name="Title 5"/>
          <p:cNvSpPr>
            <a:spLocks noGrp="1"/>
          </p:cNvSpPr>
          <p:nvPr>
            <p:ph type="title"/>
          </p:nvPr>
        </p:nvSpPr>
        <p:spPr/>
        <p:txBody>
          <a:bodyPr/>
          <a:lstStyle/>
          <a:p>
            <a:r>
              <a:rPr lang="en-US" smtClean="0"/>
              <a:t>Properties</a:t>
            </a:r>
            <a:endParaRPr lang="en-US"/>
          </a:p>
        </p:txBody>
      </p:sp>
    </p:spTree>
    <p:extLst>
      <p:ext uri="{BB962C8B-B14F-4D97-AF65-F5344CB8AC3E}">
        <p14:creationId xmlns:p14="http://schemas.microsoft.com/office/powerpoint/2010/main" val="824602693"/>
      </p:ext>
    </p:extLst>
  </p:cSld>
  <p:clrMapOvr>
    <a:masterClrMapping/>
  </p:clrMapOvr>
  <p:transition spd="slow">
    <p:push dir="u"/>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pPr>
              <a:lnSpc>
                <a:spcPct val="100000"/>
              </a:lnSpc>
              <a:spcBef>
                <a:spcPts val="0"/>
              </a:spcBef>
            </a:pPr>
            <a:r>
              <a:rPr lang="en-US" sz="3200" b="1" smtClean="0">
                <a:solidFill>
                  <a:srgbClr val="FF0000"/>
                </a:solidFill>
                <a:latin typeface="+mn-lt"/>
              </a:rPr>
              <a:t>Values: </a:t>
            </a:r>
            <a:r>
              <a:rPr lang="en-US" sz="3200" smtClean="0">
                <a:latin typeface="+mn-lt"/>
              </a:rPr>
              <a:t>Lấy tập giá trị trong Dictionary</a:t>
            </a:r>
          </a:p>
          <a:p>
            <a:pPr marL="0" indent="0">
              <a:lnSpc>
                <a:spcPct val="100000"/>
              </a:lnSpc>
              <a:spcBef>
                <a:spcPts val="0"/>
              </a:spcBef>
              <a:buNone/>
            </a:pPr>
            <a:r>
              <a:rPr lang="en-US" sz="3200" b="1">
                <a:solidFill>
                  <a:srgbClr val="FF0000"/>
                </a:solidFill>
                <a:latin typeface="+mn-lt"/>
              </a:rPr>
              <a:t>Dictionary</a:t>
            </a:r>
            <a:r>
              <a:rPr lang="en-US" sz="3200" b="1">
                <a:latin typeface="+mn-lt"/>
              </a:rPr>
              <a:t> &lt;TKey, TValue &gt; . Example:</a:t>
            </a:r>
          </a:p>
          <a:p>
            <a:pPr marL="0" indent="0">
              <a:lnSpc>
                <a:spcPct val="100000"/>
              </a:lnSpc>
              <a:spcBef>
                <a:spcPts val="0"/>
              </a:spcBef>
              <a:buNone/>
            </a:pPr>
            <a:r>
              <a:rPr lang="en-US" sz="3200" b="1">
                <a:solidFill>
                  <a:srgbClr val="FF0000"/>
                </a:solidFill>
                <a:latin typeface="+mn-lt"/>
              </a:rPr>
              <a:t>Dictionary</a:t>
            </a:r>
            <a:r>
              <a:rPr lang="en-US" sz="3200">
                <a:solidFill>
                  <a:prstClr val="black"/>
                </a:solidFill>
                <a:latin typeface="+mn-lt"/>
              </a:rPr>
              <a:t>&lt;</a:t>
            </a:r>
            <a:r>
              <a:rPr lang="en-US" sz="3200">
                <a:solidFill>
                  <a:srgbClr val="0000FF"/>
                </a:solidFill>
                <a:latin typeface="+mn-lt"/>
              </a:rPr>
              <a:t>string</a:t>
            </a:r>
            <a:r>
              <a:rPr lang="en-US" sz="3200">
                <a:solidFill>
                  <a:prstClr val="black"/>
                </a:solidFill>
                <a:latin typeface="+mn-lt"/>
              </a:rPr>
              <a:t>, </a:t>
            </a:r>
            <a:r>
              <a:rPr lang="en-US" sz="3200" b="1">
                <a:solidFill>
                  <a:srgbClr val="00B050"/>
                </a:solidFill>
                <a:latin typeface="+mn-lt"/>
              </a:rPr>
              <a:t>ArrayList</a:t>
            </a:r>
            <a:r>
              <a:rPr lang="en-US" sz="3200">
                <a:solidFill>
                  <a:prstClr val="black"/>
                </a:solidFill>
                <a:latin typeface="+mn-lt"/>
              </a:rPr>
              <a:t>&gt;. </a:t>
            </a:r>
            <a:r>
              <a:rPr lang="en-US" sz="3200" b="1">
                <a:solidFill>
                  <a:srgbClr val="00B050"/>
                </a:solidFill>
                <a:latin typeface="+mn-lt"/>
              </a:rPr>
              <a:t>ValueCollection</a:t>
            </a:r>
            <a:r>
              <a:rPr lang="en-US" sz="3200">
                <a:solidFill>
                  <a:prstClr val="black"/>
                </a:solidFill>
                <a:latin typeface="+mn-lt"/>
              </a:rPr>
              <a:t> valColl = </a:t>
            </a:r>
            <a:r>
              <a:rPr lang="en-US" sz="3200" smtClean="0">
                <a:solidFill>
                  <a:prstClr val="black"/>
                </a:solidFill>
                <a:latin typeface="+mn-lt"/>
              </a:rPr>
              <a:t>  </a:t>
            </a:r>
            <a:r>
              <a:rPr lang="en-US" sz="3200">
                <a:solidFill>
                  <a:prstClr val="black"/>
                </a:solidFill>
                <a:latin typeface="+mn-lt"/>
              </a:rPr>
              <a:t>myDIC.</a:t>
            </a:r>
            <a:r>
              <a:rPr lang="en-US" sz="3200" b="1">
                <a:solidFill>
                  <a:srgbClr val="FF0000"/>
                </a:solidFill>
                <a:latin typeface="+mn-lt"/>
              </a:rPr>
              <a:t>Values</a:t>
            </a:r>
            <a:r>
              <a:rPr lang="en-US" sz="3200">
                <a:solidFill>
                  <a:prstClr val="black"/>
                </a:solidFill>
                <a:latin typeface="+mn-lt"/>
              </a:rPr>
              <a:t>;</a:t>
            </a:r>
          </a:p>
          <a:p>
            <a:pPr marL="457200" lvl="1" indent="0">
              <a:lnSpc>
                <a:spcPct val="100000"/>
              </a:lnSpc>
              <a:spcBef>
                <a:spcPts val="0"/>
              </a:spcBef>
              <a:buNone/>
            </a:pPr>
            <a:r>
              <a:rPr lang="en-US" sz="3200">
                <a:solidFill>
                  <a:srgbClr val="0000FF"/>
                </a:solidFill>
                <a:latin typeface="+mn-lt"/>
              </a:rPr>
              <a:t>foreach</a:t>
            </a:r>
            <a:r>
              <a:rPr lang="en-US" sz="3200">
                <a:solidFill>
                  <a:prstClr val="black"/>
                </a:solidFill>
                <a:latin typeface="+mn-lt"/>
              </a:rPr>
              <a:t>(</a:t>
            </a:r>
            <a:r>
              <a:rPr lang="en-US" sz="3200" b="1">
                <a:solidFill>
                  <a:srgbClr val="00B050"/>
                </a:solidFill>
                <a:latin typeface="+mn-lt"/>
              </a:rPr>
              <a:t>ArrayList</a:t>
            </a:r>
            <a:r>
              <a:rPr lang="en-US" sz="3200">
                <a:solidFill>
                  <a:prstClr val="black"/>
                </a:solidFill>
                <a:latin typeface="+mn-lt"/>
              </a:rPr>
              <a:t> arr </a:t>
            </a:r>
            <a:r>
              <a:rPr lang="en-US" sz="3200">
                <a:solidFill>
                  <a:srgbClr val="0000FF"/>
                </a:solidFill>
                <a:latin typeface="+mn-lt"/>
              </a:rPr>
              <a:t>in</a:t>
            </a:r>
            <a:r>
              <a:rPr lang="en-US" sz="3200">
                <a:solidFill>
                  <a:prstClr val="black"/>
                </a:solidFill>
                <a:latin typeface="+mn-lt"/>
              </a:rPr>
              <a:t> valColl)</a:t>
            </a:r>
          </a:p>
          <a:p>
            <a:pPr marL="457200" lvl="1" indent="0">
              <a:lnSpc>
                <a:spcPct val="100000"/>
              </a:lnSpc>
              <a:spcBef>
                <a:spcPts val="0"/>
              </a:spcBef>
              <a:buNone/>
            </a:pPr>
            <a:r>
              <a:rPr lang="en-US" sz="3200" smtClean="0">
                <a:solidFill>
                  <a:prstClr val="black"/>
                </a:solidFill>
                <a:latin typeface="+mn-lt"/>
              </a:rPr>
              <a:t>{</a:t>
            </a:r>
          </a:p>
          <a:p>
            <a:pPr marL="457200" lvl="1" indent="0">
              <a:lnSpc>
                <a:spcPct val="100000"/>
              </a:lnSpc>
              <a:spcBef>
                <a:spcPts val="0"/>
              </a:spcBef>
              <a:buNone/>
            </a:pPr>
            <a:r>
              <a:rPr lang="en-US" sz="3200">
                <a:solidFill>
                  <a:prstClr val="black"/>
                </a:solidFill>
                <a:latin typeface="+mn-lt"/>
              </a:rPr>
              <a:t>	</a:t>
            </a:r>
            <a:r>
              <a:rPr lang="en-US" sz="3200" smtClean="0">
                <a:solidFill>
                  <a:srgbClr val="008000"/>
                </a:solidFill>
                <a:latin typeface="+mn-lt"/>
              </a:rPr>
              <a:t>//</a:t>
            </a:r>
            <a:r>
              <a:rPr lang="en-US" sz="3200">
                <a:solidFill>
                  <a:srgbClr val="008000"/>
                </a:solidFill>
                <a:latin typeface="+mn-lt"/>
              </a:rPr>
              <a:t>Process value here</a:t>
            </a:r>
            <a:endParaRPr lang="en-US" sz="3200">
              <a:solidFill>
                <a:prstClr val="black"/>
              </a:solidFill>
              <a:latin typeface="+mn-lt"/>
            </a:endParaRPr>
          </a:p>
          <a:p>
            <a:pPr marL="457200" lvl="1" indent="0">
              <a:lnSpc>
                <a:spcPct val="100000"/>
              </a:lnSpc>
              <a:spcBef>
                <a:spcPts val="0"/>
              </a:spcBef>
              <a:buNone/>
            </a:pPr>
            <a:r>
              <a:rPr lang="en-US" sz="3200">
                <a:solidFill>
                  <a:prstClr val="black"/>
                </a:solidFill>
                <a:latin typeface="+mn-lt"/>
              </a:rPr>
              <a:t>}</a:t>
            </a:r>
            <a:endParaRPr lang="en-US" sz="3200" b="1">
              <a:latin typeface="+mn-lt"/>
            </a:endParaRPr>
          </a:p>
          <a:p>
            <a:pPr>
              <a:lnSpc>
                <a:spcPct val="100000"/>
              </a:lnSpc>
              <a:spcBef>
                <a:spcPts val="0"/>
              </a:spcBef>
            </a:pPr>
            <a:endParaRPr lang="en-US" sz="3200">
              <a:latin typeface="+mn-lt"/>
            </a:endParaRPr>
          </a:p>
        </p:txBody>
      </p:sp>
      <p:sp>
        <p:nvSpPr>
          <p:cNvPr id="3" name="Date Placeholder 2"/>
          <p:cNvSpPr>
            <a:spLocks noGrp="1"/>
          </p:cNvSpPr>
          <p:nvPr>
            <p:ph type="dt" sz="half" idx="10"/>
          </p:nvPr>
        </p:nvSpPr>
        <p:spPr/>
        <p:txBody>
          <a:bodyPr/>
          <a:lstStyle/>
          <a:p>
            <a:pPr>
              <a:defRPr/>
            </a:pPr>
            <a:fld id="{A4607401-6092-432E-8BF2-4CB1FB497E47}" type="datetime1">
              <a:rPr lang="en-US" altLang="en-US" smtClean="0"/>
              <a:t>10/3/2018</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Nền tảng C# cơ bản</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65</a:t>
            </a:fld>
            <a:endParaRPr lang="en-US" altLang="en-US"/>
          </a:p>
        </p:txBody>
      </p:sp>
      <p:sp>
        <p:nvSpPr>
          <p:cNvPr id="6" name="Title 5"/>
          <p:cNvSpPr>
            <a:spLocks noGrp="1"/>
          </p:cNvSpPr>
          <p:nvPr>
            <p:ph type="title"/>
          </p:nvPr>
        </p:nvSpPr>
        <p:spPr/>
        <p:txBody>
          <a:bodyPr/>
          <a:lstStyle/>
          <a:p>
            <a:r>
              <a:rPr lang="en-US"/>
              <a:t>Properties</a:t>
            </a:r>
          </a:p>
        </p:txBody>
      </p:sp>
    </p:spTree>
    <p:extLst>
      <p:ext uri="{BB962C8B-B14F-4D97-AF65-F5344CB8AC3E}">
        <p14:creationId xmlns:p14="http://schemas.microsoft.com/office/powerpoint/2010/main" val="864674728"/>
      </p:ext>
    </p:extLst>
  </p:cSld>
  <p:clrMapOvr>
    <a:masterClrMapping/>
  </p:clrMapOvr>
  <p:transition spd="slow">
    <p:push dir="u"/>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Date Placeholder 2"/>
          <p:cNvSpPr>
            <a:spLocks noGrp="1"/>
          </p:cNvSpPr>
          <p:nvPr>
            <p:ph type="dt" sz="half" idx="10"/>
          </p:nvPr>
        </p:nvSpPr>
        <p:spPr/>
        <p:txBody>
          <a:bodyPr/>
          <a:lstStyle/>
          <a:p>
            <a:pPr>
              <a:defRPr/>
            </a:pPr>
            <a:fld id="{E6AE0C61-9138-4AE3-A8AA-AB9704FEC619}" type="datetime1">
              <a:rPr lang="en-US" altLang="en-US" smtClean="0"/>
              <a:t>10/3/2018</a:t>
            </a:fld>
            <a:endParaRPr lang="en-US" altLang="en-US"/>
          </a:p>
        </p:txBody>
      </p:sp>
      <p:sp>
        <p:nvSpPr>
          <p:cNvPr id="4" name="Footer Placeholder 3"/>
          <p:cNvSpPr>
            <a:spLocks noGrp="1"/>
          </p:cNvSpPr>
          <p:nvPr>
            <p:ph type="ftr" sz="quarter" idx="11"/>
          </p:nvPr>
        </p:nvSpPr>
        <p:spPr/>
        <p:txBody>
          <a:bodyPr/>
          <a:lstStyle/>
          <a:p>
            <a:pPr>
              <a:defRPr/>
            </a:pPr>
            <a:r>
              <a:rPr lang="en-US" smtClean="0"/>
              <a:t>Nền tảng C# cơ bản</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66</a:t>
            </a:fld>
            <a:endParaRPr lang="en-US" altLang="en-US"/>
          </a:p>
        </p:txBody>
      </p:sp>
      <p:sp>
        <p:nvSpPr>
          <p:cNvPr id="6" name="Title 5"/>
          <p:cNvSpPr>
            <a:spLocks noGrp="1"/>
          </p:cNvSpPr>
          <p:nvPr>
            <p:ph type="title"/>
          </p:nvPr>
        </p:nvSpPr>
        <p:spPr/>
        <p:txBody>
          <a:bodyPr/>
          <a:lstStyle/>
          <a:p>
            <a:r>
              <a:rPr lang="en-US" smtClean="0"/>
              <a:t>Bài tập về mảng/ arrayList</a:t>
            </a:r>
            <a:endParaRPr lang="en-US"/>
          </a:p>
        </p:txBody>
      </p:sp>
    </p:spTree>
    <p:extLst>
      <p:ext uri="{BB962C8B-B14F-4D97-AF65-F5344CB8AC3E}">
        <p14:creationId xmlns:p14="http://schemas.microsoft.com/office/powerpoint/2010/main" val="3959180215"/>
      </p:ext>
    </p:extLst>
  </p:cSld>
  <p:clrMapOvr>
    <a:masterClrMapping/>
  </p:clrMapOvr>
  <p:transition spd="slow">
    <p:push dir="u"/>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mtClean="0"/>
              <a:t>Constructor</a:t>
            </a:r>
          </a:p>
          <a:p>
            <a:pPr marL="0" indent="0">
              <a:buNone/>
            </a:pPr>
            <a:r>
              <a:rPr lang="en-US" smtClean="0"/>
              <a:t>	</a:t>
            </a:r>
            <a:r>
              <a:rPr lang="en-US" smtClean="0">
                <a:solidFill>
                  <a:srgbClr val="FF0000"/>
                </a:solidFill>
              </a:rPr>
              <a:t>String</a:t>
            </a:r>
            <a:r>
              <a:rPr lang="en-US" smtClean="0"/>
              <a:t> Constructor(char[]): khởi tạo lớp String  bởi mảng ký tự Unicode.</a:t>
            </a:r>
          </a:p>
          <a:p>
            <a:pPr marL="0" indent="0">
              <a:buNone/>
            </a:pPr>
            <a:r>
              <a:rPr lang="en-US" smtClean="0"/>
              <a:t>Ví dụ</a:t>
            </a:r>
          </a:p>
          <a:p>
            <a:pPr marL="0" indent="0">
              <a:buNone/>
            </a:pPr>
            <a:r>
              <a:rPr lang="en-US"/>
              <a:t> </a:t>
            </a:r>
            <a:r>
              <a:rPr lang="en-US" smtClean="0"/>
              <a:t>string strTDC = new string (new char[]{‘T’, ‘D’, ‘C’});</a:t>
            </a:r>
          </a:p>
          <a:p>
            <a:pPr marL="0" indent="0">
              <a:buNone/>
            </a:pPr>
            <a:r>
              <a:rPr lang="en-US" smtClean="0"/>
              <a:t> MessageBox.Show(strTDC);</a:t>
            </a:r>
            <a:endParaRPr lang="en-US"/>
          </a:p>
        </p:txBody>
      </p:sp>
      <p:sp>
        <p:nvSpPr>
          <p:cNvPr id="3" name="Date Placeholder 2"/>
          <p:cNvSpPr>
            <a:spLocks noGrp="1"/>
          </p:cNvSpPr>
          <p:nvPr>
            <p:ph type="dt" sz="half" idx="10"/>
          </p:nvPr>
        </p:nvSpPr>
        <p:spPr/>
        <p:txBody>
          <a:bodyPr/>
          <a:lstStyle/>
          <a:p>
            <a:pPr>
              <a:defRPr/>
            </a:pPr>
            <a:fld id="{299E1D61-170B-4672-9839-273DEC0F15F1}" type="datetime1">
              <a:rPr lang="en-US" altLang="en-US" smtClean="0"/>
              <a:t>10/3/2018</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Nền tảng C# cơ bản</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67</a:t>
            </a:fld>
            <a:endParaRPr lang="en-US" altLang="en-US"/>
          </a:p>
        </p:txBody>
      </p:sp>
      <p:sp>
        <p:nvSpPr>
          <p:cNvPr id="6" name="Title 5"/>
          <p:cNvSpPr>
            <a:spLocks noGrp="1"/>
          </p:cNvSpPr>
          <p:nvPr>
            <p:ph type="title"/>
          </p:nvPr>
        </p:nvSpPr>
        <p:spPr/>
        <p:txBody>
          <a:bodyPr/>
          <a:lstStyle/>
          <a:p>
            <a:r>
              <a:rPr lang="en-US" smtClean="0"/>
              <a:t>String class</a:t>
            </a:r>
            <a:endParaRPr lang="en-US"/>
          </a:p>
        </p:txBody>
      </p:sp>
    </p:spTree>
    <p:extLst>
      <p:ext uri="{BB962C8B-B14F-4D97-AF65-F5344CB8AC3E}">
        <p14:creationId xmlns:p14="http://schemas.microsoft.com/office/powerpoint/2010/main" val="2677714270"/>
      </p:ext>
    </p:extLst>
  </p:cSld>
  <p:clrMapOvr>
    <a:masterClrMapping/>
  </p:clrMapOvr>
  <p:transition spd="slow">
    <p:push dir="u"/>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Chars: </a:t>
            </a:r>
            <a:r>
              <a:rPr lang="en-US" dirty="0" err="1" smtClean="0"/>
              <a:t>lấy</a:t>
            </a:r>
            <a:r>
              <a:rPr lang="en-US" dirty="0" smtClean="0"/>
              <a:t> </a:t>
            </a:r>
            <a:r>
              <a:rPr lang="en-US" dirty="0" err="1" smtClean="0"/>
              <a:t>ký</a:t>
            </a:r>
            <a:r>
              <a:rPr lang="en-US" dirty="0" smtClean="0"/>
              <a:t> </a:t>
            </a:r>
            <a:r>
              <a:rPr lang="en-US" dirty="0" err="1" smtClean="0"/>
              <a:t>tự</a:t>
            </a:r>
            <a:r>
              <a:rPr lang="en-US" dirty="0" smtClean="0"/>
              <a:t> ở </a:t>
            </a:r>
            <a:r>
              <a:rPr lang="en-US" dirty="0" err="1" smtClean="0"/>
              <a:t>vị</a:t>
            </a:r>
            <a:r>
              <a:rPr lang="en-US" dirty="0" smtClean="0"/>
              <a:t> </a:t>
            </a:r>
            <a:r>
              <a:rPr lang="en-US" dirty="0" err="1" smtClean="0"/>
              <a:t>trí</a:t>
            </a:r>
            <a:r>
              <a:rPr lang="en-US" dirty="0" smtClean="0"/>
              <a:t> </a:t>
            </a:r>
            <a:r>
              <a:rPr lang="en-US" dirty="0" err="1" smtClean="0"/>
              <a:t>được</a:t>
            </a:r>
            <a:r>
              <a:rPr lang="en-US" dirty="0" smtClean="0"/>
              <a:t> </a:t>
            </a:r>
            <a:r>
              <a:rPr lang="en-US" dirty="0" err="1" smtClean="0"/>
              <a:t>chỉ</a:t>
            </a:r>
            <a:r>
              <a:rPr lang="en-US" dirty="0" smtClean="0"/>
              <a:t> </a:t>
            </a:r>
            <a:r>
              <a:rPr lang="en-US" dirty="0" err="1" smtClean="0"/>
              <a:t>định</a:t>
            </a:r>
            <a:r>
              <a:rPr lang="en-US" dirty="0" smtClean="0"/>
              <a:t> </a:t>
            </a:r>
            <a:r>
              <a:rPr lang="en-US" dirty="0" err="1" smtClean="0"/>
              <a:t>trong</a:t>
            </a:r>
            <a:r>
              <a:rPr lang="en-US" dirty="0" smtClean="0"/>
              <a:t> string </a:t>
            </a:r>
          </a:p>
          <a:p>
            <a:r>
              <a:rPr lang="en-US" dirty="0" err="1" smtClean="0"/>
              <a:t>Ví</a:t>
            </a:r>
            <a:r>
              <a:rPr lang="en-US" dirty="0" smtClean="0"/>
              <a:t> </a:t>
            </a:r>
            <a:r>
              <a:rPr lang="en-US" dirty="0" err="1" smtClean="0"/>
              <a:t>dụ</a:t>
            </a:r>
            <a:endParaRPr lang="en-US" dirty="0" smtClean="0"/>
          </a:p>
          <a:p>
            <a:pPr marL="457200" lvl="1" indent="0">
              <a:buNone/>
            </a:pPr>
            <a:r>
              <a:rPr lang="en-US" dirty="0"/>
              <a:t>c</a:t>
            </a:r>
            <a:r>
              <a:rPr lang="en-US" dirty="0" smtClean="0"/>
              <a:t>har </a:t>
            </a:r>
            <a:r>
              <a:rPr lang="en-US" dirty="0" err="1" smtClean="0"/>
              <a:t>ch</a:t>
            </a:r>
            <a:r>
              <a:rPr lang="en-US" dirty="0" smtClean="0"/>
              <a:t> = </a:t>
            </a:r>
            <a:r>
              <a:rPr lang="en-US" dirty="0" err="1" smtClean="0"/>
              <a:t>strTDC</a:t>
            </a:r>
            <a:r>
              <a:rPr lang="en-US" dirty="0" smtClean="0"/>
              <a:t>[0];</a:t>
            </a:r>
          </a:p>
          <a:p>
            <a:pPr marL="465138" lvl="1" indent="-457200"/>
            <a:r>
              <a:rPr lang="en-US" dirty="0" smtClean="0"/>
              <a:t>Length: </a:t>
            </a:r>
            <a:r>
              <a:rPr lang="en-US" dirty="0" err="1" smtClean="0"/>
              <a:t>lấy</a:t>
            </a:r>
            <a:r>
              <a:rPr lang="en-US" dirty="0" smtClean="0"/>
              <a:t> </a:t>
            </a:r>
            <a:r>
              <a:rPr lang="en-US" dirty="0" err="1" smtClean="0"/>
              <a:t>số</a:t>
            </a:r>
            <a:r>
              <a:rPr lang="en-US" dirty="0" smtClean="0"/>
              <a:t> </a:t>
            </a:r>
            <a:r>
              <a:rPr lang="en-US" dirty="0" err="1" smtClean="0"/>
              <a:t>ký</a:t>
            </a:r>
            <a:r>
              <a:rPr lang="en-US" dirty="0" smtClean="0"/>
              <a:t> </a:t>
            </a:r>
            <a:r>
              <a:rPr lang="en-US" dirty="0" err="1" smtClean="0"/>
              <a:t>tự</a:t>
            </a:r>
            <a:r>
              <a:rPr lang="en-US" dirty="0" smtClean="0"/>
              <a:t> </a:t>
            </a:r>
            <a:r>
              <a:rPr lang="en-US" dirty="0" err="1" smtClean="0"/>
              <a:t>hiện</a:t>
            </a:r>
            <a:r>
              <a:rPr lang="en-US" dirty="0" smtClean="0"/>
              <a:t> </a:t>
            </a:r>
            <a:r>
              <a:rPr lang="en-US" dirty="0" err="1" smtClean="0"/>
              <a:t>tại</a:t>
            </a:r>
            <a:r>
              <a:rPr lang="en-US" dirty="0" smtClean="0"/>
              <a:t> </a:t>
            </a:r>
            <a:r>
              <a:rPr lang="en-US" dirty="0" err="1" smtClean="0"/>
              <a:t>trong</a:t>
            </a:r>
            <a:r>
              <a:rPr lang="en-US" dirty="0" smtClean="0"/>
              <a:t> </a:t>
            </a:r>
            <a:r>
              <a:rPr lang="en-US" dirty="0" err="1" smtClean="0"/>
              <a:t>đối</a:t>
            </a:r>
            <a:r>
              <a:rPr lang="en-US" dirty="0" smtClean="0"/>
              <a:t> </a:t>
            </a:r>
            <a:r>
              <a:rPr lang="en-US" dirty="0" err="1" smtClean="0"/>
              <a:t>tượng</a:t>
            </a:r>
            <a:r>
              <a:rPr lang="en-US" dirty="0" smtClean="0"/>
              <a:t> string</a:t>
            </a:r>
          </a:p>
          <a:p>
            <a:pPr marL="228600" lvl="1"/>
            <a:r>
              <a:rPr lang="en-US" dirty="0" err="1" smtClean="0"/>
              <a:t>Ví</a:t>
            </a:r>
            <a:r>
              <a:rPr lang="en-US" dirty="0" smtClean="0"/>
              <a:t> </a:t>
            </a:r>
            <a:r>
              <a:rPr lang="en-US" dirty="0" err="1" smtClean="0"/>
              <a:t>dụ</a:t>
            </a:r>
            <a:r>
              <a:rPr lang="en-US" dirty="0" smtClean="0"/>
              <a:t> </a:t>
            </a:r>
          </a:p>
          <a:p>
            <a:pPr marL="457200" lvl="1" indent="0">
              <a:buNone/>
            </a:pPr>
            <a:r>
              <a:rPr lang="en-US" dirty="0" err="1" smtClean="0"/>
              <a:t>int</a:t>
            </a:r>
            <a:r>
              <a:rPr lang="en-US" dirty="0" smtClean="0"/>
              <a:t> </a:t>
            </a:r>
            <a:r>
              <a:rPr lang="en-US" dirty="0" err="1" smtClean="0"/>
              <a:t>nsize</a:t>
            </a:r>
            <a:r>
              <a:rPr lang="en-US" dirty="0" smtClean="0"/>
              <a:t> = </a:t>
            </a:r>
            <a:r>
              <a:rPr lang="en-US" dirty="0" err="1" smtClean="0"/>
              <a:t>strTDC.Length</a:t>
            </a:r>
            <a:endParaRPr lang="en-US" dirty="0"/>
          </a:p>
        </p:txBody>
      </p:sp>
      <p:sp>
        <p:nvSpPr>
          <p:cNvPr id="3" name="Date Placeholder 2"/>
          <p:cNvSpPr>
            <a:spLocks noGrp="1"/>
          </p:cNvSpPr>
          <p:nvPr>
            <p:ph type="dt" sz="half" idx="10"/>
          </p:nvPr>
        </p:nvSpPr>
        <p:spPr/>
        <p:txBody>
          <a:bodyPr/>
          <a:lstStyle/>
          <a:p>
            <a:pPr>
              <a:defRPr/>
            </a:pPr>
            <a:fld id="{AB2F0791-76BA-41ED-BB5F-1A35D9EB23DA}" type="datetime1">
              <a:rPr lang="en-US" altLang="en-US" smtClean="0"/>
              <a:t>10/3/2018</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Nền tảng C# cơ bản</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68</a:t>
            </a:fld>
            <a:endParaRPr lang="en-US" altLang="en-US"/>
          </a:p>
        </p:txBody>
      </p:sp>
      <p:sp>
        <p:nvSpPr>
          <p:cNvPr id="6" name="Title 5"/>
          <p:cNvSpPr>
            <a:spLocks noGrp="1"/>
          </p:cNvSpPr>
          <p:nvPr>
            <p:ph type="title"/>
          </p:nvPr>
        </p:nvSpPr>
        <p:spPr/>
        <p:txBody>
          <a:bodyPr/>
          <a:lstStyle/>
          <a:p>
            <a:r>
              <a:rPr lang="en-US" smtClean="0"/>
              <a:t>String Properties</a:t>
            </a:r>
            <a:endParaRPr lang="en-US"/>
          </a:p>
        </p:txBody>
      </p:sp>
    </p:spTree>
    <p:extLst>
      <p:ext uri="{BB962C8B-B14F-4D97-AF65-F5344CB8AC3E}">
        <p14:creationId xmlns:p14="http://schemas.microsoft.com/office/powerpoint/2010/main" val="3228983851"/>
      </p:ext>
    </p:extLst>
  </p:cSld>
  <p:clrMapOvr>
    <a:masterClrMapping/>
  </p:clrMapOvr>
  <p:transition spd="slow">
    <p:push dir="u"/>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fontAlgn="t"/>
            <a:r>
              <a:rPr lang="en-US" sz="2800" b="1" dirty="0">
                <a:solidFill>
                  <a:srgbClr val="0000FF"/>
                </a:solidFill>
                <a:latin typeface="+mn-lt"/>
              </a:rPr>
              <a:t>public</a:t>
            </a:r>
            <a:r>
              <a:rPr lang="en-US" sz="2800" b="1" dirty="0">
                <a:solidFill>
                  <a:srgbClr val="000000"/>
                </a:solidFill>
                <a:latin typeface="+mn-lt"/>
              </a:rPr>
              <a:t> </a:t>
            </a:r>
            <a:r>
              <a:rPr lang="en-US" sz="2800" b="1" dirty="0">
                <a:solidFill>
                  <a:srgbClr val="0000FF"/>
                </a:solidFill>
                <a:latin typeface="+mn-lt"/>
              </a:rPr>
              <a:t>static</a:t>
            </a:r>
            <a:r>
              <a:rPr lang="en-US" sz="2800" b="1" dirty="0">
                <a:solidFill>
                  <a:srgbClr val="000000"/>
                </a:solidFill>
                <a:latin typeface="+mn-lt"/>
              </a:rPr>
              <a:t> </a:t>
            </a:r>
            <a:r>
              <a:rPr lang="en-US" sz="2800" b="1" dirty="0" err="1">
                <a:solidFill>
                  <a:srgbClr val="0000FF"/>
                </a:solidFill>
                <a:latin typeface="+mn-lt"/>
              </a:rPr>
              <a:t>int</a:t>
            </a:r>
            <a:r>
              <a:rPr lang="en-US" sz="2800" dirty="0">
                <a:solidFill>
                  <a:srgbClr val="000000"/>
                </a:solidFill>
                <a:latin typeface="+mn-lt"/>
              </a:rPr>
              <a:t> </a:t>
            </a:r>
            <a:r>
              <a:rPr lang="en-US" sz="2800" dirty="0" smtClean="0">
                <a:solidFill>
                  <a:srgbClr val="000000"/>
                </a:solidFill>
                <a:latin typeface="+mn-lt"/>
              </a:rPr>
              <a:t>Compare( </a:t>
            </a:r>
            <a:r>
              <a:rPr lang="en-US" sz="2800" b="1" dirty="0">
                <a:solidFill>
                  <a:srgbClr val="0000FF"/>
                </a:solidFill>
                <a:latin typeface="+mn-lt"/>
              </a:rPr>
              <a:t>string</a:t>
            </a:r>
            <a:r>
              <a:rPr lang="en-US" sz="2800" dirty="0">
                <a:solidFill>
                  <a:srgbClr val="000000"/>
                </a:solidFill>
                <a:latin typeface="+mn-lt"/>
              </a:rPr>
              <a:t> </a:t>
            </a:r>
            <a:r>
              <a:rPr lang="en-US" sz="2800" dirty="0" err="1">
                <a:solidFill>
                  <a:srgbClr val="000000"/>
                </a:solidFill>
                <a:latin typeface="+mn-lt"/>
              </a:rPr>
              <a:t>strA</a:t>
            </a:r>
            <a:r>
              <a:rPr lang="en-US" sz="2800" dirty="0">
                <a:solidFill>
                  <a:srgbClr val="000000"/>
                </a:solidFill>
                <a:latin typeface="+mn-lt"/>
              </a:rPr>
              <a:t>, </a:t>
            </a:r>
            <a:r>
              <a:rPr lang="en-US" sz="2800" b="1" dirty="0">
                <a:solidFill>
                  <a:srgbClr val="0000FF"/>
                </a:solidFill>
                <a:latin typeface="+mn-lt"/>
              </a:rPr>
              <a:t>string</a:t>
            </a:r>
            <a:r>
              <a:rPr lang="en-US" sz="2800" dirty="0">
                <a:solidFill>
                  <a:srgbClr val="000000"/>
                </a:solidFill>
                <a:latin typeface="+mn-lt"/>
              </a:rPr>
              <a:t> </a:t>
            </a:r>
            <a:r>
              <a:rPr lang="en-US" sz="2800" dirty="0" err="1">
                <a:solidFill>
                  <a:srgbClr val="000000"/>
                </a:solidFill>
                <a:latin typeface="+mn-lt"/>
              </a:rPr>
              <a:t>strB</a:t>
            </a:r>
            <a:r>
              <a:rPr lang="en-US" sz="2800" dirty="0">
                <a:solidFill>
                  <a:srgbClr val="000000"/>
                </a:solidFill>
                <a:latin typeface="+mn-lt"/>
              </a:rPr>
              <a:t> )</a:t>
            </a:r>
            <a:endParaRPr lang="en-US" sz="2800" b="1" dirty="0">
              <a:solidFill>
                <a:srgbClr val="002060"/>
              </a:solidFill>
              <a:latin typeface="+mn-lt"/>
            </a:endParaRPr>
          </a:p>
          <a:p>
            <a:r>
              <a:rPr lang="en-US" dirty="0" smtClean="0">
                <a:latin typeface="+mn-lt"/>
              </a:rPr>
              <a:t>So </a:t>
            </a:r>
            <a:r>
              <a:rPr lang="en-US" dirty="0" err="1" smtClean="0">
                <a:latin typeface="+mn-lt"/>
              </a:rPr>
              <a:t>sánh</a:t>
            </a:r>
            <a:r>
              <a:rPr lang="en-US" dirty="0" smtClean="0">
                <a:latin typeface="+mn-lt"/>
              </a:rPr>
              <a:t> 2 </a:t>
            </a:r>
            <a:r>
              <a:rPr lang="en-US" dirty="0" err="1" smtClean="0">
                <a:latin typeface="+mn-lt"/>
              </a:rPr>
              <a:t>đối</a:t>
            </a:r>
            <a:r>
              <a:rPr lang="en-US" dirty="0" smtClean="0">
                <a:latin typeface="+mn-lt"/>
              </a:rPr>
              <a:t> </a:t>
            </a:r>
            <a:r>
              <a:rPr lang="en-US" dirty="0" err="1" smtClean="0">
                <a:latin typeface="+mn-lt"/>
              </a:rPr>
              <a:t>tượng</a:t>
            </a:r>
            <a:r>
              <a:rPr lang="en-US" dirty="0" smtClean="0">
                <a:latin typeface="+mn-lt"/>
              </a:rPr>
              <a:t> string </a:t>
            </a:r>
            <a:r>
              <a:rPr lang="en-US" dirty="0" err="1" smtClean="0">
                <a:latin typeface="+mn-lt"/>
              </a:rPr>
              <a:t>được</a:t>
            </a:r>
            <a:r>
              <a:rPr lang="en-US" dirty="0" smtClean="0">
                <a:latin typeface="+mn-lt"/>
              </a:rPr>
              <a:t> </a:t>
            </a:r>
            <a:r>
              <a:rPr lang="en-US" dirty="0" err="1" smtClean="0">
                <a:latin typeface="+mn-lt"/>
              </a:rPr>
              <a:t>chỉ</a:t>
            </a:r>
            <a:r>
              <a:rPr lang="en-US" dirty="0" smtClean="0">
                <a:latin typeface="+mn-lt"/>
              </a:rPr>
              <a:t> </a:t>
            </a:r>
            <a:r>
              <a:rPr lang="en-US" dirty="0" err="1" smtClean="0">
                <a:latin typeface="+mn-lt"/>
              </a:rPr>
              <a:t>định</a:t>
            </a:r>
            <a:r>
              <a:rPr lang="en-US" dirty="0" smtClean="0">
                <a:latin typeface="+mn-lt"/>
              </a:rPr>
              <a:t> </a:t>
            </a:r>
            <a:r>
              <a:rPr lang="en-US" dirty="0" err="1" smtClean="0">
                <a:latin typeface="+mn-lt"/>
              </a:rPr>
              <a:t>và</a:t>
            </a:r>
            <a:r>
              <a:rPr lang="en-US" dirty="0" smtClean="0">
                <a:latin typeface="+mn-lt"/>
              </a:rPr>
              <a:t> </a:t>
            </a:r>
            <a:r>
              <a:rPr lang="en-US" dirty="0" err="1" smtClean="0">
                <a:latin typeface="+mn-lt"/>
              </a:rPr>
              <a:t>trả</a:t>
            </a:r>
            <a:r>
              <a:rPr lang="en-US" dirty="0" smtClean="0">
                <a:latin typeface="+mn-lt"/>
              </a:rPr>
              <a:t> </a:t>
            </a:r>
            <a:r>
              <a:rPr lang="en-US" dirty="0" err="1" smtClean="0">
                <a:latin typeface="+mn-lt"/>
              </a:rPr>
              <a:t>vè</a:t>
            </a:r>
            <a:r>
              <a:rPr lang="en-US" dirty="0" smtClean="0">
                <a:latin typeface="+mn-lt"/>
              </a:rPr>
              <a:t> </a:t>
            </a:r>
            <a:r>
              <a:rPr lang="en-US" dirty="0" err="1" smtClean="0">
                <a:latin typeface="+mn-lt"/>
              </a:rPr>
              <a:t>một</a:t>
            </a:r>
            <a:r>
              <a:rPr lang="en-US" dirty="0" smtClean="0">
                <a:latin typeface="+mn-lt"/>
              </a:rPr>
              <a:t> </a:t>
            </a:r>
            <a:r>
              <a:rPr lang="en-US" dirty="0" err="1" smtClean="0">
                <a:latin typeface="+mn-lt"/>
              </a:rPr>
              <a:t>số</a:t>
            </a:r>
            <a:r>
              <a:rPr lang="en-US" dirty="0" smtClean="0">
                <a:latin typeface="+mn-lt"/>
              </a:rPr>
              <a:t> </a:t>
            </a:r>
            <a:r>
              <a:rPr lang="en-US" dirty="0" err="1" smtClean="0">
                <a:latin typeface="+mn-lt"/>
              </a:rPr>
              <a:t>nguyên</a:t>
            </a:r>
            <a:r>
              <a:rPr lang="en-US" dirty="0" smtClean="0">
                <a:latin typeface="+mn-lt"/>
              </a:rPr>
              <a:t> </a:t>
            </a:r>
            <a:r>
              <a:rPr lang="en-US" dirty="0" err="1" smtClean="0">
                <a:latin typeface="+mn-lt"/>
              </a:rPr>
              <a:t>cho</a:t>
            </a:r>
            <a:r>
              <a:rPr lang="en-US" dirty="0" smtClean="0">
                <a:latin typeface="+mn-lt"/>
              </a:rPr>
              <a:t> </a:t>
            </a:r>
            <a:r>
              <a:rPr lang="en-US" dirty="0" err="1" smtClean="0">
                <a:latin typeface="+mn-lt"/>
              </a:rPr>
              <a:t>biết</a:t>
            </a:r>
            <a:r>
              <a:rPr lang="en-US" dirty="0" smtClean="0">
                <a:latin typeface="+mn-lt"/>
              </a:rPr>
              <a:t> </a:t>
            </a:r>
            <a:r>
              <a:rPr lang="en-US" dirty="0" err="1" smtClean="0">
                <a:latin typeface="+mn-lt"/>
              </a:rPr>
              <a:t>vị</a:t>
            </a:r>
            <a:r>
              <a:rPr lang="en-US" dirty="0" smtClean="0">
                <a:latin typeface="+mn-lt"/>
              </a:rPr>
              <a:t> </a:t>
            </a:r>
            <a:r>
              <a:rPr lang="en-US" dirty="0" err="1" smtClean="0">
                <a:latin typeface="+mn-lt"/>
              </a:rPr>
              <a:t>trí</a:t>
            </a:r>
            <a:r>
              <a:rPr lang="en-US" dirty="0" smtClean="0">
                <a:latin typeface="+mn-lt"/>
              </a:rPr>
              <a:t> </a:t>
            </a:r>
            <a:r>
              <a:rPr lang="en-US" dirty="0" err="1" smtClean="0">
                <a:latin typeface="+mn-lt"/>
              </a:rPr>
              <a:t>tương</a:t>
            </a:r>
            <a:r>
              <a:rPr lang="en-US" dirty="0" smtClean="0">
                <a:latin typeface="+mn-lt"/>
              </a:rPr>
              <a:t> </a:t>
            </a:r>
            <a:r>
              <a:rPr lang="en-US" dirty="0" err="1" smtClean="0">
                <a:latin typeface="+mn-lt"/>
              </a:rPr>
              <a:t>đối</a:t>
            </a:r>
            <a:r>
              <a:rPr lang="en-US" dirty="0" smtClean="0">
                <a:latin typeface="+mn-lt"/>
              </a:rPr>
              <a:t> </a:t>
            </a:r>
            <a:r>
              <a:rPr lang="en-US" dirty="0" err="1" smtClean="0">
                <a:latin typeface="+mn-lt"/>
              </a:rPr>
              <a:t>của</a:t>
            </a:r>
            <a:r>
              <a:rPr lang="en-US" dirty="0" smtClean="0">
                <a:latin typeface="+mn-lt"/>
              </a:rPr>
              <a:t> </a:t>
            </a:r>
            <a:r>
              <a:rPr lang="en-US" dirty="0" err="1" smtClean="0">
                <a:latin typeface="+mn-lt"/>
              </a:rPr>
              <a:t>chúng</a:t>
            </a:r>
            <a:endParaRPr lang="en-US" dirty="0" smtClean="0">
              <a:latin typeface="+mn-lt"/>
            </a:endParaRPr>
          </a:p>
          <a:p>
            <a:pPr lvl="1">
              <a:buFont typeface="Wingdings" pitchFamily="2" charset="2"/>
              <a:buChar char="ü"/>
            </a:pPr>
            <a:r>
              <a:rPr lang="en-US" dirty="0" smtClean="0">
                <a:latin typeface="+mn-lt"/>
              </a:rPr>
              <a:t>0 </a:t>
            </a:r>
            <a:r>
              <a:rPr lang="en-US" dirty="0" err="1" smtClean="0">
                <a:latin typeface="+mn-lt"/>
              </a:rPr>
              <a:t>strA</a:t>
            </a:r>
            <a:r>
              <a:rPr lang="en-US" dirty="0" smtClean="0">
                <a:latin typeface="+mn-lt"/>
              </a:rPr>
              <a:t> </a:t>
            </a:r>
            <a:r>
              <a:rPr lang="en-US" dirty="0" err="1" smtClean="0">
                <a:latin typeface="+mn-lt"/>
              </a:rPr>
              <a:t>bằng</a:t>
            </a:r>
            <a:r>
              <a:rPr lang="en-US" dirty="0" smtClean="0">
                <a:latin typeface="+mn-lt"/>
              </a:rPr>
              <a:t> </a:t>
            </a:r>
            <a:r>
              <a:rPr lang="en-US" dirty="0" err="1" smtClean="0">
                <a:latin typeface="+mn-lt"/>
              </a:rPr>
              <a:t>strB</a:t>
            </a:r>
            <a:endParaRPr lang="en-US" dirty="0" smtClean="0">
              <a:latin typeface="+mn-lt"/>
            </a:endParaRPr>
          </a:p>
          <a:p>
            <a:pPr lvl="1">
              <a:buFont typeface="Wingdings" pitchFamily="2" charset="2"/>
              <a:buChar char="ü"/>
            </a:pPr>
            <a:r>
              <a:rPr lang="en-US" dirty="0" smtClean="0">
                <a:latin typeface="+mn-lt"/>
              </a:rPr>
              <a:t>1 </a:t>
            </a:r>
            <a:r>
              <a:rPr lang="en-US" dirty="0" err="1" smtClean="0">
                <a:latin typeface="+mn-lt"/>
              </a:rPr>
              <a:t>strA</a:t>
            </a:r>
            <a:r>
              <a:rPr lang="en-US" dirty="0" smtClean="0">
                <a:latin typeface="+mn-lt"/>
              </a:rPr>
              <a:t> </a:t>
            </a:r>
            <a:r>
              <a:rPr lang="en-US" dirty="0" err="1" smtClean="0">
                <a:latin typeface="+mn-lt"/>
              </a:rPr>
              <a:t>lớn</a:t>
            </a:r>
            <a:r>
              <a:rPr lang="en-US" dirty="0" smtClean="0">
                <a:latin typeface="+mn-lt"/>
              </a:rPr>
              <a:t> </a:t>
            </a:r>
            <a:r>
              <a:rPr lang="en-US" dirty="0" err="1" smtClean="0">
                <a:latin typeface="+mn-lt"/>
              </a:rPr>
              <a:t>hơn</a:t>
            </a:r>
            <a:r>
              <a:rPr lang="en-US" dirty="0" smtClean="0">
                <a:latin typeface="+mn-lt"/>
              </a:rPr>
              <a:t> </a:t>
            </a:r>
            <a:r>
              <a:rPr lang="en-US" dirty="0" err="1" smtClean="0">
                <a:latin typeface="+mn-lt"/>
              </a:rPr>
              <a:t>strB</a:t>
            </a:r>
            <a:endParaRPr lang="en-US" dirty="0" smtClean="0">
              <a:latin typeface="+mn-lt"/>
            </a:endParaRPr>
          </a:p>
          <a:p>
            <a:pPr lvl="1">
              <a:buFont typeface="Wingdings" pitchFamily="2" charset="2"/>
              <a:buChar char="ü"/>
            </a:pPr>
            <a:r>
              <a:rPr lang="en-US" dirty="0" smtClean="0">
                <a:latin typeface="+mn-lt"/>
              </a:rPr>
              <a:t>-1 </a:t>
            </a:r>
            <a:r>
              <a:rPr lang="en-US" dirty="0" err="1" smtClean="0">
                <a:latin typeface="+mn-lt"/>
              </a:rPr>
              <a:t>strA</a:t>
            </a:r>
            <a:r>
              <a:rPr lang="en-US" dirty="0" smtClean="0">
                <a:latin typeface="+mn-lt"/>
              </a:rPr>
              <a:t> </a:t>
            </a:r>
            <a:r>
              <a:rPr lang="en-US" dirty="0" err="1" smtClean="0">
                <a:latin typeface="+mn-lt"/>
              </a:rPr>
              <a:t>nhỏ</a:t>
            </a:r>
            <a:r>
              <a:rPr lang="en-US" dirty="0" smtClean="0">
                <a:latin typeface="+mn-lt"/>
              </a:rPr>
              <a:t> </a:t>
            </a:r>
            <a:r>
              <a:rPr lang="en-US" dirty="0" err="1" smtClean="0">
                <a:latin typeface="+mn-lt"/>
              </a:rPr>
              <a:t>hơn</a:t>
            </a:r>
            <a:r>
              <a:rPr lang="en-US" dirty="0" smtClean="0">
                <a:latin typeface="+mn-lt"/>
              </a:rPr>
              <a:t> </a:t>
            </a:r>
            <a:r>
              <a:rPr lang="en-US" dirty="0" err="1" smtClean="0">
                <a:latin typeface="+mn-lt"/>
              </a:rPr>
              <a:t>strB</a:t>
            </a:r>
            <a:endParaRPr lang="en-US" dirty="0">
              <a:latin typeface="+mn-lt"/>
            </a:endParaRPr>
          </a:p>
        </p:txBody>
      </p:sp>
      <p:sp>
        <p:nvSpPr>
          <p:cNvPr id="3" name="Date Placeholder 2"/>
          <p:cNvSpPr>
            <a:spLocks noGrp="1"/>
          </p:cNvSpPr>
          <p:nvPr>
            <p:ph type="dt" sz="half" idx="10"/>
          </p:nvPr>
        </p:nvSpPr>
        <p:spPr/>
        <p:txBody>
          <a:bodyPr/>
          <a:lstStyle/>
          <a:p>
            <a:pPr>
              <a:defRPr/>
            </a:pPr>
            <a:fld id="{38173110-A0E3-46C9-B1FA-D4C195D8B3B4}" type="datetime1">
              <a:rPr lang="en-US" altLang="en-US" smtClean="0"/>
              <a:t>10/3/2018</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Nền tảng C# cơ bản</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69</a:t>
            </a:fld>
            <a:endParaRPr lang="en-US" altLang="en-US"/>
          </a:p>
        </p:txBody>
      </p:sp>
      <p:sp>
        <p:nvSpPr>
          <p:cNvPr id="6" name="Title 5"/>
          <p:cNvSpPr>
            <a:spLocks noGrp="1"/>
          </p:cNvSpPr>
          <p:nvPr>
            <p:ph type="title"/>
          </p:nvPr>
        </p:nvSpPr>
        <p:spPr/>
        <p:txBody>
          <a:bodyPr/>
          <a:lstStyle/>
          <a:p>
            <a:r>
              <a:rPr lang="en-US" smtClean="0"/>
              <a:t>String method</a:t>
            </a:r>
            <a:endParaRPr lang="en-US"/>
          </a:p>
        </p:txBody>
      </p:sp>
    </p:spTree>
    <p:extLst>
      <p:ext uri="{BB962C8B-B14F-4D97-AF65-F5344CB8AC3E}">
        <p14:creationId xmlns:p14="http://schemas.microsoft.com/office/powerpoint/2010/main" val="1487991748"/>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object 2"/>
          <p:cNvSpPr>
            <a:spLocks noChangeArrowheads="1"/>
          </p:cNvSpPr>
          <p:nvPr/>
        </p:nvSpPr>
        <p:spPr bwMode="auto">
          <a:xfrm>
            <a:off x="988580" y="1488982"/>
            <a:ext cx="83705" cy="75640"/>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en-US"/>
          </a:p>
        </p:txBody>
      </p:sp>
      <p:sp>
        <p:nvSpPr>
          <p:cNvPr id="28675" name="object 3"/>
          <p:cNvSpPr>
            <a:spLocks noChangeArrowheads="1"/>
          </p:cNvSpPr>
          <p:nvPr/>
        </p:nvSpPr>
        <p:spPr bwMode="auto">
          <a:xfrm>
            <a:off x="988580" y="1811151"/>
            <a:ext cx="83705" cy="77040"/>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en-US"/>
          </a:p>
        </p:txBody>
      </p:sp>
      <p:sp>
        <p:nvSpPr>
          <p:cNvPr id="28676" name="object 4"/>
          <p:cNvSpPr>
            <a:spLocks noChangeArrowheads="1"/>
          </p:cNvSpPr>
          <p:nvPr/>
        </p:nvSpPr>
        <p:spPr bwMode="auto">
          <a:xfrm>
            <a:off x="1375353" y="2117912"/>
            <a:ext cx="99579" cy="96651"/>
          </a:xfrm>
          <a:prstGeom prst="rect">
            <a:avLst/>
          </a:prstGeom>
          <a:blipFill dpi="0" rotWithShape="1">
            <a:blip r:embed="rId4"/>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en-US"/>
          </a:p>
        </p:txBody>
      </p:sp>
      <p:sp>
        <p:nvSpPr>
          <p:cNvPr id="28677" name="object 5"/>
          <p:cNvSpPr>
            <a:spLocks noChangeArrowheads="1"/>
          </p:cNvSpPr>
          <p:nvPr/>
        </p:nvSpPr>
        <p:spPr bwMode="auto">
          <a:xfrm>
            <a:off x="1375353" y="2420471"/>
            <a:ext cx="99579" cy="100853"/>
          </a:xfrm>
          <a:prstGeom prst="rect">
            <a:avLst/>
          </a:prstGeom>
          <a:blipFill dpi="0" rotWithShape="1">
            <a:blip r:embed="rId5"/>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en-US"/>
          </a:p>
        </p:txBody>
      </p:sp>
      <p:sp>
        <p:nvSpPr>
          <p:cNvPr id="6" name="object 6"/>
          <p:cNvSpPr txBox="1"/>
          <p:nvPr/>
        </p:nvSpPr>
        <p:spPr>
          <a:xfrm>
            <a:off x="536864" y="1118231"/>
            <a:ext cx="7123545" cy="1292662"/>
          </a:xfrm>
          <a:prstGeom prst="rect">
            <a:avLst/>
          </a:prstGeom>
        </p:spPr>
        <p:txBody>
          <a:bodyPr lIns="0" tIns="0" rIns="0" bIns="0">
            <a:spAutoFit/>
          </a:bodyPr>
          <a:lstStyle>
            <a:lvl1pPr marL="12700">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nSpc>
                <a:spcPct val="120000"/>
              </a:lnSpc>
            </a:pPr>
            <a:r>
              <a:rPr lang="en-US" dirty="0">
                <a:solidFill>
                  <a:srgbClr val="943634"/>
                </a:solidFill>
                <a:latin typeface="Tahoma" pitchFamily="34" charset="0"/>
                <a:cs typeface="Tahoma" pitchFamily="34" charset="0"/>
              </a:rPr>
              <a:t>C#</a:t>
            </a:r>
            <a:r>
              <a:rPr lang="en-US" dirty="0">
                <a:solidFill>
                  <a:srgbClr val="943634"/>
                </a:solidFill>
                <a:latin typeface="Times New Roman" pitchFamily="18" charset="0"/>
                <a:cs typeface="Times New Roman" pitchFamily="18" charset="0"/>
              </a:rPr>
              <a:t> </a:t>
            </a:r>
            <a:r>
              <a:rPr lang="en-US" dirty="0" err="1">
                <a:solidFill>
                  <a:srgbClr val="943634"/>
                </a:solidFill>
                <a:latin typeface="Tahoma" pitchFamily="34" charset="0"/>
                <a:cs typeface="Tahoma" pitchFamily="34" charset="0"/>
              </a:rPr>
              <a:t>hỗ</a:t>
            </a:r>
            <a:r>
              <a:rPr lang="en-US" dirty="0">
                <a:solidFill>
                  <a:srgbClr val="943634"/>
                </a:solidFill>
                <a:latin typeface="Times New Roman" pitchFamily="18" charset="0"/>
                <a:cs typeface="Times New Roman" pitchFamily="18" charset="0"/>
              </a:rPr>
              <a:t> </a:t>
            </a:r>
            <a:r>
              <a:rPr lang="en-US" dirty="0" err="1">
                <a:solidFill>
                  <a:srgbClr val="943634"/>
                </a:solidFill>
                <a:latin typeface="Tahoma" pitchFamily="34" charset="0"/>
                <a:cs typeface="Tahoma" pitchFamily="34" charset="0"/>
              </a:rPr>
              <a:t>trợ</a:t>
            </a:r>
            <a:r>
              <a:rPr lang="en-US" dirty="0">
                <a:solidFill>
                  <a:srgbClr val="943634"/>
                </a:solidFill>
                <a:latin typeface="Times New Roman" pitchFamily="18" charset="0"/>
                <a:cs typeface="Times New Roman" pitchFamily="18" charset="0"/>
              </a:rPr>
              <a:t> </a:t>
            </a:r>
            <a:r>
              <a:rPr lang="en-US" dirty="0" err="1">
                <a:solidFill>
                  <a:srgbClr val="943634"/>
                </a:solidFill>
                <a:latin typeface="Tahoma" pitchFamily="34" charset="0"/>
                <a:cs typeface="Tahoma" pitchFamily="34" charset="0"/>
              </a:rPr>
              <a:t>hai</a:t>
            </a:r>
            <a:r>
              <a:rPr lang="en-US" dirty="0">
                <a:solidFill>
                  <a:srgbClr val="943634"/>
                </a:solidFill>
                <a:latin typeface="Times New Roman" pitchFamily="18" charset="0"/>
                <a:cs typeface="Times New Roman" pitchFamily="18" charset="0"/>
              </a:rPr>
              <a:t> </a:t>
            </a:r>
            <a:r>
              <a:rPr lang="en-US" dirty="0" err="1">
                <a:solidFill>
                  <a:srgbClr val="943634"/>
                </a:solidFill>
                <a:latin typeface="Tahoma" pitchFamily="34" charset="0"/>
                <a:cs typeface="Tahoma" pitchFamily="34" charset="0"/>
              </a:rPr>
              <a:t>kiểu</a:t>
            </a:r>
            <a:r>
              <a:rPr lang="en-US" dirty="0">
                <a:solidFill>
                  <a:srgbClr val="943634"/>
                </a:solidFill>
                <a:latin typeface="Times New Roman" pitchFamily="18" charset="0"/>
                <a:cs typeface="Times New Roman" pitchFamily="18" charset="0"/>
              </a:rPr>
              <a:t> </a:t>
            </a:r>
            <a:r>
              <a:rPr lang="en-US" dirty="0" err="1">
                <a:solidFill>
                  <a:srgbClr val="943634"/>
                </a:solidFill>
                <a:latin typeface="Tahoma" pitchFamily="34" charset="0"/>
                <a:cs typeface="Tahoma" pitchFamily="34" charset="0"/>
              </a:rPr>
              <a:t>ép</a:t>
            </a:r>
            <a:r>
              <a:rPr lang="en-US" dirty="0">
                <a:solidFill>
                  <a:srgbClr val="943634"/>
                </a:solidFill>
                <a:latin typeface="Times New Roman" pitchFamily="18" charset="0"/>
                <a:cs typeface="Times New Roman" pitchFamily="18" charset="0"/>
              </a:rPr>
              <a:t> </a:t>
            </a:r>
            <a:r>
              <a:rPr lang="en-US" dirty="0" err="1">
                <a:solidFill>
                  <a:srgbClr val="943634"/>
                </a:solidFill>
                <a:latin typeface="Tahoma" pitchFamily="34" charset="0"/>
                <a:cs typeface="Tahoma" pitchFamily="34" charset="0"/>
              </a:rPr>
              <a:t>kiểu</a:t>
            </a:r>
            <a:r>
              <a:rPr lang="en-US" dirty="0">
                <a:solidFill>
                  <a:srgbClr val="943634"/>
                </a:solidFill>
                <a:latin typeface="Tahoma" pitchFamily="34" charset="0"/>
                <a:cs typeface="Tahoma" pitchFamily="34" charset="0"/>
              </a:rPr>
              <a:t>:</a:t>
            </a:r>
            <a:r>
              <a:rPr lang="en-US" dirty="0">
                <a:solidFill>
                  <a:srgbClr val="943634"/>
                </a:solidFill>
                <a:latin typeface="Times New Roman" pitchFamily="18" charset="0"/>
                <a:cs typeface="Times New Roman" pitchFamily="18" charset="0"/>
              </a:rPr>
              <a:t> </a:t>
            </a:r>
            <a:r>
              <a:rPr lang="en-US" dirty="0" err="1">
                <a:solidFill>
                  <a:srgbClr val="943634"/>
                </a:solidFill>
                <a:latin typeface="Tahoma" pitchFamily="34" charset="0"/>
                <a:cs typeface="Tahoma" pitchFamily="34" charset="0"/>
              </a:rPr>
              <a:t>Ép</a:t>
            </a:r>
            <a:r>
              <a:rPr lang="en-US" dirty="0">
                <a:solidFill>
                  <a:srgbClr val="943634"/>
                </a:solidFill>
                <a:latin typeface="Times New Roman" pitchFamily="18" charset="0"/>
                <a:cs typeface="Times New Roman" pitchFamily="18" charset="0"/>
              </a:rPr>
              <a:t> </a:t>
            </a:r>
            <a:r>
              <a:rPr lang="en-US" dirty="0" err="1">
                <a:solidFill>
                  <a:srgbClr val="943634"/>
                </a:solidFill>
                <a:latin typeface="Tahoma" pitchFamily="34" charset="0"/>
                <a:cs typeface="Tahoma" pitchFamily="34" charset="0"/>
              </a:rPr>
              <a:t>kiểu</a:t>
            </a:r>
            <a:r>
              <a:rPr lang="en-US" dirty="0">
                <a:solidFill>
                  <a:srgbClr val="943634"/>
                </a:solidFill>
                <a:latin typeface="Times New Roman" pitchFamily="18" charset="0"/>
                <a:cs typeface="Times New Roman" pitchFamily="18" charset="0"/>
              </a:rPr>
              <a:t> </a:t>
            </a:r>
            <a:r>
              <a:rPr lang="en-US" dirty="0" err="1">
                <a:solidFill>
                  <a:srgbClr val="943634"/>
                </a:solidFill>
                <a:latin typeface="Tahoma" pitchFamily="34" charset="0"/>
                <a:cs typeface="Tahoma" pitchFamily="34" charset="0"/>
              </a:rPr>
              <a:t>mở</a:t>
            </a:r>
            <a:r>
              <a:rPr lang="en-US" dirty="0">
                <a:solidFill>
                  <a:srgbClr val="943634"/>
                </a:solidFill>
                <a:latin typeface="Times New Roman" pitchFamily="18" charset="0"/>
                <a:cs typeface="Times New Roman" pitchFamily="18" charset="0"/>
              </a:rPr>
              <a:t> </a:t>
            </a:r>
            <a:r>
              <a:rPr lang="en-US" dirty="0" err="1">
                <a:solidFill>
                  <a:srgbClr val="943634"/>
                </a:solidFill>
                <a:latin typeface="Tahoma" pitchFamily="34" charset="0"/>
                <a:cs typeface="Tahoma" pitchFamily="34" charset="0"/>
              </a:rPr>
              <a:t>rộng</a:t>
            </a:r>
            <a:r>
              <a:rPr lang="en-US" dirty="0">
                <a:solidFill>
                  <a:srgbClr val="943634"/>
                </a:solidFill>
                <a:latin typeface="Times New Roman" pitchFamily="18" charset="0"/>
                <a:cs typeface="Times New Roman" pitchFamily="18" charset="0"/>
              </a:rPr>
              <a:t> </a:t>
            </a:r>
            <a:r>
              <a:rPr lang="en-US" dirty="0" err="1">
                <a:solidFill>
                  <a:srgbClr val="943634"/>
                </a:solidFill>
                <a:latin typeface="Tahoma" pitchFamily="34" charset="0"/>
                <a:cs typeface="Tahoma" pitchFamily="34" charset="0"/>
              </a:rPr>
              <a:t>và</a:t>
            </a:r>
            <a:r>
              <a:rPr lang="en-US" dirty="0">
                <a:solidFill>
                  <a:srgbClr val="943634"/>
                </a:solidFill>
                <a:latin typeface="Times New Roman" pitchFamily="18" charset="0"/>
                <a:cs typeface="Times New Roman" pitchFamily="18" charset="0"/>
              </a:rPr>
              <a:t> </a:t>
            </a:r>
            <a:r>
              <a:rPr lang="en-US" dirty="0" err="1">
                <a:solidFill>
                  <a:srgbClr val="943634"/>
                </a:solidFill>
                <a:latin typeface="Tahoma" pitchFamily="34" charset="0"/>
                <a:cs typeface="Tahoma" pitchFamily="34" charset="0"/>
              </a:rPr>
              <a:t>ép</a:t>
            </a:r>
            <a:r>
              <a:rPr lang="en-US" dirty="0">
                <a:solidFill>
                  <a:srgbClr val="943634"/>
                </a:solidFill>
                <a:latin typeface="Times New Roman" pitchFamily="18" charset="0"/>
                <a:cs typeface="Times New Roman" pitchFamily="18" charset="0"/>
              </a:rPr>
              <a:t> </a:t>
            </a:r>
            <a:r>
              <a:rPr lang="en-US" dirty="0" err="1">
                <a:solidFill>
                  <a:srgbClr val="943634"/>
                </a:solidFill>
                <a:latin typeface="Tahoma" pitchFamily="34" charset="0"/>
                <a:cs typeface="Tahoma" pitchFamily="34" charset="0"/>
              </a:rPr>
              <a:t>kiểu</a:t>
            </a:r>
            <a:r>
              <a:rPr lang="en-US" dirty="0">
                <a:solidFill>
                  <a:srgbClr val="943634"/>
                </a:solidFill>
                <a:latin typeface="Times New Roman" pitchFamily="18" charset="0"/>
                <a:cs typeface="Times New Roman" pitchFamily="18" charset="0"/>
              </a:rPr>
              <a:t> </a:t>
            </a:r>
            <a:r>
              <a:rPr lang="en-US" dirty="0" err="1">
                <a:solidFill>
                  <a:srgbClr val="943634"/>
                </a:solidFill>
                <a:latin typeface="Tahoma" pitchFamily="34" charset="0"/>
                <a:cs typeface="Tahoma" pitchFamily="34" charset="0"/>
              </a:rPr>
              <a:t>thu</a:t>
            </a:r>
            <a:r>
              <a:rPr lang="en-US" dirty="0">
                <a:solidFill>
                  <a:srgbClr val="943634"/>
                </a:solidFill>
                <a:latin typeface="Times New Roman" pitchFamily="18" charset="0"/>
                <a:cs typeface="Times New Roman" pitchFamily="18" charset="0"/>
              </a:rPr>
              <a:t> </a:t>
            </a:r>
            <a:r>
              <a:rPr lang="en-US" dirty="0" err="1">
                <a:solidFill>
                  <a:srgbClr val="943634"/>
                </a:solidFill>
                <a:latin typeface="Tahoma" pitchFamily="34" charset="0"/>
                <a:cs typeface="Tahoma" pitchFamily="34" charset="0"/>
              </a:rPr>
              <a:t>hẹp</a:t>
            </a:r>
            <a:r>
              <a:rPr lang="en-US" dirty="0">
                <a:solidFill>
                  <a:srgbClr val="943634"/>
                </a:solidFill>
                <a:latin typeface="Times New Roman" pitchFamily="18" charset="0"/>
                <a:cs typeface="Times New Roman" pitchFamily="18" charset="0"/>
              </a:rPr>
              <a:t> </a:t>
            </a:r>
            <a:r>
              <a:rPr lang="en-US" dirty="0" err="1">
                <a:solidFill>
                  <a:srgbClr val="943634"/>
                </a:solidFill>
                <a:latin typeface="Tahoma" pitchFamily="34" charset="0"/>
                <a:cs typeface="Tahoma" pitchFamily="34" charset="0"/>
              </a:rPr>
              <a:t>Ép</a:t>
            </a:r>
            <a:r>
              <a:rPr lang="en-US" dirty="0">
                <a:solidFill>
                  <a:srgbClr val="943634"/>
                </a:solidFill>
                <a:latin typeface="Times New Roman" pitchFamily="18" charset="0"/>
                <a:cs typeface="Times New Roman" pitchFamily="18" charset="0"/>
              </a:rPr>
              <a:t> </a:t>
            </a:r>
            <a:r>
              <a:rPr lang="en-US" dirty="0" err="1">
                <a:solidFill>
                  <a:srgbClr val="943634"/>
                </a:solidFill>
                <a:latin typeface="Tahoma" pitchFamily="34" charset="0"/>
                <a:cs typeface="Tahoma" pitchFamily="34" charset="0"/>
              </a:rPr>
              <a:t>kiểu</a:t>
            </a:r>
            <a:r>
              <a:rPr lang="en-US" dirty="0">
                <a:solidFill>
                  <a:srgbClr val="943634"/>
                </a:solidFill>
                <a:latin typeface="Times New Roman" pitchFamily="18" charset="0"/>
                <a:cs typeface="Times New Roman" pitchFamily="18" charset="0"/>
              </a:rPr>
              <a:t> </a:t>
            </a:r>
            <a:r>
              <a:rPr lang="en-US" dirty="0" err="1">
                <a:solidFill>
                  <a:srgbClr val="943634"/>
                </a:solidFill>
                <a:latin typeface="Tahoma" pitchFamily="34" charset="0"/>
                <a:cs typeface="Tahoma" pitchFamily="34" charset="0"/>
              </a:rPr>
              <a:t>mở</a:t>
            </a:r>
            <a:r>
              <a:rPr lang="en-US" dirty="0">
                <a:solidFill>
                  <a:srgbClr val="943634"/>
                </a:solidFill>
                <a:latin typeface="Times New Roman" pitchFamily="18" charset="0"/>
                <a:cs typeface="Times New Roman" pitchFamily="18" charset="0"/>
              </a:rPr>
              <a:t> </a:t>
            </a:r>
            <a:r>
              <a:rPr lang="en-US" dirty="0" err="1">
                <a:solidFill>
                  <a:srgbClr val="943634"/>
                </a:solidFill>
                <a:latin typeface="Tahoma" pitchFamily="34" charset="0"/>
                <a:cs typeface="Tahoma" pitchFamily="34" charset="0"/>
              </a:rPr>
              <a:t>rộng</a:t>
            </a:r>
            <a:endParaRPr lang="en-US" dirty="0">
              <a:latin typeface="Tahoma" pitchFamily="34" charset="0"/>
              <a:cs typeface="Tahoma" pitchFamily="34" charset="0"/>
            </a:endParaRPr>
          </a:p>
          <a:p>
            <a:pPr>
              <a:lnSpc>
                <a:spcPct val="120000"/>
              </a:lnSpc>
            </a:pPr>
            <a:r>
              <a:rPr lang="en-US" sz="1700" dirty="0" err="1">
                <a:latin typeface="Tahoma" pitchFamily="34" charset="0"/>
                <a:cs typeface="Tahoma" pitchFamily="34" charset="0"/>
              </a:rPr>
              <a:t>Chuyển</a:t>
            </a:r>
            <a:r>
              <a:rPr lang="en-US" sz="1700" dirty="0">
                <a:latin typeface="Times New Roman" pitchFamily="18" charset="0"/>
                <a:cs typeface="Times New Roman" pitchFamily="18" charset="0"/>
              </a:rPr>
              <a:t> </a:t>
            </a:r>
            <a:r>
              <a:rPr lang="en-US" sz="1700" dirty="0" err="1">
                <a:latin typeface="Tahoma" pitchFamily="34" charset="0"/>
                <a:cs typeface="Tahoma" pitchFamily="34" charset="0"/>
              </a:rPr>
              <a:t>từ</a:t>
            </a:r>
            <a:r>
              <a:rPr lang="en-US" sz="1700" dirty="0">
                <a:latin typeface="Times New Roman" pitchFamily="18" charset="0"/>
                <a:cs typeface="Times New Roman" pitchFamily="18" charset="0"/>
              </a:rPr>
              <a:t> </a:t>
            </a:r>
            <a:r>
              <a:rPr lang="en-US" sz="1700" dirty="0" err="1">
                <a:latin typeface="Tahoma" pitchFamily="34" charset="0"/>
                <a:cs typeface="Tahoma" pitchFamily="34" charset="0"/>
              </a:rPr>
              <a:t>kiểu</a:t>
            </a:r>
            <a:r>
              <a:rPr lang="en-US" sz="1700" dirty="0">
                <a:latin typeface="Times New Roman" pitchFamily="18" charset="0"/>
                <a:cs typeface="Times New Roman" pitchFamily="18" charset="0"/>
              </a:rPr>
              <a:t> </a:t>
            </a:r>
            <a:r>
              <a:rPr lang="en-US" sz="1700" dirty="0" err="1">
                <a:latin typeface="Tahoma" pitchFamily="34" charset="0"/>
                <a:cs typeface="Tahoma" pitchFamily="34" charset="0"/>
              </a:rPr>
              <a:t>có</a:t>
            </a:r>
            <a:r>
              <a:rPr lang="en-US" sz="1700" dirty="0">
                <a:latin typeface="Times New Roman" pitchFamily="18" charset="0"/>
                <a:cs typeface="Times New Roman" pitchFamily="18" charset="0"/>
              </a:rPr>
              <a:t> </a:t>
            </a:r>
            <a:r>
              <a:rPr lang="en-US" sz="1700" dirty="0" err="1">
                <a:latin typeface="Tahoma" pitchFamily="34" charset="0"/>
                <a:cs typeface="Tahoma" pitchFamily="34" charset="0"/>
              </a:rPr>
              <a:t>độ</a:t>
            </a:r>
            <a:r>
              <a:rPr lang="en-US" sz="1700" dirty="0">
                <a:latin typeface="Times New Roman" pitchFamily="18" charset="0"/>
                <a:cs typeface="Times New Roman" pitchFamily="18" charset="0"/>
              </a:rPr>
              <a:t> </a:t>
            </a:r>
            <a:r>
              <a:rPr lang="en-US" sz="1700" dirty="0" err="1">
                <a:latin typeface="Tahoma" pitchFamily="34" charset="0"/>
                <a:cs typeface="Tahoma" pitchFamily="34" charset="0"/>
              </a:rPr>
              <a:t>chính</a:t>
            </a:r>
            <a:r>
              <a:rPr lang="en-US" sz="1700" dirty="0">
                <a:latin typeface="Times New Roman" pitchFamily="18" charset="0"/>
                <a:cs typeface="Times New Roman" pitchFamily="18" charset="0"/>
              </a:rPr>
              <a:t> </a:t>
            </a:r>
            <a:r>
              <a:rPr lang="en-US" sz="1700" dirty="0" err="1">
                <a:latin typeface="Tahoma" pitchFamily="34" charset="0"/>
                <a:cs typeface="Tahoma" pitchFamily="34" charset="0"/>
              </a:rPr>
              <a:t>xác</a:t>
            </a:r>
            <a:r>
              <a:rPr lang="en-US" sz="1700" dirty="0">
                <a:latin typeface="Times New Roman" pitchFamily="18" charset="0"/>
                <a:cs typeface="Times New Roman" pitchFamily="18" charset="0"/>
              </a:rPr>
              <a:t> </a:t>
            </a:r>
            <a:r>
              <a:rPr lang="en-US" sz="1700" dirty="0" err="1">
                <a:latin typeface="Tahoma" pitchFamily="34" charset="0"/>
                <a:cs typeface="Tahoma" pitchFamily="34" charset="0"/>
              </a:rPr>
              <a:t>bé</a:t>
            </a:r>
            <a:r>
              <a:rPr lang="en-US" sz="1700" dirty="0">
                <a:latin typeface="Times New Roman" pitchFamily="18" charset="0"/>
                <a:cs typeface="Times New Roman" pitchFamily="18" charset="0"/>
              </a:rPr>
              <a:t> </a:t>
            </a:r>
            <a:r>
              <a:rPr lang="en-US" sz="1700" dirty="0">
                <a:latin typeface="Tahoma" pitchFamily="34" charset="0"/>
                <a:cs typeface="Tahoma" pitchFamily="34" charset="0"/>
              </a:rPr>
              <a:t>sang</a:t>
            </a:r>
            <a:r>
              <a:rPr lang="en-US" sz="1700" dirty="0">
                <a:latin typeface="Times New Roman" pitchFamily="18" charset="0"/>
                <a:cs typeface="Times New Roman" pitchFamily="18" charset="0"/>
              </a:rPr>
              <a:t> </a:t>
            </a:r>
            <a:r>
              <a:rPr lang="en-US" sz="1700" dirty="0" err="1">
                <a:latin typeface="Tahoma" pitchFamily="34" charset="0"/>
                <a:cs typeface="Tahoma" pitchFamily="34" charset="0"/>
              </a:rPr>
              <a:t>kiểu</a:t>
            </a:r>
            <a:r>
              <a:rPr lang="en-US" sz="1700" dirty="0">
                <a:latin typeface="Times New Roman" pitchFamily="18" charset="0"/>
                <a:cs typeface="Times New Roman" pitchFamily="18" charset="0"/>
              </a:rPr>
              <a:t> </a:t>
            </a:r>
            <a:r>
              <a:rPr lang="en-US" sz="1700" dirty="0" err="1">
                <a:latin typeface="Tahoma" pitchFamily="34" charset="0"/>
                <a:cs typeface="Tahoma" pitchFamily="34" charset="0"/>
              </a:rPr>
              <a:t>có</a:t>
            </a:r>
            <a:r>
              <a:rPr lang="en-US" sz="1700" dirty="0">
                <a:latin typeface="Times New Roman" pitchFamily="18" charset="0"/>
                <a:cs typeface="Times New Roman" pitchFamily="18" charset="0"/>
              </a:rPr>
              <a:t> </a:t>
            </a:r>
            <a:r>
              <a:rPr lang="en-US" sz="1700" dirty="0" err="1">
                <a:latin typeface="Tahoma" pitchFamily="34" charset="0"/>
                <a:cs typeface="Tahoma" pitchFamily="34" charset="0"/>
              </a:rPr>
              <a:t>độ</a:t>
            </a:r>
            <a:r>
              <a:rPr lang="en-US" sz="1700" dirty="0">
                <a:latin typeface="Times New Roman" pitchFamily="18" charset="0"/>
                <a:cs typeface="Times New Roman" pitchFamily="18" charset="0"/>
              </a:rPr>
              <a:t> </a:t>
            </a:r>
            <a:r>
              <a:rPr lang="en-US" sz="1700" dirty="0" err="1">
                <a:latin typeface="Tahoma" pitchFamily="34" charset="0"/>
                <a:cs typeface="Tahoma" pitchFamily="34" charset="0"/>
              </a:rPr>
              <a:t>chính</a:t>
            </a:r>
            <a:r>
              <a:rPr lang="en-US" sz="1700" dirty="0">
                <a:latin typeface="Times New Roman" pitchFamily="18" charset="0"/>
                <a:cs typeface="Times New Roman" pitchFamily="18" charset="0"/>
              </a:rPr>
              <a:t> </a:t>
            </a:r>
            <a:r>
              <a:rPr lang="en-US" sz="1700" dirty="0" err="1">
                <a:latin typeface="Tahoma" pitchFamily="34" charset="0"/>
                <a:cs typeface="Tahoma" pitchFamily="34" charset="0"/>
              </a:rPr>
              <a:t>xác</a:t>
            </a:r>
            <a:r>
              <a:rPr lang="en-US" sz="1700" dirty="0">
                <a:latin typeface="Times New Roman" pitchFamily="18" charset="0"/>
                <a:cs typeface="Times New Roman" pitchFamily="18" charset="0"/>
              </a:rPr>
              <a:t> </a:t>
            </a:r>
            <a:r>
              <a:rPr lang="en-US" sz="1700" dirty="0" err="1">
                <a:latin typeface="Tahoma" pitchFamily="34" charset="0"/>
                <a:cs typeface="Tahoma" pitchFamily="34" charset="0"/>
              </a:rPr>
              <a:t>lớn</a:t>
            </a:r>
            <a:r>
              <a:rPr lang="en-US" sz="1700" dirty="0">
                <a:latin typeface="Times New Roman" pitchFamily="18" charset="0"/>
                <a:cs typeface="Times New Roman" pitchFamily="18" charset="0"/>
              </a:rPr>
              <a:t> </a:t>
            </a:r>
            <a:r>
              <a:rPr lang="en-US" sz="1700" dirty="0" err="1" smtClean="0">
                <a:latin typeface="Tahoma" pitchFamily="34" charset="0"/>
                <a:cs typeface="Tahoma" pitchFamily="34" charset="0"/>
              </a:rPr>
              <a:t>hơn</a:t>
            </a:r>
            <a:r>
              <a:rPr lang="en-US" sz="1700" dirty="0" smtClean="0">
                <a:latin typeface="Tahoma" pitchFamily="34" charset="0"/>
                <a:cs typeface="Tahoma" pitchFamily="34" charset="0"/>
              </a:rPr>
              <a:t>,</a:t>
            </a:r>
            <a:r>
              <a:rPr lang="en-US" sz="1700" dirty="0" smtClean="0">
                <a:latin typeface="Times New Roman" pitchFamily="18" charset="0"/>
                <a:cs typeface="Times New Roman" pitchFamily="18" charset="0"/>
              </a:rPr>
              <a:t> </a:t>
            </a:r>
            <a:r>
              <a:rPr lang="en-US" sz="1700" dirty="0">
                <a:latin typeface="Tahoma" pitchFamily="34" charset="0"/>
                <a:cs typeface="Tahoma" pitchFamily="34" charset="0"/>
              </a:rPr>
              <a:t>C#</a:t>
            </a:r>
            <a:r>
              <a:rPr lang="en-US" sz="1700" dirty="0">
                <a:latin typeface="Times New Roman" pitchFamily="18" charset="0"/>
                <a:cs typeface="Times New Roman" pitchFamily="18" charset="0"/>
              </a:rPr>
              <a:t> </a:t>
            </a:r>
            <a:r>
              <a:rPr lang="en-US" sz="1700" dirty="0" err="1">
                <a:latin typeface="Tahoma" pitchFamily="34" charset="0"/>
                <a:cs typeface="Tahoma" pitchFamily="34" charset="0"/>
              </a:rPr>
              <a:t>tự</a:t>
            </a:r>
            <a:r>
              <a:rPr lang="en-US" sz="1700" dirty="0">
                <a:latin typeface="Times New Roman" pitchFamily="18" charset="0"/>
                <a:cs typeface="Times New Roman" pitchFamily="18" charset="0"/>
              </a:rPr>
              <a:t> </a:t>
            </a:r>
            <a:r>
              <a:rPr lang="en-US" sz="1700" dirty="0" err="1">
                <a:latin typeface="Tahoma" pitchFamily="34" charset="0"/>
                <a:cs typeface="Tahoma" pitchFamily="34" charset="0"/>
              </a:rPr>
              <a:t>động</a:t>
            </a:r>
            <a:r>
              <a:rPr lang="en-US" sz="1700" dirty="0">
                <a:latin typeface="Times New Roman" pitchFamily="18" charset="0"/>
                <a:cs typeface="Times New Roman" pitchFamily="18" charset="0"/>
              </a:rPr>
              <a:t> </a:t>
            </a:r>
            <a:r>
              <a:rPr lang="en-US" sz="1700" dirty="0" err="1">
                <a:latin typeface="Tahoma" pitchFamily="34" charset="0"/>
                <a:cs typeface="Tahoma" pitchFamily="34" charset="0"/>
              </a:rPr>
              <a:t>ép</a:t>
            </a:r>
            <a:r>
              <a:rPr lang="en-US" sz="1700" dirty="0">
                <a:latin typeface="Times New Roman" pitchFamily="18" charset="0"/>
                <a:cs typeface="Times New Roman" pitchFamily="18" charset="0"/>
              </a:rPr>
              <a:t> </a:t>
            </a:r>
            <a:r>
              <a:rPr lang="en-US" sz="1700" dirty="0" err="1">
                <a:latin typeface="Tahoma" pitchFamily="34" charset="0"/>
                <a:cs typeface="Tahoma" pitchFamily="34" charset="0"/>
              </a:rPr>
              <a:t>kiểu</a:t>
            </a:r>
            <a:r>
              <a:rPr lang="en-US" sz="1700" dirty="0">
                <a:latin typeface="Times New Roman" pitchFamily="18" charset="0"/>
                <a:cs typeface="Times New Roman" pitchFamily="18" charset="0"/>
              </a:rPr>
              <a:t> </a:t>
            </a:r>
            <a:r>
              <a:rPr lang="en-US" sz="1700" dirty="0" err="1">
                <a:latin typeface="Tahoma" pitchFamily="34" charset="0"/>
                <a:cs typeface="Tahoma" pitchFamily="34" charset="0"/>
              </a:rPr>
              <a:t>mở</a:t>
            </a:r>
            <a:r>
              <a:rPr lang="en-US" sz="1700" dirty="0">
                <a:latin typeface="Times New Roman" pitchFamily="18" charset="0"/>
                <a:cs typeface="Times New Roman" pitchFamily="18" charset="0"/>
              </a:rPr>
              <a:t> </a:t>
            </a:r>
            <a:r>
              <a:rPr lang="en-US" sz="1700" dirty="0" err="1">
                <a:latin typeface="Tahoma" pitchFamily="34" charset="0"/>
                <a:cs typeface="Tahoma" pitchFamily="34" charset="0"/>
              </a:rPr>
              <a:t>rộng</a:t>
            </a:r>
            <a:endParaRPr lang="en-US" sz="1700" dirty="0">
              <a:latin typeface="Tahoma" pitchFamily="34" charset="0"/>
              <a:cs typeface="Tahoma" pitchFamily="34" charset="0"/>
            </a:endParaRPr>
          </a:p>
        </p:txBody>
      </p:sp>
      <p:sp>
        <p:nvSpPr>
          <p:cNvPr id="28679" name="object 7"/>
          <p:cNvSpPr>
            <a:spLocks noChangeArrowheads="1"/>
          </p:cNvSpPr>
          <p:nvPr/>
        </p:nvSpPr>
        <p:spPr bwMode="auto">
          <a:xfrm>
            <a:off x="1375353" y="3340755"/>
            <a:ext cx="99579" cy="91047"/>
          </a:xfrm>
          <a:prstGeom prst="rect">
            <a:avLst/>
          </a:prstGeom>
          <a:blipFill dpi="0" rotWithShape="1">
            <a:blip r:embed="rId6"/>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en-US"/>
          </a:p>
        </p:txBody>
      </p:sp>
      <p:sp>
        <p:nvSpPr>
          <p:cNvPr id="8" name="object 8"/>
          <p:cNvSpPr txBox="1"/>
          <p:nvPr/>
        </p:nvSpPr>
        <p:spPr>
          <a:xfrm>
            <a:off x="552688" y="3236040"/>
            <a:ext cx="4896715" cy="261610"/>
          </a:xfrm>
          <a:prstGeom prst="rect">
            <a:avLst/>
          </a:prstGeom>
        </p:spPr>
        <p:txBody>
          <a:bodyPr lIns="0" tIns="0" rIns="0" bIns="0">
            <a:spAutoFit/>
          </a:bodyPr>
          <a:lstStyle/>
          <a:p>
            <a:pPr marL="11397" fontAlgn="auto">
              <a:spcBef>
                <a:spcPts val="0"/>
              </a:spcBef>
              <a:spcAft>
                <a:spcPts val="0"/>
              </a:spcAft>
              <a:defRPr/>
            </a:pPr>
            <a:r>
              <a:rPr sz="1700" spc="-18" dirty="0">
                <a:latin typeface="Tahoma"/>
                <a:cs typeface="Tahoma"/>
              </a:rPr>
              <a:t>C</a:t>
            </a:r>
            <a:r>
              <a:rPr sz="1700" spc="-13" dirty="0">
                <a:latin typeface="Tahoma"/>
                <a:cs typeface="Tahoma"/>
              </a:rPr>
              <a:t>#</a:t>
            </a:r>
            <a:r>
              <a:rPr sz="1700" spc="99" dirty="0">
                <a:latin typeface="Times New Roman"/>
                <a:cs typeface="Times New Roman"/>
              </a:rPr>
              <a:t> </a:t>
            </a:r>
            <a:r>
              <a:rPr sz="1700" spc="-13" dirty="0">
                <a:latin typeface="Tahoma"/>
                <a:cs typeface="Tahoma"/>
              </a:rPr>
              <a:t>tự</a:t>
            </a:r>
            <a:r>
              <a:rPr sz="1700" spc="108" dirty="0">
                <a:latin typeface="Times New Roman"/>
                <a:cs typeface="Times New Roman"/>
              </a:rPr>
              <a:t> </a:t>
            </a:r>
            <a:r>
              <a:rPr sz="1700" spc="-13" dirty="0">
                <a:latin typeface="Tahoma"/>
                <a:cs typeface="Tahoma"/>
              </a:rPr>
              <a:t>độ</a:t>
            </a:r>
            <a:r>
              <a:rPr sz="1700" spc="-18" dirty="0">
                <a:latin typeface="Tahoma"/>
                <a:cs typeface="Tahoma"/>
              </a:rPr>
              <a:t>n</a:t>
            </a:r>
            <a:r>
              <a:rPr sz="1700" spc="-13" dirty="0">
                <a:latin typeface="Tahoma"/>
                <a:cs typeface="Tahoma"/>
              </a:rPr>
              <a:t>g</a:t>
            </a:r>
            <a:r>
              <a:rPr sz="1700" spc="117" dirty="0">
                <a:latin typeface="Times New Roman"/>
                <a:cs typeface="Times New Roman"/>
              </a:rPr>
              <a:t> </a:t>
            </a:r>
            <a:r>
              <a:rPr sz="1700" spc="-13" dirty="0">
                <a:latin typeface="Tahoma"/>
                <a:cs typeface="Tahoma"/>
              </a:rPr>
              <a:t>chu</a:t>
            </a:r>
            <a:r>
              <a:rPr sz="1700" spc="-9" dirty="0">
                <a:latin typeface="Tahoma"/>
                <a:cs typeface="Tahoma"/>
              </a:rPr>
              <a:t>y</a:t>
            </a:r>
            <a:r>
              <a:rPr sz="1700" spc="-13" dirty="0">
                <a:latin typeface="Tahoma"/>
                <a:cs typeface="Tahoma"/>
              </a:rPr>
              <a:t>ển</a:t>
            </a:r>
            <a:r>
              <a:rPr sz="1700" spc="139" dirty="0">
                <a:latin typeface="Times New Roman"/>
                <a:cs typeface="Times New Roman"/>
              </a:rPr>
              <a:t> </a:t>
            </a:r>
            <a:r>
              <a:rPr sz="1700" spc="-13" dirty="0">
                <a:latin typeface="Tahoma"/>
                <a:cs typeface="Tahoma"/>
              </a:rPr>
              <a:t>từ</a:t>
            </a:r>
            <a:r>
              <a:rPr sz="1700" spc="108" dirty="0">
                <a:latin typeface="Times New Roman"/>
                <a:cs typeface="Times New Roman"/>
              </a:rPr>
              <a:t> </a:t>
            </a:r>
            <a:r>
              <a:rPr sz="1700" spc="-9" dirty="0">
                <a:latin typeface="Tahoma"/>
                <a:cs typeface="Tahoma"/>
              </a:rPr>
              <a:t>k</a:t>
            </a:r>
            <a:r>
              <a:rPr sz="1700" spc="-13" dirty="0">
                <a:latin typeface="Tahoma"/>
                <a:cs typeface="Tahoma"/>
              </a:rPr>
              <a:t>iểu</a:t>
            </a:r>
            <a:r>
              <a:rPr sz="1700" spc="117" dirty="0">
                <a:latin typeface="Times New Roman"/>
                <a:cs typeface="Times New Roman"/>
              </a:rPr>
              <a:t> </a:t>
            </a:r>
            <a:r>
              <a:rPr sz="1700" spc="-22" dirty="0">
                <a:latin typeface="Tahoma"/>
                <a:cs typeface="Tahoma"/>
              </a:rPr>
              <a:t>b</a:t>
            </a:r>
            <a:r>
              <a:rPr sz="1700" spc="-13" dirty="0">
                <a:latin typeface="Tahoma"/>
                <a:cs typeface="Tahoma"/>
              </a:rPr>
              <a:t>ên</a:t>
            </a:r>
            <a:r>
              <a:rPr sz="1700" spc="117" dirty="0">
                <a:latin typeface="Times New Roman"/>
                <a:cs typeface="Times New Roman"/>
              </a:rPr>
              <a:t> </a:t>
            </a:r>
            <a:r>
              <a:rPr sz="1700" spc="-13" dirty="0">
                <a:latin typeface="Tahoma"/>
                <a:cs typeface="Tahoma"/>
              </a:rPr>
              <a:t>trá</a:t>
            </a:r>
            <a:r>
              <a:rPr sz="1700" spc="-4" dirty="0">
                <a:latin typeface="Tahoma"/>
                <a:cs typeface="Tahoma"/>
              </a:rPr>
              <a:t>i</a:t>
            </a:r>
            <a:r>
              <a:rPr sz="1700" spc="130" dirty="0">
                <a:latin typeface="Times New Roman"/>
                <a:cs typeface="Times New Roman"/>
              </a:rPr>
              <a:t> </a:t>
            </a:r>
            <a:r>
              <a:rPr sz="1700" spc="-4" dirty="0">
                <a:latin typeface="Tahoma"/>
                <a:cs typeface="Tahoma"/>
              </a:rPr>
              <a:t>s</a:t>
            </a:r>
            <a:r>
              <a:rPr sz="1700" spc="-18" dirty="0">
                <a:latin typeface="Tahoma"/>
                <a:cs typeface="Tahoma"/>
              </a:rPr>
              <a:t>an</a:t>
            </a:r>
            <a:r>
              <a:rPr sz="1700" spc="-13" dirty="0">
                <a:latin typeface="Tahoma"/>
                <a:cs typeface="Tahoma"/>
              </a:rPr>
              <a:t>g</a:t>
            </a:r>
            <a:r>
              <a:rPr sz="1700" spc="117" dirty="0">
                <a:latin typeface="Times New Roman"/>
                <a:cs typeface="Times New Roman"/>
              </a:rPr>
              <a:t> </a:t>
            </a:r>
            <a:r>
              <a:rPr sz="1700" spc="-22" dirty="0">
                <a:latin typeface="Tahoma"/>
                <a:cs typeface="Tahoma"/>
              </a:rPr>
              <a:t>b</a:t>
            </a:r>
            <a:r>
              <a:rPr sz="1700" spc="-13" dirty="0">
                <a:latin typeface="Tahoma"/>
                <a:cs typeface="Tahoma"/>
              </a:rPr>
              <a:t>ên</a:t>
            </a:r>
            <a:r>
              <a:rPr sz="1700" spc="117" dirty="0">
                <a:latin typeface="Times New Roman"/>
                <a:cs typeface="Times New Roman"/>
              </a:rPr>
              <a:t> </a:t>
            </a:r>
            <a:r>
              <a:rPr sz="1700" spc="-22" dirty="0">
                <a:latin typeface="Tahoma"/>
                <a:cs typeface="Tahoma"/>
              </a:rPr>
              <a:t>p</a:t>
            </a:r>
            <a:r>
              <a:rPr sz="1700" spc="-18" dirty="0">
                <a:latin typeface="Tahoma"/>
                <a:cs typeface="Tahoma"/>
              </a:rPr>
              <a:t>hả</a:t>
            </a:r>
            <a:r>
              <a:rPr sz="1700" spc="-4" dirty="0">
                <a:latin typeface="Tahoma"/>
                <a:cs typeface="Tahoma"/>
              </a:rPr>
              <a:t>i</a:t>
            </a:r>
            <a:endParaRPr sz="1700" dirty="0">
              <a:latin typeface="Tahoma"/>
              <a:cs typeface="Tahoma"/>
            </a:endParaRPr>
          </a:p>
        </p:txBody>
      </p:sp>
      <p:sp>
        <p:nvSpPr>
          <p:cNvPr id="10" name="object 10"/>
          <p:cNvSpPr txBox="1"/>
          <p:nvPr/>
        </p:nvSpPr>
        <p:spPr>
          <a:xfrm>
            <a:off x="1824854" y="2498785"/>
            <a:ext cx="2049318" cy="692497"/>
          </a:xfrm>
          <a:prstGeom prst="rect">
            <a:avLst/>
          </a:prstGeom>
        </p:spPr>
        <p:txBody>
          <a:bodyPr lIns="0" tIns="0" rIns="0" bIns="0">
            <a:spAutoFit/>
          </a:bodyPr>
          <a:lstStyle>
            <a:lvl1pPr marL="12700">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US" sz="1500" dirty="0">
                <a:solidFill>
                  <a:srgbClr val="1F497D"/>
                </a:solidFill>
                <a:latin typeface="Arial" charset="0"/>
              </a:rPr>
              <a:t>double</a:t>
            </a:r>
            <a:r>
              <a:rPr lang="en-US" sz="1500" dirty="0">
                <a:solidFill>
                  <a:srgbClr val="1F497D"/>
                </a:solidFill>
                <a:latin typeface="Times New Roman" pitchFamily="18" charset="0"/>
                <a:cs typeface="Times New Roman" pitchFamily="18" charset="0"/>
              </a:rPr>
              <a:t> </a:t>
            </a:r>
            <a:r>
              <a:rPr lang="en-US" sz="1500" dirty="0">
                <a:solidFill>
                  <a:srgbClr val="1F497D"/>
                </a:solidFill>
                <a:latin typeface="Arial" charset="0"/>
              </a:rPr>
              <a:t>a</a:t>
            </a:r>
            <a:r>
              <a:rPr lang="en-US" sz="1500" dirty="0">
                <a:solidFill>
                  <a:srgbClr val="1F497D"/>
                </a:solidFill>
                <a:latin typeface="Times New Roman" pitchFamily="18" charset="0"/>
                <a:cs typeface="Times New Roman" pitchFamily="18" charset="0"/>
              </a:rPr>
              <a:t> </a:t>
            </a:r>
            <a:r>
              <a:rPr lang="en-US" sz="1500" dirty="0">
                <a:solidFill>
                  <a:srgbClr val="1F497D"/>
                </a:solidFill>
                <a:latin typeface="Arial" charset="0"/>
              </a:rPr>
              <a:t>=</a:t>
            </a:r>
            <a:r>
              <a:rPr lang="en-US" sz="1500" dirty="0">
                <a:solidFill>
                  <a:srgbClr val="1F497D"/>
                </a:solidFill>
                <a:latin typeface="Times New Roman" pitchFamily="18" charset="0"/>
                <a:cs typeface="Times New Roman" pitchFamily="18" charset="0"/>
              </a:rPr>
              <a:t> </a:t>
            </a:r>
            <a:r>
              <a:rPr lang="en-US" sz="1500" dirty="0">
                <a:solidFill>
                  <a:srgbClr val="1F497D"/>
                </a:solidFill>
                <a:latin typeface="Arial" charset="0"/>
              </a:rPr>
              <a:t>2</a:t>
            </a:r>
            <a:r>
              <a:rPr lang="en-US" sz="1500" dirty="0">
                <a:solidFill>
                  <a:srgbClr val="1F497D"/>
                </a:solidFill>
                <a:latin typeface="Times New Roman" pitchFamily="18" charset="0"/>
                <a:cs typeface="Times New Roman" pitchFamily="18" charset="0"/>
              </a:rPr>
              <a:t> </a:t>
            </a:r>
            <a:r>
              <a:rPr lang="en-US" sz="1500" dirty="0">
                <a:solidFill>
                  <a:srgbClr val="1F497D"/>
                </a:solidFill>
                <a:latin typeface="Arial" charset="0"/>
              </a:rPr>
              <a:t>;</a:t>
            </a:r>
            <a:r>
              <a:rPr lang="en-US" sz="1500" dirty="0">
                <a:solidFill>
                  <a:srgbClr val="1F497D"/>
                </a:solidFill>
                <a:latin typeface="Times New Roman" pitchFamily="18" charset="0"/>
                <a:cs typeface="Times New Roman" pitchFamily="18" charset="0"/>
              </a:rPr>
              <a:t> </a:t>
            </a:r>
            <a:r>
              <a:rPr lang="en-US" sz="1500" dirty="0" err="1">
                <a:solidFill>
                  <a:srgbClr val="1F497D"/>
                </a:solidFill>
                <a:latin typeface="Arial" charset="0"/>
              </a:rPr>
              <a:t>int</a:t>
            </a:r>
            <a:r>
              <a:rPr lang="en-US" sz="1500" dirty="0">
                <a:solidFill>
                  <a:srgbClr val="1F497D"/>
                </a:solidFill>
                <a:latin typeface="Times New Roman" pitchFamily="18" charset="0"/>
                <a:cs typeface="Times New Roman" pitchFamily="18" charset="0"/>
              </a:rPr>
              <a:t> </a:t>
            </a:r>
            <a:r>
              <a:rPr lang="en-US" sz="1500" dirty="0">
                <a:solidFill>
                  <a:srgbClr val="1F497D"/>
                </a:solidFill>
                <a:latin typeface="Arial" charset="0"/>
              </a:rPr>
              <a:t>b</a:t>
            </a:r>
            <a:r>
              <a:rPr lang="en-US" sz="1500" dirty="0">
                <a:solidFill>
                  <a:srgbClr val="1F497D"/>
                </a:solidFill>
                <a:latin typeface="Times New Roman" pitchFamily="18" charset="0"/>
                <a:cs typeface="Times New Roman" pitchFamily="18" charset="0"/>
              </a:rPr>
              <a:t> </a:t>
            </a:r>
            <a:r>
              <a:rPr lang="en-US" sz="1500" dirty="0">
                <a:solidFill>
                  <a:srgbClr val="1F497D"/>
                </a:solidFill>
                <a:latin typeface="Arial" charset="0"/>
              </a:rPr>
              <a:t>=</a:t>
            </a:r>
            <a:r>
              <a:rPr lang="en-US" sz="1500" dirty="0">
                <a:solidFill>
                  <a:srgbClr val="1F497D"/>
                </a:solidFill>
                <a:latin typeface="Times New Roman" pitchFamily="18" charset="0"/>
                <a:cs typeface="Times New Roman" pitchFamily="18" charset="0"/>
              </a:rPr>
              <a:t> </a:t>
            </a:r>
            <a:r>
              <a:rPr lang="en-US" sz="1500" dirty="0">
                <a:solidFill>
                  <a:srgbClr val="1F497D"/>
                </a:solidFill>
                <a:latin typeface="Arial" charset="0"/>
              </a:rPr>
              <a:t>3,</a:t>
            </a:r>
            <a:r>
              <a:rPr lang="en-US" sz="1500" dirty="0">
                <a:solidFill>
                  <a:srgbClr val="1F497D"/>
                </a:solidFill>
                <a:latin typeface="Times New Roman" pitchFamily="18" charset="0"/>
                <a:cs typeface="Times New Roman" pitchFamily="18" charset="0"/>
              </a:rPr>
              <a:t> </a:t>
            </a:r>
            <a:r>
              <a:rPr lang="en-US" sz="1500" dirty="0">
                <a:solidFill>
                  <a:srgbClr val="1F497D"/>
                </a:solidFill>
                <a:latin typeface="Arial" charset="0"/>
              </a:rPr>
              <a:t>c</a:t>
            </a:r>
            <a:r>
              <a:rPr lang="en-US" sz="1500" dirty="0">
                <a:solidFill>
                  <a:srgbClr val="1F497D"/>
                </a:solidFill>
                <a:latin typeface="Times New Roman" pitchFamily="18" charset="0"/>
                <a:cs typeface="Times New Roman" pitchFamily="18" charset="0"/>
              </a:rPr>
              <a:t> </a:t>
            </a:r>
            <a:r>
              <a:rPr lang="en-US" sz="1500" dirty="0">
                <a:solidFill>
                  <a:srgbClr val="1F497D"/>
                </a:solidFill>
                <a:latin typeface="Arial" charset="0"/>
              </a:rPr>
              <a:t>=</a:t>
            </a:r>
            <a:r>
              <a:rPr lang="en-US" sz="1500" dirty="0">
                <a:solidFill>
                  <a:srgbClr val="1F497D"/>
                </a:solidFill>
                <a:latin typeface="Times New Roman" pitchFamily="18" charset="0"/>
                <a:cs typeface="Times New Roman" pitchFamily="18" charset="0"/>
              </a:rPr>
              <a:t> </a:t>
            </a:r>
            <a:r>
              <a:rPr lang="en-US" sz="1500" dirty="0">
                <a:solidFill>
                  <a:srgbClr val="1F497D"/>
                </a:solidFill>
                <a:latin typeface="Arial" charset="0"/>
              </a:rPr>
              <a:t>4;</a:t>
            </a:r>
            <a:endParaRPr lang="en-US" sz="1500" dirty="0">
              <a:latin typeface="Arial" charset="0"/>
            </a:endParaRPr>
          </a:p>
          <a:p>
            <a:r>
              <a:rPr lang="en-US" sz="1500" dirty="0">
                <a:solidFill>
                  <a:srgbClr val="1F497D"/>
                </a:solidFill>
                <a:latin typeface="Arial" charset="0"/>
              </a:rPr>
              <a:t>double</a:t>
            </a:r>
            <a:r>
              <a:rPr lang="en-US" sz="1500" dirty="0">
                <a:solidFill>
                  <a:srgbClr val="1F497D"/>
                </a:solidFill>
                <a:latin typeface="Times New Roman" pitchFamily="18" charset="0"/>
                <a:cs typeface="Times New Roman" pitchFamily="18" charset="0"/>
              </a:rPr>
              <a:t>  </a:t>
            </a:r>
            <a:r>
              <a:rPr lang="en-US" sz="1500" dirty="0">
                <a:solidFill>
                  <a:srgbClr val="1F497D"/>
                </a:solidFill>
                <a:latin typeface="Arial" charset="0"/>
              </a:rPr>
              <a:t>z</a:t>
            </a:r>
            <a:r>
              <a:rPr lang="en-US" sz="1500" dirty="0">
                <a:solidFill>
                  <a:srgbClr val="1F497D"/>
                </a:solidFill>
                <a:latin typeface="Times New Roman" pitchFamily="18" charset="0"/>
                <a:cs typeface="Times New Roman" pitchFamily="18" charset="0"/>
              </a:rPr>
              <a:t>  </a:t>
            </a:r>
            <a:r>
              <a:rPr lang="en-US" sz="1500" dirty="0">
                <a:solidFill>
                  <a:srgbClr val="1F497D"/>
                </a:solidFill>
                <a:latin typeface="Arial" charset="0"/>
              </a:rPr>
              <a:t>=</a:t>
            </a:r>
            <a:r>
              <a:rPr lang="en-US" sz="1500" dirty="0">
                <a:solidFill>
                  <a:srgbClr val="1F497D"/>
                </a:solidFill>
                <a:latin typeface="Times New Roman" pitchFamily="18" charset="0"/>
                <a:cs typeface="Times New Roman" pitchFamily="18" charset="0"/>
              </a:rPr>
              <a:t>  </a:t>
            </a:r>
            <a:r>
              <a:rPr lang="en-US" sz="1500" dirty="0">
                <a:solidFill>
                  <a:srgbClr val="1F497D"/>
                </a:solidFill>
                <a:latin typeface="Arial" charset="0"/>
              </a:rPr>
              <a:t>(</a:t>
            </a:r>
            <a:r>
              <a:rPr lang="en-US" sz="1500" dirty="0" err="1">
                <a:solidFill>
                  <a:srgbClr val="1F497D"/>
                </a:solidFill>
                <a:latin typeface="Arial" charset="0"/>
              </a:rPr>
              <a:t>a+b+c</a:t>
            </a:r>
            <a:r>
              <a:rPr lang="en-US" sz="1500" dirty="0">
                <a:solidFill>
                  <a:srgbClr val="1F497D"/>
                </a:solidFill>
                <a:latin typeface="Arial" charset="0"/>
              </a:rPr>
              <a:t>)/3;</a:t>
            </a:r>
            <a:endParaRPr lang="en-US" sz="1500" dirty="0">
              <a:latin typeface="Arial" charset="0"/>
            </a:endParaRPr>
          </a:p>
        </p:txBody>
      </p:sp>
      <p:sp>
        <p:nvSpPr>
          <p:cNvPr id="11" name="object 11"/>
          <p:cNvSpPr txBox="1"/>
          <p:nvPr/>
        </p:nvSpPr>
        <p:spPr>
          <a:xfrm>
            <a:off x="3955929" y="2524160"/>
            <a:ext cx="2496705" cy="230832"/>
          </a:xfrm>
          <a:prstGeom prst="rect">
            <a:avLst/>
          </a:prstGeom>
        </p:spPr>
        <p:txBody>
          <a:bodyPr lIns="0" tIns="0" rIns="0" bIns="0">
            <a:spAutoFit/>
          </a:bodyPr>
          <a:lstStyle/>
          <a:p>
            <a:pPr marL="11397" fontAlgn="auto">
              <a:spcBef>
                <a:spcPts val="0"/>
              </a:spcBef>
              <a:spcAft>
                <a:spcPts val="0"/>
              </a:spcAft>
              <a:defRPr/>
            </a:pPr>
            <a:r>
              <a:rPr sz="1500" spc="-9" dirty="0">
                <a:solidFill>
                  <a:srgbClr val="00AF4F"/>
                </a:solidFill>
                <a:latin typeface="Arial"/>
                <a:cs typeface="Arial"/>
              </a:rPr>
              <a:t>/</a:t>
            </a:r>
            <a:r>
              <a:rPr sz="1500" dirty="0">
                <a:solidFill>
                  <a:srgbClr val="00AF4F"/>
                </a:solidFill>
                <a:latin typeface="Arial"/>
                <a:cs typeface="Arial"/>
              </a:rPr>
              <a:t>/</a:t>
            </a:r>
            <a:r>
              <a:rPr sz="1500" spc="49" dirty="0">
                <a:solidFill>
                  <a:srgbClr val="00AF4F"/>
                </a:solidFill>
                <a:latin typeface="Times New Roman"/>
                <a:cs typeface="Times New Roman"/>
              </a:rPr>
              <a:t> </a:t>
            </a:r>
            <a:r>
              <a:rPr sz="1500" dirty="0">
                <a:solidFill>
                  <a:srgbClr val="00AF4F"/>
                </a:solidFill>
                <a:latin typeface="Arial"/>
                <a:cs typeface="Arial"/>
              </a:rPr>
              <a:t>C</a:t>
            </a:r>
            <a:r>
              <a:rPr sz="1500" spc="-4" dirty="0">
                <a:solidFill>
                  <a:srgbClr val="00AF4F"/>
                </a:solidFill>
                <a:latin typeface="Arial"/>
                <a:cs typeface="Arial"/>
              </a:rPr>
              <a:t>hu</a:t>
            </a:r>
            <a:r>
              <a:rPr sz="1500" spc="-22" dirty="0">
                <a:solidFill>
                  <a:srgbClr val="00AF4F"/>
                </a:solidFill>
                <a:latin typeface="Arial"/>
                <a:cs typeface="Arial"/>
              </a:rPr>
              <a:t>y</a:t>
            </a:r>
            <a:r>
              <a:rPr sz="1500" spc="-4" dirty="0">
                <a:solidFill>
                  <a:srgbClr val="00AF4F"/>
                </a:solidFill>
                <a:latin typeface="Arial"/>
                <a:cs typeface="Arial"/>
              </a:rPr>
              <a:t>ể</a:t>
            </a:r>
            <a:r>
              <a:rPr sz="1500" dirty="0">
                <a:solidFill>
                  <a:srgbClr val="00AF4F"/>
                </a:solidFill>
                <a:latin typeface="Arial"/>
                <a:cs typeface="Arial"/>
              </a:rPr>
              <a:t>n</a:t>
            </a:r>
            <a:r>
              <a:rPr sz="1500" spc="54" dirty="0">
                <a:solidFill>
                  <a:srgbClr val="00AF4F"/>
                </a:solidFill>
                <a:latin typeface="Times New Roman"/>
                <a:cs typeface="Times New Roman"/>
              </a:rPr>
              <a:t> </a:t>
            </a:r>
            <a:r>
              <a:rPr sz="1500" spc="-9" dirty="0">
                <a:solidFill>
                  <a:srgbClr val="00AF4F"/>
                </a:solidFill>
                <a:latin typeface="Arial"/>
                <a:cs typeface="Arial"/>
              </a:rPr>
              <a:t>t</a:t>
            </a:r>
            <a:r>
              <a:rPr sz="1500" dirty="0">
                <a:solidFill>
                  <a:srgbClr val="00AF4F"/>
                </a:solidFill>
                <a:latin typeface="Arial"/>
                <a:cs typeface="Arial"/>
              </a:rPr>
              <a:t>ừ</a:t>
            </a:r>
            <a:r>
              <a:rPr sz="1500" spc="45" dirty="0">
                <a:solidFill>
                  <a:srgbClr val="00AF4F"/>
                </a:solidFill>
                <a:latin typeface="Times New Roman"/>
                <a:cs typeface="Times New Roman"/>
              </a:rPr>
              <a:t> </a:t>
            </a:r>
            <a:r>
              <a:rPr sz="1500" dirty="0">
                <a:solidFill>
                  <a:srgbClr val="00AF4F"/>
                </a:solidFill>
                <a:latin typeface="Arial"/>
                <a:cs typeface="Arial"/>
              </a:rPr>
              <a:t>i</a:t>
            </a:r>
            <a:r>
              <a:rPr sz="1500" spc="-4" dirty="0">
                <a:solidFill>
                  <a:srgbClr val="00AF4F"/>
                </a:solidFill>
                <a:latin typeface="Arial"/>
                <a:cs typeface="Arial"/>
              </a:rPr>
              <a:t>n</a:t>
            </a:r>
            <a:r>
              <a:rPr sz="1500" dirty="0">
                <a:solidFill>
                  <a:srgbClr val="00AF4F"/>
                </a:solidFill>
                <a:latin typeface="Arial"/>
                <a:cs typeface="Arial"/>
              </a:rPr>
              <a:t>t</a:t>
            </a:r>
            <a:r>
              <a:rPr sz="1500" spc="40" dirty="0">
                <a:solidFill>
                  <a:srgbClr val="00AF4F"/>
                </a:solidFill>
                <a:latin typeface="Times New Roman"/>
                <a:cs typeface="Times New Roman"/>
              </a:rPr>
              <a:t> </a:t>
            </a:r>
            <a:r>
              <a:rPr sz="1500" dirty="0">
                <a:solidFill>
                  <a:srgbClr val="00AF4F"/>
                </a:solidFill>
                <a:latin typeface="Arial"/>
                <a:cs typeface="Arial"/>
              </a:rPr>
              <a:t>sang</a:t>
            </a:r>
            <a:r>
              <a:rPr sz="1500" spc="45" dirty="0">
                <a:solidFill>
                  <a:srgbClr val="00AF4F"/>
                </a:solidFill>
                <a:latin typeface="Times New Roman"/>
                <a:cs typeface="Times New Roman"/>
              </a:rPr>
              <a:t> </a:t>
            </a:r>
            <a:r>
              <a:rPr sz="1500" spc="-4" dirty="0">
                <a:solidFill>
                  <a:srgbClr val="00AF4F"/>
                </a:solidFill>
                <a:latin typeface="Arial"/>
                <a:cs typeface="Arial"/>
              </a:rPr>
              <a:t>doub</a:t>
            </a:r>
            <a:r>
              <a:rPr sz="1500" dirty="0">
                <a:solidFill>
                  <a:srgbClr val="00AF4F"/>
                </a:solidFill>
                <a:latin typeface="Arial"/>
                <a:cs typeface="Arial"/>
              </a:rPr>
              <a:t>le</a:t>
            </a:r>
            <a:endParaRPr sz="1500" dirty="0">
              <a:latin typeface="Arial"/>
              <a:cs typeface="Arial"/>
            </a:endParaRPr>
          </a:p>
        </p:txBody>
      </p:sp>
      <p:sp>
        <p:nvSpPr>
          <p:cNvPr id="12" name="object 12"/>
          <p:cNvSpPr txBox="1"/>
          <p:nvPr/>
        </p:nvSpPr>
        <p:spPr>
          <a:xfrm>
            <a:off x="3966367" y="2945487"/>
            <a:ext cx="2867603" cy="230832"/>
          </a:xfrm>
          <a:prstGeom prst="rect">
            <a:avLst/>
          </a:prstGeom>
        </p:spPr>
        <p:txBody>
          <a:bodyPr lIns="0" tIns="0" rIns="0" bIns="0">
            <a:spAutoFit/>
          </a:bodyPr>
          <a:lstStyle/>
          <a:p>
            <a:pPr marL="11397" fontAlgn="auto">
              <a:spcBef>
                <a:spcPts val="0"/>
              </a:spcBef>
              <a:spcAft>
                <a:spcPts val="0"/>
              </a:spcAft>
              <a:defRPr/>
            </a:pPr>
            <a:r>
              <a:rPr sz="1500" spc="-9" dirty="0">
                <a:solidFill>
                  <a:srgbClr val="00AF4F"/>
                </a:solidFill>
                <a:latin typeface="Arial"/>
                <a:cs typeface="Arial"/>
              </a:rPr>
              <a:t>/</a:t>
            </a:r>
            <a:r>
              <a:rPr sz="1500" dirty="0">
                <a:solidFill>
                  <a:srgbClr val="00AF4F"/>
                </a:solidFill>
                <a:latin typeface="Arial"/>
                <a:cs typeface="Arial"/>
              </a:rPr>
              <a:t>/</a:t>
            </a:r>
            <a:r>
              <a:rPr sz="1500" spc="49" dirty="0">
                <a:solidFill>
                  <a:srgbClr val="00AF4F"/>
                </a:solidFill>
                <a:latin typeface="Times New Roman"/>
                <a:cs typeface="Times New Roman"/>
              </a:rPr>
              <a:t> </a:t>
            </a:r>
            <a:r>
              <a:rPr sz="1500" dirty="0">
                <a:solidFill>
                  <a:srgbClr val="00AF4F"/>
                </a:solidFill>
                <a:latin typeface="Arial"/>
                <a:cs typeface="Arial"/>
              </a:rPr>
              <a:t>C</a:t>
            </a:r>
            <a:r>
              <a:rPr sz="1500" spc="-4" dirty="0">
                <a:solidFill>
                  <a:srgbClr val="00AF4F"/>
                </a:solidFill>
                <a:latin typeface="Arial"/>
                <a:cs typeface="Arial"/>
              </a:rPr>
              <a:t>hu</a:t>
            </a:r>
            <a:r>
              <a:rPr sz="1500" spc="-22" dirty="0">
                <a:solidFill>
                  <a:srgbClr val="00AF4F"/>
                </a:solidFill>
                <a:latin typeface="Arial"/>
                <a:cs typeface="Arial"/>
              </a:rPr>
              <a:t>y</a:t>
            </a:r>
            <a:r>
              <a:rPr sz="1500" spc="-4" dirty="0">
                <a:solidFill>
                  <a:srgbClr val="00AF4F"/>
                </a:solidFill>
                <a:latin typeface="Arial"/>
                <a:cs typeface="Arial"/>
              </a:rPr>
              <a:t>ể</a:t>
            </a:r>
            <a:r>
              <a:rPr sz="1500" dirty="0">
                <a:solidFill>
                  <a:srgbClr val="00AF4F"/>
                </a:solidFill>
                <a:latin typeface="Arial"/>
                <a:cs typeface="Arial"/>
              </a:rPr>
              <a:t>n</a:t>
            </a:r>
            <a:r>
              <a:rPr sz="1500" spc="54" dirty="0">
                <a:solidFill>
                  <a:srgbClr val="00AF4F"/>
                </a:solidFill>
                <a:latin typeface="Times New Roman"/>
                <a:cs typeface="Times New Roman"/>
              </a:rPr>
              <a:t> </a:t>
            </a:r>
            <a:r>
              <a:rPr sz="1500" spc="-4" dirty="0">
                <a:solidFill>
                  <a:srgbClr val="00AF4F"/>
                </a:solidFill>
                <a:latin typeface="Arial"/>
                <a:cs typeface="Arial"/>
              </a:rPr>
              <a:t>b</a:t>
            </a:r>
            <a:r>
              <a:rPr sz="1500" dirty="0">
                <a:solidFill>
                  <a:srgbClr val="00AF4F"/>
                </a:solidFill>
                <a:latin typeface="Arial"/>
                <a:cs typeface="Arial"/>
              </a:rPr>
              <a:t>,</a:t>
            </a:r>
            <a:r>
              <a:rPr sz="1500" spc="49" dirty="0">
                <a:solidFill>
                  <a:srgbClr val="00AF4F"/>
                </a:solidFill>
                <a:latin typeface="Times New Roman"/>
                <a:cs typeface="Times New Roman"/>
              </a:rPr>
              <a:t> </a:t>
            </a:r>
            <a:r>
              <a:rPr sz="1500" dirty="0">
                <a:solidFill>
                  <a:srgbClr val="00AF4F"/>
                </a:solidFill>
                <a:latin typeface="Arial"/>
                <a:cs typeface="Arial"/>
              </a:rPr>
              <a:t>c</a:t>
            </a:r>
            <a:r>
              <a:rPr sz="1500" spc="36" dirty="0">
                <a:solidFill>
                  <a:srgbClr val="00AF4F"/>
                </a:solidFill>
                <a:latin typeface="Times New Roman"/>
                <a:cs typeface="Times New Roman"/>
              </a:rPr>
              <a:t> </a:t>
            </a:r>
            <a:r>
              <a:rPr sz="1500" spc="-9" dirty="0">
                <a:solidFill>
                  <a:srgbClr val="00AF4F"/>
                </a:solidFill>
                <a:latin typeface="Arial"/>
                <a:cs typeface="Arial"/>
              </a:rPr>
              <a:t>t</a:t>
            </a:r>
            <a:r>
              <a:rPr sz="1500" dirty="0">
                <a:solidFill>
                  <a:srgbClr val="00AF4F"/>
                </a:solidFill>
                <a:latin typeface="Arial"/>
                <a:cs typeface="Arial"/>
              </a:rPr>
              <a:t>ừ</a:t>
            </a:r>
            <a:r>
              <a:rPr sz="1500" spc="45" dirty="0">
                <a:solidFill>
                  <a:srgbClr val="00AF4F"/>
                </a:solidFill>
                <a:latin typeface="Times New Roman"/>
                <a:cs typeface="Times New Roman"/>
              </a:rPr>
              <a:t> </a:t>
            </a:r>
            <a:r>
              <a:rPr sz="1500" dirty="0">
                <a:solidFill>
                  <a:srgbClr val="00AF4F"/>
                </a:solidFill>
                <a:latin typeface="Arial"/>
                <a:cs typeface="Arial"/>
              </a:rPr>
              <a:t>i</a:t>
            </a:r>
            <a:r>
              <a:rPr sz="1500" spc="-4" dirty="0">
                <a:solidFill>
                  <a:srgbClr val="00AF4F"/>
                </a:solidFill>
                <a:latin typeface="Arial"/>
                <a:cs typeface="Arial"/>
              </a:rPr>
              <a:t>n</a:t>
            </a:r>
            <a:r>
              <a:rPr sz="1500" dirty="0">
                <a:solidFill>
                  <a:srgbClr val="00AF4F"/>
                </a:solidFill>
                <a:latin typeface="Arial"/>
                <a:cs typeface="Arial"/>
              </a:rPr>
              <a:t>t</a:t>
            </a:r>
            <a:r>
              <a:rPr sz="1500" spc="40" dirty="0">
                <a:solidFill>
                  <a:srgbClr val="00AF4F"/>
                </a:solidFill>
                <a:latin typeface="Times New Roman"/>
                <a:cs typeface="Times New Roman"/>
              </a:rPr>
              <a:t> </a:t>
            </a:r>
            <a:r>
              <a:rPr sz="1500" dirty="0">
                <a:solidFill>
                  <a:srgbClr val="00AF4F"/>
                </a:solidFill>
                <a:latin typeface="Arial"/>
                <a:cs typeface="Arial"/>
              </a:rPr>
              <a:t>sang</a:t>
            </a:r>
            <a:r>
              <a:rPr sz="1500" spc="45" dirty="0">
                <a:solidFill>
                  <a:srgbClr val="00AF4F"/>
                </a:solidFill>
                <a:latin typeface="Times New Roman"/>
                <a:cs typeface="Times New Roman"/>
              </a:rPr>
              <a:t> </a:t>
            </a:r>
            <a:r>
              <a:rPr sz="1500" spc="-4" dirty="0">
                <a:solidFill>
                  <a:srgbClr val="00AF4F"/>
                </a:solidFill>
                <a:latin typeface="Arial"/>
                <a:cs typeface="Arial"/>
              </a:rPr>
              <a:t>doub</a:t>
            </a:r>
            <a:r>
              <a:rPr sz="1500" dirty="0">
                <a:solidFill>
                  <a:srgbClr val="00AF4F"/>
                </a:solidFill>
                <a:latin typeface="Arial"/>
                <a:cs typeface="Arial"/>
              </a:rPr>
              <a:t>le</a:t>
            </a:r>
            <a:endParaRPr sz="1500" dirty="0">
              <a:latin typeface="Arial"/>
              <a:cs typeface="Arial"/>
            </a:endParaRPr>
          </a:p>
        </p:txBody>
      </p:sp>
      <p:sp>
        <p:nvSpPr>
          <p:cNvPr id="28685" name="object 13"/>
          <p:cNvSpPr>
            <a:spLocks/>
          </p:cNvSpPr>
          <p:nvPr/>
        </p:nvSpPr>
        <p:spPr bwMode="auto">
          <a:xfrm>
            <a:off x="-471919" y="5003987"/>
            <a:ext cx="8312727" cy="3025588"/>
          </a:xfrm>
          <a:custGeom>
            <a:avLst/>
            <a:gdLst>
              <a:gd name="T0" fmla="*/ 0 w 9144000"/>
              <a:gd name="T1" fmla="*/ 3429000 h 3429000"/>
              <a:gd name="T2" fmla="*/ 9143999 w 9144000"/>
              <a:gd name="T3" fmla="*/ 3429000 h 3429000"/>
              <a:gd name="T4" fmla="*/ 9143999 w 9144000"/>
              <a:gd name="T5" fmla="*/ 0 h 3429000"/>
              <a:gd name="T6" fmla="*/ 0 w 9144000"/>
              <a:gd name="T7" fmla="*/ 0 h 3429000"/>
              <a:gd name="T8" fmla="*/ 0 w 9144000"/>
              <a:gd name="T9" fmla="*/ 3429000 h 3429000"/>
            </a:gdLst>
            <a:ahLst/>
            <a:cxnLst>
              <a:cxn ang="0">
                <a:pos x="T0" y="T1"/>
              </a:cxn>
              <a:cxn ang="0">
                <a:pos x="T2" y="T3"/>
              </a:cxn>
              <a:cxn ang="0">
                <a:pos x="T4" y="T5"/>
              </a:cxn>
              <a:cxn ang="0">
                <a:pos x="T6" y="T7"/>
              </a:cxn>
              <a:cxn ang="0">
                <a:pos x="T8" y="T9"/>
              </a:cxn>
            </a:cxnLst>
            <a:rect l="0" t="0" r="r" b="b"/>
            <a:pathLst>
              <a:path w="9144000" h="3429000">
                <a:moveTo>
                  <a:pt x="0" y="3429000"/>
                </a:moveTo>
                <a:lnTo>
                  <a:pt x="9143999" y="3429000"/>
                </a:lnTo>
                <a:lnTo>
                  <a:pt x="9143999" y="0"/>
                </a:lnTo>
                <a:lnTo>
                  <a:pt x="0" y="0"/>
                </a:lnTo>
                <a:lnTo>
                  <a:pt x="0" y="342900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sp>
        <p:nvSpPr>
          <p:cNvPr id="28686" name="object 14"/>
          <p:cNvSpPr>
            <a:spLocks noChangeArrowheads="1"/>
          </p:cNvSpPr>
          <p:nvPr/>
        </p:nvSpPr>
        <p:spPr bwMode="auto">
          <a:xfrm>
            <a:off x="1401331" y="3429000"/>
            <a:ext cx="49068" cy="12607"/>
          </a:xfrm>
          <a:prstGeom prst="rect">
            <a:avLst/>
          </a:prstGeom>
          <a:blipFill dpi="0" rotWithShape="1">
            <a:blip r:embed="rId7"/>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en-US"/>
          </a:p>
        </p:txBody>
      </p:sp>
      <p:sp>
        <p:nvSpPr>
          <p:cNvPr id="28687" name="object 15"/>
          <p:cNvSpPr>
            <a:spLocks noChangeArrowheads="1"/>
          </p:cNvSpPr>
          <p:nvPr/>
        </p:nvSpPr>
        <p:spPr bwMode="auto">
          <a:xfrm>
            <a:off x="988580" y="4280647"/>
            <a:ext cx="83705" cy="75640"/>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en-US"/>
          </a:p>
        </p:txBody>
      </p:sp>
      <p:sp>
        <p:nvSpPr>
          <p:cNvPr id="28688" name="object 16"/>
          <p:cNvSpPr>
            <a:spLocks noChangeArrowheads="1"/>
          </p:cNvSpPr>
          <p:nvPr/>
        </p:nvSpPr>
        <p:spPr bwMode="auto">
          <a:xfrm>
            <a:off x="1368136" y="4570600"/>
            <a:ext cx="86591" cy="88246"/>
          </a:xfrm>
          <a:prstGeom prst="rect">
            <a:avLst/>
          </a:prstGeom>
          <a:blipFill dpi="0" rotWithShape="1">
            <a:blip r:embed="rId8"/>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en-US"/>
          </a:p>
        </p:txBody>
      </p:sp>
      <p:sp>
        <p:nvSpPr>
          <p:cNvPr id="28689" name="object 17"/>
          <p:cNvSpPr>
            <a:spLocks noChangeArrowheads="1"/>
          </p:cNvSpPr>
          <p:nvPr/>
        </p:nvSpPr>
        <p:spPr bwMode="auto">
          <a:xfrm>
            <a:off x="1375353" y="4860552"/>
            <a:ext cx="99579" cy="98051"/>
          </a:xfrm>
          <a:prstGeom prst="rect">
            <a:avLst/>
          </a:prstGeom>
          <a:blipFill dpi="0" rotWithShape="1">
            <a:blip r:embed="rId4"/>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en-US"/>
          </a:p>
        </p:txBody>
      </p:sp>
      <p:sp>
        <p:nvSpPr>
          <p:cNvPr id="18" name="object 18"/>
          <p:cNvSpPr txBox="1"/>
          <p:nvPr/>
        </p:nvSpPr>
        <p:spPr>
          <a:xfrm>
            <a:off x="88033" y="3497650"/>
            <a:ext cx="4010603" cy="948978"/>
          </a:xfrm>
          <a:prstGeom prst="rect">
            <a:avLst/>
          </a:prstGeom>
        </p:spPr>
        <p:txBody>
          <a:bodyPr lIns="0" tIns="0" rIns="0" bIns="0">
            <a:spAutoFit/>
          </a:bodyPr>
          <a:lstStyle>
            <a:lvl1pPr marL="736600">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US" sz="1500" dirty="0">
                <a:solidFill>
                  <a:srgbClr val="1F497D"/>
                </a:solidFill>
                <a:latin typeface="Arial" charset="0"/>
              </a:rPr>
              <a:t>byte</a:t>
            </a:r>
            <a:r>
              <a:rPr lang="en-US" sz="1500" dirty="0">
                <a:solidFill>
                  <a:srgbClr val="1F497D"/>
                </a:solidFill>
                <a:latin typeface="Times New Roman" pitchFamily="18" charset="0"/>
                <a:cs typeface="Times New Roman" pitchFamily="18" charset="0"/>
              </a:rPr>
              <a:t> </a:t>
            </a:r>
            <a:r>
              <a:rPr lang="en-US" sz="1500" dirty="0">
                <a:solidFill>
                  <a:srgbClr val="1F497D"/>
                </a:solidFill>
                <a:latin typeface="Wingdings" pitchFamily="2" charset="2"/>
                <a:ea typeface="Wingdings" pitchFamily="2" charset="2"/>
                <a:cs typeface="Wingdings" pitchFamily="2" charset="2"/>
              </a:rPr>
              <a:t></a:t>
            </a:r>
            <a:r>
              <a:rPr lang="en-US" sz="1500" dirty="0">
                <a:solidFill>
                  <a:srgbClr val="1F497D"/>
                </a:solidFill>
                <a:latin typeface="Times New Roman" pitchFamily="18" charset="0"/>
                <a:cs typeface="Times New Roman" pitchFamily="18" charset="0"/>
              </a:rPr>
              <a:t> </a:t>
            </a:r>
            <a:r>
              <a:rPr lang="en-US" sz="1500" dirty="0">
                <a:solidFill>
                  <a:srgbClr val="1F497D"/>
                </a:solidFill>
                <a:latin typeface="Arial" charset="0"/>
              </a:rPr>
              <a:t>short</a:t>
            </a:r>
            <a:r>
              <a:rPr lang="en-US" sz="1500" dirty="0">
                <a:solidFill>
                  <a:srgbClr val="1F497D"/>
                </a:solidFill>
                <a:latin typeface="Times New Roman" pitchFamily="18" charset="0"/>
                <a:cs typeface="Times New Roman" pitchFamily="18" charset="0"/>
              </a:rPr>
              <a:t> </a:t>
            </a:r>
            <a:r>
              <a:rPr lang="en-US" sz="1500" dirty="0">
                <a:solidFill>
                  <a:srgbClr val="1F497D"/>
                </a:solidFill>
                <a:latin typeface="Wingdings" pitchFamily="2" charset="2"/>
                <a:ea typeface="Wingdings" pitchFamily="2" charset="2"/>
                <a:cs typeface="Wingdings" pitchFamily="2" charset="2"/>
              </a:rPr>
              <a:t></a:t>
            </a:r>
            <a:r>
              <a:rPr lang="en-US" sz="1500" dirty="0">
                <a:solidFill>
                  <a:srgbClr val="1F497D"/>
                </a:solidFill>
                <a:latin typeface="Times New Roman" pitchFamily="18" charset="0"/>
                <a:cs typeface="Times New Roman" pitchFamily="18" charset="0"/>
              </a:rPr>
              <a:t> </a:t>
            </a:r>
            <a:r>
              <a:rPr lang="en-US" sz="1500" dirty="0" err="1">
                <a:solidFill>
                  <a:srgbClr val="1F497D"/>
                </a:solidFill>
                <a:latin typeface="Arial" charset="0"/>
              </a:rPr>
              <a:t>int</a:t>
            </a:r>
            <a:r>
              <a:rPr lang="en-US" sz="1500" dirty="0">
                <a:solidFill>
                  <a:srgbClr val="1F497D"/>
                </a:solidFill>
                <a:latin typeface="Times New Roman" pitchFamily="18" charset="0"/>
                <a:cs typeface="Times New Roman" pitchFamily="18" charset="0"/>
              </a:rPr>
              <a:t> </a:t>
            </a:r>
            <a:r>
              <a:rPr lang="en-US" sz="1500" dirty="0">
                <a:solidFill>
                  <a:srgbClr val="1F497D"/>
                </a:solidFill>
                <a:latin typeface="Wingdings" pitchFamily="2" charset="2"/>
                <a:ea typeface="Wingdings" pitchFamily="2" charset="2"/>
                <a:cs typeface="Wingdings" pitchFamily="2" charset="2"/>
              </a:rPr>
              <a:t></a:t>
            </a:r>
            <a:r>
              <a:rPr lang="en-US" sz="1500" dirty="0">
                <a:solidFill>
                  <a:srgbClr val="1F497D"/>
                </a:solidFill>
                <a:latin typeface="Times New Roman" pitchFamily="18" charset="0"/>
                <a:cs typeface="Times New Roman" pitchFamily="18" charset="0"/>
              </a:rPr>
              <a:t> </a:t>
            </a:r>
            <a:r>
              <a:rPr lang="en-US" sz="1500" dirty="0">
                <a:solidFill>
                  <a:srgbClr val="1F497D"/>
                </a:solidFill>
                <a:latin typeface="Arial" charset="0"/>
              </a:rPr>
              <a:t>long</a:t>
            </a:r>
            <a:r>
              <a:rPr lang="en-US" sz="1500" dirty="0">
                <a:solidFill>
                  <a:srgbClr val="1F497D"/>
                </a:solidFill>
                <a:latin typeface="Times New Roman" pitchFamily="18" charset="0"/>
                <a:cs typeface="Times New Roman" pitchFamily="18" charset="0"/>
              </a:rPr>
              <a:t>  </a:t>
            </a:r>
            <a:r>
              <a:rPr lang="en-US" sz="1500" dirty="0">
                <a:solidFill>
                  <a:srgbClr val="1F497D"/>
                </a:solidFill>
                <a:latin typeface="Wingdings" pitchFamily="2" charset="2"/>
                <a:ea typeface="Wingdings" pitchFamily="2" charset="2"/>
                <a:cs typeface="Wingdings" pitchFamily="2" charset="2"/>
              </a:rPr>
              <a:t></a:t>
            </a:r>
            <a:r>
              <a:rPr lang="en-US" sz="1500" dirty="0">
                <a:solidFill>
                  <a:srgbClr val="1F497D"/>
                </a:solidFill>
                <a:latin typeface="Times New Roman" pitchFamily="18" charset="0"/>
                <a:cs typeface="Times New Roman" pitchFamily="18" charset="0"/>
              </a:rPr>
              <a:t> </a:t>
            </a:r>
            <a:r>
              <a:rPr lang="en-US" sz="1500" dirty="0">
                <a:solidFill>
                  <a:srgbClr val="1F497D"/>
                </a:solidFill>
                <a:latin typeface="Arial" charset="0"/>
              </a:rPr>
              <a:t>decimal</a:t>
            </a:r>
            <a:r>
              <a:rPr lang="en-US" sz="1500" dirty="0">
                <a:solidFill>
                  <a:srgbClr val="1F497D"/>
                </a:solidFill>
                <a:latin typeface="Times New Roman" pitchFamily="18" charset="0"/>
                <a:cs typeface="Times New Roman" pitchFamily="18" charset="0"/>
              </a:rPr>
              <a:t> </a:t>
            </a:r>
            <a:r>
              <a:rPr lang="en-US" sz="1500" dirty="0">
                <a:solidFill>
                  <a:srgbClr val="1F497D"/>
                </a:solidFill>
                <a:latin typeface="Arial" charset="0"/>
              </a:rPr>
              <a:t>byte</a:t>
            </a:r>
            <a:r>
              <a:rPr lang="en-US" sz="1500" dirty="0">
                <a:solidFill>
                  <a:srgbClr val="1F497D"/>
                </a:solidFill>
                <a:latin typeface="Times New Roman" pitchFamily="18" charset="0"/>
                <a:cs typeface="Times New Roman" pitchFamily="18" charset="0"/>
              </a:rPr>
              <a:t> </a:t>
            </a:r>
            <a:r>
              <a:rPr lang="en-US" sz="1500" dirty="0">
                <a:solidFill>
                  <a:srgbClr val="1F497D"/>
                </a:solidFill>
                <a:latin typeface="Wingdings" pitchFamily="2" charset="2"/>
                <a:ea typeface="Wingdings" pitchFamily="2" charset="2"/>
                <a:cs typeface="Wingdings" pitchFamily="2" charset="2"/>
              </a:rPr>
              <a:t></a:t>
            </a:r>
            <a:r>
              <a:rPr lang="en-US" sz="1500" dirty="0">
                <a:solidFill>
                  <a:srgbClr val="1F497D"/>
                </a:solidFill>
                <a:latin typeface="Times New Roman" pitchFamily="18" charset="0"/>
                <a:cs typeface="Times New Roman" pitchFamily="18" charset="0"/>
              </a:rPr>
              <a:t> </a:t>
            </a:r>
            <a:r>
              <a:rPr lang="en-US" sz="1500" dirty="0">
                <a:solidFill>
                  <a:srgbClr val="1F497D"/>
                </a:solidFill>
                <a:latin typeface="Arial" charset="0"/>
              </a:rPr>
              <a:t>short</a:t>
            </a:r>
            <a:r>
              <a:rPr lang="en-US" sz="1500" dirty="0">
                <a:solidFill>
                  <a:srgbClr val="1F497D"/>
                </a:solidFill>
                <a:latin typeface="Times New Roman" pitchFamily="18" charset="0"/>
                <a:cs typeface="Times New Roman" pitchFamily="18" charset="0"/>
              </a:rPr>
              <a:t> </a:t>
            </a:r>
            <a:r>
              <a:rPr lang="en-US" sz="1500" dirty="0">
                <a:solidFill>
                  <a:srgbClr val="1F497D"/>
                </a:solidFill>
                <a:latin typeface="Wingdings" pitchFamily="2" charset="2"/>
                <a:ea typeface="Wingdings" pitchFamily="2" charset="2"/>
                <a:cs typeface="Wingdings" pitchFamily="2" charset="2"/>
              </a:rPr>
              <a:t></a:t>
            </a:r>
            <a:r>
              <a:rPr lang="en-US" sz="1500" dirty="0">
                <a:solidFill>
                  <a:srgbClr val="1F497D"/>
                </a:solidFill>
                <a:latin typeface="Times New Roman" pitchFamily="18" charset="0"/>
                <a:cs typeface="Times New Roman" pitchFamily="18" charset="0"/>
              </a:rPr>
              <a:t> </a:t>
            </a:r>
            <a:r>
              <a:rPr lang="en-US" sz="1500" dirty="0" err="1">
                <a:solidFill>
                  <a:srgbClr val="1F497D"/>
                </a:solidFill>
                <a:latin typeface="Arial" charset="0"/>
              </a:rPr>
              <a:t>int</a:t>
            </a:r>
            <a:r>
              <a:rPr lang="en-US" sz="1500" dirty="0">
                <a:solidFill>
                  <a:srgbClr val="1F497D"/>
                </a:solidFill>
                <a:latin typeface="Times New Roman" pitchFamily="18" charset="0"/>
                <a:cs typeface="Times New Roman" pitchFamily="18" charset="0"/>
              </a:rPr>
              <a:t> </a:t>
            </a:r>
            <a:r>
              <a:rPr lang="en-US" sz="1500" dirty="0">
                <a:solidFill>
                  <a:srgbClr val="1F497D"/>
                </a:solidFill>
                <a:latin typeface="Wingdings" pitchFamily="2" charset="2"/>
                <a:ea typeface="Wingdings" pitchFamily="2" charset="2"/>
                <a:cs typeface="Wingdings" pitchFamily="2" charset="2"/>
              </a:rPr>
              <a:t></a:t>
            </a:r>
            <a:r>
              <a:rPr lang="en-US" sz="1500" dirty="0">
                <a:solidFill>
                  <a:srgbClr val="1F497D"/>
                </a:solidFill>
                <a:latin typeface="Times New Roman" pitchFamily="18" charset="0"/>
                <a:cs typeface="Times New Roman" pitchFamily="18" charset="0"/>
              </a:rPr>
              <a:t> </a:t>
            </a:r>
            <a:r>
              <a:rPr lang="en-US" sz="1500" dirty="0">
                <a:solidFill>
                  <a:srgbClr val="1F497D"/>
                </a:solidFill>
                <a:latin typeface="Arial" charset="0"/>
              </a:rPr>
              <a:t>double</a:t>
            </a:r>
            <a:endParaRPr lang="en-US" sz="1500" dirty="0">
              <a:latin typeface="Arial" charset="0"/>
            </a:endParaRPr>
          </a:p>
          <a:p>
            <a:pPr>
              <a:lnSpc>
                <a:spcPts val="1739"/>
              </a:lnSpc>
            </a:pPr>
            <a:r>
              <a:rPr lang="en-US" sz="1500" dirty="0">
                <a:solidFill>
                  <a:srgbClr val="1F497D"/>
                </a:solidFill>
                <a:latin typeface="Arial" charset="0"/>
              </a:rPr>
              <a:t>byte</a:t>
            </a:r>
            <a:r>
              <a:rPr lang="en-US" sz="1500" dirty="0">
                <a:solidFill>
                  <a:srgbClr val="1F497D"/>
                </a:solidFill>
                <a:latin typeface="Times New Roman" pitchFamily="18" charset="0"/>
                <a:cs typeface="Times New Roman" pitchFamily="18" charset="0"/>
              </a:rPr>
              <a:t> </a:t>
            </a:r>
            <a:r>
              <a:rPr lang="en-US" sz="1500" dirty="0">
                <a:solidFill>
                  <a:srgbClr val="1F497D"/>
                </a:solidFill>
                <a:latin typeface="Wingdings" pitchFamily="2" charset="2"/>
                <a:ea typeface="Wingdings" pitchFamily="2" charset="2"/>
                <a:cs typeface="Wingdings" pitchFamily="2" charset="2"/>
              </a:rPr>
              <a:t></a:t>
            </a:r>
            <a:r>
              <a:rPr lang="en-US" sz="1500" dirty="0">
                <a:solidFill>
                  <a:srgbClr val="1F497D"/>
                </a:solidFill>
                <a:latin typeface="Times New Roman" pitchFamily="18" charset="0"/>
                <a:cs typeface="Times New Roman" pitchFamily="18" charset="0"/>
              </a:rPr>
              <a:t> </a:t>
            </a:r>
            <a:r>
              <a:rPr lang="en-US" sz="1500" dirty="0">
                <a:solidFill>
                  <a:srgbClr val="1F497D"/>
                </a:solidFill>
                <a:latin typeface="Arial" charset="0"/>
              </a:rPr>
              <a:t>short</a:t>
            </a:r>
            <a:r>
              <a:rPr lang="en-US" sz="1500" dirty="0">
                <a:solidFill>
                  <a:srgbClr val="1F497D"/>
                </a:solidFill>
                <a:latin typeface="Times New Roman" pitchFamily="18" charset="0"/>
                <a:cs typeface="Times New Roman" pitchFamily="18" charset="0"/>
              </a:rPr>
              <a:t> </a:t>
            </a:r>
            <a:r>
              <a:rPr lang="en-US" sz="1500" dirty="0">
                <a:solidFill>
                  <a:srgbClr val="1F497D"/>
                </a:solidFill>
                <a:latin typeface="Wingdings" pitchFamily="2" charset="2"/>
                <a:ea typeface="Wingdings" pitchFamily="2" charset="2"/>
                <a:cs typeface="Wingdings" pitchFamily="2" charset="2"/>
              </a:rPr>
              <a:t></a:t>
            </a:r>
            <a:r>
              <a:rPr lang="en-US" sz="1500" dirty="0">
                <a:solidFill>
                  <a:srgbClr val="1F497D"/>
                </a:solidFill>
                <a:latin typeface="Times New Roman" pitchFamily="18" charset="0"/>
                <a:cs typeface="Times New Roman" pitchFamily="18" charset="0"/>
              </a:rPr>
              <a:t> </a:t>
            </a:r>
            <a:r>
              <a:rPr lang="en-US" sz="1500" dirty="0">
                <a:solidFill>
                  <a:srgbClr val="1F497D"/>
                </a:solidFill>
                <a:latin typeface="Arial" charset="0"/>
              </a:rPr>
              <a:t>float</a:t>
            </a:r>
            <a:r>
              <a:rPr lang="en-US" sz="1500" dirty="0">
                <a:solidFill>
                  <a:srgbClr val="1F497D"/>
                </a:solidFill>
                <a:latin typeface="Times New Roman" pitchFamily="18" charset="0"/>
                <a:cs typeface="Times New Roman" pitchFamily="18" charset="0"/>
              </a:rPr>
              <a:t>  </a:t>
            </a:r>
            <a:r>
              <a:rPr lang="en-US" sz="1500" dirty="0">
                <a:solidFill>
                  <a:srgbClr val="1F497D"/>
                </a:solidFill>
                <a:latin typeface="Wingdings" pitchFamily="2" charset="2"/>
                <a:ea typeface="Wingdings" pitchFamily="2" charset="2"/>
                <a:cs typeface="Wingdings" pitchFamily="2" charset="2"/>
              </a:rPr>
              <a:t></a:t>
            </a:r>
            <a:r>
              <a:rPr lang="en-US" sz="1500" dirty="0">
                <a:solidFill>
                  <a:srgbClr val="1F497D"/>
                </a:solidFill>
                <a:latin typeface="Times New Roman" pitchFamily="18" charset="0"/>
                <a:cs typeface="Times New Roman" pitchFamily="18" charset="0"/>
              </a:rPr>
              <a:t> </a:t>
            </a:r>
            <a:r>
              <a:rPr lang="en-US" sz="1500" dirty="0">
                <a:solidFill>
                  <a:srgbClr val="1F497D"/>
                </a:solidFill>
                <a:latin typeface="Arial" charset="0"/>
              </a:rPr>
              <a:t>double</a:t>
            </a:r>
            <a:endParaRPr lang="en-US" sz="1500" dirty="0">
              <a:latin typeface="Arial" charset="0"/>
            </a:endParaRPr>
          </a:p>
          <a:p>
            <a:pPr>
              <a:lnSpc>
                <a:spcPts val="2064"/>
              </a:lnSpc>
            </a:pPr>
            <a:r>
              <a:rPr lang="en-US" dirty="0" err="1">
                <a:solidFill>
                  <a:srgbClr val="943634"/>
                </a:solidFill>
                <a:latin typeface="Tahoma" pitchFamily="34" charset="0"/>
                <a:cs typeface="Tahoma" pitchFamily="34" charset="0"/>
              </a:rPr>
              <a:t>Ép</a:t>
            </a:r>
            <a:r>
              <a:rPr lang="en-US" dirty="0">
                <a:solidFill>
                  <a:srgbClr val="943634"/>
                </a:solidFill>
                <a:latin typeface="Times New Roman" pitchFamily="18" charset="0"/>
                <a:cs typeface="Times New Roman" pitchFamily="18" charset="0"/>
              </a:rPr>
              <a:t> </a:t>
            </a:r>
            <a:r>
              <a:rPr lang="en-US" dirty="0" err="1">
                <a:solidFill>
                  <a:srgbClr val="943634"/>
                </a:solidFill>
                <a:latin typeface="Tahoma" pitchFamily="34" charset="0"/>
                <a:cs typeface="Tahoma" pitchFamily="34" charset="0"/>
              </a:rPr>
              <a:t>kiểu</a:t>
            </a:r>
            <a:r>
              <a:rPr lang="en-US" dirty="0">
                <a:solidFill>
                  <a:srgbClr val="943634"/>
                </a:solidFill>
                <a:latin typeface="Times New Roman" pitchFamily="18" charset="0"/>
                <a:cs typeface="Times New Roman" pitchFamily="18" charset="0"/>
              </a:rPr>
              <a:t> </a:t>
            </a:r>
            <a:r>
              <a:rPr lang="en-US" dirty="0" err="1">
                <a:solidFill>
                  <a:srgbClr val="943634"/>
                </a:solidFill>
                <a:latin typeface="Tahoma" pitchFamily="34" charset="0"/>
                <a:cs typeface="Tahoma" pitchFamily="34" charset="0"/>
              </a:rPr>
              <a:t>thu</a:t>
            </a:r>
            <a:r>
              <a:rPr lang="en-US" dirty="0">
                <a:solidFill>
                  <a:srgbClr val="943634"/>
                </a:solidFill>
                <a:latin typeface="Times New Roman" pitchFamily="18" charset="0"/>
                <a:cs typeface="Times New Roman" pitchFamily="18" charset="0"/>
              </a:rPr>
              <a:t> </a:t>
            </a:r>
            <a:r>
              <a:rPr lang="en-US" dirty="0" err="1">
                <a:solidFill>
                  <a:srgbClr val="943634"/>
                </a:solidFill>
                <a:latin typeface="Tahoma" pitchFamily="34" charset="0"/>
                <a:cs typeface="Tahoma" pitchFamily="34" charset="0"/>
              </a:rPr>
              <a:t>hẹp</a:t>
            </a:r>
            <a:endParaRPr lang="en-US" dirty="0">
              <a:latin typeface="Tahoma" pitchFamily="34" charset="0"/>
              <a:cs typeface="Tahoma" pitchFamily="34" charset="0"/>
            </a:endParaRPr>
          </a:p>
        </p:txBody>
      </p:sp>
      <p:sp>
        <p:nvSpPr>
          <p:cNvPr id="19" name="object 19"/>
          <p:cNvSpPr txBox="1"/>
          <p:nvPr/>
        </p:nvSpPr>
        <p:spPr>
          <a:xfrm>
            <a:off x="1580285" y="4511769"/>
            <a:ext cx="6954115" cy="543739"/>
          </a:xfrm>
          <a:prstGeom prst="rect">
            <a:avLst/>
          </a:prstGeom>
        </p:spPr>
        <p:txBody>
          <a:bodyPr wrap="square" lIns="0" tIns="0" rIns="0" bIns="0">
            <a:spAutoFit/>
          </a:bodyPr>
          <a:lstStyle/>
          <a:p>
            <a:pPr marL="11397" fontAlgn="auto">
              <a:spcBef>
                <a:spcPts val="0"/>
              </a:spcBef>
              <a:spcAft>
                <a:spcPts val="0"/>
              </a:spcAft>
              <a:defRPr/>
            </a:pPr>
            <a:r>
              <a:rPr sz="1600" spc="-4" dirty="0">
                <a:latin typeface="Tahoma"/>
                <a:cs typeface="Tahoma"/>
              </a:rPr>
              <a:t>Chu</a:t>
            </a:r>
            <a:r>
              <a:rPr sz="1600" dirty="0">
                <a:latin typeface="Tahoma"/>
                <a:cs typeface="Tahoma"/>
              </a:rPr>
              <a:t>yển</a:t>
            </a:r>
            <a:r>
              <a:rPr sz="1600" spc="99" dirty="0">
                <a:latin typeface="Times New Roman"/>
                <a:cs typeface="Times New Roman"/>
              </a:rPr>
              <a:t> </a:t>
            </a:r>
            <a:r>
              <a:rPr sz="1600" spc="-9" dirty="0">
                <a:latin typeface="Tahoma"/>
                <a:cs typeface="Tahoma"/>
              </a:rPr>
              <a:t>t</a:t>
            </a:r>
            <a:r>
              <a:rPr sz="1600" dirty="0">
                <a:latin typeface="Tahoma"/>
                <a:cs typeface="Tahoma"/>
              </a:rPr>
              <a:t>ừ</a:t>
            </a:r>
            <a:r>
              <a:rPr sz="1600" spc="90" dirty="0">
                <a:latin typeface="Times New Roman"/>
                <a:cs typeface="Times New Roman"/>
              </a:rPr>
              <a:t> </a:t>
            </a:r>
            <a:r>
              <a:rPr sz="1600" dirty="0">
                <a:latin typeface="Tahoma"/>
                <a:cs typeface="Tahoma"/>
              </a:rPr>
              <a:t>k</a:t>
            </a:r>
            <a:r>
              <a:rPr sz="1600" spc="-9" dirty="0">
                <a:latin typeface="Tahoma"/>
                <a:cs typeface="Tahoma"/>
              </a:rPr>
              <a:t>i</a:t>
            </a:r>
            <a:r>
              <a:rPr sz="1600" dirty="0">
                <a:latin typeface="Tahoma"/>
                <a:cs typeface="Tahoma"/>
              </a:rPr>
              <a:t>ểu</a:t>
            </a:r>
            <a:r>
              <a:rPr sz="1600" spc="99" dirty="0">
                <a:latin typeface="Times New Roman"/>
                <a:cs typeface="Times New Roman"/>
              </a:rPr>
              <a:t> </a:t>
            </a:r>
            <a:r>
              <a:rPr sz="1600" dirty="0">
                <a:latin typeface="Tahoma"/>
                <a:cs typeface="Tahoma"/>
              </a:rPr>
              <a:t>có</a:t>
            </a:r>
            <a:r>
              <a:rPr sz="1600" spc="90" dirty="0">
                <a:latin typeface="Times New Roman"/>
                <a:cs typeface="Times New Roman"/>
              </a:rPr>
              <a:t> </a:t>
            </a:r>
            <a:r>
              <a:rPr sz="1600" spc="-4" dirty="0">
                <a:latin typeface="Tahoma"/>
                <a:cs typeface="Tahoma"/>
              </a:rPr>
              <a:t>đ</a:t>
            </a:r>
            <a:r>
              <a:rPr sz="1600" dirty="0">
                <a:latin typeface="Tahoma"/>
                <a:cs typeface="Tahoma"/>
              </a:rPr>
              <a:t>ộ</a:t>
            </a:r>
            <a:r>
              <a:rPr sz="1600" spc="99" dirty="0">
                <a:latin typeface="Times New Roman"/>
                <a:cs typeface="Times New Roman"/>
              </a:rPr>
              <a:t> </a:t>
            </a:r>
            <a:r>
              <a:rPr sz="1600" dirty="0">
                <a:latin typeface="Tahoma"/>
                <a:cs typeface="Tahoma"/>
              </a:rPr>
              <a:t>c</a:t>
            </a:r>
            <a:r>
              <a:rPr sz="1600" spc="-4" dirty="0">
                <a:latin typeface="Tahoma"/>
                <a:cs typeface="Tahoma"/>
              </a:rPr>
              <a:t>h</a:t>
            </a:r>
            <a:r>
              <a:rPr sz="1600" spc="-9" dirty="0">
                <a:latin typeface="Tahoma"/>
                <a:cs typeface="Tahoma"/>
              </a:rPr>
              <a:t>í</a:t>
            </a:r>
            <a:r>
              <a:rPr sz="1600" spc="-4" dirty="0">
                <a:latin typeface="Tahoma"/>
                <a:cs typeface="Tahoma"/>
              </a:rPr>
              <a:t>n</a:t>
            </a:r>
            <a:r>
              <a:rPr sz="1600" dirty="0">
                <a:latin typeface="Tahoma"/>
                <a:cs typeface="Tahoma"/>
              </a:rPr>
              <a:t>h</a:t>
            </a:r>
            <a:r>
              <a:rPr sz="1600" spc="108" dirty="0">
                <a:latin typeface="Times New Roman"/>
                <a:cs typeface="Times New Roman"/>
              </a:rPr>
              <a:t> </a:t>
            </a:r>
            <a:r>
              <a:rPr sz="1600" spc="-4" dirty="0">
                <a:latin typeface="Tahoma"/>
                <a:cs typeface="Tahoma"/>
              </a:rPr>
              <a:t>x</a:t>
            </a:r>
            <a:r>
              <a:rPr sz="1600" dirty="0">
                <a:latin typeface="Tahoma"/>
                <a:cs typeface="Tahoma"/>
              </a:rPr>
              <a:t>ác</a:t>
            </a:r>
            <a:r>
              <a:rPr sz="1600" spc="85" dirty="0">
                <a:latin typeface="Times New Roman"/>
                <a:cs typeface="Times New Roman"/>
              </a:rPr>
              <a:t> </a:t>
            </a:r>
            <a:r>
              <a:rPr sz="1600" dirty="0">
                <a:latin typeface="Tahoma"/>
                <a:cs typeface="Tahoma"/>
              </a:rPr>
              <a:t>cao</a:t>
            </a:r>
            <a:r>
              <a:rPr sz="1600" spc="76" dirty="0">
                <a:latin typeface="Times New Roman"/>
                <a:cs typeface="Times New Roman"/>
              </a:rPr>
              <a:t> </a:t>
            </a:r>
            <a:r>
              <a:rPr sz="1600" spc="-4" dirty="0">
                <a:latin typeface="Tahoma"/>
                <a:cs typeface="Tahoma"/>
              </a:rPr>
              <a:t>s</a:t>
            </a:r>
            <a:r>
              <a:rPr sz="1600" dirty="0">
                <a:latin typeface="Tahoma"/>
                <a:cs typeface="Tahoma"/>
              </a:rPr>
              <a:t>a</a:t>
            </a:r>
            <a:r>
              <a:rPr sz="1600" spc="-4" dirty="0">
                <a:latin typeface="Tahoma"/>
                <a:cs typeface="Tahoma"/>
              </a:rPr>
              <a:t>n</a:t>
            </a:r>
            <a:r>
              <a:rPr sz="1600" dirty="0">
                <a:latin typeface="Tahoma"/>
                <a:cs typeface="Tahoma"/>
              </a:rPr>
              <a:t>g</a:t>
            </a:r>
            <a:r>
              <a:rPr sz="1600" spc="94" dirty="0">
                <a:latin typeface="Times New Roman"/>
                <a:cs typeface="Times New Roman"/>
              </a:rPr>
              <a:t> </a:t>
            </a:r>
            <a:r>
              <a:rPr sz="1600" dirty="0">
                <a:latin typeface="Tahoma"/>
                <a:cs typeface="Tahoma"/>
              </a:rPr>
              <a:t>k</a:t>
            </a:r>
            <a:r>
              <a:rPr sz="1600" spc="-9" dirty="0">
                <a:latin typeface="Tahoma"/>
                <a:cs typeface="Tahoma"/>
              </a:rPr>
              <a:t>i</a:t>
            </a:r>
            <a:r>
              <a:rPr sz="1600" dirty="0">
                <a:latin typeface="Tahoma"/>
                <a:cs typeface="Tahoma"/>
              </a:rPr>
              <a:t>ểu</a:t>
            </a:r>
            <a:r>
              <a:rPr sz="1600" spc="99" dirty="0">
                <a:latin typeface="Times New Roman"/>
                <a:cs typeface="Times New Roman"/>
              </a:rPr>
              <a:t> </a:t>
            </a:r>
            <a:r>
              <a:rPr sz="1600" dirty="0">
                <a:latin typeface="Tahoma"/>
                <a:cs typeface="Tahoma"/>
              </a:rPr>
              <a:t>có</a:t>
            </a:r>
            <a:r>
              <a:rPr sz="1600" spc="90" dirty="0">
                <a:latin typeface="Times New Roman"/>
                <a:cs typeface="Times New Roman"/>
              </a:rPr>
              <a:t> </a:t>
            </a:r>
            <a:r>
              <a:rPr sz="1600" spc="-4" dirty="0">
                <a:latin typeface="Tahoma"/>
                <a:cs typeface="Tahoma"/>
              </a:rPr>
              <a:t>đ</a:t>
            </a:r>
            <a:r>
              <a:rPr sz="1600" dirty="0">
                <a:latin typeface="Tahoma"/>
                <a:cs typeface="Tahoma"/>
              </a:rPr>
              <a:t>ộ</a:t>
            </a:r>
            <a:r>
              <a:rPr sz="1600" spc="99" dirty="0">
                <a:latin typeface="Times New Roman"/>
                <a:cs typeface="Times New Roman"/>
              </a:rPr>
              <a:t> </a:t>
            </a:r>
            <a:r>
              <a:rPr sz="1600" dirty="0">
                <a:latin typeface="Tahoma"/>
                <a:cs typeface="Tahoma"/>
              </a:rPr>
              <a:t>c</a:t>
            </a:r>
            <a:r>
              <a:rPr sz="1600" spc="-4" dirty="0">
                <a:latin typeface="Tahoma"/>
                <a:cs typeface="Tahoma"/>
              </a:rPr>
              <a:t>h</a:t>
            </a:r>
            <a:r>
              <a:rPr sz="1600" spc="-9" dirty="0">
                <a:latin typeface="Tahoma"/>
                <a:cs typeface="Tahoma"/>
              </a:rPr>
              <a:t>í</a:t>
            </a:r>
            <a:r>
              <a:rPr sz="1600" spc="-4" dirty="0">
                <a:latin typeface="Tahoma"/>
                <a:cs typeface="Tahoma"/>
              </a:rPr>
              <a:t>n</a:t>
            </a:r>
            <a:r>
              <a:rPr sz="1600" dirty="0">
                <a:latin typeface="Tahoma"/>
                <a:cs typeface="Tahoma"/>
              </a:rPr>
              <a:t>h</a:t>
            </a:r>
            <a:r>
              <a:rPr sz="1600" spc="108" dirty="0">
                <a:latin typeface="Times New Roman"/>
                <a:cs typeface="Times New Roman"/>
              </a:rPr>
              <a:t> </a:t>
            </a:r>
            <a:r>
              <a:rPr sz="1600" spc="-4" dirty="0">
                <a:latin typeface="Tahoma"/>
                <a:cs typeface="Tahoma"/>
              </a:rPr>
              <a:t>x</a:t>
            </a:r>
            <a:r>
              <a:rPr sz="1600" dirty="0">
                <a:latin typeface="Tahoma"/>
                <a:cs typeface="Tahoma"/>
              </a:rPr>
              <a:t>ác</a:t>
            </a:r>
            <a:r>
              <a:rPr sz="1600" spc="85" dirty="0">
                <a:latin typeface="Times New Roman"/>
                <a:cs typeface="Times New Roman"/>
              </a:rPr>
              <a:t> </a:t>
            </a:r>
            <a:r>
              <a:rPr sz="1600" spc="-9" dirty="0">
                <a:latin typeface="Tahoma"/>
                <a:cs typeface="Tahoma"/>
              </a:rPr>
              <a:t>t</a:t>
            </a:r>
            <a:r>
              <a:rPr sz="1600" spc="-4" dirty="0">
                <a:latin typeface="Tahoma"/>
                <a:cs typeface="Tahoma"/>
              </a:rPr>
              <a:t>h</a:t>
            </a:r>
            <a:r>
              <a:rPr sz="1600" dirty="0">
                <a:latin typeface="Tahoma"/>
                <a:cs typeface="Tahoma"/>
              </a:rPr>
              <a:t>ấp</a:t>
            </a:r>
            <a:r>
              <a:rPr sz="1600" spc="85" dirty="0">
                <a:latin typeface="Times New Roman"/>
                <a:cs typeface="Times New Roman"/>
              </a:rPr>
              <a:t> </a:t>
            </a:r>
            <a:r>
              <a:rPr sz="1600" spc="-4" dirty="0">
                <a:latin typeface="Tahoma"/>
                <a:cs typeface="Tahoma"/>
              </a:rPr>
              <a:t>hơ</a:t>
            </a:r>
            <a:r>
              <a:rPr sz="1600" dirty="0">
                <a:latin typeface="Tahoma"/>
                <a:cs typeface="Tahoma"/>
              </a:rPr>
              <a:t>n</a:t>
            </a:r>
          </a:p>
          <a:p>
            <a:pPr marL="11397" fontAlgn="auto">
              <a:spcBef>
                <a:spcPts val="412"/>
              </a:spcBef>
              <a:spcAft>
                <a:spcPts val="0"/>
              </a:spcAft>
              <a:defRPr/>
            </a:pPr>
            <a:r>
              <a:rPr sz="1600" spc="-18" dirty="0">
                <a:latin typeface="Tahoma"/>
                <a:cs typeface="Tahoma"/>
              </a:rPr>
              <a:t>Phả</a:t>
            </a:r>
            <a:r>
              <a:rPr sz="1600" spc="-4" dirty="0">
                <a:latin typeface="Tahoma"/>
                <a:cs typeface="Tahoma"/>
              </a:rPr>
              <a:t>i</a:t>
            </a:r>
            <a:r>
              <a:rPr sz="1600" spc="117" dirty="0">
                <a:latin typeface="Times New Roman"/>
                <a:cs typeface="Times New Roman"/>
              </a:rPr>
              <a:t> </a:t>
            </a:r>
            <a:r>
              <a:rPr sz="1600" spc="-13" dirty="0">
                <a:latin typeface="Tahoma"/>
                <a:cs typeface="Tahoma"/>
              </a:rPr>
              <a:t>ép</a:t>
            </a:r>
            <a:r>
              <a:rPr sz="1600" spc="117" dirty="0">
                <a:latin typeface="Times New Roman"/>
                <a:cs typeface="Times New Roman"/>
              </a:rPr>
              <a:t> </a:t>
            </a:r>
            <a:r>
              <a:rPr sz="1600" spc="-9" dirty="0">
                <a:latin typeface="Tahoma"/>
                <a:cs typeface="Tahoma"/>
              </a:rPr>
              <a:t>k</a:t>
            </a:r>
            <a:r>
              <a:rPr sz="1600" spc="-13" dirty="0">
                <a:latin typeface="Tahoma"/>
                <a:cs typeface="Tahoma"/>
              </a:rPr>
              <a:t>iểu</a:t>
            </a:r>
            <a:r>
              <a:rPr sz="1600" spc="117" dirty="0">
                <a:latin typeface="Times New Roman"/>
                <a:cs typeface="Times New Roman"/>
              </a:rPr>
              <a:t> </a:t>
            </a:r>
            <a:r>
              <a:rPr sz="1600" spc="-13" dirty="0">
                <a:latin typeface="Tahoma"/>
                <a:cs typeface="Tahoma"/>
              </a:rPr>
              <a:t>tư</a:t>
            </a:r>
            <a:r>
              <a:rPr sz="1600" spc="-18" dirty="0">
                <a:latin typeface="Tahoma"/>
                <a:cs typeface="Tahoma"/>
              </a:rPr>
              <a:t>ờn</a:t>
            </a:r>
            <a:r>
              <a:rPr sz="1600" spc="-13" dirty="0">
                <a:latin typeface="Tahoma"/>
                <a:cs typeface="Tahoma"/>
              </a:rPr>
              <a:t>g</a:t>
            </a:r>
            <a:r>
              <a:rPr sz="1600" spc="126" dirty="0">
                <a:latin typeface="Times New Roman"/>
                <a:cs typeface="Times New Roman"/>
              </a:rPr>
              <a:t> </a:t>
            </a:r>
            <a:r>
              <a:rPr sz="1600" spc="-18" dirty="0">
                <a:latin typeface="Tahoma"/>
                <a:cs typeface="Tahoma"/>
              </a:rPr>
              <a:t>m</a:t>
            </a:r>
            <a:r>
              <a:rPr sz="1600" spc="-13" dirty="0">
                <a:latin typeface="Tahoma"/>
                <a:cs typeface="Tahoma"/>
              </a:rPr>
              <a:t>inh</a:t>
            </a:r>
            <a:r>
              <a:rPr sz="1600" spc="130" dirty="0">
                <a:latin typeface="Times New Roman"/>
                <a:cs typeface="Times New Roman"/>
              </a:rPr>
              <a:t> </a:t>
            </a:r>
            <a:r>
              <a:rPr sz="1600" spc="-13" dirty="0">
                <a:latin typeface="Tahoma"/>
                <a:cs typeface="Tahoma"/>
              </a:rPr>
              <a:t>cho</a:t>
            </a:r>
            <a:r>
              <a:rPr sz="1600" spc="121" dirty="0">
                <a:latin typeface="Times New Roman"/>
                <a:cs typeface="Times New Roman"/>
              </a:rPr>
              <a:t> </a:t>
            </a:r>
            <a:r>
              <a:rPr sz="1600" spc="-13" dirty="0">
                <a:latin typeface="Tahoma"/>
                <a:cs typeface="Tahoma"/>
              </a:rPr>
              <a:t>cá</a:t>
            </a:r>
            <a:r>
              <a:rPr sz="1600" spc="-9" dirty="0">
                <a:latin typeface="Tahoma"/>
                <a:cs typeface="Tahoma"/>
              </a:rPr>
              <a:t>c</a:t>
            </a:r>
            <a:r>
              <a:rPr sz="1600" spc="108" dirty="0">
                <a:latin typeface="Times New Roman"/>
                <a:cs typeface="Times New Roman"/>
              </a:rPr>
              <a:t> </a:t>
            </a:r>
            <a:r>
              <a:rPr sz="1600" spc="-22" dirty="0">
                <a:latin typeface="Tahoma"/>
                <a:cs typeface="Tahoma"/>
              </a:rPr>
              <a:t>p</a:t>
            </a:r>
            <a:r>
              <a:rPr sz="1600" spc="-18" dirty="0">
                <a:latin typeface="Tahoma"/>
                <a:cs typeface="Tahoma"/>
              </a:rPr>
              <a:t>hé</a:t>
            </a:r>
            <a:r>
              <a:rPr sz="1600" spc="-13" dirty="0">
                <a:latin typeface="Tahoma"/>
                <a:cs typeface="Tahoma"/>
              </a:rPr>
              <a:t>p</a:t>
            </a:r>
            <a:r>
              <a:rPr sz="1600" spc="126" dirty="0">
                <a:latin typeface="Times New Roman"/>
                <a:cs typeface="Times New Roman"/>
              </a:rPr>
              <a:t> </a:t>
            </a:r>
            <a:r>
              <a:rPr sz="1600" spc="-13" dirty="0">
                <a:latin typeface="Tahoma"/>
                <a:cs typeface="Tahoma"/>
              </a:rPr>
              <a:t>ép</a:t>
            </a:r>
            <a:r>
              <a:rPr sz="1600" spc="102" dirty="0">
                <a:latin typeface="Times New Roman"/>
                <a:cs typeface="Times New Roman"/>
              </a:rPr>
              <a:t> </a:t>
            </a:r>
            <a:r>
              <a:rPr sz="1600" spc="-9" dirty="0">
                <a:latin typeface="Tahoma"/>
                <a:cs typeface="Tahoma"/>
              </a:rPr>
              <a:t>k</a:t>
            </a:r>
            <a:r>
              <a:rPr sz="1600" spc="-13" dirty="0">
                <a:latin typeface="Tahoma"/>
                <a:cs typeface="Tahoma"/>
              </a:rPr>
              <a:t>iểu</a:t>
            </a:r>
            <a:r>
              <a:rPr sz="1600" spc="130" dirty="0">
                <a:latin typeface="Times New Roman"/>
                <a:cs typeface="Times New Roman"/>
              </a:rPr>
              <a:t> </a:t>
            </a:r>
            <a:r>
              <a:rPr sz="1600" spc="-13" dirty="0">
                <a:latin typeface="Tahoma"/>
                <a:cs typeface="Tahoma"/>
              </a:rPr>
              <a:t>thu</a:t>
            </a:r>
            <a:r>
              <a:rPr sz="1600" spc="117" dirty="0">
                <a:latin typeface="Times New Roman"/>
                <a:cs typeface="Times New Roman"/>
              </a:rPr>
              <a:t> </a:t>
            </a:r>
            <a:r>
              <a:rPr sz="1600" spc="-18" dirty="0">
                <a:latin typeface="Tahoma"/>
                <a:cs typeface="Tahoma"/>
              </a:rPr>
              <a:t>hẹ</a:t>
            </a:r>
            <a:r>
              <a:rPr sz="1600" spc="-13" dirty="0">
                <a:latin typeface="Tahoma"/>
                <a:cs typeface="Tahoma"/>
              </a:rPr>
              <a:t>p</a:t>
            </a:r>
            <a:endParaRPr sz="1600" dirty="0">
              <a:latin typeface="Tahoma"/>
              <a:cs typeface="Tahoma"/>
            </a:endParaRPr>
          </a:p>
        </p:txBody>
      </p:sp>
      <p:sp>
        <p:nvSpPr>
          <p:cNvPr id="20" name="object 20"/>
          <p:cNvSpPr txBox="1"/>
          <p:nvPr/>
        </p:nvSpPr>
        <p:spPr>
          <a:xfrm>
            <a:off x="1425865" y="5213270"/>
            <a:ext cx="2957946" cy="461665"/>
          </a:xfrm>
          <a:prstGeom prst="rect">
            <a:avLst/>
          </a:prstGeom>
        </p:spPr>
        <p:txBody>
          <a:bodyPr wrap="square" lIns="0" tIns="0" rIns="0" bIns="0">
            <a:spAutoFit/>
          </a:bodyPr>
          <a:lstStyle>
            <a:lvl1pPr marL="12700">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US" sz="1500" dirty="0" err="1">
                <a:solidFill>
                  <a:srgbClr val="1F497D"/>
                </a:solidFill>
                <a:latin typeface="Arial" charset="0"/>
              </a:rPr>
              <a:t>int</a:t>
            </a:r>
            <a:r>
              <a:rPr lang="en-US" sz="1500" dirty="0">
                <a:solidFill>
                  <a:srgbClr val="1F497D"/>
                </a:solidFill>
                <a:latin typeface="Times New Roman" pitchFamily="18" charset="0"/>
                <a:cs typeface="Times New Roman" pitchFamily="18" charset="0"/>
              </a:rPr>
              <a:t>  </a:t>
            </a:r>
            <a:r>
              <a:rPr lang="en-US" sz="1500" dirty="0">
                <a:solidFill>
                  <a:srgbClr val="1F497D"/>
                </a:solidFill>
                <a:latin typeface="Arial" charset="0"/>
              </a:rPr>
              <a:t>a</a:t>
            </a:r>
            <a:r>
              <a:rPr lang="en-US" sz="1500" dirty="0">
                <a:solidFill>
                  <a:srgbClr val="1F497D"/>
                </a:solidFill>
                <a:latin typeface="Times New Roman" pitchFamily="18" charset="0"/>
                <a:cs typeface="Times New Roman" pitchFamily="18" charset="0"/>
              </a:rPr>
              <a:t> </a:t>
            </a:r>
            <a:r>
              <a:rPr lang="en-US" sz="1500" dirty="0">
                <a:solidFill>
                  <a:srgbClr val="1F497D"/>
                </a:solidFill>
                <a:latin typeface="Arial" charset="0"/>
              </a:rPr>
              <a:t>=</a:t>
            </a:r>
            <a:r>
              <a:rPr lang="en-US" sz="1500" dirty="0">
                <a:solidFill>
                  <a:srgbClr val="1F497D"/>
                </a:solidFill>
                <a:latin typeface="Times New Roman" pitchFamily="18" charset="0"/>
                <a:cs typeface="Times New Roman" pitchFamily="18" charset="0"/>
              </a:rPr>
              <a:t> </a:t>
            </a:r>
            <a:r>
              <a:rPr lang="en-US" sz="1500" dirty="0">
                <a:solidFill>
                  <a:srgbClr val="1F497D"/>
                </a:solidFill>
                <a:latin typeface="Arial" charset="0"/>
              </a:rPr>
              <a:t>(</a:t>
            </a:r>
            <a:r>
              <a:rPr lang="en-US" sz="1500" dirty="0" err="1">
                <a:solidFill>
                  <a:srgbClr val="1F497D"/>
                </a:solidFill>
                <a:latin typeface="Arial" charset="0"/>
              </a:rPr>
              <a:t>int</a:t>
            </a:r>
            <a:r>
              <a:rPr lang="en-US" sz="1500" dirty="0">
                <a:solidFill>
                  <a:srgbClr val="1F497D"/>
                </a:solidFill>
                <a:latin typeface="Arial" charset="0"/>
              </a:rPr>
              <a:t>)2.5</a:t>
            </a:r>
            <a:r>
              <a:rPr lang="en-US" sz="1500" dirty="0">
                <a:solidFill>
                  <a:srgbClr val="1F497D"/>
                </a:solidFill>
                <a:latin typeface="Times New Roman" pitchFamily="18" charset="0"/>
                <a:cs typeface="Times New Roman" pitchFamily="18" charset="0"/>
              </a:rPr>
              <a:t> </a:t>
            </a:r>
            <a:r>
              <a:rPr lang="en-US" sz="1500" dirty="0">
                <a:solidFill>
                  <a:srgbClr val="1F497D"/>
                </a:solidFill>
                <a:latin typeface="Arial" charset="0"/>
              </a:rPr>
              <a:t>;</a:t>
            </a:r>
            <a:r>
              <a:rPr lang="en-US" sz="1500" dirty="0">
                <a:solidFill>
                  <a:srgbClr val="1F497D"/>
                </a:solidFill>
                <a:latin typeface="Times New Roman" pitchFamily="18" charset="0"/>
                <a:cs typeface="Times New Roman" pitchFamily="18" charset="0"/>
              </a:rPr>
              <a:t> </a:t>
            </a:r>
            <a:r>
              <a:rPr lang="en-US" sz="1500" dirty="0" err="1">
                <a:solidFill>
                  <a:srgbClr val="1F497D"/>
                </a:solidFill>
                <a:latin typeface="Arial" charset="0"/>
              </a:rPr>
              <a:t>int</a:t>
            </a:r>
            <a:r>
              <a:rPr lang="en-US" sz="1500" dirty="0">
                <a:solidFill>
                  <a:srgbClr val="1F497D"/>
                </a:solidFill>
                <a:latin typeface="Times New Roman" pitchFamily="18" charset="0"/>
                <a:cs typeface="Times New Roman" pitchFamily="18" charset="0"/>
              </a:rPr>
              <a:t> </a:t>
            </a:r>
            <a:r>
              <a:rPr lang="en-US" sz="1500" dirty="0">
                <a:solidFill>
                  <a:srgbClr val="1F497D"/>
                </a:solidFill>
                <a:latin typeface="Arial" charset="0"/>
              </a:rPr>
              <a:t>b</a:t>
            </a:r>
            <a:r>
              <a:rPr lang="en-US" sz="1500" dirty="0">
                <a:solidFill>
                  <a:srgbClr val="1F497D"/>
                </a:solidFill>
                <a:latin typeface="Times New Roman" pitchFamily="18" charset="0"/>
                <a:cs typeface="Times New Roman" pitchFamily="18" charset="0"/>
              </a:rPr>
              <a:t> </a:t>
            </a:r>
            <a:r>
              <a:rPr lang="en-US" sz="1500" dirty="0">
                <a:solidFill>
                  <a:srgbClr val="1F497D"/>
                </a:solidFill>
                <a:latin typeface="Arial" charset="0"/>
              </a:rPr>
              <a:t>=</a:t>
            </a:r>
            <a:r>
              <a:rPr lang="en-US" sz="1500" dirty="0">
                <a:solidFill>
                  <a:srgbClr val="1F497D"/>
                </a:solidFill>
                <a:latin typeface="Times New Roman" pitchFamily="18" charset="0"/>
                <a:cs typeface="Times New Roman" pitchFamily="18" charset="0"/>
              </a:rPr>
              <a:t> </a:t>
            </a:r>
            <a:r>
              <a:rPr lang="en-US" sz="1500" dirty="0">
                <a:solidFill>
                  <a:srgbClr val="1F497D"/>
                </a:solidFill>
                <a:latin typeface="Arial" charset="0"/>
              </a:rPr>
              <a:t>3,</a:t>
            </a:r>
            <a:r>
              <a:rPr lang="en-US" sz="1500" dirty="0">
                <a:solidFill>
                  <a:srgbClr val="1F497D"/>
                </a:solidFill>
                <a:latin typeface="Times New Roman" pitchFamily="18" charset="0"/>
                <a:cs typeface="Times New Roman" pitchFamily="18" charset="0"/>
              </a:rPr>
              <a:t> </a:t>
            </a:r>
            <a:r>
              <a:rPr lang="en-US" sz="1500" dirty="0">
                <a:solidFill>
                  <a:srgbClr val="1F497D"/>
                </a:solidFill>
                <a:latin typeface="Arial" charset="0"/>
              </a:rPr>
              <a:t>c</a:t>
            </a:r>
            <a:r>
              <a:rPr lang="en-US" sz="1500" dirty="0">
                <a:solidFill>
                  <a:srgbClr val="1F497D"/>
                </a:solidFill>
                <a:latin typeface="Times New Roman" pitchFamily="18" charset="0"/>
                <a:cs typeface="Times New Roman" pitchFamily="18" charset="0"/>
              </a:rPr>
              <a:t> </a:t>
            </a:r>
            <a:r>
              <a:rPr lang="en-US" sz="1500" dirty="0">
                <a:solidFill>
                  <a:srgbClr val="1F497D"/>
                </a:solidFill>
                <a:latin typeface="Arial" charset="0"/>
              </a:rPr>
              <a:t>=</a:t>
            </a:r>
            <a:r>
              <a:rPr lang="en-US" sz="1500" dirty="0">
                <a:solidFill>
                  <a:srgbClr val="1F497D"/>
                </a:solidFill>
                <a:latin typeface="Times New Roman" pitchFamily="18" charset="0"/>
                <a:cs typeface="Times New Roman" pitchFamily="18" charset="0"/>
              </a:rPr>
              <a:t> </a:t>
            </a:r>
            <a:r>
              <a:rPr lang="en-US" sz="1500" dirty="0">
                <a:solidFill>
                  <a:srgbClr val="1F497D"/>
                </a:solidFill>
                <a:latin typeface="Arial" charset="0"/>
              </a:rPr>
              <a:t>4;</a:t>
            </a:r>
            <a:endParaRPr lang="en-US" sz="1500" dirty="0">
              <a:latin typeface="Arial" charset="0"/>
            </a:endParaRPr>
          </a:p>
          <a:p>
            <a:r>
              <a:rPr lang="en-US" sz="1500" dirty="0">
                <a:solidFill>
                  <a:srgbClr val="1F497D"/>
                </a:solidFill>
                <a:latin typeface="Arial" charset="0"/>
              </a:rPr>
              <a:t>double</a:t>
            </a:r>
            <a:r>
              <a:rPr lang="en-US" sz="1500" dirty="0">
                <a:solidFill>
                  <a:srgbClr val="1F497D"/>
                </a:solidFill>
                <a:latin typeface="Times New Roman" pitchFamily="18" charset="0"/>
                <a:cs typeface="Times New Roman" pitchFamily="18" charset="0"/>
              </a:rPr>
              <a:t>  </a:t>
            </a:r>
            <a:r>
              <a:rPr lang="en-US" sz="1500" dirty="0">
                <a:solidFill>
                  <a:srgbClr val="1F497D"/>
                </a:solidFill>
                <a:latin typeface="Arial" charset="0"/>
              </a:rPr>
              <a:t>z</a:t>
            </a:r>
            <a:r>
              <a:rPr lang="en-US" sz="1500" dirty="0">
                <a:solidFill>
                  <a:srgbClr val="1F497D"/>
                </a:solidFill>
                <a:latin typeface="Times New Roman" pitchFamily="18" charset="0"/>
                <a:cs typeface="Times New Roman" pitchFamily="18" charset="0"/>
              </a:rPr>
              <a:t>  </a:t>
            </a:r>
            <a:r>
              <a:rPr lang="en-US" sz="1500" dirty="0">
                <a:solidFill>
                  <a:srgbClr val="1F497D"/>
                </a:solidFill>
                <a:latin typeface="Arial" charset="0"/>
              </a:rPr>
              <a:t>=</a:t>
            </a:r>
            <a:r>
              <a:rPr lang="en-US" sz="1500" dirty="0">
                <a:solidFill>
                  <a:srgbClr val="1F497D"/>
                </a:solidFill>
                <a:latin typeface="Times New Roman" pitchFamily="18" charset="0"/>
                <a:cs typeface="Times New Roman" pitchFamily="18" charset="0"/>
              </a:rPr>
              <a:t>  </a:t>
            </a:r>
            <a:r>
              <a:rPr lang="en-US" sz="1500" dirty="0">
                <a:solidFill>
                  <a:srgbClr val="1F497D"/>
                </a:solidFill>
                <a:latin typeface="Arial" charset="0"/>
              </a:rPr>
              <a:t>((</a:t>
            </a:r>
            <a:r>
              <a:rPr lang="en-US" sz="1500" dirty="0" err="1">
                <a:solidFill>
                  <a:srgbClr val="1F497D"/>
                </a:solidFill>
                <a:latin typeface="Arial" charset="0"/>
              </a:rPr>
              <a:t>int</a:t>
            </a:r>
            <a:r>
              <a:rPr lang="en-US" sz="1500" dirty="0">
                <a:solidFill>
                  <a:srgbClr val="1F497D"/>
                </a:solidFill>
                <a:latin typeface="Arial" charset="0"/>
              </a:rPr>
              <a:t>)</a:t>
            </a:r>
            <a:r>
              <a:rPr lang="en-US" sz="1500" dirty="0" err="1">
                <a:solidFill>
                  <a:srgbClr val="1F497D"/>
                </a:solidFill>
                <a:latin typeface="Arial" charset="0"/>
              </a:rPr>
              <a:t>a+b+c</a:t>
            </a:r>
            <a:r>
              <a:rPr lang="en-US" sz="1500" dirty="0">
                <a:solidFill>
                  <a:srgbClr val="1F497D"/>
                </a:solidFill>
                <a:latin typeface="Arial" charset="0"/>
              </a:rPr>
              <a:t>)/3;</a:t>
            </a:r>
            <a:endParaRPr lang="en-US" sz="1500" dirty="0">
              <a:latin typeface="Arial" charset="0"/>
            </a:endParaRPr>
          </a:p>
        </p:txBody>
      </p:sp>
      <p:sp>
        <p:nvSpPr>
          <p:cNvPr id="21" name="object 21"/>
          <p:cNvSpPr txBox="1"/>
          <p:nvPr/>
        </p:nvSpPr>
        <p:spPr>
          <a:xfrm>
            <a:off x="4271818" y="5198367"/>
            <a:ext cx="3123045" cy="230832"/>
          </a:xfrm>
          <a:prstGeom prst="rect">
            <a:avLst/>
          </a:prstGeom>
        </p:spPr>
        <p:txBody>
          <a:bodyPr lIns="0" tIns="0" rIns="0" bIns="0">
            <a:spAutoFit/>
          </a:bodyPr>
          <a:lstStyle/>
          <a:p>
            <a:pPr marL="11397" fontAlgn="auto">
              <a:spcBef>
                <a:spcPts val="0"/>
              </a:spcBef>
              <a:spcAft>
                <a:spcPts val="0"/>
              </a:spcAft>
              <a:defRPr/>
            </a:pPr>
            <a:r>
              <a:rPr sz="1500" spc="-9" dirty="0">
                <a:solidFill>
                  <a:srgbClr val="00AF4F"/>
                </a:solidFill>
                <a:latin typeface="Arial"/>
                <a:cs typeface="Arial"/>
              </a:rPr>
              <a:t>/</a:t>
            </a:r>
            <a:r>
              <a:rPr sz="1500" dirty="0">
                <a:solidFill>
                  <a:srgbClr val="00AF4F"/>
                </a:solidFill>
                <a:latin typeface="Arial"/>
                <a:cs typeface="Arial"/>
              </a:rPr>
              <a:t>/</a:t>
            </a:r>
            <a:r>
              <a:rPr sz="1500" spc="49" dirty="0">
                <a:solidFill>
                  <a:srgbClr val="00AF4F"/>
                </a:solidFill>
                <a:latin typeface="Times New Roman"/>
                <a:cs typeface="Times New Roman"/>
              </a:rPr>
              <a:t> </a:t>
            </a:r>
            <a:r>
              <a:rPr sz="1500" spc="-4" dirty="0">
                <a:solidFill>
                  <a:srgbClr val="00AF4F"/>
                </a:solidFill>
                <a:latin typeface="Arial"/>
                <a:cs typeface="Arial"/>
              </a:rPr>
              <a:t>(</a:t>
            </a:r>
            <a:r>
              <a:rPr sz="1500" dirty="0">
                <a:solidFill>
                  <a:srgbClr val="00AF4F"/>
                </a:solidFill>
                <a:latin typeface="Arial"/>
                <a:cs typeface="Arial"/>
              </a:rPr>
              <a:t>a</a:t>
            </a:r>
            <a:r>
              <a:rPr sz="1500" spc="45" dirty="0">
                <a:solidFill>
                  <a:srgbClr val="00AF4F"/>
                </a:solidFill>
                <a:latin typeface="Times New Roman"/>
                <a:cs typeface="Times New Roman"/>
              </a:rPr>
              <a:t> </a:t>
            </a:r>
            <a:r>
              <a:rPr sz="1500" dirty="0">
                <a:solidFill>
                  <a:srgbClr val="00AF4F"/>
                </a:solidFill>
                <a:latin typeface="Arial"/>
                <a:cs typeface="Arial"/>
              </a:rPr>
              <a:t>=</a:t>
            </a:r>
            <a:r>
              <a:rPr sz="1500" spc="36" dirty="0">
                <a:solidFill>
                  <a:srgbClr val="00AF4F"/>
                </a:solidFill>
                <a:latin typeface="Times New Roman"/>
                <a:cs typeface="Times New Roman"/>
              </a:rPr>
              <a:t> </a:t>
            </a:r>
            <a:r>
              <a:rPr sz="1500" spc="-4" dirty="0">
                <a:solidFill>
                  <a:srgbClr val="00AF4F"/>
                </a:solidFill>
                <a:latin typeface="Arial"/>
                <a:cs typeface="Arial"/>
              </a:rPr>
              <a:t>2</a:t>
            </a:r>
            <a:r>
              <a:rPr sz="1500" dirty="0">
                <a:solidFill>
                  <a:srgbClr val="00AF4F"/>
                </a:solidFill>
                <a:latin typeface="Arial"/>
                <a:cs typeface="Arial"/>
              </a:rPr>
              <a:t>)</a:t>
            </a:r>
            <a:r>
              <a:rPr sz="1500" spc="31" dirty="0">
                <a:solidFill>
                  <a:srgbClr val="00AF4F"/>
                </a:solidFill>
                <a:latin typeface="Times New Roman"/>
                <a:cs typeface="Times New Roman"/>
              </a:rPr>
              <a:t> </a:t>
            </a:r>
            <a:r>
              <a:rPr sz="1500" dirty="0">
                <a:solidFill>
                  <a:srgbClr val="00AF4F"/>
                </a:solidFill>
                <a:latin typeface="Arial"/>
                <a:cs typeface="Arial"/>
              </a:rPr>
              <a:t>C</a:t>
            </a:r>
            <a:r>
              <a:rPr sz="1500" spc="-4" dirty="0">
                <a:solidFill>
                  <a:srgbClr val="00AF4F"/>
                </a:solidFill>
                <a:latin typeface="Arial"/>
                <a:cs typeface="Arial"/>
              </a:rPr>
              <a:t>hu</a:t>
            </a:r>
            <a:r>
              <a:rPr sz="1500" spc="-22" dirty="0">
                <a:solidFill>
                  <a:srgbClr val="00AF4F"/>
                </a:solidFill>
                <a:latin typeface="Arial"/>
                <a:cs typeface="Arial"/>
              </a:rPr>
              <a:t>y</a:t>
            </a:r>
            <a:r>
              <a:rPr sz="1500" spc="-4" dirty="0">
                <a:solidFill>
                  <a:srgbClr val="00AF4F"/>
                </a:solidFill>
                <a:latin typeface="Arial"/>
                <a:cs typeface="Arial"/>
              </a:rPr>
              <a:t>ể</a:t>
            </a:r>
            <a:r>
              <a:rPr sz="1500" dirty="0">
                <a:solidFill>
                  <a:srgbClr val="00AF4F"/>
                </a:solidFill>
                <a:latin typeface="Arial"/>
                <a:cs typeface="Arial"/>
              </a:rPr>
              <a:t>n</a:t>
            </a:r>
            <a:r>
              <a:rPr sz="1500" spc="54" dirty="0">
                <a:solidFill>
                  <a:srgbClr val="00AF4F"/>
                </a:solidFill>
                <a:latin typeface="Times New Roman"/>
                <a:cs typeface="Times New Roman"/>
              </a:rPr>
              <a:t> </a:t>
            </a:r>
            <a:r>
              <a:rPr sz="1500" spc="-9" dirty="0">
                <a:solidFill>
                  <a:srgbClr val="00AF4F"/>
                </a:solidFill>
                <a:latin typeface="Arial"/>
                <a:cs typeface="Arial"/>
              </a:rPr>
              <a:t>t</a:t>
            </a:r>
            <a:r>
              <a:rPr sz="1500" dirty="0">
                <a:solidFill>
                  <a:srgbClr val="00AF4F"/>
                </a:solidFill>
                <a:latin typeface="Arial"/>
                <a:cs typeface="Arial"/>
              </a:rPr>
              <a:t>ừ</a:t>
            </a:r>
            <a:r>
              <a:rPr sz="1500" spc="45" dirty="0">
                <a:solidFill>
                  <a:srgbClr val="00AF4F"/>
                </a:solidFill>
                <a:latin typeface="Times New Roman"/>
                <a:cs typeface="Times New Roman"/>
              </a:rPr>
              <a:t> </a:t>
            </a:r>
            <a:r>
              <a:rPr sz="1500" spc="-4" dirty="0">
                <a:solidFill>
                  <a:srgbClr val="00AF4F"/>
                </a:solidFill>
                <a:latin typeface="Arial"/>
                <a:cs typeface="Arial"/>
              </a:rPr>
              <a:t>doub</a:t>
            </a:r>
            <a:r>
              <a:rPr sz="1500" dirty="0">
                <a:solidFill>
                  <a:srgbClr val="00AF4F"/>
                </a:solidFill>
                <a:latin typeface="Arial"/>
                <a:cs typeface="Arial"/>
              </a:rPr>
              <a:t>le</a:t>
            </a:r>
            <a:r>
              <a:rPr sz="1500" spc="45" dirty="0">
                <a:solidFill>
                  <a:srgbClr val="00AF4F"/>
                </a:solidFill>
                <a:latin typeface="Times New Roman"/>
                <a:cs typeface="Times New Roman"/>
              </a:rPr>
              <a:t> </a:t>
            </a:r>
            <a:r>
              <a:rPr sz="1500" dirty="0">
                <a:solidFill>
                  <a:srgbClr val="00AF4F"/>
                </a:solidFill>
                <a:latin typeface="Arial"/>
                <a:cs typeface="Arial"/>
              </a:rPr>
              <a:t>sang</a:t>
            </a:r>
            <a:r>
              <a:rPr sz="1500" spc="45" dirty="0">
                <a:solidFill>
                  <a:srgbClr val="00AF4F"/>
                </a:solidFill>
                <a:latin typeface="Times New Roman"/>
                <a:cs typeface="Times New Roman"/>
              </a:rPr>
              <a:t> </a:t>
            </a:r>
            <a:r>
              <a:rPr sz="1500" dirty="0">
                <a:solidFill>
                  <a:srgbClr val="00AF4F"/>
                </a:solidFill>
                <a:latin typeface="Arial"/>
                <a:cs typeface="Arial"/>
              </a:rPr>
              <a:t>i</a:t>
            </a:r>
            <a:r>
              <a:rPr sz="1500" spc="-4" dirty="0">
                <a:solidFill>
                  <a:srgbClr val="00AF4F"/>
                </a:solidFill>
                <a:latin typeface="Arial"/>
                <a:cs typeface="Arial"/>
              </a:rPr>
              <a:t>nt</a:t>
            </a:r>
            <a:endParaRPr sz="1500" dirty="0">
              <a:latin typeface="Arial"/>
              <a:cs typeface="Arial"/>
            </a:endParaRPr>
          </a:p>
        </p:txBody>
      </p:sp>
      <p:sp>
        <p:nvSpPr>
          <p:cNvPr id="22" name="object 22"/>
          <p:cNvSpPr txBox="1"/>
          <p:nvPr/>
        </p:nvSpPr>
        <p:spPr>
          <a:xfrm>
            <a:off x="4405418" y="5559519"/>
            <a:ext cx="747568" cy="230832"/>
          </a:xfrm>
          <a:prstGeom prst="rect">
            <a:avLst/>
          </a:prstGeom>
        </p:spPr>
        <p:txBody>
          <a:bodyPr lIns="0" tIns="0" rIns="0" bIns="0">
            <a:spAutoFit/>
          </a:bodyPr>
          <a:lstStyle/>
          <a:p>
            <a:pPr marL="11397" fontAlgn="auto">
              <a:spcBef>
                <a:spcPts val="0"/>
              </a:spcBef>
              <a:spcAft>
                <a:spcPts val="0"/>
              </a:spcAft>
              <a:defRPr/>
            </a:pPr>
            <a:r>
              <a:rPr sz="1500" spc="-9" dirty="0">
                <a:solidFill>
                  <a:srgbClr val="00AF4F"/>
                </a:solidFill>
                <a:latin typeface="Arial"/>
                <a:cs typeface="Arial"/>
              </a:rPr>
              <a:t>/</a:t>
            </a:r>
            <a:r>
              <a:rPr sz="1500" dirty="0">
                <a:solidFill>
                  <a:srgbClr val="00AF4F"/>
                </a:solidFill>
                <a:latin typeface="Arial"/>
                <a:cs typeface="Arial"/>
              </a:rPr>
              <a:t>/</a:t>
            </a:r>
            <a:r>
              <a:rPr sz="1500" spc="40" dirty="0">
                <a:solidFill>
                  <a:srgbClr val="00AF4F"/>
                </a:solidFill>
                <a:latin typeface="Times New Roman"/>
                <a:cs typeface="Times New Roman"/>
              </a:rPr>
              <a:t> </a:t>
            </a:r>
            <a:r>
              <a:rPr sz="1500" spc="-4" dirty="0">
                <a:solidFill>
                  <a:srgbClr val="00AF4F"/>
                </a:solidFill>
                <a:latin typeface="Arial"/>
                <a:cs typeface="Arial"/>
              </a:rPr>
              <a:t>(</a:t>
            </a:r>
            <a:r>
              <a:rPr sz="1500" dirty="0">
                <a:solidFill>
                  <a:srgbClr val="00AF4F"/>
                </a:solidFill>
                <a:latin typeface="Arial"/>
                <a:cs typeface="Arial"/>
              </a:rPr>
              <a:t>z</a:t>
            </a:r>
            <a:r>
              <a:rPr sz="1500" spc="45" dirty="0">
                <a:solidFill>
                  <a:srgbClr val="00AF4F"/>
                </a:solidFill>
                <a:latin typeface="Times New Roman"/>
                <a:cs typeface="Times New Roman"/>
              </a:rPr>
              <a:t> </a:t>
            </a:r>
            <a:r>
              <a:rPr sz="1500" dirty="0">
                <a:solidFill>
                  <a:srgbClr val="00AF4F"/>
                </a:solidFill>
                <a:latin typeface="Arial"/>
                <a:cs typeface="Arial"/>
              </a:rPr>
              <a:t>=</a:t>
            </a:r>
            <a:r>
              <a:rPr sz="1500" spc="36" dirty="0">
                <a:solidFill>
                  <a:srgbClr val="00AF4F"/>
                </a:solidFill>
                <a:latin typeface="Times New Roman"/>
                <a:cs typeface="Times New Roman"/>
              </a:rPr>
              <a:t> </a:t>
            </a:r>
            <a:r>
              <a:rPr sz="1500" spc="-4" dirty="0">
                <a:solidFill>
                  <a:srgbClr val="00AF4F"/>
                </a:solidFill>
                <a:latin typeface="Arial"/>
                <a:cs typeface="Arial"/>
              </a:rPr>
              <a:t>3)</a:t>
            </a:r>
            <a:endParaRPr sz="1500" dirty="0">
              <a:latin typeface="Arial"/>
              <a:cs typeface="Arial"/>
            </a:endParaRPr>
          </a:p>
        </p:txBody>
      </p:sp>
      <p:sp>
        <p:nvSpPr>
          <p:cNvPr id="24" name="object 24"/>
          <p:cNvSpPr txBox="1"/>
          <p:nvPr/>
        </p:nvSpPr>
        <p:spPr>
          <a:xfrm>
            <a:off x="5752523" y="3695140"/>
            <a:ext cx="1723159" cy="276999"/>
          </a:xfrm>
          <a:prstGeom prst="rect">
            <a:avLst/>
          </a:prstGeom>
        </p:spPr>
        <p:txBody>
          <a:bodyPr lIns="0" tIns="0" rIns="0" bIns="0">
            <a:spAutoFit/>
          </a:bodyPr>
          <a:lstStyle/>
          <a:p>
            <a:pPr marL="11397" fontAlgn="auto">
              <a:spcBef>
                <a:spcPts val="0"/>
              </a:spcBef>
              <a:spcAft>
                <a:spcPts val="0"/>
              </a:spcAft>
              <a:defRPr/>
            </a:pPr>
            <a:r>
              <a:rPr b="1" dirty="0">
                <a:solidFill>
                  <a:srgbClr val="1F497D"/>
                </a:solidFill>
                <a:latin typeface="Arial"/>
                <a:cs typeface="Arial"/>
              </a:rPr>
              <a:t>f</a:t>
            </a:r>
            <a:r>
              <a:rPr b="1" spc="-9" dirty="0">
                <a:solidFill>
                  <a:srgbClr val="1F497D"/>
                </a:solidFill>
                <a:latin typeface="Arial"/>
                <a:cs typeface="Arial"/>
              </a:rPr>
              <a:t>l</a:t>
            </a:r>
            <a:r>
              <a:rPr b="1" spc="-4" dirty="0">
                <a:solidFill>
                  <a:srgbClr val="1F497D"/>
                </a:solidFill>
                <a:latin typeface="Arial"/>
                <a:cs typeface="Arial"/>
              </a:rPr>
              <a:t>oa</a:t>
            </a:r>
            <a:r>
              <a:rPr b="1" dirty="0">
                <a:solidFill>
                  <a:srgbClr val="1F497D"/>
                </a:solidFill>
                <a:latin typeface="Arial"/>
                <a:cs typeface="Arial"/>
              </a:rPr>
              <a:t>t</a:t>
            </a:r>
            <a:r>
              <a:rPr b="1" spc="22" dirty="0">
                <a:solidFill>
                  <a:srgbClr val="1F497D"/>
                </a:solidFill>
                <a:latin typeface="Times New Roman"/>
                <a:cs typeface="Times New Roman"/>
              </a:rPr>
              <a:t> </a:t>
            </a:r>
            <a:r>
              <a:rPr b="1" dirty="0">
                <a:solidFill>
                  <a:srgbClr val="1F497D"/>
                </a:solidFill>
                <a:latin typeface="Wingdings"/>
                <a:cs typeface="Wingdings"/>
              </a:rPr>
              <a:t></a:t>
            </a:r>
            <a:r>
              <a:rPr b="1" spc="40" dirty="0">
                <a:solidFill>
                  <a:srgbClr val="1F497D"/>
                </a:solidFill>
                <a:latin typeface="Times New Roman"/>
                <a:cs typeface="Times New Roman"/>
              </a:rPr>
              <a:t> </a:t>
            </a:r>
            <a:r>
              <a:rPr b="1" spc="-4" dirty="0">
                <a:solidFill>
                  <a:srgbClr val="1F497D"/>
                </a:solidFill>
                <a:latin typeface="Arial"/>
                <a:cs typeface="Arial"/>
              </a:rPr>
              <a:t>dec</a:t>
            </a:r>
            <a:r>
              <a:rPr b="1" spc="-9" dirty="0">
                <a:solidFill>
                  <a:srgbClr val="1F497D"/>
                </a:solidFill>
                <a:latin typeface="Arial"/>
                <a:cs typeface="Arial"/>
              </a:rPr>
              <a:t>i</a:t>
            </a:r>
            <a:r>
              <a:rPr b="1" spc="-4" dirty="0">
                <a:solidFill>
                  <a:srgbClr val="1F497D"/>
                </a:solidFill>
                <a:latin typeface="Arial"/>
                <a:cs typeface="Arial"/>
              </a:rPr>
              <a:t>mal</a:t>
            </a:r>
            <a:endParaRPr>
              <a:latin typeface="Arial"/>
              <a:cs typeface="Arial"/>
            </a:endParaRPr>
          </a:p>
        </p:txBody>
      </p:sp>
      <p:sp>
        <p:nvSpPr>
          <p:cNvPr id="28697" name="object 25"/>
          <p:cNvSpPr>
            <a:spLocks/>
          </p:cNvSpPr>
          <p:nvPr/>
        </p:nvSpPr>
        <p:spPr bwMode="auto">
          <a:xfrm>
            <a:off x="6218671" y="3811402"/>
            <a:ext cx="457488" cy="338978"/>
          </a:xfrm>
          <a:custGeom>
            <a:avLst/>
            <a:gdLst>
              <a:gd name="T0" fmla="*/ 67055 w 502920"/>
              <a:gd name="T1" fmla="*/ 0 h 384175"/>
              <a:gd name="T2" fmla="*/ 0 w 502920"/>
              <a:gd name="T3" fmla="*/ 106679 h 384175"/>
              <a:gd name="T4" fmla="*/ 134111 w 502920"/>
              <a:gd name="T5" fmla="*/ 192023 h 384175"/>
              <a:gd name="T6" fmla="*/ 0 w 502920"/>
              <a:gd name="T7" fmla="*/ 277367 h 384175"/>
              <a:gd name="T8" fmla="*/ 67055 w 502920"/>
              <a:gd name="T9" fmla="*/ 384047 h 384175"/>
              <a:gd name="T10" fmla="*/ 251459 w 502920"/>
              <a:gd name="T11" fmla="*/ 266699 h 384175"/>
              <a:gd name="T12" fmla="*/ 485965 w 502920"/>
              <a:gd name="T13" fmla="*/ 266699 h 384175"/>
              <a:gd name="T14" fmla="*/ 367283 w 502920"/>
              <a:gd name="T15" fmla="*/ 192023 h 384175"/>
              <a:gd name="T16" fmla="*/ 485965 w 502920"/>
              <a:gd name="T17" fmla="*/ 117347 h 384175"/>
              <a:gd name="T18" fmla="*/ 251459 w 502920"/>
              <a:gd name="T19" fmla="*/ 117347 h 384175"/>
              <a:gd name="T20" fmla="*/ 67055 w 502920"/>
              <a:gd name="T21" fmla="*/ 0 h 384175"/>
              <a:gd name="T22" fmla="*/ 485965 w 502920"/>
              <a:gd name="T23" fmla="*/ 266699 h 384175"/>
              <a:gd name="T24" fmla="*/ 251459 w 502920"/>
              <a:gd name="T25" fmla="*/ 266699 h 384175"/>
              <a:gd name="T26" fmla="*/ 434339 w 502920"/>
              <a:gd name="T27" fmla="*/ 384047 h 384175"/>
              <a:gd name="T28" fmla="*/ 502919 w 502920"/>
              <a:gd name="T29" fmla="*/ 277367 h 384175"/>
              <a:gd name="T30" fmla="*/ 485965 w 502920"/>
              <a:gd name="T31" fmla="*/ 266699 h 384175"/>
              <a:gd name="T32" fmla="*/ 434339 w 502920"/>
              <a:gd name="T33" fmla="*/ 0 h 384175"/>
              <a:gd name="T34" fmla="*/ 251459 w 502920"/>
              <a:gd name="T35" fmla="*/ 117347 h 384175"/>
              <a:gd name="T36" fmla="*/ 485965 w 502920"/>
              <a:gd name="T37" fmla="*/ 117347 h 384175"/>
              <a:gd name="T38" fmla="*/ 502919 w 502920"/>
              <a:gd name="T39" fmla="*/ 106679 h 384175"/>
              <a:gd name="T40" fmla="*/ 434339 w 502920"/>
              <a:gd name="T41" fmla="*/ 0 h 384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2920" h="384175">
                <a:moveTo>
                  <a:pt x="67055" y="0"/>
                </a:moveTo>
                <a:lnTo>
                  <a:pt x="0" y="106679"/>
                </a:lnTo>
                <a:lnTo>
                  <a:pt x="134111" y="192023"/>
                </a:lnTo>
                <a:lnTo>
                  <a:pt x="0" y="277367"/>
                </a:lnTo>
                <a:lnTo>
                  <a:pt x="67055" y="384047"/>
                </a:lnTo>
                <a:lnTo>
                  <a:pt x="251459" y="266699"/>
                </a:lnTo>
                <a:lnTo>
                  <a:pt x="485965" y="266699"/>
                </a:lnTo>
                <a:lnTo>
                  <a:pt x="367283" y="192023"/>
                </a:lnTo>
                <a:lnTo>
                  <a:pt x="485965" y="117347"/>
                </a:lnTo>
                <a:lnTo>
                  <a:pt x="251459" y="117347"/>
                </a:lnTo>
                <a:lnTo>
                  <a:pt x="67055" y="0"/>
                </a:lnTo>
                <a:close/>
              </a:path>
              <a:path w="502920" h="384175">
                <a:moveTo>
                  <a:pt x="485965" y="266699"/>
                </a:moveTo>
                <a:lnTo>
                  <a:pt x="251459" y="266699"/>
                </a:lnTo>
                <a:lnTo>
                  <a:pt x="434339" y="384047"/>
                </a:lnTo>
                <a:lnTo>
                  <a:pt x="502919" y="277367"/>
                </a:lnTo>
                <a:lnTo>
                  <a:pt x="485965" y="266699"/>
                </a:lnTo>
                <a:close/>
              </a:path>
              <a:path w="502920" h="384175">
                <a:moveTo>
                  <a:pt x="434339" y="0"/>
                </a:moveTo>
                <a:lnTo>
                  <a:pt x="251459" y="117347"/>
                </a:lnTo>
                <a:lnTo>
                  <a:pt x="485965" y="117347"/>
                </a:lnTo>
                <a:lnTo>
                  <a:pt x="502919" y="106679"/>
                </a:lnTo>
                <a:lnTo>
                  <a:pt x="434339" y="0"/>
                </a:lnTo>
                <a:close/>
              </a:path>
            </a:pathLst>
          </a:custGeom>
          <a:solidFill>
            <a:srgbClr val="C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sp>
        <p:nvSpPr>
          <p:cNvPr id="28698" name="object 26"/>
          <p:cNvSpPr>
            <a:spLocks/>
          </p:cNvSpPr>
          <p:nvPr/>
        </p:nvSpPr>
        <p:spPr bwMode="auto">
          <a:xfrm>
            <a:off x="6202796" y="3795993"/>
            <a:ext cx="489239" cy="368394"/>
          </a:xfrm>
          <a:custGeom>
            <a:avLst/>
            <a:gdLst>
              <a:gd name="T0" fmla="*/ 80771 w 538479"/>
              <a:gd name="T1" fmla="*/ 417575 h 417829"/>
              <a:gd name="T2" fmla="*/ 77723 w 538479"/>
              <a:gd name="T3" fmla="*/ 388619 h 417829"/>
              <a:gd name="T4" fmla="*/ 24383 w 538479"/>
              <a:gd name="T5" fmla="*/ 304799 h 417829"/>
              <a:gd name="T6" fmla="*/ 158495 w 538479"/>
              <a:gd name="T7" fmla="*/ 219455 h 417829"/>
              <a:gd name="T8" fmla="*/ 310741 w 538479"/>
              <a:gd name="T9" fmla="*/ 294131 h 417829"/>
              <a:gd name="T10" fmla="*/ 457199 w 538479"/>
              <a:gd name="T11" fmla="*/ 417575 h 417829"/>
              <a:gd name="T12" fmla="*/ 449409 w 538479"/>
              <a:gd name="T13" fmla="*/ 381769 h 417829"/>
              <a:gd name="T14" fmla="*/ 77723 w 538479"/>
              <a:gd name="T15" fmla="*/ 388619 h 417829"/>
              <a:gd name="T16" fmla="*/ 269747 w 538479"/>
              <a:gd name="T17" fmla="*/ 268223 h 417829"/>
              <a:gd name="T18" fmla="*/ 119304 w 538479"/>
              <a:gd name="T19" fmla="*/ 393191 h 417829"/>
              <a:gd name="T20" fmla="*/ 310741 w 538479"/>
              <a:gd name="T21" fmla="*/ 294131 h 417829"/>
              <a:gd name="T22" fmla="*/ 441959 w 538479"/>
              <a:gd name="T23" fmla="*/ 393191 h 417829"/>
              <a:gd name="T24" fmla="*/ 503707 w 538479"/>
              <a:gd name="T25" fmla="*/ 298512 h 417829"/>
              <a:gd name="T26" fmla="*/ 441959 w 538479"/>
              <a:gd name="T27" fmla="*/ 393191 h 417829"/>
              <a:gd name="T28" fmla="*/ 513587 w 538479"/>
              <a:gd name="T29" fmla="*/ 304799 h 417829"/>
              <a:gd name="T30" fmla="*/ 24383 w 538479"/>
              <a:gd name="T31" fmla="*/ 304799 h 417829"/>
              <a:gd name="T32" fmla="*/ 35240 w 538479"/>
              <a:gd name="T33" fmla="*/ 297891 h 417829"/>
              <a:gd name="T34" fmla="*/ 35240 w 538479"/>
              <a:gd name="T35" fmla="*/ 297891 h 417829"/>
              <a:gd name="T36" fmla="*/ 513587 w 538479"/>
              <a:gd name="T37" fmla="*/ 304799 h 417829"/>
              <a:gd name="T38" fmla="*/ 510539 w 538479"/>
              <a:gd name="T39" fmla="*/ 288035 h 417829"/>
              <a:gd name="T40" fmla="*/ 537971 w 538479"/>
              <a:gd name="T41" fmla="*/ 291083 h 417829"/>
              <a:gd name="T42" fmla="*/ 362711 w 538479"/>
              <a:gd name="T43" fmla="*/ 208787 h 417829"/>
              <a:gd name="T44" fmla="*/ 533225 w 538479"/>
              <a:gd name="T45" fmla="*/ 288035 h 417829"/>
              <a:gd name="T46" fmla="*/ 393191 w 538479"/>
              <a:gd name="T47" fmla="*/ 198119 h 417829"/>
              <a:gd name="T48" fmla="*/ 510539 w 538479"/>
              <a:gd name="T49" fmla="*/ 129539 h 417829"/>
              <a:gd name="T50" fmla="*/ 262127 w 538479"/>
              <a:gd name="T51" fmla="*/ 294131 h 417829"/>
              <a:gd name="T52" fmla="*/ 50727 w 538479"/>
              <a:gd name="T53" fmla="*/ 288035 h 417829"/>
              <a:gd name="T54" fmla="*/ 50727 w 538479"/>
              <a:gd name="T55" fmla="*/ 288035 h 417829"/>
              <a:gd name="T56" fmla="*/ 144779 w 538479"/>
              <a:gd name="T57" fmla="*/ 219455 h 417829"/>
              <a:gd name="T58" fmla="*/ 144779 w 538479"/>
              <a:gd name="T59" fmla="*/ 198119 h 417829"/>
              <a:gd name="T60" fmla="*/ 175259 w 538479"/>
              <a:gd name="T61" fmla="*/ 208787 h 417829"/>
              <a:gd name="T62" fmla="*/ 393191 w 538479"/>
              <a:gd name="T63" fmla="*/ 219455 h 417829"/>
              <a:gd name="T64" fmla="*/ 409806 w 538479"/>
              <a:gd name="T65" fmla="*/ 208787 h 417829"/>
              <a:gd name="T66" fmla="*/ 409806 w 538479"/>
              <a:gd name="T67" fmla="*/ 208787 h 417829"/>
              <a:gd name="T68" fmla="*/ 128165 w 538479"/>
              <a:gd name="T69" fmla="*/ 208787 h 417829"/>
              <a:gd name="T70" fmla="*/ 50727 w 538479"/>
              <a:gd name="T71" fmla="*/ 129539 h 417829"/>
              <a:gd name="T72" fmla="*/ 39646 w 538479"/>
              <a:gd name="T73" fmla="*/ 112775 h 417829"/>
              <a:gd name="T74" fmla="*/ 96011 w 538479"/>
              <a:gd name="T75" fmla="*/ 24383 h 417829"/>
              <a:gd name="T76" fmla="*/ 426420 w 538479"/>
              <a:gd name="T77" fmla="*/ 198119 h 417829"/>
              <a:gd name="T78" fmla="*/ 426420 w 538479"/>
              <a:gd name="T79" fmla="*/ 198119 h 417829"/>
              <a:gd name="T80" fmla="*/ 89358 w 538479"/>
              <a:gd name="T81" fmla="*/ 34818 h 417829"/>
              <a:gd name="T82" fmla="*/ 262127 w 538479"/>
              <a:gd name="T83" fmla="*/ 123443 h 417829"/>
              <a:gd name="T84" fmla="*/ 24383 w 538479"/>
              <a:gd name="T85" fmla="*/ 112775 h 417829"/>
              <a:gd name="T86" fmla="*/ 24383 w 538479"/>
              <a:gd name="T87" fmla="*/ 112775 h 417829"/>
              <a:gd name="T88" fmla="*/ 50727 w 538479"/>
              <a:gd name="T89" fmla="*/ 129539 h 417829"/>
              <a:gd name="T90" fmla="*/ 503707 w 538479"/>
              <a:gd name="T91" fmla="*/ 119063 h 417829"/>
              <a:gd name="T92" fmla="*/ 529213 w 538479"/>
              <a:gd name="T93" fmla="*/ 112775 h 417829"/>
              <a:gd name="T94" fmla="*/ 533225 w 538479"/>
              <a:gd name="T95" fmla="*/ 129539 h 417829"/>
              <a:gd name="T96" fmla="*/ 268985 w 538479"/>
              <a:gd name="T97" fmla="*/ 119104 h 417829"/>
              <a:gd name="T98" fmla="*/ 268985 w 538479"/>
              <a:gd name="T99" fmla="*/ 119104 h 417829"/>
              <a:gd name="T100" fmla="*/ 275843 w 538479"/>
              <a:gd name="T101" fmla="*/ 123443 h 417829"/>
              <a:gd name="T102" fmla="*/ 441959 w 538479"/>
              <a:gd name="T103" fmla="*/ 24383 h 417829"/>
              <a:gd name="T104" fmla="*/ 39646 w 538479"/>
              <a:gd name="T105" fmla="*/ 112775 h 417829"/>
              <a:gd name="T106" fmla="*/ 39646 w 538479"/>
              <a:gd name="T107" fmla="*/ 112775 h 417829"/>
              <a:gd name="T108" fmla="*/ 460247 w 538479"/>
              <a:gd name="T109" fmla="*/ 27431 h 417829"/>
              <a:gd name="T110" fmla="*/ 513587 w 538479"/>
              <a:gd name="T111" fmla="*/ 112775 h 417829"/>
              <a:gd name="T112" fmla="*/ 96011 w 538479"/>
              <a:gd name="T113" fmla="*/ 24383 h 417829"/>
              <a:gd name="T114" fmla="*/ 96011 w 538479"/>
              <a:gd name="T115" fmla="*/ 24383 h 417829"/>
              <a:gd name="T116" fmla="*/ 460247 w 538479"/>
              <a:gd name="T117" fmla="*/ 27431 h 4178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38479" h="417829">
                <a:moveTo>
                  <a:pt x="128165" y="208787"/>
                </a:moveTo>
                <a:lnTo>
                  <a:pt x="0" y="291083"/>
                </a:lnTo>
                <a:lnTo>
                  <a:pt x="80771" y="417575"/>
                </a:lnTo>
                <a:lnTo>
                  <a:pt x="119304" y="393191"/>
                </a:lnTo>
                <a:lnTo>
                  <a:pt x="96011" y="393191"/>
                </a:lnTo>
                <a:lnTo>
                  <a:pt x="77723" y="388619"/>
                </a:lnTo>
                <a:lnTo>
                  <a:pt x="88705" y="381734"/>
                </a:lnTo>
                <a:lnTo>
                  <a:pt x="39646" y="304799"/>
                </a:lnTo>
                <a:lnTo>
                  <a:pt x="24383" y="304799"/>
                </a:lnTo>
                <a:lnTo>
                  <a:pt x="28955" y="288035"/>
                </a:lnTo>
                <a:lnTo>
                  <a:pt x="50727" y="288035"/>
                </a:lnTo>
                <a:lnTo>
                  <a:pt x="158495" y="219455"/>
                </a:lnTo>
                <a:lnTo>
                  <a:pt x="144779" y="219455"/>
                </a:lnTo>
                <a:lnTo>
                  <a:pt x="128165" y="208787"/>
                </a:lnTo>
                <a:close/>
              </a:path>
              <a:path w="538479" h="417829">
                <a:moveTo>
                  <a:pt x="310741" y="294131"/>
                </a:moveTo>
                <a:lnTo>
                  <a:pt x="275843" y="294131"/>
                </a:lnTo>
                <a:lnTo>
                  <a:pt x="268985" y="298471"/>
                </a:lnTo>
                <a:lnTo>
                  <a:pt x="457199" y="417575"/>
                </a:lnTo>
                <a:lnTo>
                  <a:pt x="472770" y="393191"/>
                </a:lnTo>
                <a:lnTo>
                  <a:pt x="441959" y="393191"/>
                </a:lnTo>
                <a:lnTo>
                  <a:pt x="449409" y="381769"/>
                </a:lnTo>
                <a:lnTo>
                  <a:pt x="310741" y="294131"/>
                </a:lnTo>
                <a:close/>
              </a:path>
              <a:path w="538479" h="417829">
                <a:moveTo>
                  <a:pt x="88705" y="381734"/>
                </a:moveTo>
                <a:lnTo>
                  <a:pt x="77723" y="388619"/>
                </a:lnTo>
                <a:lnTo>
                  <a:pt x="96011" y="393191"/>
                </a:lnTo>
                <a:lnTo>
                  <a:pt x="88705" y="381734"/>
                </a:lnTo>
                <a:close/>
              </a:path>
              <a:path w="538479" h="417829">
                <a:moveTo>
                  <a:pt x="269747" y="268223"/>
                </a:moveTo>
                <a:lnTo>
                  <a:pt x="88705" y="381734"/>
                </a:lnTo>
                <a:lnTo>
                  <a:pt x="96011" y="393191"/>
                </a:lnTo>
                <a:lnTo>
                  <a:pt x="119304" y="393191"/>
                </a:lnTo>
                <a:lnTo>
                  <a:pt x="268985" y="298471"/>
                </a:lnTo>
                <a:lnTo>
                  <a:pt x="262127" y="294131"/>
                </a:lnTo>
                <a:lnTo>
                  <a:pt x="310741" y="294131"/>
                </a:lnTo>
                <a:lnTo>
                  <a:pt x="269747" y="268223"/>
                </a:lnTo>
                <a:close/>
              </a:path>
              <a:path w="538479" h="417829">
                <a:moveTo>
                  <a:pt x="449409" y="381769"/>
                </a:moveTo>
                <a:lnTo>
                  <a:pt x="441959" y="393191"/>
                </a:lnTo>
                <a:lnTo>
                  <a:pt x="460247" y="388619"/>
                </a:lnTo>
                <a:lnTo>
                  <a:pt x="449409" y="381769"/>
                </a:lnTo>
                <a:close/>
              </a:path>
              <a:path w="538479" h="417829">
                <a:moveTo>
                  <a:pt x="503707" y="298512"/>
                </a:moveTo>
                <a:lnTo>
                  <a:pt x="449409" y="381769"/>
                </a:lnTo>
                <a:lnTo>
                  <a:pt x="460247" y="388619"/>
                </a:lnTo>
                <a:lnTo>
                  <a:pt x="441959" y="393191"/>
                </a:lnTo>
                <a:lnTo>
                  <a:pt x="472770" y="393191"/>
                </a:lnTo>
                <a:lnTo>
                  <a:pt x="529213" y="304799"/>
                </a:lnTo>
                <a:lnTo>
                  <a:pt x="513587" y="304799"/>
                </a:lnTo>
                <a:lnTo>
                  <a:pt x="503707" y="298512"/>
                </a:lnTo>
                <a:close/>
              </a:path>
              <a:path w="538479" h="417829">
                <a:moveTo>
                  <a:pt x="28955" y="288035"/>
                </a:moveTo>
                <a:lnTo>
                  <a:pt x="24383" y="304799"/>
                </a:lnTo>
                <a:lnTo>
                  <a:pt x="35240" y="297891"/>
                </a:lnTo>
                <a:lnTo>
                  <a:pt x="28955" y="288035"/>
                </a:lnTo>
                <a:close/>
              </a:path>
              <a:path w="538479" h="417829">
                <a:moveTo>
                  <a:pt x="35240" y="297891"/>
                </a:moveTo>
                <a:lnTo>
                  <a:pt x="24383" y="304799"/>
                </a:lnTo>
                <a:lnTo>
                  <a:pt x="39646" y="304799"/>
                </a:lnTo>
                <a:lnTo>
                  <a:pt x="35240" y="297891"/>
                </a:lnTo>
                <a:close/>
              </a:path>
              <a:path w="538479" h="417829">
                <a:moveTo>
                  <a:pt x="510539" y="288035"/>
                </a:moveTo>
                <a:lnTo>
                  <a:pt x="503707" y="298512"/>
                </a:lnTo>
                <a:lnTo>
                  <a:pt x="513587" y="304799"/>
                </a:lnTo>
                <a:lnTo>
                  <a:pt x="510539" y="288035"/>
                </a:lnTo>
                <a:close/>
              </a:path>
              <a:path w="538479" h="417829">
                <a:moveTo>
                  <a:pt x="533225" y="288035"/>
                </a:moveTo>
                <a:lnTo>
                  <a:pt x="510539" y="288035"/>
                </a:lnTo>
                <a:lnTo>
                  <a:pt x="513587" y="304799"/>
                </a:lnTo>
                <a:lnTo>
                  <a:pt x="529213" y="304799"/>
                </a:lnTo>
                <a:lnTo>
                  <a:pt x="537971" y="291083"/>
                </a:lnTo>
                <a:lnTo>
                  <a:pt x="533225" y="288035"/>
                </a:lnTo>
                <a:close/>
              </a:path>
              <a:path w="538479" h="417829">
                <a:moveTo>
                  <a:pt x="503707" y="119063"/>
                </a:moveTo>
                <a:lnTo>
                  <a:pt x="362711" y="208787"/>
                </a:lnTo>
                <a:lnTo>
                  <a:pt x="503707" y="298512"/>
                </a:lnTo>
                <a:lnTo>
                  <a:pt x="510539" y="288035"/>
                </a:lnTo>
                <a:lnTo>
                  <a:pt x="533225" y="288035"/>
                </a:lnTo>
                <a:lnTo>
                  <a:pt x="426420" y="219455"/>
                </a:lnTo>
                <a:lnTo>
                  <a:pt x="393191" y="219455"/>
                </a:lnTo>
                <a:lnTo>
                  <a:pt x="393191" y="198119"/>
                </a:lnTo>
                <a:lnTo>
                  <a:pt x="426420" y="198119"/>
                </a:lnTo>
                <a:lnTo>
                  <a:pt x="533225" y="129539"/>
                </a:lnTo>
                <a:lnTo>
                  <a:pt x="510539" y="129539"/>
                </a:lnTo>
                <a:lnTo>
                  <a:pt x="503707" y="119063"/>
                </a:lnTo>
                <a:close/>
              </a:path>
              <a:path w="538479" h="417829">
                <a:moveTo>
                  <a:pt x="275843" y="294131"/>
                </a:moveTo>
                <a:lnTo>
                  <a:pt x="262127" y="294131"/>
                </a:lnTo>
                <a:lnTo>
                  <a:pt x="268985" y="298471"/>
                </a:lnTo>
                <a:lnTo>
                  <a:pt x="275843" y="294131"/>
                </a:lnTo>
                <a:close/>
              </a:path>
              <a:path w="538479" h="417829">
                <a:moveTo>
                  <a:pt x="50727" y="288035"/>
                </a:moveTo>
                <a:lnTo>
                  <a:pt x="28955" y="288035"/>
                </a:lnTo>
                <a:lnTo>
                  <a:pt x="35240" y="297891"/>
                </a:lnTo>
                <a:lnTo>
                  <a:pt x="50727" y="288035"/>
                </a:lnTo>
                <a:close/>
              </a:path>
              <a:path w="538479" h="417829">
                <a:moveTo>
                  <a:pt x="144779" y="198119"/>
                </a:moveTo>
                <a:lnTo>
                  <a:pt x="128165" y="208787"/>
                </a:lnTo>
                <a:lnTo>
                  <a:pt x="144779" y="219455"/>
                </a:lnTo>
                <a:lnTo>
                  <a:pt x="144779" y="198119"/>
                </a:lnTo>
                <a:close/>
              </a:path>
              <a:path w="538479" h="417829">
                <a:moveTo>
                  <a:pt x="158495" y="198119"/>
                </a:moveTo>
                <a:lnTo>
                  <a:pt x="144779" y="198119"/>
                </a:lnTo>
                <a:lnTo>
                  <a:pt x="144779" y="219455"/>
                </a:lnTo>
                <a:lnTo>
                  <a:pt x="158495" y="219455"/>
                </a:lnTo>
                <a:lnTo>
                  <a:pt x="175259" y="208787"/>
                </a:lnTo>
                <a:lnTo>
                  <a:pt x="158495" y="198119"/>
                </a:lnTo>
                <a:close/>
              </a:path>
              <a:path w="538479" h="417829">
                <a:moveTo>
                  <a:pt x="393191" y="198119"/>
                </a:moveTo>
                <a:lnTo>
                  <a:pt x="393191" y="219455"/>
                </a:lnTo>
                <a:lnTo>
                  <a:pt x="409806" y="208787"/>
                </a:lnTo>
                <a:lnTo>
                  <a:pt x="393191" y="198119"/>
                </a:lnTo>
                <a:close/>
              </a:path>
              <a:path w="538479" h="417829">
                <a:moveTo>
                  <a:pt x="409806" y="208787"/>
                </a:moveTo>
                <a:lnTo>
                  <a:pt x="393191" y="219455"/>
                </a:lnTo>
                <a:lnTo>
                  <a:pt x="426420" y="219455"/>
                </a:lnTo>
                <a:lnTo>
                  <a:pt x="409806" y="208787"/>
                </a:lnTo>
                <a:close/>
              </a:path>
              <a:path w="538479" h="417829">
                <a:moveTo>
                  <a:pt x="80771" y="0"/>
                </a:moveTo>
                <a:lnTo>
                  <a:pt x="0" y="126491"/>
                </a:lnTo>
                <a:lnTo>
                  <a:pt x="128165" y="208787"/>
                </a:lnTo>
                <a:lnTo>
                  <a:pt x="144779" y="198119"/>
                </a:lnTo>
                <a:lnTo>
                  <a:pt x="158495" y="198119"/>
                </a:lnTo>
                <a:lnTo>
                  <a:pt x="50727" y="129539"/>
                </a:lnTo>
                <a:lnTo>
                  <a:pt x="28955" y="129539"/>
                </a:lnTo>
                <a:lnTo>
                  <a:pt x="24383" y="112775"/>
                </a:lnTo>
                <a:lnTo>
                  <a:pt x="39646" y="112775"/>
                </a:lnTo>
                <a:lnTo>
                  <a:pt x="89358" y="34818"/>
                </a:lnTo>
                <a:lnTo>
                  <a:pt x="77723" y="27431"/>
                </a:lnTo>
                <a:lnTo>
                  <a:pt x="96011" y="24383"/>
                </a:lnTo>
                <a:lnTo>
                  <a:pt x="119304" y="24383"/>
                </a:lnTo>
                <a:lnTo>
                  <a:pt x="80771" y="0"/>
                </a:lnTo>
                <a:close/>
              </a:path>
              <a:path w="538479" h="417829">
                <a:moveTo>
                  <a:pt x="426420" y="198119"/>
                </a:moveTo>
                <a:lnTo>
                  <a:pt x="393191" y="198119"/>
                </a:lnTo>
                <a:lnTo>
                  <a:pt x="409806" y="208787"/>
                </a:lnTo>
                <a:lnTo>
                  <a:pt x="426420" y="198119"/>
                </a:lnTo>
                <a:close/>
              </a:path>
              <a:path w="538479" h="417829">
                <a:moveTo>
                  <a:pt x="119304" y="24383"/>
                </a:moveTo>
                <a:lnTo>
                  <a:pt x="96011" y="24383"/>
                </a:lnTo>
                <a:lnTo>
                  <a:pt x="89358" y="34818"/>
                </a:lnTo>
                <a:lnTo>
                  <a:pt x="269747" y="149351"/>
                </a:lnTo>
                <a:lnTo>
                  <a:pt x="310229" y="123443"/>
                </a:lnTo>
                <a:lnTo>
                  <a:pt x="262127" y="123443"/>
                </a:lnTo>
                <a:lnTo>
                  <a:pt x="268985" y="119104"/>
                </a:lnTo>
                <a:lnTo>
                  <a:pt x="119304" y="24383"/>
                </a:lnTo>
                <a:close/>
              </a:path>
              <a:path w="538479" h="417829">
                <a:moveTo>
                  <a:pt x="24383" y="112775"/>
                </a:moveTo>
                <a:lnTo>
                  <a:pt x="28955" y="129539"/>
                </a:lnTo>
                <a:lnTo>
                  <a:pt x="35240" y="119684"/>
                </a:lnTo>
                <a:lnTo>
                  <a:pt x="24383" y="112775"/>
                </a:lnTo>
                <a:close/>
              </a:path>
              <a:path w="538479" h="417829">
                <a:moveTo>
                  <a:pt x="35240" y="119684"/>
                </a:moveTo>
                <a:lnTo>
                  <a:pt x="28955" y="129539"/>
                </a:lnTo>
                <a:lnTo>
                  <a:pt x="50727" y="129539"/>
                </a:lnTo>
                <a:lnTo>
                  <a:pt x="35240" y="119684"/>
                </a:lnTo>
                <a:close/>
              </a:path>
              <a:path w="538479" h="417829">
                <a:moveTo>
                  <a:pt x="513587" y="112775"/>
                </a:moveTo>
                <a:lnTo>
                  <a:pt x="503707" y="119063"/>
                </a:lnTo>
                <a:lnTo>
                  <a:pt x="510539" y="129539"/>
                </a:lnTo>
                <a:lnTo>
                  <a:pt x="513587" y="112775"/>
                </a:lnTo>
                <a:close/>
              </a:path>
              <a:path w="538479" h="417829">
                <a:moveTo>
                  <a:pt x="529213" y="112775"/>
                </a:moveTo>
                <a:lnTo>
                  <a:pt x="513587" y="112775"/>
                </a:lnTo>
                <a:lnTo>
                  <a:pt x="510539" y="129539"/>
                </a:lnTo>
                <a:lnTo>
                  <a:pt x="533225" y="129539"/>
                </a:lnTo>
                <a:lnTo>
                  <a:pt x="537971" y="126491"/>
                </a:lnTo>
                <a:lnTo>
                  <a:pt x="529213" y="112775"/>
                </a:lnTo>
                <a:close/>
              </a:path>
              <a:path w="538479" h="417829">
                <a:moveTo>
                  <a:pt x="268985" y="119104"/>
                </a:moveTo>
                <a:lnTo>
                  <a:pt x="262127" y="123443"/>
                </a:lnTo>
                <a:lnTo>
                  <a:pt x="275843" y="123443"/>
                </a:lnTo>
                <a:lnTo>
                  <a:pt x="268985" y="119104"/>
                </a:lnTo>
                <a:close/>
              </a:path>
              <a:path w="538479" h="417829">
                <a:moveTo>
                  <a:pt x="457199" y="0"/>
                </a:moveTo>
                <a:lnTo>
                  <a:pt x="268985" y="119104"/>
                </a:lnTo>
                <a:lnTo>
                  <a:pt x="275843" y="123443"/>
                </a:lnTo>
                <a:lnTo>
                  <a:pt x="310229" y="123443"/>
                </a:lnTo>
                <a:lnTo>
                  <a:pt x="448747" y="34792"/>
                </a:lnTo>
                <a:lnTo>
                  <a:pt x="441959" y="24383"/>
                </a:lnTo>
                <a:lnTo>
                  <a:pt x="472770" y="24383"/>
                </a:lnTo>
                <a:lnTo>
                  <a:pt x="457199" y="0"/>
                </a:lnTo>
                <a:close/>
              </a:path>
              <a:path w="538479" h="417829">
                <a:moveTo>
                  <a:pt x="39646" y="112775"/>
                </a:moveTo>
                <a:lnTo>
                  <a:pt x="24383" y="112775"/>
                </a:lnTo>
                <a:lnTo>
                  <a:pt x="35240" y="119684"/>
                </a:lnTo>
                <a:lnTo>
                  <a:pt x="39646" y="112775"/>
                </a:lnTo>
                <a:close/>
              </a:path>
              <a:path w="538479" h="417829">
                <a:moveTo>
                  <a:pt x="472770" y="24383"/>
                </a:moveTo>
                <a:lnTo>
                  <a:pt x="441959" y="24383"/>
                </a:lnTo>
                <a:lnTo>
                  <a:pt x="460247" y="27431"/>
                </a:lnTo>
                <a:lnTo>
                  <a:pt x="448747" y="34792"/>
                </a:lnTo>
                <a:lnTo>
                  <a:pt x="503707" y="119063"/>
                </a:lnTo>
                <a:lnTo>
                  <a:pt x="513587" y="112775"/>
                </a:lnTo>
                <a:lnTo>
                  <a:pt x="529213" y="112775"/>
                </a:lnTo>
                <a:lnTo>
                  <a:pt x="472770" y="24383"/>
                </a:lnTo>
                <a:close/>
              </a:path>
              <a:path w="538479" h="417829">
                <a:moveTo>
                  <a:pt x="96011" y="24383"/>
                </a:moveTo>
                <a:lnTo>
                  <a:pt x="77723" y="27431"/>
                </a:lnTo>
                <a:lnTo>
                  <a:pt x="89358" y="34818"/>
                </a:lnTo>
                <a:lnTo>
                  <a:pt x="96011" y="24383"/>
                </a:lnTo>
                <a:close/>
              </a:path>
              <a:path w="538479" h="417829">
                <a:moveTo>
                  <a:pt x="441959" y="24383"/>
                </a:moveTo>
                <a:lnTo>
                  <a:pt x="448747" y="34792"/>
                </a:lnTo>
                <a:lnTo>
                  <a:pt x="460247" y="27431"/>
                </a:lnTo>
                <a:lnTo>
                  <a:pt x="441959" y="24383"/>
                </a:lnTo>
                <a:close/>
              </a:path>
            </a:pathLst>
          </a:custGeom>
          <a:solidFill>
            <a:srgbClr val="C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sp>
        <p:nvSpPr>
          <p:cNvPr id="29" name="object 29"/>
          <p:cNvSpPr>
            <a:spLocks noGrp="1"/>
          </p:cNvSpPr>
          <p:nvPr>
            <p:ph type="ftr" sz="quarter" idx="11"/>
          </p:nvPr>
        </p:nvSpPr>
        <p:spPr/>
        <p:txBody>
          <a:bodyPr vert="horz" rtlCol="0"/>
          <a:lstStyle/>
          <a:p>
            <a:pPr>
              <a:defRPr/>
            </a:pPr>
            <a:r>
              <a:t>L</a:t>
            </a:r>
            <a:r>
              <a:rPr spc="-18"/>
              <a:t>à</a:t>
            </a:r>
            <a:r>
              <a:t>m</a:t>
            </a:r>
            <a:r>
              <a:rPr spc="63">
                <a:latin typeface="Times New Roman"/>
                <a:cs typeface="Times New Roman"/>
              </a:rPr>
              <a:t> </a:t>
            </a:r>
            <a:r>
              <a:rPr spc="-13"/>
              <a:t>q</a:t>
            </a:r>
            <a:r>
              <a:t>uen</a:t>
            </a:r>
            <a:r>
              <a:rPr spc="72">
                <a:latin typeface="Times New Roman"/>
                <a:cs typeface="Times New Roman"/>
              </a:rPr>
              <a:t> </a:t>
            </a:r>
            <a:r>
              <a:t>v</a:t>
            </a:r>
            <a:r>
              <a:rPr spc="-13"/>
              <a:t>ớ</a:t>
            </a:r>
            <a:r>
              <a:rPr spc="-4"/>
              <a:t>i</a:t>
            </a:r>
            <a:r>
              <a:rPr spc="63">
                <a:latin typeface="Times New Roman"/>
                <a:cs typeface="Times New Roman"/>
              </a:rPr>
              <a:t> </a:t>
            </a:r>
            <a:r>
              <a:rPr spc="-13"/>
              <a:t>C</a:t>
            </a:r>
            <a:r>
              <a:t>#</a:t>
            </a:r>
          </a:p>
        </p:txBody>
      </p:sp>
      <p:sp>
        <p:nvSpPr>
          <p:cNvPr id="30" name="object 30"/>
          <p:cNvSpPr>
            <a:spLocks noGrp="1"/>
          </p:cNvSpPr>
          <p:nvPr>
            <p:ph type="sldNum" sz="quarter" idx="12"/>
          </p:nvPr>
        </p:nvSpPr>
        <p:spPr>
          <a:xfrm>
            <a:off x="6436977" y="5725684"/>
            <a:ext cx="2057400" cy="365125"/>
          </a:xfrm>
        </p:spPr>
        <p:txBody>
          <a:bodyPr vert="horz" rtlCol="0"/>
          <a:lstStyle/>
          <a:p>
            <a:pPr marL="23934">
              <a:defRPr/>
            </a:pPr>
            <a:fld id="{05849A9F-BD94-4807-8FCF-4436B3EA7F87}" type="slidenum">
              <a:rPr/>
              <a:pPr marL="23934">
                <a:defRPr/>
              </a:pPr>
              <a:t>7</a:t>
            </a:fld>
            <a:endParaRPr/>
          </a:p>
        </p:txBody>
      </p:sp>
      <p:sp>
        <p:nvSpPr>
          <p:cNvPr id="2" name="Title 1"/>
          <p:cNvSpPr>
            <a:spLocks noGrp="1"/>
          </p:cNvSpPr>
          <p:nvPr>
            <p:ph type="title"/>
          </p:nvPr>
        </p:nvSpPr>
        <p:spPr/>
        <p:txBody>
          <a:bodyPr/>
          <a:lstStyle/>
          <a:p>
            <a:r>
              <a:rPr lang="en-US" dirty="0" err="1" smtClean="0"/>
              <a:t>Ép</a:t>
            </a:r>
            <a:r>
              <a:rPr lang="en-US" dirty="0" smtClean="0"/>
              <a:t> </a:t>
            </a:r>
            <a:r>
              <a:rPr lang="en-US" dirty="0" err="1" smtClean="0"/>
              <a:t>kiểu</a:t>
            </a:r>
            <a:endParaRPr lang="en-US" dirty="0"/>
          </a:p>
        </p:txBody>
      </p:sp>
    </p:spTree>
    <p:extLst>
      <p:ext uri="{BB962C8B-B14F-4D97-AF65-F5344CB8AC3E}">
        <p14:creationId xmlns:p14="http://schemas.microsoft.com/office/powerpoint/2010/main" val="4281282455"/>
      </p:ext>
    </p:extLst>
  </p:cSld>
  <p:clrMapOvr>
    <a:masterClrMapping/>
  </p:clrMapOvr>
  <p:transition spd="slow">
    <p:push dir="u"/>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fld id="{9D25AF9E-0EDA-443E-9BD3-AA477567F8A1}" type="datetime1">
              <a:rPr lang="en-US" altLang="en-US" smtClean="0"/>
              <a:t>10/3/2018</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Nền tảng C# cơ bản</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70</a:t>
            </a:fld>
            <a:endParaRPr lang="en-US" altLang="en-US"/>
          </a:p>
        </p:txBody>
      </p:sp>
      <p:sp>
        <p:nvSpPr>
          <p:cNvPr id="6" name="Title 5"/>
          <p:cNvSpPr>
            <a:spLocks noGrp="1"/>
          </p:cNvSpPr>
          <p:nvPr>
            <p:ph type="title"/>
          </p:nvPr>
        </p:nvSpPr>
        <p:spPr/>
        <p:txBody>
          <a:bodyPr/>
          <a:lstStyle/>
          <a:p>
            <a:r>
              <a:rPr lang="en-US" smtClean="0"/>
              <a:t>Ví dụ</a:t>
            </a:r>
            <a:endParaRPr lang="en-US"/>
          </a:p>
        </p:txBody>
      </p:sp>
      <p:graphicFrame>
        <p:nvGraphicFramePr>
          <p:cNvPr id="7" name="Table 6"/>
          <p:cNvGraphicFramePr>
            <a:graphicFrameLocks noGrp="1"/>
          </p:cNvGraphicFramePr>
          <p:nvPr>
            <p:extLst>
              <p:ext uri="{D42A27DB-BD31-4B8C-83A1-F6EECF244321}">
                <p14:modId xmlns:p14="http://schemas.microsoft.com/office/powerpoint/2010/main" val="4231812142"/>
              </p:ext>
            </p:extLst>
          </p:nvPr>
        </p:nvGraphicFramePr>
        <p:xfrm>
          <a:off x="914400" y="990600"/>
          <a:ext cx="7924800" cy="4911090"/>
        </p:xfrm>
        <a:graphic>
          <a:graphicData uri="http://schemas.openxmlformats.org/drawingml/2006/table">
            <a:tbl>
              <a:tblPr/>
              <a:tblGrid>
                <a:gridCol w="7924800">
                  <a:extLst>
                    <a:ext uri="{9D8B030D-6E8A-4147-A177-3AD203B41FA5}">
                      <a16:colId xmlns:a16="http://schemas.microsoft.com/office/drawing/2014/main" xmlns="" val="20000"/>
                    </a:ext>
                  </a:extLst>
                </a:gridCol>
              </a:tblGrid>
              <a:tr h="0">
                <a:tc>
                  <a:txBody>
                    <a:bodyPr/>
                    <a:lstStyle/>
                    <a:p>
                      <a:r>
                        <a:rPr lang="en-US" sz="3600" err="1" smtClean="0">
                          <a:solidFill>
                            <a:srgbClr val="0000FF"/>
                          </a:solidFill>
                          <a:latin typeface="Arial" pitchFamily="34" charset="0"/>
                          <a:cs typeface="Arial" pitchFamily="34" charset="0"/>
                        </a:rPr>
                        <a:t>int</a:t>
                      </a:r>
                      <a:r>
                        <a:rPr lang="en-US" sz="3600" smtClean="0">
                          <a:solidFill>
                            <a:prstClr val="black"/>
                          </a:solidFill>
                          <a:latin typeface="Arial" pitchFamily="34" charset="0"/>
                          <a:cs typeface="Arial" pitchFamily="34" charset="0"/>
                        </a:rPr>
                        <a:t> nKq </a:t>
                      </a:r>
                      <a:r>
                        <a:rPr lang="en-US" sz="3600" dirty="0" smtClean="0">
                          <a:solidFill>
                            <a:prstClr val="black"/>
                          </a:solidFill>
                          <a:latin typeface="Arial" pitchFamily="34" charset="0"/>
                          <a:cs typeface="Arial" pitchFamily="34" charset="0"/>
                        </a:rPr>
                        <a:t>= </a:t>
                      </a:r>
                      <a:r>
                        <a:rPr lang="en-US" sz="3600" dirty="0" err="1" smtClean="0">
                          <a:solidFill>
                            <a:srgbClr val="0000FF"/>
                          </a:solidFill>
                          <a:latin typeface="Arial" pitchFamily="34" charset="0"/>
                          <a:cs typeface="Arial" pitchFamily="34" charset="0"/>
                        </a:rPr>
                        <a:t>string</a:t>
                      </a:r>
                      <a:r>
                        <a:rPr lang="en-US" sz="3600" dirty="0" err="1" smtClean="0">
                          <a:solidFill>
                            <a:prstClr val="black"/>
                          </a:solidFill>
                          <a:latin typeface="Arial" pitchFamily="34" charset="0"/>
                          <a:cs typeface="Arial" pitchFamily="34" charset="0"/>
                        </a:rPr>
                        <a:t>.Compare</a:t>
                      </a:r>
                      <a:r>
                        <a:rPr lang="en-US" sz="3600" dirty="0" smtClean="0">
                          <a:solidFill>
                            <a:prstClr val="black"/>
                          </a:solidFill>
                          <a:latin typeface="Arial" pitchFamily="34" charset="0"/>
                          <a:cs typeface="Arial" pitchFamily="34" charset="0"/>
                        </a:rPr>
                        <a:t>(</a:t>
                      </a:r>
                      <a:r>
                        <a:rPr lang="en-US" sz="3600" dirty="0" smtClean="0">
                          <a:solidFill>
                            <a:srgbClr val="A31515"/>
                          </a:solidFill>
                          <a:latin typeface="Arial" pitchFamily="34" charset="0"/>
                          <a:cs typeface="Arial" pitchFamily="34" charset="0"/>
                        </a:rPr>
                        <a:t>“A"</a:t>
                      </a:r>
                      <a:r>
                        <a:rPr lang="en-US" sz="3600" dirty="0" smtClean="0">
                          <a:solidFill>
                            <a:prstClr val="black"/>
                          </a:solidFill>
                          <a:latin typeface="Arial" pitchFamily="34" charset="0"/>
                          <a:cs typeface="Arial" pitchFamily="34" charset="0"/>
                        </a:rPr>
                        <a:t>, </a:t>
                      </a:r>
                      <a:r>
                        <a:rPr lang="en-US" sz="3600" dirty="0" smtClean="0">
                          <a:solidFill>
                            <a:srgbClr val="A31515"/>
                          </a:solidFill>
                          <a:latin typeface="Arial" pitchFamily="34" charset="0"/>
                          <a:cs typeface="Arial" pitchFamily="34" charset="0"/>
                        </a:rPr>
                        <a:t>“a"</a:t>
                      </a:r>
                      <a:r>
                        <a:rPr lang="en-US" sz="3600" dirty="0" smtClean="0">
                          <a:solidFill>
                            <a:prstClr val="black"/>
                          </a:solidFill>
                          <a:latin typeface="Arial" pitchFamily="34" charset="0"/>
                          <a:cs typeface="Arial" pitchFamily="34" charset="0"/>
                        </a:rPr>
                        <a:t>);</a:t>
                      </a:r>
                    </a:p>
                    <a:p>
                      <a:r>
                        <a:rPr lang="en-US" sz="3600" smtClean="0">
                          <a:solidFill>
                            <a:prstClr val="black"/>
                          </a:solidFill>
                          <a:latin typeface="Arial" pitchFamily="34" charset="0"/>
                          <a:cs typeface="Arial" pitchFamily="34" charset="0"/>
                          <a:sym typeface="Wingdings" pitchFamily="2" charset="2"/>
                        </a:rPr>
                        <a:t>nKq=</a:t>
                      </a:r>
                      <a:r>
                        <a:rPr lang="en-US" sz="3600" smtClean="0">
                          <a:solidFill>
                            <a:srgbClr val="FF0000"/>
                          </a:solidFill>
                          <a:latin typeface="Arial" pitchFamily="34" charset="0"/>
                          <a:cs typeface="Arial" pitchFamily="34" charset="0"/>
                          <a:sym typeface="Wingdings" pitchFamily="2" charset="2"/>
                        </a:rPr>
                        <a:t>1</a:t>
                      </a:r>
                      <a:endParaRPr lang="en-US" sz="3600" dirty="0" smtClean="0">
                        <a:solidFill>
                          <a:srgbClr val="FF0000"/>
                        </a:solidFill>
                        <a:latin typeface="Arial" pitchFamily="34" charset="0"/>
                        <a:cs typeface="Arial" pitchFamily="34" charset="0"/>
                        <a:sym typeface="Wingdings" pitchFamily="2" charset="2"/>
                      </a:endParaRPr>
                    </a:p>
                    <a:p>
                      <a:endParaRPr lang="en-US" sz="3600" dirty="0" smtClean="0">
                        <a:solidFill>
                          <a:prstClr val="black"/>
                        </a:solidFill>
                        <a:latin typeface="Arial" pitchFamily="34" charset="0"/>
                        <a:cs typeface="Arial" pitchFamily="34" charset="0"/>
                      </a:endParaRPr>
                    </a:p>
                    <a:p>
                      <a:r>
                        <a:rPr lang="en-US" sz="3600" err="1" smtClean="0">
                          <a:solidFill>
                            <a:srgbClr val="0000FF"/>
                          </a:solidFill>
                          <a:latin typeface="Arial" pitchFamily="34" charset="0"/>
                          <a:cs typeface="Arial" pitchFamily="34" charset="0"/>
                        </a:rPr>
                        <a:t>int</a:t>
                      </a:r>
                      <a:r>
                        <a:rPr lang="en-US" sz="3600" smtClean="0">
                          <a:solidFill>
                            <a:prstClr val="black"/>
                          </a:solidFill>
                          <a:latin typeface="Arial" pitchFamily="34" charset="0"/>
                          <a:cs typeface="Arial" pitchFamily="34" charset="0"/>
                        </a:rPr>
                        <a:t> nKq </a:t>
                      </a:r>
                      <a:r>
                        <a:rPr lang="en-US" sz="3600" dirty="0" smtClean="0">
                          <a:solidFill>
                            <a:prstClr val="black"/>
                          </a:solidFill>
                          <a:latin typeface="Arial" pitchFamily="34" charset="0"/>
                          <a:cs typeface="Arial" pitchFamily="34" charset="0"/>
                        </a:rPr>
                        <a:t>= </a:t>
                      </a:r>
                      <a:r>
                        <a:rPr lang="en-US" sz="3600" dirty="0" err="1" smtClean="0">
                          <a:solidFill>
                            <a:srgbClr val="0000FF"/>
                          </a:solidFill>
                          <a:latin typeface="Arial" pitchFamily="34" charset="0"/>
                          <a:cs typeface="Arial" pitchFamily="34" charset="0"/>
                        </a:rPr>
                        <a:t>string</a:t>
                      </a:r>
                      <a:r>
                        <a:rPr lang="en-US" sz="3600" dirty="0" err="1" smtClean="0">
                          <a:solidFill>
                            <a:prstClr val="black"/>
                          </a:solidFill>
                          <a:latin typeface="Arial" pitchFamily="34" charset="0"/>
                          <a:cs typeface="Arial" pitchFamily="34" charset="0"/>
                        </a:rPr>
                        <a:t>.Compare</a:t>
                      </a:r>
                      <a:r>
                        <a:rPr lang="en-US" sz="3600" dirty="0" smtClean="0">
                          <a:solidFill>
                            <a:prstClr val="black"/>
                          </a:solidFill>
                          <a:latin typeface="Arial" pitchFamily="34" charset="0"/>
                          <a:cs typeface="Arial" pitchFamily="34" charset="0"/>
                        </a:rPr>
                        <a:t>(</a:t>
                      </a:r>
                      <a:r>
                        <a:rPr lang="en-US" sz="3600" dirty="0" smtClean="0">
                          <a:solidFill>
                            <a:srgbClr val="A31515"/>
                          </a:solidFill>
                          <a:latin typeface="Arial" pitchFamily="34" charset="0"/>
                          <a:cs typeface="Arial" pitchFamily="34" charset="0"/>
                        </a:rPr>
                        <a:t>“a"</a:t>
                      </a:r>
                      <a:r>
                        <a:rPr lang="en-US" sz="3600" dirty="0" smtClean="0">
                          <a:solidFill>
                            <a:prstClr val="black"/>
                          </a:solidFill>
                          <a:latin typeface="Arial" pitchFamily="34" charset="0"/>
                          <a:cs typeface="Arial" pitchFamily="34" charset="0"/>
                        </a:rPr>
                        <a:t>, </a:t>
                      </a:r>
                      <a:r>
                        <a:rPr lang="en-US" sz="3600" dirty="0" smtClean="0">
                          <a:solidFill>
                            <a:srgbClr val="A31515"/>
                          </a:solidFill>
                          <a:latin typeface="Arial" pitchFamily="34" charset="0"/>
                          <a:cs typeface="Arial" pitchFamily="34" charset="0"/>
                        </a:rPr>
                        <a:t>“A"</a:t>
                      </a:r>
                      <a:r>
                        <a:rPr lang="en-US" sz="3600" dirty="0" smtClean="0">
                          <a:solidFill>
                            <a:prstClr val="black"/>
                          </a:solidFill>
                          <a:latin typeface="Arial" pitchFamily="34" charset="0"/>
                          <a:cs typeface="Arial" pitchFamily="34" charset="0"/>
                        </a:rPr>
                        <a:t>);</a:t>
                      </a:r>
                    </a:p>
                    <a:p>
                      <a:r>
                        <a:rPr lang="en-US" sz="3600" smtClean="0">
                          <a:solidFill>
                            <a:prstClr val="black"/>
                          </a:solidFill>
                          <a:latin typeface="Arial" pitchFamily="34" charset="0"/>
                          <a:cs typeface="Arial" pitchFamily="34" charset="0"/>
                          <a:sym typeface="Wingdings" pitchFamily="2" charset="2"/>
                        </a:rPr>
                        <a:t>nKq=</a:t>
                      </a:r>
                      <a:r>
                        <a:rPr lang="en-US" sz="3600" smtClean="0">
                          <a:solidFill>
                            <a:srgbClr val="FF0000"/>
                          </a:solidFill>
                          <a:latin typeface="Arial" pitchFamily="34" charset="0"/>
                          <a:cs typeface="Arial" pitchFamily="34" charset="0"/>
                          <a:sym typeface="Wingdings" pitchFamily="2" charset="2"/>
                        </a:rPr>
                        <a:t>-</a:t>
                      </a:r>
                      <a:r>
                        <a:rPr lang="en-US" sz="3600" dirty="0" smtClean="0">
                          <a:solidFill>
                            <a:srgbClr val="FF0000"/>
                          </a:solidFill>
                          <a:latin typeface="Arial" pitchFamily="34" charset="0"/>
                          <a:cs typeface="Arial" pitchFamily="34" charset="0"/>
                          <a:sym typeface="Wingdings" pitchFamily="2" charset="2"/>
                        </a:rPr>
                        <a:t>1</a:t>
                      </a:r>
                    </a:p>
                    <a:p>
                      <a:endParaRPr lang="en-US" sz="3600" dirty="0" smtClean="0">
                        <a:solidFill>
                          <a:prstClr val="black"/>
                        </a:solidFill>
                        <a:latin typeface="Arial" pitchFamily="34" charset="0"/>
                        <a:cs typeface="Arial" pitchFamily="34" charset="0"/>
                      </a:endParaRPr>
                    </a:p>
                    <a:p>
                      <a:r>
                        <a:rPr lang="en-US" sz="3600" err="1" smtClean="0">
                          <a:solidFill>
                            <a:srgbClr val="0000FF"/>
                          </a:solidFill>
                          <a:latin typeface="Arial" pitchFamily="34" charset="0"/>
                          <a:cs typeface="Arial" pitchFamily="34" charset="0"/>
                        </a:rPr>
                        <a:t>int</a:t>
                      </a:r>
                      <a:r>
                        <a:rPr lang="en-US" sz="3600" smtClean="0">
                          <a:solidFill>
                            <a:prstClr val="black"/>
                          </a:solidFill>
                          <a:latin typeface="Arial" pitchFamily="34" charset="0"/>
                          <a:cs typeface="Arial" pitchFamily="34" charset="0"/>
                        </a:rPr>
                        <a:t> nKq </a:t>
                      </a:r>
                      <a:r>
                        <a:rPr lang="en-US" sz="3600" dirty="0" smtClean="0">
                          <a:solidFill>
                            <a:prstClr val="black"/>
                          </a:solidFill>
                          <a:latin typeface="Arial" pitchFamily="34" charset="0"/>
                          <a:cs typeface="Arial" pitchFamily="34" charset="0"/>
                        </a:rPr>
                        <a:t>= </a:t>
                      </a:r>
                      <a:r>
                        <a:rPr lang="en-US" sz="3600" dirty="0" err="1" smtClean="0">
                          <a:solidFill>
                            <a:srgbClr val="0000FF"/>
                          </a:solidFill>
                          <a:latin typeface="Arial" pitchFamily="34" charset="0"/>
                          <a:cs typeface="Arial" pitchFamily="34" charset="0"/>
                        </a:rPr>
                        <a:t>string</a:t>
                      </a:r>
                      <a:r>
                        <a:rPr lang="en-US" sz="3600" dirty="0" err="1" smtClean="0">
                          <a:solidFill>
                            <a:prstClr val="black"/>
                          </a:solidFill>
                          <a:latin typeface="Arial" pitchFamily="34" charset="0"/>
                          <a:cs typeface="Arial" pitchFamily="34" charset="0"/>
                        </a:rPr>
                        <a:t>.Compare</a:t>
                      </a:r>
                      <a:r>
                        <a:rPr lang="en-US" sz="3600" dirty="0" smtClean="0">
                          <a:solidFill>
                            <a:prstClr val="black"/>
                          </a:solidFill>
                          <a:latin typeface="Arial" pitchFamily="34" charset="0"/>
                          <a:cs typeface="Arial" pitchFamily="34" charset="0"/>
                        </a:rPr>
                        <a:t>(</a:t>
                      </a:r>
                      <a:r>
                        <a:rPr lang="en-US" sz="3600" dirty="0" smtClean="0">
                          <a:solidFill>
                            <a:srgbClr val="A31515"/>
                          </a:solidFill>
                          <a:latin typeface="Arial" pitchFamily="34" charset="0"/>
                          <a:cs typeface="Arial" pitchFamily="34" charset="0"/>
                        </a:rPr>
                        <a:t>“a"</a:t>
                      </a:r>
                      <a:r>
                        <a:rPr lang="en-US" sz="3600" dirty="0" smtClean="0">
                          <a:solidFill>
                            <a:prstClr val="black"/>
                          </a:solidFill>
                          <a:latin typeface="Arial" pitchFamily="34" charset="0"/>
                          <a:cs typeface="Arial" pitchFamily="34" charset="0"/>
                        </a:rPr>
                        <a:t>, </a:t>
                      </a:r>
                      <a:r>
                        <a:rPr lang="en-US" sz="3600" dirty="0" smtClean="0">
                          <a:solidFill>
                            <a:srgbClr val="A31515"/>
                          </a:solidFill>
                          <a:latin typeface="Arial" pitchFamily="34" charset="0"/>
                          <a:cs typeface="Arial" pitchFamily="34" charset="0"/>
                        </a:rPr>
                        <a:t>“a"</a:t>
                      </a:r>
                      <a:r>
                        <a:rPr lang="en-US" sz="3600" dirty="0" smtClean="0">
                          <a:solidFill>
                            <a:prstClr val="black"/>
                          </a:solidFill>
                          <a:latin typeface="Arial" pitchFamily="34" charset="0"/>
                          <a:cs typeface="Arial" pitchFamily="34" charset="0"/>
                        </a:rPr>
                        <a:t>);</a:t>
                      </a:r>
                    </a:p>
                    <a:p>
                      <a:r>
                        <a:rPr lang="en-US" sz="3600" smtClean="0">
                          <a:solidFill>
                            <a:prstClr val="black"/>
                          </a:solidFill>
                          <a:latin typeface="Arial" pitchFamily="34" charset="0"/>
                          <a:cs typeface="Arial" pitchFamily="34" charset="0"/>
                          <a:sym typeface="Wingdings" pitchFamily="2" charset="2"/>
                        </a:rPr>
                        <a:t>nKq=</a:t>
                      </a:r>
                      <a:r>
                        <a:rPr lang="en-US" sz="3600" smtClean="0">
                          <a:solidFill>
                            <a:srgbClr val="FF0000"/>
                          </a:solidFill>
                          <a:latin typeface="Arial" pitchFamily="34" charset="0"/>
                          <a:cs typeface="Arial" pitchFamily="34" charset="0"/>
                          <a:sym typeface="Wingdings" pitchFamily="2" charset="2"/>
                        </a:rPr>
                        <a:t>0</a:t>
                      </a:r>
                      <a:endParaRPr lang="en-US" sz="3600" dirty="0" smtClean="0">
                        <a:solidFill>
                          <a:srgbClr val="FF0000"/>
                        </a:solidFill>
                        <a:latin typeface="Arial" pitchFamily="34" charset="0"/>
                        <a:cs typeface="Arial" pitchFamily="34" charset="0"/>
                        <a:sym typeface="Wingdings" pitchFamily="2" charset="2"/>
                      </a:endParaRPr>
                    </a:p>
                    <a:p>
                      <a:endParaRPr lang="en-US" sz="2800" dirty="0" smtClean="0">
                        <a:solidFill>
                          <a:prstClr val="black"/>
                        </a:solidFill>
                        <a:latin typeface="Consolas"/>
                      </a:endParaRPr>
                    </a:p>
                  </a:txBody>
                  <a:tcPr marL="47625" marR="47625" marT="47625" marB="47625">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extLst>
                  <a:ext uri="{0D108BD9-81ED-4DB2-BD59-A6C34878D82A}">
                    <a16:rowId xmlns:a16="http://schemas.microsoft.com/office/drawing/2014/main" xmlns="" val="10000"/>
                  </a:ext>
                </a:extLst>
              </a:tr>
            </a:tbl>
          </a:graphicData>
        </a:graphic>
      </p:graphicFrame>
    </p:spTree>
    <p:extLst>
      <p:ext uri="{BB962C8B-B14F-4D97-AF65-F5344CB8AC3E}">
        <p14:creationId xmlns:p14="http://schemas.microsoft.com/office/powerpoint/2010/main" val="3843471733"/>
      </p:ext>
    </p:extLst>
  </p:cSld>
  <p:clrMapOvr>
    <a:masterClrMapping/>
  </p:clrMapOvr>
  <p:transition spd="slow">
    <p:push dir="u"/>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pPr fontAlgn="t">
              <a:lnSpc>
                <a:spcPct val="100000"/>
              </a:lnSpc>
              <a:spcBef>
                <a:spcPts val="0"/>
              </a:spcBef>
            </a:pPr>
            <a:r>
              <a:rPr lang="en-US" sz="2800" b="1" dirty="0">
                <a:solidFill>
                  <a:srgbClr val="0000FF"/>
                </a:solidFill>
                <a:latin typeface="+mn-lt"/>
              </a:rPr>
              <a:t>public</a:t>
            </a:r>
            <a:r>
              <a:rPr lang="en-US" sz="2800" b="1" dirty="0">
                <a:solidFill>
                  <a:srgbClr val="000000"/>
                </a:solidFill>
                <a:latin typeface="+mn-lt"/>
              </a:rPr>
              <a:t> </a:t>
            </a:r>
            <a:r>
              <a:rPr lang="en-US" sz="2800" b="1" dirty="0">
                <a:solidFill>
                  <a:srgbClr val="0000FF"/>
                </a:solidFill>
                <a:latin typeface="+mn-lt"/>
              </a:rPr>
              <a:t>static</a:t>
            </a:r>
            <a:r>
              <a:rPr lang="en-US" sz="2800" b="1" dirty="0">
                <a:solidFill>
                  <a:srgbClr val="000000"/>
                </a:solidFill>
                <a:latin typeface="+mn-lt"/>
              </a:rPr>
              <a:t> </a:t>
            </a:r>
            <a:r>
              <a:rPr lang="en-US" sz="2800" b="1" dirty="0" err="1">
                <a:solidFill>
                  <a:srgbClr val="0000FF"/>
                </a:solidFill>
                <a:latin typeface="+mn-lt"/>
              </a:rPr>
              <a:t>int</a:t>
            </a:r>
            <a:r>
              <a:rPr lang="en-US" sz="2800" b="1" dirty="0">
                <a:solidFill>
                  <a:srgbClr val="000000"/>
                </a:solidFill>
                <a:latin typeface="+mn-lt"/>
              </a:rPr>
              <a:t> </a:t>
            </a:r>
            <a:r>
              <a:rPr lang="en-US" sz="2800" b="1" dirty="0" smtClean="0">
                <a:solidFill>
                  <a:srgbClr val="000000"/>
                </a:solidFill>
                <a:latin typeface="+mn-lt"/>
              </a:rPr>
              <a:t>Compare(</a:t>
            </a:r>
            <a:r>
              <a:rPr lang="en-US" sz="2800" b="1" dirty="0" smtClean="0">
                <a:solidFill>
                  <a:srgbClr val="0000FF"/>
                </a:solidFill>
                <a:latin typeface="+mn-lt"/>
              </a:rPr>
              <a:t>string</a:t>
            </a:r>
            <a:r>
              <a:rPr lang="en-US" sz="2800" b="1" dirty="0" smtClean="0">
                <a:solidFill>
                  <a:srgbClr val="000000"/>
                </a:solidFill>
                <a:latin typeface="+mn-lt"/>
              </a:rPr>
              <a:t> </a:t>
            </a:r>
            <a:r>
              <a:rPr lang="en-US" sz="2800" b="1" dirty="0" err="1">
                <a:solidFill>
                  <a:srgbClr val="000000"/>
                </a:solidFill>
                <a:latin typeface="+mn-lt"/>
              </a:rPr>
              <a:t>strA</a:t>
            </a:r>
            <a:r>
              <a:rPr lang="en-US" sz="2800" b="1" dirty="0">
                <a:solidFill>
                  <a:srgbClr val="000000"/>
                </a:solidFill>
                <a:latin typeface="+mn-lt"/>
              </a:rPr>
              <a:t>, </a:t>
            </a:r>
            <a:r>
              <a:rPr lang="en-US" sz="2800" b="1" dirty="0">
                <a:solidFill>
                  <a:srgbClr val="0000FF"/>
                </a:solidFill>
                <a:latin typeface="+mn-lt"/>
              </a:rPr>
              <a:t>string</a:t>
            </a:r>
            <a:r>
              <a:rPr lang="en-US" sz="2800" b="1" dirty="0">
                <a:solidFill>
                  <a:srgbClr val="000000"/>
                </a:solidFill>
                <a:latin typeface="+mn-lt"/>
              </a:rPr>
              <a:t> </a:t>
            </a:r>
            <a:r>
              <a:rPr lang="en-US" sz="2800" b="1" dirty="0" err="1" smtClean="0">
                <a:solidFill>
                  <a:srgbClr val="000000"/>
                </a:solidFill>
                <a:latin typeface="+mn-lt"/>
              </a:rPr>
              <a:t>strB,</a:t>
            </a:r>
            <a:r>
              <a:rPr lang="en-US" sz="2800" b="1" dirty="0" err="1" smtClean="0">
                <a:solidFill>
                  <a:srgbClr val="0000FF"/>
                </a:solidFill>
                <a:latin typeface="+mn-lt"/>
              </a:rPr>
              <a:t>bool</a:t>
            </a:r>
            <a:r>
              <a:rPr lang="en-US" sz="2800" b="1" dirty="0" smtClean="0">
                <a:solidFill>
                  <a:srgbClr val="000000"/>
                </a:solidFill>
                <a:latin typeface="+mn-lt"/>
              </a:rPr>
              <a:t> </a:t>
            </a:r>
            <a:r>
              <a:rPr lang="en-US" sz="2800" b="1" dirty="0" err="1">
                <a:solidFill>
                  <a:srgbClr val="000000"/>
                </a:solidFill>
                <a:latin typeface="+mn-lt"/>
              </a:rPr>
              <a:t>ignoreCase</a:t>
            </a:r>
            <a:r>
              <a:rPr lang="en-US" sz="2800" b="1" dirty="0">
                <a:solidFill>
                  <a:srgbClr val="000000"/>
                </a:solidFill>
                <a:latin typeface="+mn-lt"/>
              </a:rPr>
              <a:t> </a:t>
            </a:r>
            <a:r>
              <a:rPr lang="en-US" sz="2800" b="1" dirty="0" smtClean="0">
                <a:solidFill>
                  <a:srgbClr val="000000"/>
                </a:solidFill>
                <a:latin typeface="+mn-lt"/>
              </a:rPr>
              <a:t>)</a:t>
            </a:r>
          </a:p>
          <a:p>
            <a:pPr fontAlgn="t">
              <a:lnSpc>
                <a:spcPct val="100000"/>
              </a:lnSpc>
              <a:spcBef>
                <a:spcPts val="0"/>
              </a:spcBef>
            </a:pPr>
            <a:r>
              <a:rPr lang="en-US" sz="2800" b="1" dirty="0" smtClean="0">
                <a:solidFill>
                  <a:srgbClr val="000000"/>
                </a:solidFill>
                <a:latin typeface="+mn-lt"/>
              </a:rPr>
              <a:t>So </a:t>
            </a:r>
            <a:r>
              <a:rPr lang="en-US" sz="2800" b="1" dirty="0" err="1" smtClean="0">
                <a:solidFill>
                  <a:srgbClr val="000000"/>
                </a:solidFill>
                <a:latin typeface="+mn-lt"/>
              </a:rPr>
              <a:t>sánh</a:t>
            </a:r>
            <a:r>
              <a:rPr lang="en-US" sz="2800" b="1" dirty="0" smtClean="0">
                <a:solidFill>
                  <a:srgbClr val="000000"/>
                </a:solidFill>
                <a:latin typeface="+mn-lt"/>
              </a:rPr>
              <a:t> 2 </a:t>
            </a:r>
            <a:r>
              <a:rPr lang="en-US" sz="2800" b="1" dirty="0" err="1" smtClean="0">
                <a:solidFill>
                  <a:srgbClr val="000000"/>
                </a:solidFill>
                <a:latin typeface="+mn-lt"/>
              </a:rPr>
              <a:t>đối</a:t>
            </a:r>
            <a:r>
              <a:rPr lang="en-US" sz="2800" b="1" dirty="0" smtClean="0">
                <a:solidFill>
                  <a:srgbClr val="000000"/>
                </a:solidFill>
                <a:latin typeface="+mn-lt"/>
              </a:rPr>
              <a:t> </a:t>
            </a:r>
            <a:r>
              <a:rPr lang="en-US" sz="2800" b="1" dirty="0" err="1" smtClean="0">
                <a:solidFill>
                  <a:srgbClr val="000000"/>
                </a:solidFill>
                <a:latin typeface="+mn-lt"/>
              </a:rPr>
              <a:t>tượng</a:t>
            </a:r>
            <a:r>
              <a:rPr lang="en-US" sz="2800" b="1" dirty="0" smtClean="0">
                <a:solidFill>
                  <a:srgbClr val="000000"/>
                </a:solidFill>
                <a:latin typeface="+mn-lt"/>
              </a:rPr>
              <a:t> string </a:t>
            </a:r>
            <a:r>
              <a:rPr lang="en-US" sz="2800" b="1" dirty="0" err="1" smtClean="0">
                <a:solidFill>
                  <a:srgbClr val="000000"/>
                </a:solidFill>
                <a:latin typeface="+mn-lt"/>
              </a:rPr>
              <a:t>và</a:t>
            </a:r>
            <a:r>
              <a:rPr lang="en-US" sz="2800" b="1" dirty="0" smtClean="0">
                <a:solidFill>
                  <a:srgbClr val="000000"/>
                </a:solidFill>
                <a:latin typeface="+mn-lt"/>
              </a:rPr>
              <a:t> </a:t>
            </a:r>
            <a:r>
              <a:rPr lang="en-US" sz="2800" b="1" dirty="0" err="1" smtClean="0">
                <a:solidFill>
                  <a:srgbClr val="000000"/>
                </a:solidFill>
                <a:latin typeface="+mn-lt"/>
              </a:rPr>
              <a:t>tùy</a:t>
            </a:r>
            <a:r>
              <a:rPr lang="en-US" sz="2800" b="1" dirty="0" smtClean="0">
                <a:solidFill>
                  <a:srgbClr val="000000"/>
                </a:solidFill>
                <a:latin typeface="+mn-lt"/>
              </a:rPr>
              <a:t> </a:t>
            </a:r>
            <a:r>
              <a:rPr lang="en-US" sz="2800" b="1" dirty="0" err="1" smtClean="0">
                <a:solidFill>
                  <a:srgbClr val="000000"/>
                </a:solidFill>
                <a:latin typeface="+mn-lt"/>
              </a:rPr>
              <a:t>thuộc</a:t>
            </a:r>
            <a:r>
              <a:rPr lang="en-US" sz="2800" b="1" dirty="0" smtClean="0">
                <a:solidFill>
                  <a:srgbClr val="000000"/>
                </a:solidFill>
                <a:latin typeface="+mn-lt"/>
              </a:rPr>
              <a:t> </a:t>
            </a:r>
            <a:r>
              <a:rPr lang="en-US" sz="2800" b="1" dirty="0" err="1" smtClean="0">
                <a:solidFill>
                  <a:srgbClr val="000000"/>
                </a:solidFill>
                <a:latin typeface="+mn-lt"/>
              </a:rPr>
              <a:t>có</a:t>
            </a:r>
            <a:r>
              <a:rPr lang="en-US" sz="2800" b="1" dirty="0" smtClean="0">
                <a:solidFill>
                  <a:srgbClr val="000000"/>
                </a:solidFill>
                <a:latin typeface="+mn-lt"/>
              </a:rPr>
              <a:t> </a:t>
            </a:r>
            <a:r>
              <a:rPr lang="en-US" sz="2800" b="1" dirty="0" err="1" smtClean="0">
                <a:solidFill>
                  <a:srgbClr val="000000"/>
                </a:solidFill>
                <a:latin typeface="+mn-lt"/>
              </a:rPr>
              <a:t>phân</a:t>
            </a:r>
            <a:r>
              <a:rPr lang="en-US" sz="2800" b="1" dirty="0" smtClean="0">
                <a:solidFill>
                  <a:srgbClr val="000000"/>
                </a:solidFill>
                <a:latin typeface="+mn-lt"/>
              </a:rPr>
              <a:t> </a:t>
            </a:r>
            <a:r>
              <a:rPr lang="en-US" sz="2800" b="1" dirty="0" err="1" smtClean="0">
                <a:solidFill>
                  <a:srgbClr val="000000"/>
                </a:solidFill>
                <a:latin typeface="+mn-lt"/>
              </a:rPr>
              <a:t>biệt</a:t>
            </a:r>
            <a:r>
              <a:rPr lang="en-US" sz="2800" b="1" dirty="0" smtClean="0">
                <a:solidFill>
                  <a:srgbClr val="000000"/>
                </a:solidFill>
                <a:latin typeface="+mn-lt"/>
              </a:rPr>
              <a:t> </a:t>
            </a:r>
            <a:r>
              <a:rPr lang="en-US" sz="2800" b="1" dirty="0" err="1" smtClean="0">
                <a:solidFill>
                  <a:srgbClr val="000000"/>
                </a:solidFill>
                <a:latin typeface="+mn-lt"/>
              </a:rPr>
              <a:t>chữ</a:t>
            </a:r>
            <a:r>
              <a:rPr lang="en-US" sz="2800" b="1" dirty="0" smtClean="0">
                <a:solidFill>
                  <a:srgbClr val="000000"/>
                </a:solidFill>
                <a:latin typeface="+mn-lt"/>
              </a:rPr>
              <a:t> </a:t>
            </a:r>
            <a:r>
              <a:rPr lang="en-US" sz="2800" b="1" dirty="0" err="1" smtClean="0">
                <a:solidFill>
                  <a:srgbClr val="000000"/>
                </a:solidFill>
                <a:latin typeface="+mn-lt"/>
              </a:rPr>
              <a:t>Hoa</a:t>
            </a:r>
            <a:r>
              <a:rPr lang="en-US" sz="2800" b="1" dirty="0" smtClean="0">
                <a:solidFill>
                  <a:srgbClr val="000000"/>
                </a:solidFill>
                <a:latin typeface="+mn-lt"/>
              </a:rPr>
              <a:t> </a:t>
            </a:r>
            <a:r>
              <a:rPr lang="en-US" sz="2800" b="1" dirty="0" err="1" smtClean="0">
                <a:solidFill>
                  <a:srgbClr val="000000"/>
                </a:solidFill>
                <a:latin typeface="+mn-lt"/>
              </a:rPr>
              <a:t>và</a:t>
            </a:r>
            <a:r>
              <a:rPr lang="en-US" sz="2800" b="1" dirty="0" smtClean="0">
                <a:solidFill>
                  <a:srgbClr val="000000"/>
                </a:solidFill>
                <a:latin typeface="+mn-lt"/>
              </a:rPr>
              <a:t> </a:t>
            </a:r>
            <a:r>
              <a:rPr lang="en-US" sz="2800" b="1" dirty="0" err="1" smtClean="0">
                <a:solidFill>
                  <a:srgbClr val="000000"/>
                </a:solidFill>
                <a:latin typeface="+mn-lt"/>
              </a:rPr>
              <a:t>chữ</a:t>
            </a:r>
            <a:r>
              <a:rPr lang="en-US" sz="2800" b="1" dirty="0" smtClean="0">
                <a:solidFill>
                  <a:srgbClr val="000000"/>
                </a:solidFill>
                <a:latin typeface="+mn-lt"/>
              </a:rPr>
              <a:t> </a:t>
            </a:r>
            <a:r>
              <a:rPr lang="en-US" sz="2800" b="1" dirty="0" err="1" smtClean="0">
                <a:solidFill>
                  <a:srgbClr val="000000"/>
                </a:solidFill>
                <a:latin typeface="+mn-lt"/>
              </a:rPr>
              <a:t>thường</a:t>
            </a:r>
            <a:r>
              <a:rPr lang="en-US" sz="2800" b="1" dirty="0" smtClean="0">
                <a:solidFill>
                  <a:srgbClr val="000000"/>
                </a:solidFill>
                <a:latin typeface="+mn-lt"/>
              </a:rPr>
              <a:t>.</a:t>
            </a:r>
          </a:p>
          <a:p>
            <a:pPr fontAlgn="t">
              <a:lnSpc>
                <a:spcPct val="100000"/>
              </a:lnSpc>
              <a:spcBef>
                <a:spcPts val="0"/>
              </a:spcBef>
            </a:pPr>
            <a:r>
              <a:rPr lang="en-US" sz="2800" b="1" dirty="0" err="1" smtClean="0">
                <a:solidFill>
                  <a:srgbClr val="000000"/>
                </a:solidFill>
                <a:latin typeface="+mn-lt"/>
              </a:rPr>
              <a:t>Ví</a:t>
            </a:r>
            <a:r>
              <a:rPr lang="en-US" sz="2800" b="1" dirty="0" smtClean="0">
                <a:solidFill>
                  <a:srgbClr val="000000"/>
                </a:solidFill>
                <a:latin typeface="+mn-lt"/>
              </a:rPr>
              <a:t> </a:t>
            </a:r>
            <a:r>
              <a:rPr lang="en-US" sz="2800" b="1" dirty="0" err="1" smtClean="0">
                <a:solidFill>
                  <a:srgbClr val="000000"/>
                </a:solidFill>
                <a:latin typeface="+mn-lt"/>
              </a:rPr>
              <a:t>dụ</a:t>
            </a:r>
            <a:endParaRPr lang="en-US" sz="2800" b="1" dirty="0" smtClean="0">
              <a:solidFill>
                <a:srgbClr val="000000"/>
              </a:solidFill>
              <a:latin typeface="+mn-lt"/>
            </a:endParaRPr>
          </a:p>
          <a:p>
            <a:pPr marL="0" indent="0">
              <a:lnSpc>
                <a:spcPct val="100000"/>
              </a:lnSpc>
              <a:spcBef>
                <a:spcPts val="0"/>
              </a:spcBef>
              <a:buNone/>
            </a:pPr>
            <a:r>
              <a:rPr lang="en-US" sz="2800" dirty="0" err="1">
                <a:solidFill>
                  <a:srgbClr val="0000FF"/>
                </a:solidFill>
                <a:latin typeface="+mn-lt"/>
              </a:rPr>
              <a:t>int</a:t>
            </a:r>
            <a:r>
              <a:rPr lang="en-US" sz="2800" dirty="0">
                <a:solidFill>
                  <a:prstClr val="black"/>
                </a:solidFill>
                <a:latin typeface="+mn-lt"/>
              </a:rPr>
              <a:t> </a:t>
            </a:r>
            <a:r>
              <a:rPr lang="en-US" sz="2800" dirty="0" err="1" smtClean="0">
                <a:solidFill>
                  <a:prstClr val="black"/>
                </a:solidFill>
                <a:latin typeface="+mn-lt"/>
              </a:rPr>
              <a:t>nKq</a:t>
            </a:r>
            <a:r>
              <a:rPr lang="en-US" sz="2800" dirty="0" smtClean="0">
                <a:solidFill>
                  <a:prstClr val="black"/>
                </a:solidFill>
                <a:latin typeface="+mn-lt"/>
              </a:rPr>
              <a:t> </a:t>
            </a:r>
            <a:r>
              <a:rPr lang="en-US" sz="2800" dirty="0">
                <a:solidFill>
                  <a:prstClr val="black"/>
                </a:solidFill>
                <a:latin typeface="+mn-lt"/>
              </a:rPr>
              <a:t>= </a:t>
            </a:r>
            <a:r>
              <a:rPr lang="en-US" sz="2800" dirty="0" err="1" smtClean="0">
                <a:solidFill>
                  <a:srgbClr val="0000FF"/>
                </a:solidFill>
                <a:latin typeface="+mn-lt"/>
              </a:rPr>
              <a:t>string</a:t>
            </a:r>
            <a:r>
              <a:rPr lang="en-US" sz="2800" dirty="0" err="1" smtClean="0">
                <a:solidFill>
                  <a:prstClr val="black"/>
                </a:solidFill>
                <a:latin typeface="+mn-lt"/>
              </a:rPr>
              <a:t>.Compare</a:t>
            </a:r>
            <a:r>
              <a:rPr lang="en-US" sz="2800" dirty="0" smtClean="0">
                <a:solidFill>
                  <a:prstClr val="black"/>
                </a:solidFill>
                <a:latin typeface="+mn-lt"/>
              </a:rPr>
              <a:t>(</a:t>
            </a:r>
            <a:r>
              <a:rPr lang="en-US" sz="2800" dirty="0" smtClean="0">
                <a:solidFill>
                  <a:srgbClr val="A31515"/>
                </a:solidFill>
                <a:latin typeface="+mn-lt"/>
              </a:rPr>
              <a:t>“</a:t>
            </a:r>
            <a:r>
              <a:rPr lang="en-US" sz="2800" dirty="0">
                <a:solidFill>
                  <a:srgbClr val="A31515"/>
                </a:solidFill>
                <a:latin typeface="+mn-lt"/>
              </a:rPr>
              <a:t>A"</a:t>
            </a:r>
            <a:r>
              <a:rPr lang="en-US" sz="2800" dirty="0">
                <a:solidFill>
                  <a:prstClr val="black"/>
                </a:solidFill>
                <a:latin typeface="+mn-lt"/>
              </a:rPr>
              <a:t>, </a:t>
            </a:r>
            <a:r>
              <a:rPr lang="en-US" sz="2800" dirty="0">
                <a:solidFill>
                  <a:srgbClr val="A31515"/>
                </a:solidFill>
                <a:latin typeface="+mn-lt"/>
              </a:rPr>
              <a:t>“</a:t>
            </a:r>
            <a:r>
              <a:rPr lang="en-US" sz="2800" dirty="0" err="1">
                <a:solidFill>
                  <a:srgbClr val="A31515"/>
                </a:solidFill>
                <a:latin typeface="+mn-lt"/>
              </a:rPr>
              <a:t>a”,</a:t>
            </a:r>
            <a:r>
              <a:rPr lang="en-US" sz="2800" dirty="0" err="1">
                <a:solidFill>
                  <a:srgbClr val="0000FF"/>
                </a:solidFill>
                <a:latin typeface="+mn-lt"/>
              </a:rPr>
              <a:t>true</a:t>
            </a:r>
            <a:r>
              <a:rPr lang="en-US" sz="2800" dirty="0">
                <a:solidFill>
                  <a:prstClr val="black"/>
                </a:solidFill>
                <a:latin typeface="+mn-lt"/>
              </a:rPr>
              <a:t>);</a:t>
            </a:r>
            <a:r>
              <a:rPr lang="en-US" sz="2800" dirty="0">
                <a:solidFill>
                  <a:prstClr val="black"/>
                </a:solidFill>
                <a:latin typeface="+mn-lt"/>
                <a:sym typeface="Wingdings" pitchFamily="2" charset="2"/>
              </a:rPr>
              <a:t></a:t>
            </a:r>
            <a:r>
              <a:rPr lang="en-US" sz="2800" dirty="0" err="1" smtClean="0">
                <a:solidFill>
                  <a:prstClr val="black"/>
                </a:solidFill>
                <a:latin typeface="+mn-lt"/>
                <a:sym typeface="Wingdings" pitchFamily="2" charset="2"/>
              </a:rPr>
              <a:t>nKq</a:t>
            </a:r>
            <a:r>
              <a:rPr lang="en-US" sz="2800" dirty="0" smtClean="0">
                <a:solidFill>
                  <a:prstClr val="black"/>
                </a:solidFill>
                <a:latin typeface="+mn-lt"/>
                <a:sym typeface="Wingdings" pitchFamily="2" charset="2"/>
              </a:rPr>
              <a:t>=</a:t>
            </a:r>
            <a:r>
              <a:rPr lang="en-US" sz="2800" dirty="0" smtClean="0">
                <a:solidFill>
                  <a:srgbClr val="FF0000"/>
                </a:solidFill>
                <a:latin typeface="+mn-lt"/>
                <a:sym typeface="Wingdings" pitchFamily="2" charset="2"/>
              </a:rPr>
              <a:t>0</a:t>
            </a:r>
            <a:endParaRPr lang="en-US" sz="2800" dirty="0">
              <a:solidFill>
                <a:srgbClr val="FF0000"/>
              </a:solidFill>
              <a:latin typeface="+mn-lt"/>
              <a:sym typeface="Wingdings" pitchFamily="2" charset="2"/>
            </a:endParaRPr>
          </a:p>
          <a:p>
            <a:pPr marL="0" indent="0">
              <a:lnSpc>
                <a:spcPct val="100000"/>
              </a:lnSpc>
              <a:spcBef>
                <a:spcPts val="0"/>
              </a:spcBef>
              <a:buNone/>
            </a:pPr>
            <a:r>
              <a:rPr lang="en-US" sz="2800" dirty="0" err="1" smtClean="0">
                <a:solidFill>
                  <a:srgbClr val="0000FF"/>
                </a:solidFill>
                <a:latin typeface="+mn-lt"/>
              </a:rPr>
              <a:t>int</a:t>
            </a:r>
            <a:r>
              <a:rPr lang="en-US" sz="2800" dirty="0" smtClean="0">
                <a:solidFill>
                  <a:prstClr val="black"/>
                </a:solidFill>
                <a:latin typeface="+mn-lt"/>
              </a:rPr>
              <a:t> </a:t>
            </a:r>
            <a:r>
              <a:rPr lang="en-US" sz="2800" dirty="0" err="1" smtClean="0">
                <a:solidFill>
                  <a:prstClr val="black"/>
                </a:solidFill>
                <a:latin typeface="+mn-lt"/>
              </a:rPr>
              <a:t>nKq</a:t>
            </a:r>
            <a:r>
              <a:rPr lang="en-US" sz="2800" dirty="0" smtClean="0">
                <a:solidFill>
                  <a:prstClr val="black"/>
                </a:solidFill>
                <a:latin typeface="+mn-lt"/>
              </a:rPr>
              <a:t> </a:t>
            </a:r>
            <a:r>
              <a:rPr lang="en-US" sz="2800" dirty="0">
                <a:solidFill>
                  <a:prstClr val="black"/>
                </a:solidFill>
                <a:latin typeface="+mn-lt"/>
              </a:rPr>
              <a:t>= </a:t>
            </a:r>
            <a:r>
              <a:rPr lang="en-US" sz="2800" dirty="0" err="1" smtClean="0">
                <a:solidFill>
                  <a:srgbClr val="0000FF"/>
                </a:solidFill>
                <a:latin typeface="+mn-lt"/>
              </a:rPr>
              <a:t>string</a:t>
            </a:r>
            <a:r>
              <a:rPr lang="en-US" sz="2800" dirty="0" err="1" smtClean="0">
                <a:solidFill>
                  <a:prstClr val="black"/>
                </a:solidFill>
                <a:latin typeface="+mn-lt"/>
              </a:rPr>
              <a:t>.Compare</a:t>
            </a:r>
            <a:r>
              <a:rPr lang="en-US" sz="2800" dirty="0" smtClean="0">
                <a:solidFill>
                  <a:prstClr val="black"/>
                </a:solidFill>
                <a:latin typeface="+mn-lt"/>
              </a:rPr>
              <a:t>(</a:t>
            </a:r>
            <a:r>
              <a:rPr lang="en-US" sz="2800" dirty="0" smtClean="0">
                <a:solidFill>
                  <a:srgbClr val="A31515"/>
                </a:solidFill>
                <a:latin typeface="+mn-lt"/>
              </a:rPr>
              <a:t>“</a:t>
            </a:r>
            <a:r>
              <a:rPr lang="en-US" sz="2800" dirty="0">
                <a:solidFill>
                  <a:srgbClr val="A31515"/>
                </a:solidFill>
                <a:latin typeface="+mn-lt"/>
              </a:rPr>
              <a:t>a"</a:t>
            </a:r>
            <a:r>
              <a:rPr lang="en-US" sz="2800" dirty="0">
                <a:solidFill>
                  <a:prstClr val="black"/>
                </a:solidFill>
                <a:latin typeface="+mn-lt"/>
              </a:rPr>
              <a:t>, </a:t>
            </a:r>
            <a:r>
              <a:rPr lang="en-US" sz="2800" dirty="0">
                <a:solidFill>
                  <a:srgbClr val="A31515"/>
                </a:solidFill>
                <a:latin typeface="+mn-lt"/>
              </a:rPr>
              <a:t>“</a:t>
            </a:r>
            <a:r>
              <a:rPr lang="en-US" sz="2800" dirty="0" err="1">
                <a:solidFill>
                  <a:srgbClr val="A31515"/>
                </a:solidFill>
                <a:latin typeface="+mn-lt"/>
              </a:rPr>
              <a:t>A”,</a:t>
            </a:r>
            <a:r>
              <a:rPr lang="en-US" sz="2800" dirty="0" err="1">
                <a:solidFill>
                  <a:srgbClr val="0000FF"/>
                </a:solidFill>
                <a:latin typeface="+mn-lt"/>
              </a:rPr>
              <a:t>false</a:t>
            </a:r>
            <a:r>
              <a:rPr lang="en-US" sz="2800" dirty="0">
                <a:solidFill>
                  <a:prstClr val="black"/>
                </a:solidFill>
                <a:latin typeface="+mn-lt"/>
              </a:rPr>
              <a:t>);</a:t>
            </a:r>
            <a:r>
              <a:rPr lang="en-US" sz="2800" dirty="0">
                <a:solidFill>
                  <a:prstClr val="black"/>
                </a:solidFill>
                <a:latin typeface="+mn-lt"/>
                <a:sym typeface="Wingdings" pitchFamily="2" charset="2"/>
              </a:rPr>
              <a:t></a:t>
            </a:r>
            <a:r>
              <a:rPr lang="en-US" sz="2800" dirty="0" err="1" smtClean="0">
                <a:solidFill>
                  <a:prstClr val="black"/>
                </a:solidFill>
                <a:latin typeface="+mn-lt"/>
                <a:sym typeface="Wingdings" pitchFamily="2" charset="2"/>
              </a:rPr>
              <a:t>nKq</a:t>
            </a:r>
            <a:r>
              <a:rPr lang="en-US" sz="2800" dirty="0" smtClean="0">
                <a:solidFill>
                  <a:prstClr val="black"/>
                </a:solidFill>
                <a:latin typeface="+mn-lt"/>
                <a:sym typeface="Wingdings" pitchFamily="2" charset="2"/>
              </a:rPr>
              <a:t>=</a:t>
            </a:r>
            <a:r>
              <a:rPr lang="en-US" sz="2800" dirty="0" smtClean="0">
                <a:solidFill>
                  <a:srgbClr val="FF0000"/>
                </a:solidFill>
                <a:latin typeface="+mn-lt"/>
                <a:sym typeface="Wingdings" pitchFamily="2" charset="2"/>
              </a:rPr>
              <a:t>-</a:t>
            </a:r>
            <a:r>
              <a:rPr lang="en-US" sz="2800" dirty="0">
                <a:solidFill>
                  <a:srgbClr val="FF0000"/>
                </a:solidFill>
                <a:latin typeface="+mn-lt"/>
                <a:sym typeface="Wingdings" pitchFamily="2" charset="2"/>
              </a:rPr>
              <a:t>1</a:t>
            </a:r>
          </a:p>
          <a:p>
            <a:pPr marL="0" indent="0">
              <a:lnSpc>
                <a:spcPct val="100000"/>
              </a:lnSpc>
              <a:spcBef>
                <a:spcPts val="0"/>
              </a:spcBef>
              <a:buNone/>
            </a:pPr>
            <a:r>
              <a:rPr lang="en-US" sz="2800" dirty="0" err="1" smtClean="0">
                <a:solidFill>
                  <a:srgbClr val="0000FF"/>
                </a:solidFill>
                <a:latin typeface="+mn-lt"/>
              </a:rPr>
              <a:t>int</a:t>
            </a:r>
            <a:r>
              <a:rPr lang="en-US" sz="2800" dirty="0" smtClean="0">
                <a:solidFill>
                  <a:prstClr val="black"/>
                </a:solidFill>
                <a:latin typeface="+mn-lt"/>
              </a:rPr>
              <a:t> </a:t>
            </a:r>
            <a:r>
              <a:rPr lang="en-US" sz="2800" dirty="0" err="1" smtClean="0">
                <a:solidFill>
                  <a:prstClr val="black"/>
                </a:solidFill>
                <a:latin typeface="+mn-lt"/>
              </a:rPr>
              <a:t>nKq</a:t>
            </a:r>
            <a:r>
              <a:rPr lang="en-US" sz="2800" dirty="0" smtClean="0">
                <a:solidFill>
                  <a:prstClr val="black"/>
                </a:solidFill>
                <a:latin typeface="+mn-lt"/>
              </a:rPr>
              <a:t> </a:t>
            </a:r>
            <a:r>
              <a:rPr lang="en-US" sz="2800" dirty="0">
                <a:solidFill>
                  <a:prstClr val="black"/>
                </a:solidFill>
                <a:latin typeface="+mn-lt"/>
              </a:rPr>
              <a:t>= </a:t>
            </a:r>
            <a:r>
              <a:rPr lang="en-US" sz="2800" dirty="0" err="1" smtClean="0">
                <a:solidFill>
                  <a:srgbClr val="0000FF"/>
                </a:solidFill>
                <a:latin typeface="+mn-lt"/>
              </a:rPr>
              <a:t>string</a:t>
            </a:r>
            <a:r>
              <a:rPr lang="en-US" sz="2800" dirty="0" err="1" smtClean="0">
                <a:solidFill>
                  <a:prstClr val="black"/>
                </a:solidFill>
                <a:latin typeface="+mn-lt"/>
              </a:rPr>
              <a:t>.Compare</a:t>
            </a:r>
            <a:r>
              <a:rPr lang="en-US" sz="2800" dirty="0" smtClean="0">
                <a:solidFill>
                  <a:prstClr val="black"/>
                </a:solidFill>
                <a:latin typeface="+mn-lt"/>
              </a:rPr>
              <a:t>(</a:t>
            </a:r>
            <a:r>
              <a:rPr lang="en-US" sz="2800" dirty="0" smtClean="0">
                <a:solidFill>
                  <a:srgbClr val="A31515"/>
                </a:solidFill>
                <a:latin typeface="+mn-lt"/>
              </a:rPr>
              <a:t>“</a:t>
            </a:r>
            <a:r>
              <a:rPr lang="en-US" sz="2800" dirty="0">
                <a:solidFill>
                  <a:srgbClr val="A31515"/>
                </a:solidFill>
                <a:latin typeface="+mn-lt"/>
              </a:rPr>
              <a:t>A"</a:t>
            </a:r>
            <a:r>
              <a:rPr lang="en-US" sz="2800" dirty="0">
                <a:solidFill>
                  <a:prstClr val="black"/>
                </a:solidFill>
                <a:latin typeface="+mn-lt"/>
              </a:rPr>
              <a:t>, </a:t>
            </a:r>
            <a:r>
              <a:rPr lang="en-US" sz="2800" dirty="0">
                <a:solidFill>
                  <a:srgbClr val="A31515"/>
                </a:solidFill>
                <a:latin typeface="+mn-lt"/>
              </a:rPr>
              <a:t>“</a:t>
            </a:r>
            <a:r>
              <a:rPr lang="en-US" sz="2800" dirty="0" err="1">
                <a:solidFill>
                  <a:srgbClr val="A31515"/>
                </a:solidFill>
                <a:latin typeface="+mn-lt"/>
              </a:rPr>
              <a:t>a”,</a:t>
            </a:r>
            <a:r>
              <a:rPr lang="en-US" sz="2800" dirty="0" err="1">
                <a:solidFill>
                  <a:srgbClr val="0000FF"/>
                </a:solidFill>
                <a:latin typeface="+mn-lt"/>
              </a:rPr>
              <a:t>false</a:t>
            </a:r>
            <a:r>
              <a:rPr lang="en-US" sz="2800" dirty="0">
                <a:solidFill>
                  <a:prstClr val="black"/>
                </a:solidFill>
                <a:latin typeface="+mn-lt"/>
              </a:rPr>
              <a:t>);</a:t>
            </a:r>
            <a:r>
              <a:rPr lang="en-US" sz="2800" dirty="0">
                <a:solidFill>
                  <a:prstClr val="black"/>
                </a:solidFill>
                <a:latin typeface="+mn-lt"/>
                <a:sym typeface="Wingdings" pitchFamily="2" charset="2"/>
              </a:rPr>
              <a:t></a:t>
            </a:r>
            <a:r>
              <a:rPr lang="en-US" sz="2800" dirty="0" err="1" smtClean="0">
                <a:solidFill>
                  <a:prstClr val="black"/>
                </a:solidFill>
                <a:latin typeface="+mn-lt"/>
                <a:sym typeface="Wingdings" pitchFamily="2" charset="2"/>
              </a:rPr>
              <a:t>nKq</a:t>
            </a:r>
            <a:r>
              <a:rPr lang="en-US" sz="2800" dirty="0" smtClean="0">
                <a:solidFill>
                  <a:prstClr val="black"/>
                </a:solidFill>
                <a:latin typeface="+mn-lt"/>
                <a:sym typeface="Wingdings" pitchFamily="2" charset="2"/>
              </a:rPr>
              <a:t>=</a:t>
            </a:r>
            <a:r>
              <a:rPr lang="en-US" sz="2800" dirty="0" smtClean="0">
                <a:solidFill>
                  <a:srgbClr val="FF0000"/>
                </a:solidFill>
                <a:latin typeface="+mn-lt"/>
                <a:sym typeface="Wingdings" pitchFamily="2" charset="2"/>
              </a:rPr>
              <a:t>1</a:t>
            </a:r>
            <a:endParaRPr lang="en-US" sz="2800" dirty="0">
              <a:solidFill>
                <a:prstClr val="black"/>
              </a:solidFill>
              <a:latin typeface="+mn-lt"/>
            </a:endParaRPr>
          </a:p>
          <a:p>
            <a:pPr marL="0" indent="0" fontAlgn="t">
              <a:lnSpc>
                <a:spcPct val="100000"/>
              </a:lnSpc>
              <a:spcBef>
                <a:spcPts val="0"/>
              </a:spcBef>
              <a:buNone/>
            </a:pPr>
            <a:endParaRPr lang="en-US" sz="2800" dirty="0">
              <a:latin typeface="+mn-lt"/>
            </a:endParaRPr>
          </a:p>
        </p:txBody>
      </p:sp>
      <p:sp>
        <p:nvSpPr>
          <p:cNvPr id="3" name="Date Placeholder 2"/>
          <p:cNvSpPr>
            <a:spLocks noGrp="1"/>
          </p:cNvSpPr>
          <p:nvPr>
            <p:ph type="dt" sz="half" idx="10"/>
          </p:nvPr>
        </p:nvSpPr>
        <p:spPr/>
        <p:txBody>
          <a:bodyPr/>
          <a:lstStyle/>
          <a:p>
            <a:pPr>
              <a:defRPr/>
            </a:pPr>
            <a:fld id="{D214AD77-C3FC-4AA1-9B95-4BDD5967A7CD}" type="datetime1">
              <a:rPr lang="en-US" altLang="en-US" smtClean="0"/>
              <a:t>10/3/2018</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Nền tảng C# cơ bản</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71</a:t>
            </a:fld>
            <a:endParaRPr lang="en-US" altLang="en-US"/>
          </a:p>
        </p:txBody>
      </p:sp>
      <p:sp>
        <p:nvSpPr>
          <p:cNvPr id="6" name="Title 5"/>
          <p:cNvSpPr>
            <a:spLocks noGrp="1"/>
          </p:cNvSpPr>
          <p:nvPr>
            <p:ph type="title"/>
          </p:nvPr>
        </p:nvSpPr>
        <p:spPr/>
        <p:txBody>
          <a:bodyPr/>
          <a:lstStyle/>
          <a:p>
            <a:r>
              <a:rPr lang="en-US" smtClean="0"/>
              <a:t>String Method</a:t>
            </a:r>
            <a:endParaRPr lang="en-US"/>
          </a:p>
        </p:txBody>
      </p:sp>
    </p:spTree>
    <p:extLst>
      <p:ext uri="{BB962C8B-B14F-4D97-AF65-F5344CB8AC3E}">
        <p14:creationId xmlns:p14="http://schemas.microsoft.com/office/powerpoint/2010/main" val="81765519"/>
      </p:ext>
    </p:extLst>
  </p:cSld>
  <p:clrMapOvr>
    <a:masterClrMapping/>
  </p:clrMapOvr>
  <p:transition spd="slow">
    <p:push dir="u"/>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762000"/>
            <a:ext cx="7886700" cy="4381501"/>
          </a:xfrm>
        </p:spPr>
        <p:txBody>
          <a:bodyPr>
            <a:noAutofit/>
          </a:bodyPr>
          <a:lstStyle/>
          <a:p>
            <a:pPr>
              <a:lnSpc>
                <a:spcPct val="100000"/>
              </a:lnSpc>
            </a:pPr>
            <a:r>
              <a:rPr lang="en-US" sz="2800" b="1">
                <a:solidFill>
                  <a:srgbClr val="0000FF"/>
                </a:solidFill>
                <a:latin typeface="+mn-lt"/>
              </a:rPr>
              <a:t>public</a:t>
            </a:r>
            <a:r>
              <a:rPr lang="en-US" sz="2800" b="1">
                <a:solidFill>
                  <a:srgbClr val="000000"/>
                </a:solidFill>
                <a:latin typeface="+mn-lt"/>
              </a:rPr>
              <a:t> </a:t>
            </a:r>
            <a:r>
              <a:rPr lang="en-US" sz="2800" b="1">
                <a:solidFill>
                  <a:srgbClr val="0000FF"/>
                </a:solidFill>
                <a:latin typeface="+mn-lt"/>
              </a:rPr>
              <a:t>int</a:t>
            </a:r>
            <a:r>
              <a:rPr lang="en-US" sz="2800" b="1">
                <a:solidFill>
                  <a:srgbClr val="000000"/>
                </a:solidFill>
                <a:latin typeface="+mn-lt"/>
              </a:rPr>
              <a:t> CompareTo( </a:t>
            </a:r>
            <a:r>
              <a:rPr lang="en-US" sz="2800" b="1">
                <a:solidFill>
                  <a:srgbClr val="0000FF"/>
                </a:solidFill>
                <a:latin typeface="+mn-lt"/>
              </a:rPr>
              <a:t>string</a:t>
            </a:r>
            <a:r>
              <a:rPr lang="en-US" sz="2800" b="1">
                <a:solidFill>
                  <a:srgbClr val="000000"/>
                </a:solidFill>
                <a:latin typeface="+mn-lt"/>
              </a:rPr>
              <a:t> strB )</a:t>
            </a:r>
            <a:endParaRPr lang="en-US" sz="2800" b="1">
              <a:solidFill>
                <a:srgbClr val="002060"/>
              </a:solidFill>
              <a:latin typeface="+mn-lt"/>
            </a:endParaRPr>
          </a:p>
          <a:p>
            <a:pPr>
              <a:lnSpc>
                <a:spcPct val="100000"/>
              </a:lnSpc>
            </a:pPr>
            <a:r>
              <a:rPr lang="en-US" sz="2800" smtClean="0">
                <a:latin typeface="+mn-lt"/>
              </a:rPr>
              <a:t>So sánh một đối tương string với đối tượng string được chỉ định, kết quả trả về là một số nguyên: 0,1,-1</a:t>
            </a:r>
          </a:p>
          <a:p>
            <a:pPr>
              <a:lnSpc>
                <a:spcPct val="100000"/>
              </a:lnSpc>
            </a:pPr>
            <a:r>
              <a:rPr lang="en-US" sz="2800" smtClean="0">
                <a:latin typeface="+mn-lt"/>
              </a:rPr>
              <a:t>Ví dụ:</a:t>
            </a:r>
          </a:p>
          <a:p>
            <a:pPr marL="914400" lvl="2" indent="0">
              <a:lnSpc>
                <a:spcPct val="100000"/>
              </a:lnSpc>
              <a:buNone/>
            </a:pPr>
            <a:r>
              <a:rPr lang="en-US" sz="2800" smtClean="0">
                <a:latin typeface="+mn-lt"/>
              </a:rPr>
              <a:t>string strA=“A”;</a:t>
            </a:r>
          </a:p>
          <a:p>
            <a:pPr marL="914400" lvl="2" indent="0">
              <a:lnSpc>
                <a:spcPct val="100000"/>
              </a:lnSpc>
              <a:buNone/>
            </a:pPr>
            <a:r>
              <a:rPr lang="en-US" sz="2800">
                <a:latin typeface="+mn-lt"/>
              </a:rPr>
              <a:t>s</a:t>
            </a:r>
            <a:r>
              <a:rPr lang="en-US" sz="2800" smtClean="0">
                <a:latin typeface="+mn-lt"/>
              </a:rPr>
              <a:t>tring strB = “B”;</a:t>
            </a:r>
          </a:p>
          <a:p>
            <a:pPr marL="914400" lvl="2" indent="0">
              <a:lnSpc>
                <a:spcPct val="100000"/>
              </a:lnSpc>
              <a:buNone/>
            </a:pPr>
            <a:r>
              <a:rPr lang="en-US" sz="2800">
                <a:latin typeface="+mn-lt"/>
              </a:rPr>
              <a:t>i</a:t>
            </a:r>
            <a:r>
              <a:rPr lang="en-US" sz="2800" smtClean="0">
                <a:latin typeface="+mn-lt"/>
              </a:rPr>
              <a:t>nt nKq= strA.CompareTo(strB);</a:t>
            </a:r>
          </a:p>
          <a:p>
            <a:pPr marL="914400" lvl="2" indent="0">
              <a:lnSpc>
                <a:spcPct val="100000"/>
              </a:lnSpc>
              <a:buNone/>
            </a:pPr>
            <a:r>
              <a:rPr lang="en-US" sz="2800" smtClean="0">
                <a:latin typeface="+mn-lt"/>
              </a:rPr>
              <a:t>nKq=-1</a:t>
            </a:r>
            <a:endParaRPr lang="en-US" sz="2800">
              <a:latin typeface="+mn-lt"/>
            </a:endParaRPr>
          </a:p>
        </p:txBody>
      </p:sp>
      <p:sp>
        <p:nvSpPr>
          <p:cNvPr id="3" name="Date Placeholder 2"/>
          <p:cNvSpPr>
            <a:spLocks noGrp="1"/>
          </p:cNvSpPr>
          <p:nvPr>
            <p:ph type="dt" sz="half" idx="10"/>
          </p:nvPr>
        </p:nvSpPr>
        <p:spPr/>
        <p:txBody>
          <a:bodyPr/>
          <a:lstStyle/>
          <a:p>
            <a:pPr>
              <a:defRPr/>
            </a:pPr>
            <a:fld id="{E11D5C42-D7F7-430A-BD7F-ADA63F887C58}" type="datetime1">
              <a:rPr lang="en-US" altLang="en-US" smtClean="0"/>
              <a:t>10/3/2018</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Nền tảng C# cơ bản</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72</a:t>
            </a:fld>
            <a:endParaRPr lang="en-US" altLang="en-US"/>
          </a:p>
        </p:txBody>
      </p:sp>
      <p:sp>
        <p:nvSpPr>
          <p:cNvPr id="6" name="Title 5"/>
          <p:cNvSpPr>
            <a:spLocks noGrp="1"/>
          </p:cNvSpPr>
          <p:nvPr>
            <p:ph type="title"/>
          </p:nvPr>
        </p:nvSpPr>
        <p:spPr/>
        <p:txBody>
          <a:bodyPr/>
          <a:lstStyle/>
          <a:p>
            <a:r>
              <a:rPr lang="en-US" smtClean="0"/>
              <a:t>String Method</a:t>
            </a:r>
            <a:endParaRPr lang="en-US"/>
          </a:p>
        </p:txBody>
      </p:sp>
    </p:spTree>
    <p:extLst>
      <p:ext uri="{BB962C8B-B14F-4D97-AF65-F5344CB8AC3E}">
        <p14:creationId xmlns:p14="http://schemas.microsoft.com/office/powerpoint/2010/main" val="3661964150"/>
      </p:ext>
    </p:extLst>
  </p:cSld>
  <p:clrMapOvr>
    <a:masterClrMapping/>
  </p:clrMapOvr>
  <p:transition spd="slow">
    <p:push dir="u"/>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800" b="1">
                <a:solidFill>
                  <a:srgbClr val="0000FF"/>
                </a:solidFill>
              </a:rPr>
              <a:t>public</a:t>
            </a:r>
            <a:r>
              <a:rPr lang="en-US" sz="2800" b="1">
                <a:solidFill>
                  <a:srgbClr val="000000"/>
                </a:solidFill>
              </a:rPr>
              <a:t> </a:t>
            </a:r>
            <a:r>
              <a:rPr lang="en-US" sz="2800" b="1">
                <a:solidFill>
                  <a:srgbClr val="0000FF"/>
                </a:solidFill>
              </a:rPr>
              <a:t>static</a:t>
            </a:r>
            <a:r>
              <a:rPr lang="en-US" sz="2800" b="1">
                <a:solidFill>
                  <a:srgbClr val="000000"/>
                </a:solidFill>
              </a:rPr>
              <a:t> </a:t>
            </a:r>
            <a:r>
              <a:rPr lang="en-US" sz="2800" b="1">
                <a:solidFill>
                  <a:srgbClr val="0000FF"/>
                </a:solidFill>
              </a:rPr>
              <a:t>string</a:t>
            </a:r>
            <a:r>
              <a:rPr lang="en-US" sz="2800" b="1">
                <a:solidFill>
                  <a:srgbClr val="000000"/>
                </a:solidFill>
              </a:rPr>
              <a:t> Copy(</a:t>
            </a:r>
            <a:r>
              <a:rPr lang="en-US" sz="2800" b="1">
                <a:solidFill>
                  <a:srgbClr val="0000FF"/>
                </a:solidFill>
              </a:rPr>
              <a:t>string</a:t>
            </a:r>
            <a:r>
              <a:rPr lang="en-US" sz="2800" b="1">
                <a:solidFill>
                  <a:srgbClr val="000000"/>
                </a:solidFill>
              </a:rPr>
              <a:t> str)</a:t>
            </a:r>
            <a:endParaRPr lang="en-US" sz="2800" b="1">
              <a:solidFill>
                <a:srgbClr val="002060"/>
              </a:solidFill>
            </a:endParaRPr>
          </a:p>
          <a:p>
            <a:r>
              <a:rPr lang="en-US" smtClean="0"/>
              <a:t>Sao chép một chuỗi với giá trị giống chuỗi đã được quy định trước</a:t>
            </a:r>
          </a:p>
          <a:p>
            <a:r>
              <a:rPr lang="en-US" smtClean="0"/>
              <a:t>Ví dụ</a:t>
            </a:r>
          </a:p>
          <a:p>
            <a:pPr marL="457200" lvl="1" indent="0">
              <a:buNone/>
            </a:pPr>
            <a:r>
              <a:rPr lang="en-US"/>
              <a:t>s</a:t>
            </a:r>
            <a:r>
              <a:rPr lang="en-US" smtClean="0"/>
              <a:t>tring str 1= string.Copy(“TDC”);</a:t>
            </a:r>
          </a:p>
          <a:p>
            <a:pPr marL="457200" lvl="1" indent="0">
              <a:buNone/>
            </a:pPr>
            <a:r>
              <a:rPr lang="en-US" smtClean="0"/>
              <a:t>string str2 = string.Copy(str1);</a:t>
            </a:r>
          </a:p>
          <a:p>
            <a:pPr marL="457200" lvl="1" indent="0">
              <a:buNone/>
            </a:pPr>
            <a:r>
              <a:rPr lang="en-US" smtClean="0">
                <a:sym typeface="Wingdings" pitchFamily="2" charset="2"/>
              </a:rPr>
              <a:t> str2 =“TDC”</a:t>
            </a:r>
            <a:endParaRPr lang="en-US"/>
          </a:p>
        </p:txBody>
      </p:sp>
      <p:sp>
        <p:nvSpPr>
          <p:cNvPr id="3" name="Date Placeholder 2"/>
          <p:cNvSpPr>
            <a:spLocks noGrp="1"/>
          </p:cNvSpPr>
          <p:nvPr>
            <p:ph type="dt" sz="half" idx="10"/>
          </p:nvPr>
        </p:nvSpPr>
        <p:spPr/>
        <p:txBody>
          <a:bodyPr/>
          <a:lstStyle/>
          <a:p>
            <a:pPr>
              <a:defRPr/>
            </a:pPr>
            <a:fld id="{A5713C4D-6BAF-4B40-8EBE-6C56596940B5}" type="datetime1">
              <a:rPr lang="en-US" altLang="en-US" smtClean="0"/>
              <a:t>10/3/2018</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Nền tảng C# cơ bản</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73</a:t>
            </a:fld>
            <a:endParaRPr lang="en-US" altLang="en-US"/>
          </a:p>
        </p:txBody>
      </p:sp>
      <p:sp>
        <p:nvSpPr>
          <p:cNvPr id="6" name="Title 5"/>
          <p:cNvSpPr>
            <a:spLocks noGrp="1"/>
          </p:cNvSpPr>
          <p:nvPr>
            <p:ph type="title"/>
          </p:nvPr>
        </p:nvSpPr>
        <p:spPr/>
        <p:txBody>
          <a:bodyPr/>
          <a:lstStyle/>
          <a:p>
            <a:r>
              <a:rPr lang="en-US" smtClean="0"/>
              <a:t>String Method</a:t>
            </a:r>
            <a:endParaRPr lang="en-US"/>
          </a:p>
        </p:txBody>
      </p:sp>
    </p:spTree>
    <p:extLst>
      <p:ext uri="{BB962C8B-B14F-4D97-AF65-F5344CB8AC3E}">
        <p14:creationId xmlns:p14="http://schemas.microsoft.com/office/powerpoint/2010/main" val="2723739078"/>
      </p:ext>
    </p:extLst>
  </p:cSld>
  <p:clrMapOvr>
    <a:masterClrMapping/>
  </p:clrMapOvr>
  <p:transition spd="slow">
    <p:push dir="u"/>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685800"/>
            <a:ext cx="8534400" cy="4381501"/>
          </a:xfrm>
        </p:spPr>
        <p:txBody>
          <a:bodyPr>
            <a:noAutofit/>
          </a:bodyPr>
          <a:lstStyle/>
          <a:p>
            <a:pPr>
              <a:lnSpc>
                <a:spcPct val="100000"/>
              </a:lnSpc>
              <a:spcBef>
                <a:spcPts val="0"/>
              </a:spcBef>
            </a:pPr>
            <a:r>
              <a:rPr lang="en-US" sz="2800" b="1">
                <a:solidFill>
                  <a:srgbClr val="0000FF"/>
                </a:solidFill>
                <a:latin typeface="+mn-lt"/>
              </a:rPr>
              <a:t>public</a:t>
            </a:r>
            <a:r>
              <a:rPr lang="en-US" sz="2800" b="1">
                <a:solidFill>
                  <a:srgbClr val="000000"/>
                </a:solidFill>
                <a:latin typeface="+mn-lt"/>
              </a:rPr>
              <a:t> </a:t>
            </a:r>
            <a:r>
              <a:rPr lang="en-US" sz="2800" b="1">
                <a:solidFill>
                  <a:srgbClr val="0000FF"/>
                </a:solidFill>
                <a:latin typeface="+mn-lt"/>
              </a:rPr>
              <a:t>bool</a:t>
            </a:r>
            <a:r>
              <a:rPr lang="en-US" sz="2800" b="1">
                <a:solidFill>
                  <a:srgbClr val="000000"/>
                </a:solidFill>
                <a:latin typeface="+mn-lt"/>
              </a:rPr>
              <a:t> Contains( </a:t>
            </a:r>
            <a:r>
              <a:rPr lang="en-US" sz="2800" b="1">
                <a:solidFill>
                  <a:srgbClr val="0000FF"/>
                </a:solidFill>
                <a:latin typeface="+mn-lt"/>
              </a:rPr>
              <a:t>string</a:t>
            </a:r>
            <a:r>
              <a:rPr lang="en-US" sz="2800" b="1">
                <a:solidFill>
                  <a:srgbClr val="000000"/>
                </a:solidFill>
                <a:latin typeface="+mn-lt"/>
              </a:rPr>
              <a:t> value )</a:t>
            </a:r>
            <a:endParaRPr lang="en-US" sz="2800" b="1">
              <a:solidFill>
                <a:srgbClr val="002060"/>
              </a:solidFill>
              <a:latin typeface="+mn-lt"/>
            </a:endParaRPr>
          </a:p>
          <a:p>
            <a:pPr>
              <a:lnSpc>
                <a:spcPct val="100000"/>
              </a:lnSpc>
              <a:spcBef>
                <a:spcPts val="0"/>
              </a:spcBef>
            </a:pPr>
            <a:r>
              <a:rPr lang="en-US" sz="2800" smtClean="0">
                <a:latin typeface="+mn-lt"/>
              </a:rPr>
              <a:t>Trả về giá trị cho biết chuỗi con có trong  chuỗi  được chỉ định. Kết quả true hoặc false</a:t>
            </a:r>
          </a:p>
          <a:p>
            <a:pPr>
              <a:lnSpc>
                <a:spcPct val="100000"/>
              </a:lnSpc>
              <a:spcBef>
                <a:spcPts val="0"/>
              </a:spcBef>
            </a:pPr>
            <a:r>
              <a:rPr lang="en-US" sz="2800" smtClean="0">
                <a:latin typeface="+mn-lt"/>
              </a:rPr>
              <a:t>Ví dụ</a:t>
            </a:r>
          </a:p>
          <a:p>
            <a:pPr marL="457200" lvl="1" indent="0">
              <a:lnSpc>
                <a:spcPct val="100000"/>
              </a:lnSpc>
              <a:spcBef>
                <a:spcPts val="0"/>
              </a:spcBef>
              <a:buNone/>
            </a:pPr>
            <a:r>
              <a:rPr lang="vi-VN" sz="2400" i="1">
                <a:solidFill>
                  <a:srgbClr val="0000FF"/>
                </a:solidFill>
                <a:latin typeface="+mn-lt"/>
                <a:cs typeface="Consolas" pitchFamily="49" charset="0"/>
              </a:rPr>
              <a:t>string</a:t>
            </a:r>
            <a:r>
              <a:rPr lang="vi-VN" sz="2400" i="1">
                <a:solidFill>
                  <a:prstClr val="black"/>
                </a:solidFill>
                <a:latin typeface="+mn-lt"/>
                <a:cs typeface="Consolas" pitchFamily="49" charset="0"/>
              </a:rPr>
              <a:t> strA = </a:t>
            </a:r>
            <a:r>
              <a:rPr lang="vi-VN" sz="2400" i="1" smtClean="0">
                <a:solidFill>
                  <a:srgbClr val="A31515"/>
                </a:solidFill>
                <a:latin typeface="+mn-lt"/>
                <a:cs typeface="Consolas" pitchFamily="49" charset="0"/>
              </a:rPr>
              <a:t>“</a:t>
            </a:r>
            <a:r>
              <a:rPr lang="en-US" sz="2400" i="1" smtClean="0">
                <a:solidFill>
                  <a:srgbClr val="A31515"/>
                </a:solidFill>
                <a:latin typeface="+mn-lt"/>
                <a:cs typeface="Consolas" pitchFamily="49" charset="0"/>
              </a:rPr>
              <a:t>Cao Dang Thu Duc</a:t>
            </a:r>
            <a:r>
              <a:rPr lang="vi-VN" sz="2400" i="1" smtClean="0">
                <a:solidFill>
                  <a:srgbClr val="A31515"/>
                </a:solidFill>
                <a:latin typeface="+mn-lt"/>
                <a:cs typeface="Consolas" pitchFamily="49" charset="0"/>
              </a:rPr>
              <a:t>"</a:t>
            </a:r>
            <a:r>
              <a:rPr lang="vi-VN" sz="2400" i="1" smtClean="0">
                <a:solidFill>
                  <a:prstClr val="black"/>
                </a:solidFill>
                <a:latin typeface="+mn-lt"/>
                <a:cs typeface="Consolas" pitchFamily="49" charset="0"/>
              </a:rPr>
              <a:t>;</a:t>
            </a:r>
            <a:endParaRPr lang="vi-VN" sz="2400" i="1">
              <a:solidFill>
                <a:prstClr val="black"/>
              </a:solidFill>
              <a:latin typeface="+mn-lt"/>
              <a:cs typeface="Consolas" pitchFamily="49" charset="0"/>
            </a:endParaRPr>
          </a:p>
          <a:p>
            <a:pPr marL="457200" lvl="1" indent="0">
              <a:lnSpc>
                <a:spcPct val="100000"/>
              </a:lnSpc>
              <a:spcBef>
                <a:spcPts val="0"/>
              </a:spcBef>
              <a:buNone/>
            </a:pPr>
            <a:r>
              <a:rPr lang="vi-VN" sz="2400" i="1">
                <a:solidFill>
                  <a:srgbClr val="0000FF"/>
                </a:solidFill>
                <a:latin typeface="+mn-lt"/>
                <a:cs typeface="Consolas" pitchFamily="49" charset="0"/>
              </a:rPr>
              <a:t>string</a:t>
            </a:r>
            <a:r>
              <a:rPr lang="vi-VN" sz="2400" i="1">
                <a:solidFill>
                  <a:prstClr val="black"/>
                </a:solidFill>
                <a:latin typeface="+mn-lt"/>
                <a:cs typeface="Consolas" pitchFamily="49" charset="0"/>
              </a:rPr>
              <a:t> strB = </a:t>
            </a:r>
            <a:r>
              <a:rPr lang="vi-VN" sz="2400" i="1" smtClean="0">
                <a:solidFill>
                  <a:srgbClr val="A31515"/>
                </a:solidFill>
                <a:latin typeface="+mn-lt"/>
                <a:cs typeface="Consolas" pitchFamily="49" charset="0"/>
              </a:rPr>
              <a:t>“</a:t>
            </a:r>
            <a:r>
              <a:rPr lang="en-US" sz="2400" i="1" smtClean="0">
                <a:solidFill>
                  <a:srgbClr val="A31515"/>
                </a:solidFill>
                <a:latin typeface="+mn-lt"/>
                <a:cs typeface="Consolas" pitchFamily="49" charset="0"/>
              </a:rPr>
              <a:t>Dang</a:t>
            </a:r>
            <a:r>
              <a:rPr lang="vi-VN" sz="2400" i="1" smtClean="0">
                <a:solidFill>
                  <a:srgbClr val="A31515"/>
                </a:solidFill>
                <a:latin typeface="+mn-lt"/>
                <a:cs typeface="Consolas" pitchFamily="49" charset="0"/>
              </a:rPr>
              <a:t>"</a:t>
            </a:r>
            <a:r>
              <a:rPr lang="vi-VN" sz="2400" i="1" smtClean="0">
                <a:solidFill>
                  <a:prstClr val="black"/>
                </a:solidFill>
                <a:latin typeface="+mn-lt"/>
                <a:cs typeface="Consolas" pitchFamily="49" charset="0"/>
              </a:rPr>
              <a:t>;</a:t>
            </a:r>
            <a:endParaRPr lang="vi-VN" sz="2400" i="1">
              <a:solidFill>
                <a:prstClr val="black"/>
              </a:solidFill>
              <a:latin typeface="+mn-lt"/>
              <a:cs typeface="Consolas" pitchFamily="49" charset="0"/>
            </a:endParaRPr>
          </a:p>
          <a:p>
            <a:pPr marL="457200" lvl="1" indent="0">
              <a:lnSpc>
                <a:spcPct val="100000"/>
              </a:lnSpc>
              <a:spcBef>
                <a:spcPts val="0"/>
              </a:spcBef>
              <a:buNone/>
            </a:pPr>
            <a:r>
              <a:rPr lang="en-US" sz="2400" b="1" i="1">
                <a:solidFill>
                  <a:srgbClr val="0000FF"/>
                </a:solidFill>
                <a:latin typeface="+mn-lt"/>
                <a:cs typeface="Consolas" pitchFamily="49" charset="0"/>
              </a:rPr>
              <a:t>bool</a:t>
            </a:r>
            <a:r>
              <a:rPr lang="en-US" sz="2400" i="1">
                <a:solidFill>
                  <a:prstClr val="black"/>
                </a:solidFill>
                <a:latin typeface="+mn-lt"/>
                <a:cs typeface="Consolas" pitchFamily="49" charset="0"/>
              </a:rPr>
              <a:t> </a:t>
            </a:r>
            <a:r>
              <a:rPr lang="en-US" sz="2400" i="1" smtClean="0">
                <a:solidFill>
                  <a:prstClr val="black"/>
                </a:solidFill>
                <a:latin typeface="+mn-lt"/>
                <a:cs typeface="Consolas" pitchFamily="49" charset="0"/>
              </a:rPr>
              <a:t>bKq= </a:t>
            </a:r>
            <a:r>
              <a:rPr lang="en-US" sz="2400" i="1">
                <a:solidFill>
                  <a:prstClr val="black"/>
                </a:solidFill>
                <a:latin typeface="+mn-lt"/>
                <a:cs typeface="Consolas" pitchFamily="49" charset="0"/>
              </a:rPr>
              <a:t>strA.</a:t>
            </a:r>
            <a:r>
              <a:rPr lang="en-US" sz="2400" b="1" i="1">
                <a:solidFill>
                  <a:srgbClr val="FF0000"/>
                </a:solidFill>
                <a:latin typeface="+mn-lt"/>
                <a:cs typeface="Consolas" pitchFamily="49" charset="0"/>
              </a:rPr>
              <a:t>Contains</a:t>
            </a:r>
            <a:r>
              <a:rPr lang="en-US" sz="2400" i="1">
                <a:solidFill>
                  <a:prstClr val="black"/>
                </a:solidFill>
                <a:latin typeface="+mn-lt"/>
                <a:cs typeface="Consolas" pitchFamily="49" charset="0"/>
              </a:rPr>
              <a:t>(strB);</a:t>
            </a:r>
          </a:p>
          <a:p>
            <a:pPr marL="457200" lvl="1" indent="0">
              <a:lnSpc>
                <a:spcPct val="100000"/>
              </a:lnSpc>
              <a:spcBef>
                <a:spcPts val="0"/>
              </a:spcBef>
              <a:buNone/>
            </a:pPr>
            <a:r>
              <a:rPr lang="en-US" sz="2400" b="1" i="1">
                <a:solidFill>
                  <a:srgbClr val="0000FF"/>
                </a:solidFill>
                <a:latin typeface="+mn-lt"/>
                <a:cs typeface="Consolas" pitchFamily="49" charset="0"/>
              </a:rPr>
              <a:t>if</a:t>
            </a:r>
            <a:r>
              <a:rPr lang="en-US" sz="2400" i="1">
                <a:solidFill>
                  <a:prstClr val="black"/>
                </a:solidFill>
                <a:latin typeface="+mn-lt"/>
                <a:cs typeface="Consolas" pitchFamily="49" charset="0"/>
              </a:rPr>
              <a:t> (!</a:t>
            </a:r>
            <a:r>
              <a:rPr lang="en-US" sz="2400" i="1" smtClean="0">
                <a:solidFill>
                  <a:prstClr val="black"/>
                </a:solidFill>
                <a:latin typeface="+mn-lt"/>
                <a:cs typeface="Consolas" pitchFamily="49" charset="0"/>
              </a:rPr>
              <a:t>bKq)</a:t>
            </a:r>
            <a:endParaRPr lang="en-US" sz="2400" i="1">
              <a:solidFill>
                <a:prstClr val="black"/>
              </a:solidFill>
              <a:latin typeface="+mn-lt"/>
              <a:cs typeface="Consolas" pitchFamily="49" charset="0"/>
            </a:endParaRPr>
          </a:p>
          <a:p>
            <a:pPr marL="457200" lvl="1" indent="0">
              <a:lnSpc>
                <a:spcPct val="100000"/>
              </a:lnSpc>
              <a:spcBef>
                <a:spcPts val="0"/>
              </a:spcBef>
              <a:buNone/>
            </a:pPr>
            <a:r>
              <a:rPr lang="en-US" sz="2400" i="1">
                <a:solidFill>
                  <a:prstClr val="black"/>
                </a:solidFill>
                <a:latin typeface="+mn-lt"/>
                <a:cs typeface="Consolas" pitchFamily="49" charset="0"/>
              </a:rPr>
              <a:t>   </a:t>
            </a:r>
            <a:r>
              <a:rPr lang="en-US" sz="2400" i="1" smtClean="0">
                <a:solidFill>
                  <a:srgbClr val="2B91AF"/>
                </a:solidFill>
                <a:latin typeface="+mn-lt"/>
                <a:cs typeface="Consolas" pitchFamily="49" charset="0"/>
              </a:rPr>
              <a:t>Console.WriteLine </a:t>
            </a:r>
            <a:r>
              <a:rPr lang="en-US" sz="2400" i="1" smtClean="0">
                <a:solidFill>
                  <a:prstClr val="black"/>
                </a:solidFill>
                <a:latin typeface="+mn-lt"/>
                <a:cs typeface="Consolas" pitchFamily="49" charset="0"/>
              </a:rPr>
              <a:t>(</a:t>
            </a:r>
            <a:r>
              <a:rPr lang="en-US" sz="2400" i="1" smtClean="0">
                <a:solidFill>
                  <a:srgbClr val="A31515"/>
                </a:solidFill>
                <a:latin typeface="+mn-lt"/>
                <a:cs typeface="Consolas" pitchFamily="49" charset="0"/>
              </a:rPr>
              <a:t>"</a:t>
            </a:r>
            <a:r>
              <a:rPr lang="en-US" sz="2400" i="1">
                <a:solidFill>
                  <a:srgbClr val="A31515"/>
                </a:solidFill>
                <a:latin typeface="+mn-lt"/>
                <a:cs typeface="Consolas" pitchFamily="49" charset="0"/>
              </a:rPr>
              <a:t>Không có </a:t>
            </a:r>
            <a:r>
              <a:rPr lang="en-US" sz="2400" i="1" smtClean="0">
                <a:solidFill>
                  <a:srgbClr val="A31515"/>
                </a:solidFill>
                <a:latin typeface="+mn-lt"/>
                <a:cs typeface="Consolas" pitchFamily="49" charset="0"/>
              </a:rPr>
              <a:t>["</a:t>
            </a:r>
            <a:r>
              <a:rPr lang="en-US" sz="2400" i="1" smtClean="0">
                <a:solidFill>
                  <a:prstClr val="black"/>
                </a:solidFill>
                <a:latin typeface="+mn-lt"/>
                <a:cs typeface="Consolas" pitchFamily="49" charset="0"/>
              </a:rPr>
              <a:t>+</a:t>
            </a:r>
            <a:r>
              <a:rPr lang="en-US" sz="2400" i="1">
                <a:solidFill>
                  <a:prstClr val="black"/>
                </a:solidFill>
                <a:latin typeface="+mn-lt"/>
                <a:cs typeface="Consolas" pitchFamily="49" charset="0"/>
              </a:rPr>
              <a:t>strB+</a:t>
            </a:r>
            <a:r>
              <a:rPr lang="en-US" sz="2400" i="1">
                <a:solidFill>
                  <a:srgbClr val="A31515"/>
                </a:solidFill>
                <a:latin typeface="+mn-lt"/>
                <a:cs typeface="Consolas" pitchFamily="49" charset="0"/>
              </a:rPr>
              <a:t>"] trong </a:t>
            </a:r>
            <a:r>
              <a:rPr lang="en-US" sz="2400" i="1" smtClean="0">
                <a:solidFill>
                  <a:srgbClr val="A31515"/>
                </a:solidFill>
                <a:latin typeface="+mn-lt"/>
                <a:cs typeface="Consolas" pitchFamily="49" charset="0"/>
              </a:rPr>
              <a:t>				"</a:t>
            </a:r>
            <a:r>
              <a:rPr lang="en-US" sz="2400" i="1" smtClean="0">
                <a:solidFill>
                  <a:prstClr val="black"/>
                </a:solidFill>
                <a:latin typeface="+mn-lt"/>
                <a:cs typeface="Consolas" pitchFamily="49" charset="0"/>
              </a:rPr>
              <a:t>+</a:t>
            </a:r>
            <a:r>
              <a:rPr lang="en-US" sz="2400" i="1">
                <a:solidFill>
                  <a:prstClr val="black"/>
                </a:solidFill>
                <a:latin typeface="+mn-lt"/>
                <a:cs typeface="Consolas" pitchFamily="49" charset="0"/>
              </a:rPr>
              <a:t>strA+</a:t>
            </a:r>
            <a:r>
              <a:rPr lang="en-US" sz="2400" i="1">
                <a:solidFill>
                  <a:srgbClr val="A31515"/>
                </a:solidFill>
                <a:latin typeface="+mn-lt"/>
                <a:cs typeface="Consolas" pitchFamily="49" charset="0"/>
              </a:rPr>
              <a:t>"]"</a:t>
            </a:r>
            <a:r>
              <a:rPr lang="en-US" sz="2400" i="1">
                <a:solidFill>
                  <a:prstClr val="black"/>
                </a:solidFill>
                <a:latin typeface="+mn-lt"/>
                <a:cs typeface="Consolas" pitchFamily="49" charset="0"/>
              </a:rPr>
              <a:t>);</a:t>
            </a:r>
          </a:p>
          <a:p>
            <a:pPr marL="457200" lvl="1" indent="0">
              <a:lnSpc>
                <a:spcPct val="100000"/>
              </a:lnSpc>
              <a:spcBef>
                <a:spcPts val="0"/>
              </a:spcBef>
              <a:buNone/>
            </a:pPr>
            <a:r>
              <a:rPr lang="en-US" sz="2400" b="1" i="1" smtClean="0">
                <a:solidFill>
                  <a:srgbClr val="0000FF"/>
                </a:solidFill>
                <a:latin typeface="+mn-lt"/>
                <a:cs typeface="Consolas" pitchFamily="49" charset="0"/>
              </a:rPr>
              <a:t>else</a:t>
            </a:r>
            <a:endParaRPr lang="en-US" sz="2400" b="1" i="1">
              <a:solidFill>
                <a:prstClr val="black"/>
              </a:solidFill>
              <a:latin typeface="+mn-lt"/>
              <a:cs typeface="Consolas" pitchFamily="49" charset="0"/>
            </a:endParaRPr>
          </a:p>
          <a:p>
            <a:pPr marL="457200" lvl="1" indent="0">
              <a:lnSpc>
                <a:spcPct val="100000"/>
              </a:lnSpc>
              <a:spcBef>
                <a:spcPts val="0"/>
              </a:spcBef>
              <a:buNone/>
            </a:pPr>
            <a:r>
              <a:rPr lang="en-US" sz="2400" i="1" smtClean="0">
                <a:solidFill>
                  <a:srgbClr val="2B91AF"/>
                </a:solidFill>
                <a:latin typeface="+mn-lt"/>
                <a:cs typeface="Consolas" pitchFamily="49" charset="0"/>
              </a:rPr>
              <a:t> Console.WriteLine</a:t>
            </a:r>
            <a:r>
              <a:rPr lang="en-US" sz="2400" i="1" smtClean="0">
                <a:solidFill>
                  <a:prstClr val="black"/>
                </a:solidFill>
                <a:latin typeface="+mn-lt"/>
                <a:cs typeface="Consolas" pitchFamily="49" charset="0"/>
              </a:rPr>
              <a:t>(</a:t>
            </a:r>
            <a:r>
              <a:rPr lang="en-US" sz="2400" i="1" smtClean="0">
                <a:solidFill>
                  <a:srgbClr val="A31515"/>
                </a:solidFill>
                <a:latin typeface="+mn-lt"/>
                <a:cs typeface="Consolas" pitchFamily="49" charset="0"/>
              </a:rPr>
              <a:t>"</a:t>
            </a:r>
            <a:r>
              <a:rPr lang="en-US" sz="2400" i="1">
                <a:solidFill>
                  <a:srgbClr val="A31515"/>
                </a:solidFill>
                <a:latin typeface="+mn-lt"/>
                <a:cs typeface="Consolas" pitchFamily="49" charset="0"/>
              </a:rPr>
              <a:t>Có ["</a:t>
            </a:r>
            <a:r>
              <a:rPr lang="en-US" sz="2400" i="1">
                <a:solidFill>
                  <a:prstClr val="black"/>
                </a:solidFill>
                <a:latin typeface="+mn-lt"/>
                <a:cs typeface="Consolas" pitchFamily="49" charset="0"/>
              </a:rPr>
              <a:t> + strB + </a:t>
            </a:r>
            <a:r>
              <a:rPr lang="en-US" sz="2400" i="1">
                <a:solidFill>
                  <a:srgbClr val="A31515"/>
                </a:solidFill>
                <a:latin typeface="+mn-lt"/>
                <a:cs typeface="Consolas" pitchFamily="49" charset="0"/>
              </a:rPr>
              <a:t>"] </a:t>
            </a:r>
            <a:r>
              <a:rPr lang="en-US" sz="2400" i="1" smtClean="0">
                <a:solidFill>
                  <a:srgbClr val="A31515"/>
                </a:solidFill>
                <a:latin typeface="+mn-lt"/>
                <a:cs typeface="Consolas" pitchFamily="49" charset="0"/>
              </a:rPr>
              <a:t>trong </a:t>
            </a:r>
            <a:r>
              <a:rPr lang="en-US" sz="2400" i="1">
                <a:solidFill>
                  <a:srgbClr val="A31515"/>
                </a:solidFill>
                <a:latin typeface="+mn-lt"/>
                <a:cs typeface="Consolas" pitchFamily="49" charset="0"/>
              </a:rPr>
              <a:t>["</a:t>
            </a:r>
            <a:r>
              <a:rPr lang="en-US" sz="2400" i="1">
                <a:solidFill>
                  <a:prstClr val="black"/>
                </a:solidFill>
                <a:latin typeface="+mn-lt"/>
                <a:cs typeface="Consolas" pitchFamily="49" charset="0"/>
              </a:rPr>
              <a:t> </a:t>
            </a:r>
            <a:r>
              <a:rPr lang="en-US" sz="2400" i="1" smtClean="0">
                <a:solidFill>
                  <a:prstClr val="black"/>
                </a:solidFill>
                <a:latin typeface="+mn-lt"/>
                <a:cs typeface="Consolas" pitchFamily="49" charset="0"/>
              </a:rPr>
              <a:t>+strA+</a:t>
            </a:r>
            <a:r>
              <a:rPr lang="en-US" sz="2400" i="1" smtClean="0">
                <a:solidFill>
                  <a:srgbClr val="A31515"/>
                </a:solidFill>
                <a:latin typeface="+mn-lt"/>
                <a:cs typeface="Consolas" pitchFamily="49" charset="0"/>
              </a:rPr>
              <a:t>"]"</a:t>
            </a:r>
            <a:r>
              <a:rPr lang="en-US" sz="2400" i="1" smtClean="0">
                <a:solidFill>
                  <a:prstClr val="black"/>
                </a:solidFill>
                <a:latin typeface="+mn-lt"/>
                <a:cs typeface="Consolas" pitchFamily="49" charset="0"/>
              </a:rPr>
              <a:t>);</a:t>
            </a:r>
            <a:endParaRPr lang="en-US" sz="2400" i="1">
              <a:solidFill>
                <a:srgbClr val="FF0000"/>
              </a:solidFill>
              <a:latin typeface="+mn-lt"/>
            </a:endParaRPr>
          </a:p>
          <a:p>
            <a:pPr lvl="1">
              <a:lnSpc>
                <a:spcPct val="100000"/>
              </a:lnSpc>
              <a:spcBef>
                <a:spcPts val="0"/>
              </a:spcBef>
            </a:pPr>
            <a:endParaRPr lang="en-US" sz="2800">
              <a:latin typeface="+mn-lt"/>
            </a:endParaRPr>
          </a:p>
        </p:txBody>
      </p:sp>
      <p:sp>
        <p:nvSpPr>
          <p:cNvPr id="3" name="Date Placeholder 2"/>
          <p:cNvSpPr>
            <a:spLocks noGrp="1"/>
          </p:cNvSpPr>
          <p:nvPr>
            <p:ph type="dt" sz="half" idx="10"/>
          </p:nvPr>
        </p:nvSpPr>
        <p:spPr/>
        <p:txBody>
          <a:bodyPr/>
          <a:lstStyle/>
          <a:p>
            <a:pPr>
              <a:defRPr/>
            </a:pPr>
            <a:fld id="{1F92D184-2CD5-4C02-9C4A-DF1B223EB6B0}" type="datetime1">
              <a:rPr lang="en-US" altLang="en-US" smtClean="0"/>
              <a:t>10/3/2018</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Nền tảng C# cơ bản</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74</a:t>
            </a:fld>
            <a:endParaRPr lang="en-US" altLang="en-US"/>
          </a:p>
        </p:txBody>
      </p:sp>
      <p:sp>
        <p:nvSpPr>
          <p:cNvPr id="6" name="Title 5"/>
          <p:cNvSpPr>
            <a:spLocks noGrp="1"/>
          </p:cNvSpPr>
          <p:nvPr>
            <p:ph type="title"/>
          </p:nvPr>
        </p:nvSpPr>
        <p:spPr/>
        <p:txBody>
          <a:bodyPr/>
          <a:lstStyle/>
          <a:p>
            <a:r>
              <a:rPr lang="en-US" smtClean="0"/>
              <a:t>String Method</a:t>
            </a:r>
            <a:endParaRPr lang="en-US"/>
          </a:p>
        </p:txBody>
      </p:sp>
    </p:spTree>
    <p:extLst>
      <p:ext uri="{BB962C8B-B14F-4D97-AF65-F5344CB8AC3E}">
        <p14:creationId xmlns:p14="http://schemas.microsoft.com/office/powerpoint/2010/main" val="2930016368"/>
      </p:ext>
    </p:extLst>
  </p:cSld>
  <p:clrMapOvr>
    <a:masterClrMapping/>
  </p:clrMapOvr>
  <p:transition spd="slow">
    <p:push dir="u"/>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990600"/>
            <a:ext cx="8229600" cy="4381501"/>
          </a:xfrm>
        </p:spPr>
        <p:txBody>
          <a:bodyPr>
            <a:noAutofit/>
          </a:bodyPr>
          <a:lstStyle/>
          <a:p>
            <a:pPr>
              <a:lnSpc>
                <a:spcPct val="100000"/>
              </a:lnSpc>
              <a:spcBef>
                <a:spcPts val="0"/>
              </a:spcBef>
            </a:pPr>
            <a:r>
              <a:rPr lang="en-US" sz="2800" b="1">
                <a:solidFill>
                  <a:srgbClr val="0000FF"/>
                </a:solidFill>
                <a:latin typeface="+mn-lt"/>
              </a:rPr>
              <a:t>public</a:t>
            </a:r>
            <a:r>
              <a:rPr lang="en-US" sz="2800" b="1">
                <a:solidFill>
                  <a:srgbClr val="000000"/>
                </a:solidFill>
                <a:latin typeface="+mn-lt"/>
              </a:rPr>
              <a:t> </a:t>
            </a:r>
            <a:r>
              <a:rPr lang="en-US" sz="2800" b="1">
                <a:solidFill>
                  <a:srgbClr val="0000FF"/>
                </a:solidFill>
                <a:latin typeface="+mn-lt"/>
              </a:rPr>
              <a:t>bool</a:t>
            </a:r>
            <a:r>
              <a:rPr lang="en-US" sz="2800" b="1">
                <a:solidFill>
                  <a:srgbClr val="000000"/>
                </a:solidFill>
                <a:latin typeface="+mn-lt"/>
              </a:rPr>
              <a:t> EndsWith( </a:t>
            </a:r>
            <a:r>
              <a:rPr lang="en-US" sz="2800" b="1">
                <a:solidFill>
                  <a:srgbClr val="0000FF"/>
                </a:solidFill>
                <a:latin typeface="+mn-lt"/>
              </a:rPr>
              <a:t>string</a:t>
            </a:r>
            <a:r>
              <a:rPr lang="en-US" sz="2800" b="1">
                <a:solidFill>
                  <a:srgbClr val="000000"/>
                </a:solidFill>
                <a:latin typeface="+mn-lt"/>
              </a:rPr>
              <a:t> value )</a:t>
            </a:r>
            <a:endParaRPr lang="en-US" sz="2800" b="1">
              <a:solidFill>
                <a:srgbClr val="002060"/>
              </a:solidFill>
              <a:latin typeface="+mn-lt"/>
            </a:endParaRPr>
          </a:p>
          <a:p>
            <a:pPr>
              <a:lnSpc>
                <a:spcPct val="100000"/>
              </a:lnSpc>
              <a:spcBef>
                <a:spcPts val="0"/>
              </a:spcBef>
            </a:pPr>
            <a:r>
              <a:rPr lang="en-US" sz="2800" smtClean="0">
                <a:latin typeface="+mn-lt"/>
              </a:rPr>
              <a:t>Xác định chuỗi kết thúc có phù hợp với chuỗi đã chỉ định không, kết quả trả về true hoặc false</a:t>
            </a:r>
          </a:p>
          <a:p>
            <a:pPr>
              <a:lnSpc>
                <a:spcPct val="100000"/>
              </a:lnSpc>
              <a:spcBef>
                <a:spcPts val="0"/>
              </a:spcBef>
            </a:pPr>
            <a:r>
              <a:rPr lang="en-US" sz="2800" smtClean="0">
                <a:latin typeface="+mn-lt"/>
              </a:rPr>
              <a:t>Ví dụ</a:t>
            </a:r>
          </a:p>
          <a:p>
            <a:pPr marL="0" indent="0">
              <a:lnSpc>
                <a:spcPct val="100000"/>
              </a:lnSpc>
              <a:spcBef>
                <a:spcPts val="0"/>
              </a:spcBef>
              <a:buNone/>
            </a:pPr>
            <a:r>
              <a:rPr lang="en-US" sz="2800">
                <a:solidFill>
                  <a:srgbClr val="0000FF"/>
                </a:solidFill>
                <a:latin typeface="+mn-lt"/>
              </a:rPr>
              <a:t>string</a:t>
            </a:r>
            <a:r>
              <a:rPr lang="en-US" sz="2800">
                <a:solidFill>
                  <a:prstClr val="black"/>
                </a:solidFill>
                <a:latin typeface="+mn-lt"/>
              </a:rPr>
              <a:t> strA = </a:t>
            </a:r>
            <a:r>
              <a:rPr lang="en-US" sz="2800">
                <a:solidFill>
                  <a:srgbClr val="A31515"/>
                </a:solidFill>
                <a:latin typeface="+mn-lt"/>
              </a:rPr>
              <a:t>"&lt;</a:t>
            </a:r>
            <a:r>
              <a:rPr lang="en-US" sz="2800" smtClean="0">
                <a:solidFill>
                  <a:srgbClr val="A31515"/>
                </a:solidFill>
                <a:latin typeface="+mn-lt"/>
              </a:rPr>
              <a:t>div&gt;Cao Dang </a:t>
            </a:r>
            <a:r>
              <a:rPr lang="en-US" sz="2800">
                <a:solidFill>
                  <a:srgbClr val="A31515"/>
                </a:solidFill>
                <a:latin typeface="+mn-lt"/>
              </a:rPr>
              <a:t>&lt;/div&gt;"</a:t>
            </a:r>
            <a:r>
              <a:rPr lang="en-US" sz="2800">
                <a:solidFill>
                  <a:prstClr val="black"/>
                </a:solidFill>
                <a:latin typeface="+mn-lt"/>
              </a:rPr>
              <a:t>;</a:t>
            </a:r>
          </a:p>
          <a:p>
            <a:pPr marL="0" indent="0">
              <a:lnSpc>
                <a:spcPct val="100000"/>
              </a:lnSpc>
              <a:spcBef>
                <a:spcPts val="0"/>
              </a:spcBef>
              <a:buNone/>
            </a:pPr>
            <a:r>
              <a:rPr lang="en-US" sz="2800">
                <a:solidFill>
                  <a:srgbClr val="0000FF"/>
                </a:solidFill>
                <a:latin typeface="+mn-lt"/>
              </a:rPr>
              <a:t>string</a:t>
            </a:r>
            <a:r>
              <a:rPr lang="en-US" sz="2800">
                <a:solidFill>
                  <a:prstClr val="black"/>
                </a:solidFill>
                <a:latin typeface="+mn-lt"/>
              </a:rPr>
              <a:t> strB = </a:t>
            </a:r>
            <a:r>
              <a:rPr lang="en-US" sz="2800">
                <a:solidFill>
                  <a:srgbClr val="A31515"/>
                </a:solidFill>
                <a:latin typeface="+mn-lt"/>
              </a:rPr>
              <a:t>"&lt;/div&gt;"</a:t>
            </a:r>
            <a:r>
              <a:rPr lang="en-US" sz="2800">
                <a:solidFill>
                  <a:prstClr val="black"/>
                </a:solidFill>
                <a:latin typeface="+mn-lt"/>
              </a:rPr>
              <a:t>;</a:t>
            </a:r>
          </a:p>
          <a:p>
            <a:pPr marL="0" indent="0">
              <a:lnSpc>
                <a:spcPct val="100000"/>
              </a:lnSpc>
              <a:spcBef>
                <a:spcPts val="0"/>
              </a:spcBef>
              <a:buNone/>
            </a:pPr>
            <a:r>
              <a:rPr lang="en-US" sz="2800">
                <a:solidFill>
                  <a:srgbClr val="0000FF"/>
                </a:solidFill>
                <a:latin typeface="+mn-lt"/>
              </a:rPr>
              <a:t>bool</a:t>
            </a:r>
            <a:r>
              <a:rPr lang="en-US" sz="2800">
                <a:solidFill>
                  <a:prstClr val="black"/>
                </a:solidFill>
                <a:latin typeface="+mn-lt"/>
              </a:rPr>
              <a:t> bRet = strA.</a:t>
            </a:r>
            <a:r>
              <a:rPr lang="en-US" sz="2800" b="1">
                <a:solidFill>
                  <a:srgbClr val="FF0000"/>
                </a:solidFill>
                <a:latin typeface="+mn-lt"/>
              </a:rPr>
              <a:t>EndsWith</a:t>
            </a:r>
            <a:r>
              <a:rPr lang="en-US" sz="2800">
                <a:solidFill>
                  <a:prstClr val="black"/>
                </a:solidFill>
                <a:latin typeface="+mn-lt"/>
              </a:rPr>
              <a:t>(strB);</a:t>
            </a:r>
          </a:p>
          <a:p>
            <a:pPr marL="0" indent="0">
              <a:lnSpc>
                <a:spcPct val="100000"/>
              </a:lnSpc>
              <a:spcBef>
                <a:spcPts val="0"/>
              </a:spcBef>
              <a:buNone/>
            </a:pPr>
            <a:r>
              <a:rPr lang="en-US" sz="2800">
                <a:solidFill>
                  <a:prstClr val="black"/>
                </a:solidFill>
                <a:latin typeface="+mn-lt"/>
              </a:rPr>
              <a:t> </a:t>
            </a:r>
            <a:r>
              <a:rPr lang="en-US" sz="2800">
                <a:solidFill>
                  <a:srgbClr val="0000FF"/>
                </a:solidFill>
                <a:latin typeface="+mn-lt"/>
              </a:rPr>
              <a:t>if</a:t>
            </a:r>
            <a:r>
              <a:rPr lang="en-US" sz="2800">
                <a:solidFill>
                  <a:prstClr val="black"/>
                </a:solidFill>
                <a:latin typeface="+mn-lt"/>
              </a:rPr>
              <a:t> (bRet)</a:t>
            </a:r>
          </a:p>
          <a:p>
            <a:pPr marL="0" indent="0">
              <a:lnSpc>
                <a:spcPct val="100000"/>
              </a:lnSpc>
              <a:spcBef>
                <a:spcPts val="0"/>
              </a:spcBef>
              <a:buNone/>
            </a:pPr>
            <a:r>
              <a:rPr lang="en-US" sz="2800">
                <a:solidFill>
                  <a:prstClr val="black"/>
                </a:solidFill>
                <a:latin typeface="+mn-lt"/>
              </a:rPr>
              <a:t>       </a:t>
            </a:r>
            <a:r>
              <a:rPr lang="en-US" sz="2800">
                <a:solidFill>
                  <a:srgbClr val="2B91AF"/>
                </a:solidFill>
                <a:latin typeface="+mn-lt"/>
              </a:rPr>
              <a:t>MessageBox</a:t>
            </a:r>
            <a:r>
              <a:rPr lang="en-US" sz="2800">
                <a:solidFill>
                  <a:prstClr val="black"/>
                </a:solidFill>
                <a:latin typeface="+mn-lt"/>
              </a:rPr>
              <a:t>.Show(</a:t>
            </a:r>
            <a:r>
              <a:rPr lang="en-US" sz="2800">
                <a:solidFill>
                  <a:srgbClr val="A31515"/>
                </a:solidFill>
                <a:latin typeface="+mn-lt"/>
              </a:rPr>
              <a:t>"có ["</a:t>
            </a:r>
            <a:r>
              <a:rPr lang="en-US" sz="2800">
                <a:solidFill>
                  <a:prstClr val="black"/>
                </a:solidFill>
                <a:latin typeface="+mn-lt"/>
              </a:rPr>
              <a:t> + 	strB+</a:t>
            </a:r>
            <a:r>
              <a:rPr lang="en-US" sz="2800">
                <a:solidFill>
                  <a:srgbClr val="A31515"/>
                </a:solidFill>
                <a:latin typeface="+mn-lt"/>
              </a:rPr>
              <a:t>"] ở cuối </a:t>
            </a:r>
            <a:r>
              <a:rPr lang="en-US" sz="2800" smtClean="0">
                <a:solidFill>
                  <a:srgbClr val="A31515"/>
                </a:solidFill>
                <a:latin typeface="+mn-lt"/>
              </a:rPr>
              <a:t>chuỗi</a:t>
            </a:r>
            <a:r>
              <a:rPr lang="en-US" sz="2800">
                <a:solidFill>
                  <a:srgbClr val="A31515"/>
                </a:solidFill>
                <a:latin typeface="+mn-lt"/>
              </a:rPr>
              <a:t>"</a:t>
            </a:r>
            <a:r>
              <a:rPr lang="en-US" sz="2800">
                <a:solidFill>
                  <a:prstClr val="black"/>
                </a:solidFill>
                <a:latin typeface="+mn-lt"/>
              </a:rPr>
              <a:t>);</a:t>
            </a:r>
          </a:p>
          <a:p>
            <a:pPr marL="0" indent="0">
              <a:lnSpc>
                <a:spcPct val="100000"/>
              </a:lnSpc>
              <a:spcBef>
                <a:spcPts val="0"/>
              </a:spcBef>
              <a:buNone/>
            </a:pPr>
            <a:r>
              <a:rPr lang="en-US" sz="2800">
                <a:solidFill>
                  <a:srgbClr val="0000FF"/>
                </a:solidFill>
                <a:latin typeface="+mn-lt"/>
              </a:rPr>
              <a:t>else</a:t>
            </a:r>
            <a:endParaRPr lang="en-US" sz="2800">
              <a:solidFill>
                <a:prstClr val="black"/>
              </a:solidFill>
              <a:latin typeface="+mn-lt"/>
            </a:endParaRPr>
          </a:p>
          <a:p>
            <a:pPr marL="0" indent="0">
              <a:lnSpc>
                <a:spcPct val="100000"/>
              </a:lnSpc>
              <a:spcBef>
                <a:spcPts val="0"/>
              </a:spcBef>
              <a:buNone/>
            </a:pPr>
            <a:r>
              <a:rPr lang="en-US" sz="2800" smtClean="0">
                <a:solidFill>
                  <a:srgbClr val="2B91AF"/>
                </a:solidFill>
                <a:latin typeface="+mn-lt"/>
              </a:rPr>
              <a:t>   MessageBox</a:t>
            </a:r>
            <a:r>
              <a:rPr lang="en-US" sz="2800" smtClean="0">
                <a:solidFill>
                  <a:prstClr val="black"/>
                </a:solidFill>
                <a:latin typeface="+mn-lt"/>
              </a:rPr>
              <a:t>.Show</a:t>
            </a:r>
            <a:r>
              <a:rPr lang="en-US" sz="2800">
                <a:solidFill>
                  <a:prstClr val="black"/>
                </a:solidFill>
                <a:latin typeface="+mn-lt"/>
              </a:rPr>
              <a:t>(</a:t>
            </a:r>
            <a:r>
              <a:rPr lang="en-US" sz="2800">
                <a:solidFill>
                  <a:srgbClr val="A31515"/>
                </a:solidFill>
                <a:latin typeface="+mn-lt"/>
              </a:rPr>
              <a:t>"Ko có ["</a:t>
            </a:r>
            <a:r>
              <a:rPr lang="en-US" sz="2800">
                <a:solidFill>
                  <a:prstClr val="black"/>
                </a:solidFill>
                <a:latin typeface="+mn-lt"/>
              </a:rPr>
              <a:t> + </a:t>
            </a:r>
            <a:r>
              <a:rPr lang="en-US" sz="2800" smtClean="0">
                <a:solidFill>
                  <a:prstClr val="black"/>
                </a:solidFill>
                <a:latin typeface="+mn-lt"/>
              </a:rPr>
              <a:t>strB </a:t>
            </a:r>
            <a:r>
              <a:rPr lang="en-US" sz="2800">
                <a:solidFill>
                  <a:prstClr val="black"/>
                </a:solidFill>
                <a:latin typeface="+mn-lt"/>
              </a:rPr>
              <a:t>+ </a:t>
            </a:r>
            <a:r>
              <a:rPr lang="en-US" sz="2800">
                <a:solidFill>
                  <a:srgbClr val="A31515"/>
                </a:solidFill>
                <a:latin typeface="+mn-lt"/>
              </a:rPr>
              <a:t>"] ở cuối chuỗi"</a:t>
            </a:r>
            <a:r>
              <a:rPr lang="en-US" sz="2800">
                <a:solidFill>
                  <a:prstClr val="black"/>
                </a:solidFill>
                <a:latin typeface="+mn-lt"/>
              </a:rPr>
              <a:t>);</a:t>
            </a:r>
            <a:endParaRPr lang="en-US" sz="2800">
              <a:latin typeface="+mn-lt"/>
            </a:endParaRPr>
          </a:p>
        </p:txBody>
      </p:sp>
      <p:sp>
        <p:nvSpPr>
          <p:cNvPr id="3" name="Date Placeholder 2"/>
          <p:cNvSpPr>
            <a:spLocks noGrp="1"/>
          </p:cNvSpPr>
          <p:nvPr>
            <p:ph type="dt" sz="half" idx="10"/>
          </p:nvPr>
        </p:nvSpPr>
        <p:spPr/>
        <p:txBody>
          <a:bodyPr/>
          <a:lstStyle/>
          <a:p>
            <a:pPr>
              <a:defRPr/>
            </a:pPr>
            <a:fld id="{082CAEEA-446C-4776-88B7-29DFFB691116}" type="datetime1">
              <a:rPr lang="en-US" altLang="en-US" smtClean="0"/>
              <a:t>10/3/2018</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Nền tảng C# cơ bản</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75</a:t>
            </a:fld>
            <a:endParaRPr lang="en-US" altLang="en-US"/>
          </a:p>
        </p:txBody>
      </p:sp>
      <p:sp>
        <p:nvSpPr>
          <p:cNvPr id="6" name="Title 5"/>
          <p:cNvSpPr>
            <a:spLocks noGrp="1"/>
          </p:cNvSpPr>
          <p:nvPr>
            <p:ph type="title"/>
          </p:nvPr>
        </p:nvSpPr>
        <p:spPr/>
        <p:txBody>
          <a:bodyPr/>
          <a:lstStyle/>
          <a:p>
            <a:r>
              <a:rPr lang="en-US" smtClean="0"/>
              <a:t>String Method</a:t>
            </a:r>
            <a:endParaRPr lang="en-US"/>
          </a:p>
        </p:txBody>
      </p:sp>
    </p:spTree>
    <p:extLst>
      <p:ext uri="{BB962C8B-B14F-4D97-AF65-F5344CB8AC3E}">
        <p14:creationId xmlns:p14="http://schemas.microsoft.com/office/powerpoint/2010/main" val="3417611067"/>
      </p:ext>
    </p:extLst>
  </p:cSld>
  <p:clrMapOvr>
    <a:masterClrMapping/>
  </p:clrMapOvr>
  <p:transition spd="slow">
    <p:push dir="u"/>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pPr fontAlgn="t"/>
            <a:r>
              <a:rPr lang="en-US" sz="2800" b="1">
                <a:solidFill>
                  <a:srgbClr val="0000FF"/>
                </a:solidFill>
              </a:rPr>
              <a:t>public</a:t>
            </a:r>
            <a:r>
              <a:rPr lang="en-US" sz="2800" b="1">
                <a:solidFill>
                  <a:srgbClr val="000000"/>
                </a:solidFill>
              </a:rPr>
              <a:t> </a:t>
            </a:r>
            <a:r>
              <a:rPr lang="en-US" sz="2800" b="1">
                <a:solidFill>
                  <a:srgbClr val="0000FF"/>
                </a:solidFill>
              </a:rPr>
              <a:t>static</a:t>
            </a:r>
            <a:r>
              <a:rPr lang="en-US" sz="2800" b="1">
                <a:solidFill>
                  <a:srgbClr val="000000"/>
                </a:solidFill>
              </a:rPr>
              <a:t> </a:t>
            </a:r>
            <a:r>
              <a:rPr lang="en-US" sz="2800" b="1">
                <a:solidFill>
                  <a:srgbClr val="0000FF"/>
                </a:solidFill>
              </a:rPr>
              <a:t>string</a:t>
            </a:r>
            <a:r>
              <a:rPr lang="en-US" sz="2800" b="1">
                <a:solidFill>
                  <a:srgbClr val="000000"/>
                </a:solidFill>
              </a:rPr>
              <a:t> Format</a:t>
            </a:r>
          </a:p>
          <a:p>
            <a:pPr marL="0" indent="0" fontAlgn="t">
              <a:buNone/>
            </a:pPr>
            <a:r>
              <a:rPr lang="en-US" sz="2800">
                <a:solidFill>
                  <a:srgbClr val="000000"/>
                </a:solidFill>
              </a:rPr>
              <a:t>(</a:t>
            </a:r>
            <a:r>
              <a:rPr lang="en-US" sz="2800">
                <a:solidFill>
                  <a:srgbClr val="0000FF"/>
                </a:solidFill>
              </a:rPr>
              <a:t>string</a:t>
            </a:r>
            <a:r>
              <a:rPr lang="en-US" sz="2800">
                <a:solidFill>
                  <a:srgbClr val="000000"/>
                </a:solidFill>
              </a:rPr>
              <a:t> format, </a:t>
            </a:r>
            <a:r>
              <a:rPr lang="en-US" sz="2800">
                <a:solidFill>
                  <a:srgbClr val="0000FF"/>
                </a:solidFill>
              </a:rPr>
              <a:t>params</a:t>
            </a:r>
            <a:r>
              <a:rPr lang="en-US" sz="2800">
                <a:solidFill>
                  <a:srgbClr val="000000"/>
                </a:solidFill>
              </a:rPr>
              <a:t> Object[] args )</a:t>
            </a:r>
            <a:endParaRPr lang="en-US" sz="2800" b="1">
              <a:solidFill>
                <a:srgbClr val="002060"/>
              </a:solidFill>
            </a:endParaRPr>
          </a:p>
          <a:p>
            <a:pPr marL="0" indent="0">
              <a:buNone/>
            </a:pPr>
            <a:r>
              <a:rPr lang="en-US" smtClean="0"/>
              <a:t>Định dạng chuỗi theo quy định với cách biểu diễn chuỗi của một đối tượng tương ứng</a:t>
            </a:r>
          </a:p>
          <a:p>
            <a:pPr marL="0" indent="0">
              <a:buNone/>
            </a:pPr>
            <a:r>
              <a:rPr lang="en-US" smtClean="0"/>
              <a:t>Ví dụ</a:t>
            </a:r>
          </a:p>
          <a:p>
            <a:pPr marL="457200" lvl="1" indent="0">
              <a:buNone/>
            </a:pPr>
            <a:r>
              <a:rPr lang="en-US">
                <a:solidFill>
                  <a:srgbClr val="0070C0"/>
                </a:solidFill>
              </a:rPr>
              <a:t>s</a:t>
            </a:r>
            <a:r>
              <a:rPr lang="en-US" smtClean="0">
                <a:solidFill>
                  <a:srgbClr val="0070C0"/>
                </a:solidFill>
              </a:rPr>
              <a:t>tring</a:t>
            </a:r>
            <a:r>
              <a:rPr lang="en-US" smtClean="0"/>
              <a:t> strFormat ;</a:t>
            </a:r>
          </a:p>
          <a:p>
            <a:pPr marL="457200" lvl="1" indent="0">
              <a:buNone/>
            </a:pPr>
            <a:r>
              <a:rPr lang="en-US" smtClean="0"/>
              <a:t>strFormat = string.</a:t>
            </a:r>
            <a:r>
              <a:rPr lang="en-US" smtClean="0">
                <a:solidFill>
                  <a:srgbClr val="0070C0"/>
                </a:solidFill>
              </a:rPr>
              <a:t>Forma</a:t>
            </a:r>
            <a:r>
              <a:rPr lang="en-US" smtClean="0"/>
              <a:t>t(“Tỉ giá {0:d}={1:c}”, </a:t>
            </a:r>
            <a:r>
              <a:rPr lang="en-US" smtClean="0">
                <a:solidFill>
                  <a:srgbClr val="0070C0"/>
                </a:solidFill>
              </a:rPr>
              <a:t>DateTime.Today</a:t>
            </a:r>
            <a:r>
              <a:rPr lang="en-US" smtClean="0"/>
              <a:t>, 22.3);</a:t>
            </a:r>
          </a:p>
          <a:p>
            <a:pPr marL="457200" lvl="1" indent="0">
              <a:buNone/>
            </a:pPr>
            <a:r>
              <a:rPr lang="en-US" smtClean="0"/>
              <a:t>Console.WriteLine(strFormat);</a:t>
            </a:r>
          </a:p>
          <a:p>
            <a:pPr marL="0" indent="0">
              <a:buNone/>
            </a:pPr>
            <a:endParaRPr lang="en-US"/>
          </a:p>
        </p:txBody>
      </p:sp>
      <p:sp>
        <p:nvSpPr>
          <p:cNvPr id="3" name="Date Placeholder 2"/>
          <p:cNvSpPr>
            <a:spLocks noGrp="1"/>
          </p:cNvSpPr>
          <p:nvPr>
            <p:ph type="dt" sz="half" idx="10"/>
          </p:nvPr>
        </p:nvSpPr>
        <p:spPr/>
        <p:txBody>
          <a:bodyPr/>
          <a:lstStyle/>
          <a:p>
            <a:pPr>
              <a:defRPr/>
            </a:pPr>
            <a:fld id="{3D56EC89-7F19-4734-80FC-72E2839B0389}" type="datetime1">
              <a:rPr lang="en-US" altLang="en-US" smtClean="0"/>
              <a:t>10/3/2018</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Nền tảng C# cơ bản</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76</a:t>
            </a:fld>
            <a:endParaRPr lang="en-US" altLang="en-US"/>
          </a:p>
        </p:txBody>
      </p:sp>
      <p:sp>
        <p:nvSpPr>
          <p:cNvPr id="6" name="Title 5"/>
          <p:cNvSpPr>
            <a:spLocks noGrp="1"/>
          </p:cNvSpPr>
          <p:nvPr>
            <p:ph type="title"/>
          </p:nvPr>
        </p:nvSpPr>
        <p:spPr/>
        <p:txBody>
          <a:bodyPr/>
          <a:lstStyle/>
          <a:p>
            <a:r>
              <a:rPr lang="en-US" smtClean="0"/>
              <a:t>String Method</a:t>
            </a:r>
            <a:endParaRPr lang="en-US"/>
          </a:p>
        </p:txBody>
      </p:sp>
    </p:spTree>
    <p:extLst>
      <p:ext uri="{BB962C8B-B14F-4D97-AF65-F5344CB8AC3E}">
        <p14:creationId xmlns:p14="http://schemas.microsoft.com/office/powerpoint/2010/main" val="3712325453"/>
      </p:ext>
    </p:extLst>
  </p:cSld>
  <p:clrMapOvr>
    <a:masterClrMapping/>
  </p:clrMapOvr>
  <p:transition spd="slow">
    <p:push dir="u"/>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990600"/>
            <a:ext cx="7886700" cy="4800600"/>
          </a:xfrm>
        </p:spPr>
        <p:txBody>
          <a:bodyPr>
            <a:noAutofit/>
          </a:bodyPr>
          <a:lstStyle/>
          <a:p>
            <a:pPr>
              <a:lnSpc>
                <a:spcPct val="100000"/>
              </a:lnSpc>
              <a:spcBef>
                <a:spcPts val="0"/>
              </a:spcBef>
            </a:pPr>
            <a:r>
              <a:rPr lang="en-US" sz="2800" b="1">
                <a:solidFill>
                  <a:srgbClr val="0000FF"/>
                </a:solidFill>
                <a:latin typeface="+mn-lt"/>
              </a:rPr>
              <a:t>public</a:t>
            </a:r>
            <a:r>
              <a:rPr lang="en-US" sz="2800" b="1">
                <a:solidFill>
                  <a:srgbClr val="000000"/>
                </a:solidFill>
                <a:latin typeface="+mn-lt"/>
              </a:rPr>
              <a:t> </a:t>
            </a:r>
            <a:r>
              <a:rPr lang="en-US" sz="2800" b="1">
                <a:solidFill>
                  <a:srgbClr val="0000FF"/>
                </a:solidFill>
                <a:latin typeface="+mn-lt"/>
              </a:rPr>
              <a:t>int</a:t>
            </a:r>
            <a:r>
              <a:rPr lang="en-US" sz="2800" b="1">
                <a:solidFill>
                  <a:srgbClr val="000000"/>
                </a:solidFill>
                <a:latin typeface="+mn-lt"/>
              </a:rPr>
              <a:t> IndexOf( </a:t>
            </a:r>
            <a:r>
              <a:rPr lang="en-US" sz="2800" b="1">
                <a:solidFill>
                  <a:srgbClr val="0000FF"/>
                </a:solidFill>
                <a:latin typeface="+mn-lt"/>
              </a:rPr>
              <a:t>string</a:t>
            </a:r>
            <a:r>
              <a:rPr lang="en-US" sz="2800" b="1">
                <a:solidFill>
                  <a:srgbClr val="000000"/>
                </a:solidFill>
                <a:latin typeface="+mn-lt"/>
              </a:rPr>
              <a:t> value )</a:t>
            </a:r>
            <a:endParaRPr lang="en-US" sz="2800" b="1">
              <a:solidFill>
                <a:srgbClr val="002060"/>
              </a:solidFill>
              <a:latin typeface="+mn-lt"/>
            </a:endParaRPr>
          </a:p>
          <a:p>
            <a:pPr>
              <a:lnSpc>
                <a:spcPct val="100000"/>
              </a:lnSpc>
              <a:spcBef>
                <a:spcPts val="0"/>
              </a:spcBef>
            </a:pPr>
            <a:r>
              <a:rPr lang="en-US" sz="2800" smtClean="0">
                <a:latin typeface="+mn-lt"/>
              </a:rPr>
              <a:t>Trả về vị trí đầu tiên khi tìm thấy giá trị chuỗi cần tìm trong một chuỗi được chỉ định.</a:t>
            </a:r>
          </a:p>
          <a:p>
            <a:pPr>
              <a:lnSpc>
                <a:spcPct val="100000"/>
              </a:lnSpc>
              <a:spcBef>
                <a:spcPts val="0"/>
              </a:spcBef>
            </a:pPr>
            <a:r>
              <a:rPr lang="en-US" sz="2800" smtClean="0">
                <a:latin typeface="+mn-lt"/>
              </a:rPr>
              <a:t>Ví dụ</a:t>
            </a:r>
          </a:p>
          <a:p>
            <a:pPr marL="914400" lvl="2" indent="0">
              <a:lnSpc>
                <a:spcPct val="100000"/>
              </a:lnSpc>
              <a:spcBef>
                <a:spcPts val="0"/>
              </a:spcBef>
              <a:buNone/>
            </a:pPr>
            <a:r>
              <a:rPr lang="en-US" sz="2800">
                <a:solidFill>
                  <a:srgbClr val="0000FF"/>
                </a:solidFill>
                <a:latin typeface="+mn-lt"/>
              </a:rPr>
              <a:t>string</a:t>
            </a:r>
            <a:r>
              <a:rPr lang="en-US" sz="2800">
                <a:solidFill>
                  <a:prstClr val="black"/>
                </a:solidFill>
                <a:latin typeface="+mn-lt"/>
              </a:rPr>
              <a:t> str = </a:t>
            </a:r>
            <a:r>
              <a:rPr lang="en-US" sz="2800">
                <a:solidFill>
                  <a:srgbClr val="A31515"/>
                </a:solidFill>
                <a:latin typeface="+mn-lt"/>
              </a:rPr>
              <a:t>"Học! Học Nữa ! Học Mãi"</a:t>
            </a:r>
            <a:r>
              <a:rPr lang="en-US" sz="2800">
                <a:solidFill>
                  <a:prstClr val="black"/>
                </a:solidFill>
                <a:latin typeface="+mn-lt"/>
              </a:rPr>
              <a:t>;</a:t>
            </a:r>
          </a:p>
          <a:p>
            <a:pPr marL="914400" lvl="2" indent="0">
              <a:lnSpc>
                <a:spcPct val="100000"/>
              </a:lnSpc>
              <a:spcBef>
                <a:spcPts val="0"/>
              </a:spcBef>
              <a:buNone/>
            </a:pPr>
            <a:r>
              <a:rPr lang="en-US" sz="2800">
                <a:solidFill>
                  <a:srgbClr val="0000FF"/>
                </a:solidFill>
                <a:latin typeface="+mn-lt"/>
              </a:rPr>
              <a:t>int</a:t>
            </a:r>
            <a:r>
              <a:rPr lang="en-US" sz="2800">
                <a:solidFill>
                  <a:prstClr val="black"/>
                </a:solidFill>
                <a:latin typeface="+mn-lt"/>
              </a:rPr>
              <a:t> nRet = str.IndexOf(</a:t>
            </a:r>
            <a:r>
              <a:rPr lang="en-US" sz="2800">
                <a:solidFill>
                  <a:srgbClr val="A31515"/>
                </a:solidFill>
                <a:latin typeface="+mn-lt"/>
              </a:rPr>
              <a:t>"Học"</a:t>
            </a:r>
            <a:r>
              <a:rPr lang="en-US" sz="2800">
                <a:solidFill>
                  <a:prstClr val="black"/>
                </a:solidFill>
                <a:latin typeface="+mn-lt"/>
              </a:rPr>
              <a:t>);</a:t>
            </a:r>
          </a:p>
          <a:p>
            <a:pPr marL="914400" lvl="2" indent="0">
              <a:lnSpc>
                <a:spcPct val="100000"/>
              </a:lnSpc>
              <a:spcBef>
                <a:spcPts val="0"/>
              </a:spcBef>
              <a:buNone/>
            </a:pPr>
            <a:r>
              <a:rPr lang="en-US" sz="2800">
                <a:solidFill>
                  <a:srgbClr val="FF0000"/>
                </a:solidFill>
                <a:latin typeface="+mn-lt"/>
                <a:sym typeface="Wingdings" pitchFamily="2" charset="2"/>
              </a:rPr>
              <a:t></a:t>
            </a:r>
            <a:r>
              <a:rPr lang="en-US" sz="2800">
                <a:solidFill>
                  <a:prstClr val="black"/>
                </a:solidFill>
                <a:latin typeface="+mn-lt"/>
              </a:rPr>
              <a:t>nRet =0</a:t>
            </a:r>
          </a:p>
          <a:p>
            <a:pPr marL="914400" lvl="2" indent="0">
              <a:lnSpc>
                <a:spcPct val="100000"/>
              </a:lnSpc>
              <a:spcBef>
                <a:spcPts val="0"/>
              </a:spcBef>
              <a:buNone/>
            </a:pPr>
            <a:r>
              <a:rPr lang="en-US" sz="2800" smtClean="0">
                <a:solidFill>
                  <a:prstClr val="black"/>
                </a:solidFill>
                <a:latin typeface="+mn-lt"/>
              </a:rPr>
              <a:t>nRet </a:t>
            </a:r>
            <a:r>
              <a:rPr lang="en-US" sz="2800">
                <a:solidFill>
                  <a:prstClr val="black"/>
                </a:solidFill>
                <a:latin typeface="+mn-lt"/>
              </a:rPr>
              <a:t>= str.IndexOf(</a:t>
            </a:r>
            <a:r>
              <a:rPr lang="en-US" sz="2800">
                <a:solidFill>
                  <a:srgbClr val="A31515"/>
                </a:solidFill>
                <a:latin typeface="+mn-lt"/>
              </a:rPr>
              <a:t>“Nữa"</a:t>
            </a:r>
            <a:r>
              <a:rPr lang="en-US" sz="2800">
                <a:solidFill>
                  <a:prstClr val="black"/>
                </a:solidFill>
                <a:latin typeface="+mn-lt"/>
              </a:rPr>
              <a:t>);</a:t>
            </a:r>
          </a:p>
          <a:p>
            <a:pPr marL="914400" lvl="2" indent="0">
              <a:lnSpc>
                <a:spcPct val="100000"/>
              </a:lnSpc>
              <a:spcBef>
                <a:spcPts val="0"/>
              </a:spcBef>
              <a:buNone/>
            </a:pPr>
            <a:r>
              <a:rPr lang="en-US" sz="2800">
                <a:solidFill>
                  <a:srgbClr val="FF0000"/>
                </a:solidFill>
                <a:latin typeface="+mn-lt"/>
                <a:sym typeface="Wingdings" pitchFamily="2" charset="2"/>
              </a:rPr>
              <a:t></a:t>
            </a:r>
            <a:r>
              <a:rPr lang="en-US" sz="2800">
                <a:solidFill>
                  <a:prstClr val="black"/>
                </a:solidFill>
                <a:latin typeface="+mn-lt"/>
              </a:rPr>
              <a:t>nRet =9</a:t>
            </a:r>
          </a:p>
          <a:p>
            <a:pPr marL="914400" lvl="2" indent="0">
              <a:lnSpc>
                <a:spcPct val="100000"/>
              </a:lnSpc>
              <a:spcBef>
                <a:spcPts val="0"/>
              </a:spcBef>
              <a:buNone/>
            </a:pPr>
            <a:r>
              <a:rPr lang="en-US" sz="2800" smtClean="0">
                <a:solidFill>
                  <a:prstClr val="black"/>
                </a:solidFill>
                <a:latin typeface="+mn-lt"/>
              </a:rPr>
              <a:t>nRet </a:t>
            </a:r>
            <a:r>
              <a:rPr lang="en-US" sz="2800">
                <a:solidFill>
                  <a:prstClr val="black"/>
                </a:solidFill>
                <a:latin typeface="+mn-lt"/>
              </a:rPr>
              <a:t>= str.IndexOf(</a:t>
            </a:r>
            <a:r>
              <a:rPr lang="en-US" sz="2800">
                <a:solidFill>
                  <a:srgbClr val="A31515"/>
                </a:solidFill>
                <a:latin typeface="+mn-lt"/>
              </a:rPr>
              <a:t>“Dạy"</a:t>
            </a:r>
            <a:r>
              <a:rPr lang="en-US" sz="2800">
                <a:solidFill>
                  <a:prstClr val="black"/>
                </a:solidFill>
                <a:latin typeface="+mn-lt"/>
              </a:rPr>
              <a:t>);</a:t>
            </a:r>
          </a:p>
          <a:p>
            <a:pPr marL="914400" lvl="2" indent="0">
              <a:lnSpc>
                <a:spcPct val="100000"/>
              </a:lnSpc>
              <a:spcBef>
                <a:spcPts val="0"/>
              </a:spcBef>
              <a:buNone/>
            </a:pPr>
            <a:r>
              <a:rPr lang="en-US" sz="2800">
                <a:solidFill>
                  <a:srgbClr val="FF0000"/>
                </a:solidFill>
                <a:latin typeface="+mn-lt"/>
                <a:sym typeface="Wingdings" pitchFamily="2" charset="2"/>
              </a:rPr>
              <a:t></a:t>
            </a:r>
            <a:r>
              <a:rPr lang="en-US" sz="2800">
                <a:solidFill>
                  <a:prstClr val="black"/>
                </a:solidFill>
                <a:latin typeface="+mn-lt"/>
              </a:rPr>
              <a:t>nRet =-1</a:t>
            </a:r>
          </a:p>
          <a:p>
            <a:pPr>
              <a:lnSpc>
                <a:spcPct val="100000"/>
              </a:lnSpc>
              <a:spcBef>
                <a:spcPts val="0"/>
              </a:spcBef>
            </a:pPr>
            <a:endParaRPr lang="en-US" sz="2800">
              <a:latin typeface="+mn-lt"/>
            </a:endParaRPr>
          </a:p>
        </p:txBody>
      </p:sp>
      <p:sp>
        <p:nvSpPr>
          <p:cNvPr id="3" name="Date Placeholder 2"/>
          <p:cNvSpPr>
            <a:spLocks noGrp="1"/>
          </p:cNvSpPr>
          <p:nvPr>
            <p:ph type="dt" sz="half" idx="10"/>
          </p:nvPr>
        </p:nvSpPr>
        <p:spPr/>
        <p:txBody>
          <a:bodyPr/>
          <a:lstStyle/>
          <a:p>
            <a:pPr>
              <a:defRPr/>
            </a:pPr>
            <a:fld id="{05A54AB9-FF0F-4D66-8C83-3B5F3A886A9B}" type="datetime1">
              <a:rPr lang="en-US" altLang="en-US" smtClean="0"/>
              <a:t>10/3/2018</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Nền tảng C# cơ bản</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77</a:t>
            </a:fld>
            <a:endParaRPr lang="en-US" altLang="en-US"/>
          </a:p>
        </p:txBody>
      </p:sp>
      <p:sp>
        <p:nvSpPr>
          <p:cNvPr id="6" name="Title 5"/>
          <p:cNvSpPr>
            <a:spLocks noGrp="1"/>
          </p:cNvSpPr>
          <p:nvPr>
            <p:ph type="title"/>
          </p:nvPr>
        </p:nvSpPr>
        <p:spPr/>
        <p:txBody>
          <a:bodyPr/>
          <a:lstStyle/>
          <a:p>
            <a:r>
              <a:rPr lang="en-US" smtClean="0"/>
              <a:t>String Method</a:t>
            </a:r>
            <a:endParaRPr lang="en-US"/>
          </a:p>
        </p:txBody>
      </p:sp>
    </p:spTree>
    <p:extLst>
      <p:ext uri="{BB962C8B-B14F-4D97-AF65-F5344CB8AC3E}">
        <p14:creationId xmlns:p14="http://schemas.microsoft.com/office/powerpoint/2010/main" val="322678490"/>
      </p:ext>
    </p:extLst>
  </p:cSld>
  <p:clrMapOvr>
    <a:masterClrMapping/>
  </p:clrMapOvr>
  <p:transition spd="slow">
    <p:push dir="u"/>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762000"/>
            <a:ext cx="8153400" cy="5105400"/>
          </a:xfrm>
        </p:spPr>
        <p:txBody>
          <a:bodyPr>
            <a:noAutofit/>
          </a:bodyPr>
          <a:lstStyle/>
          <a:p>
            <a:pPr>
              <a:lnSpc>
                <a:spcPct val="100000"/>
              </a:lnSpc>
              <a:spcBef>
                <a:spcPts val="0"/>
              </a:spcBef>
            </a:pPr>
            <a:r>
              <a:rPr lang="en-US" sz="2800" b="1">
                <a:solidFill>
                  <a:srgbClr val="0000FF"/>
                </a:solidFill>
                <a:latin typeface="+mn-lt"/>
              </a:rPr>
              <a:t>public</a:t>
            </a:r>
            <a:r>
              <a:rPr lang="en-US" sz="2800" b="1">
                <a:solidFill>
                  <a:srgbClr val="000000"/>
                </a:solidFill>
                <a:latin typeface="+mn-lt"/>
              </a:rPr>
              <a:t> </a:t>
            </a:r>
            <a:r>
              <a:rPr lang="en-US" sz="2800" b="1">
                <a:solidFill>
                  <a:srgbClr val="0000FF"/>
                </a:solidFill>
                <a:latin typeface="+mn-lt"/>
              </a:rPr>
              <a:t>int</a:t>
            </a:r>
            <a:r>
              <a:rPr lang="en-US" sz="2800" b="1">
                <a:solidFill>
                  <a:srgbClr val="000000"/>
                </a:solidFill>
                <a:latin typeface="+mn-lt"/>
              </a:rPr>
              <a:t> IndexOf( </a:t>
            </a:r>
            <a:r>
              <a:rPr lang="en-US" sz="2800" b="1">
                <a:solidFill>
                  <a:srgbClr val="0000FF"/>
                </a:solidFill>
                <a:latin typeface="+mn-lt"/>
              </a:rPr>
              <a:t>string</a:t>
            </a:r>
            <a:r>
              <a:rPr lang="en-US" sz="2800" b="1">
                <a:solidFill>
                  <a:srgbClr val="000000"/>
                </a:solidFill>
                <a:latin typeface="+mn-lt"/>
              </a:rPr>
              <a:t> value, </a:t>
            </a:r>
            <a:r>
              <a:rPr lang="en-US" sz="2800" b="1">
                <a:solidFill>
                  <a:srgbClr val="00B050"/>
                </a:solidFill>
                <a:latin typeface="+mn-lt"/>
              </a:rPr>
              <a:t>StringComparison</a:t>
            </a:r>
            <a:r>
              <a:rPr lang="en-US" sz="2800" b="1">
                <a:solidFill>
                  <a:srgbClr val="000000"/>
                </a:solidFill>
                <a:latin typeface="+mn-lt"/>
              </a:rPr>
              <a:t> </a:t>
            </a:r>
            <a:r>
              <a:rPr lang="en-US" sz="2800">
                <a:solidFill>
                  <a:srgbClr val="000000"/>
                </a:solidFill>
                <a:latin typeface="+mn-lt"/>
              </a:rPr>
              <a:t>comparisonType)</a:t>
            </a:r>
            <a:endParaRPr lang="en-US" sz="2800" b="1">
              <a:solidFill>
                <a:srgbClr val="002060"/>
              </a:solidFill>
              <a:latin typeface="+mn-lt"/>
            </a:endParaRPr>
          </a:p>
          <a:p>
            <a:pPr>
              <a:lnSpc>
                <a:spcPct val="100000"/>
              </a:lnSpc>
              <a:spcBef>
                <a:spcPts val="0"/>
              </a:spcBef>
            </a:pPr>
            <a:r>
              <a:rPr lang="en-US" sz="2800">
                <a:latin typeface="+mn-lt"/>
              </a:rPr>
              <a:t>Trả về vị trí đầu tiên khi tìm thấy giá trị chuỗi cần tìm trong một chuỗi được chỉ định</a:t>
            </a:r>
            <a:r>
              <a:rPr lang="en-US" sz="2800" smtClean="0">
                <a:latin typeface="+mn-lt"/>
              </a:rPr>
              <a:t>. Có xác định loại tìm kiếm đã chỉ định</a:t>
            </a:r>
          </a:p>
          <a:p>
            <a:pPr>
              <a:lnSpc>
                <a:spcPct val="100000"/>
              </a:lnSpc>
              <a:spcBef>
                <a:spcPts val="0"/>
              </a:spcBef>
            </a:pPr>
            <a:r>
              <a:rPr lang="en-US" sz="2800" smtClean="0">
                <a:latin typeface="+mn-lt"/>
              </a:rPr>
              <a:t>Ví dụ</a:t>
            </a:r>
          </a:p>
          <a:p>
            <a:pPr marL="914400" lvl="2" indent="0">
              <a:lnSpc>
                <a:spcPct val="100000"/>
              </a:lnSpc>
              <a:spcBef>
                <a:spcPts val="0"/>
              </a:spcBef>
              <a:buNone/>
            </a:pPr>
            <a:r>
              <a:rPr lang="en-US" sz="2400" i="1">
                <a:solidFill>
                  <a:srgbClr val="0000FF"/>
                </a:solidFill>
                <a:latin typeface="+mn-lt"/>
              </a:rPr>
              <a:t>string</a:t>
            </a:r>
            <a:r>
              <a:rPr lang="en-US" sz="2400" i="1">
                <a:solidFill>
                  <a:prstClr val="black"/>
                </a:solidFill>
                <a:latin typeface="+mn-lt"/>
              </a:rPr>
              <a:t> </a:t>
            </a:r>
            <a:r>
              <a:rPr lang="en-US" sz="2400" i="1" smtClean="0">
                <a:solidFill>
                  <a:prstClr val="black"/>
                </a:solidFill>
                <a:latin typeface="+mn-lt"/>
              </a:rPr>
              <a:t>strTDC </a:t>
            </a:r>
            <a:r>
              <a:rPr lang="en-US" sz="2400" i="1">
                <a:solidFill>
                  <a:prstClr val="black"/>
                </a:solidFill>
                <a:latin typeface="+mn-lt"/>
              </a:rPr>
              <a:t>= </a:t>
            </a:r>
            <a:r>
              <a:rPr lang="en-US" sz="2400" i="1">
                <a:solidFill>
                  <a:srgbClr val="A31515"/>
                </a:solidFill>
                <a:latin typeface="+mn-lt"/>
              </a:rPr>
              <a:t>"Welcome C# </a:t>
            </a:r>
            <a:r>
              <a:rPr lang="en-US" sz="2400" i="1" smtClean="0">
                <a:solidFill>
                  <a:srgbClr val="A31515"/>
                </a:solidFill>
                <a:latin typeface="+mn-lt"/>
              </a:rPr>
              <a:t>2012"</a:t>
            </a:r>
            <a:r>
              <a:rPr lang="en-US" sz="2400" i="1" smtClean="0">
                <a:solidFill>
                  <a:prstClr val="black"/>
                </a:solidFill>
                <a:latin typeface="+mn-lt"/>
              </a:rPr>
              <a:t>;</a:t>
            </a:r>
            <a:endParaRPr lang="en-US" sz="2400" i="1">
              <a:solidFill>
                <a:prstClr val="black"/>
              </a:solidFill>
              <a:latin typeface="+mn-lt"/>
            </a:endParaRPr>
          </a:p>
          <a:p>
            <a:pPr marL="914400" lvl="2" indent="0">
              <a:lnSpc>
                <a:spcPct val="100000"/>
              </a:lnSpc>
              <a:spcBef>
                <a:spcPts val="0"/>
              </a:spcBef>
              <a:buNone/>
            </a:pPr>
            <a:r>
              <a:rPr lang="en-US" sz="2400" i="1">
                <a:solidFill>
                  <a:srgbClr val="0000FF"/>
                </a:solidFill>
                <a:latin typeface="+mn-lt"/>
              </a:rPr>
              <a:t>int</a:t>
            </a:r>
            <a:r>
              <a:rPr lang="en-US" sz="2400" i="1">
                <a:solidFill>
                  <a:prstClr val="black"/>
                </a:solidFill>
                <a:latin typeface="+mn-lt"/>
              </a:rPr>
              <a:t> nRet = </a:t>
            </a:r>
            <a:r>
              <a:rPr lang="en-US" sz="2400" i="1" smtClean="0">
                <a:solidFill>
                  <a:prstClr val="black"/>
                </a:solidFill>
                <a:latin typeface="+mn-lt"/>
              </a:rPr>
              <a:t>strTDC.IndexOf</a:t>
            </a:r>
            <a:r>
              <a:rPr lang="en-US" sz="2400" i="1">
                <a:solidFill>
                  <a:prstClr val="black"/>
                </a:solidFill>
                <a:latin typeface="+mn-lt"/>
              </a:rPr>
              <a:t>(</a:t>
            </a:r>
            <a:r>
              <a:rPr lang="en-US" sz="2400" i="1">
                <a:solidFill>
                  <a:srgbClr val="A31515"/>
                </a:solidFill>
                <a:latin typeface="+mn-lt"/>
              </a:rPr>
              <a:t>"WELCOME"</a:t>
            </a:r>
            <a:r>
              <a:rPr lang="en-US" sz="2400" i="1">
                <a:solidFill>
                  <a:prstClr val="black"/>
                </a:solidFill>
                <a:latin typeface="+mn-lt"/>
              </a:rPr>
              <a:t>, </a:t>
            </a:r>
          </a:p>
          <a:p>
            <a:pPr marL="914400" lvl="2" indent="0">
              <a:lnSpc>
                <a:spcPct val="100000"/>
              </a:lnSpc>
              <a:spcBef>
                <a:spcPts val="0"/>
              </a:spcBef>
              <a:buNone/>
            </a:pPr>
            <a:r>
              <a:rPr lang="en-US" sz="2400" i="1">
                <a:solidFill>
                  <a:prstClr val="black"/>
                </a:solidFill>
                <a:latin typeface="+mn-lt"/>
              </a:rPr>
              <a:t>		</a:t>
            </a:r>
            <a:r>
              <a:rPr lang="en-US" sz="2400" b="1" i="1">
                <a:solidFill>
                  <a:srgbClr val="2B91AF"/>
                </a:solidFill>
                <a:latin typeface="+mn-lt"/>
              </a:rPr>
              <a:t>StringComparison</a:t>
            </a:r>
            <a:r>
              <a:rPr lang="en-US" sz="2400" i="1">
                <a:solidFill>
                  <a:prstClr val="black"/>
                </a:solidFill>
                <a:latin typeface="+mn-lt"/>
              </a:rPr>
              <a:t>.Ordinal);</a:t>
            </a:r>
          </a:p>
          <a:p>
            <a:pPr marL="914400" lvl="2" indent="0">
              <a:lnSpc>
                <a:spcPct val="100000"/>
              </a:lnSpc>
              <a:spcBef>
                <a:spcPts val="0"/>
              </a:spcBef>
              <a:buNone/>
            </a:pPr>
            <a:r>
              <a:rPr lang="en-US" sz="2400" i="1">
                <a:solidFill>
                  <a:srgbClr val="FF0000"/>
                </a:solidFill>
                <a:latin typeface="+mn-lt"/>
                <a:sym typeface="Wingdings" pitchFamily="2" charset="2"/>
              </a:rPr>
              <a:t></a:t>
            </a:r>
            <a:r>
              <a:rPr lang="en-US" sz="2400" i="1">
                <a:solidFill>
                  <a:prstClr val="black"/>
                </a:solidFill>
                <a:latin typeface="+mn-lt"/>
              </a:rPr>
              <a:t>nRet =-1</a:t>
            </a:r>
          </a:p>
          <a:p>
            <a:pPr marL="914400" lvl="2" indent="0">
              <a:lnSpc>
                <a:spcPct val="100000"/>
              </a:lnSpc>
              <a:spcBef>
                <a:spcPts val="0"/>
              </a:spcBef>
              <a:buNone/>
            </a:pPr>
            <a:r>
              <a:rPr lang="en-US" sz="2400" i="1" smtClean="0">
                <a:solidFill>
                  <a:srgbClr val="0000FF"/>
                </a:solidFill>
                <a:latin typeface="+mn-lt"/>
              </a:rPr>
              <a:t>int</a:t>
            </a:r>
            <a:r>
              <a:rPr lang="en-US" sz="2400" i="1" smtClean="0">
                <a:solidFill>
                  <a:prstClr val="black"/>
                </a:solidFill>
                <a:latin typeface="+mn-lt"/>
              </a:rPr>
              <a:t> </a:t>
            </a:r>
            <a:r>
              <a:rPr lang="en-US" sz="2400" i="1">
                <a:solidFill>
                  <a:prstClr val="black"/>
                </a:solidFill>
                <a:latin typeface="+mn-lt"/>
              </a:rPr>
              <a:t>nRet = </a:t>
            </a:r>
            <a:r>
              <a:rPr lang="en-US" sz="2400" i="1" smtClean="0">
                <a:solidFill>
                  <a:prstClr val="black"/>
                </a:solidFill>
                <a:latin typeface="+mn-lt"/>
              </a:rPr>
              <a:t>strTDC.IndexOf</a:t>
            </a:r>
            <a:r>
              <a:rPr lang="en-US" sz="2400" i="1">
                <a:solidFill>
                  <a:prstClr val="black"/>
                </a:solidFill>
                <a:latin typeface="+mn-lt"/>
              </a:rPr>
              <a:t>(</a:t>
            </a:r>
            <a:r>
              <a:rPr lang="en-US" sz="2400" i="1">
                <a:solidFill>
                  <a:srgbClr val="A31515"/>
                </a:solidFill>
                <a:latin typeface="+mn-lt"/>
              </a:rPr>
              <a:t>"WELCOME"</a:t>
            </a:r>
            <a:r>
              <a:rPr lang="en-US" sz="2400" i="1">
                <a:solidFill>
                  <a:prstClr val="black"/>
                </a:solidFill>
                <a:latin typeface="+mn-lt"/>
              </a:rPr>
              <a:t>, </a:t>
            </a:r>
          </a:p>
          <a:p>
            <a:pPr marL="914400" lvl="2" indent="0">
              <a:lnSpc>
                <a:spcPct val="100000"/>
              </a:lnSpc>
              <a:spcBef>
                <a:spcPts val="0"/>
              </a:spcBef>
              <a:buNone/>
            </a:pPr>
            <a:r>
              <a:rPr lang="en-US" sz="2400" i="1">
                <a:solidFill>
                  <a:prstClr val="black"/>
                </a:solidFill>
                <a:latin typeface="+mn-lt"/>
              </a:rPr>
              <a:t>	</a:t>
            </a:r>
            <a:r>
              <a:rPr lang="en-US" sz="2400" b="1" i="1">
                <a:solidFill>
                  <a:srgbClr val="2B91AF"/>
                </a:solidFill>
                <a:latin typeface="+mn-lt"/>
              </a:rPr>
              <a:t>StringComparison</a:t>
            </a:r>
            <a:r>
              <a:rPr lang="en-US" sz="2400" i="1">
                <a:solidFill>
                  <a:prstClr val="black"/>
                </a:solidFill>
                <a:latin typeface="+mn-lt"/>
              </a:rPr>
              <a:t>.OrdinalIgnoreCase);</a:t>
            </a:r>
          </a:p>
          <a:p>
            <a:pPr marL="914400" lvl="2" indent="0">
              <a:lnSpc>
                <a:spcPct val="100000"/>
              </a:lnSpc>
              <a:spcBef>
                <a:spcPts val="0"/>
              </a:spcBef>
              <a:buClrTx/>
              <a:buNone/>
              <a:defRPr/>
            </a:pPr>
            <a:r>
              <a:rPr lang="en-US" sz="2400" i="1">
                <a:solidFill>
                  <a:srgbClr val="FF0000"/>
                </a:solidFill>
                <a:latin typeface="+mn-lt"/>
                <a:sym typeface="Wingdings" pitchFamily="2" charset="2"/>
              </a:rPr>
              <a:t></a:t>
            </a:r>
            <a:r>
              <a:rPr lang="en-US" sz="2400" i="1">
                <a:solidFill>
                  <a:prstClr val="black"/>
                </a:solidFill>
                <a:latin typeface="+mn-lt"/>
              </a:rPr>
              <a:t>nRet =0</a:t>
            </a:r>
            <a:endParaRPr lang="en-US" sz="2400" i="1">
              <a:solidFill>
                <a:srgbClr val="FF0000"/>
              </a:solidFill>
              <a:latin typeface="+mn-lt"/>
            </a:endParaRPr>
          </a:p>
          <a:p>
            <a:pPr>
              <a:lnSpc>
                <a:spcPct val="100000"/>
              </a:lnSpc>
              <a:spcBef>
                <a:spcPts val="0"/>
              </a:spcBef>
            </a:pPr>
            <a:endParaRPr lang="en-US" sz="2800">
              <a:latin typeface="+mn-lt"/>
            </a:endParaRPr>
          </a:p>
          <a:p>
            <a:pPr>
              <a:lnSpc>
                <a:spcPct val="100000"/>
              </a:lnSpc>
              <a:spcBef>
                <a:spcPts val="0"/>
              </a:spcBef>
            </a:pPr>
            <a:endParaRPr lang="en-US" sz="2800">
              <a:latin typeface="+mn-lt"/>
            </a:endParaRPr>
          </a:p>
        </p:txBody>
      </p:sp>
      <p:sp>
        <p:nvSpPr>
          <p:cNvPr id="3" name="Date Placeholder 2"/>
          <p:cNvSpPr>
            <a:spLocks noGrp="1"/>
          </p:cNvSpPr>
          <p:nvPr>
            <p:ph type="dt" sz="half" idx="10"/>
          </p:nvPr>
        </p:nvSpPr>
        <p:spPr/>
        <p:txBody>
          <a:bodyPr/>
          <a:lstStyle/>
          <a:p>
            <a:pPr>
              <a:defRPr/>
            </a:pPr>
            <a:fld id="{205C4420-FB83-4E6E-9537-C2343481E133}" type="datetime1">
              <a:rPr lang="en-US" altLang="en-US" smtClean="0"/>
              <a:t>10/3/2018</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Nền tảng C# cơ bản</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78</a:t>
            </a:fld>
            <a:endParaRPr lang="en-US" altLang="en-US"/>
          </a:p>
        </p:txBody>
      </p:sp>
      <p:sp>
        <p:nvSpPr>
          <p:cNvPr id="6" name="Title 5"/>
          <p:cNvSpPr>
            <a:spLocks noGrp="1"/>
          </p:cNvSpPr>
          <p:nvPr>
            <p:ph type="title"/>
          </p:nvPr>
        </p:nvSpPr>
        <p:spPr/>
        <p:txBody>
          <a:bodyPr/>
          <a:lstStyle/>
          <a:p>
            <a:r>
              <a:rPr lang="en-US" smtClean="0"/>
              <a:t>String Method</a:t>
            </a:r>
            <a:endParaRPr lang="en-US"/>
          </a:p>
        </p:txBody>
      </p:sp>
    </p:spTree>
    <p:extLst>
      <p:ext uri="{BB962C8B-B14F-4D97-AF65-F5344CB8AC3E}">
        <p14:creationId xmlns:p14="http://schemas.microsoft.com/office/powerpoint/2010/main" val="957817575"/>
      </p:ext>
    </p:extLst>
  </p:cSld>
  <p:clrMapOvr>
    <a:masterClrMapping/>
  </p:clrMapOvr>
  <p:transition spd="slow">
    <p:push dir="u"/>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sz="2800">
                <a:solidFill>
                  <a:srgbClr val="0000FF"/>
                </a:solidFill>
              </a:rPr>
              <a:t>public</a:t>
            </a:r>
            <a:r>
              <a:rPr lang="en-US" sz="2800">
                <a:solidFill>
                  <a:srgbClr val="000000"/>
                </a:solidFill>
              </a:rPr>
              <a:t> </a:t>
            </a:r>
            <a:r>
              <a:rPr lang="en-US" sz="2800">
                <a:solidFill>
                  <a:srgbClr val="0000FF"/>
                </a:solidFill>
              </a:rPr>
              <a:t>int</a:t>
            </a:r>
            <a:r>
              <a:rPr lang="en-US" sz="2800">
                <a:solidFill>
                  <a:srgbClr val="000000"/>
                </a:solidFill>
              </a:rPr>
              <a:t> </a:t>
            </a:r>
            <a:r>
              <a:rPr lang="en-US" sz="2800" b="1">
                <a:solidFill>
                  <a:srgbClr val="000000"/>
                </a:solidFill>
              </a:rPr>
              <a:t>IndexOfAny</a:t>
            </a:r>
            <a:r>
              <a:rPr lang="en-US" sz="2800">
                <a:solidFill>
                  <a:srgbClr val="000000"/>
                </a:solidFill>
              </a:rPr>
              <a:t>( </a:t>
            </a:r>
            <a:r>
              <a:rPr lang="en-US" sz="2800">
                <a:solidFill>
                  <a:srgbClr val="0000FF"/>
                </a:solidFill>
              </a:rPr>
              <a:t>char</a:t>
            </a:r>
            <a:r>
              <a:rPr lang="en-US" sz="2800">
                <a:solidFill>
                  <a:srgbClr val="000000"/>
                </a:solidFill>
              </a:rPr>
              <a:t>[] anyOf </a:t>
            </a:r>
            <a:r>
              <a:rPr lang="en-US" sz="2800" smtClean="0">
                <a:solidFill>
                  <a:srgbClr val="000000"/>
                </a:solidFill>
              </a:rPr>
              <a:t>)</a:t>
            </a:r>
          </a:p>
          <a:p>
            <a:pPr marL="0" indent="0">
              <a:buNone/>
            </a:pPr>
            <a:r>
              <a:rPr lang="en-US" sz="2800" smtClean="0">
                <a:solidFill>
                  <a:srgbClr val="000000"/>
                </a:solidFill>
              </a:rPr>
              <a:t>Trả về vị trí đầu tiên của ký tự có trong chuỗi chỉ định </a:t>
            </a:r>
          </a:p>
          <a:p>
            <a:pPr marL="0" indent="0">
              <a:buNone/>
            </a:pPr>
            <a:r>
              <a:rPr lang="en-US" sz="2800" smtClean="0">
                <a:solidFill>
                  <a:srgbClr val="000000"/>
                </a:solidFill>
              </a:rPr>
              <a:t>Ví dụ</a:t>
            </a:r>
          </a:p>
          <a:p>
            <a:pPr marL="914400" lvl="2" indent="0">
              <a:buNone/>
            </a:pPr>
            <a:r>
              <a:rPr lang="en-US" sz="2400">
                <a:solidFill>
                  <a:srgbClr val="0000FF"/>
                </a:solidFill>
              </a:rPr>
              <a:t>string</a:t>
            </a:r>
            <a:r>
              <a:rPr lang="en-US" sz="2400">
                <a:solidFill>
                  <a:prstClr val="black"/>
                </a:solidFill>
              </a:rPr>
              <a:t> str = </a:t>
            </a:r>
            <a:r>
              <a:rPr lang="en-US" sz="2400">
                <a:solidFill>
                  <a:srgbClr val="A31515"/>
                </a:solidFill>
              </a:rPr>
              <a:t>"Không! không; có? có?"</a:t>
            </a:r>
            <a:r>
              <a:rPr lang="en-US" sz="2400">
                <a:solidFill>
                  <a:prstClr val="black"/>
                </a:solidFill>
              </a:rPr>
              <a:t>;</a:t>
            </a:r>
          </a:p>
          <a:p>
            <a:pPr marL="914400" lvl="2" indent="0">
              <a:buNone/>
            </a:pPr>
            <a:r>
              <a:rPr lang="en-US" sz="2400">
                <a:solidFill>
                  <a:srgbClr val="0000FF"/>
                </a:solidFill>
              </a:rPr>
              <a:t>int</a:t>
            </a:r>
            <a:r>
              <a:rPr lang="en-US" sz="2400">
                <a:solidFill>
                  <a:prstClr val="black"/>
                </a:solidFill>
              </a:rPr>
              <a:t> nRet=str.IndexOfAny(</a:t>
            </a:r>
            <a:r>
              <a:rPr lang="en-US" sz="2400">
                <a:solidFill>
                  <a:srgbClr val="0000FF"/>
                </a:solidFill>
              </a:rPr>
              <a:t>new</a:t>
            </a:r>
            <a:r>
              <a:rPr lang="en-US" sz="2400">
                <a:solidFill>
                  <a:prstClr val="black"/>
                </a:solidFill>
              </a:rPr>
              <a:t> </a:t>
            </a:r>
            <a:r>
              <a:rPr lang="en-US" sz="2400">
                <a:solidFill>
                  <a:srgbClr val="0000FF"/>
                </a:solidFill>
              </a:rPr>
              <a:t>char</a:t>
            </a:r>
            <a:r>
              <a:rPr lang="en-US" sz="2400">
                <a:solidFill>
                  <a:prstClr val="black"/>
                </a:solidFill>
              </a:rPr>
              <a:t>[] { </a:t>
            </a:r>
            <a:r>
              <a:rPr lang="en-US" sz="2400">
                <a:solidFill>
                  <a:srgbClr val="A31515"/>
                </a:solidFill>
              </a:rPr>
              <a:t>'&gt;'</a:t>
            </a:r>
            <a:r>
              <a:rPr lang="en-US" sz="2400">
                <a:solidFill>
                  <a:prstClr val="black"/>
                </a:solidFill>
              </a:rPr>
              <a:t>,</a:t>
            </a:r>
            <a:r>
              <a:rPr lang="en-US" sz="2400">
                <a:solidFill>
                  <a:srgbClr val="A31515"/>
                </a:solidFill>
              </a:rPr>
              <a:t>'?'</a:t>
            </a:r>
            <a:r>
              <a:rPr lang="en-US" sz="2400">
                <a:solidFill>
                  <a:prstClr val="black"/>
                </a:solidFill>
              </a:rPr>
              <a:t>,</a:t>
            </a:r>
            <a:r>
              <a:rPr lang="en-US" sz="2400">
                <a:solidFill>
                  <a:srgbClr val="A31515"/>
                </a:solidFill>
              </a:rPr>
              <a:t>';'</a:t>
            </a:r>
            <a:r>
              <a:rPr lang="en-US" sz="2400">
                <a:solidFill>
                  <a:prstClr val="black"/>
                </a:solidFill>
              </a:rPr>
              <a:t>});</a:t>
            </a:r>
          </a:p>
          <a:p>
            <a:pPr marL="914400" lvl="2" indent="0">
              <a:buNone/>
            </a:pPr>
            <a:r>
              <a:rPr lang="en-US" sz="2400">
                <a:solidFill>
                  <a:srgbClr val="FF0000"/>
                </a:solidFill>
                <a:latin typeface="Consolas"/>
                <a:sym typeface="Wingdings" pitchFamily="2" charset="2"/>
              </a:rPr>
              <a:t></a:t>
            </a:r>
            <a:r>
              <a:rPr lang="en-US" sz="2400">
                <a:solidFill>
                  <a:prstClr val="black"/>
                </a:solidFill>
              </a:rPr>
              <a:t>nRet=12</a:t>
            </a:r>
          </a:p>
          <a:p>
            <a:pPr marL="0" indent="0">
              <a:buNone/>
            </a:pPr>
            <a:endParaRPr lang="en-US"/>
          </a:p>
        </p:txBody>
      </p:sp>
      <p:sp>
        <p:nvSpPr>
          <p:cNvPr id="3" name="Date Placeholder 2"/>
          <p:cNvSpPr>
            <a:spLocks noGrp="1"/>
          </p:cNvSpPr>
          <p:nvPr>
            <p:ph type="dt" sz="half" idx="10"/>
          </p:nvPr>
        </p:nvSpPr>
        <p:spPr/>
        <p:txBody>
          <a:bodyPr/>
          <a:lstStyle/>
          <a:p>
            <a:pPr>
              <a:defRPr/>
            </a:pPr>
            <a:fld id="{A3F22F3C-12A8-4EFC-9F9C-E2113C7FDE59}" type="datetime1">
              <a:rPr lang="en-US" altLang="en-US" smtClean="0"/>
              <a:t>10/3/2018</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Nền tảng C# cơ bản</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79</a:t>
            </a:fld>
            <a:endParaRPr lang="en-US" altLang="en-US"/>
          </a:p>
        </p:txBody>
      </p:sp>
      <p:sp>
        <p:nvSpPr>
          <p:cNvPr id="6" name="Title 5"/>
          <p:cNvSpPr>
            <a:spLocks noGrp="1"/>
          </p:cNvSpPr>
          <p:nvPr>
            <p:ph type="title"/>
          </p:nvPr>
        </p:nvSpPr>
        <p:spPr/>
        <p:txBody>
          <a:bodyPr/>
          <a:lstStyle/>
          <a:p>
            <a:r>
              <a:rPr lang="en-US" smtClean="0"/>
              <a:t>String Method</a:t>
            </a:r>
            <a:endParaRPr lang="en-US"/>
          </a:p>
        </p:txBody>
      </p:sp>
    </p:spTree>
    <p:extLst>
      <p:ext uri="{BB962C8B-B14F-4D97-AF65-F5344CB8AC3E}">
        <p14:creationId xmlns:p14="http://schemas.microsoft.com/office/powerpoint/2010/main" val="2529170945"/>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955177" y="1126681"/>
            <a:ext cx="5992091" cy="276999"/>
          </a:xfrm>
          <a:prstGeom prst="rect">
            <a:avLst/>
          </a:prstGeom>
        </p:spPr>
        <p:txBody>
          <a:bodyPr lIns="0" tIns="0" rIns="0" bIns="0">
            <a:spAutoFit/>
          </a:bodyPr>
          <a:lstStyle/>
          <a:p>
            <a:pPr marL="11397" fontAlgn="auto">
              <a:spcBef>
                <a:spcPts val="0"/>
              </a:spcBef>
              <a:spcAft>
                <a:spcPts val="0"/>
              </a:spcAft>
              <a:defRPr/>
            </a:pPr>
            <a:r>
              <a:rPr spc="-4" dirty="0">
                <a:solidFill>
                  <a:srgbClr val="943634"/>
                </a:solidFill>
                <a:latin typeface="Tahoma"/>
                <a:cs typeface="Tahoma"/>
              </a:rPr>
              <a:t>S</a:t>
            </a:r>
            <a:r>
              <a:rPr dirty="0">
                <a:solidFill>
                  <a:srgbClr val="943634"/>
                </a:solidFill>
                <a:latin typeface="Tahoma"/>
                <a:cs typeface="Tahoma"/>
              </a:rPr>
              <a:t>ử</a:t>
            </a:r>
            <a:r>
              <a:rPr spc="94" dirty="0">
                <a:solidFill>
                  <a:srgbClr val="943634"/>
                </a:solidFill>
                <a:latin typeface="Times New Roman"/>
                <a:cs typeface="Times New Roman"/>
              </a:rPr>
              <a:t> </a:t>
            </a:r>
            <a:r>
              <a:rPr spc="-4" dirty="0">
                <a:solidFill>
                  <a:srgbClr val="943634"/>
                </a:solidFill>
                <a:latin typeface="Tahoma"/>
                <a:cs typeface="Tahoma"/>
              </a:rPr>
              <a:t>dụn</a:t>
            </a:r>
            <a:r>
              <a:rPr dirty="0">
                <a:solidFill>
                  <a:srgbClr val="943634"/>
                </a:solidFill>
                <a:latin typeface="Tahoma"/>
                <a:cs typeface="Tahoma"/>
              </a:rPr>
              <a:t>g</a:t>
            </a:r>
            <a:r>
              <a:rPr spc="94" dirty="0">
                <a:solidFill>
                  <a:srgbClr val="943634"/>
                </a:solidFill>
                <a:latin typeface="Times New Roman"/>
                <a:cs typeface="Times New Roman"/>
              </a:rPr>
              <a:t> </a:t>
            </a:r>
            <a:r>
              <a:rPr spc="-4" dirty="0">
                <a:solidFill>
                  <a:srgbClr val="943634"/>
                </a:solidFill>
                <a:latin typeface="Tahoma"/>
                <a:cs typeface="Tahoma"/>
              </a:rPr>
              <a:t>phươn</a:t>
            </a:r>
            <a:r>
              <a:rPr dirty="0">
                <a:solidFill>
                  <a:srgbClr val="943634"/>
                </a:solidFill>
                <a:latin typeface="Tahoma"/>
                <a:cs typeface="Tahoma"/>
              </a:rPr>
              <a:t>g</a:t>
            </a:r>
            <a:r>
              <a:rPr spc="85" dirty="0">
                <a:solidFill>
                  <a:srgbClr val="943634"/>
                </a:solidFill>
                <a:latin typeface="Times New Roman"/>
                <a:cs typeface="Times New Roman"/>
              </a:rPr>
              <a:t> </a:t>
            </a:r>
            <a:r>
              <a:rPr spc="-4" dirty="0">
                <a:solidFill>
                  <a:srgbClr val="943634"/>
                </a:solidFill>
                <a:latin typeface="Tahoma"/>
                <a:cs typeface="Tahoma"/>
              </a:rPr>
              <a:t>thứ</a:t>
            </a:r>
            <a:r>
              <a:rPr dirty="0">
                <a:solidFill>
                  <a:srgbClr val="943634"/>
                </a:solidFill>
                <a:latin typeface="Tahoma"/>
                <a:cs typeface="Tahoma"/>
              </a:rPr>
              <a:t>c</a:t>
            </a:r>
            <a:r>
              <a:rPr spc="112" dirty="0">
                <a:solidFill>
                  <a:srgbClr val="943634"/>
                </a:solidFill>
                <a:latin typeface="Times New Roman"/>
                <a:cs typeface="Times New Roman"/>
              </a:rPr>
              <a:t> </a:t>
            </a:r>
            <a:r>
              <a:rPr b="1" dirty="0">
                <a:solidFill>
                  <a:srgbClr val="943634"/>
                </a:solidFill>
                <a:latin typeface="Arial"/>
                <a:cs typeface="Arial"/>
              </a:rPr>
              <a:t>T</a:t>
            </a:r>
            <a:r>
              <a:rPr b="1" spc="9" dirty="0">
                <a:solidFill>
                  <a:srgbClr val="943634"/>
                </a:solidFill>
                <a:latin typeface="Arial"/>
                <a:cs typeface="Arial"/>
              </a:rPr>
              <a:t>o</a:t>
            </a:r>
            <a:r>
              <a:rPr b="1" spc="-63" dirty="0">
                <a:solidFill>
                  <a:srgbClr val="943634"/>
                </a:solidFill>
                <a:latin typeface="Arial"/>
                <a:cs typeface="Arial"/>
              </a:rPr>
              <a:t>S</a:t>
            </a:r>
            <a:r>
              <a:rPr b="1" spc="144" dirty="0">
                <a:solidFill>
                  <a:srgbClr val="943634"/>
                </a:solidFill>
                <a:latin typeface="Arial"/>
                <a:cs typeface="Arial"/>
              </a:rPr>
              <a:t>t</a:t>
            </a:r>
            <a:r>
              <a:rPr b="1" spc="72" dirty="0">
                <a:solidFill>
                  <a:srgbClr val="943634"/>
                </a:solidFill>
                <a:latin typeface="Arial"/>
                <a:cs typeface="Arial"/>
              </a:rPr>
              <a:t>r</a:t>
            </a:r>
            <a:r>
              <a:rPr b="1" spc="36" dirty="0">
                <a:solidFill>
                  <a:srgbClr val="943634"/>
                </a:solidFill>
                <a:latin typeface="Arial"/>
                <a:cs typeface="Arial"/>
              </a:rPr>
              <a:t>i</a:t>
            </a:r>
            <a:r>
              <a:rPr b="1" spc="49" dirty="0">
                <a:solidFill>
                  <a:srgbClr val="943634"/>
                </a:solidFill>
                <a:latin typeface="Arial"/>
                <a:cs typeface="Arial"/>
              </a:rPr>
              <a:t>n</a:t>
            </a:r>
            <a:r>
              <a:rPr b="1" dirty="0">
                <a:solidFill>
                  <a:srgbClr val="943634"/>
                </a:solidFill>
                <a:latin typeface="Arial"/>
                <a:cs typeface="Arial"/>
              </a:rPr>
              <a:t>g</a:t>
            </a:r>
            <a:r>
              <a:rPr b="1" spc="85" dirty="0">
                <a:solidFill>
                  <a:srgbClr val="943634"/>
                </a:solidFill>
                <a:latin typeface="Arial"/>
                <a:cs typeface="Arial"/>
              </a:rPr>
              <a:t> </a:t>
            </a:r>
            <a:r>
              <a:rPr spc="-4" dirty="0">
                <a:solidFill>
                  <a:srgbClr val="943634"/>
                </a:solidFill>
                <a:latin typeface="Tahoma"/>
                <a:cs typeface="Tahoma"/>
              </a:rPr>
              <a:t>c</a:t>
            </a:r>
            <a:r>
              <a:rPr dirty="0">
                <a:solidFill>
                  <a:srgbClr val="943634"/>
                </a:solidFill>
                <a:latin typeface="Tahoma"/>
                <a:cs typeface="Tahoma"/>
              </a:rPr>
              <a:t>ó</a:t>
            </a:r>
            <a:r>
              <a:rPr spc="108" dirty="0">
                <a:solidFill>
                  <a:srgbClr val="943634"/>
                </a:solidFill>
                <a:latin typeface="Times New Roman"/>
                <a:cs typeface="Times New Roman"/>
              </a:rPr>
              <a:t> </a:t>
            </a:r>
            <a:r>
              <a:rPr dirty="0">
                <a:solidFill>
                  <a:srgbClr val="943634"/>
                </a:solidFill>
                <a:latin typeface="Tahoma"/>
                <a:cs typeface="Tahoma"/>
              </a:rPr>
              <a:t>sẵn</a:t>
            </a:r>
            <a:r>
              <a:rPr spc="85" dirty="0">
                <a:solidFill>
                  <a:srgbClr val="943634"/>
                </a:solidFill>
                <a:latin typeface="Times New Roman"/>
                <a:cs typeface="Times New Roman"/>
              </a:rPr>
              <a:t> </a:t>
            </a:r>
            <a:r>
              <a:rPr spc="-4" dirty="0">
                <a:solidFill>
                  <a:srgbClr val="943634"/>
                </a:solidFill>
                <a:latin typeface="Tahoma"/>
                <a:cs typeface="Tahoma"/>
              </a:rPr>
              <a:t>t</a:t>
            </a:r>
            <a:r>
              <a:rPr spc="-13" dirty="0">
                <a:solidFill>
                  <a:srgbClr val="943634"/>
                </a:solidFill>
                <a:latin typeface="Tahoma"/>
                <a:cs typeface="Tahoma"/>
              </a:rPr>
              <a:t>r</a:t>
            </a:r>
            <a:r>
              <a:rPr dirty="0">
                <a:solidFill>
                  <a:srgbClr val="943634"/>
                </a:solidFill>
                <a:latin typeface="Tahoma"/>
                <a:cs typeface="Tahoma"/>
              </a:rPr>
              <a:t>o</a:t>
            </a:r>
            <a:r>
              <a:rPr spc="-4" dirty="0">
                <a:solidFill>
                  <a:srgbClr val="943634"/>
                </a:solidFill>
                <a:latin typeface="Tahoma"/>
                <a:cs typeface="Tahoma"/>
              </a:rPr>
              <a:t>n</a:t>
            </a:r>
            <a:r>
              <a:rPr dirty="0">
                <a:solidFill>
                  <a:srgbClr val="943634"/>
                </a:solidFill>
                <a:latin typeface="Tahoma"/>
                <a:cs typeface="Tahoma"/>
              </a:rPr>
              <a:t>g</a:t>
            </a:r>
            <a:r>
              <a:rPr spc="102" dirty="0">
                <a:solidFill>
                  <a:srgbClr val="943634"/>
                </a:solidFill>
                <a:latin typeface="Times New Roman"/>
                <a:cs typeface="Times New Roman"/>
              </a:rPr>
              <a:t> </a:t>
            </a:r>
            <a:r>
              <a:rPr spc="-4" dirty="0">
                <a:solidFill>
                  <a:srgbClr val="943634"/>
                </a:solidFill>
                <a:latin typeface="Tahoma"/>
                <a:cs typeface="Tahoma"/>
              </a:rPr>
              <a:t>m</a:t>
            </a:r>
            <a:r>
              <a:rPr dirty="0">
                <a:solidFill>
                  <a:srgbClr val="943634"/>
                </a:solidFill>
                <a:latin typeface="Tahoma"/>
                <a:cs typeface="Tahoma"/>
              </a:rPr>
              <a:t>ỗ</a:t>
            </a:r>
            <a:r>
              <a:rPr spc="-4" dirty="0">
                <a:solidFill>
                  <a:srgbClr val="943634"/>
                </a:solidFill>
                <a:latin typeface="Tahoma"/>
                <a:cs typeface="Tahoma"/>
              </a:rPr>
              <a:t>i</a:t>
            </a:r>
            <a:r>
              <a:rPr spc="108" dirty="0">
                <a:solidFill>
                  <a:srgbClr val="943634"/>
                </a:solidFill>
                <a:latin typeface="Times New Roman"/>
                <a:cs typeface="Times New Roman"/>
              </a:rPr>
              <a:t> </a:t>
            </a:r>
            <a:r>
              <a:rPr spc="-4" dirty="0">
                <a:solidFill>
                  <a:srgbClr val="943634"/>
                </a:solidFill>
                <a:latin typeface="Tahoma"/>
                <a:cs typeface="Tahoma"/>
              </a:rPr>
              <a:t>c</a:t>
            </a:r>
            <a:r>
              <a:rPr dirty="0">
                <a:solidFill>
                  <a:srgbClr val="943634"/>
                </a:solidFill>
                <a:latin typeface="Tahoma"/>
                <a:cs typeface="Tahoma"/>
              </a:rPr>
              <a:t>ấu</a:t>
            </a:r>
            <a:r>
              <a:rPr spc="99" dirty="0">
                <a:solidFill>
                  <a:srgbClr val="943634"/>
                </a:solidFill>
                <a:latin typeface="Times New Roman"/>
                <a:cs typeface="Times New Roman"/>
              </a:rPr>
              <a:t> </a:t>
            </a:r>
            <a:r>
              <a:rPr spc="-4" dirty="0">
                <a:solidFill>
                  <a:srgbClr val="943634"/>
                </a:solidFill>
                <a:latin typeface="Tahoma"/>
                <a:cs typeface="Tahoma"/>
              </a:rPr>
              <a:t>trú</a:t>
            </a:r>
            <a:r>
              <a:rPr dirty="0">
                <a:solidFill>
                  <a:srgbClr val="943634"/>
                </a:solidFill>
                <a:latin typeface="Tahoma"/>
                <a:cs typeface="Tahoma"/>
              </a:rPr>
              <a:t>c</a:t>
            </a:r>
            <a:endParaRPr dirty="0">
              <a:latin typeface="Tahoma"/>
              <a:cs typeface="Tahoma"/>
            </a:endParaRPr>
          </a:p>
        </p:txBody>
      </p:sp>
      <p:sp>
        <p:nvSpPr>
          <p:cNvPr id="29700" name="object 4"/>
          <p:cNvSpPr>
            <a:spLocks noChangeArrowheads="1"/>
          </p:cNvSpPr>
          <p:nvPr/>
        </p:nvSpPr>
        <p:spPr bwMode="auto">
          <a:xfrm>
            <a:off x="988580" y="2456890"/>
            <a:ext cx="83705" cy="77041"/>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en-US"/>
          </a:p>
        </p:txBody>
      </p:sp>
      <p:sp>
        <p:nvSpPr>
          <p:cNvPr id="29701" name="object 5"/>
          <p:cNvSpPr>
            <a:spLocks noChangeArrowheads="1"/>
          </p:cNvSpPr>
          <p:nvPr/>
        </p:nvSpPr>
        <p:spPr bwMode="auto">
          <a:xfrm>
            <a:off x="988580" y="3102629"/>
            <a:ext cx="83705" cy="75640"/>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en-US"/>
          </a:p>
        </p:txBody>
      </p:sp>
      <p:sp>
        <p:nvSpPr>
          <p:cNvPr id="29702" name="object 6"/>
          <p:cNvSpPr>
            <a:spLocks noChangeArrowheads="1"/>
          </p:cNvSpPr>
          <p:nvPr/>
        </p:nvSpPr>
        <p:spPr bwMode="auto">
          <a:xfrm>
            <a:off x="1375353" y="3409390"/>
            <a:ext cx="99579" cy="22412"/>
          </a:xfrm>
          <a:prstGeom prst="rect">
            <a:avLst/>
          </a:prstGeom>
          <a:blipFill dpi="0" rotWithShape="1">
            <a:blip r:embed="rId4"/>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en-US"/>
          </a:p>
        </p:txBody>
      </p:sp>
      <p:sp>
        <p:nvSpPr>
          <p:cNvPr id="29704" name="object 8"/>
          <p:cNvSpPr>
            <a:spLocks/>
          </p:cNvSpPr>
          <p:nvPr/>
        </p:nvSpPr>
        <p:spPr bwMode="auto">
          <a:xfrm>
            <a:off x="415637" y="3429000"/>
            <a:ext cx="8312727" cy="3025588"/>
          </a:xfrm>
          <a:custGeom>
            <a:avLst/>
            <a:gdLst>
              <a:gd name="T0" fmla="*/ 0 w 9144000"/>
              <a:gd name="T1" fmla="*/ 3429000 h 3429000"/>
              <a:gd name="T2" fmla="*/ 9143999 w 9144000"/>
              <a:gd name="T3" fmla="*/ 3429000 h 3429000"/>
              <a:gd name="T4" fmla="*/ 9143999 w 9144000"/>
              <a:gd name="T5" fmla="*/ 0 h 3429000"/>
              <a:gd name="T6" fmla="*/ 0 w 9144000"/>
              <a:gd name="T7" fmla="*/ 0 h 3429000"/>
              <a:gd name="T8" fmla="*/ 0 w 9144000"/>
              <a:gd name="T9" fmla="*/ 3429000 h 3429000"/>
            </a:gdLst>
            <a:ahLst/>
            <a:cxnLst>
              <a:cxn ang="0">
                <a:pos x="T0" y="T1"/>
              </a:cxn>
              <a:cxn ang="0">
                <a:pos x="T2" y="T3"/>
              </a:cxn>
              <a:cxn ang="0">
                <a:pos x="T4" y="T5"/>
              </a:cxn>
              <a:cxn ang="0">
                <a:pos x="T6" y="T7"/>
              </a:cxn>
              <a:cxn ang="0">
                <a:pos x="T8" y="T9"/>
              </a:cxn>
            </a:cxnLst>
            <a:rect l="0" t="0" r="r" b="b"/>
            <a:pathLst>
              <a:path w="9144000" h="3429000">
                <a:moveTo>
                  <a:pt x="0" y="3429000"/>
                </a:moveTo>
                <a:lnTo>
                  <a:pt x="9143999" y="3429000"/>
                </a:lnTo>
                <a:lnTo>
                  <a:pt x="9143999" y="0"/>
                </a:lnTo>
                <a:lnTo>
                  <a:pt x="0" y="0"/>
                </a:lnTo>
                <a:lnTo>
                  <a:pt x="0" y="342900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sp>
        <p:nvSpPr>
          <p:cNvPr id="29705" name="object 9"/>
          <p:cNvSpPr>
            <a:spLocks/>
          </p:cNvSpPr>
          <p:nvPr/>
        </p:nvSpPr>
        <p:spPr bwMode="auto">
          <a:xfrm>
            <a:off x="831273" y="5983941"/>
            <a:ext cx="7481455" cy="0"/>
          </a:xfrm>
          <a:custGeom>
            <a:avLst/>
            <a:gdLst>
              <a:gd name="T0" fmla="*/ 0 w 8229600"/>
              <a:gd name="T1" fmla="*/ 8229599 w 8229600"/>
            </a:gdLst>
            <a:ahLst/>
            <a:cxnLst>
              <a:cxn ang="0">
                <a:pos x="T0" y="0"/>
              </a:cxn>
              <a:cxn ang="0">
                <a:pos x="T1" y="0"/>
              </a:cxn>
            </a:cxnLst>
            <a:rect l="0" t="0" r="r" b="b"/>
            <a:pathLst>
              <a:path w="8229600">
                <a:moveTo>
                  <a:pt x="0" y="0"/>
                </a:moveTo>
                <a:lnTo>
                  <a:pt x="8229599" y="0"/>
                </a:lnTo>
              </a:path>
            </a:pathLst>
          </a:custGeom>
          <a:noFill/>
          <a:ln w="14985">
            <a:solidFill>
              <a:srgbClr val="7F7F7F"/>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9706" name="object 10"/>
          <p:cNvSpPr>
            <a:spLocks noChangeArrowheads="1"/>
          </p:cNvSpPr>
          <p:nvPr/>
        </p:nvSpPr>
        <p:spPr bwMode="auto">
          <a:xfrm>
            <a:off x="1375353" y="3429000"/>
            <a:ext cx="99579" cy="77041"/>
          </a:xfrm>
          <a:prstGeom prst="rect">
            <a:avLst/>
          </a:prstGeom>
          <a:blipFill dpi="0" rotWithShape="1">
            <a:blip r:embed="rId5"/>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en-US"/>
          </a:p>
        </p:txBody>
      </p:sp>
      <p:sp>
        <p:nvSpPr>
          <p:cNvPr id="11" name="object 11"/>
          <p:cNvSpPr txBox="1"/>
          <p:nvPr/>
        </p:nvSpPr>
        <p:spPr>
          <a:xfrm>
            <a:off x="1215159" y="2209800"/>
            <a:ext cx="7002318" cy="1513235"/>
          </a:xfrm>
          <a:prstGeom prst="rect">
            <a:avLst/>
          </a:prstGeom>
        </p:spPr>
        <p:txBody>
          <a:bodyPr lIns="0" tIns="0" rIns="0" bIns="0">
            <a:spAutoFit/>
          </a:bodyPr>
          <a:lstStyle>
            <a:lvl1pPr marL="12700">
              <a:tabLst>
                <a:tab pos="3409950" algn="l"/>
              </a:tabLst>
              <a:defRPr>
                <a:solidFill>
                  <a:schemeClr val="tx1"/>
                </a:solidFill>
                <a:latin typeface="Calibri" pitchFamily="34" charset="0"/>
              </a:defRPr>
            </a:lvl1pPr>
            <a:lvl2pPr marL="742950" indent="-285750">
              <a:tabLst>
                <a:tab pos="3409950" algn="l"/>
              </a:tabLst>
              <a:defRPr>
                <a:solidFill>
                  <a:schemeClr val="tx1"/>
                </a:solidFill>
                <a:latin typeface="Calibri" pitchFamily="34" charset="0"/>
              </a:defRPr>
            </a:lvl2pPr>
            <a:lvl3pPr marL="1143000" indent="-228600">
              <a:tabLst>
                <a:tab pos="3409950" algn="l"/>
              </a:tabLst>
              <a:defRPr>
                <a:solidFill>
                  <a:schemeClr val="tx1"/>
                </a:solidFill>
                <a:latin typeface="Calibri" pitchFamily="34" charset="0"/>
              </a:defRPr>
            </a:lvl3pPr>
            <a:lvl4pPr marL="1600200" indent="-228600">
              <a:tabLst>
                <a:tab pos="3409950" algn="l"/>
              </a:tabLst>
              <a:defRPr>
                <a:solidFill>
                  <a:schemeClr val="tx1"/>
                </a:solidFill>
                <a:latin typeface="Calibri" pitchFamily="34" charset="0"/>
              </a:defRPr>
            </a:lvl4pPr>
            <a:lvl5pPr marL="2057400" indent="-228600">
              <a:tabLst>
                <a:tab pos="3409950" algn="l"/>
              </a:tabLst>
              <a:defRPr>
                <a:solidFill>
                  <a:schemeClr val="tx1"/>
                </a:solidFill>
                <a:latin typeface="Calibri" pitchFamily="34" charset="0"/>
              </a:defRPr>
            </a:lvl5pPr>
            <a:lvl6pPr marL="2514600" indent="-228600" fontAlgn="base">
              <a:spcBef>
                <a:spcPct val="0"/>
              </a:spcBef>
              <a:spcAft>
                <a:spcPct val="0"/>
              </a:spcAft>
              <a:tabLst>
                <a:tab pos="3409950" algn="l"/>
              </a:tabLst>
              <a:defRPr>
                <a:solidFill>
                  <a:schemeClr val="tx1"/>
                </a:solidFill>
                <a:latin typeface="Calibri" pitchFamily="34" charset="0"/>
              </a:defRPr>
            </a:lvl6pPr>
            <a:lvl7pPr marL="2971800" indent="-228600" fontAlgn="base">
              <a:spcBef>
                <a:spcPct val="0"/>
              </a:spcBef>
              <a:spcAft>
                <a:spcPct val="0"/>
              </a:spcAft>
              <a:tabLst>
                <a:tab pos="3409950" algn="l"/>
              </a:tabLst>
              <a:defRPr>
                <a:solidFill>
                  <a:schemeClr val="tx1"/>
                </a:solidFill>
                <a:latin typeface="Calibri" pitchFamily="34" charset="0"/>
              </a:defRPr>
            </a:lvl7pPr>
            <a:lvl8pPr marL="3429000" indent="-228600" fontAlgn="base">
              <a:spcBef>
                <a:spcPct val="0"/>
              </a:spcBef>
              <a:spcAft>
                <a:spcPct val="0"/>
              </a:spcAft>
              <a:tabLst>
                <a:tab pos="3409950" algn="l"/>
              </a:tabLst>
              <a:defRPr>
                <a:solidFill>
                  <a:schemeClr val="tx1"/>
                </a:solidFill>
                <a:latin typeface="Calibri" pitchFamily="34" charset="0"/>
              </a:defRPr>
            </a:lvl8pPr>
            <a:lvl9pPr marL="3886200" indent="-228600" fontAlgn="base">
              <a:spcBef>
                <a:spcPct val="0"/>
              </a:spcBef>
              <a:spcAft>
                <a:spcPct val="0"/>
              </a:spcAft>
              <a:tabLst>
                <a:tab pos="3409950" algn="l"/>
              </a:tabLst>
              <a:defRPr>
                <a:solidFill>
                  <a:schemeClr val="tx1"/>
                </a:solidFill>
                <a:latin typeface="Calibri" pitchFamily="34" charset="0"/>
              </a:defRPr>
            </a:lvl9pPr>
          </a:lstStyle>
          <a:p>
            <a:r>
              <a:rPr lang="en-US" dirty="0" err="1">
                <a:solidFill>
                  <a:srgbClr val="943634"/>
                </a:solidFill>
                <a:latin typeface="Tahoma" pitchFamily="34" charset="0"/>
                <a:cs typeface="Tahoma" pitchFamily="34" charset="0"/>
              </a:rPr>
              <a:t>Sử</a:t>
            </a:r>
            <a:r>
              <a:rPr lang="en-US" dirty="0">
                <a:solidFill>
                  <a:srgbClr val="943634"/>
                </a:solidFill>
                <a:latin typeface="Times New Roman" pitchFamily="18" charset="0"/>
                <a:cs typeface="Times New Roman" pitchFamily="18" charset="0"/>
              </a:rPr>
              <a:t> </a:t>
            </a:r>
            <a:r>
              <a:rPr lang="en-US" dirty="0" err="1">
                <a:solidFill>
                  <a:srgbClr val="943634"/>
                </a:solidFill>
                <a:latin typeface="Tahoma" pitchFamily="34" charset="0"/>
                <a:cs typeface="Tahoma" pitchFamily="34" charset="0"/>
              </a:rPr>
              <a:t>dụng</a:t>
            </a:r>
            <a:r>
              <a:rPr lang="en-US" dirty="0">
                <a:solidFill>
                  <a:srgbClr val="943634"/>
                </a:solidFill>
                <a:latin typeface="Times New Roman" pitchFamily="18" charset="0"/>
                <a:cs typeface="Times New Roman" pitchFamily="18" charset="0"/>
              </a:rPr>
              <a:t> </a:t>
            </a:r>
            <a:r>
              <a:rPr lang="en-US" dirty="0" err="1">
                <a:solidFill>
                  <a:srgbClr val="943634"/>
                </a:solidFill>
                <a:latin typeface="Tahoma" pitchFamily="34" charset="0"/>
                <a:cs typeface="Tahoma" pitchFamily="34" charset="0"/>
              </a:rPr>
              <a:t>phương</a:t>
            </a:r>
            <a:r>
              <a:rPr lang="en-US" dirty="0">
                <a:solidFill>
                  <a:srgbClr val="943634"/>
                </a:solidFill>
                <a:latin typeface="Times New Roman" pitchFamily="18" charset="0"/>
                <a:cs typeface="Times New Roman" pitchFamily="18" charset="0"/>
              </a:rPr>
              <a:t> </a:t>
            </a:r>
            <a:r>
              <a:rPr lang="en-US" dirty="0" err="1">
                <a:solidFill>
                  <a:srgbClr val="943634"/>
                </a:solidFill>
                <a:latin typeface="Tahoma" pitchFamily="34" charset="0"/>
                <a:cs typeface="Tahoma" pitchFamily="34" charset="0"/>
              </a:rPr>
              <a:t>thức</a:t>
            </a:r>
            <a:r>
              <a:rPr lang="en-US" dirty="0">
                <a:solidFill>
                  <a:srgbClr val="943634"/>
                </a:solidFill>
                <a:latin typeface="Times New Roman" pitchFamily="18" charset="0"/>
                <a:cs typeface="Times New Roman" pitchFamily="18" charset="0"/>
              </a:rPr>
              <a:t> </a:t>
            </a:r>
            <a:r>
              <a:rPr lang="en-US" b="1" dirty="0" smtClean="0">
                <a:solidFill>
                  <a:srgbClr val="943634"/>
                </a:solidFill>
                <a:latin typeface="Arial" charset="0"/>
              </a:rPr>
              <a:t>Parse </a:t>
            </a:r>
            <a:r>
              <a:rPr lang="en-US" dirty="0" err="1" smtClean="0">
                <a:solidFill>
                  <a:srgbClr val="943634"/>
                </a:solidFill>
                <a:latin typeface="Tahoma" pitchFamily="34" charset="0"/>
                <a:cs typeface="Tahoma" pitchFamily="34" charset="0"/>
              </a:rPr>
              <a:t>có</a:t>
            </a:r>
            <a:r>
              <a:rPr lang="en-US" dirty="0" smtClean="0">
                <a:solidFill>
                  <a:srgbClr val="943634"/>
                </a:solidFill>
                <a:latin typeface="Times New Roman" pitchFamily="18" charset="0"/>
                <a:cs typeface="Times New Roman" pitchFamily="18" charset="0"/>
              </a:rPr>
              <a:t> </a:t>
            </a:r>
            <a:r>
              <a:rPr lang="en-US" dirty="0" err="1">
                <a:solidFill>
                  <a:srgbClr val="943634"/>
                </a:solidFill>
                <a:latin typeface="Tahoma" pitchFamily="34" charset="0"/>
                <a:cs typeface="Tahoma" pitchFamily="34" charset="0"/>
              </a:rPr>
              <a:t>sẵn</a:t>
            </a:r>
            <a:r>
              <a:rPr lang="en-US" dirty="0">
                <a:solidFill>
                  <a:srgbClr val="943634"/>
                </a:solidFill>
                <a:latin typeface="Times New Roman" pitchFamily="18" charset="0"/>
                <a:cs typeface="Times New Roman" pitchFamily="18" charset="0"/>
              </a:rPr>
              <a:t> </a:t>
            </a:r>
            <a:r>
              <a:rPr lang="en-US" dirty="0" err="1">
                <a:solidFill>
                  <a:srgbClr val="943634"/>
                </a:solidFill>
                <a:latin typeface="Tahoma" pitchFamily="34" charset="0"/>
                <a:cs typeface="Tahoma" pitchFamily="34" charset="0"/>
              </a:rPr>
              <a:t>trong</a:t>
            </a:r>
            <a:r>
              <a:rPr lang="en-US" dirty="0">
                <a:solidFill>
                  <a:srgbClr val="943634"/>
                </a:solidFill>
                <a:latin typeface="Times New Roman" pitchFamily="18" charset="0"/>
                <a:cs typeface="Times New Roman" pitchFamily="18" charset="0"/>
              </a:rPr>
              <a:t> </a:t>
            </a:r>
            <a:r>
              <a:rPr lang="en-US" dirty="0" err="1">
                <a:solidFill>
                  <a:srgbClr val="943634"/>
                </a:solidFill>
                <a:latin typeface="Tahoma" pitchFamily="34" charset="0"/>
                <a:cs typeface="Tahoma" pitchFamily="34" charset="0"/>
              </a:rPr>
              <a:t>mỗi</a:t>
            </a:r>
            <a:r>
              <a:rPr lang="en-US" dirty="0">
                <a:solidFill>
                  <a:srgbClr val="943634"/>
                </a:solidFill>
                <a:latin typeface="Times New Roman" pitchFamily="18" charset="0"/>
                <a:cs typeface="Times New Roman" pitchFamily="18" charset="0"/>
              </a:rPr>
              <a:t> </a:t>
            </a:r>
            <a:r>
              <a:rPr lang="en-US" dirty="0" err="1">
                <a:solidFill>
                  <a:srgbClr val="943634"/>
                </a:solidFill>
                <a:latin typeface="Tahoma" pitchFamily="34" charset="0"/>
                <a:cs typeface="Tahoma" pitchFamily="34" charset="0"/>
              </a:rPr>
              <a:t>cấu</a:t>
            </a:r>
            <a:r>
              <a:rPr lang="en-US" dirty="0">
                <a:solidFill>
                  <a:srgbClr val="943634"/>
                </a:solidFill>
                <a:latin typeface="Times New Roman" pitchFamily="18" charset="0"/>
                <a:cs typeface="Times New Roman" pitchFamily="18" charset="0"/>
              </a:rPr>
              <a:t> </a:t>
            </a:r>
            <a:r>
              <a:rPr lang="en-US" dirty="0" err="1">
                <a:solidFill>
                  <a:srgbClr val="943634"/>
                </a:solidFill>
                <a:latin typeface="Tahoma" pitchFamily="34" charset="0"/>
                <a:cs typeface="Tahoma" pitchFamily="34" charset="0"/>
              </a:rPr>
              <a:t>trúc</a:t>
            </a:r>
            <a:endParaRPr lang="en-US" dirty="0">
              <a:latin typeface="Tahoma" pitchFamily="34" charset="0"/>
              <a:cs typeface="Tahoma" pitchFamily="34" charset="0"/>
            </a:endParaRPr>
          </a:p>
          <a:p>
            <a:pPr>
              <a:spcBef>
                <a:spcPts val="830"/>
              </a:spcBef>
            </a:pPr>
            <a:r>
              <a:rPr lang="en-US" sz="1500" dirty="0" smtClean="0">
                <a:solidFill>
                  <a:srgbClr val="1F497D"/>
                </a:solidFill>
                <a:latin typeface="Arial" charset="0"/>
              </a:rPr>
              <a:t>Decimal soTien2</a:t>
            </a:r>
            <a:r>
              <a:rPr lang="en-US" sz="1500" dirty="0" smtClean="0">
                <a:solidFill>
                  <a:srgbClr val="1F497D"/>
                </a:solidFill>
                <a:latin typeface="Times New Roman" pitchFamily="18" charset="0"/>
                <a:cs typeface="Times New Roman" pitchFamily="18" charset="0"/>
              </a:rPr>
              <a:t>  </a:t>
            </a:r>
            <a:r>
              <a:rPr lang="en-US" sz="1500" dirty="0">
                <a:solidFill>
                  <a:srgbClr val="1F497D"/>
                </a:solidFill>
                <a:latin typeface="Arial" charset="0"/>
              </a:rPr>
              <a:t>=</a:t>
            </a:r>
            <a:r>
              <a:rPr lang="en-US" sz="1500" dirty="0">
                <a:solidFill>
                  <a:srgbClr val="1F497D"/>
                </a:solidFill>
                <a:latin typeface="Times New Roman" pitchFamily="18" charset="0"/>
                <a:cs typeface="Times New Roman" pitchFamily="18" charset="0"/>
              </a:rPr>
              <a:t> </a:t>
            </a:r>
            <a:r>
              <a:rPr lang="en-US" sz="1500" dirty="0" err="1">
                <a:solidFill>
                  <a:srgbClr val="1F497D"/>
                </a:solidFill>
                <a:latin typeface="Arial" charset="0"/>
              </a:rPr>
              <a:t>Decimal.Parse</a:t>
            </a:r>
            <a:r>
              <a:rPr lang="en-US" sz="1500" dirty="0">
                <a:solidFill>
                  <a:srgbClr val="1F497D"/>
                </a:solidFill>
                <a:latin typeface="Arial" charset="0"/>
              </a:rPr>
              <a:t>(</a:t>
            </a:r>
            <a:r>
              <a:rPr lang="en-US" sz="1500" dirty="0" err="1">
                <a:solidFill>
                  <a:srgbClr val="1F497D"/>
                </a:solidFill>
                <a:latin typeface="Arial" charset="0"/>
              </a:rPr>
              <a:t>chuoiSoTien</a:t>
            </a:r>
            <a:r>
              <a:rPr lang="en-US" sz="1500" dirty="0">
                <a:solidFill>
                  <a:srgbClr val="1F497D"/>
                </a:solidFill>
                <a:latin typeface="Arial" charset="0"/>
              </a:rPr>
              <a:t>);</a:t>
            </a:r>
            <a:endParaRPr lang="en-US" sz="1500" dirty="0">
              <a:latin typeface="Arial" charset="0"/>
            </a:endParaRPr>
          </a:p>
          <a:p>
            <a:pPr>
              <a:spcBef>
                <a:spcPts val="359"/>
              </a:spcBef>
            </a:pPr>
            <a:r>
              <a:rPr lang="en-US" dirty="0" err="1">
                <a:solidFill>
                  <a:srgbClr val="943634"/>
                </a:solidFill>
                <a:latin typeface="Tahoma" pitchFamily="34" charset="0"/>
                <a:cs typeface="Tahoma" pitchFamily="34" charset="0"/>
              </a:rPr>
              <a:t>Sử</a:t>
            </a:r>
            <a:r>
              <a:rPr lang="en-US" dirty="0">
                <a:solidFill>
                  <a:srgbClr val="943634"/>
                </a:solidFill>
                <a:latin typeface="Times New Roman" pitchFamily="18" charset="0"/>
                <a:cs typeface="Times New Roman" pitchFamily="18" charset="0"/>
              </a:rPr>
              <a:t> </a:t>
            </a:r>
            <a:r>
              <a:rPr lang="en-US" dirty="0" err="1">
                <a:solidFill>
                  <a:srgbClr val="943634"/>
                </a:solidFill>
                <a:latin typeface="Tahoma" pitchFamily="34" charset="0"/>
                <a:cs typeface="Tahoma" pitchFamily="34" charset="0"/>
              </a:rPr>
              <a:t>dụng</a:t>
            </a:r>
            <a:r>
              <a:rPr lang="en-US" dirty="0">
                <a:solidFill>
                  <a:srgbClr val="943634"/>
                </a:solidFill>
                <a:latin typeface="Times New Roman" pitchFamily="18" charset="0"/>
                <a:cs typeface="Times New Roman" pitchFamily="18" charset="0"/>
              </a:rPr>
              <a:t> </a:t>
            </a:r>
            <a:r>
              <a:rPr lang="en-US" dirty="0" err="1">
                <a:solidFill>
                  <a:srgbClr val="943634"/>
                </a:solidFill>
                <a:latin typeface="Tahoma" pitchFamily="34" charset="0"/>
                <a:cs typeface="Tahoma" pitchFamily="34" charset="0"/>
              </a:rPr>
              <a:t>lớp</a:t>
            </a:r>
            <a:r>
              <a:rPr lang="en-US" dirty="0">
                <a:solidFill>
                  <a:srgbClr val="943634"/>
                </a:solidFill>
                <a:latin typeface="Times New Roman" pitchFamily="18" charset="0"/>
                <a:cs typeface="Times New Roman" pitchFamily="18" charset="0"/>
              </a:rPr>
              <a:t> </a:t>
            </a:r>
            <a:r>
              <a:rPr lang="en-US" b="1" dirty="0">
                <a:solidFill>
                  <a:srgbClr val="943634"/>
                </a:solidFill>
                <a:latin typeface="Arial" charset="0"/>
              </a:rPr>
              <a:t>Convert</a:t>
            </a:r>
            <a:endParaRPr lang="en-US" dirty="0">
              <a:latin typeface="Arial" charset="0"/>
            </a:endParaRPr>
          </a:p>
          <a:p>
            <a:pPr>
              <a:spcBef>
                <a:spcPts val="415"/>
              </a:spcBef>
            </a:pPr>
            <a:r>
              <a:rPr lang="en-US" sz="1700" dirty="0" err="1">
                <a:latin typeface="Tahoma" pitchFamily="34" charset="0"/>
                <a:cs typeface="Tahoma" pitchFamily="34" charset="0"/>
              </a:rPr>
              <a:t>Dùng</a:t>
            </a:r>
            <a:r>
              <a:rPr lang="en-US" sz="1700" dirty="0">
                <a:latin typeface="Times New Roman" pitchFamily="18" charset="0"/>
                <a:cs typeface="Times New Roman" pitchFamily="18" charset="0"/>
              </a:rPr>
              <a:t> </a:t>
            </a:r>
            <a:r>
              <a:rPr lang="en-US" sz="1700" dirty="0" err="1">
                <a:latin typeface="Tahoma" pitchFamily="34" charset="0"/>
                <a:cs typeface="Tahoma" pitchFamily="34" charset="0"/>
              </a:rPr>
              <a:t>phương</a:t>
            </a:r>
            <a:r>
              <a:rPr lang="en-US" sz="1700" dirty="0">
                <a:latin typeface="Times New Roman" pitchFamily="18" charset="0"/>
                <a:cs typeface="Times New Roman" pitchFamily="18" charset="0"/>
              </a:rPr>
              <a:t> </a:t>
            </a:r>
            <a:r>
              <a:rPr lang="en-US" sz="1700" dirty="0" err="1">
                <a:latin typeface="Tahoma" pitchFamily="34" charset="0"/>
                <a:cs typeface="Tahoma" pitchFamily="34" charset="0"/>
              </a:rPr>
              <a:t>thức</a:t>
            </a:r>
            <a:r>
              <a:rPr lang="en-US" sz="1700" dirty="0">
                <a:latin typeface="Times New Roman" pitchFamily="18" charset="0"/>
                <a:cs typeface="Times New Roman" pitchFamily="18" charset="0"/>
              </a:rPr>
              <a:t> </a:t>
            </a:r>
            <a:r>
              <a:rPr lang="en-US" sz="1700" dirty="0" err="1">
                <a:latin typeface="Tahoma" pitchFamily="34" charset="0"/>
                <a:cs typeface="Tahoma" pitchFamily="34" charset="0"/>
              </a:rPr>
              <a:t>này</a:t>
            </a:r>
            <a:r>
              <a:rPr lang="en-US" sz="1700" dirty="0">
                <a:latin typeface="Times New Roman" pitchFamily="18" charset="0"/>
                <a:cs typeface="Times New Roman" pitchFamily="18" charset="0"/>
              </a:rPr>
              <a:t> </a:t>
            </a:r>
            <a:r>
              <a:rPr lang="en-US" sz="1700" dirty="0" err="1">
                <a:latin typeface="Tahoma" pitchFamily="34" charset="0"/>
                <a:cs typeface="Tahoma" pitchFamily="34" charset="0"/>
              </a:rPr>
              <a:t>để</a:t>
            </a:r>
            <a:r>
              <a:rPr lang="en-US" sz="1700" dirty="0">
                <a:latin typeface="Times New Roman" pitchFamily="18" charset="0"/>
                <a:cs typeface="Times New Roman" pitchFamily="18" charset="0"/>
              </a:rPr>
              <a:t> </a:t>
            </a:r>
            <a:r>
              <a:rPr lang="en-US" sz="1700" dirty="0" err="1">
                <a:latin typeface="Tahoma" pitchFamily="34" charset="0"/>
                <a:cs typeface="Tahoma" pitchFamily="34" charset="0"/>
              </a:rPr>
              <a:t>chuyển</a:t>
            </a:r>
            <a:r>
              <a:rPr lang="en-US" sz="1700" dirty="0">
                <a:latin typeface="Times New Roman" pitchFamily="18" charset="0"/>
                <a:cs typeface="Times New Roman" pitchFamily="18" charset="0"/>
              </a:rPr>
              <a:t> </a:t>
            </a:r>
            <a:r>
              <a:rPr lang="en-US" sz="1700" dirty="0" err="1">
                <a:latin typeface="Tahoma" pitchFamily="34" charset="0"/>
                <a:cs typeface="Tahoma" pitchFamily="34" charset="0"/>
              </a:rPr>
              <a:t>kiểu</a:t>
            </a:r>
            <a:r>
              <a:rPr lang="en-US" sz="1700" dirty="0">
                <a:latin typeface="Times New Roman" pitchFamily="18" charset="0"/>
                <a:cs typeface="Times New Roman" pitchFamily="18" charset="0"/>
              </a:rPr>
              <a:t> </a:t>
            </a:r>
            <a:r>
              <a:rPr lang="en-US" sz="1700" dirty="0" err="1">
                <a:latin typeface="Tahoma" pitchFamily="34" charset="0"/>
                <a:cs typeface="Tahoma" pitchFamily="34" charset="0"/>
              </a:rPr>
              <a:t>cho</a:t>
            </a:r>
            <a:r>
              <a:rPr lang="en-US" sz="1700" dirty="0">
                <a:latin typeface="Times New Roman" pitchFamily="18" charset="0"/>
                <a:cs typeface="Times New Roman" pitchFamily="18" charset="0"/>
              </a:rPr>
              <a:t> </a:t>
            </a:r>
            <a:r>
              <a:rPr lang="en-US" sz="1700" dirty="0" err="1">
                <a:latin typeface="Tahoma" pitchFamily="34" charset="0"/>
                <a:cs typeface="Tahoma" pitchFamily="34" charset="0"/>
              </a:rPr>
              <a:t>tất</a:t>
            </a:r>
            <a:r>
              <a:rPr lang="en-US" sz="1700" dirty="0">
                <a:latin typeface="Times New Roman" pitchFamily="18" charset="0"/>
                <a:cs typeface="Times New Roman" pitchFamily="18" charset="0"/>
              </a:rPr>
              <a:t> </a:t>
            </a:r>
            <a:r>
              <a:rPr lang="en-US" sz="1700" dirty="0" err="1">
                <a:latin typeface="Tahoma" pitchFamily="34" charset="0"/>
                <a:cs typeface="Tahoma" pitchFamily="34" charset="0"/>
              </a:rPr>
              <a:t>cả</a:t>
            </a:r>
            <a:r>
              <a:rPr lang="en-US" sz="1700" dirty="0">
                <a:latin typeface="Times New Roman" pitchFamily="18" charset="0"/>
                <a:cs typeface="Times New Roman" pitchFamily="18" charset="0"/>
              </a:rPr>
              <a:t> </a:t>
            </a:r>
            <a:r>
              <a:rPr lang="en-US" sz="1700" dirty="0" err="1">
                <a:latin typeface="Tahoma" pitchFamily="34" charset="0"/>
                <a:cs typeface="Tahoma" pitchFamily="34" charset="0"/>
              </a:rPr>
              <a:t>các</a:t>
            </a:r>
            <a:r>
              <a:rPr lang="en-US" sz="1700" dirty="0">
                <a:latin typeface="Times New Roman" pitchFamily="18" charset="0"/>
                <a:cs typeface="Times New Roman" pitchFamily="18" charset="0"/>
              </a:rPr>
              <a:t> </a:t>
            </a:r>
            <a:r>
              <a:rPr lang="en-US" sz="1700" dirty="0" err="1">
                <a:latin typeface="Tahoma" pitchFamily="34" charset="0"/>
                <a:cs typeface="Tahoma" pitchFamily="34" charset="0"/>
              </a:rPr>
              <a:t>kiểu</a:t>
            </a:r>
            <a:r>
              <a:rPr lang="en-US" sz="1700" dirty="0">
                <a:latin typeface="Times New Roman" pitchFamily="18" charset="0"/>
                <a:cs typeface="Times New Roman" pitchFamily="18" charset="0"/>
              </a:rPr>
              <a:t> </a:t>
            </a:r>
            <a:r>
              <a:rPr lang="en-US" sz="1700" dirty="0" err="1">
                <a:latin typeface="Tahoma" pitchFamily="34" charset="0"/>
                <a:cs typeface="Tahoma" pitchFamily="34" charset="0"/>
              </a:rPr>
              <a:t>được</a:t>
            </a:r>
            <a:r>
              <a:rPr lang="en-US" sz="1700" dirty="0">
                <a:latin typeface="Times New Roman" pitchFamily="18" charset="0"/>
                <a:cs typeface="Times New Roman" pitchFamily="18" charset="0"/>
              </a:rPr>
              <a:t> </a:t>
            </a:r>
            <a:r>
              <a:rPr lang="en-US" sz="1700" dirty="0" err="1">
                <a:latin typeface="Tahoma" pitchFamily="34" charset="0"/>
                <a:cs typeface="Tahoma" pitchFamily="34" charset="0"/>
              </a:rPr>
              <a:t>xây</a:t>
            </a:r>
            <a:r>
              <a:rPr lang="en-US" sz="1700" dirty="0">
                <a:latin typeface="Times New Roman" pitchFamily="18" charset="0"/>
                <a:cs typeface="Times New Roman" pitchFamily="18" charset="0"/>
              </a:rPr>
              <a:t> </a:t>
            </a:r>
            <a:r>
              <a:rPr lang="en-US" sz="1700" dirty="0" err="1">
                <a:latin typeface="Tahoma" pitchFamily="34" charset="0"/>
                <a:cs typeface="Tahoma" pitchFamily="34" charset="0"/>
              </a:rPr>
              <a:t>dựng</a:t>
            </a:r>
            <a:r>
              <a:rPr lang="en-US" sz="1700" dirty="0">
                <a:latin typeface="Times New Roman" pitchFamily="18" charset="0"/>
                <a:cs typeface="Times New Roman" pitchFamily="18" charset="0"/>
              </a:rPr>
              <a:t> </a:t>
            </a:r>
            <a:r>
              <a:rPr lang="en-US" sz="1700" dirty="0" err="1">
                <a:latin typeface="Tahoma" pitchFamily="34" charset="0"/>
                <a:cs typeface="Tahoma" pitchFamily="34" charset="0"/>
              </a:rPr>
              <a:t>sẵn</a:t>
            </a:r>
            <a:endParaRPr lang="en-US" sz="1700" dirty="0">
              <a:latin typeface="Tahoma" pitchFamily="34" charset="0"/>
              <a:cs typeface="Tahoma" pitchFamily="34" charset="0"/>
            </a:endParaRPr>
          </a:p>
        </p:txBody>
      </p:sp>
      <p:sp>
        <p:nvSpPr>
          <p:cNvPr id="12" name="object 12"/>
          <p:cNvSpPr txBox="1"/>
          <p:nvPr/>
        </p:nvSpPr>
        <p:spPr>
          <a:xfrm>
            <a:off x="1848428" y="1600200"/>
            <a:ext cx="701386" cy="461665"/>
          </a:xfrm>
          <a:prstGeom prst="rect">
            <a:avLst/>
          </a:prstGeom>
        </p:spPr>
        <p:txBody>
          <a:bodyPr lIns="0" tIns="0" rIns="0" bIns="0">
            <a:spAutoFit/>
          </a:bodyPr>
          <a:lstStyle>
            <a:lvl1pPr marL="12700">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US" sz="1500" dirty="0">
                <a:solidFill>
                  <a:srgbClr val="1F497D"/>
                </a:solidFill>
                <a:latin typeface="Arial" charset="0"/>
              </a:rPr>
              <a:t>decimal</a:t>
            </a:r>
            <a:r>
              <a:rPr lang="en-US" sz="1500" dirty="0">
                <a:solidFill>
                  <a:srgbClr val="1F497D"/>
                </a:solidFill>
                <a:latin typeface="Times New Roman" pitchFamily="18" charset="0"/>
                <a:cs typeface="Times New Roman" pitchFamily="18" charset="0"/>
              </a:rPr>
              <a:t> </a:t>
            </a:r>
            <a:r>
              <a:rPr lang="en-US" sz="1500" dirty="0">
                <a:solidFill>
                  <a:srgbClr val="1F497D"/>
                </a:solidFill>
                <a:latin typeface="Arial" charset="0"/>
              </a:rPr>
              <a:t>string</a:t>
            </a:r>
            <a:endParaRPr lang="en-US" sz="1500" dirty="0">
              <a:latin typeface="Arial" charset="0"/>
            </a:endParaRPr>
          </a:p>
        </p:txBody>
      </p:sp>
      <p:sp>
        <p:nvSpPr>
          <p:cNvPr id="13" name="object 13"/>
          <p:cNvSpPr txBox="1"/>
          <p:nvPr/>
        </p:nvSpPr>
        <p:spPr>
          <a:xfrm>
            <a:off x="2743200" y="1600200"/>
            <a:ext cx="2955636" cy="461665"/>
          </a:xfrm>
          <a:prstGeom prst="rect">
            <a:avLst/>
          </a:prstGeom>
        </p:spPr>
        <p:txBody>
          <a:bodyPr lIns="0" tIns="0" rIns="0" bIns="0">
            <a:spAutoFit/>
          </a:bodyPr>
          <a:lstStyle/>
          <a:p>
            <a:pPr marL="11397" fontAlgn="auto">
              <a:spcBef>
                <a:spcPts val="0"/>
              </a:spcBef>
              <a:spcAft>
                <a:spcPts val="0"/>
              </a:spcAft>
              <a:defRPr/>
            </a:pPr>
            <a:r>
              <a:rPr sz="1500" dirty="0">
                <a:solidFill>
                  <a:srgbClr val="1F497D"/>
                </a:solidFill>
                <a:latin typeface="Arial"/>
                <a:cs typeface="Arial"/>
              </a:rPr>
              <a:t>so</a:t>
            </a:r>
            <a:r>
              <a:rPr sz="1500" spc="-45" dirty="0">
                <a:solidFill>
                  <a:srgbClr val="1F497D"/>
                </a:solidFill>
                <a:latin typeface="Arial"/>
                <a:cs typeface="Arial"/>
              </a:rPr>
              <a:t>T</a:t>
            </a:r>
            <a:r>
              <a:rPr sz="1500" dirty="0">
                <a:solidFill>
                  <a:srgbClr val="1F497D"/>
                </a:solidFill>
                <a:latin typeface="Arial"/>
                <a:cs typeface="Arial"/>
              </a:rPr>
              <a:t>i</a:t>
            </a:r>
            <a:r>
              <a:rPr sz="1500" spc="-4" dirty="0">
                <a:solidFill>
                  <a:srgbClr val="1F497D"/>
                </a:solidFill>
                <a:latin typeface="Arial"/>
                <a:cs typeface="Arial"/>
              </a:rPr>
              <a:t>e</a:t>
            </a:r>
            <a:r>
              <a:rPr sz="1500" dirty="0">
                <a:solidFill>
                  <a:srgbClr val="1F497D"/>
                </a:solidFill>
                <a:latin typeface="Arial"/>
                <a:cs typeface="Arial"/>
              </a:rPr>
              <a:t>n</a:t>
            </a:r>
            <a:r>
              <a:rPr sz="1500" spc="13" dirty="0">
                <a:solidFill>
                  <a:srgbClr val="1F497D"/>
                </a:solidFill>
                <a:latin typeface="Times New Roman"/>
                <a:cs typeface="Times New Roman"/>
              </a:rPr>
              <a:t> </a:t>
            </a:r>
            <a:r>
              <a:rPr sz="1500" dirty="0">
                <a:solidFill>
                  <a:srgbClr val="1F497D"/>
                </a:solidFill>
                <a:latin typeface="Arial"/>
                <a:cs typeface="Arial"/>
              </a:rPr>
              <a:t>=</a:t>
            </a:r>
            <a:r>
              <a:rPr sz="1500" spc="36" dirty="0">
                <a:solidFill>
                  <a:srgbClr val="1F497D"/>
                </a:solidFill>
                <a:latin typeface="Times New Roman"/>
                <a:cs typeface="Times New Roman"/>
              </a:rPr>
              <a:t> </a:t>
            </a:r>
            <a:r>
              <a:rPr sz="1500" spc="-4" dirty="0">
                <a:solidFill>
                  <a:srgbClr val="1F497D"/>
                </a:solidFill>
                <a:latin typeface="Arial"/>
                <a:cs typeface="Arial"/>
              </a:rPr>
              <a:t>20</a:t>
            </a:r>
            <a:r>
              <a:rPr sz="1500" spc="-9" dirty="0">
                <a:solidFill>
                  <a:srgbClr val="1F497D"/>
                </a:solidFill>
                <a:latin typeface="Arial"/>
                <a:cs typeface="Arial"/>
              </a:rPr>
              <a:t>.</a:t>
            </a:r>
            <a:r>
              <a:rPr sz="1500" spc="-4" dirty="0">
                <a:solidFill>
                  <a:srgbClr val="1F497D"/>
                </a:solidFill>
                <a:latin typeface="Arial"/>
                <a:cs typeface="Arial"/>
              </a:rPr>
              <a:t>00m</a:t>
            </a:r>
            <a:r>
              <a:rPr sz="1500" dirty="0">
                <a:solidFill>
                  <a:srgbClr val="1F497D"/>
                </a:solidFill>
                <a:latin typeface="Arial"/>
                <a:cs typeface="Arial"/>
              </a:rPr>
              <a:t>;</a:t>
            </a:r>
            <a:endParaRPr sz="1500" dirty="0">
              <a:latin typeface="Arial"/>
              <a:cs typeface="Arial"/>
            </a:endParaRPr>
          </a:p>
          <a:p>
            <a:pPr marL="33051" fontAlgn="auto">
              <a:spcBef>
                <a:spcPts val="0"/>
              </a:spcBef>
              <a:spcAft>
                <a:spcPts val="0"/>
              </a:spcAft>
              <a:defRPr/>
            </a:pPr>
            <a:r>
              <a:rPr sz="1500" dirty="0">
                <a:solidFill>
                  <a:srgbClr val="1F497D"/>
                </a:solidFill>
                <a:latin typeface="Arial"/>
                <a:cs typeface="Arial"/>
              </a:rPr>
              <a:t>chuoiS</a:t>
            </a:r>
            <a:r>
              <a:rPr sz="1500" spc="-4" dirty="0">
                <a:solidFill>
                  <a:srgbClr val="1F497D"/>
                </a:solidFill>
                <a:latin typeface="Arial"/>
                <a:cs typeface="Arial"/>
              </a:rPr>
              <a:t>o</a:t>
            </a:r>
            <a:r>
              <a:rPr sz="1500" spc="-45" dirty="0">
                <a:solidFill>
                  <a:srgbClr val="1F497D"/>
                </a:solidFill>
                <a:latin typeface="Arial"/>
                <a:cs typeface="Arial"/>
              </a:rPr>
              <a:t>T</a:t>
            </a:r>
            <a:r>
              <a:rPr sz="1500" dirty="0">
                <a:solidFill>
                  <a:srgbClr val="1F497D"/>
                </a:solidFill>
                <a:latin typeface="Arial"/>
                <a:cs typeface="Arial"/>
              </a:rPr>
              <a:t>i</a:t>
            </a:r>
            <a:r>
              <a:rPr sz="1500" spc="-4" dirty="0">
                <a:solidFill>
                  <a:srgbClr val="1F497D"/>
                </a:solidFill>
                <a:latin typeface="Arial"/>
                <a:cs typeface="Arial"/>
              </a:rPr>
              <a:t>e</a:t>
            </a:r>
            <a:r>
              <a:rPr sz="1500" dirty="0">
                <a:solidFill>
                  <a:srgbClr val="1F497D"/>
                </a:solidFill>
                <a:latin typeface="Arial"/>
                <a:cs typeface="Arial"/>
              </a:rPr>
              <a:t>n</a:t>
            </a:r>
            <a:r>
              <a:rPr sz="1500" dirty="0">
                <a:solidFill>
                  <a:srgbClr val="1F497D"/>
                </a:solidFill>
                <a:latin typeface="Times New Roman"/>
                <a:cs typeface="Times New Roman"/>
              </a:rPr>
              <a:t> </a:t>
            </a:r>
            <a:r>
              <a:rPr sz="1500" spc="49" dirty="0">
                <a:solidFill>
                  <a:srgbClr val="1F497D"/>
                </a:solidFill>
                <a:latin typeface="Times New Roman"/>
                <a:cs typeface="Times New Roman"/>
              </a:rPr>
              <a:t> </a:t>
            </a:r>
            <a:r>
              <a:rPr sz="1500" dirty="0">
                <a:solidFill>
                  <a:srgbClr val="1F497D"/>
                </a:solidFill>
                <a:latin typeface="Arial"/>
                <a:cs typeface="Arial"/>
              </a:rPr>
              <a:t>=</a:t>
            </a:r>
            <a:r>
              <a:rPr sz="1500" spc="36" dirty="0">
                <a:solidFill>
                  <a:srgbClr val="1F497D"/>
                </a:solidFill>
                <a:latin typeface="Times New Roman"/>
                <a:cs typeface="Times New Roman"/>
              </a:rPr>
              <a:t> </a:t>
            </a:r>
            <a:r>
              <a:rPr sz="1500" dirty="0">
                <a:solidFill>
                  <a:srgbClr val="1F497D"/>
                </a:solidFill>
                <a:latin typeface="Arial"/>
                <a:cs typeface="Arial"/>
              </a:rPr>
              <a:t>so</a:t>
            </a:r>
            <a:r>
              <a:rPr sz="1500" spc="-45" dirty="0">
                <a:solidFill>
                  <a:srgbClr val="1F497D"/>
                </a:solidFill>
                <a:latin typeface="Arial"/>
                <a:cs typeface="Arial"/>
              </a:rPr>
              <a:t>T</a:t>
            </a:r>
            <a:r>
              <a:rPr sz="1500" dirty="0">
                <a:solidFill>
                  <a:srgbClr val="1F497D"/>
                </a:solidFill>
                <a:latin typeface="Arial"/>
                <a:cs typeface="Arial"/>
              </a:rPr>
              <a:t>i</a:t>
            </a:r>
            <a:r>
              <a:rPr sz="1500" spc="-4" dirty="0">
                <a:solidFill>
                  <a:srgbClr val="1F497D"/>
                </a:solidFill>
                <a:latin typeface="Arial"/>
                <a:cs typeface="Arial"/>
              </a:rPr>
              <a:t>en</a:t>
            </a:r>
            <a:r>
              <a:rPr sz="1500" spc="-9" dirty="0">
                <a:solidFill>
                  <a:srgbClr val="1F497D"/>
                </a:solidFill>
                <a:latin typeface="Arial"/>
                <a:cs typeface="Arial"/>
              </a:rPr>
              <a:t>.</a:t>
            </a:r>
            <a:r>
              <a:rPr sz="1500" spc="-162" dirty="0">
                <a:solidFill>
                  <a:srgbClr val="1F497D"/>
                </a:solidFill>
                <a:latin typeface="Arial"/>
                <a:cs typeface="Arial"/>
              </a:rPr>
              <a:t>T</a:t>
            </a:r>
            <a:r>
              <a:rPr sz="1500" spc="-4" dirty="0">
                <a:solidFill>
                  <a:srgbClr val="1F497D"/>
                </a:solidFill>
                <a:latin typeface="Arial"/>
                <a:cs typeface="Arial"/>
              </a:rPr>
              <a:t>o</a:t>
            </a:r>
            <a:r>
              <a:rPr sz="1500" dirty="0">
                <a:solidFill>
                  <a:srgbClr val="1F497D"/>
                </a:solidFill>
                <a:latin typeface="Arial"/>
                <a:cs typeface="Arial"/>
              </a:rPr>
              <a:t>S</a:t>
            </a:r>
            <a:r>
              <a:rPr sz="1500" spc="-9" dirty="0">
                <a:solidFill>
                  <a:srgbClr val="1F497D"/>
                </a:solidFill>
                <a:latin typeface="Arial"/>
                <a:cs typeface="Arial"/>
              </a:rPr>
              <a:t>t</a:t>
            </a:r>
            <a:r>
              <a:rPr sz="1500" spc="-4" dirty="0">
                <a:solidFill>
                  <a:srgbClr val="1F497D"/>
                </a:solidFill>
                <a:latin typeface="Arial"/>
                <a:cs typeface="Arial"/>
              </a:rPr>
              <a:t>r</a:t>
            </a:r>
            <a:r>
              <a:rPr sz="1500" dirty="0">
                <a:solidFill>
                  <a:srgbClr val="1F497D"/>
                </a:solidFill>
                <a:latin typeface="Arial"/>
                <a:cs typeface="Arial"/>
              </a:rPr>
              <a:t>i</a:t>
            </a:r>
            <a:r>
              <a:rPr sz="1500" spc="-4" dirty="0">
                <a:solidFill>
                  <a:srgbClr val="1F497D"/>
                </a:solidFill>
                <a:latin typeface="Arial"/>
                <a:cs typeface="Arial"/>
              </a:rPr>
              <a:t>ng()</a:t>
            </a:r>
            <a:r>
              <a:rPr sz="1500" dirty="0">
                <a:solidFill>
                  <a:srgbClr val="1F497D"/>
                </a:solidFill>
                <a:latin typeface="Arial"/>
                <a:cs typeface="Arial"/>
              </a:rPr>
              <a:t>;</a:t>
            </a:r>
            <a:endParaRPr sz="1500" dirty="0">
              <a:latin typeface="Arial"/>
              <a:cs typeface="Arial"/>
            </a:endParaRPr>
          </a:p>
        </p:txBody>
      </p:sp>
      <p:sp>
        <p:nvSpPr>
          <p:cNvPr id="14" name="object 14"/>
          <p:cNvSpPr txBox="1"/>
          <p:nvPr/>
        </p:nvSpPr>
        <p:spPr>
          <a:xfrm>
            <a:off x="1596160" y="3959879"/>
            <a:ext cx="911070" cy="492443"/>
          </a:xfrm>
          <a:prstGeom prst="rect">
            <a:avLst/>
          </a:prstGeom>
        </p:spPr>
        <p:txBody>
          <a:bodyPr wrap="square" lIns="0" tIns="0" rIns="0" bIns="0">
            <a:spAutoFit/>
          </a:bodyPr>
          <a:lstStyle>
            <a:lvl1pPr marL="12700">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US" sz="1600" dirty="0">
                <a:solidFill>
                  <a:srgbClr val="1F497D"/>
                </a:solidFill>
                <a:latin typeface="Arial" charset="0"/>
              </a:rPr>
              <a:t>decimal</a:t>
            </a:r>
            <a:r>
              <a:rPr lang="en-US" sz="1600" dirty="0">
                <a:solidFill>
                  <a:srgbClr val="1F497D"/>
                </a:solidFill>
                <a:latin typeface="Times New Roman" pitchFamily="18" charset="0"/>
                <a:cs typeface="Times New Roman" pitchFamily="18" charset="0"/>
              </a:rPr>
              <a:t> </a:t>
            </a:r>
            <a:r>
              <a:rPr lang="en-US" sz="1600" dirty="0">
                <a:solidFill>
                  <a:srgbClr val="1F497D"/>
                </a:solidFill>
                <a:latin typeface="Arial" charset="0"/>
              </a:rPr>
              <a:t>string</a:t>
            </a:r>
            <a:endParaRPr lang="en-US" sz="1600" dirty="0">
              <a:latin typeface="Arial" charset="0"/>
            </a:endParaRPr>
          </a:p>
        </p:txBody>
      </p:sp>
      <p:sp>
        <p:nvSpPr>
          <p:cNvPr id="15" name="object 15"/>
          <p:cNvSpPr txBox="1"/>
          <p:nvPr/>
        </p:nvSpPr>
        <p:spPr>
          <a:xfrm>
            <a:off x="2436090" y="3959879"/>
            <a:ext cx="5031509" cy="492443"/>
          </a:xfrm>
          <a:prstGeom prst="rect">
            <a:avLst/>
          </a:prstGeom>
        </p:spPr>
        <p:txBody>
          <a:bodyPr wrap="square" lIns="0" tIns="0" rIns="0" bIns="0">
            <a:spAutoFit/>
          </a:bodyPr>
          <a:lstStyle>
            <a:lvl1pPr marL="36513" indent="-23813">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US" sz="1600" dirty="0">
                <a:solidFill>
                  <a:srgbClr val="1F497D"/>
                </a:solidFill>
                <a:latin typeface="Arial" charset="0"/>
              </a:rPr>
              <a:t>soTien3</a:t>
            </a:r>
            <a:r>
              <a:rPr lang="en-US" sz="1600" dirty="0">
                <a:solidFill>
                  <a:srgbClr val="1F497D"/>
                </a:solidFill>
                <a:latin typeface="Times New Roman" pitchFamily="18" charset="0"/>
                <a:cs typeface="Times New Roman" pitchFamily="18" charset="0"/>
              </a:rPr>
              <a:t> </a:t>
            </a:r>
            <a:r>
              <a:rPr lang="en-US" sz="1600" dirty="0">
                <a:solidFill>
                  <a:srgbClr val="1F497D"/>
                </a:solidFill>
                <a:latin typeface="Arial" charset="0"/>
              </a:rPr>
              <a:t>=</a:t>
            </a:r>
            <a:r>
              <a:rPr lang="en-US" sz="1600" dirty="0">
                <a:solidFill>
                  <a:srgbClr val="1F497D"/>
                </a:solidFill>
                <a:latin typeface="Times New Roman" pitchFamily="18" charset="0"/>
                <a:cs typeface="Times New Roman" pitchFamily="18" charset="0"/>
              </a:rPr>
              <a:t> </a:t>
            </a:r>
            <a:r>
              <a:rPr lang="en-US" sz="1600" dirty="0" err="1">
                <a:solidFill>
                  <a:srgbClr val="1F497D"/>
                </a:solidFill>
                <a:latin typeface="Arial" charset="0"/>
              </a:rPr>
              <a:t>Convert.ToDecimal</a:t>
            </a:r>
            <a:r>
              <a:rPr lang="en-US" sz="1600" dirty="0">
                <a:solidFill>
                  <a:srgbClr val="1F497D"/>
                </a:solidFill>
                <a:latin typeface="Arial" charset="0"/>
              </a:rPr>
              <a:t>(</a:t>
            </a:r>
            <a:r>
              <a:rPr lang="en-US" sz="1600" dirty="0" err="1">
                <a:solidFill>
                  <a:srgbClr val="1F497D"/>
                </a:solidFill>
                <a:latin typeface="Arial" charset="0"/>
              </a:rPr>
              <a:t>chuoiSoTien</a:t>
            </a:r>
            <a:r>
              <a:rPr lang="en-US" sz="1600" dirty="0">
                <a:solidFill>
                  <a:srgbClr val="1F497D"/>
                </a:solidFill>
                <a:latin typeface="Arial" charset="0"/>
              </a:rPr>
              <a:t>);</a:t>
            </a:r>
            <a:r>
              <a:rPr lang="en-US" sz="1600" dirty="0">
                <a:solidFill>
                  <a:srgbClr val="1F497D"/>
                </a:solidFill>
                <a:latin typeface="Times New Roman" pitchFamily="18" charset="0"/>
                <a:cs typeface="Times New Roman" pitchFamily="18" charset="0"/>
              </a:rPr>
              <a:t> </a:t>
            </a:r>
            <a:r>
              <a:rPr lang="en-US" sz="1600" dirty="0" err="1">
                <a:solidFill>
                  <a:srgbClr val="1F497D"/>
                </a:solidFill>
                <a:latin typeface="Arial" charset="0"/>
              </a:rPr>
              <a:t>soTienStr</a:t>
            </a:r>
            <a:r>
              <a:rPr lang="en-US" sz="1600" dirty="0">
                <a:solidFill>
                  <a:srgbClr val="1F497D"/>
                </a:solidFill>
                <a:latin typeface="Times New Roman" pitchFamily="18" charset="0"/>
                <a:cs typeface="Times New Roman" pitchFamily="18" charset="0"/>
              </a:rPr>
              <a:t>  </a:t>
            </a:r>
            <a:r>
              <a:rPr lang="en-US" sz="1600" dirty="0">
                <a:solidFill>
                  <a:srgbClr val="1F497D"/>
                </a:solidFill>
                <a:latin typeface="Arial" charset="0"/>
              </a:rPr>
              <a:t>=</a:t>
            </a:r>
            <a:r>
              <a:rPr lang="en-US" sz="1600" dirty="0">
                <a:solidFill>
                  <a:srgbClr val="1F497D"/>
                </a:solidFill>
                <a:latin typeface="Times New Roman" pitchFamily="18" charset="0"/>
                <a:cs typeface="Times New Roman" pitchFamily="18" charset="0"/>
              </a:rPr>
              <a:t> </a:t>
            </a:r>
            <a:r>
              <a:rPr lang="en-US" sz="1600" dirty="0">
                <a:solidFill>
                  <a:srgbClr val="1F497D"/>
                </a:solidFill>
                <a:latin typeface="Arial" charset="0"/>
              </a:rPr>
              <a:t>Convert</a:t>
            </a:r>
            <a:r>
              <a:rPr lang="en-US" sz="1600" dirty="0">
                <a:solidFill>
                  <a:srgbClr val="1F497D"/>
                </a:solidFill>
                <a:latin typeface="Times New Roman" pitchFamily="18" charset="0"/>
                <a:cs typeface="Times New Roman" pitchFamily="18" charset="0"/>
              </a:rPr>
              <a:t> </a:t>
            </a:r>
            <a:r>
              <a:rPr lang="en-US" sz="1600" dirty="0">
                <a:solidFill>
                  <a:srgbClr val="1F497D"/>
                </a:solidFill>
                <a:latin typeface="Arial" charset="0"/>
              </a:rPr>
              <a:t>.</a:t>
            </a:r>
            <a:r>
              <a:rPr lang="en-US" sz="1600" dirty="0" err="1">
                <a:solidFill>
                  <a:srgbClr val="1F497D"/>
                </a:solidFill>
                <a:latin typeface="Arial" charset="0"/>
              </a:rPr>
              <a:t>ToString</a:t>
            </a:r>
            <a:r>
              <a:rPr lang="en-US" sz="1600" dirty="0">
                <a:solidFill>
                  <a:srgbClr val="1F497D"/>
                </a:solidFill>
                <a:latin typeface="Arial" charset="0"/>
              </a:rPr>
              <a:t>(soTien3);</a:t>
            </a:r>
            <a:endParaRPr lang="en-US" sz="1600" dirty="0">
              <a:latin typeface="Arial" charset="0"/>
            </a:endParaRPr>
          </a:p>
        </p:txBody>
      </p:sp>
      <p:sp>
        <p:nvSpPr>
          <p:cNvPr id="18" name="object 18"/>
          <p:cNvSpPr>
            <a:spLocks noGrp="1"/>
          </p:cNvSpPr>
          <p:nvPr>
            <p:ph type="ftr" sz="quarter" idx="11"/>
          </p:nvPr>
        </p:nvSpPr>
        <p:spPr/>
        <p:txBody>
          <a:bodyPr vert="horz" rtlCol="0"/>
          <a:lstStyle/>
          <a:p>
            <a:pPr>
              <a:defRPr/>
            </a:pPr>
            <a:r>
              <a:t>L</a:t>
            </a:r>
            <a:r>
              <a:rPr spc="-18"/>
              <a:t>à</a:t>
            </a:r>
            <a:r>
              <a:t>m</a:t>
            </a:r>
            <a:r>
              <a:rPr spc="63">
                <a:latin typeface="Times New Roman"/>
                <a:cs typeface="Times New Roman"/>
              </a:rPr>
              <a:t> </a:t>
            </a:r>
            <a:r>
              <a:rPr spc="-13"/>
              <a:t>q</a:t>
            </a:r>
            <a:r>
              <a:t>uen</a:t>
            </a:r>
            <a:r>
              <a:rPr spc="72">
                <a:latin typeface="Times New Roman"/>
                <a:cs typeface="Times New Roman"/>
              </a:rPr>
              <a:t> </a:t>
            </a:r>
            <a:r>
              <a:t>v</a:t>
            </a:r>
            <a:r>
              <a:rPr spc="-13"/>
              <a:t>ớ</a:t>
            </a:r>
            <a:r>
              <a:rPr spc="-4"/>
              <a:t>i</a:t>
            </a:r>
            <a:r>
              <a:rPr spc="63">
                <a:latin typeface="Times New Roman"/>
                <a:cs typeface="Times New Roman"/>
              </a:rPr>
              <a:t> </a:t>
            </a:r>
            <a:r>
              <a:rPr spc="-13"/>
              <a:t>C</a:t>
            </a:r>
            <a:r>
              <a:t>#</a:t>
            </a:r>
          </a:p>
        </p:txBody>
      </p:sp>
      <p:sp>
        <p:nvSpPr>
          <p:cNvPr id="19" name="object 19"/>
          <p:cNvSpPr>
            <a:spLocks noGrp="1"/>
          </p:cNvSpPr>
          <p:nvPr>
            <p:ph type="sldNum" sz="quarter" idx="12"/>
          </p:nvPr>
        </p:nvSpPr>
        <p:spPr/>
        <p:txBody>
          <a:bodyPr vert="horz" rtlCol="0"/>
          <a:lstStyle/>
          <a:p>
            <a:pPr marL="23934">
              <a:defRPr/>
            </a:pPr>
            <a:fld id="{11A2E6B3-2903-4FBB-8F8A-7739FF976468}" type="slidenum">
              <a:rPr/>
              <a:pPr marL="23934">
                <a:defRPr/>
              </a:pPr>
              <a:t>8</a:t>
            </a:fld>
            <a:endParaRPr/>
          </a:p>
        </p:txBody>
      </p:sp>
      <p:sp>
        <p:nvSpPr>
          <p:cNvPr id="2" name="Title 1"/>
          <p:cNvSpPr>
            <a:spLocks noGrp="1"/>
          </p:cNvSpPr>
          <p:nvPr>
            <p:ph type="title"/>
          </p:nvPr>
        </p:nvSpPr>
        <p:spPr/>
        <p:txBody>
          <a:bodyPr>
            <a:normAutofit fontScale="90000"/>
          </a:bodyPr>
          <a:lstStyle/>
          <a:p>
            <a:r>
              <a:rPr lang="en-US" dirty="0" err="1" smtClean="0"/>
              <a:t>Sử</a:t>
            </a:r>
            <a:r>
              <a:rPr lang="en-US" dirty="0" smtClean="0"/>
              <a:t> </a:t>
            </a:r>
            <a:r>
              <a:rPr lang="en-US" dirty="0" err="1" smtClean="0"/>
              <a:t>dụng</a:t>
            </a:r>
            <a:r>
              <a:rPr lang="en-US" dirty="0" smtClean="0"/>
              <a:t> </a:t>
            </a:r>
            <a:r>
              <a:rPr lang="en-US" dirty="0" err="1" smtClean="0"/>
              <a:t>phương</a:t>
            </a:r>
            <a:r>
              <a:rPr lang="en-US" dirty="0" smtClean="0"/>
              <a:t> </a:t>
            </a:r>
            <a:r>
              <a:rPr lang="en-US" dirty="0" err="1" smtClean="0"/>
              <a:t>thức</a:t>
            </a:r>
            <a:r>
              <a:rPr lang="en-US" dirty="0" smtClean="0"/>
              <a:t> </a:t>
            </a:r>
            <a:r>
              <a:rPr lang="en-US" dirty="0" err="1" smtClean="0"/>
              <a:t>để</a:t>
            </a:r>
            <a:r>
              <a:rPr lang="en-US" dirty="0" smtClean="0"/>
              <a:t> </a:t>
            </a:r>
            <a:r>
              <a:rPr lang="en-US" dirty="0" err="1" smtClean="0"/>
              <a:t>ép</a:t>
            </a:r>
            <a:r>
              <a:rPr lang="en-US" dirty="0" smtClean="0"/>
              <a:t> </a:t>
            </a:r>
            <a:r>
              <a:rPr lang="en-US" dirty="0" err="1" smtClean="0"/>
              <a:t>kiểu</a:t>
            </a:r>
            <a:endParaRPr lang="en-US" dirty="0"/>
          </a:p>
        </p:txBody>
      </p:sp>
    </p:spTree>
    <p:extLst>
      <p:ext uri="{BB962C8B-B14F-4D97-AF65-F5344CB8AC3E}">
        <p14:creationId xmlns:p14="http://schemas.microsoft.com/office/powerpoint/2010/main" val="900281568"/>
      </p:ext>
    </p:extLst>
  </p:cSld>
  <p:clrMapOvr>
    <a:masterClrMapping/>
  </p:clrMapOvr>
  <p:transition spd="slow">
    <p:push dir="u"/>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990600"/>
            <a:ext cx="8267700" cy="4381501"/>
          </a:xfrm>
        </p:spPr>
        <p:txBody>
          <a:bodyPr>
            <a:normAutofit/>
          </a:bodyPr>
          <a:lstStyle/>
          <a:p>
            <a:pPr fontAlgn="t"/>
            <a:r>
              <a:rPr lang="en-US" sz="2800" b="1" dirty="0">
                <a:solidFill>
                  <a:srgbClr val="0000FF"/>
                </a:solidFill>
                <a:latin typeface="+mn-lt"/>
              </a:rPr>
              <a:t>public</a:t>
            </a:r>
            <a:r>
              <a:rPr lang="en-US" sz="2800" b="1" dirty="0">
                <a:solidFill>
                  <a:srgbClr val="000000"/>
                </a:solidFill>
                <a:latin typeface="+mn-lt"/>
              </a:rPr>
              <a:t> </a:t>
            </a:r>
            <a:r>
              <a:rPr lang="en-US" sz="2800" b="1" dirty="0">
                <a:solidFill>
                  <a:srgbClr val="0000FF"/>
                </a:solidFill>
                <a:latin typeface="+mn-lt"/>
              </a:rPr>
              <a:t>string</a:t>
            </a:r>
            <a:r>
              <a:rPr lang="en-US" sz="2800" b="1" dirty="0">
                <a:solidFill>
                  <a:srgbClr val="000000"/>
                </a:solidFill>
                <a:latin typeface="+mn-lt"/>
              </a:rPr>
              <a:t> Insert</a:t>
            </a:r>
            <a:r>
              <a:rPr lang="en-US" sz="2800" dirty="0">
                <a:solidFill>
                  <a:srgbClr val="000000"/>
                </a:solidFill>
                <a:latin typeface="+mn-lt"/>
              </a:rPr>
              <a:t>( </a:t>
            </a:r>
            <a:r>
              <a:rPr lang="en-US" sz="2800" dirty="0" err="1">
                <a:solidFill>
                  <a:srgbClr val="0000FF"/>
                </a:solidFill>
                <a:latin typeface="+mn-lt"/>
              </a:rPr>
              <a:t>int</a:t>
            </a:r>
            <a:r>
              <a:rPr lang="en-US" sz="2800" dirty="0">
                <a:solidFill>
                  <a:srgbClr val="000000"/>
                </a:solidFill>
                <a:latin typeface="+mn-lt"/>
              </a:rPr>
              <a:t> </a:t>
            </a:r>
            <a:r>
              <a:rPr lang="en-US" sz="2800" dirty="0" err="1">
                <a:solidFill>
                  <a:srgbClr val="000000"/>
                </a:solidFill>
                <a:latin typeface="+mn-lt"/>
              </a:rPr>
              <a:t>startIndex</a:t>
            </a:r>
            <a:r>
              <a:rPr lang="en-US" sz="2800" dirty="0">
                <a:solidFill>
                  <a:srgbClr val="000000"/>
                </a:solidFill>
                <a:latin typeface="+mn-lt"/>
              </a:rPr>
              <a:t>, </a:t>
            </a:r>
            <a:r>
              <a:rPr lang="en-US" sz="2800" dirty="0" smtClean="0">
                <a:solidFill>
                  <a:srgbClr val="0000FF"/>
                </a:solidFill>
                <a:latin typeface="+mn-lt"/>
              </a:rPr>
              <a:t>string</a:t>
            </a:r>
            <a:r>
              <a:rPr lang="en-US" sz="2800" dirty="0" smtClean="0">
                <a:solidFill>
                  <a:srgbClr val="000000"/>
                </a:solidFill>
                <a:latin typeface="+mn-lt"/>
              </a:rPr>
              <a:t> value)</a:t>
            </a:r>
          </a:p>
          <a:p>
            <a:pPr fontAlgn="t"/>
            <a:r>
              <a:rPr lang="en-US" sz="2800" b="1" dirty="0" err="1" smtClean="0">
                <a:solidFill>
                  <a:srgbClr val="000000"/>
                </a:solidFill>
                <a:latin typeface="+mn-lt"/>
              </a:rPr>
              <a:t>Chèn</a:t>
            </a:r>
            <a:r>
              <a:rPr lang="en-US" sz="2800" b="1" dirty="0" smtClean="0">
                <a:solidFill>
                  <a:srgbClr val="000000"/>
                </a:solidFill>
                <a:latin typeface="+mn-lt"/>
              </a:rPr>
              <a:t> </a:t>
            </a:r>
            <a:r>
              <a:rPr lang="en-US" sz="2800" b="1" dirty="0" err="1" smtClean="0">
                <a:solidFill>
                  <a:srgbClr val="000000"/>
                </a:solidFill>
                <a:latin typeface="+mn-lt"/>
              </a:rPr>
              <a:t>thêm</a:t>
            </a:r>
            <a:r>
              <a:rPr lang="en-US" sz="2800" b="1" dirty="0" smtClean="0">
                <a:solidFill>
                  <a:srgbClr val="000000"/>
                </a:solidFill>
                <a:latin typeface="+mn-lt"/>
              </a:rPr>
              <a:t> </a:t>
            </a:r>
            <a:r>
              <a:rPr lang="en-US" sz="2800" b="1" dirty="0" err="1" smtClean="0">
                <a:solidFill>
                  <a:srgbClr val="000000"/>
                </a:solidFill>
                <a:latin typeface="+mn-lt"/>
              </a:rPr>
              <a:t>chuỗi</a:t>
            </a:r>
            <a:r>
              <a:rPr lang="en-US" sz="2800" b="1" dirty="0" smtClean="0">
                <a:solidFill>
                  <a:srgbClr val="000000"/>
                </a:solidFill>
                <a:latin typeface="+mn-lt"/>
              </a:rPr>
              <a:t> </a:t>
            </a:r>
            <a:r>
              <a:rPr lang="en-US" sz="2800" b="1" dirty="0" err="1" smtClean="0">
                <a:solidFill>
                  <a:srgbClr val="000000"/>
                </a:solidFill>
                <a:latin typeface="+mn-lt"/>
              </a:rPr>
              <a:t>tại</a:t>
            </a:r>
            <a:r>
              <a:rPr lang="en-US" sz="2800" b="1" dirty="0" smtClean="0">
                <a:solidFill>
                  <a:srgbClr val="000000"/>
                </a:solidFill>
                <a:latin typeface="+mn-lt"/>
              </a:rPr>
              <a:t> </a:t>
            </a:r>
            <a:r>
              <a:rPr lang="en-US" sz="2800" b="1" dirty="0" err="1" smtClean="0">
                <a:solidFill>
                  <a:srgbClr val="000000"/>
                </a:solidFill>
                <a:latin typeface="+mn-lt"/>
              </a:rPr>
              <a:t>vị</a:t>
            </a:r>
            <a:r>
              <a:rPr lang="en-US" sz="2800" b="1" dirty="0" smtClean="0">
                <a:solidFill>
                  <a:srgbClr val="000000"/>
                </a:solidFill>
                <a:latin typeface="+mn-lt"/>
              </a:rPr>
              <a:t> </a:t>
            </a:r>
            <a:r>
              <a:rPr lang="en-US" sz="2800" b="1" dirty="0" err="1" smtClean="0">
                <a:solidFill>
                  <a:srgbClr val="000000"/>
                </a:solidFill>
                <a:latin typeface="+mn-lt"/>
              </a:rPr>
              <a:t>trí</a:t>
            </a:r>
            <a:r>
              <a:rPr lang="en-US" sz="2800" b="1" dirty="0" smtClean="0">
                <a:solidFill>
                  <a:srgbClr val="000000"/>
                </a:solidFill>
                <a:latin typeface="+mn-lt"/>
              </a:rPr>
              <a:t> </a:t>
            </a:r>
            <a:r>
              <a:rPr lang="en-US" sz="2800" b="1" dirty="0" err="1" smtClean="0">
                <a:solidFill>
                  <a:srgbClr val="000000"/>
                </a:solidFill>
                <a:latin typeface="+mn-lt"/>
              </a:rPr>
              <a:t>xác</a:t>
            </a:r>
            <a:r>
              <a:rPr lang="en-US" sz="2800" b="1" dirty="0" smtClean="0">
                <a:solidFill>
                  <a:srgbClr val="000000"/>
                </a:solidFill>
                <a:latin typeface="+mn-lt"/>
              </a:rPr>
              <a:t> </a:t>
            </a:r>
            <a:r>
              <a:rPr lang="en-US" sz="2800" b="1" dirty="0" err="1" smtClean="0">
                <a:solidFill>
                  <a:srgbClr val="000000"/>
                </a:solidFill>
                <a:latin typeface="+mn-lt"/>
              </a:rPr>
              <a:t>định</a:t>
            </a:r>
            <a:endParaRPr lang="en-US" sz="2800" b="1" dirty="0">
              <a:solidFill>
                <a:srgbClr val="002060"/>
              </a:solidFill>
              <a:latin typeface="+mn-lt"/>
            </a:endParaRPr>
          </a:p>
          <a:p>
            <a:r>
              <a:rPr lang="en-US" sz="2800" dirty="0" err="1" smtClean="0">
                <a:latin typeface="+mn-lt"/>
              </a:rPr>
              <a:t>Ví</a:t>
            </a:r>
            <a:r>
              <a:rPr lang="en-US" sz="2800" dirty="0" smtClean="0">
                <a:latin typeface="+mn-lt"/>
              </a:rPr>
              <a:t> </a:t>
            </a:r>
            <a:r>
              <a:rPr lang="en-US" sz="2800" dirty="0" err="1" smtClean="0">
                <a:latin typeface="+mn-lt"/>
              </a:rPr>
              <a:t>dụ</a:t>
            </a:r>
            <a:endParaRPr lang="en-US" sz="2800" dirty="0" smtClean="0">
              <a:latin typeface="+mn-lt"/>
            </a:endParaRPr>
          </a:p>
          <a:p>
            <a:pPr marL="457200" lvl="1" indent="0">
              <a:buNone/>
            </a:pPr>
            <a:r>
              <a:rPr lang="en-US" sz="2800" dirty="0">
                <a:solidFill>
                  <a:srgbClr val="0000FF"/>
                </a:solidFill>
                <a:latin typeface="+mn-lt"/>
              </a:rPr>
              <a:t>string</a:t>
            </a:r>
            <a:r>
              <a:rPr lang="en-US" sz="2800" dirty="0">
                <a:solidFill>
                  <a:prstClr val="black"/>
                </a:solidFill>
                <a:latin typeface="+mn-lt"/>
              </a:rPr>
              <a:t> </a:t>
            </a:r>
            <a:r>
              <a:rPr lang="en-US" sz="2800" dirty="0" err="1">
                <a:solidFill>
                  <a:prstClr val="black"/>
                </a:solidFill>
                <a:latin typeface="+mn-lt"/>
              </a:rPr>
              <a:t>str</a:t>
            </a:r>
            <a:r>
              <a:rPr lang="en-US" sz="2800" dirty="0">
                <a:solidFill>
                  <a:prstClr val="black"/>
                </a:solidFill>
                <a:latin typeface="+mn-lt"/>
              </a:rPr>
              <a:t> = </a:t>
            </a:r>
            <a:r>
              <a:rPr lang="en-US" sz="2800" dirty="0">
                <a:solidFill>
                  <a:srgbClr val="A31515"/>
                </a:solidFill>
                <a:latin typeface="+mn-lt"/>
              </a:rPr>
              <a:t>"</a:t>
            </a:r>
            <a:r>
              <a:rPr lang="en-US" sz="2800" dirty="0" err="1">
                <a:solidFill>
                  <a:srgbClr val="A31515"/>
                </a:solidFill>
                <a:latin typeface="+mn-lt"/>
              </a:rPr>
              <a:t>Không</a:t>
            </a:r>
            <a:r>
              <a:rPr lang="en-US" sz="2800" dirty="0">
                <a:solidFill>
                  <a:srgbClr val="A31515"/>
                </a:solidFill>
                <a:latin typeface="+mn-lt"/>
              </a:rPr>
              <a:t> </a:t>
            </a:r>
            <a:r>
              <a:rPr lang="en-US" sz="2800" dirty="0" err="1">
                <a:solidFill>
                  <a:srgbClr val="A31515"/>
                </a:solidFill>
                <a:latin typeface="+mn-lt"/>
              </a:rPr>
              <a:t>sợ</a:t>
            </a:r>
            <a:r>
              <a:rPr lang="en-US" sz="2800" dirty="0">
                <a:solidFill>
                  <a:srgbClr val="A31515"/>
                </a:solidFill>
                <a:latin typeface="+mn-lt"/>
              </a:rPr>
              <a:t> , </a:t>
            </a:r>
            <a:r>
              <a:rPr lang="en-US" sz="2800" dirty="0" err="1">
                <a:solidFill>
                  <a:srgbClr val="A31515"/>
                </a:solidFill>
                <a:latin typeface="+mn-lt"/>
              </a:rPr>
              <a:t>chỉ</a:t>
            </a:r>
            <a:r>
              <a:rPr lang="en-US" sz="2800" dirty="0">
                <a:solidFill>
                  <a:srgbClr val="A31515"/>
                </a:solidFill>
                <a:latin typeface="+mn-lt"/>
              </a:rPr>
              <a:t> </a:t>
            </a:r>
            <a:r>
              <a:rPr lang="en-US" sz="2800" dirty="0" err="1">
                <a:solidFill>
                  <a:srgbClr val="A31515"/>
                </a:solidFill>
                <a:latin typeface="+mn-lt"/>
              </a:rPr>
              <a:t>sợ</a:t>
            </a:r>
            <a:r>
              <a:rPr lang="en-US" sz="2800" dirty="0">
                <a:solidFill>
                  <a:srgbClr val="A31515"/>
                </a:solidFill>
                <a:latin typeface="+mn-lt"/>
              </a:rPr>
              <a:t> </a:t>
            </a:r>
            <a:r>
              <a:rPr lang="en-US" sz="2800" dirty="0" err="1">
                <a:solidFill>
                  <a:srgbClr val="A31515"/>
                </a:solidFill>
                <a:latin typeface="+mn-lt"/>
              </a:rPr>
              <a:t>không</a:t>
            </a:r>
            <a:r>
              <a:rPr lang="en-US" sz="2800" dirty="0">
                <a:solidFill>
                  <a:srgbClr val="A31515"/>
                </a:solidFill>
                <a:latin typeface="+mn-lt"/>
              </a:rPr>
              <a:t> </a:t>
            </a:r>
            <a:r>
              <a:rPr lang="en-US" sz="2800" dirty="0" err="1">
                <a:solidFill>
                  <a:srgbClr val="A31515"/>
                </a:solidFill>
                <a:latin typeface="+mn-lt"/>
              </a:rPr>
              <a:t>công</a:t>
            </a:r>
            <a:r>
              <a:rPr lang="en-US" sz="2800" dirty="0">
                <a:solidFill>
                  <a:srgbClr val="A31515"/>
                </a:solidFill>
                <a:latin typeface="+mn-lt"/>
              </a:rPr>
              <a:t> </a:t>
            </a:r>
            <a:r>
              <a:rPr lang="en-US" sz="2800" dirty="0" err="1">
                <a:solidFill>
                  <a:srgbClr val="A31515"/>
                </a:solidFill>
                <a:latin typeface="+mn-lt"/>
              </a:rPr>
              <a:t>bằng</a:t>
            </a:r>
            <a:r>
              <a:rPr lang="en-US" sz="2800" dirty="0">
                <a:solidFill>
                  <a:srgbClr val="A31515"/>
                </a:solidFill>
                <a:latin typeface="+mn-lt"/>
              </a:rPr>
              <a:t>"</a:t>
            </a:r>
            <a:r>
              <a:rPr lang="en-US" sz="2800" dirty="0">
                <a:solidFill>
                  <a:prstClr val="black"/>
                </a:solidFill>
                <a:latin typeface="+mn-lt"/>
              </a:rPr>
              <a:t>;</a:t>
            </a:r>
          </a:p>
          <a:p>
            <a:pPr marL="457200" lvl="1" indent="0">
              <a:buNone/>
            </a:pPr>
            <a:r>
              <a:rPr lang="en-US" sz="2800" dirty="0" err="1">
                <a:solidFill>
                  <a:prstClr val="black"/>
                </a:solidFill>
                <a:latin typeface="+mn-lt"/>
              </a:rPr>
              <a:t>str</a:t>
            </a:r>
            <a:r>
              <a:rPr lang="en-US" sz="2800" dirty="0">
                <a:solidFill>
                  <a:prstClr val="black"/>
                </a:solidFill>
                <a:latin typeface="+mn-lt"/>
              </a:rPr>
              <a:t>=</a:t>
            </a:r>
            <a:r>
              <a:rPr lang="en-US" sz="2800" dirty="0" err="1">
                <a:solidFill>
                  <a:prstClr val="black"/>
                </a:solidFill>
                <a:latin typeface="+mn-lt"/>
              </a:rPr>
              <a:t>str.</a:t>
            </a:r>
            <a:r>
              <a:rPr lang="en-US" sz="2800" dirty="0" err="1">
                <a:solidFill>
                  <a:srgbClr val="FF0000"/>
                </a:solidFill>
                <a:latin typeface="+mn-lt"/>
              </a:rPr>
              <a:t>Insert</a:t>
            </a:r>
            <a:r>
              <a:rPr lang="en-US" sz="2800" dirty="0">
                <a:solidFill>
                  <a:prstClr val="black"/>
                </a:solidFill>
                <a:latin typeface="+mn-lt"/>
              </a:rPr>
              <a:t>(9, </a:t>
            </a:r>
            <a:r>
              <a:rPr lang="en-US" sz="2800" dirty="0">
                <a:solidFill>
                  <a:srgbClr val="A31515"/>
                </a:solidFill>
                <a:latin typeface="+mn-lt"/>
              </a:rPr>
              <a:t>"</a:t>
            </a:r>
            <a:r>
              <a:rPr lang="en-US" sz="2800" dirty="0" err="1">
                <a:solidFill>
                  <a:srgbClr val="A31515"/>
                </a:solidFill>
                <a:latin typeface="+mn-lt"/>
              </a:rPr>
              <a:t>thiếu</a:t>
            </a:r>
            <a:r>
              <a:rPr lang="en-US" sz="2800" dirty="0">
                <a:solidFill>
                  <a:srgbClr val="A31515"/>
                </a:solidFill>
                <a:latin typeface="+mn-lt"/>
              </a:rPr>
              <a:t>"</a:t>
            </a:r>
            <a:r>
              <a:rPr lang="en-US" sz="2800" dirty="0">
                <a:solidFill>
                  <a:prstClr val="black"/>
                </a:solidFill>
                <a:latin typeface="+mn-lt"/>
              </a:rPr>
              <a:t>);</a:t>
            </a:r>
          </a:p>
          <a:p>
            <a:pPr marL="457200" lvl="1" indent="0">
              <a:lnSpc>
                <a:spcPct val="100000"/>
              </a:lnSpc>
              <a:spcBef>
                <a:spcPts val="0"/>
              </a:spcBef>
              <a:buClrTx/>
              <a:buNone/>
              <a:defRPr/>
            </a:pPr>
            <a:r>
              <a:rPr lang="en-US" sz="2800" dirty="0" smtClean="0">
                <a:solidFill>
                  <a:prstClr val="black"/>
                </a:solidFill>
                <a:latin typeface="+mn-lt"/>
                <a:sym typeface="Wingdings" pitchFamily="2" charset="2"/>
              </a:rPr>
              <a:t> </a:t>
            </a:r>
            <a:r>
              <a:rPr lang="en-US" sz="2800" dirty="0" smtClean="0">
                <a:solidFill>
                  <a:srgbClr val="0000FF"/>
                </a:solidFill>
                <a:latin typeface="+mn-lt"/>
              </a:rPr>
              <a:t>string</a:t>
            </a:r>
            <a:r>
              <a:rPr lang="en-US" sz="2800" dirty="0" smtClean="0">
                <a:solidFill>
                  <a:prstClr val="black"/>
                </a:solidFill>
                <a:latin typeface="+mn-lt"/>
              </a:rPr>
              <a:t> </a:t>
            </a:r>
            <a:r>
              <a:rPr lang="en-US" sz="2800" dirty="0" err="1">
                <a:solidFill>
                  <a:prstClr val="black"/>
                </a:solidFill>
                <a:latin typeface="+mn-lt"/>
              </a:rPr>
              <a:t>str</a:t>
            </a:r>
            <a:r>
              <a:rPr lang="en-US" sz="2800" dirty="0">
                <a:solidFill>
                  <a:prstClr val="black"/>
                </a:solidFill>
                <a:latin typeface="+mn-lt"/>
              </a:rPr>
              <a:t> = </a:t>
            </a:r>
            <a:r>
              <a:rPr lang="en-US" sz="2800" dirty="0">
                <a:solidFill>
                  <a:srgbClr val="A31515"/>
                </a:solidFill>
                <a:latin typeface="+mn-lt"/>
              </a:rPr>
              <a:t>"</a:t>
            </a:r>
            <a:r>
              <a:rPr lang="en-US" sz="2800" dirty="0" err="1">
                <a:solidFill>
                  <a:srgbClr val="A31515"/>
                </a:solidFill>
                <a:latin typeface="+mn-lt"/>
              </a:rPr>
              <a:t>Không</a:t>
            </a:r>
            <a:r>
              <a:rPr lang="en-US" sz="2800" dirty="0">
                <a:solidFill>
                  <a:srgbClr val="A31515"/>
                </a:solidFill>
                <a:latin typeface="+mn-lt"/>
              </a:rPr>
              <a:t> </a:t>
            </a:r>
            <a:r>
              <a:rPr lang="en-US" sz="2800" dirty="0" err="1">
                <a:solidFill>
                  <a:srgbClr val="A31515"/>
                </a:solidFill>
                <a:latin typeface="+mn-lt"/>
              </a:rPr>
              <a:t>sợ</a:t>
            </a:r>
            <a:r>
              <a:rPr lang="en-US" sz="2800" dirty="0">
                <a:solidFill>
                  <a:srgbClr val="A31515"/>
                </a:solidFill>
                <a:latin typeface="+mn-lt"/>
              </a:rPr>
              <a:t> </a:t>
            </a:r>
            <a:r>
              <a:rPr lang="en-US" sz="2800" dirty="0" err="1">
                <a:solidFill>
                  <a:srgbClr val="FF0000"/>
                </a:solidFill>
                <a:latin typeface="+mn-lt"/>
              </a:rPr>
              <a:t>thiếu</a:t>
            </a:r>
            <a:r>
              <a:rPr lang="en-US" sz="2800" dirty="0">
                <a:solidFill>
                  <a:srgbClr val="A31515"/>
                </a:solidFill>
                <a:latin typeface="+mn-lt"/>
              </a:rPr>
              <a:t>, </a:t>
            </a:r>
            <a:r>
              <a:rPr lang="en-US" sz="2800" dirty="0" err="1">
                <a:solidFill>
                  <a:srgbClr val="A31515"/>
                </a:solidFill>
                <a:latin typeface="+mn-lt"/>
              </a:rPr>
              <a:t>chỉ</a:t>
            </a:r>
            <a:r>
              <a:rPr lang="en-US" sz="2800" dirty="0">
                <a:solidFill>
                  <a:srgbClr val="A31515"/>
                </a:solidFill>
                <a:latin typeface="+mn-lt"/>
              </a:rPr>
              <a:t> </a:t>
            </a:r>
            <a:r>
              <a:rPr lang="en-US" sz="2800" dirty="0" err="1">
                <a:solidFill>
                  <a:srgbClr val="A31515"/>
                </a:solidFill>
                <a:latin typeface="+mn-lt"/>
              </a:rPr>
              <a:t>sợ</a:t>
            </a:r>
            <a:r>
              <a:rPr lang="en-US" sz="2800" dirty="0">
                <a:solidFill>
                  <a:srgbClr val="A31515"/>
                </a:solidFill>
                <a:latin typeface="+mn-lt"/>
              </a:rPr>
              <a:t> </a:t>
            </a:r>
            <a:r>
              <a:rPr lang="en-US" sz="2800" dirty="0" err="1">
                <a:solidFill>
                  <a:srgbClr val="A31515"/>
                </a:solidFill>
                <a:latin typeface="+mn-lt"/>
              </a:rPr>
              <a:t>không</a:t>
            </a:r>
            <a:r>
              <a:rPr lang="en-US" sz="2800" dirty="0">
                <a:solidFill>
                  <a:srgbClr val="A31515"/>
                </a:solidFill>
                <a:latin typeface="+mn-lt"/>
              </a:rPr>
              <a:t> </a:t>
            </a:r>
            <a:r>
              <a:rPr lang="en-US" sz="2800" dirty="0" err="1">
                <a:solidFill>
                  <a:srgbClr val="A31515"/>
                </a:solidFill>
                <a:latin typeface="+mn-lt"/>
              </a:rPr>
              <a:t>công</a:t>
            </a:r>
            <a:r>
              <a:rPr lang="en-US" sz="2800" dirty="0">
                <a:solidFill>
                  <a:srgbClr val="A31515"/>
                </a:solidFill>
                <a:latin typeface="+mn-lt"/>
              </a:rPr>
              <a:t> </a:t>
            </a:r>
            <a:r>
              <a:rPr lang="en-US" sz="2800" dirty="0" err="1">
                <a:solidFill>
                  <a:srgbClr val="A31515"/>
                </a:solidFill>
                <a:latin typeface="+mn-lt"/>
              </a:rPr>
              <a:t>bằng</a:t>
            </a:r>
            <a:r>
              <a:rPr lang="en-US" sz="2800" dirty="0">
                <a:solidFill>
                  <a:srgbClr val="A31515"/>
                </a:solidFill>
                <a:latin typeface="+mn-lt"/>
              </a:rPr>
              <a:t>"</a:t>
            </a:r>
            <a:r>
              <a:rPr lang="en-US" sz="2800" dirty="0">
                <a:solidFill>
                  <a:prstClr val="black"/>
                </a:solidFill>
                <a:latin typeface="+mn-lt"/>
              </a:rPr>
              <a:t>;</a:t>
            </a:r>
            <a:endParaRPr lang="en-US" sz="2800" dirty="0">
              <a:solidFill>
                <a:srgbClr val="FF0000"/>
              </a:solidFill>
              <a:latin typeface="+mn-lt"/>
            </a:endParaRPr>
          </a:p>
          <a:p>
            <a:endParaRPr lang="en-US" sz="2800" dirty="0">
              <a:latin typeface="+mn-lt"/>
            </a:endParaRPr>
          </a:p>
        </p:txBody>
      </p:sp>
      <p:sp>
        <p:nvSpPr>
          <p:cNvPr id="3" name="Date Placeholder 2"/>
          <p:cNvSpPr>
            <a:spLocks noGrp="1"/>
          </p:cNvSpPr>
          <p:nvPr>
            <p:ph type="dt" sz="half" idx="10"/>
          </p:nvPr>
        </p:nvSpPr>
        <p:spPr/>
        <p:txBody>
          <a:bodyPr/>
          <a:lstStyle/>
          <a:p>
            <a:pPr>
              <a:defRPr/>
            </a:pPr>
            <a:fld id="{9FE49B38-FDA3-430E-8CD8-AD46CD20E601}" type="datetime1">
              <a:rPr lang="en-US" altLang="en-US" smtClean="0"/>
              <a:t>10/3/2018</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Nền tảng C# cơ bản</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80</a:t>
            </a:fld>
            <a:endParaRPr lang="en-US" altLang="en-US"/>
          </a:p>
        </p:txBody>
      </p:sp>
      <p:sp>
        <p:nvSpPr>
          <p:cNvPr id="6" name="Title 5"/>
          <p:cNvSpPr>
            <a:spLocks noGrp="1"/>
          </p:cNvSpPr>
          <p:nvPr>
            <p:ph type="title"/>
          </p:nvPr>
        </p:nvSpPr>
        <p:spPr/>
        <p:txBody>
          <a:bodyPr/>
          <a:lstStyle/>
          <a:p>
            <a:r>
              <a:rPr lang="en-US" smtClean="0"/>
              <a:t>String Method</a:t>
            </a:r>
            <a:endParaRPr lang="en-US"/>
          </a:p>
        </p:txBody>
      </p:sp>
    </p:spTree>
    <p:extLst>
      <p:ext uri="{BB962C8B-B14F-4D97-AF65-F5344CB8AC3E}">
        <p14:creationId xmlns:p14="http://schemas.microsoft.com/office/powerpoint/2010/main" val="4195715957"/>
      </p:ext>
    </p:extLst>
  </p:cSld>
  <p:clrMapOvr>
    <a:masterClrMapping/>
  </p:clrMapOvr>
  <p:transition spd="slow">
    <p:push dir="u"/>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800">
                <a:solidFill>
                  <a:srgbClr val="0000FF"/>
                </a:solidFill>
              </a:rPr>
              <a:t>public</a:t>
            </a:r>
            <a:r>
              <a:rPr lang="en-US" sz="2800">
                <a:solidFill>
                  <a:srgbClr val="000000"/>
                </a:solidFill>
              </a:rPr>
              <a:t> </a:t>
            </a:r>
            <a:r>
              <a:rPr lang="en-US" sz="2800">
                <a:solidFill>
                  <a:srgbClr val="0000FF"/>
                </a:solidFill>
              </a:rPr>
              <a:t>string</a:t>
            </a:r>
            <a:r>
              <a:rPr lang="en-US" sz="2800">
                <a:solidFill>
                  <a:srgbClr val="000000"/>
                </a:solidFill>
              </a:rPr>
              <a:t> Remove( </a:t>
            </a:r>
            <a:r>
              <a:rPr lang="en-US" sz="2800">
                <a:solidFill>
                  <a:srgbClr val="0000FF"/>
                </a:solidFill>
              </a:rPr>
              <a:t>int</a:t>
            </a:r>
            <a:r>
              <a:rPr lang="en-US" sz="2800">
                <a:solidFill>
                  <a:srgbClr val="000000"/>
                </a:solidFill>
              </a:rPr>
              <a:t> startIndex )</a:t>
            </a:r>
            <a:endParaRPr lang="en-US" sz="2800" b="1">
              <a:solidFill>
                <a:srgbClr val="002060"/>
              </a:solidFill>
            </a:endParaRPr>
          </a:p>
          <a:p>
            <a:r>
              <a:rPr lang="en-US" smtClean="0"/>
              <a:t>Xóa tất cả các ký tự từ vị trí xác định đến cuối chuỗi</a:t>
            </a:r>
          </a:p>
          <a:p>
            <a:r>
              <a:rPr lang="en-US" smtClean="0"/>
              <a:t>Ví dụ</a:t>
            </a:r>
          </a:p>
          <a:p>
            <a:pPr marL="457200" lvl="1" indent="0">
              <a:buNone/>
            </a:pPr>
            <a:r>
              <a:rPr lang="vi-VN" sz="2400">
                <a:solidFill>
                  <a:srgbClr val="0000FF"/>
                </a:solidFill>
              </a:rPr>
              <a:t>string</a:t>
            </a:r>
            <a:r>
              <a:rPr lang="vi-VN" sz="2400">
                <a:solidFill>
                  <a:prstClr val="black"/>
                </a:solidFill>
              </a:rPr>
              <a:t> str = </a:t>
            </a:r>
            <a:r>
              <a:rPr lang="vi-VN" sz="2400">
                <a:solidFill>
                  <a:srgbClr val="A31515"/>
                </a:solidFill>
              </a:rPr>
              <a:t>"không có gì quý hơn độc lập tự do"</a:t>
            </a:r>
            <a:r>
              <a:rPr lang="vi-VN" sz="2400">
                <a:solidFill>
                  <a:prstClr val="black"/>
                </a:solidFill>
              </a:rPr>
              <a:t>;</a:t>
            </a:r>
          </a:p>
          <a:p>
            <a:pPr marL="457200" lvl="1" indent="0">
              <a:buNone/>
            </a:pPr>
            <a:r>
              <a:rPr lang="en-US" sz="2400" smtClean="0">
                <a:solidFill>
                  <a:prstClr val="black"/>
                </a:solidFill>
              </a:rPr>
              <a:t>str=str.Remove(11</a:t>
            </a:r>
            <a:r>
              <a:rPr lang="en-US" sz="2400">
                <a:solidFill>
                  <a:prstClr val="black"/>
                </a:solidFill>
              </a:rPr>
              <a:t>);</a:t>
            </a:r>
          </a:p>
          <a:p>
            <a:pPr lvl="1">
              <a:buFont typeface="Wingdings"/>
              <a:buChar char="è"/>
            </a:pPr>
            <a:r>
              <a:rPr lang="en-US" sz="2400" smtClean="0">
                <a:solidFill>
                  <a:prstClr val="black"/>
                </a:solidFill>
              </a:rPr>
              <a:t>s</a:t>
            </a:r>
            <a:r>
              <a:rPr lang="vi-VN" sz="2400">
                <a:solidFill>
                  <a:prstClr val="black"/>
                </a:solidFill>
              </a:rPr>
              <a:t>tr = </a:t>
            </a:r>
            <a:r>
              <a:rPr lang="vi-VN" sz="2400">
                <a:solidFill>
                  <a:srgbClr val="A31515"/>
                </a:solidFill>
              </a:rPr>
              <a:t>"không có </a:t>
            </a:r>
            <a:r>
              <a:rPr lang="vi-VN" sz="2400" smtClean="0">
                <a:solidFill>
                  <a:srgbClr val="A31515"/>
                </a:solidFill>
              </a:rPr>
              <a:t>gì“</a:t>
            </a:r>
            <a:endParaRPr lang="en-US" sz="2400">
              <a:solidFill>
                <a:srgbClr val="FF0000"/>
              </a:solidFill>
              <a:latin typeface="Consolas"/>
            </a:endParaRPr>
          </a:p>
          <a:p>
            <a:endParaRPr lang="en-US"/>
          </a:p>
        </p:txBody>
      </p:sp>
      <p:sp>
        <p:nvSpPr>
          <p:cNvPr id="3" name="Date Placeholder 2"/>
          <p:cNvSpPr>
            <a:spLocks noGrp="1"/>
          </p:cNvSpPr>
          <p:nvPr>
            <p:ph type="dt" sz="half" idx="10"/>
          </p:nvPr>
        </p:nvSpPr>
        <p:spPr/>
        <p:txBody>
          <a:bodyPr/>
          <a:lstStyle/>
          <a:p>
            <a:pPr>
              <a:defRPr/>
            </a:pPr>
            <a:fld id="{5DEBB860-5275-4413-8D91-27A6A4CCC723}" type="datetime1">
              <a:rPr lang="en-US" altLang="en-US" smtClean="0"/>
              <a:t>10/3/2018</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Nền tảng C# cơ bản</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81</a:t>
            </a:fld>
            <a:endParaRPr lang="en-US" altLang="en-US"/>
          </a:p>
        </p:txBody>
      </p:sp>
      <p:sp>
        <p:nvSpPr>
          <p:cNvPr id="6" name="Title 5"/>
          <p:cNvSpPr>
            <a:spLocks noGrp="1"/>
          </p:cNvSpPr>
          <p:nvPr>
            <p:ph type="title"/>
          </p:nvPr>
        </p:nvSpPr>
        <p:spPr/>
        <p:txBody>
          <a:bodyPr/>
          <a:lstStyle/>
          <a:p>
            <a:r>
              <a:rPr lang="en-US" smtClean="0"/>
              <a:t>String Method</a:t>
            </a:r>
            <a:endParaRPr lang="en-US"/>
          </a:p>
        </p:txBody>
      </p:sp>
    </p:spTree>
    <p:extLst>
      <p:ext uri="{BB962C8B-B14F-4D97-AF65-F5344CB8AC3E}">
        <p14:creationId xmlns:p14="http://schemas.microsoft.com/office/powerpoint/2010/main" val="2811495371"/>
      </p:ext>
    </p:extLst>
  </p:cSld>
  <p:clrMapOvr>
    <a:masterClrMapping/>
  </p:clrMapOvr>
  <p:transition spd="slow">
    <p:push dir="u"/>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990600"/>
            <a:ext cx="8763000" cy="4381501"/>
          </a:xfrm>
        </p:spPr>
        <p:txBody>
          <a:bodyPr>
            <a:normAutofit/>
          </a:bodyPr>
          <a:lstStyle/>
          <a:p>
            <a:pPr fontAlgn="t"/>
            <a:r>
              <a:rPr lang="en-US" sz="2800">
                <a:solidFill>
                  <a:srgbClr val="0000FF"/>
                </a:solidFill>
                <a:latin typeface="+mn-lt"/>
              </a:rPr>
              <a:t>public</a:t>
            </a:r>
            <a:r>
              <a:rPr lang="en-US" sz="2800">
                <a:solidFill>
                  <a:srgbClr val="000000"/>
                </a:solidFill>
                <a:latin typeface="+mn-lt"/>
              </a:rPr>
              <a:t> </a:t>
            </a:r>
            <a:r>
              <a:rPr lang="en-US" sz="2800">
                <a:solidFill>
                  <a:srgbClr val="0000FF"/>
                </a:solidFill>
                <a:latin typeface="+mn-lt"/>
              </a:rPr>
              <a:t>string</a:t>
            </a:r>
            <a:r>
              <a:rPr lang="en-US" sz="2800">
                <a:solidFill>
                  <a:srgbClr val="000000"/>
                </a:solidFill>
                <a:latin typeface="+mn-lt"/>
              </a:rPr>
              <a:t> Remove( </a:t>
            </a:r>
            <a:r>
              <a:rPr lang="en-US" sz="2800">
                <a:solidFill>
                  <a:srgbClr val="0000FF"/>
                </a:solidFill>
                <a:latin typeface="+mn-lt"/>
              </a:rPr>
              <a:t>int</a:t>
            </a:r>
            <a:r>
              <a:rPr lang="en-US" sz="2800">
                <a:solidFill>
                  <a:srgbClr val="000000"/>
                </a:solidFill>
                <a:latin typeface="+mn-lt"/>
              </a:rPr>
              <a:t> </a:t>
            </a:r>
            <a:r>
              <a:rPr lang="en-US" sz="2800" smtClean="0">
                <a:solidFill>
                  <a:srgbClr val="000000"/>
                </a:solidFill>
                <a:latin typeface="+mn-lt"/>
              </a:rPr>
              <a:t>startIndex,</a:t>
            </a:r>
            <a:r>
              <a:rPr lang="en-US" sz="2800" smtClean="0">
                <a:solidFill>
                  <a:srgbClr val="0000FF"/>
                </a:solidFill>
                <a:latin typeface="+mn-lt"/>
              </a:rPr>
              <a:t>int</a:t>
            </a:r>
            <a:r>
              <a:rPr lang="en-US" sz="2800" smtClean="0">
                <a:solidFill>
                  <a:srgbClr val="000000"/>
                </a:solidFill>
                <a:latin typeface="+mn-lt"/>
              </a:rPr>
              <a:t> </a:t>
            </a:r>
            <a:r>
              <a:rPr lang="en-US" sz="2800">
                <a:solidFill>
                  <a:srgbClr val="000000"/>
                </a:solidFill>
                <a:latin typeface="+mn-lt"/>
              </a:rPr>
              <a:t>count )</a:t>
            </a:r>
            <a:endParaRPr lang="en-US" sz="2800" b="1">
              <a:solidFill>
                <a:srgbClr val="002060"/>
              </a:solidFill>
              <a:latin typeface="+mn-lt"/>
            </a:endParaRPr>
          </a:p>
          <a:p>
            <a:r>
              <a:rPr lang="en-US" smtClean="0">
                <a:latin typeface="+mn-lt"/>
              </a:rPr>
              <a:t>Xóa bỏ các ký tự từ vị trí đầu và xóa bao nhiêu ký tự</a:t>
            </a:r>
          </a:p>
          <a:p>
            <a:r>
              <a:rPr lang="en-US" smtClean="0">
                <a:latin typeface="+mn-lt"/>
              </a:rPr>
              <a:t>Ví dụ</a:t>
            </a:r>
          </a:p>
          <a:p>
            <a:pPr marL="457200" lvl="1" indent="0">
              <a:buNone/>
            </a:pPr>
            <a:r>
              <a:rPr lang="vi-VN" sz="2400">
                <a:solidFill>
                  <a:srgbClr val="0000FF"/>
                </a:solidFill>
                <a:latin typeface="+mn-lt"/>
              </a:rPr>
              <a:t>string</a:t>
            </a:r>
            <a:r>
              <a:rPr lang="vi-VN" sz="2400">
                <a:solidFill>
                  <a:prstClr val="black"/>
                </a:solidFill>
                <a:latin typeface="+mn-lt"/>
              </a:rPr>
              <a:t> str = </a:t>
            </a:r>
            <a:r>
              <a:rPr lang="vi-VN" sz="2400">
                <a:solidFill>
                  <a:srgbClr val="A31515"/>
                </a:solidFill>
                <a:latin typeface="+mn-lt"/>
              </a:rPr>
              <a:t>"Con đường học vấn giúp ta thoát khỏi nghèo khổ nhanh nhất"</a:t>
            </a:r>
            <a:r>
              <a:rPr lang="vi-VN" sz="2400">
                <a:solidFill>
                  <a:prstClr val="black"/>
                </a:solidFill>
                <a:latin typeface="+mn-lt"/>
              </a:rPr>
              <a:t>;</a:t>
            </a:r>
          </a:p>
          <a:p>
            <a:pPr marL="457200" lvl="1" indent="0">
              <a:buNone/>
            </a:pPr>
            <a:r>
              <a:rPr lang="en-US" sz="2400" smtClean="0">
                <a:solidFill>
                  <a:prstClr val="black"/>
                </a:solidFill>
                <a:latin typeface="+mn-lt"/>
              </a:rPr>
              <a:t>str=str.Remove(0,9</a:t>
            </a:r>
            <a:r>
              <a:rPr lang="en-US" sz="2400">
                <a:solidFill>
                  <a:prstClr val="black"/>
                </a:solidFill>
                <a:latin typeface="+mn-lt"/>
              </a:rPr>
              <a:t>);</a:t>
            </a:r>
          </a:p>
          <a:p>
            <a:pPr marL="457200" lvl="1" indent="0">
              <a:buNone/>
            </a:pPr>
            <a:r>
              <a:rPr lang="en-US" sz="2400" smtClean="0">
                <a:solidFill>
                  <a:prstClr val="black"/>
                </a:solidFill>
                <a:latin typeface="+mn-lt"/>
                <a:sym typeface="Wingdings" pitchFamily="2" charset="2"/>
              </a:rPr>
              <a:t></a:t>
            </a:r>
            <a:r>
              <a:rPr lang="vi-VN" sz="2400" smtClean="0">
                <a:solidFill>
                  <a:prstClr val="black"/>
                </a:solidFill>
                <a:latin typeface="+mn-lt"/>
              </a:rPr>
              <a:t>str </a:t>
            </a:r>
            <a:r>
              <a:rPr lang="vi-VN" sz="2400">
                <a:solidFill>
                  <a:prstClr val="black"/>
                </a:solidFill>
                <a:latin typeface="+mn-lt"/>
              </a:rPr>
              <a:t>= </a:t>
            </a:r>
            <a:r>
              <a:rPr lang="vi-VN" sz="2400">
                <a:solidFill>
                  <a:srgbClr val="A31515"/>
                </a:solidFill>
                <a:latin typeface="+mn-lt"/>
              </a:rPr>
              <a:t>"học vấn giúp ta thoát khỏi nghèo khổ </a:t>
            </a:r>
            <a:r>
              <a:rPr lang="vi-VN" sz="2400" smtClean="0">
                <a:solidFill>
                  <a:srgbClr val="A31515"/>
                </a:solidFill>
                <a:latin typeface="+mn-lt"/>
              </a:rPr>
              <a:t>nhanh</a:t>
            </a:r>
            <a:r>
              <a:rPr lang="en-US" sz="2400" smtClean="0">
                <a:solidFill>
                  <a:srgbClr val="A31515"/>
                </a:solidFill>
                <a:latin typeface="+mn-lt"/>
              </a:rPr>
              <a:t> </a:t>
            </a:r>
            <a:r>
              <a:rPr lang="vi-VN" sz="2400" smtClean="0">
                <a:solidFill>
                  <a:srgbClr val="A31515"/>
                </a:solidFill>
                <a:latin typeface="+mn-lt"/>
              </a:rPr>
              <a:t>nhất</a:t>
            </a:r>
            <a:r>
              <a:rPr lang="vi-VN" sz="2400">
                <a:solidFill>
                  <a:srgbClr val="A31515"/>
                </a:solidFill>
                <a:latin typeface="+mn-lt"/>
              </a:rPr>
              <a:t>"</a:t>
            </a:r>
            <a:r>
              <a:rPr lang="vi-VN" sz="2400">
                <a:solidFill>
                  <a:prstClr val="black"/>
                </a:solidFill>
                <a:latin typeface="+mn-lt"/>
              </a:rPr>
              <a:t>;</a:t>
            </a:r>
          </a:p>
          <a:p>
            <a:pPr lvl="1"/>
            <a:endParaRPr lang="en-US">
              <a:latin typeface="+mn-lt"/>
            </a:endParaRPr>
          </a:p>
        </p:txBody>
      </p:sp>
      <p:sp>
        <p:nvSpPr>
          <p:cNvPr id="3" name="Date Placeholder 2"/>
          <p:cNvSpPr>
            <a:spLocks noGrp="1"/>
          </p:cNvSpPr>
          <p:nvPr>
            <p:ph type="dt" sz="half" idx="10"/>
          </p:nvPr>
        </p:nvSpPr>
        <p:spPr/>
        <p:txBody>
          <a:bodyPr/>
          <a:lstStyle/>
          <a:p>
            <a:pPr>
              <a:defRPr/>
            </a:pPr>
            <a:fld id="{19DFA941-02E2-4BCB-ACB9-8C57C39F676A}" type="datetime1">
              <a:rPr lang="en-US" altLang="en-US" smtClean="0"/>
              <a:t>10/3/2018</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Nền tảng C# cơ bản</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82</a:t>
            </a:fld>
            <a:endParaRPr lang="en-US" altLang="en-US"/>
          </a:p>
        </p:txBody>
      </p:sp>
      <p:sp>
        <p:nvSpPr>
          <p:cNvPr id="6" name="Title 5"/>
          <p:cNvSpPr>
            <a:spLocks noGrp="1"/>
          </p:cNvSpPr>
          <p:nvPr>
            <p:ph type="title"/>
          </p:nvPr>
        </p:nvSpPr>
        <p:spPr/>
        <p:txBody>
          <a:bodyPr/>
          <a:lstStyle/>
          <a:p>
            <a:r>
              <a:rPr lang="en-US" smtClean="0"/>
              <a:t>String Method</a:t>
            </a:r>
            <a:endParaRPr lang="en-US"/>
          </a:p>
        </p:txBody>
      </p:sp>
    </p:spTree>
    <p:extLst>
      <p:ext uri="{BB962C8B-B14F-4D97-AF65-F5344CB8AC3E}">
        <p14:creationId xmlns:p14="http://schemas.microsoft.com/office/powerpoint/2010/main" val="1515443541"/>
      </p:ext>
    </p:extLst>
  </p:cSld>
  <p:clrMapOvr>
    <a:masterClrMapping/>
  </p:clrMapOvr>
  <p:transition spd="slow">
    <p:push dir="u"/>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fontAlgn="t"/>
            <a:r>
              <a:rPr lang="en-US" sz="2800" dirty="0">
                <a:solidFill>
                  <a:srgbClr val="0000FF"/>
                </a:solidFill>
                <a:latin typeface="+mn-lt"/>
              </a:rPr>
              <a:t>public</a:t>
            </a:r>
            <a:r>
              <a:rPr lang="en-US" sz="2800" dirty="0">
                <a:solidFill>
                  <a:srgbClr val="000000"/>
                </a:solidFill>
                <a:latin typeface="+mn-lt"/>
              </a:rPr>
              <a:t> </a:t>
            </a:r>
            <a:r>
              <a:rPr lang="en-US" sz="2800" dirty="0">
                <a:solidFill>
                  <a:srgbClr val="0000FF"/>
                </a:solidFill>
                <a:latin typeface="+mn-lt"/>
              </a:rPr>
              <a:t>string</a:t>
            </a:r>
            <a:r>
              <a:rPr lang="en-US" sz="2800" dirty="0">
                <a:solidFill>
                  <a:srgbClr val="000000"/>
                </a:solidFill>
                <a:latin typeface="+mn-lt"/>
              </a:rPr>
              <a:t> Replace( </a:t>
            </a:r>
            <a:r>
              <a:rPr lang="en-US" sz="2800" dirty="0">
                <a:solidFill>
                  <a:srgbClr val="0000FF"/>
                </a:solidFill>
                <a:latin typeface="+mn-lt"/>
              </a:rPr>
              <a:t>char</a:t>
            </a:r>
            <a:r>
              <a:rPr lang="en-US" sz="2800" dirty="0">
                <a:solidFill>
                  <a:srgbClr val="000000"/>
                </a:solidFill>
                <a:latin typeface="+mn-lt"/>
              </a:rPr>
              <a:t> </a:t>
            </a:r>
            <a:r>
              <a:rPr lang="en-US" sz="2800" dirty="0" err="1">
                <a:solidFill>
                  <a:srgbClr val="000000"/>
                </a:solidFill>
                <a:latin typeface="+mn-lt"/>
              </a:rPr>
              <a:t>oldChar</a:t>
            </a:r>
            <a:r>
              <a:rPr lang="en-US" sz="2800" dirty="0">
                <a:solidFill>
                  <a:srgbClr val="000000"/>
                </a:solidFill>
                <a:latin typeface="+mn-lt"/>
              </a:rPr>
              <a:t>, </a:t>
            </a:r>
            <a:r>
              <a:rPr lang="en-US" sz="2800" dirty="0" smtClean="0">
                <a:solidFill>
                  <a:srgbClr val="0000FF"/>
                </a:solidFill>
                <a:latin typeface="+mn-lt"/>
              </a:rPr>
              <a:t>char</a:t>
            </a:r>
            <a:r>
              <a:rPr lang="en-US" sz="2800" dirty="0" smtClean="0">
                <a:solidFill>
                  <a:srgbClr val="000000"/>
                </a:solidFill>
                <a:latin typeface="+mn-lt"/>
              </a:rPr>
              <a:t> </a:t>
            </a:r>
            <a:r>
              <a:rPr lang="en-US" sz="2800" dirty="0" err="1" smtClean="0">
                <a:solidFill>
                  <a:srgbClr val="000000"/>
                </a:solidFill>
                <a:latin typeface="+mn-lt"/>
              </a:rPr>
              <a:t>newChar</a:t>
            </a:r>
            <a:r>
              <a:rPr lang="en-US" sz="2800" dirty="0" smtClean="0">
                <a:solidFill>
                  <a:srgbClr val="000000"/>
                </a:solidFill>
                <a:latin typeface="+mn-lt"/>
              </a:rPr>
              <a:t>)</a:t>
            </a:r>
          </a:p>
          <a:p>
            <a:pPr marL="0" indent="0" fontAlgn="t">
              <a:buNone/>
            </a:pPr>
            <a:r>
              <a:rPr lang="en-US" sz="2800" dirty="0" err="1" smtClean="0">
                <a:solidFill>
                  <a:srgbClr val="000000"/>
                </a:solidFill>
                <a:latin typeface="+mn-lt"/>
              </a:rPr>
              <a:t>Thay</a:t>
            </a:r>
            <a:r>
              <a:rPr lang="en-US" sz="2800" dirty="0" smtClean="0">
                <a:solidFill>
                  <a:srgbClr val="000000"/>
                </a:solidFill>
                <a:latin typeface="+mn-lt"/>
              </a:rPr>
              <a:t> </a:t>
            </a:r>
            <a:r>
              <a:rPr lang="en-US" sz="2800" dirty="0" err="1" smtClean="0">
                <a:solidFill>
                  <a:srgbClr val="000000"/>
                </a:solidFill>
                <a:latin typeface="+mn-lt"/>
              </a:rPr>
              <a:t>thế</a:t>
            </a:r>
            <a:r>
              <a:rPr lang="en-US" sz="2800" dirty="0" smtClean="0">
                <a:solidFill>
                  <a:srgbClr val="000000"/>
                </a:solidFill>
                <a:latin typeface="+mn-lt"/>
              </a:rPr>
              <a:t> </a:t>
            </a:r>
            <a:r>
              <a:rPr lang="en-US" sz="2800" dirty="0" err="1" smtClean="0">
                <a:solidFill>
                  <a:srgbClr val="000000"/>
                </a:solidFill>
                <a:latin typeface="+mn-lt"/>
              </a:rPr>
              <a:t>ký</a:t>
            </a:r>
            <a:r>
              <a:rPr lang="en-US" sz="2800" dirty="0" smtClean="0">
                <a:solidFill>
                  <a:srgbClr val="000000"/>
                </a:solidFill>
                <a:latin typeface="+mn-lt"/>
              </a:rPr>
              <a:t> </a:t>
            </a:r>
            <a:r>
              <a:rPr lang="en-US" sz="2800" dirty="0" err="1" smtClean="0">
                <a:solidFill>
                  <a:srgbClr val="000000"/>
                </a:solidFill>
                <a:latin typeface="+mn-lt"/>
              </a:rPr>
              <a:t>tự</a:t>
            </a:r>
            <a:r>
              <a:rPr lang="en-US" sz="2800" dirty="0" smtClean="0">
                <a:solidFill>
                  <a:srgbClr val="000000"/>
                </a:solidFill>
                <a:latin typeface="+mn-lt"/>
              </a:rPr>
              <a:t> </a:t>
            </a:r>
            <a:r>
              <a:rPr lang="en-US" sz="2800" dirty="0" err="1" smtClean="0">
                <a:solidFill>
                  <a:srgbClr val="000000"/>
                </a:solidFill>
                <a:latin typeface="+mn-lt"/>
              </a:rPr>
              <a:t>oldChar</a:t>
            </a:r>
            <a:r>
              <a:rPr lang="en-US" sz="2800" dirty="0" smtClean="0">
                <a:solidFill>
                  <a:srgbClr val="000000"/>
                </a:solidFill>
                <a:latin typeface="+mn-lt"/>
              </a:rPr>
              <a:t> </a:t>
            </a:r>
            <a:r>
              <a:rPr lang="en-US" sz="2800" dirty="0" err="1" smtClean="0">
                <a:solidFill>
                  <a:srgbClr val="000000"/>
                </a:solidFill>
                <a:latin typeface="+mn-lt"/>
              </a:rPr>
              <a:t>bằng</a:t>
            </a:r>
            <a:r>
              <a:rPr lang="en-US" sz="2800" dirty="0" smtClean="0">
                <a:solidFill>
                  <a:srgbClr val="000000"/>
                </a:solidFill>
                <a:latin typeface="+mn-lt"/>
              </a:rPr>
              <a:t> </a:t>
            </a:r>
            <a:r>
              <a:rPr lang="en-US" sz="2800" dirty="0" err="1" smtClean="0">
                <a:solidFill>
                  <a:srgbClr val="000000"/>
                </a:solidFill>
                <a:latin typeface="+mn-lt"/>
              </a:rPr>
              <a:t>ký</a:t>
            </a:r>
            <a:r>
              <a:rPr lang="en-US" sz="2800" dirty="0" smtClean="0">
                <a:solidFill>
                  <a:srgbClr val="000000"/>
                </a:solidFill>
                <a:latin typeface="+mn-lt"/>
              </a:rPr>
              <a:t> </a:t>
            </a:r>
            <a:r>
              <a:rPr lang="en-US" sz="2800" dirty="0" err="1" smtClean="0">
                <a:solidFill>
                  <a:srgbClr val="000000"/>
                </a:solidFill>
                <a:latin typeface="+mn-lt"/>
              </a:rPr>
              <a:t>tự</a:t>
            </a:r>
            <a:r>
              <a:rPr lang="en-US" sz="2800" dirty="0" smtClean="0">
                <a:solidFill>
                  <a:srgbClr val="000000"/>
                </a:solidFill>
                <a:latin typeface="+mn-lt"/>
              </a:rPr>
              <a:t> </a:t>
            </a:r>
            <a:r>
              <a:rPr lang="en-US" sz="2800" dirty="0" err="1" smtClean="0">
                <a:solidFill>
                  <a:srgbClr val="000000"/>
                </a:solidFill>
                <a:latin typeface="+mn-lt"/>
              </a:rPr>
              <a:t>mới</a:t>
            </a:r>
            <a:r>
              <a:rPr lang="en-US" sz="2800" dirty="0" smtClean="0">
                <a:solidFill>
                  <a:srgbClr val="000000"/>
                </a:solidFill>
                <a:latin typeface="+mn-lt"/>
              </a:rPr>
              <a:t> </a:t>
            </a:r>
            <a:r>
              <a:rPr lang="en-US" sz="2800" dirty="0" err="1" smtClean="0">
                <a:solidFill>
                  <a:srgbClr val="000000"/>
                </a:solidFill>
                <a:latin typeface="+mn-lt"/>
              </a:rPr>
              <a:t>newChar</a:t>
            </a:r>
            <a:endParaRPr lang="en-US" sz="2800" dirty="0" smtClean="0">
              <a:solidFill>
                <a:srgbClr val="000000"/>
              </a:solidFill>
              <a:latin typeface="+mn-lt"/>
            </a:endParaRPr>
          </a:p>
          <a:p>
            <a:pPr fontAlgn="t"/>
            <a:r>
              <a:rPr lang="en-US" sz="2800" dirty="0" err="1" smtClean="0">
                <a:solidFill>
                  <a:srgbClr val="000000"/>
                </a:solidFill>
                <a:latin typeface="+mn-lt"/>
              </a:rPr>
              <a:t>Ví</a:t>
            </a:r>
            <a:r>
              <a:rPr lang="en-US" sz="2800" dirty="0" smtClean="0">
                <a:solidFill>
                  <a:srgbClr val="000000"/>
                </a:solidFill>
                <a:latin typeface="+mn-lt"/>
              </a:rPr>
              <a:t> </a:t>
            </a:r>
            <a:r>
              <a:rPr lang="en-US" sz="2800" dirty="0" err="1" smtClean="0">
                <a:solidFill>
                  <a:srgbClr val="000000"/>
                </a:solidFill>
                <a:latin typeface="+mn-lt"/>
              </a:rPr>
              <a:t>dụ</a:t>
            </a:r>
            <a:endParaRPr lang="en-US" sz="2800" dirty="0" smtClean="0">
              <a:solidFill>
                <a:srgbClr val="000000"/>
              </a:solidFill>
              <a:latin typeface="+mn-lt"/>
            </a:endParaRPr>
          </a:p>
          <a:p>
            <a:pPr marL="457200" lvl="1" indent="0">
              <a:buNone/>
            </a:pPr>
            <a:r>
              <a:rPr lang="en-US" sz="2800" dirty="0">
                <a:solidFill>
                  <a:srgbClr val="0000FF"/>
                </a:solidFill>
                <a:latin typeface="+mn-lt"/>
              </a:rPr>
              <a:t>string</a:t>
            </a:r>
            <a:r>
              <a:rPr lang="en-US" sz="2800" dirty="0">
                <a:solidFill>
                  <a:prstClr val="black"/>
                </a:solidFill>
                <a:latin typeface="+mn-lt"/>
              </a:rPr>
              <a:t> </a:t>
            </a:r>
            <a:r>
              <a:rPr lang="en-US" sz="2800" dirty="0" err="1">
                <a:solidFill>
                  <a:prstClr val="black"/>
                </a:solidFill>
                <a:latin typeface="+mn-lt"/>
              </a:rPr>
              <a:t>str</a:t>
            </a:r>
            <a:r>
              <a:rPr lang="en-US" sz="2800" dirty="0">
                <a:solidFill>
                  <a:prstClr val="black"/>
                </a:solidFill>
                <a:latin typeface="+mn-lt"/>
              </a:rPr>
              <a:t> = </a:t>
            </a:r>
            <a:r>
              <a:rPr lang="en-US" sz="2800" dirty="0">
                <a:solidFill>
                  <a:srgbClr val="A31515"/>
                </a:solidFill>
                <a:latin typeface="+mn-lt"/>
              </a:rPr>
              <a:t>"</a:t>
            </a:r>
            <a:r>
              <a:rPr lang="en-US" sz="2800" dirty="0" err="1">
                <a:solidFill>
                  <a:srgbClr val="A31515"/>
                </a:solidFill>
                <a:latin typeface="+mn-lt"/>
              </a:rPr>
              <a:t>Chúc</a:t>
            </a:r>
            <a:r>
              <a:rPr lang="en-US" sz="2800" dirty="0">
                <a:solidFill>
                  <a:srgbClr val="A31515"/>
                </a:solidFill>
                <a:latin typeface="+mn-lt"/>
              </a:rPr>
              <a:t> </a:t>
            </a:r>
            <a:r>
              <a:rPr lang="en-US" sz="2800" dirty="0" err="1">
                <a:solidFill>
                  <a:srgbClr val="A31515"/>
                </a:solidFill>
                <a:latin typeface="+mn-lt"/>
              </a:rPr>
              <a:t>các</a:t>
            </a:r>
            <a:r>
              <a:rPr lang="en-US" sz="2800" dirty="0">
                <a:solidFill>
                  <a:srgbClr val="A31515"/>
                </a:solidFill>
                <a:latin typeface="+mn-lt"/>
              </a:rPr>
              <a:t> </a:t>
            </a:r>
            <a:r>
              <a:rPr lang="en-US" sz="2800" dirty="0" err="1">
                <a:solidFill>
                  <a:srgbClr val="A31515"/>
                </a:solidFill>
                <a:latin typeface="+mn-lt"/>
              </a:rPr>
              <a:t>em</a:t>
            </a:r>
            <a:r>
              <a:rPr lang="en-US" sz="2800" dirty="0">
                <a:solidFill>
                  <a:srgbClr val="A31515"/>
                </a:solidFill>
                <a:latin typeface="+mn-lt"/>
              </a:rPr>
              <a:t> </a:t>
            </a:r>
            <a:r>
              <a:rPr lang="en-US" sz="2800" dirty="0" err="1">
                <a:solidFill>
                  <a:srgbClr val="A31515"/>
                </a:solidFill>
                <a:latin typeface="+mn-lt"/>
              </a:rPr>
              <a:t>học</a:t>
            </a:r>
            <a:r>
              <a:rPr lang="en-US" sz="2800" dirty="0">
                <a:solidFill>
                  <a:srgbClr val="A31515"/>
                </a:solidFill>
                <a:latin typeface="+mn-lt"/>
              </a:rPr>
              <a:t> </a:t>
            </a:r>
            <a:r>
              <a:rPr lang="en-US" sz="2800" dirty="0" err="1">
                <a:solidFill>
                  <a:srgbClr val="A31515"/>
                </a:solidFill>
                <a:latin typeface="+mn-lt"/>
              </a:rPr>
              <a:t>tốt</a:t>
            </a:r>
            <a:r>
              <a:rPr lang="en-US" sz="2800" dirty="0">
                <a:solidFill>
                  <a:srgbClr val="A31515"/>
                </a:solidFill>
                <a:latin typeface="+mn-lt"/>
              </a:rPr>
              <a:t>"</a:t>
            </a:r>
            <a:r>
              <a:rPr lang="en-US" sz="2800" dirty="0">
                <a:solidFill>
                  <a:prstClr val="black"/>
                </a:solidFill>
                <a:latin typeface="+mn-lt"/>
              </a:rPr>
              <a:t>;</a:t>
            </a:r>
          </a:p>
          <a:p>
            <a:pPr marL="457200" lvl="1" indent="0">
              <a:buNone/>
            </a:pPr>
            <a:r>
              <a:rPr lang="en-US" sz="2800" dirty="0" err="1">
                <a:solidFill>
                  <a:prstClr val="black"/>
                </a:solidFill>
                <a:latin typeface="+mn-lt"/>
              </a:rPr>
              <a:t>str</a:t>
            </a:r>
            <a:r>
              <a:rPr lang="en-US" sz="2800" dirty="0">
                <a:solidFill>
                  <a:prstClr val="black"/>
                </a:solidFill>
                <a:latin typeface="+mn-lt"/>
              </a:rPr>
              <a:t> = </a:t>
            </a:r>
            <a:r>
              <a:rPr lang="en-US" sz="2800" dirty="0" err="1">
                <a:solidFill>
                  <a:prstClr val="black"/>
                </a:solidFill>
                <a:latin typeface="+mn-lt"/>
              </a:rPr>
              <a:t>str.Replace</a:t>
            </a:r>
            <a:r>
              <a:rPr lang="en-US" sz="2800" dirty="0">
                <a:solidFill>
                  <a:prstClr val="black"/>
                </a:solidFill>
                <a:latin typeface="+mn-lt"/>
              </a:rPr>
              <a:t>(</a:t>
            </a:r>
            <a:r>
              <a:rPr lang="en-US" sz="2800" dirty="0">
                <a:solidFill>
                  <a:srgbClr val="A31515"/>
                </a:solidFill>
                <a:latin typeface="+mn-lt"/>
              </a:rPr>
              <a:t>' '</a:t>
            </a:r>
            <a:r>
              <a:rPr lang="en-US" sz="2800" dirty="0">
                <a:solidFill>
                  <a:prstClr val="black"/>
                </a:solidFill>
                <a:latin typeface="+mn-lt"/>
              </a:rPr>
              <a:t>,</a:t>
            </a:r>
            <a:r>
              <a:rPr lang="en-US" sz="2800" dirty="0">
                <a:solidFill>
                  <a:srgbClr val="A31515"/>
                </a:solidFill>
                <a:latin typeface="+mn-lt"/>
              </a:rPr>
              <a:t>'#'</a:t>
            </a:r>
            <a:r>
              <a:rPr lang="en-US" sz="2800" dirty="0">
                <a:solidFill>
                  <a:prstClr val="black"/>
                </a:solidFill>
                <a:latin typeface="+mn-lt"/>
              </a:rPr>
              <a:t>);</a:t>
            </a:r>
          </a:p>
          <a:p>
            <a:pPr marL="457200" lvl="1" indent="0">
              <a:lnSpc>
                <a:spcPct val="100000"/>
              </a:lnSpc>
              <a:spcBef>
                <a:spcPts val="0"/>
              </a:spcBef>
              <a:buClrTx/>
              <a:buNone/>
              <a:defRPr/>
            </a:pPr>
            <a:r>
              <a:rPr lang="en-US" sz="2800" dirty="0">
                <a:solidFill>
                  <a:prstClr val="black"/>
                </a:solidFill>
                <a:latin typeface="+mn-lt"/>
                <a:sym typeface="Wingdings" pitchFamily="2" charset="2"/>
              </a:rPr>
              <a:t></a:t>
            </a:r>
            <a:r>
              <a:rPr lang="en-US" sz="2800" dirty="0" err="1">
                <a:solidFill>
                  <a:prstClr val="black"/>
                </a:solidFill>
                <a:latin typeface="+mn-lt"/>
              </a:rPr>
              <a:t>str</a:t>
            </a:r>
            <a:r>
              <a:rPr lang="en-US" sz="2800" dirty="0">
                <a:solidFill>
                  <a:prstClr val="black"/>
                </a:solidFill>
                <a:latin typeface="+mn-lt"/>
              </a:rPr>
              <a:t> = </a:t>
            </a:r>
            <a:r>
              <a:rPr lang="en-US" sz="2800" dirty="0">
                <a:solidFill>
                  <a:srgbClr val="A31515"/>
                </a:solidFill>
                <a:latin typeface="+mn-lt"/>
              </a:rPr>
              <a:t>"</a:t>
            </a:r>
            <a:r>
              <a:rPr lang="en-US" sz="2800" dirty="0" err="1">
                <a:solidFill>
                  <a:srgbClr val="A31515"/>
                </a:solidFill>
                <a:latin typeface="+mn-lt"/>
              </a:rPr>
              <a:t>Chúc</a:t>
            </a:r>
            <a:r>
              <a:rPr lang="en-US" sz="2800" b="1" dirty="0" err="1">
                <a:solidFill>
                  <a:srgbClr val="FF0000"/>
                </a:solidFill>
                <a:latin typeface="+mn-lt"/>
              </a:rPr>
              <a:t>#</a:t>
            </a:r>
            <a:r>
              <a:rPr lang="en-US" sz="2800" dirty="0" err="1">
                <a:solidFill>
                  <a:srgbClr val="A31515"/>
                </a:solidFill>
                <a:latin typeface="+mn-lt"/>
              </a:rPr>
              <a:t>các</a:t>
            </a:r>
            <a:r>
              <a:rPr lang="en-US" sz="2800" b="1" dirty="0" err="1">
                <a:solidFill>
                  <a:srgbClr val="FF0000"/>
                </a:solidFill>
                <a:latin typeface="+mn-lt"/>
              </a:rPr>
              <a:t>#</a:t>
            </a:r>
            <a:r>
              <a:rPr lang="en-US" sz="2800" dirty="0" err="1">
                <a:solidFill>
                  <a:srgbClr val="A31515"/>
                </a:solidFill>
                <a:latin typeface="+mn-lt"/>
              </a:rPr>
              <a:t>em</a:t>
            </a:r>
            <a:r>
              <a:rPr lang="en-US" sz="2800" b="1" dirty="0" err="1">
                <a:solidFill>
                  <a:srgbClr val="FF0000"/>
                </a:solidFill>
                <a:latin typeface="+mn-lt"/>
              </a:rPr>
              <a:t>#</a:t>
            </a:r>
            <a:r>
              <a:rPr lang="en-US" sz="2800" dirty="0" err="1">
                <a:solidFill>
                  <a:srgbClr val="A31515"/>
                </a:solidFill>
                <a:latin typeface="+mn-lt"/>
              </a:rPr>
              <a:t>học</a:t>
            </a:r>
            <a:r>
              <a:rPr lang="en-US" sz="2800" b="1" dirty="0" err="1">
                <a:solidFill>
                  <a:srgbClr val="FF0000"/>
                </a:solidFill>
                <a:latin typeface="+mn-lt"/>
              </a:rPr>
              <a:t>#</a:t>
            </a:r>
            <a:r>
              <a:rPr lang="en-US" sz="2800" dirty="0" err="1">
                <a:solidFill>
                  <a:srgbClr val="A31515"/>
                </a:solidFill>
                <a:latin typeface="+mn-lt"/>
              </a:rPr>
              <a:t>tốt</a:t>
            </a:r>
            <a:r>
              <a:rPr lang="en-US" sz="2800" dirty="0">
                <a:solidFill>
                  <a:srgbClr val="A31515"/>
                </a:solidFill>
                <a:latin typeface="+mn-lt"/>
              </a:rPr>
              <a:t>"</a:t>
            </a:r>
            <a:r>
              <a:rPr lang="en-US" sz="2800" dirty="0">
                <a:solidFill>
                  <a:prstClr val="black"/>
                </a:solidFill>
                <a:latin typeface="+mn-lt"/>
              </a:rPr>
              <a:t>;</a:t>
            </a:r>
            <a:endParaRPr lang="en-US" sz="2800" dirty="0">
              <a:solidFill>
                <a:srgbClr val="FF0000"/>
              </a:solidFill>
              <a:latin typeface="+mn-lt"/>
            </a:endParaRPr>
          </a:p>
          <a:p>
            <a:pPr fontAlgn="t"/>
            <a:endParaRPr lang="en-US" dirty="0">
              <a:latin typeface="+mn-lt"/>
            </a:endParaRPr>
          </a:p>
        </p:txBody>
      </p:sp>
      <p:sp>
        <p:nvSpPr>
          <p:cNvPr id="3" name="Date Placeholder 2"/>
          <p:cNvSpPr>
            <a:spLocks noGrp="1"/>
          </p:cNvSpPr>
          <p:nvPr>
            <p:ph type="dt" sz="half" idx="10"/>
          </p:nvPr>
        </p:nvSpPr>
        <p:spPr/>
        <p:txBody>
          <a:bodyPr/>
          <a:lstStyle/>
          <a:p>
            <a:pPr>
              <a:defRPr/>
            </a:pPr>
            <a:fld id="{990710F2-82ED-44E5-9BA9-7CD270752BDB}" type="datetime1">
              <a:rPr lang="en-US" altLang="en-US" smtClean="0"/>
              <a:t>10/3/2018</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Nền tảng C# cơ bản</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83</a:t>
            </a:fld>
            <a:endParaRPr lang="en-US" altLang="en-US"/>
          </a:p>
        </p:txBody>
      </p:sp>
      <p:sp>
        <p:nvSpPr>
          <p:cNvPr id="6" name="Title 5"/>
          <p:cNvSpPr>
            <a:spLocks noGrp="1"/>
          </p:cNvSpPr>
          <p:nvPr>
            <p:ph type="title"/>
          </p:nvPr>
        </p:nvSpPr>
        <p:spPr/>
        <p:txBody>
          <a:bodyPr/>
          <a:lstStyle/>
          <a:p>
            <a:r>
              <a:rPr lang="en-US"/>
              <a:t>String Method</a:t>
            </a:r>
          </a:p>
        </p:txBody>
      </p:sp>
    </p:spTree>
    <p:extLst>
      <p:ext uri="{BB962C8B-B14F-4D97-AF65-F5344CB8AC3E}">
        <p14:creationId xmlns:p14="http://schemas.microsoft.com/office/powerpoint/2010/main" val="4030916300"/>
      </p:ext>
    </p:extLst>
  </p:cSld>
  <p:clrMapOvr>
    <a:masterClrMapping/>
  </p:clrMapOvr>
  <p:transition spd="slow">
    <p:push dir="u"/>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fontAlgn="t"/>
            <a:r>
              <a:rPr lang="en-US" sz="2800" dirty="0">
                <a:solidFill>
                  <a:srgbClr val="0000FF"/>
                </a:solidFill>
                <a:latin typeface="+mn-lt"/>
              </a:rPr>
              <a:t>public</a:t>
            </a:r>
            <a:r>
              <a:rPr lang="en-US" sz="2800" dirty="0">
                <a:solidFill>
                  <a:srgbClr val="000000"/>
                </a:solidFill>
                <a:latin typeface="+mn-lt"/>
              </a:rPr>
              <a:t> </a:t>
            </a:r>
            <a:r>
              <a:rPr lang="en-US" sz="2800" dirty="0">
                <a:solidFill>
                  <a:srgbClr val="0000FF"/>
                </a:solidFill>
                <a:latin typeface="+mn-lt"/>
              </a:rPr>
              <a:t>string</a:t>
            </a:r>
            <a:r>
              <a:rPr lang="en-US" sz="2800" dirty="0">
                <a:solidFill>
                  <a:srgbClr val="000000"/>
                </a:solidFill>
                <a:latin typeface="+mn-lt"/>
              </a:rPr>
              <a:t> Replace( </a:t>
            </a:r>
            <a:r>
              <a:rPr lang="en-US" sz="2800" dirty="0">
                <a:solidFill>
                  <a:srgbClr val="0000FF"/>
                </a:solidFill>
                <a:latin typeface="+mn-lt"/>
              </a:rPr>
              <a:t>string</a:t>
            </a:r>
            <a:r>
              <a:rPr lang="en-US" sz="2800" dirty="0">
                <a:solidFill>
                  <a:srgbClr val="000000"/>
                </a:solidFill>
                <a:latin typeface="+mn-lt"/>
              </a:rPr>
              <a:t> </a:t>
            </a:r>
            <a:r>
              <a:rPr lang="en-US" sz="2800" dirty="0" err="1">
                <a:solidFill>
                  <a:srgbClr val="000000"/>
                </a:solidFill>
                <a:latin typeface="+mn-lt"/>
              </a:rPr>
              <a:t>oldValue</a:t>
            </a:r>
            <a:r>
              <a:rPr lang="en-US" sz="2800" dirty="0">
                <a:solidFill>
                  <a:srgbClr val="000000"/>
                </a:solidFill>
                <a:latin typeface="+mn-lt"/>
              </a:rPr>
              <a:t>, </a:t>
            </a:r>
            <a:r>
              <a:rPr lang="en-US" sz="2800" dirty="0" smtClean="0">
                <a:solidFill>
                  <a:srgbClr val="0000FF"/>
                </a:solidFill>
                <a:latin typeface="+mn-lt"/>
              </a:rPr>
              <a:t>string</a:t>
            </a:r>
            <a:r>
              <a:rPr lang="en-US" sz="2800" dirty="0" smtClean="0">
                <a:solidFill>
                  <a:srgbClr val="000000"/>
                </a:solidFill>
                <a:latin typeface="+mn-lt"/>
              </a:rPr>
              <a:t> </a:t>
            </a:r>
            <a:r>
              <a:rPr lang="en-US" sz="2800" dirty="0" err="1">
                <a:solidFill>
                  <a:srgbClr val="000000"/>
                </a:solidFill>
                <a:latin typeface="+mn-lt"/>
              </a:rPr>
              <a:t>newValue</a:t>
            </a:r>
            <a:r>
              <a:rPr lang="en-US" sz="2800" dirty="0">
                <a:solidFill>
                  <a:srgbClr val="000000"/>
                </a:solidFill>
                <a:latin typeface="+mn-lt"/>
              </a:rPr>
              <a:t> )</a:t>
            </a:r>
            <a:endParaRPr lang="en-US" sz="2800" b="1" dirty="0">
              <a:solidFill>
                <a:srgbClr val="002060"/>
              </a:solidFill>
              <a:latin typeface="+mn-lt"/>
            </a:endParaRPr>
          </a:p>
          <a:p>
            <a:r>
              <a:rPr lang="en-US" dirty="0" err="1" smtClean="0">
                <a:latin typeface="+mn-lt"/>
              </a:rPr>
              <a:t>Trả</a:t>
            </a:r>
            <a:r>
              <a:rPr lang="en-US" dirty="0" smtClean="0">
                <a:latin typeface="+mn-lt"/>
              </a:rPr>
              <a:t> </a:t>
            </a:r>
            <a:r>
              <a:rPr lang="en-US" dirty="0" err="1" smtClean="0">
                <a:latin typeface="+mn-lt"/>
              </a:rPr>
              <a:t>về</a:t>
            </a:r>
            <a:r>
              <a:rPr lang="en-US" dirty="0" smtClean="0">
                <a:latin typeface="+mn-lt"/>
              </a:rPr>
              <a:t> </a:t>
            </a:r>
            <a:r>
              <a:rPr lang="en-US" dirty="0" err="1" smtClean="0">
                <a:latin typeface="+mn-lt"/>
              </a:rPr>
              <a:t>chuỗi</a:t>
            </a:r>
            <a:r>
              <a:rPr lang="en-US" dirty="0" smtClean="0">
                <a:latin typeface="+mn-lt"/>
              </a:rPr>
              <a:t> </a:t>
            </a:r>
            <a:r>
              <a:rPr lang="en-US" dirty="0" err="1" smtClean="0">
                <a:latin typeface="+mn-lt"/>
              </a:rPr>
              <a:t>mới</a:t>
            </a:r>
            <a:r>
              <a:rPr lang="en-US" dirty="0" smtClean="0">
                <a:latin typeface="+mn-lt"/>
              </a:rPr>
              <a:t> </a:t>
            </a:r>
            <a:r>
              <a:rPr lang="en-US" dirty="0" err="1" smtClean="0">
                <a:latin typeface="+mn-lt"/>
              </a:rPr>
              <a:t>trong</a:t>
            </a:r>
            <a:r>
              <a:rPr lang="en-US" dirty="0" smtClean="0">
                <a:latin typeface="+mn-lt"/>
              </a:rPr>
              <a:t> </a:t>
            </a:r>
            <a:r>
              <a:rPr lang="en-US" dirty="0" err="1" smtClean="0">
                <a:latin typeface="+mn-lt"/>
              </a:rPr>
              <a:t>đó</a:t>
            </a:r>
            <a:r>
              <a:rPr lang="en-US" dirty="0" smtClean="0">
                <a:latin typeface="+mn-lt"/>
              </a:rPr>
              <a:t> </a:t>
            </a:r>
            <a:r>
              <a:rPr lang="en-US" dirty="0" err="1" smtClean="0">
                <a:latin typeface="+mn-lt"/>
              </a:rPr>
              <a:t>tất</a:t>
            </a:r>
            <a:r>
              <a:rPr lang="en-US" dirty="0" smtClean="0">
                <a:latin typeface="+mn-lt"/>
              </a:rPr>
              <a:t> </a:t>
            </a:r>
            <a:r>
              <a:rPr lang="en-US" dirty="0" err="1" smtClean="0">
                <a:latin typeface="+mn-lt"/>
              </a:rPr>
              <a:t>cả</a:t>
            </a:r>
            <a:r>
              <a:rPr lang="en-US" dirty="0" smtClean="0">
                <a:latin typeface="+mn-lt"/>
              </a:rPr>
              <a:t> </a:t>
            </a:r>
            <a:r>
              <a:rPr lang="en-US" dirty="0" err="1" smtClean="0">
                <a:latin typeface="+mn-lt"/>
              </a:rPr>
              <a:t>các</a:t>
            </a:r>
            <a:r>
              <a:rPr lang="en-US" dirty="0" smtClean="0">
                <a:latin typeface="+mn-lt"/>
              </a:rPr>
              <a:t> </a:t>
            </a:r>
            <a:r>
              <a:rPr lang="en-US" dirty="0" err="1" smtClean="0">
                <a:latin typeface="+mn-lt"/>
              </a:rPr>
              <a:t>lần</a:t>
            </a:r>
            <a:r>
              <a:rPr lang="en-US" dirty="0" smtClean="0">
                <a:latin typeface="+mn-lt"/>
              </a:rPr>
              <a:t> </a:t>
            </a:r>
            <a:r>
              <a:rPr lang="en-US" dirty="0" err="1" smtClean="0">
                <a:latin typeface="+mn-lt"/>
              </a:rPr>
              <a:t>xuất</a:t>
            </a:r>
            <a:r>
              <a:rPr lang="en-US" dirty="0" smtClean="0">
                <a:latin typeface="+mn-lt"/>
              </a:rPr>
              <a:t> </a:t>
            </a:r>
            <a:r>
              <a:rPr lang="en-US" dirty="0" err="1" smtClean="0">
                <a:latin typeface="+mn-lt"/>
              </a:rPr>
              <a:t>hiện</a:t>
            </a:r>
            <a:r>
              <a:rPr lang="en-US" dirty="0" smtClean="0">
                <a:latin typeface="+mn-lt"/>
              </a:rPr>
              <a:t> </a:t>
            </a:r>
            <a:r>
              <a:rPr lang="en-US" dirty="0" err="1" smtClean="0">
                <a:latin typeface="+mn-lt"/>
              </a:rPr>
              <a:t>của</a:t>
            </a:r>
            <a:r>
              <a:rPr lang="en-US" dirty="0" smtClean="0">
                <a:latin typeface="+mn-lt"/>
              </a:rPr>
              <a:t> </a:t>
            </a:r>
            <a:r>
              <a:rPr lang="en-US" dirty="0" err="1" smtClean="0">
                <a:latin typeface="+mn-lt"/>
              </a:rPr>
              <a:t>một</a:t>
            </a:r>
            <a:r>
              <a:rPr lang="en-US" dirty="0" smtClean="0">
                <a:latin typeface="+mn-lt"/>
              </a:rPr>
              <a:t> </a:t>
            </a:r>
            <a:r>
              <a:rPr lang="en-US" dirty="0" err="1" smtClean="0">
                <a:latin typeface="+mn-lt"/>
              </a:rPr>
              <a:t>chuỗi</a:t>
            </a:r>
            <a:r>
              <a:rPr lang="en-US" dirty="0" smtClean="0">
                <a:latin typeface="+mn-lt"/>
              </a:rPr>
              <a:t> </a:t>
            </a:r>
            <a:r>
              <a:rPr lang="en-US" dirty="0" err="1" smtClean="0">
                <a:latin typeface="+mn-lt"/>
              </a:rPr>
              <a:t>chỉ</a:t>
            </a:r>
            <a:r>
              <a:rPr lang="en-US" dirty="0" smtClean="0">
                <a:latin typeface="+mn-lt"/>
              </a:rPr>
              <a:t> </a:t>
            </a:r>
            <a:r>
              <a:rPr lang="en-US" dirty="0" err="1" smtClean="0">
                <a:latin typeface="+mn-lt"/>
              </a:rPr>
              <a:t>định</a:t>
            </a:r>
            <a:r>
              <a:rPr lang="en-US" dirty="0" smtClean="0">
                <a:latin typeface="+mn-lt"/>
              </a:rPr>
              <a:t> </a:t>
            </a:r>
            <a:r>
              <a:rPr lang="en-US" dirty="0" err="1" smtClean="0">
                <a:latin typeface="+mn-lt"/>
              </a:rPr>
              <a:t>được</a:t>
            </a:r>
            <a:r>
              <a:rPr lang="en-US" dirty="0" smtClean="0">
                <a:latin typeface="+mn-lt"/>
              </a:rPr>
              <a:t> </a:t>
            </a:r>
            <a:r>
              <a:rPr lang="en-US" dirty="0" err="1" smtClean="0">
                <a:latin typeface="+mn-lt"/>
              </a:rPr>
              <a:t>thay</a:t>
            </a:r>
            <a:r>
              <a:rPr lang="en-US" dirty="0" smtClean="0">
                <a:latin typeface="+mn-lt"/>
              </a:rPr>
              <a:t> </a:t>
            </a:r>
            <a:r>
              <a:rPr lang="en-US" dirty="0" err="1" smtClean="0">
                <a:latin typeface="+mn-lt"/>
              </a:rPr>
              <a:t>thế</a:t>
            </a:r>
            <a:r>
              <a:rPr lang="en-US" dirty="0" smtClean="0">
                <a:latin typeface="+mn-lt"/>
              </a:rPr>
              <a:t> </a:t>
            </a:r>
            <a:r>
              <a:rPr lang="en-US" dirty="0" err="1" smtClean="0">
                <a:latin typeface="+mn-lt"/>
              </a:rPr>
              <a:t>trong</a:t>
            </a:r>
            <a:r>
              <a:rPr lang="en-US" dirty="0" smtClean="0">
                <a:latin typeface="+mn-lt"/>
              </a:rPr>
              <a:t> </a:t>
            </a:r>
            <a:r>
              <a:rPr lang="en-US" dirty="0" err="1" smtClean="0">
                <a:latin typeface="+mn-lt"/>
              </a:rPr>
              <a:t>chuỗi</a:t>
            </a:r>
            <a:r>
              <a:rPr lang="en-US" dirty="0" smtClean="0">
                <a:latin typeface="+mn-lt"/>
              </a:rPr>
              <a:t> </a:t>
            </a:r>
            <a:r>
              <a:rPr lang="en-US" dirty="0" err="1" smtClean="0">
                <a:latin typeface="+mn-lt"/>
              </a:rPr>
              <a:t>được</a:t>
            </a:r>
            <a:r>
              <a:rPr lang="en-US" dirty="0" smtClean="0">
                <a:latin typeface="+mn-lt"/>
              </a:rPr>
              <a:t> </a:t>
            </a:r>
            <a:r>
              <a:rPr lang="en-US" dirty="0" err="1" smtClean="0">
                <a:latin typeface="+mn-lt"/>
              </a:rPr>
              <a:t>xác</a:t>
            </a:r>
            <a:r>
              <a:rPr lang="en-US" dirty="0" smtClean="0">
                <a:latin typeface="+mn-lt"/>
              </a:rPr>
              <a:t> </a:t>
            </a:r>
            <a:r>
              <a:rPr lang="en-US" dirty="0" err="1" smtClean="0">
                <a:latin typeface="+mn-lt"/>
              </a:rPr>
              <a:t>định</a:t>
            </a:r>
            <a:endParaRPr lang="en-US" dirty="0" smtClean="0">
              <a:latin typeface="+mn-lt"/>
            </a:endParaRPr>
          </a:p>
          <a:p>
            <a:r>
              <a:rPr lang="en-US" dirty="0" err="1" smtClean="0">
                <a:latin typeface="+mn-lt"/>
              </a:rPr>
              <a:t>Ví</a:t>
            </a:r>
            <a:r>
              <a:rPr lang="en-US" dirty="0" smtClean="0">
                <a:latin typeface="+mn-lt"/>
              </a:rPr>
              <a:t> </a:t>
            </a:r>
            <a:r>
              <a:rPr lang="en-US" dirty="0" err="1" smtClean="0">
                <a:latin typeface="+mn-lt"/>
              </a:rPr>
              <a:t>dụ</a:t>
            </a:r>
            <a:endParaRPr lang="en-US" dirty="0" smtClean="0">
              <a:latin typeface="+mn-lt"/>
            </a:endParaRPr>
          </a:p>
          <a:p>
            <a:pPr marL="457200" lvl="1" indent="0">
              <a:buNone/>
            </a:pPr>
            <a:r>
              <a:rPr lang="vi-VN" sz="2400" dirty="0">
                <a:solidFill>
                  <a:srgbClr val="0000FF"/>
                </a:solidFill>
                <a:latin typeface="+mn-lt"/>
              </a:rPr>
              <a:t>string</a:t>
            </a:r>
            <a:r>
              <a:rPr lang="vi-VN" sz="2400" dirty="0">
                <a:solidFill>
                  <a:prstClr val="black"/>
                </a:solidFill>
                <a:latin typeface="+mn-lt"/>
              </a:rPr>
              <a:t> str = </a:t>
            </a:r>
            <a:r>
              <a:rPr lang="vi-VN" sz="2400" dirty="0">
                <a:solidFill>
                  <a:srgbClr val="A31515"/>
                </a:solidFill>
                <a:latin typeface="+mn-lt"/>
              </a:rPr>
              <a:t>"Phải xem tài liệu trước khi tới lớp, tài liệu này rất quan trọng!"</a:t>
            </a:r>
            <a:r>
              <a:rPr lang="vi-VN" sz="2400" dirty="0">
                <a:solidFill>
                  <a:prstClr val="black"/>
                </a:solidFill>
                <a:latin typeface="+mn-lt"/>
              </a:rPr>
              <a:t>;</a:t>
            </a:r>
          </a:p>
          <a:p>
            <a:pPr marL="457200" lvl="1" indent="0">
              <a:buNone/>
            </a:pPr>
            <a:r>
              <a:rPr lang="en-US" sz="2400" dirty="0" err="1">
                <a:solidFill>
                  <a:prstClr val="black"/>
                </a:solidFill>
                <a:latin typeface="+mn-lt"/>
              </a:rPr>
              <a:t>str</a:t>
            </a:r>
            <a:r>
              <a:rPr lang="en-US" sz="2400" dirty="0">
                <a:solidFill>
                  <a:prstClr val="black"/>
                </a:solidFill>
                <a:latin typeface="+mn-lt"/>
              </a:rPr>
              <a:t> = </a:t>
            </a:r>
            <a:r>
              <a:rPr lang="en-US" sz="2400" dirty="0" err="1">
                <a:solidFill>
                  <a:prstClr val="black"/>
                </a:solidFill>
                <a:latin typeface="+mn-lt"/>
              </a:rPr>
              <a:t>str.Replace</a:t>
            </a:r>
            <a:r>
              <a:rPr lang="en-US" sz="2400" dirty="0">
                <a:solidFill>
                  <a:prstClr val="black"/>
                </a:solidFill>
                <a:latin typeface="+mn-lt"/>
              </a:rPr>
              <a:t>(</a:t>
            </a:r>
            <a:r>
              <a:rPr lang="en-US" sz="2400" dirty="0">
                <a:solidFill>
                  <a:srgbClr val="A31515"/>
                </a:solidFill>
                <a:latin typeface="+mn-lt"/>
              </a:rPr>
              <a:t>"</a:t>
            </a:r>
            <a:r>
              <a:rPr lang="en-US" sz="2400" dirty="0" err="1">
                <a:solidFill>
                  <a:srgbClr val="A31515"/>
                </a:solidFill>
                <a:latin typeface="+mn-lt"/>
              </a:rPr>
              <a:t>tài</a:t>
            </a:r>
            <a:r>
              <a:rPr lang="en-US" sz="2400" dirty="0">
                <a:solidFill>
                  <a:srgbClr val="A31515"/>
                </a:solidFill>
                <a:latin typeface="+mn-lt"/>
              </a:rPr>
              <a:t> </a:t>
            </a:r>
            <a:r>
              <a:rPr lang="en-US" sz="2400" dirty="0" err="1">
                <a:solidFill>
                  <a:srgbClr val="A31515"/>
                </a:solidFill>
                <a:latin typeface="+mn-lt"/>
              </a:rPr>
              <a:t>liệu</a:t>
            </a:r>
            <a:r>
              <a:rPr lang="en-US" sz="2400" dirty="0">
                <a:solidFill>
                  <a:srgbClr val="A31515"/>
                </a:solidFill>
                <a:latin typeface="+mn-lt"/>
              </a:rPr>
              <a:t>"</a:t>
            </a:r>
            <a:r>
              <a:rPr lang="en-US" sz="2400" dirty="0">
                <a:solidFill>
                  <a:prstClr val="black"/>
                </a:solidFill>
                <a:latin typeface="+mn-lt"/>
              </a:rPr>
              <a:t>,</a:t>
            </a:r>
            <a:r>
              <a:rPr lang="en-US" sz="2400" dirty="0">
                <a:solidFill>
                  <a:srgbClr val="A31515"/>
                </a:solidFill>
                <a:latin typeface="+mn-lt"/>
              </a:rPr>
              <a:t>"document"</a:t>
            </a:r>
            <a:r>
              <a:rPr lang="en-US" sz="2400" dirty="0">
                <a:solidFill>
                  <a:prstClr val="black"/>
                </a:solidFill>
                <a:latin typeface="+mn-lt"/>
              </a:rPr>
              <a:t>);</a:t>
            </a:r>
          </a:p>
          <a:p>
            <a:pPr marL="457200" lvl="1" indent="0">
              <a:lnSpc>
                <a:spcPct val="100000"/>
              </a:lnSpc>
              <a:spcBef>
                <a:spcPts val="0"/>
              </a:spcBef>
              <a:buClrTx/>
              <a:buNone/>
              <a:defRPr/>
            </a:pPr>
            <a:endParaRPr lang="en-US" sz="2400" dirty="0">
              <a:solidFill>
                <a:prstClr val="black"/>
              </a:solidFill>
              <a:latin typeface="+mn-lt"/>
              <a:sym typeface="Wingdings" pitchFamily="2" charset="2"/>
            </a:endParaRPr>
          </a:p>
          <a:p>
            <a:pPr marL="457200" lvl="1" indent="0">
              <a:lnSpc>
                <a:spcPct val="100000"/>
              </a:lnSpc>
              <a:spcBef>
                <a:spcPts val="0"/>
              </a:spcBef>
              <a:buClrTx/>
              <a:buNone/>
              <a:defRPr/>
            </a:pPr>
            <a:r>
              <a:rPr lang="en-US" sz="2400" dirty="0">
                <a:solidFill>
                  <a:prstClr val="black"/>
                </a:solidFill>
                <a:latin typeface="+mn-lt"/>
                <a:sym typeface="Wingdings" pitchFamily="2" charset="2"/>
              </a:rPr>
              <a:t></a:t>
            </a:r>
            <a:r>
              <a:rPr lang="vi-VN" sz="2400" dirty="0">
                <a:solidFill>
                  <a:prstClr val="black"/>
                </a:solidFill>
                <a:latin typeface="+mn-lt"/>
              </a:rPr>
              <a:t>str = </a:t>
            </a:r>
            <a:r>
              <a:rPr lang="vi-VN" sz="2400" dirty="0">
                <a:solidFill>
                  <a:srgbClr val="A31515"/>
                </a:solidFill>
                <a:latin typeface="+mn-lt"/>
              </a:rPr>
              <a:t>"Phải xem </a:t>
            </a:r>
            <a:r>
              <a:rPr lang="en-US" sz="2400" b="1" dirty="0">
                <a:solidFill>
                  <a:srgbClr val="FF0000"/>
                </a:solidFill>
                <a:latin typeface="+mn-lt"/>
              </a:rPr>
              <a:t>document</a:t>
            </a:r>
            <a:r>
              <a:rPr lang="vi-VN" sz="2400" dirty="0">
                <a:solidFill>
                  <a:srgbClr val="A31515"/>
                </a:solidFill>
                <a:latin typeface="+mn-lt"/>
              </a:rPr>
              <a:t> trước khi tới lớp, </a:t>
            </a:r>
            <a:r>
              <a:rPr lang="en-US" sz="2400" b="1" dirty="0">
                <a:solidFill>
                  <a:srgbClr val="FF0000"/>
                </a:solidFill>
                <a:latin typeface="+mn-lt"/>
              </a:rPr>
              <a:t>document</a:t>
            </a:r>
            <a:r>
              <a:rPr lang="vi-VN" sz="2400" dirty="0">
                <a:solidFill>
                  <a:srgbClr val="A31515"/>
                </a:solidFill>
                <a:latin typeface="+mn-lt"/>
              </a:rPr>
              <a:t> này rất quan trọng!"</a:t>
            </a:r>
            <a:r>
              <a:rPr lang="vi-VN" sz="2400" dirty="0">
                <a:solidFill>
                  <a:prstClr val="black"/>
                </a:solidFill>
                <a:latin typeface="+mn-lt"/>
              </a:rPr>
              <a:t>;</a:t>
            </a:r>
          </a:p>
          <a:p>
            <a:pPr lvl="1"/>
            <a:endParaRPr lang="en-US" dirty="0">
              <a:latin typeface="+mn-lt"/>
            </a:endParaRPr>
          </a:p>
        </p:txBody>
      </p:sp>
      <p:sp>
        <p:nvSpPr>
          <p:cNvPr id="3" name="Date Placeholder 2"/>
          <p:cNvSpPr>
            <a:spLocks noGrp="1"/>
          </p:cNvSpPr>
          <p:nvPr>
            <p:ph type="dt" sz="half" idx="10"/>
          </p:nvPr>
        </p:nvSpPr>
        <p:spPr/>
        <p:txBody>
          <a:bodyPr/>
          <a:lstStyle/>
          <a:p>
            <a:pPr>
              <a:defRPr/>
            </a:pPr>
            <a:fld id="{8113094C-E049-43AA-8D8E-44A0993865DF}" type="datetime1">
              <a:rPr lang="en-US" altLang="en-US" smtClean="0"/>
              <a:t>10/3/2018</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Nền tảng C# cơ bản</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84</a:t>
            </a:fld>
            <a:endParaRPr lang="en-US" altLang="en-US"/>
          </a:p>
        </p:txBody>
      </p:sp>
      <p:sp>
        <p:nvSpPr>
          <p:cNvPr id="6" name="Title 5"/>
          <p:cNvSpPr>
            <a:spLocks noGrp="1"/>
          </p:cNvSpPr>
          <p:nvPr>
            <p:ph type="title"/>
          </p:nvPr>
        </p:nvSpPr>
        <p:spPr/>
        <p:txBody>
          <a:bodyPr/>
          <a:lstStyle/>
          <a:p>
            <a:r>
              <a:rPr lang="en-US"/>
              <a:t>String Method</a:t>
            </a:r>
          </a:p>
        </p:txBody>
      </p:sp>
    </p:spTree>
    <p:extLst>
      <p:ext uri="{BB962C8B-B14F-4D97-AF65-F5344CB8AC3E}">
        <p14:creationId xmlns:p14="http://schemas.microsoft.com/office/powerpoint/2010/main" val="295940863"/>
      </p:ext>
    </p:extLst>
  </p:cSld>
  <p:clrMapOvr>
    <a:masterClrMapping/>
  </p:clrMapOvr>
  <p:transition spd="slow">
    <p:push dir="u"/>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r>
              <a:rPr lang="en-US" sz="2800">
                <a:solidFill>
                  <a:srgbClr val="0000FF"/>
                </a:solidFill>
              </a:rPr>
              <a:t>public</a:t>
            </a:r>
            <a:r>
              <a:rPr lang="en-US" sz="2800">
                <a:solidFill>
                  <a:srgbClr val="000000"/>
                </a:solidFill>
              </a:rPr>
              <a:t> </a:t>
            </a:r>
            <a:r>
              <a:rPr lang="en-US" sz="2800">
                <a:solidFill>
                  <a:srgbClr val="0000FF"/>
                </a:solidFill>
              </a:rPr>
              <a:t>string</a:t>
            </a:r>
            <a:r>
              <a:rPr lang="en-US" sz="2800">
                <a:solidFill>
                  <a:srgbClr val="000000"/>
                </a:solidFill>
              </a:rPr>
              <a:t>[] Split( params </a:t>
            </a:r>
            <a:r>
              <a:rPr lang="en-US" sz="2800">
                <a:solidFill>
                  <a:srgbClr val="0000FF"/>
                </a:solidFill>
              </a:rPr>
              <a:t>char</a:t>
            </a:r>
            <a:r>
              <a:rPr lang="en-US" sz="2800">
                <a:solidFill>
                  <a:srgbClr val="000000"/>
                </a:solidFill>
              </a:rPr>
              <a:t>[] separator )</a:t>
            </a:r>
            <a:endParaRPr lang="en-US" sz="2800" b="1">
              <a:solidFill>
                <a:srgbClr val="002060"/>
              </a:solidFill>
            </a:endParaRPr>
          </a:p>
          <a:p>
            <a:r>
              <a:rPr lang="en-US" smtClean="0"/>
              <a:t>Trả về một mảng chuỗi có chứa các chuỗi con được phân cách bởi phần tử mảng ký tự chỉ định</a:t>
            </a:r>
          </a:p>
          <a:p>
            <a:r>
              <a:rPr lang="en-US" smtClean="0"/>
              <a:t>Ví dụ</a:t>
            </a:r>
          </a:p>
          <a:p>
            <a:pPr marL="457200" lvl="1" indent="0">
              <a:buNone/>
            </a:pPr>
            <a:r>
              <a:rPr lang="vi-VN" sz="2800">
                <a:solidFill>
                  <a:srgbClr val="0000FF"/>
                </a:solidFill>
              </a:rPr>
              <a:t>string</a:t>
            </a:r>
            <a:r>
              <a:rPr lang="vi-VN" sz="2800">
                <a:solidFill>
                  <a:prstClr val="black"/>
                </a:solidFill>
              </a:rPr>
              <a:t> str = </a:t>
            </a:r>
            <a:r>
              <a:rPr lang="vi-VN" sz="2800" smtClean="0">
                <a:solidFill>
                  <a:srgbClr val="A31515"/>
                </a:solidFill>
              </a:rPr>
              <a:t>“</a:t>
            </a:r>
            <a:r>
              <a:rPr lang="en-US" sz="2800" smtClean="0">
                <a:solidFill>
                  <a:srgbClr val="A31515"/>
                </a:solidFill>
              </a:rPr>
              <a:t>Nguyễn Văn Sỹ</a:t>
            </a:r>
            <a:r>
              <a:rPr lang="vi-VN" sz="2800" smtClean="0">
                <a:solidFill>
                  <a:srgbClr val="A31515"/>
                </a:solidFill>
              </a:rPr>
              <a:t>;</a:t>
            </a:r>
            <a:r>
              <a:rPr lang="en-US" sz="2800" smtClean="0">
                <a:solidFill>
                  <a:srgbClr val="A31515"/>
                </a:solidFill>
              </a:rPr>
              <a:t>53 Tuổi</a:t>
            </a:r>
            <a:r>
              <a:rPr lang="vi-VN" sz="2800" smtClean="0">
                <a:solidFill>
                  <a:srgbClr val="A31515"/>
                </a:solidFill>
              </a:rPr>
              <a:t>;</a:t>
            </a:r>
            <a:r>
              <a:rPr lang="en-US" sz="2800" smtClean="0">
                <a:solidFill>
                  <a:srgbClr val="A31515"/>
                </a:solidFill>
              </a:rPr>
              <a:t>Chưa vợ</a:t>
            </a:r>
            <a:r>
              <a:rPr lang="vi-VN" sz="2800" smtClean="0">
                <a:solidFill>
                  <a:srgbClr val="A31515"/>
                </a:solidFill>
              </a:rPr>
              <a:t>;</a:t>
            </a:r>
            <a:r>
              <a:rPr lang="en-US" sz="2800" smtClean="0">
                <a:solidFill>
                  <a:srgbClr val="A31515"/>
                </a:solidFill>
              </a:rPr>
              <a:t>TPHCM</a:t>
            </a:r>
            <a:r>
              <a:rPr lang="vi-VN" sz="2800" smtClean="0">
                <a:solidFill>
                  <a:srgbClr val="A31515"/>
                </a:solidFill>
              </a:rPr>
              <a:t>"</a:t>
            </a:r>
            <a:r>
              <a:rPr lang="vi-VN" sz="2800" smtClean="0">
                <a:solidFill>
                  <a:prstClr val="black"/>
                </a:solidFill>
              </a:rPr>
              <a:t>;</a:t>
            </a:r>
            <a:endParaRPr lang="vi-VN" sz="2800">
              <a:solidFill>
                <a:prstClr val="black"/>
              </a:solidFill>
            </a:endParaRPr>
          </a:p>
          <a:p>
            <a:pPr marL="457200" lvl="1" indent="0">
              <a:buNone/>
            </a:pPr>
            <a:r>
              <a:rPr lang="en-US" sz="2800">
                <a:solidFill>
                  <a:srgbClr val="0000FF"/>
                </a:solidFill>
              </a:rPr>
              <a:t>string</a:t>
            </a:r>
            <a:r>
              <a:rPr lang="en-US" sz="2800">
                <a:solidFill>
                  <a:prstClr val="black"/>
                </a:solidFill>
              </a:rPr>
              <a:t> []strArr=str.Split(</a:t>
            </a:r>
            <a:r>
              <a:rPr lang="en-US" sz="2800">
                <a:solidFill>
                  <a:srgbClr val="0000FF"/>
                </a:solidFill>
              </a:rPr>
              <a:t>new</a:t>
            </a:r>
            <a:r>
              <a:rPr lang="en-US" sz="2800">
                <a:solidFill>
                  <a:prstClr val="black"/>
                </a:solidFill>
              </a:rPr>
              <a:t> </a:t>
            </a:r>
            <a:r>
              <a:rPr lang="en-US" sz="2800">
                <a:solidFill>
                  <a:srgbClr val="0000FF"/>
                </a:solidFill>
              </a:rPr>
              <a:t>char</a:t>
            </a:r>
            <a:r>
              <a:rPr lang="en-US" sz="2800">
                <a:solidFill>
                  <a:prstClr val="black"/>
                </a:solidFill>
              </a:rPr>
              <a:t>[]{</a:t>
            </a:r>
            <a:r>
              <a:rPr lang="en-US" sz="4000" b="1">
                <a:solidFill>
                  <a:srgbClr val="A31515"/>
                </a:solidFill>
              </a:rPr>
              <a:t>';'</a:t>
            </a:r>
            <a:r>
              <a:rPr lang="en-US" sz="2800">
                <a:solidFill>
                  <a:prstClr val="black"/>
                </a:solidFill>
              </a:rPr>
              <a:t>});</a:t>
            </a:r>
          </a:p>
          <a:p>
            <a:pPr marL="457200" lvl="1" indent="0">
              <a:buNone/>
            </a:pPr>
            <a:r>
              <a:rPr lang="en-US" sz="2800">
                <a:solidFill>
                  <a:prstClr val="black"/>
                </a:solidFill>
              </a:rPr>
              <a:t> </a:t>
            </a:r>
            <a:r>
              <a:rPr lang="en-US" sz="2800">
                <a:solidFill>
                  <a:srgbClr val="0000FF"/>
                </a:solidFill>
              </a:rPr>
              <a:t>foreach</a:t>
            </a:r>
            <a:r>
              <a:rPr lang="en-US" sz="2800">
                <a:solidFill>
                  <a:prstClr val="black"/>
                </a:solidFill>
              </a:rPr>
              <a:t> (</a:t>
            </a:r>
            <a:r>
              <a:rPr lang="en-US" sz="2800">
                <a:solidFill>
                  <a:srgbClr val="0000FF"/>
                </a:solidFill>
              </a:rPr>
              <a:t>string</a:t>
            </a:r>
            <a:r>
              <a:rPr lang="en-US" sz="2800">
                <a:solidFill>
                  <a:prstClr val="black"/>
                </a:solidFill>
              </a:rPr>
              <a:t> s </a:t>
            </a:r>
            <a:r>
              <a:rPr lang="en-US" sz="2800">
                <a:solidFill>
                  <a:srgbClr val="0000FF"/>
                </a:solidFill>
              </a:rPr>
              <a:t>in</a:t>
            </a:r>
            <a:r>
              <a:rPr lang="en-US" sz="2800">
                <a:solidFill>
                  <a:prstClr val="black"/>
                </a:solidFill>
              </a:rPr>
              <a:t> strArr)</a:t>
            </a:r>
          </a:p>
          <a:p>
            <a:pPr marL="457200" lvl="1" indent="0">
              <a:buNone/>
            </a:pPr>
            <a:r>
              <a:rPr lang="en-US" sz="2800">
                <a:solidFill>
                  <a:prstClr val="black"/>
                </a:solidFill>
              </a:rPr>
              <a:t> {</a:t>
            </a:r>
          </a:p>
          <a:p>
            <a:pPr marL="457200" lvl="1" indent="0">
              <a:buNone/>
            </a:pPr>
            <a:r>
              <a:rPr lang="en-US" sz="2800">
                <a:solidFill>
                  <a:srgbClr val="2B91AF"/>
                </a:solidFill>
              </a:rPr>
              <a:t>	Console</a:t>
            </a:r>
            <a:r>
              <a:rPr lang="en-US" sz="2800">
                <a:solidFill>
                  <a:prstClr val="black"/>
                </a:solidFill>
              </a:rPr>
              <a:t>.WriteLine(s);</a:t>
            </a:r>
          </a:p>
          <a:p>
            <a:pPr marL="457200" lvl="1" indent="0">
              <a:buNone/>
            </a:pPr>
            <a:r>
              <a:rPr lang="en-US" sz="2800">
                <a:solidFill>
                  <a:prstClr val="black"/>
                </a:solidFill>
              </a:rPr>
              <a:t> }</a:t>
            </a:r>
          </a:p>
          <a:p>
            <a:endParaRPr lang="en-US"/>
          </a:p>
        </p:txBody>
      </p:sp>
      <p:sp>
        <p:nvSpPr>
          <p:cNvPr id="3" name="Date Placeholder 2"/>
          <p:cNvSpPr>
            <a:spLocks noGrp="1"/>
          </p:cNvSpPr>
          <p:nvPr>
            <p:ph type="dt" sz="half" idx="10"/>
          </p:nvPr>
        </p:nvSpPr>
        <p:spPr/>
        <p:txBody>
          <a:bodyPr/>
          <a:lstStyle/>
          <a:p>
            <a:pPr>
              <a:defRPr/>
            </a:pPr>
            <a:fld id="{A7BC69B1-4288-421A-B652-7840526B53FC}" type="datetime1">
              <a:rPr lang="en-US" altLang="en-US" smtClean="0"/>
              <a:t>10/3/2018</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Nền tảng C# cơ bản</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85</a:t>
            </a:fld>
            <a:endParaRPr lang="en-US" altLang="en-US"/>
          </a:p>
        </p:txBody>
      </p:sp>
      <p:sp>
        <p:nvSpPr>
          <p:cNvPr id="6" name="Title 5"/>
          <p:cNvSpPr>
            <a:spLocks noGrp="1"/>
          </p:cNvSpPr>
          <p:nvPr>
            <p:ph type="title"/>
          </p:nvPr>
        </p:nvSpPr>
        <p:spPr/>
        <p:txBody>
          <a:bodyPr/>
          <a:lstStyle/>
          <a:p>
            <a:r>
              <a:rPr lang="en-US" smtClean="0"/>
              <a:t>String Method</a:t>
            </a:r>
            <a:endParaRPr lang="en-US"/>
          </a:p>
        </p:txBody>
      </p:sp>
    </p:spTree>
    <p:extLst>
      <p:ext uri="{BB962C8B-B14F-4D97-AF65-F5344CB8AC3E}">
        <p14:creationId xmlns:p14="http://schemas.microsoft.com/office/powerpoint/2010/main" val="143949788"/>
      </p:ext>
    </p:extLst>
  </p:cSld>
  <p:clrMapOvr>
    <a:masterClrMapping/>
  </p:clrMapOvr>
  <p:transition spd="slow">
    <p:push dir="u"/>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pPr>
              <a:lnSpc>
                <a:spcPct val="100000"/>
              </a:lnSpc>
              <a:spcBef>
                <a:spcPts val="0"/>
              </a:spcBef>
            </a:pPr>
            <a:r>
              <a:rPr lang="en-US" sz="2800">
                <a:solidFill>
                  <a:srgbClr val="0000FF"/>
                </a:solidFill>
                <a:latin typeface="+mn-lt"/>
              </a:rPr>
              <a:t>public</a:t>
            </a:r>
            <a:r>
              <a:rPr lang="en-US" sz="2800">
                <a:solidFill>
                  <a:srgbClr val="000000"/>
                </a:solidFill>
                <a:latin typeface="+mn-lt"/>
              </a:rPr>
              <a:t> </a:t>
            </a:r>
            <a:r>
              <a:rPr lang="en-US" sz="2800">
                <a:solidFill>
                  <a:srgbClr val="0000FF"/>
                </a:solidFill>
                <a:latin typeface="+mn-lt"/>
              </a:rPr>
              <a:t>bool</a:t>
            </a:r>
            <a:r>
              <a:rPr lang="en-US" sz="2800">
                <a:solidFill>
                  <a:srgbClr val="000000"/>
                </a:solidFill>
                <a:latin typeface="+mn-lt"/>
              </a:rPr>
              <a:t> StartsWith( </a:t>
            </a:r>
            <a:r>
              <a:rPr lang="en-US" sz="2800">
                <a:solidFill>
                  <a:srgbClr val="0000FF"/>
                </a:solidFill>
                <a:latin typeface="+mn-lt"/>
              </a:rPr>
              <a:t>string</a:t>
            </a:r>
            <a:r>
              <a:rPr lang="en-US" sz="2800">
                <a:solidFill>
                  <a:srgbClr val="000000"/>
                </a:solidFill>
                <a:latin typeface="+mn-lt"/>
              </a:rPr>
              <a:t> value )</a:t>
            </a:r>
            <a:endParaRPr lang="en-US" sz="2800" b="1">
              <a:solidFill>
                <a:srgbClr val="002060"/>
              </a:solidFill>
              <a:latin typeface="+mn-lt"/>
            </a:endParaRPr>
          </a:p>
          <a:p>
            <a:pPr marL="0" indent="0">
              <a:lnSpc>
                <a:spcPct val="100000"/>
              </a:lnSpc>
              <a:spcBef>
                <a:spcPts val="0"/>
              </a:spcBef>
              <a:buNone/>
            </a:pPr>
            <a:r>
              <a:rPr lang="en-US" sz="2800" smtClean="0">
                <a:latin typeface="+mn-lt"/>
              </a:rPr>
              <a:t>Xác định giá trị khởi đầu có phù hợp với giá trị chỉ định hay không.</a:t>
            </a:r>
          </a:p>
          <a:p>
            <a:pPr>
              <a:lnSpc>
                <a:spcPct val="100000"/>
              </a:lnSpc>
              <a:spcBef>
                <a:spcPts val="0"/>
              </a:spcBef>
            </a:pPr>
            <a:r>
              <a:rPr lang="en-US" sz="2800" smtClean="0">
                <a:latin typeface="+mn-lt"/>
              </a:rPr>
              <a:t>Ví dụ</a:t>
            </a:r>
          </a:p>
          <a:p>
            <a:pPr marL="457200" lvl="1" indent="0">
              <a:lnSpc>
                <a:spcPct val="100000"/>
              </a:lnSpc>
              <a:spcBef>
                <a:spcPts val="0"/>
              </a:spcBef>
              <a:buNone/>
            </a:pPr>
            <a:r>
              <a:rPr lang="en-US" sz="2800">
                <a:solidFill>
                  <a:srgbClr val="0000FF"/>
                </a:solidFill>
                <a:latin typeface="+mn-lt"/>
              </a:rPr>
              <a:t>string</a:t>
            </a:r>
            <a:r>
              <a:rPr lang="en-US" sz="2800">
                <a:solidFill>
                  <a:prstClr val="black"/>
                </a:solidFill>
                <a:latin typeface="+mn-lt"/>
              </a:rPr>
              <a:t> str = </a:t>
            </a:r>
            <a:r>
              <a:rPr lang="en-US" sz="2800">
                <a:solidFill>
                  <a:srgbClr val="A31515"/>
                </a:solidFill>
                <a:latin typeface="+mn-lt"/>
              </a:rPr>
              <a:t>"&lt;head&gt;Học lập trình phải luyện công &lt;/head&gt;"</a:t>
            </a:r>
            <a:r>
              <a:rPr lang="en-US" sz="2800">
                <a:solidFill>
                  <a:prstClr val="black"/>
                </a:solidFill>
                <a:latin typeface="+mn-lt"/>
              </a:rPr>
              <a:t>;</a:t>
            </a:r>
          </a:p>
          <a:p>
            <a:pPr marL="457200" lvl="1" indent="0">
              <a:lnSpc>
                <a:spcPct val="100000"/>
              </a:lnSpc>
              <a:spcBef>
                <a:spcPts val="0"/>
              </a:spcBef>
              <a:buNone/>
            </a:pPr>
            <a:r>
              <a:rPr lang="en-US" sz="2800">
                <a:solidFill>
                  <a:srgbClr val="0000FF"/>
                </a:solidFill>
                <a:latin typeface="+mn-lt"/>
              </a:rPr>
              <a:t>bool</a:t>
            </a:r>
            <a:r>
              <a:rPr lang="en-US" sz="2800">
                <a:solidFill>
                  <a:prstClr val="black"/>
                </a:solidFill>
                <a:latin typeface="+mn-lt"/>
              </a:rPr>
              <a:t> bStart=str.StartsWith(</a:t>
            </a:r>
            <a:r>
              <a:rPr lang="en-US" sz="2800">
                <a:solidFill>
                  <a:srgbClr val="A31515"/>
                </a:solidFill>
                <a:latin typeface="+mn-lt"/>
              </a:rPr>
              <a:t>"&lt;head&gt;"</a:t>
            </a:r>
            <a:r>
              <a:rPr lang="en-US" sz="2800">
                <a:solidFill>
                  <a:prstClr val="black"/>
                </a:solidFill>
                <a:latin typeface="+mn-lt"/>
              </a:rPr>
              <a:t>);</a:t>
            </a:r>
          </a:p>
          <a:p>
            <a:pPr marL="457200" lvl="1" indent="0">
              <a:lnSpc>
                <a:spcPct val="100000"/>
              </a:lnSpc>
              <a:spcBef>
                <a:spcPts val="0"/>
              </a:spcBef>
              <a:buNone/>
            </a:pPr>
            <a:r>
              <a:rPr lang="en-US" sz="2800">
                <a:solidFill>
                  <a:srgbClr val="2B91AF"/>
                </a:solidFill>
                <a:latin typeface="+mn-lt"/>
              </a:rPr>
              <a:t>MessageBox</a:t>
            </a:r>
            <a:r>
              <a:rPr lang="en-US" sz="2800">
                <a:solidFill>
                  <a:prstClr val="black"/>
                </a:solidFill>
                <a:latin typeface="+mn-lt"/>
              </a:rPr>
              <a:t>.Show(bStart.ToString());</a:t>
            </a:r>
          </a:p>
          <a:p>
            <a:pPr marL="457200" lvl="1" indent="0">
              <a:lnSpc>
                <a:spcPct val="100000"/>
              </a:lnSpc>
              <a:spcBef>
                <a:spcPts val="0"/>
              </a:spcBef>
              <a:buNone/>
            </a:pPr>
            <a:r>
              <a:rPr lang="en-US" sz="2800">
                <a:solidFill>
                  <a:srgbClr val="FF0000"/>
                </a:solidFill>
                <a:latin typeface="+mn-lt"/>
                <a:sym typeface="Wingdings" pitchFamily="2" charset="2"/>
              </a:rPr>
              <a:t>True</a:t>
            </a:r>
          </a:p>
          <a:p>
            <a:pPr marL="457200" lvl="1" indent="0">
              <a:lnSpc>
                <a:spcPct val="100000"/>
              </a:lnSpc>
              <a:spcBef>
                <a:spcPts val="0"/>
              </a:spcBef>
              <a:buNone/>
            </a:pPr>
            <a:r>
              <a:rPr lang="en-US" sz="2800">
                <a:solidFill>
                  <a:prstClr val="black"/>
                </a:solidFill>
                <a:latin typeface="+mn-lt"/>
              </a:rPr>
              <a:t>bStart=str.StartsWith(</a:t>
            </a:r>
            <a:r>
              <a:rPr lang="en-US" sz="2800">
                <a:solidFill>
                  <a:srgbClr val="A31515"/>
                </a:solidFill>
                <a:latin typeface="+mn-lt"/>
              </a:rPr>
              <a:t>"&lt;body&gt;"</a:t>
            </a:r>
            <a:r>
              <a:rPr lang="en-US" sz="2800">
                <a:solidFill>
                  <a:prstClr val="black"/>
                </a:solidFill>
                <a:latin typeface="+mn-lt"/>
              </a:rPr>
              <a:t>);</a:t>
            </a:r>
          </a:p>
          <a:p>
            <a:pPr marL="457200" lvl="1" indent="0">
              <a:lnSpc>
                <a:spcPct val="100000"/>
              </a:lnSpc>
              <a:spcBef>
                <a:spcPts val="0"/>
              </a:spcBef>
              <a:buNone/>
            </a:pPr>
            <a:r>
              <a:rPr lang="en-US" sz="2800">
                <a:solidFill>
                  <a:srgbClr val="2B91AF"/>
                </a:solidFill>
                <a:latin typeface="+mn-lt"/>
              </a:rPr>
              <a:t>MessageBox</a:t>
            </a:r>
            <a:r>
              <a:rPr lang="en-US" sz="2800">
                <a:solidFill>
                  <a:prstClr val="black"/>
                </a:solidFill>
                <a:latin typeface="+mn-lt"/>
              </a:rPr>
              <a:t>.Show(bStart.ToString());</a:t>
            </a:r>
          </a:p>
          <a:p>
            <a:pPr marL="457200" lvl="1" indent="0">
              <a:lnSpc>
                <a:spcPct val="100000"/>
              </a:lnSpc>
              <a:spcBef>
                <a:spcPts val="0"/>
              </a:spcBef>
              <a:buClrTx/>
              <a:buNone/>
              <a:defRPr/>
            </a:pPr>
            <a:r>
              <a:rPr lang="en-US" sz="2800">
                <a:solidFill>
                  <a:srgbClr val="FF0000"/>
                </a:solidFill>
                <a:latin typeface="+mn-lt"/>
                <a:sym typeface="Wingdings" pitchFamily="2" charset="2"/>
              </a:rPr>
              <a:t>False</a:t>
            </a:r>
            <a:endParaRPr lang="en-US" sz="2800">
              <a:solidFill>
                <a:srgbClr val="FF0000"/>
              </a:solidFill>
              <a:latin typeface="+mn-lt"/>
            </a:endParaRPr>
          </a:p>
          <a:p>
            <a:pPr>
              <a:lnSpc>
                <a:spcPct val="100000"/>
              </a:lnSpc>
              <a:spcBef>
                <a:spcPts val="0"/>
              </a:spcBef>
            </a:pPr>
            <a:endParaRPr lang="en-US" sz="2800">
              <a:latin typeface="+mn-lt"/>
            </a:endParaRPr>
          </a:p>
        </p:txBody>
      </p:sp>
      <p:sp>
        <p:nvSpPr>
          <p:cNvPr id="3" name="Date Placeholder 2"/>
          <p:cNvSpPr>
            <a:spLocks noGrp="1"/>
          </p:cNvSpPr>
          <p:nvPr>
            <p:ph type="dt" sz="half" idx="10"/>
          </p:nvPr>
        </p:nvSpPr>
        <p:spPr/>
        <p:txBody>
          <a:bodyPr/>
          <a:lstStyle/>
          <a:p>
            <a:pPr>
              <a:defRPr/>
            </a:pPr>
            <a:fld id="{A9187A0A-5DA8-4D86-AC67-8E32D5655A4C}" type="datetime1">
              <a:rPr lang="en-US" altLang="en-US" smtClean="0"/>
              <a:t>10/3/2018</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Nền tảng C# cơ bản</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86</a:t>
            </a:fld>
            <a:endParaRPr lang="en-US" altLang="en-US"/>
          </a:p>
        </p:txBody>
      </p:sp>
      <p:sp>
        <p:nvSpPr>
          <p:cNvPr id="6" name="Title 5"/>
          <p:cNvSpPr>
            <a:spLocks noGrp="1"/>
          </p:cNvSpPr>
          <p:nvPr>
            <p:ph type="title"/>
          </p:nvPr>
        </p:nvSpPr>
        <p:spPr/>
        <p:txBody>
          <a:bodyPr/>
          <a:lstStyle/>
          <a:p>
            <a:r>
              <a:rPr lang="en-US" smtClean="0"/>
              <a:t>String Method</a:t>
            </a:r>
            <a:endParaRPr lang="en-US"/>
          </a:p>
        </p:txBody>
      </p:sp>
    </p:spTree>
    <p:extLst>
      <p:ext uri="{BB962C8B-B14F-4D97-AF65-F5344CB8AC3E}">
        <p14:creationId xmlns:p14="http://schemas.microsoft.com/office/powerpoint/2010/main" val="4040756427"/>
      </p:ext>
    </p:extLst>
  </p:cSld>
  <p:clrMapOvr>
    <a:masterClrMapping/>
  </p:clrMapOvr>
  <p:transition spd="slow">
    <p:push dir="u"/>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990600"/>
            <a:ext cx="8534400" cy="4381501"/>
          </a:xfrm>
        </p:spPr>
        <p:txBody>
          <a:bodyPr>
            <a:noAutofit/>
          </a:bodyPr>
          <a:lstStyle/>
          <a:p>
            <a:pPr>
              <a:lnSpc>
                <a:spcPct val="100000"/>
              </a:lnSpc>
              <a:spcBef>
                <a:spcPts val="0"/>
              </a:spcBef>
            </a:pPr>
            <a:r>
              <a:rPr lang="en-US" sz="2800">
                <a:solidFill>
                  <a:srgbClr val="0000FF"/>
                </a:solidFill>
                <a:latin typeface="+mn-lt"/>
              </a:rPr>
              <a:t>public</a:t>
            </a:r>
            <a:r>
              <a:rPr lang="en-US" sz="2800">
                <a:solidFill>
                  <a:srgbClr val="000000"/>
                </a:solidFill>
                <a:latin typeface="+mn-lt"/>
              </a:rPr>
              <a:t> </a:t>
            </a:r>
            <a:r>
              <a:rPr lang="en-US" sz="2800">
                <a:solidFill>
                  <a:srgbClr val="0000FF"/>
                </a:solidFill>
                <a:latin typeface="+mn-lt"/>
              </a:rPr>
              <a:t>bool</a:t>
            </a:r>
            <a:r>
              <a:rPr lang="en-US" sz="2800">
                <a:solidFill>
                  <a:srgbClr val="000000"/>
                </a:solidFill>
                <a:latin typeface="+mn-lt"/>
              </a:rPr>
              <a:t> StartsWith( </a:t>
            </a:r>
            <a:r>
              <a:rPr lang="en-US" sz="2800">
                <a:solidFill>
                  <a:srgbClr val="0000FF"/>
                </a:solidFill>
                <a:latin typeface="+mn-lt"/>
              </a:rPr>
              <a:t>string</a:t>
            </a:r>
            <a:r>
              <a:rPr lang="en-US" sz="2800">
                <a:solidFill>
                  <a:srgbClr val="000000"/>
                </a:solidFill>
                <a:latin typeface="+mn-lt"/>
              </a:rPr>
              <a:t> value, </a:t>
            </a:r>
            <a:r>
              <a:rPr lang="en-US" sz="2800" b="1">
                <a:solidFill>
                  <a:srgbClr val="00B050"/>
                </a:solidFill>
                <a:latin typeface="+mn-lt"/>
              </a:rPr>
              <a:t>StringComparison</a:t>
            </a:r>
            <a:r>
              <a:rPr lang="en-US" sz="2800">
                <a:solidFill>
                  <a:srgbClr val="000000"/>
                </a:solidFill>
                <a:latin typeface="+mn-lt"/>
              </a:rPr>
              <a:t> comparisonType </a:t>
            </a:r>
            <a:r>
              <a:rPr lang="en-US" sz="2800" smtClean="0">
                <a:solidFill>
                  <a:srgbClr val="000000"/>
                </a:solidFill>
                <a:latin typeface="+mn-lt"/>
              </a:rPr>
              <a:t>)</a:t>
            </a:r>
          </a:p>
          <a:p>
            <a:pPr>
              <a:lnSpc>
                <a:spcPct val="100000"/>
              </a:lnSpc>
              <a:spcBef>
                <a:spcPts val="0"/>
              </a:spcBef>
            </a:pPr>
            <a:r>
              <a:rPr lang="en-US" sz="2800" smtClean="0">
                <a:solidFill>
                  <a:srgbClr val="000000"/>
                </a:solidFill>
                <a:latin typeface="+mn-lt"/>
              </a:rPr>
              <a:t>Ví dụ</a:t>
            </a:r>
          </a:p>
          <a:p>
            <a:pPr marL="457200" lvl="1" indent="0">
              <a:lnSpc>
                <a:spcPct val="100000"/>
              </a:lnSpc>
              <a:spcBef>
                <a:spcPts val="0"/>
              </a:spcBef>
              <a:buNone/>
            </a:pPr>
            <a:r>
              <a:rPr lang="en-US" sz="2800">
                <a:solidFill>
                  <a:srgbClr val="0000FF"/>
                </a:solidFill>
                <a:latin typeface="+mn-lt"/>
              </a:rPr>
              <a:t>string</a:t>
            </a:r>
            <a:r>
              <a:rPr lang="en-US" sz="2800">
                <a:solidFill>
                  <a:prstClr val="black"/>
                </a:solidFill>
                <a:latin typeface="+mn-lt"/>
              </a:rPr>
              <a:t> str = </a:t>
            </a:r>
            <a:r>
              <a:rPr lang="en-US" sz="2800">
                <a:solidFill>
                  <a:srgbClr val="A31515"/>
                </a:solidFill>
                <a:latin typeface="+mn-lt"/>
              </a:rPr>
              <a:t>"&lt;head&gt;Học lập trình phải luyện công&lt;/head&gt;"</a:t>
            </a:r>
            <a:r>
              <a:rPr lang="en-US" sz="2800">
                <a:solidFill>
                  <a:prstClr val="black"/>
                </a:solidFill>
                <a:latin typeface="+mn-lt"/>
              </a:rPr>
              <a:t>;</a:t>
            </a:r>
          </a:p>
          <a:p>
            <a:pPr marL="457200" lvl="1" indent="0">
              <a:lnSpc>
                <a:spcPct val="100000"/>
              </a:lnSpc>
              <a:spcBef>
                <a:spcPts val="0"/>
              </a:spcBef>
              <a:buNone/>
            </a:pPr>
            <a:r>
              <a:rPr lang="en-US" sz="2800">
                <a:solidFill>
                  <a:srgbClr val="0000FF"/>
                </a:solidFill>
                <a:latin typeface="+mn-lt"/>
              </a:rPr>
              <a:t>bool</a:t>
            </a:r>
            <a:r>
              <a:rPr lang="en-US" sz="2800">
                <a:solidFill>
                  <a:prstClr val="black"/>
                </a:solidFill>
                <a:latin typeface="+mn-lt"/>
              </a:rPr>
              <a:t> bStart=str.StartsWith(</a:t>
            </a:r>
            <a:r>
              <a:rPr lang="en-US" sz="2800">
                <a:solidFill>
                  <a:srgbClr val="A31515"/>
                </a:solidFill>
                <a:latin typeface="+mn-lt"/>
              </a:rPr>
              <a:t>"&lt;HEAD&gt;"</a:t>
            </a:r>
            <a:r>
              <a:rPr lang="en-US" sz="2800">
                <a:solidFill>
                  <a:prstClr val="black"/>
                </a:solidFill>
                <a:latin typeface="+mn-lt"/>
              </a:rPr>
              <a:t>,</a:t>
            </a:r>
          </a:p>
          <a:p>
            <a:pPr marL="457200" lvl="1" indent="0">
              <a:lnSpc>
                <a:spcPct val="100000"/>
              </a:lnSpc>
              <a:spcBef>
                <a:spcPts val="0"/>
              </a:spcBef>
              <a:buNone/>
            </a:pPr>
            <a:r>
              <a:rPr lang="en-US" sz="2800">
                <a:solidFill>
                  <a:srgbClr val="2B91AF"/>
                </a:solidFill>
                <a:latin typeface="+mn-lt"/>
              </a:rPr>
              <a:t>StringComparison</a:t>
            </a:r>
            <a:r>
              <a:rPr lang="en-US" sz="2800">
                <a:solidFill>
                  <a:prstClr val="black"/>
                </a:solidFill>
                <a:latin typeface="+mn-lt"/>
              </a:rPr>
              <a:t>.</a:t>
            </a:r>
            <a:r>
              <a:rPr lang="en-US" sz="2800" b="1">
                <a:solidFill>
                  <a:srgbClr val="FF0000"/>
                </a:solidFill>
                <a:latin typeface="+mn-lt"/>
              </a:rPr>
              <a:t>Ordinal</a:t>
            </a:r>
            <a:r>
              <a:rPr lang="en-US" sz="2800">
                <a:solidFill>
                  <a:prstClr val="black"/>
                </a:solidFill>
                <a:latin typeface="+mn-lt"/>
              </a:rPr>
              <a:t>);</a:t>
            </a:r>
          </a:p>
          <a:p>
            <a:pPr marL="457200" lvl="1" indent="0">
              <a:lnSpc>
                <a:spcPct val="100000"/>
              </a:lnSpc>
              <a:spcBef>
                <a:spcPts val="0"/>
              </a:spcBef>
              <a:buNone/>
            </a:pPr>
            <a:r>
              <a:rPr lang="en-US" sz="2800">
                <a:solidFill>
                  <a:srgbClr val="2B91AF"/>
                </a:solidFill>
                <a:latin typeface="+mn-lt"/>
              </a:rPr>
              <a:t>MessageBox</a:t>
            </a:r>
            <a:r>
              <a:rPr lang="en-US" sz="2800">
                <a:solidFill>
                  <a:prstClr val="black"/>
                </a:solidFill>
                <a:latin typeface="+mn-lt"/>
              </a:rPr>
              <a:t>.Show(bStart.ToString());</a:t>
            </a:r>
            <a:r>
              <a:rPr lang="en-US" sz="2800">
                <a:solidFill>
                  <a:prstClr val="black"/>
                </a:solidFill>
                <a:latin typeface="+mn-lt"/>
                <a:sym typeface="Wingdings" pitchFamily="2" charset="2"/>
              </a:rPr>
              <a:t></a:t>
            </a:r>
            <a:r>
              <a:rPr lang="en-US" sz="2800" b="1">
                <a:solidFill>
                  <a:srgbClr val="FF0000"/>
                </a:solidFill>
                <a:latin typeface="+mn-lt"/>
                <a:sym typeface="Wingdings" pitchFamily="2" charset="2"/>
              </a:rPr>
              <a:t>False</a:t>
            </a:r>
            <a:endParaRPr lang="en-US" sz="2800" b="1">
              <a:solidFill>
                <a:srgbClr val="FF0000"/>
              </a:solidFill>
              <a:latin typeface="+mn-lt"/>
            </a:endParaRPr>
          </a:p>
          <a:p>
            <a:pPr marL="457200" lvl="1" indent="0">
              <a:lnSpc>
                <a:spcPct val="100000"/>
              </a:lnSpc>
              <a:spcBef>
                <a:spcPts val="0"/>
              </a:spcBef>
              <a:buNone/>
            </a:pPr>
            <a:r>
              <a:rPr lang="en-US" sz="2800" smtClean="0">
                <a:solidFill>
                  <a:srgbClr val="0000FF"/>
                </a:solidFill>
                <a:latin typeface="+mn-lt"/>
              </a:rPr>
              <a:t>bool</a:t>
            </a:r>
            <a:r>
              <a:rPr lang="en-US" sz="2800" smtClean="0">
                <a:solidFill>
                  <a:prstClr val="black"/>
                </a:solidFill>
                <a:latin typeface="+mn-lt"/>
              </a:rPr>
              <a:t> </a:t>
            </a:r>
            <a:r>
              <a:rPr lang="en-US" sz="2800">
                <a:solidFill>
                  <a:prstClr val="black"/>
                </a:solidFill>
                <a:latin typeface="+mn-lt"/>
              </a:rPr>
              <a:t>bStart=str.StartsWith(</a:t>
            </a:r>
            <a:r>
              <a:rPr lang="en-US" sz="2800">
                <a:solidFill>
                  <a:srgbClr val="A31515"/>
                </a:solidFill>
                <a:latin typeface="+mn-lt"/>
              </a:rPr>
              <a:t>"&lt;HEAD&gt;"</a:t>
            </a:r>
            <a:r>
              <a:rPr lang="en-US" sz="2800">
                <a:solidFill>
                  <a:prstClr val="black"/>
                </a:solidFill>
                <a:latin typeface="+mn-lt"/>
              </a:rPr>
              <a:t>,</a:t>
            </a:r>
          </a:p>
          <a:p>
            <a:pPr marL="457200" lvl="1" indent="0">
              <a:lnSpc>
                <a:spcPct val="100000"/>
              </a:lnSpc>
              <a:spcBef>
                <a:spcPts val="0"/>
              </a:spcBef>
              <a:buNone/>
            </a:pPr>
            <a:r>
              <a:rPr lang="en-US" sz="2800">
                <a:solidFill>
                  <a:srgbClr val="2B91AF"/>
                </a:solidFill>
                <a:latin typeface="+mn-lt"/>
              </a:rPr>
              <a:t>StringComparison</a:t>
            </a:r>
            <a:r>
              <a:rPr lang="en-US" sz="2800">
                <a:solidFill>
                  <a:prstClr val="black"/>
                </a:solidFill>
                <a:latin typeface="+mn-lt"/>
              </a:rPr>
              <a:t>.</a:t>
            </a:r>
            <a:r>
              <a:rPr lang="en-US" sz="2800" b="1">
                <a:solidFill>
                  <a:srgbClr val="FF0000"/>
                </a:solidFill>
                <a:latin typeface="+mn-lt"/>
              </a:rPr>
              <a:t>OrdinalIgnoreCase</a:t>
            </a:r>
            <a:r>
              <a:rPr lang="en-US" sz="2800" smtClean="0">
                <a:solidFill>
                  <a:prstClr val="black"/>
                </a:solidFill>
                <a:latin typeface="+mn-lt"/>
              </a:rPr>
              <a:t>);</a:t>
            </a:r>
            <a:r>
              <a:rPr lang="en-US" sz="2800" smtClean="0">
                <a:solidFill>
                  <a:prstClr val="black"/>
                </a:solidFill>
                <a:latin typeface="+mn-lt"/>
                <a:sym typeface="Wingdings" pitchFamily="2" charset="2"/>
              </a:rPr>
              <a:t></a:t>
            </a:r>
            <a:r>
              <a:rPr lang="en-US" sz="2800" b="1">
                <a:solidFill>
                  <a:srgbClr val="FF0000"/>
                </a:solidFill>
                <a:latin typeface="+mn-lt"/>
                <a:sym typeface="Wingdings" pitchFamily="2" charset="2"/>
              </a:rPr>
              <a:t>True</a:t>
            </a:r>
            <a:endParaRPr lang="en-US" sz="2800" b="1">
              <a:solidFill>
                <a:srgbClr val="FF0000"/>
              </a:solidFill>
              <a:latin typeface="+mn-lt"/>
            </a:endParaRPr>
          </a:p>
          <a:p>
            <a:pPr>
              <a:lnSpc>
                <a:spcPct val="100000"/>
              </a:lnSpc>
              <a:spcBef>
                <a:spcPts val="0"/>
              </a:spcBef>
            </a:pPr>
            <a:endParaRPr lang="en-US" sz="2800">
              <a:latin typeface="+mn-lt"/>
            </a:endParaRPr>
          </a:p>
        </p:txBody>
      </p:sp>
      <p:sp>
        <p:nvSpPr>
          <p:cNvPr id="3" name="Date Placeholder 2"/>
          <p:cNvSpPr>
            <a:spLocks noGrp="1"/>
          </p:cNvSpPr>
          <p:nvPr>
            <p:ph type="dt" sz="half" idx="10"/>
          </p:nvPr>
        </p:nvSpPr>
        <p:spPr/>
        <p:txBody>
          <a:bodyPr/>
          <a:lstStyle/>
          <a:p>
            <a:pPr>
              <a:defRPr/>
            </a:pPr>
            <a:fld id="{7CBFC6A9-5142-4872-A567-9655F267A040}" type="datetime1">
              <a:rPr lang="en-US" altLang="en-US" smtClean="0"/>
              <a:t>10/3/2018</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Nền tảng C# cơ bản</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87</a:t>
            </a:fld>
            <a:endParaRPr lang="en-US" altLang="en-US"/>
          </a:p>
        </p:txBody>
      </p:sp>
      <p:sp>
        <p:nvSpPr>
          <p:cNvPr id="6" name="Title 5"/>
          <p:cNvSpPr>
            <a:spLocks noGrp="1"/>
          </p:cNvSpPr>
          <p:nvPr>
            <p:ph type="title"/>
          </p:nvPr>
        </p:nvSpPr>
        <p:spPr/>
        <p:txBody>
          <a:bodyPr/>
          <a:lstStyle/>
          <a:p>
            <a:r>
              <a:rPr lang="en-US" smtClean="0"/>
              <a:t>String Method</a:t>
            </a:r>
            <a:endParaRPr lang="en-US"/>
          </a:p>
        </p:txBody>
      </p:sp>
    </p:spTree>
    <p:extLst>
      <p:ext uri="{BB962C8B-B14F-4D97-AF65-F5344CB8AC3E}">
        <p14:creationId xmlns:p14="http://schemas.microsoft.com/office/powerpoint/2010/main" val="2183304517"/>
      </p:ext>
    </p:extLst>
  </p:cSld>
  <p:clrMapOvr>
    <a:masterClrMapping/>
  </p:clrMapOvr>
  <p:transition spd="slow">
    <p:push dir="u"/>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sz="2800">
                <a:solidFill>
                  <a:srgbClr val="0000FF"/>
                </a:solidFill>
              </a:rPr>
              <a:t>public</a:t>
            </a:r>
            <a:r>
              <a:rPr lang="en-US" sz="2800">
                <a:solidFill>
                  <a:srgbClr val="000000"/>
                </a:solidFill>
              </a:rPr>
              <a:t> </a:t>
            </a:r>
            <a:r>
              <a:rPr lang="en-US" sz="2800">
                <a:solidFill>
                  <a:srgbClr val="0000FF"/>
                </a:solidFill>
              </a:rPr>
              <a:t>string</a:t>
            </a:r>
            <a:r>
              <a:rPr lang="en-US" sz="2800">
                <a:solidFill>
                  <a:srgbClr val="000000"/>
                </a:solidFill>
              </a:rPr>
              <a:t> Substring( </a:t>
            </a:r>
            <a:r>
              <a:rPr lang="en-US" sz="2800">
                <a:solidFill>
                  <a:srgbClr val="0000FF"/>
                </a:solidFill>
              </a:rPr>
              <a:t>int</a:t>
            </a:r>
            <a:r>
              <a:rPr lang="en-US" sz="2800">
                <a:solidFill>
                  <a:srgbClr val="000000"/>
                </a:solidFill>
              </a:rPr>
              <a:t> startIndex )</a:t>
            </a:r>
            <a:endParaRPr lang="en-US" sz="2800" b="1">
              <a:solidFill>
                <a:srgbClr val="002060"/>
              </a:solidFill>
            </a:endParaRPr>
          </a:p>
          <a:p>
            <a:pPr marL="0" indent="0">
              <a:buNone/>
            </a:pPr>
            <a:r>
              <a:rPr lang="en-US" smtClean="0"/>
              <a:t>Nhận về một chuỗi con từ vị trí được chỉ định trước đến cuối chuỗi</a:t>
            </a:r>
          </a:p>
          <a:p>
            <a:r>
              <a:rPr lang="en-US" smtClean="0"/>
              <a:t>Ví dụ</a:t>
            </a:r>
          </a:p>
          <a:p>
            <a:pPr marL="457200" lvl="1" indent="0">
              <a:buNone/>
            </a:pPr>
            <a:r>
              <a:rPr lang="vi-VN" sz="2400">
                <a:solidFill>
                  <a:srgbClr val="0000FF"/>
                </a:solidFill>
              </a:rPr>
              <a:t>string</a:t>
            </a:r>
            <a:r>
              <a:rPr lang="vi-VN" sz="2400">
                <a:solidFill>
                  <a:prstClr val="black"/>
                </a:solidFill>
              </a:rPr>
              <a:t> str = </a:t>
            </a:r>
            <a:r>
              <a:rPr lang="vi-VN" sz="2400">
                <a:solidFill>
                  <a:srgbClr val="A31515"/>
                </a:solidFill>
              </a:rPr>
              <a:t>"Thay đổi để tồn tại"</a:t>
            </a:r>
            <a:r>
              <a:rPr lang="vi-VN" sz="2400">
                <a:solidFill>
                  <a:prstClr val="black"/>
                </a:solidFill>
              </a:rPr>
              <a:t>;</a:t>
            </a:r>
          </a:p>
          <a:p>
            <a:pPr marL="457200" lvl="1" indent="0">
              <a:buNone/>
            </a:pPr>
            <a:r>
              <a:rPr lang="en-US" sz="2400" smtClean="0">
                <a:solidFill>
                  <a:srgbClr val="0000FF"/>
                </a:solidFill>
              </a:rPr>
              <a:t>string</a:t>
            </a:r>
            <a:r>
              <a:rPr lang="en-US" sz="2400" smtClean="0">
                <a:solidFill>
                  <a:prstClr val="black"/>
                </a:solidFill>
              </a:rPr>
              <a:t> </a:t>
            </a:r>
            <a:r>
              <a:rPr lang="en-US" sz="2400">
                <a:solidFill>
                  <a:prstClr val="black"/>
                </a:solidFill>
              </a:rPr>
              <a:t>strSub = str.</a:t>
            </a:r>
            <a:r>
              <a:rPr lang="en-US" sz="2400" b="1">
                <a:solidFill>
                  <a:prstClr val="black"/>
                </a:solidFill>
              </a:rPr>
              <a:t>Substring</a:t>
            </a:r>
            <a:r>
              <a:rPr lang="en-US" sz="2400">
                <a:solidFill>
                  <a:prstClr val="black"/>
                </a:solidFill>
              </a:rPr>
              <a:t>(5);</a:t>
            </a:r>
          </a:p>
          <a:p>
            <a:pPr marL="457200" lvl="1" indent="0">
              <a:buNone/>
            </a:pPr>
            <a:r>
              <a:rPr lang="en-US" sz="2400" smtClean="0">
                <a:solidFill>
                  <a:srgbClr val="2B91AF"/>
                </a:solidFill>
              </a:rPr>
              <a:t>MessageBox</a:t>
            </a:r>
            <a:r>
              <a:rPr lang="en-US" sz="2400" smtClean="0">
                <a:solidFill>
                  <a:prstClr val="black"/>
                </a:solidFill>
              </a:rPr>
              <a:t>.Show(strSub</a:t>
            </a:r>
            <a:r>
              <a:rPr lang="en-US" sz="2400">
                <a:solidFill>
                  <a:prstClr val="black"/>
                </a:solidFill>
              </a:rPr>
              <a:t>);</a:t>
            </a:r>
          </a:p>
          <a:p>
            <a:pPr marL="457200" lvl="1" indent="0">
              <a:buNone/>
            </a:pPr>
            <a:r>
              <a:rPr lang="en-US" sz="2400">
                <a:solidFill>
                  <a:srgbClr val="FF0000"/>
                </a:solidFill>
                <a:sym typeface="Wingdings" pitchFamily="2" charset="2"/>
              </a:rPr>
              <a:t></a:t>
            </a:r>
            <a:r>
              <a:rPr lang="vi-VN" sz="2400" b="1">
                <a:solidFill>
                  <a:srgbClr val="A31515"/>
                </a:solidFill>
              </a:rPr>
              <a:t>đổi để tồn tại</a:t>
            </a:r>
            <a:endParaRPr lang="en-US" sz="2400" b="1">
              <a:solidFill>
                <a:srgbClr val="FF0000"/>
              </a:solidFill>
            </a:endParaRPr>
          </a:p>
          <a:p>
            <a:pPr marL="0" indent="0">
              <a:buNone/>
            </a:pPr>
            <a:endParaRPr lang="en-US"/>
          </a:p>
        </p:txBody>
      </p:sp>
      <p:sp>
        <p:nvSpPr>
          <p:cNvPr id="3" name="Date Placeholder 2"/>
          <p:cNvSpPr>
            <a:spLocks noGrp="1"/>
          </p:cNvSpPr>
          <p:nvPr>
            <p:ph type="dt" sz="half" idx="10"/>
          </p:nvPr>
        </p:nvSpPr>
        <p:spPr/>
        <p:txBody>
          <a:bodyPr/>
          <a:lstStyle/>
          <a:p>
            <a:pPr>
              <a:defRPr/>
            </a:pPr>
            <a:fld id="{DEA52910-12D1-42B9-A818-4B9610FC38EA}" type="datetime1">
              <a:rPr lang="en-US" altLang="en-US" smtClean="0"/>
              <a:t>10/3/2018</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Nền tảng C# cơ bản</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88</a:t>
            </a:fld>
            <a:endParaRPr lang="en-US" altLang="en-US"/>
          </a:p>
        </p:txBody>
      </p:sp>
      <p:sp>
        <p:nvSpPr>
          <p:cNvPr id="6" name="Title 5"/>
          <p:cNvSpPr>
            <a:spLocks noGrp="1"/>
          </p:cNvSpPr>
          <p:nvPr>
            <p:ph type="title"/>
          </p:nvPr>
        </p:nvSpPr>
        <p:spPr/>
        <p:txBody>
          <a:bodyPr/>
          <a:lstStyle/>
          <a:p>
            <a:r>
              <a:rPr lang="en-US"/>
              <a:t>String Method</a:t>
            </a:r>
          </a:p>
        </p:txBody>
      </p:sp>
    </p:spTree>
    <p:extLst>
      <p:ext uri="{BB962C8B-B14F-4D97-AF65-F5344CB8AC3E}">
        <p14:creationId xmlns:p14="http://schemas.microsoft.com/office/powerpoint/2010/main" val="605705693"/>
      </p:ext>
    </p:extLst>
  </p:cSld>
  <p:clrMapOvr>
    <a:masterClrMapping/>
  </p:clrMapOvr>
  <p:transition spd="slow">
    <p:push dir="u"/>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762000"/>
            <a:ext cx="8153400" cy="4724400"/>
          </a:xfrm>
        </p:spPr>
        <p:txBody>
          <a:bodyPr>
            <a:noAutofit/>
          </a:bodyPr>
          <a:lstStyle/>
          <a:p>
            <a:pPr>
              <a:lnSpc>
                <a:spcPct val="100000"/>
              </a:lnSpc>
              <a:spcBef>
                <a:spcPts val="0"/>
              </a:spcBef>
            </a:pPr>
            <a:r>
              <a:rPr lang="en-US" sz="2800">
                <a:solidFill>
                  <a:srgbClr val="0000FF"/>
                </a:solidFill>
                <a:latin typeface="+mn-lt"/>
              </a:rPr>
              <a:t>public</a:t>
            </a:r>
            <a:r>
              <a:rPr lang="en-US" sz="2800">
                <a:solidFill>
                  <a:srgbClr val="000000"/>
                </a:solidFill>
                <a:latin typeface="+mn-lt"/>
              </a:rPr>
              <a:t> </a:t>
            </a:r>
            <a:r>
              <a:rPr lang="en-US" sz="2800">
                <a:solidFill>
                  <a:srgbClr val="0000FF"/>
                </a:solidFill>
                <a:latin typeface="+mn-lt"/>
              </a:rPr>
              <a:t>string</a:t>
            </a:r>
            <a:r>
              <a:rPr lang="en-US" sz="2800">
                <a:solidFill>
                  <a:srgbClr val="000000"/>
                </a:solidFill>
                <a:latin typeface="+mn-lt"/>
              </a:rPr>
              <a:t> Substring( </a:t>
            </a:r>
            <a:r>
              <a:rPr lang="en-US" sz="2800">
                <a:solidFill>
                  <a:srgbClr val="0000FF"/>
                </a:solidFill>
                <a:latin typeface="+mn-lt"/>
              </a:rPr>
              <a:t>int</a:t>
            </a:r>
            <a:r>
              <a:rPr lang="en-US" sz="2800">
                <a:solidFill>
                  <a:srgbClr val="000000"/>
                </a:solidFill>
                <a:latin typeface="+mn-lt"/>
              </a:rPr>
              <a:t> startIndex, </a:t>
            </a:r>
            <a:r>
              <a:rPr lang="en-US" sz="2800">
                <a:solidFill>
                  <a:srgbClr val="0000FF"/>
                </a:solidFill>
                <a:latin typeface="+mn-lt"/>
              </a:rPr>
              <a:t>int</a:t>
            </a:r>
            <a:r>
              <a:rPr lang="en-US" sz="2800">
                <a:solidFill>
                  <a:srgbClr val="000000"/>
                </a:solidFill>
                <a:latin typeface="+mn-lt"/>
              </a:rPr>
              <a:t> length </a:t>
            </a:r>
            <a:r>
              <a:rPr lang="en-US" sz="2800" smtClean="0">
                <a:solidFill>
                  <a:srgbClr val="000000"/>
                </a:solidFill>
                <a:latin typeface="+mn-lt"/>
              </a:rPr>
              <a:t>)</a:t>
            </a:r>
          </a:p>
          <a:p>
            <a:pPr marL="0" indent="0">
              <a:lnSpc>
                <a:spcPct val="100000"/>
              </a:lnSpc>
              <a:spcBef>
                <a:spcPts val="0"/>
              </a:spcBef>
              <a:buNone/>
            </a:pPr>
            <a:r>
              <a:rPr lang="en-US" sz="2800" smtClean="0">
                <a:solidFill>
                  <a:srgbClr val="000000"/>
                </a:solidFill>
                <a:latin typeface="+mn-lt"/>
              </a:rPr>
              <a:t>Nhận về chuỗi con được chỉ định từ vị trí và chiều dài được xác định</a:t>
            </a:r>
          </a:p>
          <a:p>
            <a:pPr>
              <a:lnSpc>
                <a:spcPct val="100000"/>
              </a:lnSpc>
              <a:spcBef>
                <a:spcPts val="0"/>
              </a:spcBef>
            </a:pPr>
            <a:r>
              <a:rPr lang="en-US" sz="2800" smtClean="0">
                <a:latin typeface="+mn-lt"/>
              </a:rPr>
              <a:t>Ví dụ</a:t>
            </a:r>
          </a:p>
          <a:p>
            <a:pPr marL="457200" lvl="1" indent="0">
              <a:lnSpc>
                <a:spcPct val="100000"/>
              </a:lnSpc>
              <a:spcBef>
                <a:spcPts val="0"/>
              </a:spcBef>
              <a:buNone/>
            </a:pPr>
            <a:r>
              <a:rPr lang="nn-NO" sz="2800">
                <a:solidFill>
                  <a:srgbClr val="0000FF"/>
                </a:solidFill>
                <a:latin typeface="+mn-lt"/>
              </a:rPr>
              <a:t>string</a:t>
            </a:r>
            <a:r>
              <a:rPr lang="nn-NO" sz="2800">
                <a:solidFill>
                  <a:prstClr val="black"/>
                </a:solidFill>
                <a:latin typeface="+mn-lt"/>
              </a:rPr>
              <a:t> str = </a:t>
            </a:r>
            <a:r>
              <a:rPr lang="nn-NO" sz="2800">
                <a:solidFill>
                  <a:srgbClr val="A31515"/>
                </a:solidFill>
                <a:latin typeface="+mn-lt"/>
              </a:rPr>
              <a:t>"Microsoft Visual Studio 2010"</a:t>
            </a:r>
            <a:r>
              <a:rPr lang="nn-NO" sz="2800">
                <a:solidFill>
                  <a:prstClr val="black"/>
                </a:solidFill>
                <a:latin typeface="+mn-lt"/>
              </a:rPr>
              <a:t>;</a:t>
            </a:r>
          </a:p>
          <a:p>
            <a:pPr marL="457200" lvl="1" indent="0">
              <a:lnSpc>
                <a:spcPct val="100000"/>
              </a:lnSpc>
              <a:spcBef>
                <a:spcPts val="0"/>
              </a:spcBef>
              <a:buNone/>
            </a:pPr>
            <a:r>
              <a:rPr lang="en-US" sz="2800" smtClean="0">
                <a:solidFill>
                  <a:srgbClr val="0000FF"/>
                </a:solidFill>
                <a:latin typeface="+mn-lt"/>
              </a:rPr>
              <a:t>string</a:t>
            </a:r>
            <a:r>
              <a:rPr lang="en-US" sz="2800" smtClean="0">
                <a:solidFill>
                  <a:prstClr val="black"/>
                </a:solidFill>
                <a:latin typeface="+mn-lt"/>
              </a:rPr>
              <a:t> </a:t>
            </a:r>
            <a:r>
              <a:rPr lang="en-US" sz="2800">
                <a:solidFill>
                  <a:prstClr val="black"/>
                </a:solidFill>
                <a:latin typeface="+mn-lt"/>
              </a:rPr>
              <a:t>strSub = str.</a:t>
            </a:r>
            <a:r>
              <a:rPr lang="en-US" sz="2800" b="1">
                <a:solidFill>
                  <a:srgbClr val="FF0000"/>
                </a:solidFill>
                <a:latin typeface="+mn-lt"/>
              </a:rPr>
              <a:t>Substring</a:t>
            </a:r>
            <a:r>
              <a:rPr lang="en-US" sz="2800">
                <a:solidFill>
                  <a:prstClr val="black"/>
                </a:solidFill>
                <a:latin typeface="+mn-lt"/>
              </a:rPr>
              <a:t>(10,13);</a:t>
            </a:r>
          </a:p>
          <a:p>
            <a:pPr marL="457200" lvl="1" indent="0">
              <a:lnSpc>
                <a:spcPct val="100000"/>
              </a:lnSpc>
              <a:spcBef>
                <a:spcPts val="0"/>
              </a:spcBef>
              <a:buNone/>
            </a:pPr>
            <a:r>
              <a:rPr lang="en-US" sz="2800" smtClean="0">
                <a:solidFill>
                  <a:srgbClr val="2B91AF"/>
                </a:solidFill>
                <a:latin typeface="+mn-lt"/>
              </a:rPr>
              <a:t>MessageBox</a:t>
            </a:r>
            <a:r>
              <a:rPr lang="en-US" sz="2800" smtClean="0">
                <a:solidFill>
                  <a:prstClr val="black"/>
                </a:solidFill>
                <a:latin typeface="+mn-lt"/>
              </a:rPr>
              <a:t>.Show(strSub</a:t>
            </a:r>
            <a:r>
              <a:rPr lang="en-US" sz="2800">
                <a:solidFill>
                  <a:prstClr val="black"/>
                </a:solidFill>
                <a:latin typeface="+mn-lt"/>
              </a:rPr>
              <a:t>);</a:t>
            </a:r>
          </a:p>
          <a:p>
            <a:pPr marL="457200" lvl="1" indent="0">
              <a:lnSpc>
                <a:spcPct val="100000"/>
              </a:lnSpc>
              <a:spcBef>
                <a:spcPts val="0"/>
              </a:spcBef>
              <a:buNone/>
            </a:pPr>
            <a:r>
              <a:rPr lang="en-US" sz="2800" smtClean="0">
                <a:solidFill>
                  <a:srgbClr val="FF0000"/>
                </a:solidFill>
                <a:latin typeface="+mn-lt"/>
                <a:sym typeface="Wingdings" pitchFamily="2" charset="2"/>
              </a:rPr>
              <a:t></a:t>
            </a:r>
            <a:r>
              <a:rPr lang="nn-NO" sz="2800" b="1">
                <a:solidFill>
                  <a:srgbClr val="A31515"/>
                </a:solidFill>
                <a:latin typeface="+mn-lt"/>
              </a:rPr>
              <a:t>Visual Studio</a:t>
            </a:r>
          </a:p>
          <a:p>
            <a:pPr marL="457200" lvl="1" indent="0">
              <a:lnSpc>
                <a:spcPct val="100000"/>
              </a:lnSpc>
              <a:spcBef>
                <a:spcPts val="0"/>
              </a:spcBef>
              <a:buClrTx/>
              <a:buNone/>
              <a:defRPr/>
            </a:pPr>
            <a:r>
              <a:rPr lang="en-US" sz="2800" smtClean="0">
                <a:solidFill>
                  <a:prstClr val="black"/>
                </a:solidFill>
                <a:latin typeface="+mn-lt"/>
              </a:rPr>
              <a:t>strSub </a:t>
            </a:r>
            <a:r>
              <a:rPr lang="en-US" sz="2800">
                <a:solidFill>
                  <a:prstClr val="black"/>
                </a:solidFill>
                <a:latin typeface="+mn-lt"/>
              </a:rPr>
              <a:t>= str.</a:t>
            </a:r>
            <a:r>
              <a:rPr lang="en-US" sz="2800" b="1">
                <a:solidFill>
                  <a:srgbClr val="FF0000"/>
                </a:solidFill>
                <a:latin typeface="+mn-lt"/>
              </a:rPr>
              <a:t>Substring</a:t>
            </a:r>
            <a:r>
              <a:rPr lang="en-US" sz="2800">
                <a:solidFill>
                  <a:prstClr val="black"/>
                </a:solidFill>
                <a:latin typeface="+mn-lt"/>
              </a:rPr>
              <a:t>(0,9);</a:t>
            </a:r>
          </a:p>
          <a:p>
            <a:pPr marL="457200" lvl="1" indent="0">
              <a:lnSpc>
                <a:spcPct val="100000"/>
              </a:lnSpc>
              <a:spcBef>
                <a:spcPts val="0"/>
              </a:spcBef>
              <a:buNone/>
            </a:pPr>
            <a:r>
              <a:rPr lang="en-US" sz="2800" b="1">
                <a:solidFill>
                  <a:srgbClr val="FF0000"/>
                </a:solidFill>
                <a:latin typeface="+mn-lt"/>
                <a:sym typeface="Wingdings" pitchFamily="2" charset="2"/>
              </a:rPr>
              <a:t></a:t>
            </a:r>
            <a:r>
              <a:rPr lang="nn-NO" sz="2800" b="1">
                <a:solidFill>
                  <a:srgbClr val="A31515"/>
                </a:solidFill>
                <a:latin typeface="+mn-lt"/>
              </a:rPr>
              <a:t>Microsoft</a:t>
            </a:r>
            <a:endParaRPr lang="en-US" sz="2800" b="1">
              <a:solidFill>
                <a:srgbClr val="FF0000"/>
              </a:solidFill>
              <a:latin typeface="+mn-lt"/>
            </a:endParaRPr>
          </a:p>
          <a:p>
            <a:pPr>
              <a:lnSpc>
                <a:spcPct val="100000"/>
              </a:lnSpc>
              <a:spcBef>
                <a:spcPts val="0"/>
              </a:spcBef>
            </a:pPr>
            <a:endParaRPr lang="en-US" sz="2800">
              <a:latin typeface="+mn-lt"/>
            </a:endParaRPr>
          </a:p>
        </p:txBody>
      </p:sp>
      <p:sp>
        <p:nvSpPr>
          <p:cNvPr id="3" name="Date Placeholder 2"/>
          <p:cNvSpPr>
            <a:spLocks noGrp="1"/>
          </p:cNvSpPr>
          <p:nvPr>
            <p:ph type="dt" sz="half" idx="10"/>
          </p:nvPr>
        </p:nvSpPr>
        <p:spPr/>
        <p:txBody>
          <a:bodyPr/>
          <a:lstStyle/>
          <a:p>
            <a:pPr>
              <a:defRPr/>
            </a:pPr>
            <a:fld id="{BBDE75B6-6677-4F92-90A4-3766C8DEB624}" type="datetime1">
              <a:rPr lang="en-US" altLang="en-US" smtClean="0"/>
              <a:t>10/3/2018</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Nền tảng C# cơ bản</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89</a:t>
            </a:fld>
            <a:endParaRPr lang="en-US" altLang="en-US"/>
          </a:p>
        </p:txBody>
      </p:sp>
      <p:sp>
        <p:nvSpPr>
          <p:cNvPr id="6" name="Title 5"/>
          <p:cNvSpPr>
            <a:spLocks noGrp="1"/>
          </p:cNvSpPr>
          <p:nvPr>
            <p:ph type="title"/>
          </p:nvPr>
        </p:nvSpPr>
        <p:spPr/>
        <p:txBody>
          <a:bodyPr/>
          <a:lstStyle/>
          <a:p>
            <a:r>
              <a:rPr lang="en-US" smtClean="0"/>
              <a:t>String Method</a:t>
            </a:r>
            <a:endParaRPr lang="en-US"/>
          </a:p>
        </p:txBody>
      </p:sp>
    </p:spTree>
    <p:extLst>
      <p:ext uri="{BB962C8B-B14F-4D97-AF65-F5344CB8AC3E}">
        <p14:creationId xmlns:p14="http://schemas.microsoft.com/office/powerpoint/2010/main" val="544370189"/>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fld id="{660F4EA5-2922-4AEA-ACAD-A6FF5B4286DB}" type="datetime1">
              <a:rPr lang="en-US" altLang="en-US" smtClean="0"/>
              <a:t>10/3/2018</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Nền tảng C# cơ bản</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9</a:t>
            </a:fld>
            <a:endParaRPr lang="en-US" altLang="en-US"/>
          </a:p>
        </p:txBody>
      </p:sp>
      <p:sp>
        <p:nvSpPr>
          <p:cNvPr id="6" name="Title 5"/>
          <p:cNvSpPr>
            <a:spLocks noGrp="1"/>
          </p:cNvSpPr>
          <p:nvPr>
            <p:ph type="title"/>
          </p:nvPr>
        </p:nvSpPr>
        <p:spPr/>
        <p:txBody>
          <a:bodyPr/>
          <a:lstStyle/>
          <a:p>
            <a:r>
              <a:rPr lang="en-US" smtClean="0"/>
              <a:t>Các </a:t>
            </a:r>
            <a:r>
              <a:rPr lang="en-US"/>
              <a:t>kiểu toán tử</a:t>
            </a:r>
          </a:p>
        </p:txBody>
      </p:sp>
      <p:pic>
        <p:nvPicPr>
          <p:cNvPr id="7" name="Picture 4" descr="empty-blue-rectang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599" y="2161906"/>
            <a:ext cx="2540365" cy="1134035"/>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635364" y="2223462"/>
            <a:ext cx="2514600" cy="1077218"/>
          </a:xfrm>
          <a:prstGeom prst="rect">
            <a:avLst/>
          </a:prstGeom>
          <a:noFill/>
        </p:spPr>
        <p:txBody>
          <a:bodyPr wrap="square" rtlCol="0">
            <a:spAutoFit/>
          </a:bodyPr>
          <a:lstStyle/>
          <a:p>
            <a:pPr algn="ctr"/>
            <a:r>
              <a:rPr lang="en-US" sz="3200" b="1" dirty="0" smtClean="0"/>
              <a:t>Arithmetic Operators</a:t>
            </a:r>
          </a:p>
        </p:txBody>
      </p:sp>
      <p:sp>
        <p:nvSpPr>
          <p:cNvPr id="9" name="TextBox 8"/>
          <p:cNvSpPr txBox="1"/>
          <p:nvPr/>
        </p:nvSpPr>
        <p:spPr>
          <a:xfrm>
            <a:off x="3564556" y="1314271"/>
            <a:ext cx="1050701" cy="1200329"/>
          </a:xfrm>
          <a:prstGeom prst="rect">
            <a:avLst/>
          </a:prstGeom>
          <a:noFill/>
        </p:spPr>
        <p:txBody>
          <a:bodyPr wrap="square" rtlCol="0">
            <a:spAutoFit/>
          </a:bodyPr>
          <a:lstStyle/>
          <a:p>
            <a:pPr algn="ctr"/>
            <a:r>
              <a:rPr lang="en-US" sz="7200" b="1" dirty="0" smtClean="0">
                <a:solidFill>
                  <a:srgbClr val="FF0000"/>
                </a:solidFill>
              </a:rPr>
              <a:t>+</a:t>
            </a:r>
            <a:endParaRPr lang="en-US" sz="7200" b="1" dirty="0"/>
          </a:p>
        </p:txBody>
      </p:sp>
      <p:sp>
        <p:nvSpPr>
          <p:cNvPr id="10" name="TextBox 9"/>
          <p:cNvSpPr txBox="1"/>
          <p:nvPr/>
        </p:nvSpPr>
        <p:spPr>
          <a:xfrm>
            <a:off x="5580771" y="1314271"/>
            <a:ext cx="1050701" cy="1200329"/>
          </a:xfrm>
          <a:prstGeom prst="rect">
            <a:avLst/>
          </a:prstGeom>
          <a:noFill/>
        </p:spPr>
        <p:txBody>
          <a:bodyPr wrap="square" rtlCol="0">
            <a:spAutoFit/>
          </a:bodyPr>
          <a:lstStyle/>
          <a:p>
            <a:pPr algn="ctr"/>
            <a:r>
              <a:rPr lang="en-US" sz="7200" b="1" dirty="0">
                <a:solidFill>
                  <a:srgbClr val="FF0000"/>
                </a:solidFill>
              </a:rPr>
              <a:t>-</a:t>
            </a:r>
            <a:endParaRPr lang="en-US" sz="7200" b="1" dirty="0"/>
          </a:p>
        </p:txBody>
      </p:sp>
      <p:sp>
        <p:nvSpPr>
          <p:cNvPr id="11" name="TextBox 10"/>
          <p:cNvSpPr txBox="1"/>
          <p:nvPr/>
        </p:nvSpPr>
        <p:spPr>
          <a:xfrm>
            <a:off x="7561971" y="1561742"/>
            <a:ext cx="1050701" cy="1200329"/>
          </a:xfrm>
          <a:prstGeom prst="rect">
            <a:avLst/>
          </a:prstGeom>
          <a:noFill/>
        </p:spPr>
        <p:txBody>
          <a:bodyPr wrap="square" rtlCol="0">
            <a:spAutoFit/>
          </a:bodyPr>
          <a:lstStyle/>
          <a:p>
            <a:pPr algn="ctr"/>
            <a:r>
              <a:rPr lang="en-US" sz="7200" b="1" dirty="0" smtClean="0">
                <a:solidFill>
                  <a:srgbClr val="FF0000"/>
                </a:solidFill>
              </a:rPr>
              <a:t>*</a:t>
            </a:r>
            <a:endParaRPr lang="en-US" sz="7200" b="1" dirty="0"/>
          </a:p>
        </p:txBody>
      </p:sp>
      <p:sp>
        <p:nvSpPr>
          <p:cNvPr id="12" name="TextBox 11"/>
          <p:cNvSpPr txBox="1"/>
          <p:nvPr/>
        </p:nvSpPr>
        <p:spPr>
          <a:xfrm>
            <a:off x="3537962" y="3033723"/>
            <a:ext cx="1050701" cy="1200329"/>
          </a:xfrm>
          <a:prstGeom prst="rect">
            <a:avLst/>
          </a:prstGeom>
          <a:noFill/>
        </p:spPr>
        <p:txBody>
          <a:bodyPr wrap="square" rtlCol="0">
            <a:spAutoFit/>
          </a:bodyPr>
          <a:lstStyle/>
          <a:p>
            <a:pPr algn="ctr"/>
            <a:r>
              <a:rPr lang="en-US" sz="7200" b="1" dirty="0">
                <a:solidFill>
                  <a:srgbClr val="FF0000"/>
                </a:solidFill>
              </a:rPr>
              <a:t>/</a:t>
            </a:r>
            <a:endParaRPr lang="en-US" sz="7200" b="1" dirty="0"/>
          </a:p>
        </p:txBody>
      </p:sp>
      <p:sp>
        <p:nvSpPr>
          <p:cNvPr id="13" name="TextBox 12"/>
          <p:cNvSpPr txBox="1"/>
          <p:nvPr/>
        </p:nvSpPr>
        <p:spPr>
          <a:xfrm>
            <a:off x="5554177" y="3033723"/>
            <a:ext cx="1050701" cy="1200329"/>
          </a:xfrm>
          <a:prstGeom prst="rect">
            <a:avLst/>
          </a:prstGeom>
          <a:noFill/>
        </p:spPr>
        <p:txBody>
          <a:bodyPr wrap="square" rtlCol="0">
            <a:spAutoFit/>
          </a:bodyPr>
          <a:lstStyle/>
          <a:p>
            <a:pPr algn="ctr"/>
            <a:r>
              <a:rPr lang="en-US" sz="7200" b="1" dirty="0" smtClean="0">
                <a:solidFill>
                  <a:srgbClr val="FF0000"/>
                </a:solidFill>
              </a:rPr>
              <a:t>%</a:t>
            </a:r>
            <a:endParaRPr lang="en-US" sz="7200" b="1" dirty="0"/>
          </a:p>
        </p:txBody>
      </p:sp>
      <p:sp>
        <p:nvSpPr>
          <p:cNvPr id="14" name="TextBox 13"/>
          <p:cNvSpPr txBox="1"/>
          <p:nvPr/>
        </p:nvSpPr>
        <p:spPr>
          <a:xfrm>
            <a:off x="7535377" y="3066871"/>
            <a:ext cx="1050701" cy="1200329"/>
          </a:xfrm>
          <a:prstGeom prst="rect">
            <a:avLst/>
          </a:prstGeom>
          <a:noFill/>
        </p:spPr>
        <p:txBody>
          <a:bodyPr wrap="square" rtlCol="0">
            <a:spAutoFit/>
          </a:bodyPr>
          <a:lstStyle/>
          <a:p>
            <a:pPr algn="ctr"/>
            <a:r>
              <a:rPr lang="en-US" sz="7200" b="1" dirty="0" smtClean="0">
                <a:solidFill>
                  <a:srgbClr val="FF0000"/>
                </a:solidFill>
              </a:rPr>
              <a:t>()</a:t>
            </a:r>
            <a:endParaRPr lang="en-US" sz="7200" b="1" dirty="0"/>
          </a:p>
        </p:txBody>
      </p:sp>
    </p:spTree>
    <p:extLst>
      <p:ext uri="{BB962C8B-B14F-4D97-AF65-F5344CB8AC3E}">
        <p14:creationId xmlns:p14="http://schemas.microsoft.com/office/powerpoint/2010/main" val="97231956"/>
      </p:ext>
    </p:extLst>
  </p:cSld>
  <p:clrMapOvr>
    <a:masterClrMapping/>
  </p:clrMapOvr>
  <p:transition spd="slow">
    <p:push dir="u"/>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pPr>
              <a:lnSpc>
                <a:spcPct val="100000"/>
              </a:lnSpc>
              <a:spcBef>
                <a:spcPts val="0"/>
              </a:spcBef>
            </a:pPr>
            <a:r>
              <a:rPr lang="en-US" sz="2800">
                <a:solidFill>
                  <a:srgbClr val="0000FF"/>
                </a:solidFill>
                <a:latin typeface="+mn-lt"/>
              </a:rPr>
              <a:t>public</a:t>
            </a:r>
            <a:r>
              <a:rPr lang="en-US" sz="2800">
                <a:solidFill>
                  <a:srgbClr val="000000"/>
                </a:solidFill>
                <a:latin typeface="+mn-lt"/>
              </a:rPr>
              <a:t> </a:t>
            </a:r>
            <a:r>
              <a:rPr lang="en-US" sz="2800">
                <a:solidFill>
                  <a:srgbClr val="0000FF"/>
                </a:solidFill>
                <a:latin typeface="+mn-lt"/>
              </a:rPr>
              <a:t>char</a:t>
            </a:r>
            <a:r>
              <a:rPr lang="en-US" sz="2800">
                <a:solidFill>
                  <a:srgbClr val="000000"/>
                </a:solidFill>
                <a:latin typeface="+mn-lt"/>
              </a:rPr>
              <a:t>[] ToCharArray()</a:t>
            </a:r>
            <a:endParaRPr lang="en-US" sz="2800" b="1">
              <a:solidFill>
                <a:srgbClr val="002060"/>
              </a:solidFill>
              <a:latin typeface="+mn-lt"/>
            </a:endParaRPr>
          </a:p>
          <a:p>
            <a:pPr marL="0" indent="0">
              <a:lnSpc>
                <a:spcPct val="100000"/>
              </a:lnSpc>
              <a:spcBef>
                <a:spcPts val="0"/>
              </a:spcBef>
              <a:buNone/>
            </a:pPr>
            <a:r>
              <a:rPr lang="en-US" sz="2800" smtClean="0">
                <a:latin typeface="+mn-lt"/>
              </a:rPr>
              <a:t>Sao chép chuỗi sang mảng ký tự</a:t>
            </a:r>
          </a:p>
          <a:p>
            <a:pPr marL="0" indent="0">
              <a:lnSpc>
                <a:spcPct val="100000"/>
              </a:lnSpc>
              <a:spcBef>
                <a:spcPts val="0"/>
              </a:spcBef>
              <a:buNone/>
            </a:pPr>
            <a:r>
              <a:rPr lang="en-US" sz="2800" smtClean="0">
                <a:latin typeface="+mn-lt"/>
              </a:rPr>
              <a:t>Ví dụ</a:t>
            </a:r>
          </a:p>
          <a:p>
            <a:pPr marL="457200" lvl="1" indent="0">
              <a:lnSpc>
                <a:spcPct val="100000"/>
              </a:lnSpc>
              <a:spcBef>
                <a:spcPts val="0"/>
              </a:spcBef>
              <a:buNone/>
            </a:pPr>
            <a:r>
              <a:rPr lang="nn-NO" sz="2800">
                <a:solidFill>
                  <a:srgbClr val="0000FF"/>
                </a:solidFill>
                <a:latin typeface="+mn-lt"/>
              </a:rPr>
              <a:t>string</a:t>
            </a:r>
            <a:r>
              <a:rPr lang="nn-NO" sz="2800">
                <a:solidFill>
                  <a:prstClr val="black"/>
                </a:solidFill>
                <a:latin typeface="+mn-lt"/>
              </a:rPr>
              <a:t> str = </a:t>
            </a:r>
            <a:r>
              <a:rPr lang="nn-NO" sz="2800">
                <a:solidFill>
                  <a:srgbClr val="A31515"/>
                </a:solidFill>
                <a:latin typeface="+mn-lt"/>
              </a:rPr>
              <a:t>"Microsoft Visual Studio 2010"</a:t>
            </a:r>
            <a:r>
              <a:rPr lang="nn-NO" sz="2800">
                <a:solidFill>
                  <a:prstClr val="black"/>
                </a:solidFill>
                <a:latin typeface="+mn-lt"/>
              </a:rPr>
              <a:t>;</a:t>
            </a:r>
          </a:p>
          <a:p>
            <a:pPr marL="457200" lvl="1" indent="0">
              <a:lnSpc>
                <a:spcPct val="100000"/>
              </a:lnSpc>
              <a:spcBef>
                <a:spcPts val="0"/>
              </a:spcBef>
              <a:buNone/>
            </a:pPr>
            <a:r>
              <a:rPr lang="en-US" sz="2800">
                <a:solidFill>
                  <a:srgbClr val="0000FF"/>
                </a:solidFill>
                <a:latin typeface="+mn-lt"/>
              </a:rPr>
              <a:t>char</a:t>
            </a:r>
            <a:r>
              <a:rPr lang="en-US" sz="2800">
                <a:solidFill>
                  <a:prstClr val="black"/>
                </a:solidFill>
                <a:latin typeface="+mn-lt"/>
              </a:rPr>
              <a:t> []chrArr=str.ToArray();</a:t>
            </a:r>
          </a:p>
          <a:p>
            <a:pPr marL="457200" lvl="1" indent="0">
              <a:lnSpc>
                <a:spcPct val="100000"/>
              </a:lnSpc>
              <a:spcBef>
                <a:spcPts val="0"/>
              </a:spcBef>
              <a:buNone/>
            </a:pPr>
            <a:r>
              <a:rPr lang="en-US" sz="2800">
                <a:solidFill>
                  <a:srgbClr val="2B91AF"/>
                </a:solidFill>
                <a:latin typeface="+mn-lt"/>
              </a:rPr>
              <a:t>MessageBox</a:t>
            </a:r>
            <a:r>
              <a:rPr lang="en-US" sz="2800">
                <a:solidFill>
                  <a:prstClr val="black"/>
                </a:solidFill>
                <a:latin typeface="+mn-lt"/>
              </a:rPr>
              <a:t>.Show(chrArr.Length+</a:t>
            </a:r>
            <a:r>
              <a:rPr lang="en-US" sz="2800">
                <a:solidFill>
                  <a:srgbClr val="A31515"/>
                </a:solidFill>
                <a:latin typeface="+mn-lt"/>
              </a:rPr>
              <a:t>""</a:t>
            </a:r>
            <a:r>
              <a:rPr lang="en-US" sz="2800">
                <a:solidFill>
                  <a:prstClr val="black"/>
                </a:solidFill>
                <a:latin typeface="+mn-lt"/>
              </a:rPr>
              <a:t>);</a:t>
            </a:r>
            <a:r>
              <a:rPr lang="en-US" sz="2800">
                <a:solidFill>
                  <a:srgbClr val="FF0000"/>
                </a:solidFill>
                <a:latin typeface="+mn-lt"/>
              </a:rPr>
              <a:t>//</a:t>
            </a:r>
            <a:r>
              <a:rPr lang="en-US" sz="2800">
                <a:solidFill>
                  <a:srgbClr val="FF0000"/>
                </a:solidFill>
                <a:latin typeface="+mn-lt"/>
                <a:sym typeface="Wingdings" pitchFamily="2" charset="2"/>
              </a:rPr>
              <a:t></a:t>
            </a:r>
            <a:r>
              <a:rPr lang="en-US" sz="2800">
                <a:solidFill>
                  <a:srgbClr val="FF0000"/>
                </a:solidFill>
                <a:latin typeface="+mn-lt"/>
              </a:rPr>
              <a:t>28</a:t>
            </a:r>
          </a:p>
          <a:p>
            <a:pPr marL="457200" lvl="1" indent="0">
              <a:lnSpc>
                <a:spcPct val="100000"/>
              </a:lnSpc>
              <a:spcBef>
                <a:spcPts val="0"/>
              </a:spcBef>
              <a:buNone/>
            </a:pPr>
            <a:r>
              <a:rPr lang="en-US" sz="2800">
                <a:solidFill>
                  <a:srgbClr val="0000FF"/>
                </a:solidFill>
                <a:latin typeface="+mn-lt"/>
              </a:rPr>
              <a:t>foreach</a:t>
            </a:r>
            <a:r>
              <a:rPr lang="en-US" sz="2800">
                <a:solidFill>
                  <a:prstClr val="black"/>
                </a:solidFill>
                <a:latin typeface="+mn-lt"/>
              </a:rPr>
              <a:t> (</a:t>
            </a:r>
            <a:r>
              <a:rPr lang="en-US" sz="2800">
                <a:solidFill>
                  <a:srgbClr val="0000FF"/>
                </a:solidFill>
                <a:latin typeface="+mn-lt"/>
              </a:rPr>
              <a:t>char</a:t>
            </a:r>
            <a:r>
              <a:rPr lang="en-US" sz="2800">
                <a:solidFill>
                  <a:prstClr val="black"/>
                </a:solidFill>
                <a:latin typeface="+mn-lt"/>
              </a:rPr>
              <a:t> c </a:t>
            </a:r>
            <a:r>
              <a:rPr lang="en-US" sz="2800">
                <a:solidFill>
                  <a:srgbClr val="0000FF"/>
                </a:solidFill>
                <a:latin typeface="+mn-lt"/>
              </a:rPr>
              <a:t>in</a:t>
            </a:r>
            <a:r>
              <a:rPr lang="en-US" sz="2800">
                <a:solidFill>
                  <a:prstClr val="black"/>
                </a:solidFill>
                <a:latin typeface="+mn-lt"/>
              </a:rPr>
              <a:t> chrArr)</a:t>
            </a:r>
          </a:p>
          <a:p>
            <a:pPr marL="457200" lvl="1" indent="0">
              <a:lnSpc>
                <a:spcPct val="100000"/>
              </a:lnSpc>
              <a:spcBef>
                <a:spcPts val="0"/>
              </a:spcBef>
              <a:buNone/>
            </a:pPr>
            <a:r>
              <a:rPr lang="en-US" sz="2800">
                <a:solidFill>
                  <a:prstClr val="black"/>
                </a:solidFill>
                <a:latin typeface="+mn-lt"/>
              </a:rPr>
              <a:t>{</a:t>
            </a:r>
          </a:p>
          <a:p>
            <a:pPr marL="457200" lvl="1" indent="0">
              <a:lnSpc>
                <a:spcPct val="100000"/>
              </a:lnSpc>
              <a:spcBef>
                <a:spcPts val="0"/>
              </a:spcBef>
              <a:buNone/>
            </a:pPr>
            <a:r>
              <a:rPr lang="en-US" sz="2800">
                <a:solidFill>
                  <a:srgbClr val="2B91AF"/>
                </a:solidFill>
                <a:latin typeface="+mn-lt"/>
              </a:rPr>
              <a:t>	MessageBox</a:t>
            </a:r>
            <a:r>
              <a:rPr lang="en-US" sz="2800">
                <a:solidFill>
                  <a:prstClr val="black"/>
                </a:solidFill>
                <a:latin typeface="+mn-lt"/>
              </a:rPr>
              <a:t>.Show(c.ToString());</a:t>
            </a:r>
          </a:p>
          <a:p>
            <a:pPr marL="457200" lvl="1" indent="0">
              <a:lnSpc>
                <a:spcPct val="100000"/>
              </a:lnSpc>
              <a:spcBef>
                <a:spcPts val="0"/>
              </a:spcBef>
              <a:buNone/>
            </a:pPr>
            <a:r>
              <a:rPr lang="en-US" sz="2800">
                <a:solidFill>
                  <a:prstClr val="black"/>
                </a:solidFill>
                <a:latin typeface="+mn-lt"/>
              </a:rPr>
              <a:t>}</a:t>
            </a:r>
          </a:p>
          <a:p>
            <a:pPr marL="0" indent="0">
              <a:lnSpc>
                <a:spcPct val="100000"/>
              </a:lnSpc>
              <a:spcBef>
                <a:spcPts val="0"/>
              </a:spcBef>
              <a:buNone/>
            </a:pPr>
            <a:endParaRPr lang="en-US" sz="2800">
              <a:latin typeface="+mn-lt"/>
            </a:endParaRPr>
          </a:p>
        </p:txBody>
      </p:sp>
      <p:sp>
        <p:nvSpPr>
          <p:cNvPr id="3" name="Date Placeholder 2"/>
          <p:cNvSpPr>
            <a:spLocks noGrp="1"/>
          </p:cNvSpPr>
          <p:nvPr>
            <p:ph type="dt" sz="half" idx="10"/>
          </p:nvPr>
        </p:nvSpPr>
        <p:spPr/>
        <p:txBody>
          <a:bodyPr/>
          <a:lstStyle/>
          <a:p>
            <a:pPr>
              <a:defRPr/>
            </a:pPr>
            <a:fld id="{759636D9-98A2-4FFA-8C51-BF0A27D499A4}" type="datetime1">
              <a:rPr lang="en-US" altLang="en-US" smtClean="0"/>
              <a:t>10/3/2018</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Nền tảng C# cơ bản</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90</a:t>
            </a:fld>
            <a:endParaRPr lang="en-US" altLang="en-US"/>
          </a:p>
        </p:txBody>
      </p:sp>
      <p:sp>
        <p:nvSpPr>
          <p:cNvPr id="6" name="Title 5"/>
          <p:cNvSpPr>
            <a:spLocks noGrp="1"/>
          </p:cNvSpPr>
          <p:nvPr>
            <p:ph type="title"/>
          </p:nvPr>
        </p:nvSpPr>
        <p:spPr/>
        <p:txBody>
          <a:bodyPr/>
          <a:lstStyle/>
          <a:p>
            <a:r>
              <a:rPr lang="en-US" smtClean="0"/>
              <a:t>String Method</a:t>
            </a:r>
            <a:endParaRPr lang="en-US"/>
          </a:p>
        </p:txBody>
      </p:sp>
    </p:spTree>
    <p:extLst>
      <p:ext uri="{BB962C8B-B14F-4D97-AF65-F5344CB8AC3E}">
        <p14:creationId xmlns:p14="http://schemas.microsoft.com/office/powerpoint/2010/main" val="2453341344"/>
      </p:ext>
    </p:extLst>
  </p:cSld>
  <p:clrMapOvr>
    <a:masterClrMapping/>
  </p:clrMapOvr>
  <p:transition spd="slow">
    <p:push dir="u"/>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990600"/>
            <a:ext cx="8077200" cy="4381501"/>
          </a:xfrm>
        </p:spPr>
        <p:txBody>
          <a:bodyPr>
            <a:normAutofit fontScale="85000" lnSpcReduction="10000"/>
          </a:bodyPr>
          <a:lstStyle/>
          <a:p>
            <a:r>
              <a:rPr lang="en-US" sz="2800">
                <a:solidFill>
                  <a:srgbClr val="0000FF"/>
                </a:solidFill>
              </a:rPr>
              <a:t>public</a:t>
            </a:r>
            <a:r>
              <a:rPr lang="en-US" sz="2800">
                <a:solidFill>
                  <a:srgbClr val="000000"/>
                </a:solidFill>
              </a:rPr>
              <a:t> </a:t>
            </a:r>
            <a:r>
              <a:rPr lang="en-US" sz="2800">
                <a:solidFill>
                  <a:srgbClr val="0000FF"/>
                </a:solidFill>
              </a:rPr>
              <a:t>string</a:t>
            </a:r>
            <a:r>
              <a:rPr lang="en-US" sz="2800">
                <a:solidFill>
                  <a:srgbClr val="000000"/>
                </a:solidFill>
              </a:rPr>
              <a:t> ToLower</a:t>
            </a:r>
            <a:r>
              <a:rPr lang="en-US" sz="2800" smtClean="0">
                <a:solidFill>
                  <a:srgbClr val="000000"/>
                </a:solidFill>
              </a:rPr>
              <a:t>(): chuyển chuỗi sang chữ thường</a:t>
            </a:r>
            <a:endParaRPr lang="en-US" sz="2800" b="1">
              <a:solidFill>
                <a:srgbClr val="002060"/>
              </a:solidFill>
            </a:endParaRPr>
          </a:p>
          <a:p>
            <a:r>
              <a:rPr lang="en-US" sz="2800" smtClean="0">
                <a:solidFill>
                  <a:srgbClr val="0000FF"/>
                </a:solidFill>
              </a:rPr>
              <a:t>public</a:t>
            </a:r>
            <a:r>
              <a:rPr lang="en-US" sz="2800" smtClean="0">
                <a:solidFill>
                  <a:srgbClr val="000000"/>
                </a:solidFill>
              </a:rPr>
              <a:t> </a:t>
            </a:r>
            <a:r>
              <a:rPr lang="en-US" sz="2800" smtClean="0">
                <a:solidFill>
                  <a:srgbClr val="0000FF"/>
                </a:solidFill>
              </a:rPr>
              <a:t>string</a:t>
            </a:r>
            <a:r>
              <a:rPr lang="en-US" sz="2800" smtClean="0">
                <a:solidFill>
                  <a:srgbClr val="000000"/>
                </a:solidFill>
              </a:rPr>
              <a:t> ToUpper(): chuyển chuỗi sang chữ HOA</a:t>
            </a:r>
            <a:endParaRPr lang="en-US" sz="2800" b="1" smtClean="0">
              <a:solidFill>
                <a:srgbClr val="002060"/>
              </a:solidFill>
            </a:endParaRPr>
          </a:p>
          <a:p>
            <a:r>
              <a:rPr lang="en-US" smtClean="0"/>
              <a:t>Ví dụ</a:t>
            </a:r>
          </a:p>
          <a:p>
            <a:pPr marL="0" indent="0">
              <a:buNone/>
            </a:pPr>
            <a:r>
              <a:rPr lang="nn-NO" sz="2800">
                <a:solidFill>
                  <a:srgbClr val="0000FF"/>
                </a:solidFill>
              </a:rPr>
              <a:t>string</a:t>
            </a:r>
            <a:r>
              <a:rPr lang="nn-NO" sz="2800">
                <a:solidFill>
                  <a:prstClr val="black"/>
                </a:solidFill>
              </a:rPr>
              <a:t> str = </a:t>
            </a:r>
            <a:r>
              <a:rPr lang="nn-NO" sz="2800">
                <a:solidFill>
                  <a:srgbClr val="A31515"/>
                </a:solidFill>
              </a:rPr>
              <a:t>"Microsoft Visual Studio 2010"</a:t>
            </a:r>
            <a:r>
              <a:rPr lang="nn-NO" sz="2800">
                <a:solidFill>
                  <a:prstClr val="black"/>
                </a:solidFill>
              </a:rPr>
              <a:t>;</a:t>
            </a:r>
          </a:p>
          <a:p>
            <a:pPr marL="0" indent="0">
              <a:buNone/>
            </a:pPr>
            <a:r>
              <a:rPr lang="en-US" sz="2800">
                <a:solidFill>
                  <a:prstClr val="black"/>
                </a:solidFill>
              </a:rPr>
              <a:t>str=str.ToUpper();</a:t>
            </a:r>
            <a:r>
              <a:rPr lang="en-US" sz="2800">
                <a:solidFill>
                  <a:srgbClr val="FF0000"/>
                </a:solidFill>
                <a:latin typeface="Consolas"/>
                <a:sym typeface="Wingdings" pitchFamily="2" charset="2"/>
              </a:rPr>
              <a:t> MICROSOFT VISUAL STUDIO 2010</a:t>
            </a:r>
            <a:endParaRPr lang="en-US" sz="2800">
              <a:solidFill>
                <a:prstClr val="black"/>
              </a:solidFill>
            </a:endParaRPr>
          </a:p>
          <a:p>
            <a:pPr marL="0" indent="0">
              <a:buNone/>
            </a:pPr>
            <a:r>
              <a:rPr lang="en-US" sz="2800">
                <a:solidFill>
                  <a:prstClr val="black"/>
                </a:solidFill>
              </a:rPr>
              <a:t>str=str.ToLower();</a:t>
            </a:r>
            <a:r>
              <a:rPr lang="en-US" sz="2800">
                <a:solidFill>
                  <a:srgbClr val="FF0000"/>
                </a:solidFill>
                <a:latin typeface="Consolas"/>
                <a:sym typeface="Wingdings" pitchFamily="2" charset="2"/>
              </a:rPr>
              <a:t> </a:t>
            </a:r>
            <a:r>
              <a:rPr lang="nn-NO" sz="2800">
                <a:solidFill>
                  <a:srgbClr val="A31515"/>
                </a:solidFill>
              </a:rPr>
              <a:t>microsoft visual studio 2010</a:t>
            </a:r>
            <a:endParaRPr lang="en-US" sz="2800">
              <a:solidFill>
                <a:prstClr val="black"/>
              </a:solidFill>
            </a:endParaRPr>
          </a:p>
          <a:p>
            <a:endParaRPr lang="en-US"/>
          </a:p>
        </p:txBody>
      </p:sp>
      <p:sp>
        <p:nvSpPr>
          <p:cNvPr id="3" name="Date Placeholder 2"/>
          <p:cNvSpPr>
            <a:spLocks noGrp="1"/>
          </p:cNvSpPr>
          <p:nvPr>
            <p:ph type="dt" sz="half" idx="10"/>
          </p:nvPr>
        </p:nvSpPr>
        <p:spPr/>
        <p:txBody>
          <a:bodyPr/>
          <a:lstStyle/>
          <a:p>
            <a:pPr>
              <a:defRPr/>
            </a:pPr>
            <a:fld id="{3578A00A-202B-4B9C-AD6D-BD053F049052}" type="datetime1">
              <a:rPr lang="en-US" altLang="en-US" smtClean="0"/>
              <a:t>10/3/2018</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Nền tảng C# cơ bản</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91</a:t>
            </a:fld>
            <a:endParaRPr lang="en-US" altLang="en-US"/>
          </a:p>
        </p:txBody>
      </p:sp>
      <p:sp>
        <p:nvSpPr>
          <p:cNvPr id="6" name="Title 5"/>
          <p:cNvSpPr>
            <a:spLocks noGrp="1"/>
          </p:cNvSpPr>
          <p:nvPr>
            <p:ph type="title"/>
          </p:nvPr>
        </p:nvSpPr>
        <p:spPr/>
        <p:txBody>
          <a:bodyPr/>
          <a:lstStyle/>
          <a:p>
            <a:r>
              <a:rPr lang="en-US" smtClean="0"/>
              <a:t>String Method</a:t>
            </a:r>
            <a:endParaRPr lang="en-US"/>
          </a:p>
        </p:txBody>
      </p:sp>
    </p:spTree>
    <p:extLst>
      <p:ext uri="{BB962C8B-B14F-4D97-AF65-F5344CB8AC3E}">
        <p14:creationId xmlns:p14="http://schemas.microsoft.com/office/powerpoint/2010/main" val="1064726109"/>
      </p:ext>
    </p:extLst>
  </p:cSld>
  <p:clrMapOvr>
    <a:masterClrMapping/>
  </p:clrMapOvr>
  <p:transition spd="slow">
    <p:push dir="u"/>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143000"/>
            <a:ext cx="8686800" cy="4381501"/>
          </a:xfrm>
        </p:spPr>
        <p:txBody>
          <a:bodyPr>
            <a:noAutofit/>
          </a:bodyPr>
          <a:lstStyle/>
          <a:p>
            <a:pPr>
              <a:lnSpc>
                <a:spcPct val="100000"/>
              </a:lnSpc>
              <a:spcBef>
                <a:spcPts val="0"/>
              </a:spcBef>
            </a:pPr>
            <a:r>
              <a:rPr lang="en-US" smtClean="0">
                <a:solidFill>
                  <a:srgbClr val="0000FF"/>
                </a:solidFill>
                <a:latin typeface="+mn-lt"/>
              </a:rPr>
              <a:t>public</a:t>
            </a:r>
            <a:r>
              <a:rPr lang="en-US" smtClean="0">
                <a:solidFill>
                  <a:srgbClr val="000000"/>
                </a:solidFill>
                <a:latin typeface="+mn-lt"/>
              </a:rPr>
              <a:t> </a:t>
            </a:r>
            <a:r>
              <a:rPr lang="en-US">
                <a:solidFill>
                  <a:srgbClr val="0000FF"/>
                </a:solidFill>
                <a:latin typeface="+mn-lt"/>
              </a:rPr>
              <a:t>string</a:t>
            </a:r>
            <a:r>
              <a:rPr lang="en-US">
                <a:solidFill>
                  <a:srgbClr val="000000"/>
                </a:solidFill>
                <a:latin typeface="+mn-lt"/>
              </a:rPr>
              <a:t> Trim</a:t>
            </a:r>
            <a:r>
              <a:rPr lang="en-US" smtClean="0">
                <a:solidFill>
                  <a:srgbClr val="000000"/>
                </a:solidFill>
                <a:latin typeface="+mn-lt"/>
              </a:rPr>
              <a:t>(): Cắt bỏ khoảng trắng thừa trong chuỗi</a:t>
            </a:r>
          </a:p>
          <a:p>
            <a:pPr>
              <a:lnSpc>
                <a:spcPct val="100000"/>
              </a:lnSpc>
              <a:spcBef>
                <a:spcPts val="0"/>
              </a:spcBef>
            </a:pPr>
            <a:r>
              <a:rPr lang="en-US" b="1" smtClean="0">
                <a:solidFill>
                  <a:srgbClr val="000000"/>
                </a:solidFill>
                <a:latin typeface="+mn-lt"/>
              </a:rPr>
              <a:t>Ví dụ</a:t>
            </a:r>
            <a:endParaRPr lang="en-US" b="1">
              <a:solidFill>
                <a:srgbClr val="002060"/>
              </a:solidFill>
              <a:latin typeface="+mn-lt"/>
            </a:endParaRPr>
          </a:p>
          <a:p>
            <a:pPr marL="0" indent="0">
              <a:lnSpc>
                <a:spcPct val="100000"/>
              </a:lnSpc>
              <a:spcBef>
                <a:spcPts val="0"/>
              </a:spcBef>
              <a:buNone/>
            </a:pPr>
            <a:r>
              <a:rPr lang="nn-NO">
                <a:solidFill>
                  <a:srgbClr val="0000FF"/>
                </a:solidFill>
                <a:latin typeface="+mn-lt"/>
              </a:rPr>
              <a:t>string</a:t>
            </a:r>
            <a:r>
              <a:rPr lang="nn-NO">
                <a:solidFill>
                  <a:prstClr val="black"/>
                </a:solidFill>
                <a:latin typeface="+mn-lt"/>
              </a:rPr>
              <a:t> str = </a:t>
            </a:r>
            <a:r>
              <a:rPr lang="nn-NO">
                <a:solidFill>
                  <a:srgbClr val="A31515"/>
                </a:solidFill>
                <a:latin typeface="+mn-lt"/>
              </a:rPr>
              <a:t>"   Microsoft Visual Studio 2010    "</a:t>
            </a:r>
            <a:r>
              <a:rPr lang="nn-NO">
                <a:solidFill>
                  <a:prstClr val="black"/>
                </a:solidFill>
                <a:latin typeface="+mn-lt"/>
              </a:rPr>
              <a:t>;</a:t>
            </a:r>
          </a:p>
          <a:p>
            <a:pPr marL="0" indent="0">
              <a:lnSpc>
                <a:spcPct val="100000"/>
              </a:lnSpc>
              <a:spcBef>
                <a:spcPts val="0"/>
              </a:spcBef>
              <a:buNone/>
            </a:pPr>
            <a:r>
              <a:rPr lang="en-US">
                <a:solidFill>
                  <a:srgbClr val="2B91AF"/>
                </a:solidFill>
                <a:latin typeface="+mn-lt"/>
              </a:rPr>
              <a:t>MessageBox</a:t>
            </a:r>
            <a:r>
              <a:rPr lang="en-US">
                <a:solidFill>
                  <a:prstClr val="black"/>
                </a:solidFill>
                <a:latin typeface="+mn-lt"/>
              </a:rPr>
              <a:t>.Show(str.Length+</a:t>
            </a:r>
            <a:r>
              <a:rPr lang="en-US">
                <a:solidFill>
                  <a:srgbClr val="A31515"/>
                </a:solidFill>
                <a:latin typeface="+mn-lt"/>
              </a:rPr>
              <a:t>""</a:t>
            </a:r>
            <a:r>
              <a:rPr lang="en-US">
                <a:solidFill>
                  <a:prstClr val="black"/>
                </a:solidFill>
                <a:latin typeface="+mn-lt"/>
              </a:rPr>
              <a:t>);</a:t>
            </a:r>
            <a:r>
              <a:rPr lang="en-US">
                <a:solidFill>
                  <a:srgbClr val="FF0000"/>
                </a:solidFill>
                <a:latin typeface="+mn-lt"/>
              </a:rPr>
              <a:t>//</a:t>
            </a:r>
            <a:r>
              <a:rPr lang="en-US">
                <a:solidFill>
                  <a:srgbClr val="FF0000"/>
                </a:solidFill>
                <a:latin typeface="+mn-lt"/>
                <a:sym typeface="Wingdings" pitchFamily="2" charset="2"/>
              </a:rPr>
              <a:t>35</a:t>
            </a:r>
            <a:endParaRPr lang="en-US">
              <a:solidFill>
                <a:srgbClr val="FF0000"/>
              </a:solidFill>
              <a:latin typeface="+mn-lt"/>
            </a:endParaRPr>
          </a:p>
          <a:p>
            <a:pPr marL="0" indent="0">
              <a:lnSpc>
                <a:spcPct val="100000"/>
              </a:lnSpc>
              <a:spcBef>
                <a:spcPts val="0"/>
              </a:spcBef>
              <a:buNone/>
            </a:pPr>
            <a:r>
              <a:rPr lang="en-US">
                <a:solidFill>
                  <a:srgbClr val="2B91AF"/>
                </a:solidFill>
                <a:latin typeface="+mn-lt"/>
              </a:rPr>
              <a:t>MessageBox</a:t>
            </a:r>
            <a:r>
              <a:rPr lang="en-US">
                <a:solidFill>
                  <a:prstClr val="black"/>
                </a:solidFill>
                <a:latin typeface="+mn-lt"/>
              </a:rPr>
              <a:t>.Show(str</a:t>
            </a:r>
            <a:r>
              <a:rPr lang="en-US" smtClean="0">
                <a:solidFill>
                  <a:prstClr val="black"/>
                </a:solidFill>
                <a:latin typeface="+mn-lt"/>
              </a:rPr>
              <a:t>); </a:t>
            </a:r>
            <a:r>
              <a:rPr lang="en-US" smtClean="0">
                <a:solidFill>
                  <a:srgbClr val="FF0000"/>
                </a:solidFill>
                <a:latin typeface="+mn-lt"/>
                <a:sym typeface="Wingdings" pitchFamily="2" charset="2"/>
              </a:rPr>
              <a:t></a:t>
            </a:r>
            <a:r>
              <a:rPr lang="nn-NO">
                <a:solidFill>
                  <a:srgbClr val="A31515"/>
                </a:solidFill>
                <a:latin typeface="+mn-lt"/>
              </a:rPr>
              <a:t>"   Microsoft Visual Studio 2010   "</a:t>
            </a:r>
          </a:p>
          <a:p>
            <a:pPr marL="0" indent="0">
              <a:lnSpc>
                <a:spcPct val="100000"/>
              </a:lnSpc>
              <a:spcBef>
                <a:spcPts val="0"/>
              </a:spcBef>
              <a:buNone/>
            </a:pPr>
            <a:endParaRPr lang="nn-NO" smtClean="0">
              <a:solidFill>
                <a:srgbClr val="0000FF"/>
              </a:solidFill>
              <a:latin typeface="+mn-lt"/>
            </a:endParaRPr>
          </a:p>
          <a:p>
            <a:pPr marL="0" indent="0">
              <a:lnSpc>
                <a:spcPct val="100000"/>
              </a:lnSpc>
              <a:spcBef>
                <a:spcPts val="0"/>
              </a:spcBef>
              <a:buNone/>
            </a:pPr>
            <a:r>
              <a:rPr lang="nn-NO" smtClean="0">
                <a:solidFill>
                  <a:srgbClr val="0000FF"/>
                </a:solidFill>
                <a:latin typeface="+mn-lt"/>
              </a:rPr>
              <a:t>string</a:t>
            </a:r>
            <a:r>
              <a:rPr lang="nn-NO" smtClean="0">
                <a:solidFill>
                  <a:prstClr val="black"/>
                </a:solidFill>
                <a:latin typeface="+mn-lt"/>
              </a:rPr>
              <a:t> </a:t>
            </a:r>
            <a:r>
              <a:rPr lang="nn-NO">
                <a:solidFill>
                  <a:prstClr val="black"/>
                </a:solidFill>
                <a:latin typeface="+mn-lt"/>
              </a:rPr>
              <a:t>str = </a:t>
            </a:r>
            <a:r>
              <a:rPr lang="nn-NO">
                <a:solidFill>
                  <a:srgbClr val="A31515"/>
                </a:solidFill>
                <a:latin typeface="+mn-lt"/>
              </a:rPr>
              <a:t>"   Microsoft Visual Studio 2010    "</a:t>
            </a:r>
            <a:r>
              <a:rPr lang="nn-NO">
                <a:solidFill>
                  <a:prstClr val="black"/>
                </a:solidFill>
                <a:latin typeface="+mn-lt"/>
              </a:rPr>
              <a:t>;</a:t>
            </a:r>
          </a:p>
          <a:p>
            <a:pPr marL="0" indent="0">
              <a:lnSpc>
                <a:spcPct val="100000"/>
              </a:lnSpc>
              <a:spcBef>
                <a:spcPts val="0"/>
              </a:spcBef>
              <a:buNone/>
            </a:pPr>
            <a:r>
              <a:rPr lang="en-US">
                <a:solidFill>
                  <a:srgbClr val="FF0000"/>
                </a:solidFill>
                <a:latin typeface="+mn-lt"/>
              </a:rPr>
              <a:t>str=str.Trim();</a:t>
            </a:r>
          </a:p>
          <a:p>
            <a:pPr marL="0" indent="0">
              <a:lnSpc>
                <a:spcPct val="100000"/>
              </a:lnSpc>
              <a:spcBef>
                <a:spcPts val="0"/>
              </a:spcBef>
              <a:buClrTx/>
              <a:buNone/>
              <a:defRPr/>
            </a:pPr>
            <a:r>
              <a:rPr lang="en-US">
                <a:solidFill>
                  <a:srgbClr val="2B91AF"/>
                </a:solidFill>
                <a:latin typeface="+mn-lt"/>
              </a:rPr>
              <a:t>MessageBox</a:t>
            </a:r>
            <a:r>
              <a:rPr lang="en-US">
                <a:solidFill>
                  <a:prstClr val="black"/>
                </a:solidFill>
                <a:latin typeface="+mn-lt"/>
              </a:rPr>
              <a:t>.Show(str.Length+</a:t>
            </a:r>
            <a:r>
              <a:rPr lang="en-US">
                <a:solidFill>
                  <a:srgbClr val="A31515"/>
                </a:solidFill>
                <a:latin typeface="+mn-lt"/>
              </a:rPr>
              <a:t>""</a:t>
            </a:r>
            <a:r>
              <a:rPr lang="en-US">
                <a:solidFill>
                  <a:prstClr val="black"/>
                </a:solidFill>
                <a:latin typeface="+mn-lt"/>
              </a:rPr>
              <a:t>);</a:t>
            </a:r>
            <a:r>
              <a:rPr lang="en-US">
                <a:solidFill>
                  <a:srgbClr val="FF0000"/>
                </a:solidFill>
                <a:latin typeface="+mn-lt"/>
              </a:rPr>
              <a:t> //</a:t>
            </a:r>
            <a:r>
              <a:rPr lang="en-US">
                <a:solidFill>
                  <a:srgbClr val="FF0000"/>
                </a:solidFill>
                <a:latin typeface="+mn-lt"/>
                <a:sym typeface="Wingdings" pitchFamily="2" charset="2"/>
              </a:rPr>
              <a:t>28</a:t>
            </a:r>
            <a:endParaRPr lang="en-US">
              <a:solidFill>
                <a:srgbClr val="FF0000"/>
              </a:solidFill>
              <a:latin typeface="+mn-lt"/>
            </a:endParaRPr>
          </a:p>
          <a:p>
            <a:pPr marL="0" indent="0">
              <a:lnSpc>
                <a:spcPct val="100000"/>
              </a:lnSpc>
              <a:spcBef>
                <a:spcPts val="0"/>
              </a:spcBef>
              <a:buNone/>
            </a:pPr>
            <a:r>
              <a:rPr lang="en-US">
                <a:solidFill>
                  <a:srgbClr val="2B91AF"/>
                </a:solidFill>
                <a:latin typeface="+mn-lt"/>
              </a:rPr>
              <a:t>MessageBox</a:t>
            </a:r>
            <a:r>
              <a:rPr lang="en-US">
                <a:solidFill>
                  <a:prstClr val="black"/>
                </a:solidFill>
                <a:latin typeface="+mn-lt"/>
              </a:rPr>
              <a:t>.Show(str</a:t>
            </a:r>
            <a:r>
              <a:rPr lang="en-US" smtClean="0">
                <a:solidFill>
                  <a:prstClr val="black"/>
                </a:solidFill>
                <a:latin typeface="+mn-lt"/>
              </a:rPr>
              <a:t>); </a:t>
            </a:r>
            <a:r>
              <a:rPr lang="nn-NO" smtClean="0">
                <a:solidFill>
                  <a:srgbClr val="0000FF"/>
                </a:solidFill>
                <a:latin typeface="+mn-lt"/>
                <a:sym typeface="Wingdings" pitchFamily="2" charset="2"/>
              </a:rPr>
              <a:t></a:t>
            </a:r>
            <a:r>
              <a:rPr lang="nn-NO">
                <a:solidFill>
                  <a:prstClr val="black"/>
                </a:solidFill>
                <a:latin typeface="+mn-lt"/>
              </a:rPr>
              <a:t>str = </a:t>
            </a:r>
            <a:r>
              <a:rPr lang="nn-NO">
                <a:solidFill>
                  <a:srgbClr val="A31515"/>
                </a:solidFill>
                <a:latin typeface="+mn-lt"/>
              </a:rPr>
              <a:t>"Microsoft Visual Studio 2010"</a:t>
            </a:r>
            <a:r>
              <a:rPr lang="nn-NO">
                <a:solidFill>
                  <a:prstClr val="black"/>
                </a:solidFill>
                <a:latin typeface="+mn-lt"/>
              </a:rPr>
              <a:t>;</a:t>
            </a:r>
            <a:endParaRPr lang="en-US">
              <a:solidFill>
                <a:srgbClr val="FF0000"/>
              </a:solidFill>
              <a:latin typeface="+mn-lt"/>
            </a:endParaRPr>
          </a:p>
          <a:p>
            <a:pPr marL="0" indent="0">
              <a:lnSpc>
                <a:spcPct val="100000"/>
              </a:lnSpc>
              <a:spcBef>
                <a:spcPts val="0"/>
              </a:spcBef>
              <a:buNone/>
            </a:pPr>
            <a:endParaRPr lang="en-US">
              <a:latin typeface="+mn-lt"/>
            </a:endParaRPr>
          </a:p>
        </p:txBody>
      </p:sp>
      <p:sp>
        <p:nvSpPr>
          <p:cNvPr id="3" name="Date Placeholder 2"/>
          <p:cNvSpPr>
            <a:spLocks noGrp="1"/>
          </p:cNvSpPr>
          <p:nvPr>
            <p:ph type="dt" sz="half" idx="10"/>
          </p:nvPr>
        </p:nvSpPr>
        <p:spPr/>
        <p:txBody>
          <a:bodyPr/>
          <a:lstStyle/>
          <a:p>
            <a:pPr>
              <a:defRPr/>
            </a:pPr>
            <a:fld id="{98BF68E7-387B-4436-8917-4F13457F4042}" type="datetime1">
              <a:rPr lang="en-US" altLang="en-US" smtClean="0"/>
              <a:t>10/3/2018</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Nền tảng C# cơ bản</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92</a:t>
            </a:fld>
            <a:endParaRPr lang="en-US" altLang="en-US"/>
          </a:p>
        </p:txBody>
      </p:sp>
      <p:sp>
        <p:nvSpPr>
          <p:cNvPr id="6" name="Title 5"/>
          <p:cNvSpPr>
            <a:spLocks noGrp="1"/>
          </p:cNvSpPr>
          <p:nvPr>
            <p:ph type="title"/>
          </p:nvPr>
        </p:nvSpPr>
        <p:spPr/>
        <p:txBody>
          <a:bodyPr/>
          <a:lstStyle/>
          <a:p>
            <a:r>
              <a:rPr lang="en-US" smtClean="0"/>
              <a:t>String Method</a:t>
            </a:r>
            <a:endParaRPr lang="en-US"/>
          </a:p>
        </p:txBody>
      </p:sp>
    </p:spTree>
    <p:extLst>
      <p:ext uri="{BB962C8B-B14F-4D97-AF65-F5344CB8AC3E}">
        <p14:creationId xmlns:p14="http://schemas.microsoft.com/office/powerpoint/2010/main" val="628675259"/>
      </p:ext>
    </p:extLst>
  </p:cSld>
  <p:clrMapOvr>
    <a:masterClrMapping/>
  </p:clrMapOvr>
  <p:transition spd="slow">
    <p:push dir="u"/>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990600"/>
            <a:ext cx="8077200" cy="4381501"/>
          </a:xfrm>
        </p:spPr>
        <p:txBody>
          <a:bodyPr>
            <a:normAutofit fontScale="92500"/>
          </a:bodyPr>
          <a:lstStyle/>
          <a:p>
            <a:r>
              <a:rPr lang="en-US" sz="2800" smtClean="0">
                <a:solidFill>
                  <a:srgbClr val="0000FF"/>
                </a:solidFill>
              </a:rPr>
              <a:t>public</a:t>
            </a:r>
            <a:r>
              <a:rPr lang="en-US" sz="2800" smtClean="0">
                <a:solidFill>
                  <a:srgbClr val="000000"/>
                </a:solidFill>
              </a:rPr>
              <a:t> </a:t>
            </a:r>
            <a:r>
              <a:rPr lang="en-US" sz="2800">
                <a:solidFill>
                  <a:srgbClr val="0000FF"/>
                </a:solidFill>
              </a:rPr>
              <a:t>string</a:t>
            </a:r>
            <a:r>
              <a:rPr lang="en-US" sz="2800">
                <a:solidFill>
                  <a:srgbClr val="000000"/>
                </a:solidFill>
              </a:rPr>
              <a:t> TrimEnd( params </a:t>
            </a:r>
            <a:r>
              <a:rPr lang="en-US" sz="2800">
                <a:solidFill>
                  <a:srgbClr val="0000FF"/>
                </a:solidFill>
              </a:rPr>
              <a:t>char</a:t>
            </a:r>
            <a:r>
              <a:rPr lang="en-US" sz="2800">
                <a:solidFill>
                  <a:srgbClr val="000000"/>
                </a:solidFill>
              </a:rPr>
              <a:t>[] </a:t>
            </a:r>
            <a:r>
              <a:rPr lang="en-US" sz="2800" smtClean="0">
                <a:solidFill>
                  <a:srgbClr val="000000"/>
                </a:solidFill>
              </a:rPr>
              <a:t>trimChars): Cắt bỏ ký tự cuối chuỗi có trong mảng kỳ tự chỉ định</a:t>
            </a:r>
            <a:endParaRPr lang="en-US" sz="2800" b="1">
              <a:solidFill>
                <a:srgbClr val="002060"/>
              </a:solidFill>
            </a:endParaRPr>
          </a:p>
          <a:p>
            <a:r>
              <a:rPr lang="en-US" smtClean="0"/>
              <a:t>Ví dụ</a:t>
            </a:r>
          </a:p>
          <a:p>
            <a:pPr marL="457200" lvl="1" indent="0">
              <a:buNone/>
            </a:pPr>
            <a:r>
              <a:rPr lang="nn-NO" sz="2400">
                <a:solidFill>
                  <a:srgbClr val="0000FF"/>
                </a:solidFill>
              </a:rPr>
              <a:t>string</a:t>
            </a:r>
            <a:r>
              <a:rPr lang="nn-NO" sz="2400">
                <a:solidFill>
                  <a:prstClr val="black"/>
                </a:solidFill>
              </a:rPr>
              <a:t> str = </a:t>
            </a:r>
            <a:r>
              <a:rPr lang="nn-NO" sz="2400">
                <a:solidFill>
                  <a:srgbClr val="A31515"/>
                </a:solidFill>
              </a:rPr>
              <a:t>"Microsoft Visual Studio 2010  #?!   #"</a:t>
            </a:r>
            <a:r>
              <a:rPr lang="nn-NO" sz="2400">
                <a:solidFill>
                  <a:prstClr val="black"/>
                </a:solidFill>
              </a:rPr>
              <a:t>;</a:t>
            </a:r>
          </a:p>
          <a:p>
            <a:pPr marL="457200" lvl="1" indent="0">
              <a:buNone/>
            </a:pPr>
            <a:r>
              <a:rPr lang="en-US" sz="2400" smtClean="0">
                <a:solidFill>
                  <a:prstClr val="black"/>
                </a:solidFill>
              </a:rPr>
              <a:t>str=str.</a:t>
            </a:r>
            <a:r>
              <a:rPr lang="en-US" sz="2400" b="1" smtClean="0">
                <a:solidFill>
                  <a:prstClr val="black"/>
                </a:solidFill>
              </a:rPr>
              <a:t>TrimEnd</a:t>
            </a:r>
            <a:r>
              <a:rPr lang="en-US" sz="2400" smtClean="0">
                <a:solidFill>
                  <a:prstClr val="black"/>
                </a:solidFill>
              </a:rPr>
              <a:t>(</a:t>
            </a:r>
            <a:r>
              <a:rPr lang="en-US" sz="2400" smtClean="0">
                <a:solidFill>
                  <a:srgbClr val="0000FF"/>
                </a:solidFill>
              </a:rPr>
              <a:t>new</a:t>
            </a:r>
            <a:r>
              <a:rPr lang="en-US" sz="2400" smtClean="0">
                <a:solidFill>
                  <a:prstClr val="black"/>
                </a:solidFill>
              </a:rPr>
              <a:t> </a:t>
            </a:r>
            <a:r>
              <a:rPr lang="en-US" sz="2400">
                <a:solidFill>
                  <a:srgbClr val="0000FF"/>
                </a:solidFill>
              </a:rPr>
              <a:t>char</a:t>
            </a:r>
            <a:r>
              <a:rPr lang="en-US" sz="2400">
                <a:solidFill>
                  <a:prstClr val="black"/>
                </a:solidFill>
              </a:rPr>
              <a:t>[] { </a:t>
            </a:r>
            <a:r>
              <a:rPr lang="en-US" sz="2400">
                <a:solidFill>
                  <a:srgbClr val="A31515"/>
                </a:solidFill>
              </a:rPr>
              <a:t>' '</a:t>
            </a:r>
            <a:r>
              <a:rPr lang="en-US" sz="2400">
                <a:solidFill>
                  <a:prstClr val="black"/>
                </a:solidFill>
              </a:rPr>
              <a:t>,</a:t>
            </a:r>
            <a:r>
              <a:rPr lang="en-US" sz="2400">
                <a:solidFill>
                  <a:srgbClr val="A31515"/>
                </a:solidFill>
              </a:rPr>
              <a:t>'?'</a:t>
            </a:r>
            <a:r>
              <a:rPr lang="en-US" sz="2400">
                <a:solidFill>
                  <a:prstClr val="black"/>
                </a:solidFill>
              </a:rPr>
              <a:t>,</a:t>
            </a:r>
            <a:r>
              <a:rPr lang="en-US" sz="2400">
                <a:solidFill>
                  <a:srgbClr val="A31515"/>
                </a:solidFill>
              </a:rPr>
              <a:t>'!'</a:t>
            </a:r>
            <a:r>
              <a:rPr lang="en-US" sz="2400">
                <a:solidFill>
                  <a:prstClr val="black"/>
                </a:solidFill>
              </a:rPr>
              <a:t>,</a:t>
            </a:r>
            <a:r>
              <a:rPr lang="en-US" sz="2400">
                <a:solidFill>
                  <a:srgbClr val="A31515"/>
                </a:solidFill>
              </a:rPr>
              <a:t>'#'</a:t>
            </a:r>
            <a:r>
              <a:rPr lang="en-US" sz="2400">
                <a:solidFill>
                  <a:prstClr val="black"/>
                </a:solidFill>
              </a:rPr>
              <a:t> });</a:t>
            </a:r>
          </a:p>
          <a:p>
            <a:pPr marL="457200" lvl="1" indent="0">
              <a:buNone/>
            </a:pPr>
            <a:r>
              <a:rPr lang="en-US" sz="2400" smtClean="0">
                <a:solidFill>
                  <a:srgbClr val="2B91AF"/>
                </a:solidFill>
              </a:rPr>
              <a:t>MessageBox</a:t>
            </a:r>
            <a:r>
              <a:rPr lang="en-US" sz="2400" smtClean="0">
                <a:solidFill>
                  <a:prstClr val="black"/>
                </a:solidFill>
              </a:rPr>
              <a:t>.Show(str.Length</a:t>
            </a:r>
            <a:r>
              <a:rPr lang="en-US" sz="2400">
                <a:solidFill>
                  <a:prstClr val="black"/>
                </a:solidFill>
              </a:rPr>
              <a:t>+</a:t>
            </a:r>
            <a:r>
              <a:rPr lang="en-US" sz="2400">
                <a:solidFill>
                  <a:srgbClr val="A31515"/>
                </a:solidFill>
              </a:rPr>
              <a:t>""</a:t>
            </a:r>
            <a:r>
              <a:rPr lang="en-US" sz="2400">
                <a:solidFill>
                  <a:prstClr val="black"/>
                </a:solidFill>
              </a:rPr>
              <a:t>);//</a:t>
            </a:r>
            <a:r>
              <a:rPr lang="en-US" sz="2400">
                <a:solidFill>
                  <a:prstClr val="black"/>
                </a:solidFill>
                <a:sym typeface="Wingdings" pitchFamily="2" charset="2"/>
              </a:rPr>
              <a:t></a:t>
            </a:r>
            <a:r>
              <a:rPr lang="en-US" sz="2400">
                <a:solidFill>
                  <a:srgbClr val="FF0000"/>
                </a:solidFill>
                <a:sym typeface="Wingdings" pitchFamily="2" charset="2"/>
              </a:rPr>
              <a:t>28</a:t>
            </a:r>
            <a:endParaRPr lang="en-US" sz="2400">
              <a:solidFill>
                <a:srgbClr val="FF0000"/>
              </a:solidFill>
            </a:endParaRPr>
          </a:p>
          <a:p>
            <a:pPr marL="457200" lvl="1" indent="0">
              <a:buNone/>
            </a:pPr>
            <a:r>
              <a:rPr lang="en-US" sz="2400" smtClean="0">
                <a:solidFill>
                  <a:srgbClr val="2B91AF"/>
                </a:solidFill>
              </a:rPr>
              <a:t>MessageBox</a:t>
            </a:r>
            <a:r>
              <a:rPr lang="en-US" sz="2400" smtClean="0">
                <a:solidFill>
                  <a:prstClr val="black"/>
                </a:solidFill>
              </a:rPr>
              <a:t>.Show(str</a:t>
            </a:r>
            <a:r>
              <a:rPr lang="en-US" sz="2400">
                <a:solidFill>
                  <a:prstClr val="black"/>
                </a:solidFill>
              </a:rPr>
              <a:t>);</a:t>
            </a:r>
          </a:p>
          <a:p>
            <a:pPr marL="457200" lvl="1" indent="0">
              <a:buNone/>
            </a:pPr>
            <a:r>
              <a:rPr lang="en-US" sz="2400">
                <a:solidFill>
                  <a:prstClr val="black"/>
                </a:solidFill>
                <a:sym typeface="Wingdings" pitchFamily="2" charset="2"/>
              </a:rPr>
              <a:t></a:t>
            </a:r>
            <a:r>
              <a:rPr lang="nn-NO" sz="2400">
                <a:solidFill>
                  <a:srgbClr val="A31515"/>
                </a:solidFill>
              </a:rPr>
              <a:t>"Microsoft Visual Studio 2010"</a:t>
            </a:r>
            <a:endParaRPr lang="en-US" sz="2400">
              <a:solidFill>
                <a:prstClr val="black"/>
              </a:solidFill>
            </a:endParaRPr>
          </a:p>
          <a:p>
            <a:endParaRPr lang="en-US"/>
          </a:p>
        </p:txBody>
      </p:sp>
      <p:sp>
        <p:nvSpPr>
          <p:cNvPr id="3" name="Date Placeholder 2"/>
          <p:cNvSpPr>
            <a:spLocks noGrp="1"/>
          </p:cNvSpPr>
          <p:nvPr>
            <p:ph type="dt" sz="half" idx="10"/>
          </p:nvPr>
        </p:nvSpPr>
        <p:spPr/>
        <p:txBody>
          <a:bodyPr/>
          <a:lstStyle/>
          <a:p>
            <a:pPr>
              <a:defRPr/>
            </a:pPr>
            <a:fld id="{892656D0-2FA5-49C5-8143-4C81ABE95398}" type="datetime1">
              <a:rPr lang="en-US" altLang="en-US" smtClean="0"/>
              <a:t>10/3/2018</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Nền tảng C# cơ bản</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93</a:t>
            </a:fld>
            <a:endParaRPr lang="en-US" altLang="en-US"/>
          </a:p>
        </p:txBody>
      </p:sp>
      <p:sp>
        <p:nvSpPr>
          <p:cNvPr id="6" name="Title 5"/>
          <p:cNvSpPr>
            <a:spLocks noGrp="1"/>
          </p:cNvSpPr>
          <p:nvPr>
            <p:ph type="title"/>
          </p:nvPr>
        </p:nvSpPr>
        <p:spPr/>
        <p:txBody>
          <a:bodyPr/>
          <a:lstStyle/>
          <a:p>
            <a:r>
              <a:rPr lang="en-US" smtClean="0"/>
              <a:t>String Method</a:t>
            </a:r>
            <a:endParaRPr lang="en-US"/>
          </a:p>
        </p:txBody>
      </p:sp>
    </p:spTree>
    <p:extLst>
      <p:ext uri="{BB962C8B-B14F-4D97-AF65-F5344CB8AC3E}">
        <p14:creationId xmlns:p14="http://schemas.microsoft.com/office/powerpoint/2010/main" val="2857541142"/>
      </p:ext>
    </p:extLst>
  </p:cSld>
  <p:clrMapOvr>
    <a:masterClrMapping/>
  </p:clrMapOvr>
  <p:transition spd="slow">
    <p:push dir="u"/>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990600"/>
            <a:ext cx="8077200" cy="4381501"/>
          </a:xfrm>
        </p:spPr>
        <p:txBody>
          <a:bodyPr>
            <a:noAutofit/>
          </a:bodyPr>
          <a:lstStyle/>
          <a:p>
            <a:pPr>
              <a:lnSpc>
                <a:spcPct val="100000"/>
              </a:lnSpc>
            </a:pPr>
            <a:r>
              <a:rPr lang="en-US">
                <a:solidFill>
                  <a:srgbClr val="0000FF"/>
                </a:solidFill>
                <a:latin typeface="+mn-lt"/>
              </a:rPr>
              <a:t>public</a:t>
            </a:r>
            <a:r>
              <a:rPr lang="en-US">
                <a:solidFill>
                  <a:srgbClr val="000000"/>
                </a:solidFill>
                <a:latin typeface="+mn-lt"/>
              </a:rPr>
              <a:t> </a:t>
            </a:r>
            <a:r>
              <a:rPr lang="en-US">
                <a:solidFill>
                  <a:srgbClr val="0000FF"/>
                </a:solidFill>
                <a:latin typeface="+mn-lt"/>
              </a:rPr>
              <a:t>string</a:t>
            </a:r>
            <a:r>
              <a:rPr lang="en-US">
                <a:solidFill>
                  <a:srgbClr val="000000"/>
                </a:solidFill>
                <a:latin typeface="+mn-lt"/>
              </a:rPr>
              <a:t> TrimStart( params </a:t>
            </a:r>
            <a:r>
              <a:rPr lang="en-US">
                <a:solidFill>
                  <a:srgbClr val="0000FF"/>
                </a:solidFill>
                <a:latin typeface="+mn-lt"/>
              </a:rPr>
              <a:t>char</a:t>
            </a:r>
            <a:r>
              <a:rPr lang="en-US" smtClean="0">
                <a:solidFill>
                  <a:srgbClr val="000000"/>
                </a:solidFill>
                <a:latin typeface="+mn-lt"/>
              </a:rPr>
              <a:t>[]trimChars </a:t>
            </a:r>
            <a:r>
              <a:rPr lang="en-US">
                <a:solidFill>
                  <a:srgbClr val="000000"/>
                </a:solidFill>
                <a:latin typeface="+mn-lt"/>
              </a:rPr>
              <a:t>)</a:t>
            </a:r>
            <a:endParaRPr lang="en-US" b="1">
              <a:solidFill>
                <a:srgbClr val="002060"/>
              </a:solidFill>
              <a:latin typeface="+mn-lt"/>
            </a:endParaRPr>
          </a:p>
          <a:p>
            <a:pPr marL="0" indent="0">
              <a:lnSpc>
                <a:spcPct val="100000"/>
              </a:lnSpc>
              <a:buNone/>
            </a:pPr>
            <a:r>
              <a:rPr lang="en-US">
                <a:solidFill>
                  <a:srgbClr val="000000"/>
                </a:solidFill>
                <a:latin typeface="+mn-lt"/>
              </a:rPr>
              <a:t>Cắt bỏ ký tự </a:t>
            </a:r>
            <a:r>
              <a:rPr lang="en-US" smtClean="0">
                <a:solidFill>
                  <a:srgbClr val="000000"/>
                </a:solidFill>
                <a:latin typeface="+mn-lt"/>
              </a:rPr>
              <a:t>đầu </a:t>
            </a:r>
            <a:r>
              <a:rPr lang="en-US">
                <a:solidFill>
                  <a:srgbClr val="000000"/>
                </a:solidFill>
                <a:latin typeface="+mn-lt"/>
              </a:rPr>
              <a:t>chuỗi có trong mảng </a:t>
            </a:r>
            <a:r>
              <a:rPr lang="en-US" smtClean="0">
                <a:solidFill>
                  <a:srgbClr val="000000"/>
                </a:solidFill>
                <a:latin typeface="+mn-lt"/>
              </a:rPr>
              <a:t>ký tự chỉ </a:t>
            </a:r>
            <a:r>
              <a:rPr lang="en-US">
                <a:solidFill>
                  <a:srgbClr val="000000"/>
                </a:solidFill>
                <a:latin typeface="+mn-lt"/>
              </a:rPr>
              <a:t>định</a:t>
            </a:r>
            <a:endParaRPr lang="en-US" b="1">
              <a:solidFill>
                <a:srgbClr val="002060"/>
              </a:solidFill>
              <a:latin typeface="+mn-lt"/>
            </a:endParaRPr>
          </a:p>
          <a:p>
            <a:pPr>
              <a:lnSpc>
                <a:spcPct val="100000"/>
              </a:lnSpc>
            </a:pPr>
            <a:r>
              <a:rPr lang="en-US" smtClean="0">
                <a:latin typeface="+mn-lt"/>
              </a:rPr>
              <a:t>Vì dụ</a:t>
            </a:r>
          </a:p>
          <a:p>
            <a:pPr marL="0" indent="0">
              <a:lnSpc>
                <a:spcPct val="100000"/>
              </a:lnSpc>
              <a:buNone/>
            </a:pPr>
            <a:r>
              <a:rPr lang="nn-NO">
                <a:solidFill>
                  <a:srgbClr val="0000FF"/>
                </a:solidFill>
                <a:latin typeface="+mn-lt"/>
              </a:rPr>
              <a:t>string</a:t>
            </a:r>
            <a:r>
              <a:rPr lang="nn-NO">
                <a:solidFill>
                  <a:prstClr val="black"/>
                </a:solidFill>
                <a:latin typeface="+mn-lt"/>
              </a:rPr>
              <a:t> str = </a:t>
            </a:r>
            <a:r>
              <a:rPr lang="nn-NO">
                <a:solidFill>
                  <a:srgbClr val="A31515"/>
                </a:solidFill>
                <a:latin typeface="+mn-lt"/>
              </a:rPr>
              <a:t>" #?!   #Microsoft Visual Studio 2010"</a:t>
            </a:r>
            <a:r>
              <a:rPr lang="nn-NO">
                <a:solidFill>
                  <a:prstClr val="black"/>
                </a:solidFill>
                <a:latin typeface="+mn-lt"/>
              </a:rPr>
              <a:t>;</a:t>
            </a:r>
          </a:p>
          <a:p>
            <a:pPr marL="0" indent="0">
              <a:lnSpc>
                <a:spcPct val="100000"/>
              </a:lnSpc>
              <a:buNone/>
            </a:pPr>
            <a:r>
              <a:rPr lang="en-US" smtClean="0">
                <a:solidFill>
                  <a:prstClr val="black"/>
                </a:solidFill>
                <a:latin typeface="+mn-lt"/>
              </a:rPr>
              <a:t>str=str.</a:t>
            </a:r>
            <a:r>
              <a:rPr lang="en-US" b="1" smtClean="0">
                <a:solidFill>
                  <a:prstClr val="black"/>
                </a:solidFill>
                <a:latin typeface="+mn-lt"/>
              </a:rPr>
              <a:t>TrimStart</a:t>
            </a:r>
            <a:r>
              <a:rPr lang="en-US" smtClean="0">
                <a:solidFill>
                  <a:prstClr val="black"/>
                </a:solidFill>
                <a:latin typeface="+mn-lt"/>
              </a:rPr>
              <a:t>(</a:t>
            </a:r>
            <a:r>
              <a:rPr lang="en-US" smtClean="0">
                <a:solidFill>
                  <a:srgbClr val="0000FF"/>
                </a:solidFill>
                <a:latin typeface="+mn-lt"/>
              </a:rPr>
              <a:t>new</a:t>
            </a:r>
            <a:r>
              <a:rPr lang="en-US" smtClean="0">
                <a:solidFill>
                  <a:prstClr val="black"/>
                </a:solidFill>
                <a:latin typeface="+mn-lt"/>
              </a:rPr>
              <a:t> </a:t>
            </a:r>
            <a:r>
              <a:rPr lang="en-US">
                <a:solidFill>
                  <a:srgbClr val="0000FF"/>
                </a:solidFill>
                <a:latin typeface="+mn-lt"/>
              </a:rPr>
              <a:t>char</a:t>
            </a:r>
            <a:r>
              <a:rPr lang="en-US">
                <a:solidFill>
                  <a:prstClr val="black"/>
                </a:solidFill>
                <a:latin typeface="+mn-lt"/>
              </a:rPr>
              <a:t>[] { </a:t>
            </a:r>
            <a:r>
              <a:rPr lang="en-US">
                <a:solidFill>
                  <a:srgbClr val="A31515"/>
                </a:solidFill>
                <a:latin typeface="+mn-lt"/>
              </a:rPr>
              <a:t>' '</a:t>
            </a:r>
            <a:r>
              <a:rPr lang="en-US">
                <a:solidFill>
                  <a:prstClr val="black"/>
                </a:solidFill>
                <a:latin typeface="+mn-lt"/>
              </a:rPr>
              <a:t>,</a:t>
            </a:r>
            <a:r>
              <a:rPr lang="en-US">
                <a:solidFill>
                  <a:srgbClr val="A31515"/>
                </a:solidFill>
                <a:latin typeface="+mn-lt"/>
              </a:rPr>
              <a:t>'?'</a:t>
            </a:r>
            <a:r>
              <a:rPr lang="en-US">
                <a:solidFill>
                  <a:prstClr val="black"/>
                </a:solidFill>
                <a:latin typeface="+mn-lt"/>
              </a:rPr>
              <a:t>,</a:t>
            </a:r>
            <a:r>
              <a:rPr lang="en-US">
                <a:solidFill>
                  <a:srgbClr val="A31515"/>
                </a:solidFill>
                <a:latin typeface="+mn-lt"/>
              </a:rPr>
              <a:t>'!'</a:t>
            </a:r>
            <a:r>
              <a:rPr lang="en-US">
                <a:solidFill>
                  <a:prstClr val="black"/>
                </a:solidFill>
                <a:latin typeface="+mn-lt"/>
              </a:rPr>
              <a:t>,</a:t>
            </a:r>
            <a:r>
              <a:rPr lang="en-US">
                <a:solidFill>
                  <a:srgbClr val="A31515"/>
                </a:solidFill>
                <a:latin typeface="+mn-lt"/>
              </a:rPr>
              <a:t>'#'</a:t>
            </a:r>
            <a:r>
              <a:rPr lang="en-US">
                <a:solidFill>
                  <a:prstClr val="black"/>
                </a:solidFill>
                <a:latin typeface="+mn-lt"/>
              </a:rPr>
              <a:t> });</a:t>
            </a:r>
          </a:p>
          <a:p>
            <a:pPr marL="0" indent="0">
              <a:lnSpc>
                <a:spcPct val="100000"/>
              </a:lnSpc>
              <a:buNone/>
            </a:pPr>
            <a:r>
              <a:rPr lang="en-US" smtClean="0">
                <a:solidFill>
                  <a:srgbClr val="2B91AF"/>
                </a:solidFill>
                <a:latin typeface="+mn-lt"/>
              </a:rPr>
              <a:t>MessageBox</a:t>
            </a:r>
            <a:r>
              <a:rPr lang="en-US" smtClean="0">
                <a:solidFill>
                  <a:prstClr val="black"/>
                </a:solidFill>
                <a:latin typeface="+mn-lt"/>
              </a:rPr>
              <a:t>.Show(str.Length</a:t>
            </a:r>
            <a:r>
              <a:rPr lang="en-US">
                <a:solidFill>
                  <a:prstClr val="black"/>
                </a:solidFill>
                <a:latin typeface="+mn-lt"/>
              </a:rPr>
              <a:t>+</a:t>
            </a:r>
            <a:r>
              <a:rPr lang="en-US">
                <a:solidFill>
                  <a:srgbClr val="A31515"/>
                </a:solidFill>
                <a:latin typeface="+mn-lt"/>
              </a:rPr>
              <a:t>""</a:t>
            </a:r>
            <a:r>
              <a:rPr lang="en-US">
                <a:solidFill>
                  <a:prstClr val="black"/>
                </a:solidFill>
                <a:latin typeface="+mn-lt"/>
              </a:rPr>
              <a:t>);//</a:t>
            </a:r>
            <a:r>
              <a:rPr lang="en-US">
                <a:solidFill>
                  <a:prstClr val="black"/>
                </a:solidFill>
                <a:latin typeface="+mn-lt"/>
                <a:sym typeface="Wingdings" pitchFamily="2" charset="2"/>
              </a:rPr>
              <a:t></a:t>
            </a:r>
            <a:r>
              <a:rPr lang="en-US">
                <a:solidFill>
                  <a:srgbClr val="FF0000"/>
                </a:solidFill>
                <a:latin typeface="+mn-lt"/>
                <a:sym typeface="Wingdings" pitchFamily="2" charset="2"/>
              </a:rPr>
              <a:t>28</a:t>
            </a:r>
            <a:endParaRPr lang="en-US">
              <a:solidFill>
                <a:srgbClr val="FF0000"/>
              </a:solidFill>
              <a:latin typeface="+mn-lt"/>
            </a:endParaRPr>
          </a:p>
          <a:p>
            <a:pPr marL="0" indent="0">
              <a:lnSpc>
                <a:spcPct val="100000"/>
              </a:lnSpc>
              <a:buNone/>
            </a:pPr>
            <a:r>
              <a:rPr lang="en-US" smtClean="0">
                <a:solidFill>
                  <a:srgbClr val="2B91AF"/>
                </a:solidFill>
                <a:latin typeface="+mn-lt"/>
              </a:rPr>
              <a:t>MessageBox</a:t>
            </a:r>
            <a:r>
              <a:rPr lang="en-US" smtClean="0">
                <a:solidFill>
                  <a:prstClr val="black"/>
                </a:solidFill>
                <a:latin typeface="+mn-lt"/>
              </a:rPr>
              <a:t>.Show(str</a:t>
            </a:r>
            <a:r>
              <a:rPr lang="en-US">
                <a:solidFill>
                  <a:prstClr val="black"/>
                </a:solidFill>
                <a:latin typeface="+mn-lt"/>
              </a:rPr>
              <a:t>);</a:t>
            </a:r>
          </a:p>
          <a:p>
            <a:pPr marL="0" indent="0">
              <a:lnSpc>
                <a:spcPct val="100000"/>
              </a:lnSpc>
              <a:buNone/>
            </a:pPr>
            <a:r>
              <a:rPr lang="en-US">
                <a:solidFill>
                  <a:prstClr val="black"/>
                </a:solidFill>
                <a:latin typeface="+mn-lt"/>
                <a:sym typeface="Wingdings" pitchFamily="2" charset="2"/>
              </a:rPr>
              <a:t></a:t>
            </a:r>
            <a:r>
              <a:rPr lang="nn-NO">
                <a:solidFill>
                  <a:srgbClr val="A31515"/>
                </a:solidFill>
                <a:latin typeface="+mn-lt"/>
              </a:rPr>
              <a:t>"Microsoft Visual Studio 2010"</a:t>
            </a:r>
            <a:endParaRPr lang="en-US">
              <a:latin typeface="+mn-lt"/>
            </a:endParaRPr>
          </a:p>
        </p:txBody>
      </p:sp>
      <p:sp>
        <p:nvSpPr>
          <p:cNvPr id="3" name="Date Placeholder 2"/>
          <p:cNvSpPr>
            <a:spLocks noGrp="1"/>
          </p:cNvSpPr>
          <p:nvPr>
            <p:ph type="dt" sz="half" idx="10"/>
          </p:nvPr>
        </p:nvSpPr>
        <p:spPr/>
        <p:txBody>
          <a:bodyPr/>
          <a:lstStyle/>
          <a:p>
            <a:pPr>
              <a:defRPr/>
            </a:pPr>
            <a:fld id="{88DCC1E3-F28E-4B25-867E-F287F736056E}" type="datetime1">
              <a:rPr lang="en-US" altLang="en-US" smtClean="0"/>
              <a:t>10/3/2018</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Nền tảng C# cơ bản</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94</a:t>
            </a:fld>
            <a:endParaRPr lang="en-US" altLang="en-US"/>
          </a:p>
        </p:txBody>
      </p:sp>
      <p:sp>
        <p:nvSpPr>
          <p:cNvPr id="6" name="Title 5"/>
          <p:cNvSpPr>
            <a:spLocks noGrp="1"/>
          </p:cNvSpPr>
          <p:nvPr>
            <p:ph type="title"/>
          </p:nvPr>
        </p:nvSpPr>
        <p:spPr/>
        <p:txBody>
          <a:bodyPr/>
          <a:lstStyle/>
          <a:p>
            <a:r>
              <a:rPr lang="en-US" smtClean="0"/>
              <a:t>String Method</a:t>
            </a:r>
            <a:endParaRPr lang="en-US"/>
          </a:p>
        </p:txBody>
      </p:sp>
    </p:spTree>
    <p:extLst>
      <p:ext uri="{BB962C8B-B14F-4D97-AF65-F5344CB8AC3E}">
        <p14:creationId xmlns:p14="http://schemas.microsoft.com/office/powerpoint/2010/main" val="2739552091"/>
      </p:ext>
    </p:extLst>
  </p:cSld>
  <p:clrMapOvr>
    <a:masterClrMapping/>
  </p:clrMapOvr>
  <p:transition spd="slow">
    <p:push dir="u"/>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Date Placeholder 2"/>
          <p:cNvSpPr>
            <a:spLocks noGrp="1"/>
          </p:cNvSpPr>
          <p:nvPr>
            <p:ph type="dt" sz="half" idx="10"/>
          </p:nvPr>
        </p:nvSpPr>
        <p:spPr/>
        <p:txBody>
          <a:bodyPr/>
          <a:lstStyle/>
          <a:p>
            <a:pPr>
              <a:defRPr/>
            </a:pPr>
            <a:fld id="{E6AE0C61-9138-4AE3-A8AA-AB9704FEC619}" type="datetime1">
              <a:rPr lang="en-US" altLang="en-US" smtClean="0"/>
              <a:t>10/3/2018</a:t>
            </a:fld>
            <a:endParaRPr lang="en-US" altLang="en-US"/>
          </a:p>
        </p:txBody>
      </p:sp>
      <p:sp>
        <p:nvSpPr>
          <p:cNvPr id="4" name="Footer Placeholder 3"/>
          <p:cNvSpPr>
            <a:spLocks noGrp="1"/>
          </p:cNvSpPr>
          <p:nvPr>
            <p:ph type="ftr" sz="quarter" idx="11"/>
          </p:nvPr>
        </p:nvSpPr>
        <p:spPr/>
        <p:txBody>
          <a:bodyPr/>
          <a:lstStyle/>
          <a:p>
            <a:pPr>
              <a:defRPr/>
            </a:pPr>
            <a:r>
              <a:rPr lang="en-US" smtClean="0"/>
              <a:t>Nền tảng C# cơ bản</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95</a:t>
            </a:fld>
            <a:endParaRPr lang="en-US" altLang="en-US"/>
          </a:p>
        </p:txBody>
      </p:sp>
      <p:sp>
        <p:nvSpPr>
          <p:cNvPr id="6" name="Title 5"/>
          <p:cNvSpPr>
            <a:spLocks noGrp="1"/>
          </p:cNvSpPr>
          <p:nvPr>
            <p:ph type="title"/>
          </p:nvPr>
        </p:nvSpPr>
        <p:spPr/>
        <p:txBody>
          <a:bodyPr/>
          <a:lstStyle/>
          <a:p>
            <a:r>
              <a:rPr lang="en-US" smtClean="0"/>
              <a:t>Bài tập chuỗi</a:t>
            </a:r>
            <a:endParaRPr lang="en-US"/>
          </a:p>
        </p:txBody>
      </p:sp>
    </p:spTree>
    <p:extLst>
      <p:ext uri="{BB962C8B-B14F-4D97-AF65-F5344CB8AC3E}">
        <p14:creationId xmlns:p14="http://schemas.microsoft.com/office/powerpoint/2010/main" val="798286048"/>
      </p:ext>
    </p:extLst>
  </p:cSld>
  <p:clrMapOvr>
    <a:masterClrMapping/>
  </p:clrMapOvr>
  <p:transition spd="slow">
    <p:push dir="u"/>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smtClean="0"/>
              <a:t>Trong quá trình chạy chương trình, để kiểm soát lỗi có thể phát sinh trong quá trình thực chương trình thi bạn có thể sử dụng cấu trúc try… catch.. finally</a:t>
            </a:r>
          </a:p>
          <a:p>
            <a:r>
              <a:rPr lang="en-US" smtClean="0"/>
              <a:t>Lớp xử lý ngoại lệ (Exception)</a:t>
            </a:r>
          </a:p>
          <a:p>
            <a:r>
              <a:rPr lang="en-US" smtClean="0"/>
              <a:t>Cấu trúc xử lý Try ..catch .. Finally</a:t>
            </a:r>
          </a:p>
          <a:p>
            <a:r>
              <a:rPr lang="en-US" smtClean="0"/>
              <a:t>Ném lỗi</a:t>
            </a:r>
          </a:p>
          <a:p>
            <a:r>
              <a:rPr lang="en-US" smtClean="0"/>
              <a:t>Lỗi do người dùng định nghĩa</a:t>
            </a:r>
            <a:endParaRPr lang="en-US"/>
          </a:p>
        </p:txBody>
      </p:sp>
      <p:sp>
        <p:nvSpPr>
          <p:cNvPr id="3" name="Date Placeholder 2"/>
          <p:cNvSpPr>
            <a:spLocks noGrp="1"/>
          </p:cNvSpPr>
          <p:nvPr>
            <p:ph type="dt" sz="half" idx="10"/>
          </p:nvPr>
        </p:nvSpPr>
        <p:spPr/>
        <p:txBody>
          <a:bodyPr/>
          <a:lstStyle/>
          <a:p>
            <a:pPr>
              <a:defRPr/>
            </a:pPr>
            <a:fld id="{3A742D6D-2695-4665-958D-50387CBB2A66}" type="datetime1">
              <a:rPr lang="en-US" altLang="en-US" smtClean="0"/>
              <a:t>10/3/2018</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Nền tảng C# cơ bản</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96</a:t>
            </a:fld>
            <a:endParaRPr lang="en-US" altLang="en-US"/>
          </a:p>
        </p:txBody>
      </p:sp>
      <p:sp>
        <p:nvSpPr>
          <p:cNvPr id="6" name="Title 5"/>
          <p:cNvSpPr>
            <a:spLocks noGrp="1"/>
          </p:cNvSpPr>
          <p:nvPr>
            <p:ph type="title"/>
          </p:nvPr>
        </p:nvSpPr>
        <p:spPr/>
        <p:txBody>
          <a:bodyPr/>
          <a:lstStyle/>
          <a:p>
            <a:r>
              <a:rPr lang="en-US" smtClean="0"/>
              <a:t>Xử lý ngoại lệ và gỡ lỗi</a:t>
            </a:r>
            <a:endParaRPr lang="en-US"/>
          </a:p>
        </p:txBody>
      </p:sp>
    </p:spTree>
    <p:extLst>
      <p:ext uri="{BB962C8B-B14F-4D97-AF65-F5344CB8AC3E}">
        <p14:creationId xmlns:p14="http://schemas.microsoft.com/office/powerpoint/2010/main" val="256509475"/>
      </p:ext>
    </p:extLst>
  </p:cSld>
  <p:clrMapOvr>
    <a:masterClrMapping/>
  </p:clrMapOvr>
  <p:transition spd="slow">
    <p:push dir="u"/>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fld id="{94EF4AD8-52B3-452C-A72D-DF4FAA86744E}" type="datetime1">
              <a:rPr lang="en-US" altLang="en-US" smtClean="0"/>
              <a:t>10/3/2018</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Nền tảng C# cơ bản</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97</a:t>
            </a:fld>
            <a:endParaRPr lang="en-US" altLang="en-US"/>
          </a:p>
        </p:txBody>
      </p:sp>
      <p:sp>
        <p:nvSpPr>
          <p:cNvPr id="6" name="Title 5"/>
          <p:cNvSpPr>
            <a:spLocks noGrp="1"/>
          </p:cNvSpPr>
          <p:nvPr>
            <p:ph type="title"/>
          </p:nvPr>
        </p:nvSpPr>
        <p:spPr/>
        <p:txBody>
          <a:bodyPr>
            <a:normAutofit/>
          </a:bodyPr>
          <a:lstStyle/>
          <a:p>
            <a:r>
              <a:rPr lang="en-US" sz="2800"/>
              <a:t>Xử lý lỗi trong C</a:t>
            </a:r>
            <a:r>
              <a:rPr lang="en-US" sz="2800" smtClean="0"/>
              <a:t>#</a:t>
            </a:r>
            <a:endParaRPr lang="en-US" sz="2800"/>
          </a:p>
        </p:txBody>
      </p:sp>
      <p:pic>
        <p:nvPicPr>
          <p:cNvPr id="1026" name="Picture 2" descr="http://expressmagazine.net/sites/default/files/images/2011/12/06/image_thumb3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685800"/>
            <a:ext cx="8382000" cy="5105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2652271"/>
      </p:ext>
    </p:extLst>
  </p:cSld>
  <p:clrMapOvr>
    <a:masterClrMapping/>
  </p:clrMapOvr>
  <p:transition spd="slow">
    <p:push dir="u"/>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r>
              <a:rPr lang="en-US" sz="2800" smtClean="0">
                <a:latin typeface="+mn-lt"/>
              </a:rPr>
              <a:t>Xử lý các ngoại lệ khi chương trình gặp bất kỳ vấn đề gì khi thực thi chương trình.</a:t>
            </a:r>
          </a:p>
          <a:p>
            <a:r>
              <a:rPr lang="en-US" sz="2800" smtClean="0">
                <a:latin typeface="+mn-lt"/>
              </a:rPr>
              <a:t>Chương trình của bạn có khả năng xử lý các tình huống đặc biệt, gọi là xử lý ngoại lệ (Exception handle)</a:t>
            </a:r>
          </a:p>
          <a:p>
            <a:endParaRPr lang="en-US" sz="2800" smtClean="0">
              <a:latin typeface="+mn-lt"/>
            </a:endParaRPr>
          </a:p>
          <a:p>
            <a:endParaRPr lang="en-US" sz="2800">
              <a:latin typeface="+mn-lt"/>
            </a:endParaRPr>
          </a:p>
        </p:txBody>
      </p:sp>
      <p:sp>
        <p:nvSpPr>
          <p:cNvPr id="3" name="Date Placeholder 2"/>
          <p:cNvSpPr>
            <a:spLocks noGrp="1"/>
          </p:cNvSpPr>
          <p:nvPr>
            <p:ph type="dt" sz="half" idx="10"/>
          </p:nvPr>
        </p:nvSpPr>
        <p:spPr/>
        <p:txBody>
          <a:bodyPr/>
          <a:lstStyle/>
          <a:p>
            <a:pPr>
              <a:defRPr/>
            </a:pPr>
            <a:fld id="{87A8AC50-B2D8-48A3-916C-32296A8CFA80}" type="datetime1">
              <a:rPr lang="en-US" altLang="en-US" smtClean="0"/>
              <a:t>10/3/2018</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Nền tảng C# cơ bản</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98</a:t>
            </a:fld>
            <a:endParaRPr lang="en-US" altLang="en-US"/>
          </a:p>
        </p:txBody>
      </p:sp>
      <p:sp>
        <p:nvSpPr>
          <p:cNvPr id="6" name="Title 5"/>
          <p:cNvSpPr>
            <a:spLocks noGrp="1"/>
          </p:cNvSpPr>
          <p:nvPr>
            <p:ph type="title"/>
          </p:nvPr>
        </p:nvSpPr>
        <p:spPr/>
        <p:txBody>
          <a:bodyPr>
            <a:normAutofit/>
          </a:bodyPr>
          <a:lstStyle/>
          <a:p>
            <a:r>
              <a:rPr lang="en-US" sz="3200"/>
              <a:t>Xử lý lỗi trong C</a:t>
            </a:r>
            <a:r>
              <a:rPr lang="en-US" sz="3200" smtClean="0"/>
              <a:t>#</a:t>
            </a:r>
            <a:endParaRPr lang="en-US" sz="3200"/>
          </a:p>
        </p:txBody>
      </p:sp>
    </p:spTree>
    <p:extLst>
      <p:ext uri="{BB962C8B-B14F-4D97-AF65-F5344CB8AC3E}">
        <p14:creationId xmlns:p14="http://schemas.microsoft.com/office/powerpoint/2010/main" val="4283109209"/>
      </p:ext>
    </p:extLst>
  </p:cSld>
  <p:clrMapOvr>
    <a:masterClrMapping/>
  </p:clrMapOvr>
  <p:transition spd="slow">
    <p:push dir="u"/>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10000"/>
          </a:bodyPr>
          <a:lstStyle/>
          <a:p>
            <a:r>
              <a:rPr lang="en-US" sz="2400"/>
              <a:t>Câu lệnh </a:t>
            </a:r>
            <a:r>
              <a:rPr lang="en-US" sz="2400" b="1">
                <a:solidFill>
                  <a:srgbClr val="FF0000"/>
                </a:solidFill>
              </a:rPr>
              <a:t>throw</a:t>
            </a:r>
            <a:r>
              <a:rPr lang="en-US" sz="2400"/>
              <a:t>: ném một Exception khi có vấn đề xuất hiện.</a:t>
            </a:r>
          </a:p>
          <a:p>
            <a:r>
              <a:rPr lang="en-US" sz="2400">
                <a:solidFill>
                  <a:srgbClr val="FF0000"/>
                </a:solidFill>
              </a:rPr>
              <a:t>try</a:t>
            </a:r>
            <a:r>
              <a:rPr lang="en-US" sz="2400"/>
              <a:t>: một khối try nhận diện một khối lệnh mà ở đó các exception cụ thể được kích hoạt. Nó được theo sau là một hoặc nhiều catch</a:t>
            </a:r>
          </a:p>
          <a:p>
            <a:pPr algn="just"/>
            <a:r>
              <a:rPr lang="vi-VN" sz="2400" b="1">
                <a:solidFill>
                  <a:srgbClr val="FF0000"/>
                </a:solidFill>
              </a:rPr>
              <a:t>catch</a:t>
            </a:r>
            <a:r>
              <a:rPr lang="vi-VN" sz="2400"/>
              <a:t>: Một chương trình bắt một Exception với một Exception Handler tại vị trí trong một chương trình nơi bạn muốn xử lý vấn đề đó. Từ khóa </a:t>
            </a:r>
            <a:r>
              <a:rPr lang="vi-VN" sz="2400" b="1"/>
              <a:t>catch</a:t>
            </a:r>
            <a:r>
              <a:rPr lang="vi-VN" sz="2400"/>
              <a:t> trong C# chỉ dẫn việc bắt một excepti</a:t>
            </a:r>
            <a:r>
              <a:rPr lang="en-US" sz="2400"/>
              <a:t>on</a:t>
            </a:r>
          </a:p>
          <a:p>
            <a:pPr algn="just"/>
            <a:r>
              <a:rPr lang="vi-VN" sz="2400" b="1">
                <a:solidFill>
                  <a:srgbClr val="FF0000"/>
                </a:solidFill>
              </a:rPr>
              <a:t>finally</a:t>
            </a:r>
            <a:r>
              <a:rPr lang="vi-VN" sz="2400">
                <a:solidFill>
                  <a:srgbClr val="FF0000"/>
                </a:solidFill>
              </a:rPr>
              <a:t>: </a:t>
            </a:r>
            <a:r>
              <a:rPr lang="vi-VN" sz="2400"/>
              <a:t>Một khối finally được sử dụng để thực thi một tập hợp lệnh đã cho, dù có hay không một exception đươc ném hoặc không được ném. Ví dụ, nếu bạn mở một file, nó phải được đóng, nếu không sẽ có một exception được tạo </a:t>
            </a:r>
            <a:r>
              <a:rPr lang="vi-VN" sz="2400" smtClean="0"/>
              <a:t>ra.</a:t>
            </a:r>
            <a:endParaRPr lang="en-US" sz="2400"/>
          </a:p>
          <a:p>
            <a:endParaRPr lang="en-US"/>
          </a:p>
        </p:txBody>
      </p:sp>
      <p:sp>
        <p:nvSpPr>
          <p:cNvPr id="3" name="Date Placeholder 2"/>
          <p:cNvSpPr>
            <a:spLocks noGrp="1"/>
          </p:cNvSpPr>
          <p:nvPr>
            <p:ph type="dt" sz="half" idx="10"/>
          </p:nvPr>
        </p:nvSpPr>
        <p:spPr/>
        <p:txBody>
          <a:bodyPr/>
          <a:lstStyle/>
          <a:p>
            <a:pPr>
              <a:defRPr/>
            </a:pPr>
            <a:fld id="{D56B6991-C65E-4CFB-8615-AFEF4470F8B0}" type="datetime1">
              <a:rPr lang="en-US" altLang="en-US" smtClean="0"/>
              <a:t>10/3/2018</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Nền tảng C# cơ bản</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99</a:t>
            </a:fld>
            <a:endParaRPr lang="en-US" altLang="en-US"/>
          </a:p>
        </p:txBody>
      </p:sp>
      <p:sp>
        <p:nvSpPr>
          <p:cNvPr id="6" name="Title 5"/>
          <p:cNvSpPr>
            <a:spLocks noGrp="1"/>
          </p:cNvSpPr>
          <p:nvPr>
            <p:ph type="title"/>
          </p:nvPr>
        </p:nvSpPr>
        <p:spPr/>
        <p:txBody>
          <a:bodyPr/>
          <a:lstStyle/>
          <a:p>
            <a:r>
              <a:rPr lang="en-US" smtClean="0"/>
              <a:t>Exception Handle</a:t>
            </a:r>
            <a:endParaRPr lang="en-US"/>
          </a:p>
        </p:txBody>
      </p:sp>
    </p:spTree>
    <p:extLst>
      <p:ext uri="{BB962C8B-B14F-4D97-AF65-F5344CB8AC3E}">
        <p14:creationId xmlns:p14="http://schemas.microsoft.com/office/powerpoint/2010/main" val="4073105641"/>
      </p:ext>
    </p:extLst>
  </p:cSld>
  <p:clrMapOvr>
    <a:masterClrMapping/>
  </p:clrMapOvr>
  <p:transition spd="slow">
    <p:push dir="u"/>
  </p:transition>
</p:sld>
</file>

<file path=ppt/theme/theme1.xml><?xml version="1.0" encoding="utf-8"?>
<a:theme xmlns:a="http://schemas.openxmlformats.org/drawingml/2006/main" name="Mau">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Mau</Template>
  <TotalTime>6174</TotalTime>
  <Words>6130</Words>
  <Application>Microsoft Office PowerPoint</Application>
  <PresentationFormat>On-screen Show (4:3)</PresentationFormat>
  <Paragraphs>1334</Paragraphs>
  <Slides>110</Slides>
  <Notes>4</Notes>
  <HiddenSlides>0</HiddenSlides>
  <MMClips>0</MMClips>
  <ScaleCrop>false</ScaleCrop>
  <HeadingPairs>
    <vt:vector size="4" baseType="variant">
      <vt:variant>
        <vt:lpstr>Theme</vt:lpstr>
      </vt:variant>
      <vt:variant>
        <vt:i4>1</vt:i4>
      </vt:variant>
      <vt:variant>
        <vt:lpstr>Slide Titles</vt:lpstr>
      </vt:variant>
      <vt:variant>
        <vt:i4>110</vt:i4>
      </vt:variant>
    </vt:vector>
  </HeadingPairs>
  <TitlesOfParts>
    <vt:vector size="111" baseType="lpstr">
      <vt:lpstr>Mau</vt:lpstr>
      <vt:lpstr>Chương 2: Nền tảng C# cơ bản</vt:lpstr>
      <vt:lpstr>MỤC TIÊU</vt:lpstr>
      <vt:lpstr>Kiểu dữ liệu trong C#</vt:lpstr>
      <vt:lpstr>Kiểu dữ liệu giá trị</vt:lpstr>
      <vt:lpstr>Kiểu dữ liệu tham chiếu</vt:lpstr>
      <vt:lpstr>Khai báo và khởi tạo biến kiểu giá trị</vt:lpstr>
      <vt:lpstr>Ép kiểu</vt:lpstr>
      <vt:lpstr>Sử dụng phương thức để ép kiểu</vt:lpstr>
      <vt:lpstr>Các kiểu toán tử</vt:lpstr>
      <vt:lpstr>Cách chuyển chuỗi số sang số</vt:lpstr>
      <vt:lpstr>BiếnTăng và giảm</vt:lpstr>
      <vt:lpstr>Cấu trúc lựa chọn if</vt:lpstr>
      <vt:lpstr>Cấu trúc lựa chọn if -else</vt:lpstr>
      <vt:lpstr>Cấu trúc nhiều lựa chọn switch</vt:lpstr>
      <vt:lpstr>Bài tập cấu trúc rẽ nhánh</vt:lpstr>
      <vt:lpstr>Cấu trúc lặp for</vt:lpstr>
      <vt:lpstr>Cấu trúc for</vt:lpstr>
      <vt:lpstr>Cấu trúc foreach</vt:lpstr>
      <vt:lpstr>Cấu trúc lặp while</vt:lpstr>
      <vt:lpstr>Ví dụ While</vt:lpstr>
      <vt:lpstr>Cấu trúc lặp do - while</vt:lpstr>
      <vt:lpstr>Ví dụ do-while</vt:lpstr>
      <vt:lpstr>Câu lệnh break và continue</vt:lpstr>
      <vt:lpstr>Bài tập cấu trúc lặp</vt:lpstr>
      <vt:lpstr>Kiểu dữ liệu mảng  - Array</vt:lpstr>
      <vt:lpstr>Mảng một chiều</vt:lpstr>
      <vt:lpstr>Khai báo và tạo mảng</vt:lpstr>
      <vt:lpstr>Thuộc tính và phương thức</vt:lpstr>
      <vt:lpstr>Mảng hai chiều</vt:lpstr>
      <vt:lpstr>PowerPoint Presentation</vt:lpstr>
      <vt:lpstr>Array class</vt:lpstr>
      <vt:lpstr>Một số Method của Array</vt:lpstr>
      <vt:lpstr>In giá trị của mỗi phần tử</vt:lpstr>
      <vt:lpstr>PowerPoint Presentation</vt:lpstr>
      <vt:lpstr>Tìm kiếm</vt:lpstr>
      <vt:lpstr>Sắp xếp</vt:lpstr>
      <vt:lpstr>ArrayList Class</vt:lpstr>
      <vt:lpstr>Constructor</vt:lpstr>
      <vt:lpstr>Constructor</vt:lpstr>
      <vt:lpstr>Method</vt:lpstr>
      <vt:lpstr>Method</vt:lpstr>
      <vt:lpstr>Method</vt:lpstr>
      <vt:lpstr>Method</vt:lpstr>
      <vt:lpstr>Method</vt:lpstr>
      <vt:lpstr>Method</vt:lpstr>
      <vt:lpstr>Method</vt:lpstr>
      <vt:lpstr>Method</vt:lpstr>
      <vt:lpstr>Method</vt:lpstr>
      <vt:lpstr>Method</vt:lpstr>
      <vt:lpstr>Method</vt:lpstr>
      <vt:lpstr>Method</vt:lpstr>
      <vt:lpstr>Method</vt:lpstr>
      <vt:lpstr>Method</vt:lpstr>
      <vt:lpstr>Properties </vt:lpstr>
      <vt:lpstr>Properties</vt:lpstr>
      <vt:lpstr>Dictionary class</vt:lpstr>
      <vt:lpstr>Dictionary class</vt:lpstr>
      <vt:lpstr>Constructor</vt:lpstr>
      <vt:lpstr>Method</vt:lpstr>
      <vt:lpstr>Sử dụng Index để lấy giá trị</vt:lpstr>
      <vt:lpstr>Method</vt:lpstr>
      <vt:lpstr>Method</vt:lpstr>
      <vt:lpstr>Method</vt:lpstr>
      <vt:lpstr>Properties</vt:lpstr>
      <vt:lpstr>Properties</vt:lpstr>
      <vt:lpstr>Bài tập về mảng/ arrayList</vt:lpstr>
      <vt:lpstr>String class</vt:lpstr>
      <vt:lpstr>String Properties</vt:lpstr>
      <vt:lpstr>String method</vt:lpstr>
      <vt:lpstr>Ví dụ</vt:lpstr>
      <vt:lpstr>String Method</vt:lpstr>
      <vt:lpstr>String Method</vt:lpstr>
      <vt:lpstr>String Method</vt:lpstr>
      <vt:lpstr>String Method</vt:lpstr>
      <vt:lpstr>String Method</vt:lpstr>
      <vt:lpstr>String Method</vt:lpstr>
      <vt:lpstr>String Method</vt:lpstr>
      <vt:lpstr>String Method</vt:lpstr>
      <vt:lpstr>String Method</vt:lpstr>
      <vt:lpstr>String Method</vt:lpstr>
      <vt:lpstr>String Method</vt:lpstr>
      <vt:lpstr>String Method</vt:lpstr>
      <vt:lpstr>String Method</vt:lpstr>
      <vt:lpstr>String Method</vt:lpstr>
      <vt:lpstr>String Method</vt:lpstr>
      <vt:lpstr>String Method</vt:lpstr>
      <vt:lpstr>String Method</vt:lpstr>
      <vt:lpstr>String Method</vt:lpstr>
      <vt:lpstr>String Method</vt:lpstr>
      <vt:lpstr>String Method</vt:lpstr>
      <vt:lpstr>String Method</vt:lpstr>
      <vt:lpstr>String Method</vt:lpstr>
      <vt:lpstr>String Method</vt:lpstr>
      <vt:lpstr>String Method</vt:lpstr>
      <vt:lpstr>Bài tập chuỗi</vt:lpstr>
      <vt:lpstr>Xử lý ngoại lệ và gỡ lỗi</vt:lpstr>
      <vt:lpstr>Xử lý lỗi trong C#</vt:lpstr>
      <vt:lpstr>Xử lý lỗi trong C#</vt:lpstr>
      <vt:lpstr>Exception Handle</vt:lpstr>
      <vt:lpstr>Cú pháp chung</vt:lpstr>
      <vt:lpstr>Exception handle</vt:lpstr>
      <vt:lpstr>Ví dụ Demo</vt:lpstr>
      <vt:lpstr>Ví dụ Demo</vt:lpstr>
      <vt:lpstr>Đọc và ghi tập tin</vt:lpstr>
      <vt:lpstr>Đọc tập tin sử dụng FileClass</vt:lpstr>
      <vt:lpstr>Ví dụ đọc dữ liệu từ tập tin</vt:lpstr>
      <vt:lpstr>Ví dụ đọc dữ liệu từ tập tin</vt:lpstr>
      <vt:lpstr>Ghi dữ liệu File </vt:lpstr>
      <vt:lpstr>Ví dụ ghi file</vt:lpstr>
      <vt:lpstr>Bài tập đọc ghi tập tin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LeTho</dc:creator>
  <cp:lastModifiedBy>admin</cp:lastModifiedBy>
  <cp:revision>220</cp:revision>
  <dcterms:created xsi:type="dcterms:W3CDTF">2017-06-30T08:49:52Z</dcterms:created>
  <dcterms:modified xsi:type="dcterms:W3CDTF">2018-10-03T04:25:43Z</dcterms:modified>
</cp:coreProperties>
</file>