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3" r:id="rId14"/>
    <p:sldId id="271"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ambria Math" panose="02040503050406030204" pitchFamily="18" charset="0"/>
      <p:regular r:id="rId21"/>
    </p:embeddedFont>
    <p:embeddedFont>
      <p:font typeface="Childos Arabic SemiBold" panose="020B0604020202020204" charset="-78"/>
      <p:regular r:id="rId22"/>
    </p:embeddedFont>
    <p:embeddedFont>
      <p:font typeface="Faustina Regular" panose="020B0604020202020204" charset="0"/>
      <p:regular r:id="rId23"/>
    </p:embeddedFont>
    <p:embeddedFont>
      <p:font typeface="Josefin Sans Bold" pitchFamily="2" charset="0"/>
      <p:boldItalic r:id="rId24"/>
    </p:embeddedFont>
    <p:embeddedFont>
      <p:font typeface="Josefin Sans Regular" panose="020B0604020202020204" charset="0"/>
      <p:regular r:id="rId25"/>
    </p:embeddedFont>
    <p:embeddedFont>
      <p:font typeface="Josefin Sans Regular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226" autoAdjust="0"/>
  </p:normalViewPr>
  <p:slideViewPr>
    <p:cSldViewPr>
      <p:cViewPr varScale="1">
        <p:scale>
          <a:sx n="55" d="100"/>
          <a:sy n="55" d="100"/>
        </p:scale>
        <p:origin x="65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4.128"/>
    </inkml:context>
    <inkml:brush xml:id="br0">
      <inkml:brushProperty name="width" value="0.05" units="cm"/>
      <inkml:brushProperty name="height" value="0.05" units="cm"/>
      <inkml:brushProperty name="color" value="#E71224"/>
    </inkml:brush>
  </inkml:definitions>
  <inkml:trace contextRef="#ctx0" brushRef="#br0">0 1 24575,'13'0'0,"0"1"0,0 1 0,0 0 0,0 1 0,-1 1 0,0-1 0,1 2 0,21 11 0,3 5 0,48 36 0,-22-13 0,71 60 0,-120-94 0,-1 1 0,20 19 0,13 11 0,-23-23 0,46 32 0,-56-40 0,0 0 0,0 1 0,-1 1 0,-1 0 0,20 27 0,10 10 0,-9-17 0,-15-14 0,0 0 0,29 40 0,-37-46 22,0-1-1,1 0 0,0 0 1,1-1-1,23 17 0,-17-14-767,26 26-1,-27-21-6079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5.052"/>
    </inkml:context>
    <inkml:brush xml:id="br0">
      <inkml:brushProperty name="width" value="0.05" units="cm"/>
      <inkml:brushProperty name="height" value="0.05" units="cm"/>
      <inkml:brushProperty name="color" value="#E71224"/>
    </inkml:brush>
  </inkml:definitions>
  <inkml:trace contextRef="#ctx0" brushRef="#br0">1058 0 24575,'-4'0'0,"-1"1"0,1 0 0,0-1 0,0 2 0,-1-1 0,1 0 0,0 1 0,0-1 0,1 1 0,-1 0 0,0 1 0,-4 2 0,-41 40 0,16-15 0,12-14 0,1 1 0,0 1 0,1 1 0,1 1 0,-25 34 0,33-40 0,-1 0 0,-1-1 0,-20 18 0,-18 20 0,-102 114 0,119-124 0,26-31 0,0-1 0,0 0 0,-11 10 0,-8 6 0,-38 50 0,10-11 0,-71 62 85,-29 32-1535,138-139-5376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6.451"/>
    </inkml:context>
    <inkml:brush xml:id="br0">
      <inkml:brushProperty name="width" value="0.05" units="cm"/>
      <inkml:brushProperty name="height" value="0.05" units="cm"/>
      <inkml:brushProperty name="color" value="#E71224"/>
    </inkml:brush>
  </inkml:definitions>
  <inkml:trace contextRef="#ctx0" brushRef="#br0">84 1 24575,'0'34'0,"1"-5"0,-2 1 0,0-1 0,-2 1 0,-9 38 0,3-23 0,2 1 0,2 0 0,2 0 0,5 74 0,-5 72 0,0-171 0,-1 0 0,-7 22 0,5-21 0,-6 35 0,5 45 0,8 127 0,1-87 0,-2-25-1365,0-83-5461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05T15:16:49.267"/>
    </inkml:context>
    <inkml:brush xml:id="br0">
      <inkml:brushProperty name="width" value="0.05" units="cm"/>
      <inkml:brushProperty name="height" value="0.05" units="cm"/>
      <inkml:brushProperty name="color" value="#E71224"/>
    </inkml:brush>
  </inkml:definitions>
  <inkml:trace contextRef="#ctx0" brushRef="#br0">0 0 24575,'1153'0'0,"-1130"2"-289,-1 0 0,0 1 1,42 13-1,-61-15 79,24 6-6616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10.07.2023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Theo truyền thống, việc phát triển các hệ thống máy học liên quan đến việc thu thập một lượng lớn dữ liệu và đào tạo các thuật toán ML trên lượng lớn dữ liệu đó để tạo ra kết quả.</a:t>
            </a:r>
          </a:p>
          <a:p>
            <a:r>
              <a:rPr lang="en-US"/>
              <a:t>+ Đào tạo một mô hình ML cho việc phân loại các đối tượng, ta cần phải một lượng lớn dữ liệu huấn luyện. </a:t>
            </a:r>
          </a:p>
          <a:p>
            <a:r>
              <a:rPr lang="en-US"/>
              <a:t>+ Tuy nhiên, việc thu thập, dán nhãn và xác thực dữ liệu lớn rất tốn kém. Có nhiều trường hợp không có quyền truy cập vào bộ dữ liệu lớn và  chúng ta phải dựa vào một vài mẫu để đưa ra kết quả. Hay sẽ thật khó chịu nếu smartphone cần phải có hàng nghìn bức ảnh của người dùng để nhận diện và mở khóa.</a:t>
            </a:r>
          </a:p>
          <a:p>
            <a:r>
              <a:rPr lang="en-US"/>
              <a:t>+ ML truyền thống, có hiệu suất phụ thuộc nhiều vào tập dữ liệu lớn, không thể hoạt động tốt trong cài đặt này với ít mẫu. Cuối cùng, FSL xuất hiện và cung cấp một cách đầy hứa hẹn để xử lý tình huống khan hiếm dữ liệu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 FSL </a:t>
            </a:r>
            <a:r>
              <a:rPr lang="en-US" dirty="0" err="1"/>
              <a:t>là</a:t>
            </a:r>
            <a:r>
              <a:rPr lang="en-US" dirty="0"/>
              <a:t> </a:t>
            </a:r>
            <a:r>
              <a:rPr lang="en-US" dirty="0" err="1"/>
              <a:t>một</a:t>
            </a:r>
            <a:r>
              <a:rPr lang="en-US" dirty="0"/>
              <a:t> </a:t>
            </a:r>
            <a:r>
              <a:rPr lang="en-US" dirty="0" err="1"/>
              <a:t>lĩnh</a:t>
            </a:r>
            <a:r>
              <a:rPr lang="en-US" dirty="0"/>
              <a:t> </a:t>
            </a:r>
            <a:r>
              <a:rPr lang="en-US" dirty="0" err="1"/>
              <a:t>vực</a:t>
            </a:r>
            <a:r>
              <a:rPr lang="en-US" dirty="0"/>
              <a:t> </a:t>
            </a:r>
            <a:r>
              <a:rPr lang="en-US" dirty="0" err="1"/>
              <a:t>phụ</a:t>
            </a:r>
            <a:r>
              <a:rPr lang="en-US" dirty="0"/>
              <a:t> </a:t>
            </a:r>
            <a:r>
              <a:rPr lang="en-US" dirty="0" err="1"/>
              <a:t>của</a:t>
            </a:r>
            <a:r>
              <a:rPr lang="en-US" dirty="0"/>
              <a:t> </a:t>
            </a:r>
            <a:r>
              <a:rPr lang="en-US" dirty="0" err="1"/>
              <a:t>học</a:t>
            </a:r>
            <a:r>
              <a:rPr lang="en-US" dirty="0"/>
              <a:t> </a:t>
            </a:r>
            <a:r>
              <a:rPr lang="en-US" dirty="0" err="1"/>
              <a:t>máy</a:t>
            </a:r>
            <a:r>
              <a:rPr lang="en-US" dirty="0"/>
              <a:t>. </a:t>
            </a:r>
            <a:r>
              <a:rPr lang="en-US" dirty="0" err="1"/>
              <a:t>Đó</a:t>
            </a:r>
            <a:r>
              <a:rPr lang="en-US" dirty="0"/>
              <a:t> </a:t>
            </a:r>
            <a:r>
              <a:rPr lang="en-US" dirty="0" err="1"/>
              <a:t>là</a:t>
            </a:r>
            <a:r>
              <a:rPr lang="en-US" dirty="0"/>
              <a:t> </a:t>
            </a:r>
            <a:r>
              <a:rPr lang="en-US" dirty="0" err="1"/>
              <a:t>về</a:t>
            </a:r>
            <a:r>
              <a:rPr lang="en-US" dirty="0"/>
              <a:t> </a:t>
            </a:r>
            <a:r>
              <a:rPr lang="en-US" dirty="0" err="1"/>
              <a:t>việc</a:t>
            </a:r>
            <a:r>
              <a:rPr lang="en-US" dirty="0"/>
              <a:t> </a:t>
            </a:r>
            <a:r>
              <a:rPr lang="en-US" dirty="0" err="1"/>
              <a:t>phân</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mới</a:t>
            </a:r>
            <a:r>
              <a:rPr lang="en-US" dirty="0"/>
              <a:t> </a:t>
            </a:r>
            <a:r>
              <a:rPr lang="en-US" dirty="0" err="1"/>
              <a:t>khi</a:t>
            </a:r>
            <a:r>
              <a:rPr lang="en-US" dirty="0"/>
              <a:t> </a:t>
            </a:r>
            <a:r>
              <a:rPr lang="en-US" dirty="0" err="1"/>
              <a:t>chúng</a:t>
            </a:r>
            <a:r>
              <a:rPr lang="en-US" dirty="0"/>
              <a:t> ta </a:t>
            </a:r>
            <a:r>
              <a:rPr lang="en-US" dirty="0" err="1"/>
              <a:t>chỉ</a:t>
            </a:r>
            <a:r>
              <a:rPr lang="en-US" dirty="0"/>
              <a:t> </a:t>
            </a:r>
            <a:r>
              <a:rPr lang="en-US" dirty="0" err="1"/>
              <a:t>có</a:t>
            </a:r>
            <a:r>
              <a:rPr lang="en-US" dirty="0"/>
              <a:t> </a:t>
            </a:r>
            <a:r>
              <a:rPr lang="en-US" dirty="0" err="1"/>
              <a:t>một</a:t>
            </a:r>
            <a:r>
              <a:rPr lang="en-US" dirty="0"/>
              <a:t> </a:t>
            </a:r>
            <a:r>
              <a:rPr lang="en-US" dirty="0" err="1"/>
              <a:t>vài</a:t>
            </a:r>
            <a:r>
              <a:rPr lang="en-US" dirty="0"/>
              <a:t> </a:t>
            </a:r>
            <a:r>
              <a:rPr lang="en-US" dirty="0" err="1"/>
              <a:t>mẫu</a:t>
            </a:r>
            <a:r>
              <a:rPr lang="en-US" dirty="0"/>
              <a:t> </a:t>
            </a:r>
            <a:r>
              <a:rPr lang="en-US" dirty="0" err="1"/>
              <a:t>đào</a:t>
            </a:r>
            <a:r>
              <a:rPr lang="en-US" dirty="0"/>
              <a:t> </a:t>
            </a:r>
            <a:r>
              <a:rPr lang="en-US" dirty="0" err="1"/>
              <a:t>tạo</a:t>
            </a:r>
            <a:r>
              <a:rPr lang="en-US" dirty="0"/>
              <a:t> </a:t>
            </a:r>
            <a:r>
              <a:rPr lang="en-US" dirty="0" err="1"/>
              <a:t>với</a:t>
            </a:r>
            <a:r>
              <a:rPr lang="en-US" dirty="0"/>
              <a:t> </a:t>
            </a:r>
            <a:r>
              <a:rPr lang="en-US" dirty="0" err="1"/>
              <a:t>thông</a:t>
            </a:r>
            <a:r>
              <a:rPr lang="en-US" dirty="0"/>
              <a:t> tin </a:t>
            </a:r>
            <a:r>
              <a:rPr lang="en-US" dirty="0" err="1"/>
              <a:t>được</a:t>
            </a:r>
            <a:r>
              <a:rPr lang="en-US" dirty="0"/>
              <a:t> </a:t>
            </a:r>
            <a:r>
              <a:rPr lang="en-US" dirty="0" err="1"/>
              <a:t>quan</a:t>
            </a:r>
            <a:r>
              <a:rPr lang="en-US" dirty="0"/>
              <a:t> </a:t>
            </a:r>
            <a:r>
              <a:rPr lang="en-US" dirty="0" err="1"/>
              <a:t>sát</a:t>
            </a:r>
            <a:r>
              <a:rPr lang="en-US" dirty="0"/>
              <a:t>. </a:t>
            </a:r>
            <a:r>
              <a:rPr lang="en-US" dirty="0" err="1"/>
              <a:t>Đây</a:t>
            </a:r>
            <a:r>
              <a:rPr lang="en-US" dirty="0"/>
              <a:t> </a:t>
            </a:r>
            <a:r>
              <a:rPr lang="en-US" dirty="0" err="1"/>
              <a:t>là</a:t>
            </a:r>
            <a:r>
              <a:rPr lang="en-US" dirty="0"/>
              <a:t> </a:t>
            </a:r>
            <a:r>
              <a:rPr lang="en-US" dirty="0" err="1"/>
              <a:t>một</a:t>
            </a:r>
            <a:r>
              <a:rPr lang="en-US" dirty="0"/>
              <a:t> </a:t>
            </a:r>
            <a:r>
              <a:rPr lang="en-US" dirty="0" err="1"/>
              <a:t>lĩnh</a:t>
            </a:r>
            <a:r>
              <a:rPr lang="en-US" dirty="0"/>
              <a:t> </a:t>
            </a:r>
            <a:r>
              <a:rPr lang="en-US" dirty="0" err="1"/>
              <a:t>vực</a:t>
            </a:r>
            <a:r>
              <a:rPr lang="en-US" dirty="0"/>
              <a:t> </a:t>
            </a:r>
            <a:r>
              <a:rPr lang="en-US" dirty="0" err="1"/>
              <a:t>còn</a:t>
            </a:r>
            <a:r>
              <a:rPr lang="en-US" dirty="0"/>
              <a:t> </a:t>
            </a:r>
            <a:r>
              <a:rPr lang="en-US" dirty="0" err="1"/>
              <a:t>khá</a:t>
            </a:r>
            <a:r>
              <a:rPr lang="en-US" dirty="0"/>
              <a:t> non </a:t>
            </a:r>
            <a:r>
              <a:rPr lang="en-US" dirty="0" err="1"/>
              <a:t>trẻ</a:t>
            </a:r>
            <a:r>
              <a:rPr lang="en-US" dirty="0"/>
              <a:t> </a:t>
            </a:r>
            <a:r>
              <a:rPr lang="en-US" dirty="0" err="1"/>
              <a:t>cần</a:t>
            </a:r>
            <a:r>
              <a:rPr lang="en-US" dirty="0"/>
              <a:t> </a:t>
            </a:r>
            <a:r>
              <a:rPr lang="en-US" dirty="0" err="1"/>
              <a:t>được</a:t>
            </a:r>
            <a:r>
              <a:rPr lang="en-US" dirty="0"/>
              <a:t> </a:t>
            </a:r>
            <a:r>
              <a:rPr lang="en-US" dirty="0" err="1"/>
              <a:t>nghiên</a:t>
            </a:r>
            <a:r>
              <a:rPr lang="en-US" dirty="0"/>
              <a:t> </a:t>
            </a:r>
            <a:r>
              <a:rPr lang="en-US" dirty="0" err="1"/>
              <a:t>cứu</a:t>
            </a:r>
            <a:r>
              <a:rPr lang="en-US" dirty="0"/>
              <a:t> </a:t>
            </a:r>
            <a:r>
              <a:rPr lang="en-US" dirty="0" err="1"/>
              <a:t>và</a:t>
            </a:r>
            <a:r>
              <a:rPr lang="en-US" dirty="0"/>
              <a:t> </a:t>
            </a:r>
            <a:r>
              <a:rPr lang="en-US" dirty="0" err="1"/>
              <a:t>hoàn</a:t>
            </a:r>
            <a:r>
              <a:rPr lang="en-US" dirty="0"/>
              <a:t> </a:t>
            </a:r>
            <a:r>
              <a:rPr lang="en-US" dirty="0" err="1"/>
              <a:t>thiện</a:t>
            </a:r>
            <a:r>
              <a:rPr lang="en-US" dirty="0"/>
              <a:t> </a:t>
            </a:r>
            <a:r>
              <a:rPr lang="en-US" dirty="0" err="1"/>
              <a:t>nhiều</a:t>
            </a:r>
            <a:r>
              <a:rPr lang="en-US" dirty="0"/>
              <a:t> </a:t>
            </a:r>
            <a:r>
              <a:rPr lang="en-US" dirty="0" err="1"/>
              <a:t>hơn</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nó</a:t>
            </a:r>
            <a:r>
              <a:rPr lang="en-US" dirty="0"/>
              <a:t> </a:t>
            </a:r>
            <a:r>
              <a:rPr lang="en-US" dirty="0" err="1"/>
              <a:t>trong</a:t>
            </a:r>
            <a:r>
              <a:rPr lang="en-US" dirty="0"/>
              <a:t> </a:t>
            </a:r>
            <a:r>
              <a:rPr lang="en-US" dirty="0" err="1"/>
              <a:t>các</a:t>
            </a:r>
            <a:r>
              <a:rPr lang="en-US" dirty="0"/>
              <a:t> </a:t>
            </a:r>
            <a:r>
              <a:rPr lang="en-US" dirty="0" err="1"/>
              <a:t>nhiệm</a:t>
            </a:r>
            <a:r>
              <a:rPr lang="en-US" dirty="0"/>
              <a:t> </a:t>
            </a:r>
            <a:r>
              <a:rPr lang="en-US" dirty="0" err="1"/>
              <a:t>vụ</a:t>
            </a:r>
            <a:r>
              <a:rPr lang="en-US" dirty="0"/>
              <a:t> Computer Vision, </a:t>
            </a:r>
            <a:r>
              <a:rPr lang="en-US" dirty="0" err="1"/>
              <a:t>một</a:t>
            </a:r>
            <a:r>
              <a:rPr lang="en-US" dirty="0"/>
              <a:t> </a:t>
            </a:r>
            <a:r>
              <a:rPr lang="en-US" dirty="0" err="1"/>
              <a:t>mô</a:t>
            </a:r>
            <a:r>
              <a:rPr lang="en-US" dirty="0"/>
              <a:t> </a:t>
            </a:r>
            <a:r>
              <a:rPr lang="en-US" dirty="0" err="1"/>
              <a:t>hình</a:t>
            </a:r>
            <a:r>
              <a:rPr lang="en-US" dirty="0"/>
              <a:t> </a:t>
            </a:r>
            <a:r>
              <a:rPr lang="en-US" dirty="0" err="1"/>
              <a:t>thị</a:t>
            </a:r>
            <a:r>
              <a:rPr lang="en-US" dirty="0"/>
              <a:t> </a:t>
            </a:r>
            <a:r>
              <a:rPr lang="en-US" dirty="0" err="1"/>
              <a:t>giác</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hoạt</a:t>
            </a:r>
            <a:r>
              <a:rPr lang="en-US" dirty="0"/>
              <a:t> </a:t>
            </a:r>
            <a:r>
              <a:rPr lang="en-US" dirty="0" err="1"/>
              <a:t>động</a:t>
            </a:r>
            <a:r>
              <a:rPr lang="en-US" dirty="0"/>
              <a:t> </a:t>
            </a:r>
            <a:r>
              <a:rPr lang="en-US" dirty="0" err="1"/>
              <a:t>khá</a:t>
            </a:r>
            <a:r>
              <a:rPr lang="en-US" dirty="0"/>
              <a:t> </a:t>
            </a:r>
            <a:r>
              <a:rPr lang="en-US" dirty="0" err="1"/>
              <a:t>tốt</a:t>
            </a:r>
            <a:r>
              <a:rPr lang="en-US" dirty="0"/>
              <a:t> </a:t>
            </a:r>
            <a:r>
              <a:rPr lang="en-US" dirty="0" err="1"/>
              <a:t>với</a:t>
            </a:r>
            <a:r>
              <a:rPr lang="en-US" dirty="0"/>
              <a:t> </a:t>
            </a:r>
            <a:r>
              <a:rPr lang="en-US" dirty="0" err="1"/>
              <a:t>tương</a:t>
            </a:r>
            <a:r>
              <a:rPr lang="en-US" dirty="0"/>
              <a:t> </a:t>
            </a:r>
            <a:r>
              <a:rPr lang="en-US" dirty="0" err="1"/>
              <a:t>đối</a:t>
            </a:r>
            <a:r>
              <a:rPr lang="en-US" dirty="0"/>
              <a:t> </a:t>
            </a:r>
            <a:r>
              <a:rPr lang="en-US" dirty="0" err="1"/>
              <a:t>ít</a:t>
            </a:r>
            <a:r>
              <a:rPr lang="en-US" dirty="0"/>
              <a:t> </a:t>
            </a:r>
            <a:r>
              <a:rPr lang="en-US" dirty="0" err="1"/>
              <a:t>mẫu</a:t>
            </a:r>
            <a:r>
              <a:rPr lang="en-US" dirty="0"/>
              <a:t> </a:t>
            </a:r>
            <a:r>
              <a:rPr lang="en-US" dirty="0" err="1"/>
              <a:t>đào</a:t>
            </a:r>
            <a:r>
              <a:rPr lang="en-US" dirty="0"/>
              <a:t> </a:t>
            </a:r>
            <a:r>
              <a:rPr lang="en-US" dirty="0" err="1"/>
              <a:t>tạo</a:t>
            </a:r>
            <a:r>
              <a:rPr lang="en-US" dirty="0"/>
              <a:t>.</a:t>
            </a:r>
          </a:p>
          <a:p>
            <a:r>
              <a:rPr lang="en-US" dirty="0"/>
              <a:t>+ Few-shot learning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số</a:t>
            </a:r>
            <a:r>
              <a:rPr lang="en-US" dirty="0"/>
              <a:t> </a:t>
            </a:r>
            <a:r>
              <a:rPr lang="en-US" dirty="0" err="1"/>
              <a:t>lượng</a:t>
            </a:r>
            <a:r>
              <a:rPr lang="en-US" dirty="0"/>
              <a:t> </a:t>
            </a:r>
            <a:r>
              <a:rPr lang="en-US" dirty="0" err="1"/>
              <a:t>nhỏ</a:t>
            </a:r>
            <a:r>
              <a:rPr lang="en-US" dirty="0"/>
              <a:t> </a:t>
            </a:r>
            <a:r>
              <a:rPr lang="en-US" dirty="0" err="1"/>
              <a:t>các</a:t>
            </a:r>
            <a:r>
              <a:rPr lang="en-US" dirty="0"/>
              <a:t> </a:t>
            </a:r>
            <a:r>
              <a:rPr lang="en-US" dirty="0" err="1"/>
              <a:t>mẫu</a:t>
            </a:r>
            <a:r>
              <a:rPr lang="en-US" dirty="0"/>
              <a:t> </a:t>
            </a:r>
            <a:r>
              <a:rPr lang="en-US" dirty="0" err="1"/>
              <a:t>huấn</a:t>
            </a:r>
            <a:r>
              <a:rPr lang="en-US" dirty="0"/>
              <a:t> </a:t>
            </a:r>
            <a:r>
              <a:rPr lang="en-US" dirty="0" err="1"/>
              <a:t>luyện</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phân</a:t>
            </a:r>
            <a:r>
              <a:rPr lang="en-US" dirty="0"/>
              <a:t> </a:t>
            </a:r>
            <a:r>
              <a:rPr lang="en-US" dirty="0" err="1"/>
              <a:t>loại</a:t>
            </a:r>
            <a:r>
              <a:rPr lang="en-US" dirty="0"/>
              <a:t> </a:t>
            </a:r>
            <a:r>
              <a:rPr lang="en-US" dirty="0" err="1"/>
              <a:t>tốt</a:t>
            </a:r>
            <a:r>
              <a:rPr lang="en-US" dirty="0"/>
              <a:t>. Ý </a:t>
            </a:r>
            <a:r>
              <a:rPr lang="en-US" dirty="0" err="1"/>
              <a:t>tưởng</a:t>
            </a:r>
            <a:r>
              <a:rPr lang="en-US" dirty="0"/>
              <a:t> </a:t>
            </a:r>
            <a:r>
              <a:rPr lang="en-US" dirty="0" err="1"/>
              <a:t>của</a:t>
            </a:r>
            <a:r>
              <a:rPr lang="en-US" dirty="0"/>
              <a:t> few-shot learning </a:t>
            </a:r>
            <a:r>
              <a:rPr lang="en-US" dirty="0" err="1"/>
              <a:t>là</a:t>
            </a:r>
            <a:r>
              <a:rPr lang="en-US" dirty="0"/>
              <a:t> learn to learn , </a:t>
            </a:r>
            <a:r>
              <a:rPr lang="en-US" dirty="0" err="1"/>
              <a:t>tức</a:t>
            </a:r>
            <a:r>
              <a:rPr lang="en-US" dirty="0"/>
              <a:t> </a:t>
            </a:r>
            <a:r>
              <a:rPr lang="en-US" dirty="0" err="1"/>
              <a:t>là</a:t>
            </a:r>
            <a:r>
              <a:rPr lang="en-US" dirty="0"/>
              <a:t> </a:t>
            </a:r>
            <a:r>
              <a:rPr lang="en-US" dirty="0" err="1"/>
              <a:t>dùng</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máy</a:t>
            </a:r>
            <a:r>
              <a:rPr lang="en-US" dirty="0"/>
              <a:t> </a:t>
            </a:r>
            <a:r>
              <a:rPr lang="en-US" dirty="0" err="1"/>
              <a:t>học</a:t>
            </a:r>
            <a:r>
              <a:rPr lang="en-US" dirty="0"/>
              <a:t> </a:t>
            </a:r>
            <a:r>
              <a:rPr lang="en-US" dirty="0" err="1"/>
              <a:t>để</a:t>
            </a:r>
            <a:r>
              <a:rPr lang="en-US" dirty="0"/>
              <a:t> </a:t>
            </a:r>
            <a:r>
              <a:rPr lang="en-US" dirty="0" err="1"/>
              <a:t>học</a:t>
            </a:r>
            <a:r>
              <a:rPr lang="en-US" dirty="0"/>
              <a:t> </a:t>
            </a:r>
            <a:r>
              <a:rPr lang="en-US" dirty="0" err="1"/>
              <a:t>cách</a:t>
            </a:r>
            <a:r>
              <a:rPr lang="en-US" dirty="0"/>
              <a:t> </a:t>
            </a:r>
            <a:r>
              <a:rPr lang="en-US" dirty="0" err="1"/>
              <a:t>áp</a:t>
            </a:r>
            <a:r>
              <a:rPr lang="en-US" dirty="0"/>
              <a:t> </a:t>
            </a:r>
            <a:r>
              <a:rPr lang="en-US" dirty="0" err="1"/>
              <a:t>dụng</a:t>
            </a:r>
            <a:r>
              <a:rPr lang="en-US" dirty="0"/>
              <a:t> </a:t>
            </a:r>
            <a:r>
              <a:rPr lang="en-US" dirty="0" err="1"/>
              <a:t>những</a:t>
            </a:r>
            <a:r>
              <a:rPr lang="en-US" dirty="0"/>
              <a:t> </a:t>
            </a:r>
            <a:r>
              <a:rPr lang="en-US" dirty="0" err="1"/>
              <a:t>kiến</a:t>
            </a:r>
            <a:r>
              <a:rPr lang="en-US" dirty="0"/>
              <a:t> </a:t>
            </a:r>
            <a:r>
              <a:rPr lang="en-US" dirty="0" err="1"/>
              <a:t>thức</a:t>
            </a:r>
            <a:r>
              <a:rPr lang="en-US" dirty="0"/>
              <a:t> </a:t>
            </a:r>
            <a:r>
              <a:rPr lang="en-US" dirty="0" err="1"/>
              <a:t>và</a:t>
            </a:r>
            <a:r>
              <a:rPr lang="en-US" dirty="0"/>
              <a:t> </a:t>
            </a:r>
            <a:r>
              <a:rPr lang="en-US" dirty="0" err="1"/>
              <a:t>kinh</a:t>
            </a:r>
            <a:r>
              <a:rPr lang="en-US" dirty="0"/>
              <a:t> </a:t>
            </a:r>
            <a:r>
              <a:rPr lang="en-US" dirty="0" err="1"/>
              <a:t>nghiệm</a:t>
            </a:r>
            <a:r>
              <a:rPr lang="en-US" dirty="0"/>
              <a:t> </a:t>
            </a:r>
            <a:r>
              <a:rPr lang="en-US" dirty="0" err="1"/>
              <a:t>đã</a:t>
            </a:r>
            <a:r>
              <a:rPr lang="en-US" dirty="0"/>
              <a:t> </a:t>
            </a:r>
            <a:r>
              <a:rPr lang="en-US" dirty="0" err="1"/>
              <a:t>học</a:t>
            </a:r>
            <a:r>
              <a:rPr lang="en-US" dirty="0"/>
              <a:t> </a:t>
            </a:r>
            <a:r>
              <a:rPr lang="en-US" dirty="0" err="1"/>
              <a:t>được</a:t>
            </a:r>
            <a:r>
              <a:rPr lang="en-US" dirty="0"/>
              <a:t> </a:t>
            </a:r>
            <a:r>
              <a:rPr lang="en-US" dirty="0" err="1"/>
              <a:t>từ</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tương</a:t>
            </a:r>
            <a:r>
              <a:rPr lang="en-US" dirty="0"/>
              <a:t> </a:t>
            </a:r>
            <a:r>
              <a:rPr lang="en-US" dirty="0" err="1"/>
              <a:t>tự</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mới</a:t>
            </a:r>
            <a:r>
              <a:rPr lang="en-US" dirty="0"/>
              <a:t>.</a:t>
            </a:r>
          </a:p>
          <a:p>
            <a:r>
              <a:rPr lang="en-US" dirty="0"/>
              <a:t>+ </a:t>
            </a:r>
            <a:r>
              <a:rPr lang="en-US" dirty="0" err="1"/>
              <a:t>Các</a:t>
            </a:r>
            <a:r>
              <a:rPr lang="en-US" dirty="0"/>
              <a:t> </a:t>
            </a:r>
            <a:r>
              <a:rPr lang="en-US" dirty="0" err="1"/>
              <a:t>mô</a:t>
            </a:r>
            <a:r>
              <a:rPr lang="en-US" dirty="0"/>
              <a:t> </a:t>
            </a:r>
            <a:r>
              <a:rPr lang="en-US" dirty="0" err="1"/>
              <a:t>hình</a:t>
            </a:r>
            <a:r>
              <a:rPr lang="en-US" dirty="0"/>
              <a:t> few-shot learning </a:t>
            </a:r>
            <a:r>
              <a:rPr lang="en-US" dirty="0" err="1"/>
              <a:t>thường</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học</a:t>
            </a:r>
            <a:r>
              <a:rPr lang="en-US" dirty="0"/>
              <a:t> </a:t>
            </a:r>
            <a:r>
              <a:rPr lang="en-US" dirty="0" err="1"/>
              <a:t>tăng</a:t>
            </a:r>
            <a:r>
              <a:rPr lang="en-US" dirty="0"/>
              <a:t> </a:t>
            </a:r>
            <a:r>
              <a:rPr lang="en-US" dirty="0" err="1"/>
              <a:t>cường</a:t>
            </a:r>
            <a:r>
              <a:rPr lang="en-US" dirty="0"/>
              <a:t> (reinforcement learning), </a:t>
            </a:r>
            <a:r>
              <a:rPr lang="en-US" dirty="0" err="1"/>
              <a:t>học</a:t>
            </a:r>
            <a:r>
              <a:rPr lang="en-US" dirty="0"/>
              <a:t> </a:t>
            </a:r>
            <a:r>
              <a:rPr lang="en-US" dirty="0" err="1"/>
              <a:t>không</a:t>
            </a:r>
            <a:r>
              <a:rPr lang="en-US" dirty="0"/>
              <a:t> </a:t>
            </a:r>
            <a:r>
              <a:rPr lang="en-US" dirty="0" err="1"/>
              <a:t>giám</a:t>
            </a:r>
            <a:r>
              <a:rPr lang="en-US" dirty="0"/>
              <a:t> </a:t>
            </a:r>
            <a:r>
              <a:rPr lang="en-US" dirty="0" err="1"/>
              <a:t>sát</a:t>
            </a:r>
            <a:r>
              <a:rPr lang="en-US" dirty="0"/>
              <a:t> (unsupervised learning) </a:t>
            </a:r>
            <a:r>
              <a:rPr lang="en-US" dirty="0" err="1"/>
              <a:t>hoặc</a:t>
            </a:r>
            <a:r>
              <a:rPr lang="en-US" dirty="0"/>
              <a:t> </a:t>
            </a:r>
            <a:r>
              <a:rPr lang="en-US" dirty="0" err="1"/>
              <a:t>học</a:t>
            </a:r>
            <a:r>
              <a:rPr lang="en-US" dirty="0"/>
              <a:t> </a:t>
            </a:r>
            <a:r>
              <a:rPr lang="en-US" dirty="0" err="1"/>
              <a:t>chuyển</a:t>
            </a:r>
            <a:r>
              <a:rPr lang="en-US" dirty="0"/>
              <a:t> </a:t>
            </a:r>
            <a:r>
              <a:rPr lang="en-US" dirty="0" err="1"/>
              <a:t>tiếp</a:t>
            </a:r>
            <a:r>
              <a:rPr lang="en-US" dirty="0"/>
              <a:t> (transfer learning) </a:t>
            </a:r>
            <a:r>
              <a:rPr lang="en-US" dirty="0" err="1"/>
              <a:t>để</a:t>
            </a:r>
            <a:r>
              <a:rPr lang="en-US" dirty="0"/>
              <a:t> </a:t>
            </a:r>
            <a:r>
              <a:rPr lang="en-US" dirty="0" err="1"/>
              <a:t>giúp</a:t>
            </a:r>
            <a:r>
              <a:rPr lang="en-US" dirty="0"/>
              <a:t> </a:t>
            </a:r>
            <a:r>
              <a:rPr lang="en-US" dirty="0" err="1"/>
              <a:t>mô</a:t>
            </a:r>
            <a:r>
              <a:rPr lang="en-US" dirty="0"/>
              <a:t> </a:t>
            </a:r>
            <a:r>
              <a:rPr lang="en-US" dirty="0" err="1"/>
              <a:t>hình</a:t>
            </a:r>
            <a:r>
              <a:rPr lang="en-US" dirty="0"/>
              <a:t> </a:t>
            </a:r>
            <a:r>
              <a:rPr lang="en-US" dirty="0" err="1"/>
              <a:t>học</a:t>
            </a:r>
            <a:r>
              <a:rPr lang="en-US" dirty="0"/>
              <a:t> </a:t>
            </a:r>
            <a:r>
              <a:rPr lang="en-US" dirty="0" err="1"/>
              <a:t>được</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và</a:t>
            </a:r>
            <a:r>
              <a:rPr lang="en-US" dirty="0"/>
              <a:t> </a:t>
            </a:r>
            <a:r>
              <a:rPr lang="en-US" dirty="0" err="1"/>
              <a:t>tính</a:t>
            </a:r>
            <a:r>
              <a:rPr lang="en-US" dirty="0"/>
              <a:t> </a:t>
            </a:r>
            <a:r>
              <a:rPr lang="en-US" dirty="0" err="1"/>
              <a:t>chất</a:t>
            </a:r>
            <a:r>
              <a:rPr lang="en-US" dirty="0"/>
              <a:t> </a:t>
            </a:r>
            <a:r>
              <a:rPr lang="en-US" dirty="0" err="1"/>
              <a:t>mới</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a:t>
            </a:r>
          </a:p>
          <a:p>
            <a:r>
              <a:rPr lang="en-US" dirty="0"/>
              <a:t>----------</a:t>
            </a:r>
          </a:p>
          <a:p>
            <a:r>
              <a:rPr lang="en-US" dirty="0"/>
              <a:t> </a:t>
            </a:r>
            <a:r>
              <a:rPr lang="en-US" dirty="0" err="1"/>
              <a:t>Ví</a:t>
            </a:r>
            <a:r>
              <a:rPr lang="en-US" dirty="0"/>
              <a:t> </a:t>
            </a:r>
            <a:r>
              <a:rPr lang="en-US" dirty="0" err="1"/>
              <a:t>dụ</a:t>
            </a:r>
            <a:r>
              <a:rPr lang="en-US" dirty="0"/>
              <a:t> </a:t>
            </a:r>
            <a:r>
              <a:rPr lang="en-US" dirty="0" err="1"/>
              <a:t>về</a:t>
            </a:r>
            <a:r>
              <a:rPr lang="en-US" dirty="0"/>
              <a:t> FSL: </a:t>
            </a:r>
            <a:r>
              <a:rPr lang="en-US" dirty="0" err="1"/>
              <a:t>giả</a:t>
            </a:r>
            <a:r>
              <a:rPr lang="en-US" dirty="0"/>
              <a:t> </a:t>
            </a:r>
            <a:r>
              <a:rPr lang="en-US" dirty="0" err="1"/>
              <a:t>sử</a:t>
            </a:r>
            <a:r>
              <a:rPr lang="en-US" dirty="0"/>
              <a:t> </a:t>
            </a:r>
            <a:r>
              <a:rPr lang="en-US" dirty="0" err="1"/>
              <a:t>chúng</a:t>
            </a:r>
            <a:r>
              <a:rPr lang="en-US" dirty="0"/>
              <a:t> </a:t>
            </a:r>
            <a:r>
              <a:rPr lang="en-US" dirty="0" err="1"/>
              <a:t>tôi</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lĩnh</a:t>
            </a:r>
            <a:r>
              <a:rPr lang="en-US" dirty="0"/>
              <a:t> </a:t>
            </a:r>
            <a:r>
              <a:rPr lang="en-US" dirty="0" err="1"/>
              <a:t>vực</a:t>
            </a:r>
            <a:r>
              <a:rPr lang="en-US" dirty="0"/>
              <a:t> y </a:t>
            </a:r>
            <a:r>
              <a:rPr lang="en-US" dirty="0" err="1"/>
              <a:t>tế</a:t>
            </a:r>
            <a:r>
              <a:rPr lang="en-US" dirty="0"/>
              <a:t> </a:t>
            </a:r>
            <a:r>
              <a:rPr lang="en-US" dirty="0" err="1"/>
              <a:t>và</a:t>
            </a:r>
            <a:r>
              <a:rPr lang="en-US" dirty="0"/>
              <a:t> </a:t>
            </a:r>
            <a:r>
              <a:rPr lang="en-US" dirty="0" err="1"/>
              <a:t>gặp</a:t>
            </a:r>
            <a:r>
              <a:rPr lang="en-US" dirty="0"/>
              <a:t> </a:t>
            </a:r>
            <a:r>
              <a:rPr lang="en-US" dirty="0" err="1"/>
              <a:t>khó</a:t>
            </a:r>
            <a:r>
              <a:rPr lang="en-US" dirty="0"/>
              <a:t> </a:t>
            </a:r>
            <a:r>
              <a:rPr lang="en-US" dirty="0" err="1"/>
              <a:t>khăn</a:t>
            </a:r>
            <a:r>
              <a:rPr lang="en-US" dirty="0"/>
              <a:t> </a:t>
            </a:r>
            <a:r>
              <a:rPr lang="en-US" dirty="0" err="1"/>
              <a:t>trong</a:t>
            </a:r>
            <a:r>
              <a:rPr lang="en-US" dirty="0"/>
              <a:t> </a:t>
            </a:r>
            <a:r>
              <a:rPr lang="en-US" dirty="0" err="1"/>
              <a:t>việc</a:t>
            </a:r>
            <a:r>
              <a:rPr lang="en-US" dirty="0"/>
              <a:t> </a:t>
            </a:r>
            <a:r>
              <a:rPr lang="en-US" dirty="0" err="1"/>
              <a:t>phân</a:t>
            </a:r>
            <a:r>
              <a:rPr lang="en-US" dirty="0"/>
              <a:t> </a:t>
            </a:r>
            <a:r>
              <a:rPr lang="en-US" dirty="0" err="1"/>
              <a:t>loại</a:t>
            </a:r>
            <a:r>
              <a:rPr lang="en-US" dirty="0"/>
              <a:t> </a:t>
            </a:r>
            <a:r>
              <a:rPr lang="en-US" dirty="0" err="1"/>
              <a:t>các</a:t>
            </a:r>
            <a:r>
              <a:rPr lang="en-US" dirty="0"/>
              <a:t> </a:t>
            </a:r>
            <a:r>
              <a:rPr lang="en-US" dirty="0" err="1"/>
              <a:t>bệnh</a:t>
            </a:r>
            <a:r>
              <a:rPr lang="en-US" dirty="0"/>
              <a:t> </a:t>
            </a:r>
            <a:r>
              <a:rPr lang="en-US" dirty="0" err="1"/>
              <a:t>về</a:t>
            </a:r>
            <a:r>
              <a:rPr lang="en-US" dirty="0"/>
              <a:t> </a:t>
            </a:r>
            <a:r>
              <a:rPr lang="en-US" dirty="0" err="1"/>
              <a:t>xương</a:t>
            </a:r>
            <a:r>
              <a:rPr lang="en-US" dirty="0"/>
              <a:t> </a:t>
            </a:r>
            <a:r>
              <a:rPr lang="en-US" dirty="0" err="1"/>
              <a:t>thông</a:t>
            </a:r>
            <a:r>
              <a:rPr lang="en-US" dirty="0"/>
              <a:t> qua </a:t>
            </a:r>
            <a:r>
              <a:rPr lang="en-US" dirty="0" err="1"/>
              <a:t>ảnh</a:t>
            </a:r>
            <a:r>
              <a:rPr lang="en-US" dirty="0"/>
              <a:t> </a:t>
            </a:r>
            <a:r>
              <a:rPr lang="en-US" dirty="0" err="1"/>
              <a:t>chụp</a:t>
            </a:r>
            <a:r>
              <a:rPr lang="en-US" dirty="0"/>
              <a:t> X-</a:t>
            </a:r>
            <a:r>
              <a:rPr lang="en-US" dirty="0" err="1"/>
              <a:t>quang</a:t>
            </a:r>
            <a:r>
              <a:rPr lang="en-US" dirty="0"/>
              <a:t>. </a:t>
            </a:r>
            <a:r>
              <a:rPr lang="en-US" dirty="0" err="1"/>
              <a:t>Một</a:t>
            </a:r>
            <a:r>
              <a:rPr lang="en-US" dirty="0"/>
              <a:t> </a:t>
            </a:r>
            <a:r>
              <a:rPr lang="en-US" dirty="0" err="1"/>
              <a:t>số</a:t>
            </a:r>
            <a:r>
              <a:rPr lang="en-US" dirty="0"/>
              <a:t> </a:t>
            </a:r>
            <a:r>
              <a:rPr lang="en-US" dirty="0" err="1"/>
              <a:t>bệnh</a:t>
            </a:r>
            <a:r>
              <a:rPr lang="en-US" dirty="0"/>
              <a:t> </a:t>
            </a:r>
            <a:r>
              <a:rPr lang="en-US" dirty="0" err="1"/>
              <a:t>lý</a:t>
            </a:r>
            <a:r>
              <a:rPr lang="en-US" dirty="0"/>
              <a:t> </a:t>
            </a:r>
            <a:r>
              <a:rPr lang="en-US" dirty="0" err="1"/>
              <a:t>hiếm</a:t>
            </a:r>
            <a:r>
              <a:rPr lang="en-US" dirty="0"/>
              <a:t> </a:t>
            </a:r>
            <a:r>
              <a:rPr lang="en-US" dirty="0" err="1"/>
              <a:t>gặp</a:t>
            </a:r>
            <a:r>
              <a:rPr lang="en-US" dirty="0"/>
              <a:t> </a:t>
            </a:r>
            <a:r>
              <a:rPr lang="en-US" dirty="0" err="1"/>
              <a:t>có</a:t>
            </a:r>
            <a:r>
              <a:rPr lang="en-US" dirty="0"/>
              <a:t> </a:t>
            </a:r>
            <a:r>
              <a:rPr lang="en-US" dirty="0" err="1"/>
              <a:t>thể</a:t>
            </a:r>
            <a:r>
              <a:rPr lang="en-US" dirty="0"/>
              <a:t> </a:t>
            </a:r>
            <a:r>
              <a:rPr lang="en-US" dirty="0" err="1"/>
              <a:t>thiếu</a:t>
            </a:r>
            <a:r>
              <a:rPr lang="en-US" dirty="0"/>
              <a:t> </a:t>
            </a:r>
            <a:r>
              <a:rPr lang="en-US" dirty="0" err="1"/>
              <a:t>hình</a:t>
            </a:r>
            <a:r>
              <a:rPr lang="en-US" dirty="0"/>
              <a:t> </a:t>
            </a:r>
            <a:r>
              <a:rPr lang="en-US" dirty="0" err="1"/>
              <a:t>ảnh</a:t>
            </a:r>
            <a:r>
              <a:rPr lang="en-US" dirty="0"/>
              <a:t> </a:t>
            </a:r>
            <a:r>
              <a:rPr lang="en-US" dirty="0" err="1"/>
              <a:t>đủ</a:t>
            </a:r>
            <a:r>
              <a:rPr lang="en-US" dirty="0"/>
              <a:t> </a:t>
            </a:r>
            <a:r>
              <a:rPr lang="en-US" dirty="0" err="1"/>
              <a:t>để</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tập</a:t>
            </a:r>
            <a:r>
              <a:rPr lang="en-US" dirty="0"/>
              <a:t> </a:t>
            </a:r>
            <a:r>
              <a:rPr lang="en-US" dirty="0" err="1"/>
              <a:t>huấn</a:t>
            </a:r>
            <a:r>
              <a:rPr lang="en-US" dirty="0"/>
              <a:t> </a:t>
            </a:r>
            <a:r>
              <a:rPr lang="en-US" dirty="0" err="1"/>
              <a:t>luyện</a:t>
            </a:r>
            <a:r>
              <a:rPr lang="en-US" dirty="0"/>
              <a:t>. </a:t>
            </a:r>
            <a:r>
              <a:rPr lang="en-US" dirty="0" err="1"/>
              <a:t>Đây</a:t>
            </a:r>
            <a:r>
              <a:rPr lang="en-US" dirty="0"/>
              <a:t> </a:t>
            </a:r>
            <a:r>
              <a:rPr lang="en-US" dirty="0" err="1"/>
              <a:t>chính</a:t>
            </a:r>
            <a:r>
              <a:rPr lang="en-US" dirty="0"/>
              <a:t> </a:t>
            </a:r>
            <a:r>
              <a:rPr lang="en-US" dirty="0" err="1"/>
              <a:t>xác</a:t>
            </a:r>
            <a:r>
              <a:rPr lang="en-US" dirty="0"/>
              <a:t> </a:t>
            </a:r>
            <a:r>
              <a:rPr lang="en-US" dirty="0" err="1"/>
              <a:t>là</a:t>
            </a:r>
            <a:r>
              <a:rPr lang="en-US" dirty="0"/>
              <a:t> </a:t>
            </a:r>
            <a:r>
              <a:rPr lang="en-US" dirty="0" err="1"/>
              <a:t>loại</a:t>
            </a:r>
            <a:r>
              <a:rPr lang="en-US" dirty="0"/>
              <a:t> </a:t>
            </a:r>
            <a:r>
              <a:rPr lang="en-US" dirty="0" err="1"/>
              <a:t>vấn</a:t>
            </a:r>
            <a:r>
              <a:rPr lang="en-US" dirty="0"/>
              <a:t> </a:t>
            </a:r>
            <a:r>
              <a:rPr lang="en-US" dirty="0" err="1"/>
              <a:t>đề</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giải</a:t>
            </a:r>
            <a:r>
              <a:rPr lang="en-US" dirty="0"/>
              <a:t> </a:t>
            </a:r>
            <a:r>
              <a:rPr lang="en-US" dirty="0" err="1"/>
              <a:t>quyết</a:t>
            </a:r>
            <a:r>
              <a:rPr lang="en-US" dirty="0"/>
              <a:t> </a:t>
            </a:r>
            <a:r>
              <a:rPr lang="en-US" dirty="0" err="1"/>
              <a:t>bằng</a:t>
            </a:r>
            <a:r>
              <a:rPr lang="en-US" dirty="0"/>
              <a:t> </a:t>
            </a:r>
            <a:r>
              <a:rPr lang="en-US" dirty="0" err="1"/>
              <a:t>cách</a:t>
            </a:r>
            <a:r>
              <a:rPr lang="en-US" dirty="0"/>
              <a:t> </a:t>
            </a:r>
            <a:r>
              <a:rPr lang="en-US" dirty="0" err="1"/>
              <a:t>xây</a:t>
            </a:r>
            <a:r>
              <a:rPr lang="en-US" dirty="0"/>
              <a:t> </a:t>
            </a:r>
            <a:r>
              <a:rPr lang="en-US" dirty="0" err="1"/>
              <a:t>dựng</a:t>
            </a:r>
            <a:r>
              <a:rPr lang="en-US" dirty="0"/>
              <a:t> </a:t>
            </a:r>
            <a:r>
              <a:rPr lang="en-US" dirty="0" err="1"/>
              <a:t>bộ</a:t>
            </a:r>
            <a:r>
              <a:rPr lang="en-US" dirty="0"/>
              <a:t> </a:t>
            </a:r>
            <a:r>
              <a:rPr lang="en-US" dirty="0" err="1"/>
              <a:t>phân</a:t>
            </a:r>
            <a:r>
              <a:rPr lang="en-US" dirty="0"/>
              <a:t> </a:t>
            </a:r>
            <a:r>
              <a:rPr lang="en-US" dirty="0" err="1"/>
              <a:t>loại</a:t>
            </a:r>
            <a:r>
              <a:rPr lang="en-US" dirty="0"/>
              <a:t> FSL.</a:t>
            </a:r>
          </a:p>
          <a:p>
            <a:r>
              <a:rPr lang="en-US" dirty="0"/>
              <a:t>---------</a:t>
            </a:r>
          </a:p>
          <a:p>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phương</a:t>
            </a:r>
            <a:r>
              <a:rPr lang="en-US" sz="1200" dirty="0">
                <a:solidFill>
                  <a:srgbClr val="C6C6C6"/>
                </a:solidFill>
                <a:latin typeface="Josefin Sans Regular"/>
              </a:rPr>
              <a:t> </a:t>
            </a:r>
            <a:r>
              <a:rPr lang="en-US" sz="1200" dirty="0" err="1">
                <a:solidFill>
                  <a:srgbClr val="C6C6C6"/>
                </a:solidFill>
                <a:latin typeface="Josefin Sans Regular"/>
              </a:rPr>
              <a:t>pháp</a:t>
            </a:r>
            <a:r>
              <a:rPr lang="en-US" sz="1200" dirty="0">
                <a:solidFill>
                  <a:srgbClr val="C6C6C6"/>
                </a:solidFill>
                <a:latin typeface="Josefin Sans Regular"/>
              </a:rPr>
              <a:t> FSL </a:t>
            </a:r>
            <a:r>
              <a:rPr lang="en-US" sz="1200" dirty="0" err="1">
                <a:solidFill>
                  <a:srgbClr val="C6C6C6"/>
                </a:solidFill>
                <a:latin typeface="Josefin Sans Regular"/>
              </a:rPr>
              <a:t>thường</a:t>
            </a:r>
            <a:r>
              <a:rPr lang="en-US" sz="1200" dirty="0">
                <a:solidFill>
                  <a:srgbClr val="C6C6C6"/>
                </a:solidFill>
                <a:latin typeface="Josefin Sans Regular"/>
              </a:rPr>
              <a:t> </a:t>
            </a:r>
            <a:r>
              <a:rPr lang="en-US" sz="1200" dirty="0" err="1">
                <a:solidFill>
                  <a:srgbClr val="C6C6C6"/>
                </a:solidFill>
                <a:latin typeface="Josefin Sans Regular"/>
              </a:rPr>
              <a:t>sử</a:t>
            </a:r>
            <a:r>
              <a:rPr lang="en-US" sz="1200" dirty="0">
                <a:solidFill>
                  <a:srgbClr val="C6C6C6"/>
                </a:solidFill>
                <a:latin typeface="Josefin Sans Regular"/>
              </a:rPr>
              <a:t> </a:t>
            </a:r>
            <a:r>
              <a:rPr lang="en-US" sz="1200" dirty="0" err="1">
                <a:solidFill>
                  <a:srgbClr val="C6C6C6"/>
                </a:solidFill>
                <a:latin typeface="Josefin Sans Regular"/>
              </a:rPr>
              <a:t>dụng</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mô</a:t>
            </a:r>
            <a:r>
              <a:rPr lang="en-US" sz="1200" dirty="0">
                <a:solidFill>
                  <a:srgbClr val="C6C6C6"/>
                </a:solidFill>
                <a:latin typeface="Josefin Sans Regular"/>
              </a:rPr>
              <a:t> </a:t>
            </a:r>
            <a:r>
              <a:rPr lang="en-US" sz="1200" dirty="0" err="1">
                <a:solidFill>
                  <a:srgbClr val="C6C6C6"/>
                </a:solidFill>
                <a:latin typeface="Josefin Sans Regular"/>
              </a:rPr>
              <a:t>hình</a:t>
            </a:r>
            <a:r>
              <a:rPr lang="en-US" sz="1200" dirty="0">
                <a:solidFill>
                  <a:srgbClr val="C6C6C6"/>
                </a:solidFill>
                <a:latin typeface="Josefin Sans Regular"/>
              </a:rPr>
              <a:t> </a:t>
            </a:r>
            <a:r>
              <a:rPr lang="en-US" sz="1200" dirty="0" err="1">
                <a:solidFill>
                  <a:srgbClr val="C6C6C6"/>
                </a:solidFill>
                <a:latin typeface="Josefin Sans Regular"/>
              </a:rPr>
              <a:t>học</a:t>
            </a:r>
            <a:r>
              <a:rPr lang="en-US" sz="1200" dirty="0">
                <a:solidFill>
                  <a:srgbClr val="C6C6C6"/>
                </a:solidFill>
                <a:latin typeface="Josefin Sans Regular"/>
              </a:rPr>
              <a:t> </a:t>
            </a:r>
            <a:r>
              <a:rPr lang="en-US" sz="1200" dirty="0" err="1">
                <a:solidFill>
                  <a:srgbClr val="C6C6C6"/>
                </a:solidFill>
                <a:latin typeface="Josefin Sans Regular"/>
              </a:rPr>
              <a:t>sâu</a:t>
            </a:r>
            <a:r>
              <a:rPr lang="en-US" sz="1200" dirty="0">
                <a:solidFill>
                  <a:srgbClr val="C6C6C6"/>
                </a:solidFill>
                <a:latin typeface="Josefin Sans Regular"/>
              </a:rPr>
              <a:t> </a:t>
            </a:r>
            <a:r>
              <a:rPr lang="en-US" sz="1200" dirty="0" err="1">
                <a:solidFill>
                  <a:srgbClr val="C6C6C6"/>
                </a:solidFill>
                <a:latin typeface="Josefin Sans Regular"/>
              </a:rPr>
              <a:t>như</a:t>
            </a:r>
            <a:r>
              <a:rPr lang="en-US" sz="1200" dirty="0">
                <a:solidFill>
                  <a:srgbClr val="C6C6C6"/>
                </a:solidFill>
                <a:latin typeface="Josefin Sans Regular"/>
              </a:rPr>
              <a:t> </a:t>
            </a:r>
            <a:r>
              <a:rPr lang="en-US" sz="1200" dirty="0" err="1">
                <a:solidFill>
                  <a:srgbClr val="C6C6C6"/>
                </a:solidFill>
                <a:latin typeface="Josefin Sans Regular"/>
              </a:rPr>
              <a:t>mạng</a:t>
            </a:r>
            <a:r>
              <a:rPr lang="en-US" sz="1200" dirty="0">
                <a:solidFill>
                  <a:srgbClr val="C6C6C6"/>
                </a:solidFill>
                <a:latin typeface="Josefin Sans Regular"/>
              </a:rPr>
              <a:t> </a:t>
            </a:r>
            <a:r>
              <a:rPr lang="en-US" sz="1200" dirty="0" err="1">
                <a:solidFill>
                  <a:srgbClr val="C6C6C6"/>
                </a:solidFill>
                <a:latin typeface="Josefin Sans Regular"/>
              </a:rPr>
              <a:t>nơ-ron</a:t>
            </a:r>
            <a:r>
              <a:rPr lang="en-US" sz="1200" dirty="0">
                <a:solidFill>
                  <a:srgbClr val="C6C6C6"/>
                </a:solidFill>
                <a:latin typeface="Josefin Sans Regular"/>
              </a:rPr>
              <a:t> </a:t>
            </a:r>
            <a:r>
              <a:rPr lang="en-US" sz="1200" dirty="0" err="1">
                <a:solidFill>
                  <a:srgbClr val="C6C6C6"/>
                </a:solidFill>
                <a:latin typeface="Josefin Sans Regular"/>
              </a:rPr>
              <a:t>tích</a:t>
            </a:r>
            <a:r>
              <a:rPr lang="en-US" sz="1200" dirty="0">
                <a:solidFill>
                  <a:srgbClr val="C6C6C6"/>
                </a:solidFill>
                <a:latin typeface="Josefin Sans Regular"/>
              </a:rPr>
              <a:t> </a:t>
            </a:r>
            <a:r>
              <a:rPr lang="en-US" sz="1200" dirty="0" err="1">
                <a:solidFill>
                  <a:srgbClr val="C6C6C6"/>
                </a:solidFill>
                <a:latin typeface="Josefin Sans Regular"/>
              </a:rPr>
              <a:t>chập</a:t>
            </a:r>
            <a:r>
              <a:rPr lang="en-US" sz="1200" dirty="0">
                <a:solidFill>
                  <a:srgbClr val="C6C6C6"/>
                </a:solidFill>
                <a:latin typeface="Josefin Sans Regular"/>
              </a:rPr>
              <a:t> (CNN) </a:t>
            </a:r>
            <a:r>
              <a:rPr lang="en-US" sz="1200" dirty="0" err="1">
                <a:solidFill>
                  <a:srgbClr val="C6C6C6"/>
                </a:solidFill>
                <a:latin typeface="Josefin Sans Regular"/>
              </a:rPr>
              <a:t>hoặc</a:t>
            </a:r>
            <a:r>
              <a:rPr lang="en-US" sz="1200" dirty="0">
                <a:solidFill>
                  <a:srgbClr val="C6C6C6"/>
                </a:solidFill>
                <a:latin typeface="Josefin Sans Regular"/>
              </a:rPr>
              <a:t> transformer networks, </a:t>
            </a:r>
            <a:r>
              <a:rPr lang="en-US" sz="1200" dirty="0" err="1">
                <a:solidFill>
                  <a:srgbClr val="C6C6C6"/>
                </a:solidFill>
                <a:latin typeface="Josefin Sans Regular"/>
              </a:rPr>
              <a:t>để</a:t>
            </a:r>
            <a:r>
              <a:rPr lang="en-US" sz="1200" dirty="0">
                <a:solidFill>
                  <a:srgbClr val="C6C6C6"/>
                </a:solidFill>
                <a:latin typeface="Josefin Sans Regular"/>
              </a:rPr>
              <a:t> </a:t>
            </a:r>
            <a:r>
              <a:rPr lang="en-US" sz="1200" dirty="0" err="1">
                <a:solidFill>
                  <a:srgbClr val="C6C6C6"/>
                </a:solidFill>
                <a:latin typeface="Josefin Sans Regular"/>
              </a:rPr>
              <a:t>học</a:t>
            </a:r>
            <a:r>
              <a:rPr lang="en-US" sz="1200" dirty="0">
                <a:solidFill>
                  <a:srgbClr val="C6C6C6"/>
                </a:solidFill>
                <a:latin typeface="Josefin Sans Regular"/>
              </a:rPr>
              <a:t> </a:t>
            </a:r>
            <a:r>
              <a:rPr lang="en-US" sz="1200" dirty="0" err="1">
                <a:solidFill>
                  <a:srgbClr val="C6C6C6"/>
                </a:solidFill>
                <a:latin typeface="Josefin Sans Regular"/>
              </a:rPr>
              <a:t>cách</a:t>
            </a:r>
            <a:r>
              <a:rPr lang="en-US" sz="1200" dirty="0">
                <a:solidFill>
                  <a:srgbClr val="C6C6C6"/>
                </a:solidFill>
                <a:latin typeface="Josefin Sans Regular"/>
              </a:rPr>
              <a:t> </a:t>
            </a:r>
            <a:r>
              <a:rPr lang="en-US" sz="1200" dirty="0" err="1">
                <a:solidFill>
                  <a:srgbClr val="C6C6C6"/>
                </a:solidFill>
                <a:latin typeface="Josefin Sans Regular"/>
              </a:rPr>
              <a:t>tạo</a:t>
            </a:r>
            <a:r>
              <a:rPr lang="en-US" sz="1200" dirty="0">
                <a:solidFill>
                  <a:srgbClr val="C6C6C6"/>
                </a:solidFill>
                <a:latin typeface="Josefin Sans Regular"/>
              </a:rPr>
              <a:t> </a:t>
            </a:r>
            <a:r>
              <a:rPr lang="en-US" sz="1200" dirty="0" err="1">
                <a:solidFill>
                  <a:srgbClr val="C6C6C6"/>
                </a:solidFill>
                <a:latin typeface="Josefin Sans Regular"/>
              </a:rPr>
              <a:t>ra</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đặc</a:t>
            </a:r>
            <a:r>
              <a:rPr lang="en-US" sz="1200" dirty="0">
                <a:solidFill>
                  <a:srgbClr val="C6C6C6"/>
                </a:solidFill>
                <a:latin typeface="Josefin Sans Regular"/>
              </a:rPr>
              <a:t> </a:t>
            </a:r>
            <a:r>
              <a:rPr lang="en-US" sz="1200" dirty="0" err="1">
                <a:solidFill>
                  <a:srgbClr val="C6C6C6"/>
                </a:solidFill>
                <a:latin typeface="Josefin Sans Regular"/>
              </a:rPr>
              <a:t>trưng</a:t>
            </a:r>
            <a:r>
              <a:rPr lang="en-US" sz="1200" dirty="0">
                <a:solidFill>
                  <a:srgbClr val="C6C6C6"/>
                </a:solidFill>
                <a:latin typeface="Josefin Sans Regular"/>
              </a:rPr>
              <a:t> </a:t>
            </a:r>
            <a:r>
              <a:rPr lang="en-US" sz="1200" dirty="0" err="1">
                <a:solidFill>
                  <a:srgbClr val="C6C6C6"/>
                </a:solidFill>
                <a:latin typeface="Josefin Sans Regular"/>
              </a:rPr>
              <a:t>chung</a:t>
            </a:r>
            <a:r>
              <a:rPr lang="en-US" sz="1200" dirty="0">
                <a:solidFill>
                  <a:srgbClr val="C6C6C6"/>
                </a:solidFill>
                <a:latin typeface="Josefin Sans Regular"/>
              </a:rPr>
              <a:t> </a:t>
            </a:r>
            <a:r>
              <a:rPr lang="en-US" sz="1200" dirty="0" err="1">
                <a:solidFill>
                  <a:srgbClr val="C6C6C6"/>
                </a:solidFill>
                <a:latin typeface="Josefin Sans Regular"/>
              </a:rPr>
              <a:t>từ</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bộ</a:t>
            </a:r>
            <a:r>
              <a:rPr lang="en-US" sz="1200" dirty="0">
                <a:solidFill>
                  <a:srgbClr val="C6C6C6"/>
                </a:solidFill>
                <a:latin typeface="Josefin Sans Regular"/>
              </a:rPr>
              <a:t> </a:t>
            </a:r>
            <a:r>
              <a:rPr lang="en-US" sz="1200" dirty="0" err="1">
                <a:solidFill>
                  <a:srgbClr val="C6C6C6"/>
                </a:solidFill>
                <a:latin typeface="Josefin Sans Regular"/>
              </a:rPr>
              <a:t>dữ</a:t>
            </a:r>
            <a:r>
              <a:rPr lang="en-US" sz="1200" dirty="0">
                <a:solidFill>
                  <a:srgbClr val="C6C6C6"/>
                </a:solidFill>
                <a:latin typeface="Josefin Sans Regular"/>
              </a:rPr>
              <a:t> </a:t>
            </a:r>
            <a:r>
              <a:rPr lang="en-US" sz="1200" dirty="0" err="1">
                <a:solidFill>
                  <a:srgbClr val="C6C6C6"/>
                </a:solidFill>
                <a:latin typeface="Josefin Sans Regular"/>
              </a:rPr>
              <a:t>liệu</a:t>
            </a:r>
            <a:r>
              <a:rPr lang="en-US" sz="1200" dirty="0">
                <a:solidFill>
                  <a:srgbClr val="C6C6C6"/>
                </a:solidFill>
                <a:latin typeface="Josefin Sans Regular"/>
              </a:rPr>
              <a:t> </a:t>
            </a:r>
            <a:r>
              <a:rPr lang="en-US" sz="1200" dirty="0" err="1">
                <a:solidFill>
                  <a:srgbClr val="C6C6C6"/>
                </a:solidFill>
                <a:latin typeface="Josefin Sans Regular"/>
              </a:rPr>
              <a:t>huấn</a:t>
            </a:r>
            <a:r>
              <a:rPr lang="en-US" sz="1200" dirty="0">
                <a:solidFill>
                  <a:srgbClr val="C6C6C6"/>
                </a:solidFill>
                <a:latin typeface="Josefin Sans Regular"/>
              </a:rPr>
              <a:t> </a:t>
            </a:r>
            <a:r>
              <a:rPr lang="en-US" sz="1200" dirty="0" err="1">
                <a:solidFill>
                  <a:srgbClr val="C6C6C6"/>
                </a:solidFill>
                <a:latin typeface="Josefin Sans Regular"/>
              </a:rPr>
              <a:t>luyện</a:t>
            </a:r>
            <a:r>
              <a:rPr lang="en-US" sz="1200" dirty="0">
                <a:solidFill>
                  <a:srgbClr val="C6C6C6"/>
                </a:solidFill>
                <a:latin typeface="Josefin Sans Regular"/>
              </a:rPr>
              <a:t> </a:t>
            </a:r>
            <a:r>
              <a:rPr lang="en-US" sz="1200" dirty="0" err="1">
                <a:solidFill>
                  <a:srgbClr val="C6C6C6"/>
                </a:solidFill>
                <a:latin typeface="Josefin Sans Regular"/>
              </a:rPr>
              <a:t>khác</a:t>
            </a:r>
            <a:r>
              <a:rPr lang="en-US" sz="1200" dirty="0">
                <a:solidFill>
                  <a:srgbClr val="C6C6C6"/>
                </a:solidFill>
                <a:latin typeface="Josefin Sans Regular"/>
              </a:rPr>
              <a:t> </a:t>
            </a:r>
            <a:r>
              <a:rPr lang="en-US" sz="1200" dirty="0" err="1">
                <a:solidFill>
                  <a:srgbClr val="C6C6C6"/>
                </a:solidFill>
                <a:latin typeface="Josefin Sans Regular"/>
              </a:rPr>
              <a:t>nhau</a:t>
            </a:r>
            <a:r>
              <a:rPr lang="en-US" sz="1200" dirty="0">
                <a:solidFill>
                  <a:srgbClr val="C6C6C6"/>
                </a:solidFill>
                <a:latin typeface="Josefin Sans Regular"/>
              </a:rPr>
              <a:t>. Sau </a:t>
            </a:r>
            <a:r>
              <a:rPr lang="en-US" sz="1200" dirty="0" err="1">
                <a:solidFill>
                  <a:srgbClr val="C6C6C6"/>
                </a:solidFill>
                <a:latin typeface="Josefin Sans Regular"/>
              </a:rPr>
              <a:t>đó</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đặc</a:t>
            </a:r>
            <a:r>
              <a:rPr lang="en-US" sz="1200" dirty="0">
                <a:solidFill>
                  <a:srgbClr val="C6C6C6"/>
                </a:solidFill>
                <a:latin typeface="Josefin Sans Regular"/>
              </a:rPr>
              <a:t> </a:t>
            </a:r>
            <a:r>
              <a:rPr lang="en-US" sz="1200" dirty="0" err="1">
                <a:solidFill>
                  <a:srgbClr val="C6C6C6"/>
                </a:solidFill>
                <a:latin typeface="Josefin Sans Regular"/>
              </a:rPr>
              <a:t>trưng</a:t>
            </a:r>
            <a:r>
              <a:rPr lang="en-US" sz="1200" dirty="0">
                <a:solidFill>
                  <a:srgbClr val="C6C6C6"/>
                </a:solidFill>
                <a:latin typeface="Josefin Sans Regular"/>
              </a:rPr>
              <a:t> </a:t>
            </a:r>
            <a:r>
              <a:rPr lang="en-US" sz="1200" dirty="0" err="1">
                <a:solidFill>
                  <a:srgbClr val="C6C6C6"/>
                </a:solidFill>
                <a:latin typeface="Josefin Sans Regular"/>
              </a:rPr>
              <a:t>này</a:t>
            </a:r>
            <a:r>
              <a:rPr lang="en-US" sz="1200" dirty="0">
                <a:solidFill>
                  <a:srgbClr val="C6C6C6"/>
                </a:solidFill>
                <a:latin typeface="Josefin Sans Regular"/>
              </a:rPr>
              <a:t> </a:t>
            </a:r>
            <a:r>
              <a:rPr lang="en-US" sz="1200" dirty="0" err="1">
                <a:solidFill>
                  <a:srgbClr val="C6C6C6"/>
                </a:solidFill>
                <a:latin typeface="Josefin Sans Regular"/>
              </a:rPr>
              <a:t>được</a:t>
            </a:r>
            <a:r>
              <a:rPr lang="en-US" sz="1200" dirty="0">
                <a:solidFill>
                  <a:srgbClr val="C6C6C6"/>
                </a:solidFill>
                <a:latin typeface="Josefin Sans Regular"/>
              </a:rPr>
              <a:t> </a:t>
            </a:r>
            <a:r>
              <a:rPr lang="en-US" sz="1200" dirty="0" err="1">
                <a:solidFill>
                  <a:srgbClr val="C6C6C6"/>
                </a:solidFill>
                <a:latin typeface="Josefin Sans Regular"/>
              </a:rPr>
              <a:t>sử</a:t>
            </a:r>
            <a:r>
              <a:rPr lang="en-US" sz="1200" dirty="0">
                <a:solidFill>
                  <a:srgbClr val="C6C6C6"/>
                </a:solidFill>
                <a:latin typeface="Josefin Sans Regular"/>
              </a:rPr>
              <a:t> </a:t>
            </a:r>
            <a:r>
              <a:rPr lang="en-US" sz="1200" dirty="0" err="1">
                <a:solidFill>
                  <a:srgbClr val="C6C6C6"/>
                </a:solidFill>
                <a:latin typeface="Josefin Sans Regular"/>
              </a:rPr>
              <a:t>dụng</a:t>
            </a:r>
            <a:r>
              <a:rPr lang="en-US" sz="1200" dirty="0">
                <a:solidFill>
                  <a:srgbClr val="C6C6C6"/>
                </a:solidFill>
                <a:latin typeface="Josefin Sans Regular"/>
              </a:rPr>
              <a:t> </a:t>
            </a:r>
            <a:r>
              <a:rPr lang="en-US" sz="1200" dirty="0" err="1">
                <a:solidFill>
                  <a:srgbClr val="C6C6C6"/>
                </a:solidFill>
                <a:latin typeface="Josefin Sans Regular"/>
              </a:rPr>
              <a:t>để</a:t>
            </a:r>
            <a:r>
              <a:rPr lang="en-US" sz="1200" dirty="0">
                <a:solidFill>
                  <a:srgbClr val="C6C6C6"/>
                </a:solidFill>
                <a:latin typeface="Josefin Sans Regular"/>
              </a:rPr>
              <a:t> </a:t>
            </a:r>
            <a:r>
              <a:rPr lang="en-US" sz="1200" dirty="0" err="1">
                <a:solidFill>
                  <a:srgbClr val="C6C6C6"/>
                </a:solidFill>
                <a:latin typeface="Josefin Sans Regular"/>
              </a:rPr>
              <a:t>huấn</a:t>
            </a:r>
            <a:r>
              <a:rPr lang="en-US" sz="1200" dirty="0">
                <a:solidFill>
                  <a:srgbClr val="C6C6C6"/>
                </a:solidFill>
                <a:latin typeface="Josefin Sans Regular"/>
              </a:rPr>
              <a:t> </a:t>
            </a:r>
            <a:r>
              <a:rPr lang="en-US" sz="1200" dirty="0" err="1">
                <a:solidFill>
                  <a:srgbClr val="C6C6C6"/>
                </a:solidFill>
                <a:latin typeface="Josefin Sans Regular"/>
              </a:rPr>
              <a:t>luyện</a:t>
            </a:r>
            <a:r>
              <a:rPr lang="en-US" sz="1200" dirty="0">
                <a:solidFill>
                  <a:srgbClr val="C6C6C6"/>
                </a:solidFill>
                <a:latin typeface="Josefin Sans Regular"/>
              </a:rPr>
              <a:t> </a:t>
            </a:r>
            <a:r>
              <a:rPr lang="en-US" sz="1200" dirty="0" err="1">
                <a:solidFill>
                  <a:srgbClr val="C6C6C6"/>
                </a:solidFill>
                <a:latin typeface="Josefin Sans Regular"/>
              </a:rPr>
              <a:t>mô</a:t>
            </a:r>
            <a:r>
              <a:rPr lang="en-US" sz="1200" dirty="0">
                <a:solidFill>
                  <a:srgbClr val="C6C6C6"/>
                </a:solidFill>
                <a:latin typeface="Josefin Sans Regular"/>
              </a:rPr>
              <a:t> </a:t>
            </a:r>
            <a:r>
              <a:rPr lang="en-US" sz="1200" dirty="0" err="1">
                <a:solidFill>
                  <a:srgbClr val="C6C6C6"/>
                </a:solidFill>
                <a:latin typeface="Josefin Sans Regular"/>
              </a:rPr>
              <a:t>hình</a:t>
            </a:r>
            <a:r>
              <a:rPr lang="en-US" sz="1200" dirty="0">
                <a:solidFill>
                  <a:srgbClr val="C6C6C6"/>
                </a:solidFill>
                <a:latin typeface="Josefin Sans Regular"/>
              </a:rPr>
              <a:t> </a:t>
            </a:r>
            <a:r>
              <a:rPr lang="en-US" sz="1200" dirty="0" err="1">
                <a:solidFill>
                  <a:srgbClr val="C6C6C6"/>
                </a:solidFill>
                <a:latin typeface="Josefin Sans Regular"/>
              </a:rPr>
              <a:t>phân</a:t>
            </a:r>
            <a:r>
              <a:rPr lang="en-US" sz="1200" dirty="0">
                <a:solidFill>
                  <a:srgbClr val="C6C6C6"/>
                </a:solidFill>
                <a:latin typeface="Josefin Sans Regular"/>
              </a:rPr>
              <a:t> </a:t>
            </a:r>
            <a:r>
              <a:rPr lang="en-US" sz="1200" dirty="0" err="1">
                <a:solidFill>
                  <a:srgbClr val="C6C6C6"/>
                </a:solidFill>
                <a:latin typeface="Josefin Sans Regular"/>
              </a:rPr>
              <a:t>loại</a:t>
            </a:r>
            <a:r>
              <a:rPr lang="en-US" sz="1200" dirty="0">
                <a:solidFill>
                  <a:srgbClr val="C6C6C6"/>
                </a:solidFill>
                <a:latin typeface="Josefin Sans Regular"/>
              </a:rPr>
              <a:t> </a:t>
            </a:r>
            <a:r>
              <a:rPr lang="en-US" sz="1200" dirty="0" err="1">
                <a:solidFill>
                  <a:srgbClr val="C6C6C6"/>
                </a:solidFill>
                <a:latin typeface="Josefin Sans Regular"/>
              </a:rPr>
              <a:t>trên</a:t>
            </a:r>
            <a:r>
              <a:rPr lang="en-US" sz="1200" dirty="0">
                <a:solidFill>
                  <a:srgbClr val="C6C6C6"/>
                </a:solidFill>
                <a:latin typeface="Josefin Sans Regular"/>
              </a:rPr>
              <a:t> </a:t>
            </a:r>
            <a:r>
              <a:rPr lang="en-US" sz="1200" dirty="0" err="1">
                <a:solidFill>
                  <a:srgbClr val="C6C6C6"/>
                </a:solidFill>
                <a:latin typeface="Josefin Sans Regular"/>
              </a:rPr>
              <a:t>các</a:t>
            </a:r>
            <a:r>
              <a:rPr lang="en-US" sz="1200" dirty="0">
                <a:solidFill>
                  <a:srgbClr val="C6C6C6"/>
                </a:solidFill>
                <a:latin typeface="Josefin Sans Regular"/>
              </a:rPr>
              <a:t> </a:t>
            </a:r>
            <a:r>
              <a:rPr lang="en-US" sz="1200" dirty="0" err="1">
                <a:solidFill>
                  <a:srgbClr val="C6C6C6"/>
                </a:solidFill>
                <a:latin typeface="Josefin Sans Regular"/>
              </a:rPr>
              <a:t>tác</a:t>
            </a:r>
            <a:r>
              <a:rPr lang="en-US" sz="1200" dirty="0">
                <a:solidFill>
                  <a:srgbClr val="C6C6C6"/>
                </a:solidFill>
                <a:latin typeface="Josefin Sans Regular"/>
              </a:rPr>
              <a:t> </a:t>
            </a:r>
            <a:r>
              <a:rPr lang="en-US" sz="1200" dirty="0" err="1">
                <a:solidFill>
                  <a:srgbClr val="C6C6C6"/>
                </a:solidFill>
                <a:latin typeface="Josefin Sans Regular"/>
              </a:rPr>
              <a:t>vụ</a:t>
            </a:r>
            <a:r>
              <a:rPr lang="en-US" sz="1200" dirty="0">
                <a:solidFill>
                  <a:srgbClr val="C6C6C6"/>
                </a:solidFill>
                <a:latin typeface="Josefin Sans Regular"/>
              </a:rPr>
              <a:t> </a:t>
            </a:r>
            <a:r>
              <a:rPr lang="en-US" sz="1200" dirty="0" err="1">
                <a:solidFill>
                  <a:srgbClr val="C6C6C6"/>
                </a:solidFill>
                <a:latin typeface="Josefin Sans Regular"/>
              </a:rPr>
              <a:t>mới</a:t>
            </a:r>
            <a:r>
              <a:rPr lang="en-US" sz="1200" dirty="0">
                <a:solidFill>
                  <a:srgbClr val="C6C6C6"/>
                </a:solidFill>
                <a:latin typeface="Josefin Sans Regular"/>
              </a:rPr>
              <a:t>, </a:t>
            </a:r>
            <a:r>
              <a:rPr lang="en-US" sz="1200" dirty="0" err="1">
                <a:solidFill>
                  <a:srgbClr val="C6C6C6"/>
                </a:solidFill>
                <a:latin typeface="Josefin Sans Regular"/>
              </a:rPr>
              <a:t>mà</a:t>
            </a:r>
            <a:r>
              <a:rPr lang="en-US" sz="1200" dirty="0">
                <a:solidFill>
                  <a:srgbClr val="C6C6C6"/>
                </a:solidFill>
                <a:latin typeface="Josefin Sans Regular"/>
              </a:rPr>
              <a:t> </a:t>
            </a:r>
            <a:r>
              <a:rPr lang="en-US" sz="1200" dirty="0" err="1">
                <a:solidFill>
                  <a:srgbClr val="C6C6C6"/>
                </a:solidFill>
                <a:latin typeface="Josefin Sans Regular"/>
              </a:rPr>
              <a:t>mô</a:t>
            </a:r>
            <a:r>
              <a:rPr lang="en-US" sz="1200" dirty="0">
                <a:solidFill>
                  <a:srgbClr val="C6C6C6"/>
                </a:solidFill>
                <a:latin typeface="Josefin Sans Regular"/>
              </a:rPr>
              <a:t> </a:t>
            </a:r>
            <a:r>
              <a:rPr lang="en-US" sz="1200" dirty="0" err="1">
                <a:solidFill>
                  <a:srgbClr val="C6C6C6"/>
                </a:solidFill>
                <a:latin typeface="Josefin Sans Regular"/>
              </a:rPr>
              <a:t>hình</a:t>
            </a:r>
            <a:r>
              <a:rPr lang="en-US" sz="1200" dirty="0">
                <a:solidFill>
                  <a:srgbClr val="C6C6C6"/>
                </a:solidFill>
                <a:latin typeface="Josefin Sans Regular"/>
              </a:rPr>
              <a:t> </a:t>
            </a:r>
            <a:r>
              <a:rPr lang="en-US" sz="1200" dirty="0" err="1">
                <a:solidFill>
                  <a:srgbClr val="C6C6C6"/>
                </a:solidFill>
                <a:latin typeface="Josefin Sans Regular"/>
              </a:rPr>
              <a:t>chưa</a:t>
            </a:r>
            <a:r>
              <a:rPr lang="en-US" sz="1200" dirty="0">
                <a:solidFill>
                  <a:srgbClr val="C6C6C6"/>
                </a:solidFill>
                <a:latin typeface="Josefin Sans Regular"/>
              </a:rPr>
              <a:t> bao </a:t>
            </a:r>
            <a:r>
              <a:rPr lang="en-US" sz="1200" dirty="0" err="1">
                <a:solidFill>
                  <a:srgbClr val="C6C6C6"/>
                </a:solidFill>
                <a:latin typeface="Josefin Sans Regular"/>
              </a:rPr>
              <a:t>giờ</a:t>
            </a:r>
            <a:r>
              <a:rPr lang="en-US" sz="1200" dirty="0">
                <a:solidFill>
                  <a:srgbClr val="C6C6C6"/>
                </a:solidFill>
                <a:latin typeface="Josefin Sans Regular"/>
              </a:rPr>
              <a:t> </a:t>
            </a:r>
            <a:r>
              <a:rPr lang="en-US" sz="1200" dirty="0" err="1">
                <a:solidFill>
                  <a:srgbClr val="C6C6C6"/>
                </a:solidFill>
                <a:latin typeface="Josefin Sans Regular"/>
              </a:rPr>
              <a:t>được</a:t>
            </a:r>
            <a:r>
              <a:rPr lang="en-US" sz="1200" dirty="0">
                <a:solidFill>
                  <a:srgbClr val="C6C6C6"/>
                </a:solidFill>
                <a:latin typeface="Josefin Sans Regular"/>
              </a:rPr>
              <a:t> </a:t>
            </a:r>
            <a:r>
              <a:rPr lang="en-US" sz="1200" dirty="0" err="1">
                <a:solidFill>
                  <a:srgbClr val="C6C6C6"/>
                </a:solidFill>
                <a:latin typeface="Josefin Sans Regular"/>
              </a:rPr>
              <a:t>huấn</a:t>
            </a:r>
            <a:r>
              <a:rPr lang="en-US" sz="1200" dirty="0">
                <a:solidFill>
                  <a:srgbClr val="C6C6C6"/>
                </a:solidFill>
                <a:latin typeface="Josefin Sans Regular"/>
              </a:rPr>
              <a:t> </a:t>
            </a:r>
            <a:r>
              <a:rPr lang="en-US" sz="1200" dirty="0" err="1">
                <a:solidFill>
                  <a:srgbClr val="C6C6C6"/>
                </a:solidFill>
                <a:latin typeface="Josefin Sans Regular"/>
              </a:rPr>
              <a:t>luyện</a:t>
            </a:r>
            <a:r>
              <a:rPr lang="en-US" sz="1200" dirty="0">
                <a:solidFill>
                  <a:srgbClr val="C6C6C6"/>
                </a:solidFill>
                <a:latin typeface="Josefin Sans Regular"/>
              </a:rPr>
              <a:t> </a:t>
            </a:r>
            <a:r>
              <a:rPr lang="en-US" sz="1200" dirty="0" err="1">
                <a:solidFill>
                  <a:srgbClr val="C6C6C6"/>
                </a:solidFill>
                <a:latin typeface="Josefin Sans Regular"/>
              </a:rPr>
              <a:t>trước</a:t>
            </a:r>
            <a:r>
              <a:rPr lang="en-US" sz="1200" dirty="0">
                <a:solidFill>
                  <a:srgbClr val="C6C6C6"/>
                </a:solidFill>
                <a:latin typeface="Josefin Sans Regular"/>
              </a:rPr>
              <a:t> </a:t>
            </a:r>
            <a:r>
              <a:rPr lang="en-US" sz="1200" dirty="0" err="1">
                <a:solidFill>
                  <a:srgbClr val="C6C6C6"/>
                </a:solidFill>
                <a:latin typeface="Josefin Sans Regular"/>
              </a:rPr>
              <a:t>đó</a:t>
            </a:r>
            <a:r>
              <a:rPr lang="en-US" sz="1200" dirty="0">
                <a:solidFill>
                  <a:srgbClr val="C6C6C6"/>
                </a:solidFill>
                <a:latin typeface="Josefin Sans Regular"/>
              </a:rPr>
              <a:t>.</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+Một điểm khác biệt quan trọng khác giữa hai phương pháp này là khả năng của chúng để giải quyết các tác vụ mới:  Machine learning truyền thống thường yêu cầu một quá trình huấn luyện lại hoặc cấu trúc lại toàn bộ mô hình khi áp dụng cho một tác vụ mới. Trong khi đó, few-shot learning có thể dễ dàng áp dụng cho các tác vụ mới bằng cách sử dụng các đặc trưng đã học từ các tác vụ trước đó.</a:t>
            </a:r>
          </a:p>
          <a:p>
            <a:r>
              <a:rPr lang="en-US"/>
              <a:t>+ Độ chính xác: Machine learning truyền thống thường đạt được độ chính xác cao hơn trong các tác vụ huấn luyện lớn. Tuy nhiên, đối với các tác vụ có ít dữ liệu huấn luyện, few-shot learning có thể đạt được độ chính xác tương đương hoặc thậm chí cao hơn so với machine learning truyền thống.</a:t>
            </a:r>
          </a:p>
          <a:p>
            <a:r>
              <a:rPr lang="en-US"/>
              <a:t>--------------------------------------</a:t>
            </a:r>
          </a:p>
          <a:p>
            <a:r>
              <a:rPr lang="en-US"/>
              <a:t>+ Tóm lại few-shot learning và machine learning truyền thống đều có ưu điểm và hạn chế của riêng mình. Việc lựa chọn phương pháp phù hợp phụ thuộc vào tính chất của bài toán và số lượng dữ liệu huấn luyện có sẵn.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Hiện nay, few-shot learning đang là một trong những lĩnh vực nghiên cứu đang được quan tâm rất nhiều trong cộng đồng học máy và trí tuệ nhân tạo. Các nhà nghiên cứu đang nghiên cứu và phát triển nhiều phương pháp và kỹ thuật mới để cải thiện độ chính xác và khả năng áp dụng của few-shot learning. </a:t>
            </a:r>
          </a:p>
          <a:p>
            <a:r>
              <a:rPr lang="en-US"/>
              <a:t>+ Few-shot learning được áp dụng rộng rãi trong các lĩnh vực như nhận dạng hình ảnh, xử lý ngôn ngữ tự nhiên, robot học, và nhiều lĩnh vực khác. Ví dụ, trong lĩnh vực nhận dạng hình ảnh, few-shot learning được sử dụng để phân loại các đối tượng mới trong các tình huống thực tế, nơi mà việc có được số lượng dữ liệu huấn luyện lớn để huấn luyện một mô hình truyền thống là không khả thi hoặc rất đắt đỏ</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Số lượng bài báo liên quan đến FSL được công bố trên các tạp chí uy tín từ năm 2010 đến nửa đầu năm 2021, không bao gồm các trích dẫn.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Trong N-shot learning, "N" thường được đặt là một số nguyên dương, đại diện cho số lượng các mẫu huấn luyện được sử dụng để huấn luyện mô hình. Ví dụ, nếu N=5, thì mô hình sẽ được huấn luyện với 5 mẫu huấn luyện và sau đó được đánh giá trên tập kiểm tra. N-shot learning được sử dụng trong các ứng dụng nhận dạng đối tượng, nhận dạng khuôn mặt và xử lý ngôn ngữ tự nhiên</a:t>
            </a:r>
          </a:p>
          <a:p>
            <a:r>
              <a:rPr lang="en-US"/>
              <a:t>+ Trong one-shot learning, chúng ta chỉ có một ví dụ duy nhất cho mỗi lớp. nhằm mục đích tìm ra lớp tương tự nhất dưới dạng so sánh giữa các lớp đã nhìn thấy. Có nhiều kiến ​​trúc khác nhau được phát triển để đạt được mục tiêu này, chẳng hạn như Siamese Neural Networks, đã mang lại tiến bộ lớn và dẫn đến kết quả đặc biệt, sau đó là matching networks, cũng giúp chúng tôi đạt được những bước nhảy vọt trong lĩnh vực này.</a:t>
            </a:r>
          </a:p>
          <a:p>
            <a:r>
              <a:rPr lang="en-US"/>
              <a:t>+ Mục tiêu của Zero-Shot Learning là phát hiện các class chưa được đi qua đào tạo. Cho đến nay, zero-shot learning là một trong những phương pháp gần gũi nhất với trí thông minh của con người giúp phân biệt các phân loại trước đây không được quan sát. OSL và FSL về cơ bản có thể được coi là ZSL đặc biệt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675832-DE4F-4C2B-9216-938C71C6E75E}"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0ABFF8-E21F-4488-B0A5-BE403933472B}"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F9413C-4688-4498-8AA6-2CD40E828FF0}"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6F326-DCEA-4D9F-AFB6-7CD509F926C3}"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7B0B2-28F4-45E2-9762-FA0BA0ECA5E4}" type="datetime1">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65ABFD-2534-4555-AFCA-B13AA8EDB6DE}" type="datetime1">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768194-FE36-4820-837B-CACBA3342D00}" type="datetime1">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186EDD-08C4-4F6B-8AE6-D0635C415F45}" type="datetime1">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05FE4-6FE5-4055-BA84-25935E0EA8BE}" type="datetime1">
              <a:rPr lang="en-US" smtClean="0"/>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DD7E6-A61D-4EA9-A85E-936F758C964A}" type="datetime1">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A7CAB-F682-40CF-A43F-284879CC048B}" type="datetime1">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570AF-A9A7-4702-82F2-D31529C6CA7E}" type="datetime1">
              <a:rPr lang="en-US" smtClean="0"/>
              <a:t>7/10/2023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customXml" Target="../ink/ink3.xml"/><Relationship Id="rId18" Type="http://schemas.openxmlformats.org/officeDocument/2006/relationships/image" Target="../media/image39.png"/><Relationship Id="rId26" Type="http://schemas.openxmlformats.org/officeDocument/2006/relationships/image" Target="../media/image47.png"/><Relationship Id="rId3" Type="http://schemas.openxmlformats.org/officeDocument/2006/relationships/image" Target="../media/image16.svg"/><Relationship Id="rId21" Type="http://schemas.openxmlformats.org/officeDocument/2006/relationships/image" Target="../media/image42.png"/><Relationship Id="rId7" Type="http://schemas.openxmlformats.org/officeDocument/2006/relationships/image" Target="../media/image20.svg"/><Relationship Id="rId12" Type="http://schemas.openxmlformats.org/officeDocument/2006/relationships/image" Target="../media/image35.pn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image" Target="../media/image15.png"/><Relationship Id="rId16" Type="http://schemas.openxmlformats.org/officeDocument/2006/relationships/image" Target="../media/image37.png"/><Relationship Id="rId20" Type="http://schemas.openxmlformats.org/officeDocument/2006/relationships/image" Target="../media/image41.png"/><Relationship Id="rId29"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customXml" Target="../ink/ink2.xml"/><Relationship Id="rId24" Type="http://schemas.openxmlformats.org/officeDocument/2006/relationships/image" Target="../media/image45.png"/><Relationship Id="rId5" Type="http://schemas.openxmlformats.org/officeDocument/2006/relationships/image" Target="../media/image18.svg"/><Relationship Id="rId15" Type="http://schemas.openxmlformats.org/officeDocument/2006/relationships/customXml" Target="../ink/ink4.xml"/><Relationship Id="rId23" Type="http://schemas.openxmlformats.org/officeDocument/2006/relationships/image" Target="../media/image44.png"/><Relationship Id="rId28" Type="http://schemas.openxmlformats.org/officeDocument/2006/relationships/image" Target="../media/image49.png"/><Relationship Id="rId10" Type="http://schemas.openxmlformats.org/officeDocument/2006/relationships/image" Target="../media/image34.png"/><Relationship Id="rId19" Type="http://schemas.openxmlformats.org/officeDocument/2006/relationships/image" Target="../media/image40.png"/><Relationship Id="rId4" Type="http://schemas.openxmlformats.org/officeDocument/2006/relationships/image" Target="../media/image17.png"/><Relationship Id="rId9" Type="http://schemas.openxmlformats.org/officeDocument/2006/relationships/customXml" Target="../ink/ink1.xml"/><Relationship Id="rId14" Type="http://schemas.openxmlformats.org/officeDocument/2006/relationships/image" Target="../media/image36.png"/><Relationship Id="rId22" Type="http://schemas.openxmlformats.org/officeDocument/2006/relationships/image" Target="../media/image43.png"/><Relationship Id="rId27" Type="http://schemas.openxmlformats.org/officeDocument/2006/relationships/image" Target="../media/image48.png"/><Relationship Id="rId30"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360.png"/><Relationship Id="rId13" Type="http://schemas.openxmlformats.org/officeDocument/2006/relationships/image" Target="../media/image410.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400.png"/><Relationship Id="rId17" Type="http://schemas.openxmlformats.org/officeDocument/2006/relationships/image" Target="../media/image54.png"/><Relationship Id="rId2" Type="http://schemas.openxmlformats.org/officeDocument/2006/relationships/image" Target="../media/image15.png"/><Relationship Id="rId16" Type="http://schemas.openxmlformats.org/officeDocument/2006/relationships/image" Target="../media/image440.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33.png"/><Relationship Id="rId5" Type="http://schemas.openxmlformats.org/officeDocument/2006/relationships/image" Target="../media/image18.svg"/><Relationship Id="rId15" Type="http://schemas.openxmlformats.org/officeDocument/2006/relationships/image" Target="../media/image430.png"/><Relationship Id="rId10" Type="http://schemas.openxmlformats.org/officeDocument/2006/relationships/image" Target="../media/image380.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420.pn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58.svg"/><Relationship Id="rId3" Type="http://schemas.openxmlformats.org/officeDocument/2006/relationships/image" Target="../media/image54.svg"/><Relationship Id="rId7" Type="http://schemas.openxmlformats.org/officeDocument/2006/relationships/image" Target="../media/image22.svg"/><Relationship Id="rId12"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56.svg"/><Relationship Id="rId5" Type="http://schemas.openxmlformats.org/officeDocument/2006/relationships/image" Target="../media/image26.svg"/><Relationship Id="rId10" Type="http://schemas.openxmlformats.org/officeDocument/2006/relationships/image" Target="../media/image55.png"/><Relationship Id="rId4" Type="http://schemas.openxmlformats.org/officeDocument/2006/relationships/image" Target="../media/image25.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jpe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6.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2.sv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sv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7.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16.svg"/><Relationship Id="rId9" Type="http://schemas.openxmlformats.org/officeDocument/2006/relationships/image" Target="../media/image23.jpeg"/><Relationship Id="rId14"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31.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30.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31.svg"/><Relationship Id="rId5" Type="http://schemas.openxmlformats.org/officeDocument/2006/relationships/image" Target="../media/image18.svg"/><Relationship Id="rId10" Type="http://schemas.openxmlformats.org/officeDocument/2006/relationships/image" Target="../media/image30.png"/><Relationship Id="rId4" Type="http://schemas.openxmlformats.org/officeDocument/2006/relationships/image" Target="../media/image17.png"/><Relationship Id="rId9"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965345" y="-1494173"/>
            <a:ext cx="4618364" cy="2813003"/>
          </a:xfrm>
          <a:custGeom>
            <a:avLst/>
            <a:gdLst/>
            <a:ahLst/>
            <a:cxnLst/>
            <a:rect l="l" t="t" r="r" b="b"/>
            <a:pathLst>
              <a:path w="4618364" h="2813003">
                <a:moveTo>
                  <a:pt x="0" y="0"/>
                </a:moveTo>
                <a:lnTo>
                  <a:pt x="4618364" y="0"/>
                </a:lnTo>
                <a:lnTo>
                  <a:pt x="4618364" y="2813003"/>
                </a:lnTo>
                <a:lnTo>
                  <a:pt x="0" y="28130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670648" y="4103592"/>
            <a:ext cx="589394" cy="1276246"/>
          </a:xfrm>
          <a:custGeom>
            <a:avLst/>
            <a:gdLst/>
            <a:ahLst/>
            <a:cxnLst/>
            <a:rect l="l" t="t" r="r" b="b"/>
            <a:pathLst>
              <a:path w="589394" h="1276246">
                <a:moveTo>
                  <a:pt x="0" y="0"/>
                </a:moveTo>
                <a:lnTo>
                  <a:pt x="589394" y="0"/>
                </a:lnTo>
                <a:lnTo>
                  <a:pt x="589394" y="1276246"/>
                </a:lnTo>
                <a:lnTo>
                  <a:pt x="0" y="12762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29407" y="3821645"/>
            <a:ext cx="3427196" cy="3576770"/>
          </a:xfrm>
          <a:custGeom>
            <a:avLst/>
            <a:gdLst/>
            <a:ahLst/>
            <a:cxnLst/>
            <a:rect l="l" t="t" r="r" b="b"/>
            <a:pathLst>
              <a:path w="3427196" h="3576770">
                <a:moveTo>
                  <a:pt x="3427196" y="0"/>
                </a:moveTo>
                <a:lnTo>
                  <a:pt x="0" y="0"/>
                </a:lnTo>
                <a:lnTo>
                  <a:pt x="0" y="3576770"/>
                </a:lnTo>
                <a:lnTo>
                  <a:pt x="3427196" y="3576770"/>
                </a:lnTo>
                <a:lnTo>
                  <a:pt x="3427196"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274513" y="7226833"/>
            <a:ext cx="3013487" cy="2339561"/>
          </a:xfrm>
          <a:custGeom>
            <a:avLst/>
            <a:gdLst/>
            <a:ahLst/>
            <a:cxnLst/>
            <a:rect l="l" t="t" r="r" b="b"/>
            <a:pathLst>
              <a:path w="3013487" h="2339561">
                <a:moveTo>
                  <a:pt x="0" y="0"/>
                </a:moveTo>
                <a:lnTo>
                  <a:pt x="3013487" y="0"/>
                </a:lnTo>
                <a:lnTo>
                  <a:pt x="3013487" y="2339562"/>
                </a:lnTo>
                <a:lnTo>
                  <a:pt x="0" y="23395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50496" y="7577925"/>
            <a:ext cx="1027879" cy="2307484"/>
          </a:xfrm>
          <a:custGeom>
            <a:avLst/>
            <a:gdLst/>
            <a:ahLst/>
            <a:cxnLst/>
            <a:rect l="l" t="t" r="r" b="b"/>
            <a:pathLst>
              <a:path w="1027879" h="2307484">
                <a:moveTo>
                  <a:pt x="0" y="0"/>
                </a:moveTo>
                <a:lnTo>
                  <a:pt x="1027879" y="0"/>
                </a:lnTo>
                <a:lnTo>
                  <a:pt x="1027879" y="2307484"/>
                </a:lnTo>
                <a:lnTo>
                  <a:pt x="0" y="23074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7782" y="6751438"/>
            <a:ext cx="2230120" cy="2632116"/>
          </a:xfrm>
          <a:custGeom>
            <a:avLst/>
            <a:gdLst/>
            <a:ahLst/>
            <a:cxnLst/>
            <a:rect l="l" t="t" r="r" b="b"/>
            <a:pathLst>
              <a:path w="2230120" h="2632116">
                <a:moveTo>
                  <a:pt x="0" y="0"/>
                </a:moveTo>
                <a:lnTo>
                  <a:pt x="2230120" y="0"/>
                </a:lnTo>
                <a:lnTo>
                  <a:pt x="2230120" y="2632115"/>
                </a:lnTo>
                <a:lnTo>
                  <a:pt x="0" y="26321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8" name="Group 8"/>
          <p:cNvGrpSpPr/>
          <p:nvPr/>
        </p:nvGrpSpPr>
        <p:grpSpPr>
          <a:xfrm>
            <a:off x="4147720" y="2763611"/>
            <a:ext cx="11936198" cy="5037558"/>
            <a:chOff x="0" y="47625"/>
            <a:chExt cx="15914931" cy="6716744"/>
          </a:xfrm>
        </p:grpSpPr>
        <p:sp>
          <p:nvSpPr>
            <p:cNvPr id="9" name="TextBox 9"/>
            <p:cNvSpPr txBox="1"/>
            <p:nvPr/>
          </p:nvSpPr>
          <p:spPr>
            <a:xfrm>
              <a:off x="0" y="47625"/>
              <a:ext cx="15914931" cy="4280916"/>
            </a:xfrm>
            <a:prstGeom prst="rect">
              <a:avLst/>
            </a:prstGeom>
          </p:spPr>
          <p:txBody>
            <a:bodyPr lIns="0" tIns="0" rIns="0" bIns="0" rtlCol="0" anchor="t">
              <a:spAutoFit/>
            </a:bodyPr>
            <a:lstStyle/>
            <a:p>
              <a:pPr algn="ctr">
                <a:lnSpc>
                  <a:spcPts val="8258"/>
                </a:lnSpc>
              </a:pPr>
              <a:r>
                <a:rPr lang="en-US" sz="7373" b="1" dirty="0" err="1">
                  <a:solidFill>
                    <a:srgbClr val="F7B4A7"/>
                  </a:solidFill>
                  <a:latin typeface="Josefin Sans Bold" pitchFamily="2" charset="0"/>
                </a:rPr>
                <a:t>Đề</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Tài</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Tìm</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hiểu</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về</a:t>
              </a:r>
              <a:r>
                <a:rPr lang="en-US" sz="7373" b="1" dirty="0">
                  <a:solidFill>
                    <a:srgbClr val="F7B4A7"/>
                  </a:solidFill>
                  <a:latin typeface="Josefin Sans Bold" pitchFamily="2" charset="0"/>
                </a:rPr>
                <a:t> </a:t>
              </a:r>
            </a:p>
            <a:p>
              <a:pPr algn="ctr">
                <a:lnSpc>
                  <a:spcPts val="8258"/>
                </a:lnSpc>
              </a:pPr>
              <a:r>
                <a:rPr lang="en-US" sz="7373" b="1" dirty="0">
                  <a:solidFill>
                    <a:srgbClr val="F7B4A7"/>
                  </a:solidFill>
                  <a:latin typeface="Josefin Sans Bold" pitchFamily="2" charset="0"/>
                </a:rPr>
                <a:t>Few – Shot Learning </a:t>
              </a:r>
              <a:r>
                <a:rPr lang="en-US" sz="7373" b="1" dirty="0" err="1">
                  <a:solidFill>
                    <a:srgbClr val="F7B4A7"/>
                  </a:solidFill>
                  <a:latin typeface="Josefin Sans Bold" pitchFamily="2" charset="0"/>
                </a:rPr>
                <a:t>và</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ứng</a:t>
              </a:r>
              <a:r>
                <a:rPr lang="en-US" sz="7373" b="1" dirty="0">
                  <a:solidFill>
                    <a:srgbClr val="F7B4A7"/>
                  </a:solidFill>
                  <a:latin typeface="Josefin Sans Bold" pitchFamily="2" charset="0"/>
                </a:rPr>
                <a:t> </a:t>
              </a:r>
              <a:r>
                <a:rPr lang="en-US" sz="7373" b="1" dirty="0" err="1">
                  <a:solidFill>
                    <a:srgbClr val="F7B4A7"/>
                  </a:solidFill>
                  <a:latin typeface="Josefin Sans Bold" pitchFamily="2" charset="0"/>
                </a:rPr>
                <a:t>dụng</a:t>
              </a:r>
              <a:endParaRPr lang="en-US" sz="7373" b="1" dirty="0">
                <a:solidFill>
                  <a:srgbClr val="F7B4A7"/>
                </a:solidFill>
                <a:latin typeface="Josefin Sans Bold" pitchFamily="2" charset="0"/>
              </a:endParaRPr>
            </a:p>
          </p:txBody>
        </p:sp>
        <p:sp>
          <p:nvSpPr>
            <p:cNvPr id="10" name="TextBox 10"/>
            <p:cNvSpPr txBox="1"/>
            <p:nvPr/>
          </p:nvSpPr>
          <p:spPr>
            <a:xfrm>
              <a:off x="0" y="5232806"/>
              <a:ext cx="15914931" cy="1531563"/>
            </a:xfrm>
            <a:prstGeom prst="rect">
              <a:avLst/>
            </a:prstGeom>
          </p:spPr>
          <p:txBody>
            <a:bodyPr lIns="0" tIns="0" rIns="0" bIns="0" rtlCol="0" anchor="t">
              <a:spAutoFit/>
            </a:bodyPr>
            <a:lstStyle/>
            <a:p>
              <a:pPr>
                <a:lnSpc>
                  <a:spcPts val="4695"/>
                </a:lnSpc>
              </a:pPr>
              <a:r>
                <a:rPr lang="en-US" sz="3353" dirty="0">
                  <a:solidFill>
                    <a:srgbClr val="94DDDE"/>
                  </a:solidFill>
                  <a:latin typeface="Josefin Sans Regular"/>
                </a:rPr>
                <a:t>SVTH: </a:t>
              </a:r>
              <a:r>
                <a:rPr lang="en-US" sz="3353" dirty="0" err="1">
                  <a:solidFill>
                    <a:srgbClr val="94DDDE"/>
                  </a:solidFill>
                  <a:latin typeface="Josefin Sans Regular"/>
                </a:rPr>
                <a:t>Nguyễn</a:t>
              </a:r>
              <a:r>
                <a:rPr lang="en-US" sz="3353" dirty="0">
                  <a:solidFill>
                    <a:srgbClr val="94DDDE"/>
                  </a:solidFill>
                  <a:latin typeface="Josefin Sans Regular"/>
                </a:rPr>
                <a:t> Anh </a:t>
              </a:r>
              <a:r>
                <a:rPr lang="en-US" sz="3353" dirty="0" err="1">
                  <a:solidFill>
                    <a:srgbClr val="94DDDE"/>
                  </a:solidFill>
                  <a:latin typeface="Josefin Sans Regular"/>
                </a:rPr>
                <a:t>Đắc</a:t>
              </a:r>
              <a:r>
                <a:rPr lang="en-US" sz="3353" dirty="0">
                  <a:solidFill>
                    <a:srgbClr val="94DDDE"/>
                  </a:solidFill>
                  <a:latin typeface="Josefin Sans Regular"/>
                </a:rPr>
                <a:t>           19133020</a:t>
              </a:r>
            </a:p>
            <a:p>
              <a:pPr>
                <a:lnSpc>
                  <a:spcPts val="4695"/>
                </a:lnSpc>
              </a:pPr>
              <a:r>
                <a:rPr lang="en-US" sz="3353" dirty="0">
                  <a:solidFill>
                    <a:srgbClr val="94DDDE"/>
                  </a:solidFill>
                  <a:latin typeface="Josefin Sans Regular"/>
                </a:rPr>
                <a:t>          </a:t>
              </a:r>
              <a:r>
                <a:rPr lang="en-US" sz="3353" dirty="0" err="1">
                  <a:solidFill>
                    <a:srgbClr val="94DDDE"/>
                  </a:solidFill>
                  <a:latin typeface="Josefin Sans Regular"/>
                </a:rPr>
                <a:t>Nguyễn</a:t>
              </a:r>
              <a:r>
                <a:rPr lang="en-US" sz="3353" dirty="0">
                  <a:solidFill>
                    <a:srgbClr val="94DDDE"/>
                  </a:solidFill>
                  <a:latin typeface="Josefin Sans Regular"/>
                </a:rPr>
                <a:t> Thanh Tân </a:t>
              </a:r>
              <a:r>
                <a:rPr lang="en-US" sz="3353" dirty="0" err="1">
                  <a:solidFill>
                    <a:srgbClr val="94DDDE"/>
                  </a:solidFill>
                  <a:latin typeface="Josefin Sans Regular"/>
                </a:rPr>
                <a:t>Kỷ</a:t>
              </a:r>
              <a:r>
                <a:rPr lang="en-US" sz="3353" dirty="0">
                  <a:solidFill>
                    <a:srgbClr val="94DDDE"/>
                  </a:solidFill>
                  <a:latin typeface="Josefin Sans Regular"/>
                </a:rPr>
                <a:t>    19133031</a:t>
              </a:r>
            </a:p>
          </p:txBody>
        </p:sp>
      </p:grpSp>
      <p:sp>
        <p:nvSpPr>
          <p:cNvPr id="11" name="Freeform 11"/>
          <p:cNvSpPr/>
          <p:nvPr/>
        </p:nvSpPr>
        <p:spPr>
          <a:xfrm>
            <a:off x="15366827" y="0"/>
            <a:ext cx="2921173" cy="2921173"/>
          </a:xfrm>
          <a:custGeom>
            <a:avLst/>
            <a:gdLst/>
            <a:ahLst/>
            <a:cxnLst/>
            <a:rect l="l" t="t" r="r" b="b"/>
            <a:pathLst>
              <a:path w="2921173" h="2921173">
                <a:moveTo>
                  <a:pt x="0" y="0"/>
                </a:moveTo>
                <a:lnTo>
                  <a:pt x="2921173" y="0"/>
                </a:lnTo>
                <a:lnTo>
                  <a:pt x="2921173" y="2921173"/>
                </a:lnTo>
                <a:lnTo>
                  <a:pt x="0" y="2921173"/>
                </a:lnTo>
                <a:lnTo>
                  <a:pt x="0" y="0"/>
                </a:lnTo>
                <a:close/>
              </a:path>
            </a:pathLst>
          </a:custGeom>
          <a:blipFill>
            <a:blip r:embed="rId14"/>
            <a:stretch>
              <a:fillRect/>
            </a:stretch>
          </a:blipFill>
        </p:spPr>
      </p:sp>
      <p:sp>
        <p:nvSpPr>
          <p:cNvPr id="12" name="Freeform 12"/>
          <p:cNvSpPr/>
          <p:nvPr/>
        </p:nvSpPr>
        <p:spPr>
          <a:xfrm>
            <a:off x="0" y="-87672"/>
            <a:ext cx="2815564" cy="2815564"/>
          </a:xfrm>
          <a:custGeom>
            <a:avLst/>
            <a:gdLst/>
            <a:ahLst/>
            <a:cxnLst/>
            <a:rect l="l" t="t" r="r" b="b"/>
            <a:pathLst>
              <a:path w="2815564" h="2815564">
                <a:moveTo>
                  <a:pt x="0" y="0"/>
                </a:moveTo>
                <a:lnTo>
                  <a:pt x="2815564" y="0"/>
                </a:lnTo>
                <a:lnTo>
                  <a:pt x="2815564" y="2815564"/>
                </a:lnTo>
                <a:lnTo>
                  <a:pt x="0" y="2815564"/>
                </a:lnTo>
                <a:lnTo>
                  <a:pt x="0" y="0"/>
                </a:lnTo>
                <a:close/>
              </a:path>
            </a:pathLst>
          </a:custGeom>
          <a:blipFill>
            <a:blip r:embed="rId15"/>
            <a:stretch>
              <a:fillRect/>
            </a:stretch>
          </a:blipFill>
        </p:spPr>
      </p:sp>
      <p:sp>
        <p:nvSpPr>
          <p:cNvPr id="13" name="TextBox 13"/>
          <p:cNvSpPr txBox="1"/>
          <p:nvPr/>
        </p:nvSpPr>
        <p:spPr>
          <a:xfrm>
            <a:off x="4247918" y="8502617"/>
            <a:ext cx="6042783" cy="477150"/>
          </a:xfrm>
          <a:prstGeom prst="rect">
            <a:avLst/>
          </a:prstGeom>
        </p:spPr>
        <p:txBody>
          <a:bodyPr lIns="0" tIns="0" rIns="0" bIns="0" rtlCol="0" anchor="t">
            <a:spAutoFit/>
          </a:bodyPr>
          <a:lstStyle/>
          <a:p>
            <a:pPr algn="ctr">
              <a:lnSpc>
                <a:spcPts val="3698"/>
              </a:lnSpc>
              <a:spcBef>
                <a:spcPct val="0"/>
              </a:spcBef>
            </a:pPr>
            <a:r>
              <a:rPr lang="en-US" sz="3301" dirty="0">
                <a:solidFill>
                  <a:srgbClr val="94DDDE"/>
                </a:solidFill>
                <a:latin typeface="Josefin Sans Regular Bold"/>
              </a:rPr>
              <a:t>GVHD: </a:t>
            </a:r>
            <a:r>
              <a:rPr lang="en-US" sz="3301" dirty="0" err="1">
                <a:solidFill>
                  <a:srgbClr val="94DDDE"/>
                </a:solidFill>
                <a:latin typeface="Josefin Sans Regular"/>
              </a:rPr>
              <a:t>Ths</a:t>
            </a:r>
            <a:r>
              <a:rPr lang="en-US" sz="3301" dirty="0">
                <a:solidFill>
                  <a:srgbClr val="94DDDE"/>
                </a:solidFill>
                <a:latin typeface="Josefin Sans Regular"/>
              </a:rPr>
              <a:t>. </a:t>
            </a:r>
            <a:r>
              <a:rPr lang="en-US" sz="3301" dirty="0" err="1">
                <a:solidFill>
                  <a:srgbClr val="94DDDE"/>
                </a:solidFill>
                <a:latin typeface="Josefin Sans Regular"/>
              </a:rPr>
              <a:t>Quách</a:t>
            </a:r>
            <a:r>
              <a:rPr lang="en-US" sz="3301" dirty="0">
                <a:solidFill>
                  <a:srgbClr val="94DDDE"/>
                </a:solidFill>
                <a:latin typeface="Josefin Sans Regular"/>
              </a:rPr>
              <a:t> </a:t>
            </a:r>
            <a:r>
              <a:rPr lang="en-US" sz="3301" dirty="0" err="1">
                <a:solidFill>
                  <a:srgbClr val="94DDDE"/>
                </a:solidFill>
                <a:latin typeface="Josefin Sans Regular"/>
              </a:rPr>
              <a:t>Đình</a:t>
            </a:r>
            <a:r>
              <a:rPr lang="en-US" sz="3301" dirty="0">
                <a:solidFill>
                  <a:srgbClr val="94DDDE"/>
                </a:solidFill>
                <a:latin typeface="Josefin Sans Regular"/>
              </a:rPr>
              <a:t> Hoàng</a:t>
            </a:r>
          </a:p>
        </p:txBody>
      </p:sp>
      <p:sp>
        <p:nvSpPr>
          <p:cNvPr id="16" name="Slide Number Placeholder 15">
            <a:extLst>
              <a:ext uri="{FF2B5EF4-FFF2-40B4-BE49-F238E27FC236}">
                <a16:creationId xmlns:a16="http://schemas.microsoft.com/office/drawing/2014/main" id="{CC969FDA-D350-E146-2D67-1CCE0EE79D07}"/>
              </a:ext>
            </a:extLst>
          </p:cNvPr>
          <p:cNvSpPr>
            <a:spLocks noGrp="1"/>
          </p:cNvSpPr>
          <p:nvPr>
            <p:ph type="sldNum" sz="quarter" idx="12"/>
          </p:nvPr>
        </p:nvSpPr>
        <p:spPr>
          <a:xfrm>
            <a:off x="15908386" y="9865238"/>
            <a:ext cx="2133600" cy="365125"/>
          </a:xfrm>
        </p:spPr>
        <p:txBody>
          <a:body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a:t>
            </a:fld>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6135350" cy="990600"/>
          </a:xfrm>
          <a:prstGeom prst="rect">
            <a:avLst/>
          </a:prstGeom>
        </p:spPr>
        <p:txBody>
          <a:bodyPr lIns="0" tIns="0" rIns="0" bIns="0" rtlCol="0" anchor="t">
            <a:spAutoFit/>
          </a:bodyPr>
          <a:lstStyle/>
          <a:p>
            <a:pPr algn="ctr">
              <a:lnSpc>
                <a:spcPts val="7680"/>
              </a:lnSpc>
            </a:pPr>
            <a:r>
              <a:rPr lang="en-US" sz="6400" b="1" dirty="0">
                <a:solidFill>
                  <a:srgbClr val="2B4B82"/>
                </a:solidFill>
              </a:rPr>
              <a:t>METRIC - LEARNING</a:t>
            </a:r>
          </a:p>
        </p:txBody>
      </p:sp>
      <p:grpSp>
        <p:nvGrpSpPr>
          <p:cNvPr id="3" name="Group 3"/>
          <p:cNvGrpSpPr/>
          <p:nvPr/>
        </p:nvGrpSpPr>
        <p:grpSpPr>
          <a:xfrm>
            <a:off x="4584432" y="4095905"/>
            <a:ext cx="2636532" cy="4977883"/>
            <a:chOff x="0" y="-76200"/>
            <a:chExt cx="3515376" cy="6637177"/>
          </a:xfrm>
        </p:grpSpPr>
        <p:sp>
          <p:nvSpPr>
            <p:cNvPr id="4" name="TextBox 4"/>
            <p:cNvSpPr txBox="1"/>
            <p:nvPr/>
          </p:nvSpPr>
          <p:spPr>
            <a:xfrm>
              <a:off x="0" y="-76200"/>
              <a:ext cx="3515376"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TRIPLET</a:t>
              </a:r>
            </a:p>
            <a:p>
              <a:pPr algn="ctr">
                <a:lnSpc>
                  <a:spcPts val="3919"/>
                </a:lnSpc>
              </a:pPr>
              <a:r>
                <a:rPr lang="en-US" sz="2800" b="1" spc="478" dirty="0">
                  <a:solidFill>
                    <a:srgbClr val="2B4B82"/>
                  </a:solidFill>
                </a:rPr>
                <a:t>NETWORKS</a:t>
              </a:r>
            </a:p>
          </p:txBody>
        </p:sp>
        <p:sp>
          <p:nvSpPr>
            <p:cNvPr id="5" name="TextBox 5"/>
            <p:cNvSpPr txBox="1"/>
            <p:nvPr/>
          </p:nvSpPr>
          <p:spPr>
            <a:xfrm>
              <a:off x="0" y="4119562"/>
              <a:ext cx="3515376" cy="2441415"/>
            </a:xfrm>
            <a:prstGeom prst="rect">
              <a:avLst/>
            </a:prstGeom>
          </p:spPr>
          <p:txBody>
            <a:bodyPr lIns="0" tIns="0" rIns="0" bIns="0" rtlCol="0" anchor="t">
              <a:spAutoFit/>
            </a:bodyPr>
            <a:lstStyle/>
            <a:p>
              <a:pPr algn="ctr">
                <a:lnSpc>
                  <a:spcPts val="2940"/>
                </a:lnSpc>
              </a:pPr>
              <a:r>
                <a:rPr lang="en-US" sz="2100">
                  <a:solidFill>
                    <a:srgbClr val="2B4B82"/>
                  </a:solidFill>
                </a:rPr>
                <a:t>So sánh và xác định sự tương đồng giữa 3 mẫu dữ liệu {anchor, positive} và {anchor, negative}</a:t>
              </a:r>
            </a:p>
          </p:txBody>
        </p:sp>
        <p:sp>
          <p:nvSpPr>
            <p:cNvPr id="6" name="TextBox 6"/>
            <p:cNvSpPr txBox="1"/>
            <p:nvPr/>
          </p:nvSpPr>
          <p:spPr>
            <a:xfrm>
              <a:off x="0" y="1550283"/>
              <a:ext cx="3515376" cy="1707049"/>
            </a:xfrm>
            <a:prstGeom prst="rect">
              <a:avLst/>
            </a:prstGeom>
          </p:spPr>
          <p:txBody>
            <a:bodyPr lIns="0" tIns="0" rIns="0" bIns="0" rtlCol="0" anchor="t">
              <a:spAutoFit/>
            </a:bodyPr>
            <a:lstStyle/>
            <a:p>
              <a:pPr algn="ctr">
                <a:lnSpc>
                  <a:spcPts val="3359"/>
                </a:lnSpc>
              </a:pPr>
              <a:r>
                <a:rPr lang="en-US" sz="2400">
                  <a:solidFill>
                    <a:srgbClr val="2B4B82"/>
                  </a:solidFill>
                </a:rPr>
                <a:t>Sử dụng 3 ảnh đầu vào (anchor, positive và negative)</a:t>
              </a:r>
            </a:p>
          </p:txBody>
        </p:sp>
      </p:grpSp>
      <p:grpSp>
        <p:nvGrpSpPr>
          <p:cNvPr id="7" name="Group 7"/>
          <p:cNvGrpSpPr/>
          <p:nvPr/>
        </p:nvGrpSpPr>
        <p:grpSpPr>
          <a:xfrm>
            <a:off x="1123950" y="4095905"/>
            <a:ext cx="2631807" cy="4270738"/>
            <a:chOff x="0" y="-76200"/>
            <a:chExt cx="3509076" cy="5694316"/>
          </a:xfrm>
        </p:grpSpPr>
        <p:sp>
          <p:nvSpPr>
            <p:cNvPr id="8" name="TextBox 8"/>
            <p:cNvSpPr txBox="1"/>
            <p:nvPr/>
          </p:nvSpPr>
          <p:spPr>
            <a:xfrm>
              <a:off x="0" y="-76200"/>
              <a:ext cx="3509076"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SIAMESE</a:t>
              </a:r>
            </a:p>
            <a:p>
              <a:pPr algn="ctr">
                <a:lnSpc>
                  <a:spcPts val="3919"/>
                </a:lnSpc>
              </a:pPr>
              <a:r>
                <a:rPr lang="en-US" sz="2799" b="1" spc="478" dirty="0">
                  <a:solidFill>
                    <a:srgbClr val="2B4B82"/>
                  </a:solidFill>
                </a:rPr>
                <a:t>NETWORKS</a:t>
              </a:r>
            </a:p>
          </p:txBody>
        </p:sp>
        <p:sp>
          <p:nvSpPr>
            <p:cNvPr id="9" name="TextBox 9"/>
            <p:cNvSpPr txBox="1"/>
            <p:nvPr/>
          </p:nvSpPr>
          <p:spPr>
            <a:xfrm>
              <a:off x="0" y="4162666"/>
              <a:ext cx="3509076" cy="1455450"/>
            </a:xfrm>
            <a:prstGeom prst="rect">
              <a:avLst/>
            </a:prstGeom>
          </p:spPr>
          <p:txBody>
            <a:bodyPr lIns="0" tIns="0" rIns="0" bIns="0" rtlCol="0" anchor="t">
              <a:spAutoFit/>
            </a:bodyPr>
            <a:lstStyle/>
            <a:p>
              <a:pPr algn="ctr">
                <a:lnSpc>
                  <a:spcPts val="2940"/>
                </a:lnSpc>
              </a:pPr>
              <a:r>
                <a:rPr lang="en-US" sz="2100" dirty="0">
                  <a:solidFill>
                    <a:srgbClr val="2B4B82"/>
                  </a:solidFill>
                </a:rPr>
                <a:t>So </a:t>
              </a:r>
              <a:r>
                <a:rPr lang="en-US" sz="2100" dirty="0" err="1">
                  <a:solidFill>
                    <a:srgbClr val="2B4B82"/>
                  </a:solidFill>
                </a:rPr>
                <a:t>sánh</a:t>
              </a:r>
              <a:r>
                <a:rPr lang="en-US" sz="2100" dirty="0">
                  <a:solidFill>
                    <a:srgbClr val="2B4B82"/>
                  </a:solidFill>
                </a:rPr>
                <a:t> </a:t>
              </a:r>
              <a:r>
                <a:rPr lang="en-US" sz="2100" dirty="0" err="1">
                  <a:solidFill>
                    <a:srgbClr val="2B4B82"/>
                  </a:solidFill>
                </a:rPr>
                <a:t>và</a:t>
              </a:r>
              <a:r>
                <a:rPr lang="en-US" sz="2100" dirty="0">
                  <a:solidFill>
                    <a:srgbClr val="2B4B82"/>
                  </a:solidFill>
                </a:rPr>
                <a:t> </a:t>
              </a:r>
              <a:r>
                <a:rPr lang="en-US" sz="2100" dirty="0" err="1">
                  <a:solidFill>
                    <a:srgbClr val="2B4B82"/>
                  </a:solidFill>
                </a:rPr>
                <a:t>xác</a:t>
              </a:r>
              <a:r>
                <a:rPr lang="en-US" sz="2100" dirty="0">
                  <a:solidFill>
                    <a:srgbClr val="2B4B82"/>
                  </a:solidFill>
                </a:rPr>
                <a:t> </a:t>
              </a:r>
              <a:r>
                <a:rPr lang="en-US" sz="2100" dirty="0" err="1">
                  <a:solidFill>
                    <a:srgbClr val="2B4B82"/>
                  </a:solidFill>
                </a:rPr>
                <a:t>định</a:t>
              </a:r>
              <a:r>
                <a:rPr lang="en-US" sz="2100" dirty="0">
                  <a:solidFill>
                    <a:srgbClr val="2B4B82"/>
                  </a:solidFill>
                </a:rPr>
                <a:t> </a:t>
              </a:r>
              <a:r>
                <a:rPr lang="en-US" sz="2100" dirty="0" err="1">
                  <a:solidFill>
                    <a:srgbClr val="2B4B82"/>
                  </a:solidFill>
                </a:rPr>
                <a:t>sự</a:t>
              </a:r>
              <a:r>
                <a:rPr lang="en-US" sz="2100" dirty="0">
                  <a:solidFill>
                    <a:srgbClr val="2B4B82"/>
                  </a:solidFill>
                </a:rPr>
                <a:t> </a:t>
              </a:r>
              <a:r>
                <a:rPr lang="en-US" sz="2100" dirty="0" err="1">
                  <a:solidFill>
                    <a:srgbClr val="2B4B82"/>
                  </a:solidFill>
                </a:rPr>
                <a:t>tương</a:t>
              </a:r>
              <a:r>
                <a:rPr lang="en-US" sz="2100" dirty="0">
                  <a:solidFill>
                    <a:srgbClr val="2B4B82"/>
                  </a:solidFill>
                </a:rPr>
                <a:t> </a:t>
              </a:r>
              <a:r>
                <a:rPr lang="en-US" sz="2100" dirty="0" err="1">
                  <a:solidFill>
                    <a:srgbClr val="2B4B82"/>
                  </a:solidFill>
                </a:rPr>
                <a:t>đồng</a:t>
              </a:r>
              <a:r>
                <a:rPr lang="en-US" sz="2100" dirty="0">
                  <a:solidFill>
                    <a:srgbClr val="2B4B82"/>
                  </a:solidFill>
                </a:rPr>
                <a:t> </a:t>
              </a:r>
              <a:r>
                <a:rPr lang="en-US" sz="2100" dirty="0" err="1">
                  <a:solidFill>
                    <a:srgbClr val="2B4B82"/>
                  </a:solidFill>
                </a:rPr>
                <a:t>giữa</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cặp</a:t>
              </a:r>
              <a:r>
                <a:rPr lang="en-US" sz="2100" dirty="0">
                  <a:solidFill>
                    <a:srgbClr val="2B4B82"/>
                  </a:solidFill>
                </a:rPr>
                <a:t> </a:t>
              </a:r>
              <a:r>
                <a:rPr lang="en-US" sz="2100" dirty="0" err="1">
                  <a:solidFill>
                    <a:srgbClr val="2B4B82"/>
                  </a:solidFill>
                </a:rPr>
                <a:t>đối</a:t>
              </a:r>
              <a:r>
                <a:rPr lang="en-US" sz="2100" dirty="0">
                  <a:solidFill>
                    <a:srgbClr val="2B4B82"/>
                  </a:solidFill>
                </a:rPr>
                <a:t> </a:t>
              </a:r>
              <a:r>
                <a:rPr lang="en-US" sz="2100" dirty="0" err="1">
                  <a:solidFill>
                    <a:srgbClr val="2B4B82"/>
                  </a:solidFill>
                </a:rPr>
                <a:t>tượng</a:t>
              </a:r>
              <a:r>
                <a:rPr lang="en-US" sz="2100" dirty="0">
                  <a:solidFill>
                    <a:srgbClr val="2B4B82"/>
                  </a:solidFill>
                </a:rPr>
                <a:t>.</a:t>
              </a:r>
            </a:p>
          </p:txBody>
        </p:sp>
        <p:sp>
          <p:nvSpPr>
            <p:cNvPr id="10" name="TextBox 10"/>
            <p:cNvSpPr txBox="1"/>
            <p:nvPr/>
          </p:nvSpPr>
          <p:spPr>
            <a:xfrm>
              <a:off x="0" y="1544695"/>
              <a:ext cx="3509076" cy="1125693"/>
            </a:xfrm>
            <a:prstGeom prst="rect">
              <a:avLst/>
            </a:prstGeom>
          </p:spPr>
          <p:txBody>
            <a:bodyPr lIns="0" tIns="0" rIns="0" bIns="0" rtlCol="0" anchor="t">
              <a:spAutoFit/>
            </a:bodyPr>
            <a:lstStyle/>
            <a:p>
              <a:pPr algn="ctr">
                <a:lnSpc>
                  <a:spcPts val="3359"/>
                </a:lnSpc>
              </a:pPr>
              <a:r>
                <a:rPr lang="en-US" sz="2400">
                  <a:solidFill>
                    <a:srgbClr val="2B4B82"/>
                  </a:solidFill>
                </a:rPr>
                <a:t>Sử dụng 2 ảnh đầu vào</a:t>
              </a:r>
            </a:p>
          </p:txBody>
        </p:sp>
      </p:grpSp>
      <p:grpSp>
        <p:nvGrpSpPr>
          <p:cNvPr id="11" name="Group 11"/>
          <p:cNvGrpSpPr/>
          <p:nvPr/>
        </p:nvGrpSpPr>
        <p:grpSpPr>
          <a:xfrm>
            <a:off x="7934343" y="4101774"/>
            <a:ext cx="2685372" cy="5722365"/>
            <a:chOff x="0" y="-76200"/>
            <a:chExt cx="3580497" cy="7629818"/>
          </a:xfrm>
        </p:grpSpPr>
        <p:sp>
          <p:nvSpPr>
            <p:cNvPr id="12" name="TextBox 12"/>
            <p:cNvSpPr txBox="1"/>
            <p:nvPr/>
          </p:nvSpPr>
          <p:spPr>
            <a:xfrm>
              <a:off x="0" y="-76200"/>
              <a:ext cx="3580497"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MATCHING</a:t>
              </a:r>
            </a:p>
            <a:p>
              <a:pPr algn="ctr">
                <a:lnSpc>
                  <a:spcPts val="3919"/>
                </a:lnSpc>
              </a:pPr>
              <a:r>
                <a:rPr lang="en-US" sz="2799" b="1" spc="478" dirty="0">
                  <a:solidFill>
                    <a:srgbClr val="2B4B82"/>
                  </a:solidFill>
                </a:rPr>
                <a:t>NETWORKS</a:t>
              </a:r>
            </a:p>
          </p:txBody>
        </p:sp>
        <p:sp>
          <p:nvSpPr>
            <p:cNvPr id="13" name="TextBox 13"/>
            <p:cNvSpPr txBox="1"/>
            <p:nvPr/>
          </p:nvSpPr>
          <p:spPr>
            <a:xfrm>
              <a:off x="0" y="4111736"/>
              <a:ext cx="3580497" cy="3441882"/>
            </a:xfrm>
            <a:prstGeom prst="rect">
              <a:avLst/>
            </a:prstGeom>
          </p:spPr>
          <p:txBody>
            <a:bodyPr lIns="0" tIns="0" rIns="0" bIns="0" rtlCol="0" anchor="t">
              <a:spAutoFit/>
            </a:bodyPr>
            <a:lstStyle/>
            <a:p>
              <a:pPr algn="ctr">
                <a:lnSpc>
                  <a:spcPts val="2940"/>
                </a:lnSpc>
              </a:pPr>
              <a:r>
                <a:rPr lang="en-US" sz="2100" dirty="0">
                  <a:solidFill>
                    <a:srgbClr val="2B4B82"/>
                  </a:solidFill>
                </a:rPr>
                <a:t> </a:t>
              </a:r>
              <a:r>
                <a:rPr lang="en-US" sz="2100" dirty="0" err="1">
                  <a:solidFill>
                    <a:srgbClr val="2B4B82"/>
                  </a:solidFill>
                </a:rPr>
                <a:t>Tìm</a:t>
              </a:r>
              <a:r>
                <a:rPr lang="en-US" sz="2100" dirty="0">
                  <a:solidFill>
                    <a:srgbClr val="2B4B82"/>
                  </a:solidFill>
                </a:rPr>
                <a:t> </a:t>
              </a:r>
              <a:r>
                <a:rPr lang="en-US" sz="2100" dirty="0" err="1">
                  <a:solidFill>
                    <a:srgbClr val="2B4B82"/>
                  </a:solidFill>
                </a:rPr>
                <a:t>cách</a:t>
              </a:r>
              <a:r>
                <a:rPr lang="en-US" sz="2100" dirty="0">
                  <a:solidFill>
                    <a:srgbClr val="2B4B82"/>
                  </a:solidFill>
                </a:rPr>
                <a:t> </a:t>
              </a:r>
              <a:r>
                <a:rPr lang="en-US" sz="2100" dirty="0" err="1">
                  <a:solidFill>
                    <a:srgbClr val="2B4B82"/>
                  </a:solidFill>
                </a:rPr>
                <a:t>ánh</a:t>
              </a:r>
              <a:r>
                <a:rPr lang="en-US" sz="2100" dirty="0">
                  <a:solidFill>
                    <a:srgbClr val="2B4B82"/>
                  </a:solidFill>
                </a:rPr>
                <a:t> </a:t>
              </a:r>
              <a:r>
                <a:rPr lang="en-US" sz="2100" dirty="0" err="1">
                  <a:solidFill>
                    <a:srgbClr val="2B4B82"/>
                  </a:solidFill>
                </a:rPr>
                <a:t>xạ</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đối</a:t>
              </a:r>
              <a:r>
                <a:rPr lang="en-US" sz="2100" dirty="0">
                  <a:solidFill>
                    <a:srgbClr val="2B4B82"/>
                  </a:solidFill>
                </a:rPr>
                <a:t> </a:t>
              </a:r>
              <a:r>
                <a:rPr lang="en-US" sz="2100" dirty="0" err="1">
                  <a:solidFill>
                    <a:srgbClr val="2B4B82"/>
                  </a:solidFill>
                </a:rPr>
                <a:t>tượng</a:t>
              </a:r>
              <a:r>
                <a:rPr lang="en-US" sz="2100" dirty="0">
                  <a:solidFill>
                    <a:srgbClr val="2B4B82"/>
                  </a:solidFill>
                </a:rPr>
                <a:t> </a:t>
              </a:r>
              <a:r>
                <a:rPr lang="en-US" sz="2100" dirty="0" err="1">
                  <a:solidFill>
                    <a:srgbClr val="2B4B82"/>
                  </a:solidFill>
                </a:rPr>
                <a:t>vào</a:t>
              </a:r>
              <a:r>
                <a:rPr lang="en-US" sz="2100" dirty="0">
                  <a:solidFill>
                    <a:srgbClr val="2B4B82"/>
                  </a:solidFill>
                </a:rPr>
                <a:t> </a:t>
              </a:r>
              <a:r>
                <a:rPr lang="en-US" sz="2100" dirty="0" err="1">
                  <a:solidFill>
                    <a:srgbClr val="2B4B82"/>
                  </a:solidFill>
                </a:rPr>
                <a:t>một</a:t>
              </a:r>
              <a:r>
                <a:rPr lang="en-US" sz="2100" dirty="0">
                  <a:solidFill>
                    <a:srgbClr val="2B4B82"/>
                  </a:solidFill>
                </a:rPr>
                <a:t> </a:t>
              </a:r>
              <a:r>
                <a:rPr lang="en-US" sz="2100" dirty="0" err="1">
                  <a:solidFill>
                    <a:srgbClr val="2B4B82"/>
                  </a:solidFill>
                </a:rPr>
                <a:t>không</a:t>
              </a:r>
              <a:r>
                <a:rPr lang="en-US" sz="2100" dirty="0">
                  <a:solidFill>
                    <a:srgbClr val="2B4B82"/>
                  </a:solidFill>
                </a:rPr>
                <a:t> </a:t>
              </a:r>
              <a:r>
                <a:rPr lang="en-US" sz="2100" dirty="0" err="1">
                  <a:solidFill>
                    <a:srgbClr val="2B4B82"/>
                  </a:solidFill>
                </a:rPr>
                <a:t>gian</a:t>
              </a:r>
              <a:r>
                <a:rPr lang="en-US" sz="2100" dirty="0">
                  <a:solidFill>
                    <a:srgbClr val="2B4B82"/>
                  </a:solidFill>
                </a:rPr>
                <a:t> vector </a:t>
              </a:r>
              <a:r>
                <a:rPr lang="en-US" sz="2100" dirty="0" err="1">
                  <a:solidFill>
                    <a:srgbClr val="2B4B82"/>
                  </a:solidFill>
                </a:rPr>
                <a:t>và</a:t>
              </a:r>
              <a:r>
                <a:rPr lang="en-US" sz="2100" dirty="0">
                  <a:solidFill>
                    <a:srgbClr val="2B4B82"/>
                  </a:solidFill>
                </a:rPr>
                <a:t> </a:t>
              </a:r>
              <a:r>
                <a:rPr lang="en-US" sz="2100" dirty="0" err="1">
                  <a:solidFill>
                    <a:srgbClr val="2B4B82"/>
                  </a:solidFill>
                </a:rPr>
                <a:t>sau</a:t>
              </a:r>
              <a:r>
                <a:rPr lang="en-US" sz="2100" dirty="0">
                  <a:solidFill>
                    <a:srgbClr val="2B4B82"/>
                  </a:solidFill>
                </a:rPr>
                <a:t> </a:t>
              </a:r>
              <a:r>
                <a:rPr lang="en-US" sz="2100" dirty="0" err="1">
                  <a:solidFill>
                    <a:srgbClr val="2B4B82"/>
                  </a:solidFill>
                </a:rPr>
                <a:t>đó</a:t>
              </a:r>
              <a:r>
                <a:rPr lang="en-US" sz="2100" dirty="0">
                  <a:solidFill>
                    <a:srgbClr val="2B4B82"/>
                  </a:solidFill>
                </a:rPr>
                <a:t> so </a:t>
              </a:r>
              <a:r>
                <a:rPr lang="en-US" sz="2100" dirty="0" err="1">
                  <a:solidFill>
                    <a:srgbClr val="2B4B82"/>
                  </a:solidFill>
                </a:rPr>
                <a:t>sánh</a:t>
              </a:r>
              <a:r>
                <a:rPr lang="en-US" sz="2100" dirty="0">
                  <a:solidFill>
                    <a:srgbClr val="2B4B82"/>
                  </a:solidFill>
                </a:rPr>
                <a:t> </a:t>
              </a:r>
              <a:r>
                <a:rPr lang="en-US" sz="2100" dirty="0" err="1">
                  <a:solidFill>
                    <a:srgbClr val="2B4B82"/>
                  </a:solidFill>
                </a:rPr>
                <a:t>độ</a:t>
              </a:r>
              <a:r>
                <a:rPr lang="en-US" sz="2100" dirty="0">
                  <a:solidFill>
                    <a:srgbClr val="2B4B82"/>
                  </a:solidFill>
                </a:rPr>
                <a:t> </a:t>
              </a:r>
              <a:r>
                <a:rPr lang="en-US" sz="2100" dirty="0" err="1">
                  <a:solidFill>
                    <a:srgbClr val="2B4B82"/>
                  </a:solidFill>
                </a:rPr>
                <a:t>tương</a:t>
              </a:r>
              <a:r>
                <a:rPr lang="en-US" sz="2100" dirty="0">
                  <a:solidFill>
                    <a:srgbClr val="2B4B82"/>
                  </a:solidFill>
                </a:rPr>
                <a:t> </a:t>
              </a:r>
              <a:r>
                <a:rPr lang="en-US" sz="2100" dirty="0" err="1">
                  <a:solidFill>
                    <a:srgbClr val="2B4B82"/>
                  </a:solidFill>
                </a:rPr>
                <a:t>đồng</a:t>
              </a:r>
              <a:r>
                <a:rPr lang="en-US" sz="2100" dirty="0">
                  <a:solidFill>
                    <a:srgbClr val="2B4B82"/>
                  </a:solidFill>
                </a:rPr>
                <a:t> </a:t>
              </a:r>
              <a:r>
                <a:rPr lang="en-US" sz="2100" dirty="0" err="1">
                  <a:solidFill>
                    <a:srgbClr val="2B4B82"/>
                  </a:solidFill>
                </a:rPr>
                <a:t>giữa</a:t>
              </a:r>
              <a:r>
                <a:rPr lang="en-US" sz="2100" dirty="0">
                  <a:solidFill>
                    <a:srgbClr val="2B4B82"/>
                  </a:solidFill>
                </a:rPr>
                <a:t> </a:t>
              </a:r>
              <a:r>
                <a:rPr lang="en-US" sz="2100" dirty="0" err="1">
                  <a:solidFill>
                    <a:srgbClr val="2B4B82"/>
                  </a:solidFill>
                </a:rPr>
                <a:t>chúng</a:t>
              </a:r>
              <a:r>
                <a:rPr lang="en-US" sz="2100" dirty="0">
                  <a:solidFill>
                    <a:srgbClr val="2B4B82"/>
                  </a:solidFill>
                </a:rPr>
                <a:t> </a:t>
              </a:r>
              <a:r>
                <a:rPr lang="en-US" sz="2100" dirty="0" err="1">
                  <a:solidFill>
                    <a:srgbClr val="2B4B82"/>
                  </a:solidFill>
                </a:rPr>
                <a:t>để</a:t>
              </a:r>
              <a:r>
                <a:rPr lang="en-US" sz="2100" dirty="0">
                  <a:solidFill>
                    <a:srgbClr val="2B4B82"/>
                  </a:solidFill>
                </a:rPr>
                <a:t> </a:t>
              </a:r>
              <a:r>
                <a:rPr lang="en-US" sz="2100" dirty="0" err="1">
                  <a:solidFill>
                    <a:srgbClr val="2B4B82"/>
                  </a:solidFill>
                </a:rPr>
                <a:t>thực</a:t>
              </a:r>
              <a:r>
                <a:rPr lang="en-US" sz="2100" dirty="0">
                  <a:solidFill>
                    <a:srgbClr val="2B4B82"/>
                  </a:solidFill>
                </a:rPr>
                <a:t> </a:t>
              </a:r>
              <a:r>
                <a:rPr lang="en-US" sz="2100" dirty="0" err="1">
                  <a:solidFill>
                    <a:srgbClr val="2B4B82"/>
                  </a:solidFill>
                </a:rPr>
                <a:t>hiện</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nhiệm</a:t>
              </a:r>
              <a:r>
                <a:rPr lang="en-US" sz="2100" dirty="0">
                  <a:solidFill>
                    <a:srgbClr val="2B4B82"/>
                  </a:solidFill>
                </a:rPr>
                <a:t> </a:t>
              </a:r>
              <a:r>
                <a:rPr lang="en-US" sz="2100" dirty="0" err="1">
                  <a:solidFill>
                    <a:srgbClr val="2B4B82"/>
                  </a:solidFill>
                </a:rPr>
                <a:t>vụ</a:t>
              </a:r>
              <a:r>
                <a:rPr lang="en-US" sz="2100" dirty="0">
                  <a:solidFill>
                    <a:srgbClr val="2B4B82"/>
                  </a:solidFill>
                </a:rPr>
                <a:t> </a:t>
              </a:r>
              <a:r>
                <a:rPr lang="en-US" sz="2100" dirty="0" err="1">
                  <a:solidFill>
                    <a:srgbClr val="2B4B82"/>
                  </a:solidFill>
                </a:rPr>
                <a:t>phân</a:t>
              </a:r>
              <a:r>
                <a:rPr lang="en-US" sz="2100" dirty="0">
                  <a:solidFill>
                    <a:srgbClr val="2B4B82"/>
                  </a:solidFill>
                </a:rPr>
                <a:t> </a:t>
              </a:r>
              <a:r>
                <a:rPr lang="en-US" sz="2100" dirty="0" err="1">
                  <a:solidFill>
                    <a:srgbClr val="2B4B82"/>
                  </a:solidFill>
                </a:rPr>
                <a:t>loại</a:t>
              </a:r>
              <a:r>
                <a:rPr lang="en-US" sz="2100" dirty="0">
                  <a:solidFill>
                    <a:srgbClr val="2B4B82"/>
                  </a:solidFill>
                </a:rPr>
                <a:t> </a:t>
              </a:r>
              <a:r>
                <a:rPr lang="en-US" sz="2100" dirty="0" err="1">
                  <a:solidFill>
                    <a:srgbClr val="2B4B82"/>
                  </a:solidFill>
                </a:rPr>
                <a:t>và</a:t>
              </a:r>
              <a:r>
                <a:rPr lang="en-US" sz="2100" dirty="0">
                  <a:solidFill>
                    <a:srgbClr val="2B4B82"/>
                  </a:solidFill>
                </a:rPr>
                <a:t> so </a:t>
              </a:r>
              <a:r>
                <a:rPr lang="en-US" sz="2100" dirty="0" err="1">
                  <a:solidFill>
                    <a:srgbClr val="2B4B82"/>
                  </a:solidFill>
                </a:rPr>
                <a:t>khớp</a:t>
              </a:r>
              <a:r>
                <a:rPr lang="en-US" sz="2100" dirty="0">
                  <a:solidFill>
                    <a:srgbClr val="2B4B82"/>
                  </a:solidFill>
                </a:rPr>
                <a:t>.</a:t>
              </a:r>
            </a:p>
          </p:txBody>
        </p:sp>
        <p:sp>
          <p:nvSpPr>
            <p:cNvPr id="14" name="TextBox 14"/>
            <p:cNvSpPr txBox="1"/>
            <p:nvPr/>
          </p:nvSpPr>
          <p:spPr>
            <a:xfrm>
              <a:off x="0" y="1550282"/>
              <a:ext cx="3580497" cy="1707049"/>
            </a:xfrm>
            <a:prstGeom prst="rect">
              <a:avLst/>
            </a:prstGeom>
          </p:spPr>
          <p:txBody>
            <a:bodyPr lIns="0" tIns="0" rIns="0" bIns="0" rtlCol="0" anchor="t">
              <a:spAutoFit/>
            </a:bodyPr>
            <a:lstStyle/>
            <a:p>
              <a:pPr algn="ctr">
                <a:lnSpc>
                  <a:spcPts val="3359"/>
                </a:lnSpc>
              </a:pPr>
              <a:r>
                <a:rPr lang="en-US" sz="2400" dirty="0" err="1">
                  <a:solidFill>
                    <a:srgbClr val="2B4B82"/>
                  </a:solidFill>
                </a:rPr>
                <a:t>Sử</a:t>
              </a:r>
              <a:r>
                <a:rPr lang="en-US" sz="2400" dirty="0">
                  <a:solidFill>
                    <a:srgbClr val="2B4B82"/>
                  </a:solidFill>
                </a:rPr>
                <a:t> </a:t>
              </a:r>
              <a:r>
                <a:rPr lang="en-US" sz="2400" dirty="0" err="1">
                  <a:solidFill>
                    <a:srgbClr val="2B4B82"/>
                  </a:solidFill>
                </a:rPr>
                <a:t>dụng</a:t>
              </a:r>
              <a:r>
                <a:rPr lang="en-US" sz="2400" dirty="0">
                  <a:solidFill>
                    <a:srgbClr val="2B4B82"/>
                  </a:solidFill>
                </a:rPr>
                <a:t> </a:t>
              </a:r>
              <a:r>
                <a:rPr lang="en-US" sz="2400" dirty="0" err="1">
                  <a:solidFill>
                    <a:srgbClr val="2B4B82"/>
                  </a:solidFill>
                </a:rPr>
                <a:t>kiến</a:t>
              </a:r>
              <a:r>
                <a:rPr lang="en-US" sz="2400" dirty="0">
                  <a:solidFill>
                    <a:srgbClr val="2B4B82"/>
                  </a:solidFill>
                </a:rPr>
                <a:t> </a:t>
              </a:r>
              <a:r>
                <a:rPr lang="en-US" sz="2400" dirty="0" err="1">
                  <a:solidFill>
                    <a:srgbClr val="2B4B82"/>
                  </a:solidFill>
                </a:rPr>
                <a:t>trúc</a:t>
              </a:r>
              <a:r>
                <a:rPr lang="en-US" sz="2400" dirty="0">
                  <a:solidFill>
                    <a:srgbClr val="2B4B82"/>
                  </a:solidFill>
                </a:rPr>
                <a:t> </a:t>
              </a:r>
              <a:r>
                <a:rPr lang="en-US" sz="2400" dirty="0" err="1">
                  <a:solidFill>
                    <a:srgbClr val="2B4B82"/>
                  </a:solidFill>
                </a:rPr>
                <a:t>mạng</a:t>
              </a:r>
              <a:r>
                <a:rPr lang="en-US" sz="2400" dirty="0">
                  <a:solidFill>
                    <a:srgbClr val="2B4B82"/>
                  </a:solidFill>
                </a:rPr>
                <a:t> one – shot </a:t>
              </a:r>
              <a:r>
                <a:rPr lang="en-US" sz="2400" dirty="0" err="1">
                  <a:solidFill>
                    <a:srgbClr val="2B4B82"/>
                  </a:solidFill>
                </a:rPr>
                <a:t>với</a:t>
              </a:r>
              <a:r>
                <a:rPr lang="en-US" sz="2400" dirty="0">
                  <a:solidFill>
                    <a:srgbClr val="2B4B82"/>
                  </a:solidFill>
                </a:rPr>
                <a:t> </a:t>
              </a:r>
              <a:r>
                <a:rPr lang="en-US" sz="2400" dirty="0" err="1">
                  <a:solidFill>
                    <a:srgbClr val="2B4B82"/>
                  </a:solidFill>
                </a:rPr>
                <a:t>nhiều</a:t>
              </a:r>
              <a:r>
                <a:rPr lang="en-US" sz="2400" dirty="0">
                  <a:solidFill>
                    <a:srgbClr val="2B4B82"/>
                  </a:solidFill>
                </a:rPr>
                <a:t> </a:t>
              </a:r>
              <a:r>
                <a:rPr lang="en-US" sz="2400" dirty="0" err="1">
                  <a:solidFill>
                    <a:srgbClr val="2B4B82"/>
                  </a:solidFill>
                </a:rPr>
                <a:t>lớp</a:t>
              </a:r>
              <a:r>
                <a:rPr lang="en-US" sz="2400" dirty="0">
                  <a:solidFill>
                    <a:srgbClr val="2B4B82"/>
                  </a:solidFill>
                </a:rPr>
                <a:t> </a:t>
              </a:r>
              <a:r>
                <a:rPr lang="en-US" sz="2400" dirty="0" err="1">
                  <a:solidFill>
                    <a:srgbClr val="2B4B82"/>
                  </a:solidFill>
                </a:rPr>
                <a:t>dữ</a:t>
              </a:r>
              <a:r>
                <a:rPr lang="en-US" sz="2400" dirty="0">
                  <a:solidFill>
                    <a:srgbClr val="2B4B82"/>
                  </a:solidFill>
                </a:rPr>
                <a:t> </a:t>
              </a:r>
              <a:r>
                <a:rPr lang="en-US" sz="2400" dirty="0" err="1">
                  <a:solidFill>
                    <a:srgbClr val="2B4B82"/>
                  </a:solidFill>
                </a:rPr>
                <a:t>liệu</a:t>
              </a:r>
              <a:endParaRPr lang="en-US" sz="2400" dirty="0">
                <a:solidFill>
                  <a:srgbClr val="2B4B82"/>
                </a:solidFill>
              </a:endParaRPr>
            </a:p>
          </p:txBody>
        </p:sp>
      </p:grpSp>
      <p:grpSp>
        <p:nvGrpSpPr>
          <p:cNvPr id="15" name="Group 15"/>
          <p:cNvGrpSpPr/>
          <p:nvPr/>
        </p:nvGrpSpPr>
        <p:grpSpPr>
          <a:xfrm>
            <a:off x="14592470" y="4095905"/>
            <a:ext cx="2962470" cy="5010210"/>
            <a:chOff x="0" y="-76200"/>
            <a:chExt cx="3949960" cy="6680281"/>
          </a:xfrm>
        </p:grpSpPr>
        <p:sp>
          <p:nvSpPr>
            <p:cNvPr id="16" name="TextBox 16"/>
            <p:cNvSpPr txBox="1"/>
            <p:nvPr/>
          </p:nvSpPr>
          <p:spPr>
            <a:xfrm>
              <a:off x="0" y="-76200"/>
              <a:ext cx="3949960" cy="1289285"/>
            </a:xfrm>
            <a:prstGeom prst="rect">
              <a:avLst/>
            </a:prstGeom>
          </p:spPr>
          <p:txBody>
            <a:bodyPr lIns="0" tIns="0" rIns="0" bIns="0" rtlCol="0" anchor="t">
              <a:spAutoFit/>
            </a:bodyPr>
            <a:lstStyle/>
            <a:p>
              <a:pPr algn="ctr">
                <a:lnSpc>
                  <a:spcPts val="3919"/>
                </a:lnSpc>
              </a:pPr>
              <a:r>
                <a:rPr lang="en-US" sz="2799" b="1" spc="478">
                  <a:solidFill>
                    <a:srgbClr val="2B4B82"/>
                  </a:solidFill>
                </a:rPr>
                <a:t>PROTOTYPICAL</a:t>
              </a:r>
              <a:endParaRPr lang="en-US" sz="2799" b="1" spc="478" dirty="0">
                <a:solidFill>
                  <a:srgbClr val="2B4B82"/>
                </a:solidFill>
              </a:endParaRPr>
            </a:p>
            <a:p>
              <a:pPr algn="ctr">
                <a:lnSpc>
                  <a:spcPts val="3919"/>
                </a:lnSpc>
              </a:pPr>
              <a:r>
                <a:rPr lang="en-US" sz="2800" b="1" spc="478" dirty="0">
                  <a:solidFill>
                    <a:srgbClr val="2B4B82"/>
                  </a:solidFill>
                </a:rPr>
                <a:t>NETWORKS</a:t>
              </a:r>
            </a:p>
          </p:txBody>
        </p:sp>
        <p:sp>
          <p:nvSpPr>
            <p:cNvPr id="17" name="TextBox 17"/>
            <p:cNvSpPr txBox="1"/>
            <p:nvPr/>
          </p:nvSpPr>
          <p:spPr>
            <a:xfrm>
              <a:off x="0" y="4162666"/>
              <a:ext cx="3949960" cy="2441415"/>
            </a:xfrm>
            <a:prstGeom prst="rect">
              <a:avLst/>
            </a:prstGeom>
          </p:spPr>
          <p:txBody>
            <a:bodyPr lIns="0" tIns="0" rIns="0" bIns="0" rtlCol="0" anchor="t">
              <a:spAutoFit/>
            </a:bodyPr>
            <a:lstStyle/>
            <a:p>
              <a:pPr algn="ctr">
                <a:lnSpc>
                  <a:spcPts val="2940"/>
                </a:lnSpc>
              </a:pPr>
              <a:r>
                <a:rPr lang="en-US" sz="2100" dirty="0" err="1">
                  <a:solidFill>
                    <a:srgbClr val="2B4B82"/>
                  </a:solidFill>
                </a:rPr>
                <a:t>Tìm</a:t>
              </a:r>
              <a:r>
                <a:rPr lang="en-US" sz="2100" dirty="0">
                  <a:solidFill>
                    <a:srgbClr val="2B4B82"/>
                  </a:solidFill>
                </a:rPr>
                <a:t> </a:t>
              </a:r>
              <a:r>
                <a:rPr lang="en-US" sz="2100" dirty="0" err="1">
                  <a:solidFill>
                    <a:srgbClr val="2B4B82"/>
                  </a:solidFill>
                </a:rPr>
                <a:t>ra</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điểm</a:t>
              </a:r>
              <a:r>
                <a:rPr lang="en-US" sz="2100" dirty="0">
                  <a:solidFill>
                    <a:srgbClr val="2B4B82"/>
                  </a:solidFill>
                </a:rPr>
                <a:t> </a:t>
              </a:r>
              <a:r>
                <a:rPr lang="en-US" sz="2100" dirty="0" err="1">
                  <a:solidFill>
                    <a:srgbClr val="2B4B82"/>
                  </a:solidFill>
                </a:rPr>
                <a:t>gốc</a:t>
              </a:r>
              <a:r>
                <a:rPr lang="en-US" sz="2100" dirty="0">
                  <a:solidFill>
                    <a:srgbClr val="2B4B82"/>
                  </a:solidFill>
                </a:rPr>
                <a:t> (prototypes) </a:t>
              </a:r>
              <a:r>
                <a:rPr lang="en-US" sz="2100" dirty="0" err="1">
                  <a:solidFill>
                    <a:srgbClr val="2B4B82"/>
                  </a:solidFill>
                </a:rPr>
                <a:t>đại</a:t>
              </a:r>
              <a:r>
                <a:rPr lang="en-US" sz="2100" dirty="0">
                  <a:solidFill>
                    <a:srgbClr val="2B4B82"/>
                  </a:solidFill>
                </a:rPr>
                <a:t> </a:t>
              </a:r>
              <a:r>
                <a:rPr lang="en-US" sz="2100" dirty="0" err="1">
                  <a:solidFill>
                    <a:srgbClr val="2B4B82"/>
                  </a:solidFill>
                </a:rPr>
                <a:t>diện</a:t>
              </a:r>
              <a:r>
                <a:rPr lang="en-US" sz="2100" dirty="0">
                  <a:solidFill>
                    <a:srgbClr val="2B4B82"/>
                  </a:solidFill>
                </a:rPr>
                <a:t> </a:t>
              </a:r>
              <a:r>
                <a:rPr lang="en-US" sz="2100" dirty="0" err="1">
                  <a:solidFill>
                    <a:srgbClr val="2B4B82"/>
                  </a:solidFill>
                </a:rPr>
                <a:t>cho</a:t>
              </a:r>
              <a:r>
                <a:rPr lang="en-US" sz="2100" dirty="0">
                  <a:solidFill>
                    <a:srgbClr val="2B4B82"/>
                  </a:solidFill>
                </a:rPr>
                <a:t> </a:t>
              </a:r>
              <a:r>
                <a:rPr lang="en-US" sz="2100" dirty="0" err="1">
                  <a:solidFill>
                    <a:srgbClr val="2B4B82"/>
                  </a:solidFill>
                </a:rPr>
                <a:t>mỗi</a:t>
              </a:r>
              <a:r>
                <a:rPr lang="en-US" sz="2100" dirty="0">
                  <a:solidFill>
                    <a:srgbClr val="2B4B82"/>
                  </a:solidFill>
                </a:rPr>
                <a:t> </a:t>
              </a:r>
              <a:r>
                <a:rPr lang="en-US" sz="2100" dirty="0" err="1">
                  <a:solidFill>
                    <a:srgbClr val="2B4B82"/>
                  </a:solidFill>
                </a:rPr>
                <a:t>lớp</a:t>
              </a:r>
              <a:r>
                <a:rPr lang="en-US" sz="2100" dirty="0">
                  <a:solidFill>
                    <a:srgbClr val="2B4B82"/>
                  </a:solidFill>
                </a:rPr>
                <a:t> </a:t>
              </a:r>
              <a:r>
                <a:rPr lang="en-US" sz="2100" dirty="0" err="1">
                  <a:solidFill>
                    <a:srgbClr val="2B4B82"/>
                  </a:solidFill>
                </a:rPr>
                <a:t>dữ</a:t>
              </a:r>
              <a:r>
                <a:rPr lang="en-US" sz="2100" dirty="0">
                  <a:solidFill>
                    <a:srgbClr val="2B4B82"/>
                  </a:solidFill>
                </a:rPr>
                <a:t> </a:t>
              </a:r>
              <a:r>
                <a:rPr lang="en-US" sz="2100" dirty="0" err="1">
                  <a:solidFill>
                    <a:srgbClr val="2B4B82"/>
                  </a:solidFill>
                </a:rPr>
                <a:t>liệu</a:t>
              </a:r>
              <a:r>
                <a:rPr lang="en-US" sz="2100" dirty="0">
                  <a:solidFill>
                    <a:srgbClr val="2B4B82"/>
                  </a:solidFill>
                </a:rPr>
                <a:t> </a:t>
              </a:r>
              <a:r>
                <a:rPr lang="en-US" sz="2100" dirty="0" err="1">
                  <a:solidFill>
                    <a:srgbClr val="2B4B82"/>
                  </a:solidFill>
                </a:rPr>
                <a:t>và</a:t>
              </a:r>
              <a:r>
                <a:rPr lang="en-US" sz="2100" dirty="0">
                  <a:solidFill>
                    <a:srgbClr val="2B4B82"/>
                  </a:solidFill>
                </a:rPr>
                <a:t> </a:t>
              </a:r>
              <a:r>
                <a:rPr lang="en-US" sz="2100" dirty="0" err="1">
                  <a:solidFill>
                    <a:srgbClr val="2B4B82"/>
                  </a:solidFill>
                </a:rPr>
                <a:t>sử</a:t>
              </a:r>
              <a:r>
                <a:rPr lang="en-US" sz="2100" dirty="0">
                  <a:solidFill>
                    <a:srgbClr val="2B4B82"/>
                  </a:solidFill>
                </a:rPr>
                <a:t> </a:t>
              </a:r>
              <a:r>
                <a:rPr lang="en-US" sz="2100" dirty="0" err="1">
                  <a:solidFill>
                    <a:srgbClr val="2B4B82"/>
                  </a:solidFill>
                </a:rPr>
                <a:t>dụng</a:t>
              </a:r>
              <a:r>
                <a:rPr lang="en-US" sz="2100" dirty="0">
                  <a:solidFill>
                    <a:srgbClr val="2B4B82"/>
                  </a:solidFill>
                </a:rPr>
                <a:t> </a:t>
              </a:r>
              <a:r>
                <a:rPr lang="en-US" sz="2100" dirty="0" err="1">
                  <a:solidFill>
                    <a:srgbClr val="2B4B82"/>
                  </a:solidFill>
                </a:rPr>
                <a:t>chúng</a:t>
              </a:r>
              <a:r>
                <a:rPr lang="en-US" sz="2100" dirty="0">
                  <a:solidFill>
                    <a:srgbClr val="2B4B82"/>
                  </a:solidFill>
                </a:rPr>
                <a:t> </a:t>
              </a:r>
              <a:r>
                <a:rPr lang="en-US" sz="2100" dirty="0" err="1">
                  <a:solidFill>
                    <a:srgbClr val="2B4B82"/>
                  </a:solidFill>
                </a:rPr>
                <a:t>để</a:t>
              </a:r>
              <a:r>
                <a:rPr lang="en-US" sz="2100" dirty="0">
                  <a:solidFill>
                    <a:srgbClr val="2B4B82"/>
                  </a:solidFill>
                </a:rPr>
                <a:t> </a:t>
              </a:r>
              <a:r>
                <a:rPr lang="en-US" sz="2100" dirty="0" err="1">
                  <a:solidFill>
                    <a:srgbClr val="2B4B82"/>
                  </a:solidFill>
                </a:rPr>
                <a:t>phân</a:t>
              </a:r>
              <a:r>
                <a:rPr lang="en-US" sz="2100" dirty="0">
                  <a:solidFill>
                    <a:srgbClr val="2B4B82"/>
                  </a:solidFill>
                </a:rPr>
                <a:t> </a:t>
              </a:r>
              <a:r>
                <a:rPr lang="en-US" sz="2100" dirty="0" err="1">
                  <a:solidFill>
                    <a:srgbClr val="2B4B82"/>
                  </a:solidFill>
                </a:rPr>
                <a:t>loại</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mẫu</a:t>
              </a:r>
              <a:r>
                <a:rPr lang="en-US" sz="2100" dirty="0">
                  <a:solidFill>
                    <a:srgbClr val="2B4B82"/>
                  </a:solidFill>
                </a:rPr>
                <a:t> </a:t>
              </a:r>
              <a:r>
                <a:rPr lang="en-US" sz="2100" dirty="0" err="1">
                  <a:solidFill>
                    <a:srgbClr val="2B4B82"/>
                  </a:solidFill>
                </a:rPr>
                <a:t>mới</a:t>
              </a:r>
              <a:r>
                <a:rPr lang="en-US" sz="2100" dirty="0">
                  <a:solidFill>
                    <a:srgbClr val="2B4B82"/>
                  </a:solidFill>
                </a:rPr>
                <a:t>.</a:t>
              </a:r>
            </a:p>
          </p:txBody>
        </p:sp>
        <p:sp>
          <p:nvSpPr>
            <p:cNvPr id="18" name="TextBox 18"/>
            <p:cNvSpPr txBox="1"/>
            <p:nvPr/>
          </p:nvSpPr>
          <p:spPr>
            <a:xfrm>
              <a:off x="0" y="1550283"/>
              <a:ext cx="3949960" cy="1125693"/>
            </a:xfrm>
            <a:prstGeom prst="rect">
              <a:avLst/>
            </a:prstGeom>
          </p:spPr>
          <p:txBody>
            <a:bodyPr lIns="0" tIns="0" rIns="0" bIns="0" rtlCol="0" anchor="t">
              <a:spAutoFit/>
            </a:bodyPr>
            <a:lstStyle/>
            <a:p>
              <a:pPr algn="ctr">
                <a:lnSpc>
                  <a:spcPts val="3359"/>
                </a:lnSpc>
              </a:pPr>
              <a:r>
                <a:rPr lang="en-US" sz="2400">
                  <a:solidFill>
                    <a:srgbClr val="2B4B82"/>
                  </a:solidFill>
                </a:rPr>
                <a:t>Sử sụng nhiều lớp dữ liệu được phân cụm</a:t>
              </a:r>
            </a:p>
          </p:txBody>
        </p:sp>
      </p:grpSp>
      <p:grpSp>
        <p:nvGrpSpPr>
          <p:cNvPr id="19" name="Group 19"/>
          <p:cNvGrpSpPr/>
          <p:nvPr/>
        </p:nvGrpSpPr>
        <p:grpSpPr>
          <a:xfrm>
            <a:off x="11333093" y="4095905"/>
            <a:ext cx="2709929" cy="4640473"/>
            <a:chOff x="0" y="-76200"/>
            <a:chExt cx="3613238" cy="6187299"/>
          </a:xfrm>
        </p:grpSpPr>
        <p:sp>
          <p:nvSpPr>
            <p:cNvPr id="20" name="TextBox 20"/>
            <p:cNvSpPr txBox="1"/>
            <p:nvPr/>
          </p:nvSpPr>
          <p:spPr>
            <a:xfrm>
              <a:off x="0" y="-76200"/>
              <a:ext cx="3613238" cy="1289285"/>
            </a:xfrm>
            <a:prstGeom prst="rect">
              <a:avLst/>
            </a:prstGeom>
          </p:spPr>
          <p:txBody>
            <a:bodyPr lIns="0" tIns="0" rIns="0" bIns="0" rtlCol="0" anchor="t">
              <a:spAutoFit/>
            </a:bodyPr>
            <a:lstStyle/>
            <a:p>
              <a:pPr algn="ctr">
                <a:lnSpc>
                  <a:spcPts val="3919"/>
                </a:lnSpc>
              </a:pPr>
              <a:r>
                <a:rPr lang="en-US" sz="2799" b="1" spc="478" dirty="0">
                  <a:solidFill>
                    <a:srgbClr val="2B4B82"/>
                  </a:solidFill>
                </a:rPr>
                <a:t>RELATION</a:t>
              </a:r>
            </a:p>
            <a:p>
              <a:pPr algn="ctr">
                <a:lnSpc>
                  <a:spcPts val="3919"/>
                </a:lnSpc>
              </a:pPr>
              <a:r>
                <a:rPr lang="en-US" sz="2799" b="1" spc="478" dirty="0">
                  <a:solidFill>
                    <a:srgbClr val="2B4B82"/>
                  </a:solidFill>
                </a:rPr>
                <a:t>NETWORKS</a:t>
              </a:r>
            </a:p>
          </p:txBody>
        </p:sp>
        <p:sp>
          <p:nvSpPr>
            <p:cNvPr id="21" name="TextBox 21"/>
            <p:cNvSpPr txBox="1"/>
            <p:nvPr/>
          </p:nvSpPr>
          <p:spPr>
            <a:xfrm>
              <a:off x="0" y="4162667"/>
              <a:ext cx="3613238" cy="1948432"/>
            </a:xfrm>
            <a:prstGeom prst="rect">
              <a:avLst/>
            </a:prstGeom>
          </p:spPr>
          <p:txBody>
            <a:bodyPr lIns="0" tIns="0" rIns="0" bIns="0" rtlCol="0" anchor="t">
              <a:spAutoFit/>
            </a:bodyPr>
            <a:lstStyle/>
            <a:p>
              <a:pPr algn="ctr">
                <a:lnSpc>
                  <a:spcPts val="2940"/>
                </a:lnSpc>
              </a:pPr>
              <a:r>
                <a:rPr lang="en-US" sz="2100" dirty="0">
                  <a:solidFill>
                    <a:srgbClr val="2B4B82"/>
                  </a:solidFill>
                </a:rPr>
                <a:t> </a:t>
              </a:r>
              <a:r>
                <a:rPr lang="en-US" sz="2100" dirty="0" err="1">
                  <a:solidFill>
                    <a:srgbClr val="2B4B82"/>
                  </a:solidFill>
                </a:rPr>
                <a:t>Học</a:t>
              </a:r>
              <a:r>
                <a:rPr lang="en-US" sz="2100" dirty="0">
                  <a:solidFill>
                    <a:srgbClr val="2B4B82"/>
                  </a:solidFill>
                </a:rPr>
                <a:t> </a:t>
              </a:r>
              <a:r>
                <a:rPr lang="en-US" sz="2100" dirty="0" err="1">
                  <a:solidFill>
                    <a:srgbClr val="2B4B82"/>
                  </a:solidFill>
                </a:rPr>
                <a:t>cách</a:t>
              </a:r>
              <a:r>
                <a:rPr lang="en-US" sz="2100" dirty="0">
                  <a:solidFill>
                    <a:srgbClr val="2B4B82"/>
                  </a:solidFill>
                </a:rPr>
                <a:t> </a:t>
              </a:r>
              <a:r>
                <a:rPr lang="en-US" sz="2100" dirty="0" err="1">
                  <a:solidFill>
                    <a:srgbClr val="2B4B82"/>
                  </a:solidFill>
                </a:rPr>
                <a:t>mô</a:t>
              </a:r>
              <a:r>
                <a:rPr lang="en-US" sz="2100" dirty="0">
                  <a:solidFill>
                    <a:srgbClr val="2B4B82"/>
                  </a:solidFill>
                </a:rPr>
                <a:t> </a:t>
              </a:r>
              <a:r>
                <a:rPr lang="en-US" sz="2100" dirty="0" err="1">
                  <a:solidFill>
                    <a:srgbClr val="2B4B82"/>
                  </a:solidFill>
                </a:rPr>
                <a:t>hình</a:t>
              </a:r>
              <a:r>
                <a:rPr lang="en-US" sz="2100" dirty="0">
                  <a:solidFill>
                    <a:srgbClr val="2B4B82"/>
                  </a:solidFill>
                </a:rPr>
                <a:t> </a:t>
              </a:r>
              <a:r>
                <a:rPr lang="en-US" sz="2100" dirty="0" err="1">
                  <a:solidFill>
                    <a:srgbClr val="2B4B82"/>
                  </a:solidFill>
                </a:rPr>
                <a:t>hóa</a:t>
              </a:r>
              <a:r>
                <a:rPr lang="en-US" sz="2100" dirty="0">
                  <a:solidFill>
                    <a:srgbClr val="2B4B82"/>
                  </a:solidFill>
                </a:rPr>
                <a:t> </a:t>
              </a:r>
              <a:r>
                <a:rPr lang="en-US" sz="2100" dirty="0" err="1">
                  <a:solidFill>
                    <a:srgbClr val="2B4B82"/>
                  </a:solidFill>
                </a:rPr>
                <a:t>và</a:t>
              </a:r>
              <a:r>
                <a:rPr lang="en-US" sz="2100" dirty="0">
                  <a:solidFill>
                    <a:srgbClr val="2B4B82"/>
                  </a:solidFill>
                </a:rPr>
                <a:t> </a:t>
              </a:r>
              <a:r>
                <a:rPr lang="en-US" sz="2100" dirty="0" err="1">
                  <a:solidFill>
                    <a:srgbClr val="2B4B82"/>
                  </a:solidFill>
                </a:rPr>
                <a:t>hiểu</a:t>
              </a:r>
              <a:r>
                <a:rPr lang="en-US" sz="2100" dirty="0">
                  <a:solidFill>
                    <a:srgbClr val="2B4B82"/>
                  </a:solidFill>
                </a:rPr>
                <a:t> </a:t>
              </a:r>
              <a:r>
                <a:rPr lang="en-US" sz="2100" dirty="0" err="1">
                  <a:solidFill>
                    <a:srgbClr val="2B4B82"/>
                  </a:solidFill>
                </a:rPr>
                <a:t>mối</a:t>
              </a:r>
              <a:r>
                <a:rPr lang="en-US" sz="2100" dirty="0">
                  <a:solidFill>
                    <a:srgbClr val="2B4B82"/>
                  </a:solidFill>
                </a:rPr>
                <a:t> </a:t>
              </a:r>
              <a:r>
                <a:rPr lang="en-US" sz="2100" dirty="0" err="1">
                  <a:solidFill>
                    <a:srgbClr val="2B4B82"/>
                  </a:solidFill>
                </a:rPr>
                <a:t>quan</a:t>
              </a:r>
              <a:r>
                <a:rPr lang="en-US" sz="2100" dirty="0">
                  <a:solidFill>
                    <a:srgbClr val="2B4B82"/>
                  </a:solidFill>
                </a:rPr>
                <a:t> </a:t>
              </a:r>
              <a:r>
                <a:rPr lang="en-US" sz="2100" dirty="0" err="1">
                  <a:solidFill>
                    <a:srgbClr val="2B4B82"/>
                  </a:solidFill>
                </a:rPr>
                <a:t>hệ</a:t>
              </a:r>
              <a:r>
                <a:rPr lang="en-US" sz="2100" dirty="0">
                  <a:solidFill>
                    <a:srgbClr val="2B4B82"/>
                  </a:solidFill>
                </a:rPr>
                <a:t> </a:t>
              </a:r>
              <a:r>
                <a:rPr lang="en-US" sz="2100" dirty="0" err="1">
                  <a:solidFill>
                    <a:srgbClr val="2B4B82"/>
                  </a:solidFill>
                </a:rPr>
                <a:t>giữa</a:t>
              </a:r>
              <a:r>
                <a:rPr lang="en-US" sz="2100" dirty="0">
                  <a:solidFill>
                    <a:srgbClr val="2B4B82"/>
                  </a:solidFill>
                </a:rPr>
                <a:t> </a:t>
              </a:r>
              <a:r>
                <a:rPr lang="en-US" sz="2100" dirty="0" err="1">
                  <a:solidFill>
                    <a:srgbClr val="2B4B82"/>
                  </a:solidFill>
                </a:rPr>
                <a:t>các</a:t>
              </a:r>
              <a:r>
                <a:rPr lang="en-US" sz="2100" dirty="0">
                  <a:solidFill>
                    <a:srgbClr val="2B4B82"/>
                  </a:solidFill>
                </a:rPr>
                <a:t> </a:t>
              </a:r>
              <a:r>
                <a:rPr lang="en-US" sz="2100" dirty="0" err="1">
                  <a:solidFill>
                    <a:srgbClr val="2B4B82"/>
                  </a:solidFill>
                </a:rPr>
                <a:t>đối</a:t>
              </a:r>
              <a:r>
                <a:rPr lang="en-US" sz="2100" dirty="0">
                  <a:solidFill>
                    <a:srgbClr val="2B4B82"/>
                  </a:solidFill>
                </a:rPr>
                <a:t> </a:t>
              </a:r>
              <a:r>
                <a:rPr lang="en-US" sz="2100" dirty="0" err="1">
                  <a:solidFill>
                    <a:srgbClr val="2B4B82"/>
                  </a:solidFill>
                </a:rPr>
                <a:t>tượng</a:t>
              </a:r>
              <a:r>
                <a:rPr lang="en-US" sz="2100" dirty="0">
                  <a:solidFill>
                    <a:srgbClr val="2B4B82"/>
                  </a:solidFill>
                </a:rPr>
                <a:t> </a:t>
              </a:r>
              <a:r>
                <a:rPr lang="en-US" sz="2100" dirty="0" err="1">
                  <a:solidFill>
                    <a:srgbClr val="2B4B82"/>
                  </a:solidFill>
                </a:rPr>
                <a:t>trong</a:t>
              </a:r>
              <a:r>
                <a:rPr lang="en-US" sz="2100" dirty="0">
                  <a:solidFill>
                    <a:srgbClr val="2B4B82"/>
                  </a:solidFill>
                </a:rPr>
                <a:t> </a:t>
              </a:r>
              <a:r>
                <a:rPr lang="en-US" sz="2100" dirty="0" err="1">
                  <a:solidFill>
                    <a:srgbClr val="2B4B82"/>
                  </a:solidFill>
                </a:rPr>
                <a:t>một</a:t>
              </a:r>
              <a:r>
                <a:rPr lang="en-US" sz="2100" dirty="0">
                  <a:solidFill>
                    <a:srgbClr val="2B4B82"/>
                  </a:solidFill>
                </a:rPr>
                <a:t> </a:t>
              </a:r>
              <a:r>
                <a:rPr lang="en-US" sz="2100" dirty="0" err="1">
                  <a:solidFill>
                    <a:srgbClr val="2B4B82"/>
                  </a:solidFill>
                </a:rPr>
                <a:t>tập</a:t>
              </a:r>
              <a:r>
                <a:rPr lang="en-US" sz="2100" dirty="0">
                  <a:solidFill>
                    <a:srgbClr val="2B4B82"/>
                  </a:solidFill>
                </a:rPr>
                <a:t> </a:t>
              </a:r>
              <a:r>
                <a:rPr lang="en-US" sz="2100" dirty="0" err="1">
                  <a:solidFill>
                    <a:srgbClr val="2B4B82"/>
                  </a:solidFill>
                </a:rPr>
                <a:t>dữ</a:t>
              </a:r>
              <a:r>
                <a:rPr lang="en-US" sz="2100" dirty="0">
                  <a:solidFill>
                    <a:srgbClr val="2B4B82"/>
                  </a:solidFill>
                </a:rPr>
                <a:t> </a:t>
              </a:r>
              <a:r>
                <a:rPr lang="en-US" sz="2100" dirty="0" err="1">
                  <a:solidFill>
                    <a:srgbClr val="2B4B82"/>
                  </a:solidFill>
                </a:rPr>
                <a:t>liệu</a:t>
              </a:r>
              <a:r>
                <a:rPr lang="en-US" sz="2100" dirty="0">
                  <a:solidFill>
                    <a:srgbClr val="2B4B82"/>
                  </a:solidFill>
                </a:rPr>
                <a:t>.</a:t>
              </a:r>
            </a:p>
          </p:txBody>
        </p:sp>
        <p:sp>
          <p:nvSpPr>
            <p:cNvPr id="22" name="TextBox 22"/>
            <p:cNvSpPr txBox="1"/>
            <p:nvPr/>
          </p:nvSpPr>
          <p:spPr>
            <a:xfrm>
              <a:off x="0" y="1550283"/>
              <a:ext cx="3613238" cy="1125693"/>
            </a:xfrm>
            <a:prstGeom prst="rect">
              <a:avLst/>
            </a:prstGeom>
          </p:spPr>
          <p:txBody>
            <a:bodyPr lIns="0" tIns="0" rIns="0" bIns="0" rtlCol="0" anchor="t">
              <a:spAutoFit/>
            </a:bodyPr>
            <a:lstStyle/>
            <a:p>
              <a:pPr algn="ctr">
                <a:lnSpc>
                  <a:spcPts val="3359"/>
                </a:lnSpc>
              </a:pPr>
              <a:r>
                <a:rPr lang="en-US" sz="2400" dirty="0" err="1">
                  <a:solidFill>
                    <a:srgbClr val="2B4B82"/>
                  </a:solidFill>
                </a:rPr>
                <a:t>Sử</a:t>
              </a:r>
              <a:r>
                <a:rPr lang="en-US" sz="2400" dirty="0">
                  <a:solidFill>
                    <a:srgbClr val="2B4B82"/>
                  </a:solidFill>
                </a:rPr>
                <a:t> </a:t>
              </a:r>
              <a:r>
                <a:rPr lang="en-US" sz="2400" dirty="0" err="1">
                  <a:solidFill>
                    <a:srgbClr val="2B4B82"/>
                  </a:solidFill>
                </a:rPr>
                <a:t>dụng</a:t>
              </a:r>
              <a:r>
                <a:rPr lang="en-US" sz="2400" dirty="0">
                  <a:solidFill>
                    <a:srgbClr val="2B4B82"/>
                  </a:solidFill>
                </a:rPr>
                <a:t> </a:t>
              </a:r>
              <a:r>
                <a:rPr lang="en-US" sz="2400" dirty="0" err="1">
                  <a:solidFill>
                    <a:srgbClr val="2B4B82"/>
                  </a:solidFill>
                </a:rPr>
                <a:t>nhiều</a:t>
              </a:r>
              <a:r>
                <a:rPr lang="en-US" sz="2400" dirty="0">
                  <a:solidFill>
                    <a:srgbClr val="2B4B82"/>
                  </a:solidFill>
                </a:rPr>
                <a:t> </a:t>
              </a:r>
              <a:r>
                <a:rPr lang="en-US" sz="2400" dirty="0" err="1">
                  <a:solidFill>
                    <a:srgbClr val="2B4B82"/>
                  </a:solidFill>
                </a:rPr>
                <a:t>lớp</a:t>
              </a:r>
              <a:r>
                <a:rPr lang="en-US" sz="2400" dirty="0">
                  <a:solidFill>
                    <a:srgbClr val="2B4B82"/>
                  </a:solidFill>
                </a:rPr>
                <a:t> </a:t>
              </a:r>
              <a:r>
                <a:rPr lang="en-US" sz="2400" dirty="0" err="1">
                  <a:solidFill>
                    <a:srgbClr val="2B4B82"/>
                  </a:solidFill>
                </a:rPr>
                <a:t>dữ</a:t>
              </a:r>
              <a:r>
                <a:rPr lang="en-US" sz="2400" dirty="0">
                  <a:solidFill>
                    <a:srgbClr val="2B4B82"/>
                  </a:solidFill>
                </a:rPr>
                <a:t> </a:t>
              </a:r>
              <a:r>
                <a:rPr lang="en-US" sz="2400" dirty="0" err="1">
                  <a:solidFill>
                    <a:srgbClr val="2B4B82"/>
                  </a:solidFill>
                </a:rPr>
                <a:t>liệu</a:t>
              </a:r>
              <a:r>
                <a:rPr lang="en-US" sz="2400" dirty="0">
                  <a:solidFill>
                    <a:srgbClr val="2B4B82"/>
                  </a:solidFill>
                </a:rPr>
                <a:t>: N – way K – shot</a:t>
              </a:r>
            </a:p>
          </p:txBody>
        </p:sp>
      </p:grpSp>
      <p:grpSp>
        <p:nvGrpSpPr>
          <p:cNvPr id="23" name="Group 23"/>
          <p:cNvGrpSpPr/>
          <p:nvPr/>
        </p:nvGrpSpPr>
        <p:grpSpPr>
          <a:xfrm>
            <a:off x="2051969" y="3258915"/>
            <a:ext cx="14021736" cy="669290"/>
            <a:chOff x="0" y="0"/>
            <a:chExt cx="18695648" cy="892387"/>
          </a:xfrm>
        </p:grpSpPr>
        <p:sp>
          <p:nvSpPr>
            <p:cNvPr id="24" name="TextBox 24"/>
            <p:cNvSpPr txBox="1"/>
            <p:nvPr/>
          </p:nvSpPr>
          <p:spPr>
            <a:xfrm>
              <a:off x="0"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1</a:t>
              </a:r>
            </a:p>
          </p:txBody>
        </p:sp>
        <p:sp>
          <p:nvSpPr>
            <p:cNvPr id="25" name="TextBox 25"/>
            <p:cNvSpPr txBox="1"/>
            <p:nvPr/>
          </p:nvSpPr>
          <p:spPr>
            <a:xfrm>
              <a:off x="4575484"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2</a:t>
              </a:r>
            </a:p>
          </p:txBody>
        </p:sp>
        <p:sp>
          <p:nvSpPr>
            <p:cNvPr id="26" name="TextBox 26"/>
            <p:cNvSpPr txBox="1"/>
            <p:nvPr/>
          </p:nvSpPr>
          <p:spPr>
            <a:xfrm>
              <a:off x="8926794"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3</a:t>
              </a:r>
            </a:p>
          </p:txBody>
        </p:sp>
        <p:sp>
          <p:nvSpPr>
            <p:cNvPr id="27" name="TextBox 27"/>
            <p:cNvSpPr txBox="1"/>
            <p:nvPr/>
          </p:nvSpPr>
          <p:spPr>
            <a:xfrm>
              <a:off x="13670775"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4</a:t>
              </a:r>
            </a:p>
          </p:txBody>
        </p:sp>
        <p:sp>
          <p:nvSpPr>
            <p:cNvPr id="28" name="TextBox 28"/>
            <p:cNvSpPr txBox="1"/>
            <p:nvPr/>
          </p:nvSpPr>
          <p:spPr>
            <a:xfrm>
              <a:off x="17891155" y="-104775"/>
              <a:ext cx="804493" cy="998855"/>
            </a:xfrm>
            <a:prstGeom prst="rect">
              <a:avLst/>
            </a:prstGeom>
          </p:spPr>
          <p:txBody>
            <a:bodyPr lIns="0" tIns="0" rIns="0" bIns="0" rtlCol="0" anchor="t">
              <a:spAutoFit/>
            </a:bodyPr>
            <a:lstStyle/>
            <a:p>
              <a:pPr algn="ctr">
                <a:lnSpc>
                  <a:spcPts val="6160"/>
                </a:lnSpc>
              </a:pPr>
              <a:r>
                <a:rPr lang="en-US" sz="4400" spc="752">
                  <a:solidFill>
                    <a:srgbClr val="2B4B82"/>
                  </a:solidFill>
                </a:rPr>
                <a:t>5</a:t>
              </a:r>
            </a:p>
          </p:txBody>
        </p:sp>
        <p:sp>
          <p:nvSpPr>
            <p:cNvPr id="29" name="AutoShape 29"/>
            <p:cNvSpPr/>
            <p:nvPr/>
          </p:nvSpPr>
          <p:spPr>
            <a:xfrm>
              <a:off x="804493" y="395393"/>
              <a:ext cx="3529461" cy="0"/>
            </a:xfrm>
            <a:prstGeom prst="line">
              <a:avLst/>
            </a:prstGeom>
            <a:ln w="38100" cap="flat">
              <a:solidFill>
                <a:srgbClr val="2B4B82"/>
              </a:solidFill>
              <a:prstDash val="solid"/>
              <a:headEnd type="none" w="sm" len="sm"/>
              <a:tailEnd type="none" w="sm" len="sm"/>
            </a:ln>
          </p:spPr>
        </p:sp>
        <p:sp>
          <p:nvSpPr>
            <p:cNvPr id="30" name="AutoShape 30"/>
            <p:cNvSpPr/>
            <p:nvPr/>
          </p:nvSpPr>
          <p:spPr>
            <a:xfrm>
              <a:off x="5397334" y="382693"/>
              <a:ext cx="3529461" cy="0"/>
            </a:xfrm>
            <a:prstGeom prst="line">
              <a:avLst/>
            </a:prstGeom>
            <a:ln w="38100" cap="flat">
              <a:solidFill>
                <a:srgbClr val="2B4B82"/>
              </a:solidFill>
              <a:prstDash val="solid"/>
              <a:headEnd type="none" w="sm" len="sm"/>
              <a:tailEnd type="none" w="sm" len="sm"/>
            </a:ln>
          </p:spPr>
        </p:sp>
        <p:sp>
          <p:nvSpPr>
            <p:cNvPr id="31" name="AutoShape 31"/>
            <p:cNvSpPr/>
            <p:nvPr/>
          </p:nvSpPr>
          <p:spPr>
            <a:xfrm>
              <a:off x="9980379" y="382693"/>
              <a:ext cx="3529461" cy="0"/>
            </a:xfrm>
            <a:prstGeom prst="line">
              <a:avLst/>
            </a:prstGeom>
            <a:ln w="38100" cap="flat">
              <a:solidFill>
                <a:srgbClr val="2B4B82"/>
              </a:solidFill>
              <a:prstDash val="solid"/>
              <a:headEnd type="none" w="sm" len="sm"/>
              <a:tailEnd type="none" w="sm" len="sm"/>
            </a:ln>
          </p:spPr>
        </p:sp>
        <p:sp>
          <p:nvSpPr>
            <p:cNvPr id="32" name="AutoShape 32"/>
            <p:cNvSpPr/>
            <p:nvPr/>
          </p:nvSpPr>
          <p:spPr>
            <a:xfrm>
              <a:off x="14361695" y="382693"/>
              <a:ext cx="3529461" cy="0"/>
            </a:xfrm>
            <a:prstGeom prst="line">
              <a:avLst/>
            </a:prstGeom>
            <a:ln w="38100" cap="flat">
              <a:solidFill>
                <a:srgbClr val="2B4B82"/>
              </a:solidFill>
              <a:prstDash val="solid"/>
              <a:headEnd type="none" w="sm" len="sm"/>
              <a:tailEnd type="none" w="sm" len="sm"/>
            </a:ln>
          </p:spPr>
        </p:sp>
      </p:grpSp>
      <p:sp>
        <p:nvSpPr>
          <p:cNvPr id="36" name="Slide Number Placeholder 15">
            <a:extLst>
              <a:ext uri="{FF2B5EF4-FFF2-40B4-BE49-F238E27FC236}">
                <a16:creationId xmlns:a16="http://schemas.microsoft.com/office/drawing/2014/main" id="{CCC63B37-A9ED-654D-3DA8-0A5937BFD5A9}"/>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10</a:t>
            </a:fld>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414991" y="2800350"/>
            <a:ext cx="7411577" cy="4798770"/>
          </a:xfrm>
          <a:custGeom>
            <a:avLst/>
            <a:gdLst/>
            <a:ahLst/>
            <a:cxnLst/>
            <a:rect l="l" t="t" r="r" b="b"/>
            <a:pathLst>
              <a:path w="7411577" h="4798770">
                <a:moveTo>
                  <a:pt x="0" y="0"/>
                </a:moveTo>
                <a:lnTo>
                  <a:pt x="7411577" y="0"/>
                </a:lnTo>
                <a:lnTo>
                  <a:pt x="7411577" y="4798770"/>
                </a:lnTo>
                <a:lnTo>
                  <a:pt x="0" y="4798770"/>
                </a:lnTo>
                <a:lnTo>
                  <a:pt x="0" y="0"/>
                </a:lnTo>
                <a:close/>
              </a:path>
            </a:pathLst>
          </a:custGeom>
          <a:blipFill>
            <a:blip r:embed="rId8"/>
            <a:stretch>
              <a:fillRect/>
            </a:stretch>
          </a:blipFill>
        </p:spPr>
      </p:sp>
      <p:sp>
        <p:nvSpPr>
          <p:cNvPr id="8" name="TextBox 8"/>
          <p:cNvSpPr txBox="1"/>
          <p:nvPr/>
        </p:nvSpPr>
        <p:spPr>
          <a:xfrm>
            <a:off x="5055915" y="712922"/>
            <a:ext cx="8176170" cy="765594"/>
          </a:xfrm>
          <a:prstGeom prst="rect">
            <a:avLst/>
          </a:prstGeom>
        </p:spPr>
        <p:txBody>
          <a:bodyPr wrap="square" lIns="0" tIns="0" rIns="0" bIns="0" rtlCol="0" anchor="t">
            <a:spAutoFit/>
          </a:bodyPr>
          <a:lstStyle/>
          <a:p>
            <a:pPr>
              <a:lnSpc>
                <a:spcPts val="6159"/>
              </a:lnSpc>
              <a:spcBef>
                <a:spcPct val="0"/>
              </a:spcBef>
            </a:pPr>
            <a:r>
              <a:rPr lang="en-US" sz="4399" dirty="0">
                <a:solidFill>
                  <a:srgbClr val="31356E"/>
                </a:solidFill>
                <a:latin typeface="Josefin Sans Regular Bold"/>
              </a:rPr>
              <a:t>PROTOTYPICAL NETWORKS</a:t>
            </a:r>
          </a:p>
        </p:txBody>
      </p:sp>
      <p:sp>
        <p:nvSpPr>
          <p:cNvPr id="9" name="TextBox 9"/>
          <p:cNvSpPr txBox="1"/>
          <p:nvPr/>
        </p:nvSpPr>
        <p:spPr>
          <a:xfrm>
            <a:off x="1381035" y="7505700"/>
            <a:ext cx="3891995" cy="756415"/>
          </a:xfrm>
          <a:prstGeom prst="rect">
            <a:avLst/>
          </a:prstGeom>
        </p:spPr>
        <p:txBody>
          <a:bodyPr lIns="0" tIns="0" rIns="0" bIns="0" rtlCol="0" anchor="t">
            <a:spAutoFit/>
          </a:bodyPr>
          <a:lstStyle/>
          <a:p>
            <a:pPr>
              <a:lnSpc>
                <a:spcPts val="6082"/>
              </a:lnSpc>
              <a:spcBef>
                <a:spcPct val="0"/>
              </a:spcBef>
            </a:pPr>
            <a:r>
              <a:rPr lang="en-US" sz="4344" dirty="0">
                <a:solidFill>
                  <a:srgbClr val="2B4B82"/>
                </a:solidFill>
                <a:latin typeface="Josefin Sans Regular"/>
              </a:rPr>
              <a:t>3 - way 5 - shot</a:t>
            </a:r>
          </a:p>
        </p:txBody>
      </p:sp>
      <p:grpSp>
        <p:nvGrpSpPr>
          <p:cNvPr id="23" name="Group 22">
            <a:extLst>
              <a:ext uri="{FF2B5EF4-FFF2-40B4-BE49-F238E27FC236}">
                <a16:creationId xmlns:a16="http://schemas.microsoft.com/office/drawing/2014/main" id="{C8AD8252-B812-B640-81F5-8408EFF791CA}"/>
              </a:ext>
            </a:extLst>
          </p:cNvPr>
          <p:cNvGrpSpPr/>
          <p:nvPr/>
        </p:nvGrpSpPr>
        <p:grpSpPr>
          <a:xfrm>
            <a:off x="2099902" y="3342712"/>
            <a:ext cx="473400" cy="541440"/>
            <a:chOff x="2099902" y="3342712"/>
            <a:chExt cx="473400" cy="541440"/>
          </a:xfrm>
        </p:grpSpPr>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92B5724C-2F5C-0B1F-CBE0-B40FFBAF9567}"/>
                    </a:ext>
                  </a:extLst>
                </p14:cNvPr>
                <p14:cNvContentPartPr/>
                <p14:nvPr/>
              </p14:nvContentPartPr>
              <p14:xfrm>
                <a:off x="2113942" y="3500032"/>
                <a:ext cx="381240" cy="303840"/>
              </p14:xfrm>
            </p:contentPart>
          </mc:Choice>
          <mc:Fallback xmlns="">
            <p:pic>
              <p:nvPicPr>
                <p:cNvPr id="17" name="Ink 16">
                  <a:extLst>
                    <a:ext uri="{FF2B5EF4-FFF2-40B4-BE49-F238E27FC236}">
                      <a16:creationId xmlns:a16="http://schemas.microsoft.com/office/drawing/2014/main" id="{92B5724C-2F5C-0B1F-CBE0-B40FFBAF9567}"/>
                    </a:ext>
                  </a:extLst>
                </p:cNvPr>
                <p:cNvPicPr/>
                <p:nvPr/>
              </p:nvPicPr>
              <p:blipFill>
                <a:blip r:embed="rId10"/>
                <a:stretch>
                  <a:fillRect/>
                </a:stretch>
              </p:blipFill>
              <p:spPr>
                <a:xfrm>
                  <a:off x="2104942" y="3491392"/>
                  <a:ext cx="3988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8E5A95C7-9A7D-49A6-4B98-6E27F80F565A}"/>
                    </a:ext>
                  </a:extLst>
                </p14:cNvPr>
                <p14:cNvContentPartPr/>
                <p14:nvPr/>
              </p14:nvContentPartPr>
              <p14:xfrm>
                <a:off x="2119342" y="3471232"/>
                <a:ext cx="381240" cy="390240"/>
              </p14:xfrm>
            </p:contentPart>
          </mc:Choice>
          <mc:Fallback xmlns="">
            <p:pic>
              <p:nvPicPr>
                <p:cNvPr id="18" name="Ink 17">
                  <a:extLst>
                    <a:ext uri="{FF2B5EF4-FFF2-40B4-BE49-F238E27FC236}">
                      <a16:creationId xmlns:a16="http://schemas.microsoft.com/office/drawing/2014/main" id="{8E5A95C7-9A7D-49A6-4B98-6E27F80F565A}"/>
                    </a:ext>
                  </a:extLst>
                </p:cNvPr>
                <p:cNvPicPr/>
                <p:nvPr/>
              </p:nvPicPr>
              <p:blipFill>
                <a:blip r:embed="rId12"/>
                <a:stretch>
                  <a:fillRect/>
                </a:stretch>
              </p:blipFill>
              <p:spPr>
                <a:xfrm>
                  <a:off x="2110342" y="3462232"/>
                  <a:ext cx="39888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7C22358F-0A79-A594-E027-5A56B0CF227D}"/>
                    </a:ext>
                  </a:extLst>
                </p14:cNvPr>
                <p14:cNvContentPartPr/>
                <p14:nvPr/>
              </p14:nvContentPartPr>
              <p14:xfrm>
                <a:off x="2298622" y="3342712"/>
                <a:ext cx="30960" cy="541440"/>
              </p14:xfrm>
            </p:contentPart>
          </mc:Choice>
          <mc:Fallback xmlns="">
            <p:pic>
              <p:nvPicPr>
                <p:cNvPr id="20" name="Ink 19">
                  <a:extLst>
                    <a:ext uri="{FF2B5EF4-FFF2-40B4-BE49-F238E27FC236}">
                      <a16:creationId xmlns:a16="http://schemas.microsoft.com/office/drawing/2014/main" id="{7C22358F-0A79-A594-E027-5A56B0CF227D}"/>
                    </a:ext>
                  </a:extLst>
                </p:cNvPr>
                <p:cNvPicPr/>
                <p:nvPr/>
              </p:nvPicPr>
              <p:blipFill>
                <a:blip r:embed="rId14"/>
                <a:stretch>
                  <a:fillRect/>
                </a:stretch>
              </p:blipFill>
              <p:spPr>
                <a:xfrm>
                  <a:off x="2289622" y="3334072"/>
                  <a:ext cx="4860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Ink 21">
                  <a:extLst>
                    <a:ext uri="{FF2B5EF4-FFF2-40B4-BE49-F238E27FC236}">
                      <a16:creationId xmlns:a16="http://schemas.microsoft.com/office/drawing/2014/main" id="{2FF43B4A-ABDC-B4F8-5CB7-EFC49C785925}"/>
                    </a:ext>
                  </a:extLst>
                </p14:cNvPr>
                <p14:cNvContentPartPr/>
                <p14:nvPr/>
              </p14:nvContentPartPr>
              <p14:xfrm>
                <a:off x="2099902" y="3628552"/>
                <a:ext cx="473400" cy="11520"/>
              </p14:xfrm>
            </p:contentPart>
          </mc:Choice>
          <mc:Fallback xmlns="">
            <p:pic>
              <p:nvPicPr>
                <p:cNvPr id="22" name="Ink 21">
                  <a:extLst>
                    <a:ext uri="{FF2B5EF4-FFF2-40B4-BE49-F238E27FC236}">
                      <a16:creationId xmlns:a16="http://schemas.microsoft.com/office/drawing/2014/main" id="{2FF43B4A-ABDC-B4F8-5CB7-EFC49C785925}"/>
                    </a:ext>
                  </a:extLst>
                </p:cNvPr>
                <p:cNvPicPr/>
                <p:nvPr/>
              </p:nvPicPr>
              <p:blipFill>
                <a:blip r:embed="rId16"/>
                <a:stretch>
                  <a:fillRect/>
                </a:stretch>
              </p:blipFill>
              <p:spPr>
                <a:xfrm>
                  <a:off x="2090902" y="3619552"/>
                  <a:ext cx="491040" cy="29160"/>
                </a:xfrm>
                <a:prstGeom prst="rect">
                  <a:avLst/>
                </a:prstGeom>
              </p:spPr>
            </p:pic>
          </mc:Fallback>
        </mc:AlternateContent>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B2E03BF-E142-1A06-E0EB-ED6BE70B1F2F}"/>
                  </a:ext>
                </a:extLst>
              </p:cNvPr>
              <p:cNvSpPr txBox="1"/>
              <p:nvPr/>
            </p:nvSpPr>
            <p:spPr>
              <a:xfrm>
                <a:off x="1919953" y="3940256"/>
                <a:ext cx="575229"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oMath>
                  </m:oMathPara>
                </a14:m>
                <a:endParaRPr lang="en-US" sz="3000" dirty="0"/>
              </a:p>
            </p:txBody>
          </p:sp>
        </mc:Choice>
        <mc:Fallback xmlns="">
          <p:sp>
            <p:nvSpPr>
              <p:cNvPr id="25" name="TextBox 24">
                <a:extLst>
                  <a:ext uri="{FF2B5EF4-FFF2-40B4-BE49-F238E27FC236}">
                    <a16:creationId xmlns:a16="http://schemas.microsoft.com/office/drawing/2014/main" id="{1B2E03BF-E142-1A06-E0EB-ED6BE70B1F2F}"/>
                  </a:ext>
                </a:extLst>
              </p:cNvPr>
              <p:cNvSpPr txBox="1">
                <a:spLocks noRot="1" noChangeAspect="1" noMove="1" noResize="1" noEditPoints="1" noAdjustHandles="1" noChangeArrowheads="1" noChangeShapeType="1" noTextEdit="1"/>
              </p:cNvSpPr>
              <p:nvPr/>
            </p:nvSpPr>
            <p:spPr>
              <a:xfrm>
                <a:off x="1919953" y="3940256"/>
                <a:ext cx="575229" cy="553998"/>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777CE07-5E21-E703-2849-C0AD52D38814}"/>
                  </a:ext>
                </a:extLst>
              </p:cNvPr>
              <p:cNvSpPr txBox="1"/>
              <p:nvPr/>
            </p:nvSpPr>
            <p:spPr>
              <a:xfrm>
                <a:off x="2819400" y="3955330"/>
                <a:ext cx="575229"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2</m:t>
                          </m:r>
                        </m:sub>
                      </m:sSub>
                    </m:oMath>
                  </m:oMathPara>
                </a14:m>
                <a:endParaRPr lang="en-US" sz="3000" dirty="0"/>
              </a:p>
            </p:txBody>
          </p:sp>
        </mc:Choice>
        <mc:Fallback xmlns="">
          <p:sp>
            <p:nvSpPr>
              <p:cNvPr id="26" name="TextBox 25">
                <a:extLst>
                  <a:ext uri="{FF2B5EF4-FFF2-40B4-BE49-F238E27FC236}">
                    <a16:creationId xmlns:a16="http://schemas.microsoft.com/office/drawing/2014/main" id="{C777CE07-5E21-E703-2849-C0AD52D38814}"/>
                  </a:ext>
                </a:extLst>
              </p:cNvPr>
              <p:cNvSpPr txBox="1">
                <a:spLocks noRot="1" noChangeAspect="1" noMove="1" noResize="1" noEditPoints="1" noAdjustHandles="1" noChangeArrowheads="1" noChangeShapeType="1" noTextEdit="1"/>
              </p:cNvSpPr>
              <p:nvPr/>
            </p:nvSpPr>
            <p:spPr>
              <a:xfrm>
                <a:off x="2819400" y="3955330"/>
                <a:ext cx="575229" cy="553998"/>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913368-C889-02FD-A67B-1A8B3566FD92}"/>
                  </a:ext>
                </a:extLst>
              </p:cNvPr>
              <p:cNvSpPr txBox="1"/>
              <p:nvPr/>
            </p:nvSpPr>
            <p:spPr>
              <a:xfrm>
                <a:off x="1409610" y="4903230"/>
                <a:ext cx="472245"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5</m:t>
                          </m:r>
                        </m:sub>
                      </m:sSub>
                    </m:oMath>
                  </m:oMathPara>
                </a14:m>
                <a:endParaRPr lang="en-US" sz="3000" dirty="0"/>
              </a:p>
            </p:txBody>
          </p:sp>
        </mc:Choice>
        <mc:Fallback xmlns="">
          <p:sp>
            <p:nvSpPr>
              <p:cNvPr id="27" name="TextBox 26">
                <a:extLst>
                  <a:ext uri="{FF2B5EF4-FFF2-40B4-BE49-F238E27FC236}">
                    <a16:creationId xmlns:a16="http://schemas.microsoft.com/office/drawing/2014/main" id="{7A913368-C889-02FD-A67B-1A8B3566FD92}"/>
                  </a:ext>
                </a:extLst>
              </p:cNvPr>
              <p:cNvSpPr txBox="1">
                <a:spLocks noRot="1" noChangeAspect="1" noMove="1" noResize="1" noEditPoints="1" noAdjustHandles="1" noChangeArrowheads="1" noChangeShapeType="1" noTextEdit="1"/>
              </p:cNvSpPr>
              <p:nvPr/>
            </p:nvSpPr>
            <p:spPr>
              <a:xfrm>
                <a:off x="1409610" y="4903230"/>
                <a:ext cx="472245" cy="553998"/>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CED2A54-0575-3D06-1BD6-7E40A8EF3631}"/>
                  </a:ext>
                </a:extLst>
              </p:cNvPr>
              <p:cNvSpPr txBox="1"/>
              <p:nvPr/>
            </p:nvSpPr>
            <p:spPr>
              <a:xfrm flipH="1">
                <a:off x="1919953" y="5607474"/>
                <a:ext cx="450213"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4</m:t>
                          </m:r>
                        </m:sub>
                      </m:sSub>
                    </m:oMath>
                  </m:oMathPara>
                </a14:m>
                <a:endParaRPr lang="en-US" sz="3000" dirty="0"/>
              </a:p>
            </p:txBody>
          </p:sp>
        </mc:Choice>
        <mc:Fallback xmlns="">
          <p:sp>
            <p:nvSpPr>
              <p:cNvPr id="28" name="TextBox 27">
                <a:extLst>
                  <a:ext uri="{FF2B5EF4-FFF2-40B4-BE49-F238E27FC236}">
                    <a16:creationId xmlns:a16="http://schemas.microsoft.com/office/drawing/2014/main" id="{3CED2A54-0575-3D06-1BD6-7E40A8EF3631}"/>
                  </a:ext>
                </a:extLst>
              </p:cNvPr>
              <p:cNvSpPr txBox="1">
                <a:spLocks noRot="1" noChangeAspect="1" noMove="1" noResize="1" noEditPoints="1" noAdjustHandles="1" noChangeArrowheads="1" noChangeShapeType="1" noTextEdit="1"/>
              </p:cNvSpPr>
              <p:nvPr/>
            </p:nvSpPr>
            <p:spPr>
              <a:xfrm flipH="1">
                <a:off x="1919953" y="5607474"/>
                <a:ext cx="450213" cy="553998"/>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A64505-CF0F-999F-A4A6-EE7C85034DB1}"/>
                  </a:ext>
                </a:extLst>
              </p:cNvPr>
              <p:cNvSpPr txBox="1"/>
              <p:nvPr/>
            </p:nvSpPr>
            <p:spPr>
              <a:xfrm>
                <a:off x="3605671" y="4903230"/>
                <a:ext cx="472245"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3</m:t>
                          </m:r>
                        </m:sub>
                      </m:sSub>
                    </m:oMath>
                  </m:oMathPara>
                </a14:m>
                <a:endParaRPr lang="en-US" sz="3000" dirty="0"/>
              </a:p>
            </p:txBody>
          </p:sp>
        </mc:Choice>
        <mc:Fallback xmlns="">
          <p:sp>
            <p:nvSpPr>
              <p:cNvPr id="29" name="TextBox 28">
                <a:extLst>
                  <a:ext uri="{FF2B5EF4-FFF2-40B4-BE49-F238E27FC236}">
                    <a16:creationId xmlns:a16="http://schemas.microsoft.com/office/drawing/2014/main" id="{75A64505-CF0F-999F-A4A6-EE7C85034DB1}"/>
                  </a:ext>
                </a:extLst>
              </p:cNvPr>
              <p:cNvSpPr txBox="1">
                <a:spLocks noRot="1" noChangeAspect="1" noMove="1" noResize="1" noEditPoints="1" noAdjustHandles="1" noChangeArrowheads="1" noChangeShapeType="1" noTextEdit="1"/>
              </p:cNvSpPr>
              <p:nvPr/>
            </p:nvSpPr>
            <p:spPr>
              <a:xfrm>
                <a:off x="3605671" y="4903230"/>
                <a:ext cx="472245" cy="553998"/>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E4B634-1CB3-733E-37E1-9CCB9054CA2F}"/>
                  </a:ext>
                </a:extLst>
              </p:cNvPr>
              <p:cNvSpPr txBox="1"/>
              <p:nvPr/>
            </p:nvSpPr>
            <p:spPr>
              <a:xfrm>
                <a:off x="8421368" y="3141702"/>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1</m:t>
                          </m:r>
                        </m:sub>
                      </m:sSub>
                    </m:oMath>
                  </m:oMathPara>
                </a14:m>
                <a:endParaRPr lang="en-US" sz="3000" dirty="0"/>
              </a:p>
            </p:txBody>
          </p:sp>
        </mc:Choice>
        <mc:Fallback xmlns="">
          <p:sp>
            <p:nvSpPr>
              <p:cNvPr id="7" name="TextBox 6">
                <a:extLst>
                  <a:ext uri="{FF2B5EF4-FFF2-40B4-BE49-F238E27FC236}">
                    <a16:creationId xmlns:a16="http://schemas.microsoft.com/office/drawing/2014/main" id="{6DE4B634-1CB3-733E-37E1-9CCB9054CA2F}"/>
                  </a:ext>
                </a:extLst>
              </p:cNvPr>
              <p:cNvSpPr txBox="1">
                <a:spLocks noRot="1" noChangeAspect="1" noMove="1" noResize="1" noEditPoints="1" noAdjustHandles="1" noChangeArrowheads="1" noChangeShapeType="1" noTextEdit="1"/>
              </p:cNvSpPr>
              <p:nvPr/>
            </p:nvSpPr>
            <p:spPr>
              <a:xfrm>
                <a:off x="8421368" y="3141702"/>
                <a:ext cx="447556" cy="553998"/>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0006836-4EF1-4F00-44C6-3349B3712874}"/>
                  </a:ext>
                </a:extLst>
              </p:cNvPr>
              <p:cNvSpPr txBox="1"/>
              <p:nvPr/>
            </p:nvSpPr>
            <p:spPr>
              <a:xfrm>
                <a:off x="11142366" y="3143674"/>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𝑧</m:t>
                          </m:r>
                        </m:e>
                        <m:sub>
                          <m:r>
                            <a:rPr lang="en-US" sz="3000" b="0" i="1" smtClean="0">
                              <a:latin typeface="Cambria Math" panose="02040503050406030204" pitchFamily="18" charset="0"/>
                            </a:rPr>
                            <m:t>1</m:t>
                          </m:r>
                        </m:sub>
                      </m:sSub>
                    </m:oMath>
                  </m:oMathPara>
                </a14:m>
                <a:endParaRPr lang="en-US" sz="3000" dirty="0"/>
              </a:p>
            </p:txBody>
          </p:sp>
        </mc:Choice>
        <mc:Fallback xmlns="">
          <p:sp>
            <p:nvSpPr>
              <p:cNvPr id="10" name="TextBox 9">
                <a:extLst>
                  <a:ext uri="{FF2B5EF4-FFF2-40B4-BE49-F238E27FC236}">
                    <a16:creationId xmlns:a16="http://schemas.microsoft.com/office/drawing/2014/main" id="{C0006836-4EF1-4F00-44C6-3349B3712874}"/>
                  </a:ext>
                </a:extLst>
              </p:cNvPr>
              <p:cNvSpPr txBox="1">
                <a:spLocks noRot="1" noChangeAspect="1" noMove="1" noResize="1" noEditPoints="1" noAdjustHandles="1" noChangeArrowheads="1" noChangeShapeType="1" noTextEdit="1"/>
              </p:cNvSpPr>
              <p:nvPr/>
            </p:nvSpPr>
            <p:spPr>
              <a:xfrm>
                <a:off x="11142366" y="3143674"/>
                <a:ext cx="447556" cy="553998"/>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A6ED9B-98B6-9713-F80F-3E9001862E84}"/>
                  </a:ext>
                </a:extLst>
              </p:cNvPr>
              <p:cNvSpPr txBox="1"/>
              <p:nvPr/>
            </p:nvSpPr>
            <p:spPr>
              <a:xfrm>
                <a:off x="9095738" y="3172633"/>
                <a:ext cx="1829339" cy="7325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en-US" sz="3000" i="1" smtClean="0">
                              <a:latin typeface="Cambria Math" panose="02040503050406030204" pitchFamily="18" charset="0"/>
                            </a:rPr>
                          </m:ctrlPr>
                        </m:groupChrPr>
                        <m:e>
                          <m:r>
                            <m:rPr>
                              <m:brk m:alnAt="2"/>
                            </m:rPr>
                            <a:rPr lang="en-US" sz="3000" b="0" i="1" smtClean="0">
                              <a:latin typeface="Cambria Math" panose="02040503050406030204" pitchFamily="18" charset="0"/>
                            </a:rPr>
                            <m:t>𝑅</m:t>
                          </m:r>
                          <m:r>
                            <a:rPr lang="en-US" sz="3000" b="0" i="1" smtClean="0">
                              <a:latin typeface="Cambria Math" panose="02040503050406030204" pitchFamily="18" charset="0"/>
                            </a:rPr>
                            <m:t>𝑒𝑠𝑁𝑒𝑡</m:t>
                          </m:r>
                          <m:r>
                            <a:rPr lang="en-US" sz="3000" b="0" i="1" smtClean="0">
                              <a:latin typeface="Cambria Math" panose="02040503050406030204" pitchFamily="18" charset="0"/>
                            </a:rPr>
                            <m:t> −18</m:t>
                          </m:r>
                        </m:e>
                      </m:groupChr>
                    </m:oMath>
                  </m:oMathPara>
                </a14:m>
                <a:endParaRPr lang="en-US" sz="3000" dirty="0"/>
              </a:p>
            </p:txBody>
          </p:sp>
        </mc:Choice>
        <mc:Fallback xmlns="">
          <p:sp>
            <p:nvSpPr>
              <p:cNvPr id="11" name="TextBox 10">
                <a:extLst>
                  <a:ext uri="{FF2B5EF4-FFF2-40B4-BE49-F238E27FC236}">
                    <a16:creationId xmlns:a16="http://schemas.microsoft.com/office/drawing/2014/main" id="{8BA6ED9B-98B6-9713-F80F-3E9001862E84}"/>
                  </a:ext>
                </a:extLst>
              </p:cNvPr>
              <p:cNvSpPr txBox="1">
                <a:spLocks noRot="1" noChangeAspect="1" noMove="1" noResize="1" noEditPoints="1" noAdjustHandles="1" noChangeArrowheads="1" noChangeShapeType="1" noTextEdit="1"/>
              </p:cNvSpPr>
              <p:nvPr/>
            </p:nvSpPr>
            <p:spPr>
              <a:xfrm>
                <a:off x="9095738" y="3172633"/>
                <a:ext cx="1829339" cy="732508"/>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6E7644-087E-A452-500B-5CDFE8306889}"/>
                  </a:ext>
                </a:extLst>
              </p:cNvPr>
              <p:cNvSpPr txBox="1"/>
              <p:nvPr/>
            </p:nvSpPr>
            <p:spPr>
              <a:xfrm>
                <a:off x="11142366" y="4217255"/>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𝑧</m:t>
                          </m:r>
                        </m:e>
                        <m:sub>
                          <m:r>
                            <a:rPr lang="en-US" sz="3000" b="0" i="1" smtClean="0">
                              <a:latin typeface="Cambria Math" panose="02040503050406030204" pitchFamily="18" charset="0"/>
                            </a:rPr>
                            <m:t>5</m:t>
                          </m:r>
                        </m:sub>
                      </m:sSub>
                    </m:oMath>
                  </m:oMathPara>
                </a14:m>
                <a:endParaRPr lang="en-US" sz="3000" dirty="0"/>
              </a:p>
            </p:txBody>
          </p:sp>
        </mc:Choice>
        <mc:Fallback xmlns="">
          <p:sp>
            <p:nvSpPr>
              <p:cNvPr id="12" name="TextBox 11">
                <a:extLst>
                  <a:ext uri="{FF2B5EF4-FFF2-40B4-BE49-F238E27FC236}">
                    <a16:creationId xmlns:a16="http://schemas.microsoft.com/office/drawing/2014/main" id="{AD6E7644-087E-A452-500B-5CDFE8306889}"/>
                  </a:ext>
                </a:extLst>
              </p:cNvPr>
              <p:cNvSpPr txBox="1">
                <a:spLocks noRot="1" noChangeAspect="1" noMove="1" noResize="1" noEditPoints="1" noAdjustHandles="1" noChangeArrowheads="1" noChangeShapeType="1" noTextEdit="1"/>
              </p:cNvSpPr>
              <p:nvPr/>
            </p:nvSpPr>
            <p:spPr>
              <a:xfrm>
                <a:off x="11142366" y="4217255"/>
                <a:ext cx="447556" cy="553998"/>
              </a:xfrm>
              <a:prstGeom prst="rect">
                <a:avLst/>
              </a:prstGeom>
              <a:blipFill>
                <a:blip r:embed="rId25"/>
                <a:stretch>
                  <a:fillRect/>
                </a:stretch>
              </a:blipFill>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D634ADF3-A5D6-C1CC-6383-D8DE68D40589}"/>
              </a:ext>
            </a:extLst>
          </p:cNvPr>
          <p:cNvSpPr/>
          <p:nvPr/>
        </p:nvSpPr>
        <p:spPr>
          <a:xfrm>
            <a:off x="11963400" y="3172633"/>
            <a:ext cx="221322" cy="173059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7D2EBC0-91B8-79C6-5C05-EA76F30C7442}"/>
              </a:ext>
            </a:extLst>
          </p:cNvPr>
          <p:cNvSpPr txBox="1"/>
          <p:nvPr/>
        </p:nvSpPr>
        <p:spPr>
          <a:xfrm>
            <a:off x="11142366" y="3695700"/>
            <a:ext cx="447556" cy="553998"/>
          </a:xfrm>
          <a:prstGeom prst="rect">
            <a:avLst/>
          </a:prstGeom>
          <a:noFill/>
        </p:spPr>
        <p:txBody>
          <a:bodyPr wrap="square">
            <a:spAutoFit/>
          </a:bodyPr>
          <a:lstStyle/>
          <a:p>
            <a:r>
              <a:rPr lang="en-US" sz="3000"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1BF4048-7604-E3B8-DA19-97D1D730D3AC}"/>
                  </a:ext>
                </a:extLst>
              </p:cNvPr>
              <p:cNvSpPr txBox="1"/>
              <p:nvPr/>
            </p:nvSpPr>
            <p:spPr>
              <a:xfrm>
                <a:off x="12334422" y="3695700"/>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1</m:t>
                          </m:r>
                        </m:sub>
                      </m:sSub>
                    </m:oMath>
                  </m:oMathPara>
                </a14:m>
                <a:endParaRPr lang="en-US" sz="3000" dirty="0"/>
              </a:p>
            </p:txBody>
          </p:sp>
        </mc:Choice>
        <mc:Fallback xmlns="">
          <p:sp>
            <p:nvSpPr>
              <p:cNvPr id="15" name="TextBox 14">
                <a:extLst>
                  <a:ext uri="{FF2B5EF4-FFF2-40B4-BE49-F238E27FC236}">
                    <a16:creationId xmlns:a16="http://schemas.microsoft.com/office/drawing/2014/main" id="{C1BF4048-7604-E3B8-DA19-97D1D730D3AC}"/>
                  </a:ext>
                </a:extLst>
              </p:cNvPr>
              <p:cNvSpPr txBox="1">
                <a:spLocks noRot="1" noChangeAspect="1" noMove="1" noResize="1" noEditPoints="1" noAdjustHandles="1" noChangeArrowheads="1" noChangeShapeType="1" noTextEdit="1"/>
              </p:cNvSpPr>
              <p:nvPr/>
            </p:nvSpPr>
            <p:spPr>
              <a:xfrm>
                <a:off x="12334422" y="3695700"/>
                <a:ext cx="447556" cy="553998"/>
              </a:xfrm>
              <a:prstGeom prst="rect">
                <a:avLst/>
              </a:prstGeom>
              <a:blipFill>
                <a:blip r:embed="rId26"/>
                <a:stretch>
                  <a:fillRect r="-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3377DF-51D6-289B-9FEF-95CCCBE2FF3A}"/>
                  </a:ext>
                </a:extLst>
              </p:cNvPr>
              <p:cNvSpPr txBox="1"/>
              <p:nvPr/>
            </p:nvSpPr>
            <p:spPr>
              <a:xfrm>
                <a:off x="8204079" y="6113502"/>
                <a:ext cx="447556" cy="586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𝑋</m:t>
                          </m:r>
                        </m:e>
                        <m:sub>
                          <m:r>
                            <a:rPr lang="en-US" sz="3000" b="0" i="1" smtClean="0">
                              <a:latin typeface="Cambria Math" panose="02040503050406030204" pitchFamily="18" charset="0"/>
                            </a:rPr>
                            <m:t>𝑄</m:t>
                          </m:r>
                        </m:sub>
                      </m:sSub>
                    </m:oMath>
                  </m:oMathPara>
                </a14:m>
                <a:endParaRPr lang="en-US" sz="3000" dirty="0"/>
              </a:p>
            </p:txBody>
          </p:sp>
        </mc:Choice>
        <mc:Fallback xmlns="">
          <p:sp>
            <p:nvSpPr>
              <p:cNvPr id="19" name="TextBox 18">
                <a:extLst>
                  <a:ext uri="{FF2B5EF4-FFF2-40B4-BE49-F238E27FC236}">
                    <a16:creationId xmlns:a16="http://schemas.microsoft.com/office/drawing/2014/main" id="{763377DF-51D6-289B-9FEF-95CCCBE2FF3A}"/>
                  </a:ext>
                </a:extLst>
              </p:cNvPr>
              <p:cNvSpPr txBox="1">
                <a:spLocks noRot="1" noChangeAspect="1" noMove="1" noResize="1" noEditPoints="1" noAdjustHandles="1" noChangeArrowheads="1" noChangeShapeType="1" noTextEdit="1"/>
              </p:cNvSpPr>
              <p:nvPr/>
            </p:nvSpPr>
            <p:spPr>
              <a:xfrm>
                <a:off x="8204079" y="6113502"/>
                <a:ext cx="447556" cy="586635"/>
              </a:xfrm>
              <a:prstGeom prst="rect">
                <a:avLst/>
              </a:prstGeom>
              <a:blipFill>
                <a:blip r:embed="rId27"/>
                <a:stretch>
                  <a:fillRect r="-123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6976D6-AC86-E35D-2711-CAAFD7B52507}"/>
                  </a:ext>
                </a:extLst>
              </p:cNvPr>
              <p:cNvSpPr txBox="1"/>
              <p:nvPr/>
            </p:nvSpPr>
            <p:spPr>
              <a:xfrm>
                <a:off x="10925077" y="6092931"/>
                <a:ext cx="447556" cy="586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oMath>
                  </m:oMathPara>
                </a14:m>
                <a:endParaRPr lang="en-US" sz="3000" dirty="0"/>
              </a:p>
            </p:txBody>
          </p:sp>
        </mc:Choice>
        <mc:Fallback xmlns="">
          <p:sp>
            <p:nvSpPr>
              <p:cNvPr id="21" name="TextBox 20">
                <a:extLst>
                  <a:ext uri="{FF2B5EF4-FFF2-40B4-BE49-F238E27FC236}">
                    <a16:creationId xmlns:a16="http://schemas.microsoft.com/office/drawing/2014/main" id="{DD6976D6-AC86-E35D-2711-CAAFD7B52507}"/>
                  </a:ext>
                </a:extLst>
              </p:cNvPr>
              <p:cNvSpPr txBox="1">
                <a:spLocks noRot="1" noChangeAspect="1" noMove="1" noResize="1" noEditPoints="1" noAdjustHandles="1" noChangeArrowheads="1" noChangeShapeType="1" noTextEdit="1"/>
              </p:cNvSpPr>
              <p:nvPr/>
            </p:nvSpPr>
            <p:spPr>
              <a:xfrm>
                <a:off x="10925077" y="6092931"/>
                <a:ext cx="447556" cy="586635"/>
              </a:xfrm>
              <a:prstGeom prst="rect">
                <a:avLst/>
              </a:prstGeom>
              <a:blipFill>
                <a:blip r:embed="rId28"/>
                <a:stretch>
                  <a:fillRect r="-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E2C3103-F6DB-785B-E14F-084CD60546C9}"/>
                  </a:ext>
                </a:extLst>
              </p:cNvPr>
              <p:cNvSpPr txBox="1"/>
              <p:nvPr/>
            </p:nvSpPr>
            <p:spPr>
              <a:xfrm>
                <a:off x="8980314" y="6159121"/>
                <a:ext cx="1829339" cy="7325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en-US" sz="3000" i="1" smtClean="0">
                              <a:latin typeface="Cambria Math" panose="02040503050406030204" pitchFamily="18" charset="0"/>
                            </a:rPr>
                          </m:ctrlPr>
                        </m:groupChrPr>
                        <m:e>
                          <m:r>
                            <m:rPr>
                              <m:brk m:alnAt="2"/>
                            </m:rPr>
                            <a:rPr lang="en-US" sz="3000" b="0" i="1" smtClean="0">
                              <a:latin typeface="Cambria Math" panose="02040503050406030204" pitchFamily="18" charset="0"/>
                            </a:rPr>
                            <m:t>𝑅</m:t>
                          </m:r>
                          <m:r>
                            <a:rPr lang="en-US" sz="3000" b="0" i="1" smtClean="0">
                              <a:latin typeface="Cambria Math" panose="02040503050406030204" pitchFamily="18" charset="0"/>
                            </a:rPr>
                            <m:t>𝑒𝑠𝑁𝑒𝑡</m:t>
                          </m:r>
                          <m:r>
                            <a:rPr lang="en-US" sz="3000" b="0" i="1" smtClean="0">
                              <a:latin typeface="Cambria Math" panose="02040503050406030204" pitchFamily="18" charset="0"/>
                            </a:rPr>
                            <m:t> −18</m:t>
                          </m:r>
                        </m:e>
                      </m:groupChr>
                    </m:oMath>
                  </m:oMathPara>
                </a14:m>
                <a:endParaRPr lang="en-US" sz="3000" dirty="0"/>
              </a:p>
            </p:txBody>
          </p:sp>
        </mc:Choice>
        <mc:Fallback xmlns="">
          <p:sp>
            <p:nvSpPr>
              <p:cNvPr id="32" name="TextBox 31">
                <a:extLst>
                  <a:ext uri="{FF2B5EF4-FFF2-40B4-BE49-F238E27FC236}">
                    <a16:creationId xmlns:a16="http://schemas.microsoft.com/office/drawing/2014/main" id="{5E2C3103-F6DB-785B-E14F-084CD60546C9}"/>
                  </a:ext>
                </a:extLst>
              </p:cNvPr>
              <p:cNvSpPr txBox="1">
                <a:spLocks noRot="1" noChangeAspect="1" noMove="1" noResize="1" noEditPoints="1" noAdjustHandles="1" noChangeArrowheads="1" noChangeShapeType="1" noTextEdit="1"/>
              </p:cNvSpPr>
              <p:nvPr/>
            </p:nvSpPr>
            <p:spPr>
              <a:xfrm>
                <a:off x="8980314" y="6159121"/>
                <a:ext cx="1829339" cy="732508"/>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F3C0FE7-BC81-E7BF-92F3-9EDA49B90C93}"/>
                  </a:ext>
                </a:extLst>
              </p:cNvPr>
              <p:cNvSpPr txBox="1"/>
              <p:nvPr/>
            </p:nvSpPr>
            <p:spPr>
              <a:xfrm>
                <a:off x="12689064" y="7599120"/>
                <a:ext cx="1829340" cy="1674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1</m:t>
                              </m:r>
                            </m:sub>
                          </m:sSub>
                        </m:e>
                      </m:d>
                    </m:oMath>
                  </m:oMathPara>
                </a14:m>
                <a:endParaRPr lang="en-US" sz="3000" b="0" dirty="0"/>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2</m:t>
                              </m:r>
                            </m:sub>
                          </m:sSub>
                        </m:e>
                      </m:d>
                    </m:oMath>
                  </m:oMathPara>
                </a14:m>
                <a:endParaRPr lang="en-US" sz="3000" dirty="0"/>
              </a:p>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𝑑</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𝑍</m:t>
                              </m:r>
                            </m:e>
                            <m:sub>
                              <m:r>
                                <a:rPr lang="en-US" sz="3000" b="0" i="1" smtClean="0">
                                  <a:latin typeface="Cambria Math" panose="02040503050406030204" pitchFamily="18" charset="0"/>
                                </a:rPr>
                                <m:t>𝑄</m:t>
                              </m:r>
                            </m:sub>
                          </m:sSub>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1" i="0" smtClean="0">
                                  <a:latin typeface="Cambria Math" panose="02040503050406030204" pitchFamily="18" charset="0"/>
                                </a:rPr>
                                <m:t>𝐂</m:t>
                              </m:r>
                            </m:e>
                            <m:sub>
                              <m:r>
                                <a:rPr lang="en-US" sz="3000" b="0" i="1" smtClean="0">
                                  <a:latin typeface="Cambria Math" panose="02040503050406030204" pitchFamily="18" charset="0"/>
                                </a:rPr>
                                <m:t>3</m:t>
                              </m:r>
                            </m:sub>
                          </m:sSub>
                        </m:e>
                      </m:d>
                    </m:oMath>
                  </m:oMathPara>
                </a14:m>
                <a:endParaRPr lang="en-US" sz="3000" dirty="0"/>
              </a:p>
            </p:txBody>
          </p:sp>
        </mc:Choice>
        <mc:Fallback xmlns="">
          <p:sp>
            <p:nvSpPr>
              <p:cNvPr id="36" name="TextBox 35">
                <a:extLst>
                  <a:ext uri="{FF2B5EF4-FFF2-40B4-BE49-F238E27FC236}">
                    <a16:creationId xmlns:a16="http://schemas.microsoft.com/office/drawing/2014/main" id="{AF3C0FE7-BC81-E7BF-92F3-9EDA49B90C93}"/>
                  </a:ext>
                </a:extLst>
              </p:cNvPr>
              <p:cNvSpPr txBox="1">
                <a:spLocks noRot="1" noChangeAspect="1" noMove="1" noResize="1" noEditPoints="1" noAdjustHandles="1" noChangeArrowheads="1" noChangeShapeType="1" noTextEdit="1"/>
              </p:cNvSpPr>
              <p:nvPr/>
            </p:nvSpPr>
            <p:spPr>
              <a:xfrm>
                <a:off x="12689064" y="7599120"/>
                <a:ext cx="1829340" cy="1674497"/>
              </a:xfrm>
              <a:prstGeom prst="rect">
                <a:avLst/>
              </a:prstGeom>
              <a:blipFill>
                <a:blip r:embed="rId30"/>
                <a:stretch>
                  <a:fillRect/>
                </a:stretch>
              </a:blipFill>
            </p:spPr>
            <p:txBody>
              <a:bodyPr/>
              <a:lstStyle/>
              <a:p>
                <a:r>
                  <a:rPr lang="en-US">
                    <a:noFill/>
                  </a:rPr>
                  <a:t> </a:t>
                </a:r>
              </a:p>
            </p:txBody>
          </p:sp>
        </mc:Fallback>
      </mc:AlternateContent>
      <p:sp>
        <p:nvSpPr>
          <p:cNvPr id="37" name="Right Brace 36">
            <a:extLst>
              <a:ext uri="{FF2B5EF4-FFF2-40B4-BE49-F238E27FC236}">
                <a16:creationId xmlns:a16="http://schemas.microsoft.com/office/drawing/2014/main" id="{3ACCC9AD-492E-081C-DA39-0C9905981F60}"/>
              </a:ext>
            </a:extLst>
          </p:cNvPr>
          <p:cNvSpPr/>
          <p:nvPr/>
        </p:nvSpPr>
        <p:spPr>
          <a:xfrm>
            <a:off x="14599106" y="7543020"/>
            <a:ext cx="221322" cy="1730597"/>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09223205-D277-6E8B-9C26-B9E5C39D58AC}"/>
              </a:ext>
            </a:extLst>
          </p:cNvPr>
          <p:cNvSpPr txBox="1"/>
          <p:nvPr/>
        </p:nvSpPr>
        <p:spPr>
          <a:xfrm>
            <a:off x="15146347" y="8115000"/>
            <a:ext cx="1584124" cy="553998"/>
          </a:xfrm>
          <a:prstGeom prst="rect">
            <a:avLst/>
          </a:prstGeom>
          <a:noFill/>
        </p:spPr>
        <p:txBody>
          <a:bodyPr wrap="square">
            <a:spAutoFit/>
          </a:bodyPr>
          <a:lstStyle/>
          <a:p>
            <a:r>
              <a:rPr lang="en-US" sz="3000" dirty="0" err="1"/>
              <a:t>softmax</a:t>
            </a:r>
            <a:endParaRPr lang="en-US" sz="3000" dirty="0"/>
          </a:p>
        </p:txBody>
      </p:sp>
      <p:sp>
        <p:nvSpPr>
          <p:cNvPr id="39" name="Arrow: Right 38">
            <a:extLst>
              <a:ext uri="{FF2B5EF4-FFF2-40B4-BE49-F238E27FC236}">
                <a16:creationId xmlns:a16="http://schemas.microsoft.com/office/drawing/2014/main" id="{68073929-38B0-38ED-61D9-9E57BD4F2925}"/>
              </a:ext>
            </a:extLst>
          </p:cNvPr>
          <p:cNvSpPr/>
          <p:nvPr/>
        </p:nvSpPr>
        <p:spPr>
          <a:xfrm>
            <a:off x="11570872" y="8213354"/>
            <a:ext cx="9144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A527A68-1C05-E8D3-39B6-FF1DBABE6733}"/>
              </a:ext>
            </a:extLst>
          </p:cNvPr>
          <p:cNvSpPr/>
          <p:nvPr/>
        </p:nvSpPr>
        <p:spPr>
          <a:xfrm>
            <a:off x="5238394" y="6406819"/>
            <a:ext cx="520437" cy="37652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0331852-94F9-B84A-1853-BE3068BF2B8B}"/>
              </a:ext>
            </a:extLst>
          </p:cNvPr>
          <p:cNvSpPr/>
          <p:nvPr/>
        </p:nvSpPr>
        <p:spPr>
          <a:xfrm>
            <a:off x="6733476" y="3972699"/>
            <a:ext cx="520437" cy="376529"/>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3" name="Slide Number Placeholder 15">
            <a:extLst>
              <a:ext uri="{FF2B5EF4-FFF2-40B4-BE49-F238E27FC236}">
                <a16:creationId xmlns:a16="http://schemas.microsoft.com/office/drawing/2014/main" id="{9863A478-A3AA-F9F0-F469-B88D2FAE5DF8}"/>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11</a:t>
            </a:fld>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fade">
                                      <p:cBhvr>
                                        <p:cTn id="99" dur="500"/>
                                        <p:tgtEl>
                                          <p:spTgt spid="3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fade">
                                      <p:cBhvr>
                                        <p:cTn id="10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26" grpId="0"/>
      <p:bldP spid="27" grpId="0"/>
      <p:bldP spid="28" grpId="0"/>
      <p:bldP spid="29" grpId="0"/>
      <p:bldP spid="7" grpId="0"/>
      <p:bldP spid="10" grpId="0"/>
      <p:bldP spid="11" grpId="0"/>
      <p:bldP spid="12" grpId="0"/>
      <p:bldP spid="13" grpId="0" animBg="1"/>
      <p:bldP spid="14" grpId="0"/>
      <p:bldP spid="15" grpId="0"/>
      <p:bldP spid="19" grpId="0"/>
      <p:bldP spid="21" grpId="0"/>
      <p:bldP spid="32" grpId="0"/>
      <p:bldP spid="36" grpId="0"/>
      <p:bldP spid="37" grpId="0" animBg="1"/>
      <p:bldP spid="38" grpId="0"/>
      <p:bldP spid="39" grpId="0" animBg="1"/>
      <p:bldP spid="6"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711773" y="656640"/>
            <a:ext cx="2864453" cy="774065"/>
          </a:xfrm>
          <a:prstGeom prst="rect">
            <a:avLst/>
          </a:prstGeom>
        </p:spPr>
        <p:txBody>
          <a:bodyPr lIns="0" tIns="0" rIns="0" bIns="0" rtlCol="0" anchor="t">
            <a:spAutoFit/>
          </a:bodyPr>
          <a:lstStyle/>
          <a:p>
            <a:pPr>
              <a:lnSpc>
                <a:spcPts val="6159"/>
              </a:lnSpc>
              <a:spcBef>
                <a:spcPct val="0"/>
              </a:spcBef>
            </a:pPr>
            <a:r>
              <a:rPr lang="en-US" sz="4399" dirty="0">
                <a:solidFill>
                  <a:srgbClr val="31356E"/>
                </a:solidFill>
                <a:latin typeface="Josefin Sans Regular Bold"/>
              </a:rPr>
              <a:t>TRAINING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66EB30-6D99-C50F-6779-C819F7490F1F}"/>
                  </a:ext>
                </a:extLst>
              </p:cNvPr>
              <p:cNvSpPr txBox="1"/>
              <p:nvPr/>
            </p:nvSpPr>
            <p:spPr>
              <a:xfrm>
                <a:off x="1165193" y="1790700"/>
                <a:ext cx="12174237" cy="728726"/>
              </a:xfrm>
              <a:prstGeom prst="rect">
                <a:avLst/>
              </a:prstGeom>
              <a:noFill/>
            </p:spPr>
            <p:txBody>
              <a:bodyPr wrap="square">
                <a:spAutoFit/>
              </a:bodyPr>
              <a:lstStyle/>
              <a:p>
                <a:pPr marL="228600" marR="0" indent="0" algn="just">
                  <a:lnSpc>
                    <a:spcPct val="107000"/>
                  </a:lnSpc>
                  <a:spcBef>
                    <a:spcPts val="0"/>
                  </a:spcBef>
                  <a:spcAft>
                    <a:spcPts val="800"/>
                  </a:spcAft>
                </a:pPr>
                <a:r>
                  <a:rPr lang="en-US" sz="2000" b="1" dirty="0">
                    <a:solidFill>
                      <a:srgbClr val="000000"/>
                    </a:solidFill>
                    <a:effectLst/>
                    <a:ea typeface="Calibri" panose="020F0502020204030204" pitchFamily="34" charset="0"/>
                  </a:rPr>
                  <a:t>Input: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Tập</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huấn</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luyện</a:t>
                </a:r>
                <a:r>
                  <a:rPr lang="en-US" sz="2000" dirty="0">
                    <a:solidFill>
                      <a:srgbClr val="000000"/>
                    </a:solidFill>
                    <a:effectLst/>
                    <a:ea typeface="Calibri" panose="020F0502020204030204" pitchFamily="34" charset="0"/>
                  </a:rPr>
                  <a:t> </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𝐷</m:t>
                    </m:r>
                    <m:r>
                      <a:rPr lang="en-US" sz="2000" i="1">
                        <a:solidFill>
                          <a:srgbClr val="000000"/>
                        </a:solidFill>
                        <a:effectLst/>
                        <a:latin typeface="Cambria Math" panose="02040503050406030204" pitchFamily="18" charset="0"/>
                        <a:ea typeface="Calibri" panose="020F0502020204030204" pitchFamily="34" charset="0"/>
                      </a:rPr>
                      <m:t>={</m:t>
                    </m:r>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1</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1</m:t>
                            </m:r>
                          </m:sub>
                        </m:sSub>
                      </m:e>
                    </m:d>
                    <m:r>
                      <a:rPr lang="en-US" sz="2000" i="1">
                        <a:solidFill>
                          <a:srgbClr val="000000"/>
                        </a:solidFill>
                        <a:effectLst/>
                        <a:latin typeface="Cambria Math" panose="02040503050406030204" pitchFamily="18" charset="0"/>
                        <a:ea typeface="Calibri" panose="020F0502020204030204" pitchFamily="34" charset="0"/>
                      </a:rPr>
                      <m:t>, …, </m:t>
                    </m:r>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𝑁</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𝑁</m:t>
                            </m:r>
                          </m:sub>
                        </m:sSub>
                      </m:e>
                    </m:d>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err="1">
                    <a:solidFill>
                      <a:srgbClr val="000000"/>
                    </a:solidFill>
                    <a:effectLst/>
                    <a:ea typeface="Calibri" panose="020F0502020204030204" pitchFamily="34" charset="0"/>
                  </a:rPr>
                  <a:t>trong</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đó</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mỗi</a:t>
                </a:r>
                <a:r>
                  <a:rPr lang="en-US" sz="2000" dirty="0">
                    <a:solidFill>
                      <a:srgbClr val="000000"/>
                    </a:solidFill>
                    <a:effectLst/>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∈{1,…, </m:t>
                    </m:r>
                    <m:r>
                      <a:rPr lang="en-US" sz="2000" i="1">
                        <a:solidFill>
                          <a:srgbClr val="000000"/>
                        </a:solidFill>
                        <a:effectLst/>
                        <a:latin typeface="Cambria Math" panose="02040503050406030204" pitchFamily="18" charset="0"/>
                        <a:ea typeface="Calibri" panose="020F0502020204030204" pitchFamily="34" charset="0"/>
                      </a:rPr>
                      <m:t>𝐾</m:t>
                    </m:r>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𝐷</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biểu</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thị</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tập</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hợp</a:t>
                </a:r>
                <a:r>
                  <a:rPr lang="en-US" sz="2000" dirty="0">
                    <a:solidFill>
                      <a:srgbClr val="000000"/>
                    </a:solidFill>
                    <a:effectLst/>
                    <a:ea typeface="Times New Roman" panose="02020603050405020304" pitchFamily="18" charset="0"/>
                  </a:rPr>
                  <a:t> con </a:t>
                </a:r>
                <a:r>
                  <a:rPr lang="en-US" sz="2000" dirty="0" err="1">
                    <a:solidFill>
                      <a:srgbClr val="000000"/>
                    </a:solidFill>
                    <a:effectLst/>
                    <a:ea typeface="Times New Roman" panose="02020603050405020304" pitchFamily="18" charset="0"/>
                  </a:rPr>
                  <a:t>của</a:t>
                </a:r>
                <a:r>
                  <a:rPr lang="en-US" sz="2000" dirty="0">
                    <a:solidFill>
                      <a:srgbClr val="000000"/>
                    </a:solidFill>
                    <a:effectLst/>
                    <a:ea typeface="Times New Roman" panose="02020603050405020304" pitchFamily="18" charset="0"/>
                  </a:rPr>
                  <a:t> </a:t>
                </a:r>
                <a:r>
                  <a:rPr lang="en-US" sz="2000" i="1" dirty="0">
                    <a:solidFill>
                      <a:srgbClr val="000000"/>
                    </a:solidFill>
                    <a:effectLst/>
                    <a:ea typeface="Times New Roman" panose="02020603050405020304" pitchFamily="18" charset="0"/>
                  </a:rPr>
                  <a:t>D</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chứa</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tất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cả</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các</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phần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tử</a:t>
                </a:r>
                <a:r>
                  <a:rPr lang="en-US" sz="2000" dirty="0">
                    <a:solidFill>
                      <a:srgbClr val="000000"/>
                    </a:solidFill>
                    <a:effectLst/>
                    <a:ea typeface="Times New Roman" panose="02020603050405020304" pitchFamily="18" charset="0"/>
                  </a:rPr>
                  <a:t> </a:t>
                </a:r>
                <a14:m>
                  <m:oMath xmlns:m="http://schemas.openxmlformats.org/officeDocument/2006/math">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e>
                    </m:d>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sao</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cho</a:t>
                </a:r>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m:t>
                    </m:r>
                    <m:r>
                      <a:rPr lang="en-US" sz="2000" i="1">
                        <a:solidFill>
                          <a:srgbClr val="000000"/>
                        </a:solidFill>
                        <a:effectLst/>
                        <a:latin typeface="Cambria Math" panose="02040503050406030204" pitchFamily="18" charset="0"/>
                        <a:ea typeface="Calibri" panose="020F0502020204030204" pitchFamily="34" charset="0"/>
                      </a:rPr>
                      <m:t>𝑘</m:t>
                    </m:r>
                  </m:oMath>
                </a14:m>
                <a:r>
                  <a:rPr lang="en-US" sz="2000" dirty="0">
                    <a:solidFill>
                      <a:srgbClr val="000000"/>
                    </a:solidFill>
                    <a:effectLst/>
                    <a:ea typeface="Times New Roman" panose="02020603050405020304" pitchFamily="18" charset="0"/>
                  </a:rPr>
                  <a:t>.</a:t>
                </a:r>
                <a:endParaRPr lang="en-US" sz="2000" dirty="0">
                  <a:effectLst/>
                  <a:ea typeface="Calibri" panose="020F0502020204030204" pitchFamily="34" charset="0"/>
                </a:endParaRPr>
              </a:p>
            </p:txBody>
          </p:sp>
        </mc:Choice>
        <mc:Fallback xmlns="">
          <p:sp>
            <p:nvSpPr>
              <p:cNvPr id="11" name="TextBox 10">
                <a:extLst>
                  <a:ext uri="{FF2B5EF4-FFF2-40B4-BE49-F238E27FC236}">
                    <a16:creationId xmlns:a16="http://schemas.microsoft.com/office/drawing/2014/main" id="{E066EB30-6D99-C50F-6779-C819F7490F1F}"/>
                  </a:ext>
                </a:extLst>
              </p:cNvPr>
              <p:cNvSpPr txBox="1">
                <a:spLocks noRot="1" noChangeAspect="1" noMove="1" noResize="1" noEditPoints="1" noAdjustHandles="1" noChangeArrowheads="1" noChangeShapeType="1" noTextEdit="1"/>
              </p:cNvSpPr>
              <p:nvPr/>
            </p:nvSpPr>
            <p:spPr>
              <a:xfrm>
                <a:off x="1165193" y="1790700"/>
                <a:ext cx="12174237" cy="728726"/>
              </a:xfrm>
              <a:prstGeom prst="rect">
                <a:avLst/>
              </a:prstGeom>
              <a:blipFill>
                <a:blip r:embed="rId8"/>
                <a:stretch>
                  <a:fillRect t="-4202" r="-551" b="-1596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1473A73-03BC-D710-3AD7-2114ACC60662}"/>
              </a:ext>
            </a:extLst>
          </p:cNvPr>
          <p:cNvSpPr txBox="1"/>
          <p:nvPr/>
        </p:nvSpPr>
        <p:spPr>
          <a:xfrm>
            <a:off x="1165193" y="2519426"/>
            <a:ext cx="9144000" cy="407035"/>
          </a:xfrm>
          <a:prstGeom prst="rect">
            <a:avLst/>
          </a:prstGeom>
          <a:noFill/>
        </p:spPr>
        <p:txBody>
          <a:bodyPr wrap="square">
            <a:spAutoFit/>
          </a:bodyPr>
          <a:lstStyle/>
          <a:p>
            <a:pPr marL="228600" marR="0" indent="0" algn="just">
              <a:lnSpc>
                <a:spcPct val="107000"/>
              </a:lnSpc>
              <a:spcBef>
                <a:spcPts val="0"/>
              </a:spcBef>
              <a:spcAft>
                <a:spcPts val="800"/>
              </a:spcAft>
            </a:pPr>
            <a:r>
              <a:rPr lang="en-US" sz="2000" b="1" dirty="0">
                <a:solidFill>
                  <a:srgbClr val="000000"/>
                </a:solidFill>
                <a:effectLst/>
                <a:ea typeface="Calibri" panose="020F0502020204030204" pitchFamily="34" charset="0"/>
              </a:rPr>
              <a:t>Output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Hàm</a:t>
            </a:r>
            <a:r>
              <a:rPr lang="en-US" sz="2000" dirty="0">
                <a:solidFill>
                  <a:srgbClr val="000000"/>
                </a:solidFill>
                <a:effectLst/>
                <a:ea typeface="Calibri" panose="020F0502020204030204" pitchFamily="34" charset="0"/>
              </a:rPr>
              <a:t> loss </a:t>
            </a:r>
            <a:r>
              <a:rPr lang="en-US" sz="2000" i="1" dirty="0">
                <a:solidFill>
                  <a:srgbClr val="000000"/>
                </a:solidFill>
                <a:effectLst/>
                <a:ea typeface="Calibri" panose="020F0502020204030204" pitchFamily="34" charset="0"/>
              </a:rPr>
              <a:t>J </a:t>
            </a:r>
            <a:r>
              <a:rPr lang="en-US" sz="2000" dirty="0" err="1">
                <a:solidFill>
                  <a:srgbClr val="000000"/>
                </a:solidFill>
                <a:effectLst/>
                <a:ea typeface="Calibri" panose="020F0502020204030204" pitchFamily="34" charset="0"/>
              </a:rPr>
              <a:t>cho</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một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tập</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huấn</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luyện</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được</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tạo</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ngẫu</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nhiên</a:t>
            </a:r>
            <a:r>
              <a:rPr lang="en-US" sz="2000" dirty="0">
                <a:solidFill>
                  <a:srgbClr val="000000"/>
                </a:solidFill>
                <a:effectLst/>
                <a:ea typeface="Calibri" panose="020F0502020204030204" pitchFamily="34" charset="0"/>
              </a:rPr>
              <a:t>.</a:t>
            </a:r>
            <a:endParaRPr lang="en-US" sz="2000" dirty="0">
              <a:effectLst/>
              <a:ea typeface="Calibri" panose="020F0502020204030204"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F49BB6-3127-D38C-3405-631F5F0FF489}"/>
                  </a:ext>
                </a:extLst>
              </p:cNvPr>
              <p:cNvSpPr txBox="1"/>
              <p:nvPr/>
            </p:nvSpPr>
            <p:spPr>
              <a:xfrm>
                <a:off x="1169954" y="2942643"/>
                <a:ext cx="16660846" cy="2798843"/>
              </a:xfrm>
              <a:prstGeom prst="rect">
                <a:avLst/>
              </a:prstGeom>
              <a:noFill/>
            </p:spPr>
            <p:txBody>
              <a:bodyPr wrap="square">
                <a:spAutoFit/>
              </a:bodyPr>
              <a:lstStyle/>
              <a:p>
                <a:pPr marL="228600" marR="0" indent="0" algn="just">
                  <a:lnSpc>
                    <a:spcPct val="107000"/>
                  </a:lnSpc>
                  <a:spcBef>
                    <a:spcPts val="0"/>
                  </a:spcBef>
                  <a:spcAft>
                    <a:spcPts val="800"/>
                  </a:spcAft>
                </a:pPr>
                <a:r>
                  <a:rPr lang="en-US" sz="2000" i="1" dirty="0">
                    <a:solidFill>
                      <a:srgbClr val="000000"/>
                    </a:solidFill>
                    <a:effectLst/>
                    <a:ea typeface="Calibri" panose="020F0502020204030204" pitchFamily="34" charset="0"/>
                  </a:rPr>
                  <a:t>V</a:t>
                </a:r>
                <a:r>
                  <a:rPr lang="en-US" sz="2000" dirty="0">
                    <a:solidFill>
                      <a:srgbClr val="000000"/>
                    </a:solidFill>
                    <a:effectLst/>
                    <a:ea typeface="Calibri" panose="020F0502020204030204" pitchFamily="34"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RANDOMSAMPLE</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m:t>
                    </m:r>
                    <m:d>
                      <m:dPr>
                        <m:begChr m:val="{"/>
                        <m:endChr m:val="}"/>
                        <m:ctrlPr>
                          <a:rPr lang="en-US" sz="2000" i="1">
                            <a:effectLst/>
                            <a:latin typeface="Cambria Math" panose="02040503050406030204" pitchFamily="18" charset="0"/>
                            <a:ea typeface="Calibri" panose="020F0502020204030204" pitchFamily="34" charset="0"/>
                          </a:rPr>
                        </m:ctrlPr>
                      </m:dPr>
                      <m:e>
                        <m:r>
                          <a:rPr lang="en-US" sz="2000" i="1">
                            <a:solidFill>
                              <a:srgbClr val="000000"/>
                            </a:solidFill>
                            <a:effectLst/>
                            <a:latin typeface="Cambria Math" panose="02040503050406030204" pitchFamily="18" charset="0"/>
                            <a:ea typeface="Calibri" panose="020F0502020204030204" pitchFamily="34" charset="0"/>
                          </a:rPr>
                          <m:t>1,…, </m:t>
                        </m:r>
                        <m:r>
                          <a:rPr lang="en-US" sz="2000" i="1">
                            <a:solidFill>
                              <a:srgbClr val="000000"/>
                            </a:solidFill>
                            <a:effectLst/>
                            <a:latin typeface="Cambria Math" panose="02040503050406030204" pitchFamily="18" charset="0"/>
                            <a:ea typeface="Calibri" panose="020F0502020204030204" pitchFamily="34" charset="0"/>
                          </a:rPr>
                          <m:t>𝐾</m:t>
                        </m:r>
                      </m:e>
                    </m:d>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Chọn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chỉ</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số</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lớp</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cho</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tập</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i="1"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for</a:t>
                </a:r>
                <a:r>
                  <a:rPr lang="en-US" sz="2000" dirty="0">
                    <a:solidFill>
                      <a:srgbClr val="000000"/>
                    </a:solidFill>
                    <a:effectLst/>
                    <a:ea typeface="Calibri" panose="020F0502020204030204" pitchFamily="34" charset="0"/>
                  </a:rPr>
                  <a:t> </a:t>
                </a:r>
                <a:r>
                  <a:rPr lang="en-US" sz="2000" i="1" dirty="0">
                    <a:solidFill>
                      <a:srgbClr val="000000"/>
                    </a:solidFill>
                    <a:effectLst/>
                    <a:ea typeface="Calibri" panose="020F0502020204030204" pitchFamily="34" charset="0"/>
                  </a:rPr>
                  <a:t>k </a:t>
                </a:r>
                <a:r>
                  <a:rPr lang="en-US" sz="2000" dirty="0">
                    <a:solidFill>
                      <a:srgbClr val="000000"/>
                    </a:solidFill>
                    <a:effectLst/>
                    <a:ea typeface="Calibri" panose="020F0502020204030204" pitchFamily="34" charset="0"/>
                  </a:rPr>
                  <a:t>in </a:t>
                </a:r>
                <a14:m>
                  <m:oMath xmlns:m="http://schemas.openxmlformats.org/officeDocument/2006/math">
                    <m:d>
                      <m:dPr>
                        <m:begChr m:val="{"/>
                        <m:endChr m:val="}"/>
                        <m:ctrlPr>
                          <a:rPr lang="en-US" sz="2000" i="1">
                            <a:effectLst/>
                            <a:latin typeface="Cambria Math" panose="02040503050406030204" pitchFamily="18" charset="0"/>
                            <a:ea typeface="Calibri" panose="020F0502020204030204" pitchFamily="34" charset="0"/>
                          </a:rPr>
                        </m:ctrlPr>
                      </m:dPr>
                      <m:e>
                        <m:r>
                          <a:rPr lang="en-US" sz="2000" i="1">
                            <a:solidFill>
                              <a:srgbClr val="000000"/>
                            </a:solidFill>
                            <a:effectLst/>
                            <a:latin typeface="Cambria Math" panose="02040503050406030204" pitchFamily="18" charset="0"/>
                            <a:ea typeface="Calibri" panose="020F0502020204030204" pitchFamily="34" charset="0"/>
                          </a:rPr>
                          <m:t>1,…,</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e>
                    </m:d>
                  </m:oMath>
                </a14:m>
                <a:r>
                  <a:rPr lang="en-US" sz="2000"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do						</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b="1" dirty="0">
                    <a:solidFill>
                      <a:srgbClr val="000000"/>
                    </a:solidFill>
                    <a:effectLst/>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𝑆</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RANDOMSAMPLE</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𝐷</m:t>
                        </m:r>
                      </m:e>
                      <m:sub>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𝑉</m:t>
                            </m:r>
                          </m:e>
                          <m:sub>
                            <m:r>
                              <a:rPr lang="en-US" sz="2000" i="1">
                                <a:solidFill>
                                  <a:srgbClr val="000000"/>
                                </a:solidFill>
                                <a:effectLst/>
                                <a:latin typeface="Cambria Math" panose="02040503050406030204" pitchFamily="18" charset="0"/>
                                <a:ea typeface="Calibri" panose="020F0502020204030204" pitchFamily="34" charset="0"/>
                              </a:rPr>
                              <m:t>𝑘</m:t>
                            </m:r>
                          </m:sub>
                        </m:sSub>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𝑆</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Chọn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ví</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dụ</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hỗ</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trợ</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dirty="0">
                    <a:solidFill>
                      <a:srgbClr val="000000"/>
                    </a:solidFill>
                    <a:effectLst/>
                    <a:ea typeface="Calibri" panose="020F0502020204030204" pitchFamily="34"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𝑄</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RANDOMSAMPLE</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𝐷</m:t>
                        </m:r>
                      </m:e>
                      <m:sub>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𝑉</m:t>
                            </m:r>
                          </m:e>
                          <m:sub>
                            <m:r>
                              <a:rPr lang="en-US" sz="2000" i="1">
                                <a:solidFill>
                                  <a:srgbClr val="000000"/>
                                </a:solidFill>
                                <a:effectLst/>
                                <a:latin typeface="Cambria Math" panose="02040503050406030204" pitchFamily="18" charset="0"/>
                                <a:ea typeface="Calibri" panose="020F0502020204030204" pitchFamily="34" charset="0"/>
                              </a:rPr>
                              <m:t>𝑘</m:t>
                            </m:r>
                          </m:sub>
                        </m:sSub>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𝑆</m:t>
                        </m:r>
                      </m:e>
                      <m:sub>
                        <m:r>
                          <a:rPr lang="en-US" sz="2000" i="1">
                            <a:solidFill>
                              <a:srgbClr val="000000"/>
                            </a:solidFill>
                            <a:effectLst/>
                            <a:latin typeface="Cambria Math" panose="02040503050406030204" pitchFamily="18" charset="0"/>
                            <a:ea typeface="Calibri" panose="020F0502020204030204" pitchFamily="34" charset="0"/>
                          </a:rPr>
                          <m:t>𝑘</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𝑄</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Chọn</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ví</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dụ</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truy</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Times New Roman" panose="02020603050405020304" pitchFamily="18" charset="0"/>
                  </a:rPr>
                  <a:t>vấn</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dirty="0">
                    <a:solidFill>
                      <a:srgbClr val="000000"/>
                    </a:solidFill>
                    <a:effectLst/>
                    <a:ea typeface="Calibri" panose="020F0502020204030204" pitchFamily="34" charset="0"/>
                  </a:rPr>
                  <a:t>	    </a:t>
                </a:r>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b="1" i="1">
                            <a:solidFill>
                              <a:srgbClr val="000000"/>
                            </a:solidFill>
                            <a:effectLst/>
                            <a:latin typeface="Cambria Math" panose="02040503050406030204" pitchFamily="18" charset="0"/>
                            <a:ea typeface="Calibri" panose="020F0502020204030204" pitchFamily="34" charset="0"/>
                          </a:rPr>
                          <m:t>𝒄</m:t>
                        </m:r>
                      </m:e>
                      <m:sub>
                        <m:r>
                          <a:rPr lang="en-US" sz="2000" i="1">
                            <a:solidFill>
                              <a:srgbClr val="000000"/>
                            </a:solidFill>
                            <a:effectLst/>
                            <a:latin typeface="Cambria Math" panose="02040503050406030204" pitchFamily="18" charset="0"/>
                            <a:ea typeface="Calibri" panose="020F0502020204030204" pitchFamily="34" charset="0"/>
                          </a:rPr>
                          <m:t>𝑘</m:t>
                        </m:r>
                      </m:sub>
                    </m:sSub>
                    <m:r>
                      <a:rPr lang="en-US" sz="2000" i="1">
                        <a:solidFill>
                          <a:srgbClr val="000000"/>
                        </a:solidFill>
                        <a:effectLst/>
                        <a:latin typeface="Cambria Math" panose="02040503050406030204" pitchFamily="18" charset="0"/>
                        <a:ea typeface="Calibri" panose="020F0502020204030204" pitchFamily="34" charset="0"/>
                      </a:rPr>
                      <m:t> </m:t>
                    </m:r>
                  </m:oMath>
                </a14:m>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rPr>
                        </m:ctrlPr>
                      </m:fPr>
                      <m:num>
                        <m:r>
                          <a:rPr lang="en-US" sz="2000" i="1">
                            <a:solidFill>
                              <a:srgbClr val="000000"/>
                            </a:solidFill>
                            <a:effectLst/>
                            <a:latin typeface="Cambria Math" panose="02040503050406030204" pitchFamily="18" charset="0"/>
                            <a:ea typeface="Calibri" panose="020F0502020204030204" pitchFamily="34" charset="0"/>
                          </a:rPr>
                          <m:t>1</m:t>
                        </m:r>
                      </m:num>
                      <m:den>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b="0" i="1" smtClean="0">
                                <a:solidFill>
                                  <a:srgbClr val="000000"/>
                                </a:solidFill>
                                <a:effectLst/>
                                <a:latin typeface="Cambria Math" panose="02040503050406030204" pitchFamily="18" charset="0"/>
                                <a:ea typeface="Calibri" panose="020F0502020204030204" pitchFamily="34" charset="0"/>
                              </a:rPr>
                              <m:t>𝑆</m:t>
                            </m:r>
                          </m:sub>
                        </m:sSub>
                      </m:den>
                    </m:f>
                    <m:nary>
                      <m:naryPr>
                        <m:chr m:val="∑"/>
                        <m:limLoc m:val="undOvr"/>
                        <m:supHide m:val="on"/>
                        <m:ctrlPr>
                          <a:rPr lang="en-US" sz="2000" i="1">
                            <a:effectLst/>
                            <a:latin typeface="Cambria Math" panose="02040503050406030204" pitchFamily="18" charset="0"/>
                            <a:ea typeface="Calibri" panose="020F0502020204030204" pitchFamily="34" charset="0"/>
                          </a:rPr>
                        </m:ctrlPr>
                      </m:naryPr>
                      <m:sub>
                        <m:d>
                          <m:dPr>
                            <m:ctrlPr>
                              <a:rPr lang="en-US" sz="2000" i="1">
                                <a:effectLst/>
                                <a:latin typeface="Cambria Math" panose="02040503050406030204" pitchFamily="18" charset="0"/>
                                <a:ea typeface="Calibri" panose="020F0502020204030204" pitchFamily="34"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𝑦</m:t>
                                </m:r>
                              </m:e>
                              <m:sub>
                                <m:r>
                                  <a:rPr lang="en-US" sz="2000" i="1">
                                    <a:solidFill>
                                      <a:srgbClr val="000000"/>
                                    </a:solidFill>
                                    <a:effectLst/>
                                    <a:latin typeface="Cambria Math" panose="02040503050406030204" pitchFamily="18" charset="0"/>
                                    <a:ea typeface="Calibri" panose="020F0502020204030204" pitchFamily="34" charset="0"/>
                                  </a:rPr>
                                  <m:t>𝑖</m:t>
                                </m:r>
                              </m:sub>
                            </m:sSub>
                          </m:e>
                        </m:d>
                        <m:r>
                          <a:rPr lang="en-US" sz="2000" i="1">
                            <a:solidFill>
                              <a:srgbClr val="000000"/>
                            </a:solidFill>
                            <a:effectLst/>
                            <a:latin typeface="Cambria Math" panose="02040503050406030204" pitchFamily="18" charset="0"/>
                            <a:ea typeface="Calibri" panose="020F0502020204030204" pitchFamily="34" charset="0"/>
                          </a:rPr>
                          <m:t> ∈ </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𝑆</m:t>
                            </m:r>
                          </m:e>
                          <m:sub>
                            <m:r>
                              <a:rPr lang="en-US" sz="2000" i="1">
                                <a:solidFill>
                                  <a:srgbClr val="000000"/>
                                </a:solidFill>
                                <a:effectLst/>
                                <a:latin typeface="Cambria Math" panose="02040503050406030204" pitchFamily="18" charset="0"/>
                                <a:ea typeface="Calibri" panose="020F0502020204030204" pitchFamily="34" charset="0"/>
                              </a:rPr>
                              <m:t>𝑘</m:t>
                            </m:r>
                          </m:sub>
                        </m:sSub>
                      </m:sub>
                      <m:sup/>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𝑓</m:t>
                            </m:r>
                          </m:e>
                          <m:sub>
                            <m:r>
                              <a:rPr lang="en-US" sz="2000" i="1">
                                <a:solidFill>
                                  <a:srgbClr val="000000"/>
                                </a:solidFill>
                                <a:effectLst/>
                                <a:latin typeface="Cambria Math" panose="02040503050406030204" pitchFamily="18" charset="0"/>
                                <a:ea typeface="Calibri" panose="020F0502020204030204" pitchFamily="34" charset="0"/>
                              </a:rPr>
                              <m:t>∅</m:t>
                            </m:r>
                          </m:sub>
                        </m:sSub>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𝑥</m:t>
                            </m:r>
                          </m:e>
                          <m:sub>
                            <m:r>
                              <a:rPr lang="en-US" sz="2000" i="1">
                                <a:solidFill>
                                  <a:srgbClr val="000000"/>
                                </a:solidFill>
                                <a:effectLst/>
                                <a:latin typeface="Cambria Math" panose="02040503050406030204" pitchFamily="18" charset="0"/>
                                <a:ea typeface="Calibri" panose="020F0502020204030204" pitchFamily="34" charset="0"/>
                              </a:rPr>
                              <m:t>𝑖</m:t>
                            </m:r>
                          </m:sub>
                        </m:sSub>
                        <m:r>
                          <a:rPr lang="en-US" sz="2000" i="1">
                            <a:solidFill>
                              <a:srgbClr val="000000"/>
                            </a:solidFill>
                            <a:effectLst/>
                            <a:latin typeface="Cambria Math" panose="02040503050406030204" pitchFamily="18" charset="0"/>
                            <a:ea typeface="Calibri" panose="020F0502020204030204" pitchFamily="34" charset="0"/>
                          </a:rPr>
                          <m:t>)</m:t>
                        </m:r>
                      </m:e>
                    </m:nary>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Calibri" panose="020F0502020204030204" pitchFamily="34" charset="0"/>
                  </a:rPr>
                  <a:t>Tính</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toán</a:t>
                </a:r>
                <a:r>
                  <a:rPr lang="en-US" sz="2000" dirty="0">
                    <a:solidFill>
                      <a:srgbClr val="000000"/>
                    </a:solidFill>
                    <a:effectLst/>
                    <a:ea typeface="Calibri" panose="020F0502020204030204" pitchFamily="34" charset="0"/>
                  </a:rPr>
                  <a:t> Prototype </a:t>
                </a:r>
                <a:r>
                  <a:rPr lang="en-US" sz="2000" dirty="0" err="1">
                    <a:solidFill>
                      <a:srgbClr val="000000"/>
                    </a:solidFill>
                    <a:effectLst/>
                    <a:ea typeface="Calibri" panose="020F0502020204030204" pitchFamily="34" charset="0"/>
                  </a:rPr>
                  <a:t>từ</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các</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ví</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dụ</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hỗ</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trợ</a:t>
                </a:r>
                <a:endParaRPr lang="en-US" sz="2000" dirty="0">
                  <a:effectLst/>
                  <a:ea typeface="Calibri" panose="020F0502020204030204" pitchFamily="34" charset="0"/>
                </a:endParaRPr>
              </a:p>
              <a:p>
                <a:pPr marL="228600" marR="0" indent="0" algn="just">
                  <a:lnSpc>
                    <a:spcPct val="107000"/>
                  </a:lnSpc>
                  <a:spcBef>
                    <a:spcPts val="0"/>
                  </a:spcBef>
                  <a:spcAft>
                    <a:spcPts val="800"/>
                  </a:spcAft>
                </a:pPr>
                <a:r>
                  <a:rPr lang="en-US" sz="2000"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end for        </a:t>
                </a:r>
                <a:endParaRPr lang="en-US" sz="2000" dirty="0">
                  <a:effectLst/>
                  <a:ea typeface="Calibri" panose="020F0502020204030204" pitchFamily="34" charset="0"/>
                </a:endParaRPr>
              </a:p>
            </p:txBody>
          </p:sp>
        </mc:Choice>
        <mc:Fallback xmlns="">
          <p:sp>
            <p:nvSpPr>
              <p:cNvPr id="15" name="TextBox 14">
                <a:extLst>
                  <a:ext uri="{FF2B5EF4-FFF2-40B4-BE49-F238E27FC236}">
                    <a16:creationId xmlns:a16="http://schemas.microsoft.com/office/drawing/2014/main" id="{D7F49BB6-3127-D38C-3405-631F5F0FF489}"/>
                  </a:ext>
                </a:extLst>
              </p:cNvPr>
              <p:cNvSpPr txBox="1">
                <a:spLocks noRot="1" noChangeAspect="1" noMove="1" noResize="1" noEditPoints="1" noAdjustHandles="1" noChangeArrowheads="1" noChangeShapeType="1" noTextEdit="1"/>
              </p:cNvSpPr>
              <p:nvPr/>
            </p:nvSpPr>
            <p:spPr>
              <a:xfrm>
                <a:off x="1169954" y="2942643"/>
                <a:ext cx="16660846" cy="2798843"/>
              </a:xfrm>
              <a:prstGeom prst="rect">
                <a:avLst/>
              </a:prstGeom>
              <a:blipFill>
                <a:blip r:embed="rId9"/>
                <a:stretch>
                  <a:fillRect t="-1307" b="-3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4C06DE3-9FA8-3A0D-F383-D9F2DD66EB37}"/>
                  </a:ext>
                </a:extLst>
              </p:cNvPr>
              <p:cNvSpPr txBox="1"/>
              <p:nvPr/>
            </p:nvSpPr>
            <p:spPr>
              <a:xfrm>
                <a:off x="1828799" y="5702868"/>
                <a:ext cx="15849601" cy="2784545"/>
              </a:xfrm>
              <a:prstGeom prst="rect">
                <a:avLst/>
              </a:prstGeom>
              <a:noFill/>
            </p:spPr>
            <p:txBody>
              <a:bodyPr wrap="square">
                <a:spAutoFit/>
              </a:bodyPr>
              <a:lstStyle/>
              <a:p>
                <a:pPr marL="228600" marR="0" indent="0" algn="just">
                  <a:lnSpc>
                    <a:spcPct val="107000"/>
                  </a:lnSpc>
                  <a:spcBef>
                    <a:spcPts val="0"/>
                  </a:spcBef>
                  <a:spcAft>
                    <a:spcPts val="800"/>
                  </a:spcAft>
                </a:pPr>
                <a:r>
                  <a:rPr lang="en-US" sz="2000" i="1" dirty="0">
                    <a:solidFill>
                      <a:srgbClr val="000000"/>
                    </a:solidFill>
                    <a:effectLst/>
                    <a:ea typeface="Calibri" panose="020F0502020204030204" pitchFamily="34" charset="0"/>
                  </a:rPr>
                  <a:t>J</a:t>
                </a:r>
                <a:r>
                  <a:rPr lang="en-US" sz="2000" dirty="0">
                    <a:solidFill>
                      <a:srgbClr val="000000"/>
                    </a:solidFill>
                    <a:effectLst/>
                    <a:ea typeface="Calibri" panose="020F0502020204030204" pitchFamily="34" charset="0"/>
                  </a:rPr>
                  <a:t> </a:t>
                </a:r>
                <a:r>
                  <a:rPr lang="en-US" sz="2000" dirty="0">
                    <a:solidFill>
                      <a:srgbClr val="000000"/>
                    </a:solidFill>
                    <a:effectLst/>
                    <a:ea typeface="Calibri" panose="020F0502020204030204" pitchFamily="34" charset="0"/>
                    <a:sym typeface="Wingdings" panose="05000000000000000000" pitchFamily="2" charset="2"/>
                  </a:rPr>
                  <a:t></a:t>
                </a:r>
                <a:r>
                  <a:rPr lang="en-US" sz="2000" dirty="0">
                    <a:solidFill>
                      <a:srgbClr val="000000"/>
                    </a:solidFill>
                    <a:effectLst/>
                    <a:ea typeface="Calibri" panose="020F0502020204030204" pitchFamily="34" charset="0"/>
                  </a:rPr>
                  <a:t> 0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r>
                  <a:rPr lang="en-US" sz="2000" dirty="0" err="1">
                    <a:solidFill>
                      <a:srgbClr val="000000"/>
                    </a:solidFill>
                    <a:effectLst/>
                    <a:ea typeface="Calibri" panose="020F0502020204030204" pitchFamily="34" charset="0"/>
                  </a:rPr>
                  <a:t>Khởi</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tạo</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hàm</a:t>
                </a:r>
                <a:r>
                  <a:rPr lang="en-US" sz="2000" dirty="0">
                    <a:solidFill>
                      <a:srgbClr val="000000"/>
                    </a:solidFill>
                    <a:effectLst/>
                    <a:ea typeface="Calibri" panose="020F0502020204030204" pitchFamily="34" charset="0"/>
                  </a:rPr>
                  <a:t> loss</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i="1" dirty="0">
                    <a:solidFill>
                      <a:srgbClr val="000000"/>
                    </a:solidFill>
                    <a:effectLst/>
                    <a:ea typeface="Calibri" panose="020F0502020204030204" pitchFamily="34" charset="0"/>
                  </a:rPr>
                  <a:t>	</a:t>
                </a:r>
                <a:r>
                  <a:rPr lang="en-US" sz="2000" b="1" dirty="0">
                    <a:solidFill>
                      <a:srgbClr val="000000"/>
                    </a:solidFill>
                    <a:effectLst/>
                    <a:ea typeface="Calibri" panose="020F0502020204030204" pitchFamily="34" charset="0"/>
                  </a:rPr>
                  <a:t>for</a:t>
                </a:r>
                <a:r>
                  <a:rPr lang="en-US" sz="2000" dirty="0">
                    <a:solidFill>
                      <a:srgbClr val="000000"/>
                    </a:solidFill>
                    <a:effectLst/>
                    <a:ea typeface="Calibri" panose="020F0502020204030204" pitchFamily="34" charset="0"/>
                  </a:rPr>
                  <a:t> </a:t>
                </a:r>
                <a:r>
                  <a:rPr lang="en-US" sz="2000" i="1" dirty="0">
                    <a:solidFill>
                      <a:srgbClr val="000000"/>
                    </a:solidFill>
                    <a:effectLst/>
                    <a:ea typeface="Calibri" panose="020F0502020204030204" pitchFamily="34" charset="0"/>
                  </a:rPr>
                  <a:t>k </a:t>
                </a:r>
                <a:r>
                  <a:rPr lang="en-US" sz="2000" b="1" dirty="0">
                    <a:solidFill>
                      <a:srgbClr val="000000"/>
                    </a:solidFill>
                    <a:effectLst/>
                    <a:ea typeface="Calibri" panose="020F0502020204030204" pitchFamily="34" charset="0"/>
                  </a:rPr>
                  <a:t>in</a:t>
                </a:r>
                <a:r>
                  <a:rPr lang="en-US" sz="2000" dirty="0">
                    <a:solidFill>
                      <a:srgbClr val="000000"/>
                    </a:solidFill>
                    <a:effectLst/>
                    <a:ea typeface="Calibri" panose="020F0502020204030204" pitchFamily="34" charset="0"/>
                  </a:rPr>
                  <a:t> </a:t>
                </a:r>
                <a14:m>
                  <m:oMath xmlns:m="http://schemas.openxmlformats.org/officeDocument/2006/math">
                    <m:r>
                      <a:rPr lang="en-US" sz="2000" i="1">
                        <a:solidFill>
                          <a:srgbClr val="000000"/>
                        </a:solidFill>
                        <a:effectLst/>
                        <a:latin typeface="Cambria Math" panose="02040503050406030204" pitchFamily="18" charset="0"/>
                        <a:ea typeface="Calibri" panose="020F0502020204030204" pitchFamily="34" charset="0"/>
                      </a:rPr>
                      <m:t>(1,…</m:t>
                    </m:r>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m:t>
                        </m:r>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r>
                      <a:rPr lang="en-US" sz="2000" i="1">
                        <a:solidFill>
                          <a:srgbClr val="000000"/>
                        </a:solidFill>
                        <a:effectLst/>
                        <a:latin typeface="Cambria Math" panose="02040503050406030204" pitchFamily="18" charset="0"/>
                        <a:ea typeface="Calibri" panose="020F0502020204030204" pitchFamily="34" charset="0"/>
                      </a:rPr>
                      <m:t>)</m:t>
                    </m:r>
                  </m:oMath>
                </a14:m>
                <a:r>
                  <a:rPr lang="en-US" sz="2000" dirty="0">
                    <a:solidFill>
                      <a:srgbClr val="000000"/>
                    </a:solidFill>
                    <a:effectLst/>
                    <a:ea typeface="Times New Roman" panose="02020603050405020304" pitchFamily="18" charset="0"/>
                  </a:rPr>
                  <a:t> </a:t>
                </a:r>
                <a:r>
                  <a:rPr lang="en-US" sz="2000" b="1" dirty="0">
                    <a:solidFill>
                      <a:srgbClr val="000000"/>
                    </a:solidFill>
                    <a:effectLst/>
                    <a:ea typeface="Times New Roman" panose="02020603050405020304" pitchFamily="18" charset="0"/>
                  </a:rPr>
                  <a:t>do</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dirty="0">
                    <a:solidFill>
                      <a:srgbClr val="000000"/>
                    </a:solidFill>
                    <a:effectLst/>
                    <a:ea typeface="Times New Roman" panose="02020603050405020304" pitchFamily="18" charset="0"/>
                  </a:rPr>
                  <a:t>	    </a:t>
                </a:r>
                <a:r>
                  <a:rPr lang="en-US" sz="2000" b="1" dirty="0">
                    <a:solidFill>
                      <a:srgbClr val="000000"/>
                    </a:solidFill>
                    <a:effectLst/>
                    <a:ea typeface="Times New Roman" panose="02020603050405020304" pitchFamily="18" charset="0"/>
                  </a:rPr>
                  <a:t>for</a:t>
                </a:r>
                <a:r>
                  <a:rPr lang="en-US" sz="2000" dirty="0">
                    <a:solidFill>
                      <a:srgbClr val="000000"/>
                    </a:solidFill>
                    <a:effectLst/>
                    <a:ea typeface="Times New Roman" panose="02020603050405020304" pitchFamily="18" charset="0"/>
                  </a:rPr>
                  <a:t> (</a:t>
                </a:r>
                <a:r>
                  <a:rPr lang="en-US" sz="2000" i="1" dirty="0">
                    <a:solidFill>
                      <a:srgbClr val="000000"/>
                    </a:solidFill>
                    <a:effectLst/>
                    <a:ea typeface="Times New Roman" panose="02020603050405020304" pitchFamily="18" charset="0"/>
                  </a:rPr>
                  <a:t>x, y</a:t>
                </a:r>
                <a:r>
                  <a:rPr lang="en-US" sz="2000" dirty="0">
                    <a:solidFill>
                      <a:srgbClr val="000000"/>
                    </a:solidFill>
                    <a:effectLst/>
                    <a:ea typeface="Times New Roman" panose="02020603050405020304" pitchFamily="18" charset="0"/>
                  </a:rPr>
                  <a:t>) </a:t>
                </a:r>
                <a:r>
                  <a:rPr lang="en-US" sz="2000" b="1" dirty="0">
                    <a:solidFill>
                      <a:srgbClr val="000000"/>
                    </a:solidFill>
                    <a:effectLst/>
                    <a:ea typeface="Times New Roman" panose="02020603050405020304" pitchFamily="18" charset="0"/>
                  </a:rPr>
                  <a:t>in</a:t>
                </a:r>
                <a:r>
                  <a:rPr lang="en-US" sz="2000" dirty="0">
                    <a:solidFill>
                      <a:srgbClr val="000000"/>
                    </a:solidFill>
                    <a:effectLst/>
                    <a:ea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𝑄</m:t>
                        </m:r>
                      </m:e>
                      <m:sub>
                        <m:r>
                          <a:rPr lang="en-US" sz="2000" i="1">
                            <a:solidFill>
                              <a:srgbClr val="000000"/>
                            </a:solidFill>
                            <a:effectLst/>
                            <a:latin typeface="Cambria Math" panose="02040503050406030204" pitchFamily="18" charset="0"/>
                            <a:ea typeface="Calibri" panose="020F0502020204030204" pitchFamily="34" charset="0"/>
                          </a:rPr>
                          <m:t>𝑘</m:t>
                        </m:r>
                      </m:sub>
                    </m:sSub>
                  </m:oMath>
                </a14:m>
                <a:r>
                  <a:rPr lang="en-US" sz="2000" dirty="0">
                    <a:solidFill>
                      <a:srgbClr val="000000"/>
                    </a:solidFill>
                    <a:effectLst/>
                    <a:ea typeface="Times New Roman" panose="02020603050405020304" pitchFamily="18" charset="0"/>
                  </a:rPr>
                  <a:t> </a:t>
                </a:r>
                <a:r>
                  <a:rPr lang="en-US" sz="2000" b="1" dirty="0">
                    <a:solidFill>
                      <a:srgbClr val="000000"/>
                    </a:solidFill>
                    <a:effectLst/>
                    <a:ea typeface="Times New Roman" panose="02020603050405020304" pitchFamily="18" charset="0"/>
                  </a:rPr>
                  <a:t>do</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i="1" dirty="0">
                    <a:solidFill>
                      <a:srgbClr val="000000"/>
                    </a:solidFill>
                    <a:effectLst/>
                    <a:ea typeface="Times New Roman" panose="02020603050405020304" pitchFamily="18" charset="0"/>
                  </a:rPr>
                  <a:t>	        J</a:t>
                </a:r>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Times New Roman" panose="02020603050405020304" pitchFamily="18" charset="0"/>
                  </a:rPr>
                  <a:t> </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rPr>
                      <m:t>𝐽</m:t>
                    </m:r>
                    <m:r>
                      <a:rPr lang="en-US" sz="2000">
                        <a:solidFill>
                          <a:srgbClr val="000000"/>
                        </a:solidFill>
                        <a:effectLst/>
                        <a:latin typeface="Cambria Math" panose="02040503050406030204" pitchFamily="18" charset="0"/>
                        <a:ea typeface="Times New Roman" panose="02020603050405020304" pitchFamily="18" charset="0"/>
                      </a:rPr>
                      <m:t>+ </m:t>
                    </m:r>
                    <m:f>
                      <m:fPr>
                        <m:ctrlPr>
                          <a:rPr lang="en-US" sz="2000" i="1">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1</m:t>
                        </m:r>
                      </m:num>
                      <m:den>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𝑐</m:t>
                            </m:r>
                          </m:sub>
                        </m:sSub>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𝑁</m:t>
                            </m:r>
                          </m:e>
                          <m:sub>
                            <m:r>
                              <a:rPr lang="en-US" sz="2000" i="1">
                                <a:solidFill>
                                  <a:srgbClr val="000000"/>
                                </a:solidFill>
                                <a:effectLst/>
                                <a:latin typeface="Cambria Math" panose="02040503050406030204" pitchFamily="18" charset="0"/>
                                <a:ea typeface="Calibri" panose="020F0502020204030204" pitchFamily="34" charset="0"/>
                              </a:rPr>
                              <m:t>𝑄</m:t>
                            </m:r>
                          </m:sub>
                        </m:sSub>
                      </m:den>
                    </m:f>
                    <m:d>
                      <m:dPr>
                        <m:begChr m:val="["/>
                        <m:endChr m:val="]"/>
                        <m:ctrlPr>
                          <a:rPr lang="en-US" sz="2000" i="1">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𝑑</m:t>
                        </m:r>
                        <m:d>
                          <m:dPr>
                            <m:ctrlPr>
                              <a:rPr lang="en-US" sz="2000" i="1">
                                <a:effectLst/>
                                <a:latin typeface="Cambria Math" panose="02040503050406030204" pitchFamily="18" charset="0"/>
                                <a:ea typeface="Times New Roman" panose="02020603050405020304" pitchFamily="18" charset="0"/>
                              </a:rPr>
                            </m:ctrlPr>
                          </m:dPr>
                          <m:e>
                            <m:sSub>
                              <m:sSubPr>
                                <m:ctrlPr>
                                  <a:rPr lang="en-US" sz="2000" i="1" smtClean="0">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𝑓</m:t>
                                </m:r>
                              </m:e>
                              <m:sub>
                                <m:r>
                                  <a:rPr lang="en-US" sz="2000" i="1">
                                    <a:solidFill>
                                      <a:srgbClr val="000000"/>
                                    </a:solidFill>
                                    <a:effectLst/>
                                    <a:latin typeface="Cambria Math" panose="02040503050406030204" pitchFamily="18" charset="0"/>
                                    <a:ea typeface="Times New Roman" panose="02020603050405020304" pitchFamily="18" charset="0"/>
                                  </a:rPr>
                                  <m:t>𝜙</m:t>
                                </m:r>
                              </m:sub>
                            </m:sSub>
                            <m:d>
                              <m:dPr>
                                <m:ctrlPr>
                                  <a:rPr lang="en-US" sz="2000" i="1">
                                    <a:effectLst/>
                                    <a:latin typeface="Cambria Math" panose="02040503050406030204" pitchFamily="18" charset="0"/>
                                    <a:ea typeface="Calibri" panose="020F0502020204030204" pitchFamily="34" charset="0"/>
                                  </a:rPr>
                                </m:ctrlPr>
                              </m:dPr>
                              <m:e>
                                <m:r>
                                  <a:rPr lang="en-US" sz="2000" b="1" i="1">
                                    <a:solidFill>
                                      <a:srgbClr val="000000"/>
                                    </a:solidFill>
                                    <a:effectLst/>
                                    <a:latin typeface="Cambria Math" panose="02040503050406030204" pitchFamily="18" charset="0"/>
                                    <a:ea typeface="Calibri" panose="020F0502020204030204" pitchFamily="34" charset="0"/>
                                  </a:rPr>
                                  <m:t>𝒙</m:t>
                                </m:r>
                              </m:e>
                            </m:d>
                            <m:r>
                              <a:rPr lang="en-US" sz="2000" i="1">
                                <a:solidFill>
                                  <a:srgbClr val="000000"/>
                                </a:solidFill>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Calibri" panose="020F0502020204030204" pitchFamily="34" charset="0"/>
                                  </a:rPr>
                                </m:ctrlPr>
                              </m:sSubPr>
                              <m:e>
                                <m:r>
                                  <a:rPr lang="en-US" sz="2000" b="1" i="1">
                                    <a:solidFill>
                                      <a:srgbClr val="000000"/>
                                    </a:solidFill>
                                    <a:effectLst/>
                                    <a:latin typeface="Cambria Math" panose="02040503050406030204" pitchFamily="18" charset="0"/>
                                    <a:ea typeface="Calibri" panose="020F0502020204030204" pitchFamily="34" charset="0"/>
                                  </a:rPr>
                                  <m:t>𝒄</m:t>
                                </m:r>
                              </m:e>
                              <m:sub>
                                <m:r>
                                  <a:rPr lang="en-US" sz="2000" i="1">
                                    <a:solidFill>
                                      <a:srgbClr val="000000"/>
                                    </a:solidFill>
                                    <a:effectLst/>
                                    <a:latin typeface="Cambria Math" panose="02040503050406030204" pitchFamily="18" charset="0"/>
                                    <a:ea typeface="Calibri" panose="020F0502020204030204" pitchFamily="34" charset="0"/>
                                  </a:rPr>
                                  <m:t>𝑘</m:t>
                                </m:r>
                              </m:sub>
                            </m:sSub>
                          </m:e>
                        </m:d>
                        <m:r>
                          <a:rPr lang="en-US" sz="2000" i="1">
                            <a:solidFill>
                              <a:srgbClr val="000000"/>
                            </a:solidFill>
                            <a:effectLst/>
                            <a:latin typeface="Cambria Math" panose="02040503050406030204" pitchFamily="18" charset="0"/>
                            <a:ea typeface="Times New Roman" panose="02020603050405020304" pitchFamily="18" charset="0"/>
                          </a:rPr>
                          <m:t>+ </m:t>
                        </m:r>
                        <m:func>
                          <m:funcPr>
                            <m:ctrlPr>
                              <a:rPr lang="en-US" sz="2000" i="1">
                                <a:effectLst/>
                                <a:latin typeface="Cambria Math" panose="02040503050406030204" pitchFamily="18" charset="0"/>
                                <a:ea typeface="Times New Roman" panose="02020603050405020304" pitchFamily="18" charset="0"/>
                              </a:rPr>
                            </m:ctrlPr>
                          </m:funcPr>
                          <m:fName>
                            <m:r>
                              <m:rPr>
                                <m:sty m:val="p"/>
                              </m:rPr>
                              <a:rPr lang="en-US" sz="2000">
                                <a:solidFill>
                                  <a:srgbClr val="000000"/>
                                </a:solidFill>
                                <a:effectLst/>
                                <a:latin typeface="Cambria Math" panose="02040503050406030204" pitchFamily="18" charset="0"/>
                                <a:ea typeface="Calibri" panose="020F0502020204030204" pitchFamily="34" charset="0"/>
                              </a:rPr>
                              <m:t>log</m:t>
                            </m:r>
                          </m:fName>
                          <m:e>
                            <m:nary>
                              <m:naryPr>
                                <m:chr m:val="∑"/>
                                <m:limLoc m:val="undOvr"/>
                                <m:supHide m:val="on"/>
                                <m:ctrlPr>
                                  <a:rPr lang="en-US" sz="2000" i="1">
                                    <a:effectLst/>
                                    <a:latin typeface="Cambria Math" panose="02040503050406030204" pitchFamily="18" charset="0"/>
                                    <a:ea typeface="Times New Roman" panose="02020603050405020304" pitchFamily="18" charset="0"/>
                                  </a:rPr>
                                </m:ctrlPr>
                              </m:naryPr>
                              <m:sub>
                                <m:sSup>
                                  <m:sSupPr>
                                    <m:ctrlPr>
                                      <a:rPr lang="en-US" sz="2000" i="1">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𝑘</m:t>
                                    </m:r>
                                  </m:e>
                                  <m:sup>
                                    <m:r>
                                      <a:rPr lang="en-US" sz="2000" i="1">
                                        <a:solidFill>
                                          <a:srgbClr val="000000"/>
                                        </a:solidFill>
                                        <a:effectLst/>
                                        <a:latin typeface="Cambria Math" panose="02040503050406030204" pitchFamily="18" charset="0"/>
                                        <a:ea typeface="Times New Roman" panose="02020603050405020304" pitchFamily="18" charset="0"/>
                                      </a:rPr>
                                      <m:t>′</m:t>
                                    </m:r>
                                  </m:sup>
                                </m:sSup>
                              </m:sub>
                              <m:sup/>
                              <m:e>
                                <m:r>
                                  <m:rPr>
                                    <m:sty m:val="p"/>
                                  </m:rPr>
                                  <a:rPr lang="en-US" sz="2000">
                                    <a:solidFill>
                                      <a:srgbClr val="000000"/>
                                    </a:solidFill>
                                    <a:effectLst/>
                                    <a:latin typeface="Cambria Math" panose="02040503050406030204" pitchFamily="18" charset="0"/>
                                    <a:ea typeface="Times New Roman" panose="02020603050405020304" pitchFamily="18" charset="0"/>
                                  </a:rPr>
                                  <m:t>exp</m:t>
                                </m:r>
                                <m:d>
                                  <m:dPr>
                                    <m:ctrlPr>
                                      <a:rPr lang="en-US" sz="2000" i="1">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𝑑</m:t>
                                    </m:r>
                                    <m:d>
                                      <m:dPr>
                                        <m:ctrlPr>
                                          <a:rPr lang="en-US" sz="2000" i="1">
                                            <a:effectLst/>
                                            <a:latin typeface="Cambria Math" panose="02040503050406030204" pitchFamily="18" charset="0"/>
                                            <a:ea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𝑓</m:t>
                                            </m:r>
                                          </m:e>
                                          <m:sub>
                                            <m:r>
                                              <a:rPr lang="en-US" sz="2000" i="1">
                                                <a:solidFill>
                                                  <a:srgbClr val="000000"/>
                                                </a:solidFill>
                                                <a:effectLst/>
                                                <a:latin typeface="Cambria Math" panose="02040503050406030204" pitchFamily="18" charset="0"/>
                                                <a:ea typeface="Times New Roman" panose="02020603050405020304" pitchFamily="18" charset="0"/>
                                              </a:rPr>
                                              <m:t>𝜙</m:t>
                                            </m:r>
                                          </m:sub>
                                        </m:sSub>
                                        <m:d>
                                          <m:dPr>
                                            <m:ctrlPr>
                                              <a:rPr lang="en-US" sz="2000" i="1">
                                                <a:effectLst/>
                                                <a:latin typeface="Cambria Math" panose="02040503050406030204" pitchFamily="18" charset="0"/>
                                                <a:ea typeface="Calibri" panose="020F0502020204030204" pitchFamily="34" charset="0"/>
                                              </a:rPr>
                                            </m:ctrlPr>
                                          </m:dPr>
                                          <m:e>
                                            <m:r>
                                              <a:rPr lang="en-US" sz="2000" b="1" i="1">
                                                <a:solidFill>
                                                  <a:srgbClr val="000000"/>
                                                </a:solidFill>
                                                <a:effectLst/>
                                                <a:latin typeface="Cambria Math" panose="02040503050406030204" pitchFamily="18" charset="0"/>
                                                <a:ea typeface="Calibri" panose="020F0502020204030204" pitchFamily="34" charset="0"/>
                                              </a:rPr>
                                              <m:t>𝒙</m:t>
                                            </m:r>
                                          </m:e>
                                        </m:d>
                                        <m:r>
                                          <a:rPr lang="en-US" sz="2000" i="1">
                                            <a:solidFill>
                                              <a:srgbClr val="000000"/>
                                            </a:solidFill>
                                            <a:effectLst/>
                                            <a:latin typeface="Cambria Math" panose="02040503050406030204" pitchFamily="18" charset="0"/>
                                            <a:ea typeface="Calibri" panose="020F0502020204030204" pitchFamily="34" charset="0"/>
                                          </a:rPr>
                                          <m:t>, </m:t>
                                        </m:r>
                                        <m:sSub>
                                          <m:sSubPr>
                                            <m:ctrlPr>
                                              <a:rPr lang="en-US" sz="2000" i="1">
                                                <a:effectLst/>
                                                <a:latin typeface="Cambria Math" panose="02040503050406030204" pitchFamily="18" charset="0"/>
                                                <a:ea typeface="Calibri" panose="020F0502020204030204" pitchFamily="34" charset="0"/>
                                              </a:rPr>
                                            </m:ctrlPr>
                                          </m:sSubPr>
                                          <m:e>
                                            <m:r>
                                              <a:rPr lang="en-US" sz="2000" b="1" i="1">
                                                <a:solidFill>
                                                  <a:srgbClr val="000000"/>
                                                </a:solidFill>
                                                <a:effectLst/>
                                                <a:latin typeface="Cambria Math" panose="02040503050406030204" pitchFamily="18" charset="0"/>
                                                <a:ea typeface="Calibri" panose="020F0502020204030204" pitchFamily="34" charset="0"/>
                                              </a:rPr>
                                              <m:t>𝒄</m:t>
                                            </m:r>
                                          </m:e>
                                          <m:sub>
                                            <m:r>
                                              <a:rPr lang="en-US" sz="2000" i="1">
                                                <a:solidFill>
                                                  <a:srgbClr val="000000"/>
                                                </a:solidFill>
                                                <a:effectLst/>
                                                <a:latin typeface="Cambria Math" panose="02040503050406030204" pitchFamily="18" charset="0"/>
                                                <a:ea typeface="Calibri" panose="020F0502020204030204" pitchFamily="34" charset="0"/>
                                              </a:rPr>
                                              <m:t>𝑘</m:t>
                                            </m:r>
                                            <m:r>
                                              <a:rPr lang="en-US" sz="2000" b="0" i="1" smtClean="0">
                                                <a:solidFill>
                                                  <a:srgbClr val="000000"/>
                                                </a:solidFill>
                                                <a:effectLst/>
                                                <a:latin typeface="Cambria Math" panose="02040503050406030204" pitchFamily="18" charset="0"/>
                                                <a:ea typeface="Calibri" panose="020F0502020204030204" pitchFamily="34" charset="0"/>
                                              </a:rPr>
                                              <m:t>′</m:t>
                                            </m:r>
                                          </m:sub>
                                        </m:sSub>
                                      </m:e>
                                    </m:d>
                                  </m:e>
                                </m:d>
                              </m:e>
                            </m:nary>
                          </m:e>
                        </m:func>
                      </m:e>
                    </m:d>
                  </m:oMath>
                </a14:m>
                <a:r>
                  <a:rPr lang="en-US" sz="2000" dirty="0">
                    <a:solidFill>
                      <a:srgbClr val="000000"/>
                    </a:solidFill>
                    <a:effectLst/>
                    <a:ea typeface="Times New Roman" panose="02020603050405020304" pitchFamily="18" charset="0"/>
                  </a:rPr>
                  <a:t>                                                 	   </a:t>
                </a:r>
                <a:r>
                  <a:rPr lang="en-US" sz="2000" dirty="0">
                    <a:solidFill>
                      <a:srgbClr val="000000"/>
                    </a:solidFill>
                    <a:effectLst/>
                    <a:ea typeface="Times New Roman" panose="02020603050405020304" pitchFamily="18" charset="0"/>
                    <a:sym typeface="Wingdings" panose="05000000000000000000" pitchFamily="2" charset="2"/>
                  </a:rPr>
                  <a: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Cập</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nhật</a:t>
                </a:r>
                <a:r>
                  <a:rPr lang="en-US" sz="2000" dirty="0">
                    <a:solidFill>
                      <a:srgbClr val="000000"/>
                    </a:solidFill>
                    <a:effectLst/>
                    <a:ea typeface="Calibri" panose="020F0502020204030204" pitchFamily="34" charset="0"/>
                  </a:rPr>
                  <a:t> </a:t>
                </a:r>
                <a:r>
                  <a:rPr lang="en-US" sz="2000" dirty="0" err="1">
                    <a:solidFill>
                      <a:srgbClr val="000000"/>
                    </a:solidFill>
                    <a:effectLst/>
                    <a:ea typeface="Calibri" panose="020F0502020204030204" pitchFamily="34" charset="0"/>
                  </a:rPr>
                  <a:t>hàm</a:t>
                </a:r>
                <a:r>
                  <a:rPr lang="en-US" sz="2000" dirty="0">
                    <a:solidFill>
                      <a:srgbClr val="000000"/>
                    </a:solidFill>
                    <a:effectLst/>
                    <a:ea typeface="Calibri" panose="020F0502020204030204" pitchFamily="34" charset="0"/>
                  </a:rPr>
                  <a:t> loss</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i="1" dirty="0">
                    <a:solidFill>
                      <a:srgbClr val="000000"/>
                    </a:solidFill>
                    <a:effectLst/>
                    <a:ea typeface="Times New Roman" panose="02020603050405020304" pitchFamily="18" charset="0"/>
                  </a:rPr>
                  <a:t>	    </a:t>
                </a:r>
                <a:r>
                  <a:rPr lang="en-US" sz="2000" b="1" dirty="0">
                    <a:solidFill>
                      <a:srgbClr val="000000"/>
                    </a:solidFill>
                    <a:effectLst/>
                    <a:ea typeface="Times New Roman" panose="02020603050405020304" pitchFamily="18" charset="0"/>
                  </a:rPr>
                  <a:t>end for</a:t>
                </a:r>
                <a:endParaRPr lang="en-US" sz="2000" dirty="0">
                  <a:effectLst/>
                  <a:ea typeface="Calibri" panose="020F0502020204030204" pitchFamily="34" charset="0"/>
                </a:endParaRPr>
              </a:p>
              <a:p>
                <a:pPr marL="228600" marR="0" indent="0" algn="just">
                  <a:lnSpc>
                    <a:spcPct val="107000"/>
                  </a:lnSpc>
                  <a:spcBef>
                    <a:spcPts val="0"/>
                  </a:spcBef>
                  <a:spcAft>
                    <a:spcPts val="800"/>
                  </a:spcAft>
                  <a:tabLst>
                    <a:tab pos="457200" algn="l"/>
                    <a:tab pos="914400" algn="l"/>
                    <a:tab pos="1371600" algn="l"/>
                    <a:tab pos="1828800" algn="l"/>
                    <a:tab pos="2202180" algn="l"/>
                  </a:tabLst>
                </a:pPr>
                <a:r>
                  <a:rPr lang="en-US" sz="2000" b="1" dirty="0">
                    <a:solidFill>
                      <a:srgbClr val="000000"/>
                    </a:solidFill>
                    <a:effectLst/>
                    <a:ea typeface="Times New Roman" panose="02020603050405020304" pitchFamily="18" charset="0"/>
                  </a:rPr>
                  <a:t>	end for</a:t>
                </a:r>
                <a:endParaRPr lang="en-US" sz="2000" dirty="0">
                  <a:effectLst/>
                  <a:ea typeface="Calibri" panose="020F0502020204030204" pitchFamily="34" charset="0"/>
                </a:endParaRPr>
              </a:p>
            </p:txBody>
          </p:sp>
        </mc:Choice>
        <mc:Fallback xmlns="">
          <p:sp>
            <p:nvSpPr>
              <p:cNvPr id="17" name="TextBox 16">
                <a:extLst>
                  <a:ext uri="{FF2B5EF4-FFF2-40B4-BE49-F238E27FC236}">
                    <a16:creationId xmlns:a16="http://schemas.microsoft.com/office/drawing/2014/main" id="{84C06DE3-9FA8-3A0D-F383-D9F2DD66EB37}"/>
                  </a:ext>
                </a:extLst>
              </p:cNvPr>
              <p:cNvSpPr txBox="1">
                <a:spLocks noRot="1" noChangeAspect="1" noMove="1" noResize="1" noEditPoints="1" noAdjustHandles="1" noChangeArrowheads="1" noChangeShapeType="1" noTextEdit="1"/>
              </p:cNvSpPr>
              <p:nvPr/>
            </p:nvSpPr>
            <p:spPr>
              <a:xfrm>
                <a:off x="1828799" y="5702868"/>
                <a:ext cx="15849601" cy="2784545"/>
              </a:xfrm>
              <a:prstGeom prst="rect">
                <a:avLst/>
              </a:prstGeom>
              <a:blipFill>
                <a:blip r:embed="rId10"/>
                <a:stretch>
                  <a:fillRect t="-1316" b="-3509"/>
                </a:stretch>
              </a:blipFill>
            </p:spPr>
            <p:txBody>
              <a:bodyPr/>
              <a:lstStyle/>
              <a:p>
                <a:r>
                  <a:rPr lang="en-US">
                    <a:noFill/>
                  </a:rPr>
                  <a:t> </a:t>
                </a:r>
              </a:p>
            </p:txBody>
          </p:sp>
        </mc:Fallback>
      </mc:AlternateContent>
      <p:sp>
        <p:nvSpPr>
          <p:cNvPr id="18" name="Arrow: Right 17">
            <a:extLst>
              <a:ext uri="{FF2B5EF4-FFF2-40B4-BE49-F238E27FC236}">
                <a16:creationId xmlns:a16="http://schemas.microsoft.com/office/drawing/2014/main" id="{F0820AFC-DDD3-AD6A-E15E-5BD78A45704F}"/>
              </a:ext>
            </a:extLst>
          </p:cNvPr>
          <p:cNvSpPr/>
          <p:nvPr/>
        </p:nvSpPr>
        <p:spPr>
          <a:xfrm>
            <a:off x="957780" y="3031296"/>
            <a:ext cx="3810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3EB3872-05DF-A8E6-E5C6-D3FD2C958610}"/>
              </a:ext>
            </a:extLst>
          </p:cNvPr>
          <p:cNvSpPr/>
          <p:nvPr/>
        </p:nvSpPr>
        <p:spPr>
          <a:xfrm>
            <a:off x="1828799" y="3924300"/>
            <a:ext cx="533401" cy="2286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5FDA7FE-7E32-8AB0-9E08-4573AA45337B}"/>
              </a:ext>
            </a:extLst>
          </p:cNvPr>
          <p:cNvSpPr/>
          <p:nvPr/>
        </p:nvSpPr>
        <p:spPr>
          <a:xfrm>
            <a:off x="1676399" y="4396774"/>
            <a:ext cx="685801" cy="22860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6" name="Picture 5" descr="A picture containing font, white, typography, design&#10;&#10;Description automatically generated">
            <a:extLst>
              <a:ext uri="{FF2B5EF4-FFF2-40B4-BE49-F238E27FC236}">
                <a16:creationId xmlns:a16="http://schemas.microsoft.com/office/drawing/2014/main" id="{3F449A91-20E6-56CC-4F32-2262049B815A}"/>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337768" y="7720614"/>
            <a:ext cx="2316767" cy="2316767"/>
          </a:xfrm>
          <a:prstGeom prst="rect">
            <a:avLst/>
          </a:prstGeom>
          <a:noFill/>
          <a:ln>
            <a:noFill/>
          </a:ln>
        </p:spPr>
      </p:pic>
      <p:sp>
        <p:nvSpPr>
          <p:cNvPr id="8" name="TextBox 7">
            <a:extLst>
              <a:ext uri="{FF2B5EF4-FFF2-40B4-BE49-F238E27FC236}">
                <a16:creationId xmlns:a16="http://schemas.microsoft.com/office/drawing/2014/main" id="{F2F05442-E9B8-B222-CC0B-ED40F021F9A9}"/>
              </a:ext>
            </a:extLst>
          </p:cNvPr>
          <p:cNvSpPr txBox="1"/>
          <p:nvPr/>
        </p:nvSpPr>
        <p:spPr>
          <a:xfrm>
            <a:off x="9972062" y="7678668"/>
            <a:ext cx="337131" cy="2400657"/>
          </a:xfrm>
          <a:prstGeom prst="rect">
            <a:avLst/>
          </a:prstGeom>
          <a:noFill/>
        </p:spPr>
        <p:txBody>
          <a:bodyPr wrap="square" rtlCol="0">
            <a:spAutoFit/>
          </a:bodyPr>
          <a:lstStyle/>
          <a:p>
            <a:r>
              <a:rPr lang="en-US" sz="3000" dirty="0"/>
              <a:t>a</a:t>
            </a:r>
          </a:p>
          <a:p>
            <a:r>
              <a:rPr lang="en-US" sz="3000" dirty="0"/>
              <a:t>b</a:t>
            </a:r>
          </a:p>
          <a:p>
            <a:r>
              <a:rPr lang="en-US" sz="3000" dirty="0"/>
              <a:t>c</a:t>
            </a:r>
          </a:p>
          <a:p>
            <a:r>
              <a:rPr lang="en-US" sz="3000" dirty="0"/>
              <a:t>d</a:t>
            </a:r>
          </a:p>
          <a:p>
            <a:r>
              <a:rPr lang="en-US" sz="3000" dirty="0"/>
              <a:t>e</a:t>
            </a:r>
          </a:p>
        </p:txBody>
      </p:sp>
      <p:sp>
        <p:nvSpPr>
          <p:cNvPr id="9" name="Left Brace 8">
            <a:extLst>
              <a:ext uri="{FF2B5EF4-FFF2-40B4-BE49-F238E27FC236}">
                <a16:creationId xmlns:a16="http://schemas.microsoft.com/office/drawing/2014/main" id="{2D9BDB34-4E34-DF78-D096-C0ACBA5873EC}"/>
              </a:ext>
            </a:extLst>
          </p:cNvPr>
          <p:cNvSpPr/>
          <p:nvPr/>
        </p:nvSpPr>
        <p:spPr>
          <a:xfrm>
            <a:off x="9372600" y="7886700"/>
            <a:ext cx="457200" cy="19812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0EFC5CE-0002-2BBA-F83E-0D5CB2CBE74B}"/>
              </a:ext>
            </a:extLst>
          </p:cNvPr>
          <p:cNvSpPr txBox="1"/>
          <p:nvPr/>
        </p:nvSpPr>
        <p:spPr>
          <a:xfrm>
            <a:off x="8234669" y="8623658"/>
            <a:ext cx="1066800" cy="553998"/>
          </a:xfrm>
          <a:prstGeom prst="rect">
            <a:avLst/>
          </a:prstGeom>
          <a:noFill/>
        </p:spPr>
        <p:txBody>
          <a:bodyPr wrap="square" rtlCol="0">
            <a:spAutoFit/>
          </a:bodyPr>
          <a:lstStyle/>
          <a:p>
            <a:r>
              <a:rPr lang="en-US" sz="3000" dirty="0"/>
              <a:t>K = 5</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D73DA7-7C60-42E5-E5AD-656A0151211E}"/>
                  </a:ext>
                </a:extLst>
              </p:cNvPr>
              <p:cNvSpPr txBox="1"/>
              <p:nvPr/>
            </p:nvSpPr>
            <p:spPr>
              <a:xfrm>
                <a:off x="8354711" y="8174098"/>
                <a:ext cx="1203628" cy="553998"/>
              </a:xfrm>
              <a:prstGeom prst="rect">
                <a:avLst/>
              </a:prstGeom>
              <a:noFill/>
            </p:spPr>
            <p:txBody>
              <a:bodyPr wrap="square" rtlCol="0">
                <a:spAutoFit/>
              </a:bodyPr>
              <a:lstStyle/>
              <a:p>
                <a14:m>
                  <m:oMath xmlns:m="http://schemas.openxmlformats.org/officeDocument/2006/math">
                    <m:sSub>
                      <m:sSubPr>
                        <m:ctrlPr>
                          <a:rPr lang="en-US" sz="3000" i="1" smtClean="0">
                            <a:solidFill>
                              <a:schemeClr val="tx2"/>
                            </a:solidFill>
                            <a:latin typeface="Cambria Math" panose="02040503050406030204" pitchFamily="18" charset="0"/>
                          </a:rPr>
                        </m:ctrlPr>
                      </m:sSubPr>
                      <m:e>
                        <m:r>
                          <a:rPr lang="en-US" sz="3000" b="0" i="1" smtClean="0">
                            <a:solidFill>
                              <a:schemeClr val="tx2"/>
                            </a:solidFill>
                            <a:latin typeface="Cambria Math" panose="02040503050406030204" pitchFamily="18" charset="0"/>
                          </a:rPr>
                          <m:t>𝑁</m:t>
                        </m:r>
                      </m:e>
                      <m:sub>
                        <m:r>
                          <a:rPr lang="en-US" sz="3000" b="0" i="1" smtClean="0">
                            <a:solidFill>
                              <a:schemeClr val="tx2"/>
                            </a:solidFill>
                            <a:latin typeface="Cambria Math" panose="02040503050406030204" pitchFamily="18" charset="0"/>
                          </a:rPr>
                          <m:t>𝐶</m:t>
                        </m:r>
                      </m:sub>
                    </m:sSub>
                  </m:oMath>
                </a14:m>
                <a:r>
                  <a:rPr lang="en-US" sz="3000" dirty="0">
                    <a:solidFill>
                      <a:schemeClr val="tx2"/>
                    </a:solidFill>
                  </a:rPr>
                  <a:t> = 3</a:t>
                </a:r>
                <a:endParaRPr lang="en-US" sz="3000" dirty="0">
                  <a:solidFill>
                    <a:srgbClr val="7030A0"/>
                  </a:solidFill>
                </a:endParaRPr>
              </a:p>
            </p:txBody>
          </p:sp>
        </mc:Choice>
        <mc:Fallback xmlns="">
          <p:sp>
            <p:nvSpPr>
              <p:cNvPr id="12" name="TextBox 11">
                <a:extLst>
                  <a:ext uri="{FF2B5EF4-FFF2-40B4-BE49-F238E27FC236}">
                    <a16:creationId xmlns:a16="http://schemas.microsoft.com/office/drawing/2014/main" id="{F5D73DA7-7C60-42E5-E5AD-656A0151211E}"/>
                  </a:ext>
                </a:extLst>
              </p:cNvPr>
              <p:cNvSpPr txBox="1">
                <a:spLocks noRot="1" noChangeAspect="1" noMove="1" noResize="1" noEditPoints="1" noAdjustHandles="1" noChangeArrowheads="1" noChangeShapeType="1" noTextEdit="1"/>
              </p:cNvSpPr>
              <p:nvPr/>
            </p:nvSpPr>
            <p:spPr>
              <a:xfrm>
                <a:off x="8354711" y="8174098"/>
                <a:ext cx="1203628" cy="553998"/>
              </a:xfrm>
              <a:prstGeom prst="rect">
                <a:avLst/>
              </a:prstGeom>
              <a:blipFill>
                <a:blip r:embed="rId12"/>
                <a:stretch>
                  <a:fillRect t="-13187" r="-10152" b="-34066"/>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B82DD0E8-7E10-9DCA-9D4F-6A2A07C5A117}"/>
              </a:ext>
            </a:extLst>
          </p:cNvPr>
          <p:cNvSpPr/>
          <p:nvPr/>
        </p:nvSpPr>
        <p:spPr>
          <a:xfrm>
            <a:off x="9601200" y="8278537"/>
            <a:ext cx="370862" cy="3451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6" name="Rectangle: Rounded Corners 15">
            <a:extLst>
              <a:ext uri="{FF2B5EF4-FFF2-40B4-BE49-F238E27FC236}">
                <a16:creationId xmlns:a16="http://schemas.microsoft.com/office/drawing/2014/main" id="{A5E22E65-5DE6-5C3D-586E-F5BE9B259CAC}"/>
              </a:ext>
            </a:extLst>
          </p:cNvPr>
          <p:cNvSpPr/>
          <p:nvPr/>
        </p:nvSpPr>
        <p:spPr>
          <a:xfrm>
            <a:off x="9972062" y="8278537"/>
            <a:ext cx="365706" cy="345121"/>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p:sp>
        <p:nvSpPr>
          <p:cNvPr id="21" name="Rectangle: Rounded Corners 20">
            <a:extLst>
              <a:ext uri="{FF2B5EF4-FFF2-40B4-BE49-F238E27FC236}">
                <a16:creationId xmlns:a16="http://schemas.microsoft.com/office/drawing/2014/main" id="{11FC9C17-18E4-6DD4-080F-AEB66C0F9BCA}"/>
              </a:ext>
            </a:extLst>
          </p:cNvPr>
          <p:cNvSpPr/>
          <p:nvPr/>
        </p:nvSpPr>
        <p:spPr>
          <a:xfrm>
            <a:off x="9972062" y="9161420"/>
            <a:ext cx="365706" cy="345121"/>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2DB13D1-C03D-8220-833D-A87E4C7D7565}"/>
              </a:ext>
            </a:extLst>
          </p:cNvPr>
          <p:cNvSpPr/>
          <p:nvPr/>
        </p:nvSpPr>
        <p:spPr>
          <a:xfrm>
            <a:off x="9972062" y="9619256"/>
            <a:ext cx="365706" cy="345121"/>
          </a:xfrm>
          <a:prstGeom prst="roundRect">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A3793FB4-B8AB-A1A6-626E-1AB53813CE5D}"/>
              </a:ext>
            </a:extLst>
          </p:cNvPr>
          <p:cNvSpPr/>
          <p:nvPr/>
        </p:nvSpPr>
        <p:spPr>
          <a:xfrm>
            <a:off x="10402099" y="8278537"/>
            <a:ext cx="1189027" cy="361025"/>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p:sp>
        <p:nvSpPr>
          <p:cNvPr id="24" name="Rectangle: Rounded Corners 23">
            <a:extLst>
              <a:ext uri="{FF2B5EF4-FFF2-40B4-BE49-F238E27FC236}">
                <a16:creationId xmlns:a16="http://schemas.microsoft.com/office/drawing/2014/main" id="{D005B443-1677-85D9-D9DF-A9E71A7E59BF}"/>
              </a:ext>
            </a:extLst>
          </p:cNvPr>
          <p:cNvSpPr/>
          <p:nvPr/>
        </p:nvSpPr>
        <p:spPr>
          <a:xfrm>
            <a:off x="11655458" y="8270584"/>
            <a:ext cx="999078" cy="368978"/>
          </a:xfrm>
          <a:prstGeom prst="roundRect">
            <a:avLst/>
          </a:prstGeom>
          <a:noFill/>
          <a:ln w="5715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76DDCFB7-FBC4-CFD6-4EC4-2284DB7A4F33}"/>
                  </a:ext>
                </a:extLst>
              </p:cNvPr>
              <p:cNvSpPr/>
              <p:nvPr/>
            </p:nvSpPr>
            <p:spPr>
              <a:xfrm>
                <a:off x="10847689" y="7725978"/>
                <a:ext cx="485775" cy="4534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000" i="1" smtClean="0">
                              <a:solidFill>
                                <a:schemeClr val="accent2"/>
                              </a:solidFill>
                              <a:effectLst/>
                              <a:latin typeface="Cambria Math" panose="02040503050406030204" pitchFamily="18" charset="0"/>
                              <a:ea typeface="Calibri" panose="020F0502020204030204" pitchFamily="34" charset="0"/>
                            </a:rPr>
                          </m:ctrlPr>
                        </m:sSubPr>
                        <m:e>
                          <m:r>
                            <a:rPr lang="en-US" sz="3000" i="1">
                              <a:solidFill>
                                <a:schemeClr val="accent2"/>
                              </a:solidFill>
                              <a:effectLst/>
                              <a:latin typeface="Cambria Math" panose="02040503050406030204" pitchFamily="18" charset="0"/>
                              <a:ea typeface="Calibri" panose="020F0502020204030204" pitchFamily="34" charset="0"/>
                            </a:rPr>
                            <m:t>𝑆</m:t>
                          </m:r>
                        </m:e>
                        <m:sub>
                          <m:r>
                            <a:rPr lang="en-US" sz="3000" i="1">
                              <a:solidFill>
                                <a:schemeClr val="accent2"/>
                              </a:solidFill>
                              <a:effectLst/>
                              <a:latin typeface="Cambria Math" panose="02040503050406030204" pitchFamily="18" charset="0"/>
                              <a:ea typeface="Calibri" panose="020F0502020204030204" pitchFamily="34" charset="0"/>
                            </a:rPr>
                            <m:t>𝑘</m:t>
                          </m:r>
                        </m:sub>
                      </m:sSub>
                    </m:oMath>
                  </m:oMathPara>
                </a14:m>
                <a:endParaRPr lang="en-US" sz="3000" dirty="0"/>
              </a:p>
            </p:txBody>
          </p:sp>
        </mc:Choice>
        <mc:Fallback xmlns="">
          <p:sp>
            <p:nvSpPr>
              <p:cNvPr id="25" name="Rectangle 24">
                <a:extLst>
                  <a:ext uri="{FF2B5EF4-FFF2-40B4-BE49-F238E27FC236}">
                    <a16:creationId xmlns:a16="http://schemas.microsoft.com/office/drawing/2014/main" id="{76DDCFB7-FBC4-CFD6-4EC4-2284DB7A4F33}"/>
                  </a:ext>
                </a:extLst>
              </p:cNvPr>
              <p:cNvSpPr>
                <a:spLocks noRot="1" noChangeAspect="1" noMove="1" noResize="1" noEditPoints="1" noAdjustHandles="1" noChangeArrowheads="1" noChangeShapeType="1" noTextEdit="1"/>
              </p:cNvSpPr>
              <p:nvPr/>
            </p:nvSpPr>
            <p:spPr>
              <a:xfrm>
                <a:off x="10847689" y="7725978"/>
                <a:ext cx="485775" cy="453484"/>
              </a:xfrm>
              <a:prstGeom prst="rect">
                <a:avLst/>
              </a:prstGeom>
              <a:blipFill>
                <a:blip r:embed="rId1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7D773AC-BE7B-86B2-0715-B1815A6EC3D5}"/>
                  </a:ext>
                </a:extLst>
              </p:cNvPr>
              <p:cNvSpPr/>
              <p:nvPr/>
            </p:nvSpPr>
            <p:spPr>
              <a:xfrm>
                <a:off x="11912109" y="7725978"/>
                <a:ext cx="485775" cy="4534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000" i="1" smtClean="0">
                              <a:solidFill>
                                <a:schemeClr val="accent3"/>
                              </a:solidFill>
                              <a:effectLst/>
                              <a:latin typeface="Cambria Math" panose="02040503050406030204" pitchFamily="18" charset="0"/>
                              <a:ea typeface="Calibri" panose="020F0502020204030204" pitchFamily="34" charset="0"/>
                            </a:rPr>
                          </m:ctrlPr>
                        </m:sSubPr>
                        <m:e>
                          <m:r>
                            <a:rPr lang="en-US" sz="3000" b="0" i="1" smtClean="0">
                              <a:solidFill>
                                <a:schemeClr val="accent3"/>
                              </a:solidFill>
                              <a:effectLst/>
                              <a:latin typeface="Cambria Math" panose="02040503050406030204" pitchFamily="18" charset="0"/>
                              <a:ea typeface="Calibri" panose="020F0502020204030204" pitchFamily="34" charset="0"/>
                            </a:rPr>
                            <m:t>𝑄</m:t>
                          </m:r>
                        </m:e>
                        <m:sub>
                          <m:r>
                            <a:rPr lang="en-US" sz="3000" i="1">
                              <a:solidFill>
                                <a:schemeClr val="accent3"/>
                              </a:solidFill>
                              <a:effectLst/>
                              <a:latin typeface="Cambria Math" panose="02040503050406030204" pitchFamily="18" charset="0"/>
                              <a:ea typeface="Calibri" panose="020F0502020204030204" pitchFamily="34" charset="0"/>
                            </a:rPr>
                            <m:t>𝑘</m:t>
                          </m:r>
                        </m:sub>
                      </m:sSub>
                    </m:oMath>
                  </m:oMathPara>
                </a14:m>
                <a:endParaRPr lang="en-US" sz="3000" dirty="0"/>
              </a:p>
            </p:txBody>
          </p:sp>
        </mc:Choice>
        <mc:Fallback xmlns="">
          <p:sp>
            <p:nvSpPr>
              <p:cNvPr id="26" name="Rectangle 25">
                <a:extLst>
                  <a:ext uri="{FF2B5EF4-FFF2-40B4-BE49-F238E27FC236}">
                    <a16:creationId xmlns:a16="http://schemas.microsoft.com/office/drawing/2014/main" id="{47D773AC-BE7B-86B2-0715-B1815A6EC3D5}"/>
                  </a:ext>
                </a:extLst>
              </p:cNvPr>
              <p:cNvSpPr>
                <a:spLocks noRot="1" noChangeAspect="1" noMove="1" noResize="1" noEditPoints="1" noAdjustHandles="1" noChangeArrowheads="1" noChangeShapeType="1" noTextEdit="1"/>
              </p:cNvSpPr>
              <p:nvPr/>
            </p:nvSpPr>
            <p:spPr>
              <a:xfrm>
                <a:off x="11912109" y="7725978"/>
                <a:ext cx="485775" cy="453484"/>
              </a:xfrm>
              <a:prstGeom prst="rect">
                <a:avLst/>
              </a:prstGeom>
              <a:blipFill>
                <a:blip r:embed="rId1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C074A-D731-14DA-CB50-25E015ACDA61}"/>
                  </a:ext>
                </a:extLst>
              </p:cNvPr>
              <p:cNvSpPr txBox="1"/>
              <p:nvPr/>
            </p:nvSpPr>
            <p:spPr>
              <a:xfrm>
                <a:off x="9558339" y="6157070"/>
                <a:ext cx="5385291" cy="7795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effectLst/>
                              <a:latin typeface="Cambria Math" panose="02040503050406030204" pitchFamily="18" charset="0"/>
                            </a:rPr>
                          </m:ctrlPr>
                        </m:sSubPr>
                        <m:e>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sub>
                      </m:sSub>
                      <m:d>
                        <m:dPr>
                          <m:ctrlPr>
                            <a:rPr lang="en-US" sz="2000" i="1">
                              <a:effectLst/>
                              <a:latin typeface="Cambria Math" panose="02040503050406030204" pitchFamily="18" charset="0"/>
                            </a:rPr>
                          </m:ctrlPr>
                        </m:dPr>
                        <m:e>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𝒙</m:t>
                          </m:r>
                        </m:e>
                      </m:d>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effectLst/>
                              <a:latin typeface="Cambria Math" panose="02040503050406030204" pitchFamily="18" charset="0"/>
                            </a:rPr>
                          </m:ctrlPr>
                        </m:fPr>
                        <m:num>
                          <m:r>
                            <m:rPr>
                              <m:sty m:val="p"/>
                            </m:rPr>
                            <a:rPr lang="en-US"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exp</m:t>
                          </m:r>
                          <m:r>
                            <a:rPr lang="en-US"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sub>
                          </m:sSub>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𝒄</m:t>
                              </m:r>
                            </m:e>
                            <m:sub>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nary>
                            <m:naryPr>
                              <m:chr m:val="∑"/>
                              <m:limLoc m:val="undOvr"/>
                              <m:supHide m:val="on"/>
                              <m:ctrlPr>
                                <a:rPr lang="en-US" sz="2000" i="1">
                                  <a:effectLst/>
                                  <a:latin typeface="Cambria Math" panose="02040503050406030204" pitchFamily="18" charset="0"/>
                                </a:rPr>
                              </m:ctrlPr>
                            </m:naryPr>
                            <m:sub>
                              <m:sSup>
                                <m:sSupPr>
                                  <m:ctrlPr>
                                    <a:rPr lang="en-US" sz="2000" i="1">
                                      <a:effectLst/>
                                      <a:latin typeface="Cambria Math" panose="02040503050406030204" pitchFamily="18" charset="0"/>
                                    </a:rPr>
                                  </m:ctrlPr>
                                </m:sSupPr>
                                <m:e>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sub>
                            <m:sup/>
                            <m:e>
                              <m:r>
                                <m:rPr>
                                  <m:sty m:val="p"/>
                                </m:rPr>
                                <a:rPr lang="en-US"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exp</m:t>
                              </m:r>
                              <m:r>
                                <a:rPr lang="en-US" sz="20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𝜙</m:t>
                                  </m:r>
                                </m:sub>
                              </m:sSub>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𝒄</m:t>
                                  </m:r>
                                </m:e>
                                <m:sub>
                                  <m:sSup>
                                    <m:sSupPr>
                                      <m:ctrlPr>
                                        <a:rPr lang="en-US" sz="2000" i="1">
                                          <a:effectLst/>
                                          <a:latin typeface="Cambria Math" panose="02040503050406030204" pitchFamily="18" charset="0"/>
                                        </a:rPr>
                                      </m:ctrlPr>
                                    </m:sSupPr>
                                    <m:e>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e>
                                    <m:sup>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sub>
                              </m:sSub>
                              <m:r>
                                <a:rPr lang="en-US" sz="20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nary>
                        </m:den>
                      </m:f>
                    </m:oMath>
                  </m:oMathPara>
                </a14:m>
                <a:endParaRPr lang="en-US" sz="2000" dirty="0"/>
              </a:p>
            </p:txBody>
          </p:sp>
        </mc:Choice>
        <mc:Fallback xmlns="">
          <p:sp>
            <p:nvSpPr>
              <p:cNvPr id="32" name="TextBox 31">
                <a:extLst>
                  <a:ext uri="{FF2B5EF4-FFF2-40B4-BE49-F238E27FC236}">
                    <a16:creationId xmlns:a16="http://schemas.microsoft.com/office/drawing/2014/main" id="{FCCC074A-D731-14DA-CB50-25E015ACDA61}"/>
                  </a:ext>
                </a:extLst>
              </p:cNvPr>
              <p:cNvSpPr txBox="1">
                <a:spLocks noRot="1" noChangeAspect="1" noMove="1" noResize="1" noEditPoints="1" noAdjustHandles="1" noChangeArrowheads="1" noChangeShapeType="1" noTextEdit="1"/>
              </p:cNvSpPr>
              <p:nvPr/>
            </p:nvSpPr>
            <p:spPr>
              <a:xfrm>
                <a:off x="9558339" y="6157070"/>
                <a:ext cx="5385291" cy="77950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74B4268-7A3C-9EA0-86E4-3EBC767F8F71}"/>
                  </a:ext>
                </a:extLst>
              </p:cNvPr>
              <p:cNvSpPr txBox="1"/>
              <p:nvPr/>
            </p:nvSpPr>
            <p:spPr>
              <a:xfrm>
                <a:off x="6347100" y="6367643"/>
                <a:ext cx="2992469" cy="4418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d>
                        <m:dPr>
                          <m:ctrlPr>
                            <a:rPr lang="en-US" sz="2000" b="0" i="1" smtClean="0">
                              <a:latin typeface="Cambria Math" panose="02040503050406030204" pitchFamily="18" charset="0"/>
                            </a:rPr>
                          </m:ctrlPr>
                        </m:dPr>
                        <m:e>
                          <m:r>
                            <a:rPr lang="en-US" sz="2000" i="1">
                              <a:solidFill>
                                <a:srgbClr val="000000"/>
                              </a:solidFill>
                              <a:latin typeface="Cambria Math" panose="02040503050406030204" pitchFamily="18" charset="0"/>
                              <a:ea typeface="Times New Roman" panose="02020603050405020304" pitchFamily="18" charset="0"/>
                            </a:rPr>
                            <m:t>𝜙</m:t>
                          </m:r>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sSub>
                            <m:sSubPr>
                              <m:ctrlPr>
                                <a:rPr lang="en-US" sz="2000" i="1">
                                  <a:latin typeface="Cambria Math" panose="02040503050406030204" pitchFamily="18" charset="0"/>
                                </a:rPr>
                              </m:ctrlPr>
                            </m:sSubPr>
                            <m:e>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𝑝</m:t>
                              </m:r>
                            </m:e>
                            <m:sub>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𝜙</m:t>
                              </m:r>
                            </m:sub>
                          </m:sSub>
                          <m:d>
                            <m:dPr>
                              <m:ctrlPr>
                                <a:rPr lang="en-US" sz="2000" i="1">
                                  <a:latin typeface="Cambria Math" panose="02040503050406030204" pitchFamily="18" charset="0"/>
                                </a:rPr>
                              </m:ctrlPr>
                            </m:dPr>
                            <m:e>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𝑦</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𝑘</m:t>
                              </m:r>
                              <m:r>
                                <a:rPr lang="en-US" sz="2000"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n-US" sz="2000" b="1"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𝒙</m:t>
                              </m:r>
                            </m:e>
                          </m:d>
                        </m:e>
                      </m:func>
                    </m:oMath>
                  </m:oMathPara>
                </a14:m>
                <a:endParaRPr lang="en-US" sz="2000" dirty="0"/>
              </a:p>
            </p:txBody>
          </p:sp>
        </mc:Choice>
        <mc:Fallback xmlns="">
          <p:sp>
            <p:nvSpPr>
              <p:cNvPr id="33" name="TextBox 32">
                <a:extLst>
                  <a:ext uri="{FF2B5EF4-FFF2-40B4-BE49-F238E27FC236}">
                    <a16:creationId xmlns:a16="http://schemas.microsoft.com/office/drawing/2014/main" id="{274B4268-7A3C-9EA0-86E4-3EBC767F8F71}"/>
                  </a:ext>
                </a:extLst>
              </p:cNvPr>
              <p:cNvSpPr txBox="1">
                <a:spLocks noRot="1" noChangeAspect="1" noMove="1" noResize="1" noEditPoints="1" noAdjustHandles="1" noChangeArrowheads="1" noChangeShapeType="1" noTextEdit="1"/>
              </p:cNvSpPr>
              <p:nvPr/>
            </p:nvSpPr>
            <p:spPr>
              <a:xfrm>
                <a:off x="6347100" y="6367643"/>
                <a:ext cx="2992469" cy="441812"/>
              </a:xfrm>
              <a:prstGeom prst="rect">
                <a:avLst/>
              </a:prstGeom>
              <a:blipFill>
                <a:blip r:embed="rId16"/>
                <a:stretch>
                  <a:fillRect l="-204" b="-6944"/>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4C59C016-F362-73DB-31ED-27A30433A86E}"/>
              </a:ext>
            </a:extLst>
          </p:cNvPr>
          <p:cNvSpPr txBox="1"/>
          <p:nvPr/>
        </p:nvSpPr>
        <p:spPr>
          <a:xfrm>
            <a:off x="12683110" y="9490687"/>
            <a:ext cx="1490090" cy="553998"/>
          </a:xfrm>
          <a:prstGeom prst="rect">
            <a:avLst/>
          </a:prstGeom>
          <a:noFill/>
        </p:spPr>
        <p:txBody>
          <a:bodyPr wrap="square" rtlCol="0">
            <a:spAutoFit/>
          </a:bodyPr>
          <a:lstStyle/>
          <a:p>
            <a:r>
              <a:rPr lang="en-US" sz="3000" dirty="0"/>
              <a:t>N = 25</a:t>
            </a:r>
          </a:p>
        </p:txBody>
      </p:sp>
      <p:sp>
        <p:nvSpPr>
          <p:cNvPr id="35" name="TextBox 34">
            <a:extLst>
              <a:ext uri="{FF2B5EF4-FFF2-40B4-BE49-F238E27FC236}">
                <a16:creationId xmlns:a16="http://schemas.microsoft.com/office/drawing/2014/main" id="{90857D36-4925-DCFC-5E78-A76B88D6BF0B}"/>
              </a:ext>
            </a:extLst>
          </p:cNvPr>
          <p:cNvSpPr txBox="1"/>
          <p:nvPr/>
        </p:nvSpPr>
        <p:spPr>
          <a:xfrm>
            <a:off x="14948392" y="6270493"/>
            <a:ext cx="2514600" cy="400110"/>
          </a:xfrm>
          <a:prstGeom prst="rect">
            <a:avLst/>
          </a:prstGeom>
          <a:noFill/>
        </p:spPr>
        <p:txBody>
          <a:bodyPr wrap="square" rtlCol="0">
            <a:spAutoFit/>
          </a:bodyPr>
          <a:lstStyle/>
          <a:p>
            <a:r>
              <a:rPr lang="en-US" sz="2000" b="1" dirty="0">
                <a:solidFill>
                  <a:schemeClr val="tx2"/>
                </a:solidFill>
              </a:rPr>
              <a:t>d : Euclidean distance</a:t>
            </a:r>
          </a:p>
        </p:txBody>
      </p:sp>
      <p:sp>
        <p:nvSpPr>
          <p:cNvPr id="7" name="Arrow: Right 6">
            <a:extLst>
              <a:ext uri="{FF2B5EF4-FFF2-40B4-BE49-F238E27FC236}">
                <a16:creationId xmlns:a16="http://schemas.microsoft.com/office/drawing/2014/main" id="{4BCDF45A-910E-D947-E62E-56637A8E5109}"/>
              </a:ext>
            </a:extLst>
          </p:cNvPr>
          <p:cNvSpPr/>
          <p:nvPr/>
        </p:nvSpPr>
        <p:spPr>
          <a:xfrm rot="3399867">
            <a:off x="9973552" y="5824881"/>
            <a:ext cx="604164" cy="39188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5D33CE0-1176-5282-F7DD-F723A7A3AA32}"/>
              </a:ext>
            </a:extLst>
          </p:cNvPr>
          <p:cNvSpPr txBox="1"/>
          <p:nvPr/>
        </p:nvSpPr>
        <p:spPr>
          <a:xfrm>
            <a:off x="8956525" y="5296003"/>
            <a:ext cx="1492184" cy="461665"/>
          </a:xfrm>
          <a:prstGeom prst="rect">
            <a:avLst/>
          </a:prstGeom>
          <a:noFill/>
        </p:spPr>
        <p:txBody>
          <a:bodyPr wrap="square" rtlCol="0">
            <a:spAutoFit/>
          </a:bodyPr>
          <a:lstStyle/>
          <a:p>
            <a:r>
              <a:rPr lang="en-US" sz="2400" b="1" dirty="0" err="1">
                <a:solidFill>
                  <a:srgbClr val="FF0000"/>
                </a:solidFill>
              </a:rPr>
              <a:t>softmax</a:t>
            </a:r>
            <a:endParaRPr lang="en-US" sz="2400" b="1" dirty="0">
              <a:solidFill>
                <a:srgbClr val="FF0000"/>
              </a:solidFill>
            </a:endParaRPr>
          </a:p>
        </p:txBody>
      </p:sp>
      <p:sp>
        <p:nvSpPr>
          <p:cNvPr id="28" name="Arrow: Left 27">
            <a:extLst>
              <a:ext uri="{FF2B5EF4-FFF2-40B4-BE49-F238E27FC236}">
                <a16:creationId xmlns:a16="http://schemas.microsoft.com/office/drawing/2014/main" id="{6C756439-D2CF-F033-BABE-ADA7C4F3264D}"/>
              </a:ext>
            </a:extLst>
          </p:cNvPr>
          <p:cNvSpPr/>
          <p:nvPr/>
        </p:nvSpPr>
        <p:spPr>
          <a:xfrm>
            <a:off x="5257800" y="4931149"/>
            <a:ext cx="457200" cy="288551"/>
          </a:xfrm>
          <a:prstGeom prst="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0B3DD31-FB69-0296-07AB-25BE900B2F64}"/>
                  </a:ext>
                </a:extLst>
              </p:cNvPr>
              <p:cNvSpPr txBox="1"/>
              <p:nvPr/>
            </p:nvSpPr>
            <p:spPr>
              <a:xfrm>
                <a:off x="5715000" y="4733286"/>
                <a:ext cx="447556" cy="553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000" i="1" smtClean="0">
                              <a:solidFill>
                                <a:schemeClr val="accent6"/>
                              </a:solidFill>
                              <a:latin typeface="Cambria Math" panose="02040503050406030204" pitchFamily="18" charset="0"/>
                            </a:rPr>
                          </m:ctrlPr>
                        </m:sSubPr>
                        <m:e>
                          <m:r>
                            <a:rPr lang="en-US" sz="3000" b="0" i="1" smtClean="0">
                              <a:solidFill>
                                <a:schemeClr val="accent6"/>
                              </a:solidFill>
                              <a:latin typeface="Cambria Math" panose="02040503050406030204" pitchFamily="18" charset="0"/>
                            </a:rPr>
                            <m:t>𝑧</m:t>
                          </m:r>
                        </m:e>
                        <m:sub>
                          <m:r>
                            <a:rPr lang="en-US" sz="3000" b="0" i="1" smtClean="0">
                              <a:solidFill>
                                <a:schemeClr val="accent6"/>
                              </a:solidFill>
                              <a:latin typeface="Cambria Math" panose="02040503050406030204" pitchFamily="18" charset="0"/>
                            </a:rPr>
                            <m:t>𝑖</m:t>
                          </m:r>
                        </m:sub>
                      </m:sSub>
                    </m:oMath>
                  </m:oMathPara>
                </a14:m>
                <a:endParaRPr lang="en-US" sz="3000" dirty="0"/>
              </a:p>
            </p:txBody>
          </p:sp>
        </mc:Choice>
        <mc:Fallback xmlns="">
          <p:sp>
            <p:nvSpPr>
              <p:cNvPr id="29" name="TextBox 28">
                <a:extLst>
                  <a:ext uri="{FF2B5EF4-FFF2-40B4-BE49-F238E27FC236}">
                    <a16:creationId xmlns:a16="http://schemas.microsoft.com/office/drawing/2014/main" id="{30B3DD31-FB69-0296-07AB-25BE900B2F64}"/>
                  </a:ext>
                </a:extLst>
              </p:cNvPr>
              <p:cNvSpPr txBox="1">
                <a:spLocks noRot="1" noChangeAspect="1" noMove="1" noResize="1" noEditPoints="1" noAdjustHandles="1" noChangeArrowheads="1" noChangeShapeType="1" noTextEdit="1"/>
              </p:cNvSpPr>
              <p:nvPr/>
            </p:nvSpPr>
            <p:spPr>
              <a:xfrm>
                <a:off x="5715000" y="4733286"/>
                <a:ext cx="447556" cy="553998"/>
              </a:xfrm>
              <a:prstGeom prst="rect">
                <a:avLst/>
              </a:prstGeom>
              <a:blipFill>
                <a:blip r:embed="rId17"/>
                <a:stretch>
                  <a:fillRect/>
                </a:stretch>
              </a:blipFill>
            </p:spPr>
            <p:txBody>
              <a:bodyPr/>
              <a:lstStyle/>
              <a:p>
                <a:r>
                  <a:rPr lang="en-US">
                    <a:noFill/>
                  </a:rPr>
                  <a:t> </a:t>
                </a:r>
              </a:p>
            </p:txBody>
          </p:sp>
        </mc:Fallback>
      </mc:AlternateContent>
      <p:sp>
        <p:nvSpPr>
          <p:cNvPr id="30" name="Rectangle: Rounded Corners 29">
            <a:extLst>
              <a:ext uri="{FF2B5EF4-FFF2-40B4-BE49-F238E27FC236}">
                <a16:creationId xmlns:a16="http://schemas.microsoft.com/office/drawing/2014/main" id="{B40E3BE4-C55C-F93B-83C3-BA35123EDFCD}"/>
              </a:ext>
            </a:extLst>
          </p:cNvPr>
          <p:cNvSpPr/>
          <p:nvPr/>
        </p:nvSpPr>
        <p:spPr>
          <a:xfrm>
            <a:off x="4520738" y="4799712"/>
            <a:ext cx="660862" cy="479939"/>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scene3d>
              <a:camera prst="orthographicFront"/>
              <a:lightRig rig="soft" dir="t">
                <a:rot lat="0" lon="0" rev="15600000"/>
              </a:lightRig>
            </a:scene3d>
            <a:sp3d extrusionH="57150" prstMaterial="softEdge">
              <a:bevelT w="25400" h="38100"/>
            </a:sp3d>
          </a:bodyPr>
          <a:lstStyle/>
          <a:p>
            <a:pPr algn="ctr"/>
            <a:endParaRPr lang="en-US" b="1">
              <a:ln/>
            </a:endParaRPr>
          </a:p>
        </p:txBody>
      </p:sp>
      <p:sp>
        <p:nvSpPr>
          <p:cNvPr id="38" name="Slide Number Placeholder 15">
            <a:extLst>
              <a:ext uri="{FF2B5EF4-FFF2-40B4-BE49-F238E27FC236}">
                <a16:creationId xmlns:a16="http://schemas.microsoft.com/office/drawing/2014/main" id="{BE50CDDF-94CB-AC05-D19B-F43D64D5C877}"/>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12</a:t>
            </a:fld>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500"/>
                                        <p:tgtEl>
                                          <p:spTgt spid="2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500"/>
                                        <p:tgtEl>
                                          <p:spTgt spid="3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500"/>
                                        <p:tgtEl>
                                          <p:spTgt spid="1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fade">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fade">
                                      <p:cBhvr>
                                        <p:cTn id="111" dur="500"/>
                                        <p:tgtEl>
                                          <p:spTgt spid="2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fade">
                                      <p:cBhvr>
                                        <p:cTn id="114" dur="500"/>
                                        <p:tgtEl>
                                          <p:spTgt spid="7"/>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fade">
                                      <p:cBhvr>
                                        <p:cTn id="1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18" grpId="0" animBg="1"/>
      <p:bldP spid="19" grpId="0" animBg="1"/>
      <p:bldP spid="20" grpId="0" animBg="1"/>
      <p:bldP spid="8" grpId="0"/>
      <p:bldP spid="9" grpId="0" animBg="1"/>
      <p:bldP spid="10" grpId="0"/>
      <p:bldP spid="12" grpId="0"/>
      <p:bldP spid="14" grpId="0" animBg="1"/>
      <p:bldP spid="16" grpId="0" animBg="1"/>
      <p:bldP spid="21" grpId="0" animBg="1"/>
      <p:bldP spid="22" grpId="0" animBg="1"/>
      <p:bldP spid="23" grpId="0" animBg="1"/>
      <p:bldP spid="24" grpId="0" animBg="1"/>
      <p:bldP spid="25" grpId="0" animBg="1"/>
      <p:bldP spid="26" grpId="0" animBg="1"/>
      <p:bldP spid="32" grpId="0"/>
      <p:bldP spid="33" grpId="0"/>
      <p:bldP spid="34" grpId="0"/>
      <p:bldP spid="35" grpId="0"/>
      <p:bldP spid="7" grpId="0" animBg="1"/>
      <p:bldP spid="27" grpId="0"/>
      <p:bldP spid="28" grpId="0" animBg="1"/>
      <p:bldP spid="29" grpId="0"/>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8" name="Freeform 2">
            <a:extLst>
              <a:ext uri="{FF2B5EF4-FFF2-40B4-BE49-F238E27FC236}">
                <a16:creationId xmlns:a16="http://schemas.microsoft.com/office/drawing/2014/main" id="{F6BADA70-D72E-D49C-38E1-28A164FA25FC}"/>
              </a:ext>
            </a:extLst>
          </p:cNvPr>
          <p:cNvSpPr/>
          <p:nvPr/>
        </p:nvSpPr>
        <p:spPr>
          <a:xfrm>
            <a:off x="4910745" y="3018466"/>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3">
            <a:extLst>
              <a:ext uri="{FF2B5EF4-FFF2-40B4-BE49-F238E27FC236}">
                <a16:creationId xmlns:a16="http://schemas.microsoft.com/office/drawing/2014/main" id="{D3AF7A8D-1873-DFAE-F5F9-9CABF4317583}"/>
              </a:ext>
            </a:extLst>
          </p:cNvPr>
          <p:cNvSpPr/>
          <p:nvPr/>
        </p:nvSpPr>
        <p:spPr>
          <a:xfrm>
            <a:off x="5118158" y="3171569"/>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4">
            <a:extLst>
              <a:ext uri="{FF2B5EF4-FFF2-40B4-BE49-F238E27FC236}">
                <a16:creationId xmlns:a16="http://schemas.microsoft.com/office/drawing/2014/main" id="{B3CE9B8B-FDC8-DDAE-99BE-96FB62861FBF}"/>
              </a:ext>
            </a:extLst>
          </p:cNvPr>
          <p:cNvSpPr/>
          <p:nvPr/>
        </p:nvSpPr>
        <p:spPr>
          <a:xfrm>
            <a:off x="5334000" y="3314700"/>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5">
            <a:extLst>
              <a:ext uri="{FF2B5EF4-FFF2-40B4-BE49-F238E27FC236}">
                <a16:creationId xmlns:a16="http://schemas.microsoft.com/office/drawing/2014/main" id="{07DE2CF9-A981-5585-775C-3CA48D41BE6A}"/>
              </a:ext>
            </a:extLst>
          </p:cNvPr>
          <p:cNvSpPr txBox="1"/>
          <p:nvPr/>
        </p:nvSpPr>
        <p:spPr>
          <a:xfrm>
            <a:off x="2362200" y="5301053"/>
            <a:ext cx="13563600" cy="904094"/>
          </a:xfrm>
          <a:prstGeom prst="rect">
            <a:avLst/>
          </a:prstGeom>
        </p:spPr>
        <p:txBody>
          <a:bodyPr wrap="square" lIns="0" tIns="0" rIns="0" bIns="0" rtlCol="0" anchor="t">
            <a:spAutoFit/>
          </a:bodyPr>
          <a:lstStyle/>
          <a:p>
            <a:pPr algn="ctr">
              <a:lnSpc>
                <a:spcPts val="6159"/>
              </a:lnSpc>
              <a:spcBef>
                <a:spcPts val="1200"/>
              </a:spcBef>
            </a:pPr>
            <a:r>
              <a:rPr lang="en-US" sz="8000" dirty="0" err="1">
                <a:solidFill>
                  <a:srgbClr val="BEE5E6"/>
                </a:solidFill>
                <a:latin typeface="Josefin Sans Regular"/>
              </a:rPr>
              <a:t>Nhận</a:t>
            </a:r>
            <a:r>
              <a:rPr lang="en-US" sz="8000" dirty="0">
                <a:solidFill>
                  <a:srgbClr val="BEE5E6"/>
                </a:solidFill>
                <a:latin typeface="Josefin Sans Regular"/>
              </a:rPr>
              <a:t> </a:t>
            </a:r>
            <a:r>
              <a:rPr lang="en-US" sz="8000" dirty="0" err="1">
                <a:solidFill>
                  <a:srgbClr val="BEE5E6"/>
                </a:solidFill>
                <a:latin typeface="Josefin Sans Regular"/>
              </a:rPr>
              <a:t>dạng</a:t>
            </a:r>
            <a:r>
              <a:rPr lang="en-US" sz="8000" dirty="0">
                <a:solidFill>
                  <a:srgbClr val="BEE5E6"/>
                </a:solidFill>
                <a:latin typeface="Josefin Sans Regular"/>
              </a:rPr>
              <a:t> </a:t>
            </a:r>
            <a:r>
              <a:rPr lang="en-US" sz="8000" dirty="0" err="1">
                <a:solidFill>
                  <a:srgbClr val="BEE5E6"/>
                </a:solidFill>
                <a:latin typeface="Josefin Sans Regular"/>
              </a:rPr>
              <a:t>ký</a:t>
            </a:r>
            <a:r>
              <a:rPr lang="en-US" sz="8000" dirty="0">
                <a:solidFill>
                  <a:srgbClr val="BEE5E6"/>
                </a:solidFill>
                <a:latin typeface="Josefin Sans Regular"/>
              </a:rPr>
              <a:t> </a:t>
            </a:r>
            <a:r>
              <a:rPr lang="en-US" sz="8000" dirty="0" err="1">
                <a:solidFill>
                  <a:srgbClr val="BEE5E6"/>
                </a:solidFill>
                <a:latin typeface="Josefin Sans Regular"/>
              </a:rPr>
              <a:t>tự</a:t>
            </a:r>
            <a:r>
              <a:rPr lang="en-US" sz="8000" dirty="0">
                <a:solidFill>
                  <a:srgbClr val="BEE5E6"/>
                </a:solidFill>
                <a:latin typeface="Josefin Sans Regular"/>
              </a:rPr>
              <a:t> </a:t>
            </a:r>
            <a:r>
              <a:rPr lang="en-US" sz="8000" dirty="0" err="1">
                <a:solidFill>
                  <a:srgbClr val="BEE5E6"/>
                </a:solidFill>
                <a:latin typeface="Josefin Sans Regular"/>
              </a:rPr>
              <a:t>viết</a:t>
            </a:r>
            <a:r>
              <a:rPr lang="en-US" sz="8000" dirty="0">
                <a:solidFill>
                  <a:srgbClr val="BEE5E6"/>
                </a:solidFill>
                <a:latin typeface="Josefin Sans Regular"/>
              </a:rPr>
              <a:t> </a:t>
            </a:r>
            <a:r>
              <a:rPr lang="en-US" sz="8000" dirty="0" err="1">
                <a:solidFill>
                  <a:srgbClr val="BEE5E6"/>
                </a:solidFill>
                <a:latin typeface="Josefin Sans Regular"/>
              </a:rPr>
              <a:t>tay</a:t>
            </a:r>
            <a:r>
              <a:rPr lang="en-US" sz="8000" dirty="0">
                <a:solidFill>
                  <a:srgbClr val="BEE5E6"/>
                </a:solidFill>
                <a:latin typeface="Josefin Sans Regular"/>
              </a:rPr>
              <a:t>.</a:t>
            </a:r>
          </a:p>
        </p:txBody>
      </p:sp>
      <p:sp>
        <p:nvSpPr>
          <p:cNvPr id="14" name="TextBox 13">
            <a:extLst>
              <a:ext uri="{FF2B5EF4-FFF2-40B4-BE49-F238E27FC236}">
                <a16:creationId xmlns:a16="http://schemas.microsoft.com/office/drawing/2014/main" id="{D162CE50-0ADF-0BD0-0CF8-038ED15FB372}"/>
              </a:ext>
            </a:extLst>
          </p:cNvPr>
          <p:cNvSpPr txBox="1"/>
          <p:nvPr/>
        </p:nvSpPr>
        <p:spPr>
          <a:xfrm>
            <a:off x="4572000" y="3314700"/>
            <a:ext cx="9144000" cy="996427"/>
          </a:xfrm>
          <a:prstGeom prst="rect">
            <a:avLst/>
          </a:prstGeom>
          <a:noFill/>
        </p:spPr>
        <p:txBody>
          <a:bodyPr wrap="square">
            <a:spAutoFit/>
          </a:bodyPr>
          <a:lstStyle/>
          <a:p>
            <a:pPr algn="ctr">
              <a:lnSpc>
                <a:spcPts val="6159"/>
              </a:lnSpc>
              <a:spcBef>
                <a:spcPct val="0"/>
              </a:spcBef>
            </a:pPr>
            <a:r>
              <a:rPr lang="en-US" sz="8000" dirty="0" err="1">
                <a:solidFill>
                  <a:srgbClr val="BEE5E6"/>
                </a:solidFill>
                <a:latin typeface="Josefin Sans Regular"/>
              </a:rPr>
              <a:t>Ứng</a:t>
            </a:r>
            <a:r>
              <a:rPr lang="en-US" sz="8000" dirty="0">
                <a:solidFill>
                  <a:srgbClr val="BEE5E6"/>
                </a:solidFill>
                <a:latin typeface="Josefin Sans Regular"/>
              </a:rPr>
              <a:t> </a:t>
            </a:r>
            <a:r>
              <a:rPr lang="en-US" sz="8000" dirty="0" err="1">
                <a:solidFill>
                  <a:srgbClr val="BEE5E6"/>
                </a:solidFill>
                <a:latin typeface="Josefin Sans Regular"/>
              </a:rPr>
              <a:t>Dụng</a:t>
            </a:r>
            <a:r>
              <a:rPr lang="en-US" sz="8000" dirty="0">
                <a:solidFill>
                  <a:srgbClr val="BEE5E6"/>
                </a:solidFill>
                <a:latin typeface="Josefin Sans Regular"/>
              </a:rPr>
              <a:t>:  </a:t>
            </a:r>
          </a:p>
        </p:txBody>
      </p:sp>
      <p:sp>
        <p:nvSpPr>
          <p:cNvPr id="16" name="TextBox 15">
            <a:extLst>
              <a:ext uri="{FF2B5EF4-FFF2-40B4-BE49-F238E27FC236}">
                <a16:creationId xmlns:a16="http://schemas.microsoft.com/office/drawing/2014/main" id="{B9C6B998-9C8F-F8FF-D21B-A0D28B9F9F3E}"/>
              </a:ext>
            </a:extLst>
          </p:cNvPr>
          <p:cNvSpPr txBox="1"/>
          <p:nvPr/>
        </p:nvSpPr>
        <p:spPr>
          <a:xfrm>
            <a:off x="17602200" y="9791700"/>
            <a:ext cx="838200" cy="369332"/>
          </a:xfrm>
          <a:prstGeom prst="rect">
            <a:avLst/>
          </a:prstGeom>
          <a:noFill/>
        </p:spPr>
        <p:txBody>
          <a:bodyPr wrap="square">
            <a:spAutoFit/>
          </a:body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13</a:t>
            </a:fld>
            <a:endParaRPr lang="en-US" dirty="0"/>
          </a:p>
        </p:txBody>
      </p:sp>
    </p:spTree>
    <p:extLst>
      <p:ext uri="{BB962C8B-B14F-4D97-AF65-F5344CB8AC3E}">
        <p14:creationId xmlns:p14="http://schemas.microsoft.com/office/powerpoint/2010/main" val="83605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rot="-132515">
            <a:off x="623407" y="303504"/>
            <a:ext cx="782545" cy="75471"/>
          </a:xfrm>
          <a:prstGeom prst="rect">
            <a:avLst/>
          </a:prstGeom>
        </p:spPr>
        <p:txBody>
          <a:bodyPr lIns="0" tIns="0" rIns="0" bIns="0" rtlCol="0" anchor="t">
            <a:spAutoFit/>
          </a:bodyPr>
          <a:lstStyle/>
          <a:p>
            <a:pPr marL="0" lvl="0" indent="0" algn="l">
              <a:lnSpc>
                <a:spcPts val="615"/>
              </a:lnSpc>
              <a:spcBef>
                <a:spcPct val="0"/>
              </a:spcBef>
            </a:pPr>
            <a:r>
              <a:rPr lang="en-US" sz="512">
                <a:solidFill>
                  <a:srgbClr val="373737"/>
                </a:solidFill>
                <a:latin typeface="Faustina Regular"/>
              </a:rPr>
              <a:t>New York 4,496 KILOMET</a:t>
            </a:r>
          </a:p>
        </p:txBody>
      </p:sp>
      <p:grpSp>
        <p:nvGrpSpPr>
          <p:cNvPr id="3" name="Group 3"/>
          <p:cNvGrpSpPr/>
          <p:nvPr/>
        </p:nvGrpSpPr>
        <p:grpSpPr>
          <a:xfrm>
            <a:off x="0" y="0"/>
            <a:ext cx="14134361" cy="10287000"/>
            <a:chOff x="0" y="0"/>
            <a:chExt cx="5156253" cy="3752725"/>
          </a:xfrm>
        </p:grpSpPr>
        <p:sp>
          <p:nvSpPr>
            <p:cNvPr id="4" name="Freeform 4"/>
            <p:cNvSpPr/>
            <p:nvPr/>
          </p:nvSpPr>
          <p:spPr>
            <a:xfrm>
              <a:off x="0" y="0"/>
              <a:ext cx="5156253" cy="3752726"/>
            </a:xfrm>
            <a:custGeom>
              <a:avLst/>
              <a:gdLst/>
              <a:ahLst/>
              <a:cxnLst/>
              <a:rect l="l" t="t" r="r" b="b"/>
              <a:pathLst>
                <a:path w="5156253" h="3752726">
                  <a:moveTo>
                    <a:pt x="0" y="0"/>
                  </a:moveTo>
                  <a:lnTo>
                    <a:pt x="5156253" y="0"/>
                  </a:lnTo>
                  <a:lnTo>
                    <a:pt x="5156253" y="3752726"/>
                  </a:lnTo>
                  <a:lnTo>
                    <a:pt x="0" y="3752726"/>
                  </a:lnTo>
                  <a:close/>
                </a:path>
              </a:pathLst>
            </a:custGeom>
            <a:solidFill>
              <a:srgbClr val="3FB4B8"/>
            </a:solidFill>
          </p:spPr>
        </p:sp>
      </p:grpSp>
      <p:grpSp>
        <p:nvGrpSpPr>
          <p:cNvPr id="5" name="Group 5"/>
          <p:cNvGrpSpPr>
            <a:grpSpLocks noChangeAspect="1"/>
          </p:cNvGrpSpPr>
          <p:nvPr/>
        </p:nvGrpSpPr>
        <p:grpSpPr>
          <a:xfrm>
            <a:off x="13811146" y="1837854"/>
            <a:ext cx="646430" cy="646430"/>
            <a:chOff x="0" y="0"/>
            <a:chExt cx="1708150" cy="1708150"/>
          </a:xfrm>
        </p:grpSpPr>
        <p:sp>
          <p:nvSpPr>
            <p:cNvPr id="6" name="Freeform 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nvGrpSpPr>
          <p:cNvPr id="7" name="Group 7"/>
          <p:cNvGrpSpPr>
            <a:grpSpLocks noChangeAspect="1"/>
          </p:cNvGrpSpPr>
          <p:nvPr/>
        </p:nvGrpSpPr>
        <p:grpSpPr>
          <a:xfrm>
            <a:off x="13811146" y="4847754"/>
            <a:ext cx="646430" cy="646430"/>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nvGrpSpPr>
          <p:cNvPr id="9" name="Group 9"/>
          <p:cNvGrpSpPr>
            <a:grpSpLocks noChangeAspect="1"/>
          </p:cNvGrpSpPr>
          <p:nvPr/>
        </p:nvGrpSpPr>
        <p:grpSpPr>
          <a:xfrm>
            <a:off x="13811146" y="7857654"/>
            <a:ext cx="646430" cy="646430"/>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id="11" name="Freeform 11"/>
          <p:cNvSpPr/>
          <p:nvPr/>
        </p:nvSpPr>
        <p:spPr>
          <a:xfrm>
            <a:off x="787400" y="7786655"/>
            <a:ext cx="1955515" cy="1955515"/>
          </a:xfrm>
          <a:custGeom>
            <a:avLst/>
            <a:gdLst/>
            <a:ahLst/>
            <a:cxnLst/>
            <a:rect l="l" t="t" r="r" b="b"/>
            <a:pathLst>
              <a:path w="1955515" h="1955515">
                <a:moveTo>
                  <a:pt x="0" y="0"/>
                </a:moveTo>
                <a:lnTo>
                  <a:pt x="1955515" y="0"/>
                </a:lnTo>
                <a:lnTo>
                  <a:pt x="1955515" y="1955515"/>
                </a:lnTo>
                <a:lnTo>
                  <a:pt x="0" y="19555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2060326" y="186178"/>
            <a:ext cx="1441106" cy="1412284"/>
          </a:xfrm>
          <a:custGeom>
            <a:avLst/>
            <a:gdLst/>
            <a:ahLst/>
            <a:cxnLst/>
            <a:rect l="l" t="t" r="r" b="b"/>
            <a:pathLst>
              <a:path w="1441106" h="1412284">
                <a:moveTo>
                  <a:pt x="0" y="0"/>
                </a:moveTo>
                <a:lnTo>
                  <a:pt x="1441106" y="0"/>
                </a:lnTo>
                <a:lnTo>
                  <a:pt x="1441106" y="1412284"/>
                </a:lnTo>
                <a:lnTo>
                  <a:pt x="0" y="14122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13478" y="299769"/>
            <a:ext cx="2073186" cy="2597386"/>
          </a:xfrm>
          <a:custGeom>
            <a:avLst/>
            <a:gdLst/>
            <a:ahLst/>
            <a:cxnLst/>
            <a:rect l="l" t="t" r="r" b="b"/>
            <a:pathLst>
              <a:path w="2073186" h="2597386">
                <a:moveTo>
                  <a:pt x="0" y="0"/>
                </a:moveTo>
                <a:lnTo>
                  <a:pt x="2073187" y="0"/>
                </a:lnTo>
                <a:lnTo>
                  <a:pt x="2073187" y="2597386"/>
                </a:lnTo>
                <a:lnTo>
                  <a:pt x="0" y="25973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9371614" y="6446684"/>
            <a:ext cx="4129818" cy="4114800"/>
          </a:xfrm>
          <a:custGeom>
            <a:avLst/>
            <a:gdLst/>
            <a:ahLst/>
            <a:cxnLst/>
            <a:rect l="l" t="t" r="r" b="b"/>
            <a:pathLst>
              <a:path w="4129818" h="4114800">
                <a:moveTo>
                  <a:pt x="0" y="0"/>
                </a:moveTo>
                <a:lnTo>
                  <a:pt x="4129818" y="0"/>
                </a:lnTo>
                <a:lnTo>
                  <a:pt x="412981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98069">
            <a:off x="15063039" y="168547"/>
            <a:ext cx="2073186" cy="2597386"/>
          </a:xfrm>
          <a:custGeom>
            <a:avLst/>
            <a:gdLst/>
            <a:ahLst/>
            <a:cxnLst/>
            <a:rect l="l" t="t" r="r" b="b"/>
            <a:pathLst>
              <a:path w="2073186" h="2597386">
                <a:moveTo>
                  <a:pt x="0" y="0"/>
                </a:moveTo>
                <a:lnTo>
                  <a:pt x="2073187" y="0"/>
                </a:lnTo>
                <a:lnTo>
                  <a:pt x="2073187" y="2597386"/>
                </a:lnTo>
                <a:lnTo>
                  <a:pt x="0" y="25973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6099633" y="8196175"/>
            <a:ext cx="1159667" cy="1136474"/>
          </a:xfrm>
          <a:custGeom>
            <a:avLst/>
            <a:gdLst/>
            <a:ahLst/>
            <a:cxnLst/>
            <a:rect l="l" t="t" r="r" b="b"/>
            <a:pathLst>
              <a:path w="1159667" h="1136474">
                <a:moveTo>
                  <a:pt x="0" y="0"/>
                </a:moveTo>
                <a:lnTo>
                  <a:pt x="1159667" y="0"/>
                </a:lnTo>
                <a:lnTo>
                  <a:pt x="1159667" y="1136474"/>
                </a:lnTo>
                <a:lnTo>
                  <a:pt x="0" y="11364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1130339">
            <a:off x="15369235" y="5806085"/>
            <a:ext cx="2315209" cy="2310999"/>
          </a:xfrm>
          <a:custGeom>
            <a:avLst/>
            <a:gdLst/>
            <a:ahLst/>
            <a:cxnLst/>
            <a:rect l="l" t="t" r="r" b="b"/>
            <a:pathLst>
              <a:path w="2315209" h="2310999">
                <a:moveTo>
                  <a:pt x="0" y="0"/>
                </a:moveTo>
                <a:lnTo>
                  <a:pt x="2315209" y="0"/>
                </a:lnTo>
                <a:lnTo>
                  <a:pt x="2315209" y="2311000"/>
                </a:lnTo>
                <a:lnTo>
                  <a:pt x="0" y="2311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8" name="Freeform 18"/>
          <p:cNvSpPr/>
          <p:nvPr/>
        </p:nvSpPr>
        <p:spPr>
          <a:xfrm>
            <a:off x="2742915" y="1542135"/>
            <a:ext cx="9697534" cy="6315519"/>
          </a:xfrm>
          <a:custGeom>
            <a:avLst/>
            <a:gdLst/>
            <a:ahLst/>
            <a:cxnLst/>
            <a:rect l="l" t="t" r="r" b="b"/>
            <a:pathLst>
              <a:path w="9697534" h="6315519">
                <a:moveTo>
                  <a:pt x="0" y="0"/>
                </a:moveTo>
                <a:lnTo>
                  <a:pt x="9697534" y="0"/>
                </a:lnTo>
                <a:lnTo>
                  <a:pt x="9697534" y="6315519"/>
                </a:lnTo>
                <a:lnTo>
                  <a:pt x="0" y="631551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9"/>
          <p:cNvSpPr txBox="1"/>
          <p:nvPr/>
        </p:nvSpPr>
        <p:spPr>
          <a:xfrm>
            <a:off x="4101458" y="2475775"/>
            <a:ext cx="6980449" cy="4610165"/>
          </a:xfrm>
          <a:prstGeom prst="rect">
            <a:avLst/>
          </a:prstGeom>
        </p:spPr>
        <p:txBody>
          <a:bodyPr lIns="0" tIns="0" rIns="0" bIns="0" rtlCol="0" anchor="t">
            <a:spAutoFit/>
          </a:bodyPr>
          <a:lstStyle/>
          <a:p>
            <a:pPr algn="ctr">
              <a:lnSpc>
                <a:spcPts val="17125"/>
              </a:lnSpc>
            </a:pPr>
            <a:r>
              <a:rPr lang="en-US" sz="17125">
                <a:solidFill>
                  <a:srgbClr val="291B25"/>
                </a:solidFill>
                <a:latin typeface="Childos Arabic SemiBold"/>
              </a:rPr>
              <a:t>Thank</a:t>
            </a:r>
          </a:p>
          <a:p>
            <a:pPr algn="ctr">
              <a:lnSpc>
                <a:spcPts val="17125"/>
              </a:lnSpc>
            </a:pPr>
            <a:r>
              <a:rPr lang="en-US" sz="17125">
                <a:solidFill>
                  <a:srgbClr val="291B25"/>
                </a:solidFill>
                <a:latin typeface="Childos Arabic SemiBold"/>
              </a:rPr>
              <a:t>You!</a:t>
            </a:r>
          </a:p>
        </p:txBody>
      </p:sp>
      <p:sp>
        <p:nvSpPr>
          <p:cNvPr id="23" name="Slide Number Placeholder 15">
            <a:extLst>
              <a:ext uri="{FF2B5EF4-FFF2-40B4-BE49-F238E27FC236}">
                <a16:creationId xmlns:a16="http://schemas.microsoft.com/office/drawing/2014/main" id="{67B975B1-651C-680C-008B-BC6EAB375D4F}"/>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14</a:t>
            </a:fld>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4101169" y="1614713"/>
            <a:ext cx="4585631" cy="973343"/>
          </a:xfrm>
          <a:prstGeom prst="rect">
            <a:avLst/>
          </a:prstGeom>
        </p:spPr>
        <p:txBody>
          <a:bodyPr wrap="square" lIns="0" tIns="0" rIns="0" bIns="0" rtlCol="0" anchor="t">
            <a:spAutoFit/>
          </a:bodyPr>
          <a:lstStyle/>
          <a:p>
            <a:pPr>
              <a:lnSpc>
                <a:spcPts val="7559"/>
              </a:lnSpc>
            </a:pPr>
            <a:r>
              <a:rPr lang="en-US" sz="6299" dirty="0">
                <a:solidFill>
                  <a:srgbClr val="F7B4A7"/>
                </a:solidFill>
                <a:latin typeface="Josefin Sans Bold" pitchFamily="2" charset="0"/>
              </a:rPr>
              <a:t>NỘI DUNG</a:t>
            </a:r>
          </a:p>
        </p:txBody>
      </p:sp>
      <p:sp>
        <p:nvSpPr>
          <p:cNvPr id="3" name="Freeform 3"/>
          <p:cNvSpPr/>
          <p:nvPr/>
        </p:nvSpPr>
        <p:spPr>
          <a:xfrm>
            <a:off x="591671" y="448588"/>
            <a:ext cx="1910438" cy="2525819"/>
          </a:xfrm>
          <a:custGeom>
            <a:avLst/>
            <a:gdLst/>
            <a:ahLst/>
            <a:cxnLst/>
            <a:rect l="l" t="t" r="r" b="b"/>
            <a:pathLst>
              <a:path w="1910438" h="2525819">
                <a:moveTo>
                  <a:pt x="0" y="0"/>
                </a:moveTo>
                <a:lnTo>
                  <a:pt x="1910438" y="0"/>
                </a:lnTo>
                <a:lnTo>
                  <a:pt x="1910438" y="2525819"/>
                </a:lnTo>
                <a:lnTo>
                  <a:pt x="0" y="25258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119861" y="838476"/>
            <a:ext cx="1910438" cy="2525819"/>
          </a:xfrm>
          <a:custGeom>
            <a:avLst/>
            <a:gdLst/>
            <a:ahLst/>
            <a:cxnLst/>
            <a:rect l="l" t="t" r="r" b="b"/>
            <a:pathLst>
              <a:path w="1910438" h="2525819">
                <a:moveTo>
                  <a:pt x="0" y="0"/>
                </a:moveTo>
                <a:lnTo>
                  <a:pt x="1910438" y="0"/>
                </a:lnTo>
                <a:lnTo>
                  <a:pt x="1910438" y="2525819"/>
                </a:lnTo>
                <a:lnTo>
                  <a:pt x="0" y="25258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69518" y="1202968"/>
            <a:ext cx="1910438" cy="2525819"/>
          </a:xfrm>
          <a:custGeom>
            <a:avLst/>
            <a:gdLst/>
            <a:ahLst/>
            <a:cxnLst/>
            <a:rect l="l" t="t" r="r" b="b"/>
            <a:pathLst>
              <a:path w="1910438" h="2525819">
                <a:moveTo>
                  <a:pt x="0" y="0"/>
                </a:moveTo>
                <a:lnTo>
                  <a:pt x="1910438" y="0"/>
                </a:lnTo>
                <a:lnTo>
                  <a:pt x="1910438" y="2525820"/>
                </a:lnTo>
                <a:lnTo>
                  <a:pt x="0" y="25258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586637" y="3543300"/>
            <a:ext cx="15353647" cy="4711611"/>
          </a:xfrm>
          <a:prstGeom prst="rect">
            <a:avLst/>
          </a:prstGeom>
        </p:spPr>
        <p:txBody>
          <a:bodyPr wrap="square" lIns="0" tIns="0" rIns="0" bIns="0" rtlCol="0" anchor="t">
            <a:spAutoFit/>
          </a:bodyPr>
          <a:lstStyle/>
          <a:p>
            <a:pPr marL="1144747" lvl="1" indent="-572373">
              <a:lnSpc>
                <a:spcPts val="7423"/>
              </a:lnSpc>
              <a:buFont typeface="Arial"/>
              <a:buChar char="•"/>
            </a:pPr>
            <a:r>
              <a:rPr lang="en-US" sz="5302" dirty="0">
                <a:solidFill>
                  <a:srgbClr val="BEE5E6"/>
                </a:solidFill>
                <a:latin typeface="Josefin Sans Regular"/>
              </a:rPr>
              <a:t>KHÁI NIỆM FSL</a:t>
            </a:r>
          </a:p>
          <a:p>
            <a:pPr marL="1144747" lvl="1" indent="-572373">
              <a:lnSpc>
                <a:spcPts val="7423"/>
              </a:lnSpc>
              <a:buFont typeface="Arial"/>
              <a:buChar char="•"/>
            </a:pPr>
            <a:r>
              <a:rPr lang="en-US" sz="5302" dirty="0">
                <a:solidFill>
                  <a:srgbClr val="BEE5E6"/>
                </a:solidFill>
                <a:latin typeface="Josefin Sans Regular"/>
              </a:rPr>
              <a:t>TÌNH HÌNH PHÁT TRIỂN</a:t>
            </a:r>
          </a:p>
          <a:p>
            <a:pPr marL="1144747" lvl="1" indent="-572373">
              <a:lnSpc>
                <a:spcPts val="7423"/>
              </a:lnSpc>
              <a:buFont typeface="Arial"/>
              <a:buChar char="•"/>
            </a:pPr>
            <a:r>
              <a:rPr lang="en-US" sz="5302" dirty="0">
                <a:solidFill>
                  <a:srgbClr val="BEE5E6"/>
                </a:solidFill>
                <a:latin typeface="Josefin Sans Regular"/>
              </a:rPr>
              <a:t>PHÂN LOẠI</a:t>
            </a:r>
          </a:p>
          <a:p>
            <a:pPr marL="1144747" lvl="1" indent="-572373">
              <a:lnSpc>
                <a:spcPts val="7423"/>
              </a:lnSpc>
              <a:buFont typeface="Arial"/>
              <a:buChar char="•"/>
            </a:pPr>
            <a:r>
              <a:rPr lang="en-US" sz="5302" dirty="0">
                <a:solidFill>
                  <a:srgbClr val="BEE5E6"/>
                </a:solidFill>
                <a:latin typeface="Josefin Sans Regular"/>
              </a:rPr>
              <a:t>THUẬT TOÁN PROTOTYPICAL NETWORKS</a:t>
            </a:r>
          </a:p>
          <a:p>
            <a:pPr marL="1144747" lvl="1" indent="-572373">
              <a:lnSpc>
                <a:spcPts val="7423"/>
              </a:lnSpc>
              <a:buFont typeface="Arial"/>
              <a:buChar char="•"/>
            </a:pPr>
            <a:r>
              <a:rPr lang="en-US" sz="5302" dirty="0">
                <a:solidFill>
                  <a:srgbClr val="BEE5E6"/>
                </a:solidFill>
                <a:latin typeface="Josefin Sans Regular"/>
              </a:rPr>
              <a:t>ỨNG DỤNG WEB</a:t>
            </a:r>
          </a:p>
        </p:txBody>
      </p:sp>
      <p:sp>
        <p:nvSpPr>
          <p:cNvPr id="10" name="Slide Number Placeholder 15">
            <a:extLst>
              <a:ext uri="{FF2B5EF4-FFF2-40B4-BE49-F238E27FC236}">
                <a16:creationId xmlns:a16="http://schemas.microsoft.com/office/drawing/2014/main" id="{A9FA4EE9-BECF-E5A2-658D-F320E51F6295}"/>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2</a:t>
            </a:fld>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6834454" y="638036"/>
            <a:ext cx="4619091" cy="774065"/>
          </a:xfrm>
          <a:prstGeom prst="rect">
            <a:avLst/>
          </a:prstGeom>
        </p:spPr>
        <p:txBody>
          <a:bodyPr wrap="square" lIns="0" tIns="0" rIns="0" bIns="0" rtlCol="0" anchor="t">
            <a:spAutoFit/>
          </a:bodyPr>
          <a:lstStyle/>
          <a:p>
            <a:pPr>
              <a:lnSpc>
                <a:spcPts val="6160"/>
              </a:lnSpc>
              <a:spcBef>
                <a:spcPct val="0"/>
              </a:spcBef>
            </a:pPr>
            <a:r>
              <a:rPr lang="en-US" sz="4400" dirty="0">
                <a:solidFill>
                  <a:srgbClr val="BEE5E6"/>
                </a:solidFill>
                <a:latin typeface="Josefin Sans Regular"/>
              </a:rPr>
              <a:t>ĐƯA RA VẤN ĐỀ </a:t>
            </a:r>
          </a:p>
        </p:txBody>
      </p:sp>
      <p:sp>
        <p:nvSpPr>
          <p:cNvPr id="10" name="Freeform 10"/>
          <p:cNvSpPr/>
          <p:nvPr/>
        </p:nvSpPr>
        <p:spPr>
          <a:xfrm>
            <a:off x="67152" y="8874586"/>
            <a:ext cx="1127363" cy="1412414"/>
          </a:xfrm>
          <a:custGeom>
            <a:avLst/>
            <a:gdLst/>
            <a:ahLst/>
            <a:cxnLst/>
            <a:rect l="l" t="t" r="r" b="b"/>
            <a:pathLst>
              <a:path w="1127363" h="1412414">
                <a:moveTo>
                  <a:pt x="0" y="0"/>
                </a:moveTo>
                <a:lnTo>
                  <a:pt x="1127363" y="0"/>
                </a:lnTo>
                <a:lnTo>
                  <a:pt x="1127363" y="1412414"/>
                </a:lnTo>
                <a:lnTo>
                  <a:pt x="0" y="141241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Slide Number Placeholder 15">
            <a:extLst>
              <a:ext uri="{FF2B5EF4-FFF2-40B4-BE49-F238E27FC236}">
                <a16:creationId xmlns:a16="http://schemas.microsoft.com/office/drawing/2014/main" id="{F9F1E67F-9084-A7F6-8DAE-37C252782772}"/>
              </a:ext>
            </a:extLst>
          </p:cNvPr>
          <p:cNvSpPr>
            <a:spLocks noGrp="1"/>
          </p:cNvSpPr>
          <p:nvPr>
            <p:ph type="sldNum" sz="quarter" idx="12"/>
          </p:nvPr>
        </p:nvSpPr>
        <p:spPr>
          <a:xfrm>
            <a:off x="15908386" y="9865238"/>
            <a:ext cx="2133600" cy="365125"/>
          </a:xfrm>
        </p:spPr>
        <p:txBody>
          <a:body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3</a:t>
            </a:fld>
            <a:endParaRPr lang="en-US" sz="1800" dirty="0"/>
          </a:p>
        </p:txBody>
      </p:sp>
      <p:sp>
        <p:nvSpPr>
          <p:cNvPr id="25" name="Freeform 5">
            <a:extLst>
              <a:ext uri="{FF2B5EF4-FFF2-40B4-BE49-F238E27FC236}">
                <a16:creationId xmlns:a16="http://schemas.microsoft.com/office/drawing/2014/main" id="{C633F67A-7F46-F7DF-D410-7922CE4834D1}"/>
              </a:ext>
            </a:extLst>
          </p:cNvPr>
          <p:cNvSpPr/>
          <p:nvPr/>
        </p:nvSpPr>
        <p:spPr>
          <a:xfrm>
            <a:off x="6061235" y="2093068"/>
            <a:ext cx="2544135" cy="2821832"/>
          </a:xfrm>
          <a:custGeom>
            <a:avLst/>
            <a:gdLst/>
            <a:ahLst/>
            <a:cxnLst/>
            <a:rect l="l" t="t" r="r" b="b"/>
            <a:pathLst>
              <a:path w="4013007" h="4013007">
                <a:moveTo>
                  <a:pt x="0" y="0"/>
                </a:moveTo>
                <a:lnTo>
                  <a:pt x="4013007" y="0"/>
                </a:lnTo>
                <a:lnTo>
                  <a:pt x="4013007" y="4013007"/>
                </a:lnTo>
                <a:lnTo>
                  <a:pt x="0" y="4013007"/>
                </a:lnTo>
                <a:lnTo>
                  <a:pt x="0" y="0"/>
                </a:lnTo>
                <a:close/>
              </a:path>
            </a:pathLst>
          </a:custGeom>
          <a:blipFill>
            <a:blip r:embed="rId11"/>
            <a:stretch>
              <a:fillRect/>
            </a:stretch>
          </a:blipFill>
        </p:spPr>
      </p:sp>
      <p:sp>
        <p:nvSpPr>
          <p:cNvPr id="26" name="Freeform 6">
            <a:extLst>
              <a:ext uri="{FF2B5EF4-FFF2-40B4-BE49-F238E27FC236}">
                <a16:creationId xmlns:a16="http://schemas.microsoft.com/office/drawing/2014/main" id="{8FD418BC-CC9D-F7F9-1329-3470606F1F7A}"/>
              </a:ext>
            </a:extLst>
          </p:cNvPr>
          <p:cNvSpPr/>
          <p:nvPr/>
        </p:nvSpPr>
        <p:spPr>
          <a:xfrm>
            <a:off x="13888824" y="2106499"/>
            <a:ext cx="4153162" cy="2808401"/>
          </a:xfrm>
          <a:custGeom>
            <a:avLst/>
            <a:gdLst/>
            <a:ahLst/>
            <a:cxnLst/>
            <a:rect l="l" t="t" r="r" b="b"/>
            <a:pathLst>
              <a:path w="5683016" h="4013007">
                <a:moveTo>
                  <a:pt x="0" y="0"/>
                </a:moveTo>
                <a:lnTo>
                  <a:pt x="5683016" y="0"/>
                </a:lnTo>
                <a:lnTo>
                  <a:pt x="5683016" y="4013007"/>
                </a:lnTo>
                <a:lnTo>
                  <a:pt x="0" y="4013007"/>
                </a:lnTo>
                <a:lnTo>
                  <a:pt x="0" y="0"/>
                </a:lnTo>
                <a:close/>
              </a:path>
            </a:pathLst>
          </a:custGeom>
          <a:blipFill>
            <a:blip r:embed="rId12"/>
            <a:stretch>
              <a:fillRect/>
            </a:stretch>
          </a:blipFill>
        </p:spPr>
      </p:sp>
      <p:sp>
        <p:nvSpPr>
          <p:cNvPr id="27" name="TextBox 8">
            <a:extLst>
              <a:ext uri="{FF2B5EF4-FFF2-40B4-BE49-F238E27FC236}">
                <a16:creationId xmlns:a16="http://schemas.microsoft.com/office/drawing/2014/main" id="{0F3225DE-926E-065A-FC7E-D9359D35E87B}"/>
              </a:ext>
            </a:extLst>
          </p:cNvPr>
          <p:cNvSpPr txBox="1"/>
          <p:nvPr/>
        </p:nvSpPr>
        <p:spPr>
          <a:xfrm>
            <a:off x="557468" y="2106499"/>
            <a:ext cx="5275169" cy="567463"/>
          </a:xfrm>
          <a:prstGeom prst="rect">
            <a:avLst/>
          </a:prstGeom>
        </p:spPr>
        <p:txBody>
          <a:bodyPr wrap="square" lIns="0" tIns="0" rIns="0" bIns="0" rtlCol="0" anchor="t">
            <a:spAutoFit/>
          </a:bodyPr>
          <a:lstStyle/>
          <a:p>
            <a:pPr>
              <a:lnSpc>
                <a:spcPts val="4266"/>
              </a:lnSpc>
              <a:spcBef>
                <a:spcPct val="0"/>
              </a:spcBef>
            </a:pPr>
            <a:r>
              <a:rPr lang="en-US" sz="4000" dirty="0" err="1">
                <a:solidFill>
                  <a:srgbClr val="BEE5E6"/>
                </a:solidFill>
                <a:latin typeface="Josefin Sans Regular"/>
              </a:rPr>
              <a:t>Học</a:t>
            </a:r>
            <a:r>
              <a:rPr lang="en-US" sz="4000" dirty="0">
                <a:solidFill>
                  <a:srgbClr val="BEE5E6"/>
                </a:solidFill>
                <a:latin typeface="Josefin Sans Regular"/>
              </a:rPr>
              <a:t> </a:t>
            </a:r>
            <a:r>
              <a:rPr lang="en-US" sz="4000" dirty="0" err="1">
                <a:solidFill>
                  <a:srgbClr val="BEE5E6"/>
                </a:solidFill>
                <a:latin typeface="Josefin Sans Regular"/>
              </a:rPr>
              <a:t>máy</a:t>
            </a:r>
            <a:r>
              <a:rPr lang="en-US" sz="4000" dirty="0">
                <a:solidFill>
                  <a:srgbClr val="BEE5E6"/>
                </a:solidFill>
                <a:latin typeface="Josefin Sans Regular"/>
              </a:rPr>
              <a:t> </a:t>
            </a:r>
            <a:r>
              <a:rPr lang="en-US" sz="4000" dirty="0" err="1">
                <a:solidFill>
                  <a:srgbClr val="BEE5E6"/>
                </a:solidFill>
                <a:latin typeface="Josefin Sans Regular"/>
              </a:rPr>
              <a:t>truyền</a:t>
            </a:r>
            <a:r>
              <a:rPr lang="en-US" sz="4000" dirty="0">
                <a:solidFill>
                  <a:srgbClr val="BEE5E6"/>
                </a:solidFill>
                <a:latin typeface="Josefin Sans Regular"/>
              </a:rPr>
              <a:t> </a:t>
            </a:r>
            <a:r>
              <a:rPr lang="en-US" sz="4000" dirty="0" err="1">
                <a:solidFill>
                  <a:srgbClr val="BEE5E6"/>
                </a:solidFill>
                <a:latin typeface="Josefin Sans Regular"/>
              </a:rPr>
              <a:t>thống</a:t>
            </a:r>
            <a:endParaRPr lang="en-US" sz="4000" dirty="0">
              <a:solidFill>
                <a:srgbClr val="BEE5E6"/>
              </a:solidFill>
              <a:latin typeface="Josefin Sans Regular"/>
            </a:endParaRPr>
          </a:p>
        </p:txBody>
      </p:sp>
      <p:sp>
        <p:nvSpPr>
          <p:cNvPr id="28" name="TextBox 9">
            <a:extLst>
              <a:ext uri="{FF2B5EF4-FFF2-40B4-BE49-F238E27FC236}">
                <a16:creationId xmlns:a16="http://schemas.microsoft.com/office/drawing/2014/main" id="{6A595F59-F08D-B137-9BB2-B5B9C72F8041}"/>
              </a:ext>
            </a:extLst>
          </p:cNvPr>
          <p:cNvSpPr txBox="1"/>
          <p:nvPr/>
        </p:nvSpPr>
        <p:spPr>
          <a:xfrm>
            <a:off x="9225431" y="2152595"/>
            <a:ext cx="4694769" cy="582852"/>
          </a:xfrm>
          <a:prstGeom prst="rect">
            <a:avLst/>
          </a:prstGeom>
        </p:spPr>
        <p:txBody>
          <a:bodyPr wrap="square" lIns="0" tIns="0" rIns="0" bIns="0" rtlCol="0" anchor="t">
            <a:spAutoFit/>
          </a:bodyPr>
          <a:lstStyle/>
          <a:p>
            <a:pPr>
              <a:lnSpc>
                <a:spcPts val="4266"/>
              </a:lnSpc>
              <a:spcBef>
                <a:spcPct val="0"/>
              </a:spcBef>
            </a:pPr>
            <a:r>
              <a:rPr lang="en-US" sz="4000" dirty="0">
                <a:solidFill>
                  <a:srgbClr val="BEE5E6"/>
                </a:solidFill>
                <a:latin typeface="Josefin Sans Regular"/>
              </a:rPr>
              <a:t>Few-shot learning</a:t>
            </a:r>
          </a:p>
        </p:txBody>
      </p:sp>
      <p:sp>
        <p:nvSpPr>
          <p:cNvPr id="29" name="TextBox 28">
            <a:extLst>
              <a:ext uri="{FF2B5EF4-FFF2-40B4-BE49-F238E27FC236}">
                <a16:creationId xmlns:a16="http://schemas.microsoft.com/office/drawing/2014/main" id="{2D051B5F-9C83-39FF-4EEE-75C4C85FE99F}"/>
              </a:ext>
            </a:extLst>
          </p:cNvPr>
          <p:cNvSpPr txBox="1"/>
          <p:nvPr/>
        </p:nvSpPr>
        <p:spPr>
          <a:xfrm>
            <a:off x="572241" y="3041383"/>
            <a:ext cx="5458607" cy="1716496"/>
          </a:xfrm>
          <a:prstGeom prst="rect">
            <a:avLst/>
          </a:prstGeom>
          <a:noFill/>
        </p:spPr>
        <p:txBody>
          <a:bodyPr wrap="square">
            <a:spAutoFit/>
          </a:bodyPr>
          <a:lstStyle/>
          <a:p>
            <a:pPr>
              <a:lnSpc>
                <a:spcPts val="4266"/>
              </a:lnSpc>
              <a:spcBef>
                <a:spcPct val="0"/>
              </a:spcBef>
            </a:pPr>
            <a:r>
              <a:rPr lang="en-US" sz="2800" dirty="0">
                <a:solidFill>
                  <a:srgbClr val="BEE5E6"/>
                </a:solidFill>
                <a:latin typeface="Josefin Sans Regular"/>
              </a:rPr>
              <a:t>      </a:t>
            </a:r>
            <a:r>
              <a:rPr lang="en-US" sz="2800" dirty="0" err="1">
                <a:solidFill>
                  <a:srgbClr val="BEE5E6"/>
                </a:solidFill>
                <a:latin typeface="Josefin Sans Regular"/>
              </a:rPr>
              <a:t>Các</a:t>
            </a:r>
            <a:r>
              <a:rPr lang="en-US" sz="2800" dirty="0">
                <a:solidFill>
                  <a:srgbClr val="BEE5E6"/>
                </a:solidFill>
                <a:latin typeface="Josefin Sans Regular"/>
              </a:rPr>
              <a:t> </a:t>
            </a:r>
            <a:r>
              <a:rPr lang="en-US" sz="2800" dirty="0" err="1">
                <a:solidFill>
                  <a:srgbClr val="BEE5E6"/>
                </a:solidFill>
                <a:latin typeface="Josefin Sans Regular"/>
              </a:rPr>
              <a:t>mô</a:t>
            </a:r>
            <a:r>
              <a:rPr lang="en-US" sz="2800" dirty="0">
                <a:solidFill>
                  <a:srgbClr val="BEE5E6"/>
                </a:solidFill>
                <a:latin typeface="Josefin Sans Regular"/>
              </a:rPr>
              <a:t> </a:t>
            </a:r>
            <a:r>
              <a:rPr lang="en-US" sz="2800" dirty="0" err="1">
                <a:solidFill>
                  <a:srgbClr val="BEE5E6"/>
                </a:solidFill>
                <a:latin typeface="Josefin Sans Regular"/>
              </a:rPr>
              <a:t>hình</a:t>
            </a:r>
            <a:r>
              <a:rPr lang="en-US" sz="2800" dirty="0">
                <a:solidFill>
                  <a:srgbClr val="BEE5E6"/>
                </a:solidFill>
                <a:latin typeface="Josefin Sans Regular"/>
              </a:rPr>
              <a:t> </a:t>
            </a:r>
            <a:r>
              <a:rPr lang="en-US" sz="2800" dirty="0" err="1">
                <a:solidFill>
                  <a:srgbClr val="BEE5E6"/>
                </a:solidFill>
                <a:latin typeface="Josefin Sans Regular"/>
              </a:rPr>
              <a:t>học</a:t>
            </a:r>
            <a:r>
              <a:rPr lang="en-US" sz="2800" dirty="0">
                <a:solidFill>
                  <a:srgbClr val="BEE5E6"/>
                </a:solidFill>
                <a:latin typeface="Josefin Sans Regular"/>
              </a:rPr>
              <a:t> </a:t>
            </a:r>
            <a:r>
              <a:rPr lang="en-US" sz="2800" dirty="0" err="1">
                <a:solidFill>
                  <a:srgbClr val="BEE5E6"/>
                </a:solidFill>
                <a:latin typeface="Josefin Sans Regular"/>
              </a:rPr>
              <a:t>máy</a:t>
            </a:r>
            <a:r>
              <a:rPr lang="en-US" sz="2800" dirty="0">
                <a:solidFill>
                  <a:srgbClr val="BEE5E6"/>
                </a:solidFill>
                <a:latin typeface="Josefin Sans Regular"/>
              </a:rPr>
              <a:t> </a:t>
            </a:r>
            <a:r>
              <a:rPr lang="en-US" sz="2800" dirty="0" err="1">
                <a:solidFill>
                  <a:srgbClr val="BEE5E6"/>
                </a:solidFill>
                <a:latin typeface="Josefin Sans Regular"/>
              </a:rPr>
              <a:t>thường</a:t>
            </a:r>
            <a:r>
              <a:rPr lang="en-US" sz="2800" dirty="0">
                <a:solidFill>
                  <a:srgbClr val="BEE5E6"/>
                </a:solidFill>
                <a:latin typeface="Josefin Sans Regular"/>
              </a:rPr>
              <a:t> </a:t>
            </a:r>
            <a:r>
              <a:rPr lang="en-US" sz="2800" dirty="0" err="1">
                <a:solidFill>
                  <a:srgbClr val="BEE5E6"/>
                </a:solidFill>
                <a:latin typeface="Josefin Sans Regular"/>
              </a:rPr>
              <a:t>cần</a:t>
            </a:r>
            <a:r>
              <a:rPr lang="en-US" sz="2800" dirty="0">
                <a:solidFill>
                  <a:srgbClr val="BEE5E6"/>
                </a:solidFill>
                <a:latin typeface="Josefin Sans Regular"/>
              </a:rPr>
              <a:t> </a:t>
            </a:r>
            <a:r>
              <a:rPr lang="en-US" sz="2800" dirty="0" err="1">
                <a:solidFill>
                  <a:srgbClr val="BEE5E6"/>
                </a:solidFill>
                <a:latin typeface="Josefin Sans Regular"/>
              </a:rPr>
              <a:t>thu</a:t>
            </a:r>
            <a:r>
              <a:rPr lang="en-US" sz="2800" dirty="0">
                <a:solidFill>
                  <a:srgbClr val="BEE5E6"/>
                </a:solidFill>
                <a:latin typeface="Josefin Sans Regular"/>
              </a:rPr>
              <a:t> </a:t>
            </a:r>
            <a:r>
              <a:rPr lang="en-US" sz="2800" dirty="0" err="1">
                <a:solidFill>
                  <a:srgbClr val="BEE5E6"/>
                </a:solidFill>
                <a:latin typeface="Josefin Sans Regular"/>
              </a:rPr>
              <a:t>thập</a:t>
            </a:r>
            <a:r>
              <a:rPr lang="en-US" sz="2800" dirty="0">
                <a:solidFill>
                  <a:srgbClr val="BEE5E6"/>
                </a:solidFill>
                <a:latin typeface="Josefin Sans Regular"/>
              </a:rPr>
              <a:t> </a:t>
            </a:r>
            <a:r>
              <a:rPr lang="en-US" sz="2800" dirty="0" err="1">
                <a:solidFill>
                  <a:srgbClr val="BEE5E6"/>
                </a:solidFill>
                <a:latin typeface="Josefin Sans Regular"/>
              </a:rPr>
              <a:t>và</a:t>
            </a:r>
            <a:r>
              <a:rPr lang="en-US" sz="2800" dirty="0">
                <a:solidFill>
                  <a:srgbClr val="BEE5E6"/>
                </a:solidFill>
                <a:latin typeface="Josefin Sans Regular"/>
              </a:rPr>
              <a:t> </a:t>
            </a:r>
            <a:r>
              <a:rPr lang="en-US" sz="2800" dirty="0" err="1">
                <a:solidFill>
                  <a:srgbClr val="BEE5E6"/>
                </a:solidFill>
                <a:latin typeface="Josefin Sans Regular"/>
              </a:rPr>
              <a:t>đào</a:t>
            </a:r>
            <a:r>
              <a:rPr lang="en-US" sz="2800" dirty="0">
                <a:solidFill>
                  <a:srgbClr val="BEE5E6"/>
                </a:solidFill>
                <a:latin typeface="Josefin Sans Regular"/>
              </a:rPr>
              <a:t> </a:t>
            </a:r>
            <a:r>
              <a:rPr lang="en-US" sz="2800" dirty="0" err="1">
                <a:solidFill>
                  <a:srgbClr val="BEE5E6"/>
                </a:solidFill>
                <a:latin typeface="Josefin Sans Regular"/>
              </a:rPr>
              <a:t>tạo</a:t>
            </a:r>
            <a:r>
              <a:rPr lang="en-US" sz="2800" dirty="0">
                <a:solidFill>
                  <a:srgbClr val="BEE5E6"/>
                </a:solidFill>
                <a:latin typeface="Josefin Sans Regular"/>
              </a:rPr>
              <a:t> </a:t>
            </a:r>
            <a:r>
              <a:rPr lang="en-US" sz="2800" dirty="0" err="1">
                <a:solidFill>
                  <a:srgbClr val="BEE5E6"/>
                </a:solidFill>
                <a:latin typeface="Josefin Sans Regular"/>
              </a:rPr>
              <a:t>trên</a:t>
            </a:r>
            <a:r>
              <a:rPr lang="en-US" sz="2800" dirty="0">
                <a:solidFill>
                  <a:srgbClr val="BEE5E6"/>
                </a:solidFill>
                <a:latin typeface="Josefin Sans Regular"/>
              </a:rPr>
              <a:t> </a:t>
            </a:r>
            <a:r>
              <a:rPr lang="en-US" sz="2800" dirty="0" err="1">
                <a:solidFill>
                  <a:srgbClr val="BEE5E6"/>
                </a:solidFill>
                <a:latin typeface="Josefin Sans Regular"/>
              </a:rPr>
              <a:t>lượng</a:t>
            </a:r>
            <a:r>
              <a:rPr lang="en-US" sz="2800" dirty="0">
                <a:solidFill>
                  <a:srgbClr val="BEE5E6"/>
                </a:solidFill>
                <a:latin typeface="Josefin Sans Regular"/>
              </a:rPr>
              <a:t> </a:t>
            </a:r>
            <a:r>
              <a:rPr lang="en-US" sz="2800" dirty="0" err="1">
                <a:solidFill>
                  <a:srgbClr val="BEE5E6"/>
                </a:solidFill>
                <a:latin typeface="Josefin Sans Regular"/>
              </a:rPr>
              <a:t>lớn</a:t>
            </a:r>
            <a:r>
              <a:rPr lang="en-US" sz="2800" dirty="0">
                <a:solidFill>
                  <a:srgbClr val="BEE5E6"/>
                </a:solidFill>
                <a:latin typeface="Josefin Sans Regular"/>
              </a:rPr>
              <a:t> </a:t>
            </a:r>
            <a:r>
              <a:rPr lang="en-US" sz="2800" dirty="0" err="1">
                <a:solidFill>
                  <a:srgbClr val="BEE5E6"/>
                </a:solidFill>
                <a:latin typeface="Josefin Sans Regular"/>
              </a:rPr>
              <a:t>dư</a:t>
            </a:r>
            <a:r>
              <a:rPr lang="en-US" sz="2800" dirty="0">
                <a:solidFill>
                  <a:srgbClr val="BEE5E6"/>
                </a:solidFill>
                <a:latin typeface="Josefin Sans Regular"/>
              </a:rPr>
              <a:t> </a:t>
            </a:r>
            <a:r>
              <a:rPr lang="en-US" sz="2800" dirty="0" err="1">
                <a:solidFill>
                  <a:srgbClr val="BEE5E6"/>
                </a:solidFill>
                <a:latin typeface="Josefin Sans Regular"/>
              </a:rPr>
              <a:t>liệu</a:t>
            </a:r>
            <a:endParaRPr lang="en-US" sz="2800" dirty="0">
              <a:solidFill>
                <a:srgbClr val="BEE5E6"/>
              </a:solidFill>
              <a:latin typeface="Josefin Sans Regular"/>
            </a:endParaRPr>
          </a:p>
        </p:txBody>
      </p:sp>
      <p:sp>
        <p:nvSpPr>
          <p:cNvPr id="30" name="TextBox 29">
            <a:extLst>
              <a:ext uri="{FF2B5EF4-FFF2-40B4-BE49-F238E27FC236}">
                <a16:creationId xmlns:a16="http://schemas.microsoft.com/office/drawing/2014/main" id="{8238A403-46E8-2F73-E499-66B508A3F9E4}"/>
              </a:ext>
            </a:extLst>
          </p:cNvPr>
          <p:cNvSpPr txBox="1"/>
          <p:nvPr/>
        </p:nvSpPr>
        <p:spPr>
          <a:xfrm>
            <a:off x="1752600" y="6428806"/>
            <a:ext cx="9058365" cy="2267929"/>
          </a:xfrm>
          <a:prstGeom prst="rect">
            <a:avLst/>
          </a:prstGeom>
          <a:noFill/>
        </p:spPr>
        <p:txBody>
          <a:bodyPr wrap="square">
            <a:spAutoFit/>
          </a:bodyPr>
          <a:lstStyle/>
          <a:p>
            <a:pPr>
              <a:lnSpc>
                <a:spcPts val="4266"/>
              </a:lnSpc>
              <a:spcBef>
                <a:spcPct val="0"/>
              </a:spcBef>
            </a:pPr>
            <a:r>
              <a:rPr lang="en-US" sz="2800" dirty="0" err="1">
                <a:solidFill>
                  <a:srgbClr val="BEE5E6"/>
                </a:solidFill>
                <a:latin typeface="Josefin Sans Regular"/>
              </a:rPr>
              <a:t>Tuy</a:t>
            </a:r>
            <a:r>
              <a:rPr lang="en-US" sz="2800" dirty="0">
                <a:solidFill>
                  <a:srgbClr val="BEE5E6"/>
                </a:solidFill>
                <a:latin typeface="Josefin Sans Regular"/>
              </a:rPr>
              <a:t> </a:t>
            </a:r>
            <a:r>
              <a:rPr lang="en-US" sz="2800" dirty="0" err="1">
                <a:solidFill>
                  <a:srgbClr val="BEE5E6"/>
                </a:solidFill>
                <a:latin typeface="Josefin Sans Regular"/>
              </a:rPr>
              <a:t>nhiên</a:t>
            </a:r>
            <a:r>
              <a:rPr lang="en-US" sz="2800" dirty="0">
                <a:solidFill>
                  <a:srgbClr val="BEE5E6"/>
                </a:solidFill>
                <a:latin typeface="Josefin Sans Regular"/>
              </a:rPr>
              <a:t>: </a:t>
            </a:r>
            <a:r>
              <a:rPr lang="en-US" sz="2800" dirty="0" err="1">
                <a:solidFill>
                  <a:srgbClr val="BEE5E6"/>
                </a:solidFill>
                <a:latin typeface="Josefin Sans Regular"/>
              </a:rPr>
              <a:t>việc</a:t>
            </a:r>
            <a:r>
              <a:rPr lang="vi-VN" sz="2800" dirty="0">
                <a:solidFill>
                  <a:srgbClr val="BEE5E6"/>
                </a:solidFill>
                <a:latin typeface="Josefin Sans Regular"/>
              </a:rPr>
              <a:t> thu thập, dán nhãn và xác thực dữ liệu lớn rất tốn kém. </a:t>
            </a:r>
            <a:r>
              <a:rPr lang="en-US" sz="2800" dirty="0" err="1">
                <a:solidFill>
                  <a:srgbClr val="BEE5E6"/>
                </a:solidFill>
                <a:latin typeface="Josefin Sans Regular"/>
              </a:rPr>
              <a:t>Đôi</a:t>
            </a:r>
            <a:r>
              <a:rPr lang="en-US" sz="2800" dirty="0">
                <a:solidFill>
                  <a:srgbClr val="BEE5E6"/>
                </a:solidFill>
                <a:latin typeface="Josefin Sans Regular"/>
              </a:rPr>
              <a:t> </a:t>
            </a:r>
            <a:r>
              <a:rPr lang="en-US" sz="2800" dirty="0" err="1">
                <a:solidFill>
                  <a:srgbClr val="BEE5E6"/>
                </a:solidFill>
                <a:latin typeface="Josefin Sans Regular"/>
              </a:rPr>
              <a:t>khi</a:t>
            </a:r>
            <a:r>
              <a:rPr lang="en-US" sz="2800" dirty="0">
                <a:solidFill>
                  <a:srgbClr val="BEE5E6"/>
                </a:solidFill>
                <a:latin typeface="Josefin Sans Regular"/>
              </a:rPr>
              <a:t> </a:t>
            </a:r>
            <a:r>
              <a:rPr lang="en-US" sz="2800" dirty="0" err="1">
                <a:solidFill>
                  <a:srgbClr val="BEE5E6"/>
                </a:solidFill>
                <a:latin typeface="Josefin Sans Regular"/>
              </a:rPr>
              <a:t>chúng</a:t>
            </a:r>
            <a:r>
              <a:rPr lang="en-US" sz="2800" dirty="0">
                <a:solidFill>
                  <a:srgbClr val="BEE5E6"/>
                </a:solidFill>
                <a:latin typeface="Josefin Sans Regular"/>
              </a:rPr>
              <a:t> ta </a:t>
            </a:r>
            <a:r>
              <a:rPr lang="en-US" sz="2800" dirty="0" err="1">
                <a:solidFill>
                  <a:srgbClr val="BEE5E6"/>
                </a:solidFill>
                <a:latin typeface="Josefin Sans Regular"/>
              </a:rPr>
              <a:t>kh</a:t>
            </a:r>
            <a:r>
              <a:rPr lang="vi-VN" sz="2800" dirty="0">
                <a:solidFill>
                  <a:srgbClr val="BEE5E6"/>
                </a:solidFill>
                <a:latin typeface="Josefin Sans Regular"/>
              </a:rPr>
              <a:t>ông có quyền truy cập vào bộ dữ liệu lớn và phải dựa vào một vài mẫu để đưa ra kết quả</a:t>
            </a:r>
            <a:r>
              <a:rPr lang="en-US" sz="2800" dirty="0">
                <a:solidFill>
                  <a:srgbClr val="BEE5E6"/>
                </a:solidFill>
                <a:latin typeface="Josefin Sans Regular"/>
              </a:rPr>
              <a:t> </a:t>
            </a:r>
            <a:r>
              <a:rPr lang="en-US" sz="2800" dirty="0" err="1">
                <a:solidFill>
                  <a:srgbClr val="BEE5E6"/>
                </a:solidFill>
                <a:latin typeface="Josefin Sans Regular"/>
              </a:rPr>
              <a:t>dự</a:t>
            </a:r>
            <a:r>
              <a:rPr lang="en-US" sz="2800" dirty="0">
                <a:solidFill>
                  <a:srgbClr val="BEE5E6"/>
                </a:solidFill>
                <a:latin typeface="Josefin Sans Regular"/>
              </a:rPr>
              <a:t> </a:t>
            </a:r>
            <a:r>
              <a:rPr lang="en-US" sz="2800" dirty="0" err="1">
                <a:solidFill>
                  <a:srgbClr val="BEE5E6"/>
                </a:solidFill>
                <a:latin typeface="Josefin Sans Regular"/>
              </a:rPr>
              <a:t>đoán</a:t>
            </a:r>
            <a:r>
              <a:rPr lang="en-US" sz="2800" dirty="0">
                <a:solidFill>
                  <a:srgbClr val="BEE5E6"/>
                </a:solidFill>
                <a:latin typeface="Josefin Sans Regular"/>
              </a:rPr>
              <a:t>.</a:t>
            </a:r>
          </a:p>
        </p:txBody>
      </p:sp>
      <p:sp>
        <p:nvSpPr>
          <p:cNvPr id="31" name="TextBox 30">
            <a:extLst>
              <a:ext uri="{FF2B5EF4-FFF2-40B4-BE49-F238E27FC236}">
                <a16:creationId xmlns:a16="http://schemas.microsoft.com/office/drawing/2014/main" id="{53E3E16C-A40A-322B-D811-D4483C9D96B4}"/>
              </a:ext>
            </a:extLst>
          </p:cNvPr>
          <p:cNvSpPr txBox="1"/>
          <p:nvPr/>
        </p:nvSpPr>
        <p:spPr>
          <a:xfrm>
            <a:off x="9143999" y="3056087"/>
            <a:ext cx="4776201" cy="1165063"/>
          </a:xfrm>
          <a:prstGeom prst="rect">
            <a:avLst/>
          </a:prstGeom>
          <a:noFill/>
        </p:spPr>
        <p:txBody>
          <a:bodyPr wrap="square">
            <a:spAutoFit/>
          </a:bodyPr>
          <a:lstStyle/>
          <a:p>
            <a:pPr>
              <a:lnSpc>
                <a:spcPts val="4266"/>
              </a:lnSpc>
              <a:spcBef>
                <a:spcPct val="0"/>
              </a:spcBef>
            </a:pPr>
            <a:r>
              <a:rPr lang="en-US" sz="2800" dirty="0">
                <a:solidFill>
                  <a:srgbClr val="BEE5E6"/>
                </a:solidFill>
                <a:latin typeface="Josefin Sans Regular"/>
              </a:rPr>
              <a:t> </a:t>
            </a:r>
            <a:r>
              <a:rPr lang="en-US" sz="2800" dirty="0" err="1">
                <a:solidFill>
                  <a:srgbClr val="BEE5E6"/>
                </a:solidFill>
                <a:latin typeface="Josefin Sans Regular"/>
              </a:rPr>
              <a:t>Mô</a:t>
            </a:r>
            <a:r>
              <a:rPr lang="en-US" sz="2800" dirty="0">
                <a:solidFill>
                  <a:srgbClr val="BEE5E6"/>
                </a:solidFill>
                <a:latin typeface="Josefin Sans Regular"/>
              </a:rPr>
              <a:t> </a:t>
            </a:r>
            <a:r>
              <a:rPr lang="en-US" sz="2800" dirty="0" err="1">
                <a:solidFill>
                  <a:srgbClr val="BEE5E6"/>
                </a:solidFill>
                <a:latin typeface="Josefin Sans Regular"/>
              </a:rPr>
              <a:t>hình</a:t>
            </a:r>
            <a:r>
              <a:rPr lang="en-US" sz="2800" dirty="0">
                <a:solidFill>
                  <a:srgbClr val="BEE5E6"/>
                </a:solidFill>
                <a:latin typeface="Josefin Sans Regular"/>
              </a:rPr>
              <a:t> </a:t>
            </a:r>
            <a:r>
              <a:rPr lang="en-US" sz="2800" dirty="0" err="1">
                <a:solidFill>
                  <a:srgbClr val="BEE5E6"/>
                </a:solidFill>
                <a:latin typeface="Josefin Sans Regular"/>
              </a:rPr>
              <a:t>chỉ</a:t>
            </a:r>
            <a:r>
              <a:rPr lang="en-US" sz="2800" dirty="0">
                <a:solidFill>
                  <a:srgbClr val="BEE5E6"/>
                </a:solidFill>
                <a:latin typeface="Josefin Sans Regular"/>
              </a:rPr>
              <a:t> </a:t>
            </a:r>
            <a:r>
              <a:rPr lang="en-US" sz="2800" dirty="0" err="1">
                <a:solidFill>
                  <a:srgbClr val="BEE5E6"/>
                </a:solidFill>
                <a:latin typeface="Josefin Sans Regular"/>
              </a:rPr>
              <a:t>cần</a:t>
            </a:r>
            <a:r>
              <a:rPr lang="en-US" sz="2800" dirty="0">
                <a:solidFill>
                  <a:srgbClr val="BEE5E6"/>
                </a:solidFill>
                <a:latin typeface="Josefin Sans Regular"/>
              </a:rPr>
              <a:t> </a:t>
            </a:r>
            <a:r>
              <a:rPr lang="en-US" sz="2800" dirty="0" err="1">
                <a:solidFill>
                  <a:srgbClr val="BEE5E6"/>
                </a:solidFill>
                <a:latin typeface="Josefin Sans Regular"/>
              </a:rPr>
              <a:t>ít</a:t>
            </a:r>
            <a:r>
              <a:rPr lang="en-US" sz="2800" dirty="0">
                <a:solidFill>
                  <a:srgbClr val="BEE5E6"/>
                </a:solidFill>
                <a:latin typeface="Josefin Sans Regular"/>
              </a:rPr>
              <a:t> </a:t>
            </a:r>
            <a:r>
              <a:rPr lang="en-US" sz="2800" dirty="0" err="1">
                <a:solidFill>
                  <a:srgbClr val="BEE5E6"/>
                </a:solidFill>
                <a:latin typeface="Josefin Sans Regular"/>
              </a:rPr>
              <a:t>dữ</a:t>
            </a:r>
            <a:r>
              <a:rPr lang="en-US" sz="2800" dirty="0">
                <a:solidFill>
                  <a:srgbClr val="BEE5E6"/>
                </a:solidFill>
                <a:latin typeface="Josefin Sans Regular"/>
              </a:rPr>
              <a:t> </a:t>
            </a:r>
            <a:r>
              <a:rPr lang="en-US" sz="2800" dirty="0" err="1">
                <a:solidFill>
                  <a:srgbClr val="BEE5E6"/>
                </a:solidFill>
                <a:latin typeface="Josefin Sans Regular"/>
              </a:rPr>
              <a:t>liệu</a:t>
            </a:r>
            <a:r>
              <a:rPr lang="en-US" sz="2800" dirty="0">
                <a:solidFill>
                  <a:srgbClr val="BEE5E6"/>
                </a:solidFill>
                <a:latin typeface="Josefin Sans Regular"/>
              </a:rPr>
              <a:t> (</a:t>
            </a:r>
            <a:r>
              <a:rPr lang="en-US" sz="2800" dirty="0" err="1">
                <a:solidFill>
                  <a:srgbClr val="BEE5E6"/>
                </a:solidFill>
                <a:latin typeface="Josefin Sans Regular"/>
              </a:rPr>
              <a:t>vài</a:t>
            </a:r>
            <a:r>
              <a:rPr lang="en-US" sz="2800" dirty="0">
                <a:solidFill>
                  <a:srgbClr val="BEE5E6"/>
                </a:solidFill>
                <a:latin typeface="Josefin Sans Regular"/>
              </a:rPr>
              <a:t> </a:t>
            </a:r>
            <a:r>
              <a:rPr lang="en-US" sz="2800" dirty="0" err="1">
                <a:solidFill>
                  <a:srgbClr val="BEE5E6"/>
                </a:solidFill>
                <a:latin typeface="Josefin Sans Regular"/>
              </a:rPr>
              <a:t>hình</a:t>
            </a:r>
            <a:r>
              <a:rPr lang="en-US" sz="2800" dirty="0">
                <a:solidFill>
                  <a:srgbClr val="BEE5E6"/>
                </a:solidFill>
                <a:latin typeface="Josefin Sans Regular"/>
              </a:rPr>
              <a:t> </a:t>
            </a:r>
            <a:r>
              <a:rPr lang="en-US" sz="2800" dirty="0" err="1">
                <a:solidFill>
                  <a:srgbClr val="BEE5E6"/>
                </a:solidFill>
                <a:latin typeface="Josefin Sans Regular"/>
              </a:rPr>
              <a:t>ảnh</a:t>
            </a:r>
            <a:r>
              <a:rPr lang="en-US" sz="2800" dirty="0">
                <a:solidFill>
                  <a:srgbClr val="BEE5E6"/>
                </a:solidFill>
                <a:latin typeface="Josefin Sans Regular"/>
              </a:rPr>
              <a:t>).</a:t>
            </a:r>
          </a:p>
        </p:txBody>
      </p:sp>
      <p:sp>
        <p:nvSpPr>
          <p:cNvPr id="32" name="Arrow: Bent-Up 31">
            <a:extLst>
              <a:ext uri="{FF2B5EF4-FFF2-40B4-BE49-F238E27FC236}">
                <a16:creationId xmlns:a16="http://schemas.microsoft.com/office/drawing/2014/main" id="{40D42D80-9015-3789-8099-5C549BE8C09E}"/>
              </a:ext>
            </a:extLst>
          </p:cNvPr>
          <p:cNvSpPr/>
          <p:nvPr/>
        </p:nvSpPr>
        <p:spPr>
          <a:xfrm>
            <a:off x="11518127" y="6719625"/>
            <a:ext cx="980156" cy="843145"/>
          </a:xfrm>
          <a:prstGeom prst="bentUpArrow">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680E90E0-4389-7D58-224D-BB44C3F8BECE}"/>
              </a:ext>
            </a:extLst>
          </p:cNvPr>
          <p:cNvCxnSpPr>
            <a:cxnSpLocks/>
          </p:cNvCxnSpPr>
          <p:nvPr/>
        </p:nvCxnSpPr>
        <p:spPr>
          <a:xfrm>
            <a:off x="8915400" y="2013494"/>
            <a:ext cx="0" cy="4415312"/>
          </a:xfrm>
          <a:prstGeom prst="line">
            <a:avLst/>
          </a:prstGeom>
          <a:ln w="1016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1699583" y="365347"/>
            <a:ext cx="12702217" cy="765594"/>
          </a:xfrm>
          <a:prstGeom prst="rect">
            <a:avLst/>
          </a:prstGeom>
        </p:spPr>
        <p:txBody>
          <a:bodyPr wrap="square" lIns="0" tIns="0" rIns="0" bIns="0" rtlCol="0" anchor="t">
            <a:spAutoFit/>
          </a:bodyPr>
          <a:lstStyle/>
          <a:p>
            <a:pPr>
              <a:lnSpc>
                <a:spcPts val="6160"/>
              </a:lnSpc>
              <a:spcBef>
                <a:spcPct val="0"/>
              </a:spcBef>
            </a:pPr>
            <a:r>
              <a:rPr lang="en-US" sz="4400" dirty="0">
                <a:solidFill>
                  <a:srgbClr val="BEE5E6"/>
                </a:solidFill>
                <a:latin typeface="Josefin Sans Regular"/>
              </a:rPr>
              <a:t>KHÁI NIỆM VỀ FEW – SHOT LEARNING (FSL)</a:t>
            </a:r>
          </a:p>
        </p:txBody>
      </p:sp>
      <p:sp>
        <p:nvSpPr>
          <p:cNvPr id="6" name="Freeform 6"/>
          <p:cNvSpPr/>
          <p:nvPr/>
        </p:nvSpPr>
        <p:spPr>
          <a:xfrm>
            <a:off x="11582400" y="2308018"/>
            <a:ext cx="6553200" cy="5670964"/>
          </a:xfrm>
          <a:custGeom>
            <a:avLst/>
            <a:gdLst/>
            <a:ahLst/>
            <a:cxnLst/>
            <a:rect l="l" t="t" r="r" b="b"/>
            <a:pathLst>
              <a:path w="5248434" h="3706131">
                <a:moveTo>
                  <a:pt x="0" y="0"/>
                </a:moveTo>
                <a:lnTo>
                  <a:pt x="5248434" y="0"/>
                </a:lnTo>
                <a:lnTo>
                  <a:pt x="5248434" y="3706131"/>
                </a:lnTo>
                <a:lnTo>
                  <a:pt x="0" y="3706131"/>
                </a:lnTo>
                <a:lnTo>
                  <a:pt x="0" y="0"/>
                </a:lnTo>
                <a:close/>
              </a:path>
            </a:pathLst>
          </a:custGeom>
          <a:blipFill>
            <a:blip r:embed="rId9"/>
            <a:stretch>
              <a:fillRect/>
            </a:stretch>
          </a:blipFill>
        </p:spPr>
        <p:txBody>
          <a:bodyPr/>
          <a:lstStyle/>
          <a:p>
            <a:endParaRPr lang="en-US" dirty="0"/>
          </a:p>
        </p:txBody>
      </p:sp>
      <p:sp>
        <p:nvSpPr>
          <p:cNvPr id="7" name="Freeform 7"/>
          <p:cNvSpPr/>
          <p:nvPr/>
        </p:nvSpPr>
        <p:spPr>
          <a:xfrm>
            <a:off x="17160637" y="142618"/>
            <a:ext cx="1127363" cy="1412414"/>
          </a:xfrm>
          <a:custGeom>
            <a:avLst/>
            <a:gdLst/>
            <a:ahLst/>
            <a:cxnLst/>
            <a:rect l="l" t="t" r="r" b="b"/>
            <a:pathLst>
              <a:path w="1127363" h="1412414">
                <a:moveTo>
                  <a:pt x="0" y="0"/>
                </a:moveTo>
                <a:lnTo>
                  <a:pt x="1127363" y="0"/>
                </a:lnTo>
                <a:lnTo>
                  <a:pt x="1127363" y="1412413"/>
                </a:lnTo>
                <a:lnTo>
                  <a:pt x="0" y="141241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151368" y="8915228"/>
            <a:ext cx="1229667" cy="1205074"/>
          </a:xfrm>
          <a:custGeom>
            <a:avLst/>
            <a:gdLst/>
            <a:ahLst/>
            <a:cxnLst/>
            <a:rect l="l" t="t" r="r" b="b"/>
            <a:pathLst>
              <a:path w="1229667" h="1205074">
                <a:moveTo>
                  <a:pt x="0" y="0"/>
                </a:moveTo>
                <a:lnTo>
                  <a:pt x="1229667" y="0"/>
                </a:lnTo>
                <a:lnTo>
                  <a:pt x="1229667" y="1205074"/>
                </a:lnTo>
                <a:lnTo>
                  <a:pt x="0" y="120507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Slide Number Placeholder 15">
            <a:extLst>
              <a:ext uri="{FF2B5EF4-FFF2-40B4-BE49-F238E27FC236}">
                <a16:creationId xmlns:a16="http://schemas.microsoft.com/office/drawing/2014/main" id="{C35649B8-03A6-DF17-720D-2F314E949763}"/>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4</a:t>
            </a:fld>
            <a:endParaRPr lang="en-US" sz="1800" dirty="0"/>
          </a:p>
        </p:txBody>
      </p:sp>
      <p:sp>
        <p:nvSpPr>
          <p:cNvPr id="16" name="TextBox 9">
            <a:extLst>
              <a:ext uri="{FF2B5EF4-FFF2-40B4-BE49-F238E27FC236}">
                <a16:creationId xmlns:a16="http://schemas.microsoft.com/office/drawing/2014/main" id="{54AE2BDD-9648-3C6D-7170-DF799F5277C9}"/>
              </a:ext>
            </a:extLst>
          </p:cNvPr>
          <p:cNvSpPr txBox="1"/>
          <p:nvPr/>
        </p:nvSpPr>
        <p:spPr>
          <a:xfrm>
            <a:off x="1063309" y="2659988"/>
            <a:ext cx="10171326" cy="1672637"/>
          </a:xfrm>
          <a:prstGeom prst="rect">
            <a:avLst/>
          </a:prstGeom>
        </p:spPr>
        <p:txBody>
          <a:bodyPr wrap="square" lIns="0" tIns="0" rIns="0" bIns="0" rtlCol="0" anchor="t">
            <a:spAutoFit/>
          </a:bodyPr>
          <a:lstStyle/>
          <a:p>
            <a:pPr algn="just">
              <a:lnSpc>
                <a:spcPts val="4402"/>
              </a:lnSpc>
              <a:spcBef>
                <a:spcPct val="0"/>
              </a:spcBef>
            </a:pPr>
            <a:r>
              <a:rPr lang="en-US" sz="3144" dirty="0">
                <a:solidFill>
                  <a:srgbClr val="C6C6C6"/>
                </a:solidFill>
                <a:latin typeface="Josefin Sans Regular"/>
              </a:rPr>
              <a:t>      FSL </a:t>
            </a:r>
            <a:r>
              <a:rPr lang="en-US" sz="3144" dirty="0" err="1">
                <a:solidFill>
                  <a:srgbClr val="C6C6C6"/>
                </a:solidFill>
                <a:latin typeface="Josefin Sans Regular"/>
              </a:rPr>
              <a:t>là</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phương</a:t>
            </a:r>
            <a:r>
              <a:rPr lang="en-US" sz="3144" dirty="0">
                <a:solidFill>
                  <a:srgbClr val="C6C6C6"/>
                </a:solidFill>
                <a:latin typeface="Josefin Sans Regular"/>
              </a:rPr>
              <a:t> </a:t>
            </a:r>
            <a:r>
              <a:rPr lang="en-US" sz="3144" dirty="0" err="1">
                <a:solidFill>
                  <a:srgbClr val="C6C6C6"/>
                </a:solidFill>
                <a:latin typeface="Josefin Sans Regular"/>
              </a:rPr>
              <a:t>pháp</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máy</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phép</a:t>
            </a:r>
            <a:r>
              <a:rPr lang="en-US" sz="3144" dirty="0">
                <a:solidFill>
                  <a:srgbClr val="C6C6C6"/>
                </a:solidFill>
                <a:latin typeface="Josefin Sans Regular"/>
              </a:rPr>
              <a:t> </a:t>
            </a: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cách</a:t>
            </a:r>
            <a:r>
              <a:rPr lang="en-US" sz="3144" dirty="0">
                <a:solidFill>
                  <a:srgbClr val="C6C6C6"/>
                </a:solidFill>
                <a:latin typeface="Josefin Sans Regular"/>
              </a:rPr>
              <a:t> </a:t>
            </a:r>
            <a:r>
              <a:rPr lang="en-US" sz="3144" dirty="0" err="1">
                <a:solidFill>
                  <a:srgbClr val="C6C6C6"/>
                </a:solidFill>
                <a:latin typeface="Josefin Sans Regular"/>
              </a:rPr>
              <a:t>nhận</a:t>
            </a:r>
            <a:r>
              <a:rPr lang="en-US" sz="3144" dirty="0">
                <a:solidFill>
                  <a:srgbClr val="C6C6C6"/>
                </a:solidFill>
                <a:latin typeface="Josefin Sans Regular"/>
              </a:rPr>
              <a:t> </a:t>
            </a:r>
            <a:r>
              <a:rPr lang="en-US" sz="3144" dirty="0" err="1">
                <a:solidFill>
                  <a:srgbClr val="C6C6C6"/>
                </a:solidFill>
                <a:latin typeface="Josefin Sans Regular"/>
              </a:rPr>
              <a:t>diện</a:t>
            </a:r>
            <a:r>
              <a:rPr lang="en-US" sz="3144" dirty="0">
                <a:solidFill>
                  <a:srgbClr val="C6C6C6"/>
                </a:solidFill>
                <a:latin typeface="Josefin Sans Regular"/>
              </a:rPr>
              <a:t> </a:t>
            </a:r>
            <a:r>
              <a:rPr lang="en-US" sz="3144" dirty="0" err="1">
                <a:solidFill>
                  <a:srgbClr val="C6C6C6"/>
                </a:solidFill>
                <a:latin typeface="Josefin Sans Regular"/>
              </a:rPr>
              <a:t>và</a:t>
            </a:r>
            <a:r>
              <a:rPr lang="en-US" sz="3144" dirty="0">
                <a:solidFill>
                  <a:srgbClr val="C6C6C6"/>
                </a:solidFill>
                <a:latin typeface="Josefin Sans Regular"/>
              </a:rPr>
              <a:t> </a:t>
            </a:r>
            <a:r>
              <a:rPr lang="en-US" sz="3144" dirty="0" err="1">
                <a:solidFill>
                  <a:srgbClr val="C6C6C6"/>
                </a:solidFill>
                <a:latin typeface="Josefin Sans Regular"/>
              </a:rPr>
              <a:t>phân</a:t>
            </a:r>
            <a:r>
              <a:rPr lang="en-US" sz="3144" dirty="0">
                <a:solidFill>
                  <a:srgbClr val="C6C6C6"/>
                </a:solidFill>
                <a:latin typeface="Josefin Sans Regular"/>
              </a:rPr>
              <a:t> </a:t>
            </a:r>
            <a:r>
              <a:rPr lang="en-US" sz="3144" dirty="0" err="1">
                <a:solidFill>
                  <a:srgbClr val="C6C6C6"/>
                </a:solidFill>
                <a:latin typeface="Josefin Sans Regular"/>
              </a:rPr>
              <a:t>loại</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đối</a:t>
            </a:r>
            <a:r>
              <a:rPr lang="en-US" sz="3144" dirty="0">
                <a:solidFill>
                  <a:srgbClr val="C6C6C6"/>
                </a:solidFill>
                <a:latin typeface="Josefin Sans Regular"/>
              </a:rPr>
              <a:t> </a:t>
            </a:r>
            <a:r>
              <a:rPr lang="en-US" sz="3144" dirty="0" err="1">
                <a:solidFill>
                  <a:srgbClr val="C6C6C6"/>
                </a:solidFill>
                <a:latin typeface="Josefin Sans Regular"/>
              </a:rPr>
              <a:t>tượng</a:t>
            </a:r>
            <a:r>
              <a:rPr lang="en-US" sz="3144" dirty="0">
                <a:solidFill>
                  <a:srgbClr val="C6C6C6"/>
                </a:solidFill>
                <a:latin typeface="Josefin Sans Regular"/>
              </a:rPr>
              <a:t> </a:t>
            </a:r>
            <a:r>
              <a:rPr lang="en-US" sz="3144" dirty="0" err="1">
                <a:solidFill>
                  <a:srgbClr val="C6C6C6"/>
                </a:solidFill>
                <a:latin typeface="Josefin Sans Regular"/>
              </a:rPr>
              <a:t>mới</a:t>
            </a:r>
            <a:r>
              <a:rPr lang="en-US" sz="3144" dirty="0">
                <a:solidFill>
                  <a:srgbClr val="C6C6C6"/>
                </a:solidFill>
                <a:latin typeface="Josefin Sans Regular"/>
              </a:rPr>
              <a:t> </a:t>
            </a:r>
            <a:r>
              <a:rPr lang="en-US" sz="3144" dirty="0" err="1">
                <a:solidFill>
                  <a:srgbClr val="C6C6C6"/>
                </a:solidFill>
                <a:latin typeface="Josefin Sans Regular"/>
              </a:rPr>
              <a:t>chỉ</a:t>
            </a:r>
            <a:r>
              <a:rPr lang="en-US" sz="3144" dirty="0">
                <a:solidFill>
                  <a:srgbClr val="C6C6C6"/>
                </a:solidFill>
                <a:latin typeface="Josefin Sans Regular"/>
              </a:rPr>
              <a:t> </a:t>
            </a:r>
            <a:r>
              <a:rPr lang="en-US" sz="3144" dirty="0" err="1">
                <a:solidFill>
                  <a:srgbClr val="C6C6C6"/>
                </a:solidFill>
                <a:latin typeface="Josefin Sans Regular"/>
              </a:rPr>
              <a:t>với</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số</a:t>
            </a:r>
            <a:r>
              <a:rPr lang="en-US" sz="3144" dirty="0">
                <a:solidFill>
                  <a:srgbClr val="C6C6C6"/>
                </a:solidFill>
                <a:latin typeface="Josefin Sans Regular"/>
              </a:rPr>
              <a:t> </a:t>
            </a:r>
            <a:r>
              <a:rPr lang="en-US" sz="3144" dirty="0" err="1">
                <a:solidFill>
                  <a:srgbClr val="C6C6C6"/>
                </a:solidFill>
                <a:latin typeface="Josefin Sans Regular"/>
              </a:rPr>
              <a:t>ít</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a:t>
            </a:r>
          </a:p>
        </p:txBody>
      </p:sp>
      <p:sp>
        <p:nvSpPr>
          <p:cNvPr id="17" name="TextBox 10">
            <a:extLst>
              <a:ext uri="{FF2B5EF4-FFF2-40B4-BE49-F238E27FC236}">
                <a16:creationId xmlns:a16="http://schemas.microsoft.com/office/drawing/2014/main" id="{57752FC1-1623-90B0-4398-F89CE7A70AA8}"/>
              </a:ext>
            </a:extLst>
          </p:cNvPr>
          <p:cNvSpPr txBox="1"/>
          <p:nvPr/>
        </p:nvSpPr>
        <p:spPr>
          <a:xfrm>
            <a:off x="1182474" y="4305300"/>
            <a:ext cx="10171326" cy="2236894"/>
          </a:xfrm>
          <a:prstGeom prst="rect">
            <a:avLst/>
          </a:prstGeom>
        </p:spPr>
        <p:txBody>
          <a:bodyPr lIns="0" tIns="0" rIns="0" bIns="0" rtlCol="0" anchor="t">
            <a:spAutoFit/>
          </a:bodyPr>
          <a:lstStyle/>
          <a:p>
            <a:pPr algn="just">
              <a:lnSpc>
                <a:spcPts val="4402"/>
              </a:lnSpc>
            </a:pP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phương</a:t>
            </a:r>
            <a:r>
              <a:rPr lang="en-US" sz="3144" dirty="0">
                <a:solidFill>
                  <a:srgbClr val="C6C6C6"/>
                </a:solidFill>
                <a:latin typeface="Josefin Sans Regular"/>
              </a:rPr>
              <a:t> </a:t>
            </a:r>
            <a:r>
              <a:rPr lang="en-US" sz="3144" dirty="0" err="1">
                <a:solidFill>
                  <a:srgbClr val="C6C6C6"/>
                </a:solidFill>
                <a:latin typeface="Josefin Sans Regular"/>
              </a:rPr>
              <a:t>pháp</a:t>
            </a:r>
            <a:r>
              <a:rPr lang="en-US" sz="3144" dirty="0">
                <a:solidFill>
                  <a:srgbClr val="C6C6C6"/>
                </a:solidFill>
                <a:latin typeface="Josefin Sans Regular"/>
              </a:rPr>
              <a:t> FSL </a:t>
            </a:r>
            <a:r>
              <a:rPr lang="en-US" sz="3144" dirty="0" err="1">
                <a:solidFill>
                  <a:srgbClr val="C6C6C6"/>
                </a:solidFill>
                <a:latin typeface="Josefin Sans Regular"/>
              </a:rPr>
              <a:t>thường</a:t>
            </a:r>
            <a:r>
              <a:rPr lang="en-US" sz="3144" dirty="0">
                <a:solidFill>
                  <a:srgbClr val="C6C6C6"/>
                </a:solidFill>
                <a:latin typeface="Josefin Sans Regular"/>
              </a:rPr>
              <a:t> </a:t>
            </a:r>
            <a:r>
              <a:rPr lang="en-US" sz="3144" dirty="0" err="1">
                <a:solidFill>
                  <a:srgbClr val="C6C6C6"/>
                </a:solidFill>
                <a:latin typeface="Josefin Sans Regular"/>
              </a:rPr>
              <a:t>sử</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sâu</a:t>
            </a:r>
            <a:r>
              <a:rPr lang="en-US" sz="3144" dirty="0">
                <a:solidFill>
                  <a:srgbClr val="C6C6C6"/>
                </a:solidFill>
                <a:latin typeface="Josefin Sans Regular"/>
              </a:rPr>
              <a:t> </a:t>
            </a:r>
            <a:r>
              <a:rPr lang="en-US" sz="3144" dirty="0" err="1">
                <a:solidFill>
                  <a:srgbClr val="C6C6C6"/>
                </a:solidFill>
                <a:latin typeface="Josefin Sans Regular"/>
              </a:rPr>
              <a:t>như</a:t>
            </a:r>
            <a:r>
              <a:rPr lang="en-US" sz="3144" dirty="0">
                <a:solidFill>
                  <a:srgbClr val="C6C6C6"/>
                </a:solidFill>
                <a:latin typeface="Josefin Sans Regular"/>
              </a:rPr>
              <a:t> </a:t>
            </a:r>
            <a:r>
              <a:rPr lang="en-US" sz="3144" dirty="0" err="1">
                <a:solidFill>
                  <a:srgbClr val="C6C6C6"/>
                </a:solidFill>
                <a:latin typeface="Josefin Sans Regular"/>
              </a:rPr>
              <a:t>mạng</a:t>
            </a:r>
            <a:r>
              <a:rPr lang="en-US" sz="3144" dirty="0">
                <a:solidFill>
                  <a:srgbClr val="C6C6C6"/>
                </a:solidFill>
                <a:latin typeface="Josefin Sans Regular"/>
              </a:rPr>
              <a:t> </a:t>
            </a:r>
            <a:r>
              <a:rPr lang="en-US" sz="3144" dirty="0" err="1">
                <a:solidFill>
                  <a:srgbClr val="C6C6C6"/>
                </a:solidFill>
                <a:latin typeface="Josefin Sans Regular"/>
              </a:rPr>
              <a:t>nơ-ron</a:t>
            </a:r>
            <a:r>
              <a:rPr lang="en-US" sz="3144" dirty="0">
                <a:solidFill>
                  <a:srgbClr val="C6C6C6"/>
                </a:solidFill>
                <a:latin typeface="Josefin Sans Regular"/>
              </a:rPr>
              <a:t> </a:t>
            </a:r>
            <a:r>
              <a:rPr lang="en-US" sz="3144" dirty="0" err="1">
                <a:solidFill>
                  <a:srgbClr val="C6C6C6"/>
                </a:solidFill>
                <a:latin typeface="Josefin Sans Regular"/>
              </a:rPr>
              <a:t>tích</a:t>
            </a:r>
            <a:r>
              <a:rPr lang="en-US" sz="3144" dirty="0">
                <a:solidFill>
                  <a:srgbClr val="C6C6C6"/>
                </a:solidFill>
                <a:latin typeface="Josefin Sans Regular"/>
              </a:rPr>
              <a:t> </a:t>
            </a:r>
            <a:r>
              <a:rPr lang="en-US" sz="3144" dirty="0" err="1">
                <a:solidFill>
                  <a:srgbClr val="C6C6C6"/>
                </a:solidFill>
                <a:latin typeface="Josefin Sans Regular"/>
              </a:rPr>
              <a:t>chập</a:t>
            </a:r>
            <a:r>
              <a:rPr lang="en-US" sz="3144" dirty="0">
                <a:solidFill>
                  <a:srgbClr val="C6C6C6"/>
                </a:solidFill>
                <a:latin typeface="Josefin Sans Regular"/>
              </a:rPr>
              <a:t> (CNN)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học</a:t>
            </a:r>
            <a:r>
              <a:rPr lang="en-US" sz="3144" dirty="0">
                <a:solidFill>
                  <a:srgbClr val="C6C6C6"/>
                </a:solidFill>
                <a:latin typeface="Josefin Sans Regular"/>
              </a:rPr>
              <a:t> </a:t>
            </a:r>
            <a:r>
              <a:rPr lang="en-US" sz="3144" dirty="0" err="1">
                <a:solidFill>
                  <a:srgbClr val="C6C6C6"/>
                </a:solidFill>
                <a:latin typeface="Josefin Sans Regular"/>
              </a:rPr>
              <a:t>cách</a:t>
            </a:r>
            <a:r>
              <a:rPr lang="en-US" sz="3144" dirty="0">
                <a:solidFill>
                  <a:srgbClr val="C6C6C6"/>
                </a:solidFill>
                <a:latin typeface="Josefin Sans Regular"/>
              </a:rPr>
              <a:t> </a:t>
            </a:r>
            <a:r>
              <a:rPr lang="en-US" sz="3144" dirty="0" err="1">
                <a:solidFill>
                  <a:srgbClr val="C6C6C6"/>
                </a:solidFill>
                <a:latin typeface="Josefin Sans Regular"/>
              </a:rPr>
              <a:t>trích</a:t>
            </a:r>
            <a:r>
              <a:rPr lang="en-US" sz="3144" dirty="0">
                <a:solidFill>
                  <a:srgbClr val="C6C6C6"/>
                </a:solidFill>
                <a:latin typeface="Josefin Sans Regular"/>
              </a:rPr>
              <a:t> </a:t>
            </a:r>
            <a:r>
              <a:rPr lang="en-US" sz="3144" dirty="0" err="1">
                <a:solidFill>
                  <a:srgbClr val="C6C6C6"/>
                </a:solidFill>
                <a:latin typeface="Josefin Sans Regular"/>
              </a:rPr>
              <a:t>xuất</a:t>
            </a:r>
            <a:r>
              <a:rPr lang="en-US" sz="3144" dirty="0">
                <a:solidFill>
                  <a:srgbClr val="C6C6C6"/>
                </a:solidFill>
                <a:latin typeface="Josefin Sans Regular"/>
              </a:rPr>
              <a:t> </a:t>
            </a:r>
            <a:r>
              <a:rPr lang="en-US" sz="3144" dirty="0" err="1">
                <a:solidFill>
                  <a:srgbClr val="C6C6C6"/>
                </a:solidFill>
                <a:latin typeface="Josefin Sans Regular"/>
              </a:rPr>
              <a:t>ra</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đặc</a:t>
            </a:r>
            <a:r>
              <a:rPr lang="en-US" sz="3144" dirty="0">
                <a:solidFill>
                  <a:srgbClr val="C6C6C6"/>
                </a:solidFill>
                <a:latin typeface="Josefin Sans Regular"/>
              </a:rPr>
              <a:t> </a:t>
            </a:r>
            <a:r>
              <a:rPr lang="en-US" sz="3144" dirty="0" err="1">
                <a:solidFill>
                  <a:srgbClr val="C6C6C6"/>
                </a:solidFill>
                <a:latin typeface="Josefin Sans Regular"/>
              </a:rPr>
              <a:t>trưng</a:t>
            </a:r>
            <a:r>
              <a:rPr lang="en-US" sz="3144" dirty="0">
                <a:solidFill>
                  <a:srgbClr val="C6C6C6"/>
                </a:solidFill>
                <a:latin typeface="Josefin Sans Regular"/>
              </a:rPr>
              <a:t> </a:t>
            </a:r>
            <a:r>
              <a:rPr lang="en-US" sz="3144" dirty="0" err="1">
                <a:solidFill>
                  <a:srgbClr val="C6C6C6"/>
                </a:solidFill>
                <a:latin typeface="Josefin Sans Regular"/>
              </a:rPr>
              <a:t>chung</a:t>
            </a:r>
            <a:r>
              <a:rPr lang="en-US" sz="3144" dirty="0">
                <a:solidFill>
                  <a:srgbClr val="C6C6C6"/>
                </a:solidFill>
                <a:latin typeface="Josefin Sans Regular"/>
              </a:rPr>
              <a:t> </a:t>
            </a:r>
            <a:r>
              <a:rPr lang="en-US" sz="3144" dirty="0" err="1">
                <a:solidFill>
                  <a:srgbClr val="C6C6C6"/>
                </a:solidFill>
                <a:latin typeface="Josefin Sans Regular"/>
              </a:rPr>
              <a:t>từ</a:t>
            </a:r>
            <a:r>
              <a:rPr lang="en-US" sz="3144" dirty="0">
                <a:solidFill>
                  <a:srgbClr val="C6C6C6"/>
                </a:solidFill>
                <a:latin typeface="Josefin Sans Regular"/>
              </a:rPr>
              <a:t> </a:t>
            </a:r>
            <a:r>
              <a:rPr lang="en-US" sz="3144" dirty="0" err="1">
                <a:solidFill>
                  <a:srgbClr val="C6C6C6"/>
                </a:solidFill>
                <a:latin typeface="Josefin Sans Regular"/>
              </a:rPr>
              <a:t>bộ</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7433879" y="488405"/>
            <a:ext cx="2735432" cy="774065"/>
          </a:xfrm>
          <a:prstGeom prst="rect">
            <a:avLst/>
          </a:prstGeom>
        </p:spPr>
        <p:txBody>
          <a:bodyPr wrap="square" lIns="0" tIns="0" rIns="0" bIns="0" rtlCol="0" anchor="t">
            <a:spAutoFit/>
          </a:bodyPr>
          <a:lstStyle/>
          <a:p>
            <a:pPr>
              <a:lnSpc>
                <a:spcPts val="6160"/>
              </a:lnSpc>
              <a:spcBef>
                <a:spcPct val="0"/>
              </a:spcBef>
            </a:pPr>
            <a:r>
              <a:rPr lang="en-US" sz="4400" dirty="0">
                <a:solidFill>
                  <a:srgbClr val="BEE5E6"/>
                </a:solidFill>
                <a:latin typeface="Josefin Sans Regular"/>
              </a:rPr>
              <a:t>SO SÁNH</a:t>
            </a:r>
          </a:p>
        </p:txBody>
      </p:sp>
      <p:sp>
        <p:nvSpPr>
          <p:cNvPr id="6" name="TextBox 6"/>
          <p:cNvSpPr txBox="1"/>
          <p:nvPr/>
        </p:nvSpPr>
        <p:spPr>
          <a:xfrm>
            <a:off x="790091" y="3440106"/>
            <a:ext cx="3995703" cy="546654"/>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Cần</a:t>
            </a:r>
            <a:r>
              <a:rPr lang="en-US" sz="3144" dirty="0">
                <a:solidFill>
                  <a:srgbClr val="C6C6C6"/>
                </a:solidFill>
                <a:latin typeface="Josefin Sans Regular"/>
              </a:rPr>
              <a:t> </a:t>
            </a:r>
            <a:r>
              <a:rPr lang="en-US" sz="3144" dirty="0" err="1">
                <a:solidFill>
                  <a:srgbClr val="C6C6C6"/>
                </a:solidFill>
                <a:latin typeface="Josefin Sans Regular"/>
              </a:rPr>
              <a:t>lượng</a:t>
            </a:r>
            <a:r>
              <a:rPr lang="en-US" sz="3144" dirty="0">
                <a:solidFill>
                  <a:srgbClr val="C6C6C6"/>
                </a:solidFill>
                <a:latin typeface="Josefin Sans Regular"/>
              </a:rPr>
              <a:t> </a:t>
            </a:r>
            <a:r>
              <a:rPr lang="en-US" sz="3144" dirty="0" err="1">
                <a:solidFill>
                  <a:srgbClr val="C6C6C6"/>
                </a:solidFill>
                <a:latin typeface="Josefin Sans Regular"/>
              </a:rPr>
              <a:t>lớn</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p>
        </p:txBody>
      </p:sp>
      <p:sp>
        <p:nvSpPr>
          <p:cNvPr id="7" name="Freeform 7"/>
          <p:cNvSpPr/>
          <p:nvPr/>
        </p:nvSpPr>
        <p:spPr>
          <a:xfrm>
            <a:off x="630833" y="1619492"/>
            <a:ext cx="1553914" cy="1553914"/>
          </a:xfrm>
          <a:custGeom>
            <a:avLst/>
            <a:gdLst/>
            <a:ahLst/>
            <a:cxnLst/>
            <a:rect l="l" t="t" r="r" b="b"/>
            <a:pathLst>
              <a:path w="1553914" h="1553914">
                <a:moveTo>
                  <a:pt x="0" y="0"/>
                </a:moveTo>
                <a:lnTo>
                  <a:pt x="1553915" y="0"/>
                </a:lnTo>
                <a:lnTo>
                  <a:pt x="1553915" y="1553914"/>
                </a:lnTo>
                <a:lnTo>
                  <a:pt x="0" y="1553914"/>
                </a:lnTo>
                <a:lnTo>
                  <a:pt x="0" y="0"/>
                </a:lnTo>
                <a:close/>
              </a:path>
            </a:pathLst>
          </a:custGeom>
          <a:blipFill>
            <a:blip r:embed="rId9"/>
            <a:stretch>
              <a:fillRect/>
            </a:stretch>
          </a:blipFill>
        </p:spPr>
      </p:sp>
      <p:sp>
        <p:nvSpPr>
          <p:cNvPr id="8" name="Freeform 8"/>
          <p:cNvSpPr/>
          <p:nvPr/>
        </p:nvSpPr>
        <p:spPr>
          <a:xfrm>
            <a:off x="9571939" y="1866815"/>
            <a:ext cx="1850329" cy="1306592"/>
          </a:xfrm>
          <a:custGeom>
            <a:avLst/>
            <a:gdLst/>
            <a:ahLst/>
            <a:cxnLst/>
            <a:rect l="l" t="t" r="r" b="b"/>
            <a:pathLst>
              <a:path w="1850329" h="1306592">
                <a:moveTo>
                  <a:pt x="0" y="0"/>
                </a:moveTo>
                <a:lnTo>
                  <a:pt x="1850329" y="0"/>
                </a:lnTo>
                <a:lnTo>
                  <a:pt x="1850329" y="1306591"/>
                </a:lnTo>
                <a:lnTo>
                  <a:pt x="0" y="1306591"/>
                </a:lnTo>
                <a:lnTo>
                  <a:pt x="0" y="0"/>
                </a:lnTo>
                <a:close/>
              </a:path>
            </a:pathLst>
          </a:custGeom>
          <a:blipFill>
            <a:blip r:embed="rId10"/>
            <a:stretch>
              <a:fillRect/>
            </a:stretch>
          </a:blipFill>
        </p:spPr>
      </p:sp>
      <p:sp>
        <p:nvSpPr>
          <p:cNvPr id="9" name="TextBox 9"/>
          <p:cNvSpPr txBox="1"/>
          <p:nvPr/>
        </p:nvSpPr>
        <p:spPr>
          <a:xfrm>
            <a:off x="2527465" y="2563917"/>
            <a:ext cx="4516657" cy="589915"/>
          </a:xfrm>
          <a:prstGeom prst="rect">
            <a:avLst/>
          </a:prstGeom>
        </p:spPr>
        <p:txBody>
          <a:bodyPr lIns="0" tIns="0" rIns="0" bIns="0" rtlCol="0" anchor="t">
            <a:spAutoFit/>
          </a:bodyPr>
          <a:lstStyle/>
          <a:p>
            <a:pPr>
              <a:lnSpc>
                <a:spcPts val="4759"/>
              </a:lnSpc>
              <a:spcBef>
                <a:spcPct val="0"/>
              </a:spcBef>
            </a:pPr>
            <a:r>
              <a:rPr lang="en-US" sz="3399" dirty="0" err="1">
                <a:solidFill>
                  <a:srgbClr val="BEE5E6"/>
                </a:solidFill>
                <a:latin typeface="Josefin Sans Regular Bold"/>
              </a:rPr>
              <a:t>Học</a:t>
            </a:r>
            <a:r>
              <a:rPr lang="en-US" sz="3399" dirty="0">
                <a:solidFill>
                  <a:srgbClr val="BEE5E6"/>
                </a:solidFill>
                <a:latin typeface="Josefin Sans Regular Bold"/>
              </a:rPr>
              <a:t> </a:t>
            </a:r>
            <a:r>
              <a:rPr lang="en-US" sz="3399" dirty="0" err="1">
                <a:solidFill>
                  <a:srgbClr val="BEE5E6"/>
                </a:solidFill>
                <a:latin typeface="Josefin Sans Regular Bold"/>
              </a:rPr>
              <a:t>máy</a:t>
            </a:r>
            <a:r>
              <a:rPr lang="en-US" sz="3399" dirty="0">
                <a:solidFill>
                  <a:srgbClr val="BEE5E6"/>
                </a:solidFill>
                <a:latin typeface="Josefin Sans Regular Bold"/>
              </a:rPr>
              <a:t> </a:t>
            </a:r>
            <a:r>
              <a:rPr lang="en-US" sz="3399" dirty="0" err="1">
                <a:solidFill>
                  <a:srgbClr val="BEE5E6"/>
                </a:solidFill>
                <a:latin typeface="Josefin Sans Regular Bold"/>
              </a:rPr>
              <a:t>truyền</a:t>
            </a:r>
            <a:r>
              <a:rPr lang="en-US" sz="3399" dirty="0">
                <a:solidFill>
                  <a:srgbClr val="BEE5E6"/>
                </a:solidFill>
                <a:latin typeface="Josefin Sans Regular Bold"/>
              </a:rPr>
              <a:t> </a:t>
            </a:r>
            <a:r>
              <a:rPr lang="en-US" sz="3399" dirty="0" err="1">
                <a:solidFill>
                  <a:srgbClr val="BEE5E6"/>
                </a:solidFill>
                <a:latin typeface="Josefin Sans Regular Bold"/>
              </a:rPr>
              <a:t>thống</a:t>
            </a:r>
            <a:endParaRPr lang="en-US" sz="3399" dirty="0">
              <a:solidFill>
                <a:srgbClr val="BEE5E6"/>
              </a:solidFill>
              <a:latin typeface="Josefin Sans Regular Bold"/>
            </a:endParaRPr>
          </a:p>
        </p:txBody>
      </p:sp>
      <p:sp>
        <p:nvSpPr>
          <p:cNvPr id="10" name="TextBox 10"/>
          <p:cNvSpPr txBox="1"/>
          <p:nvPr/>
        </p:nvSpPr>
        <p:spPr>
          <a:xfrm>
            <a:off x="11932451" y="2583491"/>
            <a:ext cx="4226667" cy="589915"/>
          </a:xfrm>
          <a:prstGeom prst="rect">
            <a:avLst/>
          </a:prstGeom>
        </p:spPr>
        <p:txBody>
          <a:bodyPr lIns="0" tIns="0" rIns="0" bIns="0" rtlCol="0" anchor="t">
            <a:spAutoFit/>
          </a:bodyPr>
          <a:lstStyle/>
          <a:p>
            <a:pPr>
              <a:lnSpc>
                <a:spcPts val="4759"/>
              </a:lnSpc>
              <a:spcBef>
                <a:spcPct val="0"/>
              </a:spcBef>
            </a:pPr>
            <a:r>
              <a:rPr lang="en-US" sz="3399">
                <a:solidFill>
                  <a:srgbClr val="BEE5E6"/>
                </a:solidFill>
                <a:latin typeface="Josefin Sans Regular Bold"/>
              </a:rPr>
              <a:t>Few-shot Learning</a:t>
            </a:r>
          </a:p>
        </p:txBody>
      </p:sp>
      <p:sp>
        <p:nvSpPr>
          <p:cNvPr id="11" name="Freeform 11"/>
          <p:cNvSpPr/>
          <p:nvPr/>
        </p:nvSpPr>
        <p:spPr>
          <a:xfrm rot="-2700000">
            <a:off x="6020246" y="3348554"/>
            <a:ext cx="5438044" cy="5418269"/>
          </a:xfrm>
          <a:custGeom>
            <a:avLst/>
            <a:gdLst/>
            <a:ahLst/>
            <a:cxnLst/>
            <a:rect l="l" t="t" r="r" b="b"/>
            <a:pathLst>
              <a:path w="5438044" h="5418269">
                <a:moveTo>
                  <a:pt x="0" y="0"/>
                </a:moveTo>
                <a:lnTo>
                  <a:pt x="5438044" y="0"/>
                </a:lnTo>
                <a:lnTo>
                  <a:pt x="5438044" y="5418269"/>
                </a:lnTo>
                <a:lnTo>
                  <a:pt x="0" y="541826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a:off x="17116292" y="85441"/>
            <a:ext cx="1127363" cy="1412414"/>
          </a:xfrm>
          <a:custGeom>
            <a:avLst/>
            <a:gdLst/>
            <a:ahLst/>
            <a:cxnLst/>
            <a:rect l="l" t="t" r="r" b="b"/>
            <a:pathLst>
              <a:path w="1127363" h="1412414">
                <a:moveTo>
                  <a:pt x="0" y="0"/>
                </a:moveTo>
                <a:lnTo>
                  <a:pt x="1127363" y="0"/>
                </a:lnTo>
                <a:lnTo>
                  <a:pt x="1127363" y="1412413"/>
                </a:lnTo>
                <a:lnTo>
                  <a:pt x="0" y="141241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3" name="TextBox 13"/>
          <p:cNvSpPr txBox="1"/>
          <p:nvPr/>
        </p:nvSpPr>
        <p:spPr>
          <a:xfrm>
            <a:off x="9571939" y="4454786"/>
            <a:ext cx="8207951" cy="546654"/>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Chỉ</a:t>
            </a:r>
            <a:r>
              <a:rPr lang="en-US" sz="3144" dirty="0">
                <a:solidFill>
                  <a:srgbClr val="C6C6C6"/>
                </a:solidFill>
                <a:latin typeface="Josefin Sans Regular"/>
              </a:rPr>
              <a:t> </a:t>
            </a:r>
            <a:r>
              <a:rPr lang="en-US" sz="3144" dirty="0" err="1">
                <a:solidFill>
                  <a:srgbClr val="C6C6C6"/>
                </a:solidFill>
                <a:latin typeface="Josefin Sans Regular"/>
              </a:rPr>
              <a:t>cần</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số</a:t>
            </a:r>
            <a:r>
              <a:rPr lang="en-US" sz="3144" dirty="0">
                <a:solidFill>
                  <a:srgbClr val="C6C6C6"/>
                </a:solidFill>
                <a:latin typeface="Josefin Sans Regular"/>
              </a:rPr>
              <a:t> </a:t>
            </a:r>
            <a:r>
              <a:rPr lang="en-US" sz="3144" dirty="0" err="1">
                <a:solidFill>
                  <a:srgbClr val="C6C6C6"/>
                </a:solidFill>
                <a:latin typeface="Josefin Sans Regular"/>
              </a:rPr>
              <a:t>ít</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a:t>
            </a:r>
          </a:p>
        </p:txBody>
      </p:sp>
      <p:sp>
        <p:nvSpPr>
          <p:cNvPr id="14" name="TextBox 14"/>
          <p:cNvSpPr txBox="1"/>
          <p:nvPr/>
        </p:nvSpPr>
        <p:spPr>
          <a:xfrm>
            <a:off x="786598" y="4083311"/>
            <a:ext cx="7052622" cy="1101219"/>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Khó</a:t>
            </a:r>
            <a:r>
              <a:rPr lang="en-US" sz="3144" dirty="0">
                <a:solidFill>
                  <a:srgbClr val="C6C6C6"/>
                </a:solidFill>
                <a:latin typeface="Josefin Sans Regular"/>
              </a:rPr>
              <a:t> </a:t>
            </a:r>
            <a:r>
              <a:rPr lang="en-US" sz="3144" dirty="0" err="1">
                <a:solidFill>
                  <a:srgbClr val="C6C6C6"/>
                </a:solidFill>
                <a:latin typeface="Josefin Sans Regular"/>
              </a:rPr>
              <a:t>khăn</a:t>
            </a:r>
            <a:r>
              <a:rPr lang="en-US" sz="3144" dirty="0">
                <a:solidFill>
                  <a:srgbClr val="C6C6C6"/>
                </a:solidFill>
                <a:latin typeface="Josefin Sans Regular"/>
              </a:rPr>
              <a:t> </a:t>
            </a:r>
            <a:r>
              <a:rPr lang="en-US" sz="3144" dirty="0" err="1">
                <a:solidFill>
                  <a:srgbClr val="C6C6C6"/>
                </a:solidFill>
                <a:latin typeface="Josefin Sans Regular"/>
              </a:rPr>
              <a:t>và</a:t>
            </a:r>
            <a:r>
              <a:rPr lang="en-US" sz="3144" dirty="0">
                <a:solidFill>
                  <a:srgbClr val="C6C6C6"/>
                </a:solidFill>
                <a:latin typeface="Josefin Sans Regular"/>
              </a:rPr>
              <a:t> </a:t>
            </a:r>
            <a:r>
              <a:rPr lang="en-US" sz="3144" dirty="0" err="1">
                <a:solidFill>
                  <a:srgbClr val="C6C6C6"/>
                </a:solidFill>
                <a:latin typeface="Josefin Sans Regular"/>
              </a:rPr>
              <a:t>tốn</a:t>
            </a:r>
            <a:r>
              <a:rPr lang="en-US" sz="3144" dirty="0">
                <a:solidFill>
                  <a:srgbClr val="C6C6C6"/>
                </a:solidFill>
                <a:latin typeface="Josefin Sans Regular"/>
              </a:rPr>
              <a:t> </a:t>
            </a:r>
            <a:r>
              <a:rPr lang="en-US" sz="3144" dirty="0" err="1">
                <a:solidFill>
                  <a:srgbClr val="C6C6C6"/>
                </a:solidFill>
                <a:latin typeface="Josefin Sans Regular"/>
              </a:rPr>
              <a:t>kém</a:t>
            </a:r>
            <a:r>
              <a:rPr lang="en-US" sz="3144" dirty="0">
                <a:solidFill>
                  <a:srgbClr val="C6C6C6"/>
                </a:solidFill>
                <a:latin typeface="Josefin Sans Regular"/>
              </a:rPr>
              <a:t> </a:t>
            </a:r>
            <a:r>
              <a:rPr lang="en-US" sz="3144" dirty="0" err="1">
                <a:solidFill>
                  <a:srgbClr val="C6C6C6"/>
                </a:solidFill>
                <a:latin typeface="Josefin Sans Regular"/>
              </a:rPr>
              <a:t>khi</a:t>
            </a:r>
            <a:r>
              <a:rPr lang="en-US" sz="3144" dirty="0">
                <a:solidFill>
                  <a:srgbClr val="C6C6C6"/>
                </a:solidFill>
                <a:latin typeface="Josefin Sans Regular"/>
              </a:rPr>
              <a:t> </a:t>
            </a:r>
            <a:r>
              <a:rPr lang="en-US" sz="3144" dirty="0" err="1">
                <a:solidFill>
                  <a:srgbClr val="C6C6C6"/>
                </a:solidFill>
                <a:latin typeface="Josefin Sans Regular"/>
              </a:rPr>
              <a:t>không</a:t>
            </a:r>
            <a:r>
              <a:rPr lang="en-US" sz="3144" dirty="0">
                <a:solidFill>
                  <a:srgbClr val="C6C6C6"/>
                </a:solidFill>
                <a:latin typeface="Josefin Sans Regular"/>
              </a:rPr>
              <a:t> </a:t>
            </a:r>
            <a:r>
              <a:rPr lang="en-US" sz="3144" dirty="0" err="1">
                <a:solidFill>
                  <a:srgbClr val="C6C6C6"/>
                </a:solidFill>
                <a:latin typeface="Josefin Sans Regular"/>
              </a:rPr>
              <a:t>có</a:t>
            </a:r>
            <a:r>
              <a:rPr lang="en-US" sz="3144" dirty="0">
                <a:solidFill>
                  <a:srgbClr val="C6C6C6"/>
                </a:solidFill>
                <a:latin typeface="Josefin Sans Regular"/>
              </a:rPr>
              <a:t> </a:t>
            </a:r>
            <a:r>
              <a:rPr lang="en-US" sz="3144" dirty="0" err="1">
                <a:solidFill>
                  <a:srgbClr val="C6C6C6"/>
                </a:solidFill>
                <a:latin typeface="Josefin Sans Regular"/>
              </a:rPr>
              <a:t>đủ</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a:t>
            </a:r>
          </a:p>
        </p:txBody>
      </p:sp>
      <p:sp>
        <p:nvSpPr>
          <p:cNvPr id="15" name="TextBox 15"/>
          <p:cNvSpPr txBox="1"/>
          <p:nvPr/>
        </p:nvSpPr>
        <p:spPr>
          <a:xfrm>
            <a:off x="9571939" y="3610742"/>
            <a:ext cx="6018574" cy="548769"/>
          </a:xfrm>
          <a:prstGeom prst="rect">
            <a:avLst/>
          </a:prstGeom>
        </p:spPr>
        <p:txBody>
          <a:bodyPr lIns="0" tIns="0" rIns="0" bIns="0" rtlCol="0" anchor="t">
            <a:spAutoFit/>
          </a:bodyPr>
          <a:lstStyle/>
          <a:p>
            <a:pPr>
              <a:lnSpc>
                <a:spcPts val="4402"/>
              </a:lnSpc>
              <a:spcBef>
                <a:spcPct val="0"/>
              </a:spcBef>
            </a:pPr>
            <a:r>
              <a:rPr lang="en-US" sz="3144">
                <a:solidFill>
                  <a:srgbClr val="C6C6C6"/>
                </a:solidFill>
                <a:latin typeface="Josefin Sans Regular"/>
              </a:rPr>
              <a:t>Một phương pháp học máy mới.</a:t>
            </a:r>
          </a:p>
        </p:txBody>
      </p:sp>
      <p:sp>
        <p:nvSpPr>
          <p:cNvPr id="16" name="TextBox 16"/>
          <p:cNvSpPr txBox="1"/>
          <p:nvPr/>
        </p:nvSpPr>
        <p:spPr>
          <a:xfrm>
            <a:off x="790091" y="5383905"/>
            <a:ext cx="6678056" cy="1101219"/>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được</a:t>
            </a:r>
            <a:r>
              <a:rPr lang="en-US" sz="3144" dirty="0">
                <a:solidFill>
                  <a:srgbClr val="C6C6C6"/>
                </a:solidFill>
                <a:latin typeface="Josefin Sans Regular"/>
              </a:rPr>
              <a:t> </a:t>
            </a:r>
            <a:r>
              <a:rPr lang="en-US" sz="3144" dirty="0" err="1">
                <a:solidFill>
                  <a:srgbClr val="C6C6C6"/>
                </a:solidFill>
                <a:latin typeface="Josefin Sans Regular"/>
              </a:rPr>
              <a:t>thiết</a:t>
            </a:r>
            <a:r>
              <a:rPr lang="en-US" sz="3144" dirty="0">
                <a:solidFill>
                  <a:srgbClr val="C6C6C6"/>
                </a:solidFill>
                <a:latin typeface="Josefin Sans Regular"/>
              </a:rPr>
              <a:t> </a:t>
            </a:r>
            <a:r>
              <a:rPr lang="en-US" sz="3144" dirty="0" err="1">
                <a:solidFill>
                  <a:srgbClr val="C6C6C6"/>
                </a:solidFill>
                <a:latin typeface="Josefin Sans Regular"/>
              </a:rPr>
              <a:t>kế</a:t>
            </a:r>
            <a:r>
              <a:rPr lang="en-US" sz="3144" dirty="0">
                <a:solidFill>
                  <a:srgbClr val="C6C6C6"/>
                </a:solidFill>
                <a:latin typeface="Josefin Sans Regular"/>
              </a:rPr>
              <a:t>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tối</a:t>
            </a:r>
            <a:r>
              <a:rPr lang="en-US" sz="3144" dirty="0">
                <a:solidFill>
                  <a:srgbClr val="C6C6C6"/>
                </a:solidFill>
                <a:latin typeface="Josefin Sans Regular"/>
              </a:rPr>
              <a:t> </a:t>
            </a:r>
            <a:r>
              <a:rPr lang="en-US" sz="3144" dirty="0" err="1">
                <a:solidFill>
                  <a:srgbClr val="C6C6C6"/>
                </a:solidFill>
                <a:latin typeface="Josefin Sans Regular"/>
              </a:rPr>
              <a:t>ưu</a:t>
            </a:r>
            <a:r>
              <a:rPr lang="en-US" sz="3144" dirty="0">
                <a:solidFill>
                  <a:srgbClr val="C6C6C6"/>
                </a:solidFill>
                <a:latin typeface="Josefin Sans Regular"/>
              </a:rPr>
              <a:t> </a:t>
            </a:r>
            <a:r>
              <a:rPr lang="en-US" sz="3144" dirty="0" err="1">
                <a:solidFill>
                  <a:srgbClr val="C6C6C6"/>
                </a:solidFill>
                <a:latin typeface="Josefin Sans Regular"/>
              </a:rPr>
              <a:t>hóa</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cụ</a:t>
            </a:r>
            <a:r>
              <a:rPr lang="en-US" sz="3144" dirty="0">
                <a:solidFill>
                  <a:srgbClr val="C6C6C6"/>
                </a:solidFill>
                <a:latin typeface="Josefin Sans Regular"/>
              </a:rPr>
              <a:t> </a:t>
            </a:r>
            <a:r>
              <a:rPr lang="en-US" sz="3144" dirty="0" err="1">
                <a:solidFill>
                  <a:srgbClr val="C6C6C6"/>
                </a:solidFill>
                <a:latin typeface="Josefin Sans Regular"/>
              </a:rPr>
              <a:t>thể</a:t>
            </a:r>
            <a:r>
              <a:rPr lang="en-US" sz="3144" dirty="0">
                <a:solidFill>
                  <a:srgbClr val="C6C6C6"/>
                </a:solidFill>
                <a:latin typeface="Josefin Sans Regular"/>
              </a:rPr>
              <a:t>.</a:t>
            </a:r>
          </a:p>
        </p:txBody>
      </p:sp>
      <p:sp>
        <p:nvSpPr>
          <p:cNvPr id="17" name="TextBox 17"/>
          <p:cNvSpPr txBox="1"/>
          <p:nvPr/>
        </p:nvSpPr>
        <p:spPr>
          <a:xfrm>
            <a:off x="9571939" y="5296715"/>
            <a:ext cx="8376442" cy="1672637"/>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Thiết</a:t>
            </a:r>
            <a:r>
              <a:rPr lang="en-US" sz="3144" dirty="0">
                <a:solidFill>
                  <a:srgbClr val="C6C6C6"/>
                </a:solidFill>
                <a:latin typeface="Josefin Sans Regular"/>
              </a:rPr>
              <a:t> </a:t>
            </a:r>
            <a:r>
              <a:rPr lang="en-US" sz="3144" dirty="0" err="1">
                <a:solidFill>
                  <a:srgbClr val="C6C6C6"/>
                </a:solidFill>
                <a:latin typeface="Josefin Sans Regular"/>
              </a:rPr>
              <a:t>kế</a:t>
            </a:r>
            <a:r>
              <a:rPr lang="en-US" sz="3144" dirty="0">
                <a:solidFill>
                  <a:srgbClr val="C6C6C6"/>
                </a:solidFill>
                <a:latin typeface="Josefin Sans Regular"/>
              </a:rPr>
              <a:t> </a:t>
            </a:r>
            <a:r>
              <a:rPr lang="en-US" sz="3144" dirty="0" err="1">
                <a:solidFill>
                  <a:srgbClr val="C6C6C6"/>
                </a:solidFill>
                <a:latin typeface="Josefin Sans Regular"/>
              </a:rPr>
              <a:t>để</a:t>
            </a:r>
            <a:r>
              <a:rPr lang="en-US" sz="3144" dirty="0">
                <a:solidFill>
                  <a:srgbClr val="C6C6C6"/>
                </a:solidFill>
                <a:latin typeface="Josefin Sans Regular"/>
              </a:rPr>
              <a:t> </a:t>
            </a:r>
            <a:r>
              <a:rPr lang="en-US" sz="3144" dirty="0" err="1">
                <a:solidFill>
                  <a:srgbClr val="C6C6C6"/>
                </a:solidFill>
                <a:latin typeface="Josefin Sans Regular"/>
              </a:rPr>
              <a:t>tìm</a:t>
            </a:r>
            <a:r>
              <a:rPr lang="en-US" sz="3144" dirty="0">
                <a:solidFill>
                  <a:srgbClr val="C6C6C6"/>
                </a:solidFill>
                <a:latin typeface="Josefin Sans Regular"/>
              </a:rPr>
              <a:t> </a:t>
            </a:r>
            <a:r>
              <a:rPr lang="en-US" sz="3144" dirty="0" err="1">
                <a:solidFill>
                  <a:srgbClr val="C6C6C6"/>
                </a:solidFill>
                <a:latin typeface="Josefin Sans Regular"/>
              </a:rPr>
              <a:t>ra</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đặc</a:t>
            </a:r>
            <a:r>
              <a:rPr lang="en-US" sz="3144" dirty="0">
                <a:solidFill>
                  <a:srgbClr val="C6C6C6"/>
                </a:solidFill>
                <a:latin typeface="Josefin Sans Regular"/>
              </a:rPr>
              <a:t> </a:t>
            </a:r>
            <a:r>
              <a:rPr lang="en-US" sz="3144" dirty="0" err="1">
                <a:solidFill>
                  <a:srgbClr val="C6C6C6"/>
                </a:solidFill>
                <a:latin typeface="Josefin Sans Regular"/>
              </a:rPr>
              <a:t>trưng</a:t>
            </a:r>
            <a:r>
              <a:rPr lang="en-US" sz="3144" dirty="0">
                <a:solidFill>
                  <a:srgbClr val="C6C6C6"/>
                </a:solidFill>
                <a:latin typeface="Josefin Sans Regular"/>
              </a:rPr>
              <a:t> </a:t>
            </a:r>
            <a:r>
              <a:rPr lang="en-US" sz="3144" dirty="0" err="1">
                <a:solidFill>
                  <a:srgbClr val="C6C6C6"/>
                </a:solidFill>
                <a:latin typeface="Josefin Sans Regular"/>
              </a:rPr>
              <a:t>chung</a:t>
            </a:r>
            <a:r>
              <a:rPr lang="en-US" sz="3144" dirty="0">
                <a:solidFill>
                  <a:srgbClr val="C6C6C6"/>
                </a:solidFill>
                <a:latin typeface="Josefin Sans Regular"/>
              </a:rPr>
              <a:t> </a:t>
            </a:r>
            <a:r>
              <a:rPr lang="en-US" sz="3144" dirty="0" err="1">
                <a:solidFill>
                  <a:srgbClr val="C6C6C6"/>
                </a:solidFill>
                <a:latin typeface="Josefin Sans Regular"/>
              </a:rPr>
              <a:t>của</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khác</a:t>
            </a:r>
            <a:r>
              <a:rPr lang="en-US" sz="3144" dirty="0">
                <a:solidFill>
                  <a:srgbClr val="C6C6C6"/>
                </a:solidFill>
                <a:latin typeface="Josefin Sans Regular"/>
              </a:rPr>
              <a:t> </a:t>
            </a:r>
            <a:r>
              <a:rPr lang="en-US" sz="3144" dirty="0" err="1">
                <a:solidFill>
                  <a:srgbClr val="C6C6C6"/>
                </a:solidFill>
                <a:latin typeface="Josefin Sans Regular"/>
              </a:rPr>
              <a:t>nhau</a:t>
            </a:r>
            <a:r>
              <a:rPr lang="en-US" sz="3144" dirty="0">
                <a:solidFill>
                  <a:srgbClr val="C6C6C6"/>
                </a:solidFill>
                <a:latin typeface="Josefin Sans Regular"/>
              </a:rPr>
              <a:t> </a:t>
            </a:r>
            <a:r>
              <a:rPr lang="en-US" sz="3144" dirty="0" err="1">
                <a:solidFill>
                  <a:srgbClr val="C6C6C6"/>
                </a:solidFill>
                <a:latin typeface="Josefin Sans Regular"/>
              </a:rPr>
              <a:t>và</a:t>
            </a:r>
            <a:r>
              <a:rPr lang="en-US" sz="3144" dirty="0">
                <a:solidFill>
                  <a:srgbClr val="C6C6C6"/>
                </a:solidFill>
                <a:latin typeface="Josefin Sans Regular"/>
              </a:rPr>
              <a:t> </a:t>
            </a:r>
            <a:r>
              <a:rPr lang="en-US" sz="3144" dirty="0" err="1">
                <a:solidFill>
                  <a:srgbClr val="C6C6C6"/>
                </a:solidFill>
                <a:latin typeface="Josefin Sans Regular"/>
              </a:rPr>
              <a:t>áp</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chúng</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mới</a:t>
            </a:r>
            <a:r>
              <a:rPr lang="en-US" sz="3144" dirty="0">
                <a:solidFill>
                  <a:srgbClr val="C6C6C6"/>
                </a:solidFill>
                <a:latin typeface="Josefin Sans Regular"/>
              </a:rPr>
              <a:t>.</a:t>
            </a:r>
          </a:p>
        </p:txBody>
      </p:sp>
      <p:sp>
        <p:nvSpPr>
          <p:cNvPr id="18" name="TextBox 18"/>
          <p:cNvSpPr txBox="1"/>
          <p:nvPr/>
        </p:nvSpPr>
        <p:spPr>
          <a:xfrm>
            <a:off x="790091" y="6684498"/>
            <a:ext cx="7393522" cy="1672637"/>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Thường</a:t>
            </a:r>
            <a:r>
              <a:rPr lang="en-US" sz="3144" dirty="0">
                <a:solidFill>
                  <a:srgbClr val="C6C6C6"/>
                </a:solidFill>
                <a:latin typeface="Josefin Sans Regular"/>
              </a:rPr>
              <a:t> </a:t>
            </a:r>
            <a:r>
              <a:rPr lang="en-US" sz="3144" dirty="0" err="1">
                <a:solidFill>
                  <a:srgbClr val="C6C6C6"/>
                </a:solidFill>
                <a:latin typeface="Josefin Sans Regular"/>
              </a:rPr>
              <a:t>yêu</a:t>
            </a:r>
            <a:r>
              <a:rPr lang="en-US" sz="3144" dirty="0">
                <a:solidFill>
                  <a:srgbClr val="C6C6C6"/>
                </a:solidFill>
                <a:latin typeface="Josefin Sans Regular"/>
              </a:rPr>
              <a:t> </a:t>
            </a:r>
            <a:r>
              <a:rPr lang="en-US" sz="3144" dirty="0" err="1">
                <a:solidFill>
                  <a:srgbClr val="C6C6C6"/>
                </a:solidFill>
                <a:latin typeface="Josefin Sans Regular"/>
              </a:rPr>
              <a:t>cầu</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quá</a:t>
            </a:r>
            <a:r>
              <a:rPr lang="en-US" sz="3144" dirty="0">
                <a:solidFill>
                  <a:srgbClr val="C6C6C6"/>
                </a:solidFill>
                <a:latin typeface="Josefin Sans Regular"/>
              </a:rPr>
              <a:t> </a:t>
            </a:r>
            <a:r>
              <a:rPr lang="en-US" sz="3144" dirty="0" err="1">
                <a:solidFill>
                  <a:srgbClr val="C6C6C6"/>
                </a:solidFill>
                <a:latin typeface="Josefin Sans Regular"/>
              </a:rPr>
              <a:t>trình</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 </a:t>
            </a:r>
            <a:r>
              <a:rPr lang="en-US" sz="3144" dirty="0" err="1">
                <a:solidFill>
                  <a:srgbClr val="C6C6C6"/>
                </a:solidFill>
                <a:latin typeface="Josefin Sans Regular"/>
              </a:rPr>
              <a:t>lại</a:t>
            </a:r>
            <a:r>
              <a:rPr lang="en-US" sz="3144" dirty="0">
                <a:solidFill>
                  <a:srgbClr val="C6C6C6"/>
                </a:solidFill>
                <a:latin typeface="Josefin Sans Regular"/>
              </a:rPr>
              <a:t> </a:t>
            </a:r>
            <a:r>
              <a:rPr lang="en-US" sz="3144" dirty="0" err="1">
                <a:solidFill>
                  <a:srgbClr val="C6C6C6"/>
                </a:solidFill>
                <a:latin typeface="Josefin Sans Regular"/>
              </a:rPr>
              <a:t>hoặc</a:t>
            </a:r>
            <a:r>
              <a:rPr lang="en-US" sz="3144" dirty="0">
                <a:solidFill>
                  <a:srgbClr val="C6C6C6"/>
                </a:solidFill>
                <a:latin typeface="Josefin Sans Regular"/>
              </a:rPr>
              <a:t> </a:t>
            </a:r>
            <a:r>
              <a:rPr lang="en-US" sz="3144" dirty="0" err="1">
                <a:solidFill>
                  <a:srgbClr val="C6C6C6"/>
                </a:solidFill>
                <a:latin typeface="Josefin Sans Regular"/>
              </a:rPr>
              <a:t>cấu</a:t>
            </a:r>
            <a:r>
              <a:rPr lang="en-US" sz="3144" dirty="0">
                <a:solidFill>
                  <a:srgbClr val="C6C6C6"/>
                </a:solidFill>
                <a:latin typeface="Josefin Sans Regular"/>
              </a:rPr>
              <a:t> </a:t>
            </a:r>
            <a:r>
              <a:rPr lang="en-US" sz="3144" dirty="0" err="1">
                <a:solidFill>
                  <a:srgbClr val="C6C6C6"/>
                </a:solidFill>
                <a:latin typeface="Josefin Sans Regular"/>
              </a:rPr>
              <a:t>trúc</a:t>
            </a:r>
            <a:r>
              <a:rPr lang="en-US" sz="3144" dirty="0">
                <a:solidFill>
                  <a:srgbClr val="C6C6C6"/>
                </a:solidFill>
                <a:latin typeface="Josefin Sans Regular"/>
              </a:rPr>
              <a:t> </a:t>
            </a:r>
            <a:r>
              <a:rPr lang="en-US" sz="3144" dirty="0" err="1">
                <a:solidFill>
                  <a:srgbClr val="C6C6C6"/>
                </a:solidFill>
                <a:latin typeface="Josefin Sans Regular"/>
              </a:rPr>
              <a:t>lại</a:t>
            </a:r>
            <a:r>
              <a:rPr lang="en-US" sz="3144" dirty="0">
                <a:solidFill>
                  <a:srgbClr val="C6C6C6"/>
                </a:solidFill>
                <a:latin typeface="Josefin Sans Regular"/>
              </a:rPr>
              <a:t> </a:t>
            </a:r>
            <a:r>
              <a:rPr lang="en-US" sz="3144" dirty="0" err="1">
                <a:solidFill>
                  <a:srgbClr val="C6C6C6"/>
                </a:solidFill>
                <a:latin typeface="Josefin Sans Regular"/>
              </a:rPr>
              <a:t>toàn</a:t>
            </a:r>
            <a:r>
              <a:rPr lang="en-US" sz="3144" dirty="0">
                <a:solidFill>
                  <a:srgbClr val="C6C6C6"/>
                </a:solidFill>
                <a:latin typeface="Josefin Sans Regular"/>
              </a:rPr>
              <a:t> </a:t>
            </a:r>
            <a:r>
              <a:rPr lang="en-US" sz="3144" dirty="0" err="1">
                <a:solidFill>
                  <a:srgbClr val="C6C6C6"/>
                </a:solidFill>
                <a:latin typeface="Josefin Sans Regular"/>
              </a:rPr>
              <a:t>bộ</a:t>
            </a:r>
            <a:r>
              <a:rPr lang="en-US" sz="3144" dirty="0">
                <a:solidFill>
                  <a:srgbClr val="C6C6C6"/>
                </a:solidFill>
                <a:latin typeface="Josefin Sans Regular"/>
              </a:rPr>
              <a:t> </a:t>
            </a:r>
            <a:r>
              <a:rPr lang="en-US" sz="3144" dirty="0" err="1">
                <a:solidFill>
                  <a:srgbClr val="C6C6C6"/>
                </a:solidFill>
                <a:latin typeface="Josefin Sans Regular"/>
              </a:rPr>
              <a:t>mô</a:t>
            </a:r>
            <a:r>
              <a:rPr lang="en-US" sz="3144" dirty="0">
                <a:solidFill>
                  <a:srgbClr val="C6C6C6"/>
                </a:solidFill>
                <a:latin typeface="Josefin Sans Regular"/>
              </a:rPr>
              <a:t> </a:t>
            </a:r>
            <a:r>
              <a:rPr lang="en-US" sz="3144" dirty="0" err="1">
                <a:solidFill>
                  <a:srgbClr val="C6C6C6"/>
                </a:solidFill>
                <a:latin typeface="Josefin Sans Regular"/>
              </a:rPr>
              <a:t>hình</a:t>
            </a:r>
            <a:r>
              <a:rPr lang="en-US" sz="3144" dirty="0">
                <a:solidFill>
                  <a:srgbClr val="C6C6C6"/>
                </a:solidFill>
                <a:latin typeface="Josefin Sans Regular"/>
              </a:rPr>
              <a:t> </a:t>
            </a:r>
            <a:r>
              <a:rPr lang="en-US" sz="3144" dirty="0" err="1">
                <a:solidFill>
                  <a:srgbClr val="C6C6C6"/>
                </a:solidFill>
                <a:latin typeface="Josefin Sans Regular"/>
              </a:rPr>
              <a:t>khi</a:t>
            </a:r>
            <a:r>
              <a:rPr lang="en-US" sz="3144" dirty="0">
                <a:solidFill>
                  <a:srgbClr val="C6C6C6"/>
                </a:solidFill>
                <a:latin typeface="Josefin Sans Regular"/>
              </a:rPr>
              <a:t> </a:t>
            </a:r>
            <a:r>
              <a:rPr lang="en-US" sz="3144" dirty="0" err="1">
                <a:solidFill>
                  <a:srgbClr val="C6C6C6"/>
                </a:solidFill>
                <a:latin typeface="Josefin Sans Regular"/>
              </a:rPr>
              <a:t>áp</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một</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mới</a:t>
            </a:r>
            <a:r>
              <a:rPr lang="en-US" sz="3144" dirty="0">
                <a:solidFill>
                  <a:srgbClr val="C6C6C6"/>
                </a:solidFill>
                <a:latin typeface="Josefin Sans Regular"/>
              </a:rPr>
              <a:t>.</a:t>
            </a:r>
          </a:p>
        </p:txBody>
      </p:sp>
      <p:sp>
        <p:nvSpPr>
          <p:cNvPr id="19" name="TextBox 19"/>
          <p:cNvSpPr txBox="1"/>
          <p:nvPr/>
        </p:nvSpPr>
        <p:spPr>
          <a:xfrm>
            <a:off x="790091" y="8437370"/>
            <a:ext cx="7049129" cy="1101219"/>
          </a:xfrm>
          <a:prstGeom prst="rect">
            <a:avLst/>
          </a:prstGeom>
        </p:spPr>
        <p:txBody>
          <a:bodyPr lIns="0" tIns="0" rIns="0" bIns="0" rtlCol="0" anchor="t">
            <a:spAutoFit/>
          </a:bodyPr>
          <a:lstStyle/>
          <a:p>
            <a:pPr>
              <a:lnSpc>
                <a:spcPts val="4402"/>
              </a:lnSpc>
              <a:spcBef>
                <a:spcPct val="0"/>
              </a:spcBef>
            </a:pPr>
            <a:r>
              <a:rPr lang="en-US" sz="3144" dirty="0" err="1">
                <a:solidFill>
                  <a:srgbClr val="C6C6C6"/>
                </a:solidFill>
                <a:latin typeface="Josefin Sans Regular"/>
              </a:rPr>
              <a:t>Độ</a:t>
            </a:r>
            <a:r>
              <a:rPr lang="en-US" sz="3144" dirty="0">
                <a:solidFill>
                  <a:srgbClr val="C6C6C6"/>
                </a:solidFill>
                <a:latin typeface="Josefin Sans Regular"/>
              </a:rPr>
              <a:t> </a:t>
            </a:r>
            <a:r>
              <a:rPr lang="en-US" sz="3144" dirty="0" err="1">
                <a:solidFill>
                  <a:srgbClr val="C6C6C6"/>
                </a:solidFill>
                <a:latin typeface="Josefin Sans Regular"/>
              </a:rPr>
              <a:t>chính</a:t>
            </a:r>
            <a:r>
              <a:rPr lang="en-US" sz="3144" dirty="0">
                <a:solidFill>
                  <a:srgbClr val="C6C6C6"/>
                </a:solidFill>
                <a:latin typeface="Josefin Sans Regular"/>
              </a:rPr>
              <a:t> </a:t>
            </a:r>
            <a:r>
              <a:rPr lang="en-US" sz="3144" dirty="0" err="1">
                <a:solidFill>
                  <a:srgbClr val="C6C6C6"/>
                </a:solidFill>
                <a:latin typeface="Josefin Sans Regular"/>
              </a:rPr>
              <a:t>xác</a:t>
            </a:r>
            <a:r>
              <a:rPr lang="en-US" sz="3144" dirty="0">
                <a:solidFill>
                  <a:srgbClr val="C6C6C6"/>
                </a:solidFill>
                <a:latin typeface="Josefin Sans Regular"/>
              </a:rPr>
              <a:t> </a:t>
            </a:r>
            <a:r>
              <a:rPr lang="en-US" sz="3144" dirty="0" err="1">
                <a:solidFill>
                  <a:srgbClr val="C6C6C6"/>
                </a:solidFill>
                <a:latin typeface="Josefin Sans Regular"/>
              </a:rPr>
              <a:t>cao</a:t>
            </a:r>
            <a:r>
              <a:rPr lang="en-US" sz="3144" dirty="0">
                <a:solidFill>
                  <a:srgbClr val="C6C6C6"/>
                </a:solidFill>
                <a:latin typeface="Josefin Sans Regular"/>
              </a:rPr>
              <a:t> </a:t>
            </a:r>
            <a:r>
              <a:rPr lang="en-US" sz="3144" dirty="0" err="1">
                <a:solidFill>
                  <a:srgbClr val="C6C6C6"/>
                </a:solidFill>
                <a:latin typeface="Josefin Sans Regular"/>
              </a:rPr>
              <a:t>hơn</a:t>
            </a:r>
            <a:r>
              <a:rPr lang="en-US" sz="3144" dirty="0">
                <a:solidFill>
                  <a:srgbClr val="C6C6C6"/>
                </a:solidFill>
                <a:latin typeface="Josefin Sans Regular"/>
              </a:rPr>
              <a:t> </a:t>
            </a:r>
            <a:r>
              <a:rPr lang="en-US" sz="3144" dirty="0" err="1">
                <a:solidFill>
                  <a:srgbClr val="C6C6C6"/>
                </a:solidFill>
                <a:latin typeface="Josefin Sans Regular"/>
              </a:rPr>
              <a:t>trong</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huấn</a:t>
            </a:r>
            <a:r>
              <a:rPr lang="en-US" sz="3144" dirty="0">
                <a:solidFill>
                  <a:srgbClr val="C6C6C6"/>
                </a:solidFill>
                <a:latin typeface="Josefin Sans Regular"/>
              </a:rPr>
              <a:t> </a:t>
            </a:r>
            <a:r>
              <a:rPr lang="en-US" sz="3144" dirty="0" err="1">
                <a:solidFill>
                  <a:srgbClr val="C6C6C6"/>
                </a:solidFill>
                <a:latin typeface="Josefin Sans Regular"/>
              </a:rPr>
              <a:t>luyện</a:t>
            </a:r>
            <a:r>
              <a:rPr lang="en-US" sz="3144" dirty="0">
                <a:solidFill>
                  <a:srgbClr val="C6C6C6"/>
                </a:solidFill>
                <a:latin typeface="Josefin Sans Regular"/>
              </a:rPr>
              <a:t> </a:t>
            </a:r>
            <a:r>
              <a:rPr lang="en-US" sz="3144" dirty="0" err="1">
                <a:solidFill>
                  <a:srgbClr val="C6C6C6"/>
                </a:solidFill>
                <a:latin typeface="Josefin Sans Regular"/>
              </a:rPr>
              <a:t>lớn</a:t>
            </a:r>
            <a:r>
              <a:rPr lang="en-US" sz="3144" dirty="0">
                <a:solidFill>
                  <a:srgbClr val="C6C6C6"/>
                </a:solidFill>
                <a:latin typeface="Josefin Sans Regular"/>
              </a:rPr>
              <a:t>.</a:t>
            </a:r>
          </a:p>
        </p:txBody>
      </p:sp>
      <p:sp>
        <p:nvSpPr>
          <p:cNvPr id="20" name="TextBox 20"/>
          <p:cNvSpPr txBox="1"/>
          <p:nvPr/>
        </p:nvSpPr>
        <p:spPr>
          <a:xfrm>
            <a:off x="9571939" y="7941761"/>
            <a:ext cx="8599366" cy="1108380"/>
          </a:xfrm>
          <a:prstGeom prst="rect">
            <a:avLst/>
          </a:prstGeom>
        </p:spPr>
        <p:txBody>
          <a:bodyPr lIns="0" tIns="0" rIns="0" bIns="0" rtlCol="0" anchor="t">
            <a:spAutoFit/>
          </a:bodyPr>
          <a:lstStyle/>
          <a:p>
            <a:pPr>
              <a:lnSpc>
                <a:spcPts val="4402"/>
              </a:lnSpc>
              <a:spcBef>
                <a:spcPct val="0"/>
              </a:spcBef>
            </a:pPr>
            <a:r>
              <a:rPr lang="en-US" sz="3144" dirty="0">
                <a:solidFill>
                  <a:srgbClr val="C6C6C6"/>
                </a:solidFill>
                <a:latin typeface="Josefin Sans Regular"/>
              </a:rPr>
              <a:t>Khi </a:t>
            </a:r>
            <a:r>
              <a:rPr lang="en-US" sz="3144" dirty="0" err="1">
                <a:solidFill>
                  <a:srgbClr val="C6C6C6"/>
                </a:solidFill>
                <a:latin typeface="Josefin Sans Regular"/>
              </a:rPr>
              <a:t>có</a:t>
            </a:r>
            <a:r>
              <a:rPr lang="en-US" sz="3144" dirty="0">
                <a:solidFill>
                  <a:srgbClr val="C6C6C6"/>
                </a:solidFill>
                <a:latin typeface="Josefin Sans Regular"/>
              </a:rPr>
              <a:t> </a:t>
            </a:r>
            <a:r>
              <a:rPr lang="en-US" sz="3144" dirty="0" err="1">
                <a:solidFill>
                  <a:srgbClr val="C6C6C6"/>
                </a:solidFill>
                <a:latin typeface="Josefin Sans Regular"/>
              </a:rPr>
              <a:t>ít</a:t>
            </a:r>
            <a:r>
              <a:rPr lang="en-US" sz="3144" dirty="0">
                <a:solidFill>
                  <a:srgbClr val="C6C6C6"/>
                </a:solidFill>
                <a:latin typeface="Josefin Sans Regular"/>
              </a:rPr>
              <a:t> </a:t>
            </a:r>
            <a:r>
              <a:rPr lang="en-US" sz="3144" dirty="0" err="1">
                <a:solidFill>
                  <a:srgbClr val="C6C6C6"/>
                </a:solidFill>
                <a:latin typeface="Josefin Sans Regular"/>
              </a:rPr>
              <a:t>dữ</a:t>
            </a:r>
            <a:r>
              <a:rPr lang="en-US" sz="3144" dirty="0">
                <a:solidFill>
                  <a:srgbClr val="C6C6C6"/>
                </a:solidFill>
                <a:latin typeface="Josefin Sans Regular"/>
              </a:rPr>
              <a:t> </a:t>
            </a:r>
            <a:r>
              <a:rPr lang="en-US" sz="3144" dirty="0" err="1">
                <a:solidFill>
                  <a:srgbClr val="C6C6C6"/>
                </a:solidFill>
                <a:latin typeface="Josefin Sans Regular"/>
              </a:rPr>
              <a:t>liệu</a:t>
            </a:r>
            <a:r>
              <a:rPr lang="en-US" sz="3144" dirty="0">
                <a:solidFill>
                  <a:srgbClr val="C6C6C6"/>
                </a:solidFill>
                <a:latin typeface="Josefin Sans Regular"/>
              </a:rPr>
              <a:t>, FSL </a:t>
            </a:r>
            <a:r>
              <a:rPr lang="en-US" sz="3144" dirty="0" err="1">
                <a:solidFill>
                  <a:srgbClr val="C6C6C6"/>
                </a:solidFill>
                <a:latin typeface="Josefin Sans Regular"/>
              </a:rPr>
              <a:t>có</a:t>
            </a:r>
            <a:r>
              <a:rPr lang="en-US" sz="3144" dirty="0">
                <a:solidFill>
                  <a:srgbClr val="C6C6C6"/>
                </a:solidFill>
                <a:latin typeface="Josefin Sans Regular"/>
              </a:rPr>
              <a:t> </a:t>
            </a:r>
            <a:r>
              <a:rPr lang="en-US" sz="3144" dirty="0" err="1">
                <a:solidFill>
                  <a:srgbClr val="C6C6C6"/>
                </a:solidFill>
                <a:latin typeface="Josefin Sans Regular"/>
              </a:rPr>
              <a:t>thể</a:t>
            </a:r>
            <a:r>
              <a:rPr lang="en-US" sz="3144" dirty="0">
                <a:solidFill>
                  <a:srgbClr val="C6C6C6"/>
                </a:solidFill>
                <a:latin typeface="Josefin Sans Regular"/>
              </a:rPr>
              <a:t> </a:t>
            </a:r>
            <a:r>
              <a:rPr lang="en-US" sz="3144" dirty="0" err="1">
                <a:solidFill>
                  <a:srgbClr val="C6C6C6"/>
                </a:solidFill>
                <a:latin typeface="Josefin Sans Regular"/>
              </a:rPr>
              <a:t>đạt</a:t>
            </a:r>
            <a:r>
              <a:rPr lang="en-US" sz="3144" dirty="0">
                <a:solidFill>
                  <a:srgbClr val="C6C6C6"/>
                </a:solidFill>
                <a:latin typeface="Josefin Sans Regular"/>
              </a:rPr>
              <a:t> </a:t>
            </a:r>
            <a:r>
              <a:rPr lang="en-US" sz="3144" dirty="0" err="1">
                <a:solidFill>
                  <a:srgbClr val="C6C6C6"/>
                </a:solidFill>
                <a:latin typeface="Josefin Sans Regular"/>
              </a:rPr>
              <a:t>được</a:t>
            </a:r>
            <a:r>
              <a:rPr lang="en-US" sz="3144" dirty="0">
                <a:solidFill>
                  <a:srgbClr val="C6C6C6"/>
                </a:solidFill>
                <a:latin typeface="Josefin Sans Regular"/>
              </a:rPr>
              <a:t> </a:t>
            </a:r>
            <a:r>
              <a:rPr lang="en-US" sz="3144" dirty="0" err="1">
                <a:solidFill>
                  <a:srgbClr val="C6C6C6"/>
                </a:solidFill>
                <a:latin typeface="Josefin Sans Regular"/>
              </a:rPr>
              <a:t>độ</a:t>
            </a:r>
            <a:r>
              <a:rPr lang="en-US" sz="3144" dirty="0">
                <a:solidFill>
                  <a:srgbClr val="C6C6C6"/>
                </a:solidFill>
                <a:latin typeface="Josefin Sans Regular"/>
              </a:rPr>
              <a:t> </a:t>
            </a:r>
            <a:r>
              <a:rPr lang="en-US" sz="3144" dirty="0" err="1">
                <a:solidFill>
                  <a:srgbClr val="C6C6C6"/>
                </a:solidFill>
                <a:latin typeface="Josefin Sans Regular"/>
              </a:rPr>
              <a:t>chính</a:t>
            </a:r>
            <a:r>
              <a:rPr lang="en-US" sz="3144" dirty="0">
                <a:solidFill>
                  <a:srgbClr val="C6C6C6"/>
                </a:solidFill>
                <a:latin typeface="Josefin Sans Regular"/>
              </a:rPr>
              <a:t> </a:t>
            </a:r>
            <a:r>
              <a:rPr lang="en-US" sz="3144" dirty="0" err="1">
                <a:solidFill>
                  <a:srgbClr val="C6C6C6"/>
                </a:solidFill>
                <a:latin typeface="Josefin Sans Regular"/>
              </a:rPr>
              <a:t>xác</a:t>
            </a:r>
            <a:r>
              <a:rPr lang="en-US" sz="3144" dirty="0">
                <a:solidFill>
                  <a:srgbClr val="C6C6C6"/>
                </a:solidFill>
                <a:latin typeface="Josefin Sans Regular"/>
              </a:rPr>
              <a:t> </a:t>
            </a:r>
            <a:r>
              <a:rPr lang="en-US" sz="3144" dirty="0" err="1">
                <a:solidFill>
                  <a:srgbClr val="C6C6C6"/>
                </a:solidFill>
                <a:latin typeface="Josefin Sans Regular"/>
              </a:rPr>
              <a:t>cao</a:t>
            </a:r>
            <a:r>
              <a:rPr lang="en-US" sz="3144" dirty="0">
                <a:solidFill>
                  <a:srgbClr val="C6C6C6"/>
                </a:solidFill>
                <a:latin typeface="Josefin Sans Regular"/>
              </a:rPr>
              <a:t> </a:t>
            </a:r>
            <a:r>
              <a:rPr lang="en-US" sz="3144" dirty="0" err="1">
                <a:solidFill>
                  <a:srgbClr val="C6C6C6"/>
                </a:solidFill>
                <a:latin typeface="Josefin Sans Regular"/>
              </a:rPr>
              <a:t>hơn</a:t>
            </a:r>
            <a:r>
              <a:rPr lang="en-US" sz="3144" dirty="0">
                <a:solidFill>
                  <a:srgbClr val="C6C6C6"/>
                </a:solidFill>
                <a:latin typeface="Josefin Sans Regular"/>
              </a:rPr>
              <a:t>.</a:t>
            </a:r>
          </a:p>
        </p:txBody>
      </p:sp>
      <p:sp>
        <p:nvSpPr>
          <p:cNvPr id="21" name="TextBox 21"/>
          <p:cNvSpPr txBox="1"/>
          <p:nvPr/>
        </p:nvSpPr>
        <p:spPr>
          <a:xfrm>
            <a:off x="9571939" y="7173917"/>
            <a:ext cx="7925970" cy="537263"/>
          </a:xfrm>
          <a:prstGeom prst="rect">
            <a:avLst/>
          </a:prstGeom>
        </p:spPr>
        <p:txBody>
          <a:bodyPr wrap="square" lIns="0" tIns="0" rIns="0" bIns="0" rtlCol="0" anchor="t">
            <a:spAutoFit/>
          </a:bodyPr>
          <a:lstStyle/>
          <a:p>
            <a:pPr algn="ctr">
              <a:lnSpc>
                <a:spcPts val="4402"/>
              </a:lnSpc>
              <a:spcBef>
                <a:spcPct val="0"/>
              </a:spcBef>
            </a:pPr>
            <a:r>
              <a:rPr lang="en-US" sz="3144" dirty="0">
                <a:solidFill>
                  <a:srgbClr val="C6C6C6"/>
                </a:solidFill>
                <a:latin typeface="Josefin Sans Regular"/>
                <a:sym typeface="Wingdings" panose="05000000000000000000" pitchFamily="2" charset="2"/>
              </a:rPr>
              <a:t> </a:t>
            </a:r>
            <a:r>
              <a:rPr lang="en-US" sz="3144" dirty="0" err="1">
                <a:solidFill>
                  <a:srgbClr val="C6C6C6"/>
                </a:solidFill>
                <a:latin typeface="Josefin Sans Regular"/>
              </a:rPr>
              <a:t>Dễ</a:t>
            </a:r>
            <a:r>
              <a:rPr lang="en-US" sz="3144" dirty="0">
                <a:solidFill>
                  <a:srgbClr val="C6C6C6"/>
                </a:solidFill>
                <a:latin typeface="Josefin Sans Regular"/>
              </a:rPr>
              <a:t> </a:t>
            </a:r>
            <a:r>
              <a:rPr lang="en-US" sz="3144" dirty="0" err="1">
                <a:solidFill>
                  <a:srgbClr val="C6C6C6"/>
                </a:solidFill>
                <a:latin typeface="Josefin Sans Regular"/>
              </a:rPr>
              <a:t>dàng</a:t>
            </a:r>
            <a:r>
              <a:rPr lang="en-US" sz="3144" dirty="0">
                <a:solidFill>
                  <a:srgbClr val="C6C6C6"/>
                </a:solidFill>
                <a:latin typeface="Josefin Sans Regular"/>
              </a:rPr>
              <a:t> </a:t>
            </a:r>
            <a:r>
              <a:rPr lang="en-US" sz="3144" dirty="0" err="1">
                <a:solidFill>
                  <a:srgbClr val="C6C6C6"/>
                </a:solidFill>
                <a:latin typeface="Josefin Sans Regular"/>
              </a:rPr>
              <a:t>áp</a:t>
            </a:r>
            <a:r>
              <a:rPr lang="en-US" sz="3144" dirty="0">
                <a:solidFill>
                  <a:srgbClr val="C6C6C6"/>
                </a:solidFill>
                <a:latin typeface="Josefin Sans Regular"/>
              </a:rPr>
              <a:t> </a:t>
            </a:r>
            <a:r>
              <a:rPr lang="en-US" sz="3144" dirty="0" err="1">
                <a:solidFill>
                  <a:srgbClr val="C6C6C6"/>
                </a:solidFill>
                <a:latin typeface="Josefin Sans Regular"/>
              </a:rPr>
              <a:t>dụng</a:t>
            </a:r>
            <a:r>
              <a:rPr lang="en-US" sz="3144" dirty="0">
                <a:solidFill>
                  <a:srgbClr val="C6C6C6"/>
                </a:solidFill>
                <a:latin typeface="Josefin Sans Regular"/>
              </a:rPr>
              <a:t> </a:t>
            </a:r>
            <a:r>
              <a:rPr lang="en-US" sz="3144" dirty="0" err="1">
                <a:solidFill>
                  <a:srgbClr val="C6C6C6"/>
                </a:solidFill>
                <a:latin typeface="Josefin Sans Regular"/>
              </a:rPr>
              <a:t>cho</a:t>
            </a:r>
            <a:r>
              <a:rPr lang="en-US" sz="3144" dirty="0">
                <a:solidFill>
                  <a:srgbClr val="C6C6C6"/>
                </a:solidFill>
                <a:latin typeface="Josefin Sans Regular"/>
              </a:rPr>
              <a:t> </a:t>
            </a:r>
            <a:r>
              <a:rPr lang="en-US" sz="3144" dirty="0" err="1">
                <a:solidFill>
                  <a:srgbClr val="C6C6C6"/>
                </a:solidFill>
                <a:latin typeface="Josefin Sans Regular"/>
              </a:rPr>
              <a:t>các</a:t>
            </a:r>
            <a:r>
              <a:rPr lang="en-US" sz="3144" dirty="0">
                <a:solidFill>
                  <a:srgbClr val="C6C6C6"/>
                </a:solidFill>
                <a:latin typeface="Josefin Sans Regular"/>
              </a:rPr>
              <a:t> </a:t>
            </a:r>
            <a:r>
              <a:rPr lang="en-US" sz="3144" dirty="0" err="1">
                <a:solidFill>
                  <a:srgbClr val="C6C6C6"/>
                </a:solidFill>
                <a:latin typeface="Josefin Sans Regular"/>
              </a:rPr>
              <a:t>tác</a:t>
            </a:r>
            <a:r>
              <a:rPr lang="en-US" sz="3144" dirty="0">
                <a:solidFill>
                  <a:srgbClr val="C6C6C6"/>
                </a:solidFill>
                <a:latin typeface="Josefin Sans Regular"/>
              </a:rPr>
              <a:t> </a:t>
            </a:r>
            <a:r>
              <a:rPr lang="en-US" sz="3144" dirty="0" err="1">
                <a:solidFill>
                  <a:srgbClr val="C6C6C6"/>
                </a:solidFill>
                <a:latin typeface="Josefin Sans Regular"/>
              </a:rPr>
              <a:t>vụ</a:t>
            </a:r>
            <a:r>
              <a:rPr lang="en-US" sz="3144" dirty="0">
                <a:solidFill>
                  <a:srgbClr val="C6C6C6"/>
                </a:solidFill>
                <a:latin typeface="Josefin Sans Regular"/>
              </a:rPr>
              <a:t> </a:t>
            </a:r>
            <a:r>
              <a:rPr lang="en-US" sz="3144" dirty="0" err="1">
                <a:solidFill>
                  <a:srgbClr val="C6C6C6"/>
                </a:solidFill>
                <a:latin typeface="Josefin Sans Regular"/>
              </a:rPr>
              <a:t>mới</a:t>
            </a:r>
            <a:endParaRPr lang="en-US" sz="3144" dirty="0">
              <a:solidFill>
                <a:srgbClr val="C6C6C6"/>
              </a:solidFill>
              <a:latin typeface="Josefin Sans Regular"/>
            </a:endParaRPr>
          </a:p>
        </p:txBody>
      </p:sp>
      <p:sp>
        <p:nvSpPr>
          <p:cNvPr id="25" name="Slide Number Placeholder 15">
            <a:extLst>
              <a:ext uri="{FF2B5EF4-FFF2-40B4-BE49-F238E27FC236}">
                <a16:creationId xmlns:a16="http://schemas.microsoft.com/office/drawing/2014/main" id="{9A6DAEE7-3B8D-C5C4-F126-E9CDB96EB2BF}"/>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5</a:t>
            </a:fld>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866321" y="2384931"/>
            <a:ext cx="12201259" cy="2801151"/>
          </a:xfrm>
          <a:prstGeom prst="rect">
            <a:avLst/>
          </a:prstGeom>
        </p:spPr>
        <p:txBody>
          <a:bodyPr lIns="0" tIns="0" rIns="0" bIns="0" rtlCol="0" anchor="t">
            <a:spAutoFit/>
          </a:bodyPr>
          <a:lstStyle/>
          <a:p>
            <a:pPr algn="just">
              <a:lnSpc>
                <a:spcPts val="4402"/>
              </a:lnSpc>
              <a:spcBef>
                <a:spcPct val="0"/>
              </a:spcBef>
            </a:pPr>
            <a:r>
              <a:rPr lang="en-US" sz="3144" dirty="0">
                <a:solidFill>
                  <a:srgbClr val="BEE5E6"/>
                </a:solidFill>
                <a:latin typeface="Josefin Sans Regular"/>
              </a:rPr>
              <a:t>+ </a:t>
            </a:r>
            <a:r>
              <a:rPr lang="en-US" sz="3144" dirty="0" err="1">
                <a:solidFill>
                  <a:srgbClr val="BEE5E6"/>
                </a:solidFill>
                <a:latin typeface="Josefin Sans Regular"/>
              </a:rPr>
              <a:t>Hiện</a:t>
            </a:r>
            <a:r>
              <a:rPr lang="en-US" sz="3144" dirty="0">
                <a:solidFill>
                  <a:srgbClr val="BEE5E6"/>
                </a:solidFill>
                <a:latin typeface="Josefin Sans Regular"/>
              </a:rPr>
              <a:t> nay, FSL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một</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những</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nghiên</a:t>
            </a:r>
            <a:r>
              <a:rPr lang="en-US" sz="3144" dirty="0">
                <a:solidFill>
                  <a:srgbClr val="BEE5E6"/>
                </a:solidFill>
                <a:latin typeface="Josefin Sans Regular"/>
              </a:rPr>
              <a:t> </a:t>
            </a:r>
            <a:r>
              <a:rPr lang="en-US" sz="3144" dirty="0" err="1">
                <a:solidFill>
                  <a:srgbClr val="BEE5E6"/>
                </a:solidFill>
                <a:latin typeface="Josefin Sans Regular"/>
              </a:rPr>
              <a:t>cứu</a:t>
            </a:r>
            <a:r>
              <a:rPr lang="en-US" sz="3144" dirty="0">
                <a:solidFill>
                  <a:srgbClr val="BEE5E6"/>
                </a:solidFill>
                <a:latin typeface="Josefin Sans Regular"/>
              </a:rPr>
              <a:t>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được</a:t>
            </a:r>
            <a:r>
              <a:rPr lang="en-US" sz="3144" dirty="0">
                <a:solidFill>
                  <a:srgbClr val="BEE5E6"/>
                </a:solidFill>
                <a:latin typeface="Josefin Sans Regular"/>
              </a:rPr>
              <a:t> </a:t>
            </a:r>
            <a:r>
              <a:rPr lang="en-US" sz="3144" dirty="0" err="1">
                <a:solidFill>
                  <a:srgbClr val="BEE5E6"/>
                </a:solidFill>
                <a:latin typeface="Josefin Sans Regular"/>
              </a:rPr>
              <a:t>quan</a:t>
            </a:r>
            <a:r>
              <a:rPr lang="en-US" sz="3144" dirty="0">
                <a:solidFill>
                  <a:srgbClr val="BEE5E6"/>
                </a:solidFill>
                <a:latin typeface="Josefin Sans Regular"/>
              </a:rPr>
              <a:t> </a:t>
            </a:r>
            <a:r>
              <a:rPr lang="en-US" sz="3144" dirty="0" err="1">
                <a:solidFill>
                  <a:srgbClr val="BEE5E6"/>
                </a:solidFill>
                <a:latin typeface="Josefin Sans Regular"/>
              </a:rPr>
              <a:t>tâm</a:t>
            </a:r>
            <a:r>
              <a:rPr lang="en-US" sz="3144" dirty="0">
                <a:solidFill>
                  <a:srgbClr val="BEE5E6"/>
                </a:solidFill>
                <a:latin typeface="Josefin Sans Regular"/>
              </a:rPr>
              <a:t> </a:t>
            </a:r>
            <a:r>
              <a:rPr lang="en-US" sz="3144" dirty="0" err="1">
                <a:solidFill>
                  <a:srgbClr val="BEE5E6"/>
                </a:solidFill>
                <a:latin typeface="Josefin Sans Regular"/>
              </a:rPr>
              <a:t>rất</a:t>
            </a:r>
            <a:r>
              <a:rPr lang="en-US" sz="3144" dirty="0">
                <a:solidFill>
                  <a:srgbClr val="BEE5E6"/>
                </a:solidFill>
                <a:latin typeface="Josefin Sans Regular"/>
              </a:rPr>
              <a:t>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cộng</a:t>
            </a:r>
            <a:r>
              <a:rPr lang="en-US" sz="3144" dirty="0">
                <a:solidFill>
                  <a:srgbClr val="BEE5E6"/>
                </a:solidFill>
                <a:latin typeface="Josefin Sans Regular"/>
              </a:rPr>
              <a:t> </a:t>
            </a:r>
            <a:r>
              <a:rPr lang="en-US" sz="3144" dirty="0" err="1">
                <a:solidFill>
                  <a:srgbClr val="BEE5E6"/>
                </a:solidFill>
                <a:latin typeface="Josefin Sans Regular"/>
              </a:rPr>
              <a:t>đồng</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máy</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trí</a:t>
            </a:r>
            <a:r>
              <a:rPr lang="en-US" sz="3144" dirty="0">
                <a:solidFill>
                  <a:srgbClr val="BEE5E6"/>
                </a:solidFill>
                <a:latin typeface="Josefin Sans Regular"/>
              </a:rPr>
              <a:t> </a:t>
            </a:r>
            <a:r>
              <a:rPr lang="en-US" sz="3144" dirty="0" err="1">
                <a:solidFill>
                  <a:srgbClr val="BEE5E6"/>
                </a:solidFill>
                <a:latin typeface="Josefin Sans Regular"/>
              </a:rPr>
              <a:t>tuệ</a:t>
            </a:r>
            <a:r>
              <a:rPr lang="en-US" sz="3144" dirty="0">
                <a:solidFill>
                  <a:srgbClr val="BEE5E6"/>
                </a:solidFill>
                <a:latin typeface="Josefin Sans Regular"/>
              </a:rPr>
              <a:t> </a:t>
            </a:r>
            <a:r>
              <a:rPr lang="en-US" sz="3144" dirty="0" err="1">
                <a:solidFill>
                  <a:srgbClr val="BEE5E6"/>
                </a:solidFill>
                <a:latin typeface="Josefin Sans Regular"/>
              </a:rPr>
              <a:t>nhân</a:t>
            </a:r>
            <a:r>
              <a:rPr lang="en-US" sz="3144" dirty="0">
                <a:solidFill>
                  <a:srgbClr val="BEE5E6"/>
                </a:solidFill>
                <a:latin typeface="Josefin Sans Regular"/>
              </a:rPr>
              <a:t> </a:t>
            </a:r>
            <a:r>
              <a:rPr lang="en-US" sz="3144" dirty="0" err="1">
                <a:solidFill>
                  <a:srgbClr val="BEE5E6"/>
                </a:solidFill>
                <a:latin typeface="Josefin Sans Regular"/>
              </a:rPr>
              <a:t>tạo</a:t>
            </a:r>
            <a:r>
              <a:rPr lang="en-US" sz="3144" dirty="0">
                <a:solidFill>
                  <a:srgbClr val="BEE5E6"/>
                </a:solidFill>
                <a:latin typeface="Josefin Sans Regular"/>
              </a:rPr>
              <a:t>. </a:t>
            </a: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nhà</a:t>
            </a:r>
            <a:r>
              <a:rPr lang="en-US" sz="3144" dirty="0">
                <a:solidFill>
                  <a:srgbClr val="BEE5E6"/>
                </a:solidFill>
                <a:latin typeface="Josefin Sans Regular"/>
              </a:rPr>
              <a:t> </a:t>
            </a:r>
            <a:r>
              <a:rPr lang="en-US" sz="3144" dirty="0" err="1">
                <a:solidFill>
                  <a:srgbClr val="BEE5E6"/>
                </a:solidFill>
                <a:latin typeface="Josefin Sans Regular"/>
              </a:rPr>
              <a:t>nghiên</a:t>
            </a:r>
            <a:r>
              <a:rPr lang="en-US" sz="3144" dirty="0">
                <a:solidFill>
                  <a:srgbClr val="BEE5E6"/>
                </a:solidFill>
                <a:latin typeface="Josefin Sans Regular"/>
              </a:rPr>
              <a:t> </a:t>
            </a:r>
            <a:r>
              <a:rPr lang="en-US" sz="3144" dirty="0" err="1">
                <a:solidFill>
                  <a:srgbClr val="BEE5E6"/>
                </a:solidFill>
                <a:latin typeface="Josefin Sans Regular"/>
              </a:rPr>
              <a:t>cứu</a:t>
            </a:r>
            <a:r>
              <a:rPr lang="en-US" sz="3144" dirty="0">
                <a:solidFill>
                  <a:srgbClr val="BEE5E6"/>
                </a:solidFill>
                <a:latin typeface="Josefin Sans Regular"/>
              </a:rPr>
              <a:t>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nghiên</a:t>
            </a:r>
            <a:r>
              <a:rPr lang="en-US" sz="3144" dirty="0">
                <a:solidFill>
                  <a:srgbClr val="BEE5E6"/>
                </a:solidFill>
                <a:latin typeface="Josefin Sans Regular"/>
              </a:rPr>
              <a:t> </a:t>
            </a:r>
            <a:r>
              <a:rPr lang="en-US" sz="3144" dirty="0" err="1">
                <a:solidFill>
                  <a:srgbClr val="BEE5E6"/>
                </a:solidFill>
                <a:latin typeface="Josefin Sans Regular"/>
              </a:rPr>
              <a:t>cứu</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phát</a:t>
            </a:r>
            <a:r>
              <a:rPr lang="en-US" sz="3144" dirty="0">
                <a:solidFill>
                  <a:srgbClr val="BEE5E6"/>
                </a:solidFill>
                <a:latin typeface="Josefin Sans Regular"/>
              </a:rPr>
              <a:t> </a:t>
            </a:r>
            <a:r>
              <a:rPr lang="en-US" sz="3144" dirty="0" err="1">
                <a:solidFill>
                  <a:srgbClr val="BEE5E6"/>
                </a:solidFill>
                <a:latin typeface="Josefin Sans Regular"/>
              </a:rPr>
              <a:t>triển</a:t>
            </a:r>
            <a:r>
              <a:rPr lang="en-US" sz="3144" dirty="0">
                <a:solidFill>
                  <a:srgbClr val="BEE5E6"/>
                </a:solidFill>
                <a:latin typeface="Josefin Sans Regular"/>
              </a:rPr>
              <a:t>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phương</a:t>
            </a:r>
            <a:r>
              <a:rPr lang="en-US" sz="3144" dirty="0">
                <a:solidFill>
                  <a:srgbClr val="BEE5E6"/>
                </a:solidFill>
                <a:latin typeface="Josefin Sans Regular"/>
              </a:rPr>
              <a:t> </a:t>
            </a:r>
            <a:r>
              <a:rPr lang="en-US" sz="3144" dirty="0" err="1">
                <a:solidFill>
                  <a:srgbClr val="BEE5E6"/>
                </a:solidFill>
                <a:latin typeface="Josefin Sans Regular"/>
              </a:rPr>
              <a:t>pháp</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kỹ</a:t>
            </a:r>
            <a:r>
              <a:rPr lang="en-US" sz="3144" dirty="0">
                <a:solidFill>
                  <a:srgbClr val="BEE5E6"/>
                </a:solidFill>
                <a:latin typeface="Josefin Sans Regular"/>
              </a:rPr>
              <a:t> </a:t>
            </a:r>
            <a:r>
              <a:rPr lang="en-US" sz="3144" dirty="0" err="1">
                <a:solidFill>
                  <a:srgbClr val="BEE5E6"/>
                </a:solidFill>
                <a:latin typeface="Josefin Sans Regular"/>
              </a:rPr>
              <a:t>thuật</a:t>
            </a:r>
            <a:r>
              <a:rPr lang="en-US" sz="3144" dirty="0">
                <a:solidFill>
                  <a:srgbClr val="BEE5E6"/>
                </a:solidFill>
                <a:latin typeface="Josefin Sans Regular"/>
              </a:rPr>
              <a:t> </a:t>
            </a:r>
            <a:r>
              <a:rPr lang="en-US" sz="3144" dirty="0" err="1">
                <a:solidFill>
                  <a:srgbClr val="BEE5E6"/>
                </a:solidFill>
                <a:latin typeface="Josefin Sans Regular"/>
              </a:rPr>
              <a:t>mới</a:t>
            </a:r>
            <a:r>
              <a:rPr lang="en-US" sz="3144" dirty="0">
                <a:solidFill>
                  <a:srgbClr val="BEE5E6"/>
                </a:solidFill>
                <a:latin typeface="Josefin Sans Regular"/>
              </a:rPr>
              <a:t> </a:t>
            </a:r>
            <a:r>
              <a:rPr lang="en-US" sz="3144" dirty="0" err="1">
                <a:solidFill>
                  <a:srgbClr val="BEE5E6"/>
                </a:solidFill>
                <a:latin typeface="Josefin Sans Regular"/>
              </a:rPr>
              <a:t>để</a:t>
            </a:r>
            <a:r>
              <a:rPr lang="en-US" sz="3144" dirty="0">
                <a:solidFill>
                  <a:srgbClr val="BEE5E6"/>
                </a:solidFill>
                <a:latin typeface="Josefin Sans Regular"/>
              </a:rPr>
              <a:t> </a:t>
            </a:r>
            <a:r>
              <a:rPr lang="en-US" sz="3144" dirty="0" err="1">
                <a:solidFill>
                  <a:srgbClr val="BEE5E6"/>
                </a:solidFill>
                <a:latin typeface="Josefin Sans Regular"/>
              </a:rPr>
              <a:t>cải</a:t>
            </a:r>
            <a:r>
              <a:rPr lang="en-US" sz="3144" dirty="0">
                <a:solidFill>
                  <a:srgbClr val="BEE5E6"/>
                </a:solidFill>
                <a:latin typeface="Josefin Sans Regular"/>
              </a:rPr>
              <a:t> </a:t>
            </a:r>
            <a:r>
              <a:rPr lang="en-US" sz="3144" dirty="0" err="1">
                <a:solidFill>
                  <a:srgbClr val="BEE5E6"/>
                </a:solidFill>
                <a:latin typeface="Josefin Sans Regular"/>
              </a:rPr>
              <a:t>thiện</a:t>
            </a:r>
            <a:r>
              <a:rPr lang="en-US" sz="3144" dirty="0">
                <a:solidFill>
                  <a:srgbClr val="BEE5E6"/>
                </a:solidFill>
                <a:latin typeface="Josefin Sans Regular"/>
              </a:rPr>
              <a:t> </a:t>
            </a:r>
            <a:r>
              <a:rPr lang="en-US" sz="3144" dirty="0" err="1">
                <a:solidFill>
                  <a:srgbClr val="BEE5E6"/>
                </a:solidFill>
                <a:latin typeface="Josefin Sans Regular"/>
              </a:rPr>
              <a:t>độ</a:t>
            </a:r>
            <a:r>
              <a:rPr lang="en-US" sz="3144" dirty="0">
                <a:solidFill>
                  <a:srgbClr val="BEE5E6"/>
                </a:solidFill>
                <a:latin typeface="Josefin Sans Regular"/>
              </a:rPr>
              <a:t> </a:t>
            </a:r>
            <a:r>
              <a:rPr lang="en-US" sz="3144" dirty="0" err="1">
                <a:solidFill>
                  <a:srgbClr val="BEE5E6"/>
                </a:solidFill>
                <a:latin typeface="Josefin Sans Regular"/>
              </a:rPr>
              <a:t>chính</a:t>
            </a:r>
            <a:r>
              <a:rPr lang="en-US" sz="3144" dirty="0">
                <a:solidFill>
                  <a:srgbClr val="BEE5E6"/>
                </a:solidFill>
                <a:latin typeface="Josefin Sans Regular"/>
              </a:rPr>
              <a:t> </a:t>
            </a:r>
            <a:r>
              <a:rPr lang="en-US" sz="3144" dirty="0" err="1">
                <a:solidFill>
                  <a:srgbClr val="BEE5E6"/>
                </a:solidFill>
                <a:latin typeface="Josefin Sans Regular"/>
              </a:rPr>
              <a:t>xác</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khả</a:t>
            </a:r>
            <a:r>
              <a:rPr lang="en-US" sz="3144" dirty="0">
                <a:solidFill>
                  <a:srgbClr val="BEE5E6"/>
                </a:solidFill>
                <a:latin typeface="Josefin Sans Regular"/>
              </a:rPr>
              <a:t> </a:t>
            </a:r>
            <a:r>
              <a:rPr lang="en-US" sz="3144" dirty="0" err="1">
                <a:solidFill>
                  <a:srgbClr val="BEE5E6"/>
                </a:solidFill>
                <a:latin typeface="Josefin Sans Regular"/>
              </a:rPr>
              <a:t>năng</a:t>
            </a:r>
            <a:r>
              <a:rPr lang="en-US" sz="3144" dirty="0">
                <a:solidFill>
                  <a:srgbClr val="BEE5E6"/>
                </a:solidFill>
                <a:latin typeface="Josefin Sans Regular"/>
              </a:rPr>
              <a:t> </a:t>
            </a:r>
            <a:r>
              <a:rPr lang="en-US" sz="3144" dirty="0" err="1">
                <a:solidFill>
                  <a:srgbClr val="BEE5E6"/>
                </a:solidFill>
                <a:latin typeface="Josefin Sans Regular"/>
              </a:rPr>
              <a:t>áp</a:t>
            </a:r>
            <a:r>
              <a:rPr lang="en-US" sz="3144" dirty="0">
                <a:solidFill>
                  <a:srgbClr val="BEE5E6"/>
                </a:solidFill>
                <a:latin typeface="Josefin Sans Regular"/>
              </a:rPr>
              <a:t> </a:t>
            </a:r>
            <a:r>
              <a:rPr lang="en-US" sz="3144" dirty="0" err="1">
                <a:solidFill>
                  <a:srgbClr val="BEE5E6"/>
                </a:solidFill>
                <a:latin typeface="Josefin Sans Regular"/>
              </a:rPr>
              <a:t>dụng</a:t>
            </a:r>
            <a:r>
              <a:rPr lang="en-US" sz="3144" dirty="0">
                <a:solidFill>
                  <a:srgbClr val="BEE5E6"/>
                </a:solidFill>
                <a:latin typeface="Josefin Sans Regular"/>
              </a:rPr>
              <a:t> </a:t>
            </a:r>
            <a:r>
              <a:rPr lang="en-US" sz="3144" dirty="0" err="1">
                <a:solidFill>
                  <a:srgbClr val="BEE5E6"/>
                </a:solidFill>
                <a:latin typeface="Josefin Sans Regular"/>
              </a:rPr>
              <a:t>của</a:t>
            </a:r>
            <a:r>
              <a:rPr lang="en-US" sz="3144" dirty="0">
                <a:solidFill>
                  <a:srgbClr val="BEE5E6"/>
                </a:solidFill>
                <a:latin typeface="Josefin Sans Regular"/>
              </a:rPr>
              <a:t> few-shot learning.. </a:t>
            </a:r>
          </a:p>
        </p:txBody>
      </p:sp>
      <p:sp>
        <p:nvSpPr>
          <p:cNvPr id="7" name="TextBox 7"/>
          <p:cNvSpPr txBox="1"/>
          <p:nvPr/>
        </p:nvSpPr>
        <p:spPr>
          <a:xfrm>
            <a:off x="2870803" y="5417119"/>
            <a:ext cx="12201259" cy="1672637"/>
          </a:xfrm>
          <a:prstGeom prst="rect">
            <a:avLst/>
          </a:prstGeom>
        </p:spPr>
        <p:txBody>
          <a:bodyPr wrap="square" lIns="0" tIns="0" rIns="0" bIns="0" rtlCol="0" anchor="t">
            <a:spAutoFit/>
          </a:bodyPr>
          <a:lstStyle/>
          <a:p>
            <a:pPr algn="just">
              <a:lnSpc>
                <a:spcPts val="4402"/>
              </a:lnSpc>
            </a:pPr>
            <a:r>
              <a:rPr lang="en-US" sz="3144" dirty="0">
                <a:solidFill>
                  <a:srgbClr val="BEE5E6"/>
                </a:solidFill>
                <a:latin typeface="Josefin Sans Regular"/>
              </a:rPr>
              <a:t>+ FSL </a:t>
            </a:r>
            <a:r>
              <a:rPr lang="en-US" sz="3144" dirty="0" err="1">
                <a:solidFill>
                  <a:srgbClr val="BEE5E6"/>
                </a:solidFill>
                <a:latin typeface="Josefin Sans Regular"/>
              </a:rPr>
              <a:t>được</a:t>
            </a:r>
            <a:r>
              <a:rPr lang="en-US" sz="3144" dirty="0">
                <a:solidFill>
                  <a:srgbClr val="BEE5E6"/>
                </a:solidFill>
                <a:latin typeface="Josefin Sans Regular"/>
              </a:rPr>
              <a:t> </a:t>
            </a:r>
            <a:r>
              <a:rPr lang="en-US" sz="3144" dirty="0" err="1">
                <a:solidFill>
                  <a:srgbClr val="BEE5E6"/>
                </a:solidFill>
                <a:latin typeface="Josefin Sans Regular"/>
              </a:rPr>
              <a:t>áp</a:t>
            </a:r>
            <a:r>
              <a:rPr lang="en-US" sz="3144" dirty="0">
                <a:solidFill>
                  <a:srgbClr val="BEE5E6"/>
                </a:solidFill>
                <a:latin typeface="Josefin Sans Regular"/>
              </a:rPr>
              <a:t> </a:t>
            </a:r>
            <a:r>
              <a:rPr lang="en-US" sz="3144" dirty="0" err="1">
                <a:solidFill>
                  <a:srgbClr val="BEE5E6"/>
                </a:solidFill>
                <a:latin typeface="Josefin Sans Regular"/>
              </a:rPr>
              <a:t>dụng</a:t>
            </a:r>
            <a:r>
              <a:rPr lang="en-US" sz="3144" dirty="0">
                <a:solidFill>
                  <a:srgbClr val="BEE5E6"/>
                </a:solidFill>
                <a:latin typeface="Josefin Sans Regular"/>
              </a:rPr>
              <a:t> </a:t>
            </a:r>
            <a:r>
              <a:rPr lang="en-US" sz="3144" dirty="0" err="1">
                <a:solidFill>
                  <a:srgbClr val="BEE5E6"/>
                </a:solidFill>
                <a:latin typeface="Josefin Sans Regular"/>
              </a:rPr>
              <a:t>rộng</a:t>
            </a:r>
            <a:r>
              <a:rPr lang="en-US" sz="3144" dirty="0">
                <a:solidFill>
                  <a:srgbClr val="BEE5E6"/>
                </a:solidFill>
                <a:latin typeface="Josefin Sans Regular"/>
              </a:rPr>
              <a:t> </a:t>
            </a:r>
            <a:r>
              <a:rPr lang="en-US" sz="3144" dirty="0" err="1">
                <a:solidFill>
                  <a:srgbClr val="BEE5E6"/>
                </a:solidFill>
                <a:latin typeface="Josefin Sans Regular"/>
              </a:rPr>
              <a:t>rãi</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như</a:t>
            </a:r>
            <a:r>
              <a:rPr lang="en-US" sz="3144" dirty="0">
                <a:solidFill>
                  <a:srgbClr val="BEE5E6"/>
                </a:solidFill>
                <a:latin typeface="Josefin Sans Regular"/>
              </a:rPr>
              <a:t> </a:t>
            </a:r>
            <a:r>
              <a:rPr lang="en-US" sz="3144" dirty="0" err="1">
                <a:solidFill>
                  <a:srgbClr val="BEE5E6"/>
                </a:solidFill>
                <a:latin typeface="Josefin Sans Regular"/>
              </a:rPr>
              <a:t>nhận</a:t>
            </a:r>
            <a:r>
              <a:rPr lang="en-US" sz="3144" dirty="0">
                <a:solidFill>
                  <a:srgbClr val="BEE5E6"/>
                </a:solidFill>
                <a:latin typeface="Josefin Sans Regular"/>
              </a:rPr>
              <a:t> </a:t>
            </a:r>
            <a:r>
              <a:rPr lang="en-US" sz="3144" dirty="0" err="1">
                <a:solidFill>
                  <a:srgbClr val="BEE5E6"/>
                </a:solidFill>
                <a:latin typeface="Josefin Sans Regular"/>
              </a:rPr>
              <a:t>dạng</a:t>
            </a:r>
            <a:r>
              <a:rPr lang="en-US" sz="3144" dirty="0">
                <a:solidFill>
                  <a:srgbClr val="BEE5E6"/>
                </a:solidFill>
                <a:latin typeface="Josefin Sans Regular"/>
              </a:rPr>
              <a:t> </a:t>
            </a:r>
            <a:r>
              <a:rPr lang="en-US" sz="3144" dirty="0" err="1">
                <a:solidFill>
                  <a:srgbClr val="BEE5E6"/>
                </a:solidFill>
                <a:latin typeface="Josefin Sans Regular"/>
              </a:rPr>
              <a:t>hình</a:t>
            </a:r>
            <a:r>
              <a:rPr lang="en-US" sz="3144" dirty="0">
                <a:solidFill>
                  <a:srgbClr val="BEE5E6"/>
                </a:solidFill>
                <a:latin typeface="Josefin Sans Regular"/>
              </a:rPr>
              <a:t> </a:t>
            </a:r>
            <a:r>
              <a:rPr lang="en-US" sz="3144" dirty="0" err="1">
                <a:solidFill>
                  <a:srgbClr val="BEE5E6"/>
                </a:solidFill>
                <a:latin typeface="Josefin Sans Regular"/>
              </a:rPr>
              <a:t>ảnh</a:t>
            </a:r>
            <a:r>
              <a:rPr lang="en-US" sz="3144" dirty="0">
                <a:solidFill>
                  <a:srgbClr val="BEE5E6"/>
                </a:solidFill>
                <a:latin typeface="Josefin Sans Regular"/>
              </a:rPr>
              <a:t>, </a:t>
            </a:r>
            <a:r>
              <a:rPr lang="en-US" sz="2800" dirty="0" err="1">
                <a:solidFill>
                  <a:srgbClr val="BEE5E6"/>
                </a:solidFill>
                <a:latin typeface="Josefin Sans Regular"/>
              </a:rPr>
              <a:t>phân</a:t>
            </a:r>
            <a:r>
              <a:rPr lang="en-US" sz="2800" dirty="0">
                <a:solidFill>
                  <a:srgbClr val="BEE5E6"/>
                </a:solidFill>
                <a:latin typeface="Josefin Sans Regular"/>
              </a:rPr>
              <a:t> </a:t>
            </a:r>
            <a:r>
              <a:rPr lang="en-US" sz="2800" dirty="0" err="1">
                <a:solidFill>
                  <a:srgbClr val="BEE5E6"/>
                </a:solidFill>
                <a:latin typeface="Josefin Sans Regular"/>
              </a:rPr>
              <a:t>loại</a:t>
            </a:r>
            <a:r>
              <a:rPr lang="en-US" sz="2800" dirty="0">
                <a:solidFill>
                  <a:srgbClr val="BEE5E6"/>
                </a:solidFill>
                <a:latin typeface="Josefin Sans Regular"/>
              </a:rPr>
              <a:t> </a:t>
            </a:r>
            <a:r>
              <a:rPr lang="en-US" sz="2800" dirty="0" err="1">
                <a:solidFill>
                  <a:srgbClr val="BEE5E6"/>
                </a:solidFill>
                <a:latin typeface="Josefin Sans Regular"/>
              </a:rPr>
              <a:t>văn</a:t>
            </a:r>
            <a:r>
              <a:rPr lang="en-US" sz="2800" dirty="0">
                <a:solidFill>
                  <a:srgbClr val="BEE5E6"/>
                </a:solidFill>
                <a:latin typeface="Josefin Sans Regular"/>
              </a:rPr>
              <a:t> </a:t>
            </a:r>
            <a:r>
              <a:rPr lang="en-US" sz="2800" dirty="0" err="1">
                <a:solidFill>
                  <a:srgbClr val="BEE5E6"/>
                </a:solidFill>
                <a:latin typeface="Josefin Sans Regular"/>
              </a:rPr>
              <a:t>bản</a:t>
            </a:r>
            <a:r>
              <a:rPr lang="en-US" sz="2800" dirty="0">
                <a:solidFill>
                  <a:srgbClr val="BEE5E6"/>
                </a:solidFill>
                <a:latin typeface="Josefin Sans Regular"/>
              </a:rPr>
              <a:t>,</a:t>
            </a:r>
            <a:r>
              <a:rPr lang="en-US" sz="3144" dirty="0">
                <a:solidFill>
                  <a:srgbClr val="BEE5E6"/>
                </a:solidFill>
                <a:latin typeface="Josefin Sans Regular"/>
              </a:rPr>
              <a:t> </a:t>
            </a:r>
            <a:r>
              <a:rPr lang="en-US" sz="3144" dirty="0" err="1">
                <a:solidFill>
                  <a:srgbClr val="BEE5E6"/>
                </a:solidFill>
                <a:latin typeface="Josefin Sans Regular"/>
              </a:rPr>
              <a:t>xử</a:t>
            </a:r>
            <a:r>
              <a:rPr lang="en-US" sz="3144" dirty="0">
                <a:solidFill>
                  <a:srgbClr val="BEE5E6"/>
                </a:solidFill>
                <a:latin typeface="Josefin Sans Regular"/>
              </a:rPr>
              <a:t> </a:t>
            </a:r>
            <a:r>
              <a:rPr lang="en-US" sz="3144" dirty="0" err="1">
                <a:solidFill>
                  <a:srgbClr val="BEE5E6"/>
                </a:solidFill>
                <a:latin typeface="Josefin Sans Regular"/>
              </a:rPr>
              <a:t>lý</a:t>
            </a:r>
            <a:r>
              <a:rPr lang="en-US" sz="3144" dirty="0">
                <a:solidFill>
                  <a:srgbClr val="BEE5E6"/>
                </a:solidFill>
                <a:latin typeface="Josefin Sans Regular"/>
              </a:rPr>
              <a:t> </a:t>
            </a:r>
            <a:r>
              <a:rPr lang="en-US" sz="3144" dirty="0" err="1">
                <a:solidFill>
                  <a:srgbClr val="BEE5E6"/>
                </a:solidFill>
                <a:latin typeface="Josefin Sans Regular"/>
              </a:rPr>
              <a:t>ngôn</a:t>
            </a:r>
            <a:r>
              <a:rPr lang="en-US" sz="3144" dirty="0">
                <a:solidFill>
                  <a:srgbClr val="BEE5E6"/>
                </a:solidFill>
                <a:latin typeface="Josefin Sans Regular"/>
              </a:rPr>
              <a:t> </a:t>
            </a:r>
            <a:r>
              <a:rPr lang="en-US" sz="3144" dirty="0" err="1">
                <a:solidFill>
                  <a:srgbClr val="BEE5E6"/>
                </a:solidFill>
                <a:latin typeface="Josefin Sans Regular"/>
              </a:rPr>
              <a:t>ngữ</a:t>
            </a:r>
            <a:r>
              <a:rPr lang="en-US" sz="3144" dirty="0">
                <a:solidFill>
                  <a:srgbClr val="BEE5E6"/>
                </a:solidFill>
                <a:latin typeface="Josefin Sans Regular"/>
              </a:rPr>
              <a:t> </a:t>
            </a:r>
            <a:r>
              <a:rPr lang="en-US" sz="3144" dirty="0" err="1">
                <a:solidFill>
                  <a:srgbClr val="BEE5E6"/>
                </a:solidFill>
                <a:latin typeface="Josefin Sans Regular"/>
              </a:rPr>
              <a:t>tự</a:t>
            </a:r>
            <a:r>
              <a:rPr lang="en-US" sz="3144" dirty="0">
                <a:solidFill>
                  <a:srgbClr val="BEE5E6"/>
                </a:solidFill>
                <a:latin typeface="Josefin Sans Regular"/>
              </a:rPr>
              <a:t> </a:t>
            </a:r>
            <a:r>
              <a:rPr lang="en-US" sz="3144" dirty="0" err="1">
                <a:solidFill>
                  <a:srgbClr val="BEE5E6"/>
                </a:solidFill>
                <a:latin typeface="Josefin Sans Regular"/>
              </a:rPr>
              <a:t>nhiên</a:t>
            </a:r>
            <a:r>
              <a:rPr lang="en-US" sz="3144" dirty="0">
                <a:solidFill>
                  <a:srgbClr val="BEE5E6"/>
                </a:solidFill>
                <a:latin typeface="Josefin Sans Regular"/>
              </a:rPr>
              <a:t>, robot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khác</a:t>
            </a:r>
            <a:r>
              <a:rPr lang="en-US" sz="3144" dirty="0">
                <a:solidFill>
                  <a:srgbClr val="BEE5E6"/>
                </a:solidFill>
                <a:latin typeface="Josefin Sans Regular"/>
              </a:rPr>
              <a:t>.</a:t>
            </a:r>
          </a:p>
        </p:txBody>
      </p:sp>
      <p:sp>
        <p:nvSpPr>
          <p:cNvPr id="9" name="TextBox 6">
            <a:extLst>
              <a:ext uri="{FF2B5EF4-FFF2-40B4-BE49-F238E27FC236}">
                <a16:creationId xmlns:a16="http://schemas.microsoft.com/office/drawing/2014/main" id="{79041BEC-91C2-F46A-6BA4-5C3A1D1B8473}"/>
              </a:ext>
            </a:extLst>
          </p:cNvPr>
          <p:cNvSpPr txBox="1"/>
          <p:nvPr/>
        </p:nvSpPr>
        <p:spPr>
          <a:xfrm>
            <a:off x="6008311" y="551981"/>
            <a:ext cx="6845291" cy="765594"/>
          </a:xfrm>
          <a:prstGeom prst="rect">
            <a:avLst/>
          </a:prstGeom>
        </p:spPr>
        <p:txBody>
          <a:bodyPr wrap="square" lIns="0" tIns="0" rIns="0" bIns="0" rtlCol="0" anchor="t">
            <a:spAutoFit/>
          </a:bodyPr>
          <a:lstStyle/>
          <a:p>
            <a:pPr>
              <a:lnSpc>
                <a:spcPts val="6159"/>
              </a:lnSpc>
              <a:spcBef>
                <a:spcPct val="0"/>
              </a:spcBef>
            </a:pPr>
            <a:r>
              <a:rPr lang="en-US" sz="4399" dirty="0">
                <a:solidFill>
                  <a:srgbClr val="BEE5E6"/>
                </a:solidFill>
                <a:latin typeface="Josefin Sans Regular"/>
              </a:rPr>
              <a:t>TÌNH HÌNH PHÁT TRIỂN</a:t>
            </a:r>
          </a:p>
        </p:txBody>
      </p:sp>
      <p:sp>
        <p:nvSpPr>
          <p:cNvPr id="11" name="Slide Number Placeholder 15">
            <a:extLst>
              <a:ext uri="{FF2B5EF4-FFF2-40B4-BE49-F238E27FC236}">
                <a16:creationId xmlns:a16="http://schemas.microsoft.com/office/drawing/2014/main" id="{58253FFA-A0D9-951F-9981-C3AAAA234EBA}"/>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6</a:t>
            </a:fld>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a:off x="414991" y="1790700"/>
            <a:ext cx="12400511" cy="6381165"/>
          </a:xfrm>
          <a:custGeom>
            <a:avLst/>
            <a:gdLst/>
            <a:ahLst/>
            <a:cxnLst/>
            <a:rect l="l" t="t" r="r" b="b"/>
            <a:pathLst>
              <a:path w="12400511" h="6381165">
                <a:moveTo>
                  <a:pt x="0" y="0"/>
                </a:moveTo>
                <a:lnTo>
                  <a:pt x="12400511" y="0"/>
                </a:lnTo>
                <a:lnTo>
                  <a:pt x="12400511" y="6381165"/>
                </a:lnTo>
                <a:lnTo>
                  <a:pt x="0" y="6381165"/>
                </a:lnTo>
                <a:lnTo>
                  <a:pt x="0" y="0"/>
                </a:lnTo>
                <a:close/>
              </a:path>
            </a:pathLst>
          </a:custGeom>
          <a:blipFill>
            <a:blip r:embed="rId9"/>
            <a:stretch>
              <a:fillRect/>
            </a:stretch>
          </a:blipFill>
        </p:spPr>
      </p:sp>
      <p:sp>
        <p:nvSpPr>
          <p:cNvPr id="6" name="TextBox 6"/>
          <p:cNvSpPr txBox="1"/>
          <p:nvPr/>
        </p:nvSpPr>
        <p:spPr>
          <a:xfrm>
            <a:off x="6008311" y="551981"/>
            <a:ext cx="6845291" cy="765594"/>
          </a:xfrm>
          <a:prstGeom prst="rect">
            <a:avLst/>
          </a:prstGeom>
        </p:spPr>
        <p:txBody>
          <a:bodyPr wrap="square" lIns="0" tIns="0" rIns="0" bIns="0" rtlCol="0" anchor="t">
            <a:spAutoFit/>
          </a:bodyPr>
          <a:lstStyle/>
          <a:p>
            <a:pPr>
              <a:lnSpc>
                <a:spcPts val="6159"/>
              </a:lnSpc>
              <a:spcBef>
                <a:spcPct val="0"/>
              </a:spcBef>
            </a:pPr>
            <a:r>
              <a:rPr lang="en-US" sz="4399" dirty="0">
                <a:solidFill>
                  <a:srgbClr val="BEE5E6"/>
                </a:solidFill>
                <a:latin typeface="Josefin Sans Regular"/>
              </a:rPr>
              <a:t>TÌNH HÌNH PHÁT TRIỂN</a:t>
            </a:r>
          </a:p>
        </p:txBody>
      </p:sp>
      <p:sp>
        <p:nvSpPr>
          <p:cNvPr id="7" name="TextBox 7"/>
          <p:cNvSpPr txBox="1"/>
          <p:nvPr/>
        </p:nvSpPr>
        <p:spPr>
          <a:xfrm>
            <a:off x="13296672" y="3010572"/>
            <a:ext cx="4617512" cy="4415919"/>
          </a:xfrm>
          <a:prstGeom prst="rect">
            <a:avLst/>
          </a:prstGeom>
        </p:spPr>
        <p:txBody>
          <a:bodyPr lIns="0" tIns="0" rIns="0" bIns="0" rtlCol="0" anchor="t">
            <a:spAutoFit/>
          </a:bodyPr>
          <a:lstStyle/>
          <a:p>
            <a:pPr>
              <a:lnSpc>
                <a:spcPts val="4402"/>
              </a:lnSpc>
              <a:spcBef>
                <a:spcPct val="0"/>
              </a:spcBef>
            </a:pPr>
            <a:r>
              <a:rPr lang="en-US" sz="3144" dirty="0">
                <a:solidFill>
                  <a:srgbClr val="BEE5E6"/>
                </a:solidFill>
                <a:latin typeface="Josefin Sans Regular"/>
              </a:rPr>
              <a:t>      Few-shot learning </a:t>
            </a: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một</a:t>
            </a:r>
            <a:r>
              <a:rPr lang="en-US" sz="3144" dirty="0">
                <a:solidFill>
                  <a:srgbClr val="BEE5E6"/>
                </a:solidFill>
                <a:latin typeface="Josefin Sans Regular"/>
              </a:rPr>
              <a:t> </a:t>
            </a:r>
            <a:r>
              <a:rPr lang="en-US" sz="3144" dirty="0" err="1">
                <a:solidFill>
                  <a:srgbClr val="BEE5E6"/>
                </a:solidFill>
                <a:latin typeface="Josefin Sans Regular"/>
              </a:rPr>
              <a:t>lĩnh</a:t>
            </a:r>
            <a:r>
              <a:rPr lang="en-US" sz="3144" dirty="0">
                <a:solidFill>
                  <a:srgbClr val="BEE5E6"/>
                </a:solidFill>
                <a:latin typeface="Josefin Sans Regular"/>
              </a:rPr>
              <a:t> </a:t>
            </a:r>
            <a:r>
              <a:rPr lang="en-US" sz="3144" dirty="0" err="1">
                <a:solidFill>
                  <a:srgbClr val="BEE5E6"/>
                </a:solidFill>
                <a:latin typeface="Josefin Sans Regular"/>
              </a:rPr>
              <a:t>vực</a:t>
            </a:r>
            <a:r>
              <a:rPr lang="en-US" sz="3144" dirty="0">
                <a:solidFill>
                  <a:srgbClr val="BEE5E6"/>
                </a:solidFill>
                <a:latin typeface="Josefin Sans Regular"/>
              </a:rPr>
              <a:t> </a:t>
            </a:r>
            <a:r>
              <a:rPr lang="en-US" sz="3144" dirty="0" err="1">
                <a:solidFill>
                  <a:srgbClr val="BEE5E6"/>
                </a:solidFill>
                <a:latin typeface="Josefin Sans Regular"/>
              </a:rPr>
              <a:t>đầy</a:t>
            </a:r>
            <a:r>
              <a:rPr lang="en-US" sz="3144" dirty="0">
                <a:solidFill>
                  <a:srgbClr val="BEE5E6"/>
                </a:solidFill>
                <a:latin typeface="Josefin Sans Regular"/>
              </a:rPr>
              <a:t> </a:t>
            </a:r>
            <a:r>
              <a:rPr lang="en-US" sz="3144" dirty="0" err="1">
                <a:solidFill>
                  <a:srgbClr val="BEE5E6"/>
                </a:solidFill>
                <a:latin typeface="Josefin Sans Regular"/>
              </a:rPr>
              <a:t>triển</a:t>
            </a:r>
            <a:r>
              <a:rPr lang="en-US" sz="3144" dirty="0">
                <a:solidFill>
                  <a:srgbClr val="BEE5E6"/>
                </a:solidFill>
                <a:latin typeface="Josefin Sans Regular"/>
              </a:rPr>
              <a:t> </a:t>
            </a:r>
            <a:r>
              <a:rPr lang="en-US" sz="3144" dirty="0" err="1">
                <a:solidFill>
                  <a:srgbClr val="BEE5E6"/>
                </a:solidFill>
                <a:latin typeface="Josefin Sans Regular"/>
              </a:rPr>
              <a:t>vọng</a:t>
            </a:r>
            <a:r>
              <a:rPr lang="en-US" sz="3144" dirty="0">
                <a:solidFill>
                  <a:srgbClr val="BEE5E6"/>
                </a:solidFill>
                <a:latin typeface="Josefin Sans Regular"/>
              </a:rPr>
              <a:t> </a:t>
            </a:r>
            <a:r>
              <a:rPr lang="en-US" sz="3144" dirty="0" err="1">
                <a:solidFill>
                  <a:srgbClr val="BEE5E6"/>
                </a:solidFill>
                <a:latin typeface="Josefin Sans Regular"/>
              </a:rPr>
              <a:t>và</a:t>
            </a:r>
            <a:r>
              <a:rPr lang="en-US" sz="3144" dirty="0">
                <a:solidFill>
                  <a:srgbClr val="BEE5E6"/>
                </a:solidFill>
                <a:latin typeface="Josefin Sans Regular"/>
              </a:rPr>
              <a:t> </a:t>
            </a:r>
            <a:r>
              <a:rPr lang="en-US" sz="3144" dirty="0" err="1">
                <a:solidFill>
                  <a:srgbClr val="BEE5E6"/>
                </a:solidFill>
                <a:latin typeface="Josefin Sans Regular"/>
              </a:rPr>
              <a:t>sự</a:t>
            </a:r>
            <a:r>
              <a:rPr lang="en-US" sz="3144" dirty="0">
                <a:solidFill>
                  <a:srgbClr val="BEE5E6"/>
                </a:solidFill>
                <a:latin typeface="Josefin Sans Regular"/>
              </a:rPr>
              <a:t> </a:t>
            </a:r>
            <a:r>
              <a:rPr lang="en-US" sz="3144" dirty="0" err="1">
                <a:solidFill>
                  <a:srgbClr val="BEE5E6"/>
                </a:solidFill>
                <a:latin typeface="Josefin Sans Regular"/>
              </a:rPr>
              <a:t>phát</a:t>
            </a:r>
            <a:r>
              <a:rPr lang="en-US" sz="3144" dirty="0">
                <a:solidFill>
                  <a:srgbClr val="BEE5E6"/>
                </a:solidFill>
                <a:latin typeface="Josefin Sans Regular"/>
              </a:rPr>
              <a:t> </a:t>
            </a:r>
            <a:r>
              <a:rPr lang="en-US" sz="3144" dirty="0" err="1">
                <a:solidFill>
                  <a:srgbClr val="BEE5E6"/>
                </a:solidFill>
                <a:latin typeface="Josefin Sans Regular"/>
              </a:rPr>
              <a:t>triển</a:t>
            </a:r>
            <a:r>
              <a:rPr lang="en-US" sz="3144" dirty="0">
                <a:solidFill>
                  <a:srgbClr val="BEE5E6"/>
                </a:solidFill>
                <a:latin typeface="Josefin Sans Regular"/>
              </a:rPr>
              <a:t> </a:t>
            </a:r>
            <a:r>
              <a:rPr lang="en-US" sz="3144" dirty="0" err="1">
                <a:solidFill>
                  <a:srgbClr val="BEE5E6"/>
                </a:solidFill>
                <a:latin typeface="Josefin Sans Regular"/>
              </a:rPr>
              <a:t>của</a:t>
            </a:r>
            <a:r>
              <a:rPr lang="en-US" sz="3144" dirty="0">
                <a:solidFill>
                  <a:srgbClr val="BEE5E6"/>
                </a:solidFill>
                <a:latin typeface="Josefin Sans Regular"/>
              </a:rPr>
              <a:t> </a:t>
            </a:r>
            <a:r>
              <a:rPr lang="en-US" sz="3144" dirty="0" err="1">
                <a:solidFill>
                  <a:srgbClr val="BEE5E6"/>
                </a:solidFill>
                <a:latin typeface="Josefin Sans Regular"/>
              </a:rPr>
              <a:t>nó</a:t>
            </a:r>
            <a:r>
              <a:rPr lang="en-US" sz="3144" dirty="0">
                <a:solidFill>
                  <a:srgbClr val="BEE5E6"/>
                </a:solidFill>
                <a:latin typeface="Josefin Sans Regular"/>
              </a:rPr>
              <a:t> </a:t>
            </a:r>
            <a:r>
              <a:rPr lang="en-US" sz="3144" dirty="0" err="1">
                <a:solidFill>
                  <a:srgbClr val="BEE5E6"/>
                </a:solidFill>
                <a:latin typeface="Josefin Sans Regular"/>
              </a:rPr>
              <a:t>đang</a:t>
            </a:r>
            <a:r>
              <a:rPr lang="en-US" sz="3144" dirty="0">
                <a:solidFill>
                  <a:srgbClr val="BEE5E6"/>
                </a:solidFill>
                <a:latin typeface="Josefin Sans Regular"/>
              </a:rPr>
              <a:t> </a:t>
            </a:r>
            <a:r>
              <a:rPr lang="en-US" sz="3144" dirty="0" err="1">
                <a:solidFill>
                  <a:srgbClr val="BEE5E6"/>
                </a:solidFill>
                <a:latin typeface="Josefin Sans Regular"/>
              </a:rPr>
              <a:t>góp</a:t>
            </a:r>
            <a:r>
              <a:rPr lang="en-US" sz="3144" dirty="0">
                <a:solidFill>
                  <a:srgbClr val="BEE5E6"/>
                </a:solidFill>
                <a:latin typeface="Josefin Sans Regular"/>
              </a:rPr>
              <a:t> </a:t>
            </a:r>
            <a:r>
              <a:rPr lang="en-US" sz="3144" dirty="0" err="1">
                <a:solidFill>
                  <a:srgbClr val="BEE5E6"/>
                </a:solidFill>
                <a:latin typeface="Josefin Sans Regular"/>
              </a:rPr>
              <a:t>phần</a:t>
            </a:r>
            <a:r>
              <a:rPr lang="en-US" sz="3144" dirty="0">
                <a:solidFill>
                  <a:srgbClr val="BEE5E6"/>
                </a:solidFill>
                <a:latin typeface="Josefin Sans Regular"/>
              </a:rPr>
              <a:t> </a:t>
            </a:r>
            <a:r>
              <a:rPr lang="en-US" sz="3144" dirty="0" err="1">
                <a:solidFill>
                  <a:srgbClr val="BEE5E6"/>
                </a:solidFill>
                <a:latin typeface="Josefin Sans Regular"/>
              </a:rPr>
              <a:t>đưa</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máy</a:t>
            </a:r>
            <a:r>
              <a:rPr lang="en-US" sz="3144" dirty="0">
                <a:solidFill>
                  <a:srgbClr val="BEE5E6"/>
                </a:solidFill>
                <a:latin typeface="Josefin Sans Regular"/>
              </a:rPr>
              <a:t> </a:t>
            </a:r>
            <a:r>
              <a:rPr lang="en-US" sz="3144" dirty="0" err="1">
                <a:solidFill>
                  <a:srgbClr val="BEE5E6"/>
                </a:solidFill>
                <a:latin typeface="Josefin Sans Regular"/>
              </a:rPr>
              <a:t>trở</a:t>
            </a:r>
            <a:r>
              <a:rPr lang="en-US" sz="3144" dirty="0">
                <a:solidFill>
                  <a:srgbClr val="BEE5E6"/>
                </a:solidFill>
                <a:latin typeface="Josefin Sans Regular"/>
              </a:rPr>
              <a:t> </a:t>
            </a:r>
            <a:r>
              <a:rPr lang="en-US" sz="3144" dirty="0" err="1">
                <a:solidFill>
                  <a:srgbClr val="BEE5E6"/>
                </a:solidFill>
                <a:latin typeface="Josefin Sans Regular"/>
              </a:rPr>
              <a:t>nên</a:t>
            </a:r>
            <a:r>
              <a:rPr lang="en-US" sz="3144" dirty="0">
                <a:solidFill>
                  <a:srgbClr val="BEE5E6"/>
                </a:solidFill>
                <a:latin typeface="Josefin Sans Regular"/>
              </a:rPr>
              <a:t> </a:t>
            </a:r>
            <a:r>
              <a:rPr lang="en-US" sz="3144" dirty="0" err="1">
                <a:solidFill>
                  <a:srgbClr val="BEE5E6"/>
                </a:solidFill>
                <a:latin typeface="Josefin Sans Regular"/>
              </a:rPr>
              <a:t>hiệu</a:t>
            </a:r>
            <a:r>
              <a:rPr lang="en-US" sz="3144" dirty="0">
                <a:solidFill>
                  <a:srgbClr val="BEE5E6"/>
                </a:solidFill>
                <a:latin typeface="Josefin Sans Regular"/>
              </a:rPr>
              <a:t> </a:t>
            </a:r>
            <a:r>
              <a:rPr lang="en-US" sz="3144" dirty="0" err="1">
                <a:solidFill>
                  <a:srgbClr val="BEE5E6"/>
                </a:solidFill>
                <a:latin typeface="Josefin Sans Regular"/>
              </a:rPr>
              <a:t>quả</a:t>
            </a:r>
            <a:r>
              <a:rPr lang="en-US" sz="3144" dirty="0">
                <a:solidFill>
                  <a:srgbClr val="BEE5E6"/>
                </a:solidFill>
                <a:latin typeface="Josefin Sans Regular"/>
              </a:rPr>
              <a:t> </a:t>
            </a:r>
            <a:r>
              <a:rPr lang="en-US" sz="3144" dirty="0" err="1">
                <a:solidFill>
                  <a:srgbClr val="BEE5E6"/>
                </a:solidFill>
                <a:latin typeface="Josefin Sans Regular"/>
              </a:rPr>
              <a:t>hơn</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a:t>
            </a:r>
            <a:r>
              <a:rPr lang="en-US" sz="3144" dirty="0" err="1">
                <a:solidFill>
                  <a:srgbClr val="BEE5E6"/>
                </a:solidFill>
                <a:latin typeface="Josefin Sans Regular"/>
              </a:rPr>
              <a:t>việc</a:t>
            </a:r>
            <a:r>
              <a:rPr lang="en-US" sz="3144" dirty="0">
                <a:solidFill>
                  <a:srgbClr val="BEE5E6"/>
                </a:solidFill>
                <a:latin typeface="Josefin Sans Regular"/>
              </a:rPr>
              <a:t> </a:t>
            </a:r>
            <a:r>
              <a:rPr lang="en-US" sz="3144" dirty="0" err="1">
                <a:solidFill>
                  <a:srgbClr val="BEE5E6"/>
                </a:solidFill>
                <a:latin typeface="Josefin Sans Regular"/>
              </a:rPr>
              <a:t>giải</a:t>
            </a:r>
            <a:r>
              <a:rPr lang="en-US" sz="3144" dirty="0">
                <a:solidFill>
                  <a:srgbClr val="BEE5E6"/>
                </a:solidFill>
                <a:latin typeface="Josefin Sans Regular"/>
              </a:rPr>
              <a:t> </a:t>
            </a:r>
            <a:r>
              <a:rPr lang="en-US" sz="3144" dirty="0" err="1">
                <a:solidFill>
                  <a:srgbClr val="BEE5E6"/>
                </a:solidFill>
                <a:latin typeface="Josefin Sans Regular"/>
              </a:rPr>
              <a:t>quyết</a:t>
            </a:r>
            <a:r>
              <a:rPr lang="en-US" sz="3144" dirty="0">
                <a:solidFill>
                  <a:srgbClr val="BEE5E6"/>
                </a:solidFill>
                <a:latin typeface="Josefin Sans Regular"/>
              </a:rPr>
              <a:t> </a:t>
            </a: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vấn</a:t>
            </a:r>
            <a:r>
              <a:rPr lang="en-US" sz="3144" dirty="0">
                <a:solidFill>
                  <a:srgbClr val="BEE5E6"/>
                </a:solidFill>
                <a:latin typeface="Josefin Sans Regular"/>
              </a:rPr>
              <a:t> </a:t>
            </a:r>
            <a:r>
              <a:rPr lang="en-US" sz="3144" dirty="0" err="1">
                <a:solidFill>
                  <a:srgbClr val="BEE5E6"/>
                </a:solidFill>
                <a:latin typeface="Josefin Sans Regular"/>
              </a:rPr>
              <a:t>đề</a:t>
            </a:r>
            <a:r>
              <a:rPr lang="en-US" sz="3144" dirty="0">
                <a:solidFill>
                  <a:srgbClr val="BEE5E6"/>
                </a:solidFill>
                <a:latin typeface="Josefin Sans Regular"/>
              </a:rPr>
              <a:t> </a:t>
            </a:r>
            <a:r>
              <a:rPr lang="en-US" sz="3144" dirty="0" err="1">
                <a:solidFill>
                  <a:srgbClr val="BEE5E6"/>
                </a:solidFill>
                <a:latin typeface="Josefin Sans Regular"/>
              </a:rPr>
              <a:t>thực</a:t>
            </a:r>
            <a:r>
              <a:rPr lang="en-US" sz="3144" dirty="0">
                <a:solidFill>
                  <a:srgbClr val="BEE5E6"/>
                </a:solidFill>
                <a:latin typeface="Josefin Sans Regular"/>
              </a:rPr>
              <a:t> </a:t>
            </a:r>
            <a:r>
              <a:rPr lang="en-US" sz="3144" dirty="0" err="1">
                <a:solidFill>
                  <a:srgbClr val="BEE5E6"/>
                </a:solidFill>
                <a:latin typeface="Josefin Sans Regular"/>
              </a:rPr>
              <a:t>tế</a:t>
            </a:r>
            <a:r>
              <a:rPr lang="en-US" sz="3144" dirty="0">
                <a:solidFill>
                  <a:srgbClr val="BEE5E6"/>
                </a:solidFill>
                <a:latin typeface="Josefin Sans Regular"/>
              </a:rPr>
              <a:t> </a:t>
            </a:r>
            <a:r>
              <a:rPr lang="en-US" sz="3144" dirty="0" err="1">
                <a:solidFill>
                  <a:srgbClr val="BEE5E6"/>
                </a:solidFill>
                <a:latin typeface="Josefin Sans Regular"/>
              </a:rPr>
              <a:t>có</a:t>
            </a:r>
            <a:r>
              <a:rPr lang="en-US" sz="3144" dirty="0">
                <a:solidFill>
                  <a:srgbClr val="BEE5E6"/>
                </a:solidFill>
                <a:latin typeface="Josefin Sans Regular"/>
              </a:rPr>
              <a:t> </a:t>
            </a:r>
            <a:r>
              <a:rPr lang="en-US" sz="3144" dirty="0" err="1">
                <a:solidFill>
                  <a:srgbClr val="BEE5E6"/>
                </a:solidFill>
                <a:latin typeface="Josefin Sans Regular"/>
              </a:rPr>
              <a:t>ít</a:t>
            </a:r>
            <a:r>
              <a:rPr lang="en-US" sz="3144" dirty="0">
                <a:solidFill>
                  <a:srgbClr val="BEE5E6"/>
                </a:solidFill>
                <a:latin typeface="Josefin Sans Regular"/>
              </a:rPr>
              <a:t> </a:t>
            </a:r>
            <a:r>
              <a:rPr lang="en-US" sz="3144" dirty="0" err="1">
                <a:solidFill>
                  <a:srgbClr val="BEE5E6"/>
                </a:solidFill>
                <a:latin typeface="Josefin Sans Regular"/>
              </a:rPr>
              <a:t>dữ</a:t>
            </a:r>
            <a:r>
              <a:rPr lang="en-US" sz="3144" dirty="0">
                <a:solidFill>
                  <a:srgbClr val="BEE5E6"/>
                </a:solidFill>
                <a:latin typeface="Josefin Sans Regular"/>
              </a:rPr>
              <a:t> </a:t>
            </a:r>
            <a:r>
              <a:rPr lang="en-US" sz="3144" dirty="0" err="1">
                <a:solidFill>
                  <a:srgbClr val="BEE5E6"/>
                </a:solidFill>
                <a:latin typeface="Josefin Sans Regular"/>
              </a:rPr>
              <a:t>liệu</a:t>
            </a:r>
            <a:r>
              <a:rPr lang="en-US" sz="3144" dirty="0">
                <a:solidFill>
                  <a:srgbClr val="BEE5E6"/>
                </a:solidFill>
                <a:latin typeface="Josefin Sans Regular"/>
              </a:rPr>
              <a:t> </a:t>
            </a:r>
            <a:r>
              <a:rPr lang="en-US" sz="3144" dirty="0" err="1">
                <a:solidFill>
                  <a:srgbClr val="BEE5E6"/>
                </a:solidFill>
                <a:latin typeface="Josefin Sans Regular"/>
              </a:rPr>
              <a:t>huấn</a:t>
            </a:r>
            <a:r>
              <a:rPr lang="en-US" sz="3144" dirty="0">
                <a:solidFill>
                  <a:srgbClr val="BEE5E6"/>
                </a:solidFill>
                <a:latin typeface="Josefin Sans Regular"/>
              </a:rPr>
              <a:t> </a:t>
            </a:r>
            <a:r>
              <a:rPr lang="en-US" sz="3144" dirty="0" err="1">
                <a:solidFill>
                  <a:srgbClr val="BEE5E6"/>
                </a:solidFill>
                <a:latin typeface="Josefin Sans Regular"/>
              </a:rPr>
              <a:t>luyện</a:t>
            </a:r>
            <a:r>
              <a:rPr lang="en-US" sz="3144" dirty="0">
                <a:solidFill>
                  <a:srgbClr val="BEE5E6"/>
                </a:solidFill>
                <a:latin typeface="Josefin Sans Regular"/>
              </a:rPr>
              <a:t>.</a:t>
            </a:r>
          </a:p>
        </p:txBody>
      </p:sp>
      <p:sp>
        <p:nvSpPr>
          <p:cNvPr id="11" name="Slide Number Placeholder 15">
            <a:extLst>
              <a:ext uri="{FF2B5EF4-FFF2-40B4-BE49-F238E27FC236}">
                <a16:creationId xmlns:a16="http://schemas.microsoft.com/office/drawing/2014/main" id="{756190CD-3174-5529-5054-25E88B1E498F}"/>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7</a:t>
            </a:fld>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7491917" y="656640"/>
            <a:ext cx="3995703" cy="774065"/>
          </a:xfrm>
          <a:prstGeom prst="rect">
            <a:avLst/>
          </a:prstGeom>
        </p:spPr>
        <p:txBody>
          <a:bodyPr lIns="0" tIns="0" rIns="0" bIns="0" rtlCol="0" anchor="t">
            <a:spAutoFit/>
          </a:bodyPr>
          <a:lstStyle/>
          <a:p>
            <a:pPr>
              <a:lnSpc>
                <a:spcPts val="6159"/>
              </a:lnSpc>
              <a:spcBef>
                <a:spcPct val="0"/>
              </a:spcBef>
            </a:pPr>
            <a:r>
              <a:rPr lang="en-US" sz="4399" dirty="0">
                <a:solidFill>
                  <a:srgbClr val="BEE5E6"/>
                </a:solidFill>
                <a:latin typeface="Josefin Sans Regular"/>
              </a:rPr>
              <a:t>PHÂN LOẠI</a:t>
            </a:r>
          </a:p>
        </p:txBody>
      </p:sp>
      <p:sp>
        <p:nvSpPr>
          <p:cNvPr id="10" name="Freeform 10"/>
          <p:cNvSpPr/>
          <p:nvPr/>
        </p:nvSpPr>
        <p:spPr>
          <a:xfrm>
            <a:off x="16734629" y="146177"/>
            <a:ext cx="1408828" cy="1765047"/>
          </a:xfrm>
          <a:custGeom>
            <a:avLst/>
            <a:gdLst/>
            <a:ahLst/>
            <a:cxnLst/>
            <a:rect l="l" t="t" r="r" b="b"/>
            <a:pathLst>
              <a:path w="1408828" h="1765047">
                <a:moveTo>
                  <a:pt x="0" y="0"/>
                </a:moveTo>
                <a:lnTo>
                  <a:pt x="1408828" y="0"/>
                </a:lnTo>
                <a:lnTo>
                  <a:pt x="1408828" y="1765046"/>
                </a:lnTo>
                <a:lnTo>
                  <a:pt x="0" y="17650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a:off x="0" y="9041189"/>
            <a:ext cx="1991848" cy="1245811"/>
          </a:xfrm>
          <a:custGeom>
            <a:avLst/>
            <a:gdLst/>
            <a:ahLst/>
            <a:cxnLst/>
            <a:rect l="l" t="t" r="r" b="b"/>
            <a:pathLst>
              <a:path w="1991848" h="1245811">
                <a:moveTo>
                  <a:pt x="0" y="0"/>
                </a:moveTo>
                <a:lnTo>
                  <a:pt x="1991848" y="0"/>
                </a:lnTo>
                <a:lnTo>
                  <a:pt x="1991848" y="1245811"/>
                </a:lnTo>
                <a:lnTo>
                  <a:pt x="0" y="124581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Slide Number Placeholder 15">
            <a:extLst>
              <a:ext uri="{FF2B5EF4-FFF2-40B4-BE49-F238E27FC236}">
                <a16:creationId xmlns:a16="http://schemas.microsoft.com/office/drawing/2014/main" id="{C9140631-9995-E55E-F523-D7636EA6EDD9}"/>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8</a:t>
            </a:fld>
            <a:endParaRPr lang="en-US" sz="1800" dirty="0"/>
          </a:p>
        </p:txBody>
      </p:sp>
      <p:sp>
        <p:nvSpPr>
          <p:cNvPr id="17" name="TextBox 6">
            <a:extLst>
              <a:ext uri="{FF2B5EF4-FFF2-40B4-BE49-F238E27FC236}">
                <a16:creationId xmlns:a16="http://schemas.microsoft.com/office/drawing/2014/main" id="{D533454E-C3CE-96EC-2637-6EB685D3E795}"/>
              </a:ext>
            </a:extLst>
          </p:cNvPr>
          <p:cNvSpPr txBox="1"/>
          <p:nvPr/>
        </p:nvSpPr>
        <p:spPr>
          <a:xfrm>
            <a:off x="2152672" y="2616827"/>
            <a:ext cx="3651387" cy="589429"/>
          </a:xfrm>
          <a:prstGeom prst="rect">
            <a:avLst/>
          </a:prstGeom>
        </p:spPr>
        <p:txBody>
          <a:bodyPr lIns="0" tIns="0" rIns="0" bIns="0" rtlCol="0" anchor="t">
            <a:spAutoFit/>
          </a:bodyPr>
          <a:lstStyle/>
          <a:p>
            <a:pPr>
              <a:lnSpc>
                <a:spcPts val="4781"/>
              </a:lnSpc>
              <a:spcBef>
                <a:spcPct val="0"/>
              </a:spcBef>
            </a:pPr>
            <a:r>
              <a:rPr lang="en-US" sz="3415" dirty="0" err="1">
                <a:solidFill>
                  <a:srgbClr val="BEE5E6"/>
                </a:solidFill>
                <a:latin typeface="Josefin Sans Regular"/>
              </a:rPr>
              <a:t>Phân</a:t>
            </a:r>
            <a:r>
              <a:rPr lang="en-US" sz="3415" dirty="0">
                <a:solidFill>
                  <a:srgbClr val="BEE5E6"/>
                </a:solidFill>
                <a:latin typeface="Josefin Sans Regular"/>
              </a:rPr>
              <a:t> </a:t>
            </a:r>
            <a:r>
              <a:rPr lang="en-US" sz="3415" dirty="0" err="1">
                <a:solidFill>
                  <a:srgbClr val="BEE5E6"/>
                </a:solidFill>
                <a:latin typeface="Josefin Sans Regular"/>
              </a:rPr>
              <a:t>loại</a:t>
            </a:r>
            <a:r>
              <a:rPr lang="en-US" sz="3415" dirty="0">
                <a:solidFill>
                  <a:srgbClr val="BEE5E6"/>
                </a:solidFill>
                <a:latin typeface="Josefin Sans Regular"/>
              </a:rPr>
              <a:t> FSL:  </a:t>
            </a:r>
          </a:p>
        </p:txBody>
      </p:sp>
      <p:sp>
        <p:nvSpPr>
          <p:cNvPr id="18" name="TextBox 8">
            <a:extLst>
              <a:ext uri="{FF2B5EF4-FFF2-40B4-BE49-F238E27FC236}">
                <a16:creationId xmlns:a16="http://schemas.microsoft.com/office/drawing/2014/main" id="{49CFCCD4-71ED-B604-9C05-E5D5F2FD2AEA}"/>
              </a:ext>
            </a:extLst>
          </p:cNvPr>
          <p:cNvSpPr txBox="1"/>
          <p:nvPr/>
        </p:nvSpPr>
        <p:spPr>
          <a:xfrm>
            <a:off x="3429000" y="5491109"/>
            <a:ext cx="5450920" cy="544123"/>
          </a:xfrm>
          <a:prstGeom prst="rect">
            <a:avLst/>
          </a:prstGeom>
        </p:spPr>
        <p:txBody>
          <a:bodyPr wrap="square" lIns="0" tIns="0" rIns="0" bIns="0" rtlCol="0" anchor="t">
            <a:spAutoFit/>
          </a:bodyPr>
          <a:lstStyle/>
          <a:p>
            <a:pPr algn="ctr">
              <a:lnSpc>
                <a:spcPts val="4402"/>
              </a:lnSpc>
              <a:spcBef>
                <a:spcPct val="0"/>
              </a:spcBef>
            </a:pPr>
            <a:r>
              <a:rPr lang="en-US" sz="3144" dirty="0">
                <a:solidFill>
                  <a:srgbClr val="BEE5E6"/>
                </a:solidFill>
                <a:latin typeface="Josefin Sans Regular"/>
              </a:rPr>
              <a:t>+ One – shot learning (OSL)</a:t>
            </a:r>
          </a:p>
        </p:txBody>
      </p:sp>
      <p:sp>
        <p:nvSpPr>
          <p:cNvPr id="19" name="TextBox 9">
            <a:extLst>
              <a:ext uri="{FF2B5EF4-FFF2-40B4-BE49-F238E27FC236}">
                <a16:creationId xmlns:a16="http://schemas.microsoft.com/office/drawing/2014/main" id="{7A5E4451-6BF2-F614-4D16-A88D61E29CFE}"/>
              </a:ext>
            </a:extLst>
          </p:cNvPr>
          <p:cNvSpPr txBox="1"/>
          <p:nvPr/>
        </p:nvSpPr>
        <p:spPr>
          <a:xfrm>
            <a:off x="3429000" y="6606706"/>
            <a:ext cx="5450920" cy="544123"/>
          </a:xfrm>
          <a:prstGeom prst="rect">
            <a:avLst/>
          </a:prstGeom>
        </p:spPr>
        <p:txBody>
          <a:bodyPr wrap="square" lIns="0" tIns="0" rIns="0" bIns="0" rtlCol="0" anchor="t">
            <a:spAutoFit/>
          </a:bodyPr>
          <a:lstStyle/>
          <a:p>
            <a:pPr algn="ctr">
              <a:lnSpc>
                <a:spcPts val="4402"/>
              </a:lnSpc>
              <a:spcBef>
                <a:spcPct val="0"/>
              </a:spcBef>
            </a:pPr>
            <a:r>
              <a:rPr lang="en-US" sz="3144" dirty="0">
                <a:solidFill>
                  <a:srgbClr val="BEE5E6"/>
                </a:solidFill>
                <a:latin typeface="Josefin Sans Regular"/>
              </a:rPr>
              <a:t>+ Zero – shot learning (ZSL) </a:t>
            </a:r>
          </a:p>
        </p:txBody>
      </p:sp>
      <p:sp>
        <p:nvSpPr>
          <p:cNvPr id="20" name="Rectangle: Rounded Corners 19">
            <a:extLst>
              <a:ext uri="{FF2B5EF4-FFF2-40B4-BE49-F238E27FC236}">
                <a16:creationId xmlns:a16="http://schemas.microsoft.com/office/drawing/2014/main" id="{D521EA92-76BB-55CC-35E1-32E4885B737F}"/>
              </a:ext>
            </a:extLst>
          </p:cNvPr>
          <p:cNvSpPr/>
          <p:nvPr/>
        </p:nvSpPr>
        <p:spPr>
          <a:xfrm>
            <a:off x="5063590" y="3620110"/>
            <a:ext cx="4536520" cy="13204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4402"/>
              </a:lnSpc>
              <a:spcBef>
                <a:spcPct val="0"/>
              </a:spcBef>
            </a:pPr>
            <a:r>
              <a:rPr lang="en-US" sz="3200" dirty="0">
                <a:solidFill>
                  <a:srgbClr val="BEE5E6"/>
                </a:solidFill>
                <a:latin typeface="Josefin Sans Regular"/>
              </a:rPr>
              <a:t> N-Shot Learning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07578" y="142618"/>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14991" y="295721"/>
            <a:ext cx="750202" cy="991853"/>
          </a:xfrm>
          <a:custGeom>
            <a:avLst/>
            <a:gdLst/>
            <a:ahLst/>
            <a:cxnLst/>
            <a:rect l="l" t="t" r="r" b="b"/>
            <a:pathLst>
              <a:path w="750202" h="991853">
                <a:moveTo>
                  <a:pt x="0" y="0"/>
                </a:moveTo>
                <a:lnTo>
                  <a:pt x="750201" y="0"/>
                </a:lnTo>
                <a:lnTo>
                  <a:pt x="750201" y="991853"/>
                </a:lnTo>
                <a:lnTo>
                  <a:pt x="0" y="9918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0833" y="438852"/>
            <a:ext cx="750202" cy="991853"/>
          </a:xfrm>
          <a:custGeom>
            <a:avLst/>
            <a:gdLst/>
            <a:ahLst/>
            <a:cxnLst/>
            <a:rect l="l" t="t" r="r" b="b"/>
            <a:pathLst>
              <a:path w="750202" h="991853">
                <a:moveTo>
                  <a:pt x="0" y="0"/>
                </a:moveTo>
                <a:lnTo>
                  <a:pt x="750202" y="0"/>
                </a:lnTo>
                <a:lnTo>
                  <a:pt x="750202" y="991853"/>
                </a:lnTo>
                <a:lnTo>
                  <a:pt x="0" y="9918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231932" y="747438"/>
            <a:ext cx="3995703" cy="774065"/>
          </a:xfrm>
          <a:prstGeom prst="rect">
            <a:avLst/>
          </a:prstGeom>
        </p:spPr>
        <p:txBody>
          <a:bodyPr lIns="0" tIns="0" rIns="0" bIns="0" rtlCol="0" anchor="t">
            <a:spAutoFit/>
          </a:bodyPr>
          <a:lstStyle/>
          <a:p>
            <a:pPr>
              <a:lnSpc>
                <a:spcPts val="6159"/>
              </a:lnSpc>
              <a:spcBef>
                <a:spcPct val="0"/>
              </a:spcBef>
            </a:pPr>
            <a:r>
              <a:rPr lang="en-US" sz="4399" dirty="0">
                <a:solidFill>
                  <a:srgbClr val="BEE5E6"/>
                </a:solidFill>
                <a:latin typeface="Josefin Sans Regular"/>
              </a:rPr>
              <a:t>THUẬT TOÁN</a:t>
            </a:r>
          </a:p>
        </p:txBody>
      </p:sp>
      <p:sp>
        <p:nvSpPr>
          <p:cNvPr id="6" name="TextBox 6"/>
          <p:cNvSpPr txBox="1"/>
          <p:nvPr/>
        </p:nvSpPr>
        <p:spPr>
          <a:xfrm>
            <a:off x="1381035" y="3173666"/>
            <a:ext cx="15697499" cy="3863469"/>
          </a:xfrm>
          <a:prstGeom prst="rect">
            <a:avLst/>
          </a:prstGeom>
        </p:spPr>
        <p:txBody>
          <a:bodyPr lIns="0" tIns="0" rIns="0" bIns="0" rtlCol="0" anchor="t">
            <a:spAutoFit/>
          </a:bodyPr>
          <a:lstStyle/>
          <a:p>
            <a:pPr>
              <a:lnSpc>
                <a:spcPts val="4402"/>
              </a:lnSpc>
              <a:spcBef>
                <a:spcPct val="0"/>
              </a:spcBef>
            </a:pPr>
            <a:r>
              <a:rPr lang="en-US" sz="3144" dirty="0">
                <a:solidFill>
                  <a:srgbClr val="BEE5E6"/>
                </a:solidFill>
                <a:latin typeface="Josefin Sans Regular"/>
              </a:rPr>
              <a:t>META - LEARNING</a:t>
            </a:r>
          </a:p>
          <a:p>
            <a:pPr marL="678989" lvl="1" indent="-339494">
              <a:lnSpc>
                <a:spcPts val="4402"/>
              </a:lnSpc>
              <a:spcBef>
                <a:spcPct val="0"/>
              </a:spcBef>
              <a:buFont typeface="Arial"/>
              <a:buChar char="•"/>
            </a:pP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thực</a:t>
            </a:r>
            <a:r>
              <a:rPr lang="en-US" sz="3144" dirty="0">
                <a:solidFill>
                  <a:srgbClr val="BEE5E6"/>
                </a:solidFill>
                <a:latin typeface="Josefin Sans Regular"/>
              </a:rPr>
              <a:t> </a:t>
            </a:r>
            <a:r>
              <a:rPr lang="en-US" sz="3144" dirty="0" err="1">
                <a:solidFill>
                  <a:srgbClr val="BEE5E6"/>
                </a:solidFill>
                <a:latin typeface="Josefin Sans Regular"/>
              </a:rPr>
              <a:t>hiện</a:t>
            </a:r>
            <a:r>
              <a:rPr lang="en-US" sz="3144" dirty="0">
                <a:solidFill>
                  <a:srgbClr val="BEE5E6"/>
                </a:solidFill>
                <a:latin typeface="Josefin Sans Regular"/>
              </a:rPr>
              <a:t> </a:t>
            </a:r>
            <a:r>
              <a:rPr lang="en-US" sz="3144" dirty="0" err="1">
                <a:solidFill>
                  <a:srgbClr val="BEE5E6"/>
                </a:solidFill>
                <a:latin typeface="Josefin Sans Regular"/>
              </a:rPr>
              <a:t>việc</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thông</a:t>
            </a:r>
            <a:r>
              <a:rPr lang="en-US" sz="3144" dirty="0">
                <a:solidFill>
                  <a:srgbClr val="BEE5E6"/>
                </a:solidFill>
                <a:latin typeface="Josefin Sans Regular"/>
              </a:rPr>
              <a:t> qua </a:t>
            </a:r>
            <a:r>
              <a:rPr lang="en-US" sz="3144" dirty="0" err="1">
                <a:solidFill>
                  <a:srgbClr val="BEE5E6"/>
                </a:solidFill>
                <a:latin typeface="Josefin Sans Regular"/>
              </a:rPr>
              <a:t>nhiều</a:t>
            </a:r>
            <a:r>
              <a:rPr lang="en-US" sz="3144" dirty="0">
                <a:solidFill>
                  <a:srgbClr val="BEE5E6"/>
                </a:solidFill>
                <a:latin typeface="Josefin Sans Regular"/>
              </a:rPr>
              <a:t> </a:t>
            </a:r>
            <a:r>
              <a:rPr lang="en-US" sz="3144" dirty="0" err="1">
                <a:solidFill>
                  <a:srgbClr val="BEE5E6"/>
                </a:solidFill>
                <a:latin typeface="Josefin Sans Regular"/>
              </a:rPr>
              <a:t>đợt</a:t>
            </a:r>
            <a:r>
              <a:rPr lang="en-US" sz="3144" dirty="0">
                <a:solidFill>
                  <a:srgbClr val="BEE5E6"/>
                </a:solidFill>
                <a:latin typeface="Josefin Sans Regular"/>
              </a:rPr>
              <a:t> </a:t>
            </a:r>
            <a:r>
              <a:rPr lang="en-US" sz="3144" dirty="0" err="1">
                <a:solidFill>
                  <a:srgbClr val="BEE5E6"/>
                </a:solidFill>
                <a:latin typeface="Josefin Sans Regular"/>
              </a:rPr>
              <a:t>huấn</a:t>
            </a:r>
            <a:r>
              <a:rPr lang="en-US" sz="3144" dirty="0">
                <a:solidFill>
                  <a:srgbClr val="BEE5E6"/>
                </a:solidFill>
                <a:latin typeface="Josefin Sans Regular"/>
              </a:rPr>
              <a:t> </a:t>
            </a:r>
            <a:r>
              <a:rPr lang="en-US" sz="3144" dirty="0" err="1">
                <a:solidFill>
                  <a:srgbClr val="BEE5E6"/>
                </a:solidFill>
                <a:latin typeface="Josefin Sans Regular"/>
              </a:rPr>
              <a:t>luyện</a:t>
            </a:r>
            <a:r>
              <a:rPr lang="en-US" sz="3144" dirty="0">
                <a:solidFill>
                  <a:srgbClr val="BEE5E6"/>
                </a:solidFill>
                <a:latin typeface="Josefin Sans Regular"/>
              </a:rPr>
              <a:t>. Trong </a:t>
            </a:r>
            <a:r>
              <a:rPr lang="en-US" sz="3144" dirty="0" err="1">
                <a:solidFill>
                  <a:srgbClr val="BEE5E6"/>
                </a:solidFill>
                <a:latin typeface="Josefin Sans Regular"/>
              </a:rPr>
              <a:t>quá</a:t>
            </a:r>
            <a:r>
              <a:rPr lang="en-US" sz="3144" dirty="0">
                <a:solidFill>
                  <a:srgbClr val="BEE5E6"/>
                </a:solidFill>
                <a:latin typeface="Josefin Sans Regular"/>
              </a:rPr>
              <a:t> </a:t>
            </a:r>
            <a:r>
              <a:rPr lang="en-US" sz="3144" dirty="0" err="1">
                <a:solidFill>
                  <a:srgbClr val="BEE5E6"/>
                </a:solidFill>
                <a:latin typeface="Josefin Sans Regular"/>
              </a:rPr>
              <a:t>trình</a:t>
            </a:r>
            <a:r>
              <a:rPr lang="en-US" sz="3144" dirty="0">
                <a:solidFill>
                  <a:srgbClr val="BEE5E6"/>
                </a:solidFill>
                <a:latin typeface="Josefin Sans Regular"/>
              </a:rPr>
              <a:t> </a:t>
            </a:r>
            <a:r>
              <a:rPr lang="en-US" sz="3144" dirty="0" err="1">
                <a:solidFill>
                  <a:srgbClr val="BEE5E6"/>
                </a:solidFill>
                <a:latin typeface="Josefin Sans Regular"/>
              </a:rPr>
              <a:t>này</a:t>
            </a:r>
            <a:r>
              <a:rPr lang="en-US" sz="3144" dirty="0">
                <a:solidFill>
                  <a:srgbClr val="BEE5E6"/>
                </a:solidFill>
                <a:latin typeface="Josefin Sans Regular"/>
              </a:rPr>
              <a:t>, </a:t>
            </a:r>
            <a:r>
              <a:rPr lang="en-US" sz="3144" dirty="0" err="1">
                <a:solidFill>
                  <a:srgbClr val="BEE5E6"/>
                </a:solidFill>
                <a:latin typeface="Josefin Sans Regular"/>
              </a:rPr>
              <a:t>nó</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cách</a:t>
            </a:r>
            <a:r>
              <a:rPr lang="en-US" sz="3144" dirty="0">
                <a:solidFill>
                  <a:srgbClr val="BEE5E6"/>
                </a:solidFill>
                <a:latin typeface="Josefin Sans Regular"/>
              </a:rPr>
              <a:t> </a:t>
            </a:r>
            <a:r>
              <a:rPr lang="en-US" sz="3144" dirty="0" err="1">
                <a:solidFill>
                  <a:srgbClr val="BEE5E6"/>
                </a:solidFill>
                <a:latin typeface="Josefin Sans Regular"/>
              </a:rPr>
              <a:t>tự</a:t>
            </a:r>
            <a:r>
              <a:rPr lang="en-US" sz="3144" dirty="0">
                <a:solidFill>
                  <a:srgbClr val="BEE5E6"/>
                </a:solidFill>
                <a:latin typeface="Josefin Sans Regular"/>
              </a:rPr>
              <a:t> </a:t>
            </a:r>
            <a:r>
              <a:rPr lang="en-US" sz="3144" dirty="0" err="1">
                <a:solidFill>
                  <a:srgbClr val="BEE5E6"/>
                </a:solidFill>
                <a:latin typeface="Josefin Sans Regular"/>
              </a:rPr>
              <a:t>cải</a:t>
            </a:r>
            <a:r>
              <a:rPr lang="en-US" sz="3144" dirty="0">
                <a:solidFill>
                  <a:srgbClr val="BEE5E6"/>
                </a:solidFill>
                <a:latin typeface="Josefin Sans Regular"/>
              </a:rPr>
              <a:t> </a:t>
            </a:r>
            <a:r>
              <a:rPr lang="en-US" sz="3144" dirty="0" err="1">
                <a:solidFill>
                  <a:srgbClr val="BEE5E6"/>
                </a:solidFill>
                <a:latin typeface="Josefin Sans Regular"/>
              </a:rPr>
              <a:t>thiện</a:t>
            </a:r>
            <a:r>
              <a:rPr lang="en-US" sz="3144" dirty="0">
                <a:solidFill>
                  <a:srgbClr val="BEE5E6"/>
                </a:solidFill>
                <a:latin typeface="Josefin Sans Regular"/>
              </a:rPr>
              <a:t> </a:t>
            </a:r>
            <a:r>
              <a:rPr lang="en-US" sz="3144" dirty="0" err="1">
                <a:solidFill>
                  <a:srgbClr val="BEE5E6"/>
                </a:solidFill>
                <a:latin typeface="Josefin Sans Regular"/>
              </a:rPr>
              <a:t>thuật</a:t>
            </a:r>
            <a:r>
              <a:rPr lang="en-US" sz="3144" dirty="0">
                <a:solidFill>
                  <a:srgbClr val="BEE5E6"/>
                </a:solidFill>
                <a:latin typeface="Josefin Sans Regular"/>
              </a:rPr>
              <a:t> </a:t>
            </a:r>
            <a:r>
              <a:rPr lang="en-US" sz="3144" dirty="0" err="1">
                <a:solidFill>
                  <a:srgbClr val="BEE5E6"/>
                </a:solidFill>
                <a:latin typeface="Josefin Sans Regular"/>
              </a:rPr>
              <a:t>toán</a:t>
            </a:r>
            <a:r>
              <a:rPr lang="en-US" sz="3144" dirty="0">
                <a:solidFill>
                  <a:srgbClr val="BEE5E6"/>
                </a:solidFill>
                <a:latin typeface="Josefin Sans Regular"/>
              </a:rPr>
              <a:t> </a:t>
            </a:r>
            <a:r>
              <a:rPr lang="en-US" sz="3144" dirty="0" err="1">
                <a:solidFill>
                  <a:srgbClr val="BEE5E6"/>
                </a:solidFill>
                <a:latin typeface="Josefin Sans Regular"/>
              </a:rPr>
              <a:t>học</a:t>
            </a:r>
            <a:r>
              <a:rPr lang="en-US" sz="3144" dirty="0">
                <a:solidFill>
                  <a:srgbClr val="BEE5E6"/>
                </a:solidFill>
                <a:latin typeface="Josefin Sans Regular"/>
              </a:rPr>
              <a:t> </a:t>
            </a:r>
            <a:r>
              <a:rPr lang="en-US" sz="3144" dirty="0" err="1">
                <a:solidFill>
                  <a:srgbClr val="BEE5E6"/>
                </a:solidFill>
                <a:latin typeface="Josefin Sans Regular"/>
              </a:rPr>
              <a:t>tập</a:t>
            </a:r>
            <a:r>
              <a:rPr lang="en-US" sz="3144" dirty="0">
                <a:solidFill>
                  <a:srgbClr val="BEE5E6"/>
                </a:solidFill>
                <a:latin typeface="Josefin Sans Regular"/>
              </a:rPr>
              <a:t>. </a:t>
            </a:r>
            <a:r>
              <a:rPr lang="en-US" sz="3144" dirty="0" err="1">
                <a:solidFill>
                  <a:srgbClr val="BEE5E6"/>
                </a:solidFill>
                <a:latin typeface="Josefin Sans Regular"/>
              </a:rPr>
              <a:t>Dó</a:t>
            </a:r>
            <a:r>
              <a:rPr lang="en-US" sz="3144" dirty="0">
                <a:solidFill>
                  <a:srgbClr val="BEE5E6"/>
                </a:solidFill>
                <a:latin typeface="Josefin Sans Regular"/>
              </a:rPr>
              <a:t> </a:t>
            </a:r>
            <a:r>
              <a:rPr lang="en-US" sz="3144" dirty="0" err="1">
                <a:solidFill>
                  <a:srgbClr val="BEE5E6"/>
                </a:solidFill>
                <a:latin typeface="Josefin Sans Regular"/>
              </a:rPr>
              <a:t>đó</a:t>
            </a:r>
            <a:r>
              <a:rPr lang="en-US" sz="3144" dirty="0">
                <a:solidFill>
                  <a:srgbClr val="BEE5E6"/>
                </a:solidFill>
                <a:latin typeface="Josefin Sans Regular"/>
              </a:rPr>
              <a:t>, </a:t>
            </a:r>
            <a:r>
              <a:rPr lang="en-US" sz="3144" dirty="0" err="1">
                <a:solidFill>
                  <a:srgbClr val="BEE5E6"/>
                </a:solidFill>
                <a:latin typeface="Josefin Sans Regular"/>
              </a:rPr>
              <a:t>nó</a:t>
            </a:r>
            <a:r>
              <a:rPr lang="en-US" sz="3144" dirty="0">
                <a:solidFill>
                  <a:srgbClr val="BEE5E6"/>
                </a:solidFill>
                <a:latin typeface="Josefin Sans Regular"/>
              </a:rPr>
              <a:t> </a:t>
            </a:r>
            <a:r>
              <a:rPr lang="en-US" sz="3144" dirty="0" err="1">
                <a:solidFill>
                  <a:srgbClr val="BEE5E6"/>
                </a:solidFill>
                <a:latin typeface="Josefin Sans Regular"/>
              </a:rPr>
              <a:t>đã</a:t>
            </a:r>
            <a:r>
              <a:rPr lang="en-US" sz="3144" dirty="0">
                <a:solidFill>
                  <a:srgbClr val="BEE5E6"/>
                </a:solidFill>
                <a:latin typeface="Josefin Sans Regular"/>
              </a:rPr>
              <a:t> </a:t>
            </a:r>
            <a:r>
              <a:rPr lang="en-US" sz="3144" dirty="0" err="1">
                <a:solidFill>
                  <a:srgbClr val="BEE5E6"/>
                </a:solidFill>
                <a:latin typeface="Josefin Sans Regular"/>
              </a:rPr>
              <a:t>thể</a:t>
            </a:r>
            <a:r>
              <a:rPr lang="en-US" sz="3144" dirty="0">
                <a:solidFill>
                  <a:srgbClr val="BEE5E6"/>
                </a:solidFill>
                <a:latin typeface="Josefin Sans Regular"/>
              </a:rPr>
              <a:t> </a:t>
            </a:r>
            <a:r>
              <a:rPr lang="en-US" sz="3144" dirty="0" err="1">
                <a:solidFill>
                  <a:srgbClr val="BEE5E6"/>
                </a:solidFill>
                <a:latin typeface="Josefin Sans Regular"/>
              </a:rPr>
              <a:t>hiện</a:t>
            </a:r>
            <a:r>
              <a:rPr lang="en-US" sz="3144" dirty="0">
                <a:solidFill>
                  <a:srgbClr val="BEE5E6"/>
                </a:solidFill>
                <a:latin typeface="Josefin Sans Regular"/>
              </a:rPr>
              <a:t> </a:t>
            </a:r>
            <a:r>
              <a:rPr lang="en-US" sz="3144" dirty="0" err="1">
                <a:solidFill>
                  <a:srgbClr val="BEE5E6"/>
                </a:solidFill>
                <a:latin typeface="Josefin Sans Regular"/>
              </a:rPr>
              <a:t>hiệu</a:t>
            </a:r>
            <a:r>
              <a:rPr lang="en-US" sz="3144" dirty="0">
                <a:solidFill>
                  <a:srgbClr val="BEE5E6"/>
                </a:solidFill>
                <a:latin typeface="Josefin Sans Regular"/>
              </a:rPr>
              <a:t> </a:t>
            </a:r>
            <a:r>
              <a:rPr lang="en-US" sz="3144" dirty="0" err="1">
                <a:solidFill>
                  <a:srgbClr val="BEE5E6"/>
                </a:solidFill>
                <a:latin typeface="Josefin Sans Regular"/>
              </a:rPr>
              <a:t>suất</a:t>
            </a:r>
            <a:r>
              <a:rPr lang="en-US" sz="3144" dirty="0">
                <a:solidFill>
                  <a:srgbClr val="BEE5E6"/>
                </a:solidFill>
                <a:latin typeface="Josefin Sans Regular"/>
              </a:rPr>
              <a:t> </a:t>
            </a:r>
            <a:r>
              <a:rPr lang="en-US" sz="3144" dirty="0" err="1">
                <a:solidFill>
                  <a:srgbClr val="BEE5E6"/>
                </a:solidFill>
                <a:latin typeface="Josefin Sans Regular"/>
              </a:rPr>
              <a:t>tốt</a:t>
            </a:r>
            <a:r>
              <a:rPr lang="en-US" sz="3144" dirty="0">
                <a:solidFill>
                  <a:srgbClr val="BEE5E6"/>
                </a:solidFill>
                <a:latin typeface="Josefin Sans Regular"/>
              </a:rPr>
              <a:t> </a:t>
            </a:r>
            <a:r>
              <a:rPr lang="en-US" sz="3144" dirty="0" err="1">
                <a:solidFill>
                  <a:srgbClr val="BEE5E6"/>
                </a:solidFill>
                <a:latin typeface="Josefin Sans Regular"/>
              </a:rPr>
              <a:t>hơn</a:t>
            </a:r>
            <a:r>
              <a:rPr lang="en-US" sz="3144" dirty="0">
                <a:solidFill>
                  <a:srgbClr val="BEE5E6"/>
                </a:solidFill>
                <a:latin typeface="Josefin Sans Regular"/>
              </a:rPr>
              <a:t> </a:t>
            </a:r>
            <a:r>
              <a:rPr lang="en-US" sz="3144" dirty="0" err="1">
                <a:solidFill>
                  <a:srgbClr val="BEE5E6"/>
                </a:solidFill>
                <a:latin typeface="Josefin Sans Regular"/>
              </a:rPr>
              <a:t>khi</a:t>
            </a:r>
            <a:r>
              <a:rPr lang="en-US" sz="3144" dirty="0">
                <a:solidFill>
                  <a:srgbClr val="BEE5E6"/>
                </a:solidFill>
                <a:latin typeface="Josefin Sans Regular"/>
              </a:rPr>
              <a:t> </a:t>
            </a:r>
            <a:r>
              <a:rPr lang="en-US" sz="3144" dirty="0" err="1">
                <a:solidFill>
                  <a:srgbClr val="BEE5E6"/>
                </a:solidFill>
                <a:latin typeface="Josefin Sans Regular"/>
              </a:rPr>
              <a:t>khái</a:t>
            </a:r>
            <a:r>
              <a:rPr lang="en-US" sz="3144" dirty="0">
                <a:solidFill>
                  <a:srgbClr val="BEE5E6"/>
                </a:solidFill>
                <a:latin typeface="Josefin Sans Regular"/>
              </a:rPr>
              <a:t> </a:t>
            </a:r>
            <a:r>
              <a:rPr lang="en-US" sz="3144" dirty="0" err="1">
                <a:solidFill>
                  <a:srgbClr val="BEE5E6"/>
                </a:solidFill>
                <a:latin typeface="Josefin Sans Regular"/>
              </a:rPr>
              <a:t>quát</a:t>
            </a:r>
            <a:r>
              <a:rPr lang="en-US" sz="3144" dirty="0">
                <a:solidFill>
                  <a:srgbClr val="BEE5E6"/>
                </a:solidFill>
                <a:latin typeface="Josefin Sans Regular"/>
              </a:rPr>
              <a:t> </a:t>
            </a:r>
            <a:r>
              <a:rPr lang="en-US" sz="3144" dirty="0" err="1">
                <a:solidFill>
                  <a:srgbClr val="BEE5E6"/>
                </a:solidFill>
                <a:latin typeface="Josefin Sans Regular"/>
              </a:rPr>
              <a:t>hóa</a:t>
            </a:r>
            <a:r>
              <a:rPr lang="en-US" sz="3144" dirty="0">
                <a:solidFill>
                  <a:srgbClr val="BEE5E6"/>
                </a:solidFill>
                <a:latin typeface="Josefin Sans Regular"/>
              </a:rPr>
              <a:t>, </a:t>
            </a:r>
            <a:r>
              <a:rPr lang="en-US" sz="3144" dirty="0" err="1">
                <a:solidFill>
                  <a:srgbClr val="BEE5E6"/>
                </a:solidFill>
                <a:latin typeface="Josefin Sans Regular"/>
              </a:rPr>
              <a:t>đặt</a:t>
            </a:r>
            <a:r>
              <a:rPr lang="en-US" sz="3144" dirty="0">
                <a:solidFill>
                  <a:srgbClr val="BEE5E6"/>
                </a:solidFill>
                <a:latin typeface="Josefin Sans Regular"/>
              </a:rPr>
              <a:t> </a:t>
            </a:r>
            <a:r>
              <a:rPr lang="en-US" sz="3144" dirty="0" err="1">
                <a:solidFill>
                  <a:srgbClr val="BEE5E6"/>
                </a:solidFill>
                <a:latin typeface="Josefin Sans Regular"/>
              </a:rPr>
              <a:t>biệt</a:t>
            </a:r>
            <a:r>
              <a:rPr lang="en-US" sz="3144" dirty="0">
                <a:solidFill>
                  <a:srgbClr val="BEE5E6"/>
                </a:solidFill>
                <a:latin typeface="Josefin Sans Regular"/>
              </a:rPr>
              <a:t> </a:t>
            </a:r>
            <a:r>
              <a:rPr lang="en-US" sz="3144" dirty="0" err="1">
                <a:solidFill>
                  <a:srgbClr val="BEE5E6"/>
                </a:solidFill>
                <a:latin typeface="Josefin Sans Regular"/>
              </a:rPr>
              <a:t>là</a:t>
            </a:r>
            <a:r>
              <a:rPr lang="en-US" sz="3144" dirty="0">
                <a:solidFill>
                  <a:srgbClr val="BEE5E6"/>
                </a:solidFill>
                <a:latin typeface="Josefin Sans Regular"/>
              </a:rPr>
              <a:t> </a:t>
            </a:r>
            <a:r>
              <a:rPr lang="en-US" sz="3144" dirty="0" err="1">
                <a:solidFill>
                  <a:srgbClr val="BEE5E6"/>
                </a:solidFill>
                <a:latin typeface="Josefin Sans Regular"/>
              </a:rPr>
              <a:t>khi</a:t>
            </a:r>
            <a:r>
              <a:rPr lang="en-US" sz="3144" dirty="0">
                <a:solidFill>
                  <a:srgbClr val="BEE5E6"/>
                </a:solidFill>
                <a:latin typeface="Josefin Sans Regular"/>
              </a:rPr>
              <a:t> </a:t>
            </a:r>
            <a:r>
              <a:rPr lang="en-US" sz="3144" dirty="0" err="1">
                <a:solidFill>
                  <a:srgbClr val="BEE5E6"/>
                </a:solidFill>
                <a:latin typeface="Josefin Sans Regular"/>
              </a:rPr>
              <a:t>một</a:t>
            </a:r>
            <a:r>
              <a:rPr lang="en-US" sz="3144" dirty="0">
                <a:solidFill>
                  <a:srgbClr val="BEE5E6"/>
                </a:solidFill>
                <a:latin typeface="Josefin Sans Regular"/>
              </a:rPr>
              <a:t> </a:t>
            </a:r>
            <a:r>
              <a:rPr lang="en-US" sz="3144" dirty="0" err="1">
                <a:solidFill>
                  <a:srgbClr val="BEE5E6"/>
                </a:solidFill>
                <a:latin typeface="Josefin Sans Regular"/>
              </a:rPr>
              <a:t>lượng</a:t>
            </a:r>
            <a:r>
              <a:rPr lang="en-US" sz="3144" dirty="0">
                <a:solidFill>
                  <a:srgbClr val="BEE5E6"/>
                </a:solidFill>
                <a:latin typeface="Josefin Sans Regular"/>
              </a:rPr>
              <a:t> </a:t>
            </a:r>
            <a:r>
              <a:rPr lang="en-US" sz="3144" dirty="0" err="1">
                <a:solidFill>
                  <a:srgbClr val="BEE5E6"/>
                </a:solidFill>
                <a:latin typeface="Josefin Sans Regular"/>
              </a:rPr>
              <a:t>dữ</a:t>
            </a:r>
            <a:r>
              <a:rPr lang="en-US" sz="3144" dirty="0">
                <a:solidFill>
                  <a:srgbClr val="BEE5E6"/>
                </a:solidFill>
                <a:latin typeface="Josefin Sans Regular"/>
              </a:rPr>
              <a:t> </a:t>
            </a:r>
            <a:r>
              <a:rPr lang="en-US" sz="3144" dirty="0" err="1">
                <a:solidFill>
                  <a:srgbClr val="BEE5E6"/>
                </a:solidFill>
                <a:latin typeface="Josefin Sans Regular"/>
              </a:rPr>
              <a:t>liệu</a:t>
            </a:r>
            <a:r>
              <a:rPr lang="en-US" sz="3144" dirty="0">
                <a:solidFill>
                  <a:srgbClr val="BEE5E6"/>
                </a:solidFill>
                <a:latin typeface="Josefin Sans Regular"/>
              </a:rPr>
              <a:t> </a:t>
            </a:r>
            <a:r>
              <a:rPr lang="en-US" sz="3144" dirty="0" err="1">
                <a:solidFill>
                  <a:srgbClr val="BEE5E6"/>
                </a:solidFill>
                <a:latin typeface="Josefin Sans Regular"/>
              </a:rPr>
              <a:t>hạn</a:t>
            </a:r>
            <a:r>
              <a:rPr lang="en-US" sz="3144" dirty="0">
                <a:solidFill>
                  <a:srgbClr val="BEE5E6"/>
                </a:solidFill>
                <a:latin typeface="Josefin Sans Regular"/>
              </a:rPr>
              <a:t> </a:t>
            </a:r>
            <a:r>
              <a:rPr lang="en-US" sz="3144" dirty="0" err="1">
                <a:solidFill>
                  <a:srgbClr val="BEE5E6"/>
                </a:solidFill>
                <a:latin typeface="Josefin Sans Regular"/>
              </a:rPr>
              <a:t>chế</a:t>
            </a:r>
            <a:r>
              <a:rPr lang="en-US" sz="3144" dirty="0">
                <a:solidFill>
                  <a:srgbClr val="BEE5E6"/>
                </a:solidFill>
                <a:latin typeface="Josefin Sans Regular"/>
              </a:rPr>
              <a:t> </a:t>
            </a:r>
            <a:r>
              <a:rPr lang="en-US" sz="3144" dirty="0" err="1">
                <a:solidFill>
                  <a:srgbClr val="BEE5E6"/>
                </a:solidFill>
                <a:latin typeface="Josefin Sans Regular"/>
              </a:rPr>
              <a:t>được</a:t>
            </a:r>
            <a:r>
              <a:rPr lang="en-US" sz="3144" dirty="0">
                <a:solidFill>
                  <a:srgbClr val="BEE5E6"/>
                </a:solidFill>
                <a:latin typeface="Josefin Sans Regular"/>
              </a:rPr>
              <a:t> </a:t>
            </a:r>
            <a:r>
              <a:rPr lang="en-US" sz="3144" dirty="0" err="1">
                <a:solidFill>
                  <a:srgbClr val="BEE5E6"/>
                </a:solidFill>
                <a:latin typeface="Josefin Sans Regular"/>
              </a:rPr>
              <a:t>cung</a:t>
            </a:r>
            <a:r>
              <a:rPr lang="en-US" sz="3144" dirty="0">
                <a:solidFill>
                  <a:srgbClr val="BEE5E6"/>
                </a:solidFill>
                <a:latin typeface="Josefin Sans Regular"/>
              </a:rPr>
              <a:t> </a:t>
            </a:r>
            <a:r>
              <a:rPr lang="en-US" sz="3144" dirty="0" err="1">
                <a:solidFill>
                  <a:srgbClr val="BEE5E6"/>
                </a:solidFill>
                <a:latin typeface="Josefin Sans Regular"/>
              </a:rPr>
              <a:t>cấp</a:t>
            </a:r>
            <a:endParaRPr lang="en-US" sz="3144" dirty="0">
              <a:solidFill>
                <a:srgbClr val="BEE5E6"/>
              </a:solidFill>
              <a:latin typeface="Josefin Sans Regular"/>
            </a:endParaRPr>
          </a:p>
          <a:p>
            <a:pPr marL="678989" lvl="1" indent="-339494">
              <a:lnSpc>
                <a:spcPts val="4402"/>
              </a:lnSpc>
              <a:spcBef>
                <a:spcPct val="0"/>
              </a:spcBef>
              <a:buFont typeface="Arial"/>
              <a:buChar char="•"/>
            </a:pPr>
            <a:r>
              <a:rPr lang="en-US" sz="3144" dirty="0" err="1">
                <a:solidFill>
                  <a:srgbClr val="BEE5E6"/>
                </a:solidFill>
                <a:latin typeface="Josefin Sans Regular"/>
              </a:rPr>
              <a:t>Các</a:t>
            </a:r>
            <a:r>
              <a:rPr lang="en-US" sz="3144" dirty="0">
                <a:solidFill>
                  <a:srgbClr val="BEE5E6"/>
                </a:solidFill>
                <a:latin typeface="Josefin Sans Regular"/>
              </a:rPr>
              <a:t> </a:t>
            </a:r>
            <a:r>
              <a:rPr lang="en-US" sz="3144" dirty="0" err="1">
                <a:solidFill>
                  <a:srgbClr val="BEE5E6"/>
                </a:solidFill>
                <a:latin typeface="Josefin Sans Regular"/>
              </a:rPr>
              <a:t>phương</a:t>
            </a:r>
            <a:r>
              <a:rPr lang="en-US" sz="3144" dirty="0">
                <a:solidFill>
                  <a:srgbClr val="BEE5E6"/>
                </a:solidFill>
                <a:latin typeface="Josefin Sans Regular"/>
              </a:rPr>
              <a:t> </a:t>
            </a:r>
            <a:r>
              <a:rPr lang="en-US" sz="3144" dirty="0" err="1">
                <a:solidFill>
                  <a:srgbClr val="BEE5E6"/>
                </a:solidFill>
                <a:latin typeface="Josefin Sans Regular"/>
              </a:rPr>
              <a:t>pháp</a:t>
            </a:r>
            <a:r>
              <a:rPr lang="en-US" sz="3144" dirty="0">
                <a:solidFill>
                  <a:srgbClr val="BEE5E6"/>
                </a:solidFill>
                <a:latin typeface="Josefin Sans Regular"/>
              </a:rPr>
              <a:t> </a:t>
            </a:r>
            <a:r>
              <a:rPr lang="en-US" sz="3144" dirty="0" err="1">
                <a:solidFill>
                  <a:srgbClr val="BEE5E6"/>
                </a:solidFill>
                <a:latin typeface="Josefin Sans Regular"/>
              </a:rPr>
              <a:t>tiếp</a:t>
            </a:r>
            <a:r>
              <a:rPr lang="en-US" sz="3144" dirty="0">
                <a:solidFill>
                  <a:srgbClr val="BEE5E6"/>
                </a:solidFill>
                <a:latin typeface="Josefin Sans Regular"/>
              </a:rPr>
              <a:t> </a:t>
            </a:r>
            <a:r>
              <a:rPr lang="en-US" sz="3144" dirty="0" err="1">
                <a:solidFill>
                  <a:srgbClr val="BEE5E6"/>
                </a:solidFill>
                <a:latin typeface="Josefin Sans Regular"/>
              </a:rPr>
              <a:t>cận</a:t>
            </a:r>
            <a:r>
              <a:rPr lang="en-US" sz="3144" dirty="0">
                <a:solidFill>
                  <a:srgbClr val="BEE5E6"/>
                </a:solidFill>
                <a:latin typeface="Josefin Sans Regular"/>
              </a:rPr>
              <a:t> </a:t>
            </a:r>
            <a:r>
              <a:rPr lang="en-US" sz="3144" dirty="0" err="1">
                <a:solidFill>
                  <a:srgbClr val="BEE5E6"/>
                </a:solidFill>
                <a:latin typeface="Josefin Sans Regular"/>
              </a:rPr>
              <a:t>chính</a:t>
            </a:r>
            <a:r>
              <a:rPr lang="en-US" sz="3144" dirty="0">
                <a:solidFill>
                  <a:srgbClr val="BEE5E6"/>
                </a:solidFill>
                <a:latin typeface="Josefin Sans Regular"/>
              </a:rPr>
              <a:t> </a:t>
            </a:r>
            <a:r>
              <a:rPr lang="en-US" sz="3144" dirty="0" err="1">
                <a:solidFill>
                  <a:srgbClr val="BEE5E6"/>
                </a:solidFill>
                <a:latin typeface="Josefin Sans Regular"/>
              </a:rPr>
              <a:t>trong</a:t>
            </a:r>
            <a:r>
              <a:rPr lang="en-US" sz="3144" dirty="0">
                <a:solidFill>
                  <a:srgbClr val="BEE5E6"/>
                </a:solidFill>
                <a:latin typeface="Josefin Sans Regular"/>
              </a:rPr>
              <a:t> Meta - learning:</a:t>
            </a:r>
          </a:p>
          <a:p>
            <a:pPr marL="1357978" lvl="2" indent="-452659">
              <a:lnSpc>
                <a:spcPts val="4402"/>
              </a:lnSpc>
              <a:spcBef>
                <a:spcPct val="0"/>
              </a:spcBef>
              <a:buFont typeface="Arial"/>
              <a:buChar char="⚬"/>
            </a:pPr>
            <a:r>
              <a:rPr lang="en-US" sz="3144" dirty="0">
                <a:solidFill>
                  <a:srgbClr val="BEE5E6"/>
                </a:solidFill>
                <a:latin typeface="Josefin Sans Regular"/>
              </a:rPr>
              <a:t>Gradient - based meta learning</a:t>
            </a:r>
          </a:p>
          <a:p>
            <a:pPr marL="1357978" lvl="2" indent="-452659">
              <a:lnSpc>
                <a:spcPts val="4402"/>
              </a:lnSpc>
              <a:spcBef>
                <a:spcPct val="0"/>
              </a:spcBef>
              <a:buFont typeface="Arial"/>
              <a:buChar char="⚬"/>
            </a:pPr>
            <a:r>
              <a:rPr lang="en-US" sz="3144" dirty="0">
                <a:solidFill>
                  <a:srgbClr val="BEE5E6"/>
                </a:solidFill>
                <a:latin typeface="Josefin Sans Regular"/>
              </a:rPr>
              <a:t>Metric - learning*</a:t>
            </a:r>
          </a:p>
        </p:txBody>
      </p:sp>
      <p:sp>
        <p:nvSpPr>
          <p:cNvPr id="7" name="Freeform 7"/>
          <p:cNvSpPr/>
          <p:nvPr/>
        </p:nvSpPr>
        <p:spPr>
          <a:xfrm>
            <a:off x="16734629" y="146177"/>
            <a:ext cx="1408828" cy="1765047"/>
          </a:xfrm>
          <a:custGeom>
            <a:avLst/>
            <a:gdLst/>
            <a:ahLst/>
            <a:cxnLst/>
            <a:rect l="l" t="t" r="r" b="b"/>
            <a:pathLst>
              <a:path w="1408828" h="1765047">
                <a:moveTo>
                  <a:pt x="0" y="0"/>
                </a:moveTo>
                <a:lnTo>
                  <a:pt x="1408828" y="0"/>
                </a:lnTo>
                <a:lnTo>
                  <a:pt x="1408828" y="1765046"/>
                </a:lnTo>
                <a:lnTo>
                  <a:pt x="0" y="17650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0" y="9041189"/>
            <a:ext cx="1991848" cy="1245811"/>
          </a:xfrm>
          <a:custGeom>
            <a:avLst/>
            <a:gdLst/>
            <a:ahLst/>
            <a:cxnLst/>
            <a:rect l="l" t="t" r="r" b="b"/>
            <a:pathLst>
              <a:path w="1991848" h="1245811">
                <a:moveTo>
                  <a:pt x="0" y="0"/>
                </a:moveTo>
                <a:lnTo>
                  <a:pt x="1991848" y="0"/>
                </a:lnTo>
                <a:lnTo>
                  <a:pt x="1991848" y="1245811"/>
                </a:lnTo>
                <a:lnTo>
                  <a:pt x="0" y="124581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Slide Number Placeholder 15">
            <a:extLst>
              <a:ext uri="{FF2B5EF4-FFF2-40B4-BE49-F238E27FC236}">
                <a16:creationId xmlns:a16="http://schemas.microsoft.com/office/drawing/2014/main" id="{84AB5B52-15B6-51A0-1347-09CF024B8E3A}"/>
              </a:ext>
            </a:extLst>
          </p:cNvPr>
          <p:cNvSpPr txBox="1">
            <a:spLocks/>
          </p:cNvSpPr>
          <p:nvPr/>
        </p:nvSpPr>
        <p:spPr>
          <a:xfrm>
            <a:off x="15908386" y="986523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1800" b="1" smtClean="0">
                <a:ln w="10160">
                  <a:solidFill>
                    <a:schemeClr val="accent5"/>
                  </a:solidFill>
                  <a:prstDash val="solid"/>
                </a:ln>
                <a:solidFill>
                  <a:srgbClr val="FFFFFF"/>
                </a:solidFill>
                <a:effectLst>
                  <a:outerShdw blurRad="38100" dist="22860" dir="5400000" algn="tl" rotWithShape="0">
                    <a:srgbClr val="000000">
                      <a:alpha val="30000"/>
                    </a:srgbClr>
                  </a:outerShdw>
                </a:effectLst>
              </a:rPr>
              <a:pPr/>
              <a:t>9</a:t>
            </a:fld>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1830</TotalTime>
  <Words>2370</Words>
  <Application>Microsoft Office PowerPoint</Application>
  <PresentationFormat>Custom</PresentationFormat>
  <Paragraphs>177</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Josefin Sans Bold</vt:lpstr>
      <vt:lpstr>Faustina Regular</vt:lpstr>
      <vt:lpstr>Childos Arabic SemiBold</vt:lpstr>
      <vt:lpstr>Josefin Sans Regular</vt:lpstr>
      <vt:lpstr>Cambria Math</vt:lpstr>
      <vt:lpstr>Calibri</vt:lpstr>
      <vt:lpstr>Josefin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cp:lastModifiedBy>Đắc Nguyễn Anh</cp:lastModifiedBy>
  <cp:revision>39</cp:revision>
  <dcterms:created xsi:type="dcterms:W3CDTF">2006-08-16T00:00:00Z</dcterms:created>
  <dcterms:modified xsi:type="dcterms:W3CDTF">2023-07-09T17:10:50Z</dcterms:modified>
  <dc:identifier>DAFgFW-dhrI</dc:identifier>
</cp:coreProperties>
</file>