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9" r:id="rId7"/>
    <p:sldId id="273" r:id="rId8"/>
    <p:sldId id="275" r:id="rId9"/>
    <p:sldId id="276" r:id="rId1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A6829CAA-7771-4B16-9B8D-2BAA81386938}">
          <p14:sldIdLst>
            <p14:sldId id="256"/>
            <p14:sldId id="257"/>
            <p14:sldId id="258"/>
            <p14:sldId id="259"/>
            <p14:sldId id="264"/>
            <p14:sldId id="269"/>
            <p14:sldId id="273"/>
            <p14:sldId id="275"/>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3BFF"/>
    <a:srgbClr val="94EBCD"/>
    <a:srgbClr val="FEB0C7"/>
    <a:srgbClr val="0CB5BF"/>
    <a:srgbClr val="FFFFFF"/>
    <a:srgbClr val="FFEFA1"/>
    <a:srgbClr val="6DDCCF"/>
    <a:srgbClr val="FFCB91"/>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9" autoAdjust="0"/>
    <p:restoredTop sz="94660"/>
  </p:normalViewPr>
  <p:slideViewPr>
    <p:cSldViewPr snapToGrid="0" showGuides="1">
      <p:cViewPr varScale="1">
        <p:scale>
          <a:sx n="80" d="100"/>
          <a:sy n="80" d="100"/>
        </p:scale>
        <p:origin x="600"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03449B-78E7-4973-BC82-159263320635}"/>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18FFFB26-B3DC-4D43-95F6-1A0DADB14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5B74AAA4-2804-434B-A4A7-C7AEF3A1CA67}"/>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5" name="Chỗ dành sẵn cho Chân trang 4">
            <a:extLst>
              <a:ext uri="{FF2B5EF4-FFF2-40B4-BE49-F238E27FC236}">
                <a16:creationId xmlns:a16="http://schemas.microsoft.com/office/drawing/2014/main" id="{18C3CA19-98CC-4F6F-ADD1-948EFF01781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8C18BC3D-6426-46F5-940B-E2F9F6BBB99B}"/>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71726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A142BD-3FB7-4491-A42E-84D69E536134}"/>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E8C18EC2-DE8A-4F8C-B905-44AAD15D9C2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88889AF-48BC-4684-92C7-5245B893C122}"/>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5" name="Chỗ dành sẵn cho Chân trang 4">
            <a:extLst>
              <a:ext uri="{FF2B5EF4-FFF2-40B4-BE49-F238E27FC236}">
                <a16:creationId xmlns:a16="http://schemas.microsoft.com/office/drawing/2014/main" id="{6AD06ACF-6D27-40E6-97E1-E19AE9A43E1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1BDCC5D-C66F-40A3-88D7-A193B8241320}"/>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06745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2ADBD4D-2EEB-4C22-9151-F09C8906C6C8}"/>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545253DA-28C9-4463-A5B7-E40B9124DED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27806BEF-1E1F-4674-B67F-9A6DA1CCC0BA}"/>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5" name="Chỗ dành sẵn cho Chân trang 4">
            <a:extLst>
              <a:ext uri="{FF2B5EF4-FFF2-40B4-BE49-F238E27FC236}">
                <a16:creationId xmlns:a16="http://schemas.microsoft.com/office/drawing/2014/main" id="{93B51FBA-2573-448E-90EE-131B00BF30C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7406330-D8FD-4254-B920-A387DDC0B67A}"/>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21630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7B81A1-4519-406B-9660-808B73394804}"/>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22BB7ED-EF90-42C3-92BF-AE6A2EAA5E3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34C28176-7986-4E28-A4D0-235DE74969A1}"/>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5" name="Chỗ dành sẵn cho Chân trang 4">
            <a:extLst>
              <a:ext uri="{FF2B5EF4-FFF2-40B4-BE49-F238E27FC236}">
                <a16:creationId xmlns:a16="http://schemas.microsoft.com/office/drawing/2014/main" id="{2E923C16-BA92-450A-8BE7-3856CC048B33}"/>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33A8245-8292-4208-8CE2-6F626B09A0F7}"/>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64383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76ABDD-799E-493B-B21C-6E97B83F6FF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78D10783-0F0D-4517-BBD7-FB20765AAD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9F27F919-958D-4B66-8AA8-74DEE6EBE1FB}"/>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5" name="Chỗ dành sẵn cho Chân trang 4">
            <a:extLst>
              <a:ext uri="{FF2B5EF4-FFF2-40B4-BE49-F238E27FC236}">
                <a16:creationId xmlns:a16="http://schemas.microsoft.com/office/drawing/2014/main" id="{318A55DB-C4C9-4F65-B916-2EAB4DD895D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2B8EC62-FFA5-4598-94B2-92FF7AF5C530}"/>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192601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D4AB08-610A-46AF-BFEC-7AD45B13DC0A}"/>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B57D0F9-87E1-4DDE-9B79-95D4929B65C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A54DF5C1-0629-4264-9B0E-BA853A765D30}"/>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5EA110F8-6833-4F19-9423-4D8AC65D8028}"/>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6" name="Chỗ dành sẵn cho Chân trang 5">
            <a:extLst>
              <a:ext uri="{FF2B5EF4-FFF2-40B4-BE49-F238E27FC236}">
                <a16:creationId xmlns:a16="http://schemas.microsoft.com/office/drawing/2014/main" id="{F871D25E-5FD2-4228-A1CE-04F3C4201C85}"/>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D7A58F68-F3DF-4E57-A4BC-EDEE0C867BAB}"/>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84632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CC847E-47B8-42B7-BD16-4C7CA631964F}"/>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28AD9A81-C12F-4AC5-A1E1-473C5BF277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33B719C2-2B3A-429C-BA86-9CDF2D37FA5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783C2921-8DCC-41D1-8A40-F3B23F55F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989A872A-B74C-4003-AD34-7ED619E92C6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A2D6D0BC-65F6-43EC-B28E-60CE647A086F}"/>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8" name="Chỗ dành sẵn cho Chân trang 7">
            <a:extLst>
              <a:ext uri="{FF2B5EF4-FFF2-40B4-BE49-F238E27FC236}">
                <a16:creationId xmlns:a16="http://schemas.microsoft.com/office/drawing/2014/main" id="{7AA2EC31-6350-41E7-A421-C82DB8B1EAF8}"/>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5C2241FE-D2CE-4918-911D-AD3AC9695EF3}"/>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18545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6F7A71-DE34-427D-8DE5-48527C38B809}"/>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785910D2-91E3-4007-B180-7C27B4205C1D}"/>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4" name="Chỗ dành sẵn cho Chân trang 3">
            <a:extLst>
              <a:ext uri="{FF2B5EF4-FFF2-40B4-BE49-F238E27FC236}">
                <a16:creationId xmlns:a16="http://schemas.microsoft.com/office/drawing/2014/main" id="{04F1EFDF-2222-4311-A2F0-13C86DBCEA4A}"/>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F8D401FC-C2B0-409D-8D26-B0072DDC948A}"/>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39313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3923CBD-0901-45F6-88A4-85CF5608A834}"/>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3" name="Chỗ dành sẵn cho Chân trang 2">
            <a:extLst>
              <a:ext uri="{FF2B5EF4-FFF2-40B4-BE49-F238E27FC236}">
                <a16:creationId xmlns:a16="http://schemas.microsoft.com/office/drawing/2014/main" id="{D651F58A-AED5-4A94-BD45-03B03CA1B3C9}"/>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68ECACFD-C177-4629-8309-BC350A8F841E}"/>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120938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E94494-D516-4330-9214-9342C9E88300}"/>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6F0EC9E3-71F8-48D1-A1B6-C22CE2F5A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4D396E47-AB58-4A69-9355-EA85C7B68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5F5C6E4D-A7B7-4ABE-80DC-7993B030D4DB}"/>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6" name="Chỗ dành sẵn cho Chân trang 5">
            <a:extLst>
              <a:ext uri="{FF2B5EF4-FFF2-40B4-BE49-F238E27FC236}">
                <a16:creationId xmlns:a16="http://schemas.microsoft.com/office/drawing/2014/main" id="{284C78B0-5378-4E9A-87BF-36416D4DA0A1}"/>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7940F2C-B2B5-4662-904F-8987A400A792}"/>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41887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F05F65-F15D-45D4-908A-DF1DF0A6E67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8D0C8826-D20B-4858-B04B-CC442FC1A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C69EAA0B-4868-4441-BE7D-8FE408268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D45945B-5C2F-4EFB-86AC-D2554D1085E3}"/>
              </a:ext>
            </a:extLst>
          </p:cNvPr>
          <p:cNvSpPr>
            <a:spLocks noGrp="1"/>
          </p:cNvSpPr>
          <p:nvPr>
            <p:ph type="dt" sz="half" idx="10"/>
          </p:nvPr>
        </p:nvSpPr>
        <p:spPr/>
        <p:txBody>
          <a:bodyPr/>
          <a:lstStyle/>
          <a:p>
            <a:fld id="{18F00A93-4B2B-4714-9401-6F8C464A2AD7}" type="datetimeFigureOut">
              <a:rPr lang="vi-VN" smtClean="0"/>
              <a:t>08/03/2023</a:t>
            </a:fld>
            <a:endParaRPr lang="vi-VN"/>
          </a:p>
        </p:txBody>
      </p:sp>
      <p:sp>
        <p:nvSpPr>
          <p:cNvPr id="6" name="Chỗ dành sẵn cho Chân trang 5">
            <a:extLst>
              <a:ext uri="{FF2B5EF4-FFF2-40B4-BE49-F238E27FC236}">
                <a16:creationId xmlns:a16="http://schemas.microsoft.com/office/drawing/2014/main" id="{5AF04493-D9A4-4560-90FC-2E0D46B0A629}"/>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7097F0E-3604-44D0-B6DA-0A25B66CDB9C}"/>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53184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2612CC0C-8C85-4507-A043-89B133BE9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85A997D2-DD0B-4250-8C9C-F61840194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4A35CCE-98E5-4603-B4A0-00EBD8B79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00A93-4B2B-4714-9401-6F8C464A2AD7}" type="datetimeFigureOut">
              <a:rPr lang="vi-VN" smtClean="0"/>
              <a:t>08/03/2023</a:t>
            </a:fld>
            <a:endParaRPr lang="vi-VN"/>
          </a:p>
        </p:txBody>
      </p:sp>
      <p:sp>
        <p:nvSpPr>
          <p:cNvPr id="5" name="Chỗ dành sẵn cho Chân trang 4">
            <a:extLst>
              <a:ext uri="{FF2B5EF4-FFF2-40B4-BE49-F238E27FC236}">
                <a16:creationId xmlns:a16="http://schemas.microsoft.com/office/drawing/2014/main" id="{1E529ED5-0B9C-4AA6-BF9B-078F76683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2D975435-DBDA-4094-8317-C879B44E6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712DE-C0B0-4D1D-85A0-2E673D34E8BD}" type="slidenum">
              <a:rPr lang="vi-VN" smtClean="0"/>
              <a:t>‹#›</a:t>
            </a:fld>
            <a:endParaRPr lang="vi-VN"/>
          </a:p>
        </p:txBody>
      </p:sp>
    </p:spTree>
    <p:extLst>
      <p:ext uri="{BB962C8B-B14F-4D97-AF65-F5344CB8AC3E}">
        <p14:creationId xmlns:p14="http://schemas.microsoft.com/office/powerpoint/2010/main" val="2457572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191948" y="-95344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297115" y="397024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A50203ED-80B4-4FDF-93DA-C248FEE1D4A4}"/>
              </a:ext>
            </a:extLst>
          </p:cNvPr>
          <p:cNvSpPr txBox="1"/>
          <p:nvPr/>
        </p:nvSpPr>
        <p:spPr>
          <a:xfrm>
            <a:off x="3754640" y="2528004"/>
            <a:ext cx="4436859" cy="707886"/>
          </a:xfrm>
          <a:prstGeom prst="rect">
            <a:avLst/>
          </a:prstGeom>
          <a:noFill/>
        </p:spPr>
        <p:txBody>
          <a:bodyPr wrap="square" rtlCol="0">
            <a:spAutoFit/>
          </a:bodyPr>
          <a:lstStyle/>
          <a:p>
            <a:r>
              <a:rPr lang="en-US" sz="4000" b="1">
                <a:solidFill>
                  <a:srgbClr val="92D050"/>
                </a:solidFill>
                <a:latin typeface="Times New Roman" panose="02020603050405020304" pitchFamily="18" charset="0"/>
                <a:cs typeface="Times New Roman" panose="02020603050405020304" pitchFamily="18" charset="0"/>
              </a:rPr>
              <a:t>Del Luna Group</a:t>
            </a:r>
            <a:endParaRPr lang="vi-VN" sz="4000" b="1">
              <a:solidFill>
                <a:srgbClr val="92D050"/>
              </a:solidFill>
              <a:latin typeface="Times New Roman" panose="02020603050405020304" pitchFamily="18" charset="0"/>
              <a:cs typeface="Times New Roman" panose="02020603050405020304" pitchFamily="18" charset="0"/>
            </a:endParaRPr>
          </a:p>
        </p:txBody>
      </p:sp>
      <p:sp>
        <p:nvSpPr>
          <p:cNvPr id="6" name="Hộp Văn bản 5">
            <a:extLst>
              <a:ext uri="{FF2B5EF4-FFF2-40B4-BE49-F238E27FC236}">
                <a16:creationId xmlns:a16="http://schemas.microsoft.com/office/drawing/2014/main" id="{12C549EB-3B6C-4E4B-9A9B-D9D74FE882F5}"/>
              </a:ext>
            </a:extLst>
          </p:cNvPr>
          <p:cNvSpPr txBox="1"/>
          <p:nvPr/>
        </p:nvSpPr>
        <p:spPr>
          <a:xfrm>
            <a:off x="3196591" y="3429000"/>
            <a:ext cx="4994908" cy="523220"/>
          </a:xfrm>
          <a:prstGeom prst="rect">
            <a:avLst/>
          </a:prstGeom>
          <a:noFill/>
        </p:spPr>
        <p:txBody>
          <a:bodyPr wrap="square" rtlCol="0">
            <a:spAutoFit/>
          </a:bodyPr>
          <a:lstStyle/>
          <a:p>
            <a:r>
              <a:rPr lang="en-US" sz="2800">
                <a:solidFill>
                  <a:schemeClr val="accent2">
                    <a:lumMod val="75000"/>
                  </a:schemeClr>
                </a:solidFill>
                <a:latin typeface="Times New Roman" panose="02020603050405020304" pitchFamily="18" charset="0"/>
                <a:cs typeface="Times New Roman" panose="02020603050405020304" pitchFamily="18" charset="0"/>
              </a:rPr>
              <a:t>Kỹ năng khởi nghiệp – lãnh đạo</a:t>
            </a:r>
            <a:endParaRPr lang="vi-VN" sz="2800">
              <a:solidFill>
                <a:schemeClr val="accent2">
                  <a:lumMod val="75000"/>
                </a:schemeClr>
              </a:solidFill>
              <a:latin typeface="Times New Roman" panose="02020603050405020304" pitchFamily="18" charset="0"/>
              <a:cs typeface="Times New Roman" panose="02020603050405020304" pitchFamily="18" charset="0"/>
            </a:endParaRPr>
          </a:p>
        </p:txBody>
      </p:sp>
      <p:grpSp>
        <p:nvGrpSpPr>
          <p:cNvPr id="9" name="Nhóm 8">
            <a:extLst>
              <a:ext uri="{FF2B5EF4-FFF2-40B4-BE49-F238E27FC236}">
                <a16:creationId xmlns:a16="http://schemas.microsoft.com/office/drawing/2014/main" id="{1B5BAE57-704F-4F69-8296-616CC803CDF5}"/>
              </a:ext>
            </a:extLst>
          </p:cNvPr>
          <p:cNvGrpSpPr/>
          <p:nvPr/>
        </p:nvGrpSpPr>
        <p:grpSpPr>
          <a:xfrm>
            <a:off x="467376" y="9654037"/>
            <a:ext cx="2303930" cy="2630734"/>
            <a:chOff x="467376" y="2408279"/>
            <a:chExt cx="2303930" cy="2630734"/>
          </a:xfrm>
        </p:grpSpPr>
        <p:sp>
          <p:nvSpPr>
            <p:cNvPr id="10" name="Hình chữ nhật: Góc Tròn 9">
              <a:extLst>
                <a:ext uri="{FF2B5EF4-FFF2-40B4-BE49-F238E27FC236}">
                  <a16:creationId xmlns:a16="http://schemas.microsoft.com/office/drawing/2014/main" id="{EA3CC97B-9C1C-4714-9EA5-1C4A710D10D7}"/>
                </a:ext>
              </a:extLst>
            </p:cNvPr>
            <p:cNvSpPr/>
            <p:nvPr/>
          </p:nvSpPr>
          <p:spPr>
            <a:xfrm>
              <a:off x="467376"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ình Bầu dục 10">
              <a:extLst>
                <a:ext uri="{FF2B5EF4-FFF2-40B4-BE49-F238E27FC236}">
                  <a16:creationId xmlns:a16="http://schemas.microsoft.com/office/drawing/2014/main" id="{B398D08E-48D1-4A04-9A5A-E92609824E4F}"/>
                </a:ext>
              </a:extLst>
            </p:cNvPr>
            <p:cNvSpPr/>
            <p:nvPr/>
          </p:nvSpPr>
          <p:spPr>
            <a:xfrm>
              <a:off x="746939" y="2584673"/>
              <a:ext cx="1744803" cy="1633759"/>
            </a:xfrm>
            <a:prstGeom prst="ellipse">
              <a:avLst/>
            </a:prstGeom>
            <a:blipFill dpi="0" rotWithShape="1">
              <a:blip r:embed="rId2">
                <a:extLst>
                  <a:ext uri="{28A0092B-C50C-407E-A947-70E740481C1C}">
                    <a14:useLocalDpi xmlns:a14="http://schemas.microsoft.com/office/drawing/2010/main" val="0"/>
                  </a:ext>
                </a:extLst>
              </a:blip>
              <a:srcRect/>
              <a:stretch>
                <a:fillRect t="-6594" b="-65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ộp Văn bản 11">
              <a:extLst>
                <a:ext uri="{FF2B5EF4-FFF2-40B4-BE49-F238E27FC236}">
                  <a16:creationId xmlns:a16="http://schemas.microsoft.com/office/drawing/2014/main" id="{FC300ED4-4279-4FD9-8EE9-0783A9D44079}"/>
                </a:ext>
              </a:extLst>
            </p:cNvPr>
            <p:cNvSpPr txBox="1"/>
            <p:nvPr/>
          </p:nvSpPr>
          <p:spPr>
            <a:xfrm>
              <a:off x="827145" y="4210160"/>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13" name="Hộp Văn bản 12">
              <a:extLst>
                <a:ext uri="{FF2B5EF4-FFF2-40B4-BE49-F238E27FC236}">
                  <a16:creationId xmlns:a16="http://schemas.microsoft.com/office/drawing/2014/main" id="{3FFA78F6-3E9C-4520-A026-35C2F8A8F518}"/>
                </a:ext>
              </a:extLst>
            </p:cNvPr>
            <p:cNvSpPr txBox="1"/>
            <p:nvPr/>
          </p:nvSpPr>
          <p:spPr>
            <a:xfrm>
              <a:off x="924061" y="4502303"/>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grpSp>
        <p:nvGrpSpPr>
          <p:cNvPr id="14" name="Nhóm 13">
            <a:extLst>
              <a:ext uri="{FF2B5EF4-FFF2-40B4-BE49-F238E27FC236}">
                <a16:creationId xmlns:a16="http://schemas.microsoft.com/office/drawing/2014/main" id="{9497D402-F634-494C-B58C-D020EBE443ED}"/>
              </a:ext>
            </a:extLst>
          </p:cNvPr>
          <p:cNvGrpSpPr/>
          <p:nvPr/>
        </p:nvGrpSpPr>
        <p:grpSpPr>
          <a:xfrm>
            <a:off x="3475078" y="13475757"/>
            <a:ext cx="2303930" cy="2630734"/>
            <a:chOff x="3475078" y="2408279"/>
            <a:chExt cx="2303930" cy="2630734"/>
          </a:xfrm>
        </p:grpSpPr>
        <p:sp>
          <p:nvSpPr>
            <p:cNvPr id="15" name="Hình chữ nhật: Góc Tròn 14">
              <a:extLst>
                <a:ext uri="{FF2B5EF4-FFF2-40B4-BE49-F238E27FC236}">
                  <a16:creationId xmlns:a16="http://schemas.microsoft.com/office/drawing/2014/main" id="{5A1E68DA-A877-4E69-93E4-E253DF8F39C2}"/>
                </a:ext>
              </a:extLst>
            </p:cNvPr>
            <p:cNvSpPr/>
            <p:nvPr/>
          </p:nvSpPr>
          <p:spPr>
            <a:xfrm>
              <a:off x="3475078"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ình Bầu dục 15">
              <a:extLst>
                <a:ext uri="{FF2B5EF4-FFF2-40B4-BE49-F238E27FC236}">
                  <a16:creationId xmlns:a16="http://schemas.microsoft.com/office/drawing/2014/main" id="{A84B20DE-B2AB-4837-A967-6611DAA59441}"/>
                </a:ext>
              </a:extLst>
            </p:cNvPr>
            <p:cNvSpPr/>
            <p:nvPr/>
          </p:nvSpPr>
          <p:spPr>
            <a:xfrm>
              <a:off x="3754641" y="2615324"/>
              <a:ext cx="1744803" cy="1633759"/>
            </a:xfrm>
            <a:prstGeom prst="ellipse">
              <a:avLst/>
            </a:prstGeom>
            <a:blipFill dpi="0" rotWithShape="1">
              <a:blip r:embed="rId3">
                <a:extLst>
                  <a:ext uri="{28A0092B-C50C-407E-A947-70E740481C1C}">
                    <a14:useLocalDpi xmlns:a14="http://schemas.microsoft.com/office/drawing/2010/main" val="0"/>
                  </a:ext>
                </a:extLst>
              </a:blip>
              <a:srcRect/>
              <a:stretch>
                <a:fillRect t="-3399" b="-339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Hộp Văn bản 16">
              <a:extLst>
                <a:ext uri="{FF2B5EF4-FFF2-40B4-BE49-F238E27FC236}">
                  <a16:creationId xmlns:a16="http://schemas.microsoft.com/office/drawing/2014/main" id="{0A467139-03CB-4D34-B0E2-89C7B61838EB}"/>
                </a:ext>
              </a:extLst>
            </p:cNvPr>
            <p:cNvSpPr txBox="1"/>
            <p:nvPr/>
          </p:nvSpPr>
          <p:spPr>
            <a:xfrm>
              <a:off x="3835039" y="4241784"/>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18" name="Hộp Văn bản 17">
              <a:extLst>
                <a:ext uri="{FF2B5EF4-FFF2-40B4-BE49-F238E27FC236}">
                  <a16:creationId xmlns:a16="http://schemas.microsoft.com/office/drawing/2014/main" id="{7A73CCDD-D585-47E4-AF26-EC93A305EC1E}"/>
                </a:ext>
              </a:extLst>
            </p:cNvPr>
            <p:cNvSpPr txBox="1"/>
            <p:nvPr/>
          </p:nvSpPr>
          <p:spPr>
            <a:xfrm>
              <a:off x="3931955" y="4533927"/>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grpSp>
        <p:nvGrpSpPr>
          <p:cNvPr id="19" name="Nhóm 18">
            <a:extLst>
              <a:ext uri="{FF2B5EF4-FFF2-40B4-BE49-F238E27FC236}">
                <a16:creationId xmlns:a16="http://schemas.microsoft.com/office/drawing/2014/main" id="{CB790FEC-1723-4483-BD62-BAD4E3F27567}"/>
              </a:ext>
            </a:extLst>
          </p:cNvPr>
          <p:cNvGrpSpPr/>
          <p:nvPr/>
        </p:nvGrpSpPr>
        <p:grpSpPr>
          <a:xfrm>
            <a:off x="6482780" y="16969233"/>
            <a:ext cx="2303930" cy="2630734"/>
            <a:chOff x="6482780" y="2408279"/>
            <a:chExt cx="2303930" cy="2630734"/>
          </a:xfrm>
        </p:grpSpPr>
        <p:sp>
          <p:nvSpPr>
            <p:cNvPr id="20" name="Hình chữ nhật: Góc Tròn 19">
              <a:extLst>
                <a:ext uri="{FF2B5EF4-FFF2-40B4-BE49-F238E27FC236}">
                  <a16:creationId xmlns:a16="http://schemas.microsoft.com/office/drawing/2014/main" id="{4573A62E-94DD-4035-8F6D-F9C7E938F2F8}"/>
                </a:ext>
              </a:extLst>
            </p:cNvPr>
            <p:cNvSpPr/>
            <p:nvPr/>
          </p:nvSpPr>
          <p:spPr>
            <a:xfrm>
              <a:off x="6482780"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B5CAD4E-9AF3-4E17-A0DF-14AEC08FA2F3}"/>
                </a:ext>
              </a:extLst>
            </p:cNvPr>
            <p:cNvSpPr/>
            <p:nvPr/>
          </p:nvSpPr>
          <p:spPr>
            <a:xfrm>
              <a:off x="6762343" y="2615324"/>
              <a:ext cx="1744803" cy="1633759"/>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a16="http://schemas.microsoft.com/office/drawing/2014/main" id="{EDAFA98A-4099-410F-837E-D5905002E174}"/>
                </a:ext>
              </a:extLst>
            </p:cNvPr>
            <p:cNvSpPr txBox="1"/>
            <p:nvPr/>
          </p:nvSpPr>
          <p:spPr>
            <a:xfrm>
              <a:off x="6913692" y="4249083"/>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23" name="Hộp Văn bản 22">
              <a:extLst>
                <a:ext uri="{FF2B5EF4-FFF2-40B4-BE49-F238E27FC236}">
                  <a16:creationId xmlns:a16="http://schemas.microsoft.com/office/drawing/2014/main" id="{DE35ADFF-F22E-4C35-81A4-ADAB6528C094}"/>
                </a:ext>
              </a:extLst>
            </p:cNvPr>
            <p:cNvSpPr txBox="1"/>
            <p:nvPr/>
          </p:nvSpPr>
          <p:spPr>
            <a:xfrm>
              <a:off x="7010608" y="4541226"/>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grpSp>
        <p:nvGrpSpPr>
          <p:cNvPr id="24" name="Nhóm 23">
            <a:extLst>
              <a:ext uri="{FF2B5EF4-FFF2-40B4-BE49-F238E27FC236}">
                <a16:creationId xmlns:a16="http://schemas.microsoft.com/office/drawing/2014/main" id="{60D54489-C9C1-486C-BAB4-5DE788EE0267}"/>
              </a:ext>
            </a:extLst>
          </p:cNvPr>
          <p:cNvGrpSpPr/>
          <p:nvPr/>
        </p:nvGrpSpPr>
        <p:grpSpPr>
          <a:xfrm>
            <a:off x="9490482" y="19079391"/>
            <a:ext cx="2303930" cy="2630734"/>
            <a:chOff x="9490482" y="2408279"/>
            <a:chExt cx="2303930" cy="2630734"/>
          </a:xfrm>
        </p:grpSpPr>
        <p:sp>
          <p:nvSpPr>
            <p:cNvPr id="25" name="Hình chữ nhật: Góc Tròn 24">
              <a:extLst>
                <a:ext uri="{FF2B5EF4-FFF2-40B4-BE49-F238E27FC236}">
                  <a16:creationId xmlns:a16="http://schemas.microsoft.com/office/drawing/2014/main" id="{68D00C7D-2A87-4A7F-95E1-DEE77BE4BEE4}"/>
                </a:ext>
              </a:extLst>
            </p:cNvPr>
            <p:cNvSpPr/>
            <p:nvPr/>
          </p:nvSpPr>
          <p:spPr>
            <a:xfrm>
              <a:off x="9490482"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A1978B14-A23E-4AEC-976E-EAA685D1DDD1}"/>
                </a:ext>
              </a:extLst>
            </p:cNvPr>
            <p:cNvSpPr/>
            <p:nvPr/>
          </p:nvSpPr>
          <p:spPr>
            <a:xfrm>
              <a:off x="9770045" y="2584673"/>
              <a:ext cx="1744803" cy="1633759"/>
            </a:xfrm>
            <a:prstGeom prst="ellipse">
              <a:avLst/>
            </a:prstGeom>
            <a:blipFill dpi="0" rotWithShape="1">
              <a:blip r:embed="rId5">
                <a:extLst>
                  <a:ext uri="{28A0092B-C50C-407E-A947-70E740481C1C}">
                    <a14:useLocalDpi xmlns:a14="http://schemas.microsoft.com/office/drawing/2010/main" val="0"/>
                  </a:ext>
                </a:extLst>
              </a:blip>
              <a:srcRect/>
              <a:stretch>
                <a:fillRect t="-3399" b="-339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blipFill dpi="0" rotWithShape="1">
                  <a:blip r:embed="rId5">
                    <a:extLst>
                      <a:ext uri="{28A0092B-C50C-407E-A947-70E740481C1C}">
                        <a14:useLocalDpi xmlns:a14="http://schemas.microsoft.com/office/drawing/2010/main" val="0"/>
                      </a:ext>
                    </a:extLst>
                  </a:blip>
                  <a:srcRect/>
                  <a:stretch>
                    <a:fillRect/>
                  </a:stretch>
                </a:blipFill>
              </a:endParaRPr>
            </a:p>
          </p:txBody>
        </p:sp>
        <p:sp>
          <p:nvSpPr>
            <p:cNvPr id="27" name="Hộp Văn bản 26">
              <a:extLst>
                <a:ext uri="{FF2B5EF4-FFF2-40B4-BE49-F238E27FC236}">
                  <a16:creationId xmlns:a16="http://schemas.microsoft.com/office/drawing/2014/main" id="{16E3F603-570C-4753-8F9C-FA7B7CADC92A}"/>
                </a:ext>
              </a:extLst>
            </p:cNvPr>
            <p:cNvSpPr txBox="1"/>
            <p:nvPr/>
          </p:nvSpPr>
          <p:spPr>
            <a:xfrm>
              <a:off x="9897138" y="4239891"/>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28" name="Hộp Văn bản 27">
              <a:extLst>
                <a:ext uri="{FF2B5EF4-FFF2-40B4-BE49-F238E27FC236}">
                  <a16:creationId xmlns:a16="http://schemas.microsoft.com/office/drawing/2014/main" id="{89080E71-6127-4660-B11E-83E546C76C3F}"/>
                </a:ext>
              </a:extLst>
            </p:cNvPr>
            <p:cNvSpPr txBox="1"/>
            <p:nvPr/>
          </p:nvSpPr>
          <p:spPr>
            <a:xfrm>
              <a:off x="9994054" y="4532034"/>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sp>
        <p:nvSpPr>
          <p:cNvPr id="29" name="Hộp Văn bản 28">
            <a:extLst>
              <a:ext uri="{FF2B5EF4-FFF2-40B4-BE49-F238E27FC236}">
                <a16:creationId xmlns:a16="http://schemas.microsoft.com/office/drawing/2014/main" id="{8272D357-EA3D-43F9-B9FB-3EB9E401F275}"/>
              </a:ext>
            </a:extLst>
          </p:cNvPr>
          <p:cNvSpPr txBox="1"/>
          <p:nvPr/>
        </p:nvSpPr>
        <p:spPr>
          <a:xfrm>
            <a:off x="3026753" y="7940325"/>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671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167308" y="-1920599"/>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382203" y="464080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ộp Văn bản 11">
            <a:extLst>
              <a:ext uri="{FF2B5EF4-FFF2-40B4-BE49-F238E27FC236}">
                <a16:creationId xmlns:a16="http://schemas.microsoft.com/office/drawing/2014/main" id="{7B385C9E-403F-4C44-BA76-A562B02D669B}"/>
              </a:ext>
            </a:extLst>
          </p:cNvPr>
          <p:cNvSpPr txBox="1"/>
          <p:nvPr/>
        </p:nvSpPr>
        <p:spPr>
          <a:xfrm>
            <a:off x="3026753" y="1361154"/>
            <a:ext cx="6138493" cy="707886"/>
          </a:xfrm>
          <a:prstGeom prst="rect">
            <a:avLst/>
          </a:prstGeom>
          <a:noFill/>
        </p:spPr>
        <p:txBody>
          <a:bodyPr wrap="square" rtlCol="0">
            <a:spAutoFit/>
          </a:bodyPr>
          <a:lstStyle/>
          <a:p>
            <a:pPr algn="ctr"/>
            <a:r>
              <a:rPr lang="en-US" sz="4000" b="1">
                <a:solidFill>
                  <a:srgbClr val="4C216D"/>
                </a:solidFill>
                <a:latin typeface="Times New Roman" panose="02020603050405020304" pitchFamily="18" charset="0"/>
                <a:cs typeface="Times New Roman" panose="02020603050405020304" pitchFamily="18" charset="0"/>
              </a:rPr>
              <a:t>Thành Viên Trong Nhóm</a:t>
            </a:r>
            <a:endParaRPr lang="vi-VN" sz="4000" b="1">
              <a:solidFill>
                <a:srgbClr val="4C216D"/>
              </a:solidFill>
              <a:latin typeface="Times New Roman" panose="02020603050405020304" pitchFamily="18" charset="0"/>
              <a:cs typeface="Times New Roman" panose="02020603050405020304" pitchFamily="18" charset="0"/>
            </a:endParaRPr>
          </a:p>
        </p:txBody>
      </p:sp>
      <p:grpSp>
        <p:nvGrpSpPr>
          <p:cNvPr id="24" name="Nhóm 23">
            <a:extLst>
              <a:ext uri="{FF2B5EF4-FFF2-40B4-BE49-F238E27FC236}">
                <a16:creationId xmlns:a16="http://schemas.microsoft.com/office/drawing/2014/main" id="{9564E871-1D3D-4B75-A966-2995834321FD}"/>
              </a:ext>
            </a:extLst>
          </p:cNvPr>
          <p:cNvGrpSpPr/>
          <p:nvPr/>
        </p:nvGrpSpPr>
        <p:grpSpPr>
          <a:xfrm>
            <a:off x="987367" y="3027261"/>
            <a:ext cx="2288979" cy="1089129"/>
            <a:chOff x="467376" y="2408279"/>
            <a:chExt cx="2303930" cy="2630734"/>
          </a:xfrm>
        </p:grpSpPr>
        <p:sp>
          <p:nvSpPr>
            <p:cNvPr id="2" name="Hình chữ nhật: Góc Tròn 1">
              <a:extLst>
                <a:ext uri="{FF2B5EF4-FFF2-40B4-BE49-F238E27FC236}">
                  <a16:creationId xmlns:a16="http://schemas.microsoft.com/office/drawing/2014/main" id="{61595A55-6B01-49B3-BEFB-D8F92F811874}"/>
                </a:ext>
              </a:extLst>
            </p:cNvPr>
            <p:cNvSpPr/>
            <p:nvPr/>
          </p:nvSpPr>
          <p:spPr>
            <a:xfrm>
              <a:off x="467376"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a16="http://schemas.microsoft.com/office/drawing/2014/main" id="{F2954C15-13A5-4317-8000-F16FD81814CB}"/>
                </a:ext>
              </a:extLst>
            </p:cNvPr>
            <p:cNvSpPr txBox="1"/>
            <p:nvPr/>
          </p:nvSpPr>
          <p:spPr>
            <a:xfrm>
              <a:off x="569555" y="3268587"/>
              <a:ext cx="2080426" cy="966445"/>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Vũ Tiến Cường </a:t>
              </a:r>
              <a:endParaRPr lang="vi-VN" sz="2000" b="1">
                <a:latin typeface="Times New Roman" panose="02020603050405020304" pitchFamily="18" charset="0"/>
                <a:cs typeface="Times New Roman" panose="02020603050405020304" pitchFamily="18" charset="0"/>
              </a:endParaRPr>
            </a:p>
          </p:txBody>
        </p:sp>
        <p:sp>
          <p:nvSpPr>
            <p:cNvPr id="17" name="Hộp Văn bản 16">
              <a:extLst>
                <a:ext uri="{FF2B5EF4-FFF2-40B4-BE49-F238E27FC236}">
                  <a16:creationId xmlns:a16="http://schemas.microsoft.com/office/drawing/2014/main" id="{D3900A78-023C-4DE4-ACAE-FAFC907E14AC}"/>
                </a:ext>
              </a:extLst>
            </p:cNvPr>
            <p:cNvSpPr txBox="1"/>
            <p:nvPr/>
          </p:nvSpPr>
          <p:spPr>
            <a:xfrm>
              <a:off x="924061" y="4502303"/>
              <a:ext cx="1403438" cy="276999"/>
            </a:xfrm>
            <a:prstGeom prst="rect">
              <a:avLst/>
            </a:prstGeom>
            <a:noFill/>
          </p:spPr>
          <p:txBody>
            <a:bodyPr wrap="square" rtlCol="0">
              <a:spAutoFit/>
            </a:bodyPr>
            <a:lstStyle/>
            <a:p>
              <a:pPr algn="ctr"/>
              <a:endParaRPr lang="vi-VN" sz="1200">
                <a:latin typeface="Arial" panose="020B0604020202020204" pitchFamily="34" charset="0"/>
                <a:cs typeface="Arial" panose="020B0604020202020204" pitchFamily="34" charset="0"/>
              </a:endParaRPr>
            </a:p>
          </p:txBody>
        </p:sp>
      </p:grpSp>
      <p:sp>
        <p:nvSpPr>
          <p:cNvPr id="28" name="Hình Bầu dục 27">
            <a:extLst>
              <a:ext uri="{FF2B5EF4-FFF2-40B4-BE49-F238E27FC236}">
                <a16:creationId xmlns:a16="http://schemas.microsoft.com/office/drawing/2014/main" id="{956051CB-2E9E-4B36-A45A-014D6917A037}"/>
              </a:ext>
            </a:extLst>
          </p:cNvPr>
          <p:cNvSpPr/>
          <p:nvPr/>
        </p:nvSpPr>
        <p:spPr>
          <a:xfrm>
            <a:off x="4421839" y="-1649522"/>
            <a:ext cx="1100420" cy="1082487"/>
          </a:xfrm>
          <a:prstGeom prst="ellipse">
            <a:avLst/>
          </a:prstGeom>
          <a:blipFill dpi="0" rotWithShape="1">
            <a:blip r:embed="rId2" cstate="hq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ộp Văn bản 28">
            <a:extLst>
              <a:ext uri="{FF2B5EF4-FFF2-40B4-BE49-F238E27FC236}">
                <a16:creationId xmlns:a16="http://schemas.microsoft.com/office/drawing/2014/main" id="{56B96D71-9C15-43DE-998A-750F94B4BC16}"/>
              </a:ext>
            </a:extLst>
          </p:cNvPr>
          <p:cNvSpPr txBox="1"/>
          <p:nvPr/>
        </p:nvSpPr>
        <p:spPr>
          <a:xfrm>
            <a:off x="5522259" y="-1632714"/>
            <a:ext cx="2671482"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Group Name</a:t>
            </a:r>
            <a:endParaRPr lang="vi-VN" sz="3200" b="1">
              <a:latin typeface="Arial" panose="020B0604020202020204" pitchFamily="34" charset="0"/>
              <a:cs typeface="Arial" panose="020B0604020202020204" pitchFamily="34" charset="0"/>
            </a:endParaRPr>
          </a:p>
        </p:txBody>
      </p:sp>
      <p:sp>
        <p:nvSpPr>
          <p:cNvPr id="30" name="Hộp Văn bản 29">
            <a:extLst>
              <a:ext uri="{FF2B5EF4-FFF2-40B4-BE49-F238E27FC236}">
                <a16:creationId xmlns:a16="http://schemas.microsoft.com/office/drawing/2014/main" id="{8D0CEAC4-1D93-47F8-AC8D-CD74D515CB40}"/>
              </a:ext>
            </a:extLst>
          </p:cNvPr>
          <p:cNvSpPr txBox="1"/>
          <p:nvPr/>
        </p:nvSpPr>
        <p:spPr>
          <a:xfrm>
            <a:off x="5593976" y="-1112761"/>
            <a:ext cx="230393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Môn học thuyết trình</a:t>
            </a:r>
            <a:endParaRPr lang="vi-VN">
              <a:latin typeface="Arial" panose="020B0604020202020204" pitchFamily="34" charset="0"/>
              <a:cs typeface="Arial" panose="020B0604020202020204" pitchFamily="34" charset="0"/>
            </a:endParaRPr>
          </a:p>
        </p:txBody>
      </p:sp>
      <p:sp>
        <p:nvSpPr>
          <p:cNvPr id="31" name="Hình Bầu dục 30">
            <a:extLst>
              <a:ext uri="{FF2B5EF4-FFF2-40B4-BE49-F238E27FC236}">
                <a16:creationId xmlns:a16="http://schemas.microsoft.com/office/drawing/2014/main" id="{3EE96820-E960-4B6F-91AA-D82A400BF318}"/>
              </a:ext>
            </a:extLst>
          </p:cNvPr>
          <p:cNvSpPr/>
          <p:nvPr/>
        </p:nvSpPr>
        <p:spPr>
          <a:xfrm>
            <a:off x="-3771331" y="6556218"/>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7" name="Hình chữ nhật: Góc Tròn 66">
            <a:extLst>
              <a:ext uri="{FF2B5EF4-FFF2-40B4-BE49-F238E27FC236}">
                <a16:creationId xmlns:a16="http://schemas.microsoft.com/office/drawing/2014/main" id="{EC424830-EF56-4A1E-A65B-B7D071672449}"/>
              </a:ext>
            </a:extLst>
          </p:cNvPr>
          <p:cNvSpPr/>
          <p:nvPr/>
        </p:nvSpPr>
        <p:spPr>
          <a:xfrm>
            <a:off x="2190655" y="8011257"/>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Arial" panose="020B0604020202020204" pitchFamily="34" charset="0"/>
                <a:cs typeface="Arial" panose="020B0604020202020204" pitchFamily="34" charset="0"/>
              </a:rPr>
              <a:t>Nội dung Thuyết trình</a:t>
            </a:r>
            <a:endParaRPr lang="vi-VN" sz="1400" b="1">
              <a:latin typeface="Arial" panose="020B0604020202020204" pitchFamily="34" charset="0"/>
              <a:cs typeface="Arial" panose="020B0604020202020204" pitchFamily="34" charset="0"/>
            </a:endParaRPr>
          </a:p>
        </p:txBody>
      </p:sp>
      <p:sp>
        <p:nvSpPr>
          <p:cNvPr id="88" name="Rectangle: Rounded Corners 8">
            <a:extLst>
              <a:ext uri="{FF2B5EF4-FFF2-40B4-BE49-F238E27FC236}">
                <a16:creationId xmlns:a16="http://schemas.microsoft.com/office/drawing/2014/main" id="{A1F584D3-0CF2-4B03-9A34-60D767898DA8}"/>
              </a:ext>
            </a:extLst>
          </p:cNvPr>
          <p:cNvSpPr/>
          <p:nvPr/>
        </p:nvSpPr>
        <p:spPr>
          <a:xfrm>
            <a:off x="467376" y="11114571"/>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89" name="Rectangle: Rounded Corners 12">
            <a:extLst>
              <a:ext uri="{FF2B5EF4-FFF2-40B4-BE49-F238E27FC236}">
                <a16:creationId xmlns:a16="http://schemas.microsoft.com/office/drawing/2014/main" id="{92EC3E1D-4E23-4715-AE9B-A7CE2CD346A0}"/>
              </a:ext>
            </a:extLst>
          </p:cNvPr>
          <p:cNvSpPr/>
          <p:nvPr/>
        </p:nvSpPr>
        <p:spPr>
          <a:xfrm>
            <a:off x="839158" y="1134689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0" name="TextBox 14">
            <a:extLst>
              <a:ext uri="{FF2B5EF4-FFF2-40B4-BE49-F238E27FC236}">
                <a16:creationId xmlns:a16="http://schemas.microsoft.com/office/drawing/2014/main" id="{154D261D-D10E-4045-9B49-201659F42B47}"/>
              </a:ext>
            </a:extLst>
          </p:cNvPr>
          <p:cNvSpPr txBox="1"/>
          <p:nvPr/>
        </p:nvSpPr>
        <p:spPr>
          <a:xfrm>
            <a:off x="1831733" y="11453706"/>
            <a:ext cx="2889226" cy="333498"/>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1</a:t>
            </a:r>
            <a:endParaRPr lang="en-MY" dirty="0">
              <a:solidFill>
                <a:schemeClr val="bg1"/>
              </a:solidFill>
              <a:latin typeface="Arial" panose="020B0604020202020204" pitchFamily="34" charset="0"/>
              <a:cs typeface="Arial" panose="020B0604020202020204" pitchFamily="34" charset="0"/>
            </a:endParaRPr>
          </a:p>
        </p:txBody>
      </p:sp>
      <p:sp>
        <p:nvSpPr>
          <p:cNvPr id="92" name="Rectangle: Rounded Corners 8">
            <a:extLst>
              <a:ext uri="{FF2B5EF4-FFF2-40B4-BE49-F238E27FC236}">
                <a16:creationId xmlns:a16="http://schemas.microsoft.com/office/drawing/2014/main" id="{A7AF77AC-AD8E-4FCE-A150-2CD55DE163CA}"/>
              </a:ext>
            </a:extLst>
          </p:cNvPr>
          <p:cNvSpPr/>
          <p:nvPr/>
        </p:nvSpPr>
        <p:spPr>
          <a:xfrm>
            <a:off x="467376" y="15298870"/>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93" name="Rectangle: Rounded Corners 12">
            <a:extLst>
              <a:ext uri="{FF2B5EF4-FFF2-40B4-BE49-F238E27FC236}">
                <a16:creationId xmlns:a16="http://schemas.microsoft.com/office/drawing/2014/main" id="{5F474965-0B22-4A58-A9A6-A96CEBA43F57}"/>
              </a:ext>
            </a:extLst>
          </p:cNvPr>
          <p:cNvSpPr/>
          <p:nvPr/>
        </p:nvSpPr>
        <p:spPr>
          <a:xfrm>
            <a:off x="839158" y="15531198"/>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4" name="TextBox 14">
            <a:extLst>
              <a:ext uri="{FF2B5EF4-FFF2-40B4-BE49-F238E27FC236}">
                <a16:creationId xmlns:a16="http://schemas.microsoft.com/office/drawing/2014/main" id="{967475CF-973F-4530-8689-3D56145BB63B}"/>
              </a:ext>
            </a:extLst>
          </p:cNvPr>
          <p:cNvSpPr txBox="1"/>
          <p:nvPr/>
        </p:nvSpPr>
        <p:spPr>
          <a:xfrm>
            <a:off x="1831733" y="15638005"/>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2</a:t>
            </a:r>
            <a:endParaRPr lang="en-MY" dirty="0">
              <a:solidFill>
                <a:schemeClr val="bg1"/>
              </a:solidFill>
              <a:latin typeface="Arial" panose="020B0604020202020204" pitchFamily="34" charset="0"/>
              <a:cs typeface="Arial" panose="020B0604020202020204" pitchFamily="34" charset="0"/>
            </a:endParaRPr>
          </a:p>
        </p:txBody>
      </p:sp>
      <p:sp>
        <p:nvSpPr>
          <p:cNvPr id="96" name="Rectangle: Rounded Corners 8">
            <a:extLst>
              <a:ext uri="{FF2B5EF4-FFF2-40B4-BE49-F238E27FC236}">
                <a16:creationId xmlns:a16="http://schemas.microsoft.com/office/drawing/2014/main" id="{1F55F3B8-CD1D-43CE-90E6-0235036A618F}"/>
              </a:ext>
            </a:extLst>
          </p:cNvPr>
          <p:cNvSpPr/>
          <p:nvPr/>
        </p:nvSpPr>
        <p:spPr>
          <a:xfrm>
            <a:off x="467376" y="18384175"/>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97" name="Rectangle: Rounded Corners 12">
            <a:extLst>
              <a:ext uri="{FF2B5EF4-FFF2-40B4-BE49-F238E27FC236}">
                <a16:creationId xmlns:a16="http://schemas.microsoft.com/office/drawing/2014/main" id="{F648C3DC-2DFA-4143-A5F7-07922AB308AB}"/>
              </a:ext>
            </a:extLst>
          </p:cNvPr>
          <p:cNvSpPr/>
          <p:nvPr/>
        </p:nvSpPr>
        <p:spPr>
          <a:xfrm>
            <a:off x="839158" y="18616503"/>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8" name="TextBox 14">
            <a:extLst>
              <a:ext uri="{FF2B5EF4-FFF2-40B4-BE49-F238E27FC236}">
                <a16:creationId xmlns:a16="http://schemas.microsoft.com/office/drawing/2014/main" id="{88130449-DA18-4B56-9FBC-390BA4F24EB8}"/>
              </a:ext>
            </a:extLst>
          </p:cNvPr>
          <p:cNvSpPr txBox="1"/>
          <p:nvPr/>
        </p:nvSpPr>
        <p:spPr>
          <a:xfrm>
            <a:off x="1831733" y="18723310"/>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3</a:t>
            </a:r>
            <a:endParaRPr lang="en-MY" dirty="0">
              <a:solidFill>
                <a:schemeClr val="bg1"/>
              </a:solidFill>
              <a:latin typeface="Arial" panose="020B0604020202020204" pitchFamily="34" charset="0"/>
              <a:cs typeface="Arial" panose="020B0604020202020204" pitchFamily="34" charset="0"/>
            </a:endParaRPr>
          </a:p>
        </p:txBody>
      </p:sp>
      <p:sp>
        <p:nvSpPr>
          <p:cNvPr id="100" name="Rectangle: Rounded Corners 8">
            <a:extLst>
              <a:ext uri="{FF2B5EF4-FFF2-40B4-BE49-F238E27FC236}">
                <a16:creationId xmlns:a16="http://schemas.microsoft.com/office/drawing/2014/main" id="{32D033A8-2CC1-4EC0-A82C-C13FA5590279}"/>
              </a:ext>
            </a:extLst>
          </p:cNvPr>
          <p:cNvSpPr/>
          <p:nvPr/>
        </p:nvSpPr>
        <p:spPr>
          <a:xfrm>
            <a:off x="467376" y="21590989"/>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01" name="Rectangle: Rounded Corners 12">
            <a:extLst>
              <a:ext uri="{FF2B5EF4-FFF2-40B4-BE49-F238E27FC236}">
                <a16:creationId xmlns:a16="http://schemas.microsoft.com/office/drawing/2014/main" id="{C2EF328B-879D-4D26-AD4D-C5EFFF30C3E1}"/>
              </a:ext>
            </a:extLst>
          </p:cNvPr>
          <p:cNvSpPr/>
          <p:nvPr/>
        </p:nvSpPr>
        <p:spPr>
          <a:xfrm>
            <a:off x="839158" y="21823317"/>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2" name="TextBox 14">
            <a:extLst>
              <a:ext uri="{FF2B5EF4-FFF2-40B4-BE49-F238E27FC236}">
                <a16:creationId xmlns:a16="http://schemas.microsoft.com/office/drawing/2014/main" id="{5F70A091-5031-483D-82CE-D7715D29A0F7}"/>
              </a:ext>
            </a:extLst>
          </p:cNvPr>
          <p:cNvSpPr txBox="1"/>
          <p:nvPr/>
        </p:nvSpPr>
        <p:spPr>
          <a:xfrm>
            <a:off x="1831733" y="21930124"/>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4</a:t>
            </a:r>
            <a:endParaRPr lang="en-MY" dirty="0">
              <a:solidFill>
                <a:schemeClr val="bg1"/>
              </a:solidFill>
              <a:latin typeface="Arial" panose="020B0604020202020204" pitchFamily="34" charset="0"/>
              <a:cs typeface="Arial" panose="020B0604020202020204" pitchFamily="34" charset="0"/>
            </a:endParaRPr>
          </a:p>
        </p:txBody>
      </p:sp>
      <p:sp>
        <p:nvSpPr>
          <p:cNvPr id="103" name="Hình chữ nhật 102">
            <a:extLst>
              <a:ext uri="{FF2B5EF4-FFF2-40B4-BE49-F238E27FC236}">
                <a16:creationId xmlns:a16="http://schemas.microsoft.com/office/drawing/2014/main" id="{DC31416F-C525-49B8-8A8B-DBD269010661}"/>
              </a:ext>
            </a:extLst>
          </p:cNvPr>
          <p:cNvSpPr/>
          <p:nvPr/>
        </p:nvSpPr>
        <p:spPr>
          <a:xfrm>
            <a:off x="11131074" y="10279708"/>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4" name="Hình chữ nhật 103">
            <a:extLst>
              <a:ext uri="{FF2B5EF4-FFF2-40B4-BE49-F238E27FC236}">
                <a16:creationId xmlns:a16="http://schemas.microsoft.com/office/drawing/2014/main" id="{D48AA8DC-11EA-4250-AB30-DB20C5CA7665}"/>
              </a:ext>
            </a:extLst>
          </p:cNvPr>
          <p:cNvSpPr/>
          <p:nvPr/>
        </p:nvSpPr>
        <p:spPr>
          <a:xfrm>
            <a:off x="6385876" y="16659785"/>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05" name="Nhóm 104">
            <a:extLst>
              <a:ext uri="{FF2B5EF4-FFF2-40B4-BE49-F238E27FC236}">
                <a16:creationId xmlns:a16="http://schemas.microsoft.com/office/drawing/2014/main" id="{1AD93294-05EA-4C70-AE8B-D4A76E8E3E96}"/>
              </a:ext>
            </a:extLst>
          </p:cNvPr>
          <p:cNvGrpSpPr/>
          <p:nvPr/>
        </p:nvGrpSpPr>
        <p:grpSpPr>
          <a:xfrm>
            <a:off x="6347546" y="16624598"/>
            <a:ext cx="5005296" cy="6112498"/>
            <a:chOff x="6347546" y="468166"/>
            <a:chExt cx="5005296" cy="6112498"/>
          </a:xfrm>
        </p:grpSpPr>
        <p:grpSp>
          <p:nvGrpSpPr>
            <p:cNvPr id="106" name="Nhóm 105">
              <a:extLst>
                <a:ext uri="{FF2B5EF4-FFF2-40B4-BE49-F238E27FC236}">
                  <a16:creationId xmlns:a16="http://schemas.microsoft.com/office/drawing/2014/main" id="{1ADB7730-4D10-4884-A37F-8BD35A3F33E1}"/>
                </a:ext>
              </a:extLst>
            </p:cNvPr>
            <p:cNvGrpSpPr/>
            <p:nvPr/>
          </p:nvGrpSpPr>
          <p:grpSpPr>
            <a:xfrm>
              <a:off x="6347546" y="468166"/>
              <a:ext cx="5005296" cy="6112498"/>
              <a:chOff x="6810380" y="496059"/>
              <a:chExt cx="3558888" cy="4139869"/>
            </a:xfrm>
          </p:grpSpPr>
          <p:sp>
            <p:nvSpPr>
              <p:cNvPr id="108" name="Hình chữ nhật 107">
                <a:extLst>
                  <a:ext uri="{FF2B5EF4-FFF2-40B4-BE49-F238E27FC236}">
                    <a16:creationId xmlns:a16="http://schemas.microsoft.com/office/drawing/2014/main" id="{2A857179-C113-48F4-82F0-BCE22B2A7E26}"/>
                  </a:ext>
                </a:extLst>
              </p:cNvPr>
              <p:cNvSpPr/>
              <p:nvPr/>
            </p:nvSpPr>
            <p:spPr>
              <a:xfrm>
                <a:off x="9500418" y="3816356"/>
                <a:ext cx="868850" cy="819572"/>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9" name="Hình chữ nhật 108">
                <a:extLst>
                  <a:ext uri="{FF2B5EF4-FFF2-40B4-BE49-F238E27FC236}">
                    <a16:creationId xmlns:a16="http://schemas.microsoft.com/office/drawing/2014/main" id="{402EB3E6-060D-4FDC-8416-87C258E54378}"/>
                  </a:ext>
                </a:extLst>
              </p:cNvPr>
              <p:cNvSpPr/>
              <p:nvPr/>
            </p:nvSpPr>
            <p:spPr>
              <a:xfrm>
                <a:off x="6810380" y="496059"/>
                <a:ext cx="868850" cy="819572"/>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0" name="Hình chữ nhật 109">
                <a:extLst>
                  <a:ext uri="{FF2B5EF4-FFF2-40B4-BE49-F238E27FC236}">
                    <a16:creationId xmlns:a16="http://schemas.microsoft.com/office/drawing/2014/main" id="{365DF1C7-CEFC-41E9-9763-19E12062D34E}"/>
                  </a:ext>
                </a:extLst>
              </p:cNvPr>
              <p:cNvSpPr/>
              <p:nvPr/>
            </p:nvSpPr>
            <p:spPr>
              <a:xfrm>
                <a:off x="7176162" y="753744"/>
                <a:ext cx="2922064" cy="3601437"/>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07" name="Hình chữ nhật 106">
              <a:extLst>
                <a:ext uri="{FF2B5EF4-FFF2-40B4-BE49-F238E27FC236}">
                  <a16:creationId xmlns:a16="http://schemas.microsoft.com/office/drawing/2014/main" id="{D732C7DD-F322-4779-BE6E-ACDCEB262F1E}"/>
                </a:ext>
              </a:extLst>
            </p:cNvPr>
            <p:cNvSpPr/>
            <p:nvPr/>
          </p:nvSpPr>
          <p:spPr>
            <a:xfrm>
              <a:off x="7072561" y="1073213"/>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3" name="Nhóm 23">
            <a:extLst>
              <a:ext uri="{FF2B5EF4-FFF2-40B4-BE49-F238E27FC236}">
                <a16:creationId xmlns:a16="http://schemas.microsoft.com/office/drawing/2014/main" id="{C58E4532-0DAB-3514-D2A2-AFE70CA4DEE6}"/>
              </a:ext>
            </a:extLst>
          </p:cNvPr>
          <p:cNvGrpSpPr/>
          <p:nvPr/>
        </p:nvGrpSpPr>
        <p:grpSpPr>
          <a:xfrm>
            <a:off x="4735692" y="3037136"/>
            <a:ext cx="2288979" cy="1089129"/>
            <a:chOff x="467376" y="2408279"/>
            <a:chExt cx="2303930" cy="2630734"/>
          </a:xfrm>
        </p:grpSpPr>
        <p:sp>
          <p:nvSpPr>
            <p:cNvPr id="34" name="Hình chữ nhật: Góc Tròn 1">
              <a:extLst>
                <a:ext uri="{FF2B5EF4-FFF2-40B4-BE49-F238E27FC236}">
                  <a16:creationId xmlns:a16="http://schemas.microsoft.com/office/drawing/2014/main" id="{B4590340-5803-5A30-86F7-9A1F106A3FB1}"/>
                </a:ext>
              </a:extLst>
            </p:cNvPr>
            <p:cNvSpPr/>
            <p:nvPr/>
          </p:nvSpPr>
          <p:spPr>
            <a:xfrm>
              <a:off x="467376"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Hộp Văn bản 15">
              <a:extLst>
                <a:ext uri="{FF2B5EF4-FFF2-40B4-BE49-F238E27FC236}">
                  <a16:creationId xmlns:a16="http://schemas.microsoft.com/office/drawing/2014/main" id="{392DE656-D631-1AD2-5368-EEB1F4167C74}"/>
                </a:ext>
              </a:extLst>
            </p:cNvPr>
            <p:cNvSpPr txBox="1"/>
            <p:nvPr/>
          </p:nvSpPr>
          <p:spPr>
            <a:xfrm>
              <a:off x="585254" y="3314804"/>
              <a:ext cx="2097346" cy="966445"/>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Trần Duy Nam</a:t>
              </a:r>
              <a:endParaRPr lang="vi-VN" sz="2000" b="1">
                <a:latin typeface="Times New Roman" panose="02020603050405020304" pitchFamily="18" charset="0"/>
                <a:cs typeface="Times New Roman" panose="02020603050405020304" pitchFamily="18" charset="0"/>
              </a:endParaRPr>
            </a:p>
          </p:txBody>
        </p:sp>
        <p:sp>
          <p:nvSpPr>
            <p:cNvPr id="36" name="Hộp Văn bản 16">
              <a:extLst>
                <a:ext uri="{FF2B5EF4-FFF2-40B4-BE49-F238E27FC236}">
                  <a16:creationId xmlns:a16="http://schemas.microsoft.com/office/drawing/2014/main" id="{EF392A43-9ED9-1EE2-4F39-ADEDC3F86321}"/>
                </a:ext>
              </a:extLst>
            </p:cNvPr>
            <p:cNvSpPr txBox="1"/>
            <p:nvPr/>
          </p:nvSpPr>
          <p:spPr>
            <a:xfrm>
              <a:off x="924061" y="4502303"/>
              <a:ext cx="1403438" cy="276999"/>
            </a:xfrm>
            <a:prstGeom prst="rect">
              <a:avLst/>
            </a:prstGeom>
            <a:noFill/>
          </p:spPr>
          <p:txBody>
            <a:bodyPr wrap="square" rtlCol="0">
              <a:spAutoFit/>
            </a:bodyPr>
            <a:lstStyle/>
            <a:p>
              <a:pPr algn="ctr"/>
              <a:endParaRPr lang="vi-VN" sz="1200">
                <a:latin typeface="Arial" panose="020B0604020202020204" pitchFamily="34" charset="0"/>
                <a:cs typeface="Arial" panose="020B0604020202020204" pitchFamily="34" charset="0"/>
              </a:endParaRPr>
            </a:p>
          </p:txBody>
        </p:sp>
      </p:grpSp>
      <p:grpSp>
        <p:nvGrpSpPr>
          <p:cNvPr id="37" name="Nhóm 23">
            <a:extLst>
              <a:ext uri="{FF2B5EF4-FFF2-40B4-BE49-F238E27FC236}">
                <a16:creationId xmlns:a16="http://schemas.microsoft.com/office/drawing/2014/main" id="{E9A46B59-B3FF-E799-DBC8-EF97CFC4DF67}"/>
              </a:ext>
            </a:extLst>
          </p:cNvPr>
          <p:cNvGrpSpPr/>
          <p:nvPr/>
        </p:nvGrpSpPr>
        <p:grpSpPr>
          <a:xfrm>
            <a:off x="8515116" y="3028456"/>
            <a:ext cx="2288979" cy="1089129"/>
            <a:chOff x="467376" y="2408279"/>
            <a:chExt cx="2303930" cy="2630734"/>
          </a:xfrm>
        </p:grpSpPr>
        <p:sp>
          <p:nvSpPr>
            <p:cNvPr id="38" name="Hình chữ nhật: Góc Tròn 1">
              <a:extLst>
                <a:ext uri="{FF2B5EF4-FFF2-40B4-BE49-F238E27FC236}">
                  <a16:creationId xmlns:a16="http://schemas.microsoft.com/office/drawing/2014/main" id="{0E26E072-D4CE-68B8-6F42-C303A7131DAE}"/>
                </a:ext>
              </a:extLst>
            </p:cNvPr>
            <p:cNvSpPr/>
            <p:nvPr/>
          </p:nvSpPr>
          <p:spPr>
            <a:xfrm>
              <a:off x="467376"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Hộp Văn bản 15">
              <a:extLst>
                <a:ext uri="{FF2B5EF4-FFF2-40B4-BE49-F238E27FC236}">
                  <a16:creationId xmlns:a16="http://schemas.microsoft.com/office/drawing/2014/main" id="{8E00BB1A-917A-0FC3-DFF4-BF3B570675C7}"/>
                </a:ext>
              </a:extLst>
            </p:cNvPr>
            <p:cNvSpPr txBox="1"/>
            <p:nvPr/>
          </p:nvSpPr>
          <p:spPr>
            <a:xfrm>
              <a:off x="480254" y="2976296"/>
              <a:ext cx="2277544" cy="1709862"/>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Nguyễn Thị Ngọc Linh</a:t>
              </a:r>
              <a:endParaRPr lang="vi-VN" sz="2000" b="1">
                <a:latin typeface="Times New Roman" panose="02020603050405020304" pitchFamily="18" charset="0"/>
                <a:cs typeface="Times New Roman" panose="02020603050405020304" pitchFamily="18" charset="0"/>
              </a:endParaRPr>
            </a:p>
          </p:txBody>
        </p:sp>
        <p:sp>
          <p:nvSpPr>
            <p:cNvPr id="40" name="Hộp Văn bản 16">
              <a:extLst>
                <a:ext uri="{FF2B5EF4-FFF2-40B4-BE49-F238E27FC236}">
                  <a16:creationId xmlns:a16="http://schemas.microsoft.com/office/drawing/2014/main" id="{408617A3-59F9-F60B-F165-5FA86203D488}"/>
                </a:ext>
              </a:extLst>
            </p:cNvPr>
            <p:cNvSpPr txBox="1"/>
            <p:nvPr/>
          </p:nvSpPr>
          <p:spPr>
            <a:xfrm>
              <a:off x="924061" y="4502303"/>
              <a:ext cx="1403438" cy="276999"/>
            </a:xfrm>
            <a:prstGeom prst="rect">
              <a:avLst/>
            </a:prstGeom>
            <a:noFill/>
          </p:spPr>
          <p:txBody>
            <a:bodyPr wrap="square" rtlCol="0">
              <a:spAutoFit/>
            </a:bodyPr>
            <a:lstStyle/>
            <a:p>
              <a:pPr algn="ctr"/>
              <a:endParaRPr lang="vi-VN" sz="1200">
                <a:latin typeface="Arial" panose="020B0604020202020204" pitchFamily="34" charset="0"/>
                <a:cs typeface="Arial" panose="020B0604020202020204" pitchFamily="34" charset="0"/>
              </a:endParaRPr>
            </a:p>
          </p:txBody>
        </p:sp>
      </p:grpSp>
      <p:grpSp>
        <p:nvGrpSpPr>
          <p:cNvPr id="41" name="Nhóm 23">
            <a:extLst>
              <a:ext uri="{FF2B5EF4-FFF2-40B4-BE49-F238E27FC236}">
                <a16:creationId xmlns:a16="http://schemas.microsoft.com/office/drawing/2014/main" id="{DBE4D752-F272-BC9A-B6E6-BD5511DC0721}"/>
              </a:ext>
            </a:extLst>
          </p:cNvPr>
          <p:cNvGrpSpPr/>
          <p:nvPr/>
        </p:nvGrpSpPr>
        <p:grpSpPr>
          <a:xfrm>
            <a:off x="2840645" y="4718170"/>
            <a:ext cx="2288979" cy="1089129"/>
            <a:chOff x="467376" y="2408279"/>
            <a:chExt cx="2303930" cy="2630734"/>
          </a:xfrm>
        </p:grpSpPr>
        <p:sp>
          <p:nvSpPr>
            <p:cNvPr id="42" name="Hình chữ nhật: Góc Tròn 1">
              <a:extLst>
                <a:ext uri="{FF2B5EF4-FFF2-40B4-BE49-F238E27FC236}">
                  <a16:creationId xmlns:a16="http://schemas.microsoft.com/office/drawing/2014/main" id="{612A9D9B-1BBD-7185-E61B-67BF859E1B55}"/>
                </a:ext>
              </a:extLst>
            </p:cNvPr>
            <p:cNvSpPr/>
            <p:nvPr/>
          </p:nvSpPr>
          <p:spPr>
            <a:xfrm>
              <a:off x="467376"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Hộp Văn bản 15">
              <a:extLst>
                <a:ext uri="{FF2B5EF4-FFF2-40B4-BE49-F238E27FC236}">
                  <a16:creationId xmlns:a16="http://schemas.microsoft.com/office/drawing/2014/main" id="{A28ED28C-800C-3336-224B-AE2C7E88013F}"/>
                </a:ext>
              </a:extLst>
            </p:cNvPr>
            <p:cNvSpPr txBox="1"/>
            <p:nvPr/>
          </p:nvSpPr>
          <p:spPr>
            <a:xfrm>
              <a:off x="533108" y="3232326"/>
              <a:ext cx="2155800" cy="966445"/>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Bùi Thị Anh Đào</a:t>
              </a:r>
              <a:endParaRPr lang="vi-VN" sz="2000" b="1">
                <a:latin typeface="Times New Roman" panose="02020603050405020304" pitchFamily="18" charset="0"/>
                <a:cs typeface="Times New Roman" panose="02020603050405020304" pitchFamily="18" charset="0"/>
              </a:endParaRPr>
            </a:p>
          </p:txBody>
        </p:sp>
        <p:sp>
          <p:nvSpPr>
            <p:cNvPr id="44" name="Hộp Văn bản 16">
              <a:extLst>
                <a:ext uri="{FF2B5EF4-FFF2-40B4-BE49-F238E27FC236}">
                  <a16:creationId xmlns:a16="http://schemas.microsoft.com/office/drawing/2014/main" id="{EC8A9948-CCFC-E631-E3D4-766DF8C27554}"/>
                </a:ext>
              </a:extLst>
            </p:cNvPr>
            <p:cNvSpPr txBox="1"/>
            <p:nvPr/>
          </p:nvSpPr>
          <p:spPr>
            <a:xfrm>
              <a:off x="924061" y="4502303"/>
              <a:ext cx="1403438" cy="276999"/>
            </a:xfrm>
            <a:prstGeom prst="rect">
              <a:avLst/>
            </a:prstGeom>
            <a:noFill/>
          </p:spPr>
          <p:txBody>
            <a:bodyPr wrap="square" rtlCol="0">
              <a:spAutoFit/>
            </a:bodyPr>
            <a:lstStyle/>
            <a:p>
              <a:pPr algn="ctr"/>
              <a:endParaRPr lang="vi-VN" sz="1200">
                <a:latin typeface="Arial" panose="020B0604020202020204" pitchFamily="34" charset="0"/>
                <a:cs typeface="Arial" panose="020B0604020202020204" pitchFamily="34" charset="0"/>
              </a:endParaRPr>
            </a:p>
          </p:txBody>
        </p:sp>
      </p:grpSp>
      <p:grpSp>
        <p:nvGrpSpPr>
          <p:cNvPr id="45" name="Nhóm 23">
            <a:extLst>
              <a:ext uri="{FF2B5EF4-FFF2-40B4-BE49-F238E27FC236}">
                <a16:creationId xmlns:a16="http://schemas.microsoft.com/office/drawing/2014/main" id="{AF615918-B7FE-CF80-6EDD-6F8C6E5483B3}"/>
              </a:ext>
            </a:extLst>
          </p:cNvPr>
          <p:cNvGrpSpPr/>
          <p:nvPr/>
        </p:nvGrpSpPr>
        <p:grpSpPr>
          <a:xfrm>
            <a:off x="6627837" y="4718170"/>
            <a:ext cx="2288979" cy="1089129"/>
            <a:chOff x="467376" y="2408279"/>
            <a:chExt cx="2303930" cy="2630734"/>
          </a:xfrm>
        </p:grpSpPr>
        <p:sp>
          <p:nvSpPr>
            <p:cNvPr id="46" name="Hình chữ nhật: Góc Tròn 1">
              <a:extLst>
                <a:ext uri="{FF2B5EF4-FFF2-40B4-BE49-F238E27FC236}">
                  <a16:creationId xmlns:a16="http://schemas.microsoft.com/office/drawing/2014/main" id="{2E58C29C-5A7C-2504-BCDA-026A30C1FC75}"/>
                </a:ext>
              </a:extLst>
            </p:cNvPr>
            <p:cNvSpPr/>
            <p:nvPr/>
          </p:nvSpPr>
          <p:spPr>
            <a:xfrm>
              <a:off x="467376"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ộp Văn bản 15">
              <a:extLst>
                <a:ext uri="{FF2B5EF4-FFF2-40B4-BE49-F238E27FC236}">
                  <a16:creationId xmlns:a16="http://schemas.microsoft.com/office/drawing/2014/main" id="{CE106522-B4ED-3D93-9833-6859B30DBE24}"/>
                </a:ext>
              </a:extLst>
            </p:cNvPr>
            <p:cNvSpPr txBox="1"/>
            <p:nvPr/>
          </p:nvSpPr>
          <p:spPr>
            <a:xfrm>
              <a:off x="467376" y="2975844"/>
              <a:ext cx="2303930" cy="1709862"/>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Nguyễn Thanh Bình</a:t>
              </a:r>
              <a:endParaRPr lang="vi-VN" sz="2000" b="1">
                <a:latin typeface="Times New Roman" panose="02020603050405020304" pitchFamily="18" charset="0"/>
                <a:cs typeface="Times New Roman" panose="02020603050405020304" pitchFamily="18" charset="0"/>
              </a:endParaRPr>
            </a:p>
          </p:txBody>
        </p:sp>
        <p:sp>
          <p:nvSpPr>
            <p:cNvPr id="48" name="Hộp Văn bản 16">
              <a:extLst>
                <a:ext uri="{FF2B5EF4-FFF2-40B4-BE49-F238E27FC236}">
                  <a16:creationId xmlns:a16="http://schemas.microsoft.com/office/drawing/2014/main" id="{72150131-C390-2084-2C08-2178F30BDF50}"/>
                </a:ext>
              </a:extLst>
            </p:cNvPr>
            <p:cNvSpPr txBox="1"/>
            <p:nvPr/>
          </p:nvSpPr>
          <p:spPr>
            <a:xfrm>
              <a:off x="924061" y="4502303"/>
              <a:ext cx="1403438" cy="276999"/>
            </a:xfrm>
            <a:prstGeom prst="rect">
              <a:avLst/>
            </a:prstGeom>
            <a:noFill/>
          </p:spPr>
          <p:txBody>
            <a:bodyPr wrap="square" rtlCol="0">
              <a:spAutoFit/>
            </a:bodyPr>
            <a:lstStyle/>
            <a:p>
              <a:pPr algn="ctr"/>
              <a:endParaRPr lang="vi-VN" sz="12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3123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826392" y="-2762367"/>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2048771" y="670557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ộp Văn bản 11">
            <a:extLst>
              <a:ext uri="{FF2B5EF4-FFF2-40B4-BE49-F238E27FC236}">
                <a16:creationId xmlns:a16="http://schemas.microsoft.com/office/drawing/2014/main" id="{7B385C9E-403F-4C44-BA76-A562B02D669B}"/>
              </a:ext>
            </a:extLst>
          </p:cNvPr>
          <p:cNvSpPr txBox="1"/>
          <p:nvPr/>
        </p:nvSpPr>
        <p:spPr>
          <a:xfrm>
            <a:off x="3026753" y="-2735358"/>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
        <p:nvSpPr>
          <p:cNvPr id="28" name="Hình Bầu dục 27">
            <a:extLst>
              <a:ext uri="{FF2B5EF4-FFF2-40B4-BE49-F238E27FC236}">
                <a16:creationId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CD91036E-471D-4BC5-98B7-E52BD77E0303}"/>
              </a:ext>
            </a:extLst>
          </p:cNvPr>
          <p:cNvSpPr/>
          <p:nvPr/>
        </p:nvSpPr>
        <p:spPr>
          <a:xfrm>
            <a:off x="1914526" y="135225"/>
            <a:ext cx="3584918"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Arial" panose="020B0604020202020204" pitchFamily="34" charset="0"/>
                <a:cs typeface="Arial" panose="020B0604020202020204" pitchFamily="34" charset="0"/>
              </a:rPr>
              <a:t>Vai trò và hoạt động của Quỹ đầu tư</a:t>
            </a:r>
            <a:endParaRPr lang="vi-VN" sz="1400" b="1">
              <a:latin typeface="Arial" panose="020B0604020202020204" pitchFamily="34" charset="0"/>
              <a:cs typeface="Arial" panose="020B0604020202020204" pitchFamily="34" charset="0"/>
            </a:endParaRPr>
          </a:p>
        </p:txBody>
      </p:sp>
      <p:sp>
        <p:nvSpPr>
          <p:cNvPr id="31" name="Rectangle: Rounded Corners 8">
            <a:extLst>
              <a:ext uri="{FF2B5EF4-FFF2-40B4-BE49-F238E27FC236}">
                <a16:creationId xmlns:a16="http://schemas.microsoft.com/office/drawing/2014/main" id="{EDF9770D-CF8D-4D87-BC9D-0DB57EB387BA}"/>
              </a:ext>
            </a:extLst>
          </p:cNvPr>
          <p:cNvSpPr/>
          <p:nvPr/>
        </p:nvSpPr>
        <p:spPr>
          <a:xfrm>
            <a:off x="467376" y="876339"/>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839158" y="1108667"/>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TextBox 14">
            <a:extLst>
              <a:ext uri="{FF2B5EF4-FFF2-40B4-BE49-F238E27FC236}">
                <a16:creationId xmlns:a16="http://schemas.microsoft.com/office/drawing/2014/main" id="{D1F7E346-B23A-4B22-AE40-40C7D59FF348}"/>
              </a:ext>
            </a:extLst>
          </p:cNvPr>
          <p:cNvSpPr txBox="1"/>
          <p:nvPr/>
        </p:nvSpPr>
        <p:spPr>
          <a:xfrm>
            <a:off x="1831733" y="1215474"/>
            <a:ext cx="2889226" cy="461665"/>
          </a:xfrm>
          <a:prstGeom prst="rect">
            <a:avLst/>
          </a:prstGeom>
          <a:noFill/>
        </p:spPr>
        <p:txBody>
          <a:bodyPr wrap="square" rtlCol="0">
            <a:spAutoFit/>
          </a:bodyPr>
          <a:lstStyle/>
          <a:p>
            <a:r>
              <a:rPr lang="en-MY" sz="2400">
                <a:latin typeface="Times New Roman" panose="02020603050405020304" pitchFamily="18" charset="0"/>
                <a:cs typeface="Times New Roman" panose="02020603050405020304" pitchFamily="18" charset="0"/>
              </a:rPr>
              <a:t>1. Quỹ đầu tư là gì</a:t>
            </a:r>
            <a:endParaRPr lang="en-MY" sz="2400" dirty="0">
              <a:latin typeface="Times New Roman" panose="02020603050405020304" pitchFamily="18" charset="0"/>
              <a:cs typeface="Times New Roman" panose="02020603050405020304" pitchFamily="18" charset="0"/>
            </a:endParaRPr>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467376" y="2444521"/>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839158" y="2670416"/>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7" name="TextBox 14">
            <a:extLst>
              <a:ext uri="{FF2B5EF4-FFF2-40B4-BE49-F238E27FC236}">
                <a16:creationId xmlns:a16="http://schemas.microsoft.com/office/drawing/2014/main" id="{0B19A598-42BC-444F-960C-A86E696EF24D}"/>
              </a:ext>
            </a:extLst>
          </p:cNvPr>
          <p:cNvSpPr txBox="1"/>
          <p:nvPr/>
        </p:nvSpPr>
        <p:spPr>
          <a:xfrm>
            <a:off x="1841280" y="2646086"/>
            <a:ext cx="2889226" cy="830997"/>
          </a:xfrm>
          <a:prstGeom prst="rect">
            <a:avLst/>
          </a:prstGeom>
          <a:noFill/>
        </p:spPr>
        <p:txBody>
          <a:bodyPr wrap="square" rtlCol="0">
            <a:spAutoFit/>
          </a:bodyPr>
          <a:lstStyle/>
          <a:p>
            <a:r>
              <a:rPr lang="en-MY" sz="2400">
                <a:latin typeface="Times New Roman" panose="02020603050405020304" pitchFamily="18" charset="0"/>
                <a:cs typeface="Times New Roman" panose="02020603050405020304" pitchFamily="18" charset="0"/>
              </a:rPr>
              <a:t>2. Vai trò của quỹ đầu tư</a:t>
            </a:r>
            <a:endParaRPr lang="en-MY" sz="2400" dirty="0">
              <a:latin typeface="Times New Roman" panose="02020603050405020304" pitchFamily="18" charset="0"/>
              <a:cs typeface="Times New Roman" panose="02020603050405020304" pitchFamily="18" charset="0"/>
            </a:endParaRPr>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467376" y="3942243"/>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839158" y="41745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14">
            <a:extLst>
              <a:ext uri="{FF2B5EF4-FFF2-40B4-BE49-F238E27FC236}">
                <a16:creationId xmlns:a16="http://schemas.microsoft.com/office/drawing/2014/main" id="{3E89CC4D-C641-4AA3-931C-F9FE558900B8}"/>
              </a:ext>
            </a:extLst>
          </p:cNvPr>
          <p:cNvSpPr txBox="1"/>
          <p:nvPr/>
        </p:nvSpPr>
        <p:spPr>
          <a:xfrm>
            <a:off x="1831733" y="4157690"/>
            <a:ext cx="2889226" cy="830997"/>
          </a:xfrm>
          <a:prstGeom prst="rect">
            <a:avLst/>
          </a:prstGeom>
          <a:noFill/>
        </p:spPr>
        <p:txBody>
          <a:bodyPr wrap="square" rtlCol="0">
            <a:spAutoFit/>
          </a:bodyPr>
          <a:lstStyle/>
          <a:p>
            <a:r>
              <a:rPr lang="en-MY" sz="2400">
                <a:latin typeface="Times New Roman" panose="02020603050405020304" pitchFamily="18" charset="0"/>
                <a:cs typeface="Times New Roman" panose="02020603050405020304" pitchFamily="18" charset="0"/>
              </a:rPr>
              <a:t>3. Các hoạt động của quỹ đầu tư</a:t>
            </a:r>
            <a:endParaRPr lang="en-MY" sz="2400" dirty="0">
              <a:latin typeface="Times New Roman" panose="02020603050405020304" pitchFamily="18" charset="0"/>
              <a:cs typeface="Times New Roman" panose="02020603050405020304" pitchFamily="18" charset="0"/>
            </a:endParaRPr>
          </a:p>
        </p:txBody>
      </p:sp>
      <p:sp>
        <p:nvSpPr>
          <p:cNvPr id="43" name="Rectangle: Rounded Corners 8">
            <a:extLst>
              <a:ext uri="{FF2B5EF4-FFF2-40B4-BE49-F238E27FC236}">
                <a16:creationId xmlns:a16="http://schemas.microsoft.com/office/drawing/2014/main" id="{B3CD89A3-171F-4F07-9241-66AD28D92C17}"/>
              </a:ext>
            </a:extLst>
          </p:cNvPr>
          <p:cNvSpPr/>
          <p:nvPr/>
        </p:nvSpPr>
        <p:spPr>
          <a:xfrm>
            <a:off x="467376" y="5421857"/>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4" name="Rectangle: Rounded Corners 12">
            <a:extLst>
              <a:ext uri="{FF2B5EF4-FFF2-40B4-BE49-F238E27FC236}">
                <a16:creationId xmlns:a16="http://schemas.microsoft.com/office/drawing/2014/main" id="{E1D33F09-72F6-4274-ADD8-720C31EB2327}"/>
              </a:ext>
            </a:extLst>
          </p:cNvPr>
          <p:cNvSpPr/>
          <p:nvPr/>
        </p:nvSpPr>
        <p:spPr>
          <a:xfrm>
            <a:off x="839158" y="5654185"/>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TextBox 14">
            <a:extLst>
              <a:ext uri="{FF2B5EF4-FFF2-40B4-BE49-F238E27FC236}">
                <a16:creationId xmlns:a16="http://schemas.microsoft.com/office/drawing/2014/main" id="{E98A8D30-EB80-4AA9-9881-57CC9C8E4A8B}"/>
              </a:ext>
            </a:extLst>
          </p:cNvPr>
          <p:cNvSpPr txBox="1"/>
          <p:nvPr/>
        </p:nvSpPr>
        <p:spPr>
          <a:xfrm>
            <a:off x="1828687" y="5633292"/>
            <a:ext cx="2889226" cy="830997"/>
          </a:xfrm>
          <a:prstGeom prst="rect">
            <a:avLst/>
          </a:prstGeom>
          <a:noFill/>
        </p:spPr>
        <p:txBody>
          <a:bodyPr wrap="square" rtlCol="0">
            <a:spAutoFit/>
          </a:bodyPr>
          <a:lstStyle/>
          <a:p>
            <a:r>
              <a:rPr lang="en-MY" sz="2400">
                <a:latin typeface="Times New Roman" panose="02020603050405020304" pitchFamily="18" charset="0"/>
                <a:cs typeface="Times New Roman" panose="02020603050405020304" pitchFamily="18" charset="0"/>
              </a:rPr>
              <a:t>4. Những kết quả đạt được</a:t>
            </a:r>
            <a:endParaRPr lang="en-MY" sz="2400" dirty="0">
              <a:latin typeface="Times New Roman" panose="02020603050405020304" pitchFamily="18" charset="0"/>
              <a:cs typeface="Times New Roman" panose="02020603050405020304" pitchFamily="18" charset="0"/>
            </a:endParaRPr>
          </a:p>
        </p:txBody>
      </p:sp>
      <p:sp>
        <p:nvSpPr>
          <p:cNvPr id="51" name="Hình chữ nhật 50">
            <a:extLst>
              <a:ext uri="{FF2B5EF4-FFF2-40B4-BE49-F238E27FC236}">
                <a16:creationId xmlns:a16="http://schemas.microsoft.com/office/drawing/2014/main" id="{876AAC93-86DD-44BC-9C09-99EAFA5E74F5}"/>
              </a:ext>
            </a:extLst>
          </p:cNvPr>
          <p:cNvSpPr/>
          <p:nvPr/>
        </p:nvSpPr>
        <p:spPr>
          <a:xfrm>
            <a:off x="11131074" y="244676"/>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D8E1217C-9136-48E0-9FEE-801D40BE28F5}"/>
              </a:ext>
            </a:extLst>
          </p:cNvPr>
          <p:cNvSpPr/>
          <p:nvPr/>
        </p:nvSpPr>
        <p:spPr>
          <a:xfrm>
            <a:off x="6385876" y="3297353"/>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67" name="Nhóm 66">
            <a:extLst>
              <a:ext uri="{FF2B5EF4-FFF2-40B4-BE49-F238E27FC236}">
                <a16:creationId xmlns:a16="http://schemas.microsoft.com/office/drawing/2014/main" id="{885D4EF4-F117-4E1F-9438-8B2CA31171AD}"/>
              </a:ext>
            </a:extLst>
          </p:cNvPr>
          <p:cNvGrpSpPr/>
          <p:nvPr/>
        </p:nvGrpSpPr>
        <p:grpSpPr>
          <a:xfrm>
            <a:off x="6347546" y="468166"/>
            <a:ext cx="5005296" cy="6112498"/>
            <a:chOff x="6347546" y="468166"/>
            <a:chExt cx="5005296" cy="6112498"/>
          </a:xfrm>
        </p:grpSpPr>
        <p:grpSp>
          <p:nvGrpSpPr>
            <p:cNvPr id="50" name="Nhóm 49">
              <a:extLst>
                <a:ext uri="{FF2B5EF4-FFF2-40B4-BE49-F238E27FC236}">
                  <a16:creationId xmlns:a16="http://schemas.microsoft.com/office/drawing/2014/main" id="{B5A0BE43-523F-4EE7-82EA-334CF88CC56E}"/>
                </a:ext>
              </a:extLst>
            </p:cNvPr>
            <p:cNvGrpSpPr/>
            <p:nvPr/>
          </p:nvGrpSpPr>
          <p:grpSpPr>
            <a:xfrm>
              <a:off x="6347546" y="468166"/>
              <a:ext cx="5005296" cy="6112498"/>
              <a:chOff x="6810380" y="496059"/>
              <a:chExt cx="3558888" cy="4139869"/>
            </a:xfrm>
          </p:grpSpPr>
          <p:sp>
            <p:nvSpPr>
              <p:cNvPr id="48" name="Hình chữ nhật 47">
                <a:extLst>
                  <a:ext uri="{FF2B5EF4-FFF2-40B4-BE49-F238E27FC236}">
                    <a16:creationId xmlns:a16="http://schemas.microsoft.com/office/drawing/2014/main" id="{0FB1CE17-0693-4C8D-A715-AE9DC2E41161}"/>
                  </a:ext>
                </a:extLst>
              </p:cNvPr>
              <p:cNvSpPr/>
              <p:nvPr/>
            </p:nvSpPr>
            <p:spPr>
              <a:xfrm>
                <a:off x="9500418" y="3816356"/>
                <a:ext cx="868850" cy="819572"/>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48">
                <a:extLst>
                  <a:ext uri="{FF2B5EF4-FFF2-40B4-BE49-F238E27FC236}">
                    <a16:creationId xmlns:a16="http://schemas.microsoft.com/office/drawing/2014/main" id="{B1B612F3-4FEC-41FA-A02F-DDBBF65EF79D}"/>
                  </a:ext>
                </a:extLst>
              </p:cNvPr>
              <p:cNvSpPr/>
              <p:nvPr/>
            </p:nvSpPr>
            <p:spPr>
              <a:xfrm>
                <a:off x="6810380" y="496059"/>
                <a:ext cx="868850" cy="819572"/>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a16="http://schemas.microsoft.com/office/drawing/2014/main" id="{4A4E1296-B486-4ED6-9743-0C0B0D4F0B0D}"/>
                  </a:ext>
                </a:extLst>
              </p:cNvPr>
              <p:cNvSpPr/>
              <p:nvPr/>
            </p:nvSpPr>
            <p:spPr>
              <a:xfrm>
                <a:off x="7176162" y="753744"/>
                <a:ext cx="2922064" cy="3601437"/>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66" name="Hình chữ nhật 65">
              <a:extLst>
                <a:ext uri="{FF2B5EF4-FFF2-40B4-BE49-F238E27FC236}">
                  <a16:creationId xmlns:a16="http://schemas.microsoft.com/office/drawing/2014/main" id="{DEA22FE5-6078-4430-8997-327FE5F3E3E1}"/>
                </a:ext>
              </a:extLst>
            </p:cNvPr>
            <p:cNvSpPr/>
            <p:nvPr/>
          </p:nvSpPr>
          <p:spPr>
            <a:xfrm>
              <a:off x="7072561" y="1073213"/>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Vai trò và hoạt động của Quỹ đầu tư – những kết quả đạt được</a:t>
              </a:r>
              <a:endParaRPr lang="vi-VN" sz="280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13941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651950" y="-3762"/>
            <a:ext cx="5220332" cy="5207898"/>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872930" y="5275155"/>
            <a:ext cx="3368480" cy="327079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CD91036E-471D-4BC5-98B7-E52BD77E0303}"/>
              </a:ext>
            </a:extLst>
          </p:cNvPr>
          <p:cNvSpPr/>
          <p:nvPr/>
        </p:nvSpPr>
        <p:spPr>
          <a:xfrm>
            <a:off x="2190655" y="-1512953"/>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Arial" panose="020B0604020202020204" pitchFamily="34" charset="0"/>
                <a:cs typeface="Arial" panose="020B0604020202020204" pitchFamily="34" charset="0"/>
              </a:rPr>
              <a:t>Nội dung Thuyết trình</a:t>
            </a:r>
            <a:endParaRPr lang="vi-VN" sz="1400" b="1">
              <a:latin typeface="Arial" panose="020B0604020202020204" pitchFamily="34" charset="0"/>
              <a:cs typeface="Arial" panose="020B0604020202020204" pitchFamily="34" charset="0"/>
            </a:endParaRPr>
          </a:p>
        </p:txBody>
      </p:sp>
      <p:sp>
        <p:nvSpPr>
          <p:cNvPr id="31" name="Rectangle: Rounded Corners 8">
            <a:extLst>
              <a:ext uri="{FF2B5EF4-FFF2-40B4-BE49-F238E27FC236}">
                <a16:creationId xmlns:a16="http://schemas.microsoft.com/office/drawing/2014/main" id="{EDF9770D-CF8D-4D87-BC9D-0DB57EB387BA}"/>
              </a:ext>
            </a:extLst>
          </p:cNvPr>
          <p:cNvSpPr/>
          <p:nvPr/>
        </p:nvSpPr>
        <p:spPr>
          <a:xfrm>
            <a:off x="3584732" y="876339"/>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3956514" y="1108667"/>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TextBox 14">
            <a:extLst>
              <a:ext uri="{FF2B5EF4-FFF2-40B4-BE49-F238E27FC236}">
                <a16:creationId xmlns:a16="http://schemas.microsoft.com/office/drawing/2014/main" id="{D1F7E346-B23A-4B22-AE40-40C7D59FF348}"/>
              </a:ext>
            </a:extLst>
          </p:cNvPr>
          <p:cNvSpPr txBox="1"/>
          <p:nvPr/>
        </p:nvSpPr>
        <p:spPr>
          <a:xfrm>
            <a:off x="4949089" y="1215474"/>
            <a:ext cx="3404336" cy="523220"/>
          </a:xfrm>
          <a:prstGeom prst="rect">
            <a:avLst/>
          </a:prstGeom>
          <a:noFill/>
        </p:spPr>
        <p:txBody>
          <a:bodyPr wrap="square" rtlCol="0">
            <a:spAutoFit/>
          </a:bodyPr>
          <a:lstStyle/>
          <a:p>
            <a:r>
              <a:rPr lang="en-MY" sz="2800" b="1">
                <a:solidFill>
                  <a:schemeClr val="bg1"/>
                </a:solidFill>
                <a:latin typeface="Times New Roman" panose="02020603050405020304" pitchFamily="18" charset="0"/>
                <a:cs typeface="Times New Roman" panose="02020603050405020304" pitchFamily="18" charset="0"/>
              </a:rPr>
              <a:t>1. Quỹ đầu tư là gì?</a:t>
            </a:r>
            <a:endParaRPr lang="en-MY" sz="2800" b="1" dirty="0">
              <a:solidFill>
                <a:schemeClr val="bg1"/>
              </a:solidFill>
              <a:latin typeface="Times New Roman" panose="02020603050405020304" pitchFamily="18" charset="0"/>
              <a:cs typeface="Times New Roman" panose="02020603050405020304" pitchFamily="18" charset="0"/>
            </a:endParaRPr>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389697" y="2438088"/>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7017915" y="2670416"/>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7" name="TextBox 14">
            <a:extLst>
              <a:ext uri="{FF2B5EF4-FFF2-40B4-BE49-F238E27FC236}">
                <a16:creationId xmlns:a16="http://schemas.microsoft.com/office/drawing/2014/main" id="{0B19A598-42BC-444F-960C-A86E696EF24D}"/>
              </a:ext>
            </a:extLst>
          </p:cNvPr>
          <p:cNvSpPr txBox="1"/>
          <p:nvPr/>
        </p:nvSpPr>
        <p:spPr>
          <a:xfrm>
            <a:off x="-6025340" y="2777223"/>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2</a:t>
            </a:r>
            <a:endParaRPr lang="en-MY" dirty="0">
              <a:solidFill>
                <a:schemeClr val="bg1"/>
              </a:solidFill>
              <a:latin typeface="Arial" panose="020B0604020202020204" pitchFamily="34" charset="0"/>
              <a:cs typeface="Arial" panose="020B0604020202020204" pitchFamily="34" charset="0"/>
            </a:endParaRPr>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7389697" y="3942243"/>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7017915" y="41745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14">
            <a:extLst>
              <a:ext uri="{FF2B5EF4-FFF2-40B4-BE49-F238E27FC236}">
                <a16:creationId xmlns:a16="http://schemas.microsoft.com/office/drawing/2014/main" id="{3E89CC4D-C641-4AA3-931C-F9FE558900B8}"/>
              </a:ext>
            </a:extLst>
          </p:cNvPr>
          <p:cNvSpPr txBox="1"/>
          <p:nvPr/>
        </p:nvSpPr>
        <p:spPr>
          <a:xfrm>
            <a:off x="-6025340" y="4281378"/>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3</a:t>
            </a:r>
            <a:endParaRPr lang="en-MY" dirty="0">
              <a:solidFill>
                <a:schemeClr val="bg1"/>
              </a:solidFill>
              <a:latin typeface="Arial" panose="020B0604020202020204" pitchFamily="34" charset="0"/>
              <a:cs typeface="Arial" panose="020B0604020202020204" pitchFamily="34" charset="0"/>
            </a:endParaRPr>
          </a:p>
        </p:txBody>
      </p:sp>
      <p:sp>
        <p:nvSpPr>
          <p:cNvPr id="43" name="Rectangle: Rounded Corners 8">
            <a:extLst>
              <a:ext uri="{FF2B5EF4-FFF2-40B4-BE49-F238E27FC236}">
                <a16:creationId xmlns:a16="http://schemas.microsoft.com/office/drawing/2014/main" id="{B3CD89A3-171F-4F07-9241-66AD28D92C17}"/>
              </a:ext>
            </a:extLst>
          </p:cNvPr>
          <p:cNvSpPr/>
          <p:nvPr/>
        </p:nvSpPr>
        <p:spPr>
          <a:xfrm>
            <a:off x="-7389697" y="5421857"/>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4" name="Rectangle: Rounded Corners 12">
            <a:extLst>
              <a:ext uri="{FF2B5EF4-FFF2-40B4-BE49-F238E27FC236}">
                <a16:creationId xmlns:a16="http://schemas.microsoft.com/office/drawing/2014/main" id="{E1D33F09-72F6-4274-ADD8-720C31EB2327}"/>
              </a:ext>
            </a:extLst>
          </p:cNvPr>
          <p:cNvSpPr/>
          <p:nvPr/>
        </p:nvSpPr>
        <p:spPr>
          <a:xfrm>
            <a:off x="-7017915" y="5654185"/>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TextBox 14">
            <a:extLst>
              <a:ext uri="{FF2B5EF4-FFF2-40B4-BE49-F238E27FC236}">
                <a16:creationId xmlns:a16="http://schemas.microsoft.com/office/drawing/2014/main" id="{E98A8D30-EB80-4AA9-9881-57CC9C8E4A8B}"/>
              </a:ext>
            </a:extLst>
          </p:cNvPr>
          <p:cNvSpPr txBox="1"/>
          <p:nvPr/>
        </p:nvSpPr>
        <p:spPr>
          <a:xfrm>
            <a:off x="-6025340" y="5760992"/>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4</a:t>
            </a:r>
            <a:endParaRPr lang="en-MY" dirty="0">
              <a:solidFill>
                <a:schemeClr val="bg1"/>
              </a:solidFill>
              <a:latin typeface="Arial" panose="020B0604020202020204" pitchFamily="34" charset="0"/>
              <a:cs typeface="Arial" panose="020B0604020202020204" pitchFamily="34" charset="0"/>
            </a:endParaRPr>
          </a:p>
        </p:txBody>
      </p:sp>
      <p:grpSp>
        <p:nvGrpSpPr>
          <p:cNvPr id="67" name="Nhóm 66">
            <a:extLst>
              <a:ext uri="{FF2B5EF4-FFF2-40B4-BE49-F238E27FC236}">
                <a16:creationId xmlns:a16="http://schemas.microsoft.com/office/drawing/2014/main" id="{885D4EF4-F117-4E1F-9438-8B2CA31171AD}"/>
              </a:ext>
            </a:extLst>
          </p:cNvPr>
          <p:cNvGrpSpPr/>
          <p:nvPr/>
        </p:nvGrpSpPr>
        <p:grpSpPr>
          <a:xfrm>
            <a:off x="13955101" y="372751"/>
            <a:ext cx="5005296" cy="6112498"/>
            <a:chOff x="6347546" y="468166"/>
            <a:chExt cx="5005296" cy="6112498"/>
          </a:xfrm>
        </p:grpSpPr>
        <p:grpSp>
          <p:nvGrpSpPr>
            <p:cNvPr id="50" name="Nhóm 49">
              <a:extLst>
                <a:ext uri="{FF2B5EF4-FFF2-40B4-BE49-F238E27FC236}">
                  <a16:creationId xmlns:a16="http://schemas.microsoft.com/office/drawing/2014/main" id="{B5A0BE43-523F-4EE7-82EA-334CF88CC56E}"/>
                </a:ext>
              </a:extLst>
            </p:cNvPr>
            <p:cNvGrpSpPr/>
            <p:nvPr/>
          </p:nvGrpSpPr>
          <p:grpSpPr>
            <a:xfrm>
              <a:off x="6347546" y="468166"/>
              <a:ext cx="5005296" cy="6112498"/>
              <a:chOff x="6810380" y="496059"/>
              <a:chExt cx="3558888" cy="4139869"/>
            </a:xfrm>
          </p:grpSpPr>
          <p:sp>
            <p:nvSpPr>
              <p:cNvPr id="48" name="Hình chữ nhật 47">
                <a:extLst>
                  <a:ext uri="{FF2B5EF4-FFF2-40B4-BE49-F238E27FC236}">
                    <a16:creationId xmlns:a16="http://schemas.microsoft.com/office/drawing/2014/main" id="{0FB1CE17-0693-4C8D-A715-AE9DC2E41161}"/>
                  </a:ext>
                </a:extLst>
              </p:cNvPr>
              <p:cNvSpPr/>
              <p:nvPr/>
            </p:nvSpPr>
            <p:spPr>
              <a:xfrm>
                <a:off x="9500418" y="3816356"/>
                <a:ext cx="868850" cy="819572"/>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48">
                <a:extLst>
                  <a:ext uri="{FF2B5EF4-FFF2-40B4-BE49-F238E27FC236}">
                    <a16:creationId xmlns:a16="http://schemas.microsoft.com/office/drawing/2014/main" id="{B1B612F3-4FEC-41FA-A02F-DDBBF65EF79D}"/>
                  </a:ext>
                </a:extLst>
              </p:cNvPr>
              <p:cNvSpPr/>
              <p:nvPr/>
            </p:nvSpPr>
            <p:spPr>
              <a:xfrm>
                <a:off x="6810380" y="496059"/>
                <a:ext cx="868850" cy="819572"/>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a16="http://schemas.microsoft.com/office/drawing/2014/main" id="{4A4E1296-B486-4ED6-9743-0C0B0D4F0B0D}"/>
                  </a:ext>
                </a:extLst>
              </p:cNvPr>
              <p:cNvSpPr/>
              <p:nvPr/>
            </p:nvSpPr>
            <p:spPr>
              <a:xfrm>
                <a:off x="7176162" y="753744"/>
                <a:ext cx="2922064" cy="3601437"/>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66" name="Hình chữ nhật 65">
              <a:extLst>
                <a:ext uri="{FF2B5EF4-FFF2-40B4-BE49-F238E27FC236}">
                  <a16:creationId xmlns:a16="http://schemas.microsoft.com/office/drawing/2014/main" id="{DEA22FE5-6078-4430-8997-327FE5F3E3E1}"/>
                </a:ext>
              </a:extLst>
            </p:cNvPr>
            <p:cNvSpPr/>
            <p:nvPr/>
          </p:nvSpPr>
          <p:spPr>
            <a:xfrm>
              <a:off x="7072561" y="1073213"/>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85" name="Hình chữ nhật: Góc Tròn 84">
            <a:extLst>
              <a:ext uri="{FF2B5EF4-FFF2-40B4-BE49-F238E27FC236}">
                <a16:creationId xmlns:a16="http://schemas.microsoft.com/office/drawing/2014/main" id="{21E9980D-6098-46F6-AF4E-A664AF8E21C3}"/>
              </a:ext>
            </a:extLst>
          </p:cNvPr>
          <p:cNvSpPr/>
          <p:nvPr/>
        </p:nvSpPr>
        <p:spPr>
          <a:xfrm>
            <a:off x="2180483" y="2670416"/>
            <a:ext cx="8090268" cy="2407665"/>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à một cá nhân hoặc tổ chức cụ thể. </a:t>
            </a:r>
          </a:p>
          <a:p>
            <a:pPr marL="285750" indent="-285750">
              <a:lnSpc>
                <a:spcPct val="150000"/>
              </a:lnSpc>
              <a:buFontTx/>
              <a:buChar char="-"/>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Đầu tư nguồn lực tài chính, hỗ trợ những startup có tiềm năng phát triển. </a:t>
            </a:r>
          </a:p>
          <a:p>
            <a:pPr marL="285750" indent="-285750">
              <a:lnSpc>
                <a:spcPct val="150000"/>
              </a:lnSpc>
              <a:buFontTx/>
              <a:buChar char="-"/>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Thường được sở hữu bởi những chuyên gia, những nhà đầu tư giàu kinh nghiệm.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6" name="Hộp Văn bản 85">
            <a:extLst>
              <a:ext uri="{FF2B5EF4-FFF2-40B4-BE49-F238E27FC236}">
                <a16:creationId xmlns:a16="http://schemas.microsoft.com/office/drawing/2014/main" id="{D73A17EC-29ED-4559-B172-3E4019A89C48}"/>
              </a:ext>
            </a:extLst>
          </p:cNvPr>
          <p:cNvSpPr txBox="1"/>
          <p:nvPr/>
        </p:nvSpPr>
        <p:spPr>
          <a:xfrm>
            <a:off x="4004946" y="-1288043"/>
            <a:ext cx="7896208" cy="1107996"/>
          </a:xfrm>
          <a:prstGeom prst="rect">
            <a:avLst/>
          </a:prstGeom>
          <a:noFill/>
        </p:spPr>
        <p:txBody>
          <a:bodyPr wrap="square" rtlCol="0">
            <a:spAutoFit/>
          </a:bodyPr>
          <a:lstStyle/>
          <a:p>
            <a:r>
              <a:rPr lang="en-US" sz="6600" b="1">
                <a:solidFill>
                  <a:schemeClr val="bg1"/>
                </a:solidFill>
                <a:latin typeface="Arial" panose="020B0604020202020204" pitchFamily="34" charset="0"/>
                <a:cs typeface="Arial" panose="020B0604020202020204" pitchFamily="34" charset="0"/>
              </a:rPr>
              <a:t>Chủ đề Nội Dung 1</a:t>
            </a:r>
            <a:endParaRPr lang="vi-VN" sz="6600" b="1">
              <a:solidFill>
                <a:schemeClr val="bg1"/>
              </a:solidFill>
              <a:latin typeface="Arial" panose="020B0604020202020204" pitchFamily="34" charset="0"/>
              <a:cs typeface="Arial" panose="020B0604020202020204" pitchFamily="34" charset="0"/>
            </a:endParaRPr>
          </a:p>
        </p:txBody>
      </p:sp>
      <p:pic>
        <p:nvPicPr>
          <p:cNvPr id="26" name="Hình ảnh 25" descr="Ảnh có chứa văn bản&#10;&#10;Mô tả được tạo tự động">
            <a:extLst>
              <a:ext uri="{FF2B5EF4-FFF2-40B4-BE49-F238E27FC236}">
                <a16:creationId xmlns:a16="http://schemas.microsoft.com/office/drawing/2014/main" id="{4CDFB849-5CF6-45CB-A5AD-CF2866FEF30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20611974">
            <a:off x="748801" y="7480631"/>
            <a:ext cx="701912" cy="701912"/>
          </a:xfrm>
          <a:prstGeom prst="rect">
            <a:avLst/>
          </a:prstGeom>
        </p:spPr>
      </p:pic>
      <p:pic>
        <p:nvPicPr>
          <p:cNvPr id="27" name="Hình ảnh 26">
            <a:extLst>
              <a:ext uri="{FF2B5EF4-FFF2-40B4-BE49-F238E27FC236}">
                <a16:creationId xmlns:a16="http://schemas.microsoft.com/office/drawing/2014/main" id="{19D0BC26-E33D-43BC-B3B6-063C5398F34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508128" y="10982924"/>
            <a:ext cx="776443" cy="776443"/>
          </a:xfrm>
          <a:prstGeom prst="rect">
            <a:avLst/>
          </a:prstGeom>
        </p:spPr>
      </p:pic>
      <p:pic>
        <p:nvPicPr>
          <p:cNvPr id="30" name="Hình ảnh 29">
            <a:extLst>
              <a:ext uri="{FF2B5EF4-FFF2-40B4-BE49-F238E27FC236}">
                <a16:creationId xmlns:a16="http://schemas.microsoft.com/office/drawing/2014/main" id="{F2CDD876-9E36-47EA-B36C-977A5352BE7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681854">
            <a:off x="422558" y="12481611"/>
            <a:ext cx="766327" cy="766327"/>
          </a:xfrm>
          <a:prstGeom prst="rect">
            <a:avLst/>
          </a:prstGeom>
        </p:spPr>
      </p:pic>
      <p:pic>
        <p:nvPicPr>
          <p:cNvPr id="34" name="Hình ảnh 33">
            <a:extLst>
              <a:ext uri="{FF2B5EF4-FFF2-40B4-BE49-F238E27FC236}">
                <a16:creationId xmlns:a16="http://schemas.microsoft.com/office/drawing/2014/main" id="{55110088-1D46-47FE-A8AC-5B2B180CC17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714658">
            <a:off x="1627757" y="14739735"/>
            <a:ext cx="685133" cy="685133"/>
          </a:xfrm>
          <a:prstGeom prst="rect">
            <a:avLst/>
          </a:prstGeom>
        </p:spPr>
      </p:pic>
      <p:pic>
        <p:nvPicPr>
          <p:cNvPr id="38" name="Hình ảnh 37" descr="Ảnh có chứa iPod&#10;&#10;Mô tả được tạo tự động">
            <a:extLst>
              <a:ext uri="{FF2B5EF4-FFF2-40B4-BE49-F238E27FC236}">
                <a16:creationId xmlns:a16="http://schemas.microsoft.com/office/drawing/2014/main" id="{4C4B2DB4-E7E9-4E26-BAD7-AC797F31D39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370830" y="9344882"/>
            <a:ext cx="588389" cy="588389"/>
          </a:xfrm>
          <a:prstGeom prst="rect">
            <a:avLst/>
          </a:prstGeom>
        </p:spPr>
      </p:pic>
      <p:pic>
        <p:nvPicPr>
          <p:cNvPr id="42" name="Hình ảnh 41">
            <a:extLst>
              <a:ext uri="{FF2B5EF4-FFF2-40B4-BE49-F238E27FC236}">
                <a16:creationId xmlns:a16="http://schemas.microsoft.com/office/drawing/2014/main" id="{1389DE11-4B94-4587-9D39-8DC2DAB167F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20186954">
            <a:off x="445091" y="16432056"/>
            <a:ext cx="752364" cy="752364"/>
          </a:xfrm>
          <a:prstGeom prst="rect">
            <a:avLst/>
          </a:prstGeom>
        </p:spPr>
      </p:pic>
      <p:pic>
        <p:nvPicPr>
          <p:cNvPr id="46" name="Hình ảnh 45">
            <a:extLst>
              <a:ext uri="{FF2B5EF4-FFF2-40B4-BE49-F238E27FC236}">
                <a16:creationId xmlns:a16="http://schemas.microsoft.com/office/drawing/2014/main" id="{23EA4615-539A-48EE-9A46-0C74ED9E081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479021" y="17050083"/>
            <a:ext cx="805550" cy="805550"/>
          </a:xfrm>
          <a:prstGeom prst="rect">
            <a:avLst/>
          </a:prstGeom>
        </p:spPr>
      </p:pic>
    </p:spTree>
    <p:extLst>
      <p:ext uri="{BB962C8B-B14F-4D97-AF65-F5344CB8AC3E}">
        <p14:creationId xmlns:p14="http://schemas.microsoft.com/office/powerpoint/2010/main" val="236094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a16="http://schemas.microsoft.com/office/drawing/2014/main" id="{EDF9770D-CF8D-4D87-BC9D-0DB57EB387BA}"/>
              </a:ext>
            </a:extLst>
          </p:cNvPr>
          <p:cNvSpPr/>
          <p:nvPr/>
        </p:nvSpPr>
        <p:spPr>
          <a:xfrm>
            <a:off x="-7359493" y="876339"/>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6987711" y="1108667"/>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TextBox 14">
            <a:extLst>
              <a:ext uri="{FF2B5EF4-FFF2-40B4-BE49-F238E27FC236}">
                <a16:creationId xmlns:a16="http://schemas.microsoft.com/office/drawing/2014/main" id="{D1F7E346-B23A-4B22-AE40-40C7D59FF348}"/>
              </a:ext>
            </a:extLst>
          </p:cNvPr>
          <p:cNvSpPr txBox="1"/>
          <p:nvPr/>
        </p:nvSpPr>
        <p:spPr>
          <a:xfrm>
            <a:off x="-5995136" y="1215474"/>
            <a:ext cx="2889226" cy="333498"/>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1</a:t>
            </a:r>
            <a:endParaRPr lang="en-MY" dirty="0">
              <a:solidFill>
                <a:schemeClr val="bg1"/>
              </a:solidFill>
              <a:latin typeface="Arial" panose="020B0604020202020204" pitchFamily="34" charset="0"/>
              <a:cs typeface="Arial" panose="020B0604020202020204" pitchFamily="34" charset="0"/>
            </a:endParaRPr>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7389697" y="3942243"/>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7017915" y="41745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14">
            <a:extLst>
              <a:ext uri="{FF2B5EF4-FFF2-40B4-BE49-F238E27FC236}">
                <a16:creationId xmlns:a16="http://schemas.microsoft.com/office/drawing/2014/main" id="{3E89CC4D-C641-4AA3-931C-F9FE558900B8}"/>
              </a:ext>
            </a:extLst>
          </p:cNvPr>
          <p:cNvSpPr txBox="1"/>
          <p:nvPr/>
        </p:nvSpPr>
        <p:spPr>
          <a:xfrm>
            <a:off x="-6025340" y="4281378"/>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3</a:t>
            </a:r>
            <a:endParaRPr lang="en-MY" dirty="0">
              <a:solidFill>
                <a:schemeClr val="bg1"/>
              </a:solidFill>
              <a:latin typeface="Arial" panose="020B0604020202020204" pitchFamily="34" charset="0"/>
              <a:cs typeface="Arial" panose="020B0604020202020204" pitchFamily="34" charset="0"/>
            </a:endParaRPr>
          </a:p>
        </p:txBody>
      </p:sp>
      <p:sp>
        <p:nvSpPr>
          <p:cNvPr id="43" name="Rectangle: Rounded Corners 8">
            <a:extLst>
              <a:ext uri="{FF2B5EF4-FFF2-40B4-BE49-F238E27FC236}">
                <a16:creationId xmlns:a16="http://schemas.microsoft.com/office/drawing/2014/main" id="{B3CD89A3-171F-4F07-9241-66AD28D92C17}"/>
              </a:ext>
            </a:extLst>
          </p:cNvPr>
          <p:cNvSpPr/>
          <p:nvPr/>
        </p:nvSpPr>
        <p:spPr>
          <a:xfrm>
            <a:off x="-7389697" y="5421857"/>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4" name="Rectangle: Rounded Corners 12">
            <a:extLst>
              <a:ext uri="{FF2B5EF4-FFF2-40B4-BE49-F238E27FC236}">
                <a16:creationId xmlns:a16="http://schemas.microsoft.com/office/drawing/2014/main" id="{E1D33F09-72F6-4274-ADD8-720C31EB2327}"/>
              </a:ext>
            </a:extLst>
          </p:cNvPr>
          <p:cNvSpPr/>
          <p:nvPr/>
        </p:nvSpPr>
        <p:spPr>
          <a:xfrm>
            <a:off x="-7017915" y="5654185"/>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TextBox 14">
            <a:extLst>
              <a:ext uri="{FF2B5EF4-FFF2-40B4-BE49-F238E27FC236}">
                <a16:creationId xmlns:a16="http://schemas.microsoft.com/office/drawing/2014/main" id="{E98A8D30-EB80-4AA9-9881-57CC9C8E4A8B}"/>
              </a:ext>
            </a:extLst>
          </p:cNvPr>
          <p:cNvSpPr txBox="1"/>
          <p:nvPr/>
        </p:nvSpPr>
        <p:spPr>
          <a:xfrm>
            <a:off x="-6025340" y="5760992"/>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4</a:t>
            </a:r>
            <a:endParaRPr lang="en-MY" dirty="0">
              <a:solidFill>
                <a:schemeClr val="bg1"/>
              </a:solidFill>
              <a:latin typeface="Arial" panose="020B0604020202020204" pitchFamily="34" charset="0"/>
              <a:cs typeface="Arial" panose="020B0604020202020204" pitchFamily="34" charset="0"/>
            </a:endParaRPr>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254733" y="1990431"/>
            <a:ext cx="4907817" cy="205207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365632" y="2611414"/>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14">
            <a:extLst>
              <a:ext uri="{FF2B5EF4-FFF2-40B4-BE49-F238E27FC236}">
                <a16:creationId xmlns:a16="http://schemas.microsoft.com/office/drawing/2014/main" id="{780EBDEE-8429-4794-8665-9510FA325AF7}"/>
              </a:ext>
            </a:extLst>
          </p:cNvPr>
          <p:cNvSpPr txBox="1"/>
          <p:nvPr/>
        </p:nvSpPr>
        <p:spPr>
          <a:xfrm>
            <a:off x="1349498" y="2539412"/>
            <a:ext cx="3671877" cy="954107"/>
          </a:xfrm>
          <a:prstGeom prst="rect">
            <a:avLst/>
          </a:prstGeom>
          <a:noFill/>
        </p:spPr>
        <p:txBody>
          <a:bodyPr wrap="square" rtlCol="0">
            <a:spAutoFit/>
          </a:bodyPr>
          <a:lstStyle/>
          <a:p>
            <a:r>
              <a:rPr lang="en-MY" sz="2800" b="1">
                <a:solidFill>
                  <a:schemeClr val="bg1"/>
                </a:solidFill>
                <a:latin typeface="Times New Roman" panose="02020603050405020304" pitchFamily="18" charset="0"/>
                <a:cs typeface="Times New Roman" panose="02020603050405020304" pitchFamily="18" charset="0"/>
              </a:rPr>
              <a:t>2. Vai trò của quỹ đầu tư</a:t>
            </a:r>
            <a:endParaRPr lang="en-MY" sz="2800" b="1" dirty="0">
              <a:solidFill>
                <a:schemeClr val="bg1"/>
              </a:solidFill>
              <a:latin typeface="Times New Roman" panose="02020603050405020304" pitchFamily="18" charset="0"/>
              <a:cs typeface="Times New Roman" panose="02020603050405020304" pitchFamily="18" charset="0"/>
            </a:endParaRPr>
          </a:p>
        </p:txBody>
      </p:sp>
      <p:grpSp>
        <p:nvGrpSpPr>
          <p:cNvPr id="4" name="Nhóm 3">
            <a:extLst>
              <a:ext uri="{FF2B5EF4-FFF2-40B4-BE49-F238E27FC236}">
                <a16:creationId xmlns:a16="http://schemas.microsoft.com/office/drawing/2014/main" id="{03705EFD-87B8-479C-AF42-79DD6BE330B9}"/>
              </a:ext>
            </a:extLst>
          </p:cNvPr>
          <p:cNvGrpSpPr/>
          <p:nvPr/>
        </p:nvGrpSpPr>
        <p:grpSpPr>
          <a:xfrm>
            <a:off x="6067973" y="822310"/>
            <a:ext cx="5533292" cy="2192922"/>
            <a:chOff x="6114326" y="310095"/>
            <a:chExt cx="5533292" cy="2192922"/>
          </a:xfrm>
        </p:grpSpPr>
        <p:sp>
          <p:nvSpPr>
            <p:cNvPr id="2" name="Hình chữ nhật: Góc Tròn 1">
              <a:extLst>
                <a:ext uri="{FF2B5EF4-FFF2-40B4-BE49-F238E27FC236}">
                  <a16:creationId xmlns:a16="http://schemas.microsoft.com/office/drawing/2014/main" id="{C9D1D626-FFB7-4554-B235-1D21976BCDFB}"/>
                </a:ext>
              </a:extLst>
            </p:cNvPr>
            <p:cNvSpPr/>
            <p:nvPr/>
          </p:nvSpPr>
          <p:spPr>
            <a:xfrm>
              <a:off x="6114326" y="310095"/>
              <a:ext cx="5533292" cy="2192922"/>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2">
              <a:extLst>
                <a:ext uri="{FF2B5EF4-FFF2-40B4-BE49-F238E27FC236}">
                  <a16:creationId xmlns:a16="http://schemas.microsoft.com/office/drawing/2014/main" id="{12E60FB0-D227-4786-8DD9-646EF5F38497}"/>
                </a:ext>
              </a:extLst>
            </p:cNvPr>
            <p:cNvSpPr txBox="1"/>
            <p:nvPr/>
          </p:nvSpPr>
          <p:spPr>
            <a:xfrm>
              <a:off x="6335886" y="310095"/>
              <a:ext cx="5062671" cy="2120068"/>
            </a:xfrm>
            <a:prstGeom prst="rect">
              <a:avLst/>
            </a:prstGeom>
            <a:noFill/>
          </p:spPr>
          <p:txBody>
            <a:bodyPr wrap="square" rtlCol="0">
              <a:spAutoFit/>
            </a:bodyPr>
            <a:lstStyle/>
            <a:p>
              <a:pPr algn="just">
                <a:lnSpc>
                  <a:spcPct val="150000"/>
                </a:lnSpc>
              </a:pPr>
              <a:r>
                <a:rPr lang="en-US">
                  <a:latin typeface="Times New Roman" panose="02020603050405020304" pitchFamily="18" charset="0"/>
                  <a:cs typeface="Times New Roman" panose="02020603050405020304" pitchFamily="18" charset="0"/>
                </a:rPr>
                <a:t>Quỹ đầu tư là cần thiết bởi:</a:t>
              </a:r>
            </a:p>
            <a:p>
              <a:pPr marL="285750" indent="-285750" algn="just">
                <a:lnSpc>
                  <a:spcPct val="150000"/>
                </a:lnSpc>
                <a:buFontTx/>
                <a:buChar char="-"/>
              </a:pPr>
              <a:r>
                <a:rPr lang="en-US">
                  <a:latin typeface="Times New Roman" panose="02020603050405020304" pitchFamily="18" charset="0"/>
                  <a:cs typeface="Times New Roman" panose="02020603050405020304" pitchFamily="18" charset="0"/>
                </a:rPr>
                <a:t>Các startup mới thành lập thường không đủ vốn để hoạt động</a:t>
              </a:r>
            </a:p>
            <a:p>
              <a:pPr algn="just">
                <a:lnSpc>
                  <a:spcPct val="150000"/>
                </a:lnSpc>
              </a:pPr>
              <a:r>
                <a:rPr lang="en-US">
                  <a:latin typeface="Times New Roman" panose="02020603050405020304" pitchFamily="18" charset="0"/>
                  <a:cs typeface="Times New Roman" panose="02020603050405020304" pitchFamily="18" charset="0"/>
                </a:rPr>
                <a:t>=&gt; Cần có các quỹ đầu tư hỗ trợ nguồn tài chính cho doanh nghiệp.</a:t>
              </a:r>
            </a:p>
          </p:txBody>
        </p:sp>
      </p:grpSp>
      <p:grpSp>
        <p:nvGrpSpPr>
          <p:cNvPr id="5" name="Nhóm 4">
            <a:extLst>
              <a:ext uri="{FF2B5EF4-FFF2-40B4-BE49-F238E27FC236}">
                <a16:creationId xmlns:a16="http://schemas.microsoft.com/office/drawing/2014/main" id="{163785FB-B2A6-4706-9324-D483E59679D1}"/>
              </a:ext>
            </a:extLst>
          </p:cNvPr>
          <p:cNvGrpSpPr/>
          <p:nvPr/>
        </p:nvGrpSpPr>
        <p:grpSpPr>
          <a:xfrm>
            <a:off x="6067973" y="3679143"/>
            <a:ext cx="5533292" cy="2192922"/>
            <a:chOff x="6114326" y="2726295"/>
            <a:chExt cx="5533292" cy="2192922"/>
          </a:xfrm>
        </p:grpSpPr>
        <p:sp>
          <p:nvSpPr>
            <p:cNvPr id="19" name="Hình chữ nhật: Góc Tròn 18">
              <a:extLst>
                <a:ext uri="{FF2B5EF4-FFF2-40B4-BE49-F238E27FC236}">
                  <a16:creationId xmlns:a16="http://schemas.microsoft.com/office/drawing/2014/main" id="{600162AF-0BC7-46E2-8928-4EBBE93E4961}"/>
                </a:ext>
              </a:extLst>
            </p:cNvPr>
            <p:cNvSpPr/>
            <p:nvPr/>
          </p:nvSpPr>
          <p:spPr>
            <a:xfrm>
              <a:off x="6114326" y="2726295"/>
              <a:ext cx="5533292" cy="2192922"/>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a16="http://schemas.microsoft.com/office/drawing/2014/main" id="{1B97CE5D-B8C6-433F-9007-D0C5E86FF3BF}"/>
                </a:ext>
              </a:extLst>
            </p:cNvPr>
            <p:cNvSpPr txBox="1"/>
            <p:nvPr/>
          </p:nvSpPr>
          <p:spPr>
            <a:xfrm>
              <a:off x="6335886" y="2845577"/>
              <a:ext cx="4337538" cy="1704569"/>
            </a:xfrm>
            <a:prstGeom prst="rect">
              <a:avLst/>
            </a:prstGeom>
            <a:noFill/>
          </p:spPr>
          <p:txBody>
            <a:bodyPr wrap="square" rtlCol="0">
              <a:spAutoFit/>
            </a:bodyPr>
            <a:lstStyle/>
            <a:p>
              <a:pPr>
                <a:lnSpc>
                  <a:spcPct val="150000"/>
                </a:lnSpc>
              </a:pPr>
              <a:r>
                <a:rPr lang="en-US">
                  <a:latin typeface="Times New Roman" panose="02020603050405020304" pitchFamily="18" charset="0"/>
                  <a:cs typeface="Times New Roman" panose="02020603050405020304" pitchFamily="18" charset="0"/>
                </a:rPr>
                <a:t>Quỹ đầu tư hỗ trợ nguồn lực cho các startup có tiềm năng phát triển</a:t>
              </a:r>
            </a:p>
            <a:p>
              <a:pPr>
                <a:lnSpc>
                  <a:spcPct val="150000"/>
                </a:lnSpc>
              </a:pPr>
              <a:r>
                <a:rPr lang="en-US">
                  <a:latin typeface="Times New Roman" panose="02020603050405020304" pitchFamily="18" charset="0"/>
                  <a:cs typeface="Times New Roman" panose="02020603050405020304" pitchFamily="18" charset="0"/>
                </a:rPr>
                <a:t>=&gt; Đem lại lợi ích tối đa cho nền kinh tế và sự phát triển của doanh nghiệp</a:t>
              </a:r>
              <a:endParaRPr lang="vi-VN">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84429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a16="http://schemas.microsoft.com/office/drawing/2014/main" id="{EDF9770D-CF8D-4D87-BC9D-0DB57EB387BA}"/>
              </a:ext>
            </a:extLst>
          </p:cNvPr>
          <p:cNvSpPr/>
          <p:nvPr/>
        </p:nvSpPr>
        <p:spPr>
          <a:xfrm>
            <a:off x="-7359493" y="876339"/>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6987711" y="1108667"/>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TextBox 14">
            <a:extLst>
              <a:ext uri="{FF2B5EF4-FFF2-40B4-BE49-F238E27FC236}">
                <a16:creationId xmlns:a16="http://schemas.microsoft.com/office/drawing/2014/main" id="{D1F7E346-B23A-4B22-AE40-40C7D59FF348}"/>
              </a:ext>
            </a:extLst>
          </p:cNvPr>
          <p:cNvSpPr txBox="1"/>
          <p:nvPr/>
        </p:nvSpPr>
        <p:spPr>
          <a:xfrm>
            <a:off x="-5995136" y="1215474"/>
            <a:ext cx="2889226" cy="333498"/>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1</a:t>
            </a:r>
            <a:endParaRPr lang="en-MY" dirty="0">
              <a:solidFill>
                <a:schemeClr val="bg1"/>
              </a:solidFill>
              <a:latin typeface="Arial" panose="020B0604020202020204" pitchFamily="34" charset="0"/>
              <a:cs typeface="Arial" panose="020B0604020202020204" pitchFamily="34" charset="0"/>
            </a:endParaRPr>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195453" y="600182"/>
            <a:ext cx="6035230" cy="1087938"/>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349927" y="73909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14">
            <a:extLst>
              <a:ext uri="{FF2B5EF4-FFF2-40B4-BE49-F238E27FC236}">
                <a16:creationId xmlns:a16="http://schemas.microsoft.com/office/drawing/2014/main" id="{3E89CC4D-C641-4AA3-931C-F9FE558900B8}"/>
              </a:ext>
            </a:extLst>
          </p:cNvPr>
          <p:cNvSpPr txBox="1"/>
          <p:nvPr/>
        </p:nvSpPr>
        <p:spPr>
          <a:xfrm>
            <a:off x="1363836" y="847057"/>
            <a:ext cx="4542882" cy="523220"/>
          </a:xfrm>
          <a:prstGeom prst="rect">
            <a:avLst/>
          </a:prstGeom>
          <a:noFill/>
        </p:spPr>
        <p:txBody>
          <a:bodyPr wrap="square" rtlCol="0">
            <a:spAutoFit/>
          </a:bodyPr>
          <a:lstStyle/>
          <a:p>
            <a:r>
              <a:rPr lang="en-MY" sz="2800" b="1">
                <a:solidFill>
                  <a:schemeClr val="bg1"/>
                </a:solidFill>
                <a:latin typeface="Times New Roman" panose="02020603050405020304" pitchFamily="18" charset="0"/>
                <a:cs typeface="Times New Roman" panose="02020603050405020304" pitchFamily="18" charset="0"/>
              </a:rPr>
              <a:t>3. Hoạt động của quỹ đầu tư</a:t>
            </a:r>
            <a:endParaRPr lang="en-MY" sz="2800" b="1" dirty="0">
              <a:solidFill>
                <a:schemeClr val="bg1"/>
              </a:solidFill>
              <a:latin typeface="Times New Roman" panose="02020603050405020304" pitchFamily="18" charset="0"/>
              <a:cs typeface="Times New Roman" panose="02020603050405020304" pitchFamily="18" charset="0"/>
            </a:endParaRPr>
          </a:p>
        </p:txBody>
      </p:sp>
      <p:sp>
        <p:nvSpPr>
          <p:cNvPr id="43" name="Rectangle: Rounded Corners 8">
            <a:extLst>
              <a:ext uri="{FF2B5EF4-FFF2-40B4-BE49-F238E27FC236}">
                <a16:creationId xmlns:a16="http://schemas.microsoft.com/office/drawing/2014/main" id="{B3CD89A3-171F-4F07-9241-66AD28D92C17}"/>
              </a:ext>
            </a:extLst>
          </p:cNvPr>
          <p:cNvSpPr/>
          <p:nvPr/>
        </p:nvSpPr>
        <p:spPr>
          <a:xfrm>
            <a:off x="-7389697" y="5421857"/>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4" name="Rectangle: Rounded Corners 12">
            <a:extLst>
              <a:ext uri="{FF2B5EF4-FFF2-40B4-BE49-F238E27FC236}">
                <a16:creationId xmlns:a16="http://schemas.microsoft.com/office/drawing/2014/main" id="{E1D33F09-72F6-4274-ADD8-720C31EB2327}"/>
              </a:ext>
            </a:extLst>
          </p:cNvPr>
          <p:cNvSpPr/>
          <p:nvPr/>
        </p:nvSpPr>
        <p:spPr>
          <a:xfrm>
            <a:off x="-7017915" y="5654185"/>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TextBox 14">
            <a:extLst>
              <a:ext uri="{FF2B5EF4-FFF2-40B4-BE49-F238E27FC236}">
                <a16:creationId xmlns:a16="http://schemas.microsoft.com/office/drawing/2014/main" id="{E98A8D30-EB80-4AA9-9881-57CC9C8E4A8B}"/>
              </a:ext>
            </a:extLst>
          </p:cNvPr>
          <p:cNvSpPr txBox="1"/>
          <p:nvPr/>
        </p:nvSpPr>
        <p:spPr>
          <a:xfrm>
            <a:off x="-6025340" y="5760992"/>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4</a:t>
            </a:r>
            <a:endParaRPr lang="en-MY" dirty="0">
              <a:solidFill>
                <a:schemeClr val="bg1"/>
              </a:solidFill>
              <a:latin typeface="Arial" panose="020B0604020202020204" pitchFamily="34" charset="0"/>
              <a:cs typeface="Arial" panose="020B0604020202020204" pitchFamily="34" charset="0"/>
            </a:endParaRPr>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31392" y="2553396"/>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7259610" y="2785724"/>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14">
            <a:extLst>
              <a:ext uri="{FF2B5EF4-FFF2-40B4-BE49-F238E27FC236}">
                <a16:creationId xmlns:a16="http://schemas.microsoft.com/office/drawing/2014/main" id="{780EBDEE-8429-4794-8665-9510FA325AF7}"/>
              </a:ext>
            </a:extLst>
          </p:cNvPr>
          <p:cNvSpPr txBox="1"/>
          <p:nvPr/>
        </p:nvSpPr>
        <p:spPr>
          <a:xfrm>
            <a:off x="-6267035" y="2930319"/>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2</a:t>
            </a:r>
            <a:endParaRPr lang="en-MY" dirty="0">
              <a:solidFill>
                <a:schemeClr val="bg1"/>
              </a:solidFill>
              <a:latin typeface="Arial" panose="020B0604020202020204" pitchFamily="34" charset="0"/>
              <a:cs typeface="Arial" panose="020B0604020202020204" pitchFamily="34" charset="0"/>
            </a:endParaRPr>
          </a:p>
        </p:txBody>
      </p:sp>
      <p:grpSp>
        <p:nvGrpSpPr>
          <p:cNvPr id="9" name="Nhóm 8">
            <a:extLst>
              <a:ext uri="{FF2B5EF4-FFF2-40B4-BE49-F238E27FC236}">
                <a16:creationId xmlns:a16="http://schemas.microsoft.com/office/drawing/2014/main" id="{AF243385-80DE-4457-888F-3C51C221C054}"/>
              </a:ext>
            </a:extLst>
          </p:cNvPr>
          <p:cNvGrpSpPr/>
          <p:nvPr/>
        </p:nvGrpSpPr>
        <p:grpSpPr>
          <a:xfrm>
            <a:off x="279845" y="2282002"/>
            <a:ext cx="5866448" cy="3935613"/>
            <a:chOff x="6566533" y="199767"/>
            <a:chExt cx="2538972" cy="2993321"/>
          </a:xfrm>
        </p:grpSpPr>
        <p:sp>
          <p:nvSpPr>
            <p:cNvPr id="3" name="Hình chữ nhật: Góc Tròn 2">
              <a:extLst>
                <a:ext uri="{FF2B5EF4-FFF2-40B4-BE49-F238E27FC236}">
                  <a16:creationId xmlns:a16="http://schemas.microsoft.com/office/drawing/2014/main" id="{EF63381F-2801-4632-A426-A02D321DB384}"/>
                </a:ext>
              </a:extLst>
            </p:cNvPr>
            <p:cNvSpPr/>
            <p:nvPr/>
          </p:nvSpPr>
          <p:spPr>
            <a:xfrm>
              <a:off x="6566533" y="199767"/>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6720134" y="413933"/>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Tx/>
                <a:buChar char="-"/>
              </a:pPr>
              <a:r>
                <a:rPr lang="en-US">
                  <a:solidFill>
                    <a:schemeClr val="tx1"/>
                  </a:solidFill>
                  <a:latin typeface="Times New Roman" panose="02020603050405020304" pitchFamily="18" charset="0"/>
                  <a:cs typeface="Times New Roman" panose="02020603050405020304" pitchFamily="18" charset="0"/>
                </a:rPr>
                <a:t>Tìm kiếm các startup tiềm năng: xác định các startup có tiềm năng phát triển và đáp ứng được nhu cầu thị trường</a:t>
              </a:r>
            </a:p>
            <a:p>
              <a:pPr marL="285750" indent="-285750" algn="just">
                <a:lnSpc>
                  <a:spcPct val="150000"/>
                </a:lnSpc>
                <a:buFontTx/>
                <a:buChar char="-"/>
              </a:pPr>
              <a:r>
                <a:rPr lang="en-US">
                  <a:solidFill>
                    <a:schemeClr val="tx1"/>
                  </a:solidFill>
                  <a:latin typeface="Times New Roman" panose="02020603050405020304" pitchFamily="18" charset="0"/>
                  <a:cs typeface="Times New Roman" panose="02020603050405020304" pitchFamily="18" charset="0"/>
                </a:rPr>
                <a:t>Cung cấp vốn đầu tư: hỗ trợ nguồn lực tài chính cho các startup được xác định</a:t>
              </a:r>
            </a:p>
            <a:p>
              <a:pPr marL="285750" indent="-285750" algn="just">
                <a:lnSpc>
                  <a:spcPct val="150000"/>
                </a:lnSpc>
                <a:buFontTx/>
                <a:buChar char="-"/>
              </a:pPr>
              <a:r>
                <a:rPr lang="en-US">
                  <a:solidFill>
                    <a:schemeClr val="tx1"/>
                  </a:solidFill>
                  <a:latin typeface="Times New Roman" panose="02020603050405020304" pitchFamily="18" charset="0"/>
                  <a:cs typeface="Times New Roman" panose="02020603050405020304" pitchFamily="18" charset="0"/>
                </a:rPr>
                <a:t>Hỗ trợ khởi nghiệp: tư vấn chiến lược kinh doanh, định hướng sản phẩm và nhu cầu thị trường</a:t>
              </a:r>
            </a:p>
          </p:txBody>
        </p:sp>
      </p:grpSp>
      <p:grpSp>
        <p:nvGrpSpPr>
          <p:cNvPr id="10" name="Nhóm 9">
            <a:extLst>
              <a:ext uri="{FF2B5EF4-FFF2-40B4-BE49-F238E27FC236}">
                <a16:creationId xmlns:a16="http://schemas.microsoft.com/office/drawing/2014/main" id="{B16BA782-82A1-4F77-802C-3764FB88BCD0}"/>
              </a:ext>
            </a:extLst>
          </p:cNvPr>
          <p:cNvGrpSpPr/>
          <p:nvPr/>
        </p:nvGrpSpPr>
        <p:grpSpPr>
          <a:xfrm>
            <a:off x="6983454" y="650228"/>
            <a:ext cx="4928701" cy="4107746"/>
            <a:chOff x="9319258" y="3382473"/>
            <a:chExt cx="2538972" cy="2993321"/>
          </a:xfrm>
        </p:grpSpPr>
        <p:sp>
          <p:nvSpPr>
            <p:cNvPr id="19" name="Hình chữ nhật: Góc Tròn 18">
              <a:extLst>
                <a:ext uri="{FF2B5EF4-FFF2-40B4-BE49-F238E27FC236}">
                  <a16:creationId xmlns:a16="http://schemas.microsoft.com/office/drawing/2014/main" id="{A5DFF1AC-A90F-4C35-9A08-FD4044A39F1F}"/>
                </a:ext>
              </a:extLst>
            </p:cNvPr>
            <p:cNvSpPr/>
            <p:nvPr/>
          </p:nvSpPr>
          <p:spPr>
            <a:xfrm>
              <a:off x="9319258" y="3382473"/>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9472859" y="3621289"/>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Tx/>
                <a:buChar char="-"/>
              </a:pPr>
              <a:r>
                <a:rPr lang="en-US">
                  <a:solidFill>
                    <a:schemeClr val="tx1"/>
                  </a:solidFill>
                  <a:latin typeface="Times New Roman" panose="02020603050405020304" pitchFamily="18" charset="0"/>
                  <a:cs typeface="Times New Roman" panose="02020603050405020304" pitchFamily="18" charset="0"/>
                </a:rPr>
                <a:t>thiết lập liên kết: liên kết với các tổ chức khác trong hệ sinh thái khởi nghiệp, tạo cơ hội kết nối cho startup và đối tác.</a:t>
              </a:r>
            </a:p>
            <a:p>
              <a:pPr marL="285750" indent="-285750" algn="just">
                <a:lnSpc>
                  <a:spcPct val="150000"/>
                </a:lnSpc>
                <a:buFontTx/>
                <a:buChar char="-"/>
              </a:pPr>
              <a:r>
                <a:rPr lang="en-US">
                  <a:solidFill>
                    <a:schemeClr val="tx1"/>
                  </a:solidFill>
                  <a:latin typeface="Times New Roman" panose="02020603050405020304" pitchFamily="18" charset="0"/>
                  <a:cs typeface="Times New Roman" panose="02020603050405020304" pitchFamily="18" charset="0"/>
                </a:rPr>
                <a:t>Giám sát và đánh giá hiệu quả đầu tư: đảm bảo cho việc đầu tư được hiệu quả và mang lại lợi ích tối đa cho startup </a:t>
              </a:r>
              <a:endParaRPr lang="vi-VN">
                <a:solidFill>
                  <a:schemeClr val="tx1"/>
                </a:solidFill>
                <a:latin typeface="Times New Roman" panose="02020603050405020304" pitchFamily="18" charset="0"/>
                <a:cs typeface="Times New Roman" panose="02020603050405020304" pitchFamily="18" charset="0"/>
              </a:endParaRPr>
            </a:p>
          </p:txBody>
        </p:sp>
      </p:grpSp>
      <p:sp>
        <p:nvSpPr>
          <p:cNvPr id="5" name="Hình chữ nhật 4">
            <a:extLst>
              <a:ext uri="{FF2B5EF4-FFF2-40B4-BE49-F238E27FC236}">
                <a16:creationId xmlns:a16="http://schemas.microsoft.com/office/drawing/2014/main" id="{DF1738B4-838F-4788-A1B8-E5665203D8B1}"/>
              </a:ext>
            </a:extLst>
          </p:cNvPr>
          <p:cNvSpPr/>
          <p:nvPr/>
        </p:nvSpPr>
        <p:spPr>
          <a:xfrm>
            <a:off x="6475349" y="1460853"/>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ình Bầu dục 5">
            <a:extLst>
              <a:ext uri="{FF2B5EF4-FFF2-40B4-BE49-F238E27FC236}">
                <a16:creationId xmlns:a16="http://schemas.microsoft.com/office/drawing/2014/main" id="{1B7C9619-6355-4080-B4C5-753D1F37E4E2}"/>
              </a:ext>
            </a:extLst>
          </p:cNvPr>
          <p:cNvSpPr/>
          <p:nvPr/>
        </p:nvSpPr>
        <p:spPr>
          <a:xfrm>
            <a:off x="7955637" y="632559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ình Bầu dục 24">
            <a:extLst>
              <a:ext uri="{FF2B5EF4-FFF2-40B4-BE49-F238E27FC236}">
                <a16:creationId xmlns:a16="http://schemas.microsoft.com/office/drawing/2014/main" id="{962B50F8-32D6-47FB-863B-A802626DDBDC}"/>
              </a:ext>
            </a:extLst>
          </p:cNvPr>
          <p:cNvSpPr/>
          <p:nvPr/>
        </p:nvSpPr>
        <p:spPr>
          <a:xfrm>
            <a:off x="9319013" y="5109793"/>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B6AF3F2F-B753-41D9-A75F-92DBC00216FC}"/>
              </a:ext>
            </a:extLst>
          </p:cNvPr>
          <p:cNvSpPr/>
          <p:nvPr/>
        </p:nvSpPr>
        <p:spPr>
          <a:xfrm>
            <a:off x="6475349" y="5498877"/>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71522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1" name="Nhóm 10">
            <a:extLst>
              <a:ext uri="{FF2B5EF4-FFF2-40B4-BE49-F238E27FC236}">
                <a16:creationId xmlns:a16="http://schemas.microsoft.com/office/drawing/2014/main" id="{74AA755C-A3C2-476D-A4C6-E154F0CD08AA}"/>
              </a:ext>
            </a:extLst>
          </p:cNvPr>
          <p:cNvGrpSpPr/>
          <p:nvPr/>
        </p:nvGrpSpPr>
        <p:grpSpPr>
          <a:xfrm>
            <a:off x="-7359493" y="876339"/>
            <a:ext cx="5032068" cy="1261893"/>
            <a:chOff x="-7359493" y="876339"/>
            <a:chExt cx="5032068" cy="1261893"/>
          </a:xfrm>
        </p:grpSpPr>
        <p:sp>
          <p:nvSpPr>
            <p:cNvPr id="31" name="Rectangle: Rounded Corners 8">
              <a:extLst>
                <a:ext uri="{FF2B5EF4-FFF2-40B4-BE49-F238E27FC236}">
                  <a16:creationId xmlns:a16="http://schemas.microsoft.com/office/drawing/2014/main" id="{EDF9770D-CF8D-4D87-BC9D-0DB57EB387BA}"/>
                </a:ext>
              </a:extLst>
            </p:cNvPr>
            <p:cNvSpPr/>
            <p:nvPr/>
          </p:nvSpPr>
          <p:spPr>
            <a:xfrm>
              <a:off x="-7359493" y="876339"/>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6987711" y="1108667"/>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TextBox 14">
              <a:extLst>
                <a:ext uri="{FF2B5EF4-FFF2-40B4-BE49-F238E27FC236}">
                  <a16:creationId xmlns:a16="http://schemas.microsoft.com/office/drawing/2014/main" id="{D1F7E346-B23A-4B22-AE40-40C7D59FF348}"/>
                </a:ext>
              </a:extLst>
            </p:cNvPr>
            <p:cNvSpPr txBox="1"/>
            <p:nvPr/>
          </p:nvSpPr>
          <p:spPr>
            <a:xfrm>
              <a:off x="-5995136" y="1215474"/>
              <a:ext cx="2889226" cy="333498"/>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1</a:t>
              </a:r>
              <a:endParaRPr lang="en-MY" dirty="0">
                <a:solidFill>
                  <a:schemeClr val="bg1"/>
                </a:solidFill>
                <a:latin typeface="Arial" panose="020B0604020202020204" pitchFamily="34" charset="0"/>
                <a:cs typeface="Arial" panose="020B0604020202020204" pitchFamily="34" charset="0"/>
              </a:endParaRPr>
            </a:p>
          </p:txBody>
        </p:sp>
      </p:grpSp>
      <p:grpSp>
        <p:nvGrpSpPr>
          <p:cNvPr id="13" name="Nhóm 12">
            <a:extLst>
              <a:ext uri="{FF2B5EF4-FFF2-40B4-BE49-F238E27FC236}">
                <a16:creationId xmlns:a16="http://schemas.microsoft.com/office/drawing/2014/main" id="{341BD287-9375-4C03-B9C4-0DEE7316EEDC}"/>
              </a:ext>
            </a:extLst>
          </p:cNvPr>
          <p:cNvGrpSpPr/>
          <p:nvPr/>
        </p:nvGrpSpPr>
        <p:grpSpPr>
          <a:xfrm>
            <a:off x="-15518122" y="3942243"/>
            <a:ext cx="5032068" cy="1261893"/>
            <a:chOff x="-7700002" y="3942243"/>
            <a:chExt cx="5032068" cy="1261893"/>
          </a:xfrm>
        </p:grpSpPr>
        <p:sp>
          <p:nvSpPr>
            <p:cNvPr id="39" name="Rectangle: Rounded Corners 8">
              <a:extLst>
                <a:ext uri="{FF2B5EF4-FFF2-40B4-BE49-F238E27FC236}">
                  <a16:creationId xmlns:a16="http://schemas.microsoft.com/office/drawing/2014/main" id="{6F8A1B6C-6D74-4010-A2B2-9E5791B5181D}"/>
                </a:ext>
              </a:extLst>
            </p:cNvPr>
            <p:cNvSpPr/>
            <p:nvPr/>
          </p:nvSpPr>
          <p:spPr>
            <a:xfrm>
              <a:off x="-7700002" y="3942243"/>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7328220" y="41745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14">
              <a:extLst>
                <a:ext uri="{FF2B5EF4-FFF2-40B4-BE49-F238E27FC236}">
                  <a16:creationId xmlns:a16="http://schemas.microsoft.com/office/drawing/2014/main" id="{3E89CC4D-C641-4AA3-931C-F9FE558900B8}"/>
                </a:ext>
              </a:extLst>
            </p:cNvPr>
            <p:cNvSpPr txBox="1"/>
            <p:nvPr/>
          </p:nvSpPr>
          <p:spPr>
            <a:xfrm>
              <a:off x="-6335645" y="4281378"/>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3</a:t>
              </a:r>
              <a:endParaRPr lang="en-MY" dirty="0">
                <a:solidFill>
                  <a:schemeClr val="bg1"/>
                </a:solidFill>
                <a:latin typeface="Arial" panose="020B0604020202020204" pitchFamily="34" charset="0"/>
                <a:cs typeface="Arial" panose="020B0604020202020204" pitchFamily="34" charset="0"/>
              </a:endParaRPr>
            </a:p>
          </p:txBody>
        </p:sp>
      </p:grpSp>
      <p:sp>
        <p:nvSpPr>
          <p:cNvPr id="43" name="Rectangle: Rounded Corners 8">
            <a:extLst>
              <a:ext uri="{FF2B5EF4-FFF2-40B4-BE49-F238E27FC236}">
                <a16:creationId xmlns:a16="http://schemas.microsoft.com/office/drawing/2014/main" id="{B3CD89A3-171F-4F07-9241-66AD28D92C17}"/>
              </a:ext>
            </a:extLst>
          </p:cNvPr>
          <p:cNvSpPr/>
          <p:nvPr/>
        </p:nvSpPr>
        <p:spPr>
          <a:xfrm>
            <a:off x="3000475" y="600094"/>
            <a:ext cx="5256002" cy="948878"/>
          </a:xfrm>
          <a:prstGeom prst="roundRect">
            <a:avLst>
              <a:gd name="adj" fmla="val 1303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5" name="TextBox 14">
            <a:extLst>
              <a:ext uri="{FF2B5EF4-FFF2-40B4-BE49-F238E27FC236}">
                <a16:creationId xmlns:a16="http://schemas.microsoft.com/office/drawing/2014/main" id="{E98A8D30-EB80-4AA9-9881-57CC9C8E4A8B}"/>
              </a:ext>
            </a:extLst>
          </p:cNvPr>
          <p:cNvSpPr txBox="1"/>
          <p:nvPr/>
        </p:nvSpPr>
        <p:spPr>
          <a:xfrm>
            <a:off x="4113102" y="805833"/>
            <a:ext cx="4143375" cy="523220"/>
          </a:xfrm>
          <a:prstGeom prst="rect">
            <a:avLst/>
          </a:prstGeom>
          <a:noFill/>
        </p:spPr>
        <p:txBody>
          <a:bodyPr wrap="square" rtlCol="0">
            <a:spAutoFit/>
          </a:bodyPr>
          <a:lstStyle/>
          <a:p>
            <a:r>
              <a:rPr lang="en-MY" sz="2800" b="1">
                <a:solidFill>
                  <a:schemeClr val="bg1"/>
                </a:solidFill>
                <a:latin typeface="Times New Roman" panose="02020603050405020304" pitchFamily="18" charset="0"/>
                <a:cs typeface="Times New Roman" panose="02020603050405020304" pitchFamily="18" charset="0"/>
              </a:rPr>
              <a:t>4. Thành tựu đạt được</a:t>
            </a:r>
            <a:endParaRPr lang="en-MY" sz="2800" b="1" dirty="0">
              <a:solidFill>
                <a:schemeClr val="bg1"/>
              </a:solidFill>
              <a:latin typeface="Times New Roman" panose="02020603050405020304" pitchFamily="18" charset="0"/>
              <a:cs typeface="Times New Roman" panose="02020603050405020304" pitchFamily="18" charset="0"/>
            </a:endParaRPr>
          </a:p>
        </p:txBody>
      </p:sp>
      <p:grpSp>
        <p:nvGrpSpPr>
          <p:cNvPr id="12" name="Nhóm 11">
            <a:extLst>
              <a:ext uri="{FF2B5EF4-FFF2-40B4-BE49-F238E27FC236}">
                <a16:creationId xmlns:a16="http://schemas.microsoft.com/office/drawing/2014/main" id="{00F94EDF-8EC3-46F7-A444-7C86DE3E44BE}"/>
              </a:ext>
            </a:extLst>
          </p:cNvPr>
          <p:cNvGrpSpPr/>
          <p:nvPr/>
        </p:nvGrpSpPr>
        <p:grpSpPr>
          <a:xfrm>
            <a:off x="-11426152" y="2553396"/>
            <a:ext cx="5032068" cy="1261893"/>
            <a:chOff x="-7631392" y="2553396"/>
            <a:chExt cx="5032068" cy="1261893"/>
          </a:xfrm>
        </p:grpSpPr>
        <p:sp>
          <p:nvSpPr>
            <p:cNvPr id="35" name="Rectangle: Rounded Corners 8">
              <a:extLst>
                <a:ext uri="{FF2B5EF4-FFF2-40B4-BE49-F238E27FC236}">
                  <a16:creationId xmlns:a16="http://schemas.microsoft.com/office/drawing/2014/main" id="{2747D4B1-00AC-4C96-B4C7-C4972DA3FDA0}"/>
                </a:ext>
              </a:extLst>
            </p:cNvPr>
            <p:cNvSpPr/>
            <p:nvPr/>
          </p:nvSpPr>
          <p:spPr>
            <a:xfrm>
              <a:off x="-7631392" y="2553396"/>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7259610" y="2785724"/>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14">
              <a:extLst>
                <a:ext uri="{FF2B5EF4-FFF2-40B4-BE49-F238E27FC236}">
                  <a16:creationId xmlns:a16="http://schemas.microsoft.com/office/drawing/2014/main" id="{780EBDEE-8429-4794-8665-9510FA325AF7}"/>
                </a:ext>
              </a:extLst>
            </p:cNvPr>
            <p:cNvSpPr txBox="1"/>
            <p:nvPr/>
          </p:nvSpPr>
          <p:spPr>
            <a:xfrm>
              <a:off x="-6267035" y="2930319"/>
              <a:ext cx="2889226" cy="369332"/>
            </a:xfrm>
            <a:prstGeom prst="rect">
              <a:avLst/>
            </a:prstGeom>
            <a:noFill/>
          </p:spPr>
          <p:txBody>
            <a:bodyPr wrap="square" rtlCol="0">
              <a:spAutoFit/>
            </a:bodyPr>
            <a:lstStyle/>
            <a:p>
              <a:r>
                <a:rPr lang="en-MY">
                  <a:solidFill>
                    <a:schemeClr val="bg1"/>
                  </a:solidFill>
                  <a:latin typeface="Arial" panose="020B0604020202020204" pitchFamily="34" charset="0"/>
                  <a:cs typeface="Arial" panose="020B0604020202020204" pitchFamily="34" charset="0"/>
                </a:rPr>
                <a:t>Nội dung 2</a:t>
              </a:r>
              <a:endParaRPr lang="en-MY" dirty="0">
                <a:solidFill>
                  <a:schemeClr val="bg1"/>
                </a:solidFill>
                <a:latin typeface="Arial" panose="020B0604020202020204" pitchFamily="34" charset="0"/>
                <a:cs typeface="Arial" panose="020B0604020202020204" pitchFamily="34" charset="0"/>
              </a:endParaRPr>
            </a:p>
          </p:txBody>
        </p:sp>
      </p:grpSp>
      <p:grpSp>
        <p:nvGrpSpPr>
          <p:cNvPr id="6" name="Nhóm 5">
            <a:extLst>
              <a:ext uri="{FF2B5EF4-FFF2-40B4-BE49-F238E27FC236}">
                <a16:creationId xmlns:a16="http://schemas.microsoft.com/office/drawing/2014/main" id="{72F3B08E-B91B-45D2-8B18-64F79836260F}"/>
              </a:ext>
            </a:extLst>
          </p:cNvPr>
          <p:cNvGrpSpPr/>
          <p:nvPr/>
        </p:nvGrpSpPr>
        <p:grpSpPr>
          <a:xfrm>
            <a:off x="789463" y="1704330"/>
            <a:ext cx="8705810" cy="5035809"/>
            <a:chOff x="5848449" y="-401731"/>
            <a:chExt cx="5762230" cy="4684111"/>
          </a:xfrm>
          <a:solidFill>
            <a:schemeClr val="accent6">
              <a:lumMod val="20000"/>
              <a:lumOff val="80000"/>
            </a:schemeClr>
          </a:solidFill>
        </p:grpSpPr>
        <p:sp>
          <p:nvSpPr>
            <p:cNvPr id="3" name="Hình chữ nhật: Góc Tròn 2">
              <a:extLst>
                <a:ext uri="{FF2B5EF4-FFF2-40B4-BE49-F238E27FC236}">
                  <a16:creationId xmlns:a16="http://schemas.microsoft.com/office/drawing/2014/main" id="{2C63CD8F-48F3-4733-8643-7F8458D23A8E}"/>
                </a:ext>
              </a:extLst>
            </p:cNvPr>
            <p:cNvSpPr/>
            <p:nvPr/>
          </p:nvSpPr>
          <p:spPr>
            <a:xfrm>
              <a:off x="5848449" y="-401731"/>
              <a:ext cx="5762230" cy="4684111"/>
            </a:xfrm>
            <a:prstGeom prst="roundRect">
              <a:avLst>
                <a:gd name="adj" fmla="val 10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ộp Văn bản 41">
              <a:extLst>
                <a:ext uri="{FF2B5EF4-FFF2-40B4-BE49-F238E27FC236}">
                  <a16:creationId xmlns:a16="http://schemas.microsoft.com/office/drawing/2014/main" id="{B0F82308-ED2F-49F1-8309-605B9150237B}"/>
                </a:ext>
              </a:extLst>
            </p:cNvPr>
            <p:cNvSpPr txBox="1"/>
            <p:nvPr/>
          </p:nvSpPr>
          <p:spPr>
            <a:xfrm>
              <a:off x="6134246" y="1306712"/>
              <a:ext cx="5288063" cy="944730"/>
            </a:xfrm>
            <a:prstGeom prst="rect">
              <a:avLst/>
            </a:prstGeom>
            <a:grpFill/>
          </p:spPr>
          <p:txBody>
            <a:bodyPr wrap="square" rtlCol="0">
              <a:spAutoFit/>
            </a:bodyPr>
            <a:lstStyle/>
            <a:p>
              <a:endParaRPr lang="vi-VN" sz="6000" b="1">
                <a:solidFill>
                  <a:srgbClr val="7E3BFF"/>
                </a:solidFill>
                <a:latin typeface="Arial" panose="020B0604020202020204" pitchFamily="34" charset="0"/>
                <a:cs typeface="Arial" panose="020B0604020202020204" pitchFamily="34" charset="0"/>
              </a:endParaRPr>
            </a:p>
          </p:txBody>
        </p:sp>
      </p:grpSp>
      <p:grpSp>
        <p:nvGrpSpPr>
          <p:cNvPr id="10" name="Nhóm 9">
            <a:extLst>
              <a:ext uri="{FF2B5EF4-FFF2-40B4-BE49-F238E27FC236}">
                <a16:creationId xmlns:a16="http://schemas.microsoft.com/office/drawing/2014/main" id="{8645BC12-643D-469B-B64D-5C71B19008AC}"/>
              </a:ext>
            </a:extLst>
          </p:cNvPr>
          <p:cNvGrpSpPr/>
          <p:nvPr/>
        </p:nvGrpSpPr>
        <p:grpSpPr>
          <a:xfrm>
            <a:off x="1384177" y="7412495"/>
            <a:ext cx="6006565" cy="2213526"/>
            <a:chOff x="5282401" y="4484496"/>
            <a:chExt cx="6006565" cy="2213526"/>
          </a:xfrm>
        </p:grpSpPr>
        <p:sp>
          <p:nvSpPr>
            <p:cNvPr id="38" name="Hình chữ nhật: Góc Tròn 37">
              <a:extLst>
                <a:ext uri="{FF2B5EF4-FFF2-40B4-BE49-F238E27FC236}">
                  <a16:creationId xmlns:a16="http://schemas.microsoft.com/office/drawing/2014/main" id="{1555ABB5-BDA7-4803-941D-E70D50214611}"/>
                </a:ext>
              </a:extLst>
            </p:cNvPr>
            <p:cNvSpPr/>
            <p:nvPr/>
          </p:nvSpPr>
          <p:spPr>
            <a:xfrm>
              <a:off x="5282401" y="4484496"/>
              <a:ext cx="5935463" cy="2213526"/>
            </a:xfrm>
            <a:prstGeom prst="roundRect">
              <a:avLst>
                <a:gd name="adj" fmla="val 10057"/>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3">
              <a:extLst>
                <a:ext uri="{FF2B5EF4-FFF2-40B4-BE49-F238E27FC236}">
                  <a16:creationId xmlns:a16="http://schemas.microsoft.com/office/drawing/2014/main" id="{499BD5FD-653F-479C-B8F2-9DA9C906BB4E}"/>
                </a:ext>
              </a:extLst>
            </p:cNvPr>
            <p:cNvSpPr txBox="1"/>
            <p:nvPr/>
          </p:nvSpPr>
          <p:spPr>
            <a:xfrm>
              <a:off x="6000903" y="4873442"/>
              <a:ext cx="5288063" cy="1015663"/>
            </a:xfrm>
            <a:prstGeom prst="rect">
              <a:avLst/>
            </a:prstGeom>
            <a:noFill/>
          </p:spPr>
          <p:txBody>
            <a:bodyPr wrap="square" rtlCol="0">
              <a:spAutoFit/>
            </a:bodyPr>
            <a:lstStyle/>
            <a:p>
              <a:r>
                <a:rPr lang="en-US" sz="6000" b="1">
                  <a:solidFill>
                    <a:srgbClr val="7E3BFF"/>
                  </a:solidFill>
                  <a:latin typeface="Arial" panose="020B0604020202020204" pitchFamily="34" charset="0"/>
                  <a:cs typeface="Arial" panose="020B0604020202020204" pitchFamily="34" charset="0"/>
                </a:rPr>
                <a:t>Nội dung ý 4</a:t>
              </a:r>
              <a:endParaRPr lang="vi-VN" sz="6000" b="1">
                <a:solidFill>
                  <a:srgbClr val="7E3BFF"/>
                </a:solidFill>
                <a:latin typeface="Arial" panose="020B0604020202020204" pitchFamily="34" charset="0"/>
                <a:cs typeface="Arial" panose="020B0604020202020204" pitchFamily="34" charset="0"/>
              </a:endParaRPr>
            </a:p>
          </p:txBody>
        </p:sp>
      </p:grpSp>
      <p:grpSp>
        <p:nvGrpSpPr>
          <p:cNvPr id="48" name="Nhóm 47">
            <a:extLst>
              <a:ext uri="{FF2B5EF4-FFF2-40B4-BE49-F238E27FC236}">
                <a16:creationId xmlns:a16="http://schemas.microsoft.com/office/drawing/2014/main" id="{E38A83B5-DC8F-4B91-A463-63E66BDA5D40}"/>
              </a:ext>
            </a:extLst>
          </p:cNvPr>
          <p:cNvGrpSpPr/>
          <p:nvPr/>
        </p:nvGrpSpPr>
        <p:grpSpPr>
          <a:xfrm>
            <a:off x="6064726" y="8595773"/>
            <a:ext cx="5883433" cy="5976609"/>
            <a:chOff x="6064726" y="543150"/>
            <a:chExt cx="5883433" cy="5976609"/>
          </a:xfrm>
        </p:grpSpPr>
        <p:sp>
          <p:nvSpPr>
            <p:cNvPr id="49" name="Hình chữ nhật: Góc Tròn 48">
              <a:extLst>
                <a:ext uri="{FF2B5EF4-FFF2-40B4-BE49-F238E27FC236}">
                  <a16:creationId xmlns:a16="http://schemas.microsoft.com/office/drawing/2014/main" id="{9C05E00A-7C34-4DA8-9510-C85AF0730913}"/>
                </a:ext>
              </a:extLst>
            </p:cNvPr>
            <p:cNvSpPr/>
            <p:nvPr/>
          </p:nvSpPr>
          <p:spPr>
            <a:xfrm>
              <a:off x="6064726" y="543150"/>
              <a:ext cx="5883433" cy="5976609"/>
            </a:xfrm>
            <a:prstGeom prst="roundRect">
              <a:avLst>
                <a:gd name="adj" fmla="val 3027"/>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Hình chữ nhật: Góc Tròn 49">
              <a:extLst>
                <a:ext uri="{FF2B5EF4-FFF2-40B4-BE49-F238E27FC236}">
                  <a16:creationId xmlns:a16="http://schemas.microsoft.com/office/drawing/2014/main" id="{7CEBA50A-C712-46AB-BC14-992DC262F362}"/>
                </a:ext>
              </a:extLst>
            </p:cNvPr>
            <p:cNvSpPr/>
            <p:nvPr/>
          </p:nvSpPr>
          <p:spPr>
            <a:xfrm>
              <a:off x="6360609" y="780692"/>
              <a:ext cx="5286763" cy="5447388"/>
            </a:xfrm>
            <a:prstGeom prst="roundRect">
              <a:avLst>
                <a:gd name="adj" fmla="val 3608"/>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Hình Bầu dục 50">
              <a:extLst>
                <a:ext uri="{FF2B5EF4-FFF2-40B4-BE49-F238E27FC236}">
                  <a16:creationId xmlns:a16="http://schemas.microsoft.com/office/drawing/2014/main" id="{3D32C2FA-DE67-4AC5-B065-2C5D2104A6B0}"/>
                </a:ext>
              </a:extLst>
            </p:cNvPr>
            <p:cNvSpPr/>
            <p:nvPr/>
          </p:nvSpPr>
          <p:spPr>
            <a:xfrm>
              <a:off x="6491854" y="900780"/>
              <a:ext cx="295808" cy="2849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ộp Văn bản 51">
              <a:extLst>
                <a:ext uri="{FF2B5EF4-FFF2-40B4-BE49-F238E27FC236}">
                  <a16:creationId xmlns:a16="http://schemas.microsoft.com/office/drawing/2014/main" id="{8A3C3483-2537-4E16-924F-49EC52665F49}"/>
                </a:ext>
              </a:extLst>
            </p:cNvPr>
            <p:cNvSpPr txBox="1"/>
            <p:nvPr/>
          </p:nvSpPr>
          <p:spPr>
            <a:xfrm>
              <a:off x="9785529" y="790687"/>
              <a:ext cx="1913454"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Kết luận</a:t>
              </a:r>
              <a:endParaRPr lang="vi-VN" sz="3200" b="1">
                <a:latin typeface="Arial" panose="020B0604020202020204" pitchFamily="34" charset="0"/>
                <a:cs typeface="Arial" panose="020B0604020202020204" pitchFamily="34" charset="0"/>
              </a:endParaRPr>
            </a:p>
          </p:txBody>
        </p:sp>
      </p:grpSp>
      <p:sp>
        <p:nvSpPr>
          <p:cNvPr id="2" name="Rectangle: Rounded Corners 12">
            <a:extLst>
              <a:ext uri="{FF2B5EF4-FFF2-40B4-BE49-F238E27FC236}">
                <a16:creationId xmlns:a16="http://schemas.microsoft.com/office/drawing/2014/main" id="{B318AFA4-5138-821B-A601-71EE71B8780A}"/>
              </a:ext>
            </a:extLst>
          </p:cNvPr>
          <p:cNvSpPr/>
          <p:nvPr/>
        </p:nvSpPr>
        <p:spPr>
          <a:xfrm>
            <a:off x="3150347" y="669481"/>
            <a:ext cx="793003" cy="76879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7" name="Hình chữ nhật: Góc Tròn 2">
            <a:extLst>
              <a:ext uri="{FF2B5EF4-FFF2-40B4-BE49-F238E27FC236}">
                <a16:creationId xmlns:a16="http://schemas.microsoft.com/office/drawing/2014/main" id="{EF63381F-2801-4632-A426-A02D321DB384}"/>
              </a:ext>
            </a:extLst>
          </p:cNvPr>
          <p:cNvSpPr/>
          <p:nvPr/>
        </p:nvSpPr>
        <p:spPr>
          <a:xfrm>
            <a:off x="1098832" y="1876077"/>
            <a:ext cx="3803285" cy="1947050"/>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Hình chữ nhật: Góc Tròn 3">
            <a:extLst>
              <a:ext uri="{FF2B5EF4-FFF2-40B4-BE49-F238E27FC236}">
                <a16:creationId xmlns:a16="http://schemas.microsoft.com/office/drawing/2014/main" id="{47AB9499-1E2D-409F-A0D9-FDE279CD00E7}"/>
              </a:ext>
            </a:extLst>
          </p:cNvPr>
          <p:cNvSpPr/>
          <p:nvPr/>
        </p:nvSpPr>
        <p:spPr>
          <a:xfrm>
            <a:off x="1489685" y="2138232"/>
            <a:ext cx="3343107" cy="1657628"/>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Tx/>
              <a:buChar char="-"/>
            </a:pPr>
            <a:endParaRPr lang="en-US">
              <a:solidFill>
                <a:schemeClr val="tx1"/>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1674671" y="2294810"/>
            <a:ext cx="2973133" cy="1200329"/>
          </a:xfrm>
          <a:prstGeom prst="rect">
            <a:avLst/>
          </a:prstGeom>
        </p:spPr>
        <p:txBody>
          <a:bodyPr wrap="square">
            <a:spAutoFit/>
          </a:bodyPr>
          <a:lstStyle/>
          <a:p>
            <a:pPr algn="just"/>
            <a:r>
              <a:rPr lang="vi-VN">
                <a:solidFill>
                  <a:srgbClr val="000000"/>
                </a:solidFill>
                <a:latin typeface="Times New Roman" panose="02020603050405020304" pitchFamily="18" charset="0"/>
              </a:rPr>
              <a:t>Tạo ra nhiều cơ hội cho các nhà sáng lập để bắt đầu kinh doanh và phát triển sản phẩm hoặc dịch vụ của họ.</a:t>
            </a:r>
            <a:endParaRPr lang="en-US"/>
          </a:p>
        </p:txBody>
      </p:sp>
      <p:sp>
        <p:nvSpPr>
          <p:cNvPr id="56" name="Hình chữ nhật: Góc Tròn 2">
            <a:extLst>
              <a:ext uri="{FF2B5EF4-FFF2-40B4-BE49-F238E27FC236}">
                <a16:creationId xmlns:a16="http://schemas.microsoft.com/office/drawing/2014/main" id="{EF63381F-2801-4632-A426-A02D321DB384}"/>
              </a:ext>
            </a:extLst>
          </p:cNvPr>
          <p:cNvSpPr/>
          <p:nvPr/>
        </p:nvSpPr>
        <p:spPr>
          <a:xfrm>
            <a:off x="5284715" y="2849602"/>
            <a:ext cx="3803285" cy="2177108"/>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Hình chữ nhật: Góc Tròn 3">
            <a:extLst>
              <a:ext uri="{FF2B5EF4-FFF2-40B4-BE49-F238E27FC236}">
                <a16:creationId xmlns:a16="http://schemas.microsoft.com/office/drawing/2014/main" id="{47AB9499-1E2D-409F-A0D9-FDE279CD00E7}"/>
              </a:ext>
            </a:extLst>
          </p:cNvPr>
          <p:cNvSpPr/>
          <p:nvPr/>
        </p:nvSpPr>
        <p:spPr>
          <a:xfrm>
            <a:off x="5628645" y="3164006"/>
            <a:ext cx="3343107" cy="185348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Tx/>
              <a:buChar char="-"/>
            </a:pPr>
            <a:endParaRPr lang="en-US">
              <a:solidFill>
                <a:schemeClr val="tx1"/>
              </a:solidFill>
              <a:latin typeface="Times New Roman" panose="02020603050405020304" pitchFamily="18" charset="0"/>
              <a:cs typeface="Times New Roman" panose="02020603050405020304" pitchFamily="18" charset="0"/>
            </a:endParaRPr>
          </a:p>
        </p:txBody>
      </p:sp>
      <p:sp>
        <p:nvSpPr>
          <p:cNvPr id="58" name="Rectangle 57"/>
          <p:cNvSpPr/>
          <p:nvPr/>
        </p:nvSpPr>
        <p:spPr>
          <a:xfrm>
            <a:off x="5719261" y="3633381"/>
            <a:ext cx="3221223" cy="923330"/>
          </a:xfrm>
          <a:prstGeom prst="rect">
            <a:avLst/>
          </a:prstGeom>
        </p:spPr>
        <p:txBody>
          <a:bodyPr wrap="square">
            <a:spAutoFit/>
          </a:bodyPr>
          <a:lstStyle/>
          <a:p>
            <a:pPr algn="just"/>
            <a:r>
              <a:rPr lang="en-US">
                <a:solidFill>
                  <a:srgbClr val="000000"/>
                </a:solidFill>
                <a:latin typeface="Times New Roman" panose="02020603050405020304" pitchFamily="18" charset="0"/>
              </a:rPr>
              <a:t>Tạo ra</a:t>
            </a:r>
            <a:r>
              <a:rPr lang="vi-VN">
                <a:solidFill>
                  <a:srgbClr val="000000"/>
                </a:solidFill>
                <a:latin typeface="Times New Roman" panose="02020603050405020304" pitchFamily="18" charset="0"/>
              </a:rPr>
              <a:t> cơ hội việc làm mới cho người lao động. Từ đó đóng góp</a:t>
            </a:r>
            <a:r>
              <a:rPr lang="en-US">
                <a:solidFill>
                  <a:srgbClr val="000000"/>
                </a:solidFill>
                <a:latin typeface="Times New Roman" panose="02020603050405020304" pitchFamily="18" charset="0"/>
              </a:rPr>
              <a:t> nguồn nhân lực</a:t>
            </a:r>
            <a:r>
              <a:rPr lang="vi-VN">
                <a:solidFill>
                  <a:srgbClr val="000000"/>
                </a:solidFill>
                <a:latin typeface="Times New Roman" panose="02020603050405020304" pitchFamily="18" charset="0"/>
              </a:rPr>
              <a:t> cho nền kinh tế.</a:t>
            </a:r>
            <a:endParaRPr lang="en-US"/>
          </a:p>
        </p:txBody>
      </p:sp>
      <p:sp>
        <p:nvSpPr>
          <p:cNvPr id="5" name="Hình chữ nhật: Góc Tròn 2">
            <a:extLst>
              <a:ext uri="{FF2B5EF4-FFF2-40B4-BE49-F238E27FC236}">
                <a16:creationId xmlns:a16="http://schemas.microsoft.com/office/drawing/2014/main" id="{0D572BE0-1C2C-AE6E-A3E6-9E06F932CA8D}"/>
              </a:ext>
            </a:extLst>
          </p:cNvPr>
          <p:cNvSpPr/>
          <p:nvPr/>
        </p:nvSpPr>
        <p:spPr>
          <a:xfrm>
            <a:off x="1098832" y="4321990"/>
            <a:ext cx="3803285" cy="1947050"/>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Góc Tròn 3">
            <a:extLst>
              <a:ext uri="{FF2B5EF4-FFF2-40B4-BE49-F238E27FC236}">
                <a16:creationId xmlns:a16="http://schemas.microsoft.com/office/drawing/2014/main" id="{582D4503-173A-EAF2-E41B-7158AF395E9E}"/>
              </a:ext>
            </a:extLst>
          </p:cNvPr>
          <p:cNvSpPr/>
          <p:nvPr/>
        </p:nvSpPr>
        <p:spPr>
          <a:xfrm>
            <a:off x="1478793" y="4591942"/>
            <a:ext cx="3343107" cy="1657628"/>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Tx/>
              <a:buChar char="-"/>
            </a:pPr>
            <a:endParaRPr lang="en-US">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E2338055-E9B4-574A-BED4-5C4282CB84DF}"/>
              </a:ext>
            </a:extLst>
          </p:cNvPr>
          <p:cNvSpPr/>
          <p:nvPr/>
        </p:nvSpPr>
        <p:spPr>
          <a:xfrm>
            <a:off x="1674671" y="4911312"/>
            <a:ext cx="2973133" cy="923330"/>
          </a:xfrm>
          <a:prstGeom prst="rect">
            <a:avLst/>
          </a:prstGeom>
        </p:spPr>
        <p:txBody>
          <a:bodyPr wrap="square">
            <a:spAutoFit/>
          </a:bodyPr>
          <a:lstStyle/>
          <a:p>
            <a:pPr algn="just"/>
            <a:r>
              <a:rPr lang="en-US">
                <a:solidFill>
                  <a:srgbClr val="000000"/>
                </a:solidFill>
                <a:latin typeface="Times New Roman" panose="02020603050405020304" pitchFamily="18" charset="0"/>
              </a:rPr>
              <a:t>Nhiều startup được thành lập và phát triển thành những doanh nghiệp lớn.</a:t>
            </a:r>
            <a:endParaRPr lang="en-US"/>
          </a:p>
        </p:txBody>
      </p:sp>
    </p:spTree>
    <p:extLst>
      <p:ext uri="{BB962C8B-B14F-4D97-AF65-F5344CB8AC3E}">
        <p14:creationId xmlns:p14="http://schemas.microsoft.com/office/powerpoint/2010/main" val="1962695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5B9B679D-B955-4794-A3FE-939FE9A4D5D0}"/>
              </a:ext>
            </a:extLst>
          </p:cNvPr>
          <p:cNvGrpSpPr/>
          <p:nvPr/>
        </p:nvGrpSpPr>
        <p:grpSpPr>
          <a:xfrm>
            <a:off x="575901" y="1036327"/>
            <a:ext cx="5032068" cy="1261893"/>
            <a:chOff x="-7359493" y="876339"/>
            <a:chExt cx="5032068" cy="1261893"/>
          </a:xfrm>
        </p:grpSpPr>
        <p:sp>
          <p:nvSpPr>
            <p:cNvPr id="31" name="Rectangle: Rounded Corners 8">
              <a:extLst>
                <a:ext uri="{FF2B5EF4-FFF2-40B4-BE49-F238E27FC236}">
                  <a16:creationId xmlns:a16="http://schemas.microsoft.com/office/drawing/2014/main" id="{EDF9770D-CF8D-4D87-BC9D-0DB57EB387BA}"/>
                </a:ext>
              </a:extLst>
            </p:cNvPr>
            <p:cNvSpPr/>
            <p:nvPr/>
          </p:nvSpPr>
          <p:spPr>
            <a:xfrm>
              <a:off x="-7359493" y="876339"/>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6987711" y="1108667"/>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TextBox 14">
              <a:extLst>
                <a:ext uri="{FF2B5EF4-FFF2-40B4-BE49-F238E27FC236}">
                  <a16:creationId xmlns:a16="http://schemas.microsoft.com/office/drawing/2014/main" id="{D1F7E346-B23A-4B22-AE40-40C7D59FF348}"/>
                </a:ext>
              </a:extLst>
            </p:cNvPr>
            <p:cNvSpPr txBox="1"/>
            <p:nvPr/>
          </p:nvSpPr>
          <p:spPr>
            <a:xfrm>
              <a:off x="-5995136" y="1252601"/>
              <a:ext cx="3327067" cy="461665"/>
            </a:xfrm>
            <a:prstGeom prst="rect">
              <a:avLst/>
            </a:prstGeom>
            <a:noFill/>
          </p:spPr>
          <p:txBody>
            <a:bodyPr wrap="square" rtlCol="0">
              <a:spAutoFit/>
            </a:bodyPr>
            <a:lstStyle/>
            <a:p>
              <a:r>
                <a:rPr lang="en-MY" sz="2400" b="1">
                  <a:solidFill>
                    <a:schemeClr val="bg1"/>
                  </a:solidFill>
                  <a:latin typeface="Times New Roman" panose="02020603050405020304" pitchFamily="18" charset="0"/>
                  <a:cs typeface="Times New Roman" panose="02020603050405020304" pitchFamily="18" charset="0"/>
                </a:rPr>
                <a:t>1. Quỹ Đầu Tư là gì ?</a:t>
              </a:r>
              <a:endParaRPr lang="en-MY" sz="2400" b="1" dirty="0">
                <a:solidFill>
                  <a:schemeClr val="bg1"/>
                </a:solidFill>
                <a:latin typeface="Times New Roman" panose="02020603050405020304" pitchFamily="18" charset="0"/>
                <a:cs typeface="Times New Roman" panose="02020603050405020304" pitchFamily="18" charset="0"/>
              </a:endParaRPr>
            </a:p>
          </p:txBody>
        </p:sp>
      </p:grpSp>
      <p:grpSp>
        <p:nvGrpSpPr>
          <p:cNvPr id="2" name="Nhóm 1">
            <a:extLst>
              <a:ext uri="{FF2B5EF4-FFF2-40B4-BE49-F238E27FC236}">
                <a16:creationId xmlns:a16="http://schemas.microsoft.com/office/drawing/2014/main" id="{29468274-85EC-471F-A841-A459D306B69F}"/>
              </a:ext>
            </a:extLst>
          </p:cNvPr>
          <p:cNvGrpSpPr/>
          <p:nvPr/>
        </p:nvGrpSpPr>
        <p:grpSpPr>
          <a:xfrm>
            <a:off x="575901" y="3937050"/>
            <a:ext cx="5032068" cy="1261893"/>
            <a:chOff x="-7700002" y="3942243"/>
            <a:chExt cx="5032068" cy="1261893"/>
          </a:xfrm>
        </p:grpSpPr>
        <p:sp>
          <p:nvSpPr>
            <p:cNvPr id="39" name="Rectangle: Rounded Corners 8">
              <a:extLst>
                <a:ext uri="{FF2B5EF4-FFF2-40B4-BE49-F238E27FC236}">
                  <a16:creationId xmlns:a16="http://schemas.microsoft.com/office/drawing/2014/main" id="{6F8A1B6C-6D74-4010-A2B2-9E5791B5181D}"/>
                </a:ext>
              </a:extLst>
            </p:cNvPr>
            <p:cNvSpPr/>
            <p:nvPr/>
          </p:nvSpPr>
          <p:spPr>
            <a:xfrm>
              <a:off x="-7700002" y="3942243"/>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7328220" y="41745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14">
              <a:extLst>
                <a:ext uri="{FF2B5EF4-FFF2-40B4-BE49-F238E27FC236}">
                  <a16:creationId xmlns:a16="http://schemas.microsoft.com/office/drawing/2014/main" id="{3E89CC4D-C641-4AA3-931C-F9FE558900B8}"/>
                </a:ext>
              </a:extLst>
            </p:cNvPr>
            <p:cNvSpPr txBox="1"/>
            <p:nvPr/>
          </p:nvSpPr>
          <p:spPr>
            <a:xfrm>
              <a:off x="-6397074" y="4172087"/>
              <a:ext cx="3528198" cy="830997"/>
            </a:xfrm>
            <a:prstGeom prst="rect">
              <a:avLst/>
            </a:prstGeom>
            <a:noFill/>
          </p:spPr>
          <p:txBody>
            <a:bodyPr wrap="square" rtlCol="0">
              <a:spAutoFit/>
            </a:bodyPr>
            <a:lstStyle/>
            <a:p>
              <a:r>
                <a:rPr lang="en-MY" sz="2400" b="1">
                  <a:solidFill>
                    <a:schemeClr val="bg1"/>
                  </a:solidFill>
                  <a:latin typeface="Times New Roman" panose="02020603050405020304" pitchFamily="18" charset="0"/>
                  <a:cs typeface="Times New Roman" panose="02020603050405020304" pitchFamily="18" charset="0"/>
                </a:rPr>
                <a:t>3. Hoạt động của quỹ đầu tư</a:t>
              </a:r>
              <a:endParaRPr lang="en-US" sz="2400" b="1">
                <a:solidFill>
                  <a:schemeClr val="bg1"/>
                </a:solidFill>
                <a:latin typeface="Times New Roman" panose="02020603050405020304" pitchFamily="18" charset="0"/>
                <a:cs typeface="Times New Roman" panose="02020603050405020304" pitchFamily="18" charset="0"/>
              </a:endParaRPr>
            </a:p>
          </p:txBody>
        </p:sp>
      </p:grpSp>
      <p:sp>
        <p:nvSpPr>
          <p:cNvPr id="43" name="Rectangle: Rounded Corners 8">
            <a:extLst>
              <a:ext uri="{FF2B5EF4-FFF2-40B4-BE49-F238E27FC236}">
                <a16:creationId xmlns:a16="http://schemas.microsoft.com/office/drawing/2014/main" id="{B3CD89A3-171F-4F07-9241-66AD28D92C17}"/>
              </a:ext>
            </a:extLst>
          </p:cNvPr>
          <p:cNvSpPr/>
          <p:nvPr/>
        </p:nvSpPr>
        <p:spPr>
          <a:xfrm>
            <a:off x="544628" y="5421857"/>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4" name="Rectangle: Rounded Corners 12">
            <a:extLst>
              <a:ext uri="{FF2B5EF4-FFF2-40B4-BE49-F238E27FC236}">
                <a16:creationId xmlns:a16="http://schemas.microsoft.com/office/drawing/2014/main" id="{E1D33F09-72F6-4274-ADD8-720C31EB2327}"/>
              </a:ext>
            </a:extLst>
          </p:cNvPr>
          <p:cNvSpPr/>
          <p:nvPr/>
        </p:nvSpPr>
        <p:spPr>
          <a:xfrm>
            <a:off x="916410" y="5654185"/>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TextBox 14">
            <a:extLst>
              <a:ext uri="{FF2B5EF4-FFF2-40B4-BE49-F238E27FC236}">
                <a16:creationId xmlns:a16="http://schemas.microsoft.com/office/drawing/2014/main" id="{E98A8D30-EB80-4AA9-9881-57CC9C8E4A8B}"/>
              </a:ext>
            </a:extLst>
          </p:cNvPr>
          <p:cNvSpPr txBox="1"/>
          <p:nvPr/>
        </p:nvSpPr>
        <p:spPr>
          <a:xfrm>
            <a:off x="1878829" y="5654185"/>
            <a:ext cx="3358340" cy="830997"/>
          </a:xfrm>
          <a:prstGeom prst="rect">
            <a:avLst/>
          </a:prstGeom>
          <a:noFill/>
        </p:spPr>
        <p:txBody>
          <a:bodyPr wrap="square" rtlCol="0">
            <a:spAutoFit/>
          </a:bodyPr>
          <a:lstStyle/>
          <a:p>
            <a:r>
              <a:rPr lang="en-MY" sz="2400" b="1">
                <a:solidFill>
                  <a:schemeClr val="bg1"/>
                </a:solidFill>
                <a:latin typeface="Times New Roman" panose="02020603050405020304" pitchFamily="18" charset="0"/>
                <a:cs typeface="Times New Roman" panose="02020603050405020304" pitchFamily="18" charset="0"/>
              </a:rPr>
              <a:t>4. Những kết quả đạt được</a:t>
            </a:r>
            <a:endParaRPr lang="en-US" sz="2400" b="1">
              <a:solidFill>
                <a:schemeClr val="bg1"/>
              </a:solidFill>
              <a:latin typeface="Times New Roman" panose="02020603050405020304" pitchFamily="18" charset="0"/>
              <a:cs typeface="Times New Roman" panose="02020603050405020304" pitchFamily="18" charset="0"/>
            </a:endParaRPr>
          </a:p>
        </p:txBody>
      </p:sp>
      <p:grpSp>
        <p:nvGrpSpPr>
          <p:cNvPr id="3" name="Nhóm 2">
            <a:extLst>
              <a:ext uri="{FF2B5EF4-FFF2-40B4-BE49-F238E27FC236}">
                <a16:creationId xmlns:a16="http://schemas.microsoft.com/office/drawing/2014/main" id="{81B882BF-2B1D-4081-87CC-6134E03E7496}"/>
              </a:ext>
            </a:extLst>
          </p:cNvPr>
          <p:cNvGrpSpPr/>
          <p:nvPr/>
        </p:nvGrpSpPr>
        <p:grpSpPr>
          <a:xfrm>
            <a:off x="575901" y="2489023"/>
            <a:ext cx="5032068" cy="1261893"/>
            <a:chOff x="-7631392" y="2553396"/>
            <a:chExt cx="5032068" cy="1261893"/>
          </a:xfrm>
        </p:grpSpPr>
        <p:sp>
          <p:nvSpPr>
            <p:cNvPr id="35" name="Rectangle: Rounded Corners 8">
              <a:extLst>
                <a:ext uri="{FF2B5EF4-FFF2-40B4-BE49-F238E27FC236}">
                  <a16:creationId xmlns:a16="http://schemas.microsoft.com/office/drawing/2014/main" id="{2747D4B1-00AC-4C96-B4C7-C4972DA3FDA0}"/>
                </a:ext>
              </a:extLst>
            </p:cNvPr>
            <p:cNvSpPr/>
            <p:nvPr/>
          </p:nvSpPr>
          <p:spPr>
            <a:xfrm>
              <a:off x="-7631392" y="2553396"/>
              <a:ext cx="5032068" cy="1261893"/>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7259610" y="2785724"/>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14">
              <a:extLst>
                <a:ext uri="{FF2B5EF4-FFF2-40B4-BE49-F238E27FC236}">
                  <a16:creationId xmlns:a16="http://schemas.microsoft.com/office/drawing/2014/main" id="{780EBDEE-8429-4794-8665-9510FA325AF7}"/>
                </a:ext>
              </a:extLst>
            </p:cNvPr>
            <p:cNvSpPr txBox="1"/>
            <p:nvPr/>
          </p:nvSpPr>
          <p:spPr>
            <a:xfrm>
              <a:off x="-6267036" y="2930320"/>
              <a:ext cx="3524087" cy="461665"/>
            </a:xfrm>
            <a:prstGeom prst="rect">
              <a:avLst/>
            </a:prstGeom>
            <a:noFill/>
          </p:spPr>
          <p:txBody>
            <a:bodyPr wrap="square" rtlCol="0">
              <a:spAutoFit/>
            </a:bodyPr>
            <a:lstStyle/>
            <a:p>
              <a:r>
                <a:rPr lang="en-MY" sz="2400" b="1">
                  <a:solidFill>
                    <a:schemeClr val="bg1"/>
                  </a:solidFill>
                  <a:latin typeface="Times New Roman" panose="02020603050405020304" pitchFamily="18" charset="0"/>
                  <a:cs typeface="Times New Roman" panose="02020603050405020304" pitchFamily="18" charset="0"/>
                </a:rPr>
                <a:t>2. Vai trò của quỹ đầu tư</a:t>
              </a:r>
              <a:endParaRPr lang="en-US" sz="2400" b="1">
                <a:solidFill>
                  <a:schemeClr val="bg1"/>
                </a:solidFill>
                <a:latin typeface="Times New Roman" panose="02020603050405020304" pitchFamily="18" charset="0"/>
                <a:cs typeface="Times New Roman" panose="02020603050405020304" pitchFamily="18" charset="0"/>
              </a:endParaRPr>
            </a:p>
          </p:txBody>
        </p:sp>
      </p:grpSp>
      <p:grpSp>
        <p:nvGrpSpPr>
          <p:cNvPr id="38" name="Nhóm 37">
            <a:extLst>
              <a:ext uri="{FF2B5EF4-FFF2-40B4-BE49-F238E27FC236}">
                <a16:creationId xmlns:a16="http://schemas.microsoft.com/office/drawing/2014/main" id="{B823B125-35AB-4768-AA0C-47DE105B2609}"/>
              </a:ext>
            </a:extLst>
          </p:cNvPr>
          <p:cNvGrpSpPr/>
          <p:nvPr/>
        </p:nvGrpSpPr>
        <p:grpSpPr>
          <a:xfrm>
            <a:off x="15920735" y="-1042214"/>
            <a:ext cx="7172090" cy="2960985"/>
            <a:chOff x="5064536" y="194792"/>
            <a:chExt cx="7172090" cy="2960985"/>
          </a:xfrm>
        </p:grpSpPr>
        <p:sp>
          <p:nvSpPr>
            <p:cNvPr id="42" name="Hình chữ nhật: Góc Tròn 41">
              <a:extLst>
                <a:ext uri="{FF2B5EF4-FFF2-40B4-BE49-F238E27FC236}">
                  <a16:creationId xmlns:a16="http://schemas.microsoft.com/office/drawing/2014/main" id="{3FCE9652-AADC-4FA7-964B-DAD2AC482967}"/>
                </a:ext>
              </a:extLst>
            </p:cNvPr>
            <p:cNvSpPr/>
            <p:nvPr/>
          </p:nvSpPr>
          <p:spPr>
            <a:xfrm>
              <a:off x="5848449" y="761730"/>
              <a:ext cx="5762230" cy="2394047"/>
            </a:xfrm>
            <a:prstGeom prst="roundRect">
              <a:avLst>
                <a:gd name="adj" fmla="val 10057"/>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Hộp Văn bản 45">
              <a:extLst>
                <a:ext uri="{FF2B5EF4-FFF2-40B4-BE49-F238E27FC236}">
                  <a16:creationId xmlns:a16="http://schemas.microsoft.com/office/drawing/2014/main" id="{C52A1692-0B02-4007-B21F-7473D634890B}"/>
                </a:ext>
              </a:extLst>
            </p:cNvPr>
            <p:cNvSpPr txBox="1"/>
            <p:nvPr/>
          </p:nvSpPr>
          <p:spPr>
            <a:xfrm>
              <a:off x="6948563" y="194792"/>
              <a:ext cx="5288063" cy="1015663"/>
            </a:xfrm>
            <a:prstGeom prst="rect">
              <a:avLst/>
            </a:prstGeom>
            <a:noFill/>
          </p:spPr>
          <p:txBody>
            <a:bodyPr wrap="square" rtlCol="0">
              <a:spAutoFit/>
            </a:bodyPr>
            <a:lstStyle/>
            <a:p>
              <a:r>
                <a:rPr lang="en-US" sz="6000" b="1">
                  <a:solidFill>
                    <a:srgbClr val="7E3BFF"/>
                  </a:solidFill>
                  <a:latin typeface="Arial" panose="020B0604020202020204" pitchFamily="34" charset="0"/>
                  <a:cs typeface="Arial" panose="020B0604020202020204" pitchFamily="34" charset="0"/>
                </a:rPr>
                <a:t>Nội dung ý 4</a:t>
              </a:r>
              <a:endParaRPr lang="vi-VN" sz="6000" b="1">
                <a:solidFill>
                  <a:srgbClr val="7E3BFF"/>
                </a:solidFill>
                <a:latin typeface="Arial" panose="020B0604020202020204" pitchFamily="34" charset="0"/>
                <a:cs typeface="Arial" panose="020B0604020202020204" pitchFamily="34" charset="0"/>
              </a:endParaRPr>
            </a:p>
          </p:txBody>
        </p:sp>
        <p:sp>
          <p:nvSpPr>
            <p:cNvPr id="48" name="Hộp Văn bản 47">
              <a:extLst>
                <a:ext uri="{FF2B5EF4-FFF2-40B4-BE49-F238E27FC236}">
                  <a16:creationId xmlns:a16="http://schemas.microsoft.com/office/drawing/2014/main" id="{7ECE4548-A473-43DD-B893-49C7730B0F2E}"/>
                </a:ext>
              </a:extLst>
            </p:cNvPr>
            <p:cNvSpPr txBox="1"/>
            <p:nvPr/>
          </p:nvSpPr>
          <p:spPr>
            <a:xfrm>
              <a:off x="5064536" y="279431"/>
              <a:ext cx="1629500" cy="1862048"/>
            </a:xfrm>
            <a:prstGeom prst="rect">
              <a:avLst/>
            </a:prstGeom>
            <a:noFill/>
          </p:spPr>
          <p:txBody>
            <a:bodyPr wrap="square" rtlCol="0">
              <a:spAutoFit/>
            </a:bodyPr>
            <a:lstStyle/>
            <a:p>
              <a:r>
                <a:rPr lang="en-US" sz="11500"/>
                <a:t>😡</a:t>
              </a:r>
              <a:endParaRPr lang="vi-VN" sz="11500"/>
            </a:p>
          </p:txBody>
        </p:sp>
      </p:grpSp>
      <p:grpSp>
        <p:nvGrpSpPr>
          <p:cNvPr id="49" name="Nhóm 48">
            <a:extLst>
              <a:ext uri="{FF2B5EF4-FFF2-40B4-BE49-F238E27FC236}">
                <a16:creationId xmlns:a16="http://schemas.microsoft.com/office/drawing/2014/main" id="{8A28362A-56E8-4580-851B-9DD7E9EDE4B8}"/>
              </a:ext>
            </a:extLst>
          </p:cNvPr>
          <p:cNvGrpSpPr/>
          <p:nvPr/>
        </p:nvGrpSpPr>
        <p:grpSpPr>
          <a:xfrm>
            <a:off x="14865518" y="3314246"/>
            <a:ext cx="7601360" cy="3089496"/>
            <a:chOff x="4035553" y="3608526"/>
            <a:chExt cx="7601360" cy="3089496"/>
          </a:xfrm>
        </p:grpSpPr>
        <p:sp>
          <p:nvSpPr>
            <p:cNvPr id="50" name="Hình chữ nhật: Góc Tròn 49">
              <a:extLst>
                <a:ext uri="{FF2B5EF4-FFF2-40B4-BE49-F238E27FC236}">
                  <a16:creationId xmlns:a16="http://schemas.microsoft.com/office/drawing/2014/main" id="{49DE0372-4015-4DD2-B1D1-D2CE9140B03C}"/>
                </a:ext>
              </a:extLst>
            </p:cNvPr>
            <p:cNvSpPr/>
            <p:nvPr/>
          </p:nvSpPr>
          <p:spPr>
            <a:xfrm>
              <a:off x="5282401" y="4484496"/>
              <a:ext cx="5935463" cy="2213526"/>
            </a:xfrm>
            <a:prstGeom prst="roundRect">
              <a:avLst>
                <a:gd name="adj" fmla="val 10057"/>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Hộp Văn bản 50">
              <a:extLst>
                <a:ext uri="{FF2B5EF4-FFF2-40B4-BE49-F238E27FC236}">
                  <a16:creationId xmlns:a16="http://schemas.microsoft.com/office/drawing/2014/main" id="{078E6882-11FA-46A4-9098-F58B1E5F3E8B}"/>
                </a:ext>
              </a:extLst>
            </p:cNvPr>
            <p:cNvSpPr txBox="1"/>
            <p:nvPr/>
          </p:nvSpPr>
          <p:spPr>
            <a:xfrm>
              <a:off x="6348850" y="3842006"/>
              <a:ext cx="5288063" cy="1015663"/>
            </a:xfrm>
            <a:prstGeom prst="rect">
              <a:avLst/>
            </a:prstGeom>
            <a:noFill/>
          </p:spPr>
          <p:txBody>
            <a:bodyPr wrap="square" rtlCol="0">
              <a:spAutoFit/>
            </a:bodyPr>
            <a:lstStyle/>
            <a:p>
              <a:r>
                <a:rPr lang="en-US" sz="6000" b="1">
                  <a:solidFill>
                    <a:srgbClr val="7E3BFF"/>
                  </a:solidFill>
                  <a:latin typeface="Arial" panose="020B0604020202020204" pitchFamily="34" charset="0"/>
                  <a:cs typeface="Arial" panose="020B0604020202020204" pitchFamily="34" charset="0"/>
                </a:rPr>
                <a:t>Nội dung ý 4</a:t>
              </a:r>
              <a:endParaRPr lang="vi-VN" sz="6000" b="1">
                <a:solidFill>
                  <a:srgbClr val="7E3BFF"/>
                </a:solidFill>
                <a:latin typeface="Arial" panose="020B0604020202020204" pitchFamily="34" charset="0"/>
                <a:cs typeface="Arial" panose="020B0604020202020204" pitchFamily="34" charset="0"/>
              </a:endParaRPr>
            </a:p>
          </p:txBody>
        </p:sp>
        <p:sp>
          <p:nvSpPr>
            <p:cNvPr id="52" name="Hộp Văn bản 51">
              <a:extLst>
                <a:ext uri="{FF2B5EF4-FFF2-40B4-BE49-F238E27FC236}">
                  <a16:creationId xmlns:a16="http://schemas.microsoft.com/office/drawing/2014/main" id="{917470F9-065B-41DE-B2B8-A396DFA3FE2B}"/>
                </a:ext>
              </a:extLst>
            </p:cNvPr>
            <p:cNvSpPr txBox="1"/>
            <p:nvPr/>
          </p:nvSpPr>
          <p:spPr>
            <a:xfrm>
              <a:off x="4035553" y="3608526"/>
              <a:ext cx="1655598" cy="2215991"/>
            </a:xfrm>
            <a:prstGeom prst="rect">
              <a:avLst/>
            </a:prstGeom>
            <a:noFill/>
          </p:spPr>
          <p:txBody>
            <a:bodyPr wrap="square" rtlCol="0">
              <a:spAutoFit/>
            </a:bodyPr>
            <a:lstStyle/>
            <a:p>
              <a:r>
                <a:rPr lang="en-US" sz="13800"/>
                <a:t>😣</a:t>
              </a:r>
              <a:endParaRPr lang="vi-VN" sz="13800"/>
            </a:p>
          </p:txBody>
        </p:sp>
      </p:grpSp>
      <p:sp>
        <p:nvSpPr>
          <p:cNvPr id="53" name="Hình chữ nhật: Góc Tròn 52">
            <a:extLst>
              <a:ext uri="{FF2B5EF4-FFF2-40B4-BE49-F238E27FC236}">
                <a16:creationId xmlns:a16="http://schemas.microsoft.com/office/drawing/2014/main" id="{2B638BE1-4AA4-4CA8-B30B-597125763999}"/>
              </a:ext>
            </a:extLst>
          </p:cNvPr>
          <p:cNvSpPr/>
          <p:nvPr/>
        </p:nvSpPr>
        <p:spPr>
          <a:xfrm>
            <a:off x="2224564" y="185110"/>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Arial" panose="020B0604020202020204" pitchFamily="34" charset="0"/>
                <a:cs typeface="Arial" panose="020B0604020202020204" pitchFamily="34" charset="0"/>
              </a:rPr>
              <a:t>Nội dung Thuyết trình</a:t>
            </a:r>
            <a:endParaRPr lang="vi-VN" sz="1400" b="1">
              <a:latin typeface="Arial" panose="020B0604020202020204" pitchFamily="34" charset="0"/>
              <a:cs typeface="Arial" panose="020B0604020202020204" pitchFamily="34" charset="0"/>
            </a:endParaRPr>
          </a:p>
        </p:txBody>
      </p:sp>
      <p:grpSp>
        <p:nvGrpSpPr>
          <p:cNvPr id="11" name="Nhóm 10">
            <a:extLst>
              <a:ext uri="{FF2B5EF4-FFF2-40B4-BE49-F238E27FC236}">
                <a16:creationId xmlns:a16="http://schemas.microsoft.com/office/drawing/2014/main" id="{71243FE0-9C2F-4CEE-A05C-D358FEF910A8}"/>
              </a:ext>
            </a:extLst>
          </p:cNvPr>
          <p:cNvGrpSpPr/>
          <p:nvPr/>
        </p:nvGrpSpPr>
        <p:grpSpPr>
          <a:xfrm>
            <a:off x="6048801" y="707141"/>
            <a:ext cx="5883433" cy="5976609"/>
            <a:chOff x="6064726" y="543150"/>
            <a:chExt cx="5883433" cy="5976609"/>
          </a:xfrm>
        </p:grpSpPr>
        <p:sp>
          <p:nvSpPr>
            <p:cNvPr id="5" name="Hình chữ nhật: Góc Tròn 4">
              <a:extLst>
                <a:ext uri="{FF2B5EF4-FFF2-40B4-BE49-F238E27FC236}">
                  <a16:creationId xmlns:a16="http://schemas.microsoft.com/office/drawing/2014/main" id="{79557526-44E3-4834-9031-76034AE76D90}"/>
                </a:ext>
              </a:extLst>
            </p:cNvPr>
            <p:cNvSpPr/>
            <p:nvPr/>
          </p:nvSpPr>
          <p:spPr>
            <a:xfrm>
              <a:off x="6064726" y="543150"/>
              <a:ext cx="5883433" cy="5976609"/>
            </a:xfrm>
            <a:prstGeom prst="roundRect">
              <a:avLst>
                <a:gd name="adj" fmla="val 3027"/>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ình chữ nhật: Góc Tròn 5">
              <a:extLst>
                <a:ext uri="{FF2B5EF4-FFF2-40B4-BE49-F238E27FC236}">
                  <a16:creationId xmlns:a16="http://schemas.microsoft.com/office/drawing/2014/main" id="{9A29DB20-8B5C-4339-9F0B-E23183A4F7D7}"/>
                </a:ext>
              </a:extLst>
            </p:cNvPr>
            <p:cNvSpPr/>
            <p:nvPr/>
          </p:nvSpPr>
          <p:spPr>
            <a:xfrm>
              <a:off x="6360609" y="780692"/>
              <a:ext cx="5286763" cy="5447388"/>
            </a:xfrm>
            <a:prstGeom prst="roundRect">
              <a:avLst>
                <a:gd name="adj" fmla="val 3608"/>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ình Bầu dục 8">
              <a:extLst>
                <a:ext uri="{FF2B5EF4-FFF2-40B4-BE49-F238E27FC236}">
                  <a16:creationId xmlns:a16="http://schemas.microsoft.com/office/drawing/2014/main" id="{73473E0B-BC61-4FD0-B437-48FF0603A5D6}"/>
                </a:ext>
              </a:extLst>
            </p:cNvPr>
            <p:cNvSpPr/>
            <p:nvPr/>
          </p:nvSpPr>
          <p:spPr>
            <a:xfrm>
              <a:off x="6491854" y="900780"/>
              <a:ext cx="295808" cy="2849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ộp Văn bản 9">
              <a:extLst>
                <a:ext uri="{FF2B5EF4-FFF2-40B4-BE49-F238E27FC236}">
                  <a16:creationId xmlns:a16="http://schemas.microsoft.com/office/drawing/2014/main" id="{4869EA1A-E263-4456-8FEF-72A9AF17624A}"/>
                </a:ext>
              </a:extLst>
            </p:cNvPr>
            <p:cNvSpPr txBox="1"/>
            <p:nvPr/>
          </p:nvSpPr>
          <p:spPr>
            <a:xfrm>
              <a:off x="9785529" y="790687"/>
              <a:ext cx="1913454"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Kết luận</a:t>
              </a:r>
              <a:endParaRPr lang="vi-VN" sz="3200" b="1">
                <a:latin typeface="Arial" panose="020B0604020202020204" pitchFamily="34" charset="0"/>
                <a:cs typeface="Arial" panose="020B0604020202020204" pitchFamily="34" charset="0"/>
              </a:endParaRPr>
            </a:p>
          </p:txBody>
        </p:sp>
      </p:grpSp>
      <p:sp>
        <p:nvSpPr>
          <p:cNvPr id="12" name="Rectangle 11"/>
          <p:cNvSpPr/>
          <p:nvPr/>
        </p:nvSpPr>
        <p:spPr>
          <a:xfrm>
            <a:off x="6767550" y="2476834"/>
            <a:ext cx="4341216" cy="2806666"/>
          </a:xfrm>
          <a:prstGeom prst="rect">
            <a:avLst/>
          </a:prstGeom>
        </p:spPr>
        <p:txBody>
          <a:bodyPr wrap="square">
            <a:spAutoFit/>
          </a:bodyPr>
          <a:lstStyle/>
          <a:p>
            <a:pPr indent="359994" algn="just">
              <a:lnSpc>
                <a:spcPct val="150000"/>
              </a:lnSpc>
              <a:spcBef>
                <a:spcPts val="1200"/>
              </a:spcBef>
              <a:spcAft>
                <a:spcPts val="1200"/>
              </a:spcAft>
            </a:pPr>
            <a:r>
              <a:rPr lang="vi-VN" sz="2000">
                <a:solidFill>
                  <a:srgbClr val="000000"/>
                </a:solidFill>
                <a:latin typeface="Times New Roman" panose="02020603050405020304" pitchFamily="18" charset="0"/>
              </a:rPr>
              <a:t>Cuối cùng, với những vai trò và hành độn</a:t>
            </a:r>
            <a:r>
              <a:rPr lang="en-US" sz="2000">
                <a:solidFill>
                  <a:srgbClr val="000000"/>
                </a:solidFill>
                <a:latin typeface="Times New Roman" panose="02020603050405020304" pitchFamily="18" charset="0"/>
              </a:rPr>
              <a:t>g nêu trên</a:t>
            </a:r>
            <a:r>
              <a:rPr lang="vi-VN" sz="2000">
                <a:solidFill>
                  <a:srgbClr val="000000"/>
                </a:solidFill>
                <a:latin typeface="Times New Roman" panose="02020603050405020304" pitchFamily="18" charset="0"/>
              </a:rPr>
              <a:t>, chúng tôi hy vọng có thể đóng góp nguồn lực của mình cho sự phát triển của các doanh nghiệp khởi nghiệp cũng như hệ sinh thái khởi nghiệp quốc gia.</a:t>
            </a:r>
            <a:endParaRPr lang="vi-VN" sz="2000"/>
          </a:p>
        </p:txBody>
      </p:sp>
    </p:spTree>
    <p:extLst>
      <p:ext uri="{BB962C8B-B14F-4D97-AF65-F5344CB8AC3E}">
        <p14:creationId xmlns:p14="http://schemas.microsoft.com/office/powerpoint/2010/main" val="3083815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191948" y="-95344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297115" y="397024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ộp Văn bản 5">
            <a:extLst>
              <a:ext uri="{FF2B5EF4-FFF2-40B4-BE49-F238E27FC236}">
                <a16:creationId xmlns:a16="http://schemas.microsoft.com/office/drawing/2014/main" id="{12C549EB-3B6C-4E4B-9A9B-D9D74FE882F5}"/>
              </a:ext>
            </a:extLst>
          </p:cNvPr>
          <p:cNvSpPr txBox="1"/>
          <p:nvPr/>
        </p:nvSpPr>
        <p:spPr>
          <a:xfrm>
            <a:off x="3600450" y="3528633"/>
            <a:ext cx="4026963" cy="461665"/>
          </a:xfrm>
          <a:prstGeom prst="rect">
            <a:avLst/>
          </a:prstGeom>
          <a:noFill/>
        </p:spPr>
        <p:txBody>
          <a:bodyPr wrap="square" rtlCol="0">
            <a:spAutoFit/>
          </a:bodyPr>
          <a:lstStyle/>
          <a:p>
            <a:pPr algn="ctr"/>
            <a:r>
              <a:rPr lang="en-US" sz="2400" b="1">
                <a:solidFill>
                  <a:schemeClr val="accent2">
                    <a:lumMod val="75000"/>
                  </a:schemeClr>
                </a:solidFill>
                <a:latin typeface="Times New Roman" panose="02020603050405020304" pitchFamily="18" charset="0"/>
                <a:cs typeface="Times New Roman" panose="02020603050405020304" pitchFamily="18" charset="0"/>
              </a:rPr>
              <a:t>Thanks For Watching!</a:t>
            </a:r>
            <a:endParaRPr lang="vi-VN" sz="2400" b="1">
              <a:solidFill>
                <a:schemeClr val="accent2">
                  <a:lumMod val="75000"/>
                </a:schemeClr>
              </a:solidFill>
              <a:latin typeface="Times New Roman" panose="02020603050405020304" pitchFamily="18" charset="0"/>
              <a:cs typeface="Times New Roman" panose="02020603050405020304" pitchFamily="18" charset="0"/>
            </a:endParaRPr>
          </a:p>
        </p:txBody>
      </p:sp>
      <p:grpSp>
        <p:nvGrpSpPr>
          <p:cNvPr id="19" name="Nhóm 18">
            <a:extLst>
              <a:ext uri="{FF2B5EF4-FFF2-40B4-BE49-F238E27FC236}">
                <a16:creationId xmlns:a16="http://schemas.microsoft.com/office/drawing/2014/main" id="{CB790FEC-1723-4483-BD62-BAD4E3F27567}"/>
              </a:ext>
            </a:extLst>
          </p:cNvPr>
          <p:cNvGrpSpPr/>
          <p:nvPr/>
        </p:nvGrpSpPr>
        <p:grpSpPr>
          <a:xfrm>
            <a:off x="6482780" y="16969233"/>
            <a:ext cx="2303930" cy="2630734"/>
            <a:chOff x="6482780" y="2408279"/>
            <a:chExt cx="2303930" cy="2630734"/>
          </a:xfrm>
        </p:grpSpPr>
        <p:sp>
          <p:nvSpPr>
            <p:cNvPr id="20" name="Hình chữ nhật: Góc Tròn 19">
              <a:extLst>
                <a:ext uri="{FF2B5EF4-FFF2-40B4-BE49-F238E27FC236}">
                  <a16:creationId xmlns:a16="http://schemas.microsoft.com/office/drawing/2014/main" id="{4573A62E-94DD-4035-8F6D-F9C7E938F2F8}"/>
                </a:ext>
              </a:extLst>
            </p:cNvPr>
            <p:cNvSpPr/>
            <p:nvPr/>
          </p:nvSpPr>
          <p:spPr>
            <a:xfrm>
              <a:off x="6482780"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B5CAD4E-9AF3-4E17-A0DF-14AEC08FA2F3}"/>
                </a:ext>
              </a:extLst>
            </p:cNvPr>
            <p:cNvSpPr/>
            <p:nvPr/>
          </p:nvSpPr>
          <p:spPr>
            <a:xfrm>
              <a:off x="6762343" y="2615324"/>
              <a:ext cx="1744803" cy="163375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a16="http://schemas.microsoft.com/office/drawing/2014/main" id="{EDAFA98A-4099-410F-837E-D5905002E174}"/>
                </a:ext>
              </a:extLst>
            </p:cNvPr>
            <p:cNvSpPr txBox="1"/>
            <p:nvPr/>
          </p:nvSpPr>
          <p:spPr>
            <a:xfrm>
              <a:off x="6913692" y="4249083"/>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23" name="Hộp Văn bản 22">
              <a:extLst>
                <a:ext uri="{FF2B5EF4-FFF2-40B4-BE49-F238E27FC236}">
                  <a16:creationId xmlns:a16="http://schemas.microsoft.com/office/drawing/2014/main" id="{DE35ADFF-F22E-4C35-81A4-ADAB6528C094}"/>
                </a:ext>
              </a:extLst>
            </p:cNvPr>
            <p:cNvSpPr txBox="1"/>
            <p:nvPr/>
          </p:nvSpPr>
          <p:spPr>
            <a:xfrm>
              <a:off x="7010608" y="4541226"/>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grpSp>
        <p:nvGrpSpPr>
          <p:cNvPr id="24" name="Nhóm 23">
            <a:extLst>
              <a:ext uri="{FF2B5EF4-FFF2-40B4-BE49-F238E27FC236}">
                <a16:creationId xmlns:a16="http://schemas.microsoft.com/office/drawing/2014/main" id="{60D54489-C9C1-486C-BAB4-5DE788EE0267}"/>
              </a:ext>
            </a:extLst>
          </p:cNvPr>
          <p:cNvGrpSpPr/>
          <p:nvPr/>
        </p:nvGrpSpPr>
        <p:grpSpPr>
          <a:xfrm>
            <a:off x="9490482" y="19079391"/>
            <a:ext cx="2303930" cy="2630734"/>
            <a:chOff x="9490482" y="2408279"/>
            <a:chExt cx="2303930" cy="2630734"/>
          </a:xfrm>
        </p:grpSpPr>
        <p:sp>
          <p:nvSpPr>
            <p:cNvPr id="25" name="Hình chữ nhật: Góc Tròn 24">
              <a:extLst>
                <a:ext uri="{FF2B5EF4-FFF2-40B4-BE49-F238E27FC236}">
                  <a16:creationId xmlns:a16="http://schemas.microsoft.com/office/drawing/2014/main" id="{68D00C7D-2A87-4A7F-95E1-DEE77BE4BEE4}"/>
                </a:ext>
              </a:extLst>
            </p:cNvPr>
            <p:cNvSpPr/>
            <p:nvPr/>
          </p:nvSpPr>
          <p:spPr>
            <a:xfrm>
              <a:off x="9490482"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A1978B14-A23E-4AEC-976E-EAA685D1DDD1}"/>
                </a:ext>
              </a:extLst>
            </p:cNvPr>
            <p:cNvSpPr/>
            <p:nvPr/>
          </p:nvSpPr>
          <p:spPr>
            <a:xfrm>
              <a:off x="9770045" y="2584673"/>
              <a:ext cx="1744803" cy="1633759"/>
            </a:xfrm>
            <a:prstGeom prst="ellipse">
              <a:avLst/>
            </a:prstGeom>
            <a:blipFill dpi="0" rotWithShape="1">
              <a:blip r:embed="rId3">
                <a:extLst>
                  <a:ext uri="{28A0092B-C50C-407E-A947-70E740481C1C}">
                    <a14:useLocalDpi xmlns:a14="http://schemas.microsoft.com/office/drawing/2010/main" val="0"/>
                  </a:ext>
                </a:extLst>
              </a:blip>
              <a:srcRect/>
              <a:stretch>
                <a:fillRect t="-3399" b="-339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blipFill dpi="0" rotWithShape="1">
                  <a:blip r:embed="rId3">
                    <a:extLst>
                      <a:ext uri="{28A0092B-C50C-407E-A947-70E740481C1C}">
                        <a14:useLocalDpi xmlns:a14="http://schemas.microsoft.com/office/drawing/2010/main" val="0"/>
                      </a:ext>
                    </a:extLst>
                  </a:blip>
                  <a:srcRect/>
                  <a:stretch>
                    <a:fillRect/>
                  </a:stretch>
                </a:blipFill>
              </a:endParaRPr>
            </a:p>
          </p:txBody>
        </p:sp>
        <p:sp>
          <p:nvSpPr>
            <p:cNvPr id="27" name="Hộp Văn bản 26">
              <a:extLst>
                <a:ext uri="{FF2B5EF4-FFF2-40B4-BE49-F238E27FC236}">
                  <a16:creationId xmlns:a16="http://schemas.microsoft.com/office/drawing/2014/main" id="{16E3F603-570C-4753-8F9C-FA7B7CADC92A}"/>
                </a:ext>
              </a:extLst>
            </p:cNvPr>
            <p:cNvSpPr txBox="1"/>
            <p:nvPr/>
          </p:nvSpPr>
          <p:spPr>
            <a:xfrm>
              <a:off x="9897138" y="4239891"/>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28" name="Hộp Văn bản 27">
              <a:extLst>
                <a:ext uri="{FF2B5EF4-FFF2-40B4-BE49-F238E27FC236}">
                  <a16:creationId xmlns:a16="http://schemas.microsoft.com/office/drawing/2014/main" id="{89080E71-6127-4660-B11E-83E546C76C3F}"/>
                </a:ext>
              </a:extLst>
            </p:cNvPr>
            <p:cNvSpPr txBox="1"/>
            <p:nvPr/>
          </p:nvSpPr>
          <p:spPr>
            <a:xfrm>
              <a:off x="9994054" y="4532034"/>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sp>
        <p:nvSpPr>
          <p:cNvPr id="2" name="Hộp Văn bản 4">
            <a:extLst>
              <a:ext uri="{FF2B5EF4-FFF2-40B4-BE49-F238E27FC236}">
                <a16:creationId xmlns:a16="http://schemas.microsoft.com/office/drawing/2014/main" id="{91EAAD3B-DAE8-BC98-229B-9BFFB10FFD75}"/>
              </a:ext>
            </a:extLst>
          </p:cNvPr>
          <p:cNvSpPr txBox="1"/>
          <p:nvPr/>
        </p:nvSpPr>
        <p:spPr>
          <a:xfrm>
            <a:off x="3754640" y="2528004"/>
            <a:ext cx="3872773" cy="707886"/>
          </a:xfrm>
          <a:prstGeom prst="rect">
            <a:avLst/>
          </a:prstGeom>
          <a:noFill/>
        </p:spPr>
        <p:txBody>
          <a:bodyPr wrap="square" rtlCol="0">
            <a:spAutoFit/>
          </a:bodyPr>
          <a:lstStyle/>
          <a:p>
            <a:r>
              <a:rPr lang="en-US" sz="4000" b="1">
                <a:solidFill>
                  <a:srgbClr val="92D050"/>
                </a:solidFill>
                <a:latin typeface="Times New Roman" panose="02020603050405020304" pitchFamily="18" charset="0"/>
                <a:cs typeface="Times New Roman" panose="02020603050405020304" pitchFamily="18" charset="0"/>
              </a:rPr>
              <a:t>Del Luna Group</a:t>
            </a:r>
            <a:endParaRPr lang="vi-VN" sz="4000" b="1">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94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631</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dc:creator>
  <cp:lastModifiedBy>đào anh</cp:lastModifiedBy>
  <cp:revision>26</cp:revision>
  <dcterms:created xsi:type="dcterms:W3CDTF">2021-08-30T03:02:01Z</dcterms:created>
  <dcterms:modified xsi:type="dcterms:W3CDTF">2023-03-08T08:12:39Z</dcterms:modified>
</cp:coreProperties>
</file>