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84779" y="2417358"/>
            <a:ext cx="6622440" cy="922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2F2F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2F2F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2F2F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8519" y="139700"/>
            <a:ext cx="525496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2F2F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1486" y="1079500"/>
            <a:ext cx="11289027" cy="4081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84272" y="6374854"/>
            <a:ext cx="333375" cy="335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000" y="1473200"/>
            <a:ext cx="774700" cy="736600"/>
            <a:chOff x="2921000" y="1473200"/>
            <a:chExt cx="774700" cy="736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000" y="1473200"/>
              <a:ext cx="774700" cy="736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65237" y="1495169"/>
              <a:ext cx="687705" cy="647065"/>
            </a:xfrm>
            <a:custGeom>
              <a:avLst/>
              <a:gdLst/>
              <a:ahLst/>
              <a:cxnLst/>
              <a:rect l="l" t="t" r="r" b="b"/>
              <a:pathLst>
                <a:path w="687704" h="647064">
                  <a:moveTo>
                    <a:pt x="401046" y="152548"/>
                  </a:moveTo>
                  <a:lnTo>
                    <a:pt x="390380" y="152548"/>
                  </a:lnTo>
                  <a:lnTo>
                    <a:pt x="382067" y="152641"/>
                  </a:lnTo>
                  <a:lnTo>
                    <a:pt x="344243" y="162035"/>
                  </a:lnTo>
                  <a:lnTo>
                    <a:pt x="342755" y="165633"/>
                  </a:lnTo>
                  <a:lnTo>
                    <a:pt x="342845" y="175182"/>
                  </a:lnTo>
                  <a:lnTo>
                    <a:pt x="344368" y="181446"/>
                  </a:lnTo>
                  <a:lnTo>
                    <a:pt x="347592" y="190127"/>
                  </a:lnTo>
                  <a:lnTo>
                    <a:pt x="461906" y="495472"/>
                  </a:lnTo>
                  <a:lnTo>
                    <a:pt x="463058" y="498697"/>
                  </a:lnTo>
                  <a:lnTo>
                    <a:pt x="464981" y="501984"/>
                  </a:lnTo>
                  <a:lnTo>
                    <a:pt x="470189" y="508185"/>
                  </a:lnTo>
                  <a:lnTo>
                    <a:pt x="473104" y="510480"/>
                  </a:lnTo>
                  <a:lnTo>
                    <a:pt x="476328" y="511968"/>
                  </a:lnTo>
                  <a:lnTo>
                    <a:pt x="432052" y="623216"/>
                  </a:lnTo>
                  <a:lnTo>
                    <a:pt x="430316" y="627434"/>
                  </a:lnTo>
                  <a:lnTo>
                    <a:pt x="429572" y="631031"/>
                  </a:lnTo>
                  <a:lnTo>
                    <a:pt x="430067" y="636983"/>
                  </a:lnTo>
                  <a:lnTo>
                    <a:pt x="461942" y="647029"/>
                  </a:lnTo>
                  <a:lnTo>
                    <a:pt x="471863" y="647029"/>
                  </a:lnTo>
                  <a:lnTo>
                    <a:pt x="515396" y="642937"/>
                  </a:lnTo>
                  <a:lnTo>
                    <a:pt x="579501" y="495225"/>
                  </a:lnTo>
                  <a:lnTo>
                    <a:pt x="612501" y="398114"/>
                  </a:lnTo>
                  <a:lnTo>
                    <a:pt x="521348" y="398114"/>
                  </a:lnTo>
                  <a:lnTo>
                    <a:pt x="443214" y="175988"/>
                  </a:lnTo>
                  <a:lnTo>
                    <a:pt x="409479" y="152734"/>
                  </a:lnTo>
                  <a:lnTo>
                    <a:pt x="401046" y="152548"/>
                  </a:lnTo>
                  <a:close/>
                </a:path>
                <a:path w="687704" h="647064">
                  <a:moveTo>
                    <a:pt x="58787" y="28276"/>
                  </a:moveTo>
                  <a:lnTo>
                    <a:pt x="39687" y="28276"/>
                  </a:lnTo>
                  <a:lnTo>
                    <a:pt x="31808" y="28648"/>
                  </a:lnTo>
                  <a:lnTo>
                    <a:pt x="0" y="500557"/>
                  </a:lnTo>
                  <a:lnTo>
                    <a:pt x="805" y="502914"/>
                  </a:lnTo>
                  <a:lnTo>
                    <a:pt x="39687" y="514200"/>
                  </a:lnTo>
                  <a:lnTo>
                    <a:pt x="58787" y="514200"/>
                  </a:lnTo>
                  <a:lnTo>
                    <a:pt x="97109" y="502914"/>
                  </a:lnTo>
                  <a:lnTo>
                    <a:pt x="97853" y="500557"/>
                  </a:lnTo>
                  <a:lnTo>
                    <a:pt x="97853" y="269378"/>
                  </a:lnTo>
                  <a:lnTo>
                    <a:pt x="207895" y="269378"/>
                  </a:lnTo>
                  <a:lnTo>
                    <a:pt x="196080" y="251518"/>
                  </a:lnTo>
                  <a:lnTo>
                    <a:pt x="197783" y="249287"/>
                  </a:lnTo>
                  <a:lnTo>
                    <a:pt x="97853" y="249287"/>
                  </a:lnTo>
                  <a:lnTo>
                    <a:pt x="97814" y="41423"/>
                  </a:lnTo>
                  <a:lnTo>
                    <a:pt x="66724" y="28648"/>
                  </a:lnTo>
                  <a:lnTo>
                    <a:pt x="58787" y="28276"/>
                  </a:lnTo>
                  <a:close/>
                </a:path>
                <a:path w="687704" h="647064">
                  <a:moveTo>
                    <a:pt x="207895" y="269378"/>
                  </a:moveTo>
                  <a:lnTo>
                    <a:pt x="97853" y="269378"/>
                  </a:lnTo>
                  <a:lnTo>
                    <a:pt x="243333" y="497829"/>
                  </a:lnTo>
                  <a:lnTo>
                    <a:pt x="245069" y="501302"/>
                  </a:lnTo>
                  <a:lnTo>
                    <a:pt x="289388" y="514083"/>
                  </a:lnTo>
                  <a:lnTo>
                    <a:pt x="300631" y="514200"/>
                  </a:lnTo>
                  <a:lnTo>
                    <a:pt x="310802" y="514200"/>
                  </a:lnTo>
                  <a:lnTo>
                    <a:pt x="348194" y="506821"/>
                  </a:lnTo>
                  <a:lnTo>
                    <a:pt x="351554" y="495225"/>
                  </a:lnTo>
                  <a:lnTo>
                    <a:pt x="351048" y="492806"/>
                  </a:lnTo>
                  <a:lnTo>
                    <a:pt x="348815" y="486109"/>
                  </a:lnTo>
                  <a:lnTo>
                    <a:pt x="345528" y="479350"/>
                  </a:lnTo>
                  <a:lnTo>
                    <a:pt x="340071" y="469179"/>
                  </a:lnTo>
                  <a:lnTo>
                    <a:pt x="207895" y="269378"/>
                  </a:lnTo>
                  <a:close/>
                </a:path>
                <a:path w="687704" h="647064">
                  <a:moveTo>
                    <a:pt x="640039" y="152548"/>
                  </a:moveTo>
                  <a:lnTo>
                    <a:pt x="602026" y="156579"/>
                  </a:lnTo>
                  <a:lnTo>
                    <a:pt x="593902" y="171523"/>
                  </a:lnTo>
                  <a:lnTo>
                    <a:pt x="522465" y="398114"/>
                  </a:lnTo>
                  <a:lnTo>
                    <a:pt x="612501" y="398114"/>
                  </a:lnTo>
                  <a:lnTo>
                    <a:pt x="684316" y="186778"/>
                  </a:lnTo>
                  <a:lnTo>
                    <a:pt x="686300" y="180577"/>
                  </a:lnTo>
                  <a:lnTo>
                    <a:pt x="687292" y="175182"/>
                  </a:lnTo>
                  <a:lnTo>
                    <a:pt x="687235" y="165881"/>
                  </a:lnTo>
                  <a:lnTo>
                    <a:pt x="647702" y="152641"/>
                  </a:lnTo>
                  <a:lnTo>
                    <a:pt x="640039" y="152548"/>
                  </a:lnTo>
                  <a:close/>
                </a:path>
                <a:path w="687704" h="647064">
                  <a:moveTo>
                    <a:pt x="303856" y="28276"/>
                  </a:moveTo>
                  <a:lnTo>
                    <a:pt x="284261" y="28276"/>
                  </a:lnTo>
                  <a:lnTo>
                    <a:pt x="276324" y="28525"/>
                  </a:lnTo>
                  <a:lnTo>
                    <a:pt x="238869" y="44648"/>
                  </a:lnTo>
                  <a:lnTo>
                    <a:pt x="97853" y="249287"/>
                  </a:lnTo>
                  <a:lnTo>
                    <a:pt x="197783" y="249287"/>
                  </a:lnTo>
                  <a:lnTo>
                    <a:pt x="328165" y="78506"/>
                  </a:lnTo>
                  <a:lnTo>
                    <a:pt x="334403" y="68770"/>
                  </a:lnTo>
                  <a:lnTo>
                    <a:pt x="338583" y="61762"/>
                  </a:lnTo>
                  <a:lnTo>
                    <a:pt x="343048" y="52833"/>
                  </a:lnTo>
                  <a:lnTo>
                    <a:pt x="344164" y="48492"/>
                  </a:lnTo>
                  <a:lnTo>
                    <a:pt x="344040" y="41423"/>
                  </a:lnTo>
                  <a:lnTo>
                    <a:pt x="312042" y="28648"/>
                  </a:lnTo>
                  <a:lnTo>
                    <a:pt x="303856" y="28276"/>
                  </a:lnTo>
                  <a:close/>
                </a:path>
                <a:path w="687704" h="647064">
                  <a:moveTo>
                    <a:pt x="463678" y="0"/>
                  </a:moveTo>
                  <a:lnTo>
                    <a:pt x="415681" y="13917"/>
                  </a:lnTo>
                  <a:lnTo>
                    <a:pt x="388520" y="54089"/>
                  </a:lnTo>
                  <a:lnTo>
                    <a:pt x="383311" y="92645"/>
                  </a:lnTo>
                  <a:lnTo>
                    <a:pt x="383311" y="95869"/>
                  </a:lnTo>
                  <a:lnTo>
                    <a:pt x="406007" y="107900"/>
                  </a:lnTo>
                  <a:lnTo>
                    <a:pt x="417169" y="107900"/>
                  </a:lnTo>
                  <a:lnTo>
                    <a:pt x="440609" y="88056"/>
                  </a:lnTo>
                  <a:lnTo>
                    <a:pt x="442346" y="80429"/>
                  </a:lnTo>
                  <a:lnTo>
                    <a:pt x="449291" y="68770"/>
                  </a:lnTo>
                  <a:lnTo>
                    <a:pt x="455121" y="65855"/>
                  </a:lnTo>
                  <a:lnTo>
                    <a:pt x="637059" y="65855"/>
                  </a:lnTo>
                  <a:lnTo>
                    <a:pt x="641760" y="54646"/>
                  </a:lnTo>
                  <a:lnTo>
                    <a:pt x="644483" y="42043"/>
                  </a:lnTo>
                  <a:lnTo>
                    <a:pt x="559796" y="42043"/>
                  </a:lnTo>
                  <a:lnTo>
                    <a:pt x="553098" y="39872"/>
                  </a:lnTo>
                  <a:lnTo>
                    <a:pt x="540171" y="31128"/>
                  </a:lnTo>
                  <a:lnTo>
                    <a:pt x="536556" y="28648"/>
                  </a:lnTo>
                  <a:lnTo>
                    <a:pt x="525627" y="21021"/>
                  </a:lnTo>
                  <a:lnTo>
                    <a:pt x="519744" y="17114"/>
                  </a:lnTo>
                  <a:lnTo>
                    <a:pt x="483258" y="1627"/>
                  </a:lnTo>
                  <a:lnTo>
                    <a:pt x="473875" y="406"/>
                  </a:lnTo>
                  <a:lnTo>
                    <a:pt x="463678" y="0"/>
                  </a:lnTo>
                  <a:close/>
                </a:path>
                <a:path w="687704" h="647064">
                  <a:moveTo>
                    <a:pt x="637059" y="65855"/>
                  </a:moveTo>
                  <a:lnTo>
                    <a:pt x="468266" y="65855"/>
                  </a:lnTo>
                  <a:lnTo>
                    <a:pt x="472918" y="66909"/>
                  </a:lnTo>
                  <a:lnTo>
                    <a:pt x="481599" y="71126"/>
                  </a:lnTo>
                  <a:lnTo>
                    <a:pt x="486002" y="73731"/>
                  </a:lnTo>
                  <a:lnTo>
                    <a:pt x="494932" y="79932"/>
                  </a:lnTo>
                  <a:lnTo>
                    <a:pt x="499583" y="83281"/>
                  </a:lnTo>
                  <a:lnTo>
                    <a:pt x="509257" y="90474"/>
                  </a:lnTo>
                  <a:lnTo>
                    <a:pt x="514652" y="93884"/>
                  </a:lnTo>
                  <a:lnTo>
                    <a:pt x="552696" y="107155"/>
                  </a:lnTo>
                  <a:lnTo>
                    <a:pt x="566370" y="107900"/>
                  </a:lnTo>
                  <a:lnTo>
                    <a:pt x="584310" y="106400"/>
                  </a:lnTo>
                  <a:lnTo>
                    <a:pt x="600181" y="101900"/>
                  </a:lnTo>
                  <a:lnTo>
                    <a:pt x="613983" y="94400"/>
                  </a:lnTo>
                  <a:lnTo>
                    <a:pt x="625715" y="83901"/>
                  </a:lnTo>
                  <a:lnTo>
                    <a:pt x="635074" y="70587"/>
                  </a:lnTo>
                  <a:lnTo>
                    <a:pt x="637059" y="65855"/>
                  </a:lnTo>
                  <a:close/>
                </a:path>
                <a:path w="687704" h="647064">
                  <a:moveTo>
                    <a:pt x="629249" y="0"/>
                  </a:moveTo>
                  <a:lnTo>
                    <a:pt x="606677" y="0"/>
                  </a:lnTo>
                  <a:lnTo>
                    <a:pt x="599112" y="681"/>
                  </a:lnTo>
                  <a:lnTo>
                    <a:pt x="591670" y="3409"/>
                  </a:lnTo>
                  <a:lnTo>
                    <a:pt x="589820" y="6185"/>
                  </a:lnTo>
                  <a:lnTo>
                    <a:pt x="589764" y="21021"/>
                  </a:lnTo>
                  <a:lnTo>
                    <a:pt x="587825" y="28710"/>
                  </a:lnTo>
                  <a:lnTo>
                    <a:pt x="579888" y="39376"/>
                  </a:lnTo>
                  <a:lnTo>
                    <a:pt x="574183" y="42043"/>
                  </a:lnTo>
                  <a:lnTo>
                    <a:pt x="644483" y="42043"/>
                  </a:lnTo>
                  <a:lnTo>
                    <a:pt x="645772" y="36078"/>
                  </a:lnTo>
                  <a:lnTo>
                    <a:pt x="647109" y="14881"/>
                  </a:lnTo>
                  <a:lnTo>
                    <a:pt x="647109" y="8681"/>
                  </a:lnTo>
                  <a:lnTo>
                    <a:pt x="645062" y="4650"/>
                  </a:lnTo>
                  <a:lnTo>
                    <a:pt x="636877" y="929"/>
                  </a:lnTo>
                  <a:lnTo>
                    <a:pt x="62924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65237" y="1495169"/>
              <a:ext cx="687705" cy="647065"/>
            </a:xfrm>
            <a:custGeom>
              <a:avLst/>
              <a:gdLst/>
              <a:ahLst/>
              <a:cxnLst/>
              <a:rect l="l" t="t" r="r" b="b"/>
              <a:pathLst>
                <a:path w="687704" h="647064">
                  <a:moveTo>
                    <a:pt x="390381" y="152548"/>
                  </a:moveTo>
                  <a:lnTo>
                    <a:pt x="401047" y="152548"/>
                  </a:lnTo>
                  <a:lnTo>
                    <a:pt x="409480" y="152734"/>
                  </a:lnTo>
                  <a:lnTo>
                    <a:pt x="415681" y="153107"/>
                  </a:lnTo>
                  <a:lnTo>
                    <a:pt x="421883" y="153478"/>
                  </a:lnTo>
                  <a:lnTo>
                    <a:pt x="443215" y="175989"/>
                  </a:lnTo>
                  <a:lnTo>
                    <a:pt x="521349" y="398115"/>
                  </a:lnTo>
                  <a:lnTo>
                    <a:pt x="522466" y="398115"/>
                  </a:lnTo>
                  <a:lnTo>
                    <a:pt x="593903" y="171524"/>
                  </a:lnTo>
                  <a:lnTo>
                    <a:pt x="595391" y="165075"/>
                  </a:lnTo>
                  <a:lnTo>
                    <a:pt x="597314" y="160796"/>
                  </a:lnTo>
                  <a:lnTo>
                    <a:pt x="599670" y="158688"/>
                  </a:lnTo>
                  <a:lnTo>
                    <a:pt x="602027" y="156579"/>
                  </a:lnTo>
                  <a:lnTo>
                    <a:pt x="605933" y="155029"/>
                  </a:lnTo>
                  <a:lnTo>
                    <a:pt x="640040" y="152548"/>
                  </a:lnTo>
                  <a:lnTo>
                    <a:pt x="647702" y="152641"/>
                  </a:lnTo>
                  <a:lnTo>
                    <a:pt x="685618" y="162346"/>
                  </a:lnTo>
                  <a:lnTo>
                    <a:pt x="687293" y="170594"/>
                  </a:lnTo>
                  <a:lnTo>
                    <a:pt x="687293" y="175183"/>
                  </a:lnTo>
                  <a:lnTo>
                    <a:pt x="573811" y="511968"/>
                  </a:lnTo>
                  <a:lnTo>
                    <a:pt x="533628" y="629542"/>
                  </a:lnTo>
                  <a:lnTo>
                    <a:pt x="497072" y="646007"/>
                  </a:lnTo>
                  <a:lnTo>
                    <a:pt x="471864" y="647030"/>
                  </a:lnTo>
                  <a:lnTo>
                    <a:pt x="461942" y="647030"/>
                  </a:lnTo>
                  <a:lnTo>
                    <a:pt x="434657" y="641449"/>
                  </a:lnTo>
                  <a:lnTo>
                    <a:pt x="431680" y="639464"/>
                  </a:lnTo>
                  <a:lnTo>
                    <a:pt x="430068" y="636984"/>
                  </a:lnTo>
                  <a:lnTo>
                    <a:pt x="429820" y="634007"/>
                  </a:lnTo>
                  <a:lnTo>
                    <a:pt x="429572" y="631031"/>
                  </a:lnTo>
                  <a:lnTo>
                    <a:pt x="430316" y="627434"/>
                  </a:lnTo>
                  <a:lnTo>
                    <a:pt x="432052" y="623217"/>
                  </a:lnTo>
                  <a:lnTo>
                    <a:pt x="476329" y="511968"/>
                  </a:lnTo>
                  <a:lnTo>
                    <a:pt x="461818" y="495225"/>
                  </a:lnTo>
                  <a:lnTo>
                    <a:pt x="347593" y="190128"/>
                  </a:lnTo>
                  <a:lnTo>
                    <a:pt x="344368" y="181446"/>
                  </a:lnTo>
                  <a:lnTo>
                    <a:pt x="342756" y="174811"/>
                  </a:lnTo>
                  <a:lnTo>
                    <a:pt x="342756" y="170222"/>
                  </a:lnTo>
                  <a:lnTo>
                    <a:pt x="342756" y="165633"/>
                  </a:lnTo>
                  <a:lnTo>
                    <a:pt x="382067" y="152641"/>
                  </a:lnTo>
                  <a:lnTo>
                    <a:pt x="390381" y="152548"/>
                  </a:lnTo>
                  <a:close/>
                </a:path>
                <a:path w="687704" h="647064">
                  <a:moveTo>
                    <a:pt x="49113" y="28277"/>
                  </a:moveTo>
                  <a:lnTo>
                    <a:pt x="58787" y="28277"/>
                  </a:lnTo>
                  <a:lnTo>
                    <a:pt x="66724" y="28649"/>
                  </a:lnTo>
                  <a:lnTo>
                    <a:pt x="72925" y="29393"/>
                  </a:lnTo>
                  <a:lnTo>
                    <a:pt x="79126" y="30137"/>
                  </a:lnTo>
                  <a:lnTo>
                    <a:pt x="97854" y="41547"/>
                  </a:lnTo>
                  <a:lnTo>
                    <a:pt x="97854" y="44276"/>
                  </a:lnTo>
                  <a:lnTo>
                    <a:pt x="97854" y="249287"/>
                  </a:lnTo>
                  <a:lnTo>
                    <a:pt x="238869" y="44648"/>
                  </a:lnTo>
                  <a:lnTo>
                    <a:pt x="240605" y="41423"/>
                  </a:lnTo>
                  <a:lnTo>
                    <a:pt x="242713" y="38757"/>
                  </a:lnTo>
                  <a:lnTo>
                    <a:pt x="245194" y="36649"/>
                  </a:lnTo>
                  <a:lnTo>
                    <a:pt x="247674" y="34540"/>
                  </a:lnTo>
                  <a:lnTo>
                    <a:pt x="250899" y="32866"/>
                  </a:lnTo>
                  <a:lnTo>
                    <a:pt x="254868" y="31626"/>
                  </a:lnTo>
                  <a:lnTo>
                    <a:pt x="258836" y="30385"/>
                  </a:lnTo>
                  <a:lnTo>
                    <a:pt x="263921" y="29517"/>
                  </a:lnTo>
                  <a:lnTo>
                    <a:pt x="270123" y="29021"/>
                  </a:lnTo>
                  <a:lnTo>
                    <a:pt x="276324" y="28525"/>
                  </a:lnTo>
                  <a:lnTo>
                    <a:pt x="284261" y="28277"/>
                  </a:lnTo>
                  <a:lnTo>
                    <a:pt x="293935" y="28277"/>
                  </a:lnTo>
                  <a:lnTo>
                    <a:pt x="303857" y="28277"/>
                  </a:lnTo>
                  <a:lnTo>
                    <a:pt x="312042" y="28649"/>
                  </a:lnTo>
                  <a:lnTo>
                    <a:pt x="318492" y="29393"/>
                  </a:lnTo>
                  <a:lnTo>
                    <a:pt x="324941" y="30137"/>
                  </a:lnTo>
                  <a:lnTo>
                    <a:pt x="330088" y="31191"/>
                  </a:lnTo>
                  <a:lnTo>
                    <a:pt x="333933" y="32556"/>
                  </a:lnTo>
                  <a:lnTo>
                    <a:pt x="337777" y="33920"/>
                  </a:lnTo>
                  <a:lnTo>
                    <a:pt x="340444" y="35594"/>
                  </a:lnTo>
                  <a:lnTo>
                    <a:pt x="341932" y="37579"/>
                  </a:lnTo>
                  <a:lnTo>
                    <a:pt x="343420" y="39563"/>
                  </a:lnTo>
                  <a:lnTo>
                    <a:pt x="344165" y="41795"/>
                  </a:lnTo>
                  <a:lnTo>
                    <a:pt x="344165" y="44276"/>
                  </a:lnTo>
                  <a:lnTo>
                    <a:pt x="344165" y="48493"/>
                  </a:lnTo>
                  <a:lnTo>
                    <a:pt x="196081" y="251519"/>
                  </a:lnTo>
                  <a:lnTo>
                    <a:pt x="340072" y="469180"/>
                  </a:lnTo>
                  <a:lnTo>
                    <a:pt x="351606" y="495473"/>
                  </a:lnTo>
                  <a:lnTo>
                    <a:pt x="351606" y="497458"/>
                  </a:lnTo>
                  <a:lnTo>
                    <a:pt x="351606" y="500186"/>
                  </a:lnTo>
                  <a:lnTo>
                    <a:pt x="350924" y="502604"/>
                  </a:lnTo>
                  <a:lnTo>
                    <a:pt x="349560" y="504713"/>
                  </a:lnTo>
                  <a:lnTo>
                    <a:pt x="348195" y="506821"/>
                  </a:lnTo>
                  <a:lnTo>
                    <a:pt x="310802" y="514201"/>
                  </a:lnTo>
                  <a:lnTo>
                    <a:pt x="300632" y="514201"/>
                  </a:lnTo>
                  <a:lnTo>
                    <a:pt x="258774" y="511100"/>
                  </a:lnTo>
                  <a:lnTo>
                    <a:pt x="243334" y="497830"/>
                  </a:lnTo>
                  <a:lnTo>
                    <a:pt x="97854" y="269378"/>
                  </a:lnTo>
                  <a:lnTo>
                    <a:pt x="97854" y="497830"/>
                  </a:lnTo>
                  <a:lnTo>
                    <a:pt x="97854" y="500558"/>
                  </a:lnTo>
                  <a:lnTo>
                    <a:pt x="97110" y="502915"/>
                  </a:lnTo>
                  <a:lnTo>
                    <a:pt x="95622" y="504899"/>
                  </a:lnTo>
                  <a:lnTo>
                    <a:pt x="94133" y="506883"/>
                  </a:lnTo>
                  <a:lnTo>
                    <a:pt x="91529" y="508558"/>
                  </a:lnTo>
                  <a:lnTo>
                    <a:pt x="87808" y="509922"/>
                  </a:lnTo>
                  <a:lnTo>
                    <a:pt x="84087" y="511286"/>
                  </a:lnTo>
                  <a:lnTo>
                    <a:pt x="79126" y="512340"/>
                  </a:lnTo>
                  <a:lnTo>
                    <a:pt x="72925" y="513084"/>
                  </a:lnTo>
                  <a:lnTo>
                    <a:pt x="66724" y="513829"/>
                  </a:lnTo>
                  <a:lnTo>
                    <a:pt x="58787" y="514201"/>
                  </a:lnTo>
                  <a:lnTo>
                    <a:pt x="49113" y="514201"/>
                  </a:lnTo>
                  <a:lnTo>
                    <a:pt x="39687" y="514201"/>
                  </a:lnTo>
                  <a:lnTo>
                    <a:pt x="31812" y="513829"/>
                  </a:lnTo>
                  <a:lnTo>
                    <a:pt x="25486" y="513084"/>
                  </a:lnTo>
                  <a:lnTo>
                    <a:pt x="19161" y="512340"/>
                  </a:lnTo>
                  <a:lnTo>
                    <a:pt x="14138" y="511286"/>
                  </a:lnTo>
                  <a:lnTo>
                    <a:pt x="10417" y="509922"/>
                  </a:lnTo>
                  <a:lnTo>
                    <a:pt x="6697" y="508558"/>
                  </a:lnTo>
                  <a:lnTo>
                    <a:pt x="4030" y="506883"/>
                  </a:lnTo>
                  <a:lnTo>
                    <a:pt x="2418" y="504899"/>
                  </a:lnTo>
                  <a:lnTo>
                    <a:pt x="806" y="502915"/>
                  </a:lnTo>
                  <a:lnTo>
                    <a:pt x="0" y="500558"/>
                  </a:lnTo>
                  <a:lnTo>
                    <a:pt x="0" y="497830"/>
                  </a:lnTo>
                  <a:lnTo>
                    <a:pt x="0" y="44276"/>
                  </a:lnTo>
                  <a:lnTo>
                    <a:pt x="0" y="41547"/>
                  </a:lnTo>
                  <a:lnTo>
                    <a:pt x="806" y="39191"/>
                  </a:lnTo>
                  <a:lnTo>
                    <a:pt x="2418" y="37207"/>
                  </a:lnTo>
                  <a:lnTo>
                    <a:pt x="4030" y="35222"/>
                  </a:lnTo>
                  <a:lnTo>
                    <a:pt x="25486" y="29393"/>
                  </a:lnTo>
                  <a:lnTo>
                    <a:pt x="31812" y="28649"/>
                  </a:lnTo>
                  <a:lnTo>
                    <a:pt x="39687" y="28277"/>
                  </a:lnTo>
                  <a:lnTo>
                    <a:pt x="49113" y="28277"/>
                  </a:lnTo>
                  <a:close/>
                </a:path>
                <a:path w="687704" h="647064">
                  <a:moveTo>
                    <a:pt x="463678" y="0"/>
                  </a:moveTo>
                  <a:lnTo>
                    <a:pt x="506722" y="9859"/>
                  </a:lnTo>
                  <a:lnTo>
                    <a:pt x="531198" y="24928"/>
                  </a:lnTo>
                  <a:lnTo>
                    <a:pt x="536558" y="28649"/>
                  </a:lnTo>
                  <a:lnTo>
                    <a:pt x="541709" y="32184"/>
                  </a:lnTo>
                  <a:lnTo>
                    <a:pt x="546650" y="35532"/>
                  </a:lnTo>
                  <a:lnTo>
                    <a:pt x="553099" y="39873"/>
                  </a:lnTo>
                  <a:lnTo>
                    <a:pt x="559797" y="42043"/>
                  </a:lnTo>
                  <a:lnTo>
                    <a:pt x="566742" y="42043"/>
                  </a:lnTo>
                  <a:lnTo>
                    <a:pt x="574183" y="42043"/>
                  </a:lnTo>
                  <a:lnTo>
                    <a:pt x="579888" y="39377"/>
                  </a:lnTo>
                  <a:lnTo>
                    <a:pt x="583857" y="34044"/>
                  </a:lnTo>
                  <a:lnTo>
                    <a:pt x="587826" y="28711"/>
                  </a:lnTo>
                  <a:lnTo>
                    <a:pt x="589810" y="20836"/>
                  </a:lnTo>
                  <a:lnTo>
                    <a:pt x="589810" y="10418"/>
                  </a:lnTo>
                  <a:lnTo>
                    <a:pt x="589810" y="6201"/>
                  </a:lnTo>
                  <a:lnTo>
                    <a:pt x="591671" y="3410"/>
                  </a:lnTo>
                  <a:lnTo>
                    <a:pt x="595391" y="2046"/>
                  </a:lnTo>
                  <a:lnTo>
                    <a:pt x="599112" y="682"/>
                  </a:lnTo>
                  <a:lnTo>
                    <a:pt x="606677" y="0"/>
                  </a:lnTo>
                  <a:lnTo>
                    <a:pt x="618088" y="0"/>
                  </a:lnTo>
                  <a:lnTo>
                    <a:pt x="629250" y="0"/>
                  </a:lnTo>
                  <a:lnTo>
                    <a:pt x="636877" y="930"/>
                  </a:lnTo>
                  <a:lnTo>
                    <a:pt x="640970" y="2790"/>
                  </a:lnTo>
                  <a:lnTo>
                    <a:pt x="645063" y="4650"/>
                  </a:lnTo>
                  <a:lnTo>
                    <a:pt x="647109" y="8681"/>
                  </a:lnTo>
                  <a:lnTo>
                    <a:pt x="647109" y="14882"/>
                  </a:lnTo>
                  <a:lnTo>
                    <a:pt x="641761" y="54647"/>
                  </a:lnTo>
                  <a:lnTo>
                    <a:pt x="613983" y="94401"/>
                  </a:lnTo>
                  <a:lnTo>
                    <a:pt x="566370" y="107900"/>
                  </a:lnTo>
                  <a:lnTo>
                    <a:pt x="559324" y="107714"/>
                  </a:lnTo>
                  <a:lnTo>
                    <a:pt x="520605" y="97110"/>
                  </a:lnTo>
                  <a:lnTo>
                    <a:pt x="504420" y="86878"/>
                  </a:lnTo>
                  <a:lnTo>
                    <a:pt x="499583" y="83281"/>
                  </a:lnTo>
                  <a:lnTo>
                    <a:pt x="468267" y="65856"/>
                  </a:lnTo>
                  <a:lnTo>
                    <a:pt x="463306" y="65856"/>
                  </a:lnTo>
                  <a:lnTo>
                    <a:pt x="455121" y="65856"/>
                  </a:lnTo>
                  <a:lnTo>
                    <a:pt x="449292" y="68771"/>
                  </a:lnTo>
                  <a:lnTo>
                    <a:pt x="445819" y="74600"/>
                  </a:lnTo>
                  <a:lnTo>
                    <a:pt x="442346" y="80429"/>
                  </a:lnTo>
                  <a:lnTo>
                    <a:pt x="440610" y="88056"/>
                  </a:lnTo>
                  <a:lnTo>
                    <a:pt x="440610" y="97482"/>
                  </a:lnTo>
                  <a:lnTo>
                    <a:pt x="440610" y="99714"/>
                  </a:lnTo>
                  <a:lnTo>
                    <a:pt x="434843" y="106040"/>
                  </a:lnTo>
                  <a:lnTo>
                    <a:pt x="432735" y="106784"/>
                  </a:lnTo>
                  <a:lnTo>
                    <a:pt x="429758" y="107280"/>
                  </a:lnTo>
                  <a:lnTo>
                    <a:pt x="425913" y="107528"/>
                  </a:lnTo>
                  <a:lnTo>
                    <a:pt x="422069" y="107776"/>
                  </a:lnTo>
                  <a:lnTo>
                    <a:pt x="417170" y="107900"/>
                  </a:lnTo>
                  <a:lnTo>
                    <a:pt x="411216" y="107900"/>
                  </a:lnTo>
                  <a:lnTo>
                    <a:pt x="406008" y="107900"/>
                  </a:lnTo>
                  <a:lnTo>
                    <a:pt x="401605" y="107714"/>
                  </a:lnTo>
                  <a:lnTo>
                    <a:pt x="398008" y="107342"/>
                  </a:lnTo>
                  <a:lnTo>
                    <a:pt x="394411" y="106970"/>
                  </a:lnTo>
                  <a:lnTo>
                    <a:pt x="391559" y="106226"/>
                  </a:lnTo>
                  <a:lnTo>
                    <a:pt x="389450" y="105109"/>
                  </a:lnTo>
                  <a:lnTo>
                    <a:pt x="387342" y="103993"/>
                  </a:lnTo>
                  <a:lnTo>
                    <a:pt x="385792" y="102443"/>
                  </a:lnTo>
                  <a:lnTo>
                    <a:pt x="384800" y="100459"/>
                  </a:lnTo>
                  <a:lnTo>
                    <a:pt x="383807" y="98474"/>
                  </a:lnTo>
                  <a:lnTo>
                    <a:pt x="383311" y="95870"/>
                  </a:lnTo>
                  <a:lnTo>
                    <a:pt x="383311" y="92645"/>
                  </a:lnTo>
                  <a:lnTo>
                    <a:pt x="388520" y="54089"/>
                  </a:lnTo>
                  <a:lnTo>
                    <a:pt x="415681" y="13917"/>
                  </a:lnTo>
                  <a:lnTo>
                    <a:pt x="445447" y="1546"/>
                  </a:lnTo>
                  <a:lnTo>
                    <a:pt x="463678" y="0"/>
                  </a:lnTo>
                  <a:close/>
                </a:path>
              </a:pathLst>
            </a:custGeom>
            <a:ln w="1270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797300" y="1460500"/>
            <a:ext cx="1892300" cy="736600"/>
            <a:chOff x="3797300" y="1460500"/>
            <a:chExt cx="1892300" cy="7366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7300" y="1460500"/>
              <a:ext cx="1892300" cy="736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1322" y="1478401"/>
              <a:ext cx="1817732" cy="65935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842000" y="1397000"/>
            <a:ext cx="1600200" cy="685800"/>
            <a:chOff x="5842000" y="1397000"/>
            <a:chExt cx="1600200" cy="6858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2000" y="1397000"/>
              <a:ext cx="1600200" cy="685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82046" y="1419614"/>
              <a:ext cx="1514747" cy="602431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620000" y="1397000"/>
            <a:ext cx="1663700" cy="685800"/>
            <a:chOff x="7620000" y="1397000"/>
            <a:chExt cx="1663700" cy="68580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20000" y="1397000"/>
              <a:ext cx="1663700" cy="685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5283" y="1419614"/>
              <a:ext cx="1586012" cy="60243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463800" y="2362200"/>
            <a:ext cx="7264400" cy="762000"/>
            <a:chOff x="2463800" y="2362200"/>
            <a:chExt cx="7264400" cy="76200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3800" y="2362200"/>
              <a:ext cx="7264400" cy="7620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06436" y="2385360"/>
              <a:ext cx="7178008" cy="678333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5942" y="199672"/>
            <a:ext cx="2515129" cy="649413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797300" y="3479800"/>
            <a:ext cx="5321300" cy="457200"/>
            <a:chOff x="3797300" y="3479800"/>
            <a:chExt cx="5321300" cy="45720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97300" y="3479800"/>
              <a:ext cx="5321300" cy="457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45844" y="3498018"/>
              <a:ext cx="2330073" cy="39534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31623" y="3507134"/>
              <a:ext cx="953530" cy="3862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12355" y="3492809"/>
              <a:ext cx="1172960" cy="39838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03475" y="3516033"/>
              <a:ext cx="314957" cy="30136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145202" y="6433492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301879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-2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Process</a:t>
            </a:r>
            <a:endParaRPr sz="43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263" y="1356084"/>
            <a:ext cx="1777999" cy="43927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6649" y="5727700"/>
            <a:ext cx="13506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Product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wn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35" dirty="0">
                <a:latin typeface="Calibri"/>
                <a:cs typeface="Calibri"/>
              </a:rPr>
              <a:t>/</a:t>
            </a:r>
            <a:r>
              <a:rPr sz="2000" dirty="0">
                <a:latin typeface="Calibri"/>
                <a:cs typeface="Calibri"/>
              </a:rPr>
              <a:t>clie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603" y="1364935"/>
            <a:ext cx="4629438" cy="46018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91028" y="5765800"/>
            <a:ext cx="201231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658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Product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owner/client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3242" y="1224259"/>
            <a:ext cx="5016939" cy="48284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92686" y="5943600"/>
            <a:ext cx="201231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658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Product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owner/client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5419" y="3714787"/>
            <a:ext cx="1763375" cy="17943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534871" y="2306148"/>
            <a:ext cx="2479675" cy="2987675"/>
            <a:chOff x="3534871" y="2306148"/>
            <a:chExt cx="2479675" cy="29876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8605" y="4119284"/>
              <a:ext cx="1245643" cy="11744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4867" y="2306154"/>
              <a:ext cx="2058035" cy="1886585"/>
            </a:xfrm>
            <a:custGeom>
              <a:avLst/>
              <a:gdLst/>
              <a:ahLst/>
              <a:cxnLst/>
              <a:rect l="l" t="t" r="r" b="b"/>
              <a:pathLst>
                <a:path w="2058035" h="1886585">
                  <a:moveTo>
                    <a:pt x="2057654" y="1733562"/>
                  </a:moveTo>
                  <a:lnTo>
                    <a:pt x="1904974" y="1580883"/>
                  </a:lnTo>
                  <a:lnTo>
                    <a:pt x="1904974" y="1657223"/>
                  </a:lnTo>
                  <a:lnTo>
                    <a:pt x="1400136" y="1657223"/>
                  </a:lnTo>
                  <a:lnTo>
                    <a:pt x="1453476" y="1627314"/>
                  </a:lnTo>
                  <a:lnTo>
                    <a:pt x="1491996" y="1602587"/>
                  </a:lnTo>
                  <a:lnTo>
                    <a:pt x="1529168" y="1576108"/>
                  </a:lnTo>
                  <a:lnTo>
                    <a:pt x="1564906" y="1547939"/>
                  </a:lnTo>
                  <a:lnTo>
                    <a:pt x="1599145" y="1518119"/>
                  </a:lnTo>
                  <a:lnTo>
                    <a:pt x="1631823" y="1486725"/>
                  </a:lnTo>
                  <a:lnTo>
                    <a:pt x="1662849" y="1453794"/>
                  </a:lnTo>
                  <a:lnTo>
                    <a:pt x="1692160" y="1419364"/>
                  </a:lnTo>
                  <a:lnTo>
                    <a:pt x="1719681" y="1383525"/>
                  </a:lnTo>
                  <a:lnTo>
                    <a:pt x="1745335" y="1346288"/>
                  </a:lnTo>
                  <a:lnTo>
                    <a:pt x="1769059" y="1307731"/>
                  </a:lnTo>
                  <a:lnTo>
                    <a:pt x="1790763" y="1267904"/>
                  </a:lnTo>
                  <a:lnTo>
                    <a:pt x="1810385" y="1226845"/>
                  </a:lnTo>
                  <a:lnTo>
                    <a:pt x="1827847" y="1184630"/>
                  </a:lnTo>
                  <a:lnTo>
                    <a:pt x="1843087" y="1141285"/>
                  </a:lnTo>
                  <a:lnTo>
                    <a:pt x="1856016" y="1096873"/>
                  </a:lnTo>
                  <a:lnTo>
                    <a:pt x="1866569" y="1051458"/>
                  </a:lnTo>
                  <a:lnTo>
                    <a:pt x="1874672" y="1005078"/>
                  </a:lnTo>
                  <a:lnTo>
                    <a:pt x="1755686" y="989711"/>
                  </a:lnTo>
                  <a:lnTo>
                    <a:pt x="1746935" y="1037323"/>
                  </a:lnTo>
                  <a:lnTo>
                    <a:pt x="1735099" y="1083945"/>
                  </a:lnTo>
                  <a:lnTo>
                    <a:pt x="1720253" y="1129474"/>
                  </a:lnTo>
                  <a:lnTo>
                    <a:pt x="1702485" y="1173810"/>
                  </a:lnTo>
                  <a:lnTo>
                    <a:pt x="1681911" y="1216837"/>
                  </a:lnTo>
                  <a:lnTo>
                    <a:pt x="1658620" y="1258468"/>
                  </a:lnTo>
                  <a:lnTo>
                    <a:pt x="1632686" y="1298587"/>
                  </a:lnTo>
                  <a:lnTo>
                    <a:pt x="1604225" y="1337081"/>
                  </a:lnTo>
                  <a:lnTo>
                    <a:pt x="1573314" y="1373873"/>
                  </a:lnTo>
                  <a:lnTo>
                    <a:pt x="1540040" y="1408836"/>
                  </a:lnTo>
                  <a:lnTo>
                    <a:pt x="1504518" y="1441881"/>
                  </a:lnTo>
                  <a:lnTo>
                    <a:pt x="1466837" y="1472882"/>
                  </a:lnTo>
                  <a:lnTo>
                    <a:pt x="1427073" y="1501762"/>
                  </a:lnTo>
                  <a:lnTo>
                    <a:pt x="1385328" y="1528406"/>
                  </a:lnTo>
                  <a:lnTo>
                    <a:pt x="1341704" y="1552702"/>
                  </a:lnTo>
                  <a:lnTo>
                    <a:pt x="1296289" y="1574546"/>
                  </a:lnTo>
                  <a:lnTo>
                    <a:pt x="1249172" y="1593837"/>
                  </a:lnTo>
                  <a:lnTo>
                    <a:pt x="1200442" y="1610487"/>
                  </a:lnTo>
                  <a:lnTo>
                    <a:pt x="1152461" y="1623834"/>
                  </a:lnTo>
                  <a:lnTo>
                    <a:pt x="1104290" y="1634337"/>
                  </a:lnTo>
                  <a:lnTo>
                    <a:pt x="1056068" y="1642071"/>
                  </a:lnTo>
                  <a:lnTo>
                    <a:pt x="1007884" y="1647075"/>
                  </a:lnTo>
                  <a:lnTo>
                    <a:pt x="959853" y="1649399"/>
                  </a:lnTo>
                  <a:lnTo>
                    <a:pt x="912088" y="1649095"/>
                  </a:lnTo>
                  <a:lnTo>
                    <a:pt x="864692" y="1646212"/>
                  </a:lnTo>
                  <a:lnTo>
                    <a:pt x="817778" y="1640801"/>
                  </a:lnTo>
                  <a:lnTo>
                    <a:pt x="771436" y="1632927"/>
                  </a:lnTo>
                  <a:lnTo>
                    <a:pt x="725805" y="1622615"/>
                  </a:lnTo>
                  <a:lnTo>
                    <a:pt x="680974" y="1609928"/>
                  </a:lnTo>
                  <a:lnTo>
                    <a:pt x="637044" y="1594916"/>
                  </a:lnTo>
                  <a:lnTo>
                    <a:pt x="594144" y="1577644"/>
                  </a:lnTo>
                  <a:lnTo>
                    <a:pt x="552386" y="1558137"/>
                  </a:lnTo>
                  <a:lnTo>
                    <a:pt x="511848" y="1536458"/>
                  </a:lnTo>
                  <a:lnTo>
                    <a:pt x="472668" y="1512658"/>
                  </a:lnTo>
                  <a:lnTo>
                    <a:pt x="434949" y="1486801"/>
                  </a:lnTo>
                  <a:lnTo>
                    <a:pt x="398780" y="1458912"/>
                  </a:lnTo>
                  <a:lnTo>
                    <a:pt x="364299" y="1429054"/>
                  </a:lnTo>
                  <a:lnTo>
                    <a:pt x="331597" y="1397292"/>
                  </a:lnTo>
                  <a:lnTo>
                    <a:pt x="300786" y="1363649"/>
                  </a:lnTo>
                  <a:lnTo>
                    <a:pt x="271970" y="1328191"/>
                  </a:lnTo>
                  <a:lnTo>
                    <a:pt x="245262" y="1290967"/>
                  </a:lnTo>
                  <a:lnTo>
                    <a:pt x="220776" y="1252029"/>
                  </a:lnTo>
                  <a:lnTo>
                    <a:pt x="198602" y="1211427"/>
                  </a:lnTo>
                  <a:lnTo>
                    <a:pt x="178879" y="1169212"/>
                  </a:lnTo>
                  <a:lnTo>
                    <a:pt x="161696" y="1125435"/>
                  </a:lnTo>
                  <a:lnTo>
                    <a:pt x="147358" y="1080782"/>
                  </a:lnTo>
                  <a:lnTo>
                    <a:pt x="136055" y="1035964"/>
                  </a:lnTo>
                  <a:lnTo>
                    <a:pt x="127749" y="991095"/>
                  </a:lnTo>
                  <a:lnTo>
                    <a:pt x="122364" y="946251"/>
                  </a:lnTo>
                  <a:lnTo>
                    <a:pt x="119875" y="901560"/>
                  </a:lnTo>
                  <a:lnTo>
                    <a:pt x="120205" y="857110"/>
                  </a:lnTo>
                  <a:lnTo>
                    <a:pt x="123291" y="813003"/>
                  </a:lnTo>
                  <a:lnTo>
                    <a:pt x="129108" y="769327"/>
                  </a:lnTo>
                  <a:lnTo>
                    <a:pt x="137579" y="726211"/>
                  </a:lnTo>
                  <a:lnTo>
                    <a:pt x="148666" y="683742"/>
                  </a:lnTo>
                  <a:lnTo>
                    <a:pt x="162293" y="642023"/>
                  </a:lnTo>
                  <a:lnTo>
                    <a:pt x="178422" y="601154"/>
                  </a:lnTo>
                  <a:lnTo>
                    <a:pt x="196989" y="561238"/>
                  </a:lnTo>
                  <a:lnTo>
                    <a:pt x="217944" y="522363"/>
                  </a:lnTo>
                  <a:lnTo>
                    <a:pt x="241236" y="484644"/>
                  </a:lnTo>
                  <a:lnTo>
                    <a:pt x="266814" y="448183"/>
                  </a:lnTo>
                  <a:lnTo>
                    <a:pt x="294601" y="413080"/>
                  </a:lnTo>
                  <a:lnTo>
                    <a:pt x="324573" y="379437"/>
                  </a:lnTo>
                  <a:lnTo>
                    <a:pt x="356654" y="347345"/>
                  </a:lnTo>
                  <a:lnTo>
                    <a:pt x="390791" y="316903"/>
                  </a:lnTo>
                  <a:lnTo>
                    <a:pt x="426948" y="288226"/>
                  </a:lnTo>
                  <a:lnTo>
                    <a:pt x="465048" y="261416"/>
                  </a:lnTo>
                  <a:lnTo>
                    <a:pt x="505040" y="236562"/>
                  </a:lnTo>
                  <a:lnTo>
                    <a:pt x="546887" y="213779"/>
                  </a:lnTo>
                  <a:lnTo>
                    <a:pt x="590511" y="193154"/>
                  </a:lnTo>
                  <a:lnTo>
                    <a:pt x="635876" y="174790"/>
                  </a:lnTo>
                  <a:lnTo>
                    <a:pt x="682917" y="158800"/>
                  </a:lnTo>
                  <a:lnTo>
                    <a:pt x="730910" y="145453"/>
                  </a:lnTo>
                  <a:lnTo>
                    <a:pt x="779068" y="134937"/>
                  </a:lnTo>
                  <a:lnTo>
                    <a:pt x="827290" y="127203"/>
                  </a:lnTo>
                  <a:lnTo>
                    <a:pt x="875474" y="122199"/>
                  </a:lnTo>
                  <a:lnTo>
                    <a:pt x="923505" y="119875"/>
                  </a:lnTo>
                  <a:lnTo>
                    <a:pt x="971270" y="120180"/>
                  </a:lnTo>
                  <a:lnTo>
                    <a:pt x="1018667" y="123063"/>
                  </a:lnTo>
                  <a:lnTo>
                    <a:pt x="1065593" y="128473"/>
                  </a:lnTo>
                  <a:lnTo>
                    <a:pt x="1111923" y="136359"/>
                  </a:lnTo>
                  <a:lnTo>
                    <a:pt x="1157566" y="146672"/>
                  </a:lnTo>
                  <a:lnTo>
                    <a:pt x="1202397" y="159359"/>
                  </a:lnTo>
                  <a:lnTo>
                    <a:pt x="1246314" y="174358"/>
                  </a:lnTo>
                  <a:lnTo>
                    <a:pt x="1289215" y="191643"/>
                  </a:lnTo>
                  <a:lnTo>
                    <a:pt x="1330985" y="211150"/>
                  </a:lnTo>
                  <a:lnTo>
                    <a:pt x="1371511" y="232816"/>
                  </a:lnTo>
                  <a:lnTo>
                    <a:pt x="1410690" y="256616"/>
                  </a:lnTo>
                  <a:lnTo>
                    <a:pt x="1448422" y="282486"/>
                  </a:lnTo>
                  <a:lnTo>
                    <a:pt x="1484579" y="310375"/>
                  </a:lnTo>
                  <a:lnTo>
                    <a:pt x="1519059" y="340220"/>
                  </a:lnTo>
                  <a:lnTo>
                    <a:pt x="1551774" y="371995"/>
                  </a:lnTo>
                  <a:lnTo>
                    <a:pt x="1582585" y="405638"/>
                  </a:lnTo>
                  <a:lnTo>
                    <a:pt x="1611401" y="441096"/>
                  </a:lnTo>
                  <a:lnTo>
                    <a:pt x="1638096" y="478307"/>
                  </a:lnTo>
                  <a:lnTo>
                    <a:pt x="1662595" y="517245"/>
                  </a:lnTo>
                  <a:lnTo>
                    <a:pt x="1684756" y="557847"/>
                  </a:lnTo>
                  <a:lnTo>
                    <a:pt x="1704479" y="600062"/>
                  </a:lnTo>
                  <a:lnTo>
                    <a:pt x="1721675" y="643839"/>
                  </a:lnTo>
                  <a:lnTo>
                    <a:pt x="1605978" y="640029"/>
                  </a:lnTo>
                  <a:lnTo>
                    <a:pt x="1822907" y="913701"/>
                  </a:lnTo>
                  <a:lnTo>
                    <a:pt x="1965464" y="651878"/>
                  </a:lnTo>
                  <a:lnTo>
                    <a:pt x="1849132" y="648042"/>
                  </a:lnTo>
                  <a:lnTo>
                    <a:pt x="1834159" y="602208"/>
                  </a:lnTo>
                  <a:lnTo>
                    <a:pt x="1816722" y="557530"/>
                  </a:lnTo>
                  <a:lnTo>
                    <a:pt x="1796884" y="514083"/>
                  </a:lnTo>
                  <a:lnTo>
                    <a:pt x="1774736" y="471932"/>
                  </a:lnTo>
                  <a:lnTo>
                    <a:pt x="1750339" y="431139"/>
                  </a:lnTo>
                  <a:lnTo>
                    <a:pt x="1723796" y="391769"/>
                  </a:lnTo>
                  <a:lnTo>
                    <a:pt x="1695170" y="353885"/>
                  </a:lnTo>
                  <a:lnTo>
                    <a:pt x="1664550" y="317550"/>
                  </a:lnTo>
                  <a:lnTo>
                    <a:pt x="1632000" y="282841"/>
                  </a:lnTo>
                  <a:lnTo>
                    <a:pt x="1597621" y="249809"/>
                  </a:lnTo>
                  <a:lnTo>
                    <a:pt x="1561465" y="218528"/>
                  </a:lnTo>
                  <a:lnTo>
                    <a:pt x="1523631" y="189052"/>
                  </a:lnTo>
                  <a:lnTo>
                    <a:pt x="1484185" y="161455"/>
                  </a:lnTo>
                  <a:lnTo>
                    <a:pt x="1443215" y="135801"/>
                  </a:lnTo>
                  <a:lnTo>
                    <a:pt x="1400784" y="112153"/>
                  </a:lnTo>
                  <a:lnTo>
                    <a:pt x="1356995" y="90563"/>
                  </a:lnTo>
                  <a:lnTo>
                    <a:pt x="1311910" y="71120"/>
                  </a:lnTo>
                  <a:lnTo>
                    <a:pt x="1265618" y="53873"/>
                  </a:lnTo>
                  <a:lnTo>
                    <a:pt x="1218184" y="38887"/>
                  </a:lnTo>
                  <a:lnTo>
                    <a:pt x="1169708" y="26238"/>
                  </a:lnTo>
                  <a:lnTo>
                    <a:pt x="1120241" y="15976"/>
                  </a:lnTo>
                  <a:lnTo>
                    <a:pt x="1069873" y="8166"/>
                  </a:lnTo>
                  <a:lnTo>
                    <a:pt x="1020152" y="2984"/>
                  </a:lnTo>
                  <a:lnTo>
                    <a:pt x="970749" y="279"/>
                  </a:lnTo>
                  <a:lnTo>
                    <a:pt x="921740" y="0"/>
                  </a:lnTo>
                  <a:lnTo>
                    <a:pt x="873201" y="2095"/>
                  </a:lnTo>
                  <a:lnTo>
                    <a:pt x="825207" y="6502"/>
                  </a:lnTo>
                  <a:lnTo>
                    <a:pt x="777836" y="13182"/>
                  </a:lnTo>
                  <a:lnTo>
                    <a:pt x="731151" y="22072"/>
                  </a:lnTo>
                  <a:lnTo>
                    <a:pt x="685241" y="33134"/>
                  </a:lnTo>
                  <a:lnTo>
                    <a:pt x="640156" y="46291"/>
                  </a:lnTo>
                  <a:lnTo>
                    <a:pt x="595985" y="61518"/>
                  </a:lnTo>
                  <a:lnTo>
                    <a:pt x="552805" y="78752"/>
                  </a:lnTo>
                  <a:lnTo>
                    <a:pt x="510667" y="97942"/>
                  </a:lnTo>
                  <a:lnTo>
                    <a:pt x="469671" y="119024"/>
                  </a:lnTo>
                  <a:lnTo>
                    <a:pt x="429882" y="141960"/>
                  </a:lnTo>
                  <a:lnTo>
                    <a:pt x="391363" y="166700"/>
                  </a:lnTo>
                  <a:lnTo>
                    <a:pt x="354203" y="193179"/>
                  </a:lnTo>
                  <a:lnTo>
                    <a:pt x="318452" y="221348"/>
                  </a:lnTo>
                  <a:lnTo>
                    <a:pt x="284213" y="251155"/>
                  </a:lnTo>
                  <a:lnTo>
                    <a:pt x="251536" y="282562"/>
                  </a:lnTo>
                  <a:lnTo>
                    <a:pt x="220510" y="315493"/>
                  </a:lnTo>
                  <a:lnTo>
                    <a:pt x="191198" y="349910"/>
                  </a:lnTo>
                  <a:lnTo>
                    <a:pt x="163677" y="385762"/>
                  </a:lnTo>
                  <a:lnTo>
                    <a:pt x="138023" y="422998"/>
                  </a:lnTo>
                  <a:lnTo>
                    <a:pt x="114300" y="461543"/>
                  </a:lnTo>
                  <a:lnTo>
                    <a:pt x="92595" y="501383"/>
                  </a:lnTo>
                  <a:lnTo>
                    <a:pt x="72974" y="542429"/>
                  </a:lnTo>
                  <a:lnTo>
                    <a:pt x="55511" y="584657"/>
                  </a:lnTo>
                  <a:lnTo>
                    <a:pt x="40271" y="628002"/>
                  </a:lnTo>
                  <a:lnTo>
                    <a:pt x="27343" y="672401"/>
                  </a:lnTo>
                  <a:lnTo>
                    <a:pt x="16789" y="717829"/>
                  </a:lnTo>
                  <a:lnTo>
                    <a:pt x="8686" y="764209"/>
                  </a:lnTo>
                  <a:lnTo>
                    <a:pt x="3175" y="810920"/>
                  </a:lnTo>
                  <a:lnTo>
                    <a:pt x="292" y="857338"/>
                  </a:lnTo>
                  <a:lnTo>
                    <a:pt x="0" y="903376"/>
                  </a:lnTo>
                  <a:lnTo>
                    <a:pt x="2222" y="948969"/>
                  </a:lnTo>
                  <a:lnTo>
                    <a:pt x="6921" y="994054"/>
                  </a:lnTo>
                  <a:lnTo>
                    <a:pt x="14033" y="1038555"/>
                  </a:lnTo>
                  <a:lnTo>
                    <a:pt x="23495" y="1082408"/>
                  </a:lnTo>
                  <a:lnTo>
                    <a:pt x="35267" y="1125550"/>
                  </a:lnTo>
                  <a:lnTo>
                    <a:pt x="49276" y="1167904"/>
                  </a:lnTo>
                  <a:lnTo>
                    <a:pt x="65493" y="1209395"/>
                  </a:lnTo>
                  <a:lnTo>
                    <a:pt x="83832" y="1249972"/>
                  </a:lnTo>
                  <a:lnTo>
                    <a:pt x="104254" y="1289545"/>
                  </a:lnTo>
                  <a:lnTo>
                    <a:pt x="126695" y="1328051"/>
                  </a:lnTo>
                  <a:lnTo>
                    <a:pt x="151117" y="1365440"/>
                  </a:lnTo>
                  <a:lnTo>
                    <a:pt x="177444" y="1401622"/>
                  </a:lnTo>
                  <a:lnTo>
                    <a:pt x="205625" y="1436535"/>
                  </a:lnTo>
                  <a:lnTo>
                    <a:pt x="235623" y="1470113"/>
                  </a:lnTo>
                  <a:lnTo>
                    <a:pt x="267347" y="1502283"/>
                  </a:lnTo>
                  <a:lnTo>
                    <a:pt x="300774" y="1532978"/>
                  </a:lnTo>
                  <a:lnTo>
                    <a:pt x="335838" y="1562125"/>
                  </a:lnTo>
                  <a:lnTo>
                    <a:pt x="372478" y="1589659"/>
                  </a:lnTo>
                  <a:lnTo>
                    <a:pt x="410629" y="1615516"/>
                  </a:lnTo>
                  <a:lnTo>
                    <a:pt x="450265" y="1639620"/>
                  </a:lnTo>
                  <a:lnTo>
                    <a:pt x="482688" y="1657223"/>
                  </a:lnTo>
                  <a:lnTo>
                    <a:pt x="6096" y="1657223"/>
                  </a:lnTo>
                  <a:lnTo>
                    <a:pt x="6096" y="1809902"/>
                  </a:lnTo>
                  <a:lnTo>
                    <a:pt x="1904974" y="1809902"/>
                  </a:lnTo>
                  <a:lnTo>
                    <a:pt x="1904974" y="1886242"/>
                  </a:lnTo>
                  <a:lnTo>
                    <a:pt x="2057654" y="173356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593217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Agile</a:t>
            </a:r>
            <a:r>
              <a:rPr sz="4300" spc="1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Approach</a:t>
            </a:r>
            <a:r>
              <a:rPr sz="4300" spc="2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–</a:t>
            </a:r>
            <a:r>
              <a:rPr sz="4300" spc="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Adaptive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1143000"/>
            <a:ext cx="7548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dirty="0">
                <a:latin typeface="Calibri"/>
                <a:cs typeface="Calibri"/>
              </a:rPr>
              <a:t>Chấp nhận </a:t>
            </a:r>
            <a:r>
              <a:rPr sz="3200" spc="-15" dirty="0">
                <a:latin typeface="Calibri"/>
                <a:cs typeface="Calibri"/>
              </a:rPr>
              <a:t>thay</a:t>
            </a:r>
            <a:r>
              <a:rPr sz="3200" spc="-5" dirty="0">
                <a:latin typeface="Calibri"/>
                <a:cs typeface="Calibri"/>
              </a:rPr>
              <a:t> đổi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yêu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cầu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theo </a:t>
            </a:r>
            <a:r>
              <a:rPr sz="3200" dirty="0">
                <a:latin typeface="Calibri"/>
                <a:cs typeface="Calibri"/>
              </a:rPr>
              <a:t>thời</a:t>
            </a:r>
            <a:r>
              <a:rPr sz="3200" spc="5" dirty="0">
                <a:latin typeface="Calibri"/>
                <a:cs typeface="Calibri"/>
              </a:rPr>
              <a:t> gian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8130" y="2275712"/>
            <a:ext cx="2051685" cy="1886585"/>
          </a:xfrm>
          <a:custGeom>
            <a:avLst/>
            <a:gdLst/>
            <a:ahLst/>
            <a:cxnLst/>
            <a:rect l="l" t="t" r="r" b="b"/>
            <a:pathLst>
              <a:path w="2051685" h="1886585">
                <a:moveTo>
                  <a:pt x="2051545" y="1733562"/>
                </a:moveTo>
                <a:lnTo>
                  <a:pt x="1898865" y="1580870"/>
                </a:lnTo>
                <a:lnTo>
                  <a:pt x="1898865" y="1657210"/>
                </a:lnTo>
                <a:lnTo>
                  <a:pt x="1411643" y="1657210"/>
                </a:lnTo>
                <a:lnTo>
                  <a:pt x="1464957" y="1627314"/>
                </a:lnTo>
                <a:lnTo>
                  <a:pt x="1503476" y="1602587"/>
                </a:lnTo>
                <a:lnTo>
                  <a:pt x="1540637" y="1576108"/>
                </a:lnTo>
                <a:lnTo>
                  <a:pt x="1576387" y="1547939"/>
                </a:lnTo>
                <a:lnTo>
                  <a:pt x="1610626" y="1518119"/>
                </a:lnTo>
                <a:lnTo>
                  <a:pt x="1643303" y="1486725"/>
                </a:lnTo>
                <a:lnTo>
                  <a:pt x="1674329" y="1453781"/>
                </a:lnTo>
                <a:lnTo>
                  <a:pt x="1703641" y="1419364"/>
                </a:lnTo>
                <a:lnTo>
                  <a:pt x="1731162" y="1383512"/>
                </a:lnTo>
                <a:lnTo>
                  <a:pt x="1756816" y="1346288"/>
                </a:lnTo>
                <a:lnTo>
                  <a:pt x="1780527" y="1307731"/>
                </a:lnTo>
                <a:lnTo>
                  <a:pt x="1802244" y="1267904"/>
                </a:lnTo>
                <a:lnTo>
                  <a:pt x="1821865" y="1226845"/>
                </a:lnTo>
                <a:lnTo>
                  <a:pt x="1839328" y="1184617"/>
                </a:lnTo>
                <a:lnTo>
                  <a:pt x="1854568" y="1141285"/>
                </a:lnTo>
                <a:lnTo>
                  <a:pt x="1867496" y="1096873"/>
                </a:lnTo>
                <a:lnTo>
                  <a:pt x="1878050" y="1051458"/>
                </a:lnTo>
                <a:lnTo>
                  <a:pt x="1886153" y="1005065"/>
                </a:lnTo>
                <a:lnTo>
                  <a:pt x="1767154" y="989711"/>
                </a:lnTo>
                <a:lnTo>
                  <a:pt x="1758416" y="1037323"/>
                </a:lnTo>
                <a:lnTo>
                  <a:pt x="1746567" y="1083945"/>
                </a:lnTo>
                <a:lnTo>
                  <a:pt x="1731721" y="1129474"/>
                </a:lnTo>
                <a:lnTo>
                  <a:pt x="1713966" y="1173810"/>
                </a:lnTo>
                <a:lnTo>
                  <a:pt x="1693392" y="1216837"/>
                </a:lnTo>
                <a:lnTo>
                  <a:pt x="1670100" y="1258468"/>
                </a:lnTo>
                <a:lnTo>
                  <a:pt x="1644167" y="1298575"/>
                </a:lnTo>
                <a:lnTo>
                  <a:pt x="1615694" y="1337081"/>
                </a:lnTo>
                <a:lnTo>
                  <a:pt x="1584782" y="1373873"/>
                </a:lnTo>
                <a:lnTo>
                  <a:pt x="1551520" y="1408836"/>
                </a:lnTo>
                <a:lnTo>
                  <a:pt x="1515999" y="1441881"/>
                </a:lnTo>
                <a:lnTo>
                  <a:pt x="1478305" y="1472882"/>
                </a:lnTo>
                <a:lnTo>
                  <a:pt x="1438554" y="1501762"/>
                </a:lnTo>
                <a:lnTo>
                  <a:pt x="1396809" y="1528394"/>
                </a:lnTo>
                <a:lnTo>
                  <a:pt x="1353185" y="1552689"/>
                </a:lnTo>
                <a:lnTo>
                  <a:pt x="1307769" y="1574546"/>
                </a:lnTo>
                <a:lnTo>
                  <a:pt x="1260640" y="1593837"/>
                </a:lnTo>
                <a:lnTo>
                  <a:pt x="1211922" y="1610487"/>
                </a:lnTo>
                <a:lnTo>
                  <a:pt x="1163929" y="1623834"/>
                </a:lnTo>
                <a:lnTo>
                  <a:pt x="1115771" y="1634337"/>
                </a:lnTo>
                <a:lnTo>
                  <a:pt x="1067549" y="1642071"/>
                </a:lnTo>
                <a:lnTo>
                  <a:pt x="1019365" y="1647075"/>
                </a:lnTo>
                <a:lnTo>
                  <a:pt x="971334" y="1649399"/>
                </a:lnTo>
                <a:lnTo>
                  <a:pt x="923569" y="1649095"/>
                </a:lnTo>
                <a:lnTo>
                  <a:pt x="876173" y="1646212"/>
                </a:lnTo>
                <a:lnTo>
                  <a:pt x="829246" y="1640801"/>
                </a:lnTo>
                <a:lnTo>
                  <a:pt x="782916" y="1632915"/>
                </a:lnTo>
                <a:lnTo>
                  <a:pt x="737273" y="1622615"/>
                </a:lnTo>
                <a:lnTo>
                  <a:pt x="692442" y="1609928"/>
                </a:lnTo>
                <a:lnTo>
                  <a:pt x="648525" y="1594916"/>
                </a:lnTo>
                <a:lnTo>
                  <a:pt x="605624" y="1577632"/>
                </a:lnTo>
                <a:lnTo>
                  <a:pt x="563854" y="1558137"/>
                </a:lnTo>
                <a:lnTo>
                  <a:pt x="523328" y="1536458"/>
                </a:lnTo>
                <a:lnTo>
                  <a:pt x="484149" y="1512658"/>
                </a:lnTo>
                <a:lnTo>
                  <a:pt x="446417" y="1486801"/>
                </a:lnTo>
                <a:lnTo>
                  <a:pt x="410260" y="1458912"/>
                </a:lnTo>
                <a:lnTo>
                  <a:pt x="375780" y="1429054"/>
                </a:lnTo>
                <a:lnTo>
                  <a:pt x="343065" y="1397279"/>
                </a:lnTo>
                <a:lnTo>
                  <a:pt x="312254" y="1363649"/>
                </a:lnTo>
                <a:lnTo>
                  <a:pt x="283438" y="1328191"/>
                </a:lnTo>
                <a:lnTo>
                  <a:pt x="256743" y="1290967"/>
                </a:lnTo>
                <a:lnTo>
                  <a:pt x="232244" y="1252029"/>
                </a:lnTo>
                <a:lnTo>
                  <a:pt x="210083" y="1211427"/>
                </a:lnTo>
                <a:lnTo>
                  <a:pt x="190360" y="1169212"/>
                </a:lnTo>
                <a:lnTo>
                  <a:pt x="173164" y="1125435"/>
                </a:lnTo>
                <a:lnTo>
                  <a:pt x="158826" y="1080782"/>
                </a:lnTo>
                <a:lnTo>
                  <a:pt x="147535" y="1035964"/>
                </a:lnTo>
                <a:lnTo>
                  <a:pt x="139217" y="991082"/>
                </a:lnTo>
                <a:lnTo>
                  <a:pt x="133845" y="946251"/>
                </a:lnTo>
                <a:lnTo>
                  <a:pt x="131356" y="901560"/>
                </a:lnTo>
                <a:lnTo>
                  <a:pt x="131673" y="857097"/>
                </a:lnTo>
                <a:lnTo>
                  <a:pt x="134772" y="812990"/>
                </a:lnTo>
                <a:lnTo>
                  <a:pt x="140589" y="769327"/>
                </a:lnTo>
                <a:lnTo>
                  <a:pt x="149059" y="726211"/>
                </a:lnTo>
                <a:lnTo>
                  <a:pt x="160134" y="683742"/>
                </a:lnTo>
                <a:lnTo>
                  <a:pt x="173774" y="642023"/>
                </a:lnTo>
                <a:lnTo>
                  <a:pt x="189890" y="601154"/>
                </a:lnTo>
                <a:lnTo>
                  <a:pt x="208470" y="561238"/>
                </a:lnTo>
                <a:lnTo>
                  <a:pt x="229425" y="522363"/>
                </a:lnTo>
                <a:lnTo>
                  <a:pt x="252717" y="484644"/>
                </a:lnTo>
                <a:lnTo>
                  <a:pt x="278282" y="448183"/>
                </a:lnTo>
                <a:lnTo>
                  <a:pt x="306082" y="413080"/>
                </a:lnTo>
                <a:lnTo>
                  <a:pt x="336054" y="379425"/>
                </a:lnTo>
                <a:lnTo>
                  <a:pt x="368134" y="347332"/>
                </a:lnTo>
                <a:lnTo>
                  <a:pt x="402272" y="316903"/>
                </a:lnTo>
                <a:lnTo>
                  <a:pt x="438416" y="288226"/>
                </a:lnTo>
                <a:lnTo>
                  <a:pt x="476516" y="261416"/>
                </a:lnTo>
                <a:lnTo>
                  <a:pt x="516521" y="236562"/>
                </a:lnTo>
                <a:lnTo>
                  <a:pt x="558355" y="213766"/>
                </a:lnTo>
                <a:lnTo>
                  <a:pt x="601992" y="193141"/>
                </a:lnTo>
                <a:lnTo>
                  <a:pt x="647357" y="174790"/>
                </a:lnTo>
                <a:lnTo>
                  <a:pt x="694397" y="158788"/>
                </a:lnTo>
                <a:lnTo>
                  <a:pt x="742378" y="145453"/>
                </a:lnTo>
                <a:lnTo>
                  <a:pt x="790549" y="134937"/>
                </a:lnTo>
                <a:lnTo>
                  <a:pt x="838771" y="127203"/>
                </a:lnTo>
                <a:lnTo>
                  <a:pt x="886955" y="122199"/>
                </a:lnTo>
                <a:lnTo>
                  <a:pt x="934986" y="119875"/>
                </a:lnTo>
                <a:lnTo>
                  <a:pt x="982751" y="120180"/>
                </a:lnTo>
                <a:lnTo>
                  <a:pt x="1030147" y="123063"/>
                </a:lnTo>
                <a:lnTo>
                  <a:pt x="1077061" y="128473"/>
                </a:lnTo>
                <a:lnTo>
                  <a:pt x="1123403" y="136359"/>
                </a:lnTo>
                <a:lnTo>
                  <a:pt x="1169035" y="146672"/>
                </a:lnTo>
                <a:lnTo>
                  <a:pt x="1213866" y="159346"/>
                </a:lnTo>
                <a:lnTo>
                  <a:pt x="1257795" y="174358"/>
                </a:lnTo>
                <a:lnTo>
                  <a:pt x="1300695" y="191643"/>
                </a:lnTo>
                <a:lnTo>
                  <a:pt x="1342453" y="211150"/>
                </a:lnTo>
                <a:lnTo>
                  <a:pt x="1382991" y="232816"/>
                </a:lnTo>
                <a:lnTo>
                  <a:pt x="1422171" y="256616"/>
                </a:lnTo>
                <a:lnTo>
                  <a:pt x="1459890" y="282486"/>
                </a:lnTo>
                <a:lnTo>
                  <a:pt x="1496060" y="310362"/>
                </a:lnTo>
                <a:lnTo>
                  <a:pt x="1530540" y="340220"/>
                </a:lnTo>
                <a:lnTo>
                  <a:pt x="1563243" y="371995"/>
                </a:lnTo>
                <a:lnTo>
                  <a:pt x="1594053" y="405638"/>
                </a:lnTo>
                <a:lnTo>
                  <a:pt x="1622869" y="441083"/>
                </a:lnTo>
                <a:lnTo>
                  <a:pt x="1649577" y="478307"/>
                </a:lnTo>
                <a:lnTo>
                  <a:pt x="1674063" y="517245"/>
                </a:lnTo>
                <a:lnTo>
                  <a:pt x="1696237" y="557847"/>
                </a:lnTo>
                <a:lnTo>
                  <a:pt x="1715960" y="600062"/>
                </a:lnTo>
                <a:lnTo>
                  <a:pt x="1733143" y="643839"/>
                </a:lnTo>
                <a:lnTo>
                  <a:pt x="1617459" y="640029"/>
                </a:lnTo>
                <a:lnTo>
                  <a:pt x="1834388" y="913688"/>
                </a:lnTo>
                <a:lnTo>
                  <a:pt x="1976932" y="651878"/>
                </a:lnTo>
                <a:lnTo>
                  <a:pt x="1860613" y="648042"/>
                </a:lnTo>
                <a:lnTo>
                  <a:pt x="1845640" y="602195"/>
                </a:lnTo>
                <a:lnTo>
                  <a:pt x="1828203" y="557530"/>
                </a:lnTo>
                <a:lnTo>
                  <a:pt x="1808365" y="514083"/>
                </a:lnTo>
                <a:lnTo>
                  <a:pt x="1786204" y="471919"/>
                </a:lnTo>
                <a:lnTo>
                  <a:pt x="1761820" y="431126"/>
                </a:lnTo>
                <a:lnTo>
                  <a:pt x="1735277" y="391756"/>
                </a:lnTo>
                <a:lnTo>
                  <a:pt x="1706651" y="353885"/>
                </a:lnTo>
                <a:lnTo>
                  <a:pt x="1676031" y="317550"/>
                </a:lnTo>
                <a:lnTo>
                  <a:pt x="1643481" y="282841"/>
                </a:lnTo>
                <a:lnTo>
                  <a:pt x="1609090" y="249809"/>
                </a:lnTo>
                <a:lnTo>
                  <a:pt x="1572945" y="218528"/>
                </a:lnTo>
                <a:lnTo>
                  <a:pt x="1535099" y="189052"/>
                </a:lnTo>
                <a:lnTo>
                  <a:pt x="1495653" y="161455"/>
                </a:lnTo>
                <a:lnTo>
                  <a:pt x="1454683" y="135801"/>
                </a:lnTo>
                <a:lnTo>
                  <a:pt x="1412265" y="112153"/>
                </a:lnTo>
                <a:lnTo>
                  <a:pt x="1368475" y="90563"/>
                </a:lnTo>
                <a:lnTo>
                  <a:pt x="1323390" y="71120"/>
                </a:lnTo>
                <a:lnTo>
                  <a:pt x="1277099" y="53873"/>
                </a:lnTo>
                <a:lnTo>
                  <a:pt x="1229664" y="38887"/>
                </a:lnTo>
                <a:lnTo>
                  <a:pt x="1181176" y="26238"/>
                </a:lnTo>
                <a:lnTo>
                  <a:pt x="1131722" y="15963"/>
                </a:lnTo>
                <a:lnTo>
                  <a:pt x="1081354" y="8166"/>
                </a:lnTo>
                <a:lnTo>
                  <a:pt x="1031633" y="2984"/>
                </a:lnTo>
                <a:lnTo>
                  <a:pt x="982218" y="279"/>
                </a:lnTo>
                <a:lnTo>
                  <a:pt x="933221" y="0"/>
                </a:lnTo>
                <a:lnTo>
                  <a:pt x="884682" y="2082"/>
                </a:lnTo>
                <a:lnTo>
                  <a:pt x="836688" y="6502"/>
                </a:lnTo>
                <a:lnTo>
                  <a:pt x="789317" y="13182"/>
                </a:lnTo>
                <a:lnTo>
                  <a:pt x="742632" y="22072"/>
                </a:lnTo>
                <a:lnTo>
                  <a:pt x="696709" y="33121"/>
                </a:lnTo>
                <a:lnTo>
                  <a:pt x="651637" y="46291"/>
                </a:lnTo>
                <a:lnTo>
                  <a:pt x="607466" y="61518"/>
                </a:lnTo>
                <a:lnTo>
                  <a:pt x="564273" y="78752"/>
                </a:lnTo>
                <a:lnTo>
                  <a:pt x="522147" y="97942"/>
                </a:lnTo>
                <a:lnTo>
                  <a:pt x="481152" y="119024"/>
                </a:lnTo>
                <a:lnTo>
                  <a:pt x="441350" y="141960"/>
                </a:lnTo>
                <a:lnTo>
                  <a:pt x="402844" y="166700"/>
                </a:lnTo>
                <a:lnTo>
                  <a:pt x="365671" y="193167"/>
                </a:lnTo>
                <a:lnTo>
                  <a:pt x="329933" y="221348"/>
                </a:lnTo>
                <a:lnTo>
                  <a:pt x="295694" y="251155"/>
                </a:lnTo>
                <a:lnTo>
                  <a:pt x="263017" y="282549"/>
                </a:lnTo>
                <a:lnTo>
                  <a:pt x="231990" y="315493"/>
                </a:lnTo>
                <a:lnTo>
                  <a:pt x="202679" y="349910"/>
                </a:lnTo>
                <a:lnTo>
                  <a:pt x="175158" y="385762"/>
                </a:lnTo>
                <a:lnTo>
                  <a:pt x="149504" y="422986"/>
                </a:lnTo>
                <a:lnTo>
                  <a:pt x="125780" y="461543"/>
                </a:lnTo>
                <a:lnTo>
                  <a:pt x="104076" y="501383"/>
                </a:lnTo>
                <a:lnTo>
                  <a:pt x="84455" y="542429"/>
                </a:lnTo>
                <a:lnTo>
                  <a:pt x="66992" y="584657"/>
                </a:lnTo>
                <a:lnTo>
                  <a:pt x="51752" y="628002"/>
                </a:lnTo>
                <a:lnTo>
                  <a:pt x="38823" y="672401"/>
                </a:lnTo>
                <a:lnTo>
                  <a:pt x="28270" y="717829"/>
                </a:lnTo>
                <a:lnTo>
                  <a:pt x="20167" y="764209"/>
                </a:lnTo>
                <a:lnTo>
                  <a:pt x="14655" y="810920"/>
                </a:lnTo>
                <a:lnTo>
                  <a:pt x="11772" y="857338"/>
                </a:lnTo>
                <a:lnTo>
                  <a:pt x="11480" y="903376"/>
                </a:lnTo>
                <a:lnTo>
                  <a:pt x="13703" y="948969"/>
                </a:lnTo>
                <a:lnTo>
                  <a:pt x="18402" y="994054"/>
                </a:lnTo>
                <a:lnTo>
                  <a:pt x="25501" y="1038555"/>
                </a:lnTo>
                <a:lnTo>
                  <a:pt x="34975" y="1082408"/>
                </a:lnTo>
                <a:lnTo>
                  <a:pt x="46736" y="1125550"/>
                </a:lnTo>
                <a:lnTo>
                  <a:pt x="60756" y="1167904"/>
                </a:lnTo>
                <a:lnTo>
                  <a:pt x="76962" y="1209395"/>
                </a:lnTo>
                <a:lnTo>
                  <a:pt x="95313" y="1249959"/>
                </a:lnTo>
                <a:lnTo>
                  <a:pt x="115735" y="1289545"/>
                </a:lnTo>
                <a:lnTo>
                  <a:pt x="138176" y="1328051"/>
                </a:lnTo>
                <a:lnTo>
                  <a:pt x="162598" y="1365440"/>
                </a:lnTo>
                <a:lnTo>
                  <a:pt x="188925" y="1401622"/>
                </a:lnTo>
                <a:lnTo>
                  <a:pt x="217106" y="1436535"/>
                </a:lnTo>
                <a:lnTo>
                  <a:pt x="247091" y="1470113"/>
                </a:lnTo>
                <a:lnTo>
                  <a:pt x="278828" y="1502283"/>
                </a:lnTo>
                <a:lnTo>
                  <a:pt x="312254" y="1532978"/>
                </a:lnTo>
                <a:lnTo>
                  <a:pt x="347306" y="1562125"/>
                </a:lnTo>
                <a:lnTo>
                  <a:pt x="383946" y="1589659"/>
                </a:lnTo>
                <a:lnTo>
                  <a:pt x="422109" y="1615516"/>
                </a:lnTo>
                <a:lnTo>
                  <a:pt x="461746" y="1639620"/>
                </a:lnTo>
                <a:lnTo>
                  <a:pt x="494144" y="1657210"/>
                </a:lnTo>
                <a:lnTo>
                  <a:pt x="0" y="1657210"/>
                </a:lnTo>
                <a:lnTo>
                  <a:pt x="0" y="1809889"/>
                </a:lnTo>
                <a:lnTo>
                  <a:pt x="1898865" y="1809889"/>
                </a:lnTo>
                <a:lnTo>
                  <a:pt x="1898865" y="1886229"/>
                </a:lnTo>
                <a:lnTo>
                  <a:pt x="2051545" y="17335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38476" y="2451100"/>
            <a:ext cx="1426845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16535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Arial MT"/>
                <a:cs typeface="Arial MT"/>
              </a:rPr>
              <a:t>Define, </a:t>
            </a:r>
            <a:r>
              <a:rPr sz="2400" dirty="0">
                <a:latin typeface="Arial MT"/>
                <a:cs typeface="Arial MT"/>
              </a:rPr>
              <a:t> Design,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Build,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70" dirty="0">
                <a:latin typeface="Arial MT"/>
                <a:cs typeface="Arial MT"/>
              </a:rPr>
              <a:t>Test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63736" y="2489200"/>
            <a:ext cx="1426845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16535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Arial MT"/>
                <a:cs typeface="Arial MT"/>
              </a:rPr>
              <a:t>Define, </a:t>
            </a:r>
            <a:r>
              <a:rPr sz="2400" dirty="0">
                <a:latin typeface="Arial MT"/>
                <a:cs typeface="Arial MT"/>
              </a:rPr>
              <a:t> Design,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Build,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70" dirty="0">
                <a:latin typeface="Arial MT"/>
                <a:cs typeface="Arial MT"/>
              </a:rPr>
              <a:t>Test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50686" y="2291384"/>
            <a:ext cx="2051685" cy="1886585"/>
          </a:xfrm>
          <a:custGeom>
            <a:avLst/>
            <a:gdLst/>
            <a:ahLst/>
            <a:cxnLst/>
            <a:rect l="l" t="t" r="r" b="b"/>
            <a:pathLst>
              <a:path w="2051684" h="1886585">
                <a:moveTo>
                  <a:pt x="2051558" y="1733550"/>
                </a:moveTo>
                <a:lnTo>
                  <a:pt x="1898878" y="1580870"/>
                </a:lnTo>
                <a:lnTo>
                  <a:pt x="1898878" y="1657210"/>
                </a:lnTo>
                <a:lnTo>
                  <a:pt x="1411630" y="1657210"/>
                </a:lnTo>
                <a:lnTo>
                  <a:pt x="1464970" y="1627314"/>
                </a:lnTo>
                <a:lnTo>
                  <a:pt x="1503489" y="1602574"/>
                </a:lnTo>
                <a:lnTo>
                  <a:pt x="1540649" y="1576108"/>
                </a:lnTo>
                <a:lnTo>
                  <a:pt x="1576387" y="1547926"/>
                </a:lnTo>
                <a:lnTo>
                  <a:pt x="1610639" y="1518119"/>
                </a:lnTo>
                <a:lnTo>
                  <a:pt x="1643303" y="1486725"/>
                </a:lnTo>
                <a:lnTo>
                  <a:pt x="1674342" y="1453781"/>
                </a:lnTo>
                <a:lnTo>
                  <a:pt x="1703641" y="1419364"/>
                </a:lnTo>
                <a:lnTo>
                  <a:pt x="1731162" y="1383512"/>
                </a:lnTo>
                <a:lnTo>
                  <a:pt x="1756829" y="1346288"/>
                </a:lnTo>
                <a:lnTo>
                  <a:pt x="1780540" y="1307731"/>
                </a:lnTo>
                <a:lnTo>
                  <a:pt x="1802244" y="1267891"/>
                </a:lnTo>
                <a:lnTo>
                  <a:pt x="1821878" y="1226845"/>
                </a:lnTo>
                <a:lnTo>
                  <a:pt x="1839341" y="1184617"/>
                </a:lnTo>
                <a:lnTo>
                  <a:pt x="1854568" y="1141272"/>
                </a:lnTo>
                <a:lnTo>
                  <a:pt x="1867496" y="1096873"/>
                </a:lnTo>
                <a:lnTo>
                  <a:pt x="1878050" y="1051445"/>
                </a:lnTo>
                <a:lnTo>
                  <a:pt x="1886153" y="1005065"/>
                </a:lnTo>
                <a:lnTo>
                  <a:pt x="1767166" y="989711"/>
                </a:lnTo>
                <a:lnTo>
                  <a:pt x="1758416" y="1037323"/>
                </a:lnTo>
                <a:lnTo>
                  <a:pt x="1746580" y="1083945"/>
                </a:lnTo>
                <a:lnTo>
                  <a:pt x="1731733" y="1129474"/>
                </a:lnTo>
                <a:lnTo>
                  <a:pt x="1713979" y="1173797"/>
                </a:lnTo>
                <a:lnTo>
                  <a:pt x="1693405" y="1216837"/>
                </a:lnTo>
                <a:lnTo>
                  <a:pt x="1670100" y="1258455"/>
                </a:lnTo>
                <a:lnTo>
                  <a:pt x="1644180" y="1298575"/>
                </a:lnTo>
                <a:lnTo>
                  <a:pt x="1615706" y="1337081"/>
                </a:lnTo>
                <a:lnTo>
                  <a:pt x="1584794" y="1373873"/>
                </a:lnTo>
                <a:lnTo>
                  <a:pt x="1551533" y="1408836"/>
                </a:lnTo>
                <a:lnTo>
                  <a:pt x="1516011" y="1441869"/>
                </a:lnTo>
                <a:lnTo>
                  <a:pt x="1478318" y="1472882"/>
                </a:lnTo>
                <a:lnTo>
                  <a:pt x="1438554" y="1501762"/>
                </a:lnTo>
                <a:lnTo>
                  <a:pt x="1396822" y="1528394"/>
                </a:lnTo>
                <a:lnTo>
                  <a:pt x="1353185" y="1552689"/>
                </a:lnTo>
                <a:lnTo>
                  <a:pt x="1307769" y="1574546"/>
                </a:lnTo>
                <a:lnTo>
                  <a:pt x="1260652" y="1593837"/>
                </a:lnTo>
                <a:lnTo>
                  <a:pt x="1211935" y="1610474"/>
                </a:lnTo>
                <a:lnTo>
                  <a:pt x="1163942" y="1623822"/>
                </a:lnTo>
                <a:lnTo>
                  <a:pt x="1115783" y="1634337"/>
                </a:lnTo>
                <a:lnTo>
                  <a:pt x="1067562" y="1642071"/>
                </a:lnTo>
                <a:lnTo>
                  <a:pt x="1019378" y="1647075"/>
                </a:lnTo>
                <a:lnTo>
                  <a:pt x="971346" y="1649399"/>
                </a:lnTo>
                <a:lnTo>
                  <a:pt x="923582" y="1649095"/>
                </a:lnTo>
                <a:lnTo>
                  <a:pt x="876173" y="1646212"/>
                </a:lnTo>
                <a:lnTo>
                  <a:pt x="829259" y="1640801"/>
                </a:lnTo>
                <a:lnTo>
                  <a:pt x="782929" y="1632915"/>
                </a:lnTo>
                <a:lnTo>
                  <a:pt x="737285" y="1622602"/>
                </a:lnTo>
                <a:lnTo>
                  <a:pt x="692454" y="1609928"/>
                </a:lnTo>
                <a:lnTo>
                  <a:pt x="648538" y="1594916"/>
                </a:lnTo>
                <a:lnTo>
                  <a:pt x="605637" y="1577632"/>
                </a:lnTo>
                <a:lnTo>
                  <a:pt x="563867" y="1558124"/>
                </a:lnTo>
                <a:lnTo>
                  <a:pt x="523341" y="1536458"/>
                </a:lnTo>
                <a:lnTo>
                  <a:pt x="484162" y="1512658"/>
                </a:lnTo>
                <a:lnTo>
                  <a:pt x="446430" y="1486789"/>
                </a:lnTo>
                <a:lnTo>
                  <a:pt x="410273" y="1458912"/>
                </a:lnTo>
                <a:lnTo>
                  <a:pt x="375780" y="1429054"/>
                </a:lnTo>
                <a:lnTo>
                  <a:pt x="343077" y="1397279"/>
                </a:lnTo>
                <a:lnTo>
                  <a:pt x="312267" y="1363637"/>
                </a:lnTo>
                <a:lnTo>
                  <a:pt x="283451" y="1328191"/>
                </a:lnTo>
                <a:lnTo>
                  <a:pt x="256743" y="1290967"/>
                </a:lnTo>
                <a:lnTo>
                  <a:pt x="232257" y="1252029"/>
                </a:lnTo>
                <a:lnTo>
                  <a:pt x="210096" y="1211427"/>
                </a:lnTo>
                <a:lnTo>
                  <a:pt x="190360" y="1169212"/>
                </a:lnTo>
                <a:lnTo>
                  <a:pt x="173177" y="1125435"/>
                </a:lnTo>
                <a:lnTo>
                  <a:pt x="158838" y="1080782"/>
                </a:lnTo>
                <a:lnTo>
                  <a:pt x="147535" y="1035964"/>
                </a:lnTo>
                <a:lnTo>
                  <a:pt x="139230" y="991082"/>
                </a:lnTo>
                <a:lnTo>
                  <a:pt x="133858" y="946251"/>
                </a:lnTo>
                <a:lnTo>
                  <a:pt x="131356" y="901547"/>
                </a:lnTo>
                <a:lnTo>
                  <a:pt x="131686" y="857097"/>
                </a:lnTo>
                <a:lnTo>
                  <a:pt x="134785" y="812990"/>
                </a:lnTo>
                <a:lnTo>
                  <a:pt x="140589" y="769327"/>
                </a:lnTo>
                <a:lnTo>
                  <a:pt x="149072" y="726211"/>
                </a:lnTo>
                <a:lnTo>
                  <a:pt x="160147" y="683742"/>
                </a:lnTo>
                <a:lnTo>
                  <a:pt x="173774" y="642023"/>
                </a:lnTo>
                <a:lnTo>
                  <a:pt x="189903" y="601154"/>
                </a:lnTo>
                <a:lnTo>
                  <a:pt x="208470" y="561225"/>
                </a:lnTo>
                <a:lnTo>
                  <a:pt x="229438" y="522363"/>
                </a:lnTo>
                <a:lnTo>
                  <a:pt x="252730" y="484644"/>
                </a:lnTo>
                <a:lnTo>
                  <a:pt x="278295" y="448183"/>
                </a:lnTo>
                <a:lnTo>
                  <a:pt x="306095" y="413080"/>
                </a:lnTo>
                <a:lnTo>
                  <a:pt x="336054" y="379425"/>
                </a:lnTo>
                <a:lnTo>
                  <a:pt x="368134" y="347332"/>
                </a:lnTo>
                <a:lnTo>
                  <a:pt x="402285" y="316903"/>
                </a:lnTo>
                <a:lnTo>
                  <a:pt x="438429" y="288226"/>
                </a:lnTo>
                <a:lnTo>
                  <a:pt x="476529" y="261416"/>
                </a:lnTo>
                <a:lnTo>
                  <a:pt x="516534" y="236562"/>
                </a:lnTo>
                <a:lnTo>
                  <a:pt x="558368" y="213766"/>
                </a:lnTo>
                <a:lnTo>
                  <a:pt x="602005" y="193141"/>
                </a:lnTo>
                <a:lnTo>
                  <a:pt x="647357" y="174790"/>
                </a:lnTo>
                <a:lnTo>
                  <a:pt x="694410" y="158788"/>
                </a:lnTo>
                <a:lnTo>
                  <a:pt x="742391" y="145453"/>
                </a:lnTo>
                <a:lnTo>
                  <a:pt x="790549" y="134937"/>
                </a:lnTo>
                <a:lnTo>
                  <a:pt x="838784" y="127203"/>
                </a:lnTo>
                <a:lnTo>
                  <a:pt x="886955" y="122199"/>
                </a:lnTo>
                <a:lnTo>
                  <a:pt x="934986" y="119875"/>
                </a:lnTo>
                <a:lnTo>
                  <a:pt x="982764" y="120180"/>
                </a:lnTo>
                <a:lnTo>
                  <a:pt x="1030160" y="123063"/>
                </a:lnTo>
                <a:lnTo>
                  <a:pt x="1077074" y="128473"/>
                </a:lnTo>
                <a:lnTo>
                  <a:pt x="1123403" y="136359"/>
                </a:lnTo>
                <a:lnTo>
                  <a:pt x="1169047" y="146659"/>
                </a:lnTo>
                <a:lnTo>
                  <a:pt x="1213878" y="159346"/>
                </a:lnTo>
                <a:lnTo>
                  <a:pt x="1257795" y="174358"/>
                </a:lnTo>
                <a:lnTo>
                  <a:pt x="1300695" y="191643"/>
                </a:lnTo>
                <a:lnTo>
                  <a:pt x="1342466" y="211137"/>
                </a:lnTo>
                <a:lnTo>
                  <a:pt x="1382991" y="232816"/>
                </a:lnTo>
                <a:lnTo>
                  <a:pt x="1422184" y="256616"/>
                </a:lnTo>
                <a:lnTo>
                  <a:pt x="1459903" y="282473"/>
                </a:lnTo>
                <a:lnTo>
                  <a:pt x="1496060" y="310362"/>
                </a:lnTo>
                <a:lnTo>
                  <a:pt x="1530553" y="340220"/>
                </a:lnTo>
                <a:lnTo>
                  <a:pt x="1563255" y="371995"/>
                </a:lnTo>
                <a:lnTo>
                  <a:pt x="1594065" y="405625"/>
                </a:lnTo>
                <a:lnTo>
                  <a:pt x="1622882" y="441083"/>
                </a:lnTo>
                <a:lnTo>
                  <a:pt x="1649590" y="478307"/>
                </a:lnTo>
                <a:lnTo>
                  <a:pt x="1674075" y="517245"/>
                </a:lnTo>
                <a:lnTo>
                  <a:pt x="1696237" y="557847"/>
                </a:lnTo>
                <a:lnTo>
                  <a:pt x="1715973" y="600062"/>
                </a:lnTo>
                <a:lnTo>
                  <a:pt x="1733156" y="643839"/>
                </a:lnTo>
                <a:lnTo>
                  <a:pt x="1617472" y="640016"/>
                </a:lnTo>
                <a:lnTo>
                  <a:pt x="1834388" y="913688"/>
                </a:lnTo>
                <a:lnTo>
                  <a:pt x="1976945" y="651878"/>
                </a:lnTo>
                <a:lnTo>
                  <a:pt x="1860626" y="648042"/>
                </a:lnTo>
                <a:lnTo>
                  <a:pt x="1845652" y="602195"/>
                </a:lnTo>
                <a:lnTo>
                  <a:pt x="1828203" y="557517"/>
                </a:lnTo>
                <a:lnTo>
                  <a:pt x="1808365" y="514070"/>
                </a:lnTo>
                <a:lnTo>
                  <a:pt x="1786216" y="471919"/>
                </a:lnTo>
                <a:lnTo>
                  <a:pt x="1761832" y="431126"/>
                </a:lnTo>
                <a:lnTo>
                  <a:pt x="1735289" y="391756"/>
                </a:lnTo>
                <a:lnTo>
                  <a:pt x="1706664" y="353872"/>
                </a:lnTo>
                <a:lnTo>
                  <a:pt x="1676031" y="317550"/>
                </a:lnTo>
                <a:lnTo>
                  <a:pt x="1643494" y="282829"/>
                </a:lnTo>
                <a:lnTo>
                  <a:pt x="1609102" y="249809"/>
                </a:lnTo>
                <a:lnTo>
                  <a:pt x="1572945" y="218516"/>
                </a:lnTo>
                <a:lnTo>
                  <a:pt x="1535112" y="189052"/>
                </a:lnTo>
                <a:lnTo>
                  <a:pt x="1495666" y="161455"/>
                </a:lnTo>
                <a:lnTo>
                  <a:pt x="1454696" y="135801"/>
                </a:lnTo>
                <a:lnTo>
                  <a:pt x="1412278" y="112141"/>
                </a:lnTo>
                <a:lnTo>
                  <a:pt x="1368488" y="90563"/>
                </a:lnTo>
                <a:lnTo>
                  <a:pt x="1323403" y="71120"/>
                </a:lnTo>
                <a:lnTo>
                  <a:pt x="1277099" y="53873"/>
                </a:lnTo>
                <a:lnTo>
                  <a:pt x="1229677" y="38887"/>
                </a:lnTo>
                <a:lnTo>
                  <a:pt x="1181188" y="26225"/>
                </a:lnTo>
                <a:lnTo>
                  <a:pt x="1131722" y="15963"/>
                </a:lnTo>
                <a:lnTo>
                  <a:pt x="1081366" y="8166"/>
                </a:lnTo>
                <a:lnTo>
                  <a:pt x="1031633" y="2984"/>
                </a:lnTo>
                <a:lnTo>
                  <a:pt x="982230" y="279"/>
                </a:lnTo>
                <a:lnTo>
                  <a:pt x="933221" y="0"/>
                </a:lnTo>
                <a:lnTo>
                  <a:pt x="884694" y="2082"/>
                </a:lnTo>
                <a:lnTo>
                  <a:pt x="836701" y="6502"/>
                </a:lnTo>
                <a:lnTo>
                  <a:pt x="789330" y="13169"/>
                </a:lnTo>
                <a:lnTo>
                  <a:pt x="742645" y="22072"/>
                </a:lnTo>
                <a:lnTo>
                  <a:pt x="696722" y="33121"/>
                </a:lnTo>
                <a:lnTo>
                  <a:pt x="651637" y="46291"/>
                </a:lnTo>
                <a:lnTo>
                  <a:pt x="607466" y="61518"/>
                </a:lnTo>
                <a:lnTo>
                  <a:pt x="564286" y="78752"/>
                </a:lnTo>
                <a:lnTo>
                  <a:pt x="522160" y="97929"/>
                </a:lnTo>
                <a:lnTo>
                  <a:pt x="481152" y="119024"/>
                </a:lnTo>
                <a:lnTo>
                  <a:pt x="441363" y="141960"/>
                </a:lnTo>
                <a:lnTo>
                  <a:pt x="402844" y="166687"/>
                </a:lnTo>
                <a:lnTo>
                  <a:pt x="365683" y="193167"/>
                </a:lnTo>
                <a:lnTo>
                  <a:pt x="329946" y="221335"/>
                </a:lnTo>
                <a:lnTo>
                  <a:pt x="295694" y="251155"/>
                </a:lnTo>
                <a:lnTo>
                  <a:pt x="263029" y="282549"/>
                </a:lnTo>
                <a:lnTo>
                  <a:pt x="231990" y="315493"/>
                </a:lnTo>
                <a:lnTo>
                  <a:pt x="202679" y="349910"/>
                </a:lnTo>
                <a:lnTo>
                  <a:pt x="175171" y="385762"/>
                </a:lnTo>
                <a:lnTo>
                  <a:pt x="149504" y="422986"/>
                </a:lnTo>
                <a:lnTo>
                  <a:pt x="125793" y="461543"/>
                </a:lnTo>
                <a:lnTo>
                  <a:pt x="104089" y="501370"/>
                </a:lnTo>
                <a:lnTo>
                  <a:pt x="84455" y="542429"/>
                </a:lnTo>
                <a:lnTo>
                  <a:pt x="66992" y="584657"/>
                </a:lnTo>
                <a:lnTo>
                  <a:pt x="51765" y="627989"/>
                </a:lnTo>
                <a:lnTo>
                  <a:pt x="38836" y="672401"/>
                </a:lnTo>
                <a:lnTo>
                  <a:pt x="28282" y="717816"/>
                </a:lnTo>
                <a:lnTo>
                  <a:pt x="20180" y="764197"/>
                </a:lnTo>
                <a:lnTo>
                  <a:pt x="14655" y="810920"/>
                </a:lnTo>
                <a:lnTo>
                  <a:pt x="11785" y="857326"/>
                </a:lnTo>
                <a:lnTo>
                  <a:pt x="11480" y="903363"/>
                </a:lnTo>
                <a:lnTo>
                  <a:pt x="13716" y="948969"/>
                </a:lnTo>
                <a:lnTo>
                  <a:pt x="18402" y="994041"/>
                </a:lnTo>
                <a:lnTo>
                  <a:pt x="25514" y="1038555"/>
                </a:lnTo>
                <a:lnTo>
                  <a:pt x="34975" y="1082408"/>
                </a:lnTo>
                <a:lnTo>
                  <a:pt x="46748" y="1125550"/>
                </a:lnTo>
                <a:lnTo>
                  <a:pt x="60769" y="1167892"/>
                </a:lnTo>
                <a:lnTo>
                  <a:pt x="76974" y="1209395"/>
                </a:lnTo>
                <a:lnTo>
                  <a:pt x="95313" y="1249959"/>
                </a:lnTo>
                <a:lnTo>
                  <a:pt x="115735" y="1289532"/>
                </a:lnTo>
                <a:lnTo>
                  <a:pt x="138188" y="1328051"/>
                </a:lnTo>
                <a:lnTo>
                  <a:pt x="162598" y="1365440"/>
                </a:lnTo>
                <a:lnTo>
                  <a:pt x="188925" y="1401622"/>
                </a:lnTo>
                <a:lnTo>
                  <a:pt x="217119" y="1436535"/>
                </a:lnTo>
                <a:lnTo>
                  <a:pt x="247103" y="1470113"/>
                </a:lnTo>
                <a:lnTo>
                  <a:pt x="278841" y="1502283"/>
                </a:lnTo>
                <a:lnTo>
                  <a:pt x="312254" y="1532966"/>
                </a:lnTo>
                <a:lnTo>
                  <a:pt x="347319" y="1562125"/>
                </a:lnTo>
                <a:lnTo>
                  <a:pt x="383959" y="1589659"/>
                </a:lnTo>
                <a:lnTo>
                  <a:pt x="422122" y="1615516"/>
                </a:lnTo>
                <a:lnTo>
                  <a:pt x="461746" y="1639608"/>
                </a:lnTo>
                <a:lnTo>
                  <a:pt x="494157" y="1657210"/>
                </a:lnTo>
                <a:lnTo>
                  <a:pt x="0" y="1657210"/>
                </a:lnTo>
                <a:lnTo>
                  <a:pt x="0" y="1809889"/>
                </a:lnTo>
                <a:lnTo>
                  <a:pt x="1898878" y="1809889"/>
                </a:lnTo>
                <a:lnTo>
                  <a:pt x="1898878" y="1886229"/>
                </a:lnTo>
                <a:lnTo>
                  <a:pt x="2051558" y="17335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91041" y="2463800"/>
            <a:ext cx="1426845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16535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Arial MT"/>
                <a:cs typeface="Arial MT"/>
              </a:rPr>
              <a:t>Define, </a:t>
            </a:r>
            <a:r>
              <a:rPr sz="2400" dirty="0">
                <a:latin typeface="Arial MT"/>
                <a:cs typeface="Arial MT"/>
              </a:rPr>
              <a:t> Design,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Build,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70" dirty="0">
                <a:latin typeface="Arial MT"/>
                <a:cs typeface="Arial MT"/>
              </a:rPr>
              <a:t>Test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48409" y="2283878"/>
            <a:ext cx="2051685" cy="1886585"/>
          </a:xfrm>
          <a:custGeom>
            <a:avLst/>
            <a:gdLst/>
            <a:ahLst/>
            <a:cxnLst/>
            <a:rect l="l" t="t" r="r" b="b"/>
            <a:pathLst>
              <a:path w="2051684" h="1886585">
                <a:moveTo>
                  <a:pt x="2051545" y="1733550"/>
                </a:moveTo>
                <a:lnTo>
                  <a:pt x="1898865" y="1580870"/>
                </a:lnTo>
                <a:lnTo>
                  <a:pt x="1898865" y="1657210"/>
                </a:lnTo>
                <a:lnTo>
                  <a:pt x="1411630" y="1657210"/>
                </a:lnTo>
                <a:lnTo>
                  <a:pt x="1464957" y="1627314"/>
                </a:lnTo>
                <a:lnTo>
                  <a:pt x="1503476" y="1602574"/>
                </a:lnTo>
                <a:lnTo>
                  <a:pt x="1540637" y="1576108"/>
                </a:lnTo>
                <a:lnTo>
                  <a:pt x="1576387" y="1547926"/>
                </a:lnTo>
                <a:lnTo>
                  <a:pt x="1610626" y="1518119"/>
                </a:lnTo>
                <a:lnTo>
                  <a:pt x="1643303" y="1486725"/>
                </a:lnTo>
                <a:lnTo>
                  <a:pt x="1674329" y="1453781"/>
                </a:lnTo>
                <a:lnTo>
                  <a:pt x="1703641" y="1419364"/>
                </a:lnTo>
                <a:lnTo>
                  <a:pt x="1731162" y="1383512"/>
                </a:lnTo>
                <a:lnTo>
                  <a:pt x="1756816" y="1346288"/>
                </a:lnTo>
                <a:lnTo>
                  <a:pt x="1780527" y="1307731"/>
                </a:lnTo>
                <a:lnTo>
                  <a:pt x="1802244" y="1267891"/>
                </a:lnTo>
                <a:lnTo>
                  <a:pt x="1821865" y="1226845"/>
                </a:lnTo>
                <a:lnTo>
                  <a:pt x="1839328" y="1184617"/>
                </a:lnTo>
                <a:lnTo>
                  <a:pt x="1854568" y="1141272"/>
                </a:lnTo>
                <a:lnTo>
                  <a:pt x="1867496" y="1096873"/>
                </a:lnTo>
                <a:lnTo>
                  <a:pt x="1878050" y="1051445"/>
                </a:lnTo>
                <a:lnTo>
                  <a:pt x="1886153" y="1005065"/>
                </a:lnTo>
                <a:lnTo>
                  <a:pt x="1767154" y="989711"/>
                </a:lnTo>
                <a:lnTo>
                  <a:pt x="1758416" y="1037323"/>
                </a:lnTo>
                <a:lnTo>
                  <a:pt x="1746567" y="1083945"/>
                </a:lnTo>
                <a:lnTo>
                  <a:pt x="1731721" y="1129474"/>
                </a:lnTo>
                <a:lnTo>
                  <a:pt x="1713966" y="1173797"/>
                </a:lnTo>
                <a:lnTo>
                  <a:pt x="1693392" y="1216837"/>
                </a:lnTo>
                <a:lnTo>
                  <a:pt x="1670100" y="1258455"/>
                </a:lnTo>
                <a:lnTo>
                  <a:pt x="1644167" y="1298575"/>
                </a:lnTo>
                <a:lnTo>
                  <a:pt x="1615694" y="1337081"/>
                </a:lnTo>
                <a:lnTo>
                  <a:pt x="1584782" y="1373873"/>
                </a:lnTo>
                <a:lnTo>
                  <a:pt x="1551520" y="1408836"/>
                </a:lnTo>
                <a:lnTo>
                  <a:pt x="1515999" y="1441869"/>
                </a:lnTo>
                <a:lnTo>
                  <a:pt x="1478305" y="1472882"/>
                </a:lnTo>
                <a:lnTo>
                  <a:pt x="1438554" y="1501762"/>
                </a:lnTo>
                <a:lnTo>
                  <a:pt x="1396809" y="1528394"/>
                </a:lnTo>
                <a:lnTo>
                  <a:pt x="1353185" y="1552689"/>
                </a:lnTo>
                <a:lnTo>
                  <a:pt x="1307769" y="1574546"/>
                </a:lnTo>
                <a:lnTo>
                  <a:pt x="1260640" y="1593837"/>
                </a:lnTo>
                <a:lnTo>
                  <a:pt x="1211922" y="1610487"/>
                </a:lnTo>
                <a:lnTo>
                  <a:pt x="1163929" y="1623822"/>
                </a:lnTo>
                <a:lnTo>
                  <a:pt x="1115771" y="1634337"/>
                </a:lnTo>
                <a:lnTo>
                  <a:pt x="1067549" y="1642071"/>
                </a:lnTo>
                <a:lnTo>
                  <a:pt x="1019365" y="1647075"/>
                </a:lnTo>
                <a:lnTo>
                  <a:pt x="971334" y="1649399"/>
                </a:lnTo>
                <a:lnTo>
                  <a:pt x="923569" y="1649095"/>
                </a:lnTo>
                <a:lnTo>
                  <a:pt x="876173" y="1646212"/>
                </a:lnTo>
                <a:lnTo>
                  <a:pt x="829246" y="1640801"/>
                </a:lnTo>
                <a:lnTo>
                  <a:pt x="782916" y="1632915"/>
                </a:lnTo>
                <a:lnTo>
                  <a:pt x="737273" y="1622602"/>
                </a:lnTo>
                <a:lnTo>
                  <a:pt x="692442" y="1609928"/>
                </a:lnTo>
                <a:lnTo>
                  <a:pt x="648525" y="1594916"/>
                </a:lnTo>
                <a:lnTo>
                  <a:pt x="605624" y="1577632"/>
                </a:lnTo>
                <a:lnTo>
                  <a:pt x="563854" y="1558137"/>
                </a:lnTo>
                <a:lnTo>
                  <a:pt x="523328" y="1536458"/>
                </a:lnTo>
                <a:lnTo>
                  <a:pt x="484149" y="1512658"/>
                </a:lnTo>
                <a:lnTo>
                  <a:pt x="446417" y="1486789"/>
                </a:lnTo>
                <a:lnTo>
                  <a:pt x="410260" y="1458912"/>
                </a:lnTo>
                <a:lnTo>
                  <a:pt x="375780" y="1429054"/>
                </a:lnTo>
                <a:lnTo>
                  <a:pt x="343065" y="1397279"/>
                </a:lnTo>
                <a:lnTo>
                  <a:pt x="312254" y="1363637"/>
                </a:lnTo>
                <a:lnTo>
                  <a:pt x="283438" y="1328191"/>
                </a:lnTo>
                <a:lnTo>
                  <a:pt x="256743" y="1290967"/>
                </a:lnTo>
                <a:lnTo>
                  <a:pt x="232244" y="1252029"/>
                </a:lnTo>
                <a:lnTo>
                  <a:pt x="210083" y="1211427"/>
                </a:lnTo>
                <a:lnTo>
                  <a:pt x="190360" y="1169212"/>
                </a:lnTo>
                <a:lnTo>
                  <a:pt x="173164" y="1125435"/>
                </a:lnTo>
                <a:lnTo>
                  <a:pt x="158826" y="1080782"/>
                </a:lnTo>
                <a:lnTo>
                  <a:pt x="147535" y="1035964"/>
                </a:lnTo>
                <a:lnTo>
                  <a:pt x="139217" y="991082"/>
                </a:lnTo>
                <a:lnTo>
                  <a:pt x="133845" y="946251"/>
                </a:lnTo>
                <a:lnTo>
                  <a:pt x="131356" y="901547"/>
                </a:lnTo>
                <a:lnTo>
                  <a:pt x="131673" y="857097"/>
                </a:lnTo>
                <a:lnTo>
                  <a:pt x="134772" y="812990"/>
                </a:lnTo>
                <a:lnTo>
                  <a:pt x="140589" y="769327"/>
                </a:lnTo>
                <a:lnTo>
                  <a:pt x="149059" y="726211"/>
                </a:lnTo>
                <a:lnTo>
                  <a:pt x="160134" y="683742"/>
                </a:lnTo>
                <a:lnTo>
                  <a:pt x="173774" y="642023"/>
                </a:lnTo>
                <a:lnTo>
                  <a:pt x="189890" y="601154"/>
                </a:lnTo>
                <a:lnTo>
                  <a:pt x="208470" y="561225"/>
                </a:lnTo>
                <a:lnTo>
                  <a:pt x="229425" y="522363"/>
                </a:lnTo>
                <a:lnTo>
                  <a:pt x="252717" y="484644"/>
                </a:lnTo>
                <a:lnTo>
                  <a:pt x="278282" y="448183"/>
                </a:lnTo>
                <a:lnTo>
                  <a:pt x="306082" y="413080"/>
                </a:lnTo>
                <a:lnTo>
                  <a:pt x="336054" y="379425"/>
                </a:lnTo>
                <a:lnTo>
                  <a:pt x="368134" y="347332"/>
                </a:lnTo>
                <a:lnTo>
                  <a:pt x="402272" y="316903"/>
                </a:lnTo>
                <a:lnTo>
                  <a:pt x="438416" y="288226"/>
                </a:lnTo>
                <a:lnTo>
                  <a:pt x="476516" y="261416"/>
                </a:lnTo>
                <a:lnTo>
                  <a:pt x="516521" y="236562"/>
                </a:lnTo>
                <a:lnTo>
                  <a:pt x="558355" y="213766"/>
                </a:lnTo>
                <a:lnTo>
                  <a:pt x="601992" y="193141"/>
                </a:lnTo>
                <a:lnTo>
                  <a:pt x="647357" y="174790"/>
                </a:lnTo>
                <a:lnTo>
                  <a:pt x="694397" y="158788"/>
                </a:lnTo>
                <a:lnTo>
                  <a:pt x="742378" y="145453"/>
                </a:lnTo>
                <a:lnTo>
                  <a:pt x="790549" y="134937"/>
                </a:lnTo>
                <a:lnTo>
                  <a:pt x="838771" y="127203"/>
                </a:lnTo>
                <a:lnTo>
                  <a:pt x="886955" y="122199"/>
                </a:lnTo>
                <a:lnTo>
                  <a:pt x="934986" y="119875"/>
                </a:lnTo>
                <a:lnTo>
                  <a:pt x="982751" y="120180"/>
                </a:lnTo>
                <a:lnTo>
                  <a:pt x="1030147" y="123063"/>
                </a:lnTo>
                <a:lnTo>
                  <a:pt x="1077061" y="128473"/>
                </a:lnTo>
                <a:lnTo>
                  <a:pt x="1123403" y="136359"/>
                </a:lnTo>
                <a:lnTo>
                  <a:pt x="1169035" y="146659"/>
                </a:lnTo>
                <a:lnTo>
                  <a:pt x="1213866" y="159346"/>
                </a:lnTo>
                <a:lnTo>
                  <a:pt x="1257795" y="174358"/>
                </a:lnTo>
                <a:lnTo>
                  <a:pt x="1300695" y="191643"/>
                </a:lnTo>
                <a:lnTo>
                  <a:pt x="1342453" y="211137"/>
                </a:lnTo>
                <a:lnTo>
                  <a:pt x="1382991" y="232816"/>
                </a:lnTo>
                <a:lnTo>
                  <a:pt x="1422171" y="256616"/>
                </a:lnTo>
                <a:lnTo>
                  <a:pt x="1459890" y="282486"/>
                </a:lnTo>
                <a:lnTo>
                  <a:pt x="1496060" y="310362"/>
                </a:lnTo>
                <a:lnTo>
                  <a:pt x="1530540" y="340220"/>
                </a:lnTo>
                <a:lnTo>
                  <a:pt x="1563243" y="371995"/>
                </a:lnTo>
                <a:lnTo>
                  <a:pt x="1594065" y="405638"/>
                </a:lnTo>
                <a:lnTo>
                  <a:pt x="1622869" y="441083"/>
                </a:lnTo>
                <a:lnTo>
                  <a:pt x="1649577" y="478307"/>
                </a:lnTo>
                <a:lnTo>
                  <a:pt x="1674063" y="517245"/>
                </a:lnTo>
                <a:lnTo>
                  <a:pt x="1696237" y="557847"/>
                </a:lnTo>
                <a:lnTo>
                  <a:pt x="1715960" y="600062"/>
                </a:lnTo>
                <a:lnTo>
                  <a:pt x="1733143" y="643839"/>
                </a:lnTo>
                <a:lnTo>
                  <a:pt x="1617459" y="640016"/>
                </a:lnTo>
                <a:lnTo>
                  <a:pt x="1834388" y="913688"/>
                </a:lnTo>
                <a:lnTo>
                  <a:pt x="1976932" y="651878"/>
                </a:lnTo>
                <a:lnTo>
                  <a:pt x="1860613" y="648042"/>
                </a:lnTo>
                <a:lnTo>
                  <a:pt x="1845640" y="602195"/>
                </a:lnTo>
                <a:lnTo>
                  <a:pt x="1828203" y="557517"/>
                </a:lnTo>
                <a:lnTo>
                  <a:pt x="1808365" y="514070"/>
                </a:lnTo>
                <a:lnTo>
                  <a:pt x="1786204" y="471919"/>
                </a:lnTo>
                <a:lnTo>
                  <a:pt x="1761820" y="431126"/>
                </a:lnTo>
                <a:lnTo>
                  <a:pt x="1735277" y="391756"/>
                </a:lnTo>
                <a:lnTo>
                  <a:pt x="1706651" y="353872"/>
                </a:lnTo>
                <a:lnTo>
                  <a:pt x="1676031" y="317550"/>
                </a:lnTo>
                <a:lnTo>
                  <a:pt x="1643481" y="282841"/>
                </a:lnTo>
                <a:lnTo>
                  <a:pt x="1609090" y="249809"/>
                </a:lnTo>
                <a:lnTo>
                  <a:pt x="1572945" y="218528"/>
                </a:lnTo>
                <a:lnTo>
                  <a:pt x="1535099" y="189052"/>
                </a:lnTo>
                <a:lnTo>
                  <a:pt x="1495653" y="161455"/>
                </a:lnTo>
                <a:lnTo>
                  <a:pt x="1454683" y="135801"/>
                </a:lnTo>
                <a:lnTo>
                  <a:pt x="1412265" y="112141"/>
                </a:lnTo>
                <a:lnTo>
                  <a:pt x="1368475" y="90563"/>
                </a:lnTo>
                <a:lnTo>
                  <a:pt x="1323390" y="71120"/>
                </a:lnTo>
                <a:lnTo>
                  <a:pt x="1277099" y="53873"/>
                </a:lnTo>
                <a:lnTo>
                  <a:pt x="1229664" y="38887"/>
                </a:lnTo>
                <a:lnTo>
                  <a:pt x="1181176" y="26225"/>
                </a:lnTo>
                <a:lnTo>
                  <a:pt x="1131722" y="15963"/>
                </a:lnTo>
                <a:lnTo>
                  <a:pt x="1081354" y="8166"/>
                </a:lnTo>
                <a:lnTo>
                  <a:pt x="1031633" y="2984"/>
                </a:lnTo>
                <a:lnTo>
                  <a:pt x="982218" y="279"/>
                </a:lnTo>
                <a:lnTo>
                  <a:pt x="933221" y="0"/>
                </a:lnTo>
                <a:lnTo>
                  <a:pt x="884682" y="2082"/>
                </a:lnTo>
                <a:lnTo>
                  <a:pt x="836688" y="6502"/>
                </a:lnTo>
                <a:lnTo>
                  <a:pt x="789317" y="13169"/>
                </a:lnTo>
                <a:lnTo>
                  <a:pt x="742632" y="22072"/>
                </a:lnTo>
                <a:lnTo>
                  <a:pt x="696709" y="33121"/>
                </a:lnTo>
                <a:lnTo>
                  <a:pt x="651637" y="46291"/>
                </a:lnTo>
                <a:lnTo>
                  <a:pt x="607466" y="61518"/>
                </a:lnTo>
                <a:lnTo>
                  <a:pt x="564273" y="78752"/>
                </a:lnTo>
                <a:lnTo>
                  <a:pt x="522147" y="97929"/>
                </a:lnTo>
                <a:lnTo>
                  <a:pt x="481152" y="119024"/>
                </a:lnTo>
                <a:lnTo>
                  <a:pt x="441350" y="141960"/>
                </a:lnTo>
                <a:lnTo>
                  <a:pt x="402844" y="166687"/>
                </a:lnTo>
                <a:lnTo>
                  <a:pt x="365671" y="193167"/>
                </a:lnTo>
                <a:lnTo>
                  <a:pt x="329933" y="221348"/>
                </a:lnTo>
                <a:lnTo>
                  <a:pt x="295694" y="251155"/>
                </a:lnTo>
                <a:lnTo>
                  <a:pt x="263017" y="282549"/>
                </a:lnTo>
                <a:lnTo>
                  <a:pt x="231990" y="315493"/>
                </a:lnTo>
                <a:lnTo>
                  <a:pt x="202679" y="349910"/>
                </a:lnTo>
                <a:lnTo>
                  <a:pt x="175158" y="385762"/>
                </a:lnTo>
                <a:lnTo>
                  <a:pt x="149504" y="422986"/>
                </a:lnTo>
                <a:lnTo>
                  <a:pt x="125780" y="461543"/>
                </a:lnTo>
                <a:lnTo>
                  <a:pt x="104076" y="501370"/>
                </a:lnTo>
                <a:lnTo>
                  <a:pt x="84455" y="542429"/>
                </a:lnTo>
                <a:lnTo>
                  <a:pt x="66992" y="584657"/>
                </a:lnTo>
                <a:lnTo>
                  <a:pt x="51752" y="627989"/>
                </a:lnTo>
                <a:lnTo>
                  <a:pt x="38823" y="672401"/>
                </a:lnTo>
                <a:lnTo>
                  <a:pt x="28270" y="717816"/>
                </a:lnTo>
                <a:lnTo>
                  <a:pt x="20167" y="764209"/>
                </a:lnTo>
                <a:lnTo>
                  <a:pt x="14655" y="810920"/>
                </a:lnTo>
                <a:lnTo>
                  <a:pt x="11772" y="857326"/>
                </a:lnTo>
                <a:lnTo>
                  <a:pt x="11480" y="903363"/>
                </a:lnTo>
                <a:lnTo>
                  <a:pt x="13703" y="948969"/>
                </a:lnTo>
                <a:lnTo>
                  <a:pt x="18402" y="994054"/>
                </a:lnTo>
                <a:lnTo>
                  <a:pt x="25501" y="1038555"/>
                </a:lnTo>
                <a:lnTo>
                  <a:pt x="34975" y="1082408"/>
                </a:lnTo>
                <a:lnTo>
                  <a:pt x="46736" y="1125550"/>
                </a:lnTo>
                <a:lnTo>
                  <a:pt x="60756" y="1167892"/>
                </a:lnTo>
                <a:lnTo>
                  <a:pt x="76962" y="1209395"/>
                </a:lnTo>
                <a:lnTo>
                  <a:pt x="95313" y="1249959"/>
                </a:lnTo>
                <a:lnTo>
                  <a:pt x="115735" y="1289532"/>
                </a:lnTo>
                <a:lnTo>
                  <a:pt x="138176" y="1328051"/>
                </a:lnTo>
                <a:lnTo>
                  <a:pt x="162598" y="1365440"/>
                </a:lnTo>
                <a:lnTo>
                  <a:pt x="188925" y="1401622"/>
                </a:lnTo>
                <a:lnTo>
                  <a:pt x="217106" y="1436535"/>
                </a:lnTo>
                <a:lnTo>
                  <a:pt x="247091" y="1470113"/>
                </a:lnTo>
                <a:lnTo>
                  <a:pt x="278828" y="1502283"/>
                </a:lnTo>
                <a:lnTo>
                  <a:pt x="312254" y="1532978"/>
                </a:lnTo>
                <a:lnTo>
                  <a:pt x="347306" y="1562125"/>
                </a:lnTo>
                <a:lnTo>
                  <a:pt x="383946" y="1589659"/>
                </a:lnTo>
                <a:lnTo>
                  <a:pt x="422109" y="1615516"/>
                </a:lnTo>
                <a:lnTo>
                  <a:pt x="461746" y="1639608"/>
                </a:lnTo>
                <a:lnTo>
                  <a:pt x="494144" y="1657210"/>
                </a:lnTo>
                <a:lnTo>
                  <a:pt x="0" y="1657210"/>
                </a:lnTo>
                <a:lnTo>
                  <a:pt x="0" y="1809889"/>
                </a:lnTo>
                <a:lnTo>
                  <a:pt x="1898865" y="1809889"/>
                </a:lnTo>
                <a:lnTo>
                  <a:pt x="1898865" y="1886229"/>
                </a:lnTo>
                <a:lnTo>
                  <a:pt x="2051545" y="17335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88754" y="2463800"/>
            <a:ext cx="1426845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16535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Arial MT"/>
                <a:cs typeface="Arial MT"/>
              </a:rPr>
              <a:t>Define, </a:t>
            </a:r>
            <a:r>
              <a:rPr sz="2400" dirty="0">
                <a:latin typeface="Arial MT"/>
                <a:cs typeface="Arial MT"/>
              </a:rPr>
              <a:t> Design,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Build,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70" dirty="0">
                <a:latin typeface="Arial MT"/>
                <a:cs typeface="Arial MT"/>
              </a:rPr>
              <a:t>Test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9973" y="290830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…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33668" y="4271661"/>
            <a:ext cx="743920" cy="76646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250379" y="5448300"/>
            <a:ext cx="4697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libri"/>
                <a:cs typeface="Calibri"/>
              </a:rPr>
              <a:t>Plan,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Build, Learn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---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Repeat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44454" y="4136709"/>
            <a:ext cx="1427228" cy="1360845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426339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User</a:t>
            </a:r>
            <a:r>
              <a:rPr sz="4300" spc="1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Stories</a:t>
            </a:r>
            <a:r>
              <a:rPr sz="4300" spc="1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–</a:t>
            </a:r>
            <a:r>
              <a:rPr sz="4300" spc="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100" dirty="0">
                <a:solidFill>
                  <a:srgbClr val="000099"/>
                </a:solidFill>
                <a:latin typeface="Calibri Light"/>
                <a:cs typeface="Calibri Light"/>
              </a:rPr>
              <a:t>3C’S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965200"/>
            <a:ext cx="10894061" cy="50292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6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5" dirty="0">
                <a:latin typeface="Arial MT"/>
                <a:cs typeface="Arial MT"/>
              </a:rPr>
              <a:t>C</a:t>
            </a:r>
            <a:r>
              <a:rPr sz="3000" spc="-10" dirty="0">
                <a:latin typeface="Arial MT"/>
                <a:cs typeface="Arial MT"/>
              </a:rPr>
              <a:t>a</a:t>
            </a:r>
            <a:r>
              <a:rPr sz="3000" dirty="0">
                <a:latin typeface="Arial MT"/>
                <a:cs typeface="Arial MT"/>
              </a:rPr>
              <a:t>rd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>
                <a:latin typeface="Arial MT"/>
                <a:cs typeface="Arial MT"/>
              </a:rPr>
              <a:t>–</a:t>
            </a:r>
            <a:r>
              <a:rPr sz="3000" spc="-5">
                <a:latin typeface="Arial MT"/>
                <a:cs typeface="Arial MT"/>
              </a:rPr>
              <a:t> </a:t>
            </a:r>
            <a:r>
              <a:rPr lang="en-US" sz="3000" spc="-5">
                <a:latin typeface="Arial MT"/>
                <a:cs typeface="Arial MT"/>
              </a:rPr>
              <a:t>Đầu vào cho việc đối thoại</a:t>
            </a:r>
            <a:endParaRPr sz="3000">
              <a:latin typeface="Arial MT"/>
              <a:cs typeface="Arial MT"/>
            </a:endParaRPr>
          </a:p>
          <a:p>
            <a:pPr marL="549275" indent="-536575">
              <a:lnSpc>
                <a:spcPct val="100000"/>
              </a:lnSpc>
              <a:spcBef>
                <a:spcPts val="15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5" dirty="0">
                <a:latin typeface="Arial MT"/>
                <a:cs typeface="Arial MT"/>
              </a:rPr>
              <a:t>C</a:t>
            </a:r>
            <a:r>
              <a:rPr sz="3000" spc="-10" dirty="0">
                <a:latin typeface="Arial MT"/>
                <a:cs typeface="Arial MT"/>
              </a:rPr>
              <a:t>on</a:t>
            </a:r>
            <a:r>
              <a:rPr sz="3000" dirty="0">
                <a:latin typeface="Arial MT"/>
                <a:cs typeface="Arial MT"/>
              </a:rPr>
              <a:t>v</a:t>
            </a:r>
            <a:r>
              <a:rPr sz="3000" spc="-10" dirty="0">
                <a:latin typeface="Arial MT"/>
                <a:cs typeface="Arial MT"/>
              </a:rPr>
              <a:t>e</a:t>
            </a:r>
            <a:r>
              <a:rPr sz="3000" dirty="0">
                <a:latin typeface="Arial MT"/>
                <a:cs typeface="Arial MT"/>
              </a:rPr>
              <a:t>rs</a:t>
            </a:r>
            <a:r>
              <a:rPr sz="3000" spc="-10" dirty="0">
                <a:latin typeface="Arial MT"/>
                <a:cs typeface="Arial MT"/>
              </a:rPr>
              <a:t>a</a:t>
            </a:r>
            <a:r>
              <a:rPr sz="3000" dirty="0">
                <a:latin typeface="Arial MT"/>
                <a:cs typeface="Arial MT"/>
              </a:rPr>
              <a:t>t</a:t>
            </a:r>
            <a:r>
              <a:rPr sz="3000" spc="-5" dirty="0">
                <a:latin typeface="Arial MT"/>
                <a:cs typeface="Arial MT"/>
              </a:rPr>
              <a:t>i</a:t>
            </a:r>
            <a:r>
              <a:rPr sz="3000" spc="-10" dirty="0">
                <a:latin typeface="Arial MT"/>
                <a:cs typeface="Arial MT"/>
              </a:rPr>
              <a:t>o</a:t>
            </a:r>
            <a:r>
              <a:rPr sz="3000" dirty="0">
                <a:latin typeface="Arial MT"/>
                <a:cs typeface="Arial MT"/>
              </a:rPr>
              <a:t>n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–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spc="-5">
                <a:latin typeface="Arial MT"/>
                <a:cs typeface="Arial MT"/>
              </a:rPr>
              <a:t>X</a:t>
            </a:r>
            <a:r>
              <a:rPr sz="3000" spc="-10">
                <a:latin typeface="Arial MT"/>
                <a:cs typeface="Arial MT"/>
              </a:rPr>
              <a:t>â</a:t>
            </a:r>
            <a:r>
              <a:rPr sz="3000">
                <a:latin typeface="Arial MT"/>
                <a:cs typeface="Arial MT"/>
              </a:rPr>
              <a:t>y </a:t>
            </a:r>
            <a:r>
              <a:rPr lang="en-US" sz="3000" spc="-10">
                <a:latin typeface="Arial MT"/>
                <a:cs typeface="Arial MT"/>
              </a:rPr>
              <a:t>dựng tiếng nói chung</a:t>
            </a:r>
            <a:endParaRPr sz="3000">
              <a:latin typeface="Arial MT"/>
              <a:cs typeface="Arial MT"/>
            </a:endParaRPr>
          </a:p>
          <a:p>
            <a:pPr marL="916305" lvl="1" indent="-44640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Who: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Ai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là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người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dùng,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576E"/>
                </a:solidFill>
                <a:latin typeface="Calibri"/>
                <a:cs typeface="Calibri"/>
              </a:rPr>
              <a:t>và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họ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muốn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gì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What: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Người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dùng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muốn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0576E"/>
                </a:solidFill>
                <a:latin typeface="Calibri"/>
                <a:cs typeface="Calibri"/>
              </a:rPr>
              <a:t>xây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dựng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chức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năng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gì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Why: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80" dirty="0">
                <a:solidFill>
                  <a:srgbClr val="00576E"/>
                </a:solidFill>
                <a:latin typeface="Calibri"/>
                <a:cs typeface="Calibri"/>
              </a:rPr>
              <a:t>Tại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sao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những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chức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năng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lại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giúp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họ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Thảo luận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những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gì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có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thể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0576E"/>
                </a:solidFill>
                <a:latin typeface="Calibri"/>
                <a:cs typeface="Calibri"/>
              </a:rPr>
              <a:t>xảy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00576E"/>
                </a:solidFill>
                <a:latin typeface="Calibri"/>
                <a:cs typeface="Calibri"/>
              </a:rPr>
              <a:t>ra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ngoài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phần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mềm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Những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gì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có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thể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chạy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sai</a:t>
            </a:r>
            <a:endParaRPr sz="30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22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5" dirty="0">
                <a:latin typeface="Arial MT"/>
                <a:cs typeface="Arial MT"/>
              </a:rPr>
              <a:t>Confirmation</a:t>
            </a:r>
            <a:r>
              <a:rPr sz="3000" spc="-170" dirty="0">
                <a:latin typeface="Arial MT"/>
                <a:cs typeface="Arial MT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Acceptance</a:t>
            </a:r>
            <a:r>
              <a:rPr sz="3000" spc="-20" dirty="0">
                <a:latin typeface="Calibri"/>
                <a:cs typeface="Calibri"/>
              </a:rPr>
              <a:t> tests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876871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-15" dirty="0">
                <a:solidFill>
                  <a:srgbClr val="000099"/>
                </a:solidFill>
                <a:latin typeface="Calibri Light"/>
                <a:cs typeface="Calibri Light"/>
              </a:rPr>
              <a:t>Template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 to</a:t>
            </a:r>
            <a:r>
              <a:rPr sz="4300" spc="25" dirty="0">
                <a:solidFill>
                  <a:srgbClr val="000099"/>
                </a:solidFill>
                <a:latin typeface="Calibri Light"/>
                <a:cs typeface="Calibri Light"/>
              </a:rPr>
              <a:t> capture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60" dirty="0">
                <a:solidFill>
                  <a:srgbClr val="000099"/>
                </a:solidFill>
                <a:latin typeface="Calibri Light"/>
                <a:cs typeface="Calibri Light"/>
              </a:rPr>
              <a:t>Who</a:t>
            </a:r>
            <a:r>
              <a:rPr sz="4300" spc="2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/</a:t>
            </a:r>
            <a:r>
              <a:rPr sz="4300" spc="2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What/</a:t>
            </a: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 Why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079500"/>
            <a:ext cx="10148570" cy="4292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7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40" dirty="0">
                <a:latin typeface="Arial MT"/>
                <a:cs typeface="Arial MT"/>
              </a:rPr>
              <a:t>Templates</a:t>
            </a:r>
            <a:endParaRPr sz="3000">
              <a:latin typeface="Arial MT"/>
              <a:cs typeface="Arial MT"/>
            </a:endParaRPr>
          </a:p>
          <a:p>
            <a:pPr marL="915669" marR="132080" lvl="1" indent="-44640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Là một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&lt;role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type&gt;,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tôi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muốn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&lt;thực hiện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một 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tác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vụ&gt; để </a:t>
            </a:r>
            <a:r>
              <a:rPr sz="3000" spc="-35" dirty="0">
                <a:solidFill>
                  <a:srgbClr val="00576E"/>
                </a:solidFill>
                <a:latin typeface="Calibri"/>
                <a:cs typeface="Calibri"/>
              </a:rPr>
              <a:t>có </a:t>
            </a:r>
            <a:r>
              <a:rPr sz="3000" spc="-66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thể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&lt;đạt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được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mục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tiêu&gt;</a:t>
            </a:r>
            <a:endParaRPr sz="3000">
              <a:latin typeface="Calibri"/>
              <a:cs typeface="Calibri"/>
            </a:endParaRPr>
          </a:p>
          <a:p>
            <a:pPr marL="469265" marR="113030">
              <a:lnSpc>
                <a:spcPct val="100000"/>
              </a:lnSpc>
              <a:spcBef>
                <a:spcPts val="1200"/>
              </a:spcBef>
            </a:pP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(</a:t>
            </a:r>
            <a:r>
              <a:rPr sz="3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As a </a:t>
            </a:r>
            <a:r>
              <a:rPr sz="3000" spc="-10" dirty="0">
                <a:solidFill>
                  <a:srgbClr val="00B0F0"/>
                </a:solidFill>
                <a:latin typeface="Calibri"/>
                <a:cs typeface="Calibri"/>
              </a:rPr>
              <a:t>&lt;role </a:t>
            </a:r>
            <a:r>
              <a:rPr sz="3000" spc="-5" dirty="0">
                <a:solidFill>
                  <a:srgbClr val="00B0F0"/>
                </a:solidFill>
                <a:latin typeface="Calibri"/>
                <a:cs typeface="Calibri"/>
              </a:rPr>
              <a:t>type&gt;, </a:t>
            </a:r>
            <a:r>
              <a:rPr sz="3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 </a:t>
            </a:r>
            <a:r>
              <a:rPr sz="30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want </a:t>
            </a:r>
            <a:r>
              <a:rPr sz="3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 </a:t>
            </a:r>
            <a:r>
              <a:rPr sz="3000" spc="-10" dirty="0">
                <a:solidFill>
                  <a:srgbClr val="00B0F0"/>
                </a:solidFill>
                <a:latin typeface="Calibri"/>
                <a:cs typeface="Calibri"/>
              </a:rPr>
              <a:t>&lt;perform </a:t>
            </a:r>
            <a:r>
              <a:rPr sz="3000" dirty="0">
                <a:solidFill>
                  <a:srgbClr val="00B0F0"/>
                </a:solidFill>
                <a:latin typeface="Calibri"/>
                <a:cs typeface="Calibri"/>
              </a:rPr>
              <a:t>a </a:t>
            </a:r>
            <a:r>
              <a:rPr sz="3000" spc="-10" dirty="0">
                <a:solidFill>
                  <a:srgbClr val="00B0F0"/>
                </a:solidFill>
                <a:latin typeface="Calibri"/>
                <a:cs typeface="Calibri"/>
              </a:rPr>
              <a:t>task&gt; </a:t>
            </a:r>
            <a:r>
              <a:rPr sz="3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so </a:t>
            </a:r>
            <a:r>
              <a:rPr sz="3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that </a:t>
            </a:r>
            <a:r>
              <a:rPr sz="3000" dirty="0">
                <a:solidFill>
                  <a:srgbClr val="00B0F0"/>
                </a:solidFill>
                <a:latin typeface="Calibri"/>
                <a:cs typeface="Calibri"/>
              </a:rPr>
              <a:t>&lt; </a:t>
            </a:r>
            <a:r>
              <a:rPr sz="3000" spc="-15" dirty="0">
                <a:solidFill>
                  <a:srgbClr val="00B0F0"/>
                </a:solidFill>
                <a:latin typeface="Calibri"/>
                <a:cs typeface="Calibri"/>
              </a:rPr>
              <a:t>achieve </a:t>
            </a:r>
            <a:r>
              <a:rPr sz="3000" spc="-66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B0F0"/>
                </a:solidFill>
                <a:latin typeface="Calibri"/>
                <a:cs typeface="Calibri"/>
              </a:rPr>
              <a:t>this</a:t>
            </a:r>
            <a:r>
              <a:rPr sz="300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000" spc="-5">
                <a:solidFill>
                  <a:srgbClr val="00B0F0"/>
                </a:solidFill>
                <a:latin typeface="Calibri"/>
                <a:cs typeface="Calibri"/>
              </a:rPr>
              <a:t>goal&gt;</a:t>
            </a:r>
            <a:r>
              <a:rPr lang="en-US" sz="3000" spc="-5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3000" spc="-5">
                <a:solidFill>
                  <a:srgbClr val="00576E"/>
                </a:solidFill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  <a:p>
            <a:pPr marL="915669" marR="5080" lvl="1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&lt;Persona&gt;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muốn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&lt;thực hiện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một 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tác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vụ&gt; để 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&lt;đạt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được mục </a:t>
            </a:r>
            <a:r>
              <a:rPr sz="3000" spc="-66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tiêu&gt;</a:t>
            </a:r>
            <a:endParaRPr sz="3000">
              <a:latin typeface="Calibri"/>
              <a:cs typeface="Calibri"/>
            </a:endParaRPr>
          </a:p>
          <a:p>
            <a:pPr marL="916305" lvl="1" indent="-44704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spc="-80" dirty="0">
                <a:solidFill>
                  <a:srgbClr val="00576E"/>
                </a:solidFill>
                <a:latin typeface="Calibri"/>
                <a:cs typeface="Calibri"/>
              </a:rPr>
              <a:t>Tạo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mẫu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của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riêng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bạn…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7465"/>
            <a:ext cx="321119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-5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Example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9672" y="6362700"/>
            <a:ext cx="282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898989"/>
                </a:solidFill>
                <a:latin typeface="Calibri"/>
                <a:cs typeface="Calibri"/>
              </a:rPr>
              <a:t>14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723" y="1388634"/>
            <a:ext cx="101600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2400" b="1" spc="-5" dirty="0">
                <a:solidFill>
                  <a:srgbClr val="2E75B6"/>
                </a:solidFill>
                <a:latin typeface="Calibri"/>
                <a:cs typeface="Calibri"/>
              </a:rPr>
              <a:t>#0001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8349" y="1388634"/>
            <a:ext cx="412496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2400" b="1" dirty="0">
                <a:solidFill>
                  <a:srgbClr val="2E75B6"/>
                </a:solidFill>
                <a:latin typeface="Calibri"/>
                <a:cs typeface="Calibri"/>
              </a:rPr>
              <a:t>USER</a:t>
            </a:r>
            <a:r>
              <a:rPr sz="2400" b="1" spc="-45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E75B6"/>
                </a:solidFill>
                <a:latin typeface="Calibri"/>
                <a:cs typeface="Calibri"/>
              </a:rPr>
              <a:t>LOGIN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3292" y="1388634"/>
            <a:ext cx="140716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b="1" spc="-5" dirty="0">
                <a:latin typeface="Calibri"/>
                <a:cs typeface="Calibri"/>
              </a:rPr>
              <a:t>1.5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units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723" y="1845834"/>
            <a:ext cx="6547484" cy="7010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 marR="35560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latin typeface="Calibri"/>
                <a:cs typeface="Calibri"/>
              </a:rPr>
              <a:t>As a </a:t>
            </a:r>
            <a:r>
              <a:rPr sz="2000" b="1" spc="-10" dirty="0">
                <a:latin typeface="Calibri"/>
                <a:cs typeface="Calibri"/>
              </a:rPr>
              <a:t>[registered </a:t>
            </a:r>
            <a:r>
              <a:rPr sz="2000" b="1" dirty="0">
                <a:latin typeface="Calibri"/>
                <a:cs typeface="Calibri"/>
              </a:rPr>
              <a:t>user], I </a:t>
            </a:r>
            <a:r>
              <a:rPr sz="2000" b="1" spc="-15" dirty="0">
                <a:latin typeface="Calibri"/>
                <a:cs typeface="Calibri"/>
              </a:rPr>
              <a:t>want to </a:t>
            </a:r>
            <a:r>
              <a:rPr sz="2000" b="1" spc="-5" dirty="0">
                <a:latin typeface="Calibri"/>
                <a:cs typeface="Calibri"/>
              </a:rPr>
              <a:t>[log in], </a:t>
            </a:r>
            <a:r>
              <a:rPr sz="2000" b="1" dirty="0">
                <a:latin typeface="Calibri"/>
                <a:cs typeface="Calibri"/>
              </a:rPr>
              <a:t>so I </a:t>
            </a:r>
            <a:r>
              <a:rPr sz="2000" b="1" spc="-5" dirty="0">
                <a:latin typeface="Calibri"/>
                <a:cs typeface="Calibri"/>
              </a:rPr>
              <a:t>can </a:t>
            </a:r>
            <a:r>
              <a:rPr sz="2000" b="1" dirty="0">
                <a:latin typeface="Calibri"/>
                <a:cs typeface="Calibri"/>
              </a:rPr>
              <a:t>[access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subscriber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content]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52719" y="1943256"/>
            <a:ext cx="4206875" cy="3900170"/>
          </a:xfrm>
          <a:custGeom>
            <a:avLst/>
            <a:gdLst/>
            <a:ahLst/>
            <a:cxnLst/>
            <a:rect l="l" t="t" r="r" b="b"/>
            <a:pathLst>
              <a:path w="4206875" h="3900170">
                <a:moveTo>
                  <a:pt x="0" y="0"/>
                </a:moveTo>
                <a:lnTo>
                  <a:pt x="4206699" y="0"/>
                </a:lnTo>
                <a:lnTo>
                  <a:pt x="4206699" y="3900033"/>
                </a:lnTo>
                <a:lnTo>
                  <a:pt x="0" y="390003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44159" y="1968500"/>
            <a:ext cx="1403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0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m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io</a:t>
            </a:r>
            <a:r>
              <a:rPr sz="2000" b="1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4159" y="2476500"/>
            <a:ext cx="3938270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080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sz="2000" dirty="0">
                <a:latin typeface="Calibri"/>
                <a:cs typeface="Calibri"/>
              </a:rPr>
              <a:t>Success – </a:t>
            </a:r>
            <a:r>
              <a:rPr sz="2000" spc="-10" dirty="0">
                <a:latin typeface="Calibri"/>
                <a:cs typeface="Calibri"/>
              </a:rPr>
              <a:t>valid </a:t>
            </a:r>
            <a:r>
              <a:rPr sz="2000" spc="-5" dirty="0">
                <a:latin typeface="Calibri"/>
                <a:cs typeface="Calibri"/>
              </a:rPr>
              <a:t>user logged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referred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page.</a:t>
            </a:r>
            <a:endParaRPr sz="2000">
              <a:latin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1100"/>
              </a:spcBef>
              <a:buAutoNum type="alphaLcPeriod"/>
              <a:tabLst>
                <a:tab pos="799465" algn="l"/>
                <a:tab pos="800100" algn="l"/>
              </a:tabLst>
            </a:pPr>
            <a:r>
              <a:rPr sz="1600" spc="-5" dirty="0">
                <a:latin typeface="Calibri"/>
                <a:cs typeface="Calibri"/>
              </a:rPr>
              <a:t>“Remember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me” </a:t>
            </a:r>
            <a:r>
              <a:rPr sz="1600" spc="-15" dirty="0">
                <a:latin typeface="Calibri"/>
                <a:cs typeface="Calibri"/>
              </a:rPr>
              <a:t>ticked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…</a:t>
            </a:r>
            <a:endParaRPr sz="1600">
              <a:latin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1080"/>
              </a:spcBef>
              <a:buAutoNum type="alphaLcPeriod"/>
              <a:tabLst>
                <a:tab pos="799465" algn="l"/>
                <a:tab pos="800100" algn="l"/>
              </a:tabLst>
            </a:pPr>
            <a:r>
              <a:rPr sz="1600" spc="-5" dirty="0">
                <a:latin typeface="Calibri"/>
                <a:cs typeface="Calibri"/>
              </a:rPr>
              <a:t>“Remember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me”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15" dirty="0">
                <a:latin typeface="Calibri"/>
                <a:cs typeface="Calibri"/>
              </a:rPr>
              <a:t> ticked</a:t>
            </a:r>
            <a:endParaRPr sz="1600">
              <a:latin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1580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sz="2000" spc="-15" dirty="0">
                <a:latin typeface="Calibri"/>
                <a:cs typeface="Calibri"/>
              </a:rPr>
              <a:t>Failure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 display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message</a:t>
            </a:r>
            <a:endParaRPr sz="2000">
              <a:latin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1100"/>
              </a:spcBef>
              <a:buAutoNum type="alphaLcPeriod"/>
              <a:tabLst>
                <a:tab pos="799465" algn="l"/>
                <a:tab pos="800100" algn="l"/>
              </a:tabLst>
            </a:pPr>
            <a:r>
              <a:rPr sz="1600" spc="-5" dirty="0">
                <a:latin typeface="Calibri"/>
                <a:cs typeface="Calibri"/>
              </a:rPr>
              <a:t>“Email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</a:t>
            </a:r>
            <a:r>
              <a:rPr sz="1600" spc="-5" dirty="0">
                <a:latin typeface="Calibri"/>
                <a:cs typeface="Calibri"/>
              </a:rPr>
              <a:t> 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wrong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format”</a:t>
            </a:r>
            <a:endParaRPr sz="1600">
              <a:latin typeface="Calibri"/>
              <a:cs typeface="Calibri"/>
            </a:endParaRPr>
          </a:p>
          <a:p>
            <a:pPr marL="800100" marR="133985" lvl="1" indent="-342900">
              <a:lnSpc>
                <a:spcPts val="1900"/>
              </a:lnSpc>
              <a:spcBef>
                <a:spcPts val="1260"/>
              </a:spcBef>
              <a:buAutoNum type="alphaLcPeriod"/>
              <a:tabLst>
                <a:tab pos="799465" algn="l"/>
                <a:tab pos="800100" algn="l"/>
              </a:tabLst>
            </a:pPr>
            <a:r>
              <a:rPr sz="1600" spc="-10" dirty="0">
                <a:latin typeface="Calibri"/>
                <a:cs typeface="Calibri"/>
              </a:rPr>
              <a:t>“Unrecognized </a:t>
            </a:r>
            <a:r>
              <a:rPr sz="1600" spc="-5" dirty="0">
                <a:latin typeface="Calibri"/>
                <a:cs typeface="Calibri"/>
              </a:rPr>
              <a:t>username, please </a:t>
            </a:r>
            <a:r>
              <a:rPr sz="1600" dirty="0">
                <a:latin typeface="Calibri"/>
                <a:cs typeface="Calibri"/>
              </a:rPr>
              <a:t>try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again”</a:t>
            </a:r>
            <a:endParaRPr sz="1600">
              <a:latin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1019"/>
              </a:spcBef>
              <a:buAutoNum type="alphaLcPeriod"/>
              <a:tabLst>
                <a:tab pos="799465" algn="l"/>
                <a:tab pos="800100" algn="l"/>
              </a:tabLst>
            </a:pPr>
            <a:r>
              <a:rPr sz="1600" dirty="0">
                <a:latin typeface="Calibri"/>
                <a:cs typeface="Calibri"/>
              </a:rPr>
              <a:t>…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75578" y="1014710"/>
            <a:ext cx="2743200" cy="72898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1155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10"/>
              </a:spcBef>
            </a:pPr>
            <a:r>
              <a:rPr sz="3000" spc="-15" dirty="0">
                <a:solidFill>
                  <a:srgbClr val="F2F2F2"/>
                </a:solidFill>
                <a:latin typeface="Calibri"/>
                <a:cs typeface="Calibri"/>
              </a:rPr>
              <a:t>Who,</a:t>
            </a:r>
            <a:r>
              <a:rPr sz="3000" spc="-3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2F2F2"/>
                </a:solidFill>
                <a:latin typeface="Calibri"/>
                <a:cs typeface="Calibri"/>
              </a:rPr>
              <a:t>what,</a:t>
            </a:r>
            <a:r>
              <a:rPr sz="3000" spc="-2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2F2F2"/>
                </a:solidFill>
                <a:latin typeface="Calibri"/>
                <a:cs typeface="Calibri"/>
              </a:rPr>
              <a:t>why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5720" y="2898160"/>
            <a:ext cx="9304020" cy="3929379"/>
            <a:chOff x="215720" y="2898160"/>
            <a:chExt cx="9304020" cy="3929379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720" y="2898160"/>
              <a:ext cx="7280579" cy="33156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141597" y="6098597"/>
              <a:ext cx="4377690" cy="728980"/>
            </a:xfrm>
            <a:custGeom>
              <a:avLst/>
              <a:gdLst/>
              <a:ahLst/>
              <a:cxnLst/>
              <a:rect l="l" t="t" r="r" b="b"/>
              <a:pathLst>
                <a:path w="4377690" h="728979">
                  <a:moveTo>
                    <a:pt x="4377535" y="0"/>
                  </a:moveTo>
                  <a:lnTo>
                    <a:pt x="0" y="0"/>
                  </a:lnTo>
                  <a:lnTo>
                    <a:pt x="0" y="728889"/>
                  </a:lnTo>
                  <a:lnTo>
                    <a:pt x="4377535" y="728889"/>
                  </a:lnTo>
                  <a:lnTo>
                    <a:pt x="43775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612923" y="119658"/>
            <a:ext cx="1075055" cy="728980"/>
          </a:xfrm>
          <a:custGeom>
            <a:avLst/>
            <a:gdLst/>
            <a:ahLst/>
            <a:cxnLst/>
            <a:rect l="l" t="t" r="r" b="b"/>
            <a:pathLst>
              <a:path w="1075054" h="728980">
                <a:moveTo>
                  <a:pt x="1074541" y="0"/>
                </a:moveTo>
                <a:lnTo>
                  <a:pt x="0" y="0"/>
                </a:lnTo>
                <a:lnTo>
                  <a:pt x="0" y="728888"/>
                </a:lnTo>
                <a:lnTo>
                  <a:pt x="1074541" y="728888"/>
                </a:lnTo>
                <a:lnTo>
                  <a:pt x="10745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99355" y="215900"/>
            <a:ext cx="702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2F2F2"/>
                </a:solidFill>
                <a:latin typeface="Calibri"/>
                <a:cs typeface="Calibri"/>
              </a:rPr>
              <a:t>Ti</a:t>
            </a:r>
            <a:r>
              <a:rPr sz="3000" spc="-10" dirty="0">
                <a:solidFill>
                  <a:srgbClr val="F2F2F2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F2F2F2"/>
                </a:solidFill>
                <a:latin typeface="Calibri"/>
                <a:cs typeface="Calibri"/>
              </a:rPr>
              <a:t>le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01657" y="138129"/>
            <a:ext cx="1383665" cy="1491615"/>
            <a:chOff x="3101657" y="138129"/>
            <a:chExt cx="1383665" cy="1491615"/>
          </a:xfrm>
        </p:grpSpPr>
        <p:sp>
          <p:nvSpPr>
            <p:cNvPr id="18" name="object 18"/>
            <p:cNvSpPr/>
            <p:nvPr/>
          </p:nvSpPr>
          <p:spPr>
            <a:xfrm>
              <a:off x="3114357" y="458240"/>
              <a:ext cx="1358265" cy="1158240"/>
            </a:xfrm>
            <a:custGeom>
              <a:avLst/>
              <a:gdLst/>
              <a:ahLst/>
              <a:cxnLst/>
              <a:rect l="l" t="t" r="r" b="b"/>
              <a:pathLst>
                <a:path w="1358264" h="1158240">
                  <a:moveTo>
                    <a:pt x="0" y="1158240"/>
                  </a:moveTo>
                  <a:lnTo>
                    <a:pt x="13578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4287" y="138129"/>
              <a:ext cx="0" cy="710565"/>
            </a:xfrm>
            <a:custGeom>
              <a:avLst/>
              <a:gdLst/>
              <a:ahLst/>
              <a:cxnLst/>
              <a:rect l="l" t="t" r="r" b="b"/>
              <a:pathLst>
                <a:path h="710565">
                  <a:moveTo>
                    <a:pt x="0" y="710417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6841520" y="47439"/>
            <a:ext cx="2091689" cy="728980"/>
          </a:xfrm>
          <a:custGeom>
            <a:avLst/>
            <a:gdLst/>
            <a:ahLst/>
            <a:cxnLst/>
            <a:rect l="l" t="t" r="r" b="b"/>
            <a:pathLst>
              <a:path w="2091690" h="728980">
                <a:moveTo>
                  <a:pt x="2091456" y="0"/>
                </a:moveTo>
                <a:lnTo>
                  <a:pt x="0" y="0"/>
                </a:lnTo>
                <a:lnTo>
                  <a:pt x="0" y="728889"/>
                </a:lnTo>
                <a:lnTo>
                  <a:pt x="2091456" y="728889"/>
                </a:lnTo>
                <a:lnTo>
                  <a:pt x="20914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5971821" y="65912"/>
            <a:ext cx="1601470" cy="2051050"/>
            <a:chOff x="5971821" y="65912"/>
            <a:chExt cx="1601470" cy="2051050"/>
          </a:xfrm>
        </p:grpSpPr>
        <p:sp>
          <p:nvSpPr>
            <p:cNvPr id="22" name="object 22"/>
            <p:cNvSpPr/>
            <p:nvPr/>
          </p:nvSpPr>
          <p:spPr>
            <a:xfrm>
              <a:off x="6618225" y="1397669"/>
              <a:ext cx="939800" cy="706755"/>
            </a:xfrm>
            <a:custGeom>
              <a:avLst/>
              <a:gdLst/>
              <a:ahLst/>
              <a:cxnLst/>
              <a:rect l="l" t="t" r="r" b="b"/>
              <a:pathLst>
                <a:path w="939800" h="706755">
                  <a:moveTo>
                    <a:pt x="0" y="706494"/>
                  </a:moveTo>
                  <a:lnTo>
                    <a:pt x="939444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60439" y="1042461"/>
              <a:ext cx="0" cy="710565"/>
            </a:xfrm>
            <a:custGeom>
              <a:avLst/>
              <a:gdLst/>
              <a:ahLst/>
              <a:cxnLst/>
              <a:rect l="l" t="t" r="r" b="b"/>
              <a:pathLst>
                <a:path h="710564">
                  <a:moveTo>
                    <a:pt x="0" y="710417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84521" y="386022"/>
              <a:ext cx="716915" cy="1120775"/>
            </a:xfrm>
            <a:custGeom>
              <a:avLst/>
              <a:gdLst/>
              <a:ahLst/>
              <a:cxnLst/>
              <a:rect l="l" t="t" r="r" b="b"/>
              <a:pathLst>
                <a:path w="716915" h="1120775">
                  <a:moveTo>
                    <a:pt x="0" y="1120246"/>
                  </a:moveTo>
                  <a:lnTo>
                    <a:pt x="716323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92885" y="65912"/>
              <a:ext cx="0" cy="710565"/>
            </a:xfrm>
            <a:custGeom>
              <a:avLst/>
              <a:gdLst/>
              <a:ahLst/>
              <a:cxnLst/>
              <a:rect l="l" t="t" r="r" b="b"/>
              <a:pathLst>
                <a:path h="710565">
                  <a:moveTo>
                    <a:pt x="0" y="710417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6004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Estimation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400504" y="6197600"/>
            <a:ext cx="38595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F2F2F2"/>
                </a:solidFill>
                <a:latin typeface="Calibri"/>
                <a:cs typeface="Calibri"/>
              </a:rPr>
              <a:t>Sketches, </a:t>
            </a:r>
            <a:r>
              <a:rPr sz="3000" spc="-10" dirty="0">
                <a:solidFill>
                  <a:srgbClr val="F2F2F2"/>
                </a:solidFill>
                <a:latin typeface="Calibri"/>
                <a:cs typeface="Calibri"/>
              </a:rPr>
              <a:t>notes</a:t>
            </a:r>
            <a:r>
              <a:rPr sz="3000" spc="-2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2F2F2"/>
                </a:solidFill>
                <a:latin typeface="Calibri"/>
                <a:cs typeface="Calibri"/>
              </a:rPr>
              <a:t>&amp;</a:t>
            </a:r>
            <a:r>
              <a:rPr sz="3000" spc="-2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2F2F2"/>
                </a:solidFill>
                <a:latin typeface="Calibri"/>
                <a:cs typeface="Calibri"/>
              </a:rPr>
              <a:t>details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71546" y="6085897"/>
            <a:ext cx="967740" cy="751205"/>
            <a:chOff x="4071546" y="6085897"/>
            <a:chExt cx="967740" cy="751205"/>
          </a:xfrm>
        </p:grpSpPr>
        <p:sp>
          <p:nvSpPr>
            <p:cNvPr id="29" name="object 29"/>
            <p:cNvSpPr/>
            <p:nvPr/>
          </p:nvSpPr>
          <p:spPr>
            <a:xfrm>
              <a:off x="4084246" y="6098597"/>
              <a:ext cx="939800" cy="383540"/>
            </a:xfrm>
            <a:custGeom>
              <a:avLst/>
              <a:gdLst/>
              <a:ahLst/>
              <a:cxnLst/>
              <a:rect l="l" t="t" r="r" b="b"/>
              <a:pathLst>
                <a:path w="939800" h="383539">
                  <a:moveTo>
                    <a:pt x="0" y="0"/>
                  </a:moveTo>
                  <a:lnTo>
                    <a:pt x="939443" y="382959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26459" y="6126347"/>
              <a:ext cx="0" cy="710565"/>
            </a:xfrm>
            <a:custGeom>
              <a:avLst/>
              <a:gdLst/>
              <a:ahLst/>
              <a:cxnLst/>
              <a:rect l="l" t="t" r="r" b="b"/>
              <a:pathLst>
                <a:path h="710565">
                  <a:moveTo>
                    <a:pt x="0" y="710417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385826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Acceptance</a:t>
            </a:r>
            <a:r>
              <a:rPr sz="4300" spc="-1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-55" dirty="0">
                <a:solidFill>
                  <a:srgbClr val="000099"/>
                </a:solidFill>
                <a:latin typeface="Calibri Light"/>
                <a:cs typeface="Calibri Light"/>
              </a:rPr>
              <a:t>Tests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954123"/>
            <a:ext cx="11303272" cy="5065677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475"/>
              </a:spcBef>
              <a:buFont typeface="Wingdings"/>
              <a:buChar char=""/>
              <a:tabLst>
                <a:tab pos="549275" algn="l"/>
              </a:tabLst>
            </a:pPr>
            <a:r>
              <a:rPr sz="3500" spc="-5" dirty="0">
                <a:latin typeface="Calibri"/>
                <a:cs typeface="Calibri"/>
              </a:rPr>
              <a:t>Các</a:t>
            </a:r>
            <a:r>
              <a:rPr sz="3500" spc="-15" dirty="0">
                <a:latin typeface="Calibri"/>
                <a:cs typeface="Calibri"/>
              </a:rPr>
              <a:t> câu</a:t>
            </a:r>
            <a:r>
              <a:rPr sz="3500" spc="-10" dirty="0">
                <a:latin typeface="Calibri"/>
                <a:cs typeface="Calibri"/>
              </a:rPr>
              <a:t> </a:t>
            </a:r>
            <a:r>
              <a:rPr sz="3500" spc="-5" dirty="0">
                <a:latin typeface="Calibri"/>
                <a:cs typeface="Calibri"/>
              </a:rPr>
              <a:t>hỏi</a:t>
            </a:r>
            <a:r>
              <a:rPr sz="3500" spc="-15" dirty="0">
                <a:latin typeface="Calibri"/>
                <a:cs typeface="Calibri"/>
              </a:rPr>
              <a:t> đặt</a:t>
            </a:r>
            <a:r>
              <a:rPr sz="3500" spc="-5" dirty="0">
                <a:latin typeface="Calibri"/>
                <a:cs typeface="Calibri"/>
              </a:rPr>
              <a:t> </a:t>
            </a:r>
            <a:r>
              <a:rPr sz="3500" spc="-35" dirty="0">
                <a:latin typeface="Calibri"/>
                <a:cs typeface="Calibri"/>
              </a:rPr>
              <a:t>ra</a:t>
            </a:r>
            <a:r>
              <a:rPr sz="3500" spc="-1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trước</a:t>
            </a:r>
            <a:r>
              <a:rPr sz="3500" spc="-10" dirty="0">
                <a:latin typeface="Calibri"/>
                <a:cs typeface="Calibri"/>
              </a:rPr>
              <a:t> </a:t>
            </a:r>
            <a:r>
              <a:rPr sz="3500" spc="-5" dirty="0">
                <a:latin typeface="Calibri"/>
                <a:cs typeface="Calibri"/>
              </a:rPr>
              <a:t>khi</a:t>
            </a:r>
            <a:r>
              <a:rPr sz="3500" spc="-1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viết </a:t>
            </a:r>
            <a:r>
              <a:rPr sz="3500" spc="-15" dirty="0">
                <a:latin typeface="Calibri"/>
                <a:cs typeface="Calibri"/>
              </a:rPr>
              <a:t>acceptance tests</a:t>
            </a:r>
            <a:endParaRPr sz="35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Client/PO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sẽ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kiểm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tra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cái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gì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để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kiểm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định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là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story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đã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hoàn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thành?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Chúng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ta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sẽ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kiểm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tra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gì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để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xác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định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story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đã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hoàn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thành?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Chúng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ta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sẽ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demo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phần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mềm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thế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nào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ở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giai đoạn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product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review?</a:t>
            </a:r>
            <a:endParaRPr sz="2800">
              <a:latin typeface="Calibri"/>
              <a:cs typeface="Calibri"/>
            </a:endParaRPr>
          </a:p>
          <a:p>
            <a:pPr marL="549275" marR="367665" indent="-536575">
              <a:lnSpc>
                <a:spcPts val="3800"/>
              </a:lnSpc>
              <a:spcBef>
                <a:spcPts val="1600"/>
              </a:spcBef>
              <a:buFont typeface="Wingdings"/>
              <a:buChar char=""/>
              <a:tabLst>
                <a:tab pos="549275" algn="l"/>
              </a:tabLst>
            </a:pPr>
            <a:r>
              <a:rPr sz="3500" dirty="0">
                <a:latin typeface="Calibri"/>
                <a:cs typeface="Calibri"/>
              </a:rPr>
              <a:t>Sử </a:t>
            </a:r>
            <a:r>
              <a:rPr sz="3500" spc="-5" dirty="0">
                <a:latin typeface="Calibri"/>
                <a:cs typeface="Calibri"/>
              </a:rPr>
              <a:t>dụng </a:t>
            </a:r>
            <a:r>
              <a:rPr sz="3500" spc="-10" dirty="0">
                <a:latin typeface="Calibri"/>
                <a:cs typeface="Calibri"/>
              </a:rPr>
              <a:t>ngôn </a:t>
            </a:r>
            <a:r>
              <a:rPr sz="3500" spc="-5" dirty="0">
                <a:latin typeface="Calibri"/>
                <a:cs typeface="Calibri"/>
              </a:rPr>
              <a:t>ngữ đơn giản để </a:t>
            </a:r>
            <a:r>
              <a:rPr sz="3500" spc="-25" dirty="0">
                <a:latin typeface="Calibri"/>
                <a:cs typeface="Calibri"/>
              </a:rPr>
              <a:t>tất </a:t>
            </a:r>
            <a:r>
              <a:rPr sz="3500" spc="-20" dirty="0">
                <a:latin typeface="Calibri"/>
                <a:cs typeface="Calibri"/>
              </a:rPr>
              <a:t>cả </a:t>
            </a:r>
            <a:r>
              <a:rPr sz="3500" spc="-5" dirty="0">
                <a:latin typeface="Calibri"/>
                <a:cs typeface="Calibri"/>
              </a:rPr>
              <a:t>thành viên hiểu </a:t>
            </a:r>
            <a:r>
              <a:rPr sz="3500" spc="-780" dirty="0">
                <a:latin typeface="Calibri"/>
                <a:cs typeface="Calibri"/>
              </a:rPr>
              <a:t> </a:t>
            </a:r>
            <a:r>
              <a:rPr sz="3500" spc="-5" dirty="0">
                <a:latin typeface="Calibri"/>
                <a:cs typeface="Calibri"/>
              </a:rPr>
              <a:t>được</a:t>
            </a:r>
            <a:endParaRPr sz="3500">
              <a:latin typeface="Calibri"/>
              <a:cs typeface="Calibri"/>
            </a:endParaRPr>
          </a:p>
          <a:p>
            <a:pPr marL="549275" marR="5080" indent="-536575">
              <a:lnSpc>
                <a:spcPct val="98900"/>
              </a:lnSpc>
              <a:spcBef>
                <a:spcPts val="1685"/>
              </a:spcBef>
              <a:buFont typeface="Wingdings"/>
              <a:buChar char=""/>
              <a:tabLst>
                <a:tab pos="549275" algn="l"/>
              </a:tabLst>
            </a:pPr>
            <a:r>
              <a:rPr sz="3500" spc="-980" dirty="0">
                <a:latin typeface="Arial MT"/>
                <a:cs typeface="Arial MT"/>
              </a:rPr>
              <a:t>Đ</a:t>
            </a:r>
            <a:r>
              <a:rPr sz="3500" spc="-1555" dirty="0">
                <a:latin typeface="Arial MT"/>
                <a:cs typeface="Arial MT"/>
              </a:rPr>
              <a:t>ề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-780" dirty="0">
                <a:latin typeface="Arial MT"/>
                <a:cs typeface="Arial MT"/>
              </a:rPr>
              <a:t>cậ</a:t>
            </a:r>
            <a:r>
              <a:rPr sz="3500" dirty="0">
                <a:latin typeface="Arial MT"/>
                <a:cs typeface="Arial MT"/>
              </a:rPr>
              <a:t>p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-5" dirty="0">
                <a:latin typeface="Arial MT"/>
                <a:cs typeface="Arial MT"/>
              </a:rPr>
              <a:t>“W</a:t>
            </a:r>
            <a:r>
              <a:rPr sz="3500" dirty="0">
                <a:latin typeface="Arial MT"/>
                <a:cs typeface="Arial MT"/>
              </a:rPr>
              <a:t>hat”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not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-5" dirty="0">
                <a:latin typeface="Arial MT"/>
                <a:cs typeface="Arial MT"/>
              </a:rPr>
              <a:t>“H</a:t>
            </a:r>
            <a:r>
              <a:rPr sz="3500" dirty="0">
                <a:latin typeface="Arial MT"/>
                <a:cs typeface="Arial MT"/>
              </a:rPr>
              <a:t>o</a:t>
            </a:r>
            <a:r>
              <a:rPr sz="3500" spc="-5" dirty="0">
                <a:latin typeface="Arial MT"/>
                <a:cs typeface="Arial MT"/>
              </a:rPr>
              <a:t>w</a:t>
            </a:r>
            <a:r>
              <a:rPr sz="3500" dirty="0">
                <a:latin typeface="Arial MT"/>
                <a:cs typeface="Arial MT"/>
              </a:rPr>
              <a:t>”</a:t>
            </a:r>
            <a:r>
              <a:rPr sz="3500" spc="-5" dirty="0">
                <a:latin typeface="Arial MT"/>
                <a:cs typeface="Arial MT"/>
              </a:rPr>
              <a:t> (</a:t>
            </a:r>
            <a:r>
              <a:rPr sz="2800" spc="5" dirty="0">
                <a:latin typeface="Arial MT"/>
                <a:cs typeface="Arial MT"/>
              </a:rPr>
              <a:t>e</a:t>
            </a:r>
            <a:r>
              <a:rPr sz="2800" spc="-5" dirty="0">
                <a:latin typeface="Arial MT"/>
                <a:cs typeface="Arial MT"/>
              </a:rPr>
              <a:t>.</a:t>
            </a:r>
            <a:r>
              <a:rPr sz="2800" spc="5" dirty="0">
                <a:latin typeface="Arial MT"/>
                <a:cs typeface="Arial MT"/>
              </a:rPr>
              <a:t>g</a:t>
            </a:r>
            <a:r>
              <a:rPr sz="2800" spc="-5" dirty="0">
                <a:latin typeface="Arial MT"/>
                <a:cs typeface="Arial MT"/>
              </a:rPr>
              <a:t>.</a:t>
            </a:r>
            <a:r>
              <a:rPr sz="2800" dirty="0">
                <a:latin typeface="Arial MT"/>
                <a:cs typeface="Arial MT"/>
              </a:rPr>
              <a:t>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“</a:t>
            </a:r>
            <a:r>
              <a:rPr sz="2800" spc="-5" dirty="0">
                <a:latin typeface="Arial MT"/>
                <a:cs typeface="Arial MT"/>
              </a:rPr>
              <a:t>Q</a:t>
            </a:r>
            <a:r>
              <a:rPr sz="2800" spc="5" dirty="0">
                <a:latin typeface="Arial MT"/>
                <a:cs typeface="Arial MT"/>
              </a:rPr>
              <a:t>u</a:t>
            </a:r>
            <a:r>
              <a:rPr sz="2800" spc="-1240" dirty="0">
                <a:latin typeface="Arial MT"/>
                <a:cs typeface="Arial MT"/>
              </a:rPr>
              <a:t>ả</a:t>
            </a:r>
            <a:r>
              <a:rPr sz="2800" dirty="0">
                <a:latin typeface="Arial MT"/>
                <a:cs typeface="Arial MT"/>
              </a:rPr>
              <a:t>n lý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có </a:t>
            </a:r>
            <a:r>
              <a:rPr sz="2800" spc="-5" dirty="0">
                <a:latin typeface="Arial MT"/>
                <a:cs typeface="Arial MT"/>
              </a:rPr>
              <a:t>t</a:t>
            </a:r>
            <a:r>
              <a:rPr sz="2800" spc="5" dirty="0">
                <a:latin typeface="Arial MT"/>
                <a:cs typeface="Arial MT"/>
              </a:rPr>
              <a:t>h</a:t>
            </a:r>
            <a:r>
              <a:rPr sz="2800" spc="-1245" dirty="0">
                <a:latin typeface="Arial MT"/>
                <a:cs typeface="Arial MT"/>
              </a:rPr>
              <a:t>ể</a:t>
            </a:r>
            <a:r>
              <a:rPr sz="2800" dirty="0">
                <a:latin typeface="Arial MT"/>
                <a:cs typeface="Arial MT"/>
              </a:rPr>
              <a:t> c</a:t>
            </a:r>
            <a:r>
              <a:rPr sz="2800" spc="5" dirty="0">
                <a:latin typeface="Arial MT"/>
                <a:cs typeface="Arial MT"/>
              </a:rPr>
              <a:t>h</a:t>
            </a:r>
            <a:r>
              <a:rPr sz="2800" spc="-1240" dirty="0">
                <a:latin typeface="Arial MT"/>
                <a:cs typeface="Arial MT"/>
              </a:rPr>
              <a:t>ấ</a:t>
            </a:r>
            <a:r>
              <a:rPr sz="2800" dirty="0">
                <a:latin typeface="Arial MT"/>
                <a:cs typeface="Arial MT"/>
              </a:rPr>
              <a:t>p  </a:t>
            </a:r>
            <a:r>
              <a:rPr sz="2800" spc="-250" dirty="0">
                <a:latin typeface="Arial MT"/>
                <a:cs typeface="Arial MT"/>
              </a:rPr>
              <a:t>thuận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310" dirty="0">
                <a:latin typeface="Arial MT"/>
                <a:cs typeface="Arial MT"/>
              </a:rPr>
              <a:t>hoặc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không </a:t>
            </a:r>
            <a:r>
              <a:rPr sz="2800" spc="-310" dirty="0">
                <a:latin typeface="Arial MT"/>
                <a:cs typeface="Arial MT"/>
              </a:rPr>
              <a:t>chấp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250" dirty="0">
                <a:latin typeface="Arial MT"/>
                <a:cs typeface="Arial MT"/>
              </a:rPr>
              <a:t>thuận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415" dirty="0">
                <a:latin typeface="Arial MT"/>
                <a:cs typeface="Arial MT"/>
              </a:rPr>
              <a:t>mẫu</a:t>
            </a:r>
            <a:r>
              <a:rPr sz="2800" spc="-355" dirty="0">
                <a:latin typeface="Arial MT"/>
                <a:cs typeface="Arial MT"/>
              </a:rPr>
              <a:t> </a:t>
            </a:r>
            <a:r>
              <a:rPr sz="2800" spc="-310" dirty="0">
                <a:latin typeface="Arial MT"/>
                <a:cs typeface="Arial MT"/>
              </a:rPr>
              <a:t>kiểm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toán” </a:t>
            </a:r>
            <a:r>
              <a:rPr sz="2800" spc="-320" dirty="0">
                <a:latin typeface="Arial MT"/>
                <a:cs typeface="Arial MT"/>
              </a:rPr>
              <a:t>hơn</a:t>
            </a:r>
            <a:r>
              <a:rPr sz="2800" dirty="0">
                <a:latin typeface="Arial MT"/>
                <a:cs typeface="Arial MT"/>
              </a:rPr>
              <a:t> là </a:t>
            </a:r>
            <a:r>
              <a:rPr sz="2800" spc="-250" dirty="0">
                <a:latin typeface="Arial MT"/>
                <a:cs typeface="Arial MT"/>
              </a:rPr>
              <a:t>“Quản</a:t>
            </a:r>
            <a:r>
              <a:rPr sz="2800" dirty="0">
                <a:latin typeface="Arial MT"/>
                <a:cs typeface="Arial MT"/>
              </a:rPr>
              <a:t> lý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có </a:t>
            </a:r>
            <a:r>
              <a:rPr sz="2800" spc="-415" dirty="0">
                <a:latin typeface="Arial MT"/>
                <a:cs typeface="Arial MT"/>
              </a:rPr>
              <a:t>thể</a:t>
            </a:r>
            <a:r>
              <a:rPr sz="2800" spc="-3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click vào nút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‘Approve/Disapprove’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1245" dirty="0">
                <a:latin typeface="Arial MT"/>
                <a:cs typeface="Arial MT"/>
              </a:rPr>
              <a:t>để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310" dirty="0">
                <a:latin typeface="Arial MT"/>
                <a:cs typeface="Arial MT"/>
              </a:rPr>
              <a:t>chấp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14" dirty="0">
                <a:latin typeface="Arial MT"/>
                <a:cs typeface="Arial MT"/>
              </a:rPr>
              <a:t>thuận/không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</a:t>
            </a:r>
            <a:r>
              <a:rPr sz="2800" spc="5" dirty="0">
                <a:latin typeface="Arial MT"/>
                <a:cs typeface="Arial MT"/>
              </a:rPr>
              <a:t>h</a:t>
            </a:r>
            <a:r>
              <a:rPr sz="2800" spc="-1240" dirty="0">
                <a:latin typeface="Arial MT"/>
                <a:cs typeface="Arial MT"/>
              </a:rPr>
              <a:t>ấ</a:t>
            </a:r>
            <a:r>
              <a:rPr sz="2800" dirty="0">
                <a:latin typeface="Arial MT"/>
                <a:cs typeface="Arial MT"/>
              </a:rPr>
              <a:t>p </a:t>
            </a:r>
            <a:r>
              <a:rPr sz="2800" spc="-5" dirty="0">
                <a:latin typeface="Arial MT"/>
                <a:cs typeface="Arial MT"/>
              </a:rPr>
              <a:t>t</a:t>
            </a:r>
            <a:r>
              <a:rPr sz="2800" spc="5" dirty="0">
                <a:latin typeface="Arial MT"/>
                <a:cs typeface="Arial MT"/>
              </a:rPr>
              <a:t>hu</a:t>
            </a:r>
            <a:r>
              <a:rPr sz="2800" spc="-1240" dirty="0">
                <a:latin typeface="Arial MT"/>
                <a:cs typeface="Arial MT"/>
              </a:rPr>
              <a:t>ậ</a:t>
            </a:r>
            <a:r>
              <a:rPr sz="2800" dirty="0">
                <a:latin typeface="Arial MT"/>
                <a:cs typeface="Arial MT"/>
              </a:rPr>
              <a:t>n </a:t>
            </a:r>
            <a:r>
              <a:rPr sz="2800" spc="5" dirty="0">
                <a:latin typeface="Arial MT"/>
                <a:cs typeface="Arial MT"/>
              </a:rPr>
              <a:t>m</a:t>
            </a:r>
            <a:r>
              <a:rPr sz="2800" spc="-1240" dirty="0">
                <a:latin typeface="Arial MT"/>
                <a:cs typeface="Arial MT"/>
              </a:rPr>
              <a:t>ẫ</a:t>
            </a:r>
            <a:r>
              <a:rPr sz="2800" dirty="0">
                <a:latin typeface="Arial MT"/>
                <a:cs typeface="Arial MT"/>
              </a:rPr>
              <a:t>u ki</a:t>
            </a:r>
            <a:r>
              <a:rPr sz="2800" spc="-1240" dirty="0">
                <a:latin typeface="Arial MT"/>
                <a:cs typeface="Arial MT"/>
              </a:rPr>
              <a:t>ể</a:t>
            </a:r>
            <a:r>
              <a:rPr sz="2800" dirty="0">
                <a:latin typeface="Arial MT"/>
                <a:cs typeface="Arial MT"/>
              </a:rPr>
              <a:t>m </a:t>
            </a:r>
            <a:r>
              <a:rPr sz="2800" spc="-5" dirty="0">
                <a:latin typeface="Arial MT"/>
                <a:cs typeface="Arial MT"/>
              </a:rPr>
              <a:t>t</a:t>
            </a:r>
            <a:r>
              <a:rPr sz="2800" spc="5" dirty="0">
                <a:latin typeface="Arial MT"/>
                <a:cs typeface="Arial MT"/>
              </a:rPr>
              <a:t>oán”</a:t>
            </a:r>
            <a:r>
              <a:rPr sz="3500" dirty="0">
                <a:latin typeface="Arial MT"/>
                <a:cs typeface="Arial MT"/>
              </a:rPr>
              <a:t>)</a:t>
            </a:r>
            <a:endParaRPr sz="3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649859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Acceptance</a:t>
            </a:r>
            <a:r>
              <a:rPr sz="4300" spc="1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-55" dirty="0">
                <a:solidFill>
                  <a:srgbClr val="000099"/>
                </a:solidFill>
                <a:latin typeface="Calibri Light"/>
                <a:cs typeface="Calibri Light"/>
              </a:rPr>
              <a:t>Tests</a:t>
            </a:r>
            <a:r>
              <a:rPr sz="4300" spc="1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–</a:t>
            </a:r>
            <a:r>
              <a:rPr sz="4300" spc="1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Examples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79500"/>
            <a:ext cx="10533380" cy="511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3000" b="1" i="1" dirty="0">
                <a:latin typeface="Calibri"/>
                <a:cs typeface="Calibri"/>
              </a:rPr>
              <a:t>User </a:t>
            </a:r>
            <a:r>
              <a:rPr sz="3000" b="1" i="1" spc="-10" dirty="0">
                <a:latin typeface="Calibri"/>
                <a:cs typeface="Calibri"/>
              </a:rPr>
              <a:t>story</a:t>
            </a:r>
            <a:r>
              <a:rPr sz="3000" i="1" spc="-10" dirty="0">
                <a:latin typeface="Calibri"/>
                <a:cs typeface="Calibri"/>
              </a:rPr>
              <a:t>: </a:t>
            </a:r>
            <a:r>
              <a:rPr sz="3000" i="1" dirty="0">
                <a:latin typeface="Calibri"/>
                <a:cs typeface="Calibri"/>
              </a:rPr>
              <a:t>Là </a:t>
            </a:r>
            <a:r>
              <a:rPr sz="3000" i="1" spc="-5" dirty="0">
                <a:latin typeface="Calibri"/>
                <a:cs typeface="Calibri"/>
              </a:rPr>
              <a:t>một quản trị viên, </a:t>
            </a:r>
            <a:r>
              <a:rPr sz="3000" i="1" spc="-20" dirty="0">
                <a:latin typeface="Calibri"/>
                <a:cs typeface="Calibri"/>
              </a:rPr>
              <a:t>tôi </a:t>
            </a:r>
            <a:r>
              <a:rPr sz="3000" i="1" spc="-5" dirty="0">
                <a:latin typeface="Calibri"/>
                <a:cs typeface="Calibri"/>
              </a:rPr>
              <a:t>muốn </a:t>
            </a:r>
            <a:r>
              <a:rPr sz="3000" i="1" spc="-15" dirty="0">
                <a:latin typeface="Calibri"/>
                <a:cs typeface="Calibri"/>
              </a:rPr>
              <a:t>có </a:t>
            </a:r>
            <a:r>
              <a:rPr sz="3000" i="1" spc="-5" dirty="0">
                <a:latin typeface="Calibri"/>
                <a:cs typeface="Calibri"/>
              </a:rPr>
              <a:t>khả năng </a:t>
            </a:r>
            <a:r>
              <a:rPr sz="3000" i="1" spc="-20" dirty="0">
                <a:latin typeface="Calibri"/>
                <a:cs typeface="Calibri"/>
              </a:rPr>
              <a:t>tạo tài </a:t>
            </a:r>
            <a:r>
              <a:rPr sz="3000" i="1" spc="-5" dirty="0">
                <a:latin typeface="Calibri"/>
                <a:cs typeface="Calibri"/>
              </a:rPr>
              <a:t>khoản </a:t>
            </a:r>
            <a:r>
              <a:rPr sz="3000" i="1" spc="-665" dirty="0">
                <a:latin typeface="Calibri"/>
                <a:cs typeface="Calibri"/>
              </a:rPr>
              <a:t> </a:t>
            </a:r>
            <a:r>
              <a:rPr sz="3000" i="1" spc="-5" dirty="0">
                <a:latin typeface="Calibri"/>
                <a:cs typeface="Calibri"/>
              </a:rPr>
              <a:t>người</a:t>
            </a:r>
            <a:r>
              <a:rPr sz="3000" i="1" spc="-10" dirty="0">
                <a:latin typeface="Calibri"/>
                <a:cs typeface="Calibri"/>
              </a:rPr>
              <a:t> </a:t>
            </a:r>
            <a:r>
              <a:rPr sz="3000" i="1" spc="-5" dirty="0">
                <a:latin typeface="Calibri"/>
                <a:cs typeface="Calibri"/>
              </a:rPr>
              <a:t>dùng</a:t>
            </a:r>
            <a:r>
              <a:rPr sz="3000" i="1" spc="-10" dirty="0">
                <a:latin typeface="Calibri"/>
                <a:cs typeface="Calibri"/>
              </a:rPr>
              <a:t> </a:t>
            </a:r>
            <a:r>
              <a:rPr sz="3000" i="1" spc="-5" dirty="0">
                <a:latin typeface="Calibri"/>
                <a:cs typeface="Calibri"/>
              </a:rPr>
              <a:t>để</a:t>
            </a:r>
            <a:r>
              <a:rPr sz="3000" i="1" dirty="0">
                <a:latin typeface="Calibri"/>
                <a:cs typeface="Calibri"/>
              </a:rPr>
              <a:t> </a:t>
            </a:r>
            <a:r>
              <a:rPr sz="3000" i="1" spc="-20" dirty="0">
                <a:latin typeface="Calibri"/>
                <a:cs typeface="Calibri"/>
              </a:rPr>
              <a:t>tôi</a:t>
            </a:r>
            <a:r>
              <a:rPr sz="3000" i="1" spc="-5" dirty="0">
                <a:latin typeface="Calibri"/>
                <a:cs typeface="Calibri"/>
              </a:rPr>
              <a:t> </a:t>
            </a:r>
            <a:r>
              <a:rPr sz="3000" i="1" spc="-15" dirty="0">
                <a:latin typeface="Calibri"/>
                <a:cs typeface="Calibri"/>
              </a:rPr>
              <a:t>có </a:t>
            </a:r>
            <a:r>
              <a:rPr sz="3000" i="1" spc="-5" dirty="0">
                <a:latin typeface="Calibri"/>
                <a:cs typeface="Calibri"/>
              </a:rPr>
              <a:t>thể</a:t>
            </a:r>
            <a:r>
              <a:rPr sz="3000" i="1" dirty="0">
                <a:latin typeface="Calibri"/>
                <a:cs typeface="Calibri"/>
              </a:rPr>
              <a:t> </a:t>
            </a:r>
            <a:r>
              <a:rPr sz="3000" i="1" spc="-10" dirty="0">
                <a:latin typeface="Calibri"/>
                <a:cs typeface="Calibri"/>
              </a:rPr>
              <a:t>cấp </a:t>
            </a:r>
            <a:r>
              <a:rPr sz="3000" i="1" spc="-5" dirty="0">
                <a:latin typeface="Calibri"/>
                <a:cs typeface="Calibri"/>
              </a:rPr>
              <a:t>quyền</a:t>
            </a:r>
            <a:r>
              <a:rPr sz="3000" i="1" spc="-10" dirty="0">
                <a:latin typeface="Calibri"/>
                <a:cs typeface="Calibri"/>
              </a:rPr>
              <a:t> </a:t>
            </a:r>
            <a:r>
              <a:rPr sz="3000" i="1" spc="-5" dirty="0">
                <a:latin typeface="Calibri"/>
                <a:cs typeface="Calibri"/>
              </a:rPr>
              <a:t>truy</a:t>
            </a:r>
            <a:r>
              <a:rPr sz="3000" i="1" spc="-10" dirty="0">
                <a:latin typeface="Calibri"/>
                <a:cs typeface="Calibri"/>
              </a:rPr>
              <a:t> cập</a:t>
            </a:r>
            <a:r>
              <a:rPr sz="3000" i="1" spc="-15" dirty="0">
                <a:latin typeface="Calibri"/>
                <a:cs typeface="Calibri"/>
              </a:rPr>
              <a:t> </a:t>
            </a:r>
            <a:r>
              <a:rPr sz="3000" i="1" spc="-5" dirty="0">
                <a:latin typeface="Calibri"/>
                <a:cs typeface="Calibri"/>
              </a:rPr>
              <a:t>hệ</a:t>
            </a:r>
            <a:r>
              <a:rPr sz="3000" i="1" dirty="0">
                <a:latin typeface="Calibri"/>
                <a:cs typeface="Calibri"/>
              </a:rPr>
              <a:t> </a:t>
            </a:r>
            <a:r>
              <a:rPr sz="3000" i="1" spc="-5" dirty="0">
                <a:latin typeface="Calibri"/>
                <a:cs typeface="Calibri"/>
              </a:rPr>
              <a:t>thống.</a:t>
            </a:r>
            <a:endParaRPr sz="30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7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15" dirty="0">
                <a:latin typeface="Calibri"/>
                <a:cs typeface="Calibri"/>
              </a:rPr>
              <a:t>Acceptance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tests: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Nếu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tôi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là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một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quản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trị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viên,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tôi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có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thể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tạo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tài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khoản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người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dùng</a:t>
            </a:r>
            <a:endParaRPr sz="2800">
              <a:latin typeface="Calibri"/>
              <a:cs typeface="Calibri"/>
            </a:endParaRPr>
          </a:p>
          <a:p>
            <a:pPr marL="915669" marR="461009" lvl="1" indent="-446405">
              <a:lnSpc>
                <a:spcPts val="3300"/>
              </a:lnSpc>
              <a:spcBef>
                <a:spcPts val="140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90" dirty="0">
                <a:solidFill>
                  <a:srgbClr val="00576E"/>
                </a:solidFill>
                <a:latin typeface="Calibri"/>
                <a:cs typeface="Calibri"/>
              </a:rPr>
              <a:t>Tôi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có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thể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tạo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một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tài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khoản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người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dung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bang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cách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nhập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những </a:t>
            </a:r>
            <a:r>
              <a:rPr sz="2800" spc="-6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thông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tin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sau: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65" dirty="0">
                <a:solidFill>
                  <a:srgbClr val="00576E"/>
                </a:solidFill>
                <a:latin typeface="Calibri"/>
                <a:cs typeface="Calibri"/>
              </a:rPr>
              <a:t>Tên,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Email,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Số </a:t>
            </a:r>
            <a:r>
              <a:rPr sz="2800" spc="-35" dirty="0">
                <a:solidFill>
                  <a:srgbClr val="00576E"/>
                </a:solidFill>
                <a:latin typeface="Calibri"/>
                <a:cs typeface="Calibri"/>
              </a:rPr>
              <a:t>ĐT</a:t>
            </a:r>
            <a:endParaRPr sz="2800">
              <a:latin typeface="Calibri"/>
              <a:cs typeface="Calibri"/>
            </a:endParaRPr>
          </a:p>
          <a:p>
            <a:pPr marL="915669" marR="45720" lvl="1" indent="-446405">
              <a:lnSpc>
                <a:spcPct val="99700"/>
              </a:lnSpc>
              <a:spcBef>
                <a:spcPts val="55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Hệ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thống thông báo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cho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tôi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rằng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đã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gửi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một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email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cho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người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dùng </a:t>
            </a:r>
            <a:r>
              <a:rPr sz="2800" spc="-6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mới,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nội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dung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email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chứa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mật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khẩu sinh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576E"/>
                </a:solidFill>
                <a:latin typeface="Calibri"/>
                <a:cs typeface="Calibri"/>
              </a:rPr>
              <a:t>ra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từ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hệ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thống </a:t>
            </a: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và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hướng 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dẫn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người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dung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đăng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nhập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và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đổi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mật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khẩu.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6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882015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Tại</a:t>
            </a:r>
            <a:r>
              <a:rPr sz="4300" spc="2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sao</a:t>
            </a: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cần</a:t>
            </a: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Acceptance</a:t>
            </a:r>
            <a:r>
              <a:rPr sz="4300" spc="2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-55" dirty="0">
                <a:solidFill>
                  <a:srgbClr val="000099"/>
                </a:solidFill>
                <a:latin typeface="Calibri Light"/>
                <a:cs typeface="Calibri Light"/>
              </a:rPr>
              <a:t>Tests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–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Benefits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71562"/>
            <a:ext cx="9609455" cy="394017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6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10" dirty="0">
                <a:latin typeface="Calibri"/>
                <a:cs typeface="Calibri"/>
              </a:rPr>
              <a:t>Product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Owner: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916305" algn="l"/>
              </a:tabLst>
            </a:pPr>
            <a:r>
              <a:rPr sz="3200" dirty="0">
                <a:solidFill>
                  <a:srgbClr val="00576E"/>
                </a:solidFill>
                <a:latin typeface="Calibri"/>
                <a:cs typeface="Calibri"/>
              </a:rPr>
              <a:t>Giúp</a:t>
            </a:r>
            <a:r>
              <a:rPr sz="32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576E"/>
                </a:solidFill>
                <a:latin typeface="Calibri"/>
                <a:cs typeface="Calibri"/>
              </a:rPr>
              <a:t>PO </a:t>
            </a:r>
            <a:r>
              <a:rPr sz="3200" dirty="0">
                <a:solidFill>
                  <a:srgbClr val="00576E"/>
                </a:solidFill>
                <a:latin typeface="Calibri"/>
                <a:cs typeface="Calibri"/>
              </a:rPr>
              <a:t>suy</a:t>
            </a:r>
            <a:r>
              <a:rPr sz="32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76E"/>
                </a:solidFill>
                <a:latin typeface="Calibri"/>
                <a:cs typeface="Calibri"/>
              </a:rPr>
              <a:t>nghĩ</a:t>
            </a:r>
            <a:r>
              <a:rPr sz="32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76E"/>
                </a:solidFill>
                <a:latin typeface="Calibri"/>
                <a:cs typeface="Calibri"/>
              </a:rPr>
              <a:t>thông suốt</a:t>
            </a:r>
            <a:r>
              <a:rPr sz="32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76E"/>
                </a:solidFill>
                <a:latin typeface="Calibri"/>
                <a:cs typeface="Calibri"/>
              </a:rPr>
              <a:t>hơn</a:t>
            </a:r>
            <a:endParaRPr sz="32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21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60" dirty="0">
                <a:latin typeface="Calibri"/>
                <a:cs typeface="Calibri"/>
              </a:rPr>
              <a:t>Team: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70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Xây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dựng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đồng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thuận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giữa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thành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viên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(PO,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Dev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&amp;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576E"/>
                </a:solidFill>
                <a:latin typeface="Calibri"/>
                <a:cs typeface="Calibri"/>
              </a:rPr>
              <a:t>Tester)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1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Cải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thiện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thời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gian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phản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hồi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của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team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6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Giúp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viết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test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cases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để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xác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nhận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story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đã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hoàn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thành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5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Giúp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chia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nhỏ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công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việc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480568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Levels</a:t>
            </a:r>
            <a:r>
              <a:rPr sz="430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of</a:t>
            </a:r>
            <a:r>
              <a:rPr sz="430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User</a:t>
            </a:r>
            <a:r>
              <a:rPr sz="4300" spc="1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Stories</a:t>
            </a:r>
            <a:endParaRPr sz="43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088" y="920748"/>
            <a:ext cx="9567364" cy="58081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908431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Stories</a:t>
            </a:r>
            <a:r>
              <a:rPr sz="4300" spc="1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dirty="0">
                <a:solidFill>
                  <a:srgbClr val="000099"/>
                </a:solidFill>
                <a:latin typeface="Calibri Light"/>
                <a:cs typeface="Calibri Light"/>
              </a:rPr>
              <a:t>for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Non-functional</a:t>
            </a:r>
            <a:r>
              <a:rPr sz="4300" spc="2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Requirements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71562"/>
            <a:ext cx="10292715" cy="448627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6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30" dirty="0">
                <a:latin typeface="Calibri"/>
                <a:cs typeface="Calibri"/>
              </a:rPr>
              <a:t>Xử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lý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bằng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2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cách:</a:t>
            </a:r>
            <a:endParaRPr sz="3000">
              <a:latin typeface="Calibri"/>
              <a:cs typeface="Calibri"/>
            </a:endParaRPr>
          </a:p>
          <a:p>
            <a:pPr marL="915669" marR="218440" lvl="1" indent="-446405">
              <a:lnSpc>
                <a:spcPts val="3800"/>
              </a:lnSpc>
              <a:spcBef>
                <a:spcPts val="760"/>
              </a:spcBef>
              <a:buFont typeface="Courier New"/>
              <a:buChar char="o"/>
              <a:tabLst>
                <a:tab pos="916305" algn="l"/>
              </a:tabLst>
            </a:pPr>
            <a:r>
              <a:rPr sz="3200" dirty="0">
                <a:solidFill>
                  <a:srgbClr val="00576E"/>
                </a:solidFill>
                <a:latin typeface="Calibri"/>
                <a:cs typeface="Calibri"/>
              </a:rPr>
              <a:t>Thêm </a:t>
            </a:r>
            <a:r>
              <a:rPr sz="3200" spc="-15" dirty="0">
                <a:solidFill>
                  <a:srgbClr val="00576E"/>
                </a:solidFill>
                <a:latin typeface="Calibri"/>
                <a:cs typeface="Calibri"/>
              </a:rPr>
              <a:t>vào</a:t>
            </a:r>
            <a:r>
              <a:rPr sz="32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76E"/>
                </a:solidFill>
                <a:latin typeface="Calibri"/>
                <a:cs typeface="Calibri"/>
              </a:rPr>
              <a:t>dịnh nghĩa</a:t>
            </a:r>
            <a:r>
              <a:rPr sz="32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76E"/>
                </a:solidFill>
                <a:latin typeface="Calibri"/>
                <a:cs typeface="Calibri"/>
              </a:rPr>
              <a:t>hoàn thành (áp dung</a:t>
            </a:r>
            <a:r>
              <a:rPr sz="32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76E"/>
                </a:solidFill>
                <a:latin typeface="Calibri"/>
                <a:cs typeface="Calibri"/>
              </a:rPr>
              <a:t>cho</a:t>
            </a:r>
            <a:r>
              <a:rPr sz="32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576E"/>
                </a:solidFill>
                <a:latin typeface="Calibri"/>
                <a:cs typeface="Calibri"/>
              </a:rPr>
              <a:t>tất</a:t>
            </a:r>
            <a:r>
              <a:rPr sz="32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576E"/>
                </a:solidFill>
                <a:latin typeface="Calibri"/>
                <a:cs typeface="Calibri"/>
              </a:rPr>
              <a:t>cả</a:t>
            </a:r>
            <a:r>
              <a:rPr sz="32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0576E"/>
                </a:solidFill>
                <a:latin typeface="Calibri"/>
                <a:cs typeface="Calibri"/>
              </a:rPr>
              <a:t>cá </a:t>
            </a:r>
            <a:r>
              <a:rPr sz="3200" spc="-7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576E"/>
                </a:solidFill>
                <a:latin typeface="Calibri"/>
                <a:cs typeface="Calibri"/>
              </a:rPr>
              <a:t>stories)</a:t>
            </a:r>
            <a:endParaRPr sz="32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140"/>
              </a:spcBef>
              <a:buFont typeface="Courier New"/>
              <a:buChar char="o"/>
              <a:tabLst>
                <a:tab pos="916305" algn="l"/>
              </a:tabLst>
            </a:pPr>
            <a:r>
              <a:rPr sz="3200" spc="-85" dirty="0">
                <a:solidFill>
                  <a:srgbClr val="00576E"/>
                </a:solidFill>
                <a:latin typeface="Calibri"/>
                <a:cs typeface="Calibri"/>
              </a:rPr>
              <a:t>Tạo</a:t>
            </a:r>
            <a:r>
              <a:rPr sz="3200" spc="-5" dirty="0">
                <a:solidFill>
                  <a:srgbClr val="00576E"/>
                </a:solidFill>
                <a:latin typeface="Calibri"/>
                <a:cs typeface="Calibri"/>
              </a:rPr>
              <a:t> specific </a:t>
            </a:r>
            <a:r>
              <a:rPr sz="3200" spc="-15" dirty="0">
                <a:solidFill>
                  <a:srgbClr val="00576E"/>
                </a:solidFill>
                <a:latin typeface="Calibri"/>
                <a:cs typeface="Calibri"/>
              </a:rPr>
              <a:t>stories</a:t>
            </a:r>
            <a:r>
              <a:rPr sz="32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76E"/>
                </a:solidFill>
                <a:latin typeface="Calibri"/>
                <a:cs typeface="Calibri"/>
              </a:rPr>
              <a:t>(áp</a:t>
            </a:r>
            <a:r>
              <a:rPr sz="32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76E"/>
                </a:solidFill>
                <a:latin typeface="Calibri"/>
                <a:cs typeface="Calibri"/>
              </a:rPr>
              <a:t>dung</a:t>
            </a:r>
            <a:r>
              <a:rPr sz="32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76E"/>
                </a:solidFill>
                <a:latin typeface="Calibri"/>
                <a:cs typeface="Calibri"/>
              </a:rPr>
              <a:t>cho phần</a:t>
            </a:r>
            <a:r>
              <a:rPr sz="32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76E"/>
                </a:solidFill>
                <a:latin typeface="Calibri"/>
                <a:cs typeface="Calibri"/>
              </a:rPr>
              <a:t>nhỏ của</a:t>
            </a:r>
            <a:r>
              <a:rPr sz="32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76E"/>
                </a:solidFill>
                <a:latin typeface="Calibri"/>
                <a:cs typeface="Calibri"/>
              </a:rPr>
              <a:t>hệ</a:t>
            </a:r>
            <a:r>
              <a:rPr sz="32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76E"/>
                </a:solidFill>
                <a:latin typeface="Calibri"/>
                <a:cs typeface="Calibri"/>
              </a:rPr>
              <a:t>thống)</a:t>
            </a:r>
            <a:endParaRPr sz="32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23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dirty="0">
                <a:latin typeface="Calibri"/>
                <a:cs typeface="Calibri"/>
              </a:rPr>
              <a:t>Có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số</a:t>
            </a:r>
            <a:r>
              <a:rPr sz="3000" spc="-5" dirty="0">
                <a:latin typeface="Calibri"/>
                <a:cs typeface="Calibri"/>
              </a:rPr>
              <a:t> đo cụ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thể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cho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các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yêu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cầu </a:t>
            </a:r>
            <a:r>
              <a:rPr sz="3000" spc="-5" dirty="0">
                <a:latin typeface="Calibri"/>
                <a:cs typeface="Calibri"/>
              </a:rPr>
              <a:t>không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chức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năng</a:t>
            </a:r>
            <a:endParaRPr sz="30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100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Nhanh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hơn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bao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nhiêu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ms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Nhỏ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hơn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bao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nhiêu 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MB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Dùng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it </a:t>
            </a: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ram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hơn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bao nhiêu 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MB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145202" y="6433492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84779" y="2417358"/>
            <a:ext cx="6434455" cy="9220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50" spc="-45" dirty="0">
                <a:latin typeface="Calibri Light"/>
                <a:cs typeface="Calibri Light"/>
              </a:rPr>
              <a:t>Topic</a:t>
            </a:r>
            <a:r>
              <a:rPr sz="5850" spc="-5" dirty="0">
                <a:latin typeface="Calibri Light"/>
                <a:cs typeface="Calibri Light"/>
              </a:rPr>
              <a:t> </a:t>
            </a:r>
            <a:r>
              <a:rPr sz="5850" spc="60" dirty="0">
                <a:latin typeface="Calibri Light"/>
                <a:cs typeface="Calibri Light"/>
              </a:rPr>
              <a:t>2:</a:t>
            </a:r>
            <a:r>
              <a:rPr sz="5850" spc="-5" dirty="0">
                <a:latin typeface="Calibri Light"/>
                <a:cs typeface="Calibri Light"/>
              </a:rPr>
              <a:t> </a:t>
            </a:r>
            <a:r>
              <a:rPr sz="5850" spc="50" dirty="0">
                <a:latin typeface="Calibri Light"/>
                <a:cs typeface="Calibri Light"/>
              </a:rPr>
              <a:t>Specification</a:t>
            </a:r>
            <a:endParaRPr sz="585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2328" y="3862666"/>
            <a:ext cx="7427595" cy="623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spc="50" dirty="0">
                <a:latin typeface="Calibri Light"/>
                <a:cs typeface="Calibri Light"/>
              </a:rPr>
              <a:t>Phần</a:t>
            </a:r>
            <a:r>
              <a:rPr sz="3900" spc="15" dirty="0">
                <a:latin typeface="Calibri Light"/>
                <a:cs typeface="Calibri Light"/>
              </a:rPr>
              <a:t> </a:t>
            </a:r>
            <a:r>
              <a:rPr sz="3900" spc="35" dirty="0">
                <a:latin typeface="Calibri Light"/>
                <a:cs typeface="Calibri Light"/>
              </a:rPr>
              <a:t>2:</a:t>
            </a:r>
            <a:r>
              <a:rPr sz="3900" spc="25" dirty="0">
                <a:latin typeface="Calibri Light"/>
                <a:cs typeface="Calibri Light"/>
              </a:rPr>
              <a:t> </a:t>
            </a:r>
            <a:r>
              <a:rPr sz="3900" spc="45" dirty="0">
                <a:latin typeface="Calibri Light"/>
                <a:cs typeface="Calibri Light"/>
              </a:rPr>
              <a:t>User</a:t>
            </a:r>
            <a:r>
              <a:rPr sz="3900" spc="15" dirty="0">
                <a:latin typeface="Calibri Light"/>
                <a:cs typeface="Calibri Light"/>
              </a:rPr>
              <a:t> </a:t>
            </a:r>
            <a:r>
              <a:rPr sz="3900" spc="30" dirty="0">
                <a:latin typeface="Calibri Light"/>
                <a:cs typeface="Calibri Light"/>
              </a:rPr>
              <a:t>Stories </a:t>
            </a:r>
            <a:r>
              <a:rPr sz="3900" spc="45" dirty="0">
                <a:latin typeface="Calibri Light"/>
                <a:cs typeface="Calibri Light"/>
              </a:rPr>
              <a:t>–</a:t>
            </a:r>
            <a:r>
              <a:rPr sz="3900" spc="30" dirty="0">
                <a:latin typeface="Calibri Light"/>
                <a:cs typeface="Calibri Light"/>
              </a:rPr>
              <a:t> </a:t>
            </a:r>
            <a:r>
              <a:rPr sz="3900" spc="35" dirty="0">
                <a:latin typeface="Calibri Light"/>
                <a:cs typeface="Calibri Light"/>
              </a:rPr>
              <a:t>Agile</a:t>
            </a:r>
            <a:r>
              <a:rPr sz="3900" spc="15" dirty="0">
                <a:latin typeface="Calibri Light"/>
                <a:cs typeface="Calibri Light"/>
              </a:rPr>
              <a:t> </a:t>
            </a:r>
            <a:r>
              <a:rPr sz="3900" spc="30" dirty="0">
                <a:latin typeface="Calibri Light"/>
                <a:cs typeface="Calibri Light"/>
              </a:rPr>
              <a:t>Aproach</a:t>
            </a:r>
            <a:endParaRPr sz="39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715835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55" dirty="0">
                <a:solidFill>
                  <a:srgbClr val="000099"/>
                </a:solidFill>
                <a:latin typeface="Calibri Light"/>
                <a:cs typeface="Calibri Light"/>
              </a:rPr>
              <a:t>Good</a:t>
            </a:r>
            <a:r>
              <a:rPr sz="4300" spc="1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–</a:t>
            </a:r>
            <a:r>
              <a:rPr sz="4300" spc="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INVEST</a:t>
            </a:r>
            <a:r>
              <a:rPr sz="4300" spc="1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Guidelines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5365" y="889000"/>
            <a:ext cx="2930525" cy="5448300"/>
          </a:xfrm>
          <a:prstGeom prst="rect">
            <a:avLst/>
          </a:prstGeom>
        </p:spPr>
        <p:txBody>
          <a:bodyPr vert="horz" wrap="square" lIns="0" tIns="33020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2600"/>
              </a:spcBef>
            </a:pP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000" spc="-2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BF9000"/>
                </a:solidFill>
                <a:latin typeface="Calibri"/>
                <a:cs typeface="Calibri"/>
              </a:rPr>
              <a:t>ND</a:t>
            </a:r>
            <a:r>
              <a:rPr sz="3600" spc="5" dirty="0">
                <a:solidFill>
                  <a:srgbClr val="BF9000"/>
                </a:solidFill>
                <a:latin typeface="Calibri"/>
                <a:cs typeface="Calibri"/>
              </a:rPr>
              <a:t>E</a:t>
            </a:r>
            <a:r>
              <a:rPr sz="3600" dirty="0">
                <a:solidFill>
                  <a:srgbClr val="BF9000"/>
                </a:solidFill>
                <a:latin typeface="Calibri"/>
                <a:cs typeface="Calibri"/>
              </a:rPr>
              <a:t>P</a:t>
            </a:r>
            <a:r>
              <a:rPr sz="3600" spc="5" dirty="0">
                <a:solidFill>
                  <a:srgbClr val="BF9000"/>
                </a:solidFill>
                <a:latin typeface="Calibri"/>
                <a:cs typeface="Calibri"/>
              </a:rPr>
              <a:t>E</a:t>
            </a:r>
            <a:r>
              <a:rPr sz="3600" dirty="0">
                <a:solidFill>
                  <a:srgbClr val="BF9000"/>
                </a:solidFill>
                <a:latin typeface="Calibri"/>
                <a:cs typeface="Calibri"/>
              </a:rPr>
              <a:t>ND</a:t>
            </a:r>
            <a:r>
              <a:rPr sz="3600" spc="5" dirty="0">
                <a:solidFill>
                  <a:srgbClr val="BF9000"/>
                </a:solidFill>
                <a:latin typeface="Calibri"/>
                <a:cs typeface="Calibri"/>
              </a:rPr>
              <a:t>E</a:t>
            </a:r>
            <a:r>
              <a:rPr sz="3600" dirty="0">
                <a:solidFill>
                  <a:srgbClr val="BF9000"/>
                </a:solidFill>
                <a:latin typeface="Calibri"/>
                <a:cs typeface="Calibri"/>
              </a:rPr>
              <a:t>NT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4000" spc="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spc="10" dirty="0">
                <a:solidFill>
                  <a:srgbClr val="BF9000"/>
                </a:solidFill>
                <a:latin typeface="Calibri"/>
                <a:cs typeface="Calibri"/>
              </a:rPr>
              <a:t>EGOTIABLE</a:t>
            </a:r>
            <a:endParaRPr sz="3600">
              <a:latin typeface="Calibri"/>
              <a:cs typeface="Calibri"/>
            </a:endParaRPr>
          </a:p>
          <a:p>
            <a:pPr marL="12700" marR="681355">
              <a:lnSpc>
                <a:spcPct val="142700"/>
              </a:lnSpc>
              <a:spcBef>
                <a:spcPts val="450"/>
              </a:spcBef>
            </a:pPr>
            <a:r>
              <a:rPr sz="6000" spc="44" baseline="1388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600" spc="30" dirty="0">
                <a:solidFill>
                  <a:srgbClr val="BF9000"/>
                </a:solidFill>
                <a:latin typeface="Calibri"/>
                <a:cs typeface="Calibri"/>
              </a:rPr>
              <a:t>ALUABLE </a:t>
            </a:r>
            <a:r>
              <a:rPr sz="3600" spc="35" dirty="0">
                <a:solidFill>
                  <a:srgbClr val="BF9000"/>
                </a:solidFill>
                <a:latin typeface="Calibri"/>
                <a:cs typeface="Calibri"/>
              </a:rPr>
              <a:t> </a:t>
            </a:r>
            <a:r>
              <a:rPr sz="6000" baseline="138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6000" spc="-262" baseline="138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BF9000"/>
                </a:solidFill>
                <a:latin typeface="Calibri"/>
                <a:cs typeface="Calibri"/>
              </a:rPr>
              <a:t>STIMABLE </a:t>
            </a:r>
            <a:r>
              <a:rPr sz="3600" spc="-800" dirty="0">
                <a:solidFill>
                  <a:srgbClr val="BF9000"/>
                </a:solidFill>
                <a:latin typeface="Calibri"/>
                <a:cs typeface="Calibri"/>
              </a:rPr>
              <a:t> </a:t>
            </a:r>
            <a:r>
              <a:rPr sz="6000" baseline="2777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6000" spc="7" baseline="277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BF9000"/>
                </a:solidFill>
                <a:latin typeface="Calibri"/>
                <a:cs typeface="Calibri"/>
              </a:rPr>
              <a:t>MALL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sz="6000" baseline="138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6000" spc="-457" baseline="138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35" dirty="0">
                <a:solidFill>
                  <a:srgbClr val="BF9000"/>
                </a:solidFill>
                <a:latin typeface="Calibri"/>
                <a:cs typeface="Calibri"/>
              </a:rPr>
              <a:t>E</a:t>
            </a:r>
            <a:r>
              <a:rPr sz="3600" spc="-30" dirty="0">
                <a:solidFill>
                  <a:srgbClr val="BF9000"/>
                </a:solidFill>
                <a:latin typeface="Calibri"/>
                <a:cs typeface="Calibri"/>
              </a:rPr>
              <a:t>S</a:t>
            </a:r>
            <a:r>
              <a:rPr sz="3600" spc="-290" dirty="0">
                <a:solidFill>
                  <a:srgbClr val="BF9000"/>
                </a:solidFill>
                <a:latin typeface="Calibri"/>
                <a:cs typeface="Calibri"/>
              </a:rPr>
              <a:t>T</a:t>
            </a:r>
            <a:r>
              <a:rPr sz="3600" dirty="0">
                <a:solidFill>
                  <a:srgbClr val="BF9000"/>
                </a:solidFill>
                <a:latin typeface="Calibri"/>
                <a:cs typeface="Calibri"/>
              </a:rPr>
              <a:t>AB</a:t>
            </a:r>
            <a:r>
              <a:rPr sz="3600" spc="-5" dirty="0">
                <a:solidFill>
                  <a:srgbClr val="BF9000"/>
                </a:solidFill>
                <a:latin typeface="Calibri"/>
                <a:cs typeface="Calibri"/>
              </a:rPr>
              <a:t>L</a:t>
            </a:r>
            <a:r>
              <a:rPr sz="3600" dirty="0">
                <a:solidFill>
                  <a:srgbClr val="BF9000"/>
                </a:solidFill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518604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55" dirty="0">
                <a:solidFill>
                  <a:srgbClr val="000099"/>
                </a:solidFill>
                <a:latin typeface="Calibri Light"/>
                <a:cs typeface="Calibri Light"/>
              </a:rPr>
              <a:t>Good</a:t>
            </a:r>
            <a:r>
              <a:rPr sz="4300" spc="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-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–</a:t>
            </a:r>
            <a:r>
              <a:rPr sz="4300" spc="-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Examples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193800"/>
            <a:ext cx="10454005" cy="43637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48640" marR="220979" indent="-536575">
              <a:lnSpc>
                <a:spcPts val="3400"/>
              </a:lnSpc>
              <a:spcBef>
                <a:spcPts val="380"/>
              </a:spcBef>
              <a:buFont typeface="Wingdings"/>
              <a:buChar char=""/>
              <a:tabLst>
                <a:tab pos="548640" algn="l"/>
                <a:tab pos="549275" algn="l"/>
                <a:tab pos="5003165" algn="l"/>
              </a:tabLst>
            </a:pPr>
            <a:r>
              <a:rPr sz="3000" dirty="0">
                <a:latin typeface="Calibri"/>
                <a:cs typeface="Calibri"/>
              </a:rPr>
              <a:t>Là một </a:t>
            </a:r>
            <a:r>
              <a:rPr sz="3000" spc="-5" dirty="0">
                <a:latin typeface="Calibri"/>
                <a:cs typeface="Calibri"/>
              </a:rPr>
              <a:t>lập trình viên, </a:t>
            </a:r>
            <a:r>
              <a:rPr sz="3000" spc="-10" dirty="0">
                <a:latin typeface="Calibri"/>
                <a:cs typeface="Calibri"/>
              </a:rPr>
              <a:t>tôi </a:t>
            </a:r>
            <a:r>
              <a:rPr sz="3000" dirty="0">
                <a:latin typeface="Calibri"/>
                <a:cs typeface="Calibri"/>
              </a:rPr>
              <a:t>muốn hoàn </a:t>
            </a:r>
            <a:r>
              <a:rPr sz="3000" spc="-5" dirty="0">
                <a:latin typeface="Calibri"/>
                <a:cs typeface="Calibri"/>
              </a:rPr>
              <a:t>thiện </a:t>
            </a:r>
            <a:r>
              <a:rPr sz="3000" spc="-15" dirty="0">
                <a:latin typeface="Calibri"/>
                <a:cs typeface="Calibri"/>
              </a:rPr>
              <a:t>các </a:t>
            </a:r>
            <a:r>
              <a:rPr sz="3000" spc="-20" dirty="0">
                <a:latin typeface="Calibri"/>
                <a:cs typeface="Calibri"/>
              </a:rPr>
              <a:t>thay </a:t>
            </a:r>
            <a:r>
              <a:rPr sz="3000" spc="-5" dirty="0">
                <a:latin typeface="Calibri"/>
                <a:cs typeface="Calibri"/>
              </a:rPr>
              <a:t>đổi của </a:t>
            </a:r>
            <a:r>
              <a:rPr sz="3000" spc="-15" dirty="0">
                <a:latin typeface="Calibri"/>
                <a:cs typeface="Calibri"/>
              </a:rPr>
              <a:t>các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4500" spc="-7" baseline="1851" dirty="0">
                <a:latin typeface="Calibri"/>
                <a:cs typeface="Calibri"/>
              </a:rPr>
              <a:t>bảng </a:t>
            </a:r>
            <a:r>
              <a:rPr sz="4500" spc="-15" baseline="1851" dirty="0">
                <a:latin typeface="Calibri"/>
                <a:cs typeface="Calibri"/>
              </a:rPr>
              <a:t>trong</a:t>
            </a:r>
            <a:r>
              <a:rPr sz="4500" baseline="1851" dirty="0">
                <a:latin typeface="Calibri"/>
                <a:cs typeface="Calibri"/>
              </a:rPr>
              <a:t> </a:t>
            </a:r>
            <a:r>
              <a:rPr sz="4500" spc="-30" baseline="1851" dirty="0">
                <a:latin typeface="Calibri"/>
                <a:cs typeface="Calibri"/>
              </a:rPr>
              <a:t>cơ</a:t>
            </a:r>
            <a:r>
              <a:rPr sz="4500" spc="-7" baseline="1851" dirty="0">
                <a:latin typeface="Calibri"/>
                <a:cs typeface="Calibri"/>
              </a:rPr>
              <a:t> </a:t>
            </a:r>
            <a:r>
              <a:rPr sz="4500" baseline="1851" dirty="0">
                <a:latin typeface="Calibri"/>
                <a:cs typeface="Calibri"/>
              </a:rPr>
              <a:t>sở </a:t>
            </a:r>
            <a:r>
              <a:rPr sz="4500" spc="-7" baseline="1851" dirty="0">
                <a:latin typeface="Calibri"/>
                <a:cs typeface="Calibri"/>
              </a:rPr>
              <a:t>dữ</a:t>
            </a:r>
            <a:r>
              <a:rPr sz="4500" baseline="1851" dirty="0">
                <a:latin typeface="Calibri"/>
                <a:cs typeface="Calibri"/>
              </a:rPr>
              <a:t> </a:t>
            </a:r>
            <a:r>
              <a:rPr sz="4500" spc="-7" baseline="1851" dirty="0">
                <a:latin typeface="Calibri"/>
                <a:cs typeface="Calibri"/>
              </a:rPr>
              <a:t>liệu.	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(No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direct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valuable 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user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  <a:p>
            <a:pPr marL="749300" lvl="1" indent="-280670">
              <a:lnSpc>
                <a:spcPct val="100000"/>
              </a:lnSpc>
              <a:spcBef>
                <a:spcPts val="1220"/>
              </a:spcBef>
              <a:buSzPct val="96428"/>
              <a:buFont typeface="Wingdings"/>
              <a:buChar char=""/>
              <a:tabLst>
                <a:tab pos="749935" algn="l"/>
              </a:tabLst>
            </a:pP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Delete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it.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Convert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this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into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task.</a:t>
            </a:r>
            <a:endParaRPr sz="2800">
              <a:latin typeface="Calibri"/>
              <a:cs typeface="Calibri"/>
            </a:endParaRPr>
          </a:p>
          <a:p>
            <a:pPr marL="548640" marR="5080" indent="-536575">
              <a:lnSpc>
                <a:spcPct val="89800"/>
              </a:lnSpc>
              <a:spcBef>
                <a:spcPts val="2305"/>
              </a:spcBef>
              <a:buFont typeface="Wingdings"/>
              <a:buChar char=""/>
              <a:tabLst>
                <a:tab pos="548640" algn="l"/>
                <a:tab pos="549275" algn="l"/>
                <a:tab pos="4956810" algn="l"/>
              </a:tabLst>
            </a:pPr>
            <a:r>
              <a:rPr sz="3000" dirty="0">
                <a:latin typeface="Calibri"/>
                <a:cs typeface="Calibri"/>
              </a:rPr>
              <a:t>As an </a:t>
            </a:r>
            <a:r>
              <a:rPr sz="3000" spc="-10" dirty="0">
                <a:latin typeface="Calibri"/>
                <a:cs typeface="Calibri"/>
              </a:rPr>
              <a:t>ABC’s </a:t>
            </a:r>
            <a:r>
              <a:rPr sz="3000" spc="-15" dirty="0">
                <a:latin typeface="Calibri"/>
                <a:cs typeface="Calibri"/>
              </a:rPr>
              <a:t>food </a:t>
            </a:r>
            <a:r>
              <a:rPr sz="3000" dirty="0">
                <a:latin typeface="Calibri"/>
                <a:cs typeface="Calibri"/>
              </a:rPr>
              <a:t>service </a:t>
            </a:r>
            <a:r>
              <a:rPr sz="3000" spc="-40" dirty="0">
                <a:latin typeface="Calibri"/>
                <a:cs typeface="Calibri"/>
              </a:rPr>
              <a:t>customer, </a:t>
            </a:r>
            <a:r>
              <a:rPr sz="3000" dirty="0">
                <a:latin typeface="Calibri"/>
                <a:cs typeface="Calibri"/>
              </a:rPr>
              <a:t>I </a:t>
            </a:r>
            <a:r>
              <a:rPr sz="3000" spc="-15" dirty="0">
                <a:latin typeface="Calibri"/>
                <a:cs typeface="Calibri"/>
              </a:rPr>
              <a:t>want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see </a:t>
            </a:r>
            <a:r>
              <a:rPr sz="3000" spc="-25" dirty="0">
                <a:latin typeface="Calibri"/>
                <a:cs typeface="Calibri"/>
              </a:rPr>
              <a:t>different </a:t>
            </a:r>
            <a:r>
              <a:rPr sz="3000" spc="-15" dirty="0">
                <a:latin typeface="Calibri"/>
                <a:cs typeface="Calibri"/>
              </a:rPr>
              <a:t>item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types </a:t>
            </a:r>
            <a:r>
              <a:rPr sz="3000" spc="-15" dirty="0">
                <a:latin typeface="Calibri"/>
                <a:cs typeface="Calibri"/>
              </a:rPr>
              <a:t>displayed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different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colors</a:t>
            </a:r>
            <a:r>
              <a:rPr sz="3000" dirty="0">
                <a:latin typeface="Calibri"/>
                <a:cs typeface="Calibri"/>
              </a:rPr>
              <a:t> – </a:t>
            </a:r>
            <a:r>
              <a:rPr sz="3000" spc="-10" dirty="0">
                <a:latin typeface="Calibri"/>
                <a:cs typeface="Calibri"/>
              </a:rPr>
              <a:t>RGB: </a:t>
            </a:r>
            <a:r>
              <a:rPr sz="3000" spc="-5" dirty="0">
                <a:latin typeface="Calibri"/>
                <a:cs typeface="Calibri"/>
              </a:rPr>
              <a:t>#FF0000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meats,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#A52AFA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vegetables</a:t>
            </a:r>
            <a:r>
              <a:rPr sz="3000" spc="-5" dirty="0">
                <a:latin typeface="Calibri"/>
                <a:cs typeface="Calibri"/>
              </a:rPr>
              <a:t> and fruits </a:t>
            </a:r>
            <a:r>
              <a:rPr sz="3000" dirty="0">
                <a:latin typeface="Calibri"/>
                <a:cs typeface="Calibri"/>
              </a:rPr>
              <a:t>– so </a:t>
            </a:r>
            <a:r>
              <a:rPr sz="3000" spc="-10" dirty="0">
                <a:latin typeface="Calibri"/>
                <a:cs typeface="Calibri"/>
              </a:rPr>
              <a:t>that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can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quickly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identify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my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food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items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food</a:t>
            </a:r>
            <a:r>
              <a:rPr sz="3000" spc="-5" dirty="0">
                <a:latin typeface="Calibri"/>
                <a:cs typeface="Calibri"/>
              </a:rPr>
              <a:t> type	</a:t>
            </a:r>
            <a:r>
              <a:rPr sz="4500" spc="-104" baseline="-3703" dirty="0">
                <a:solidFill>
                  <a:srgbClr val="FF0000"/>
                </a:solidFill>
                <a:latin typeface="Calibri"/>
                <a:cs typeface="Calibri"/>
              </a:rPr>
              <a:t>(Too</a:t>
            </a:r>
            <a:r>
              <a:rPr sz="4500" baseline="-370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spc="-22" baseline="-3703" dirty="0">
                <a:solidFill>
                  <a:srgbClr val="FF0000"/>
                </a:solidFill>
                <a:latin typeface="Calibri"/>
                <a:cs typeface="Calibri"/>
              </a:rPr>
              <a:t>detail)</a:t>
            </a:r>
            <a:endParaRPr sz="4500" baseline="-3703">
              <a:latin typeface="Calibri"/>
              <a:cs typeface="Calibri"/>
            </a:endParaRPr>
          </a:p>
          <a:p>
            <a:pPr marL="749300" lvl="1" indent="-280670">
              <a:lnSpc>
                <a:spcPct val="100000"/>
              </a:lnSpc>
              <a:spcBef>
                <a:spcPts val="200"/>
              </a:spcBef>
              <a:buSzPct val="96428"/>
              <a:buFont typeface="Wingdings"/>
              <a:buChar char=""/>
              <a:tabLst>
                <a:tab pos="74993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As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an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ABC’s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food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service </a:t>
            </a:r>
            <a:r>
              <a:rPr sz="2800" spc="-40" dirty="0">
                <a:solidFill>
                  <a:srgbClr val="00576E"/>
                </a:solidFill>
                <a:latin typeface="Calibri"/>
                <a:cs typeface="Calibri"/>
              </a:rPr>
              <a:t>customer,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I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want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576E"/>
                </a:solidFill>
                <a:latin typeface="Calibri"/>
                <a:cs typeface="Calibri"/>
              </a:rPr>
              <a:t>my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custom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item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code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  <a:spcBef>
                <a:spcPts val="340"/>
              </a:spcBef>
            </a:pPr>
            <a:r>
              <a:rPr sz="2800" b="1" spc="-15" dirty="0">
                <a:solidFill>
                  <a:srgbClr val="00576E"/>
                </a:solidFill>
                <a:latin typeface="Calibri"/>
                <a:cs typeface="Calibri"/>
              </a:rPr>
              <a:t>stand</a:t>
            </a:r>
            <a:r>
              <a:rPr sz="2800" b="1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576E"/>
                </a:solidFill>
                <a:latin typeface="Calibri"/>
                <a:cs typeface="Calibri"/>
              </a:rPr>
              <a:t>out</a:t>
            </a:r>
            <a:r>
              <a:rPr sz="2800" b="1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so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that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I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can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find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it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on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screen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more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quickly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518604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55" dirty="0">
                <a:solidFill>
                  <a:srgbClr val="000099"/>
                </a:solidFill>
                <a:latin typeface="Calibri Light"/>
                <a:cs typeface="Calibri Light"/>
              </a:rPr>
              <a:t>Good</a:t>
            </a:r>
            <a:r>
              <a:rPr sz="4300" spc="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-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–</a:t>
            </a:r>
            <a:r>
              <a:rPr sz="4300" spc="-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Examples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193800"/>
            <a:ext cx="10759440" cy="489712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548640" marR="652780" indent="-536575">
              <a:lnSpc>
                <a:spcPct val="90300"/>
              </a:lnSpc>
              <a:spcBef>
                <a:spcPts val="450"/>
              </a:spcBef>
              <a:buFont typeface="Wingdings"/>
              <a:buChar char=""/>
              <a:tabLst>
                <a:tab pos="548640" algn="l"/>
                <a:tab pos="549275" algn="l"/>
                <a:tab pos="7131684" algn="l"/>
              </a:tabLst>
            </a:pPr>
            <a:r>
              <a:rPr sz="3000" dirty="0">
                <a:latin typeface="Calibri"/>
                <a:cs typeface="Calibri"/>
              </a:rPr>
              <a:t>As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business </a:t>
            </a:r>
            <a:r>
              <a:rPr sz="3000" spc="-55" dirty="0">
                <a:latin typeface="Calibri"/>
                <a:cs typeface="Calibri"/>
              </a:rPr>
              <a:t>user,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spc="-10" dirty="0">
                <a:latin typeface="Calibri"/>
                <a:cs typeface="Calibri"/>
              </a:rPr>
              <a:t> would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like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report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item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profitability</a:t>
            </a:r>
            <a:r>
              <a:rPr sz="3000" dirty="0">
                <a:latin typeface="Calibri"/>
                <a:cs typeface="Calibri"/>
              </a:rPr>
              <a:t> so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that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can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identify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highlight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profitable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items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consider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what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to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do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about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underperforming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items.	</a:t>
            </a:r>
            <a:r>
              <a:rPr sz="4500" baseline="1851" dirty="0">
                <a:solidFill>
                  <a:srgbClr val="FF0000"/>
                </a:solidFill>
                <a:latin typeface="Calibri"/>
                <a:cs typeface="Calibri"/>
              </a:rPr>
              <a:t>(Not</a:t>
            </a:r>
            <a:r>
              <a:rPr sz="4500" spc="-30" baseline="1851" dirty="0">
                <a:solidFill>
                  <a:srgbClr val="FF0000"/>
                </a:solidFill>
                <a:latin typeface="Calibri"/>
                <a:cs typeface="Calibri"/>
              </a:rPr>
              <a:t> testable)</a:t>
            </a:r>
            <a:endParaRPr sz="4500" baseline="1851">
              <a:latin typeface="Calibri"/>
              <a:cs typeface="Calibri"/>
            </a:endParaRPr>
          </a:p>
          <a:p>
            <a:pPr marL="697865" marR="5080" lvl="1" indent="-228600" algn="just">
              <a:lnSpc>
                <a:spcPct val="110100"/>
              </a:lnSpc>
              <a:spcBef>
                <a:spcPts val="1060"/>
              </a:spcBef>
              <a:buSzPct val="96428"/>
              <a:buFont typeface="Wingdings"/>
              <a:buChar char=""/>
              <a:tabLst>
                <a:tab pos="749935" algn="l"/>
              </a:tabLst>
            </a:pP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As a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marketing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manager considering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how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spend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limited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marketing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dollars,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I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need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report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of the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most/least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profitable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items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so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that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I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can </a:t>
            </a:r>
            <a:r>
              <a:rPr sz="2800" spc="-6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identify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highlight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profitable items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and consider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what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to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do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about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underperforming items.</a:t>
            </a:r>
            <a:endParaRPr sz="2800">
              <a:latin typeface="Calibri"/>
              <a:cs typeface="Calibri"/>
            </a:endParaRPr>
          </a:p>
          <a:p>
            <a:pPr marL="548640" marR="30480" indent="-536575">
              <a:lnSpc>
                <a:spcPts val="3500"/>
              </a:lnSpc>
              <a:spcBef>
                <a:spcPts val="2240"/>
              </a:spcBef>
              <a:buFont typeface="Wingdings"/>
              <a:buChar char=""/>
              <a:tabLst>
                <a:tab pos="548640" algn="l"/>
                <a:tab pos="549275" algn="l"/>
                <a:tab pos="2854960" algn="l"/>
              </a:tabLst>
            </a:pPr>
            <a:r>
              <a:rPr sz="3000" dirty="0">
                <a:latin typeface="Calibri"/>
                <a:cs typeface="Calibri"/>
              </a:rPr>
              <a:t>Là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một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tester,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tôi </a:t>
            </a:r>
            <a:r>
              <a:rPr sz="3000" dirty="0">
                <a:latin typeface="Calibri"/>
                <a:cs typeface="Calibri"/>
              </a:rPr>
              <a:t>muốn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có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kế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hoạch kiểm thử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chi</a:t>
            </a:r>
            <a:r>
              <a:rPr sz="3000" spc="-10" dirty="0">
                <a:latin typeface="Calibri"/>
                <a:cs typeface="Calibri"/>
              </a:rPr>
              <a:t> tiết </a:t>
            </a:r>
            <a:r>
              <a:rPr sz="3000" spc="-5" dirty="0">
                <a:latin typeface="Calibri"/>
                <a:cs typeface="Calibri"/>
              </a:rPr>
              <a:t>để</a:t>
            </a:r>
            <a:r>
              <a:rPr sz="3000" spc="-10" dirty="0">
                <a:latin typeface="Calibri"/>
                <a:cs typeface="Calibri"/>
              </a:rPr>
              <a:t> tôi </a:t>
            </a:r>
            <a:r>
              <a:rPr sz="3000" spc="-20" dirty="0">
                <a:latin typeface="Calibri"/>
                <a:cs typeface="Calibri"/>
              </a:rPr>
              <a:t>có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thể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4500" spc="-37" baseline="5555" dirty="0">
                <a:latin typeface="Calibri"/>
                <a:cs typeface="Calibri"/>
              </a:rPr>
              <a:t>test</a:t>
            </a:r>
            <a:r>
              <a:rPr sz="4500" baseline="5555" dirty="0">
                <a:latin typeface="Calibri"/>
                <a:cs typeface="Calibri"/>
              </a:rPr>
              <a:t> </a:t>
            </a:r>
            <a:r>
              <a:rPr sz="4500" spc="-7" baseline="5555" dirty="0">
                <a:latin typeface="Calibri"/>
                <a:cs typeface="Calibri"/>
              </a:rPr>
              <a:t>hệ</a:t>
            </a:r>
            <a:r>
              <a:rPr sz="4500" baseline="5555" dirty="0">
                <a:latin typeface="Calibri"/>
                <a:cs typeface="Calibri"/>
              </a:rPr>
              <a:t> </a:t>
            </a:r>
            <a:r>
              <a:rPr sz="4500" spc="-7" baseline="5555" dirty="0">
                <a:latin typeface="Calibri"/>
                <a:cs typeface="Calibri"/>
              </a:rPr>
              <a:t>thống.	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(Like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task,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no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direct value 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users)</a:t>
            </a:r>
            <a:endParaRPr sz="3000">
              <a:latin typeface="Calibri"/>
              <a:cs typeface="Calibri"/>
            </a:endParaRPr>
          </a:p>
          <a:p>
            <a:pPr marL="749300" lvl="1" indent="-280670">
              <a:lnSpc>
                <a:spcPts val="3160"/>
              </a:lnSpc>
              <a:buSzPct val="96428"/>
              <a:buFont typeface="Wingdings"/>
              <a:buChar char=""/>
              <a:tabLst>
                <a:tab pos="749935" algn="l"/>
              </a:tabLst>
            </a:pP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Delete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it.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Convert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it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into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task.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518604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55" dirty="0">
                <a:solidFill>
                  <a:srgbClr val="000099"/>
                </a:solidFill>
                <a:latin typeface="Calibri Light"/>
                <a:cs typeface="Calibri Light"/>
              </a:rPr>
              <a:t>Good</a:t>
            </a:r>
            <a:r>
              <a:rPr sz="4300" spc="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-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–</a:t>
            </a:r>
            <a:r>
              <a:rPr sz="4300" spc="-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Examples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014094" indent="-536575">
              <a:lnSpc>
                <a:spcPct val="100000"/>
              </a:lnSpc>
              <a:spcBef>
                <a:spcPts val="1000"/>
              </a:spcBef>
              <a:buFont typeface="Wingdings"/>
              <a:buChar char=""/>
              <a:tabLst>
                <a:tab pos="1014094" algn="l"/>
                <a:tab pos="1014730" algn="l"/>
              </a:tabLst>
            </a:pPr>
            <a:r>
              <a:rPr dirty="0"/>
              <a:t>A</a:t>
            </a:r>
            <a:r>
              <a:rPr spc="-10" dirty="0"/>
              <a:t> </a:t>
            </a:r>
            <a:r>
              <a:rPr spc="-15" dirty="0"/>
              <a:t>company</a:t>
            </a:r>
            <a:r>
              <a:rPr dirty="0"/>
              <a:t> </a:t>
            </a:r>
            <a:r>
              <a:rPr spc="-15" dirty="0"/>
              <a:t>can</a:t>
            </a:r>
            <a:r>
              <a:rPr spc="-10" dirty="0"/>
              <a:t> </a:t>
            </a:r>
            <a:r>
              <a:rPr spc="-25" dirty="0"/>
              <a:t>pay</a:t>
            </a:r>
            <a:r>
              <a:rPr dirty="0"/>
              <a:t> </a:t>
            </a:r>
            <a:r>
              <a:rPr spc="-25" dirty="0"/>
              <a:t>for</a:t>
            </a:r>
            <a:r>
              <a:rPr dirty="0"/>
              <a:t> a</a:t>
            </a:r>
            <a:r>
              <a:rPr spc="-5" dirty="0"/>
              <a:t> job</a:t>
            </a:r>
            <a:r>
              <a:rPr spc="-10" dirty="0"/>
              <a:t> posting</a:t>
            </a:r>
            <a:r>
              <a:rPr spc="-5" dirty="0"/>
              <a:t> with</a:t>
            </a:r>
            <a:r>
              <a:rPr spc="-10" dirty="0"/>
              <a:t> </a:t>
            </a:r>
            <a:r>
              <a:rPr spc="-5" dirty="0"/>
              <a:t>Visa </a:t>
            </a:r>
            <a:r>
              <a:rPr spc="-20" dirty="0"/>
              <a:t>card</a:t>
            </a:r>
          </a:p>
          <a:p>
            <a:pPr marL="1014094" indent="-536575">
              <a:lnSpc>
                <a:spcPct val="100000"/>
              </a:lnSpc>
              <a:spcBef>
                <a:spcPts val="900"/>
              </a:spcBef>
              <a:buFont typeface="Wingdings"/>
              <a:buChar char=""/>
              <a:tabLst>
                <a:tab pos="1014094" algn="l"/>
                <a:tab pos="1014730" algn="l"/>
              </a:tabLst>
            </a:pPr>
            <a:r>
              <a:rPr dirty="0"/>
              <a:t>A</a:t>
            </a:r>
            <a:r>
              <a:rPr spc="-10" dirty="0"/>
              <a:t> </a:t>
            </a:r>
            <a:r>
              <a:rPr spc="-15" dirty="0"/>
              <a:t>company</a:t>
            </a:r>
            <a:r>
              <a:rPr dirty="0"/>
              <a:t> </a:t>
            </a:r>
            <a:r>
              <a:rPr spc="-15" dirty="0"/>
              <a:t>can</a:t>
            </a:r>
            <a:r>
              <a:rPr spc="-10" dirty="0"/>
              <a:t> </a:t>
            </a:r>
            <a:r>
              <a:rPr spc="-25" dirty="0"/>
              <a:t>pay</a:t>
            </a:r>
            <a:r>
              <a:rPr spc="-5" dirty="0"/>
              <a:t> </a:t>
            </a:r>
            <a:r>
              <a:rPr spc="-25" dirty="0"/>
              <a:t>for</a:t>
            </a:r>
            <a:r>
              <a:rPr dirty="0"/>
              <a:t> a</a:t>
            </a:r>
            <a:r>
              <a:rPr spc="-5" dirty="0"/>
              <a:t> job</a:t>
            </a:r>
            <a:r>
              <a:rPr spc="-10" dirty="0"/>
              <a:t> posting </a:t>
            </a:r>
            <a:r>
              <a:rPr spc="-5" dirty="0"/>
              <a:t>with</a:t>
            </a:r>
            <a:r>
              <a:rPr spc="-10" dirty="0"/>
              <a:t> </a:t>
            </a:r>
            <a:r>
              <a:rPr spc="-15" dirty="0"/>
              <a:t>Master</a:t>
            </a:r>
            <a:r>
              <a:rPr dirty="0"/>
              <a:t> </a:t>
            </a:r>
            <a:r>
              <a:rPr spc="-20" dirty="0"/>
              <a:t>card</a:t>
            </a:r>
          </a:p>
          <a:p>
            <a:pPr marL="1014094" indent="-536575">
              <a:lnSpc>
                <a:spcPct val="100000"/>
              </a:lnSpc>
              <a:spcBef>
                <a:spcPts val="800"/>
              </a:spcBef>
              <a:buFont typeface="Wingdings"/>
              <a:buChar char=""/>
              <a:tabLst>
                <a:tab pos="1014094" algn="l"/>
                <a:tab pos="1014730" algn="l"/>
              </a:tabLst>
            </a:pPr>
            <a:r>
              <a:rPr dirty="0"/>
              <a:t>A</a:t>
            </a:r>
            <a:r>
              <a:rPr spc="-10" dirty="0"/>
              <a:t> </a:t>
            </a:r>
            <a:r>
              <a:rPr spc="-15" dirty="0"/>
              <a:t>company</a:t>
            </a:r>
            <a:r>
              <a:rPr dirty="0"/>
              <a:t> </a:t>
            </a:r>
            <a:r>
              <a:rPr spc="-15" dirty="0"/>
              <a:t>can</a:t>
            </a:r>
            <a:r>
              <a:rPr spc="-10" dirty="0"/>
              <a:t> </a:t>
            </a:r>
            <a:r>
              <a:rPr spc="-25" dirty="0"/>
              <a:t>pay</a:t>
            </a:r>
            <a:r>
              <a:rPr dirty="0"/>
              <a:t> </a:t>
            </a:r>
            <a:r>
              <a:rPr spc="-25" dirty="0"/>
              <a:t>for</a:t>
            </a:r>
            <a:r>
              <a:rPr dirty="0"/>
              <a:t> a</a:t>
            </a:r>
            <a:r>
              <a:rPr spc="-10" dirty="0"/>
              <a:t> </a:t>
            </a:r>
            <a:r>
              <a:rPr spc="-5" dirty="0"/>
              <a:t>job</a:t>
            </a:r>
            <a:r>
              <a:rPr spc="-10" dirty="0"/>
              <a:t> posting</a:t>
            </a:r>
            <a:r>
              <a:rPr dirty="0"/>
              <a:t> </a:t>
            </a:r>
            <a:r>
              <a:rPr spc="-5" dirty="0"/>
              <a:t>with</a:t>
            </a:r>
            <a:r>
              <a:rPr spc="-10" dirty="0"/>
              <a:t> </a:t>
            </a:r>
            <a:r>
              <a:rPr dirty="0"/>
              <a:t>JCB </a:t>
            </a:r>
            <a:r>
              <a:rPr spc="-20" dirty="0"/>
              <a:t>card</a:t>
            </a:r>
          </a:p>
          <a:p>
            <a:pPr marL="777240" indent="-300355">
              <a:lnSpc>
                <a:spcPct val="100000"/>
              </a:lnSpc>
              <a:spcBef>
                <a:spcPts val="900"/>
              </a:spcBef>
              <a:buSzPct val="96666"/>
              <a:buFont typeface="Wingdings"/>
              <a:buChar char=""/>
              <a:tabLst>
                <a:tab pos="778510" algn="l"/>
              </a:tabLst>
            </a:pPr>
            <a:r>
              <a:rPr dirty="0">
                <a:solidFill>
                  <a:srgbClr val="00576E"/>
                </a:solidFill>
              </a:rPr>
              <a:t>A</a:t>
            </a:r>
            <a:r>
              <a:rPr spc="-10" dirty="0">
                <a:solidFill>
                  <a:srgbClr val="00576E"/>
                </a:solidFill>
              </a:rPr>
              <a:t> </a:t>
            </a:r>
            <a:r>
              <a:rPr spc="-15" dirty="0">
                <a:solidFill>
                  <a:srgbClr val="00576E"/>
                </a:solidFill>
              </a:rPr>
              <a:t>campany</a:t>
            </a:r>
            <a:r>
              <a:rPr dirty="0">
                <a:solidFill>
                  <a:srgbClr val="00576E"/>
                </a:solidFill>
              </a:rPr>
              <a:t> </a:t>
            </a:r>
            <a:r>
              <a:rPr spc="-15" dirty="0">
                <a:solidFill>
                  <a:srgbClr val="00576E"/>
                </a:solidFill>
              </a:rPr>
              <a:t>can</a:t>
            </a:r>
            <a:r>
              <a:rPr spc="-10" dirty="0">
                <a:solidFill>
                  <a:srgbClr val="00576E"/>
                </a:solidFill>
              </a:rPr>
              <a:t> </a:t>
            </a:r>
            <a:r>
              <a:rPr spc="-25" dirty="0">
                <a:solidFill>
                  <a:srgbClr val="00576E"/>
                </a:solidFill>
              </a:rPr>
              <a:t>pay</a:t>
            </a:r>
            <a:r>
              <a:rPr dirty="0">
                <a:solidFill>
                  <a:srgbClr val="00576E"/>
                </a:solidFill>
              </a:rPr>
              <a:t> </a:t>
            </a:r>
            <a:r>
              <a:rPr spc="-25" dirty="0">
                <a:solidFill>
                  <a:srgbClr val="00576E"/>
                </a:solidFill>
              </a:rPr>
              <a:t>for</a:t>
            </a:r>
            <a:r>
              <a:rPr dirty="0">
                <a:solidFill>
                  <a:srgbClr val="00576E"/>
                </a:solidFill>
              </a:rPr>
              <a:t> a</a:t>
            </a:r>
            <a:r>
              <a:rPr spc="-5" dirty="0">
                <a:solidFill>
                  <a:srgbClr val="00576E"/>
                </a:solidFill>
              </a:rPr>
              <a:t> job</a:t>
            </a:r>
            <a:r>
              <a:rPr spc="-10" dirty="0">
                <a:solidFill>
                  <a:srgbClr val="00576E"/>
                </a:solidFill>
              </a:rPr>
              <a:t> posting</a:t>
            </a:r>
            <a:r>
              <a:rPr spc="-5" dirty="0">
                <a:solidFill>
                  <a:srgbClr val="00576E"/>
                </a:solidFill>
              </a:rPr>
              <a:t> with</a:t>
            </a:r>
            <a:r>
              <a:rPr spc="-10" dirty="0">
                <a:solidFill>
                  <a:srgbClr val="00576E"/>
                </a:solidFill>
              </a:rPr>
              <a:t> </a:t>
            </a:r>
            <a:r>
              <a:rPr dirty="0">
                <a:solidFill>
                  <a:srgbClr val="00576E"/>
                </a:solidFill>
              </a:rPr>
              <a:t>one</a:t>
            </a:r>
            <a:r>
              <a:rPr spc="-15" dirty="0">
                <a:solidFill>
                  <a:srgbClr val="00576E"/>
                </a:solidFill>
              </a:rPr>
              <a:t> </a:t>
            </a:r>
            <a:r>
              <a:rPr spc="-5" dirty="0">
                <a:solidFill>
                  <a:srgbClr val="00576E"/>
                </a:solidFill>
              </a:rPr>
              <a:t>type</a:t>
            </a:r>
            <a:r>
              <a:rPr spc="-15" dirty="0">
                <a:solidFill>
                  <a:srgbClr val="00576E"/>
                </a:solidFill>
              </a:rPr>
              <a:t> </a:t>
            </a:r>
            <a:r>
              <a:rPr dirty="0">
                <a:solidFill>
                  <a:srgbClr val="00576E"/>
                </a:solidFill>
              </a:rPr>
              <a:t>of</a:t>
            </a:r>
            <a:r>
              <a:rPr spc="-10" dirty="0">
                <a:solidFill>
                  <a:srgbClr val="00576E"/>
                </a:solidFill>
              </a:rPr>
              <a:t> </a:t>
            </a:r>
            <a:r>
              <a:rPr spc="-20" dirty="0">
                <a:solidFill>
                  <a:srgbClr val="00576E"/>
                </a:solidFill>
              </a:rPr>
              <a:t>card</a:t>
            </a:r>
          </a:p>
          <a:p>
            <a:pPr marL="777240" indent="-300355">
              <a:lnSpc>
                <a:spcPct val="100000"/>
              </a:lnSpc>
              <a:spcBef>
                <a:spcPts val="800"/>
              </a:spcBef>
              <a:buSzPct val="96666"/>
              <a:buFont typeface="Wingdings"/>
              <a:buChar char=""/>
              <a:tabLst>
                <a:tab pos="778510" algn="l"/>
              </a:tabLst>
            </a:pPr>
            <a:r>
              <a:rPr dirty="0">
                <a:solidFill>
                  <a:srgbClr val="00576E"/>
                </a:solidFill>
              </a:rPr>
              <a:t>A</a:t>
            </a:r>
            <a:r>
              <a:rPr spc="-5" dirty="0">
                <a:solidFill>
                  <a:srgbClr val="00576E"/>
                </a:solidFill>
              </a:rPr>
              <a:t> </a:t>
            </a:r>
            <a:r>
              <a:rPr spc="-15" dirty="0">
                <a:solidFill>
                  <a:srgbClr val="00576E"/>
                </a:solidFill>
              </a:rPr>
              <a:t>campany</a:t>
            </a:r>
            <a:r>
              <a:rPr dirty="0">
                <a:solidFill>
                  <a:srgbClr val="00576E"/>
                </a:solidFill>
              </a:rPr>
              <a:t> </a:t>
            </a:r>
            <a:r>
              <a:rPr spc="-15" dirty="0">
                <a:solidFill>
                  <a:srgbClr val="00576E"/>
                </a:solidFill>
              </a:rPr>
              <a:t>can</a:t>
            </a:r>
            <a:r>
              <a:rPr spc="-5" dirty="0">
                <a:solidFill>
                  <a:srgbClr val="00576E"/>
                </a:solidFill>
              </a:rPr>
              <a:t> </a:t>
            </a:r>
            <a:r>
              <a:rPr spc="-25" dirty="0">
                <a:solidFill>
                  <a:srgbClr val="00576E"/>
                </a:solidFill>
              </a:rPr>
              <a:t>pay</a:t>
            </a:r>
            <a:r>
              <a:rPr dirty="0">
                <a:solidFill>
                  <a:srgbClr val="00576E"/>
                </a:solidFill>
              </a:rPr>
              <a:t> </a:t>
            </a:r>
            <a:r>
              <a:rPr spc="-25" dirty="0">
                <a:solidFill>
                  <a:srgbClr val="00576E"/>
                </a:solidFill>
              </a:rPr>
              <a:t>for</a:t>
            </a:r>
            <a:r>
              <a:rPr spc="5" dirty="0">
                <a:solidFill>
                  <a:srgbClr val="00576E"/>
                </a:solidFill>
              </a:rPr>
              <a:t> </a:t>
            </a:r>
            <a:r>
              <a:rPr dirty="0">
                <a:solidFill>
                  <a:srgbClr val="00576E"/>
                </a:solidFill>
              </a:rPr>
              <a:t>a</a:t>
            </a:r>
            <a:r>
              <a:rPr spc="-5" dirty="0">
                <a:solidFill>
                  <a:srgbClr val="00576E"/>
                </a:solidFill>
              </a:rPr>
              <a:t> job </a:t>
            </a:r>
            <a:r>
              <a:rPr spc="-10" dirty="0">
                <a:solidFill>
                  <a:srgbClr val="00576E"/>
                </a:solidFill>
              </a:rPr>
              <a:t>posting</a:t>
            </a:r>
            <a:r>
              <a:rPr spc="-5" dirty="0">
                <a:solidFill>
                  <a:srgbClr val="00576E"/>
                </a:solidFill>
              </a:rPr>
              <a:t> with </a:t>
            </a:r>
            <a:r>
              <a:rPr spc="-10" dirty="0">
                <a:solidFill>
                  <a:srgbClr val="00576E"/>
                </a:solidFill>
              </a:rPr>
              <a:t>two</a:t>
            </a:r>
            <a:r>
              <a:rPr dirty="0">
                <a:solidFill>
                  <a:srgbClr val="00576E"/>
                </a:solidFill>
              </a:rPr>
              <a:t> </a:t>
            </a:r>
            <a:r>
              <a:rPr spc="-10" dirty="0">
                <a:solidFill>
                  <a:srgbClr val="00576E"/>
                </a:solidFill>
              </a:rPr>
              <a:t>additonal</a:t>
            </a:r>
            <a:r>
              <a:rPr spc="-5" dirty="0">
                <a:solidFill>
                  <a:srgbClr val="00576E"/>
                </a:solidFill>
              </a:rPr>
              <a:t> type</a:t>
            </a:r>
            <a:r>
              <a:rPr spc="-10" dirty="0">
                <a:solidFill>
                  <a:srgbClr val="00576E"/>
                </a:solidFill>
              </a:rPr>
              <a:t> </a:t>
            </a:r>
            <a:r>
              <a:rPr dirty="0">
                <a:solidFill>
                  <a:srgbClr val="00576E"/>
                </a:solidFill>
              </a:rPr>
              <a:t>of</a:t>
            </a:r>
            <a:r>
              <a:rPr spc="-10" dirty="0">
                <a:solidFill>
                  <a:srgbClr val="00576E"/>
                </a:solidFill>
              </a:rPr>
              <a:t> </a:t>
            </a:r>
            <a:r>
              <a:rPr spc="-20" dirty="0">
                <a:solidFill>
                  <a:srgbClr val="00576E"/>
                </a:solidFill>
              </a:rPr>
              <a:t>card</a:t>
            </a:r>
          </a:p>
          <a:p>
            <a:pPr marL="1014094" indent="-536575">
              <a:lnSpc>
                <a:spcPct val="100000"/>
              </a:lnSpc>
              <a:spcBef>
                <a:spcPts val="800"/>
              </a:spcBef>
              <a:buFont typeface="Wingdings"/>
              <a:buChar char=""/>
              <a:tabLst>
                <a:tab pos="1014094" algn="l"/>
                <a:tab pos="1014730" algn="l"/>
              </a:tabLst>
            </a:pP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user </a:t>
            </a:r>
            <a:r>
              <a:rPr spc="-10" dirty="0"/>
              <a:t>must</a:t>
            </a:r>
            <a:r>
              <a:rPr spc="-15" dirty="0"/>
              <a:t> </a:t>
            </a:r>
            <a:r>
              <a:rPr spc="-5" dirty="0"/>
              <a:t>find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10" dirty="0"/>
              <a:t>software</a:t>
            </a:r>
            <a:r>
              <a:rPr spc="-15" dirty="0"/>
              <a:t> </a:t>
            </a:r>
            <a:r>
              <a:rPr spc="-20" dirty="0"/>
              <a:t>easy</a:t>
            </a:r>
            <a:r>
              <a:rPr spc="-5" dirty="0"/>
              <a:t> </a:t>
            </a:r>
            <a:r>
              <a:rPr spc="-20" dirty="0"/>
              <a:t>to</a:t>
            </a:r>
            <a:r>
              <a:rPr spc="-5" dirty="0"/>
              <a:t> use</a:t>
            </a:r>
          </a:p>
          <a:p>
            <a:pPr marL="796925" indent="-320040">
              <a:lnSpc>
                <a:spcPct val="100000"/>
              </a:lnSpc>
              <a:spcBef>
                <a:spcPts val="1400"/>
              </a:spcBef>
              <a:buSzPct val="96875"/>
              <a:buFont typeface="Wingdings"/>
              <a:buChar char=""/>
              <a:tabLst>
                <a:tab pos="798195" algn="l"/>
              </a:tabLst>
            </a:pPr>
            <a:r>
              <a:rPr sz="3200" dirty="0">
                <a:solidFill>
                  <a:srgbClr val="00576E"/>
                </a:solidFill>
              </a:rPr>
              <a:t>A</a:t>
            </a:r>
            <a:r>
              <a:rPr sz="3200" spc="-5" dirty="0">
                <a:solidFill>
                  <a:srgbClr val="00576E"/>
                </a:solidFill>
              </a:rPr>
              <a:t> novice </a:t>
            </a:r>
            <a:r>
              <a:rPr sz="3200" dirty="0">
                <a:solidFill>
                  <a:srgbClr val="00576E"/>
                </a:solidFill>
              </a:rPr>
              <a:t>user </a:t>
            </a:r>
            <a:r>
              <a:rPr sz="3200" spc="-15" dirty="0">
                <a:solidFill>
                  <a:srgbClr val="00576E"/>
                </a:solidFill>
              </a:rPr>
              <a:t>can</a:t>
            </a:r>
            <a:r>
              <a:rPr sz="3200" spc="5" dirty="0">
                <a:solidFill>
                  <a:srgbClr val="00576E"/>
                </a:solidFill>
              </a:rPr>
              <a:t> </a:t>
            </a:r>
            <a:r>
              <a:rPr sz="3200" dirty="0">
                <a:solidFill>
                  <a:srgbClr val="00576E"/>
                </a:solidFill>
              </a:rPr>
              <a:t>user the</a:t>
            </a:r>
            <a:r>
              <a:rPr sz="3200" spc="-5" dirty="0">
                <a:solidFill>
                  <a:srgbClr val="00576E"/>
                </a:solidFill>
              </a:rPr>
              <a:t> </a:t>
            </a:r>
            <a:r>
              <a:rPr sz="3200" spc="-15" dirty="0">
                <a:solidFill>
                  <a:srgbClr val="00576E"/>
                </a:solidFill>
              </a:rPr>
              <a:t>software</a:t>
            </a:r>
            <a:r>
              <a:rPr sz="3200" spc="-5" dirty="0">
                <a:solidFill>
                  <a:srgbClr val="00576E"/>
                </a:solidFill>
              </a:rPr>
              <a:t> </a:t>
            </a:r>
            <a:r>
              <a:rPr sz="3200" dirty="0">
                <a:solidFill>
                  <a:srgbClr val="00576E"/>
                </a:solidFill>
              </a:rPr>
              <a:t>without</a:t>
            </a:r>
            <a:r>
              <a:rPr sz="3200" spc="5" dirty="0">
                <a:solidFill>
                  <a:srgbClr val="00576E"/>
                </a:solidFill>
              </a:rPr>
              <a:t> </a:t>
            </a:r>
            <a:r>
              <a:rPr sz="3200" dirty="0">
                <a:solidFill>
                  <a:srgbClr val="00576E"/>
                </a:solidFill>
              </a:rPr>
              <a:t>a</a:t>
            </a:r>
            <a:r>
              <a:rPr sz="3200" spc="5" dirty="0">
                <a:solidFill>
                  <a:srgbClr val="00576E"/>
                </a:solidFill>
              </a:rPr>
              <a:t> </a:t>
            </a:r>
            <a:r>
              <a:rPr sz="3200" spc="-5" dirty="0">
                <a:solidFill>
                  <a:srgbClr val="00576E"/>
                </a:solidFill>
              </a:rPr>
              <a:t>need</a:t>
            </a:r>
            <a:r>
              <a:rPr sz="3200" spc="5" dirty="0">
                <a:solidFill>
                  <a:srgbClr val="00576E"/>
                </a:solidFill>
              </a:rPr>
              <a:t> </a:t>
            </a:r>
            <a:r>
              <a:rPr sz="3200" spc="-5" dirty="0">
                <a:solidFill>
                  <a:srgbClr val="00576E"/>
                </a:solidFill>
              </a:rPr>
              <a:t>of</a:t>
            </a:r>
            <a:r>
              <a:rPr sz="3200" dirty="0">
                <a:solidFill>
                  <a:srgbClr val="00576E"/>
                </a:solidFill>
              </a:rPr>
              <a:t> </a:t>
            </a:r>
            <a:r>
              <a:rPr sz="3200" spc="-10" dirty="0">
                <a:solidFill>
                  <a:srgbClr val="00576E"/>
                </a:solidFill>
              </a:rPr>
              <a:t>training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103251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70" dirty="0">
                <a:solidFill>
                  <a:srgbClr val="000099"/>
                </a:solidFill>
                <a:latin typeface="Calibri Light"/>
                <a:cs typeface="Calibri Light"/>
              </a:rPr>
              <a:t>Q</a:t>
            </a: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u</a:t>
            </a: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iz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939800"/>
            <a:ext cx="10821670" cy="508762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549275" indent="-536575" algn="just">
              <a:lnSpc>
                <a:spcPct val="100000"/>
              </a:lnSpc>
              <a:spcBef>
                <a:spcPts val="1700"/>
              </a:spcBef>
              <a:buFont typeface="Wingdings"/>
              <a:buChar char=""/>
              <a:tabLst>
                <a:tab pos="549275" algn="l"/>
              </a:tabLst>
            </a:pPr>
            <a:r>
              <a:rPr sz="3000" spc="-5" dirty="0">
                <a:latin typeface="Calibri"/>
                <a:cs typeface="Calibri"/>
              </a:rPr>
              <a:t>Story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sau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đây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có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vấn </a:t>
            </a:r>
            <a:r>
              <a:rPr sz="3000" spc="-5" dirty="0">
                <a:latin typeface="Calibri"/>
                <a:cs typeface="Calibri"/>
              </a:rPr>
              <a:t>đề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gì?</a:t>
            </a:r>
            <a:endParaRPr sz="3000">
              <a:latin typeface="Calibri"/>
              <a:cs typeface="Calibri"/>
            </a:endParaRPr>
          </a:p>
          <a:p>
            <a:pPr marL="12700" marR="284480" algn="just">
              <a:lnSpc>
                <a:spcPct val="100000"/>
              </a:lnSpc>
              <a:spcBef>
                <a:spcPts val="1600"/>
              </a:spcBef>
            </a:pPr>
            <a:r>
              <a:rPr sz="3000" spc="-5" dirty="0">
                <a:latin typeface="Calibri"/>
                <a:cs typeface="Calibri"/>
              </a:rPr>
              <a:t>“Là </a:t>
            </a:r>
            <a:r>
              <a:rPr sz="3000" dirty="0">
                <a:latin typeface="Calibri"/>
                <a:cs typeface="Calibri"/>
              </a:rPr>
              <a:t>một </a:t>
            </a:r>
            <a:r>
              <a:rPr sz="3000" spc="-5" dirty="0">
                <a:latin typeface="Calibri"/>
                <a:cs typeface="Calibri"/>
              </a:rPr>
              <a:t>người mua hàng </a:t>
            </a:r>
            <a:r>
              <a:rPr sz="3000" dirty="0">
                <a:latin typeface="Calibri"/>
                <a:cs typeface="Calibri"/>
              </a:rPr>
              <a:t>ở </a:t>
            </a:r>
            <a:r>
              <a:rPr sz="3000" spc="-5" dirty="0">
                <a:latin typeface="Calibri"/>
                <a:cs typeface="Calibri"/>
              </a:rPr>
              <a:t>siêu thị, </a:t>
            </a:r>
            <a:r>
              <a:rPr sz="3000" spc="-10" dirty="0">
                <a:latin typeface="Calibri"/>
                <a:cs typeface="Calibri"/>
              </a:rPr>
              <a:t>tôi </a:t>
            </a:r>
            <a:r>
              <a:rPr sz="3000" dirty="0">
                <a:latin typeface="Calibri"/>
                <a:cs typeface="Calibri"/>
              </a:rPr>
              <a:t>muốn </a:t>
            </a:r>
            <a:r>
              <a:rPr sz="3000" spc="-5" dirty="0">
                <a:latin typeface="Calibri"/>
                <a:cs typeface="Calibri"/>
              </a:rPr>
              <a:t>nhìn </a:t>
            </a:r>
            <a:r>
              <a:rPr sz="3000" spc="-20" dirty="0">
                <a:latin typeface="Calibri"/>
                <a:cs typeface="Calibri"/>
              </a:rPr>
              <a:t>thấy </a:t>
            </a:r>
            <a:r>
              <a:rPr sz="3000" spc="-15" dirty="0">
                <a:latin typeface="Calibri"/>
                <a:cs typeface="Calibri"/>
              </a:rPr>
              <a:t>các </a:t>
            </a:r>
            <a:r>
              <a:rPr sz="3000" dirty="0">
                <a:latin typeface="Calibri"/>
                <a:cs typeface="Calibri"/>
              </a:rPr>
              <a:t>loại </a:t>
            </a:r>
            <a:r>
              <a:rPr sz="3000" spc="-5" dirty="0">
                <a:latin typeface="Calibri"/>
                <a:cs typeface="Calibri"/>
              </a:rPr>
              <a:t>thực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phẩm </a:t>
            </a:r>
            <a:r>
              <a:rPr sz="3000" spc="-10" dirty="0">
                <a:latin typeface="Calibri"/>
                <a:cs typeface="Calibri"/>
              </a:rPr>
              <a:t>với </a:t>
            </a:r>
            <a:r>
              <a:rPr sz="3000" spc="-15" dirty="0">
                <a:latin typeface="Calibri"/>
                <a:cs typeface="Calibri"/>
              </a:rPr>
              <a:t>các </a:t>
            </a:r>
            <a:r>
              <a:rPr sz="3000" dirty="0">
                <a:latin typeface="Calibri"/>
                <a:cs typeface="Calibri"/>
              </a:rPr>
              <a:t>màu </a:t>
            </a:r>
            <a:r>
              <a:rPr sz="3000" spc="-5" dirty="0">
                <a:latin typeface="Calibri"/>
                <a:cs typeface="Calibri"/>
              </a:rPr>
              <a:t>khác nhau: đỏ cho thịt, nâu cho </a:t>
            </a:r>
            <a:r>
              <a:rPr sz="3000" spc="-15" dirty="0">
                <a:latin typeface="Calibri"/>
                <a:cs typeface="Calibri"/>
              </a:rPr>
              <a:t>các </a:t>
            </a:r>
            <a:r>
              <a:rPr sz="3000" dirty="0">
                <a:latin typeface="Calibri"/>
                <a:cs typeface="Calibri"/>
              </a:rPr>
              <a:t>loại </a:t>
            </a:r>
            <a:r>
              <a:rPr sz="3000" spc="-10" dirty="0">
                <a:latin typeface="Calibri"/>
                <a:cs typeface="Calibri"/>
              </a:rPr>
              <a:t>hạt, </a:t>
            </a:r>
            <a:r>
              <a:rPr sz="3000" spc="-20" dirty="0">
                <a:latin typeface="Calibri"/>
                <a:cs typeface="Calibri"/>
              </a:rPr>
              <a:t>xanh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cho </a:t>
            </a:r>
            <a:r>
              <a:rPr sz="3000" spc="-20" dirty="0">
                <a:latin typeface="Calibri"/>
                <a:cs typeface="Calibri"/>
              </a:rPr>
              <a:t>rau,</a:t>
            </a:r>
            <a:r>
              <a:rPr sz="3000" spc="-5" dirty="0">
                <a:latin typeface="Calibri"/>
                <a:cs typeface="Calibri"/>
              </a:rPr>
              <a:t> củ để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tôi </a:t>
            </a:r>
            <a:r>
              <a:rPr sz="3000" spc="-20" dirty="0">
                <a:latin typeface="Calibri"/>
                <a:cs typeface="Calibri"/>
              </a:rPr>
              <a:t>có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thể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nhận dạng được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thực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phẩm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theo </a:t>
            </a:r>
            <a:r>
              <a:rPr sz="3000" spc="5" dirty="0">
                <a:latin typeface="Calibri"/>
                <a:cs typeface="Calibri"/>
              </a:rPr>
              <a:t>loại”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900">
              <a:latin typeface="Calibri"/>
              <a:cs typeface="Calibri"/>
            </a:endParaRPr>
          </a:p>
          <a:p>
            <a:pPr marL="828675" lvl="1" indent="-359410">
              <a:lnSpc>
                <a:spcPct val="100000"/>
              </a:lnSpc>
              <a:buAutoNum type="alphaLcParenR"/>
              <a:tabLst>
                <a:tab pos="829310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Story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này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vi phạm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guideline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Negotiable</a:t>
            </a:r>
            <a:endParaRPr sz="2800">
              <a:latin typeface="Calibri"/>
              <a:cs typeface="Calibri"/>
            </a:endParaRPr>
          </a:p>
          <a:p>
            <a:pPr marL="845819" lvl="1" indent="-376555">
              <a:lnSpc>
                <a:spcPct val="100000"/>
              </a:lnSpc>
              <a:spcBef>
                <a:spcPts val="940"/>
              </a:spcBef>
              <a:buAutoNum type="alphaLcParenR"/>
              <a:tabLst>
                <a:tab pos="84645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Story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này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vi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phạm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guideline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576E"/>
                </a:solidFill>
                <a:latin typeface="Calibri"/>
                <a:cs typeface="Calibri"/>
              </a:rPr>
              <a:t>Testable</a:t>
            </a:r>
            <a:endParaRPr sz="2800">
              <a:latin typeface="Calibri"/>
              <a:cs typeface="Calibri"/>
            </a:endParaRPr>
          </a:p>
          <a:p>
            <a:pPr marL="809625" lvl="1" indent="-340360">
              <a:lnSpc>
                <a:spcPct val="100000"/>
              </a:lnSpc>
              <a:spcBef>
                <a:spcPts val="940"/>
              </a:spcBef>
              <a:buAutoNum type="alphaLcParenR"/>
              <a:tabLst>
                <a:tab pos="810260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Story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này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tốt,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không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có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vấn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đề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gì</a:t>
            </a:r>
            <a:endParaRPr sz="2800">
              <a:latin typeface="Calibri"/>
              <a:cs typeface="Calibri"/>
            </a:endParaRPr>
          </a:p>
          <a:p>
            <a:pPr marL="845819" lvl="1" indent="-376555">
              <a:lnSpc>
                <a:spcPct val="100000"/>
              </a:lnSpc>
              <a:spcBef>
                <a:spcPts val="940"/>
              </a:spcBef>
              <a:buAutoNum type="alphaLcParenR"/>
              <a:tabLst>
                <a:tab pos="84645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Người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dùng,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người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mua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hàng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siêu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thị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không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phải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là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người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dùng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đúng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535114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Generating</a:t>
            </a:r>
            <a:r>
              <a:rPr sz="4300" spc="-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User</a:t>
            </a:r>
            <a:r>
              <a:rPr sz="4300" spc="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Stories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1800"/>
            <a:ext cx="6834505" cy="306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9275" algn="l"/>
              </a:tabLst>
            </a:pPr>
            <a:r>
              <a:rPr sz="3600" spc="-5" dirty="0">
                <a:latin typeface="Calibri"/>
                <a:cs typeface="Calibri"/>
              </a:rPr>
              <a:t>Hai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phương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pháp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tạo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User</a:t>
            </a:r>
            <a:r>
              <a:rPr sz="3600" spc="-15" dirty="0">
                <a:latin typeface="Calibri"/>
                <a:cs typeface="Calibri"/>
              </a:rPr>
              <a:t> Stories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"/>
            </a:pPr>
            <a:endParaRPr sz="47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buFont typeface="Courier New"/>
              <a:buChar char="o"/>
              <a:tabLst>
                <a:tab pos="916305" algn="l"/>
              </a:tabLst>
            </a:pPr>
            <a:r>
              <a:rPr sz="3600" dirty="0">
                <a:solidFill>
                  <a:srgbClr val="00576E"/>
                </a:solidFill>
                <a:latin typeface="Calibri"/>
                <a:cs typeface="Calibri"/>
              </a:rPr>
              <a:t>User</a:t>
            </a:r>
            <a:r>
              <a:rPr sz="3600" spc="-2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0576E"/>
                </a:solidFill>
                <a:latin typeface="Calibri"/>
                <a:cs typeface="Calibri"/>
              </a:rPr>
              <a:t>Story</a:t>
            </a:r>
            <a:r>
              <a:rPr sz="3600" spc="-2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00576E"/>
                </a:solidFill>
                <a:latin typeface="Calibri"/>
                <a:cs typeface="Calibri"/>
              </a:rPr>
              <a:t>Writing</a:t>
            </a:r>
            <a:r>
              <a:rPr sz="36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600" spc="-30" dirty="0">
                <a:solidFill>
                  <a:srgbClr val="00576E"/>
                </a:solidFill>
                <a:latin typeface="Calibri"/>
                <a:cs typeface="Calibri"/>
              </a:rPr>
              <a:t>Workshop</a:t>
            </a:r>
            <a:endParaRPr sz="3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0576E"/>
              </a:buClr>
              <a:buFont typeface="Courier New"/>
              <a:buChar char="o"/>
            </a:pPr>
            <a:endParaRPr sz="42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buFont typeface="Courier New"/>
              <a:buChar char="o"/>
              <a:tabLst>
                <a:tab pos="916305" algn="l"/>
              </a:tabLst>
            </a:pPr>
            <a:r>
              <a:rPr sz="3600" spc="-10" dirty="0">
                <a:solidFill>
                  <a:srgbClr val="00576E"/>
                </a:solidFill>
                <a:latin typeface="Calibri"/>
                <a:cs typeface="Calibri"/>
              </a:rPr>
              <a:t>Story</a:t>
            </a:r>
            <a:r>
              <a:rPr sz="3600" spc="-4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576E"/>
                </a:solidFill>
                <a:latin typeface="Calibri"/>
                <a:cs typeface="Calibri"/>
              </a:rPr>
              <a:t>Mapping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65"/>
            <a:ext cx="654939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User</a:t>
            </a:r>
            <a:r>
              <a:rPr sz="4300" spc="2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 Writing </a:t>
            </a:r>
            <a:r>
              <a:rPr sz="4300" spc="15" dirty="0">
                <a:solidFill>
                  <a:srgbClr val="000099"/>
                </a:solidFill>
                <a:latin typeface="Calibri Light"/>
                <a:cs typeface="Calibri Light"/>
              </a:rPr>
              <a:t>Workshop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325880"/>
            <a:ext cx="10003790" cy="459994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3200" spc="-145" dirty="0">
                <a:latin typeface="Calibri"/>
                <a:cs typeface="Calibri"/>
              </a:rPr>
              <a:t>Tổ</a:t>
            </a:r>
            <a:r>
              <a:rPr sz="3200" spc="-5" dirty="0">
                <a:latin typeface="Calibri"/>
                <a:cs typeface="Calibri"/>
              </a:rPr>
              <a:t> chức </a:t>
            </a:r>
            <a:r>
              <a:rPr sz="3200" dirty="0">
                <a:latin typeface="Calibri"/>
                <a:cs typeface="Calibri"/>
              </a:rPr>
              <a:t>một </a:t>
            </a:r>
            <a:r>
              <a:rPr sz="3200" spc="-5" dirty="0">
                <a:latin typeface="Calibri"/>
                <a:cs typeface="Calibri"/>
              </a:rPr>
              <a:t>cuộc </a:t>
            </a:r>
            <a:r>
              <a:rPr sz="3200" dirty="0">
                <a:latin typeface="Calibri"/>
                <a:cs typeface="Calibri"/>
              </a:rPr>
              <a:t>họp </a:t>
            </a:r>
            <a:r>
              <a:rPr sz="3200" spc="-5" dirty="0">
                <a:latin typeface="Calibri"/>
                <a:cs typeface="Calibri"/>
              </a:rPr>
              <a:t>để </a:t>
            </a:r>
            <a:r>
              <a:rPr sz="3200" spc="-15" dirty="0">
                <a:latin typeface="Calibri"/>
                <a:cs typeface="Calibri"/>
              </a:rPr>
              <a:t>tạo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User </a:t>
            </a:r>
            <a:r>
              <a:rPr sz="3200" spc="-10" dirty="0">
                <a:latin typeface="Calibri"/>
                <a:cs typeface="Calibri"/>
              </a:rPr>
              <a:t>Stories:</a:t>
            </a:r>
            <a:endParaRPr sz="32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2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dirty="0">
                <a:latin typeface="Calibri"/>
                <a:cs typeface="Calibri"/>
              </a:rPr>
              <a:t>Goal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(mục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tiêu)</a:t>
            </a:r>
            <a:endParaRPr sz="32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26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Viết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nhiều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nhất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các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user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stories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có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thể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cho một chủ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đề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đã chọn</a:t>
            </a:r>
            <a:endParaRPr sz="28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5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dirty="0">
                <a:latin typeface="Calibri"/>
                <a:cs typeface="Calibri"/>
              </a:rPr>
              <a:t>Thành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phần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gia</a:t>
            </a:r>
            <a:endParaRPr sz="3200">
              <a:latin typeface="Calibri"/>
              <a:cs typeface="Calibri"/>
            </a:endParaRPr>
          </a:p>
          <a:p>
            <a:pPr marL="916305" lvl="1" indent="-446405">
              <a:lnSpc>
                <a:spcPts val="3180"/>
              </a:lnSpc>
              <a:spcBef>
                <a:spcPts val="359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Product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 owner/client/customers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ts val="3000"/>
              </a:lnSpc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Scrum</a:t>
            </a: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Master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ts val="3180"/>
              </a:lnSpc>
              <a:buFont typeface="Courier New"/>
              <a:buChar char="o"/>
              <a:tabLst>
                <a:tab pos="916305" algn="l"/>
              </a:tabLst>
            </a:pP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Development</a:t>
            </a:r>
            <a:r>
              <a:rPr sz="2800" spc="-3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team</a:t>
            </a:r>
            <a:endParaRPr sz="28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6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dirty="0">
                <a:latin typeface="Calibri"/>
                <a:cs typeface="Calibri"/>
              </a:rPr>
              <a:t>Thời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gian</a:t>
            </a:r>
            <a:endParaRPr sz="32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259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90" dirty="0">
                <a:solidFill>
                  <a:srgbClr val="00576E"/>
                </a:solidFill>
                <a:latin typeface="Calibri"/>
                <a:cs typeface="Calibri"/>
              </a:rPr>
              <a:t>Từ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vài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tiếng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đến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vài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576E"/>
                </a:solidFill>
                <a:latin typeface="Calibri"/>
                <a:cs typeface="Calibri"/>
              </a:rPr>
              <a:t>ngày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65"/>
            <a:ext cx="877760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User</a:t>
            </a: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Writing</a:t>
            </a: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15" dirty="0">
                <a:solidFill>
                  <a:srgbClr val="000099"/>
                </a:solidFill>
                <a:latin typeface="Calibri Light"/>
                <a:cs typeface="Calibri Light"/>
              </a:rPr>
              <a:t>Workshop</a:t>
            </a:r>
            <a:r>
              <a:rPr sz="4300" spc="5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–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Agenda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38" y="1181100"/>
            <a:ext cx="6301740" cy="488442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4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dirty="0">
                <a:latin typeface="Calibri"/>
                <a:cs typeface="Calibri"/>
              </a:rPr>
              <a:t>Xác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định/phân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tích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người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dùng</a:t>
            </a:r>
            <a:endParaRPr sz="30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3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80" dirty="0">
                <a:latin typeface="Calibri"/>
                <a:cs typeface="Calibri"/>
              </a:rPr>
              <a:t>Tạo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personas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"/>
            </a:pPr>
            <a:endParaRPr sz="3600">
              <a:latin typeface="Calibri"/>
              <a:cs typeface="Calibri"/>
            </a:endParaRPr>
          </a:p>
          <a:p>
            <a:pPr marL="549275" marR="5080" indent="-536575">
              <a:lnSpc>
                <a:spcPts val="3500"/>
              </a:lnSpc>
              <a:spcBef>
                <a:spcPts val="220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spc="-95" dirty="0">
                <a:latin typeface="Calibri"/>
                <a:cs typeface="Calibri"/>
              </a:rPr>
              <a:t>Tất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cả</a:t>
            </a:r>
            <a:r>
              <a:rPr sz="3200" dirty="0">
                <a:latin typeface="Calibri"/>
                <a:cs typeface="Calibri"/>
              </a:rPr>
              <a:t> mọi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người </a:t>
            </a:r>
            <a:r>
              <a:rPr sz="3200" spc="-10" dirty="0">
                <a:latin typeface="Calibri"/>
                <a:cs typeface="Calibri"/>
              </a:rPr>
              <a:t>viết các </a:t>
            </a:r>
            <a:r>
              <a:rPr sz="3200" spc="-15" dirty="0">
                <a:latin typeface="Calibri"/>
                <a:cs typeface="Calibri"/>
              </a:rPr>
              <a:t>stories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về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chủ </a:t>
            </a:r>
            <a:r>
              <a:rPr sz="3200" spc="-5" dirty="0">
                <a:latin typeface="Calibri"/>
                <a:cs typeface="Calibri"/>
              </a:rPr>
              <a:t>đề đã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chọn</a:t>
            </a:r>
            <a:endParaRPr sz="3200">
              <a:latin typeface="Calibri"/>
              <a:cs typeface="Calibri"/>
            </a:endParaRPr>
          </a:p>
          <a:p>
            <a:pPr marL="916305" lvl="1" indent="-446405">
              <a:lnSpc>
                <a:spcPts val="3229"/>
              </a:lnSpc>
              <a:spcBef>
                <a:spcPts val="20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90" dirty="0">
                <a:solidFill>
                  <a:srgbClr val="00576E"/>
                </a:solidFill>
                <a:latin typeface="Calibri"/>
                <a:cs typeface="Calibri"/>
              </a:rPr>
              <a:t>Top</a:t>
            </a:r>
            <a:r>
              <a:rPr sz="2800" spc="-3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Down</a:t>
            </a:r>
            <a:endParaRPr sz="2800">
              <a:latin typeface="Calibri"/>
              <a:cs typeface="Calibri"/>
            </a:endParaRPr>
          </a:p>
          <a:p>
            <a:pPr marL="1373505" lvl="2" indent="-447040">
              <a:lnSpc>
                <a:spcPts val="2560"/>
              </a:lnSpc>
              <a:buFont typeface="Courier New"/>
              <a:buChar char="o"/>
              <a:tabLst>
                <a:tab pos="1373505" algn="l"/>
              </a:tabLst>
            </a:pP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Chức</a:t>
            </a:r>
            <a:r>
              <a:rPr sz="24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năng</a:t>
            </a:r>
            <a:r>
              <a:rPr sz="24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lớn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76E"/>
                </a:solidFill>
                <a:latin typeface="Calibri"/>
                <a:cs typeface="Calibri"/>
              </a:rPr>
              <a:t>-&gt;</a:t>
            </a:r>
            <a:r>
              <a:rPr sz="24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76E"/>
                </a:solidFill>
                <a:latin typeface="Calibri"/>
                <a:cs typeface="Calibri"/>
              </a:rPr>
              <a:t>…-&gt;</a:t>
            </a:r>
            <a:r>
              <a:rPr sz="2400" spc="-10" dirty="0">
                <a:solidFill>
                  <a:srgbClr val="00576E"/>
                </a:solidFill>
                <a:latin typeface="Calibri"/>
                <a:cs typeface="Calibri"/>
              </a:rPr>
              <a:t> stories</a:t>
            </a:r>
            <a:endParaRPr sz="2400">
              <a:latin typeface="Calibri"/>
              <a:cs typeface="Calibri"/>
            </a:endParaRPr>
          </a:p>
          <a:p>
            <a:pPr marL="916305" lvl="1" indent="-446405">
              <a:lnSpc>
                <a:spcPts val="3040"/>
              </a:lnSpc>
              <a:buFont typeface="Courier New"/>
              <a:buChar char="o"/>
              <a:tabLst>
                <a:tab pos="916305" algn="l"/>
              </a:tabLst>
            </a:pP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Bottom</a:t>
            </a:r>
            <a:r>
              <a:rPr sz="2800" spc="-4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Up</a:t>
            </a:r>
            <a:endParaRPr sz="2800">
              <a:latin typeface="Calibri"/>
              <a:cs typeface="Calibri"/>
            </a:endParaRPr>
          </a:p>
          <a:p>
            <a:pPr marL="1373505" lvl="2" indent="-447040">
              <a:lnSpc>
                <a:spcPts val="2610"/>
              </a:lnSpc>
              <a:buFont typeface="Courier New"/>
              <a:buChar char="o"/>
              <a:tabLst>
                <a:tab pos="1373505" algn="l"/>
              </a:tabLst>
            </a:pP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Stories</a:t>
            </a:r>
            <a:r>
              <a:rPr sz="2400" spc="-2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76E"/>
                </a:solidFill>
                <a:latin typeface="Calibri"/>
                <a:cs typeface="Calibri"/>
              </a:rPr>
              <a:t>-&gt;</a:t>
            </a:r>
            <a:r>
              <a:rPr sz="24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nhóm</a:t>
            </a:r>
            <a:r>
              <a:rPr sz="24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lại</a:t>
            </a:r>
            <a:r>
              <a:rPr sz="24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576E"/>
                </a:solidFill>
                <a:latin typeface="Calibri"/>
                <a:cs typeface="Calibri"/>
              </a:rPr>
              <a:t>sau</a:t>
            </a:r>
            <a:endParaRPr sz="2400">
              <a:latin typeface="Calibri"/>
              <a:cs typeface="Calibri"/>
            </a:endParaRPr>
          </a:p>
          <a:p>
            <a:pPr marL="916305" lvl="1" indent="-446405">
              <a:lnSpc>
                <a:spcPts val="3220"/>
              </a:lnSpc>
              <a:buFont typeface="Courier New"/>
              <a:buChar char="o"/>
              <a:tabLst>
                <a:tab pos="916305" algn="l"/>
              </a:tabLst>
            </a:pP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Free</a:t>
            </a:r>
            <a:r>
              <a:rPr sz="2800" spc="-4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form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7726" y="1387473"/>
            <a:ext cx="4784271" cy="33915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846137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User</a:t>
            </a: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2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Writing</a:t>
            </a:r>
            <a:r>
              <a:rPr sz="4300" spc="2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15" dirty="0">
                <a:solidFill>
                  <a:srgbClr val="000099"/>
                </a:solidFill>
                <a:latin typeface="Calibri Light"/>
                <a:cs typeface="Calibri Light"/>
              </a:rPr>
              <a:t>Workshop</a:t>
            </a: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 –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25" dirty="0">
                <a:solidFill>
                  <a:srgbClr val="000099"/>
                </a:solidFill>
                <a:latin typeface="Calibri Light"/>
                <a:cs typeface="Calibri Light"/>
              </a:rPr>
              <a:t>Result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363980"/>
            <a:ext cx="7221855" cy="339344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3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spc="-30" dirty="0">
                <a:latin typeface="Calibri"/>
                <a:cs typeface="Calibri"/>
              </a:rPr>
              <a:t>Kết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quả của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cuộc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họp là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Product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Backlog</a:t>
            </a:r>
            <a:endParaRPr sz="32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2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spc="-10" dirty="0">
                <a:latin typeface="Calibri"/>
                <a:cs typeface="Calibri"/>
              </a:rPr>
              <a:t>Product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Backlog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tốt</a:t>
            </a:r>
            <a:endParaRPr sz="32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26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Chi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tiết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phù hợp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(Detailed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Appropriately)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Phát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triển/tiến hoá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(Emergent)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Định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lượng/giá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(Estimated)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9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0" dirty="0">
                <a:solidFill>
                  <a:srgbClr val="00576E"/>
                </a:solidFill>
                <a:latin typeface="Calibri"/>
                <a:cs typeface="Calibri"/>
              </a:rPr>
              <a:t>Ưu</a:t>
            </a: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tiên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(Prioritized)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65"/>
            <a:ext cx="331279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-2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Mapping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85900"/>
            <a:ext cx="7144384" cy="386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dirty="0">
                <a:latin typeface="Calibri"/>
                <a:cs typeface="Calibri"/>
              </a:rPr>
              <a:t>Phương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pháp</a:t>
            </a:r>
            <a:r>
              <a:rPr sz="3200" spc="-5" dirty="0">
                <a:latin typeface="Calibri"/>
                <a:cs typeface="Calibri"/>
              </a:rPr>
              <a:t> phát triển </a:t>
            </a:r>
            <a:r>
              <a:rPr sz="3200" dirty="0">
                <a:latin typeface="Calibri"/>
                <a:cs typeface="Calibri"/>
              </a:rPr>
              <a:t>bởi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Jeff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Pattron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"/>
            </a:pPr>
            <a:endParaRPr sz="51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dirty="0">
                <a:latin typeface="Calibri"/>
                <a:cs typeface="Calibri"/>
              </a:rPr>
              <a:t>Là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một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kỹ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thuật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để:</a:t>
            </a:r>
            <a:endParaRPr sz="32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359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Phát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hiện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nhu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người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dùng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130" dirty="0">
                <a:solidFill>
                  <a:srgbClr val="00576E"/>
                </a:solidFill>
                <a:latin typeface="Calibri"/>
                <a:cs typeface="Calibri"/>
              </a:rPr>
              <a:t>Tổ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chức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và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sắp </a:t>
            </a:r>
            <a:r>
              <a:rPr sz="2800" spc="-30" dirty="0">
                <a:solidFill>
                  <a:srgbClr val="00576E"/>
                </a:solidFill>
                <a:latin typeface="Calibri"/>
                <a:cs typeface="Calibri"/>
              </a:rPr>
              <a:t>xếp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thứ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tự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story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backlog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Hiểu </a:t>
            </a: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và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giao tiếp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với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nhu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cầu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người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dùng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sz="2800" spc="-30" dirty="0">
                <a:solidFill>
                  <a:srgbClr val="00576E"/>
                </a:solidFill>
                <a:latin typeface="Calibri"/>
                <a:cs typeface="Calibri"/>
              </a:rPr>
              <a:t>Kế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hoạch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releases </a:t>
            </a: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và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 development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7964" y="896672"/>
            <a:ext cx="1866900" cy="1879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9137" y="3744436"/>
            <a:ext cx="3927121" cy="247538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12860" y="6374854"/>
            <a:ext cx="205104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2000" dirty="0">
                <a:solidFill>
                  <a:srgbClr val="898989"/>
                </a:solidFill>
                <a:latin typeface="Calibri"/>
                <a:cs typeface="Calibri"/>
              </a:rPr>
              <a:t>3</a:t>
            </a:fld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9865"/>
            <a:ext cx="205930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Nội</a:t>
            </a:r>
            <a:r>
              <a:rPr sz="4300" spc="-5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50" dirty="0">
                <a:solidFill>
                  <a:srgbClr val="000099"/>
                </a:solidFill>
                <a:latin typeface="Calibri Light"/>
                <a:cs typeface="Calibri Light"/>
              </a:rPr>
              <a:t>dung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277619"/>
            <a:ext cx="5989320" cy="119380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3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spc="-5" dirty="0">
                <a:latin typeface="Calibri"/>
                <a:cs typeface="Calibri"/>
              </a:rPr>
              <a:t>Câu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chuyện</a:t>
            </a:r>
            <a:r>
              <a:rPr sz="2800" dirty="0">
                <a:latin typeface="Calibri"/>
                <a:cs typeface="Calibri"/>
              </a:rPr>
              <a:t> người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dùng</a:t>
            </a:r>
            <a:r>
              <a:rPr sz="2800" spc="-5" dirty="0">
                <a:latin typeface="Calibri"/>
                <a:cs typeface="Calibri"/>
              </a:rPr>
              <a:t> (User</a:t>
            </a:r>
            <a:r>
              <a:rPr sz="2800" spc="-10" dirty="0">
                <a:latin typeface="Calibri"/>
                <a:cs typeface="Calibri"/>
              </a:rPr>
              <a:t> stories)</a:t>
            </a:r>
            <a:endParaRPr sz="28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2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spc="-80" dirty="0">
                <a:latin typeface="Calibri"/>
                <a:cs typeface="Calibri"/>
              </a:rPr>
              <a:t>Tạo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stories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65"/>
            <a:ext cx="440817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50" dirty="0">
                <a:solidFill>
                  <a:srgbClr val="000099"/>
                </a:solidFill>
                <a:latin typeface="Calibri Light"/>
                <a:cs typeface="Calibri Light"/>
              </a:rPr>
              <a:t>Cấu</a:t>
            </a:r>
            <a:r>
              <a:rPr sz="4300" spc="1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-35" dirty="0">
                <a:solidFill>
                  <a:srgbClr val="000099"/>
                </a:solidFill>
                <a:latin typeface="Calibri Light"/>
                <a:cs typeface="Calibri Light"/>
              </a:rPr>
              <a:t>Trúc</a:t>
            </a:r>
            <a:r>
              <a:rPr sz="4300" spc="1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60" dirty="0">
                <a:solidFill>
                  <a:srgbClr val="000099"/>
                </a:solidFill>
                <a:latin typeface="Calibri Light"/>
                <a:cs typeface="Calibri Light"/>
              </a:rPr>
              <a:t>Map</a:t>
            </a:r>
            <a:endParaRPr sz="43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00312"/>
            <a:ext cx="1856265" cy="11765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809" y="1151389"/>
            <a:ext cx="9134501" cy="57066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65"/>
            <a:ext cx="477139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60" dirty="0">
                <a:solidFill>
                  <a:srgbClr val="000099"/>
                </a:solidFill>
                <a:latin typeface="Calibri Light"/>
                <a:cs typeface="Calibri Light"/>
              </a:rPr>
              <a:t>Map</a:t>
            </a:r>
            <a:r>
              <a:rPr sz="4300" spc="1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–</a:t>
            </a:r>
            <a:r>
              <a:rPr sz="430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Example</a:t>
            </a:r>
            <a:endParaRPr sz="43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004" y="1021057"/>
            <a:ext cx="11849100" cy="5257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65"/>
            <a:ext cx="479615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Creating</a:t>
            </a:r>
            <a:r>
              <a:rPr sz="430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55" dirty="0">
                <a:solidFill>
                  <a:srgbClr val="000099"/>
                </a:solidFill>
                <a:latin typeface="Calibri Light"/>
                <a:cs typeface="Calibri Light"/>
              </a:rPr>
              <a:t>A</a:t>
            </a:r>
            <a:r>
              <a:rPr sz="4300" spc="1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-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60" dirty="0">
                <a:solidFill>
                  <a:srgbClr val="000099"/>
                </a:solidFill>
                <a:latin typeface="Calibri Light"/>
                <a:cs typeface="Calibri Light"/>
              </a:rPr>
              <a:t>Map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38" y="1175511"/>
            <a:ext cx="6188710" cy="403669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411605" algn="l"/>
              </a:tabLst>
            </a:pPr>
            <a:r>
              <a:rPr sz="3200" b="1" spc="-10" dirty="0">
                <a:latin typeface="Calibri"/>
                <a:cs typeface="Calibri"/>
              </a:rPr>
              <a:t>STEP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1:	</a:t>
            </a:r>
            <a:r>
              <a:rPr sz="3200" b="1" spc="-5" dirty="0">
                <a:latin typeface="Calibri"/>
                <a:cs typeface="Calibri"/>
              </a:rPr>
              <a:t>Đinh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nghĩa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vấn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đề</a:t>
            </a:r>
            <a:endParaRPr sz="32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26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5" dirty="0">
                <a:latin typeface="Calibri"/>
                <a:cs typeface="Calibri"/>
              </a:rPr>
              <a:t>Story: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Câu</a:t>
            </a:r>
            <a:r>
              <a:rPr sz="3000" spc="-15" dirty="0">
                <a:latin typeface="Calibri"/>
                <a:cs typeface="Calibri"/>
              </a:rPr>
              <a:t> chuyện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về </a:t>
            </a:r>
            <a:r>
              <a:rPr sz="3000" dirty="0">
                <a:latin typeface="Calibri"/>
                <a:cs typeface="Calibri"/>
              </a:rPr>
              <a:t>sản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phẩm</a:t>
            </a:r>
            <a:endParaRPr sz="3000">
              <a:latin typeface="Calibri"/>
              <a:cs typeface="Calibri"/>
            </a:endParaRPr>
          </a:p>
          <a:p>
            <a:pPr marL="549275" marR="5080" indent="-536575">
              <a:lnSpc>
                <a:spcPts val="3300"/>
              </a:lnSpc>
              <a:spcBef>
                <a:spcPts val="27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10" dirty="0">
                <a:latin typeface="Calibri"/>
                <a:cs typeface="Calibri"/>
              </a:rPr>
              <a:t>What: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95" dirty="0">
                <a:latin typeface="Calibri"/>
                <a:cs typeface="Calibri"/>
              </a:rPr>
              <a:t>Tên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sản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phẩm,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vấn </a:t>
            </a:r>
            <a:r>
              <a:rPr sz="3000" spc="-5" dirty="0">
                <a:latin typeface="Calibri"/>
                <a:cs typeface="Calibri"/>
              </a:rPr>
              <a:t>đề</a:t>
            </a:r>
            <a:r>
              <a:rPr sz="3000" spc="-15" dirty="0">
                <a:latin typeface="Calibri"/>
                <a:cs typeface="Calibri"/>
              </a:rPr>
              <a:t> cần </a:t>
            </a:r>
            <a:r>
              <a:rPr sz="3000" dirty="0">
                <a:latin typeface="Calibri"/>
                <a:cs typeface="Calibri"/>
              </a:rPr>
              <a:t>giải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quyết</a:t>
            </a:r>
            <a:endParaRPr sz="30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23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dirty="0">
                <a:latin typeface="Calibri"/>
                <a:cs typeface="Calibri"/>
              </a:rPr>
              <a:t>Who: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User là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ai,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lợi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ích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cho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user</a:t>
            </a:r>
            <a:endParaRPr sz="30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24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spc="-15" dirty="0">
                <a:latin typeface="Calibri"/>
                <a:cs typeface="Calibri"/>
              </a:rPr>
              <a:t>Why: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lợi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ích</a:t>
            </a:r>
            <a:r>
              <a:rPr sz="3200" dirty="0">
                <a:latin typeface="Calibri"/>
                <a:cs typeface="Calibri"/>
              </a:rPr>
              <a:t> cho</a:t>
            </a:r>
            <a:r>
              <a:rPr sz="3200" spc="-15" dirty="0">
                <a:latin typeface="Calibri"/>
                <a:cs typeface="Calibri"/>
              </a:rPr>
              <a:t> tổ </a:t>
            </a:r>
            <a:r>
              <a:rPr sz="3200" spc="-5" dirty="0">
                <a:latin typeface="Calibri"/>
                <a:cs typeface="Calibri"/>
              </a:rPr>
              <a:t>chức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7814" y="1584690"/>
            <a:ext cx="5214443" cy="368861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65"/>
            <a:ext cx="479615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Creating</a:t>
            </a:r>
            <a:r>
              <a:rPr sz="430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55" dirty="0">
                <a:solidFill>
                  <a:srgbClr val="000099"/>
                </a:solidFill>
                <a:latin typeface="Calibri Light"/>
                <a:cs typeface="Calibri Light"/>
              </a:rPr>
              <a:t>A</a:t>
            </a:r>
            <a:r>
              <a:rPr sz="4300" spc="1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-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60" dirty="0">
                <a:solidFill>
                  <a:srgbClr val="000099"/>
                </a:solidFill>
                <a:latin typeface="Calibri Light"/>
                <a:cs typeface="Calibri Light"/>
              </a:rPr>
              <a:t>Map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37" y="1175511"/>
            <a:ext cx="11099800" cy="288861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411605" algn="l"/>
              </a:tabLst>
            </a:pPr>
            <a:r>
              <a:rPr sz="3200" b="1" spc="-10" dirty="0">
                <a:latin typeface="Calibri"/>
                <a:cs typeface="Calibri"/>
              </a:rPr>
              <a:t>STEP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2:	</a:t>
            </a:r>
            <a:r>
              <a:rPr sz="3200" b="1" spc="-5" dirty="0">
                <a:latin typeface="Calibri"/>
                <a:cs typeface="Calibri"/>
              </a:rPr>
              <a:t>Map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the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big</a:t>
            </a:r>
            <a:r>
              <a:rPr sz="3200" b="1" spc="-10" dirty="0">
                <a:latin typeface="Calibri"/>
                <a:cs typeface="Calibri"/>
              </a:rPr>
              <a:t> picture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–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Activities</a:t>
            </a:r>
            <a:endParaRPr sz="3200">
              <a:latin typeface="Calibri"/>
              <a:cs typeface="Calibri"/>
            </a:endParaRPr>
          </a:p>
          <a:p>
            <a:pPr marL="549275" marR="288925" indent="-536575">
              <a:lnSpc>
                <a:spcPts val="3200"/>
              </a:lnSpc>
              <a:spcBef>
                <a:spcPts val="170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80" dirty="0">
                <a:latin typeface="Calibri"/>
                <a:cs typeface="Calibri"/>
              </a:rPr>
              <a:t>Tạo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story</a:t>
            </a:r>
            <a:r>
              <a:rPr sz="3000" spc="-5" dirty="0">
                <a:latin typeface="Calibri"/>
                <a:cs typeface="Calibri"/>
              </a:rPr>
              <a:t> lớn </a:t>
            </a:r>
            <a:r>
              <a:rPr sz="3000" spc="-20" dirty="0">
                <a:latin typeface="Calibri"/>
                <a:cs typeface="Calibri"/>
              </a:rPr>
              <a:t>về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sản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phẩm </a:t>
            </a:r>
            <a:r>
              <a:rPr sz="3000" spc="-10" dirty="0">
                <a:latin typeface="Calibri"/>
                <a:cs typeface="Calibri"/>
              </a:rPr>
              <a:t>với </a:t>
            </a:r>
            <a:r>
              <a:rPr sz="3000" spc="-15" dirty="0">
                <a:latin typeface="Calibri"/>
                <a:cs typeface="Calibri"/>
              </a:rPr>
              <a:t>các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hành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động chính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của user khi </a:t>
            </a:r>
            <a:r>
              <a:rPr sz="3000" dirty="0">
                <a:latin typeface="Calibri"/>
                <a:cs typeface="Calibri"/>
              </a:rPr>
              <a:t>sử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dụng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hệ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thống</a:t>
            </a:r>
            <a:endParaRPr sz="3000">
              <a:latin typeface="Calibri"/>
              <a:cs typeface="Calibri"/>
            </a:endParaRPr>
          </a:p>
          <a:p>
            <a:pPr marL="549275" marR="5080" indent="-536575">
              <a:lnSpc>
                <a:spcPts val="3200"/>
              </a:lnSpc>
              <a:spcBef>
                <a:spcPts val="29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5" dirty="0">
                <a:latin typeface="Calibri"/>
                <a:cs typeface="Calibri"/>
              </a:rPr>
              <a:t>Sắp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xếp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các </a:t>
            </a:r>
            <a:r>
              <a:rPr sz="3000" spc="-5" dirty="0">
                <a:latin typeface="Calibri"/>
                <a:cs typeface="Calibri"/>
              </a:rPr>
              <a:t>hành động theo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thứ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tự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từ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trái</a:t>
            </a:r>
            <a:r>
              <a:rPr sz="3000" spc="-5" dirty="0">
                <a:latin typeface="Calibri"/>
                <a:cs typeface="Calibri"/>
              </a:rPr>
              <a:t> qua phải (thứ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tự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các </a:t>
            </a:r>
            <a:r>
              <a:rPr sz="3000" spc="-5" dirty="0">
                <a:latin typeface="Calibri"/>
                <a:cs typeface="Calibri"/>
              </a:rPr>
              <a:t>hành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động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của user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khi </a:t>
            </a:r>
            <a:r>
              <a:rPr sz="3000" dirty="0">
                <a:latin typeface="Calibri"/>
                <a:cs typeface="Calibri"/>
              </a:rPr>
              <a:t>sử </a:t>
            </a:r>
            <a:r>
              <a:rPr sz="3000" spc="-5" dirty="0">
                <a:latin typeface="Calibri"/>
                <a:cs typeface="Calibri"/>
              </a:rPr>
              <a:t>dụng hệ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thống)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570" y="4604302"/>
            <a:ext cx="10568488" cy="12911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65"/>
            <a:ext cx="479615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Creating</a:t>
            </a:r>
            <a:r>
              <a:rPr sz="430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55" dirty="0">
                <a:solidFill>
                  <a:srgbClr val="000099"/>
                </a:solidFill>
                <a:latin typeface="Calibri Light"/>
                <a:cs typeface="Calibri Light"/>
              </a:rPr>
              <a:t>A</a:t>
            </a:r>
            <a:r>
              <a:rPr sz="4300" spc="1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-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60" dirty="0">
                <a:solidFill>
                  <a:srgbClr val="000099"/>
                </a:solidFill>
                <a:latin typeface="Calibri Light"/>
                <a:cs typeface="Calibri Light"/>
              </a:rPr>
              <a:t>Map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37" y="1175511"/>
            <a:ext cx="9294495" cy="195135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411605" algn="l"/>
              </a:tabLst>
            </a:pPr>
            <a:r>
              <a:rPr sz="3200" b="1" spc="-10" dirty="0">
                <a:latin typeface="Calibri"/>
                <a:cs typeface="Calibri"/>
              </a:rPr>
              <a:t>STEP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2:	</a:t>
            </a:r>
            <a:r>
              <a:rPr sz="3200" b="1" spc="-5" dirty="0">
                <a:latin typeface="Calibri"/>
                <a:cs typeface="Calibri"/>
              </a:rPr>
              <a:t>Map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the big</a:t>
            </a:r>
            <a:r>
              <a:rPr sz="3200" b="1" spc="-10" dirty="0">
                <a:latin typeface="Calibri"/>
                <a:cs typeface="Calibri"/>
              </a:rPr>
              <a:t> picture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– </a:t>
            </a:r>
            <a:r>
              <a:rPr sz="3200" b="1" spc="-5" dirty="0">
                <a:latin typeface="Calibri"/>
                <a:cs typeface="Calibri"/>
              </a:rPr>
              <a:t>User </a:t>
            </a:r>
            <a:r>
              <a:rPr sz="3200" b="1" spc="-15" dirty="0">
                <a:latin typeface="Calibri"/>
                <a:cs typeface="Calibri"/>
              </a:rPr>
              <a:t>tasks</a:t>
            </a:r>
            <a:endParaRPr sz="32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26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5" dirty="0">
                <a:latin typeface="Calibri"/>
                <a:cs typeface="Calibri"/>
              </a:rPr>
              <a:t>Thêm </a:t>
            </a:r>
            <a:r>
              <a:rPr sz="3000" spc="-15" dirty="0">
                <a:latin typeface="Calibri"/>
                <a:cs typeface="Calibri"/>
              </a:rPr>
              <a:t>các tác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vụ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của user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để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thược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hiện </a:t>
            </a:r>
            <a:r>
              <a:rPr sz="3000" spc="-15" dirty="0">
                <a:latin typeface="Calibri"/>
                <a:cs typeface="Calibri"/>
              </a:rPr>
              <a:t>các </a:t>
            </a:r>
            <a:r>
              <a:rPr sz="3000" spc="-10" dirty="0">
                <a:latin typeface="Calibri"/>
                <a:cs typeface="Calibri"/>
              </a:rPr>
              <a:t>activities</a:t>
            </a:r>
            <a:endParaRPr sz="3000">
              <a:latin typeface="Calibri"/>
              <a:cs typeface="Calibri"/>
            </a:endParaRPr>
          </a:p>
          <a:p>
            <a:pPr marL="1006475" lvl="1" indent="-536575">
              <a:lnSpc>
                <a:spcPct val="100000"/>
              </a:lnSpc>
              <a:spcBef>
                <a:spcPts val="2000"/>
              </a:spcBef>
              <a:buFont typeface="Wingdings"/>
              <a:buChar char=""/>
              <a:tabLst>
                <a:tab pos="1005840" algn="l"/>
                <a:tab pos="1006475" algn="l"/>
              </a:tabLst>
            </a:pPr>
            <a:r>
              <a:rPr sz="2600" dirty="0">
                <a:latin typeface="Calibri"/>
                <a:cs typeface="Calibri"/>
              </a:rPr>
              <a:t>Giải</a:t>
            </a:r>
            <a:r>
              <a:rPr sz="2600" spc="-5" dirty="0">
                <a:latin typeface="Calibri"/>
                <a:cs typeface="Calibri"/>
              </a:rPr>
              <a:t> thích </a:t>
            </a:r>
            <a:r>
              <a:rPr sz="2600" spc="-10" dirty="0">
                <a:latin typeface="Calibri"/>
                <a:cs typeface="Calibri"/>
              </a:rPr>
              <a:t>user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thực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hiện những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tác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vụ</a:t>
            </a:r>
            <a:r>
              <a:rPr sz="2600" spc="-5" dirty="0">
                <a:latin typeface="Calibri"/>
                <a:cs typeface="Calibri"/>
              </a:rPr>
              <a:t> nào</a:t>
            </a:r>
            <a:r>
              <a:rPr sz="2600" dirty="0">
                <a:latin typeface="Calibri"/>
                <a:cs typeface="Calibri"/>
              </a:rPr>
              <a:t> để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làm</a:t>
            </a:r>
            <a:r>
              <a:rPr sz="2600" spc="-5" dirty="0">
                <a:latin typeface="Calibri"/>
                <a:cs typeface="Calibri"/>
              </a:rPr>
              <a:t> activity </a:t>
            </a:r>
            <a:r>
              <a:rPr sz="2600" spc="-20" dirty="0">
                <a:latin typeface="Calibri"/>
                <a:cs typeface="Calibri"/>
              </a:rPr>
              <a:t>này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4570" y="3776897"/>
            <a:ext cx="10568940" cy="2073275"/>
            <a:chOff x="794570" y="3776897"/>
            <a:chExt cx="10568940" cy="20732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570" y="3776897"/>
              <a:ext cx="10568488" cy="12911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230" y="4951846"/>
              <a:ext cx="10359537" cy="89782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65"/>
            <a:ext cx="479615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Creating</a:t>
            </a:r>
            <a:r>
              <a:rPr sz="430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55" dirty="0">
                <a:solidFill>
                  <a:srgbClr val="000099"/>
                </a:solidFill>
                <a:latin typeface="Calibri Light"/>
                <a:cs typeface="Calibri Light"/>
              </a:rPr>
              <a:t>A</a:t>
            </a:r>
            <a:r>
              <a:rPr sz="4300" spc="1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-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60" dirty="0">
                <a:solidFill>
                  <a:srgbClr val="000099"/>
                </a:solidFill>
                <a:latin typeface="Calibri Light"/>
                <a:cs typeface="Calibri Light"/>
              </a:rPr>
              <a:t>Map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38" y="883919"/>
            <a:ext cx="11115675" cy="19380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1412240" algn="l"/>
              </a:tabLst>
            </a:pPr>
            <a:r>
              <a:rPr sz="3200" b="1" spc="-10" dirty="0">
                <a:latin typeface="Calibri"/>
                <a:cs typeface="Calibri"/>
              </a:rPr>
              <a:t>STEP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3:	</a:t>
            </a:r>
            <a:r>
              <a:rPr sz="3200" b="1" spc="-10" dirty="0">
                <a:latin typeface="Calibri"/>
                <a:cs typeface="Calibri"/>
              </a:rPr>
              <a:t>Explore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–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Variations</a:t>
            </a:r>
            <a:endParaRPr sz="32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2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spc="-5" dirty="0">
                <a:latin typeface="Calibri"/>
                <a:cs typeface="Calibri"/>
              </a:rPr>
              <a:t>Thêm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vụ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chiều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dọc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nếu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thực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hiện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vụ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cùng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thời</a:t>
            </a:r>
            <a:r>
              <a:rPr sz="2800" spc="-5" dirty="0">
                <a:latin typeface="Calibri"/>
                <a:cs typeface="Calibri"/>
              </a:rPr>
              <a:t> điểm</a:t>
            </a:r>
            <a:endParaRPr sz="2800">
              <a:latin typeface="Calibri"/>
              <a:cs typeface="Calibri"/>
            </a:endParaRPr>
          </a:p>
          <a:p>
            <a:pPr marL="1006475" lvl="1" indent="-536575">
              <a:lnSpc>
                <a:spcPct val="100000"/>
              </a:lnSpc>
              <a:spcBef>
                <a:spcPts val="2039"/>
              </a:spcBef>
              <a:buFont typeface="Wingdings"/>
              <a:buChar char=""/>
              <a:tabLst>
                <a:tab pos="1005840" algn="l"/>
                <a:tab pos="1006475" algn="l"/>
              </a:tabLst>
            </a:pPr>
            <a:r>
              <a:rPr sz="2600" dirty="0">
                <a:latin typeface="Calibri"/>
                <a:cs typeface="Calibri"/>
              </a:rPr>
              <a:t>Or -&gt;</a:t>
            </a:r>
            <a:r>
              <a:rPr sz="2600" spc="-5" dirty="0">
                <a:latin typeface="Calibri"/>
                <a:cs typeface="Calibri"/>
              </a:rPr>
              <a:t> Chiều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dọc, 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-&gt; </a:t>
            </a:r>
            <a:r>
              <a:rPr sz="2600" spc="-5" dirty="0">
                <a:latin typeface="Calibri"/>
                <a:cs typeface="Calibri"/>
              </a:rPr>
              <a:t>Chiều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ngang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439" y="3036269"/>
            <a:ext cx="8729083" cy="37086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65"/>
            <a:ext cx="479615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Creating</a:t>
            </a:r>
            <a:r>
              <a:rPr sz="430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55" dirty="0">
                <a:solidFill>
                  <a:srgbClr val="000099"/>
                </a:solidFill>
                <a:latin typeface="Calibri Light"/>
                <a:cs typeface="Calibri Light"/>
              </a:rPr>
              <a:t>A</a:t>
            </a:r>
            <a:r>
              <a:rPr sz="4300" spc="1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-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60" dirty="0">
                <a:solidFill>
                  <a:srgbClr val="000099"/>
                </a:solidFill>
                <a:latin typeface="Calibri Light"/>
                <a:cs typeface="Calibri Light"/>
              </a:rPr>
              <a:t>Map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38" y="883919"/>
            <a:ext cx="5625465" cy="12827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1412240" algn="l"/>
              </a:tabLst>
            </a:pPr>
            <a:r>
              <a:rPr sz="3200" b="1" spc="-10" dirty="0">
                <a:latin typeface="Calibri"/>
                <a:cs typeface="Calibri"/>
              </a:rPr>
              <a:t>STEP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3:	</a:t>
            </a:r>
            <a:r>
              <a:rPr sz="3200" b="1" spc="-10" dirty="0">
                <a:latin typeface="Calibri"/>
                <a:cs typeface="Calibri"/>
              </a:rPr>
              <a:t>Explore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–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Capture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details</a:t>
            </a:r>
            <a:endParaRPr sz="32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2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spc="-5" dirty="0">
                <a:latin typeface="Calibri"/>
                <a:cs typeface="Calibri"/>
              </a:rPr>
              <a:t>Ghi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lại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chi</a:t>
            </a:r>
            <a:r>
              <a:rPr sz="2800" spc="-10" dirty="0">
                <a:latin typeface="Calibri"/>
                <a:cs typeface="Calibri"/>
              </a:rPr>
              <a:t> tiết </a:t>
            </a:r>
            <a:r>
              <a:rPr sz="2800" spc="-15" dirty="0">
                <a:latin typeface="Calibri"/>
                <a:cs typeface="Calibri"/>
              </a:rPr>
              <a:t>về</a:t>
            </a:r>
            <a:r>
              <a:rPr sz="2800" spc="-10" dirty="0">
                <a:latin typeface="Calibri"/>
                <a:cs typeface="Calibri"/>
              </a:rPr>
              <a:t> các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tác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vụ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341" y="2262113"/>
            <a:ext cx="11463859" cy="40942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65"/>
            <a:ext cx="479615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Creating</a:t>
            </a:r>
            <a:r>
              <a:rPr sz="430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55" dirty="0">
                <a:solidFill>
                  <a:srgbClr val="000099"/>
                </a:solidFill>
                <a:latin typeface="Calibri Light"/>
                <a:cs typeface="Calibri Light"/>
              </a:rPr>
              <a:t>A</a:t>
            </a:r>
            <a:r>
              <a:rPr sz="4300" spc="1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-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60" dirty="0">
                <a:solidFill>
                  <a:srgbClr val="000099"/>
                </a:solidFill>
                <a:latin typeface="Calibri Light"/>
                <a:cs typeface="Calibri Light"/>
              </a:rPr>
              <a:t>Map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38" y="883919"/>
            <a:ext cx="4759325" cy="42418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1412240" algn="l"/>
              </a:tabLst>
            </a:pPr>
            <a:r>
              <a:rPr sz="3200" b="1" spc="-10" dirty="0">
                <a:latin typeface="Calibri"/>
                <a:cs typeface="Calibri"/>
              </a:rPr>
              <a:t>STEP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3:	</a:t>
            </a:r>
            <a:r>
              <a:rPr sz="3200" b="1" spc="-10" dirty="0">
                <a:latin typeface="Calibri"/>
                <a:cs typeface="Calibri"/>
              </a:rPr>
              <a:t>Explore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–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Go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Crazy</a:t>
            </a:r>
            <a:endParaRPr sz="32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2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spc="-5" dirty="0">
                <a:latin typeface="Calibri"/>
                <a:cs typeface="Calibri"/>
              </a:rPr>
              <a:t>Thảo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luận, điền, </a:t>
            </a:r>
            <a:r>
              <a:rPr sz="2800" dirty="0">
                <a:latin typeface="Calibri"/>
                <a:cs typeface="Calibri"/>
              </a:rPr>
              <a:t>sửa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đổi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</a:t>
            </a:r>
            <a:endParaRPr sz="28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25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dirty="0">
                <a:latin typeface="Calibri"/>
                <a:cs typeface="Calibri"/>
              </a:rPr>
              <a:t>Sky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limit...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crazy</a:t>
            </a:r>
            <a:endParaRPr sz="28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24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spc="-5" dirty="0">
                <a:latin typeface="Calibri"/>
                <a:cs typeface="Calibri"/>
              </a:rPr>
              <a:t>Look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exceptions</a:t>
            </a:r>
            <a:endParaRPr sz="28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24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spc="-5" dirty="0">
                <a:latin typeface="Calibri"/>
                <a:cs typeface="Calibri"/>
              </a:rPr>
              <a:t>Consider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users</a:t>
            </a:r>
            <a:endParaRPr sz="28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24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spc="-20" dirty="0">
                <a:latin typeface="Calibri"/>
                <a:cs typeface="Calibri"/>
              </a:rPr>
              <a:t>Involve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others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65"/>
            <a:ext cx="479615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Creating</a:t>
            </a:r>
            <a:r>
              <a:rPr sz="430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55" dirty="0">
                <a:solidFill>
                  <a:srgbClr val="000099"/>
                </a:solidFill>
                <a:latin typeface="Calibri Light"/>
                <a:cs typeface="Calibri Light"/>
              </a:rPr>
              <a:t>A</a:t>
            </a:r>
            <a:r>
              <a:rPr sz="4300" spc="1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-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60" dirty="0">
                <a:solidFill>
                  <a:srgbClr val="000099"/>
                </a:solidFill>
                <a:latin typeface="Calibri Light"/>
                <a:cs typeface="Calibri Light"/>
              </a:rPr>
              <a:t>Map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38" y="1150111"/>
            <a:ext cx="8121650" cy="419163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412240" algn="l"/>
              </a:tabLst>
            </a:pPr>
            <a:r>
              <a:rPr sz="3200" b="1" spc="-10" dirty="0">
                <a:latin typeface="Calibri"/>
                <a:cs typeface="Calibri"/>
              </a:rPr>
              <a:t>STEP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4:	</a:t>
            </a:r>
            <a:r>
              <a:rPr sz="3200" b="1" spc="-5" dirty="0">
                <a:latin typeface="Calibri"/>
                <a:cs typeface="Calibri"/>
              </a:rPr>
              <a:t>SLICE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OUT VIABLE </a:t>
            </a:r>
            <a:r>
              <a:rPr sz="3200" b="1" spc="-15" dirty="0">
                <a:latin typeface="Calibri"/>
                <a:cs typeface="Calibri"/>
              </a:rPr>
              <a:t>RELEASES</a:t>
            </a:r>
            <a:endParaRPr sz="32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26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5" dirty="0">
                <a:latin typeface="Calibri"/>
                <a:cs typeface="Calibri"/>
              </a:rPr>
              <a:t>Slice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map</a:t>
            </a:r>
            <a:r>
              <a:rPr sz="3000" spc="-20" dirty="0">
                <a:latin typeface="Calibri"/>
                <a:cs typeface="Calibri"/>
              </a:rPr>
              <a:t> to</a:t>
            </a:r>
            <a:r>
              <a:rPr sz="3000" spc="-10" dirty="0">
                <a:latin typeface="Calibri"/>
                <a:cs typeface="Calibri"/>
              </a:rPr>
              <a:t> holistic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meaningful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releases</a:t>
            </a:r>
            <a:endParaRPr sz="30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24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15" dirty="0">
                <a:latin typeface="Calibri"/>
                <a:cs typeface="Calibri"/>
              </a:rPr>
              <a:t>Focus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outcome.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Slice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away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what’s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not</a:t>
            </a:r>
            <a:r>
              <a:rPr sz="3000" spc="-10" dirty="0">
                <a:latin typeface="Calibri"/>
                <a:cs typeface="Calibri"/>
              </a:rPr>
              <a:t> needed</a:t>
            </a:r>
            <a:endParaRPr sz="30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25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15" dirty="0">
                <a:latin typeface="Calibri"/>
                <a:cs typeface="Calibri"/>
              </a:rPr>
              <a:t>For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each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release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identify</a:t>
            </a:r>
            <a:endParaRPr sz="3000">
              <a:latin typeface="Calibri"/>
              <a:cs typeface="Calibri"/>
            </a:endParaRPr>
          </a:p>
          <a:p>
            <a:pPr marL="913130" lvl="1" indent="-443230">
              <a:lnSpc>
                <a:spcPct val="100000"/>
              </a:lnSpc>
              <a:spcBef>
                <a:spcPts val="2000"/>
              </a:spcBef>
              <a:buFont typeface="Courier New"/>
              <a:buChar char="o"/>
              <a:tabLst>
                <a:tab pos="913130" algn="l"/>
              </a:tabLst>
            </a:pP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Outcome</a:t>
            </a:r>
            <a:r>
              <a:rPr sz="2800" spc="-4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and</a:t>
            </a:r>
            <a:r>
              <a:rPr sz="2800" spc="-3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impact</a:t>
            </a:r>
            <a:endParaRPr sz="2800">
              <a:latin typeface="Calibri"/>
              <a:cs typeface="Calibri"/>
            </a:endParaRPr>
          </a:p>
          <a:p>
            <a:pPr marL="913130" lvl="1" indent="-443230">
              <a:lnSpc>
                <a:spcPct val="100000"/>
              </a:lnSpc>
              <a:spcBef>
                <a:spcPts val="1940"/>
              </a:spcBef>
              <a:buFont typeface="Courier New"/>
              <a:buChar char="o"/>
              <a:tabLst>
                <a:tab pos="913130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Success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criteria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65"/>
            <a:ext cx="556704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Why</a:t>
            </a:r>
            <a:r>
              <a:rPr sz="4300" spc="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Create</a:t>
            </a:r>
            <a:r>
              <a:rPr sz="4300" spc="1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Story</a:t>
            </a:r>
            <a:r>
              <a:rPr sz="4300" spc="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Maps?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38" y="1320800"/>
            <a:ext cx="10048240" cy="473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15" dirty="0">
                <a:latin typeface="Calibri"/>
                <a:cs typeface="Calibri"/>
              </a:rPr>
              <a:t>Discover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user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needs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 </a:t>
            </a:r>
            <a:r>
              <a:rPr sz="3000" spc="-5" dirty="0">
                <a:latin typeface="Calibri"/>
                <a:cs typeface="Calibri"/>
              </a:rPr>
              <a:t>especially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help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discover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missing </a:t>
            </a:r>
            <a:r>
              <a:rPr sz="3000" spc="-10" dirty="0">
                <a:latin typeface="Calibri"/>
                <a:cs typeface="Calibri"/>
              </a:rPr>
              <a:t>pieces.</a:t>
            </a:r>
            <a:endParaRPr sz="30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25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20" dirty="0">
                <a:latin typeface="Calibri"/>
                <a:cs typeface="Calibri"/>
              </a:rPr>
              <a:t>Understand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and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communicate </a:t>
            </a:r>
            <a:r>
              <a:rPr sz="3000" spc="-5" dirty="0">
                <a:latin typeface="Calibri"/>
                <a:cs typeface="Calibri"/>
              </a:rPr>
              <a:t>user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needs</a:t>
            </a:r>
            <a:endParaRPr sz="3000">
              <a:latin typeface="Calibri"/>
              <a:cs typeface="Calibri"/>
            </a:endParaRPr>
          </a:p>
          <a:p>
            <a:pPr marL="913130" lvl="1" indent="-443230">
              <a:lnSpc>
                <a:spcPct val="100000"/>
              </a:lnSpc>
              <a:spcBef>
                <a:spcPts val="2000"/>
              </a:spcBef>
              <a:buFont typeface="Courier New"/>
              <a:buChar char="o"/>
              <a:tabLst>
                <a:tab pos="913130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Help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communicate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76E"/>
                </a:solidFill>
                <a:latin typeface="Calibri"/>
                <a:cs typeface="Calibri"/>
              </a:rPr>
              <a:t>at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multiple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levels</a:t>
            </a:r>
            <a:endParaRPr sz="2800">
              <a:latin typeface="Calibri"/>
              <a:cs typeface="Calibri"/>
            </a:endParaRPr>
          </a:p>
          <a:p>
            <a:pPr marL="913130" lvl="1" indent="-443230">
              <a:lnSpc>
                <a:spcPct val="100000"/>
              </a:lnSpc>
              <a:spcBef>
                <a:spcPts val="1940"/>
              </a:spcBef>
              <a:buFont typeface="Courier New"/>
              <a:buChar char="o"/>
              <a:tabLst>
                <a:tab pos="913130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Help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tell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story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a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user’s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language</a:t>
            </a:r>
            <a:endParaRPr sz="28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24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000" spc="-5" dirty="0">
                <a:latin typeface="Calibri"/>
                <a:cs typeface="Calibri"/>
              </a:rPr>
              <a:t>Planning</a:t>
            </a:r>
            <a:endParaRPr sz="3000">
              <a:latin typeface="Calibri"/>
              <a:cs typeface="Calibri"/>
            </a:endParaRPr>
          </a:p>
          <a:p>
            <a:pPr marL="913130" lvl="1" indent="-443230">
              <a:lnSpc>
                <a:spcPct val="100000"/>
              </a:lnSpc>
              <a:spcBef>
                <a:spcPts val="2000"/>
              </a:spcBef>
              <a:buFont typeface="Courier New"/>
              <a:buChar char="o"/>
              <a:tabLst>
                <a:tab pos="913130" algn="l"/>
              </a:tabLst>
            </a:pP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Plan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releases</a:t>
            </a:r>
            <a:r>
              <a:rPr sz="2800" spc="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in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complete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valuable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slices</a:t>
            </a:r>
            <a:r>
              <a:rPr sz="2800" spc="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functionality</a:t>
            </a:r>
            <a:endParaRPr sz="2800">
              <a:latin typeface="Calibri"/>
              <a:cs typeface="Calibri"/>
            </a:endParaRPr>
          </a:p>
          <a:p>
            <a:pPr marL="913130" lvl="1" indent="-443230">
              <a:lnSpc>
                <a:spcPct val="100000"/>
              </a:lnSpc>
              <a:spcBef>
                <a:spcPts val="1940"/>
              </a:spcBef>
              <a:buFont typeface="Courier New"/>
              <a:buChar char="o"/>
              <a:tabLst>
                <a:tab pos="913130" algn="l"/>
              </a:tabLst>
            </a:pPr>
            <a:r>
              <a:rPr sz="2800" spc="-25" dirty="0">
                <a:solidFill>
                  <a:srgbClr val="00576E"/>
                </a:solidFill>
                <a:latin typeface="Calibri"/>
                <a:cs typeface="Calibri"/>
              </a:rPr>
              <a:t>Organize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76E"/>
                </a:solidFill>
                <a:latin typeface="Calibri"/>
                <a:cs typeface="Calibri"/>
              </a:rPr>
              <a:t>prioritize </a:t>
            </a:r>
            <a:r>
              <a:rPr sz="2800" spc="-15" dirty="0">
                <a:solidFill>
                  <a:srgbClr val="00576E"/>
                </a:solidFill>
                <a:latin typeface="Calibri"/>
                <a:cs typeface="Calibri"/>
              </a:rPr>
              <a:t>story </a:t>
            </a:r>
            <a:r>
              <a:rPr sz="2800" spc="-5" dirty="0">
                <a:solidFill>
                  <a:srgbClr val="00576E"/>
                </a:solidFill>
                <a:latin typeface="Calibri"/>
                <a:cs typeface="Calibri"/>
              </a:rPr>
              <a:t>backlog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603" y="167465"/>
            <a:ext cx="865251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The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requirements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engineering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0" dirty="0">
                <a:solidFill>
                  <a:srgbClr val="000099"/>
                </a:solidFill>
                <a:latin typeface="Calibri Light"/>
                <a:cs typeface="Calibri Light"/>
              </a:rPr>
              <a:t>process</a:t>
            </a:r>
            <a:endParaRPr sz="43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755" y="862851"/>
            <a:ext cx="10603951" cy="5871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12860" y="6374854"/>
            <a:ext cx="205104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2000" dirty="0">
                <a:solidFill>
                  <a:srgbClr val="898989"/>
                </a:solidFill>
                <a:latin typeface="Calibri"/>
                <a:cs typeface="Calibri"/>
              </a:rPr>
              <a:t>4</a:t>
            </a:fld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216154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55" dirty="0">
                <a:solidFill>
                  <a:srgbClr val="000099"/>
                </a:solidFill>
                <a:latin typeface="Calibri Light"/>
                <a:cs typeface="Calibri Light"/>
              </a:rPr>
              <a:t>Summary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866139"/>
            <a:ext cx="4657725" cy="409702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8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dirty="0">
                <a:latin typeface="Calibri"/>
                <a:cs typeface="Calibri"/>
              </a:rPr>
              <a:t>Nội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học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tuần </a:t>
            </a:r>
            <a:r>
              <a:rPr sz="2800" spc="-20" dirty="0">
                <a:latin typeface="Calibri"/>
                <a:cs typeface="Calibri"/>
              </a:rPr>
              <a:t>này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stories</a:t>
            </a:r>
            <a:endParaRPr sz="24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820"/>
              </a:spcBef>
              <a:buFont typeface="Courier New"/>
              <a:buChar char="o"/>
              <a:tabLst>
                <a:tab pos="916305" algn="l"/>
              </a:tabLst>
            </a:pPr>
            <a:r>
              <a:rPr sz="2400" spc="-5" dirty="0">
                <a:latin typeface="Calibri"/>
                <a:cs typeface="Calibri"/>
              </a:rPr>
              <a:t>Phương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pháp</a:t>
            </a:r>
            <a:r>
              <a:rPr sz="2400" spc="-15" dirty="0">
                <a:latin typeface="Calibri"/>
                <a:cs typeface="Calibri"/>
              </a:rPr>
              <a:t> tạo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stories</a:t>
            </a:r>
            <a:endParaRPr sz="24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22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dirty="0">
                <a:latin typeface="Calibri"/>
                <a:cs typeface="Calibri"/>
              </a:rPr>
              <a:t>Nội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ở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nhà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sz="2400" spc="-5" dirty="0">
                <a:latin typeface="Calibri"/>
                <a:cs typeface="Calibri"/>
              </a:rPr>
              <a:t>Ôn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phần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đã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học</a:t>
            </a:r>
            <a:endParaRPr sz="24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820"/>
              </a:spcBef>
              <a:buFont typeface="Courier New"/>
              <a:buChar char="o"/>
              <a:tabLst>
                <a:tab pos="916305" algn="l"/>
              </a:tabLst>
            </a:pPr>
            <a:r>
              <a:rPr sz="2400" spc="-5" dirty="0">
                <a:latin typeface="Calibri"/>
                <a:cs typeface="Calibri"/>
              </a:rPr>
              <a:t>Đọc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thêm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-5" dirty="0">
                <a:latin typeface="Calibri"/>
                <a:cs typeface="Calibri"/>
              </a:rPr>
              <a:t> “user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map”</a:t>
            </a:r>
            <a:endParaRPr sz="24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122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2800" spc="-50" dirty="0">
                <a:latin typeface="Calibri"/>
                <a:cs typeface="Calibri"/>
              </a:rPr>
              <a:t>Tuần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tới</a:t>
            </a:r>
            <a:endParaRPr sz="28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sz="2400" spc="-30" dirty="0">
                <a:latin typeface="Calibri"/>
                <a:cs typeface="Calibri"/>
              </a:rPr>
              <a:t>Trình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bày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ideas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603" y="167465"/>
            <a:ext cx="7525384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What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55" dirty="0">
                <a:solidFill>
                  <a:srgbClr val="000099"/>
                </a:solidFill>
                <a:latin typeface="Calibri Light"/>
                <a:cs typeface="Calibri Light"/>
              </a:rPr>
              <a:t>A</a:t>
            </a:r>
            <a:r>
              <a:rPr sz="4300" spc="2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55" dirty="0">
                <a:solidFill>
                  <a:srgbClr val="000099"/>
                </a:solidFill>
                <a:latin typeface="Calibri Light"/>
                <a:cs typeface="Calibri Light"/>
              </a:rPr>
              <a:t>Good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25" dirty="0">
                <a:solidFill>
                  <a:srgbClr val="000099"/>
                </a:solidFill>
                <a:latin typeface="Calibri Light"/>
                <a:cs typeface="Calibri Light"/>
              </a:rPr>
              <a:t>Process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Looks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10" dirty="0">
                <a:solidFill>
                  <a:srgbClr val="000099"/>
                </a:solidFill>
                <a:latin typeface="Calibri Light"/>
                <a:cs typeface="Calibri Light"/>
              </a:rPr>
              <a:t>Like?</a:t>
            </a:r>
            <a:endParaRPr sz="43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516" y="1502775"/>
            <a:ext cx="11488102" cy="39279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12860" y="6374854"/>
            <a:ext cx="205104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2000" dirty="0">
                <a:solidFill>
                  <a:srgbClr val="898989"/>
                </a:solidFill>
                <a:latin typeface="Calibri"/>
                <a:cs typeface="Calibri"/>
              </a:rPr>
              <a:t>5</a:t>
            </a:fld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603" y="167465"/>
            <a:ext cx="7525384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0" dirty="0">
                <a:solidFill>
                  <a:srgbClr val="000099"/>
                </a:solidFill>
                <a:latin typeface="Calibri Light"/>
                <a:cs typeface="Calibri Light"/>
              </a:rPr>
              <a:t>What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55" dirty="0">
                <a:solidFill>
                  <a:srgbClr val="000099"/>
                </a:solidFill>
                <a:latin typeface="Calibri Light"/>
                <a:cs typeface="Calibri Light"/>
              </a:rPr>
              <a:t>A</a:t>
            </a:r>
            <a:r>
              <a:rPr sz="4300" spc="2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55" dirty="0">
                <a:solidFill>
                  <a:srgbClr val="000099"/>
                </a:solidFill>
                <a:latin typeface="Calibri Light"/>
                <a:cs typeface="Calibri Light"/>
              </a:rPr>
              <a:t>Good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25" dirty="0">
                <a:solidFill>
                  <a:srgbClr val="000099"/>
                </a:solidFill>
                <a:latin typeface="Calibri Light"/>
                <a:cs typeface="Calibri Light"/>
              </a:rPr>
              <a:t>Process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Looks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10" dirty="0">
                <a:solidFill>
                  <a:srgbClr val="000099"/>
                </a:solidFill>
                <a:latin typeface="Calibri Light"/>
                <a:cs typeface="Calibri Light"/>
              </a:rPr>
              <a:t>Like?</a:t>
            </a:r>
            <a:endParaRPr sz="43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7283" y="838259"/>
            <a:ext cx="9090244" cy="56233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12860" y="6374854"/>
            <a:ext cx="205104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2000" dirty="0">
                <a:solidFill>
                  <a:srgbClr val="898989"/>
                </a:solidFill>
                <a:latin typeface="Calibri"/>
                <a:cs typeface="Calibri"/>
              </a:rPr>
              <a:t>6</a:t>
            </a:fld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4863" y="2084856"/>
            <a:ext cx="2754422" cy="2753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662813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50" dirty="0">
                <a:solidFill>
                  <a:srgbClr val="000099"/>
                </a:solidFill>
                <a:latin typeface="Calibri Light"/>
                <a:cs typeface="Calibri Light"/>
              </a:rPr>
              <a:t>Hướng</a:t>
            </a:r>
            <a:r>
              <a:rPr sz="4300" spc="2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Agile</a:t>
            </a:r>
            <a:r>
              <a:rPr sz="4300" spc="1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(Agile</a:t>
            </a:r>
            <a:r>
              <a:rPr sz="4300" spc="1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Approach)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2860" y="6374854"/>
            <a:ext cx="205104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2000" dirty="0">
                <a:solidFill>
                  <a:srgbClr val="898989"/>
                </a:solidFill>
                <a:latin typeface="Calibri"/>
                <a:cs typeface="Calibri"/>
              </a:rPr>
              <a:t>7</a:t>
            </a:fld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422738"/>
            <a:ext cx="8054975" cy="41021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69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spc="-15" dirty="0">
                <a:latin typeface="Calibri"/>
                <a:cs typeface="Calibri"/>
              </a:rPr>
              <a:t>Conversation</a:t>
            </a:r>
            <a:endParaRPr sz="3200">
              <a:latin typeface="Calibri"/>
              <a:cs typeface="Calibri"/>
            </a:endParaRPr>
          </a:p>
          <a:p>
            <a:pPr marL="916305" lvl="1" indent="-446405">
              <a:lnSpc>
                <a:spcPct val="100000"/>
              </a:lnSpc>
              <a:spcBef>
                <a:spcPts val="56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Đối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thoại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là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dạng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chính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của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việc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76E"/>
                </a:solidFill>
                <a:latin typeface="Calibri"/>
                <a:cs typeface="Calibri"/>
              </a:rPr>
              <a:t>giao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tiếp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(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Conversation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primary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form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 communication</a:t>
            </a: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  <a:p>
            <a:pPr marL="549275" indent="-536575">
              <a:lnSpc>
                <a:spcPct val="100000"/>
              </a:lnSpc>
              <a:spcBef>
                <a:spcPts val="22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spc="-5" dirty="0">
                <a:latin typeface="Calibri"/>
                <a:cs typeface="Calibri"/>
              </a:rPr>
              <a:t>Adaptive</a:t>
            </a:r>
            <a:endParaRPr sz="3200">
              <a:latin typeface="Calibri"/>
              <a:cs typeface="Calibri"/>
            </a:endParaRPr>
          </a:p>
          <a:p>
            <a:pPr marL="915669" marR="219710" lvl="1" indent="-446405">
              <a:lnSpc>
                <a:spcPct val="100000"/>
              </a:lnSpc>
              <a:spcBef>
                <a:spcPts val="660"/>
              </a:spcBef>
              <a:buFont typeface="Courier New"/>
              <a:buChar char="o"/>
              <a:tabLst>
                <a:tab pos="916305" algn="l"/>
              </a:tabLst>
            </a:pPr>
            <a:r>
              <a:rPr sz="3000" spc="-10" dirty="0">
                <a:solidFill>
                  <a:srgbClr val="00576E"/>
                </a:solidFill>
                <a:latin typeface="Calibri"/>
                <a:cs typeface="Calibri"/>
              </a:rPr>
              <a:t>Phát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hiện nhu 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cầu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người dùng hơn là thu 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tập </a:t>
            </a:r>
            <a:r>
              <a:rPr sz="3000" spc="-66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576E"/>
                </a:solidFill>
                <a:latin typeface="Calibri"/>
                <a:cs typeface="Calibri"/>
              </a:rPr>
              <a:t>tất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76E"/>
                </a:solidFill>
                <a:latin typeface="Calibri"/>
                <a:cs typeface="Calibri"/>
              </a:rPr>
              <a:t>cả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 nhu </a:t>
            </a: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cầu 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người dùng.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3000" spc="-15" dirty="0">
                <a:solidFill>
                  <a:srgbClr val="00576E"/>
                </a:solidFill>
                <a:latin typeface="Calibri"/>
                <a:cs typeface="Calibri"/>
              </a:rPr>
              <a:t>(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Discover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user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needs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vs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Collect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user needs</a:t>
            </a:r>
            <a:r>
              <a:rPr sz="3000" spc="-5" dirty="0">
                <a:solidFill>
                  <a:srgbClr val="00576E"/>
                </a:solidFill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65"/>
            <a:ext cx="688784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Agile</a:t>
            </a:r>
            <a:r>
              <a:rPr sz="4300" spc="1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Approach</a:t>
            </a:r>
            <a:r>
              <a:rPr sz="4300" spc="2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–</a:t>
            </a:r>
            <a:r>
              <a:rPr sz="4300" spc="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25" dirty="0">
                <a:solidFill>
                  <a:srgbClr val="000099"/>
                </a:solidFill>
                <a:latin typeface="Calibri Light"/>
                <a:cs typeface="Calibri Light"/>
              </a:rPr>
              <a:t>Conversation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143000"/>
            <a:ext cx="82569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spc="-65" dirty="0">
                <a:latin typeface="Calibri"/>
                <a:cs typeface="Calibri"/>
              </a:rPr>
              <a:t>Vấn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đề </a:t>
            </a:r>
            <a:r>
              <a:rPr sz="3200" dirty="0">
                <a:latin typeface="Calibri"/>
                <a:cs typeface="Calibri"/>
              </a:rPr>
              <a:t>của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giao</a:t>
            </a:r>
            <a:r>
              <a:rPr sz="3200" spc="-5" dirty="0">
                <a:latin typeface="Calibri"/>
                <a:cs typeface="Calibri"/>
              </a:rPr>
              <a:t> tiếp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bằng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việc </a:t>
            </a:r>
            <a:r>
              <a:rPr sz="3200" dirty="0">
                <a:latin typeface="Calibri"/>
                <a:cs typeface="Calibri"/>
              </a:rPr>
              <a:t>bàn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giao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tài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liệu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8408" y="2373086"/>
            <a:ext cx="1887317" cy="29757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5584" y="2693720"/>
            <a:ext cx="1382687" cy="31962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1220" y="2215227"/>
            <a:ext cx="1500554" cy="31726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87160" y="1884729"/>
            <a:ext cx="1957862" cy="27143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12860" y="6374854"/>
            <a:ext cx="205104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2000" dirty="0">
                <a:solidFill>
                  <a:srgbClr val="898989"/>
                </a:solidFill>
                <a:latin typeface="Calibri"/>
                <a:cs typeface="Calibri"/>
              </a:rPr>
              <a:t>8</a:t>
            </a:fld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12860" y="6374854"/>
            <a:ext cx="205104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2000" dirty="0">
                <a:solidFill>
                  <a:srgbClr val="898989"/>
                </a:solidFill>
                <a:latin typeface="Calibri"/>
                <a:cs typeface="Calibri"/>
              </a:rPr>
              <a:t>9</a:t>
            </a:fld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6939" y="167465"/>
            <a:ext cx="8855710" cy="58781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Agile</a:t>
            </a:r>
            <a:r>
              <a:rPr sz="4300" spc="1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000099"/>
                </a:solidFill>
                <a:latin typeface="Calibri Light"/>
                <a:cs typeface="Calibri Light"/>
              </a:rPr>
              <a:t>Approach</a:t>
            </a:r>
            <a:r>
              <a:rPr sz="4300" spc="25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000099"/>
                </a:solidFill>
                <a:latin typeface="Calibri Light"/>
                <a:cs typeface="Calibri Light"/>
              </a:rPr>
              <a:t>–</a:t>
            </a:r>
            <a:r>
              <a:rPr sz="4300" spc="10" dirty="0">
                <a:solidFill>
                  <a:srgbClr val="000099"/>
                </a:solidFill>
                <a:latin typeface="Calibri Light"/>
                <a:cs typeface="Calibri Light"/>
              </a:rPr>
              <a:t> </a:t>
            </a:r>
            <a:r>
              <a:rPr sz="4300" spc="25" dirty="0">
                <a:solidFill>
                  <a:srgbClr val="000099"/>
                </a:solidFill>
                <a:latin typeface="Calibri Light"/>
                <a:cs typeface="Calibri Light"/>
              </a:rPr>
              <a:t>Conversation</a:t>
            </a:r>
            <a:endParaRPr sz="4300">
              <a:latin typeface="Calibri Light"/>
              <a:cs typeface="Calibri Light"/>
            </a:endParaRPr>
          </a:p>
          <a:p>
            <a:pPr marL="549275" indent="-536575">
              <a:lnSpc>
                <a:spcPct val="100000"/>
              </a:lnSpc>
              <a:spcBef>
                <a:spcPts val="251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sz="3200" spc="-65" dirty="0">
                <a:latin typeface="Calibri"/>
                <a:cs typeface="Calibri"/>
              </a:rPr>
              <a:t>Vấn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đề </a:t>
            </a:r>
            <a:r>
              <a:rPr sz="3200" dirty="0">
                <a:latin typeface="Calibri"/>
                <a:cs typeface="Calibri"/>
              </a:rPr>
              <a:t>của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giao</a:t>
            </a:r>
            <a:r>
              <a:rPr sz="3200" spc="-5" dirty="0">
                <a:latin typeface="Calibri"/>
                <a:cs typeface="Calibri"/>
              </a:rPr>
              <a:t> tiếp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bằng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việc </a:t>
            </a:r>
            <a:r>
              <a:rPr sz="3200" dirty="0">
                <a:latin typeface="Calibri"/>
                <a:cs typeface="Calibri"/>
              </a:rPr>
              <a:t>bàn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giao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tài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liệu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900">
              <a:latin typeface="Calibri"/>
              <a:cs typeface="Calibri"/>
            </a:endParaRPr>
          </a:p>
          <a:p>
            <a:pPr marL="953135">
              <a:lnSpc>
                <a:spcPct val="100000"/>
              </a:lnSpc>
              <a:spcBef>
                <a:spcPts val="2700"/>
              </a:spcBef>
              <a:tabLst>
                <a:tab pos="4200525" algn="l"/>
              </a:tabLst>
            </a:pPr>
            <a:r>
              <a:rPr sz="4000" dirty="0">
                <a:latin typeface="Calibri"/>
                <a:cs typeface="Calibri"/>
              </a:rPr>
              <a:t>No</a:t>
            </a:r>
            <a:r>
              <a:rPr sz="4000" spc="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document?	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Nope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300">
              <a:latin typeface="Calibri"/>
              <a:cs typeface="Calibri"/>
            </a:endParaRPr>
          </a:p>
          <a:p>
            <a:pPr marL="876935" algn="ctr">
              <a:lnSpc>
                <a:spcPct val="100000"/>
              </a:lnSpc>
            </a:pPr>
            <a:r>
              <a:rPr sz="6000" spc="-20" dirty="0">
                <a:latin typeface="Calibri"/>
                <a:cs typeface="Calibri"/>
              </a:rPr>
              <a:t>Just</a:t>
            </a:r>
            <a:r>
              <a:rPr sz="6000" spc="-15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enough </a:t>
            </a:r>
            <a:r>
              <a:rPr sz="6000" dirty="0">
                <a:latin typeface="Calibri"/>
                <a:cs typeface="Calibri"/>
              </a:rPr>
              <a:t>–</a:t>
            </a:r>
            <a:r>
              <a:rPr sz="6000" spc="-10" dirty="0">
                <a:latin typeface="Calibri"/>
                <a:cs typeface="Calibri"/>
              </a:rPr>
              <a:t> </a:t>
            </a:r>
            <a:r>
              <a:rPr sz="6000" spc="-20" dirty="0">
                <a:latin typeface="Calibri"/>
                <a:cs typeface="Calibri"/>
              </a:rPr>
              <a:t>Just</a:t>
            </a:r>
            <a:r>
              <a:rPr sz="6000" spc="-1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in</a:t>
            </a:r>
            <a:r>
              <a:rPr sz="6000" spc="-15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time</a:t>
            </a:r>
            <a:endParaRPr sz="6000">
              <a:latin typeface="Calibri"/>
              <a:cs typeface="Calibri"/>
            </a:endParaRPr>
          </a:p>
          <a:p>
            <a:pPr marL="878205" algn="ctr">
              <a:lnSpc>
                <a:spcPct val="100000"/>
              </a:lnSpc>
              <a:spcBef>
                <a:spcPts val="2600"/>
              </a:spcBef>
            </a:pPr>
            <a:r>
              <a:rPr sz="5000" spc="-25" dirty="0">
                <a:latin typeface="Calibri"/>
                <a:cs typeface="Calibri"/>
              </a:rPr>
              <a:t>(Progressive </a:t>
            </a:r>
            <a:r>
              <a:rPr sz="5000" spc="-20" dirty="0">
                <a:latin typeface="Calibri"/>
                <a:cs typeface="Calibri"/>
              </a:rPr>
              <a:t>Refinement)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1859</Words>
  <Application>Microsoft Office PowerPoint</Application>
  <PresentationFormat>Widescreen</PresentationFormat>
  <Paragraphs>266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 MT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Nội dung</vt:lpstr>
      <vt:lpstr>The requirements engineering process</vt:lpstr>
      <vt:lpstr>What A Good Process Looks Like?</vt:lpstr>
      <vt:lpstr>What A Good Process Looks Like?</vt:lpstr>
      <vt:lpstr>Hướng Agile (Agile Approach)</vt:lpstr>
      <vt:lpstr>Agile Approach – Conversation</vt:lpstr>
      <vt:lpstr>PowerPoint Presentation</vt:lpstr>
      <vt:lpstr>Story Process</vt:lpstr>
      <vt:lpstr>Agile Approach – Adaptive</vt:lpstr>
      <vt:lpstr>User Stories – 3C’S</vt:lpstr>
      <vt:lpstr>Template to capture Who / What/ Why</vt:lpstr>
      <vt:lpstr>Estimation</vt:lpstr>
      <vt:lpstr>Acceptance Tests</vt:lpstr>
      <vt:lpstr>Acceptance Tests – Examples</vt:lpstr>
      <vt:lpstr>Tại sao cần Acceptance Tests – Benefits</vt:lpstr>
      <vt:lpstr>Levels of User Stories</vt:lpstr>
      <vt:lpstr>Stories for Non-functional Requirements</vt:lpstr>
      <vt:lpstr>Good Story – INVEST Guidelines</vt:lpstr>
      <vt:lpstr>Good Story – Examples</vt:lpstr>
      <vt:lpstr>Good Story – Examples</vt:lpstr>
      <vt:lpstr>Good Story – Examples</vt:lpstr>
      <vt:lpstr>Quiz</vt:lpstr>
      <vt:lpstr>Generating User Stories</vt:lpstr>
      <vt:lpstr>User Story Writing Workshop</vt:lpstr>
      <vt:lpstr>User Story Writing Workshop – Agenda</vt:lpstr>
      <vt:lpstr>User Story Writing Workshop – Result</vt:lpstr>
      <vt:lpstr>Story Mapping</vt:lpstr>
      <vt:lpstr>Cấu Trúc Story Map</vt:lpstr>
      <vt:lpstr>Story Map – Example</vt:lpstr>
      <vt:lpstr>Creating A Story Map</vt:lpstr>
      <vt:lpstr>Creating A Story Map</vt:lpstr>
      <vt:lpstr>Creating A Story Map</vt:lpstr>
      <vt:lpstr>Creating A Story Map</vt:lpstr>
      <vt:lpstr>Creating A Story Map</vt:lpstr>
      <vt:lpstr>Creating A Story Map</vt:lpstr>
      <vt:lpstr>Creating A Story Map</vt:lpstr>
      <vt:lpstr>Why Create Story Maps?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đào anh</cp:lastModifiedBy>
  <cp:revision>1</cp:revision>
  <dcterms:created xsi:type="dcterms:W3CDTF">2023-03-16T14:46:55Z</dcterms:created>
  <dcterms:modified xsi:type="dcterms:W3CDTF">2023-03-17T00:04:39Z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2023-02-14T00:00:00Z</vt:filetime>
  </property>
  <property fmtid="{D5CDD505-2E9C-101B-9397-08002B2CF9AE}" pid="3" name="LastSaved">
    <vt:filetime>2023-03-16T00:00:00Z</vt:filetime>
  </property>
</Properties>
</file>