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1000" y="1473200"/>
            <a:ext cx="774700" cy="7366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65237" y="1495169"/>
            <a:ext cx="687705" cy="647065"/>
          </a:xfrm>
          <a:custGeom>
            <a:avLst/>
            <a:gdLst/>
            <a:ahLst/>
            <a:cxnLst/>
            <a:rect l="l" t="t" r="r" b="b"/>
            <a:pathLst>
              <a:path w="687704" h="647064">
                <a:moveTo>
                  <a:pt x="401046" y="152548"/>
                </a:moveTo>
                <a:lnTo>
                  <a:pt x="390380" y="152548"/>
                </a:lnTo>
                <a:lnTo>
                  <a:pt x="382067" y="152641"/>
                </a:lnTo>
                <a:lnTo>
                  <a:pt x="344243" y="162035"/>
                </a:lnTo>
                <a:lnTo>
                  <a:pt x="342755" y="165633"/>
                </a:lnTo>
                <a:lnTo>
                  <a:pt x="342845" y="175182"/>
                </a:lnTo>
                <a:lnTo>
                  <a:pt x="344368" y="181446"/>
                </a:lnTo>
                <a:lnTo>
                  <a:pt x="347592" y="190127"/>
                </a:lnTo>
                <a:lnTo>
                  <a:pt x="461906" y="495472"/>
                </a:lnTo>
                <a:lnTo>
                  <a:pt x="463058" y="498697"/>
                </a:lnTo>
                <a:lnTo>
                  <a:pt x="464981" y="501984"/>
                </a:lnTo>
                <a:lnTo>
                  <a:pt x="470189" y="508185"/>
                </a:lnTo>
                <a:lnTo>
                  <a:pt x="473104" y="510480"/>
                </a:lnTo>
                <a:lnTo>
                  <a:pt x="476328" y="511968"/>
                </a:lnTo>
                <a:lnTo>
                  <a:pt x="432052" y="623216"/>
                </a:lnTo>
                <a:lnTo>
                  <a:pt x="430316" y="627434"/>
                </a:lnTo>
                <a:lnTo>
                  <a:pt x="429572" y="631031"/>
                </a:lnTo>
                <a:lnTo>
                  <a:pt x="430067" y="636983"/>
                </a:lnTo>
                <a:lnTo>
                  <a:pt x="461942" y="647029"/>
                </a:lnTo>
                <a:lnTo>
                  <a:pt x="471863" y="647029"/>
                </a:lnTo>
                <a:lnTo>
                  <a:pt x="515396" y="642937"/>
                </a:lnTo>
                <a:lnTo>
                  <a:pt x="579501" y="495225"/>
                </a:lnTo>
                <a:lnTo>
                  <a:pt x="612501" y="398114"/>
                </a:lnTo>
                <a:lnTo>
                  <a:pt x="521348" y="398114"/>
                </a:lnTo>
                <a:lnTo>
                  <a:pt x="443214" y="175988"/>
                </a:lnTo>
                <a:lnTo>
                  <a:pt x="409479" y="152734"/>
                </a:lnTo>
                <a:lnTo>
                  <a:pt x="401046" y="152548"/>
                </a:lnTo>
                <a:close/>
              </a:path>
              <a:path w="687704" h="647064">
                <a:moveTo>
                  <a:pt x="58787" y="28276"/>
                </a:moveTo>
                <a:lnTo>
                  <a:pt x="39687" y="28276"/>
                </a:lnTo>
                <a:lnTo>
                  <a:pt x="31808" y="28648"/>
                </a:lnTo>
                <a:lnTo>
                  <a:pt x="0" y="500557"/>
                </a:lnTo>
                <a:lnTo>
                  <a:pt x="805" y="502914"/>
                </a:lnTo>
                <a:lnTo>
                  <a:pt x="39687" y="514200"/>
                </a:lnTo>
                <a:lnTo>
                  <a:pt x="58787" y="514200"/>
                </a:lnTo>
                <a:lnTo>
                  <a:pt x="97109" y="502914"/>
                </a:lnTo>
                <a:lnTo>
                  <a:pt x="97853" y="500557"/>
                </a:lnTo>
                <a:lnTo>
                  <a:pt x="97853" y="269378"/>
                </a:lnTo>
                <a:lnTo>
                  <a:pt x="207895" y="269378"/>
                </a:lnTo>
                <a:lnTo>
                  <a:pt x="196080" y="251518"/>
                </a:lnTo>
                <a:lnTo>
                  <a:pt x="197783" y="249287"/>
                </a:lnTo>
                <a:lnTo>
                  <a:pt x="97853" y="249287"/>
                </a:lnTo>
                <a:lnTo>
                  <a:pt x="97814" y="41423"/>
                </a:lnTo>
                <a:lnTo>
                  <a:pt x="66724" y="28648"/>
                </a:lnTo>
                <a:lnTo>
                  <a:pt x="58787" y="28276"/>
                </a:lnTo>
                <a:close/>
              </a:path>
              <a:path w="687704" h="647064">
                <a:moveTo>
                  <a:pt x="207895" y="269378"/>
                </a:moveTo>
                <a:lnTo>
                  <a:pt x="97853" y="269378"/>
                </a:lnTo>
                <a:lnTo>
                  <a:pt x="243333" y="497829"/>
                </a:lnTo>
                <a:lnTo>
                  <a:pt x="245069" y="501302"/>
                </a:lnTo>
                <a:lnTo>
                  <a:pt x="289388" y="514083"/>
                </a:lnTo>
                <a:lnTo>
                  <a:pt x="300631" y="514200"/>
                </a:lnTo>
                <a:lnTo>
                  <a:pt x="310802" y="514200"/>
                </a:lnTo>
                <a:lnTo>
                  <a:pt x="348194" y="506821"/>
                </a:lnTo>
                <a:lnTo>
                  <a:pt x="351554" y="495225"/>
                </a:lnTo>
                <a:lnTo>
                  <a:pt x="351048" y="492806"/>
                </a:lnTo>
                <a:lnTo>
                  <a:pt x="348815" y="486109"/>
                </a:lnTo>
                <a:lnTo>
                  <a:pt x="345528" y="479350"/>
                </a:lnTo>
                <a:lnTo>
                  <a:pt x="340071" y="469179"/>
                </a:lnTo>
                <a:lnTo>
                  <a:pt x="207895" y="269378"/>
                </a:lnTo>
                <a:close/>
              </a:path>
              <a:path w="687704" h="647064">
                <a:moveTo>
                  <a:pt x="640039" y="152548"/>
                </a:moveTo>
                <a:lnTo>
                  <a:pt x="602026" y="156579"/>
                </a:lnTo>
                <a:lnTo>
                  <a:pt x="593902" y="171523"/>
                </a:lnTo>
                <a:lnTo>
                  <a:pt x="522465" y="398114"/>
                </a:lnTo>
                <a:lnTo>
                  <a:pt x="612501" y="398114"/>
                </a:lnTo>
                <a:lnTo>
                  <a:pt x="684316" y="186778"/>
                </a:lnTo>
                <a:lnTo>
                  <a:pt x="686300" y="180577"/>
                </a:lnTo>
                <a:lnTo>
                  <a:pt x="687292" y="175182"/>
                </a:lnTo>
                <a:lnTo>
                  <a:pt x="687235" y="165881"/>
                </a:lnTo>
                <a:lnTo>
                  <a:pt x="647702" y="152641"/>
                </a:lnTo>
                <a:lnTo>
                  <a:pt x="640039" y="152548"/>
                </a:lnTo>
                <a:close/>
              </a:path>
              <a:path w="687704" h="647064">
                <a:moveTo>
                  <a:pt x="303856" y="28276"/>
                </a:moveTo>
                <a:lnTo>
                  <a:pt x="284261" y="28276"/>
                </a:lnTo>
                <a:lnTo>
                  <a:pt x="276324" y="28525"/>
                </a:lnTo>
                <a:lnTo>
                  <a:pt x="238869" y="44648"/>
                </a:lnTo>
                <a:lnTo>
                  <a:pt x="97853" y="249287"/>
                </a:lnTo>
                <a:lnTo>
                  <a:pt x="197783" y="249287"/>
                </a:lnTo>
                <a:lnTo>
                  <a:pt x="328165" y="78506"/>
                </a:lnTo>
                <a:lnTo>
                  <a:pt x="334403" y="68770"/>
                </a:lnTo>
                <a:lnTo>
                  <a:pt x="338583" y="61762"/>
                </a:lnTo>
                <a:lnTo>
                  <a:pt x="343048" y="52833"/>
                </a:lnTo>
                <a:lnTo>
                  <a:pt x="344164" y="48492"/>
                </a:lnTo>
                <a:lnTo>
                  <a:pt x="344040" y="41423"/>
                </a:lnTo>
                <a:lnTo>
                  <a:pt x="312042" y="28648"/>
                </a:lnTo>
                <a:lnTo>
                  <a:pt x="303856" y="28276"/>
                </a:lnTo>
                <a:close/>
              </a:path>
              <a:path w="687704" h="647064">
                <a:moveTo>
                  <a:pt x="463678" y="0"/>
                </a:moveTo>
                <a:lnTo>
                  <a:pt x="415681" y="13917"/>
                </a:lnTo>
                <a:lnTo>
                  <a:pt x="388520" y="54089"/>
                </a:lnTo>
                <a:lnTo>
                  <a:pt x="383311" y="92645"/>
                </a:lnTo>
                <a:lnTo>
                  <a:pt x="383311" y="95869"/>
                </a:lnTo>
                <a:lnTo>
                  <a:pt x="406007" y="107900"/>
                </a:lnTo>
                <a:lnTo>
                  <a:pt x="417169" y="107900"/>
                </a:lnTo>
                <a:lnTo>
                  <a:pt x="440609" y="88056"/>
                </a:lnTo>
                <a:lnTo>
                  <a:pt x="442346" y="80429"/>
                </a:lnTo>
                <a:lnTo>
                  <a:pt x="449291" y="68770"/>
                </a:lnTo>
                <a:lnTo>
                  <a:pt x="455121" y="65855"/>
                </a:lnTo>
                <a:lnTo>
                  <a:pt x="637059" y="65855"/>
                </a:lnTo>
                <a:lnTo>
                  <a:pt x="641760" y="54646"/>
                </a:lnTo>
                <a:lnTo>
                  <a:pt x="644483" y="42043"/>
                </a:lnTo>
                <a:lnTo>
                  <a:pt x="559796" y="42043"/>
                </a:lnTo>
                <a:lnTo>
                  <a:pt x="553098" y="39872"/>
                </a:lnTo>
                <a:lnTo>
                  <a:pt x="540171" y="31128"/>
                </a:lnTo>
                <a:lnTo>
                  <a:pt x="536556" y="28648"/>
                </a:lnTo>
                <a:lnTo>
                  <a:pt x="525627" y="21021"/>
                </a:lnTo>
                <a:lnTo>
                  <a:pt x="519744" y="17114"/>
                </a:lnTo>
                <a:lnTo>
                  <a:pt x="483258" y="1627"/>
                </a:lnTo>
                <a:lnTo>
                  <a:pt x="473875" y="406"/>
                </a:lnTo>
                <a:lnTo>
                  <a:pt x="463678" y="0"/>
                </a:lnTo>
                <a:close/>
              </a:path>
              <a:path w="687704" h="647064">
                <a:moveTo>
                  <a:pt x="637059" y="65855"/>
                </a:moveTo>
                <a:lnTo>
                  <a:pt x="468266" y="65855"/>
                </a:lnTo>
                <a:lnTo>
                  <a:pt x="472918" y="66909"/>
                </a:lnTo>
                <a:lnTo>
                  <a:pt x="481599" y="71126"/>
                </a:lnTo>
                <a:lnTo>
                  <a:pt x="486002" y="73731"/>
                </a:lnTo>
                <a:lnTo>
                  <a:pt x="494932" y="79932"/>
                </a:lnTo>
                <a:lnTo>
                  <a:pt x="499583" y="83281"/>
                </a:lnTo>
                <a:lnTo>
                  <a:pt x="509257" y="90474"/>
                </a:lnTo>
                <a:lnTo>
                  <a:pt x="514652" y="93884"/>
                </a:lnTo>
                <a:lnTo>
                  <a:pt x="552696" y="107155"/>
                </a:lnTo>
                <a:lnTo>
                  <a:pt x="566370" y="107900"/>
                </a:lnTo>
                <a:lnTo>
                  <a:pt x="584310" y="106400"/>
                </a:lnTo>
                <a:lnTo>
                  <a:pt x="600181" y="101900"/>
                </a:lnTo>
                <a:lnTo>
                  <a:pt x="613983" y="94400"/>
                </a:lnTo>
                <a:lnTo>
                  <a:pt x="625715" y="83901"/>
                </a:lnTo>
                <a:lnTo>
                  <a:pt x="635074" y="70587"/>
                </a:lnTo>
                <a:lnTo>
                  <a:pt x="637059" y="65855"/>
                </a:lnTo>
                <a:close/>
              </a:path>
              <a:path w="687704" h="647064">
                <a:moveTo>
                  <a:pt x="629249" y="0"/>
                </a:moveTo>
                <a:lnTo>
                  <a:pt x="606677" y="0"/>
                </a:lnTo>
                <a:lnTo>
                  <a:pt x="599112" y="681"/>
                </a:lnTo>
                <a:lnTo>
                  <a:pt x="591670" y="3409"/>
                </a:lnTo>
                <a:lnTo>
                  <a:pt x="589820" y="6185"/>
                </a:lnTo>
                <a:lnTo>
                  <a:pt x="589764" y="21021"/>
                </a:lnTo>
                <a:lnTo>
                  <a:pt x="587825" y="28710"/>
                </a:lnTo>
                <a:lnTo>
                  <a:pt x="579888" y="39376"/>
                </a:lnTo>
                <a:lnTo>
                  <a:pt x="574183" y="42043"/>
                </a:lnTo>
                <a:lnTo>
                  <a:pt x="644483" y="42043"/>
                </a:lnTo>
                <a:lnTo>
                  <a:pt x="645772" y="36078"/>
                </a:lnTo>
                <a:lnTo>
                  <a:pt x="647109" y="14881"/>
                </a:lnTo>
                <a:lnTo>
                  <a:pt x="647109" y="8681"/>
                </a:lnTo>
                <a:lnTo>
                  <a:pt x="645062" y="4650"/>
                </a:lnTo>
                <a:lnTo>
                  <a:pt x="636877" y="929"/>
                </a:lnTo>
                <a:lnTo>
                  <a:pt x="629249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965237" y="1495169"/>
            <a:ext cx="687705" cy="647065"/>
          </a:xfrm>
          <a:custGeom>
            <a:avLst/>
            <a:gdLst/>
            <a:ahLst/>
            <a:cxnLst/>
            <a:rect l="l" t="t" r="r" b="b"/>
            <a:pathLst>
              <a:path w="687704" h="647064">
                <a:moveTo>
                  <a:pt x="390381" y="152548"/>
                </a:moveTo>
                <a:lnTo>
                  <a:pt x="401047" y="152548"/>
                </a:lnTo>
                <a:lnTo>
                  <a:pt x="409480" y="152734"/>
                </a:lnTo>
                <a:lnTo>
                  <a:pt x="415681" y="153107"/>
                </a:lnTo>
                <a:lnTo>
                  <a:pt x="421883" y="153478"/>
                </a:lnTo>
                <a:lnTo>
                  <a:pt x="443215" y="175989"/>
                </a:lnTo>
                <a:lnTo>
                  <a:pt x="521349" y="398115"/>
                </a:lnTo>
                <a:lnTo>
                  <a:pt x="522466" y="398115"/>
                </a:lnTo>
                <a:lnTo>
                  <a:pt x="593903" y="171524"/>
                </a:lnTo>
                <a:lnTo>
                  <a:pt x="595391" y="165075"/>
                </a:lnTo>
                <a:lnTo>
                  <a:pt x="597314" y="160796"/>
                </a:lnTo>
                <a:lnTo>
                  <a:pt x="599670" y="158688"/>
                </a:lnTo>
                <a:lnTo>
                  <a:pt x="602027" y="156579"/>
                </a:lnTo>
                <a:lnTo>
                  <a:pt x="605933" y="155029"/>
                </a:lnTo>
                <a:lnTo>
                  <a:pt x="640040" y="152548"/>
                </a:lnTo>
                <a:lnTo>
                  <a:pt x="647702" y="152641"/>
                </a:lnTo>
                <a:lnTo>
                  <a:pt x="685618" y="162346"/>
                </a:lnTo>
                <a:lnTo>
                  <a:pt x="687293" y="170594"/>
                </a:lnTo>
                <a:lnTo>
                  <a:pt x="687293" y="175183"/>
                </a:lnTo>
                <a:lnTo>
                  <a:pt x="573811" y="511968"/>
                </a:lnTo>
                <a:lnTo>
                  <a:pt x="533628" y="629542"/>
                </a:lnTo>
                <a:lnTo>
                  <a:pt x="497072" y="646007"/>
                </a:lnTo>
                <a:lnTo>
                  <a:pt x="471864" y="647030"/>
                </a:lnTo>
                <a:lnTo>
                  <a:pt x="461942" y="647030"/>
                </a:lnTo>
                <a:lnTo>
                  <a:pt x="434657" y="641449"/>
                </a:lnTo>
                <a:lnTo>
                  <a:pt x="431680" y="639464"/>
                </a:lnTo>
                <a:lnTo>
                  <a:pt x="430068" y="636984"/>
                </a:lnTo>
                <a:lnTo>
                  <a:pt x="429820" y="634007"/>
                </a:lnTo>
                <a:lnTo>
                  <a:pt x="429572" y="631031"/>
                </a:lnTo>
                <a:lnTo>
                  <a:pt x="430316" y="627434"/>
                </a:lnTo>
                <a:lnTo>
                  <a:pt x="432052" y="623217"/>
                </a:lnTo>
                <a:lnTo>
                  <a:pt x="476329" y="511968"/>
                </a:lnTo>
                <a:lnTo>
                  <a:pt x="461818" y="495225"/>
                </a:lnTo>
                <a:lnTo>
                  <a:pt x="347593" y="190128"/>
                </a:lnTo>
                <a:lnTo>
                  <a:pt x="344368" y="181446"/>
                </a:lnTo>
                <a:lnTo>
                  <a:pt x="342756" y="174811"/>
                </a:lnTo>
                <a:lnTo>
                  <a:pt x="342756" y="170222"/>
                </a:lnTo>
                <a:lnTo>
                  <a:pt x="342756" y="165633"/>
                </a:lnTo>
                <a:lnTo>
                  <a:pt x="382067" y="152641"/>
                </a:lnTo>
                <a:lnTo>
                  <a:pt x="390381" y="152548"/>
                </a:lnTo>
                <a:close/>
              </a:path>
              <a:path w="687704" h="647064">
                <a:moveTo>
                  <a:pt x="49113" y="28277"/>
                </a:moveTo>
                <a:lnTo>
                  <a:pt x="58787" y="28277"/>
                </a:lnTo>
                <a:lnTo>
                  <a:pt x="66724" y="28649"/>
                </a:lnTo>
                <a:lnTo>
                  <a:pt x="72925" y="29393"/>
                </a:lnTo>
                <a:lnTo>
                  <a:pt x="79126" y="30137"/>
                </a:lnTo>
                <a:lnTo>
                  <a:pt x="97854" y="41547"/>
                </a:lnTo>
                <a:lnTo>
                  <a:pt x="97854" y="44276"/>
                </a:lnTo>
                <a:lnTo>
                  <a:pt x="97854" y="249287"/>
                </a:lnTo>
                <a:lnTo>
                  <a:pt x="238869" y="44648"/>
                </a:lnTo>
                <a:lnTo>
                  <a:pt x="240605" y="41423"/>
                </a:lnTo>
                <a:lnTo>
                  <a:pt x="242713" y="38757"/>
                </a:lnTo>
                <a:lnTo>
                  <a:pt x="245194" y="36649"/>
                </a:lnTo>
                <a:lnTo>
                  <a:pt x="247674" y="34540"/>
                </a:lnTo>
                <a:lnTo>
                  <a:pt x="250899" y="32866"/>
                </a:lnTo>
                <a:lnTo>
                  <a:pt x="254868" y="31626"/>
                </a:lnTo>
                <a:lnTo>
                  <a:pt x="258836" y="30385"/>
                </a:lnTo>
                <a:lnTo>
                  <a:pt x="263921" y="29517"/>
                </a:lnTo>
                <a:lnTo>
                  <a:pt x="270123" y="29021"/>
                </a:lnTo>
                <a:lnTo>
                  <a:pt x="276324" y="28525"/>
                </a:lnTo>
                <a:lnTo>
                  <a:pt x="284261" y="28277"/>
                </a:lnTo>
                <a:lnTo>
                  <a:pt x="293935" y="28277"/>
                </a:lnTo>
                <a:lnTo>
                  <a:pt x="303857" y="28277"/>
                </a:lnTo>
                <a:lnTo>
                  <a:pt x="312042" y="28649"/>
                </a:lnTo>
                <a:lnTo>
                  <a:pt x="318492" y="29393"/>
                </a:lnTo>
                <a:lnTo>
                  <a:pt x="324941" y="30137"/>
                </a:lnTo>
                <a:lnTo>
                  <a:pt x="330088" y="31191"/>
                </a:lnTo>
                <a:lnTo>
                  <a:pt x="333933" y="32556"/>
                </a:lnTo>
                <a:lnTo>
                  <a:pt x="337777" y="33920"/>
                </a:lnTo>
                <a:lnTo>
                  <a:pt x="340444" y="35594"/>
                </a:lnTo>
                <a:lnTo>
                  <a:pt x="341932" y="37579"/>
                </a:lnTo>
                <a:lnTo>
                  <a:pt x="343420" y="39563"/>
                </a:lnTo>
                <a:lnTo>
                  <a:pt x="344165" y="41795"/>
                </a:lnTo>
                <a:lnTo>
                  <a:pt x="344165" y="44276"/>
                </a:lnTo>
                <a:lnTo>
                  <a:pt x="344165" y="48493"/>
                </a:lnTo>
                <a:lnTo>
                  <a:pt x="196081" y="251519"/>
                </a:lnTo>
                <a:lnTo>
                  <a:pt x="340072" y="469180"/>
                </a:lnTo>
                <a:lnTo>
                  <a:pt x="351606" y="495473"/>
                </a:lnTo>
                <a:lnTo>
                  <a:pt x="351606" y="497458"/>
                </a:lnTo>
                <a:lnTo>
                  <a:pt x="351606" y="500186"/>
                </a:lnTo>
                <a:lnTo>
                  <a:pt x="350924" y="502604"/>
                </a:lnTo>
                <a:lnTo>
                  <a:pt x="349560" y="504713"/>
                </a:lnTo>
                <a:lnTo>
                  <a:pt x="348195" y="506821"/>
                </a:lnTo>
                <a:lnTo>
                  <a:pt x="310802" y="514201"/>
                </a:lnTo>
                <a:lnTo>
                  <a:pt x="300632" y="514201"/>
                </a:lnTo>
                <a:lnTo>
                  <a:pt x="258774" y="511100"/>
                </a:lnTo>
                <a:lnTo>
                  <a:pt x="243334" y="497830"/>
                </a:lnTo>
                <a:lnTo>
                  <a:pt x="97854" y="269378"/>
                </a:lnTo>
                <a:lnTo>
                  <a:pt x="97854" y="497830"/>
                </a:lnTo>
                <a:lnTo>
                  <a:pt x="97854" y="500558"/>
                </a:lnTo>
                <a:lnTo>
                  <a:pt x="97110" y="502915"/>
                </a:lnTo>
                <a:lnTo>
                  <a:pt x="95622" y="504899"/>
                </a:lnTo>
                <a:lnTo>
                  <a:pt x="94133" y="506883"/>
                </a:lnTo>
                <a:lnTo>
                  <a:pt x="91529" y="508558"/>
                </a:lnTo>
                <a:lnTo>
                  <a:pt x="87808" y="509922"/>
                </a:lnTo>
                <a:lnTo>
                  <a:pt x="84087" y="511286"/>
                </a:lnTo>
                <a:lnTo>
                  <a:pt x="79126" y="512340"/>
                </a:lnTo>
                <a:lnTo>
                  <a:pt x="72925" y="513084"/>
                </a:lnTo>
                <a:lnTo>
                  <a:pt x="66724" y="513829"/>
                </a:lnTo>
                <a:lnTo>
                  <a:pt x="58787" y="514201"/>
                </a:lnTo>
                <a:lnTo>
                  <a:pt x="49113" y="514201"/>
                </a:lnTo>
                <a:lnTo>
                  <a:pt x="39687" y="514201"/>
                </a:lnTo>
                <a:lnTo>
                  <a:pt x="31812" y="513829"/>
                </a:lnTo>
                <a:lnTo>
                  <a:pt x="25486" y="513084"/>
                </a:lnTo>
                <a:lnTo>
                  <a:pt x="19161" y="512340"/>
                </a:lnTo>
                <a:lnTo>
                  <a:pt x="14138" y="511286"/>
                </a:lnTo>
                <a:lnTo>
                  <a:pt x="10417" y="509922"/>
                </a:lnTo>
                <a:lnTo>
                  <a:pt x="6697" y="508558"/>
                </a:lnTo>
                <a:lnTo>
                  <a:pt x="4030" y="506883"/>
                </a:lnTo>
                <a:lnTo>
                  <a:pt x="2418" y="504899"/>
                </a:lnTo>
                <a:lnTo>
                  <a:pt x="806" y="502915"/>
                </a:lnTo>
                <a:lnTo>
                  <a:pt x="0" y="500558"/>
                </a:lnTo>
                <a:lnTo>
                  <a:pt x="0" y="497830"/>
                </a:lnTo>
                <a:lnTo>
                  <a:pt x="0" y="44276"/>
                </a:lnTo>
                <a:lnTo>
                  <a:pt x="0" y="41547"/>
                </a:lnTo>
                <a:lnTo>
                  <a:pt x="806" y="39191"/>
                </a:lnTo>
                <a:lnTo>
                  <a:pt x="2418" y="37207"/>
                </a:lnTo>
                <a:lnTo>
                  <a:pt x="4030" y="35222"/>
                </a:lnTo>
                <a:lnTo>
                  <a:pt x="25486" y="29393"/>
                </a:lnTo>
                <a:lnTo>
                  <a:pt x="31812" y="28649"/>
                </a:lnTo>
                <a:lnTo>
                  <a:pt x="39687" y="28277"/>
                </a:lnTo>
                <a:lnTo>
                  <a:pt x="49113" y="28277"/>
                </a:lnTo>
                <a:close/>
              </a:path>
              <a:path w="687704" h="647064">
                <a:moveTo>
                  <a:pt x="463678" y="0"/>
                </a:moveTo>
                <a:lnTo>
                  <a:pt x="506722" y="9859"/>
                </a:lnTo>
                <a:lnTo>
                  <a:pt x="531198" y="24928"/>
                </a:lnTo>
                <a:lnTo>
                  <a:pt x="536558" y="28649"/>
                </a:lnTo>
                <a:lnTo>
                  <a:pt x="541709" y="32184"/>
                </a:lnTo>
                <a:lnTo>
                  <a:pt x="546650" y="35532"/>
                </a:lnTo>
                <a:lnTo>
                  <a:pt x="553099" y="39873"/>
                </a:lnTo>
                <a:lnTo>
                  <a:pt x="559797" y="42043"/>
                </a:lnTo>
                <a:lnTo>
                  <a:pt x="566742" y="42043"/>
                </a:lnTo>
                <a:lnTo>
                  <a:pt x="574183" y="42043"/>
                </a:lnTo>
                <a:lnTo>
                  <a:pt x="579888" y="39377"/>
                </a:lnTo>
                <a:lnTo>
                  <a:pt x="583857" y="34044"/>
                </a:lnTo>
                <a:lnTo>
                  <a:pt x="587826" y="28711"/>
                </a:lnTo>
                <a:lnTo>
                  <a:pt x="589810" y="20836"/>
                </a:lnTo>
                <a:lnTo>
                  <a:pt x="589810" y="10418"/>
                </a:lnTo>
                <a:lnTo>
                  <a:pt x="589810" y="6201"/>
                </a:lnTo>
                <a:lnTo>
                  <a:pt x="591671" y="3410"/>
                </a:lnTo>
                <a:lnTo>
                  <a:pt x="595391" y="2046"/>
                </a:lnTo>
                <a:lnTo>
                  <a:pt x="599112" y="682"/>
                </a:lnTo>
                <a:lnTo>
                  <a:pt x="606677" y="0"/>
                </a:lnTo>
                <a:lnTo>
                  <a:pt x="618088" y="0"/>
                </a:lnTo>
                <a:lnTo>
                  <a:pt x="629250" y="0"/>
                </a:lnTo>
                <a:lnTo>
                  <a:pt x="636877" y="930"/>
                </a:lnTo>
                <a:lnTo>
                  <a:pt x="640970" y="2790"/>
                </a:lnTo>
                <a:lnTo>
                  <a:pt x="645063" y="4650"/>
                </a:lnTo>
                <a:lnTo>
                  <a:pt x="647109" y="8681"/>
                </a:lnTo>
                <a:lnTo>
                  <a:pt x="647109" y="14882"/>
                </a:lnTo>
                <a:lnTo>
                  <a:pt x="641761" y="54647"/>
                </a:lnTo>
                <a:lnTo>
                  <a:pt x="613983" y="94401"/>
                </a:lnTo>
                <a:lnTo>
                  <a:pt x="566370" y="107900"/>
                </a:lnTo>
                <a:lnTo>
                  <a:pt x="559324" y="107714"/>
                </a:lnTo>
                <a:lnTo>
                  <a:pt x="520605" y="97110"/>
                </a:lnTo>
                <a:lnTo>
                  <a:pt x="504420" y="86878"/>
                </a:lnTo>
                <a:lnTo>
                  <a:pt x="499583" y="83281"/>
                </a:lnTo>
                <a:lnTo>
                  <a:pt x="468267" y="65856"/>
                </a:lnTo>
                <a:lnTo>
                  <a:pt x="463306" y="65856"/>
                </a:lnTo>
                <a:lnTo>
                  <a:pt x="455121" y="65856"/>
                </a:lnTo>
                <a:lnTo>
                  <a:pt x="449292" y="68771"/>
                </a:lnTo>
                <a:lnTo>
                  <a:pt x="445819" y="74600"/>
                </a:lnTo>
                <a:lnTo>
                  <a:pt x="442346" y="80429"/>
                </a:lnTo>
                <a:lnTo>
                  <a:pt x="440610" y="88056"/>
                </a:lnTo>
                <a:lnTo>
                  <a:pt x="440610" y="97482"/>
                </a:lnTo>
                <a:lnTo>
                  <a:pt x="440610" y="99714"/>
                </a:lnTo>
                <a:lnTo>
                  <a:pt x="434843" y="106040"/>
                </a:lnTo>
                <a:lnTo>
                  <a:pt x="432735" y="106784"/>
                </a:lnTo>
                <a:lnTo>
                  <a:pt x="429758" y="107280"/>
                </a:lnTo>
                <a:lnTo>
                  <a:pt x="425913" y="107528"/>
                </a:lnTo>
                <a:lnTo>
                  <a:pt x="422069" y="107776"/>
                </a:lnTo>
                <a:lnTo>
                  <a:pt x="417170" y="107900"/>
                </a:lnTo>
                <a:lnTo>
                  <a:pt x="411216" y="107900"/>
                </a:lnTo>
                <a:lnTo>
                  <a:pt x="406008" y="107900"/>
                </a:lnTo>
                <a:lnTo>
                  <a:pt x="401605" y="107714"/>
                </a:lnTo>
                <a:lnTo>
                  <a:pt x="398008" y="107342"/>
                </a:lnTo>
                <a:lnTo>
                  <a:pt x="394411" y="106970"/>
                </a:lnTo>
                <a:lnTo>
                  <a:pt x="391559" y="106226"/>
                </a:lnTo>
                <a:lnTo>
                  <a:pt x="389450" y="105109"/>
                </a:lnTo>
                <a:lnTo>
                  <a:pt x="387342" y="103993"/>
                </a:lnTo>
                <a:lnTo>
                  <a:pt x="385792" y="102443"/>
                </a:lnTo>
                <a:lnTo>
                  <a:pt x="384800" y="100459"/>
                </a:lnTo>
                <a:lnTo>
                  <a:pt x="383807" y="98474"/>
                </a:lnTo>
                <a:lnTo>
                  <a:pt x="383311" y="95870"/>
                </a:lnTo>
                <a:lnTo>
                  <a:pt x="383311" y="92645"/>
                </a:lnTo>
                <a:lnTo>
                  <a:pt x="388520" y="54089"/>
                </a:lnTo>
                <a:lnTo>
                  <a:pt x="415681" y="13917"/>
                </a:lnTo>
                <a:lnTo>
                  <a:pt x="445447" y="1546"/>
                </a:lnTo>
                <a:lnTo>
                  <a:pt x="463678" y="0"/>
                </a:lnTo>
                <a:close/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97300" y="1460500"/>
            <a:ext cx="1892300" cy="736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31322" y="1478401"/>
            <a:ext cx="1817732" cy="65935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42000" y="1397000"/>
            <a:ext cx="1600200" cy="6858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82046" y="1419614"/>
            <a:ext cx="1514747" cy="602431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20000" y="1397000"/>
            <a:ext cx="1663700" cy="685800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55283" y="1419614"/>
            <a:ext cx="1586012" cy="602431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63800" y="2362200"/>
            <a:ext cx="7264400" cy="762000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506436" y="2385360"/>
            <a:ext cx="7178008" cy="678333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14800" y="4508500"/>
            <a:ext cx="1270000" cy="901700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851400" y="4508500"/>
            <a:ext cx="1371600" cy="901700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65800" y="4508500"/>
            <a:ext cx="1460500" cy="90170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680200" y="4508500"/>
            <a:ext cx="1409700" cy="901700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41600" y="5029200"/>
            <a:ext cx="1117600" cy="68580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340100" y="5029200"/>
            <a:ext cx="1041400" cy="685800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038600" y="5029200"/>
            <a:ext cx="1079500" cy="685800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762500" y="5029200"/>
            <a:ext cx="1193800" cy="685800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600700" y="5029200"/>
            <a:ext cx="876300" cy="68580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045200" y="5029200"/>
            <a:ext cx="1333500" cy="685800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023100" y="5029200"/>
            <a:ext cx="838200" cy="685800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505700" y="5029200"/>
            <a:ext cx="863600" cy="685800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026400" y="5029200"/>
            <a:ext cx="1549400" cy="68580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365500" y="5816600"/>
            <a:ext cx="5486400" cy="7620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175000" y="5397500"/>
            <a:ext cx="4483100" cy="685800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239000" y="5397500"/>
            <a:ext cx="508000" cy="685800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327900" y="5397500"/>
            <a:ext cx="1701800" cy="685800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826000" y="5753100"/>
            <a:ext cx="2552700" cy="685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651151"/>
            <a:ext cx="1142254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544117"/>
            <a:ext cx="11422549" cy="410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trang.maixuan@phenikaa-uni.edu.vn" TargetMode="Externa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Relationship Id="rId3" Type="http://schemas.openxmlformats.org/officeDocument/2006/relationships/image" Target="../media/image40.jp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6860" y="4610100"/>
            <a:ext cx="6538595" cy="1610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Calibri"/>
                <a:cs typeface="Calibri"/>
              </a:rPr>
              <a:t>Mai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Xuân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40">
                <a:latin typeface="Calibri"/>
                <a:cs typeface="Calibri"/>
              </a:rPr>
              <a:t>Tráng,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PhD</a:t>
            </a:r>
            <a:endParaRPr sz="3200">
              <a:latin typeface="Calibri"/>
              <a:cs typeface="Calibri"/>
            </a:endParaRPr>
          </a:p>
          <a:p>
            <a:pPr algn="ctr" marL="12700" marR="5080">
              <a:lnSpc>
                <a:spcPct val="100699"/>
              </a:lnSpc>
              <a:spcBef>
                <a:spcPts val="40"/>
              </a:spcBef>
            </a:pPr>
            <a:r>
              <a:rPr dirty="0" sz="2400" i="1">
                <a:latin typeface="Calibri"/>
                <a:cs typeface="Calibri"/>
              </a:rPr>
              <a:t>Khoa Công Nghệ Thông Tin </a:t>
            </a:r>
            <a:r>
              <a:rPr dirty="0" sz="2400" spc="-20" i="1">
                <a:latin typeface="Calibri"/>
                <a:cs typeface="Calibri"/>
              </a:rPr>
              <a:t>Trường </a:t>
            </a:r>
            <a:r>
              <a:rPr dirty="0" sz="2400" i="1">
                <a:latin typeface="Calibri"/>
                <a:cs typeface="Calibri"/>
              </a:rPr>
              <a:t>Đại học </a:t>
            </a:r>
            <a:r>
              <a:rPr dirty="0" sz="2400" spc="-15" i="1">
                <a:latin typeface="Calibri"/>
                <a:cs typeface="Calibri"/>
              </a:rPr>
              <a:t>Phenikaa </a:t>
            </a:r>
            <a:r>
              <a:rPr dirty="0" sz="2400" spc="-530" i="1">
                <a:latin typeface="Calibri"/>
                <a:cs typeface="Calibri"/>
              </a:rPr>
              <a:t> </a:t>
            </a:r>
            <a:r>
              <a:rPr dirty="0" u="heavy" sz="2400" spc="-5" i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Email:</a:t>
            </a:r>
            <a:r>
              <a:rPr dirty="0" u="heavy" sz="2400" spc="-10" i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 trang.maixuan@phenikaa-uni.edu.vn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ts val="2800"/>
              </a:lnSpc>
            </a:pPr>
            <a:r>
              <a:rPr dirty="0" sz="2400" spc="-55" i="1">
                <a:latin typeface="Calibri"/>
                <a:cs typeface="Calibri"/>
              </a:rPr>
              <a:t>SDT:</a:t>
            </a:r>
            <a:r>
              <a:rPr dirty="0" sz="2400" spc="-50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0965590406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942" y="199672"/>
            <a:ext cx="2515129" cy="64941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962400" y="3492500"/>
            <a:ext cx="1460500" cy="444500"/>
            <a:chOff x="3962400" y="3492500"/>
            <a:chExt cx="1460500" cy="44450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2400" y="3492500"/>
              <a:ext cx="1460500" cy="444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9197" y="3507134"/>
              <a:ext cx="1386822" cy="38622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600700" y="3492500"/>
            <a:ext cx="2616200" cy="444500"/>
            <a:chOff x="5600700" y="3492500"/>
            <a:chExt cx="2616200" cy="44450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00700" y="3492500"/>
              <a:ext cx="2616200" cy="4445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0253" y="3507134"/>
              <a:ext cx="2550998" cy="38622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170602" y="6426200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49714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  <a:r>
              <a:rPr dirty="0" spc="-40"/>
              <a:t> </a:t>
            </a:r>
            <a:r>
              <a:rPr dirty="0" spc="-5"/>
              <a:t>project:</a:t>
            </a:r>
            <a:r>
              <a:rPr dirty="0" spc="-30"/>
              <a:t> </a:t>
            </a:r>
            <a:r>
              <a:rPr dirty="0"/>
              <a:t>smart</a:t>
            </a:r>
            <a:r>
              <a:rPr dirty="0" spc="-30"/>
              <a:t> </a:t>
            </a:r>
            <a:r>
              <a:rPr dirty="0" spc="-5"/>
              <a:t>fridge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44117"/>
            <a:ext cx="5046980" cy="42164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-5" b="1">
                <a:latin typeface="Arial"/>
                <a:cs typeface="Arial"/>
              </a:rPr>
              <a:t>Scenario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(when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this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crisis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is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over):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Dinner/party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time.</a:t>
            </a:r>
            <a:endParaRPr sz="2400">
              <a:latin typeface="Arial MT"/>
              <a:cs typeface="Arial MT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On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way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home.</a:t>
            </a:r>
            <a:endParaRPr sz="2400">
              <a:latin typeface="Arial MT"/>
              <a:cs typeface="Arial MT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Inviting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lot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friends.</a:t>
            </a:r>
            <a:endParaRPr sz="2400">
              <a:latin typeface="Arial MT"/>
              <a:cs typeface="Arial MT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 b="1">
                <a:latin typeface="Arial"/>
                <a:cs typeface="Arial"/>
              </a:rPr>
              <a:t>Is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the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fridge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stocked?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DIY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smart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fridge.</a:t>
            </a:r>
            <a:endParaRPr sz="2400">
              <a:latin typeface="Arial MT"/>
              <a:cs typeface="Arial MT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Realtime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data.</a:t>
            </a:r>
            <a:endParaRPr sz="2400">
              <a:latin typeface="Arial MT"/>
              <a:cs typeface="Arial MT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>
                <a:latin typeface="Arial MT"/>
                <a:cs typeface="Arial MT"/>
              </a:rPr>
              <a:t>Mobile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app.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0575" y="2043250"/>
            <a:ext cx="3402724" cy="15871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994238" y="3898999"/>
            <a:ext cx="3379470" cy="2760980"/>
            <a:chOff x="4994238" y="3898999"/>
            <a:chExt cx="3379470" cy="27609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1101" y="3957025"/>
              <a:ext cx="1352709" cy="258881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40431" y="4621814"/>
              <a:ext cx="2332789" cy="16357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4902" y="4695546"/>
              <a:ext cx="749386" cy="6334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003763" y="3908524"/>
              <a:ext cx="3352165" cy="2741930"/>
            </a:xfrm>
            <a:custGeom>
              <a:avLst/>
              <a:gdLst/>
              <a:ahLst/>
              <a:cxnLst/>
              <a:rect l="l" t="t" r="r" b="b"/>
              <a:pathLst>
                <a:path w="3352165" h="2741929">
                  <a:moveTo>
                    <a:pt x="0" y="0"/>
                  </a:moveTo>
                  <a:lnTo>
                    <a:pt x="3351638" y="0"/>
                  </a:lnTo>
                  <a:lnTo>
                    <a:pt x="3351638" y="2741694"/>
                  </a:lnTo>
                  <a:lnTo>
                    <a:pt x="0" y="274169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73700" y="175449"/>
            <a:ext cx="1878330" cy="1743710"/>
            <a:chOff x="7073700" y="175449"/>
            <a:chExt cx="1878330" cy="17437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3700" y="213866"/>
              <a:ext cx="1752599" cy="1704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16874" y="175449"/>
              <a:ext cx="234950" cy="1552575"/>
            </a:xfrm>
            <a:custGeom>
              <a:avLst/>
              <a:gdLst/>
              <a:ahLst/>
              <a:cxnLst/>
              <a:rect l="l" t="t" r="r" b="b"/>
              <a:pathLst>
                <a:path w="234950" h="1552575">
                  <a:moveTo>
                    <a:pt x="234599" y="1552199"/>
                  </a:moveTo>
                  <a:lnTo>
                    <a:pt x="0" y="1552199"/>
                  </a:lnTo>
                  <a:lnTo>
                    <a:pt x="0" y="0"/>
                  </a:lnTo>
                  <a:lnTo>
                    <a:pt x="234599" y="0"/>
                  </a:lnTo>
                  <a:lnTo>
                    <a:pt x="234599" y="1552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44221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Smart</a:t>
            </a:r>
            <a:r>
              <a:rPr dirty="0" spc="-50"/>
              <a:t> </a:t>
            </a:r>
            <a:r>
              <a:rPr dirty="0" spc="-5"/>
              <a:t>fridge</a:t>
            </a:r>
            <a:r>
              <a:rPr dirty="0" spc="-50"/>
              <a:t> </a:t>
            </a:r>
            <a:r>
              <a:rPr dirty="0"/>
              <a:t>requirements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4725" y="1544117"/>
            <a:ext cx="8664575" cy="460819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-5" b="1"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DIY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smart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fridge.</a:t>
            </a:r>
            <a:endParaRPr sz="2400">
              <a:latin typeface="Arial MT"/>
              <a:cs typeface="Arial MT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Realtime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data.</a:t>
            </a:r>
            <a:endParaRPr sz="2400">
              <a:latin typeface="Arial MT"/>
              <a:cs typeface="Arial MT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>
                <a:latin typeface="Arial MT"/>
                <a:cs typeface="Arial MT"/>
              </a:rPr>
              <a:t>Mobile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app.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●"/>
            </a:pP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latin typeface="Arial"/>
                <a:cs typeface="Arial"/>
              </a:rPr>
              <a:t>Breakout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rooms: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0">
                <a:latin typeface="Arial MT"/>
                <a:cs typeface="Arial MT"/>
              </a:rPr>
              <a:t>Two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teams,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3x5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minutes</a:t>
            </a:r>
            <a:endParaRPr sz="2400">
              <a:latin typeface="Arial MT"/>
              <a:cs typeface="Arial MT"/>
            </a:endParaRPr>
          </a:p>
          <a:p>
            <a:pPr lvl="1" marL="1384300" indent="-419734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dirty="0" sz="1800" spc="-55">
                <a:latin typeface="Arial MT"/>
                <a:cs typeface="Arial MT"/>
              </a:rPr>
              <a:t>Team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1: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customer;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team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2: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developer</a:t>
            </a:r>
            <a:endParaRPr sz="1800">
              <a:latin typeface="Arial MT"/>
              <a:cs typeface="Arial MT"/>
            </a:endParaRPr>
          </a:p>
          <a:p>
            <a:pPr lvl="1" marL="1384300" indent="-419734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dirty="0" sz="1800" spc="-55">
                <a:latin typeface="Arial MT"/>
                <a:cs typeface="Arial MT"/>
              </a:rPr>
              <a:t>Team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2: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customer;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team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1: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developer</a:t>
            </a:r>
            <a:endParaRPr sz="1800">
              <a:latin typeface="Arial MT"/>
              <a:cs typeface="Arial MT"/>
            </a:endParaRPr>
          </a:p>
          <a:p>
            <a:pPr lvl="1" marL="1384300" indent="-419734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dirty="0" sz="1800" spc="-5">
                <a:latin typeface="Arial MT"/>
                <a:cs typeface="Arial MT"/>
              </a:rPr>
              <a:t>Group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requirements</a:t>
            </a:r>
            <a:endParaRPr sz="1800">
              <a:latin typeface="Arial MT"/>
              <a:cs typeface="Arial MT"/>
            </a:endParaRPr>
          </a:p>
          <a:p>
            <a:pPr marL="469900" indent="-412750">
              <a:lnSpc>
                <a:spcPct val="100000"/>
              </a:lnSpc>
              <a:spcBef>
                <a:spcPts val="29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Instructions: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55"/>
              </a:spcBef>
            </a:pPr>
            <a:r>
              <a:rPr dirty="0" sz="1500" spc="-5">
                <a:solidFill>
                  <a:srgbClr val="0097A7"/>
                </a:solidFill>
                <a:latin typeface="Arial MT"/>
                <a:cs typeface="Arial MT"/>
              </a:rPr>
              <a:t>https://docs.google.com/document/d/12CTMEWtMGy7H5S0XK35NTF5risIJ1x6M_LdW1UeQ02w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43357" y="1841622"/>
            <a:ext cx="4030345" cy="2586355"/>
            <a:chOff x="4343357" y="1841622"/>
            <a:chExt cx="4030345" cy="25863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357" y="1896560"/>
              <a:ext cx="2806451" cy="24435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40430" y="2519027"/>
              <a:ext cx="2332789" cy="15315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4900" y="2588065"/>
              <a:ext cx="749386" cy="5931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003761" y="1851147"/>
              <a:ext cx="3352165" cy="2567305"/>
            </a:xfrm>
            <a:custGeom>
              <a:avLst/>
              <a:gdLst/>
              <a:ahLst/>
              <a:cxnLst/>
              <a:rect l="l" t="t" r="r" b="b"/>
              <a:pathLst>
                <a:path w="3352165" h="2567304">
                  <a:moveTo>
                    <a:pt x="0" y="0"/>
                  </a:moveTo>
                  <a:lnTo>
                    <a:pt x="3351637" y="0"/>
                  </a:lnTo>
                  <a:lnTo>
                    <a:pt x="3351637" y="2567150"/>
                  </a:lnTo>
                  <a:lnTo>
                    <a:pt x="0" y="2567150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738235" y="5877207"/>
            <a:ext cx="8354059" cy="391795"/>
          </a:xfrm>
          <a:custGeom>
            <a:avLst/>
            <a:gdLst/>
            <a:ahLst/>
            <a:cxnLst/>
            <a:rect l="l" t="t" r="r" b="b"/>
            <a:pathLst>
              <a:path w="8354059" h="391795">
                <a:moveTo>
                  <a:pt x="8353804" y="0"/>
                </a:moveTo>
                <a:lnTo>
                  <a:pt x="0" y="0"/>
                </a:lnTo>
                <a:lnTo>
                  <a:pt x="0" y="391759"/>
                </a:lnTo>
                <a:lnTo>
                  <a:pt x="8353804" y="391759"/>
                </a:lnTo>
                <a:lnTo>
                  <a:pt x="8353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44919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Requirements</a:t>
            </a:r>
            <a:r>
              <a:rPr dirty="0" spc="-85"/>
              <a:t> </a:t>
            </a:r>
            <a:r>
              <a:rPr dirty="0" spc="-5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44117"/>
            <a:ext cx="8027670" cy="4272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66065">
              <a:lnSpc>
                <a:spcPct val="114599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The process of eliciting, analyzing, documenting, and </a:t>
            </a:r>
            <a:r>
              <a:rPr dirty="0" sz="2400" spc="-65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maintaining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requirements.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 b="1">
                <a:latin typeface="Arial"/>
                <a:cs typeface="Arial"/>
              </a:rPr>
              <a:t>Classic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way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to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classify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requirements: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Functional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requirements</a:t>
            </a:r>
            <a:endParaRPr sz="2400">
              <a:latin typeface="Arial MT"/>
              <a:cs typeface="Arial MT"/>
            </a:endParaRPr>
          </a:p>
          <a:p>
            <a:pPr lvl="1" marL="927100" indent="-382270">
              <a:lnSpc>
                <a:spcPct val="100000"/>
              </a:lnSpc>
              <a:spcBef>
                <a:spcPts val="434"/>
              </a:spcBef>
              <a:buChar char="○"/>
              <a:tabLst>
                <a:tab pos="926465" algn="l"/>
                <a:tab pos="927100" algn="l"/>
              </a:tabLst>
            </a:pPr>
            <a:r>
              <a:rPr dirty="0" sz="2000" spc="-5">
                <a:latin typeface="Arial MT"/>
                <a:cs typeface="Arial MT"/>
              </a:rPr>
              <a:t>E.g.,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input-output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behavior</a:t>
            </a:r>
            <a:endParaRPr sz="2000">
              <a:latin typeface="Arial MT"/>
              <a:cs typeface="Arial MT"/>
            </a:endParaRPr>
          </a:p>
          <a:p>
            <a:pPr marL="469900" indent="-412750">
              <a:lnSpc>
                <a:spcPct val="100000"/>
              </a:lnSpc>
              <a:spcBef>
                <a:spcPts val="133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Non-functional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requirements</a:t>
            </a:r>
            <a:endParaRPr sz="2400">
              <a:latin typeface="Arial MT"/>
              <a:cs typeface="Arial MT"/>
            </a:endParaRPr>
          </a:p>
          <a:p>
            <a:pPr lvl="1" marL="927100" indent="-382270">
              <a:lnSpc>
                <a:spcPct val="100000"/>
              </a:lnSpc>
              <a:spcBef>
                <a:spcPts val="434"/>
              </a:spcBef>
              <a:buChar char="○"/>
              <a:tabLst>
                <a:tab pos="926465" algn="l"/>
                <a:tab pos="927100" algn="l"/>
              </a:tabLst>
            </a:pPr>
            <a:r>
              <a:rPr dirty="0" sz="2000" spc="-5">
                <a:latin typeface="Arial MT"/>
                <a:cs typeface="Arial MT"/>
              </a:rPr>
              <a:t>E.g.,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security,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privacy,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scalability</a:t>
            </a:r>
            <a:endParaRPr sz="2000">
              <a:latin typeface="Arial MT"/>
              <a:cs typeface="Arial MT"/>
            </a:endParaRPr>
          </a:p>
          <a:p>
            <a:pPr marL="469900" indent="-412750">
              <a:lnSpc>
                <a:spcPct val="100000"/>
              </a:lnSpc>
              <a:spcBef>
                <a:spcPts val="133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Additional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constraints</a:t>
            </a:r>
            <a:endParaRPr sz="2400">
              <a:latin typeface="Arial MT"/>
              <a:cs typeface="Arial MT"/>
            </a:endParaRPr>
          </a:p>
          <a:p>
            <a:pPr lvl="1" marL="927100" indent="-382270">
              <a:lnSpc>
                <a:spcPct val="100000"/>
              </a:lnSpc>
              <a:spcBef>
                <a:spcPts val="434"/>
              </a:spcBef>
              <a:buChar char="○"/>
              <a:tabLst>
                <a:tab pos="926465" algn="l"/>
                <a:tab pos="927100" algn="l"/>
              </a:tabLst>
            </a:pPr>
            <a:r>
              <a:rPr dirty="0" sz="2000" spc="-5">
                <a:latin typeface="Arial MT"/>
                <a:cs typeface="Arial MT"/>
              </a:rPr>
              <a:t>E.g.,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programming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language,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frameworks,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testing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infrastructure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42805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Challenges</a:t>
            </a:r>
            <a:r>
              <a:rPr dirty="0" spc="-50"/>
              <a:t> </a:t>
            </a:r>
            <a:r>
              <a:rPr dirty="0" spc="-5"/>
              <a:t>and</a:t>
            </a:r>
            <a:r>
              <a:rPr dirty="0" spc="-45"/>
              <a:t> </a:t>
            </a:r>
            <a:r>
              <a:rPr dirty="0"/>
              <a:t>mistakes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44117"/>
            <a:ext cx="7117080" cy="41021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-5" b="1">
                <a:latin typeface="Arial"/>
                <a:cs typeface="Arial"/>
              </a:rPr>
              <a:t>Common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Challenges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Unclear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scope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unclear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requirements.</a:t>
            </a:r>
            <a:endParaRPr sz="2400">
              <a:latin typeface="Arial MT"/>
              <a:cs typeface="Arial MT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Changing/evolving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requirements.</a:t>
            </a:r>
            <a:endParaRPr sz="2400">
              <a:latin typeface="Arial MT"/>
              <a:cs typeface="Arial MT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Finding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right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balance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(depends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on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customer):</a:t>
            </a:r>
            <a:endParaRPr sz="2400">
              <a:latin typeface="Arial MT"/>
              <a:cs typeface="Arial MT"/>
            </a:endParaRPr>
          </a:p>
          <a:p>
            <a:pPr lvl="1" marL="927100" indent="-367030">
              <a:lnSpc>
                <a:spcPct val="100000"/>
              </a:lnSpc>
              <a:spcBef>
                <a:spcPts val="445"/>
              </a:spcBef>
              <a:buChar char="○"/>
              <a:tabLst>
                <a:tab pos="926465" algn="l"/>
                <a:tab pos="927100" algn="l"/>
              </a:tabLst>
            </a:pPr>
            <a:r>
              <a:rPr dirty="0" sz="1800" spc="-5">
                <a:latin typeface="Arial MT"/>
                <a:cs typeface="Arial MT"/>
              </a:rPr>
              <a:t>Comprehensible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vs.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detailed.</a:t>
            </a:r>
            <a:endParaRPr sz="1800">
              <a:latin typeface="Arial MT"/>
              <a:cs typeface="Arial MT"/>
            </a:endParaRPr>
          </a:p>
          <a:p>
            <a:pPr lvl="1" marL="927100" indent="-367030">
              <a:lnSpc>
                <a:spcPct val="100000"/>
              </a:lnSpc>
              <a:spcBef>
                <a:spcPts val="315"/>
              </a:spcBef>
              <a:buChar char="○"/>
              <a:tabLst>
                <a:tab pos="926465" algn="l"/>
                <a:tab pos="927100" algn="l"/>
              </a:tabLst>
            </a:pPr>
            <a:r>
              <a:rPr dirty="0" sz="1800" spc="-5">
                <a:latin typeface="Arial MT"/>
                <a:cs typeface="Arial MT"/>
              </a:rPr>
              <a:t>Graphics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vs.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tables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explicit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precise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wording.</a:t>
            </a:r>
            <a:endParaRPr sz="1800">
              <a:latin typeface="Arial MT"/>
              <a:cs typeface="Arial MT"/>
            </a:endParaRPr>
          </a:p>
          <a:p>
            <a:pPr lvl="1" marL="927100" indent="-367030">
              <a:lnSpc>
                <a:spcPct val="100000"/>
              </a:lnSpc>
              <a:spcBef>
                <a:spcPts val="315"/>
              </a:spcBef>
              <a:buChar char="○"/>
              <a:tabLst>
                <a:tab pos="926465" algn="l"/>
                <a:tab pos="927100" algn="l"/>
              </a:tabLst>
            </a:pPr>
            <a:r>
              <a:rPr dirty="0" sz="1800" spc="-5">
                <a:latin typeface="Arial MT"/>
                <a:cs typeface="Arial MT"/>
              </a:rPr>
              <a:t>Short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timely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vs.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complete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late.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○"/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latin typeface="Arial"/>
                <a:cs typeface="Arial"/>
              </a:rPr>
              <a:t>Common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Mistakes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Implementation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details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instead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requirements.</a:t>
            </a:r>
            <a:endParaRPr sz="2400">
              <a:latin typeface="Arial MT"/>
              <a:cs typeface="Arial MT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Feature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creep/bloat.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33248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Feature</a:t>
            </a:r>
            <a:r>
              <a:rPr dirty="0" spc="-95"/>
              <a:t> </a:t>
            </a:r>
            <a:r>
              <a:rPr dirty="0"/>
              <a:t>creep/bloat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38160"/>
            <a:ext cx="8619490" cy="500380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2400" spc="-5" b="1">
                <a:latin typeface="Arial"/>
                <a:cs typeface="Arial"/>
              </a:rPr>
              <a:t>Feature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creep:</a:t>
            </a:r>
            <a:endParaRPr sz="2400">
              <a:latin typeface="Arial"/>
              <a:cs typeface="Arial"/>
            </a:endParaRPr>
          </a:p>
          <a:p>
            <a:pPr marL="469900" indent="-397510">
              <a:lnSpc>
                <a:spcPct val="100000"/>
              </a:lnSpc>
              <a:spcBef>
                <a:spcPts val="43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200" spc="-5">
                <a:latin typeface="Arial MT"/>
                <a:cs typeface="Arial MT"/>
              </a:rPr>
              <a:t>Gradual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accumulation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of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features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over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time.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ct val="100000"/>
              </a:lnSpc>
              <a:spcBef>
                <a:spcPts val="359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200" spc="-5">
                <a:latin typeface="Arial MT"/>
                <a:cs typeface="Arial MT"/>
              </a:rPr>
              <a:t>Often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has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negative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overall</a:t>
            </a:r>
            <a:r>
              <a:rPr dirty="0" sz="2200" spc="-10">
                <a:latin typeface="Arial MT"/>
                <a:cs typeface="Arial MT"/>
              </a:rPr>
              <a:t> effect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on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large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software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project.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dirty="0" sz="2400" spc="-5" b="1">
                <a:latin typeface="Arial"/>
                <a:cs typeface="Arial"/>
              </a:rPr>
              <a:t>Why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does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feature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creep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happen?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Because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features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are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fun!</a:t>
            </a:r>
            <a:endParaRPr sz="2400">
              <a:latin typeface="Arial"/>
              <a:cs typeface="Arial"/>
            </a:endParaRPr>
          </a:p>
          <a:p>
            <a:pPr marL="469900" indent="-397510">
              <a:lnSpc>
                <a:spcPct val="100000"/>
              </a:lnSpc>
              <a:spcBef>
                <a:spcPts val="43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200" spc="-5">
                <a:latin typeface="Arial MT"/>
                <a:cs typeface="Arial MT"/>
              </a:rPr>
              <a:t>Developers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like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to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code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them.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ct val="100000"/>
              </a:lnSpc>
              <a:spcBef>
                <a:spcPts val="359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200" spc="-5">
                <a:latin typeface="Arial MT"/>
                <a:cs typeface="Arial MT"/>
              </a:rPr>
              <a:t>Sales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teams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like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to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brag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about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them.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ct val="100000"/>
              </a:lnSpc>
              <a:spcBef>
                <a:spcPts val="359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200" spc="-5">
                <a:latin typeface="Arial MT"/>
                <a:cs typeface="Arial MT"/>
              </a:rPr>
              <a:t>Users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(think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they)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want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them.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dirty="0" sz="2400" spc="-5" b="1">
                <a:latin typeface="Arial"/>
                <a:cs typeface="Arial"/>
              </a:rPr>
              <a:t>Why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is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it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bad?</a:t>
            </a:r>
            <a:endParaRPr sz="2400">
              <a:latin typeface="Arial"/>
              <a:cs typeface="Arial"/>
            </a:endParaRPr>
          </a:p>
          <a:p>
            <a:pPr marL="469900" indent="-397510">
              <a:lnSpc>
                <a:spcPct val="100000"/>
              </a:lnSpc>
              <a:spcBef>
                <a:spcPts val="43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200" spc="-85">
                <a:latin typeface="Arial MT"/>
                <a:cs typeface="Arial MT"/>
              </a:rPr>
              <a:t>Too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many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options,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more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bugs,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more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delays,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less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testing,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…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ct val="100000"/>
              </a:lnSpc>
              <a:spcBef>
                <a:spcPts val="359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200" spc="-5">
                <a:latin typeface="Arial MT"/>
                <a:cs typeface="Arial MT"/>
              </a:rPr>
              <a:t>"Boiled</a:t>
            </a:r>
            <a:r>
              <a:rPr dirty="0" sz="2200" spc="-4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frog"</a:t>
            </a:r>
            <a:r>
              <a:rPr dirty="0" sz="2200" spc="-35">
                <a:latin typeface="Arial MT"/>
                <a:cs typeface="Arial MT"/>
              </a:rPr>
              <a:t> </a:t>
            </a:r>
            <a:r>
              <a:rPr dirty="0" sz="2200" spc="-25">
                <a:latin typeface="Arial MT"/>
                <a:cs typeface="Arial MT"/>
              </a:rPr>
              <a:t>analogy.</a:t>
            </a:r>
            <a:endParaRPr sz="2200">
              <a:latin typeface="Arial MT"/>
              <a:cs typeface="Arial MT"/>
            </a:endParaRPr>
          </a:p>
          <a:p>
            <a:pPr marL="335280">
              <a:lnSpc>
                <a:spcPct val="100000"/>
              </a:lnSpc>
              <a:spcBef>
                <a:spcPts val="2000"/>
              </a:spcBef>
            </a:pP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Can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you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think</a:t>
            </a:r>
            <a:r>
              <a:rPr dirty="0" sz="24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any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products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that</a:t>
            </a:r>
            <a:r>
              <a:rPr dirty="0" sz="24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have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had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feature</a:t>
            </a:r>
            <a:r>
              <a:rPr dirty="0" sz="24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creep?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10420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30767"/>
            <a:ext cx="5224780" cy="21209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-5" b="1"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What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are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requirements?</a:t>
            </a:r>
            <a:endParaRPr sz="2400">
              <a:latin typeface="Arial MT"/>
              <a:cs typeface="Arial MT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How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can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gather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requirements?</a:t>
            </a:r>
            <a:endParaRPr sz="2400">
              <a:latin typeface="Arial MT"/>
              <a:cs typeface="Arial MT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17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first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example.</a:t>
            </a:r>
            <a:endParaRPr sz="2400">
              <a:latin typeface="Arial MT"/>
              <a:cs typeface="Arial MT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Common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challenges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mistakes.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47872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Requirements</a:t>
            </a:r>
            <a:r>
              <a:rPr dirty="0" spc="-35"/>
              <a:t> </a:t>
            </a:r>
            <a:r>
              <a:rPr dirty="0" spc="-5"/>
              <a:t>in</a:t>
            </a:r>
            <a:r>
              <a:rPr dirty="0" spc="-30"/>
              <a:t> </a:t>
            </a:r>
            <a:r>
              <a:rPr dirty="0" spc="-5"/>
              <a:t>one</a:t>
            </a:r>
            <a:r>
              <a:rPr dirty="0" spc="-30"/>
              <a:t> </a:t>
            </a:r>
            <a:r>
              <a:rPr dirty="0" spc="-5"/>
              <a:t>picture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800" y="1206549"/>
            <a:ext cx="7388398" cy="55108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38519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Software</a:t>
            </a:r>
            <a:r>
              <a:rPr dirty="0" spc="-90"/>
              <a:t> </a:t>
            </a:r>
            <a:r>
              <a:rPr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10776"/>
            <a:ext cx="6155690" cy="2235200"/>
          </a:xfrm>
          <a:prstGeom prst="rect">
            <a:avLst/>
          </a:prstGeom>
        </p:spPr>
        <p:txBody>
          <a:bodyPr wrap="square" lIns="0" tIns="199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dirty="0" sz="2400" spc="-5" b="1">
                <a:latin typeface="Arial"/>
                <a:cs typeface="Arial"/>
              </a:rPr>
              <a:t>Requirements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specify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what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to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build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describe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 b="1">
                <a:latin typeface="Arial"/>
                <a:cs typeface="Arial"/>
              </a:rPr>
              <a:t>what,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not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how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describe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problem,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not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solution</a:t>
            </a:r>
            <a:endParaRPr sz="2400">
              <a:latin typeface="Arial MT"/>
              <a:cs typeface="Arial MT"/>
            </a:endParaRPr>
          </a:p>
          <a:p>
            <a:pPr marL="469900" indent="-412750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>
                <a:latin typeface="Arial MT"/>
                <a:cs typeface="Arial MT"/>
              </a:rPr>
              <a:t>reflect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system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design,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not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software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design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45332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“What”</a:t>
            </a:r>
            <a:r>
              <a:rPr dirty="0" spc="-30"/>
              <a:t> </a:t>
            </a:r>
            <a:r>
              <a:rPr dirty="0"/>
              <a:t>vs.</a:t>
            </a:r>
            <a:r>
              <a:rPr dirty="0" spc="-30"/>
              <a:t> </a:t>
            </a:r>
            <a:r>
              <a:rPr dirty="0"/>
              <a:t>“how”</a:t>
            </a:r>
            <a:r>
              <a:rPr dirty="0" spc="-25"/>
              <a:t> </a:t>
            </a:r>
            <a:r>
              <a:rPr dirty="0" spc="-5"/>
              <a:t>is</a:t>
            </a:r>
            <a:r>
              <a:rPr dirty="0" spc="-30"/>
              <a:t> </a:t>
            </a:r>
            <a:r>
              <a:rPr dirty="0"/>
              <a:t>relative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10776"/>
            <a:ext cx="7682865" cy="2787650"/>
          </a:xfrm>
          <a:prstGeom prst="rect">
            <a:avLst/>
          </a:prstGeom>
        </p:spPr>
        <p:txBody>
          <a:bodyPr wrap="square" lIns="0" tIns="199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dirty="0" sz="2400" spc="-5">
                <a:latin typeface="Arial MT"/>
                <a:cs typeface="Arial MT"/>
              </a:rPr>
              <a:t>One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person’s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 b="1">
                <a:latin typeface="Arial"/>
                <a:cs typeface="Arial"/>
              </a:rPr>
              <a:t>what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another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person’s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 i="1">
                <a:latin typeface="Arial"/>
                <a:cs typeface="Arial"/>
              </a:rPr>
              <a:t>how</a:t>
            </a:r>
            <a:r>
              <a:rPr dirty="0" sz="2400" spc="-5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 marL="469900" indent="-412750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Input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b="1">
                <a:latin typeface="Arial"/>
                <a:cs typeface="Arial"/>
              </a:rPr>
              <a:t>file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processing</a:t>
            </a:r>
            <a:r>
              <a:rPr dirty="0" sz="2400" spc="10" b="1">
                <a:latin typeface="Arial"/>
                <a:cs typeface="Arial"/>
              </a:rPr>
              <a:t> </a:t>
            </a:r>
            <a:r>
              <a:rPr dirty="0" sz="2400" spc="-5">
                <a:latin typeface="Arial MT"/>
                <a:cs typeface="Arial MT"/>
              </a:rPr>
              <a:t>is the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 b="1">
                <a:latin typeface="Arial"/>
                <a:cs typeface="Arial"/>
              </a:rPr>
              <a:t>what</a:t>
            </a:r>
            <a:r>
              <a:rPr dirty="0" sz="2400" spc="-5">
                <a:latin typeface="Arial MT"/>
                <a:cs typeface="Arial MT"/>
              </a:rPr>
              <a:t>, </a:t>
            </a:r>
            <a:r>
              <a:rPr dirty="0" sz="2400" spc="-5" i="1">
                <a:latin typeface="Arial"/>
                <a:cs typeface="Arial"/>
              </a:rPr>
              <a:t>parsing </a:t>
            </a:r>
            <a:r>
              <a:rPr dirty="0" sz="2400" spc="-5">
                <a:latin typeface="Arial MT"/>
                <a:cs typeface="Arial MT"/>
              </a:rPr>
              <a:t>is the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40" i="1">
                <a:latin typeface="Arial"/>
                <a:cs typeface="Arial"/>
              </a:rPr>
              <a:t>how.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47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2400" spc="-5" b="1">
                <a:latin typeface="Arial"/>
                <a:cs typeface="Arial"/>
              </a:rPr>
              <a:t>Parsing</a:t>
            </a:r>
            <a:r>
              <a:rPr dirty="0" sz="2400" b="1">
                <a:latin typeface="Arial"/>
                <a:cs typeface="Arial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 b="1">
                <a:latin typeface="Arial"/>
                <a:cs typeface="Arial"/>
              </a:rPr>
              <a:t>what</a:t>
            </a:r>
            <a:r>
              <a:rPr dirty="0" sz="2400" spc="-5">
                <a:latin typeface="Arial MT"/>
                <a:cs typeface="Arial MT"/>
              </a:rPr>
              <a:t>,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 </a:t>
            </a:r>
            <a:r>
              <a:rPr dirty="0" sz="2400" i="1">
                <a:latin typeface="Arial"/>
                <a:cs typeface="Arial"/>
              </a:rPr>
              <a:t>stack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 i="1">
                <a:latin typeface="Arial"/>
                <a:cs typeface="Arial"/>
              </a:rPr>
              <a:t>how</a:t>
            </a:r>
            <a:r>
              <a:rPr dirty="0" sz="2400" spc="-5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469900" indent="-412750">
              <a:lnSpc>
                <a:spcPct val="100000"/>
              </a:lnSpc>
              <a:spcBef>
                <a:spcPts val="147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2400" spc="-5" b="1">
                <a:latin typeface="Arial"/>
                <a:cs typeface="Arial"/>
              </a:rPr>
              <a:t>Stack</a:t>
            </a:r>
            <a:r>
              <a:rPr dirty="0" sz="2400" b="1">
                <a:latin typeface="Arial"/>
                <a:cs typeface="Arial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 b="1">
                <a:latin typeface="Arial"/>
                <a:cs typeface="Arial"/>
              </a:rPr>
              <a:t>what</a:t>
            </a:r>
            <a:r>
              <a:rPr dirty="0" sz="2400" spc="-5">
                <a:latin typeface="Arial MT"/>
                <a:cs typeface="Arial MT"/>
              </a:rPr>
              <a:t>,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 i="1">
                <a:latin typeface="Arial"/>
                <a:cs typeface="Arial"/>
              </a:rPr>
              <a:t>linked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list</a:t>
            </a:r>
            <a:r>
              <a:rPr dirty="0" sz="2400" i="1">
                <a:latin typeface="Arial"/>
                <a:cs typeface="Arial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 i="1">
                <a:latin typeface="Arial"/>
                <a:cs typeface="Arial"/>
              </a:rPr>
              <a:t>how</a:t>
            </a:r>
            <a:r>
              <a:rPr dirty="0" sz="2400" spc="-5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469900" indent="-412750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140">
                <a:latin typeface="Arial MT"/>
                <a:cs typeface="Arial MT"/>
              </a:rPr>
              <a:t> </a:t>
            </a:r>
            <a:r>
              <a:rPr dirty="0" sz="2400" spc="-5" b="1">
                <a:latin typeface="Arial"/>
                <a:cs typeface="Arial"/>
              </a:rPr>
              <a:t>linked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list</a:t>
            </a:r>
            <a:r>
              <a:rPr dirty="0" sz="2400" spc="25" b="1">
                <a:latin typeface="Arial"/>
                <a:cs typeface="Arial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 b="1">
                <a:latin typeface="Arial"/>
                <a:cs typeface="Arial"/>
              </a:rPr>
              <a:t>what</a:t>
            </a:r>
            <a:r>
              <a:rPr dirty="0" sz="2400" spc="-5">
                <a:latin typeface="Arial MT"/>
                <a:cs typeface="Arial MT"/>
              </a:rPr>
              <a:t>, </a:t>
            </a:r>
            <a:r>
              <a:rPr dirty="0" sz="2400" spc="-5" i="1">
                <a:latin typeface="Arial"/>
                <a:cs typeface="Arial"/>
              </a:rPr>
              <a:t>Node*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 i="1">
                <a:latin typeface="Arial"/>
                <a:cs typeface="Arial"/>
              </a:rPr>
              <a:t>how</a:t>
            </a:r>
            <a:r>
              <a:rPr dirty="0" sz="2400" spc="-5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9"/>
            <a:ext cx="84042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Why</a:t>
            </a:r>
            <a:r>
              <a:rPr dirty="0" spc="-25"/>
              <a:t> </a:t>
            </a:r>
            <a:r>
              <a:rPr dirty="0"/>
              <a:t>should</a:t>
            </a:r>
            <a:r>
              <a:rPr dirty="0" spc="-15"/>
              <a:t> </a:t>
            </a:r>
            <a:r>
              <a:rPr dirty="0"/>
              <a:t>you</a:t>
            </a:r>
            <a:r>
              <a:rPr dirty="0" spc="-15"/>
              <a:t> </a:t>
            </a:r>
            <a:r>
              <a:rPr dirty="0"/>
              <a:t>care</a:t>
            </a:r>
            <a:r>
              <a:rPr dirty="0" spc="-15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focus</a:t>
            </a:r>
            <a:r>
              <a:rPr dirty="0" spc="-20"/>
              <a:t> </a:t>
            </a:r>
            <a:r>
              <a:rPr dirty="0" spc="-5"/>
              <a:t>on</a:t>
            </a:r>
            <a:r>
              <a:rPr dirty="0" spc="-15"/>
              <a:t> </a:t>
            </a:r>
            <a:r>
              <a:rPr dirty="0"/>
              <a:t>requirements?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38160"/>
            <a:ext cx="8669020" cy="4135754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2400" spc="-5" b="1">
                <a:latin typeface="Arial"/>
                <a:cs typeface="Arial"/>
              </a:rPr>
              <a:t>Benefits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of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eliciting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requirements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from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customers:</a:t>
            </a:r>
            <a:endParaRPr sz="2400">
              <a:latin typeface="Arial"/>
              <a:cs typeface="Arial"/>
            </a:endParaRPr>
          </a:p>
          <a:p>
            <a:pPr marL="469900" marR="1209040" indent="-397510">
              <a:lnSpc>
                <a:spcPct val="113599"/>
              </a:lnSpc>
              <a:spcBef>
                <a:spcPts val="7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200" spc="-5">
                <a:latin typeface="Arial MT"/>
                <a:cs typeface="Arial MT"/>
              </a:rPr>
              <a:t>The #1 </a:t>
            </a:r>
            <a:r>
              <a:rPr dirty="0" sz="2200">
                <a:latin typeface="Arial MT"/>
                <a:cs typeface="Arial MT"/>
              </a:rPr>
              <a:t>reason </a:t>
            </a:r>
            <a:r>
              <a:rPr dirty="0" sz="2200" spc="-5">
                <a:latin typeface="Arial MT"/>
                <a:cs typeface="Arial MT"/>
              </a:rPr>
              <a:t>that projects </a:t>
            </a:r>
            <a:r>
              <a:rPr dirty="0" sz="2200">
                <a:latin typeface="Arial MT"/>
                <a:cs typeface="Arial MT"/>
              </a:rPr>
              <a:t>succeed </a:t>
            </a:r>
            <a:r>
              <a:rPr dirty="0" sz="2200" spc="-5">
                <a:latin typeface="Arial MT"/>
                <a:cs typeface="Arial MT"/>
              </a:rPr>
              <a:t>is user involvement </a:t>
            </a:r>
            <a:r>
              <a:rPr dirty="0" sz="2200" spc="-6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[Standish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Group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survey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of over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8000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projects].</a:t>
            </a:r>
            <a:endParaRPr sz="2200">
              <a:latin typeface="Arial MT"/>
              <a:cs typeface="Arial MT"/>
            </a:endParaRPr>
          </a:p>
          <a:p>
            <a:pPr marL="469900" marR="5080" indent="-397510">
              <a:lnSpc>
                <a:spcPct val="113599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2200" spc="-5">
                <a:latin typeface="Arial MT"/>
                <a:cs typeface="Arial MT"/>
              </a:rPr>
              <a:t>Easy access to end users is one of three </a:t>
            </a:r>
            <a:r>
              <a:rPr dirty="0" sz="2200">
                <a:latin typeface="Arial MT"/>
                <a:cs typeface="Arial MT"/>
              </a:rPr>
              <a:t>critical success </a:t>
            </a:r>
            <a:r>
              <a:rPr dirty="0" sz="2200" spc="-5">
                <a:latin typeface="Arial MT"/>
                <a:cs typeface="Arial MT"/>
              </a:rPr>
              <a:t>factors in </a:t>
            </a:r>
            <a:r>
              <a:rPr dirty="0" sz="2200" spc="-6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rapid-development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(agile)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projects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[Steve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McConnell].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dirty="0" sz="2400" spc="-5" b="1">
                <a:latin typeface="Arial"/>
                <a:cs typeface="Arial"/>
              </a:rPr>
              <a:t>Benefits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of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working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with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customers:</a:t>
            </a:r>
            <a:endParaRPr sz="2400">
              <a:latin typeface="Arial"/>
              <a:cs typeface="Arial"/>
            </a:endParaRPr>
          </a:p>
          <a:p>
            <a:pPr marL="469900" indent="-397510">
              <a:lnSpc>
                <a:spcPct val="100000"/>
              </a:lnSpc>
              <a:spcBef>
                <a:spcPts val="43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200" spc="-5">
                <a:latin typeface="Arial MT"/>
                <a:cs typeface="Arial MT"/>
              </a:rPr>
              <a:t>Good</a:t>
            </a:r>
            <a:r>
              <a:rPr dirty="0" sz="2200" spc="-3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relations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improve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development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speed.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200" spc="-5">
                <a:latin typeface="Arial MT"/>
                <a:cs typeface="Arial MT"/>
              </a:rPr>
              <a:t>Improves</a:t>
            </a:r>
            <a:r>
              <a:rPr dirty="0" sz="2200" spc="-3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perceived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development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speed.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200" spc="-5">
                <a:latin typeface="Arial MT"/>
                <a:cs typeface="Arial MT"/>
              </a:rPr>
              <a:t>Customers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don’t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always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know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what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they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want.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200" spc="-5">
                <a:latin typeface="Arial MT"/>
                <a:cs typeface="Arial MT"/>
              </a:rPr>
              <a:t>Customers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do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know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what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they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want...it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just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changes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over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time.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46177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How</a:t>
            </a:r>
            <a:r>
              <a:rPr dirty="0" spc="-35"/>
              <a:t> </a:t>
            </a:r>
            <a:r>
              <a:rPr dirty="0" spc="-5"/>
              <a:t>to</a:t>
            </a:r>
            <a:r>
              <a:rPr dirty="0" spc="-35"/>
              <a:t> </a:t>
            </a:r>
            <a:r>
              <a:rPr dirty="0" spc="-5"/>
              <a:t>elicit</a:t>
            </a:r>
            <a:r>
              <a:rPr dirty="0" spc="-35"/>
              <a:t> </a:t>
            </a:r>
            <a:r>
              <a:rPr dirty="0"/>
              <a:t>requirements?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2550" y="1478375"/>
            <a:ext cx="8521065" cy="5303520"/>
            <a:chOff x="432550" y="1478375"/>
            <a:chExt cx="8521065" cy="53035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150" y="1478375"/>
              <a:ext cx="8147701" cy="519614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2550" y="6642599"/>
              <a:ext cx="8521065" cy="139065"/>
            </a:xfrm>
            <a:custGeom>
              <a:avLst/>
              <a:gdLst/>
              <a:ahLst/>
              <a:cxnLst/>
              <a:rect l="l" t="t" r="r" b="b"/>
              <a:pathLst>
                <a:path w="8521065" h="139065">
                  <a:moveTo>
                    <a:pt x="8520599" y="138899"/>
                  </a:moveTo>
                  <a:lnTo>
                    <a:pt x="0" y="138899"/>
                  </a:lnTo>
                  <a:lnTo>
                    <a:pt x="0" y="0"/>
                  </a:lnTo>
                  <a:lnTo>
                    <a:pt x="8520599" y="0"/>
                  </a:lnTo>
                  <a:lnTo>
                    <a:pt x="8520599" y="138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52717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Requirements:</a:t>
            </a:r>
            <a:r>
              <a:rPr dirty="0" spc="-35"/>
              <a:t> </a:t>
            </a:r>
            <a:r>
              <a:rPr dirty="0" spc="-5"/>
              <a:t>Goals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30"/>
              <a:t> </a:t>
            </a:r>
            <a:r>
              <a:rPr dirty="0"/>
              <a:t>roles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38160"/>
            <a:ext cx="8627745" cy="4135754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2400" spc="-5" b="1">
                <a:latin typeface="Arial"/>
                <a:cs typeface="Arial"/>
              </a:rPr>
              <a:t>Goals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when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eliciting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requirements:</a:t>
            </a:r>
            <a:endParaRPr sz="2400">
              <a:latin typeface="Arial"/>
              <a:cs typeface="Arial"/>
            </a:endParaRPr>
          </a:p>
          <a:p>
            <a:pPr marL="469900" indent="-397510">
              <a:lnSpc>
                <a:spcPct val="100000"/>
              </a:lnSpc>
              <a:spcBef>
                <a:spcPts val="43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2200" spc="-5" b="1">
                <a:latin typeface="Arial"/>
                <a:cs typeface="Arial"/>
              </a:rPr>
              <a:t>Understand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 spc="-5">
                <a:latin typeface="Arial MT"/>
                <a:cs typeface="Arial MT"/>
              </a:rPr>
              <a:t>precisely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what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is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required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of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software.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ct val="100000"/>
              </a:lnSpc>
              <a:spcBef>
                <a:spcPts val="359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2200" spc="-5" b="1">
                <a:latin typeface="Arial"/>
                <a:cs typeface="Arial"/>
              </a:rPr>
              <a:t>Communicate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 spc="-5">
                <a:latin typeface="Arial MT"/>
                <a:cs typeface="Arial MT"/>
              </a:rPr>
              <a:t>this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understanding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precisely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to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all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involved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parties.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ct val="100000"/>
              </a:lnSpc>
              <a:spcBef>
                <a:spcPts val="359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2200" spc="-5" b="1">
                <a:latin typeface="Arial"/>
                <a:cs typeface="Arial"/>
              </a:rPr>
              <a:t>Control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 spc="-5">
                <a:latin typeface="Arial MT"/>
                <a:cs typeface="Arial MT"/>
              </a:rPr>
              <a:t>production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to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ensure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that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system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meets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specification.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dirty="0" sz="2400" spc="-5" b="1">
                <a:latin typeface="Arial"/>
                <a:cs typeface="Arial"/>
              </a:rPr>
              <a:t>Roles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of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requirements:</a:t>
            </a:r>
            <a:endParaRPr sz="2400">
              <a:latin typeface="Arial"/>
              <a:cs typeface="Arial"/>
            </a:endParaRPr>
          </a:p>
          <a:p>
            <a:pPr marL="469900" indent="-397510">
              <a:lnSpc>
                <a:spcPct val="100000"/>
              </a:lnSpc>
              <a:spcBef>
                <a:spcPts val="43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2200" spc="-5" b="1">
                <a:latin typeface="Arial"/>
                <a:cs typeface="Arial"/>
              </a:rPr>
              <a:t>Customers</a:t>
            </a:r>
            <a:r>
              <a:rPr dirty="0" sz="2200" spc="-5">
                <a:latin typeface="Arial MT"/>
                <a:cs typeface="Arial MT"/>
              </a:rPr>
              <a:t>: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what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should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delivered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(contractual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base).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ct val="100000"/>
              </a:lnSpc>
              <a:spcBef>
                <a:spcPts val="359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2200" spc="-5" b="1">
                <a:latin typeface="Arial"/>
                <a:cs typeface="Arial"/>
              </a:rPr>
              <a:t>Managers</a:t>
            </a:r>
            <a:r>
              <a:rPr dirty="0" sz="2200" spc="-5">
                <a:latin typeface="Arial MT"/>
                <a:cs typeface="Arial MT"/>
              </a:rPr>
              <a:t>: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scheduling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and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monitoring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(progress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indicator).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ct val="100000"/>
              </a:lnSpc>
              <a:spcBef>
                <a:spcPts val="359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2200" spc="-5" b="1">
                <a:latin typeface="Arial"/>
                <a:cs typeface="Arial"/>
              </a:rPr>
              <a:t>Designers</a:t>
            </a:r>
            <a:r>
              <a:rPr dirty="0" sz="2200" spc="-5">
                <a:latin typeface="Arial MT"/>
                <a:cs typeface="Arial MT"/>
              </a:rPr>
              <a:t>: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spec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to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design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system.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ct val="100000"/>
              </a:lnSpc>
              <a:spcBef>
                <a:spcPts val="359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2200" spc="-5" b="1">
                <a:latin typeface="Arial"/>
                <a:cs typeface="Arial"/>
              </a:rPr>
              <a:t>Coders</a:t>
            </a:r>
            <a:r>
              <a:rPr dirty="0" sz="2200" spc="-5">
                <a:latin typeface="Arial MT"/>
                <a:cs typeface="Arial MT"/>
              </a:rPr>
              <a:t>: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range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of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acceptable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implementations.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ct val="100000"/>
              </a:lnSpc>
              <a:spcBef>
                <a:spcPts val="359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2200" spc="-5" b="1">
                <a:latin typeface="Arial"/>
                <a:cs typeface="Arial"/>
              </a:rPr>
              <a:t>QA</a:t>
            </a:r>
            <a:r>
              <a:rPr dirty="0" sz="2200" spc="-9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/</a:t>
            </a:r>
            <a:r>
              <a:rPr dirty="0" sz="2200" spc="-20" b="1">
                <a:latin typeface="Arial"/>
                <a:cs typeface="Arial"/>
              </a:rPr>
              <a:t> </a:t>
            </a:r>
            <a:r>
              <a:rPr dirty="0" sz="2200" spc="-25" b="1">
                <a:latin typeface="Arial"/>
                <a:cs typeface="Arial"/>
              </a:rPr>
              <a:t>Testers</a:t>
            </a:r>
            <a:r>
              <a:rPr dirty="0" sz="2200" spc="-25">
                <a:latin typeface="Arial MT"/>
                <a:cs typeface="Arial MT"/>
              </a:rPr>
              <a:t>: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basis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for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testing,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verification,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and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validation.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46177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How</a:t>
            </a:r>
            <a:r>
              <a:rPr dirty="0" spc="-35"/>
              <a:t> </a:t>
            </a:r>
            <a:r>
              <a:rPr dirty="0" spc="-5"/>
              <a:t>to</a:t>
            </a:r>
            <a:r>
              <a:rPr dirty="0" spc="-35"/>
              <a:t> </a:t>
            </a:r>
            <a:r>
              <a:rPr dirty="0" spc="-5"/>
              <a:t>elicit</a:t>
            </a:r>
            <a:r>
              <a:rPr dirty="0" spc="-35"/>
              <a:t> </a:t>
            </a:r>
            <a:r>
              <a:rPr dirty="0"/>
              <a:t>requirements?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97457"/>
            <a:ext cx="8287384" cy="4114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Do:</a:t>
            </a:r>
            <a:endParaRPr sz="2400">
              <a:latin typeface="Arial"/>
              <a:cs typeface="Arial"/>
            </a:endParaRPr>
          </a:p>
          <a:p>
            <a:pPr marL="469900" indent="-397510">
              <a:lnSpc>
                <a:spcPts val="262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2200" spc="-65">
                <a:latin typeface="Arial MT"/>
                <a:cs typeface="Arial MT"/>
              </a:rPr>
              <a:t>Talk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to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users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--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to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learn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how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they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work.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ts val="2625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2200" spc="-5">
                <a:latin typeface="Arial MT"/>
                <a:cs typeface="Arial MT"/>
              </a:rPr>
              <a:t>Ask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questions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throughout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process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--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"dig"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for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requirements.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ts val="2625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2200" spc="-5">
                <a:latin typeface="Arial MT"/>
                <a:cs typeface="Arial MT"/>
              </a:rPr>
              <a:t>Think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about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why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users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do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something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in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your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app,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not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just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what.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ts val="263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2200" spc="-5">
                <a:latin typeface="Arial MT"/>
                <a:cs typeface="Arial MT"/>
              </a:rPr>
              <a:t>Allow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(and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expect)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requirements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to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change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25">
                <a:latin typeface="Arial MT"/>
                <a:cs typeface="Arial MT"/>
              </a:rPr>
              <a:t>later.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2450">
              <a:latin typeface="Arial MT"/>
              <a:cs typeface="Arial MT"/>
            </a:endParaRPr>
          </a:p>
          <a:p>
            <a:pPr marL="12700">
              <a:lnSpc>
                <a:spcPts val="2870"/>
              </a:lnSpc>
              <a:spcBef>
                <a:spcPts val="5"/>
              </a:spcBef>
            </a:pPr>
            <a:r>
              <a:rPr dirty="0" sz="2400" spc="-5" b="1">
                <a:latin typeface="Arial"/>
                <a:cs typeface="Arial"/>
              </a:rPr>
              <a:t>Don't:</a:t>
            </a:r>
            <a:endParaRPr sz="2400">
              <a:latin typeface="Arial"/>
              <a:cs typeface="Arial"/>
            </a:endParaRPr>
          </a:p>
          <a:p>
            <a:pPr marL="469900" indent="-397510">
              <a:lnSpc>
                <a:spcPts val="262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2200" spc="-5">
                <a:latin typeface="Arial MT"/>
                <a:cs typeface="Arial MT"/>
              </a:rPr>
              <a:t>Be</a:t>
            </a:r>
            <a:r>
              <a:rPr dirty="0" sz="2200" spc="-3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too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specific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or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detailed.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ts val="2625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2200" spc="-5">
                <a:latin typeface="Arial MT"/>
                <a:cs typeface="Arial MT"/>
              </a:rPr>
              <a:t>Describe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complex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business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logic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or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rules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of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system.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ts val="2625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2200" spc="-5">
                <a:latin typeface="Arial MT"/>
                <a:cs typeface="Arial MT"/>
              </a:rPr>
              <a:t>Describe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exact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user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interface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used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to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implement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feature.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ts val="2625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2200" spc="-30">
                <a:latin typeface="Arial MT"/>
                <a:cs typeface="Arial MT"/>
              </a:rPr>
              <a:t>Try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to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think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of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everything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ahead of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time.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5">
                <a:latin typeface="Arial MT"/>
                <a:cs typeface="Arial MT"/>
              </a:rPr>
              <a:t>(You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will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fail!)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ts val="2635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2200" spc="-5">
                <a:latin typeface="Arial MT"/>
                <a:cs typeface="Arial MT"/>
              </a:rPr>
              <a:t>Add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unnecessary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features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not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wanted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by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customers.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2023-03-16T14:47:45Z</dcterms:created>
  <dcterms:modified xsi:type="dcterms:W3CDTF">2023-03-16T14:47:45Z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2021-03-29T00:00:00Z</vt:filetime>
  </property>
  <property fmtid="{D5CDD505-2E9C-101B-9397-08002B2CF9AE}" pid="3" name="LastSaved">
    <vt:filetime>2023-03-16T00:00:00Z</vt:filetime>
  </property>
</Properties>
</file>