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1000" y="1473200"/>
            <a:ext cx="774700" cy="7366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65237" y="1495169"/>
            <a:ext cx="687705" cy="647065"/>
          </a:xfrm>
          <a:custGeom>
            <a:avLst/>
            <a:gdLst/>
            <a:ahLst/>
            <a:cxnLst/>
            <a:rect l="l" t="t" r="r" b="b"/>
            <a:pathLst>
              <a:path w="687704" h="647064">
                <a:moveTo>
                  <a:pt x="401046" y="152548"/>
                </a:moveTo>
                <a:lnTo>
                  <a:pt x="390380" y="152548"/>
                </a:lnTo>
                <a:lnTo>
                  <a:pt x="382067" y="152641"/>
                </a:lnTo>
                <a:lnTo>
                  <a:pt x="344243" y="162035"/>
                </a:lnTo>
                <a:lnTo>
                  <a:pt x="342755" y="165633"/>
                </a:lnTo>
                <a:lnTo>
                  <a:pt x="342845" y="175182"/>
                </a:lnTo>
                <a:lnTo>
                  <a:pt x="344368" y="181446"/>
                </a:lnTo>
                <a:lnTo>
                  <a:pt x="347592" y="190127"/>
                </a:lnTo>
                <a:lnTo>
                  <a:pt x="461906" y="495472"/>
                </a:lnTo>
                <a:lnTo>
                  <a:pt x="463058" y="498697"/>
                </a:lnTo>
                <a:lnTo>
                  <a:pt x="464981" y="501984"/>
                </a:lnTo>
                <a:lnTo>
                  <a:pt x="470189" y="508185"/>
                </a:lnTo>
                <a:lnTo>
                  <a:pt x="473104" y="510480"/>
                </a:lnTo>
                <a:lnTo>
                  <a:pt x="476328" y="511968"/>
                </a:lnTo>
                <a:lnTo>
                  <a:pt x="432052" y="623216"/>
                </a:lnTo>
                <a:lnTo>
                  <a:pt x="430316" y="627434"/>
                </a:lnTo>
                <a:lnTo>
                  <a:pt x="429572" y="631031"/>
                </a:lnTo>
                <a:lnTo>
                  <a:pt x="430067" y="636983"/>
                </a:lnTo>
                <a:lnTo>
                  <a:pt x="461942" y="647029"/>
                </a:lnTo>
                <a:lnTo>
                  <a:pt x="471863" y="647029"/>
                </a:lnTo>
                <a:lnTo>
                  <a:pt x="515396" y="642937"/>
                </a:lnTo>
                <a:lnTo>
                  <a:pt x="579501" y="495225"/>
                </a:lnTo>
                <a:lnTo>
                  <a:pt x="612501" y="398114"/>
                </a:lnTo>
                <a:lnTo>
                  <a:pt x="521348" y="398114"/>
                </a:lnTo>
                <a:lnTo>
                  <a:pt x="443214" y="175988"/>
                </a:lnTo>
                <a:lnTo>
                  <a:pt x="409479" y="152734"/>
                </a:lnTo>
                <a:lnTo>
                  <a:pt x="401046" y="152548"/>
                </a:lnTo>
                <a:close/>
              </a:path>
              <a:path w="687704" h="647064">
                <a:moveTo>
                  <a:pt x="58787" y="28276"/>
                </a:moveTo>
                <a:lnTo>
                  <a:pt x="39687" y="28276"/>
                </a:lnTo>
                <a:lnTo>
                  <a:pt x="31808" y="28648"/>
                </a:lnTo>
                <a:lnTo>
                  <a:pt x="0" y="500557"/>
                </a:lnTo>
                <a:lnTo>
                  <a:pt x="805" y="502914"/>
                </a:lnTo>
                <a:lnTo>
                  <a:pt x="39687" y="514200"/>
                </a:lnTo>
                <a:lnTo>
                  <a:pt x="58787" y="514200"/>
                </a:lnTo>
                <a:lnTo>
                  <a:pt x="97109" y="502914"/>
                </a:lnTo>
                <a:lnTo>
                  <a:pt x="97853" y="500557"/>
                </a:lnTo>
                <a:lnTo>
                  <a:pt x="97853" y="269378"/>
                </a:lnTo>
                <a:lnTo>
                  <a:pt x="207895" y="269378"/>
                </a:lnTo>
                <a:lnTo>
                  <a:pt x="196080" y="251518"/>
                </a:lnTo>
                <a:lnTo>
                  <a:pt x="197783" y="249287"/>
                </a:lnTo>
                <a:lnTo>
                  <a:pt x="97853" y="249287"/>
                </a:lnTo>
                <a:lnTo>
                  <a:pt x="97814" y="41423"/>
                </a:lnTo>
                <a:lnTo>
                  <a:pt x="66724" y="28648"/>
                </a:lnTo>
                <a:lnTo>
                  <a:pt x="58787" y="28276"/>
                </a:lnTo>
                <a:close/>
              </a:path>
              <a:path w="687704" h="647064">
                <a:moveTo>
                  <a:pt x="207895" y="269378"/>
                </a:moveTo>
                <a:lnTo>
                  <a:pt x="97853" y="269378"/>
                </a:lnTo>
                <a:lnTo>
                  <a:pt x="243333" y="497829"/>
                </a:lnTo>
                <a:lnTo>
                  <a:pt x="245069" y="501302"/>
                </a:lnTo>
                <a:lnTo>
                  <a:pt x="289388" y="514083"/>
                </a:lnTo>
                <a:lnTo>
                  <a:pt x="300631" y="514200"/>
                </a:lnTo>
                <a:lnTo>
                  <a:pt x="310802" y="514200"/>
                </a:lnTo>
                <a:lnTo>
                  <a:pt x="348194" y="506821"/>
                </a:lnTo>
                <a:lnTo>
                  <a:pt x="351554" y="495225"/>
                </a:lnTo>
                <a:lnTo>
                  <a:pt x="351048" y="492806"/>
                </a:lnTo>
                <a:lnTo>
                  <a:pt x="348815" y="486109"/>
                </a:lnTo>
                <a:lnTo>
                  <a:pt x="345528" y="479350"/>
                </a:lnTo>
                <a:lnTo>
                  <a:pt x="340071" y="469179"/>
                </a:lnTo>
                <a:lnTo>
                  <a:pt x="207895" y="269378"/>
                </a:lnTo>
                <a:close/>
              </a:path>
              <a:path w="687704" h="647064">
                <a:moveTo>
                  <a:pt x="640039" y="152548"/>
                </a:moveTo>
                <a:lnTo>
                  <a:pt x="602026" y="156579"/>
                </a:lnTo>
                <a:lnTo>
                  <a:pt x="593902" y="171523"/>
                </a:lnTo>
                <a:lnTo>
                  <a:pt x="522465" y="398114"/>
                </a:lnTo>
                <a:lnTo>
                  <a:pt x="612501" y="398114"/>
                </a:lnTo>
                <a:lnTo>
                  <a:pt x="684316" y="186778"/>
                </a:lnTo>
                <a:lnTo>
                  <a:pt x="686300" y="180577"/>
                </a:lnTo>
                <a:lnTo>
                  <a:pt x="687292" y="175182"/>
                </a:lnTo>
                <a:lnTo>
                  <a:pt x="687235" y="165881"/>
                </a:lnTo>
                <a:lnTo>
                  <a:pt x="647702" y="152641"/>
                </a:lnTo>
                <a:lnTo>
                  <a:pt x="640039" y="152548"/>
                </a:lnTo>
                <a:close/>
              </a:path>
              <a:path w="687704" h="647064">
                <a:moveTo>
                  <a:pt x="303856" y="28276"/>
                </a:moveTo>
                <a:lnTo>
                  <a:pt x="284261" y="28276"/>
                </a:lnTo>
                <a:lnTo>
                  <a:pt x="276324" y="28525"/>
                </a:lnTo>
                <a:lnTo>
                  <a:pt x="238869" y="44648"/>
                </a:lnTo>
                <a:lnTo>
                  <a:pt x="97853" y="249287"/>
                </a:lnTo>
                <a:lnTo>
                  <a:pt x="197783" y="249287"/>
                </a:lnTo>
                <a:lnTo>
                  <a:pt x="328165" y="78506"/>
                </a:lnTo>
                <a:lnTo>
                  <a:pt x="334403" y="68770"/>
                </a:lnTo>
                <a:lnTo>
                  <a:pt x="338583" y="61762"/>
                </a:lnTo>
                <a:lnTo>
                  <a:pt x="343048" y="52833"/>
                </a:lnTo>
                <a:lnTo>
                  <a:pt x="344164" y="48492"/>
                </a:lnTo>
                <a:lnTo>
                  <a:pt x="344040" y="41423"/>
                </a:lnTo>
                <a:lnTo>
                  <a:pt x="312042" y="28648"/>
                </a:lnTo>
                <a:lnTo>
                  <a:pt x="303856" y="28276"/>
                </a:lnTo>
                <a:close/>
              </a:path>
              <a:path w="687704" h="647064">
                <a:moveTo>
                  <a:pt x="463678" y="0"/>
                </a:moveTo>
                <a:lnTo>
                  <a:pt x="415681" y="13917"/>
                </a:lnTo>
                <a:lnTo>
                  <a:pt x="388520" y="54089"/>
                </a:lnTo>
                <a:lnTo>
                  <a:pt x="383311" y="92645"/>
                </a:lnTo>
                <a:lnTo>
                  <a:pt x="383311" y="95869"/>
                </a:lnTo>
                <a:lnTo>
                  <a:pt x="406007" y="107900"/>
                </a:lnTo>
                <a:lnTo>
                  <a:pt x="417169" y="107900"/>
                </a:lnTo>
                <a:lnTo>
                  <a:pt x="440609" y="88056"/>
                </a:lnTo>
                <a:lnTo>
                  <a:pt x="442346" y="80429"/>
                </a:lnTo>
                <a:lnTo>
                  <a:pt x="449291" y="68770"/>
                </a:lnTo>
                <a:lnTo>
                  <a:pt x="455121" y="65855"/>
                </a:lnTo>
                <a:lnTo>
                  <a:pt x="637059" y="65855"/>
                </a:lnTo>
                <a:lnTo>
                  <a:pt x="641760" y="54646"/>
                </a:lnTo>
                <a:lnTo>
                  <a:pt x="644483" y="42043"/>
                </a:lnTo>
                <a:lnTo>
                  <a:pt x="559796" y="42043"/>
                </a:lnTo>
                <a:lnTo>
                  <a:pt x="553098" y="39872"/>
                </a:lnTo>
                <a:lnTo>
                  <a:pt x="540171" y="31128"/>
                </a:lnTo>
                <a:lnTo>
                  <a:pt x="536556" y="28648"/>
                </a:lnTo>
                <a:lnTo>
                  <a:pt x="525627" y="21021"/>
                </a:lnTo>
                <a:lnTo>
                  <a:pt x="519744" y="17114"/>
                </a:lnTo>
                <a:lnTo>
                  <a:pt x="483258" y="1627"/>
                </a:lnTo>
                <a:lnTo>
                  <a:pt x="473875" y="406"/>
                </a:lnTo>
                <a:lnTo>
                  <a:pt x="463678" y="0"/>
                </a:lnTo>
                <a:close/>
              </a:path>
              <a:path w="687704" h="647064">
                <a:moveTo>
                  <a:pt x="637059" y="65855"/>
                </a:moveTo>
                <a:lnTo>
                  <a:pt x="468266" y="65855"/>
                </a:lnTo>
                <a:lnTo>
                  <a:pt x="472918" y="66909"/>
                </a:lnTo>
                <a:lnTo>
                  <a:pt x="481599" y="71126"/>
                </a:lnTo>
                <a:lnTo>
                  <a:pt x="486002" y="73731"/>
                </a:lnTo>
                <a:lnTo>
                  <a:pt x="494932" y="79932"/>
                </a:lnTo>
                <a:lnTo>
                  <a:pt x="499583" y="83281"/>
                </a:lnTo>
                <a:lnTo>
                  <a:pt x="509257" y="90474"/>
                </a:lnTo>
                <a:lnTo>
                  <a:pt x="514652" y="93884"/>
                </a:lnTo>
                <a:lnTo>
                  <a:pt x="552696" y="107155"/>
                </a:lnTo>
                <a:lnTo>
                  <a:pt x="566370" y="107900"/>
                </a:lnTo>
                <a:lnTo>
                  <a:pt x="584310" y="106400"/>
                </a:lnTo>
                <a:lnTo>
                  <a:pt x="600181" y="101900"/>
                </a:lnTo>
                <a:lnTo>
                  <a:pt x="613983" y="94400"/>
                </a:lnTo>
                <a:lnTo>
                  <a:pt x="625715" y="83901"/>
                </a:lnTo>
                <a:lnTo>
                  <a:pt x="635074" y="70587"/>
                </a:lnTo>
                <a:lnTo>
                  <a:pt x="637059" y="65855"/>
                </a:lnTo>
                <a:close/>
              </a:path>
              <a:path w="687704" h="647064">
                <a:moveTo>
                  <a:pt x="629249" y="0"/>
                </a:moveTo>
                <a:lnTo>
                  <a:pt x="606677" y="0"/>
                </a:lnTo>
                <a:lnTo>
                  <a:pt x="599112" y="681"/>
                </a:lnTo>
                <a:lnTo>
                  <a:pt x="591670" y="3409"/>
                </a:lnTo>
                <a:lnTo>
                  <a:pt x="589820" y="6185"/>
                </a:lnTo>
                <a:lnTo>
                  <a:pt x="589764" y="21021"/>
                </a:lnTo>
                <a:lnTo>
                  <a:pt x="587825" y="28710"/>
                </a:lnTo>
                <a:lnTo>
                  <a:pt x="579888" y="39376"/>
                </a:lnTo>
                <a:lnTo>
                  <a:pt x="574183" y="42043"/>
                </a:lnTo>
                <a:lnTo>
                  <a:pt x="644483" y="42043"/>
                </a:lnTo>
                <a:lnTo>
                  <a:pt x="645772" y="36078"/>
                </a:lnTo>
                <a:lnTo>
                  <a:pt x="647109" y="14881"/>
                </a:lnTo>
                <a:lnTo>
                  <a:pt x="647109" y="8681"/>
                </a:lnTo>
                <a:lnTo>
                  <a:pt x="645062" y="4650"/>
                </a:lnTo>
                <a:lnTo>
                  <a:pt x="636877" y="929"/>
                </a:lnTo>
                <a:lnTo>
                  <a:pt x="629249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965237" y="1495169"/>
            <a:ext cx="687705" cy="647065"/>
          </a:xfrm>
          <a:custGeom>
            <a:avLst/>
            <a:gdLst/>
            <a:ahLst/>
            <a:cxnLst/>
            <a:rect l="l" t="t" r="r" b="b"/>
            <a:pathLst>
              <a:path w="687704" h="647064">
                <a:moveTo>
                  <a:pt x="390381" y="152548"/>
                </a:moveTo>
                <a:lnTo>
                  <a:pt x="401047" y="152548"/>
                </a:lnTo>
                <a:lnTo>
                  <a:pt x="409480" y="152734"/>
                </a:lnTo>
                <a:lnTo>
                  <a:pt x="415681" y="153107"/>
                </a:lnTo>
                <a:lnTo>
                  <a:pt x="421883" y="153478"/>
                </a:lnTo>
                <a:lnTo>
                  <a:pt x="443215" y="175989"/>
                </a:lnTo>
                <a:lnTo>
                  <a:pt x="521349" y="398115"/>
                </a:lnTo>
                <a:lnTo>
                  <a:pt x="522466" y="398115"/>
                </a:lnTo>
                <a:lnTo>
                  <a:pt x="593903" y="171524"/>
                </a:lnTo>
                <a:lnTo>
                  <a:pt x="595391" y="165075"/>
                </a:lnTo>
                <a:lnTo>
                  <a:pt x="597314" y="160796"/>
                </a:lnTo>
                <a:lnTo>
                  <a:pt x="599670" y="158688"/>
                </a:lnTo>
                <a:lnTo>
                  <a:pt x="602027" y="156579"/>
                </a:lnTo>
                <a:lnTo>
                  <a:pt x="605933" y="155029"/>
                </a:lnTo>
                <a:lnTo>
                  <a:pt x="640040" y="152548"/>
                </a:lnTo>
                <a:lnTo>
                  <a:pt x="647702" y="152641"/>
                </a:lnTo>
                <a:lnTo>
                  <a:pt x="685618" y="162346"/>
                </a:lnTo>
                <a:lnTo>
                  <a:pt x="687293" y="170594"/>
                </a:lnTo>
                <a:lnTo>
                  <a:pt x="687293" y="175183"/>
                </a:lnTo>
                <a:lnTo>
                  <a:pt x="573811" y="511968"/>
                </a:lnTo>
                <a:lnTo>
                  <a:pt x="533628" y="629542"/>
                </a:lnTo>
                <a:lnTo>
                  <a:pt x="497072" y="646007"/>
                </a:lnTo>
                <a:lnTo>
                  <a:pt x="471864" y="647030"/>
                </a:lnTo>
                <a:lnTo>
                  <a:pt x="461942" y="647030"/>
                </a:lnTo>
                <a:lnTo>
                  <a:pt x="434657" y="641449"/>
                </a:lnTo>
                <a:lnTo>
                  <a:pt x="431680" y="639464"/>
                </a:lnTo>
                <a:lnTo>
                  <a:pt x="430068" y="636984"/>
                </a:lnTo>
                <a:lnTo>
                  <a:pt x="429820" y="634007"/>
                </a:lnTo>
                <a:lnTo>
                  <a:pt x="429572" y="631031"/>
                </a:lnTo>
                <a:lnTo>
                  <a:pt x="430316" y="627434"/>
                </a:lnTo>
                <a:lnTo>
                  <a:pt x="432052" y="623217"/>
                </a:lnTo>
                <a:lnTo>
                  <a:pt x="476329" y="511968"/>
                </a:lnTo>
                <a:lnTo>
                  <a:pt x="461818" y="495225"/>
                </a:lnTo>
                <a:lnTo>
                  <a:pt x="347593" y="190128"/>
                </a:lnTo>
                <a:lnTo>
                  <a:pt x="344368" y="181446"/>
                </a:lnTo>
                <a:lnTo>
                  <a:pt x="342756" y="174811"/>
                </a:lnTo>
                <a:lnTo>
                  <a:pt x="342756" y="170222"/>
                </a:lnTo>
                <a:lnTo>
                  <a:pt x="342756" y="165633"/>
                </a:lnTo>
                <a:lnTo>
                  <a:pt x="382067" y="152641"/>
                </a:lnTo>
                <a:lnTo>
                  <a:pt x="390381" y="152548"/>
                </a:lnTo>
                <a:close/>
              </a:path>
              <a:path w="687704" h="647064">
                <a:moveTo>
                  <a:pt x="49113" y="28277"/>
                </a:moveTo>
                <a:lnTo>
                  <a:pt x="58787" y="28277"/>
                </a:lnTo>
                <a:lnTo>
                  <a:pt x="66724" y="28649"/>
                </a:lnTo>
                <a:lnTo>
                  <a:pt x="72925" y="29393"/>
                </a:lnTo>
                <a:lnTo>
                  <a:pt x="79126" y="30137"/>
                </a:lnTo>
                <a:lnTo>
                  <a:pt x="97854" y="41547"/>
                </a:lnTo>
                <a:lnTo>
                  <a:pt x="97854" y="44276"/>
                </a:lnTo>
                <a:lnTo>
                  <a:pt x="97854" y="249287"/>
                </a:lnTo>
                <a:lnTo>
                  <a:pt x="238869" y="44648"/>
                </a:lnTo>
                <a:lnTo>
                  <a:pt x="240605" y="41423"/>
                </a:lnTo>
                <a:lnTo>
                  <a:pt x="242713" y="38757"/>
                </a:lnTo>
                <a:lnTo>
                  <a:pt x="245194" y="36649"/>
                </a:lnTo>
                <a:lnTo>
                  <a:pt x="247674" y="34540"/>
                </a:lnTo>
                <a:lnTo>
                  <a:pt x="250899" y="32866"/>
                </a:lnTo>
                <a:lnTo>
                  <a:pt x="254868" y="31626"/>
                </a:lnTo>
                <a:lnTo>
                  <a:pt x="258836" y="30385"/>
                </a:lnTo>
                <a:lnTo>
                  <a:pt x="263921" y="29517"/>
                </a:lnTo>
                <a:lnTo>
                  <a:pt x="270123" y="29021"/>
                </a:lnTo>
                <a:lnTo>
                  <a:pt x="276324" y="28525"/>
                </a:lnTo>
                <a:lnTo>
                  <a:pt x="284261" y="28277"/>
                </a:lnTo>
                <a:lnTo>
                  <a:pt x="293935" y="28277"/>
                </a:lnTo>
                <a:lnTo>
                  <a:pt x="303857" y="28277"/>
                </a:lnTo>
                <a:lnTo>
                  <a:pt x="312042" y="28649"/>
                </a:lnTo>
                <a:lnTo>
                  <a:pt x="318492" y="29393"/>
                </a:lnTo>
                <a:lnTo>
                  <a:pt x="324941" y="30137"/>
                </a:lnTo>
                <a:lnTo>
                  <a:pt x="330088" y="31191"/>
                </a:lnTo>
                <a:lnTo>
                  <a:pt x="333933" y="32556"/>
                </a:lnTo>
                <a:lnTo>
                  <a:pt x="337777" y="33920"/>
                </a:lnTo>
                <a:lnTo>
                  <a:pt x="340444" y="35594"/>
                </a:lnTo>
                <a:lnTo>
                  <a:pt x="341932" y="37579"/>
                </a:lnTo>
                <a:lnTo>
                  <a:pt x="343420" y="39563"/>
                </a:lnTo>
                <a:lnTo>
                  <a:pt x="344165" y="41795"/>
                </a:lnTo>
                <a:lnTo>
                  <a:pt x="344165" y="44276"/>
                </a:lnTo>
                <a:lnTo>
                  <a:pt x="344165" y="48493"/>
                </a:lnTo>
                <a:lnTo>
                  <a:pt x="196081" y="251519"/>
                </a:lnTo>
                <a:lnTo>
                  <a:pt x="340072" y="469180"/>
                </a:lnTo>
                <a:lnTo>
                  <a:pt x="351606" y="495473"/>
                </a:lnTo>
                <a:lnTo>
                  <a:pt x="351606" y="497458"/>
                </a:lnTo>
                <a:lnTo>
                  <a:pt x="351606" y="500186"/>
                </a:lnTo>
                <a:lnTo>
                  <a:pt x="350924" y="502604"/>
                </a:lnTo>
                <a:lnTo>
                  <a:pt x="349560" y="504713"/>
                </a:lnTo>
                <a:lnTo>
                  <a:pt x="348195" y="506821"/>
                </a:lnTo>
                <a:lnTo>
                  <a:pt x="310802" y="514201"/>
                </a:lnTo>
                <a:lnTo>
                  <a:pt x="300632" y="514201"/>
                </a:lnTo>
                <a:lnTo>
                  <a:pt x="258774" y="511100"/>
                </a:lnTo>
                <a:lnTo>
                  <a:pt x="243334" y="497830"/>
                </a:lnTo>
                <a:lnTo>
                  <a:pt x="97854" y="269378"/>
                </a:lnTo>
                <a:lnTo>
                  <a:pt x="97854" y="497830"/>
                </a:lnTo>
                <a:lnTo>
                  <a:pt x="97854" y="500558"/>
                </a:lnTo>
                <a:lnTo>
                  <a:pt x="97110" y="502915"/>
                </a:lnTo>
                <a:lnTo>
                  <a:pt x="95622" y="504899"/>
                </a:lnTo>
                <a:lnTo>
                  <a:pt x="94133" y="506883"/>
                </a:lnTo>
                <a:lnTo>
                  <a:pt x="91529" y="508558"/>
                </a:lnTo>
                <a:lnTo>
                  <a:pt x="87808" y="509922"/>
                </a:lnTo>
                <a:lnTo>
                  <a:pt x="84087" y="511286"/>
                </a:lnTo>
                <a:lnTo>
                  <a:pt x="79126" y="512340"/>
                </a:lnTo>
                <a:lnTo>
                  <a:pt x="72925" y="513084"/>
                </a:lnTo>
                <a:lnTo>
                  <a:pt x="66724" y="513829"/>
                </a:lnTo>
                <a:lnTo>
                  <a:pt x="58787" y="514201"/>
                </a:lnTo>
                <a:lnTo>
                  <a:pt x="49113" y="514201"/>
                </a:lnTo>
                <a:lnTo>
                  <a:pt x="39687" y="514201"/>
                </a:lnTo>
                <a:lnTo>
                  <a:pt x="31812" y="513829"/>
                </a:lnTo>
                <a:lnTo>
                  <a:pt x="25486" y="513084"/>
                </a:lnTo>
                <a:lnTo>
                  <a:pt x="19161" y="512340"/>
                </a:lnTo>
                <a:lnTo>
                  <a:pt x="14138" y="511286"/>
                </a:lnTo>
                <a:lnTo>
                  <a:pt x="10417" y="509922"/>
                </a:lnTo>
                <a:lnTo>
                  <a:pt x="6697" y="508558"/>
                </a:lnTo>
                <a:lnTo>
                  <a:pt x="4030" y="506883"/>
                </a:lnTo>
                <a:lnTo>
                  <a:pt x="2418" y="504899"/>
                </a:lnTo>
                <a:lnTo>
                  <a:pt x="806" y="502915"/>
                </a:lnTo>
                <a:lnTo>
                  <a:pt x="0" y="500558"/>
                </a:lnTo>
                <a:lnTo>
                  <a:pt x="0" y="497830"/>
                </a:lnTo>
                <a:lnTo>
                  <a:pt x="0" y="44276"/>
                </a:lnTo>
                <a:lnTo>
                  <a:pt x="0" y="41547"/>
                </a:lnTo>
                <a:lnTo>
                  <a:pt x="806" y="39191"/>
                </a:lnTo>
                <a:lnTo>
                  <a:pt x="2418" y="37207"/>
                </a:lnTo>
                <a:lnTo>
                  <a:pt x="4030" y="35222"/>
                </a:lnTo>
                <a:lnTo>
                  <a:pt x="25486" y="29393"/>
                </a:lnTo>
                <a:lnTo>
                  <a:pt x="31812" y="28649"/>
                </a:lnTo>
                <a:lnTo>
                  <a:pt x="39687" y="28277"/>
                </a:lnTo>
                <a:lnTo>
                  <a:pt x="49113" y="28277"/>
                </a:lnTo>
                <a:close/>
              </a:path>
              <a:path w="687704" h="647064">
                <a:moveTo>
                  <a:pt x="463678" y="0"/>
                </a:moveTo>
                <a:lnTo>
                  <a:pt x="506722" y="9859"/>
                </a:lnTo>
                <a:lnTo>
                  <a:pt x="531198" y="24928"/>
                </a:lnTo>
                <a:lnTo>
                  <a:pt x="536558" y="28649"/>
                </a:lnTo>
                <a:lnTo>
                  <a:pt x="541709" y="32184"/>
                </a:lnTo>
                <a:lnTo>
                  <a:pt x="546650" y="35532"/>
                </a:lnTo>
                <a:lnTo>
                  <a:pt x="553099" y="39873"/>
                </a:lnTo>
                <a:lnTo>
                  <a:pt x="559797" y="42043"/>
                </a:lnTo>
                <a:lnTo>
                  <a:pt x="566742" y="42043"/>
                </a:lnTo>
                <a:lnTo>
                  <a:pt x="574183" y="42043"/>
                </a:lnTo>
                <a:lnTo>
                  <a:pt x="579888" y="39377"/>
                </a:lnTo>
                <a:lnTo>
                  <a:pt x="583857" y="34044"/>
                </a:lnTo>
                <a:lnTo>
                  <a:pt x="587826" y="28711"/>
                </a:lnTo>
                <a:lnTo>
                  <a:pt x="589810" y="20836"/>
                </a:lnTo>
                <a:lnTo>
                  <a:pt x="589810" y="10418"/>
                </a:lnTo>
                <a:lnTo>
                  <a:pt x="589810" y="6201"/>
                </a:lnTo>
                <a:lnTo>
                  <a:pt x="591671" y="3410"/>
                </a:lnTo>
                <a:lnTo>
                  <a:pt x="595391" y="2046"/>
                </a:lnTo>
                <a:lnTo>
                  <a:pt x="599112" y="682"/>
                </a:lnTo>
                <a:lnTo>
                  <a:pt x="606677" y="0"/>
                </a:lnTo>
                <a:lnTo>
                  <a:pt x="618088" y="0"/>
                </a:lnTo>
                <a:lnTo>
                  <a:pt x="629250" y="0"/>
                </a:lnTo>
                <a:lnTo>
                  <a:pt x="636877" y="930"/>
                </a:lnTo>
                <a:lnTo>
                  <a:pt x="640970" y="2790"/>
                </a:lnTo>
                <a:lnTo>
                  <a:pt x="645063" y="4650"/>
                </a:lnTo>
                <a:lnTo>
                  <a:pt x="647109" y="8681"/>
                </a:lnTo>
                <a:lnTo>
                  <a:pt x="647109" y="14882"/>
                </a:lnTo>
                <a:lnTo>
                  <a:pt x="641761" y="54647"/>
                </a:lnTo>
                <a:lnTo>
                  <a:pt x="613983" y="94401"/>
                </a:lnTo>
                <a:lnTo>
                  <a:pt x="566370" y="107900"/>
                </a:lnTo>
                <a:lnTo>
                  <a:pt x="559324" y="107714"/>
                </a:lnTo>
                <a:lnTo>
                  <a:pt x="520605" y="97110"/>
                </a:lnTo>
                <a:lnTo>
                  <a:pt x="504420" y="86878"/>
                </a:lnTo>
                <a:lnTo>
                  <a:pt x="499583" y="83281"/>
                </a:lnTo>
                <a:lnTo>
                  <a:pt x="468267" y="65856"/>
                </a:lnTo>
                <a:lnTo>
                  <a:pt x="463306" y="65856"/>
                </a:lnTo>
                <a:lnTo>
                  <a:pt x="455121" y="65856"/>
                </a:lnTo>
                <a:lnTo>
                  <a:pt x="449292" y="68771"/>
                </a:lnTo>
                <a:lnTo>
                  <a:pt x="445819" y="74600"/>
                </a:lnTo>
                <a:lnTo>
                  <a:pt x="442346" y="80429"/>
                </a:lnTo>
                <a:lnTo>
                  <a:pt x="440610" y="88056"/>
                </a:lnTo>
                <a:lnTo>
                  <a:pt x="440610" y="97482"/>
                </a:lnTo>
                <a:lnTo>
                  <a:pt x="440610" y="99714"/>
                </a:lnTo>
                <a:lnTo>
                  <a:pt x="434843" y="106040"/>
                </a:lnTo>
                <a:lnTo>
                  <a:pt x="432735" y="106784"/>
                </a:lnTo>
                <a:lnTo>
                  <a:pt x="429758" y="107280"/>
                </a:lnTo>
                <a:lnTo>
                  <a:pt x="425913" y="107528"/>
                </a:lnTo>
                <a:lnTo>
                  <a:pt x="422069" y="107776"/>
                </a:lnTo>
                <a:lnTo>
                  <a:pt x="417170" y="107900"/>
                </a:lnTo>
                <a:lnTo>
                  <a:pt x="411216" y="107900"/>
                </a:lnTo>
                <a:lnTo>
                  <a:pt x="406008" y="107900"/>
                </a:lnTo>
                <a:lnTo>
                  <a:pt x="401605" y="107714"/>
                </a:lnTo>
                <a:lnTo>
                  <a:pt x="398008" y="107342"/>
                </a:lnTo>
                <a:lnTo>
                  <a:pt x="394411" y="106970"/>
                </a:lnTo>
                <a:lnTo>
                  <a:pt x="391559" y="106226"/>
                </a:lnTo>
                <a:lnTo>
                  <a:pt x="389450" y="105109"/>
                </a:lnTo>
                <a:lnTo>
                  <a:pt x="387342" y="103993"/>
                </a:lnTo>
                <a:lnTo>
                  <a:pt x="385792" y="102443"/>
                </a:lnTo>
                <a:lnTo>
                  <a:pt x="384800" y="100459"/>
                </a:lnTo>
                <a:lnTo>
                  <a:pt x="383807" y="98474"/>
                </a:lnTo>
                <a:lnTo>
                  <a:pt x="383311" y="95870"/>
                </a:lnTo>
                <a:lnTo>
                  <a:pt x="383311" y="92645"/>
                </a:lnTo>
                <a:lnTo>
                  <a:pt x="388520" y="54089"/>
                </a:lnTo>
                <a:lnTo>
                  <a:pt x="415681" y="13917"/>
                </a:lnTo>
                <a:lnTo>
                  <a:pt x="445447" y="1546"/>
                </a:lnTo>
                <a:lnTo>
                  <a:pt x="463678" y="0"/>
                </a:lnTo>
                <a:close/>
              </a:path>
            </a:pathLst>
          </a:custGeom>
          <a:ln w="127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97300" y="1460500"/>
            <a:ext cx="1892300" cy="7366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31322" y="1478401"/>
            <a:ext cx="1817732" cy="659358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42000" y="1397000"/>
            <a:ext cx="1600200" cy="68580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882046" y="1419614"/>
            <a:ext cx="1514747" cy="602431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20000" y="1397000"/>
            <a:ext cx="1663700" cy="685800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655283" y="1419614"/>
            <a:ext cx="1586012" cy="602431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63800" y="2362200"/>
            <a:ext cx="7264400" cy="762000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506436" y="2385360"/>
            <a:ext cx="7178008" cy="678333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114800" y="4508500"/>
            <a:ext cx="1270000" cy="901700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851400" y="4508500"/>
            <a:ext cx="1371600" cy="901700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65800" y="4508500"/>
            <a:ext cx="1460500" cy="901700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680200" y="4508500"/>
            <a:ext cx="1409700" cy="901700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641600" y="5029200"/>
            <a:ext cx="1117600" cy="68580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340100" y="5029200"/>
            <a:ext cx="1041400" cy="685800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038600" y="5029200"/>
            <a:ext cx="1079500" cy="685800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762500" y="5029200"/>
            <a:ext cx="1193800" cy="685800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600700" y="5029200"/>
            <a:ext cx="876300" cy="68580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045200" y="5029200"/>
            <a:ext cx="1333500" cy="685800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023100" y="5029200"/>
            <a:ext cx="838200" cy="685800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505700" y="5029200"/>
            <a:ext cx="863600" cy="685800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026400" y="5029200"/>
            <a:ext cx="1549400" cy="68580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365500" y="5816600"/>
            <a:ext cx="5486400" cy="7620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175000" y="5397500"/>
            <a:ext cx="4483100" cy="685800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7239000" y="5397500"/>
            <a:ext cx="508000" cy="685800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7327900" y="5397500"/>
            <a:ext cx="1701800" cy="685800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826000" y="5753100"/>
            <a:ext cx="2552700" cy="685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651151"/>
            <a:ext cx="1142254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1826" y="1410767"/>
            <a:ext cx="11448346" cy="3449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trang.maixuan@phenikaa-uni.edu.vn" TargetMode="Externa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6860" y="4610100"/>
            <a:ext cx="6538595" cy="1610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Calibri"/>
                <a:cs typeface="Calibri"/>
              </a:rPr>
              <a:t>Mai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Xuân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40">
                <a:latin typeface="Calibri"/>
                <a:cs typeface="Calibri"/>
              </a:rPr>
              <a:t>Tráng,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PhD</a:t>
            </a:r>
            <a:endParaRPr sz="3200">
              <a:latin typeface="Calibri"/>
              <a:cs typeface="Calibri"/>
            </a:endParaRPr>
          </a:p>
          <a:p>
            <a:pPr algn="ctr" marL="12700" marR="5080">
              <a:lnSpc>
                <a:spcPct val="100699"/>
              </a:lnSpc>
              <a:spcBef>
                <a:spcPts val="40"/>
              </a:spcBef>
            </a:pPr>
            <a:r>
              <a:rPr dirty="0" sz="2400" i="1">
                <a:latin typeface="Calibri"/>
                <a:cs typeface="Calibri"/>
              </a:rPr>
              <a:t>Khoa Công Nghệ Thông Tin </a:t>
            </a:r>
            <a:r>
              <a:rPr dirty="0" sz="2400" spc="-20" i="1">
                <a:latin typeface="Calibri"/>
                <a:cs typeface="Calibri"/>
              </a:rPr>
              <a:t>Trường </a:t>
            </a:r>
            <a:r>
              <a:rPr dirty="0" sz="2400" i="1">
                <a:latin typeface="Calibri"/>
                <a:cs typeface="Calibri"/>
              </a:rPr>
              <a:t>Đại học </a:t>
            </a:r>
            <a:r>
              <a:rPr dirty="0" sz="2400" spc="-15" i="1">
                <a:latin typeface="Calibri"/>
                <a:cs typeface="Calibri"/>
              </a:rPr>
              <a:t>Phenikaa </a:t>
            </a:r>
            <a:r>
              <a:rPr dirty="0" sz="2400" spc="-530" i="1">
                <a:latin typeface="Calibri"/>
                <a:cs typeface="Calibri"/>
              </a:rPr>
              <a:t> </a:t>
            </a:r>
            <a:r>
              <a:rPr dirty="0" u="heavy" sz="2400" spc="-5" i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Email:</a:t>
            </a:r>
            <a:r>
              <a:rPr dirty="0" u="heavy" sz="2400" spc="-10" i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 trang.maixuan@phenikaa-uni.edu.vn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ts val="2800"/>
              </a:lnSpc>
            </a:pPr>
            <a:r>
              <a:rPr dirty="0" sz="2400" spc="-55" i="1">
                <a:latin typeface="Calibri"/>
                <a:cs typeface="Calibri"/>
              </a:rPr>
              <a:t>SDT:</a:t>
            </a:r>
            <a:r>
              <a:rPr dirty="0" sz="2400" spc="-50" i="1">
                <a:latin typeface="Calibri"/>
                <a:cs typeface="Calibri"/>
              </a:rPr>
              <a:t> </a:t>
            </a:r>
            <a:r>
              <a:rPr dirty="0" sz="2400" spc="-5" i="1">
                <a:latin typeface="Calibri"/>
                <a:cs typeface="Calibri"/>
              </a:rPr>
              <a:t>0965590406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942" y="199672"/>
            <a:ext cx="2515129" cy="64941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343400" y="3492500"/>
            <a:ext cx="1447800" cy="444500"/>
            <a:chOff x="4343400" y="3492500"/>
            <a:chExt cx="1447800" cy="44450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43400" y="3492500"/>
              <a:ext cx="1447800" cy="4445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7911" y="3507134"/>
              <a:ext cx="1386822" cy="386227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981700" y="3505200"/>
            <a:ext cx="1854200" cy="355600"/>
            <a:chOff x="5981700" y="3505200"/>
            <a:chExt cx="1854200" cy="35560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81700" y="3505200"/>
              <a:ext cx="1854200" cy="355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08750" y="3516466"/>
              <a:ext cx="1793788" cy="3031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170602" y="6426200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29819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Back</a:t>
            </a:r>
            <a:r>
              <a:rPr dirty="0" spc="-40"/>
              <a:t> </a:t>
            </a:r>
            <a:r>
              <a:rPr dirty="0" spc="-5"/>
              <a:t>to</a:t>
            </a:r>
            <a:r>
              <a:rPr dirty="0" spc="-35"/>
              <a:t> </a:t>
            </a:r>
            <a:r>
              <a:rPr dirty="0" spc="-5"/>
              <a:t>the</a:t>
            </a:r>
            <a:r>
              <a:rPr dirty="0" spc="-35"/>
              <a:t> </a:t>
            </a:r>
            <a:r>
              <a:rPr dirty="0" spc="-5"/>
              <a:t>fridge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544123"/>
            <a:ext cx="7524750" cy="12827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400" spc="-5" b="1">
                <a:latin typeface="Arial"/>
                <a:cs typeface="Arial"/>
              </a:rPr>
              <a:t>The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smart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fridge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example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 spc="-5">
                <a:latin typeface="Arial MT"/>
                <a:cs typeface="Arial MT"/>
              </a:rPr>
              <a:t>Recall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your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requirements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(previous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in-class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activity)</a:t>
            </a:r>
            <a:endParaRPr sz="2400">
              <a:latin typeface="Arial MT"/>
              <a:cs typeface="Arial MT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 spc="-5">
                <a:latin typeface="Arial MT"/>
                <a:cs typeface="Arial MT"/>
              </a:rPr>
              <a:t>Distinguish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between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use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cases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and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internal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features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90149" y="3533251"/>
            <a:ext cx="1809114" cy="1565910"/>
            <a:chOff x="3690149" y="3533251"/>
            <a:chExt cx="1809114" cy="1565910"/>
          </a:xfrm>
        </p:grpSpPr>
        <p:sp>
          <p:nvSpPr>
            <p:cNvPr id="5" name="object 5"/>
            <p:cNvSpPr/>
            <p:nvPr/>
          </p:nvSpPr>
          <p:spPr>
            <a:xfrm>
              <a:off x="3699674" y="3542776"/>
              <a:ext cx="1790064" cy="1546860"/>
            </a:xfrm>
            <a:custGeom>
              <a:avLst/>
              <a:gdLst/>
              <a:ahLst/>
              <a:cxnLst/>
              <a:rect l="l" t="t" r="r" b="b"/>
              <a:pathLst>
                <a:path w="1790064" h="1546860">
                  <a:moveTo>
                    <a:pt x="0" y="0"/>
                  </a:moveTo>
                  <a:lnTo>
                    <a:pt x="1789480" y="0"/>
                  </a:lnTo>
                  <a:lnTo>
                    <a:pt x="1789480" y="1546807"/>
                  </a:lnTo>
                  <a:lnTo>
                    <a:pt x="0" y="1546807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53524" y="3570139"/>
              <a:ext cx="720987" cy="146055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3165" y="3945199"/>
              <a:ext cx="1245504" cy="92284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51655" y="3986797"/>
              <a:ext cx="400106" cy="35737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13642" y="3460962"/>
            <a:ext cx="2848610" cy="152273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696595">
              <a:lnSpc>
                <a:spcPct val="100000"/>
              </a:lnSpc>
              <a:spcBef>
                <a:spcPts val="620"/>
              </a:spcBef>
            </a:pPr>
            <a:r>
              <a:rPr dirty="0" sz="2400" spc="-5" b="1">
                <a:latin typeface="Arial"/>
                <a:cs typeface="Arial"/>
              </a:rPr>
              <a:t>Use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cases</a:t>
            </a:r>
            <a:endParaRPr sz="240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439"/>
              </a:spcBef>
              <a:buChar char="●"/>
              <a:tabLst>
                <a:tab pos="394335" algn="l"/>
                <a:tab pos="394970" algn="l"/>
              </a:tabLst>
            </a:pPr>
            <a:r>
              <a:rPr dirty="0" sz="2000" spc="-5">
                <a:latin typeface="Arial MT"/>
                <a:cs typeface="Arial MT"/>
              </a:rPr>
              <a:t>Check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inventory</a:t>
            </a:r>
            <a:endParaRPr sz="2000">
              <a:latin typeface="Arial MT"/>
              <a:cs typeface="Arial MT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Char char="●"/>
              <a:tabLst>
                <a:tab pos="394335" algn="l"/>
                <a:tab pos="394970" algn="l"/>
              </a:tabLst>
            </a:pPr>
            <a:r>
              <a:rPr dirty="0" sz="2000" spc="-5">
                <a:latin typeface="Arial MT"/>
                <a:cs typeface="Arial MT"/>
              </a:rPr>
              <a:t>Update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inventory</a:t>
            </a:r>
            <a:endParaRPr sz="2000">
              <a:latin typeface="Arial MT"/>
              <a:cs typeface="Arial MT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Char char="●"/>
              <a:tabLst>
                <a:tab pos="394335" algn="l"/>
                <a:tab pos="394970" algn="l"/>
              </a:tabLst>
            </a:pPr>
            <a:r>
              <a:rPr dirty="0" sz="2000" spc="-5">
                <a:latin typeface="Arial MT"/>
                <a:cs typeface="Arial MT"/>
              </a:rPr>
              <a:t>Register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notification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00043" y="3460962"/>
            <a:ext cx="3051175" cy="152273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323215">
              <a:lnSpc>
                <a:spcPct val="100000"/>
              </a:lnSpc>
              <a:spcBef>
                <a:spcPts val="620"/>
              </a:spcBef>
            </a:pPr>
            <a:r>
              <a:rPr dirty="0" sz="2400" spc="-5" b="1">
                <a:latin typeface="Arial"/>
                <a:cs typeface="Arial"/>
              </a:rPr>
              <a:t>Internal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features</a:t>
            </a:r>
            <a:endParaRPr sz="240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439"/>
              </a:spcBef>
              <a:buChar char="●"/>
              <a:tabLst>
                <a:tab pos="394335" algn="l"/>
                <a:tab pos="394970" algn="l"/>
              </a:tabLst>
            </a:pPr>
            <a:r>
              <a:rPr dirty="0" sz="2000" spc="-5">
                <a:latin typeface="Arial MT"/>
                <a:cs typeface="Arial MT"/>
              </a:rPr>
              <a:t>Transmit/receive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data</a:t>
            </a:r>
            <a:endParaRPr sz="2000">
              <a:latin typeface="Arial MT"/>
              <a:cs typeface="Arial MT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Char char="●"/>
              <a:tabLst>
                <a:tab pos="394335" algn="l"/>
                <a:tab pos="394970" algn="l"/>
              </a:tabLst>
            </a:pPr>
            <a:r>
              <a:rPr dirty="0" sz="2000" spc="-5">
                <a:latin typeface="Arial MT"/>
                <a:cs typeface="Arial MT"/>
              </a:rPr>
              <a:t>SQL</a:t>
            </a:r>
            <a:r>
              <a:rPr dirty="0" sz="2000" spc="-1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database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backend</a:t>
            </a:r>
            <a:endParaRPr sz="2000">
              <a:latin typeface="Arial MT"/>
              <a:cs typeface="Arial MT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Char char="●"/>
              <a:tabLst>
                <a:tab pos="394335" algn="l"/>
                <a:tab pos="394970" algn="l"/>
              </a:tabLst>
            </a:pPr>
            <a:r>
              <a:rPr dirty="0" sz="2000" spc="-5">
                <a:latin typeface="Arial MT"/>
                <a:cs typeface="Arial MT"/>
              </a:rPr>
              <a:t>User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I/O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(display)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363982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Benefits</a:t>
            </a:r>
            <a:r>
              <a:rPr dirty="0" spc="-40"/>
              <a:t> </a:t>
            </a:r>
            <a:r>
              <a:rPr dirty="0" spc="-5"/>
              <a:t>of</a:t>
            </a:r>
            <a:r>
              <a:rPr dirty="0" spc="-30"/>
              <a:t> </a:t>
            </a:r>
            <a:r>
              <a:rPr dirty="0" spc="-5"/>
              <a:t>use</a:t>
            </a:r>
            <a:r>
              <a:rPr dirty="0" spc="-30"/>
              <a:t> </a:t>
            </a:r>
            <a:r>
              <a:rPr dirty="0"/>
              <a:t>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9224" y="1544126"/>
            <a:ext cx="8288020" cy="2371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4815" marR="5080" indent="-412750">
              <a:lnSpc>
                <a:spcPct val="114599"/>
              </a:lnSpc>
              <a:spcBef>
                <a:spcPts val="100"/>
              </a:spcBef>
              <a:buChar char="●"/>
              <a:tabLst>
                <a:tab pos="424815" algn="l"/>
                <a:tab pos="425450" algn="l"/>
              </a:tabLst>
            </a:pPr>
            <a:r>
              <a:rPr dirty="0" sz="2400" spc="-5">
                <a:latin typeface="Arial MT"/>
                <a:cs typeface="Arial MT"/>
              </a:rPr>
              <a:t>Establish an understanding between the </a:t>
            </a:r>
            <a:r>
              <a:rPr dirty="0" sz="2400">
                <a:latin typeface="Arial MT"/>
                <a:cs typeface="Arial MT"/>
              </a:rPr>
              <a:t>customer </a:t>
            </a:r>
            <a:r>
              <a:rPr dirty="0" sz="2400" spc="-5">
                <a:latin typeface="Arial MT"/>
                <a:cs typeface="Arial MT"/>
              </a:rPr>
              <a:t>and the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developers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of the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requirements</a:t>
            </a:r>
            <a:r>
              <a:rPr dirty="0" sz="2400" spc="-5">
                <a:latin typeface="Arial MT"/>
                <a:cs typeface="Arial MT"/>
              </a:rPr>
              <a:t> (</a:t>
            </a:r>
            <a:r>
              <a:rPr dirty="0" sz="2400" spc="-5" b="1">
                <a:latin typeface="Arial"/>
                <a:cs typeface="Arial"/>
              </a:rPr>
              <a:t>success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scenarios</a:t>
            </a:r>
            <a:r>
              <a:rPr dirty="0" sz="2400" spc="-5"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  <a:p>
            <a:pPr marL="424815" marR="85725" indent="-412750">
              <a:lnSpc>
                <a:spcPct val="113700"/>
              </a:lnSpc>
              <a:spcBef>
                <a:spcPts val="1025"/>
              </a:spcBef>
              <a:buChar char="●"/>
              <a:tabLst>
                <a:tab pos="424815" algn="l"/>
                <a:tab pos="425450" algn="l"/>
              </a:tabLst>
            </a:pPr>
            <a:r>
              <a:rPr dirty="0" sz="2400" spc="-5">
                <a:latin typeface="Arial MT"/>
                <a:cs typeface="Arial MT"/>
              </a:rPr>
              <a:t>Alert developers of problematic </a:t>
            </a:r>
            <a:r>
              <a:rPr dirty="0" sz="2400">
                <a:latin typeface="Arial MT"/>
                <a:cs typeface="Arial MT"/>
              </a:rPr>
              <a:t>situations </a:t>
            </a:r>
            <a:r>
              <a:rPr dirty="0" sz="2400" spc="-5">
                <a:latin typeface="Arial MT"/>
                <a:cs typeface="Arial MT"/>
              </a:rPr>
              <a:t>and error </a:t>
            </a:r>
            <a:r>
              <a:rPr dirty="0" sz="2400">
                <a:latin typeface="Arial MT"/>
                <a:cs typeface="Arial MT"/>
              </a:rPr>
              <a:t>cases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to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test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(</a:t>
            </a:r>
            <a:r>
              <a:rPr dirty="0" sz="2400" spc="-5" b="1">
                <a:latin typeface="Arial"/>
                <a:cs typeface="Arial"/>
              </a:rPr>
              <a:t>extension scenarios</a:t>
            </a:r>
            <a:r>
              <a:rPr dirty="0" sz="2400" spc="-5"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  <a:p>
            <a:pPr marL="424815" indent="-412750">
              <a:lnSpc>
                <a:spcPct val="100000"/>
              </a:lnSpc>
              <a:spcBef>
                <a:spcPts val="1420"/>
              </a:spcBef>
              <a:buChar char="●"/>
              <a:tabLst>
                <a:tab pos="424815" algn="l"/>
                <a:tab pos="425450" algn="l"/>
              </a:tabLst>
            </a:pPr>
            <a:r>
              <a:rPr dirty="0" sz="2400" spc="-5">
                <a:latin typeface="Arial MT"/>
                <a:cs typeface="Arial MT"/>
              </a:rPr>
              <a:t>Capture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level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of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functionality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10">
                <a:latin typeface="Arial MT"/>
                <a:cs typeface="Arial MT"/>
              </a:rPr>
              <a:t>(</a:t>
            </a:r>
            <a:r>
              <a:rPr dirty="0" sz="2400" spc="10" b="1">
                <a:latin typeface="Arial"/>
                <a:cs typeface="Arial"/>
              </a:rPr>
              <a:t>list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of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goals</a:t>
            </a:r>
            <a:r>
              <a:rPr dirty="0" sz="2400"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376999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What</a:t>
            </a:r>
            <a:r>
              <a:rPr dirty="0" spc="-35"/>
              <a:t> </a:t>
            </a:r>
            <a:r>
              <a:rPr dirty="0" spc="-5"/>
              <a:t>is</a:t>
            </a:r>
            <a:r>
              <a:rPr dirty="0" spc="-30"/>
              <a:t> </a:t>
            </a:r>
            <a:r>
              <a:rPr dirty="0" spc="-5"/>
              <a:t>an</a:t>
            </a:r>
            <a:r>
              <a:rPr dirty="0" spc="-30"/>
              <a:t> </a:t>
            </a:r>
            <a:r>
              <a:rPr dirty="0" spc="-5"/>
              <a:t>extension?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548436"/>
            <a:ext cx="8563610" cy="4191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dirty="0" sz="2300">
                <a:latin typeface="Arial MT"/>
                <a:cs typeface="Arial MT"/>
              </a:rPr>
              <a:t>A </a:t>
            </a:r>
            <a:r>
              <a:rPr dirty="0" sz="2300" spc="-5">
                <a:latin typeface="Arial MT"/>
                <a:cs typeface="Arial MT"/>
              </a:rPr>
              <a:t>possible </a:t>
            </a:r>
            <a:r>
              <a:rPr dirty="0" sz="2300" spc="-5" b="1">
                <a:latin typeface="Arial"/>
                <a:cs typeface="Arial"/>
              </a:rPr>
              <a:t>branch </a:t>
            </a:r>
            <a:r>
              <a:rPr dirty="0" sz="2300" spc="-5">
                <a:latin typeface="Arial MT"/>
                <a:cs typeface="Arial MT"/>
              </a:rPr>
              <a:t>in </a:t>
            </a:r>
            <a:r>
              <a:rPr dirty="0" sz="2300">
                <a:latin typeface="Arial MT"/>
                <a:cs typeface="Arial MT"/>
              </a:rPr>
              <a:t>a </a:t>
            </a:r>
            <a:r>
              <a:rPr dirty="0" sz="2300" spc="-5">
                <a:latin typeface="Arial MT"/>
                <a:cs typeface="Arial MT"/>
              </a:rPr>
              <a:t>use </a:t>
            </a:r>
            <a:r>
              <a:rPr dirty="0" sz="2300">
                <a:latin typeface="Arial MT"/>
                <a:cs typeface="Arial MT"/>
              </a:rPr>
              <a:t>case, </a:t>
            </a:r>
            <a:r>
              <a:rPr dirty="0" sz="2300" spc="-5">
                <a:latin typeface="Arial MT"/>
                <a:cs typeface="Arial MT"/>
              </a:rPr>
              <a:t>e.g., </a:t>
            </a:r>
            <a:r>
              <a:rPr dirty="0" sz="2300" b="1">
                <a:latin typeface="Arial"/>
                <a:cs typeface="Arial"/>
              </a:rPr>
              <a:t>triggered </a:t>
            </a:r>
            <a:r>
              <a:rPr dirty="0" sz="2300" spc="-5" b="1">
                <a:latin typeface="Arial"/>
                <a:cs typeface="Arial"/>
              </a:rPr>
              <a:t>by an error</a:t>
            </a:r>
            <a:r>
              <a:rPr dirty="0" sz="2300" spc="-5">
                <a:latin typeface="Arial MT"/>
                <a:cs typeface="Arial MT"/>
              </a:rPr>
              <a:t>; </a:t>
            </a:r>
            <a:r>
              <a:rPr dirty="0" sz="2300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useful</a:t>
            </a:r>
            <a:r>
              <a:rPr dirty="0" sz="2300" spc="-10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for</a:t>
            </a:r>
            <a:r>
              <a:rPr dirty="0" sz="2300" spc="-15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finding</a:t>
            </a:r>
            <a:r>
              <a:rPr dirty="0" sz="2300" spc="30">
                <a:latin typeface="Arial MT"/>
                <a:cs typeface="Arial MT"/>
              </a:rPr>
              <a:t> </a:t>
            </a:r>
            <a:r>
              <a:rPr dirty="0" sz="2300" spc="-5" b="1">
                <a:latin typeface="Arial"/>
                <a:cs typeface="Arial"/>
              </a:rPr>
              <a:t>edge</a:t>
            </a:r>
            <a:r>
              <a:rPr dirty="0" sz="2300" spc="-10" b="1">
                <a:latin typeface="Arial"/>
                <a:cs typeface="Arial"/>
              </a:rPr>
              <a:t> </a:t>
            </a:r>
            <a:r>
              <a:rPr dirty="0" sz="2300" spc="-5" b="1">
                <a:latin typeface="Arial"/>
                <a:cs typeface="Arial"/>
              </a:rPr>
              <a:t>cases </a:t>
            </a:r>
            <a:r>
              <a:rPr dirty="0" sz="2300" spc="-5">
                <a:latin typeface="Arial MT"/>
                <a:cs typeface="Arial MT"/>
              </a:rPr>
              <a:t>that</a:t>
            </a:r>
            <a:r>
              <a:rPr dirty="0" sz="2300" spc="-10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need</a:t>
            </a:r>
            <a:r>
              <a:rPr dirty="0" sz="2300" spc="-10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to</a:t>
            </a:r>
            <a:r>
              <a:rPr dirty="0" sz="2300" spc="-15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be</a:t>
            </a:r>
            <a:r>
              <a:rPr dirty="0" sz="2300" spc="20">
                <a:latin typeface="Arial MT"/>
                <a:cs typeface="Arial MT"/>
              </a:rPr>
              <a:t> </a:t>
            </a:r>
            <a:r>
              <a:rPr dirty="0" sz="2300" spc="-5" b="1">
                <a:latin typeface="Arial"/>
                <a:cs typeface="Arial"/>
              </a:rPr>
              <a:t>handled</a:t>
            </a:r>
            <a:r>
              <a:rPr dirty="0" sz="2300" b="1">
                <a:latin typeface="Arial"/>
                <a:cs typeface="Arial"/>
              </a:rPr>
              <a:t> </a:t>
            </a:r>
            <a:r>
              <a:rPr dirty="0" sz="2300" spc="-5">
                <a:latin typeface="Arial MT"/>
                <a:cs typeface="Arial MT"/>
              </a:rPr>
              <a:t>and</a:t>
            </a:r>
            <a:r>
              <a:rPr dirty="0" sz="2300">
                <a:latin typeface="Arial MT"/>
                <a:cs typeface="Arial MT"/>
              </a:rPr>
              <a:t> </a:t>
            </a:r>
            <a:r>
              <a:rPr dirty="0" sz="2300" b="1">
                <a:latin typeface="Arial"/>
                <a:cs typeface="Arial"/>
              </a:rPr>
              <a:t>tested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dirty="0" sz="2400" spc="-5" b="1">
                <a:latin typeface="Arial"/>
                <a:cs typeface="Arial"/>
              </a:rPr>
              <a:t>Do</a:t>
            </a:r>
            <a:endParaRPr sz="2400">
              <a:latin typeface="Arial"/>
              <a:cs typeface="Arial"/>
            </a:endParaRPr>
          </a:p>
          <a:p>
            <a:pPr marL="469900" indent="-382270">
              <a:lnSpc>
                <a:spcPct val="100000"/>
              </a:lnSpc>
              <a:spcBef>
                <a:spcPts val="434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000" spc="-5">
                <a:latin typeface="Arial MT"/>
                <a:cs typeface="Arial MT"/>
              </a:rPr>
              <a:t>Think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about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how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every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step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of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use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case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could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fail</a:t>
            </a:r>
            <a:endParaRPr sz="2000">
              <a:latin typeface="Arial MT"/>
              <a:cs typeface="Arial MT"/>
            </a:endParaRPr>
          </a:p>
          <a:p>
            <a:pPr marL="469900" indent="-382270">
              <a:lnSpc>
                <a:spcPct val="100000"/>
              </a:lnSpc>
              <a:spcBef>
                <a:spcPts val="37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000" spc="-5">
                <a:latin typeface="Arial MT"/>
                <a:cs typeface="Arial MT"/>
              </a:rPr>
              <a:t>Give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plausible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response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to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each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extension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from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system</a:t>
            </a:r>
            <a:endParaRPr sz="2000">
              <a:latin typeface="Arial MT"/>
              <a:cs typeface="Arial MT"/>
            </a:endParaRPr>
          </a:p>
          <a:p>
            <a:pPr marL="469900" indent="-382270">
              <a:lnSpc>
                <a:spcPct val="100000"/>
              </a:lnSpc>
              <a:spcBef>
                <a:spcPts val="37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000" spc="-5">
                <a:latin typeface="Arial MT"/>
                <a:cs typeface="Arial MT"/>
              </a:rPr>
              <a:t>Response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should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either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jump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to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another </a:t>
            </a:r>
            <a:r>
              <a:rPr dirty="0" sz="2000">
                <a:latin typeface="Arial MT"/>
                <a:cs typeface="Arial MT"/>
              </a:rPr>
              <a:t>step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of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case,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or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end it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dirty="0" sz="2400" spc="-5" b="1">
                <a:latin typeface="Arial"/>
                <a:cs typeface="Arial"/>
              </a:rPr>
              <a:t>Don’t</a:t>
            </a:r>
            <a:endParaRPr sz="2400">
              <a:latin typeface="Arial"/>
              <a:cs typeface="Arial"/>
            </a:endParaRPr>
          </a:p>
          <a:p>
            <a:pPr marL="469900" indent="-382270">
              <a:lnSpc>
                <a:spcPct val="100000"/>
              </a:lnSpc>
              <a:spcBef>
                <a:spcPts val="434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000" spc="-5">
                <a:latin typeface="Arial MT"/>
                <a:cs typeface="Arial MT"/>
              </a:rPr>
              <a:t>List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things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outside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use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case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("User's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power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goes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out")</a:t>
            </a:r>
            <a:endParaRPr sz="2000">
              <a:latin typeface="Arial MT"/>
              <a:cs typeface="Arial MT"/>
            </a:endParaRPr>
          </a:p>
          <a:p>
            <a:pPr marL="469900" indent="-382270">
              <a:lnSpc>
                <a:spcPct val="100000"/>
              </a:lnSpc>
              <a:spcBef>
                <a:spcPts val="37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000">
                <a:latin typeface="Arial MT"/>
                <a:cs typeface="Arial MT"/>
              </a:rPr>
              <a:t>Make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unreasonable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assumptions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("DB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will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never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fail")</a:t>
            </a:r>
            <a:endParaRPr sz="2000">
              <a:latin typeface="Arial MT"/>
              <a:cs typeface="Arial MT"/>
            </a:endParaRPr>
          </a:p>
          <a:p>
            <a:pPr marL="469900" indent="-382270">
              <a:lnSpc>
                <a:spcPct val="100000"/>
              </a:lnSpc>
              <a:spcBef>
                <a:spcPts val="37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000" spc="-5">
                <a:latin typeface="Arial MT"/>
                <a:cs typeface="Arial MT"/>
              </a:rPr>
              <a:t>List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remedy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that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your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system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can't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actually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implement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482536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Qualities</a:t>
            </a:r>
            <a:r>
              <a:rPr dirty="0" spc="-30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20"/>
              <a:t> </a:t>
            </a:r>
            <a:r>
              <a:rPr dirty="0" spc="-5"/>
              <a:t>good</a:t>
            </a:r>
            <a:r>
              <a:rPr dirty="0" spc="-20"/>
              <a:t> </a:t>
            </a:r>
            <a:r>
              <a:rPr dirty="0" spc="-5"/>
              <a:t>use</a:t>
            </a:r>
            <a:r>
              <a:rPr dirty="0" spc="-20"/>
              <a:t> </a:t>
            </a:r>
            <a:r>
              <a:rPr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955" y="1539254"/>
            <a:ext cx="8546465" cy="3971925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417195" indent="-405130">
              <a:lnSpc>
                <a:spcPct val="100000"/>
              </a:lnSpc>
              <a:spcBef>
                <a:spcPts val="560"/>
              </a:spcBef>
              <a:buChar char="●"/>
              <a:tabLst>
                <a:tab pos="417195" algn="l"/>
                <a:tab pos="417830" algn="l"/>
              </a:tabLst>
            </a:pPr>
            <a:r>
              <a:rPr dirty="0" sz="2300" spc="-5" b="1">
                <a:latin typeface="Arial"/>
                <a:cs typeface="Arial"/>
              </a:rPr>
              <a:t>Focuses</a:t>
            </a:r>
            <a:r>
              <a:rPr dirty="0" sz="2300" spc="-40" b="1">
                <a:latin typeface="Arial"/>
                <a:cs typeface="Arial"/>
              </a:rPr>
              <a:t> </a:t>
            </a:r>
            <a:r>
              <a:rPr dirty="0" sz="2300" spc="-5" b="1">
                <a:latin typeface="Arial"/>
                <a:cs typeface="Arial"/>
              </a:rPr>
              <a:t>on</a:t>
            </a:r>
            <a:r>
              <a:rPr dirty="0" sz="2300" spc="-40" b="1">
                <a:latin typeface="Arial"/>
                <a:cs typeface="Arial"/>
              </a:rPr>
              <a:t> </a:t>
            </a:r>
            <a:r>
              <a:rPr dirty="0" sz="2300" spc="-5" b="1">
                <a:latin typeface="Arial"/>
                <a:cs typeface="Arial"/>
              </a:rPr>
              <a:t>interaction</a:t>
            </a:r>
            <a:endParaRPr sz="2300">
              <a:latin typeface="Arial"/>
              <a:cs typeface="Arial"/>
            </a:endParaRPr>
          </a:p>
          <a:p>
            <a:pPr lvl="1" marL="874394" indent="-382270">
              <a:lnSpc>
                <a:spcPct val="100000"/>
              </a:lnSpc>
              <a:spcBef>
                <a:spcPts val="405"/>
              </a:spcBef>
              <a:buChar char="○"/>
              <a:tabLst>
                <a:tab pos="874394" algn="l"/>
                <a:tab pos="875030" algn="l"/>
              </a:tabLst>
            </a:pPr>
            <a:r>
              <a:rPr dirty="0" sz="2000" spc="-5">
                <a:latin typeface="Arial MT"/>
                <a:cs typeface="Arial MT"/>
              </a:rPr>
              <a:t>Starts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with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request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from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an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actor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to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system</a:t>
            </a:r>
            <a:endParaRPr sz="2000">
              <a:latin typeface="Arial MT"/>
              <a:cs typeface="Arial MT"/>
            </a:endParaRPr>
          </a:p>
          <a:p>
            <a:pPr lvl="1" marL="874394" indent="-382270">
              <a:lnSpc>
                <a:spcPct val="100000"/>
              </a:lnSpc>
              <a:spcBef>
                <a:spcPts val="375"/>
              </a:spcBef>
              <a:buChar char="○"/>
              <a:tabLst>
                <a:tab pos="874394" algn="l"/>
                <a:tab pos="875030" algn="l"/>
              </a:tabLst>
            </a:pPr>
            <a:r>
              <a:rPr dirty="0" sz="2000" spc="-5">
                <a:latin typeface="Arial MT"/>
                <a:cs typeface="Arial MT"/>
              </a:rPr>
              <a:t>Ends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with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production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of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all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answers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to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the </a:t>
            </a:r>
            <a:r>
              <a:rPr dirty="0" sz="2000">
                <a:latin typeface="Arial MT"/>
                <a:cs typeface="Arial MT"/>
              </a:rPr>
              <a:t>request</a:t>
            </a:r>
            <a:endParaRPr sz="2000">
              <a:latin typeface="Arial MT"/>
              <a:cs typeface="Arial MT"/>
            </a:endParaRPr>
          </a:p>
          <a:p>
            <a:pPr marL="417195" indent="-405130">
              <a:lnSpc>
                <a:spcPct val="100000"/>
              </a:lnSpc>
              <a:spcBef>
                <a:spcPts val="1360"/>
              </a:spcBef>
              <a:buChar char="●"/>
              <a:tabLst>
                <a:tab pos="417195" algn="l"/>
                <a:tab pos="417830" algn="l"/>
              </a:tabLst>
            </a:pPr>
            <a:r>
              <a:rPr dirty="0" sz="2300" spc="-5" b="1">
                <a:latin typeface="Arial"/>
                <a:cs typeface="Arial"/>
              </a:rPr>
              <a:t>Focuses</a:t>
            </a:r>
            <a:r>
              <a:rPr dirty="0" sz="2300" spc="-20" b="1">
                <a:latin typeface="Arial"/>
                <a:cs typeface="Arial"/>
              </a:rPr>
              <a:t> </a:t>
            </a:r>
            <a:r>
              <a:rPr dirty="0" sz="2300" spc="-5" b="1">
                <a:latin typeface="Arial"/>
                <a:cs typeface="Arial"/>
              </a:rPr>
              <a:t>on</a:t>
            </a:r>
            <a:r>
              <a:rPr dirty="0" sz="2300" spc="-20" b="1">
                <a:latin typeface="Arial"/>
                <a:cs typeface="Arial"/>
              </a:rPr>
              <a:t> </a:t>
            </a:r>
            <a:r>
              <a:rPr dirty="0" sz="2300" spc="-5" b="1">
                <a:latin typeface="Arial"/>
                <a:cs typeface="Arial"/>
              </a:rPr>
              <a:t>essential</a:t>
            </a:r>
            <a:r>
              <a:rPr dirty="0" sz="2300" spc="-10" b="1">
                <a:latin typeface="Arial"/>
                <a:cs typeface="Arial"/>
              </a:rPr>
              <a:t> </a:t>
            </a:r>
            <a:r>
              <a:rPr dirty="0" sz="2300" spc="-5" b="1">
                <a:latin typeface="Arial"/>
                <a:cs typeface="Arial"/>
              </a:rPr>
              <a:t>behaviors,</a:t>
            </a:r>
            <a:r>
              <a:rPr dirty="0" sz="2300" spc="-20" b="1">
                <a:latin typeface="Arial"/>
                <a:cs typeface="Arial"/>
              </a:rPr>
              <a:t> </a:t>
            </a:r>
            <a:r>
              <a:rPr dirty="0" sz="2300" b="1">
                <a:latin typeface="Arial"/>
                <a:cs typeface="Arial"/>
              </a:rPr>
              <a:t>from</a:t>
            </a:r>
            <a:r>
              <a:rPr dirty="0" sz="2300" spc="-10" b="1">
                <a:latin typeface="Arial"/>
                <a:cs typeface="Arial"/>
              </a:rPr>
              <a:t> </a:t>
            </a:r>
            <a:r>
              <a:rPr dirty="0" sz="2300" spc="-5" b="1">
                <a:latin typeface="Arial"/>
                <a:cs typeface="Arial"/>
              </a:rPr>
              <a:t>actor’s</a:t>
            </a:r>
            <a:r>
              <a:rPr dirty="0" sz="2300" spc="-15" b="1">
                <a:latin typeface="Arial"/>
                <a:cs typeface="Arial"/>
              </a:rPr>
              <a:t> </a:t>
            </a:r>
            <a:r>
              <a:rPr dirty="0" sz="2300" spc="-5" b="1">
                <a:latin typeface="Arial"/>
                <a:cs typeface="Arial"/>
              </a:rPr>
              <a:t>point</a:t>
            </a:r>
            <a:r>
              <a:rPr dirty="0" sz="2300" spc="-15" b="1">
                <a:latin typeface="Arial"/>
                <a:cs typeface="Arial"/>
              </a:rPr>
              <a:t> </a:t>
            </a:r>
            <a:r>
              <a:rPr dirty="0" sz="2300" spc="-5" b="1">
                <a:latin typeface="Arial"/>
                <a:cs typeface="Arial"/>
              </a:rPr>
              <a:t>of</a:t>
            </a:r>
            <a:r>
              <a:rPr dirty="0" sz="2300" spc="-20" b="1">
                <a:latin typeface="Arial"/>
                <a:cs typeface="Arial"/>
              </a:rPr>
              <a:t> </a:t>
            </a:r>
            <a:r>
              <a:rPr dirty="0" sz="2300" spc="-5" b="1">
                <a:latin typeface="Arial"/>
                <a:cs typeface="Arial"/>
              </a:rPr>
              <a:t>view</a:t>
            </a:r>
            <a:endParaRPr sz="2300">
              <a:latin typeface="Arial"/>
              <a:cs typeface="Arial"/>
            </a:endParaRPr>
          </a:p>
          <a:p>
            <a:pPr lvl="1" marL="874394" indent="-382270">
              <a:lnSpc>
                <a:spcPct val="100000"/>
              </a:lnSpc>
              <a:spcBef>
                <a:spcPts val="455"/>
              </a:spcBef>
              <a:buChar char="○"/>
              <a:tabLst>
                <a:tab pos="874394" algn="l"/>
                <a:tab pos="875030" algn="l"/>
              </a:tabLst>
            </a:pPr>
            <a:r>
              <a:rPr dirty="0" sz="2000" spc="-5">
                <a:latin typeface="Arial MT"/>
                <a:cs typeface="Arial MT"/>
              </a:rPr>
              <a:t>Does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not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describe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internal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system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activities</a:t>
            </a:r>
            <a:endParaRPr sz="2000">
              <a:latin typeface="Arial MT"/>
              <a:cs typeface="Arial MT"/>
            </a:endParaRPr>
          </a:p>
          <a:p>
            <a:pPr lvl="1" marL="874394" indent="-382270">
              <a:lnSpc>
                <a:spcPct val="100000"/>
              </a:lnSpc>
              <a:spcBef>
                <a:spcPts val="375"/>
              </a:spcBef>
              <a:buChar char="○"/>
              <a:tabLst>
                <a:tab pos="874394" algn="l"/>
                <a:tab pos="875030" algn="l"/>
              </a:tabLst>
            </a:pPr>
            <a:r>
              <a:rPr dirty="0" sz="2000" spc="-5">
                <a:latin typeface="Arial MT"/>
                <a:cs typeface="Arial MT"/>
              </a:rPr>
              <a:t>Does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not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describe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GUI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in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detail</a:t>
            </a:r>
            <a:endParaRPr sz="2000">
              <a:latin typeface="Arial MT"/>
              <a:cs typeface="Arial MT"/>
            </a:endParaRPr>
          </a:p>
          <a:p>
            <a:pPr marL="417195" indent="-405130">
              <a:lnSpc>
                <a:spcPct val="100000"/>
              </a:lnSpc>
              <a:spcBef>
                <a:spcPts val="1360"/>
              </a:spcBef>
              <a:buChar char="●"/>
              <a:tabLst>
                <a:tab pos="417195" algn="l"/>
                <a:tab pos="417830" algn="l"/>
              </a:tabLst>
            </a:pPr>
            <a:r>
              <a:rPr dirty="0" sz="2300" spc="-5" b="1">
                <a:latin typeface="Arial"/>
                <a:cs typeface="Arial"/>
              </a:rPr>
              <a:t>Concise,</a:t>
            </a:r>
            <a:r>
              <a:rPr dirty="0" sz="2300" spc="-20" b="1">
                <a:latin typeface="Arial"/>
                <a:cs typeface="Arial"/>
              </a:rPr>
              <a:t> </a:t>
            </a:r>
            <a:r>
              <a:rPr dirty="0" sz="2300" spc="-25" b="1">
                <a:latin typeface="Arial"/>
                <a:cs typeface="Arial"/>
              </a:rPr>
              <a:t>clear, </a:t>
            </a:r>
            <a:r>
              <a:rPr dirty="0" sz="2300" spc="-5" b="1">
                <a:latin typeface="Arial"/>
                <a:cs typeface="Arial"/>
              </a:rPr>
              <a:t>and</a:t>
            </a:r>
            <a:r>
              <a:rPr dirty="0" sz="2300" spc="-20" b="1">
                <a:latin typeface="Arial"/>
                <a:cs typeface="Arial"/>
              </a:rPr>
              <a:t> </a:t>
            </a:r>
            <a:r>
              <a:rPr dirty="0" sz="2300" spc="-5" b="1">
                <a:latin typeface="Arial"/>
                <a:cs typeface="Arial"/>
              </a:rPr>
              <a:t>accessible</a:t>
            </a:r>
            <a:r>
              <a:rPr dirty="0" sz="2300" spc="-15" b="1">
                <a:latin typeface="Arial"/>
                <a:cs typeface="Arial"/>
              </a:rPr>
              <a:t> </a:t>
            </a:r>
            <a:r>
              <a:rPr dirty="0" sz="2300" b="1">
                <a:latin typeface="Arial"/>
                <a:cs typeface="Arial"/>
              </a:rPr>
              <a:t>to</a:t>
            </a:r>
            <a:r>
              <a:rPr dirty="0" sz="2300" spc="-20" b="1">
                <a:latin typeface="Arial"/>
                <a:cs typeface="Arial"/>
              </a:rPr>
              <a:t> </a:t>
            </a:r>
            <a:r>
              <a:rPr dirty="0" sz="2300" spc="-5" b="1">
                <a:latin typeface="Arial"/>
                <a:cs typeface="Arial"/>
              </a:rPr>
              <a:t>non-programmers</a:t>
            </a:r>
            <a:endParaRPr sz="2300">
              <a:latin typeface="Arial"/>
              <a:cs typeface="Arial"/>
            </a:endParaRPr>
          </a:p>
          <a:p>
            <a:pPr lvl="1" marL="874394" indent="-382270">
              <a:lnSpc>
                <a:spcPct val="100000"/>
              </a:lnSpc>
              <a:spcBef>
                <a:spcPts val="455"/>
              </a:spcBef>
              <a:buChar char="○"/>
              <a:tabLst>
                <a:tab pos="874394" algn="l"/>
                <a:tab pos="875030" algn="l"/>
              </a:tabLst>
            </a:pPr>
            <a:r>
              <a:rPr dirty="0" sz="2000" spc="-5">
                <a:latin typeface="Arial MT"/>
                <a:cs typeface="Arial MT"/>
              </a:rPr>
              <a:t>Easy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to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read</a:t>
            </a:r>
            <a:endParaRPr sz="2000">
              <a:latin typeface="Arial MT"/>
              <a:cs typeface="Arial MT"/>
            </a:endParaRPr>
          </a:p>
          <a:p>
            <a:pPr lvl="1" marL="874394" indent="-382270">
              <a:lnSpc>
                <a:spcPct val="100000"/>
              </a:lnSpc>
              <a:spcBef>
                <a:spcPts val="375"/>
              </a:spcBef>
              <a:buChar char="○"/>
              <a:tabLst>
                <a:tab pos="874394" algn="l"/>
                <a:tab pos="875030" algn="l"/>
              </a:tabLst>
            </a:pPr>
            <a:r>
              <a:rPr dirty="0" sz="2000" spc="-5">
                <a:latin typeface="Arial MT"/>
                <a:cs typeface="Arial MT"/>
              </a:rPr>
              <a:t>Summary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fits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on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page</a:t>
            </a:r>
            <a:endParaRPr sz="2000">
              <a:latin typeface="Arial MT"/>
              <a:cs typeface="Arial MT"/>
            </a:endParaRPr>
          </a:p>
          <a:p>
            <a:pPr lvl="1" marL="874394" indent="-382270">
              <a:lnSpc>
                <a:spcPct val="100000"/>
              </a:lnSpc>
              <a:spcBef>
                <a:spcPts val="375"/>
              </a:spcBef>
              <a:buChar char="○"/>
              <a:tabLst>
                <a:tab pos="874394" algn="l"/>
                <a:tab pos="875030" algn="l"/>
              </a:tabLst>
            </a:pPr>
            <a:r>
              <a:rPr dirty="0" sz="2000">
                <a:latin typeface="Arial MT"/>
                <a:cs typeface="Arial MT"/>
              </a:rPr>
              <a:t>Main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success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scenario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and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extensions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47250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Use</a:t>
            </a:r>
            <a:r>
              <a:rPr dirty="0" spc="-40"/>
              <a:t> </a:t>
            </a:r>
            <a:r>
              <a:rPr dirty="0"/>
              <a:t>cases</a:t>
            </a:r>
            <a:r>
              <a:rPr dirty="0" spc="-35"/>
              <a:t> </a:t>
            </a:r>
            <a:r>
              <a:rPr dirty="0"/>
              <a:t>vs.</a:t>
            </a:r>
            <a:r>
              <a:rPr dirty="0" spc="-35"/>
              <a:t> </a:t>
            </a:r>
            <a:r>
              <a:rPr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597466"/>
            <a:ext cx="7012940" cy="334391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209550">
              <a:lnSpc>
                <a:spcPts val="2850"/>
              </a:lnSpc>
              <a:spcBef>
                <a:spcPts val="220"/>
              </a:spcBef>
            </a:pPr>
            <a:r>
              <a:rPr dirty="0" sz="2400" spc="-5" b="1">
                <a:latin typeface="Arial"/>
                <a:cs typeface="Arial"/>
              </a:rPr>
              <a:t>Which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of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the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following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requirements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should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be </a:t>
            </a:r>
            <a:r>
              <a:rPr dirty="0" sz="2400" spc="-65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directly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represented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as </a:t>
            </a:r>
            <a:r>
              <a:rPr dirty="0" sz="2400" b="1">
                <a:latin typeface="Arial"/>
                <a:cs typeface="Arial"/>
              </a:rPr>
              <a:t>a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use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case?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93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 spc="-5">
                <a:latin typeface="Arial MT"/>
                <a:cs typeface="Arial MT"/>
              </a:rPr>
              <a:t>Special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deals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may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not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run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longer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than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6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months.</a:t>
            </a:r>
            <a:endParaRPr sz="2400">
              <a:latin typeface="Arial MT"/>
              <a:cs typeface="Arial MT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 spc="-5">
                <a:latin typeface="Arial MT"/>
                <a:cs typeface="Arial MT"/>
              </a:rPr>
              <a:t>Customers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only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become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preferred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after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1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30">
                <a:latin typeface="Arial MT"/>
                <a:cs typeface="Arial MT"/>
              </a:rPr>
              <a:t>year.</a:t>
            </a:r>
            <a:endParaRPr sz="2400">
              <a:latin typeface="Arial MT"/>
              <a:cs typeface="Arial MT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1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customer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has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one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and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only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one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sales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contact.</a:t>
            </a:r>
            <a:endParaRPr sz="2400">
              <a:latin typeface="Arial MT"/>
              <a:cs typeface="Arial MT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 spc="-5">
                <a:latin typeface="Arial MT"/>
                <a:cs typeface="Arial MT"/>
              </a:rPr>
              <a:t>Database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response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time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less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than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2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seconds.</a:t>
            </a:r>
            <a:endParaRPr sz="2400">
              <a:latin typeface="Arial MT"/>
              <a:cs typeface="Arial MT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 spc="-20">
                <a:latin typeface="Arial MT"/>
                <a:cs typeface="Arial MT"/>
              </a:rPr>
              <a:t>Web </a:t>
            </a:r>
            <a:r>
              <a:rPr dirty="0" sz="2400">
                <a:latin typeface="Arial MT"/>
                <a:cs typeface="Arial MT"/>
              </a:rPr>
              <a:t>site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uptime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requirement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99.8%.</a:t>
            </a:r>
            <a:endParaRPr sz="2400">
              <a:latin typeface="Arial MT"/>
              <a:cs typeface="Arial MT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 spc="-5">
                <a:latin typeface="Arial MT"/>
                <a:cs typeface="Arial MT"/>
              </a:rPr>
              <a:t>Number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of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simultaneous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users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will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200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max.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33020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Styles</a:t>
            </a:r>
            <a:r>
              <a:rPr dirty="0" spc="-40"/>
              <a:t> </a:t>
            </a:r>
            <a:r>
              <a:rPr dirty="0" spc="-5"/>
              <a:t>of</a:t>
            </a:r>
            <a:r>
              <a:rPr dirty="0" spc="-30"/>
              <a:t> </a:t>
            </a:r>
            <a:r>
              <a:rPr dirty="0" spc="-5"/>
              <a:t>use</a:t>
            </a:r>
            <a:r>
              <a:rPr dirty="0" spc="-30"/>
              <a:t> </a:t>
            </a:r>
            <a:r>
              <a:rPr dirty="0"/>
              <a:t>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9224" y="1544126"/>
            <a:ext cx="5390515" cy="1576705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20"/>
              </a:spcBef>
              <a:buChar char="●"/>
              <a:tabLst>
                <a:tab pos="424815" algn="l"/>
                <a:tab pos="425450" algn="l"/>
              </a:tabLst>
            </a:pPr>
            <a:r>
              <a:rPr dirty="0" sz="2400" spc="-5">
                <a:latin typeface="Arial MT"/>
                <a:cs typeface="Arial MT"/>
              </a:rPr>
              <a:t>Use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case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diagram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(often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UML)</a:t>
            </a:r>
            <a:endParaRPr sz="2400">
              <a:latin typeface="Arial MT"/>
              <a:cs typeface="Arial MT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24815" algn="l"/>
                <a:tab pos="425450" algn="l"/>
              </a:tabLst>
            </a:pPr>
            <a:r>
              <a:rPr dirty="0" sz="2400" spc="-45">
                <a:latin typeface="Arial MT"/>
                <a:cs typeface="Arial MT"/>
              </a:rPr>
              <a:t>Textual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use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case</a:t>
            </a:r>
            <a:endParaRPr sz="2400">
              <a:latin typeface="Arial MT"/>
              <a:cs typeface="Arial MT"/>
            </a:endParaRPr>
          </a:p>
          <a:p>
            <a:pPr lvl="1" marL="882015" indent="-382270">
              <a:lnSpc>
                <a:spcPct val="100000"/>
              </a:lnSpc>
              <a:spcBef>
                <a:spcPts val="434"/>
              </a:spcBef>
              <a:buChar char="○"/>
              <a:tabLst>
                <a:tab pos="882015" algn="l"/>
                <a:tab pos="882650" algn="l"/>
              </a:tabLst>
            </a:pPr>
            <a:r>
              <a:rPr dirty="0" sz="2000" spc="-5">
                <a:latin typeface="Arial MT"/>
                <a:cs typeface="Arial MT"/>
              </a:rPr>
              <a:t>Formal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use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case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(≠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formal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specification)</a:t>
            </a:r>
            <a:endParaRPr sz="2000">
              <a:latin typeface="Arial MT"/>
              <a:cs typeface="Arial MT"/>
            </a:endParaRPr>
          </a:p>
          <a:p>
            <a:pPr lvl="1" marL="882015" indent="-382270">
              <a:lnSpc>
                <a:spcPct val="100000"/>
              </a:lnSpc>
              <a:spcBef>
                <a:spcPts val="375"/>
              </a:spcBef>
              <a:buChar char="○"/>
              <a:tabLst>
                <a:tab pos="882015" algn="l"/>
                <a:tab pos="882650" algn="l"/>
              </a:tabLst>
            </a:pPr>
            <a:r>
              <a:rPr dirty="0" sz="2000" spc="-5">
                <a:latin typeface="Arial MT"/>
                <a:cs typeface="Arial MT"/>
              </a:rPr>
              <a:t>Informal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use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case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30949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Use</a:t>
            </a:r>
            <a:r>
              <a:rPr dirty="0" spc="-50"/>
              <a:t> </a:t>
            </a:r>
            <a:r>
              <a:rPr dirty="0"/>
              <a:t>case</a:t>
            </a:r>
            <a:r>
              <a:rPr dirty="0" spc="-50"/>
              <a:t> </a:t>
            </a:r>
            <a:r>
              <a:rPr dirty="0" spc="-5"/>
              <a:t>diagram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597457"/>
            <a:ext cx="8310245" cy="1691639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dirty="0" sz="2400">
                <a:latin typeface="Arial MT"/>
                <a:cs typeface="Arial MT"/>
              </a:rPr>
              <a:t>“For reasons </a:t>
            </a:r>
            <a:r>
              <a:rPr dirty="0" sz="2400" spc="-5">
                <a:latin typeface="Arial MT"/>
                <a:cs typeface="Arial MT"/>
              </a:rPr>
              <a:t>that </a:t>
            </a:r>
            <a:r>
              <a:rPr dirty="0" sz="2400">
                <a:latin typeface="Arial MT"/>
                <a:cs typeface="Arial MT"/>
              </a:rPr>
              <a:t>remain a mystery </a:t>
            </a:r>
            <a:r>
              <a:rPr dirty="0" sz="2400" spc="-5">
                <a:latin typeface="Arial MT"/>
                <a:cs typeface="Arial MT"/>
              </a:rPr>
              <a:t>to </a:t>
            </a:r>
            <a:r>
              <a:rPr dirty="0" sz="2400">
                <a:latin typeface="Arial MT"/>
                <a:cs typeface="Arial MT"/>
              </a:rPr>
              <a:t>me, many </a:t>
            </a:r>
            <a:r>
              <a:rPr dirty="0" sz="2400" spc="-5">
                <a:latin typeface="Arial MT"/>
                <a:cs typeface="Arial MT"/>
              </a:rPr>
              <a:t>people have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focused on the </a:t>
            </a:r>
            <a:r>
              <a:rPr dirty="0" sz="2400">
                <a:latin typeface="Arial MT"/>
                <a:cs typeface="Arial MT"/>
              </a:rPr>
              <a:t>stick </a:t>
            </a:r>
            <a:r>
              <a:rPr dirty="0" sz="2400" spc="-5">
                <a:latin typeface="Arial MT"/>
                <a:cs typeface="Arial MT"/>
              </a:rPr>
              <a:t>figures and ellipses in use </a:t>
            </a:r>
            <a:r>
              <a:rPr dirty="0" sz="2400">
                <a:latin typeface="Arial MT"/>
                <a:cs typeface="Arial MT"/>
              </a:rPr>
              <a:t>case </a:t>
            </a:r>
            <a:r>
              <a:rPr dirty="0" sz="2400" spc="-5">
                <a:latin typeface="Arial MT"/>
                <a:cs typeface="Arial MT"/>
              </a:rPr>
              <a:t>writing </a:t>
            </a:r>
            <a:r>
              <a:rPr dirty="0" sz="2400">
                <a:latin typeface="Arial MT"/>
                <a:cs typeface="Arial MT"/>
              </a:rPr>
              <a:t> since Jacobson's </a:t>
            </a:r>
            <a:r>
              <a:rPr dirty="0" sz="2400" spc="-5">
                <a:latin typeface="Arial MT"/>
                <a:cs typeface="Arial MT"/>
              </a:rPr>
              <a:t>first book </a:t>
            </a:r>
            <a:r>
              <a:rPr dirty="0" sz="2400">
                <a:latin typeface="Arial MT"/>
                <a:cs typeface="Arial MT"/>
              </a:rPr>
              <a:t>came </a:t>
            </a:r>
            <a:r>
              <a:rPr dirty="0" sz="2400" spc="-5">
                <a:latin typeface="Arial MT"/>
                <a:cs typeface="Arial MT"/>
              </a:rPr>
              <a:t>out, and neglected to notice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that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use </a:t>
            </a:r>
            <a:r>
              <a:rPr dirty="0" sz="2400">
                <a:latin typeface="Arial MT"/>
                <a:cs typeface="Arial MT"/>
              </a:rPr>
              <a:t>cases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are fundamentally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5">
                <a:latin typeface="Arial MT"/>
                <a:cs typeface="Arial MT"/>
              </a:rPr>
              <a:t> text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form.”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1600"/>
              </a:lnSpc>
            </a:pPr>
            <a:r>
              <a:rPr dirty="0" sz="1400" spc="-5" i="1">
                <a:latin typeface="Arial"/>
                <a:cs typeface="Arial"/>
              </a:rPr>
              <a:t>[Writing</a:t>
            </a:r>
            <a:r>
              <a:rPr dirty="0" sz="1400" spc="-15" i="1">
                <a:latin typeface="Arial"/>
                <a:cs typeface="Arial"/>
              </a:rPr>
              <a:t> </a:t>
            </a:r>
            <a:r>
              <a:rPr dirty="0" sz="1400" spc="-5" i="1">
                <a:latin typeface="Arial"/>
                <a:cs typeface="Arial"/>
              </a:rPr>
              <a:t>Effective</a:t>
            </a:r>
            <a:r>
              <a:rPr dirty="0" sz="1400" spc="-15" i="1">
                <a:latin typeface="Arial"/>
                <a:cs typeface="Arial"/>
              </a:rPr>
              <a:t> </a:t>
            </a:r>
            <a:r>
              <a:rPr dirty="0" sz="1400" spc="-5" i="1">
                <a:latin typeface="Arial"/>
                <a:cs typeface="Arial"/>
              </a:rPr>
              <a:t>Use</a:t>
            </a:r>
            <a:r>
              <a:rPr dirty="0" sz="1400" spc="-15" i="1">
                <a:latin typeface="Arial"/>
                <a:cs typeface="Arial"/>
              </a:rPr>
              <a:t> </a:t>
            </a:r>
            <a:r>
              <a:rPr dirty="0" sz="1400" spc="-5" i="1">
                <a:latin typeface="Arial"/>
                <a:cs typeface="Arial"/>
              </a:rPr>
              <a:t>Cases,</a:t>
            </a:r>
            <a:r>
              <a:rPr dirty="0" sz="1400" spc="30" i="1">
                <a:latin typeface="Arial"/>
                <a:cs typeface="Arial"/>
              </a:rPr>
              <a:t> </a:t>
            </a:r>
            <a:r>
              <a:rPr dirty="0" sz="1400" spc="-5">
                <a:latin typeface="Arial MT"/>
                <a:cs typeface="Arial MT"/>
              </a:rPr>
              <a:t>Alistair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Cockburn,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2000]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4325" y="3471950"/>
            <a:ext cx="3513375" cy="30936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283718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Formal</a:t>
            </a:r>
            <a:r>
              <a:rPr dirty="0" spc="-55"/>
              <a:t> </a:t>
            </a:r>
            <a:r>
              <a:rPr dirty="0" spc="-5"/>
              <a:t>use</a:t>
            </a:r>
            <a:r>
              <a:rPr dirty="0" spc="-45"/>
              <a:t> </a:t>
            </a:r>
            <a:r>
              <a:rPr dirty="0"/>
              <a:t>case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3700" y="1308025"/>
            <a:ext cx="7042033" cy="518607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65405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Use</a:t>
            </a:r>
            <a:r>
              <a:rPr dirty="0" spc="-20"/>
              <a:t> </a:t>
            </a:r>
            <a:r>
              <a:rPr dirty="0"/>
              <a:t>case</a:t>
            </a:r>
            <a:r>
              <a:rPr dirty="0" spc="-20"/>
              <a:t> </a:t>
            </a:r>
            <a:r>
              <a:rPr dirty="0" spc="-5"/>
              <a:t>diagram</a:t>
            </a:r>
            <a:r>
              <a:rPr dirty="0" spc="-15"/>
              <a:t> </a:t>
            </a:r>
            <a:r>
              <a:rPr dirty="0"/>
              <a:t>vs.</a:t>
            </a:r>
            <a:r>
              <a:rPr dirty="0" spc="-20"/>
              <a:t> </a:t>
            </a:r>
            <a:r>
              <a:rPr dirty="0" spc="-5"/>
              <a:t>textual</a:t>
            </a:r>
            <a:r>
              <a:rPr dirty="0" spc="-20"/>
              <a:t> </a:t>
            </a:r>
            <a:r>
              <a:rPr dirty="0" spc="-5"/>
              <a:t>use</a:t>
            </a:r>
            <a:r>
              <a:rPr dirty="0" spc="-20"/>
              <a:t> </a:t>
            </a:r>
            <a:r>
              <a:rPr dirty="0"/>
              <a:t>case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125" y="1564075"/>
            <a:ext cx="3513375" cy="30936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04250" y="1564075"/>
            <a:ext cx="3394489" cy="30936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82179" y="5326533"/>
            <a:ext cx="53746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Which</a:t>
            </a:r>
            <a:r>
              <a:rPr dirty="0" sz="2400" spc="-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one</a:t>
            </a:r>
            <a:r>
              <a:rPr dirty="0" sz="24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would</a:t>
            </a:r>
            <a:r>
              <a:rPr dirty="0" sz="24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you</a:t>
            </a:r>
            <a:r>
              <a:rPr dirty="0" sz="24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choose</a:t>
            </a:r>
            <a:r>
              <a:rPr dirty="0" sz="24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and</a:t>
            </a:r>
            <a:r>
              <a:rPr dirty="0" sz="24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why?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1037" y="1536162"/>
            <a:ext cx="8505825" cy="3134360"/>
            <a:chOff x="251037" y="1536162"/>
            <a:chExt cx="8505825" cy="3134360"/>
          </a:xfrm>
        </p:grpSpPr>
        <p:sp>
          <p:nvSpPr>
            <p:cNvPr id="3" name="object 3"/>
            <p:cNvSpPr/>
            <p:nvPr/>
          </p:nvSpPr>
          <p:spPr>
            <a:xfrm>
              <a:off x="255799" y="1540925"/>
              <a:ext cx="8496300" cy="3124835"/>
            </a:xfrm>
            <a:custGeom>
              <a:avLst/>
              <a:gdLst/>
              <a:ahLst/>
              <a:cxnLst/>
              <a:rect l="l" t="t" r="r" b="b"/>
              <a:pathLst>
                <a:path w="8496300" h="3124835">
                  <a:moveTo>
                    <a:pt x="8167414" y="3124499"/>
                  </a:moveTo>
                  <a:lnTo>
                    <a:pt x="328884" y="3124499"/>
                  </a:lnTo>
                  <a:lnTo>
                    <a:pt x="280284" y="3120934"/>
                  </a:lnTo>
                  <a:lnTo>
                    <a:pt x="233898" y="3110575"/>
                  </a:lnTo>
                  <a:lnTo>
                    <a:pt x="190235" y="3093932"/>
                  </a:lnTo>
                  <a:lnTo>
                    <a:pt x="149803" y="3071514"/>
                  </a:lnTo>
                  <a:lnTo>
                    <a:pt x="113112" y="3043830"/>
                  </a:lnTo>
                  <a:lnTo>
                    <a:pt x="80669" y="3011387"/>
                  </a:lnTo>
                  <a:lnTo>
                    <a:pt x="52985" y="2974696"/>
                  </a:lnTo>
                  <a:lnTo>
                    <a:pt x="30567" y="2934264"/>
                  </a:lnTo>
                  <a:lnTo>
                    <a:pt x="13924" y="2890601"/>
                  </a:lnTo>
                  <a:lnTo>
                    <a:pt x="3565" y="2844215"/>
                  </a:lnTo>
                  <a:lnTo>
                    <a:pt x="0" y="2795615"/>
                  </a:lnTo>
                  <a:lnTo>
                    <a:pt x="0" y="328884"/>
                  </a:lnTo>
                  <a:lnTo>
                    <a:pt x="3565" y="280284"/>
                  </a:lnTo>
                  <a:lnTo>
                    <a:pt x="13924" y="233898"/>
                  </a:lnTo>
                  <a:lnTo>
                    <a:pt x="30567" y="190235"/>
                  </a:lnTo>
                  <a:lnTo>
                    <a:pt x="52985" y="149803"/>
                  </a:lnTo>
                  <a:lnTo>
                    <a:pt x="80669" y="113112"/>
                  </a:lnTo>
                  <a:lnTo>
                    <a:pt x="113112" y="80669"/>
                  </a:lnTo>
                  <a:lnTo>
                    <a:pt x="149803" y="52985"/>
                  </a:lnTo>
                  <a:lnTo>
                    <a:pt x="190235" y="30567"/>
                  </a:lnTo>
                  <a:lnTo>
                    <a:pt x="233898" y="13924"/>
                  </a:lnTo>
                  <a:lnTo>
                    <a:pt x="280284" y="3565"/>
                  </a:lnTo>
                  <a:lnTo>
                    <a:pt x="328884" y="0"/>
                  </a:lnTo>
                  <a:lnTo>
                    <a:pt x="8167414" y="0"/>
                  </a:lnTo>
                  <a:lnTo>
                    <a:pt x="8219174" y="4097"/>
                  </a:lnTo>
                  <a:lnTo>
                    <a:pt x="8269193" y="16144"/>
                  </a:lnTo>
                  <a:lnTo>
                    <a:pt x="8316587" y="35775"/>
                  </a:lnTo>
                  <a:lnTo>
                    <a:pt x="8360475" y="62625"/>
                  </a:lnTo>
                  <a:lnTo>
                    <a:pt x="8399971" y="96328"/>
                  </a:lnTo>
                  <a:lnTo>
                    <a:pt x="8433674" y="135824"/>
                  </a:lnTo>
                  <a:lnTo>
                    <a:pt x="8460524" y="179711"/>
                  </a:lnTo>
                  <a:lnTo>
                    <a:pt x="8480155" y="227106"/>
                  </a:lnTo>
                  <a:lnTo>
                    <a:pt x="8492202" y="277125"/>
                  </a:lnTo>
                  <a:lnTo>
                    <a:pt x="8496299" y="328884"/>
                  </a:lnTo>
                  <a:lnTo>
                    <a:pt x="8496299" y="2795615"/>
                  </a:lnTo>
                  <a:lnTo>
                    <a:pt x="8492734" y="2844215"/>
                  </a:lnTo>
                  <a:lnTo>
                    <a:pt x="8482375" y="2890601"/>
                  </a:lnTo>
                  <a:lnTo>
                    <a:pt x="8465732" y="2934264"/>
                  </a:lnTo>
                  <a:lnTo>
                    <a:pt x="8443314" y="2974696"/>
                  </a:lnTo>
                  <a:lnTo>
                    <a:pt x="8415629" y="3011387"/>
                  </a:lnTo>
                  <a:lnTo>
                    <a:pt x="8383187" y="3043830"/>
                  </a:lnTo>
                  <a:lnTo>
                    <a:pt x="8346496" y="3071514"/>
                  </a:lnTo>
                  <a:lnTo>
                    <a:pt x="8306064" y="3093932"/>
                  </a:lnTo>
                  <a:lnTo>
                    <a:pt x="8262401" y="3110575"/>
                  </a:lnTo>
                  <a:lnTo>
                    <a:pt x="8216015" y="3120934"/>
                  </a:lnTo>
                  <a:lnTo>
                    <a:pt x="8167414" y="31244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55799" y="1540925"/>
              <a:ext cx="8496300" cy="3124835"/>
            </a:xfrm>
            <a:custGeom>
              <a:avLst/>
              <a:gdLst/>
              <a:ahLst/>
              <a:cxnLst/>
              <a:rect l="l" t="t" r="r" b="b"/>
              <a:pathLst>
                <a:path w="8496300" h="3124835">
                  <a:moveTo>
                    <a:pt x="0" y="328884"/>
                  </a:moveTo>
                  <a:lnTo>
                    <a:pt x="3565" y="280284"/>
                  </a:lnTo>
                  <a:lnTo>
                    <a:pt x="13924" y="233898"/>
                  </a:lnTo>
                  <a:lnTo>
                    <a:pt x="30567" y="190235"/>
                  </a:lnTo>
                  <a:lnTo>
                    <a:pt x="52985" y="149803"/>
                  </a:lnTo>
                  <a:lnTo>
                    <a:pt x="80669" y="113112"/>
                  </a:lnTo>
                  <a:lnTo>
                    <a:pt x="113112" y="80669"/>
                  </a:lnTo>
                  <a:lnTo>
                    <a:pt x="149803" y="52985"/>
                  </a:lnTo>
                  <a:lnTo>
                    <a:pt x="190235" y="30567"/>
                  </a:lnTo>
                  <a:lnTo>
                    <a:pt x="233898" y="13924"/>
                  </a:lnTo>
                  <a:lnTo>
                    <a:pt x="280284" y="3565"/>
                  </a:lnTo>
                  <a:lnTo>
                    <a:pt x="328884" y="0"/>
                  </a:lnTo>
                  <a:lnTo>
                    <a:pt x="8167414" y="0"/>
                  </a:lnTo>
                  <a:lnTo>
                    <a:pt x="8219174" y="4097"/>
                  </a:lnTo>
                  <a:lnTo>
                    <a:pt x="8269193" y="16144"/>
                  </a:lnTo>
                  <a:lnTo>
                    <a:pt x="8316587" y="35775"/>
                  </a:lnTo>
                  <a:lnTo>
                    <a:pt x="8360475" y="62625"/>
                  </a:lnTo>
                  <a:lnTo>
                    <a:pt x="8399971" y="96328"/>
                  </a:lnTo>
                  <a:lnTo>
                    <a:pt x="8433674" y="135824"/>
                  </a:lnTo>
                  <a:lnTo>
                    <a:pt x="8460524" y="179711"/>
                  </a:lnTo>
                  <a:lnTo>
                    <a:pt x="8480155" y="227106"/>
                  </a:lnTo>
                  <a:lnTo>
                    <a:pt x="8492202" y="277125"/>
                  </a:lnTo>
                  <a:lnTo>
                    <a:pt x="8496299" y="328884"/>
                  </a:lnTo>
                  <a:lnTo>
                    <a:pt x="8496299" y="2795615"/>
                  </a:lnTo>
                  <a:lnTo>
                    <a:pt x="8492734" y="2844215"/>
                  </a:lnTo>
                  <a:lnTo>
                    <a:pt x="8482375" y="2890601"/>
                  </a:lnTo>
                  <a:lnTo>
                    <a:pt x="8465732" y="2934264"/>
                  </a:lnTo>
                  <a:lnTo>
                    <a:pt x="8443314" y="2974696"/>
                  </a:lnTo>
                  <a:lnTo>
                    <a:pt x="8415629" y="3011387"/>
                  </a:lnTo>
                  <a:lnTo>
                    <a:pt x="8383187" y="3043830"/>
                  </a:lnTo>
                  <a:lnTo>
                    <a:pt x="8346496" y="3071514"/>
                  </a:lnTo>
                  <a:lnTo>
                    <a:pt x="8306064" y="3093932"/>
                  </a:lnTo>
                  <a:lnTo>
                    <a:pt x="8262401" y="3110575"/>
                  </a:lnTo>
                  <a:lnTo>
                    <a:pt x="8216015" y="3120934"/>
                  </a:lnTo>
                  <a:lnTo>
                    <a:pt x="8167414" y="3124499"/>
                  </a:lnTo>
                  <a:lnTo>
                    <a:pt x="328884" y="3124499"/>
                  </a:lnTo>
                  <a:lnTo>
                    <a:pt x="280284" y="3120934"/>
                  </a:lnTo>
                  <a:lnTo>
                    <a:pt x="233898" y="3110575"/>
                  </a:lnTo>
                  <a:lnTo>
                    <a:pt x="190235" y="3093932"/>
                  </a:lnTo>
                  <a:lnTo>
                    <a:pt x="149803" y="3071514"/>
                  </a:lnTo>
                  <a:lnTo>
                    <a:pt x="113112" y="3043830"/>
                  </a:lnTo>
                  <a:lnTo>
                    <a:pt x="80669" y="3011387"/>
                  </a:lnTo>
                  <a:lnTo>
                    <a:pt x="52985" y="2974696"/>
                  </a:lnTo>
                  <a:lnTo>
                    <a:pt x="30567" y="2934264"/>
                  </a:lnTo>
                  <a:lnTo>
                    <a:pt x="13924" y="2890601"/>
                  </a:lnTo>
                  <a:lnTo>
                    <a:pt x="3565" y="2844215"/>
                  </a:lnTo>
                  <a:lnTo>
                    <a:pt x="0" y="2795615"/>
                  </a:lnTo>
                  <a:lnTo>
                    <a:pt x="0" y="32888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302704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Informal</a:t>
            </a:r>
            <a:r>
              <a:rPr dirty="0" spc="-55"/>
              <a:t> </a:t>
            </a:r>
            <a:r>
              <a:rPr dirty="0" spc="-5"/>
              <a:t>use</a:t>
            </a:r>
            <a:r>
              <a:rPr dirty="0" spc="-45"/>
              <a:t> </a:t>
            </a:r>
            <a:r>
              <a:rPr dirty="0"/>
              <a:t>case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4725" y="1544120"/>
            <a:ext cx="8268334" cy="29591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400" spc="-5" b="1">
                <a:latin typeface="Arial"/>
                <a:cs typeface="Arial"/>
              </a:rPr>
              <a:t>Patron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loses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a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book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</a:pPr>
            <a:r>
              <a:rPr dirty="0" sz="2400" spc="-5">
                <a:latin typeface="Arial MT"/>
                <a:cs typeface="Arial MT"/>
              </a:rPr>
              <a:t>The </a:t>
            </a:r>
            <a:r>
              <a:rPr dirty="0" sz="2400" spc="-5" b="1">
                <a:latin typeface="Arial"/>
                <a:cs typeface="Arial"/>
              </a:rPr>
              <a:t>library patron </a:t>
            </a:r>
            <a:r>
              <a:rPr dirty="0" sz="2400">
                <a:latin typeface="Arial MT"/>
                <a:cs typeface="Arial MT"/>
              </a:rPr>
              <a:t>reports </a:t>
            </a:r>
            <a:r>
              <a:rPr dirty="0" sz="2400" spc="-5">
                <a:latin typeface="Arial MT"/>
                <a:cs typeface="Arial MT"/>
              </a:rPr>
              <a:t>to the librarian that </a:t>
            </a:r>
            <a:r>
              <a:rPr dirty="0" sz="2400">
                <a:latin typeface="Arial MT"/>
                <a:cs typeface="Arial MT"/>
              </a:rPr>
              <a:t>she </a:t>
            </a:r>
            <a:r>
              <a:rPr dirty="0" sz="2400" spc="-5">
                <a:latin typeface="Arial MT"/>
                <a:cs typeface="Arial MT"/>
              </a:rPr>
              <a:t>has lost </a:t>
            </a:r>
            <a:r>
              <a:rPr dirty="0" sz="2400">
                <a:latin typeface="Arial MT"/>
                <a:cs typeface="Arial MT"/>
              </a:rPr>
              <a:t>a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book. The </a:t>
            </a:r>
            <a:r>
              <a:rPr dirty="0" sz="2400" spc="-5" b="1">
                <a:latin typeface="Arial"/>
                <a:cs typeface="Arial"/>
              </a:rPr>
              <a:t>librarian </a:t>
            </a:r>
            <a:r>
              <a:rPr dirty="0" sz="2400" spc="-5">
                <a:latin typeface="Arial MT"/>
                <a:cs typeface="Arial MT"/>
              </a:rPr>
              <a:t>prints out the library </a:t>
            </a:r>
            <a:r>
              <a:rPr dirty="0" sz="2400">
                <a:latin typeface="Arial MT"/>
                <a:cs typeface="Arial MT"/>
              </a:rPr>
              <a:t>record </a:t>
            </a:r>
            <a:r>
              <a:rPr dirty="0" sz="2400" spc="-5">
                <a:latin typeface="Arial MT"/>
                <a:cs typeface="Arial MT"/>
              </a:rPr>
              <a:t>and asks 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patron to </a:t>
            </a:r>
            <a:r>
              <a:rPr dirty="0" sz="2400">
                <a:latin typeface="Arial MT"/>
                <a:cs typeface="Arial MT"/>
              </a:rPr>
              <a:t>speak </a:t>
            </a:r>
            <a:r>
              <a:rPr dirty="0" sz="2400" spc="-5">
                <a:latin typeface="Arial MT"/>
                <a:cs typeface="Arial MT"/>
              </a:rPr>
              <a:t>with the head librarian, who will arrange for 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the patron to pay </a:t>
            </a:r>
            <a:r>
              <a:rPr dirty="0" sz="2400">
                <a:latin typeface="Arial MT"/>
                <a:cs typeface="Arial MT"/>
              </a:rPr>
              <a:t>a </a:t>
            </a:r>
            <a:r>
              <a:rPr dirty="0" sz="2400" spc="-5">
                <a:latin typeface="Arial MT"/>
                <a:cs typeface="Arial MT"/>
              </a:rPr>
              <a:t>fee. The </a:t>
            </a:r>
            <a:r>
              <a:rPr dirty="0" sz="2400" spc="-5" b="1">
                <a:latin typeface="Arial"/>
                <a:cs typeface="Arial"/>
              </a:rPr>
              <a:t>system </a:t>
            </a:r>
            <a:r>
              <a:rPr dirty="0" sz="2400" spc="-5">
                <a:latin typeface="Arial MT"/>
                <a:cs typeface="Arial MT"/>
              </a:rPr>
              <a:t>will be updated to </a:t>
            </a:r>
            <a:r>
              <a:rPr dirty="0" sz="2400">
                <a:latin typeface="Arial MT"/>
                <a:cs typeface="Arial MT"/>
              </a:rPr>
              <a:t>reflect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lost book, and patron's </a:t>
            </a:r>
            <a:r>
              <a:rPr dirty="0" sz="2400">
                <a:latin typeface="Arial MT"/>
                <a:cs typeface="Arial MT"/>
              </a:rPr>
              <a:t>record </a:t>
            </a:r>
            <a:r>
              <a:rPr dirty="0" sz="2400" spc="-5">
                <a:latin typeface="Arial MT"/>
                <a:cs typeface="Arial MT"/>
              </a:rPr>
              <a:t>is updated as well. The </a:t>
            </a:r>
            <a:r>
              <a:rPr dirty="0" sz="2400" spc="-5" b="1">
                <a:latin typeface="Arial"/>
                <a:cs typeface="Arial"/>
              </a:rPr>
              <a:t>head </a:t>
            </a:r>
            <a:r>
              <a:rPr dirty="0" sz="240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librarian</a:t>
            </a:r>
            <a:r>
              <a:rPr dirty="0" sz="2400" b="1">
                <a:latin typeface="Arial"/>
                <a:cs typeface="Arial"/>
              </a:rPr>
              <a:t> </a:t>
            </a:r>
            <a:r>
              <a:rPr dirty="0" sz="2400">
                <a:latin typeface="Arial MT"/>
                <a:cs typeface="Arial MT"/>
              </a:rPr>
              <a:t>may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authorize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purchase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of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replacement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book.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00" y="2035377"/>
            <a:ext cx="8494395" cy="5715"/>
          </a:xfrm>
          <a:custGeom>
            <a:avLst/>
            <a:gdLst/>
            <a:ahLst/>
            <a:cxnLst/>
            <a:rect l="l" t="t" r="r" b="b"/>
            <a:pathLst>
              <a:path w="8494395" h="5714">
                <a:moveTo>
                  <a:pt x="8494199" y="0"/>
                </a:moveTo>
                <a:lnTo>
                  <a:pt x="0" y="50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6884034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Recap:</a:t>
            </a:r>
            <a:r>
              <a:rPr dirty="0" spc="-30"/>
              <a:t> </a:t>
            </a:r>
            <a:r>
              <a:rPr dirty="0" spc="-5"/>
              <a:t>what</a:t>
            </a:r>
            <a:r>
              <a:rPr dirty="0" spc="-25"/>
              <a:t> </a:t>
            </a:r>
            <a:r>
              <a:rPr dirty="0" spc="-5"/>
              <a:t>are</a:t>
            </a:r>
            <a:r>
              <a:rPr dirty="0" spc="-25"/>
              <a:t> </a:t>
            </a:r>
            <a:r>
              <a:rPr dirty="0"/>
              <a:t>software</a:t>
            </a:r>
            <a:r>
              <a:rPr dirty="0" spc="-25"/>
              <a:t> </a:t>
            </a:r>
            <a:r>
              <a:rPr dirty="0"/>
              <a:t>requirements?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597466"/>
            <a:ext cx="6155690" cy="1848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Requirements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specify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what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to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build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199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 spc="-5">
                <a:latin typeface="Arial MT"/>
                <a:cs typeface="Arial MT"/>
              </a:rPr>
              <a:t>describe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 b="1">
                <a:latin typeface="Arial"/>
                <a:cs typeface="Arial"/>
              </a:rPr>
              <a:t>what,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not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how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 spc="-5">
                <a:latin typeface="Arial MT"/>
                <a:cs typeface="Arial MT"/>
              </a:rPr>
              <a:t>describe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problem,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not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the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solution</a:t>
            </a:r>
            <a:endParaRPr sz="2400">
              <a:latin typeface="Arial MT"/>
              <a:cs typeface="Arial MT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>
                <a:latin typeface="Arial MT"/>
                <a:cs typeface="Arial MT"/>
              </a:rPr>
              <a:t>reflect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system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design,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not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software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design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632714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Informal</a:t>
            </a:r>
            <a:r>
              <a:rPr dirty="0" spc="-30"/>
              <a:t> </a:t>
            </a:r>
            <a:r>
              <a:rPr dirty="0" spc="-5"/>
              <a:t>use</a:t>
            </a:r>
            <a:r>
              <a:rPr dirty="0" spc="-20"/>
              <a:t> </a:t>
            </a:r>
            <a:r>
              <a:rPr dirty="0"/>
              <a:t>case</a:t>
            </a:r>
            <a:r>
              <a:rPr dirty="0" spc="-20"/>
              <a:t> </a:t>
            </a:r>
            <a:r>
              <a:rPr dirty="0" spc="-5"/>
              <a:t>with</a:t>
            </a:r>
            <a:r>
              <a:rPr dirty="0" spc="-25"/>
              <a:t> </a:t>
            </a:r>
            <a:r>
              <a:rPr dirty="0"/>
              <a:t>structured</a:t>
            </a:r>
            <a:r>
              <a:rPr dirty="0" spc="-20"/>
              <a:t> </a:t>
            </a:r>
            <a:r>
              <a:rPr dirty="0" spc="-5"/>
              <a:t>text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626" y="1544120"/>
            <a:ext cx="8681720" cy="3692525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520"/>
              </a:spcBef>
            </a:pPr>
            <a:r>
              <a:rPr dirty="0" sz="2400" spc="-5" b="1">
                <a:latin typeface="Arial"/>
                <a:cs typeface="Arial"/>
              </a:rPr>
              <a:t>Use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case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1: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Patron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loses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a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book</a:t>
            </a:r>
            <a:endParaRPr sz="2400">
              <a:latin typeface="Arial"/>
              <a:cs typeface="Arial"/>
            </a:endParaRPr>
          </a:p>
          <a:p>
            <a:pPr marL="603250">
              <a:lnSpc>
                <a:spcPct val="100000"/>
              </a:lnSpc>
              <a:spcBef>
                <a:spcPts val="420"/>
              </a:spcBef>
            </a:pPr>
            <a:r>
              <a:rPr dirty="0" sz="2400" spc="-5">
                <a:latin typeface="Arial MT"/>
                <a:cs typeface="Arial MT"/>
              </a:rPr>
              <a:t>1.</a:t>
            </a:r>
            <a:endParaRPr sz="2400">
              <a:latin typeface="Arial MT"/>
              <a:cs typeface="Arial MT"/>
            </a:endParaRPr>
          </a:p>
          <a:p>
            <a:pPr marL="1123950">
              <a:lnSpc>
                <a:spcPct val="100000"/>
              </a:lnSpc>
              <a:spcBef>
                <a:spcPts val="445"/>
              </a:spcBef>
            </a:pPr>
            <a:r>
              <a:rPr dirty="0" sz="1800" spc="-5">
                <a:latin typeface="Arial MT"/>
                <a:cs typeface="Arial MT"/>
              </a:rPr>
              <a:t>a.</a:t>
            </a:r>
            <a:endParaRPr sz="1800">
              <a:latin typeface="Arial MT"/>
              <a:cs typeface="Arial MT"/>
            </a:endParaRPr>
          </a:p>
          <a:p>
            <a:pPr marL="1682750">
              <a:lnSpc>
                <a:spcPct val="100000"/>
              </a:lnSpc>
              <a:spcBef>
                <a:spcPts val="330"/>
              </a:spcBef>
            </a:pPr>
            <a:r>
              <a:rPr dirty="0" sz="1400" spc="-5">
                <a:latin typeface="Arial MT"/>
                <a:cs typeface="Arial MT"/>
              </a:rPr>
              <a:t>i.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300" spc="-5">
                <a:solidFill>
                  <a:srgbClr val="FF0000"/>
                </a:solidFill>
                <a:latin typeface="Arial MT"/>
                <a:cs typeface="Arial MT"/>
              </a:rPr>
              <a:t>Although</a:t>
            </a:r>
            <a:r>
              <a:rPr dirty="0" sz="23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300" spc="-5">
                <a:solidFill>
                  <a:srgbClr val="FF0000"/>
                </a:solidFill>
                <a:latin typeface="Arial MT"/>
                <a:cs typeface="Arial MT"/>
              </a:rPr>
              <a:t>not</a:t>
            </a:r>
            <a:r>
              <a:rPr dirty="0" sz="23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300" spc="-5">
                <a:solidFill>
                  <a:srgbClr val="FF0000"/>
                </a:solidFill>
                <a:latin typeface="Arial MT"/>
                <a:cs typeface="Arial MT"/>
              </a:rPr>
              <a:t>ideal,</a:t>
            </a:r>
            <a:r>
              <a:rPr dirty="0" sz="23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300" spc="-5">
                <a:solidFill>
                  <a:srgbClr val="FF0000"/>
                </a:solidFill>
                <a:latin typeface="Arial MT"/>
                <a:cs typeface="Arial MT"/>
              </a:rPr>
              <a:t>it</a:t>
            </a:r>
            <a:r>
              <a:rPr dirty="0" sz="23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300" spc="-5">
                <a:solidFill>
                  <a:srgbClr val="FF0000"/>
                </a:solidFill>
                <a:latin typeface="Arial MT"/>
                <a:cs typeface="Arial MT"/>
              </a:rPr>
              <a:t>is</a:t>
            </a:r>
            <a:r>
              <a:rPr dirty="0" sz="23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300" spc="-5">
                <a:solidFill>
                  <a:srgbClr val="FF0000"/>
                </a:solidFill>
                <a:latin typeface="Arial MT"/>
                <a:cs typeface="Arial MT"/>
              </a:rPr>
              <a:t>almost</a:t>
            </a:r>
            <a:r>
              <a:rPr dirty="0" sz="23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300" spc="-5">
                <a:solidFill>
                  <a:srgbClr val="FF0000"/>
                </a:solidFill>
                <a:latin typeface="Arial MT"/>
                <a:cs typeface="Arial MT"/>
              </a:rPr>
              <a:t>always</a:t>
            </a:r>
            <a:r>
              <a:rPr dirty="0" sz="23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300" spc="-5">
                <a:solidFill>
                  <a:srgbClr val="FF0000"/>
                </a:solidFill>
                <a:latin typeface="Arial MT"/>
                <a:cs typeface="Arial MT"/>
              </a:rPr>
              <a:t>better</a:t>
            </a:r>
            <a:r>
              <a:rPr dirty="0" sz="23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300" spc="-5">
                <a:solidFill>
                  <a:srgbClr val="FF0000"/>
                </a:solidFill>
                <a:latin typeface="Arial MT"/>
                <a:cs typeface="Arial MT"/>
              </a:rPr>
              <a:t>than</a:t>
            </a:r>
            <a:r>
              <a:rPr dirty="0" sz="23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300" spc="-5">
                <a:solidFill>
                  <a:srgbClr val="FF0000"/>
                </a:solidFill>
                <a:latin typeface="Arial MT"/>
                <a:cs typeface="Arial MT"/>
              </a:rPr>
              <a:t>unstructured</a:t>
            </a:r>
            <a:r>
              <a:rPr dirty="0" sz="23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300" spc="-5">
                <a:solidFill>
                  <a:srgbClr val="FF0000"/>
                </a:solidFill>
                <a:latin typeface="Arial MT"/>
                <a:cs typeface="Arial MT"/>
              </a:rPr>
              <a:t>text.</a:t>
            </a:r>
            <a:endParaRPr sz="2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Arial MT"/>
              <a:cs typeface="Arial MT"/>
            </a:endParaRPr>
          </a:p>
          <a:p>
            <a:pPr marL="2098040" marR="922655" indent="-1085850">
              <a:lnSpc>
                <a:spcPct val="100499"/>
              </a:lnSpc>
            </a:pPr>
            <a:r>
              <a:rPr dirty="0" sz="2300" spc="-75">
                <a:solidFill>
                  <a:srgbClr val="FF0000"/>
                </a:solidFill>
                <a:latin typeface="Arial MT"/>
                <a:cs typeface="Arial MT"/>
              </a:rPr>
              <a:t>You </a:t>
            </a:r>
            <a:r>
              <a:rPr dirty="0" sz="2300" spc="-5">
                <a:solidFill>
                  <a:srgbClr val="FF0000"/>
                </a:solidFill>
                <a:latin typeface="Arial MT"/>
                <a:cs typeface="Arial MT"/>
              </a:rPr>
              <a:t>will probably use </a:t>
            </a:r>
            <a:r>
              <a:rPr dirty="0" sz="2300">
                <a:solidFill>
                  <a:srgbClr val="FF0000"/>
                </a:solidFill>
                <a:latin typeface="Arial MT"/>
                <a:cs typeface="Arial MT"/>
              </a:rPr>
              <a:t>something </a:t>
            </a:r>
            <a:r>
              <a:rPr dirty="0" sz="2300" spc="-5">
                <a:solidFill>
                  <a:srgbClr val="FF0000"/>
                </a:solidFill>
                <a:latin typeface="Arial MT"/>
                <a:cs typeface="Arial MT"/>
              </a:rPr>
              <a:t>in this general </a:t>
            </a:r>
            <a:r>
              <a:rPr dirty="0" sz="2300">
                <a:solidFill>
                  <a:srgbClr val="FF0000"/>
                </a:solidFill>
                <a:latin typeface="Arial MT"/>
                <a:cs typeface="Arial MT"/>
              </a:rPr>
              <a:t>style </a:t>
            </a:r>
            <a:r>
              <a:rPr dirty="0" sz="2300" spc="-6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300" spc="-5">
                <a:solidFill>
                  <a:srgbClr val="FF0000"/>
                </a:solidFill>
                <a:latin typeface="Arial MT"/>
                <a:cs typeface="Arial MT"/>
              </a:rPr>
              <a:t>or</a:t>
            </a:r>
            <a:r>
              <a:rPr dirty="0" sz="23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dirty="0" sz="23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300" spc="-5">
                <a:solidFill>
                  <a:srgbClr val="FF0000"/>
                </a:solidFill>
                <a:latin typeface="Arial MT"/>
                <a:cs typeface="Arial MT"/>
              </a:rPr>
              <a:t>template</a:t>
            </a:r>
            <a:r>
              <a:rPr dirty="0" sz="23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300" spc="-5">
                <a:solidFill>
                  <a:srgbClr val="FF0000"/>
                </a:solidFill>
                <a:latin typeface="Arial MT"/>
                <a:cs typeface="Arial MT"/>
              </a:rPr>
              <a:t>for</a:t>
            </a:r>
            <a:r>
              <a:rPr dirty="0" sz="23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300" spc="-5">
                <a:solidFill>
                  <a:srgbClr val="FF0000"/>
                </a:solidFill>
                <a:latin typeface="Arial MT"/>
                <a:cs typeface="Arial MT"/>
              </a:rPr>
              <a:t>formal</a:t>
            </a:r>
            <a:r>
              <a:rPr dirty="0" sz="23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300" spc="-5">
                <a:solidFill>
                  <a:srgbClr val="FF0000"/>
                </a:solidFill>
                <a:latin typeface="Arial MT"/>
                <a:cs typeface="Arial MT"/>
              </a:rPr>
              <a:t>use</a:t>
            </a:r>
            <a:r>
              <a:rPr dirty="0" sz="23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FF0000"/>
                </a:solidFill>
                <a:latin typeface="Arial MT"/>
                <a:cs typeface="Arial MT"/>
              </a:rPr>
              <a:t>cases.</a:t>
            </a:r>
            <a:endParaRPr sz="2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72136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Cockburn’s</a:t>
            </a:r>
            <a:r>
              <a:rPr dirty="0" spc="-20"/>
              <a:t> </a:t>
            </a:r>
            <a:r>
              <a:rPr dirty="0"/>
              <a:t>4</a:t>
            </a:r>
            <a:r>
              <a:rPr dirty="0" spc="-15"/>
              <a:t> </a:t>
            </a:r>
            <a:r>
              <a:rPr dirty="0"/>
              <a:t>steps</a:t>
            </a:r>
            <a:r>
              <a:rPr dirty="0" spc="-20"/>
              <a:t> </a:t>
            </a:r>
            <a:r>
              <a:rPr dirty="0" spc="-5"/>
              <a:t>for</a:t>
            </a:r>
            <a:r>
              <a:rPr dirty="0" spc="-20"/>
              <a:t> </a:t>
            </a:r>
            <a:r>
              <a:rPr dirty="0"/>
              <a:t>creating</a:t>
            </a:r>
            <a:r>
              <a:rPr dirty="0" spc="-15"/>
              <a:t> </a:t>
            </a:r>
            <a:r>
              <a:rPr dirty="0"/>
              <a:t>a</a:t>
            </a:r>
            <a:r>
              <a:rPr dirty="0" spc="-20"/>
              <a:t> </a:t>
            </a:r>
            <a:r>
              <a:rPr dirty="0" spc="-5"/>
              <a:t>use</a:t>
            </a:r>
            <a:r>
              <a:rPr dirty="0" spc="-15"/>
              <a:t> </a:t>
            </a:r>
            <a:r>
              <a:rPr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1826" y="1392687"/>
            <a:ext cx="8296275" cy="1624330"/>
          </a:xfrm>
          <a:prstGeom prst="rect">
            <a:avLst/>
          </a:prstGeom>
        </p:spPr>
        <p:txBody>
          <a:bodyPr wrap="square" lIns="0" tIns="2171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10"/>
              </a:spcBef>
              <a:tabLst>
                <a:tab pos="482600" algn="l"/>
              </a:tabLst>
            </a:pPr>
            <a:r>
              <a:rPr dirty="0" sz="2400" spc="-5" b="1">
                <a:latin typeface="Arial"/>
                <a:cs typeface="Arial"/>
              </a:rPr>
              <a:t>1.	Identify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actors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and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goals</a:t>
            </a:r>
            <a:endParaRPr sz="2400">
              <a:latin typeface="Arial"/>
              <a:cs typeface="Arial"/>
            </a:endParaRPr>
          </a:p>
          <a:p>
            <a:pPr marL="482600" indent="-398145">
              <a:lnSpc>
                <a:spcPct val="100000"/>
              </a:lnSpc>
              <a:spcBef>
                <a:spcPts val="1480"/>
              </a:spcBef>
              <a:buChar char="●"/>
              <a:tabLst>
                <a:tab pos="482600" algn="l"/>
                <a:tab pos="483234" algn="l"/>
              </a:tabLst>
            </a:pPr>
            <a:r>
              <a:rPr dirty="0" sz="2200" spc="-5">
                <a:latin typeface="Arial MT"/>
                <a:cs typeface="Arial MT"/>
              </a:rPr>
              <a:t>Actors: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What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users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and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(sub)systems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interact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with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our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system?</a:t>
            </a:r>
            <a:endParaRPr sz="2200">
              <a:latin typeface="Arial MT"/>
              <a:cs typeface="Arial MT"/>
            </a:endParaRPr>
          </a:p>
          <a:p>
            <a:pPr marL="482600" indent="-398145">
              <a:lnSpc>
                <a:spcPct val="100000"/>
              </a:lnSpc>
              <a:spcBef>
                <a:spcPts val="1335"/>
              </a:spcBef>
              <a:buChar char="●"/>
              <a:tabLst>
                <a:tab pos="482600" algn="l"/>
                <a:tab pos="483234" algn="l"/>
              </a:tabLst>
            </a:pPr>
            <a:r>
              <a:rPr dirty="0" sz="2200" spc="-5">
                <a:latin typeface="Arial MT"/>
                <a:cs typeface="Arial MT"/>
              </a:rPr>
              <a:t>Goals: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What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does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each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actor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need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our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system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to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do?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1826" y="1410767"/>
            <a:ext cx="8531225" cy="3394710"/>
          </a:xfrm>
          <a:prstGeom prst="rect">
            <a:avLst/>
          </a:prstGeom>
        </p:spPr>
        <p:txBody>
          <a:bodyPr wrap="square" lIns="0" tIns="199390" rIns="0" bIns="0" rtlCol="0" vert="horz">
            <a:spAutoFit/>
          </a:bodyPr>
          <a:lstStyle/>
          <a:p>
            <a:pPr marL="482600" indent="-483234">
              <a:lnSpc>
                <a:spcPct val="100000"/>
              </a:lnSpc>
              <a:spcBef>
                <a:spcPts val="1570"/>
              </a:spcBef>
              <a:buAutoNum type="arabicPeriod"/>
              <a:tabLst>
                <a:tab pos="482600" algn="l"/>
                <a:tab pos="483234" algn="l"/>
              </a:tabLst>
            </a:pPr>
            <a:r>
              <a:rPr dirty="0" sz="2400" spc="-5" b="1">
                <a:latin typeface="Arial"/>
                <a:cs typeface="Arial"/>
              </a:rPr>
              <a:t>Identify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actors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and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goals</a:t>
            </a:r>
            <a:endParaRPr sz="2400">
              <a:latin typeface="Arial"/>
              <a:cs typeface="Arial"/>
            </a:endParaRPr>
          </a:p>
          <a:p>
            <a:pPr marL="482600" indent="-483234">
              <a:lnSpc>
                <a:spcPct val="100000"/>
              </a:lnSpc>
              <a:spcBef>
                <a:spcPts val="1470"/>
              </a:spcBef>
              <a:buAutoNum type="arabicPeriod"/>
              <a:tabLst>
                <a:tab pos="482600" algn="l"/>
                <a:tab pos="483234" algn="l"/>
              </a:tabLst>
            </a:pPr>
            <a:r>
              <a:rPr dirty="0" sz="2400" spc="-15" b="1">
                <a:latin typeface="Arial"/>
                <a:cs typeface="Arial"/>
              </a:rPr>
              <a:t>Write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the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main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success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scenario</a:t>
            </a:r>
            <a:endParaRPr sz="2400">
              <a:latin typeface="Arial"/>
              <a:cs typeface="Arial"/>
            </a:endParaRPr>
          </a:p>
          <a:p>
            <a:pPr marL="482600" indent="-398145">
              <a:lnSpc>
                <a:spcPct val="100000"/>
              </a:lnSpc>
              <a:spcBef>
                <a:spcPts val="1475"/>
              </a:spcBef>
              <a:buChar char="●"/>
              <a:tabLst>
                <a:tab pos="482600" algn="l"/>
                <a:tab pos="483234" algn="l"/>
              </a:tabLst>
            </a:pPr>
            <a:r>
              <a:rPr dirty="0" sz="2200">
                <a:latin typeface="Arial MT"/>
                <a:cs typeface="Arial MT"/>
              </a:rPr>
              <a:t>Main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success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scenario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is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the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preferred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"happy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path”</a:t>
            </a:r>
            <a:endParaRPr sz="2200">
              <a:latin typeface="Arial MT"/>
              <a:cs typeface="Arial MT"/>
            </a:endParaRPr>
          </a:p>
          <a:p>
            <a:pPr lvl="1" marL="939800" indent="-367665">
              <a:lnSpc>
                <a:spcPct val="100000"/>
              </a:lnSpc>
              <a:spcBef>
                <a:spcPts val="380"/>
              </a:spcBef>
              <a:buChar char="○"/>
              <a:tabLst>
                <a:tab pos="939800" algn="l"/>
                <a:tab pos="940435" algn="l"/>
              </a:tabLst>
            </a:pPr>
            <a:r>
              <a:rPr dirty="0" sz="1800" spc="-5">
                <a:latin typeface="Arial MT"/>
                <a:cs typeface="Arial MT"/>
              </a:rPr>
              <a:t>Easiest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to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read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understand</a:t>
            </a:r>
            <a:endParaRPr sz="1800">
              <a:latin typeface="Arial MT"/>
              <a:cs typeface="Arial MT"/>
            </a:endParaRPr>
          </a:p>
          <a:p>
            <a:pPr lvl="1" marL="939800" indent="-367665">
              <a:lnSpc>
                <a:spcPct val="100000"/>
              </a:lnSpc>
              <a:spcBef>
                <a:spcPts val="315"/>
              </a:spcBef>
              <a:buChar char="○"/>
              <a:tabLst>
                <a:tab pos="939800" algn="l"/>
                <a:tab pos="940435" algn="l"/>
              </a:tabLst>
            </a:pPr>
            <a:r>
              <a:rPr dirty="0" sz="1800" spc="-5">
                <a:latin typeface="Arial MT"/>
                <a:cs typeface="Arial MT"/>
              </a:rPr>
              <a:t>Everything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else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complication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this</a:t>
            </a:r>
            <a:endParaRPr sz="1800">
              <a:latin typeface="Arial MT"/>
              <a:cs typeface="Arial MT"/>
            </a:endParaRPr>
          </a:p>
          <a:p>
            <a:pPr marL="482600" indent="-398145">
              <a:lnSpc>
                <a:spcPct val="100000"/>
              </a:lnSpc>
              <a:spcBef>
                <a:spcPts val="1045"/>
              </a:spcBef>
              <a:buChar char="●"/>
              <a:tabLst>
                <a:tab pos="482600" algn="l"/>
                <a:tab pos="483234" algn="l"/>
              </a:tabLst>
            </a:pPr>
            <a:r>
              <a:rPr dirty="0" sz="2200" spc="-5">
                <a:latin typeface="Arial MT"/>
                <a:cs typeface="Arial MT"/>
              </a:rPr>
              <a:t>Capture each actor's intent and </a:t>
            </a:r>
            <a:r>
              <a:rPr dirty="0" sz="2200" spc="-15">
                <a:latin typeface="Arial MT"/>
                <a:cs typeface="Arial MT"/>
              </a:rPr>
              <a:t>responsibility,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from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trigger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to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goal</a:t>
            </a:r>
            <a:endParaRPr sz="2200">
              <a:latin typeface="Arial MT"/>
              <a:cs typeface="Arial MT"/>
            </a:endParaRPr>
          </a:p>
          <a:p>
            <a:pPr lvl="1" marL="939800" indent="-367665">
              <a:lnSpc>
                <a:spcPct val="100000"/>
              </a:lnSpc>
              <a:spcBef>
                <a:spcPts val="380"/>
              </a:spcBef>
              <a:buChar char="○"/>
              <a:tabLst>
                <a:tab pos="939800" algn="l"/>
                <a:tab pos="940435" algn="l"/>
              </a:tabLst>
            </a:pPr>
            <a:r>
              <a:rPr dirty="0" sz="1800" spc="-5">
                <a:latin typeface="Arial MT"/>
                <a:cs typeface="Arial MT"/>
              </a:rPr>
              <a:t>State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what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information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passes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between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actors</a:t>
            </a:r>
            <a:endParaRPr sz="1800">
              <a:latin typeface="Arial MT"/>
              <a:cs typeface="Arial MT"/>
            </a:endParaRPr>
          </a:p>
          <a:p>
            <a:pPr lvl="1" marL="939800" indent="-367665">
              <a:lnSpc>
                <a:spcPct val="100000"/>
              </a:lnSpc>
              <a:spcBef>
                <a:spcPts val="315"/>
              </a:spcBef>
              <a:buChar char="○"/>
              <a:tabLst>
                <a:tab pos="939800" algn="l"/>
                <a:tab pos="940435" algn="l"/>
              </a:tabLst>
            </a:pPr>
            <a:r>
              <a:rPr dirty="0" sz="1800" spc="-5">
                <a:latin typeface="Arial MT"/>
                <a:cs typeface="Arial MT"/>
              </a:rPr>
              <a:t>Number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each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step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(line)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72136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Cockburn’s</a:t>
            </a:r>
            <a:r>
              <a:rPr dirty="0" spc="-20"/>
              <a:t> </a:t>
            </a:r>
            <a:r>
              <a:rPr dirty="0"/>
              <a:t>4</a:t>
            </a:r>
            <a:r>
              <a:rPr dirty="0" spc="-15"/>
              <a:t> </a:t>
            </a:r>
            <a:r>
              <a:rPr dirty="0"/>
              <a:t>steps</a:t>
            </a:r>
            <a:r>
              <a:rPr dirty="0" spc="-20"/>
              <a:t> </a:t>
            </a:r>
            <a:r>
              <a:rPr dirty="0" spc="-5"/>
              <a:t>for</a:t>
            </a:r>
            <a:r>
              <a:rPr dirty="0" spc="-20"/>
              <a:t> </a:t>
            </a:r>
            <a:r>
              <a:rPr dirty="0"/>
              <a:t>creating</a:t>
            </a:r>
            <a:r>
              <a:rPr dirty="0" spc="-15"/>
              <a:t> </a:t>
            </a:r>
            <a:r>
              <a:rPr dirty="0"/>
              <a:t>a</a:t>
            </a:r>
            <a:r>
              <a:rPr dirty="0" spc="-20"/>
              <a:t> </a:t>
            </a:r>
            <a:r>
              <a:rPr dirty="0" spc="-5"/>
              <a:t>use</a:t>
            </a:r>
            <a:r>
              <a:rPr dirty="0" spc="-15"/>
              <a:t> </a:t>
            </a:r>
            <a:r>
              <a:rPr dirty="0"/>
              <a:t>case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72136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Cockburn’s</a:t>
            </a:r>
            <a:r>
              <a:rPr dirty="0" spc="-20"/>
              <a:t> </a:t>
            </a:r>
            <a:r>
              <a:rPr dirty="0"/>
              <a:t>4</a:t>
            </a:r>
            <a:r>
              <a:rPr dirty="0" spc="-15"/>
              <a:t> </a:t>
            </a:r>
            <a:r>
              <a:rPr dirty="0"/>
              <a:t>steps</a:t>
            </a:r>
            <a:r>
              <a:rPr dirty="0" spc="-20"/>
              <a:t> </a:t>
            </a:r>
            <a:r>
              <a:rPr dirty="0" spc="-5"/>
              <a:t>for</a:t>
            </a:r>
            <a:r>
              <a:rPr dirty="0" spc="-20"/>
              <a:t> </a:t>
            </a:r>
            <a:r>
              <a:rPr dirty="0"/>
              <a:t>creating</a:t>
            </a:r>
            <a:r>
              <a:rPr dirty="0" spc="-15"/>
              <a:t> </a:t>
            </a:r>
            <a:r>
              <a:rPr dirty="0"/>
              <a:t>a</a:t>
            </a:r>
            <a:r>
              <a:rPr dirty="0" spc="-20"/>
              <a:t> </a:t>
            </a:r>
            <a:r>
              <a:rPr dirty="0" spc="-5"/>
              <a:t>use</a:t>
            </a:r>
            <a:r>
              <a:rPr dirty="0" spc="-15"/>
              <a:t> </a:t>
            </a:r>
            <a:r>
              <a:rPr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1826" y="1410767"/>
            <a:ext cx="8095615" cy="4680585"/>
          </a:xfrm>
          <a:prstGeom prst="rect">
            <a:avLst/>
          </a:prstGeom>
        </p:spPr>
        <p:txBody>
          <a:bodyPr wrap="square" lIns="0" tIns="199390" rIns="0" bIns="0" rtlCol="0" vert="horz">
            <a:spAutoFit/>
          </a:bodyPr>
          <a:lstStyle/>
          <a:p>
            <a:pPr marL="482600" indent="-483234">
              <a:lnSpc>
                <a:spcPct val="100000"/>
              </a:lnSpc>
              <a:spcBef>
                <a:spcPts val="1570"/>
              </a:spcBef>
              <a:buAutoNum type="arabicPeriod"/>
              <a:tabLst>
                <a:tab pos="482600" algn="l"/>
                <a:tab pos="483234" algn="l"/>
              </a:tabLst>
            </a:pPr>
            <a:r>
              <a:rPr dirty="0" sz="2400" spc="-5" b="1">
                <a:latin typeface="Arial"/>
                <a:cs typeface="Arial"/>
              </a:rPr>
              <a:t>Identify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actors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and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goals</a:t>
            </a:r>
            <a:endParaRPr sz="2400">
              <a:latin typeface="Arial"/>
              <a:cs typeface="Arial"/>
            </a:endParaRPr>
          </a:p>
          <a:p>
            <a:pPr marL="482600" indent="-483234">
              <a:lnSpc>
                <a:spcPct val="100000"/>
              </a:lnSpc>
              <a:spcBef>
                <a:spcPts val="1470"/>
              </a:spcBef>
              <a:buAutoNum type="arabicPeriod"/>
              <a:tabLst>
                <a:tab pos="482600" algn="l"/>
                <a:tab pos="483234" algn="l"/>
              </a:tabLst>
            </a:pPr>
            <a:r>
              <a:rPr dirty="0" sz="2400" spc="-15" b="1">
                <a:latin typeface="Arial"/>
                <a:cs typeface="Arial"/>
              </a:rPr>
              <a:t>Write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the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main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success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scenario</a:t>
            </a:r>
            <a:endParaRPr sz="2400">
              <a:latin typeface="Arial"/>
              <a:cs typeface="Arial"/>
            </a:endParaRPr>
          </a:p>
          <a:p>
            <a:pPr marL="482600" indent="-483234">
              <a:lnSpc>
                <a:spcPct val="100000"/>
              </a:lnSpc>
              <a:spcBef>
                <a:spcPts val="1470"/>
              </a:spcBef>
              <a:buAutoNum type="arabicPeriod"/>
              <a:tabLst>
                <a:tab pos="482600" algn="l"/>
                <a:tab pos="483234" algn="l"/>
              </a:tabLst>
            </a:pPr>
            <a:r>
              <a:rPr dirty="0" sz="2400" spc="-5" b="1">
                <a:latin typeface="Arial"/>
                <a:cs typeface="Arial"/>
              </a:rPr>
              <a:t>List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the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failure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extensions</a:t>
            </a:r>
            <a:endParaRPr sz="2400">
              <a:latin typeface="Arial"/>
              <a:cs typeface="Arial"/>
            </a:endParaRPr>
          </a:p>
          <a:p>
            <a:pPr marL="482600" indent="-398145">
              <a:lnSpc>
                <a:spcPct val="100000"/>
              </a:lnSpc>
              <a:spcBef>
                <a:spcPts val="425"/>
              </a:spcBef>
              <a:buChar char="●"/>
              <a:tabLst>
                <a:tab pos="482600" algn="l"/>
                <a:tab pos="483234" algn="l"/>
              </a:tabLst>
            </a:pPr>
            <a:r>
              <a:rPr dirty="0" sz="2200">
                <a:latin typeface="Arial MT"/>
                <a:cs typeface="Arial MT"/>
              </a:rPr>
              <a:t>Many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steps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can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fail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(e.g.,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denied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credit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card,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out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of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stock)</a:t>
            </a:r>
            <a:endParaRPr sz="2200">
              <a:latin typeface="Arial MT"/>
              <a:cs typeface="Arial MT"/>
            </a:endParaRPr>
          </a:p>
          <a:p>
            <a:pPr lvl="1" marL="939800" indent="-398145">
              <a:lnSpc>
                <a:spcPct val="100000"/>
              </a:lnSpc>
              <a:spcBef>
                <a:spcPts val="385"/>
              </a:spcBef>
              <a:buSzPct val="122222"/>
              <a:buChar char="○"/>
              <a:tabLst>
                <a:tab pos="939800" algn="l"/>
                <a:tab pos="940435" algn="l"/>
              </a:tabLst>
            </a:pPr>
            <a:r>
              <a:rPr dirty="0" sz="1800" spc="-5">
                <a:latin typeface="Arial MT"/>
                <a:cs typeface="Arial MT"/>
              </a:rPr>
              <a:t>Note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each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failure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condition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separately,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after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main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success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scenario</a:t>
            </a:r>
            <a:endParaRPr sz="1800">
              <a:latin typeface="Arial MT"/>
              <a:cs typeface="Arial MT"/>
            </a:endParaRPr>
          </a:p>
          <a:p>
            <a:pPr marL="482600" indent="-398145">
              <a:lnSpc>
                <a:spcPct val="100000"/>
              </a:lnSpc>
              <a:spcBef>
                <a:spcPts val="440"/>
              </a:spcBef>
              <a:buChar char="●"/>
              <a:tabLst>
                <a:tab pos="482600" algn="l"/>
                <a:tab pos="483234" algn="l"/>
              </a:tabLst>
            </a:pPr>
            <a:r>
              <a:rPr dirty="0" sz="2200" spc="-5">
                <a:latin typeface="Arial MT"/>
                <a:cs typeface="Arial MT"/>
              </a:rPr>
              <a:t>Describe</a:t>
            </a:r>
            <a:r>
              <a:rPr dirty="0" sz="2200" spc="-5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failure-handling</a:t>
            </a:r>
            <a:endParaRPr sz="2200">
              <a:latin typeface="Arial MT"/>
              <a:cs typeface="Arial MT"/>
            </a:endParaRPr>
          </a:p>
          <a:p>
            <a:pPr lvl="1" marL="939800" indent="-367665">
              <a:lnSpc>
                <a:spcPct val="100000"/>
              </a:lnSpc>
              <a:spcBef>
                <a:spcPts val="5"/>
              </a:spcBef>
              <a:buChar char="○"/>
              <a:tabLst>
                <a:tab pos="939800" algn="l"/>
                <a:tab pos="940435" algn="l"/>
              </a:tabLst>
            </a:pPr>
            <a:r>
              <a:rPr dirty="0" sz="1800">
                <a:latin typeface="Arial MT"/>
                <a:cs typeface="Arial MT"/>
              </a:rPr>
              <a:t>recoverable: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back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to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main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scenario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(low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stock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+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reduce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quantity)</a:t>
            </a:r>
            <a:endParaRPr sz="1800">
              <a:latin typeface="Arial MT"/>
              <a:cs typeface="Arial MT"/>
            </a:endParaRPr>
          </a:p>
          <a:p>
            <a:pPr lvl="1" marL="939800" indent="-367665">
              <a:lnSpc>
                <a:spcPct val="100000"/>
              </a:lnSpc>
              <a:spcBef>
                <a:spcPts val="315"/>
              </a:spcBef>
              <a:buChar char="○"/>
              <a:tabLst>
                <a:tab pos="939800" algn="l"/>
                <a:tab pos="940435" algn="l"/>
              </a:tabLst>
            </a:pPr>
            <a:r>
              <a:rPr dirty="0" sz="1800" spc="-5">
                <a:latin typeface="Arial MT"/>
                <a:cs typeface="Arial MT"/>
              </a:rPr>
              <a:t>non-recoverable: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fails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(out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stock)</a:t>
            </a:r>
            <a:endParaRPr sz="1800">
              <a:latin typeface="Arial MT"/>
              <a:cs typeface="Arial MT"/>
            </a:endParaRPr>
          </a:p>
          <a:p>
            <a:pPr lvl="1" marL="939800" indent="-367665">
              <a:lnSpc>
                <a:spcPct val="100000"/>
              </a:lnSpc>
              <a:spcBef>
                <a:spcPts val="315"/>
              </a:spcBef>
              <a:buChar char="○"/>
              <a:tabLst>
                <a:tab pos="939800" algn="l"/>
                <a:tab pos="940435" algn="l"/>
              </a:tabLst>
            </a:pPr>
            <a:r>
              <a:rPr dirty="0" sz="1800" spc="-5">
                <a:latin typeface="Arial MT"/>
                <a:cs typeface="Arial MT"/>
              </a:rPr>
              <a:t>each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scenario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goes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from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trigger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to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completion</a:t>
            </a:r>
            <a:endParaRPr sz="1800">
              <a:latin typeface="Arial MT"/>
              <a:cs typeface="Arial MT"/>
            </a:endParaRPr>
          </a:p>
          <a:p>
            <a:pPr marL="482600" indent="-413384">
              <a:lnSpc>
                <a:spcPct val="100000"/>
              </a:lnSpc>
              <a:spcBef>
                <a:spcPts val="490"/>
              </a:spcBef>
              <a:buSzPct val="109090"/>
              <a:buChar char="●"/>
              <a:tabLst>
                <a:tab pos="482600" algn="l"/>
                <a:tab pos="483234" algn="l"/>
              </a:tabLst>
            </a:pPr>
            <a:r>
              <a:rPr dirty="0" sz="2200" spc="-5">
                <a:latin typeface="Arial MT"/>
                <a:cs typeface="Arial MT"/>
              </a:rPr>
              <a:t>Label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with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step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number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(success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scenario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line)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and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letter</a:t>
            </a:r>
            <a:endParaRPr sz="2200">
              <a:latin typeface="Arial MT"/>
              <a:cs typeface="Arial MT"/>
            </a:endParaRPr>
          </a:p>
          <a:p>
            <a:pPr lvl="1" marL="939800" indent="-367665">
              <a:lnSpc>
                <a:spcPct val="100000"/>
              </a:lnSpc>
              <a:spcBef>
                <a:spcPts val="35"/>
              </a:spcBef>
              <a:buChar char="○"/>
              <a:tabLst>
                <a:tab pos="939800" algn="l"/>
                <a:tab pos="940435" algn="l"/>
              </a:tabLst>
            </a:pPr>
            <a:r>
              <a:rPr dirty="0" sz="1800" spc="-5">
                <a:latin typeface="Arial MT"/>
                <a:cs typeface="Arial MT"/>
              </a:rPr>
              <a:t>5a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&lt;failure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condition&gt;;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5a.1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&lt;fail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with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error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message&gt;</a:t>
            </a:r>
            <a:endParaRPr sz="1800">
              <a:latin typeface="Arial MT"/>
              <a:cs typeface="Arial MT"/>
            </a:endParaRPr>
          </a:p>
          <a:p>
            <a:pPr lvl="1" marL="939800" indent="-367665">
              <a:lnSpc>
                <a:spcPct val="100000"/>
              </a:lnSpc>
              <a:spcBef>
                <a:spcPts val="315"/>
              </a:spcBef>
              <a:buChar char="○"/>
              <a:tabLst>
                <a:tab pos="939800" algn="l"/>
                <a:tab pos="940435" algn="l"/>
              </a:tabLst>
            </a:pPr>
            <a:r>
              <a:rPr dirty="0" sz="1800" spc="-5">
                <a:latin typeface="Arial MT"/>
                <a:cs typeface="Arial MT"/>
              </a:rPr>
              <a:t>5b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&lt;failure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condition&gt;;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5b.1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&lt;action&gt;;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5b.2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&lt;continue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step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7&gt;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72136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Cockburn’s</a:t>
            </a:r>
            <a:r>
              <a:rPr dirty="0" spc="-20"/>
              <a:t> </a:t>
            </a:r>
            <a:r>
              <a:rPr dirty="0"/>
              <a:t>4</a:t>
            </a:r>
            <a:r>
              <a:rPr dirty="0" spc="-15"/>
              <a:t> </a:t>
            </a:r>
            <a:r>
              <a:rPr dirty="0"/>
              <a:t>steps</a:t>
            </a:r>
            <a:r>
              <a:rPr dirty="0" spc="-20"/>
              <a:t> </a:t>
            </a:r>
            <a:r>
              <a:rPr dirty="0" spc="-5"/>
              <a:t>for</a:t>
            </a:r>
            <a:r>
              <a:rPr dirty="0" spc="-20"/>
              <a:t> </a:t>
            </a:r>
            <a:r>
              <a:rPr dirty="0"/>
              <a:t>creating</a:t>
            </a:r>
            <a:r>
              <a:rPr dirty="0" spc="-15"/>
              <a:t> </a:t>
            </a:r>
            <a:r>
              <a:rPr dirty="0"/>
              <a:t>a</a:t>
            </a:r>
            <a:r>
              <a:rPr dirty="0" spc="-20"/>
              <a:t> </a:t>
            </a:r>
            <a:r>
              <a:rPr dirty="0" spc="-5"/>
              <a:t>use</a:t>
            </a:r>
            <a:r>
              <a:rPr dirty="0" spc="-15"/>
              <a:t> </a:t>
            </a:r>
            <a:r>
              <a:rPr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1826" y="1410767"/>
            <a:ext cx="8166100" cy="3449954"/>
          </a:xfrm>
          <a:prstGeom prst="rect">
            <a:avLst/>
          </a:prstGeom>
        </p:spPr>
        <p:txBody>
          <a:bodyPr wrap="square" lIns="0" tIns="199390" rIns="0" bIns="0" rtlCol="0" vert="horz">
            <a:spAutoFit/>
          </a:bodyPr>
          <a:lstStyle/>
          <a:p>
            <a:pPr marL="482600" indent="-483234">
              <a:lnSpc>
                <a:spcPct val="100000"/>
              </a:lnSpc>
              <a:spcBef>
                <a:spcPts val="1570"/>
              </a:spcBef>
              <a:buAutoNum type="arabicPeriod"/>
              <a:tabLst>
                <a:tab pos="482600" algn="l"/>
                <a:tab pos="483234" algn="l"/>
              </a:tabLst>
            </a:pPr>
            <a:r>
              <a:rPr dirty="0" sz="2400" spc="-5" b="1">
                <a:latin typeface="Arial"/>
                <a:cs typeface="Arial"/>
              </a:rPr>
              <a:t>Identify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actors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and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goals</a:t>
            </a:r>
            <a:endParaRPr sz="2400">
              <a:latin typeface="Arial"/>
              <a:cs typeface="Arial"/>
            </a:endParaRPr>
          </a:p>
          <a:p>
            <a:pPr marL="482600" indent="-483234">
              <a:lnSpc>
                <a:spcPct val="100000"/>
              </a:lnSpc>
              <a:spcBef>
                <a:spcPts val="1470"/>
              </a:spcBef>
              <a:buAutoNum type="arabicPeriod"/>
              <a:tabLst>
                <a:tab pos="482600" algn="l"/>
                <a:tab pos="483234" algn="l"/>
              </a:tabLst>
            </a:pPr>
            <a:r>
              <a:rPr dirty="0" sz="2400" spc="-15" b="1">
                <a:latin typeface="Arial"/>
                <a:cs typeface="Arial"/>
              </a:rPr>
              <a:t>Write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the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main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success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scenario</a:t>
            </a:r>
            <a:endParaRPr sz="2400">
              <a:latin typeface="Arial"/>
              <a:cs typeface="Arial"/>
            </a:endParaRPr>
          </a:p>
          <a:p>
            <a:pPr marL="482600" indent="-483234">
              <a:lnSpc>
                <a:spcPct val="100000"/>
              </a:lnSpc>
              <a:spcBef>
                <a:spcPts val="1470"/>
              </a:spcBef>
              <a:buAutoNum type="arabicPeriod"/>
              <a:tabLst>
                <a:tab pos="482600" algn="l"/>
                <a:tab pos="483234" algn="l"/>
              </a:tabLst>
            </a:pPr>
            <a:r>
              <a:rPr dirty="0" sz="2400" spc="-5" b="1">
                <a:latin typeface="Arial"/>
                <a:cs typeface="Arial"/>
              </a:rPr>
              <a:t>List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the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failure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extensions</a:t>
            </a:r>
            <a:endParaRPr sz="2400">
              <a:latin typeface="Arial"/>
              <a:cs typeface="Arial"/>
            </a:endParaRPr>
          </a:p>
          <a:p>
            <a:pPr marL="482600" indent="-483234">
              <a:lnSpc>
                <a:spcPct val="100000"/>
              </a:lnSpc>
              <a:spcBef>
                <a:spcPts val="1470"/>
              </a:spcBef>
              <a:buAutoNum type="arabicPeriod"/>
              <a:tabLst>
                <a:tab pos="482600" algn="l"/>
                <a:tab pos="483234" algn="l"/>
              </a:tabLst>
            </a:pPr>
            <a:r>
              <a:rPr dirty="0" sz="2400" spc="-5" b="1">
                <a:latin typeface="Arial"/>
                <a:cs typeface="Arial"/>
              </a:rPr>
              <a:t>List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the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variations</a:t>
            </a:r>
            <a:endParaRPr sz="2400">
              <a:latin typeface="Arial"/>
              <a:cs typeface="Arial"/>
            </a:endParaRPr>
          </a:p>
          <a:p>
            <a:pPr marL="482600" indent="-398145">
              <a:lnSpc>
                <a:spcPct val="100000"/>
              </a:lnSpc>
              <a:spcBef>
                <a:spcPts val="425"/>
              </a:spcBef>
              <a:buChar char="●"/>
              <a:tabLst>
                <a:tab pos="482600" algn="l"/>
                <a:tab pos="483234" algn="l"/>
              </a:tabLst>
            </a:pPr>
            <a:r>
              <a:rPr dirty="0" sz="2200" spc="-5">
                <a:latin typeface="Arial MT"/>
                <a:cs typeface="Arial MT"/>
              </a:rPr>
              <a:t>Steps</a:t>
            </a:r>
            <a:r>
              <a:rPr dirty="0" sz="2200" spc="-3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can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have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alternative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behaviors</a:t>
            </a:r>
            <a:endParaRPr sz="2200">
              <a:latin typeface="Arial MT"/>
              <a:cs typeface="Arial MT"/>
            </a:endParaRPr>
          </a:p>
          <a:p>
            <a:pPr lvl="1" marL="939800" indent="-367665">
              <a:lnSpc>
                <a:spcPct val="100000"/>
              </a:lnSpc>
              <a:spcBef>
                <a:spcPts val="380"/>
              </a:spcBef>
              <a:buChar char="○"/>
              <a:tabLst>
                <a:tab pos="939800" algn="l"/>
                <a:tab pos="940435" algn="l"/>
              </a:tabLst>
            </a:pPr>
            <a:r>
              <a:rPr dirty="0" sz="1800" spc="-5">
                <a:latin typeface="Arial MT"/>
                <a:cs typeface="Arial MT"/>
              </a:rPr>
              <a:t>Label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alternatives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with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step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number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(success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scenario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line)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symbol</a:t>
            </a:r>
            <a:endParaRPr sz="1800">
              <a:latin typeface="Arial MT"/>
              <a:cs typeface="Arial MT"/>
            </a:endParaRPr>
          </a:p>
          <a:p>
            <a:pPr lvl="2" marL="1397000" indent="-336550">
              <a:lnSpc>
                <a:spcPct val="100000"/>
              </a:lnSpc>
              <a:spcBef>
                <a:spcPts val="330"/>
              </a:spcBef>
              <a:buChar char="■"/>
              <a:tabLst>
                <a:tab pos="1397000" algn="l"/>
                <a:tab pos="1397635" algn="l"/>
              </a:tabLst>
            </a:pPr>
            <a:r>
              <a:rPr dirty="0" sz="1400" spc="-5">
                <a:latin typeface="Arial MT"/>
                <a:cs typeface="Arial MT"/>
              </a:rPr>
              <a:t>5’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&lt;Alternative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1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for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step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5&gt;</a:t>
            </a:r>
            <a:endParaRPr sz="1400">
              <a:latin typeface="Arial MT"/>
              <a:cs typeface="Arial MT"/>
            </a:endParaRPr>
          </a:p>
          <a:p>
            <a:pPr lvl="2" marL="1397000" indent="-336550">
              <a:lnSpc>
                <a:spcPct val="100000"/>
              </a:lnSpc>
              <a:spcBef>
                <a:spcPts val="270"/>
              </a:spcBef>
              <a:buChar char="■"/>
              <a:tabLst>
                <a:tab pos="1397000" algn="l"/>
                <a:tab pos="1397635" algn="l"/>
              </a:tabLst>
            </a:pPr>
            <a:r>
              <a:rPr dirty="0" sz="1400" spc="-15">
                <a:latin typeface="Arial MT"/>
                <a:cs typeface="Arial MT"/>
              </a:rPr>
              <a:t>5’’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&lt;Alternative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2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for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step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5&gt;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667194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Recap:</a:t>
            </a:r>
            <a:r>
              <a:rPr dirty="0" spc="-25"/>
              <a:t> </a:t>
            </a:r>
            <a:r>
              <a:rPr dirty="0" spc="-5"/>
              <a:t>goals</a:t>
            </a:r>
            <a:r>
              <a:rPr dirty="0" spc="-20"/>
              <a:t> </a:t>
            </a:r>
            <a:r>
              <a:rPr dirty="0" spc="-5"/>
              <a:t>and</a:t>
            </a:r>
            <a:r>
              <a:rPr dirty="0" spc="-20"/>
              <a:t> </a:t>
            </a:r>
            <a:r>
              <a:rPr dirty="0"/>
              <a:t>roles</a:t>
            </a:r>
            <a:r>
              <a:rPr dirty="0" spc="-20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538160"/>
            <a:ext cx="8627745" cy="4135754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2400" spc="-5" b="1">
                <a:latin typeface="Arial"/>
                <a:cs typeface="Arial"/>
              </a:rPr>
              <a:t>Goals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when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eliciting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requirements:</a:t>
            </a:r>
            <a:endParaRPr sz="2400">
              <a:latin typeface="Arial"/>
              <a:cs typeface="Arial"/>
            </a:endParaRPr>
          </a:p>
          <a:p>
            <a:pPr marL="469900" indent="-397510">
              <a:lnSpc>
                <a:spcPct val="100000"/>
              </a:lnSpc>
              <a:spcBef>
                <a:spcPts val="43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2200" spc="-5" b="1">
                <a:latin typeface="Arial"/>
                <a:cs typeface="Arial"/>
              </a:rPr>
              <a:t>Understand</a:t>
            </a:r>
            <a:r>
              <a:rPr dirty="0" sz="2200" spc="-15" b="1">
                <a:latin typeface="Arial"/>
                <a:cs typeface="Arial"/>
              </a:rPr>
              <a:t> </a:t>
            </a:r>
            <a:r>
              <a:rPr dirty="0" sz="2200" spc="-5">
                <a:latin typeface="Arial MT"/>
                <a:cs typeface="Arial MT"/>
              </a:rPr>
              <a:t>precisely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what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is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required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of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the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software.</a:t>
            </a:r>
            <a:endParaRPr sz="2200">
              <a:latin typeface="Arial MT"/>
              <a:cs typeface="Arial MT"/>
            </a:endParaRPr>
          </a:p>
          <a:p>
            <a:pPr marL="469900" indent="-397510">
              <a:lnSpc>
                <a:spcPct val="100000"/>
              </a:lnSpc>
              <a:spcBef>
                <a:spcPts val="359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2200" spc="-5" b="1">
                <a:latin typeface="Arial"/>
                <a:cs typeface="Arial"/>
              </a:rPr>
              <a:t>Communicate</a:t>
            </a:r>
            <a:r>
              <a:rPr dirty="0" sz="2200" spc="-15" b="1">
                <a:latin typeface="Arial"/>
                <a:cs typeface="Arial"/>
              </a:rPr>
              <a:t> </a:t>
            </a:r>
            <a:r>
              <a:rPr dirty="0" sz="2200" spc="-5">
                <a:latin typeface="Arial MT"/>
                <a:cs typeface="Arial MT"/>
              </a:rPr>
              <a:t>this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understanding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precisely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to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all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involved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parties.</a:t>
            </a:r>
            <a:endParaRPr sz="2200">
              <a:latin typeface="Arial MT"/>
              <a:cs typeface="Arial MT"/>
            </a:endParaRPr>
          </a:p>
          <a:p>
            <a:pPr marL="469900" indent="-397510">
              <a:lnSpc>
                <a:spcPct val="100000"/>
              </a:lnSpc>
              <a:spcBef>
                <a:spcPts val="359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2200" spc="-5" b="1">
                <a:latin typeface="Arial"/>
                <a:cs typeface="Arial"/>
              </a:rPr>
              <a:t>Control</a:t>
            </a:r>
            <a:r>
              <a:rPr dirty="0" sz="2200" spc="-15" b="1">
                <a:latin typeface="Arial"/>
                <a:cs typeface="Arial"/>
              </a:rPr>
              <a:t> </a:t>
            </a:r>
            <a:r>
              <a:rPr dirty="0" sz="2200" spc="-5">
                <a:latin typeface="Arial MT"/>
                <a:cs typeface="Arial MT"/>
              </a:rPr>
              <a:t>production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to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ensure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that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system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meets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specification.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dirty="0" sz="2400" spc="-5" b="1">
                <a:latin typeface="Arial"/>
                <a:cs typeface="Arial"/>
              </a:rPr>
              <a:t>Roles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of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requirements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(different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levels):</a:t>
            </a:r>
            <a:endParaRPr sz="2400">
              <a:latin typeface="Arial"/>
              <a:cs typeface="Arial"/>
            </a:endParaRPr>
          </a:p>
          <a:p>
            <a:pPr marL="469900" indent="-397510">
              <a:lnSpc>
                <a:spcPct val="100000"/>
              </a:lnSpc>
              <a:spcBef>
                <a:spcPts val="43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2200" spc="-5" b="1">
                <a:latin typeface="Arial"/>
                <a:cs typeface="Arial"/>
              </a:rPr>
              <a:t>Customers</a:t>
            </a:r>
            <a:r>
              <a:rPr dirty="0" sz="2200" spc="-5">
                <a:latin typeface="Arial MT"/>
                <a:cs typeface="Arial MT"/>
              </a:rPr>
              <a:t>: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what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should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be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delivered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(contractual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base).</a:t>
            </a:r>
            <a:endParaRPr sz="2200">
              <a:latin typeface="Arial MT"/>
              <a:cs typeface="Arial MT"/>
            </a:endParaRPr>
          </a:p>
          <a:p>
            <a:pPr marL="469900" indent="-397510">
              <a:lnSpc>
                <a:spcPct val="100000"/>
              </a:lnSpc>
              <a:spcBef>
                <a:spcPts val="359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2200" spc="-5" b="1">
                <a:latin typeface="Arial"/>
                <a:cs typeface="Arial"/>
              </a:rPr>
              <a:t>Managers</a:t>
            </a:r>
            <a:r>
              <a:rPr dirty="0" sz="2200" spc="-5">
                <a:latin typeface="Arial MT"/>
                <a:cs typeface="Arial MT"/>
              </a:rPr>
              <a:t>: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scheduling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and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monitoring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(progress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indicator).</a:t>
            </a:r>
            <a:endParaRPr sz="2200">
              <a:latin typeface="Arial MT"/>
              <a:cs typeface="Arial MT"/>
            </a:endParaRPr>
          </a:p>
          <a:p>
            <a:pPr marL="469900" indent="-397510">
              <a:lnSpc>
                <a:spcPct val="100000"/>
              </a:lnSpc>
              <a:spcBef>
                <a:spcPts val="359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2200" spc="-5" b="1">
                <a:latin typeface="Arial"/>
                <a:cs typeface="Arial"/>
              </a:rPr>
              <a:t>Designers</a:t>
            </a:r>
            <a:r>
              <a:rPr dirty="0" sz="2200" spc="-5">
                <a:latin typeface="Arial MT"/>
                <a:cs typeface="Arial MT"/>
              </a:rPr>
              <a:t>: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spec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to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design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the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system.</a:t>
            </a:r>
            <a:endParaRPr sz="2200">
              <a:latin typeface="Arial MT"/>
              <a:cs typeface="Arial MT"/>
            </a:endParaRPr>
          </a:p>
          <a:p>
            <a:pPr marL="469900" indent="-397510">
              <a:lnSpc>
                <a:spcPct val="100000"/>
              </a:lnSpc>
              <a:spcBef>
                <a:spcPts val="359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2200" spc="-5" b="1">
                <a:latin typeface="Arial"/>
                <a:cs typeface="Arial"/>
              </a:rPr>
              <a:t>Coders</a:t>
            </a:r>
            <a:r>
              <a:rPr dirty="0" sz="2200" spc="-5">
                <a:latin typeface="Arial MT"/>
                <a:cs typeface="Arial MT"/>
              </a:rPr>
              <a:t>: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range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of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acceptable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implementations.</a:t>
            </a:r>
            <a:endParaRPr sz="2200">
              <a:latin typeface="Arial MT"/>
              <a:cs typeface="Arial MT"/>
            </a:endParaRPr>
          </a:p>
          <a:p>
            <a:pPr marL="469900" indent="-397510">
              <a:lnSpc>
                <a:spcPct val="100000"/>
              </a:lnSpc>
              <a:spcBef>
                <a:spcPts val="359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2200" spc="-5" b="1">
                <a:latin typeface="Arial"/>
                <a:cs typeface="Arial"/>
              </a:rPr>
              <a:t>QA</a:t>
            </a:r>
            <a:r>
              <a:rPr dirty="0" sz="2200" spc="-9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/</a:t>
            </a:r>
            <a:r>
              <a:rPr dirty="0" sz="2200" spc="-20" b="1">
                <a:latin typeface="Arial"/>
                <a:cs typeface="Arial"/>
              </a:rPr>
              <a:t> </a:t>
            </a:r>
            <a:r>
              <a:rPr dirty="0" sz="2200" spc="-25" b="1">
                <a:latin typeface="Arial"/>
                <a:cs typeface="Arial"/>
              </a:rPr>
              <a:t>Testers</a:t>
            </a:r>
            <a:r>
              <a:rPr dirty="0" sz="2200" spc="-25">
                <a:latin typeface="Arial MT"/>
                <a:cs typeface="Arial MT"/>
              </a:rPr>
              <a:t>: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basis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for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testing,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verification,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and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validation.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10420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5"/>
              <a:t>Today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9224" y="1530767"/>
            <a:ext cx="3419475" cy="8636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20"/>
              </a:spcBef>
              <a:buChar char="●"/>
              <a:tabLst>
                <a:tab pos="424815" algn="l"/>
                <a:tab pos="425450" algn="l"/>
              </a:tabLst>
            </a:pPr>
            <a:r>
              <a:rPr dirty="0" sz="2400">
                <a:latin typeface="Arial MT"/>
                <a:cs typeface="Arial MT"/>
              </a:rPr>
              <a:t>More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on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requirements</a:t>
            </a:r>
            <a:endParaRPr sz="2400">
              <a:latin typeface="Arial MT"/>
              <a:cs typeface="Arial MT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24815" algn="l"/>
                <a:tab pos="425450" algn="l"/>
              </a:tabLst>
            </a:pPr>
            <a:r>
              <a:rPr dirty="0" sz="2400" spc="-5">
                <a:latin typeface="Arial MT"/>
                <a:cs typeface="Arial MT"/>
              </a:rPr>
              <a:t>Use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cases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9"/>
            <a:ext cx="583184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4"/>
              <a:t>DRY,</a:t>
            </a:r>
            <a:r>
              <a:rPr dirty="0" spc="-35"/>
              <a:t> </a:t>
            </a:r>
            <a:r>
              <a:rPr dirty="0" spc="-5"/>
              <a:t>abstraction,</a:t>
            </a:r>
            <a:r>
              <a:rPr dirty="0" spc="-30"/>
              <a:t> </a:t>
            </a:r>
            <a:r>
              <a:rPr dirty="0" spc="-5"/>
              <a:t>and</a:t>
            </a:r>
            <a:r>
              <a:rPr dirty="0" spc="-30"/>
              <a:t> </a:t>
            </a:r>
            <a:r>
              <a:rPr dirty="0" spc="-5"/>
              <a:t>optimization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420292"/>
            <a:ext cx="8455660" cy="2568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132455">
              <a:lnSpc>
                <a:spcPct val="148400"/>
              </a:lnSpc>
              <a:spcBef>
                <a:spcPts val="100"/>
              </a:spcBef>
            </a:pPr>
            <a:r>
              <a:rPr dirty="0" sz="2400" spc="-35" b="1">
                <a:latin typeface="Arial"/>
                <a:cs typeface="Arial"/>
              </a:rPr>
              <a:t>DRY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principle: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Don't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Repeat</a:t>
            </a:r>
            <a:r>
              <a:rPr dirty="0" sz="2400" spc="-60" b="1">
                <a:latin typeface="Arial"/>
                <a:cs typeface="Arial"/>
              </a:rPr>
              <a:t> </a:t>
            </a:r>
            <a:r>
              <a:rPr dirty="0" sz="2400" spc="-30" b="1">
                <a:latin typeface="Arial"/>
                <a:cs typeface="Arial"/>
              </a:rPr>
              <a:t>Yourself </a:t>
            </a:r>
            <a:r>
              <a:rPr dirty="0" sz="2400" spc="-65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Abstraction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 spc="-5">
                <a:latin typeface="Arial MT"/>
                <a:cs typeface="Arial MT"/>
              </a:rPr>
              <a:t>Abstractions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live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longer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than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details</a:t>
            </a:r>
            <a:endParaRPr sz="2400">
              <a:latin typeface="Arial MT"/>
              <a:cs typeface="Arial MT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15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good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abstraction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allows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you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to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change/fix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details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later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95"/>
              </a:spcBef>
            </a:pPr>
            <a:r>
              <a:rPr dirty="0" sz="2400" spc="-5" b="1">
                <a:latin typeface="Arial"/>
                <a:cs typeface="Arial"/>
              </a:rPr>
              <a:t>Premature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optimization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is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the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root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of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all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evil</a:t>
            </a:r>
            <a:r>
              <a:rPr dirty="0" sz="2400" spc="114" b="1">
                <a:latin typeface="Arial"/>
                <a:cs typeface="Arial"/>
              </a:rPr>
              <a:t> </a:t>
            </a:r>
            <a:r>
              <a:rPr dirty="0" sz="2400" spc="-5">
                <a:latin typeface="Arial MT"/>
                <a:cs typeface="Arial MT"/>
              </a:rPr>
              <a:t>[Donald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Knuth]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495681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Requirements</a:t>
            </a:r>
            <a:r>
              <a:rPr dirty="0" spc="-35"/>
              <a:t> </a:t>
            </a:r>
            <a:r>
              <a:rPr dirty="0" spc="-5"/>
              <a:t>and</a:t>
            </a:r>
            <a:r>
              <a:rPr dirty="0" spc="-30"/>
              <a:t> </a:t>
            </a:r>
            <a:r>
              <a:rPr dirty="0" spc="-5"/>
              <a:t>use</a:t>
            </a:r>
            <a:r>
              <a:rPr dirty="0" spc="-30"/>
              <a:t> </a:t>
            </a:r>
            <a:r>
              <a:rPr dirty="0"/>
              <a:t>cases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1987" y="1908799"/>
            <a:ext cx="3040025" cy="305911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14832" y="5040215"/>
            <a:ext cx="23241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 MT"/>
                <a:cs typeface="Arial MT"/>
              </a:rPr>
              <a:t>Alistair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Cockburn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58172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Cockburn’s</a:t>
            </a:r>
            <a:r>
              <a:rPr dirty="0" spc="-50"/>
              <a:t> </a:t>
            </a:r>
            <a:r>
              <a:rPr dirty="0"/>
              <a:t>requirements</a:t>
            </a:r>
            <a:r>
              <a:rPr dirty="0" spc="-50"/>
              <a:t> </a:t>
            </a:r>
            <a:r>
              <a:rPr dirty="0" spc="-5"/>
              <a:t>template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575" y="1551873"/>
            <a:ext cx="7146290" cy="465455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452755" indent="-440690">
              <a:lnSpc>
                <a:spcPct val="100000"/>
              </a:lnSpc>
              <a:spcBef>
                <a:spcPts val="475"/>
              </a:spcBef>
              <a:buAutoNum type="arabicPeriod"/>
              <a:tabLst>
                <a:tab pos="452755" algn="l"/>
                <a:tab pos="453390" algn="l"/>
              </a:tabLst>
            </a:pPr>
            <a:r>
              <a:rPr dirty="0" sz="2000" spc="-5">
                <a:latin typeface="Arial MT"/>
                <a:cs typeface="Arial MT"/>
              </a:rPr>
              <a:t>Purpose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and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scope</a:t>
            </a:r>
            <a:endParaRPr sz="2000">
              <a:latin typeface="Arial MT"/>
              <a:cs typeface="Arial MT"/>
            </a:endParaRPr>
          </a:p>
          <a:p>
            <a:pPr marL="452755" indent="-440690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452755" algn="l"/>
                <a:tab pos="453390" algn="l"/>
              </a:tabLst>
            </a:pPr>
            <a:r>
              <a:rPr dirty="0" sz="2000" spc="-50">
                <a:latin typeface="Arial MT"/>
                <a:cs typeface="Arial MT"/>
              </a:rPr>
              <a:t>Terms </a:t>
            </a:r>
            <a:r>
              <a:rPr dirty="0" sz="2000">
                <a:latin typeface="Arial MT"/>
                <a:cs typeface="Arial MT"/>
              </a:rPr>
              <a:t>(glossary)</a:t>
            </a:r>
            <a:endParaRPr sz="2000">
              <a:latin typeface="Arial MT"/>
              <a:cs typeface="Arial MT"/>
            </a:endParaRPr>
          </a:p>
          <a:p>
            <a:pPr marL="452755" indent="-440690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452755" algn="l"/>
                <a:tab pos="453390" algn="l"/>
              </a:tabLst>
            </a:pPr>
            <a:r>
              <a:rPr dirty="0" sz="2000" spc="-5" b="1">
                <a:latin typeface="Arial"/>
                <a:cs typeface="Arial"/>
              </a:rPr>
              <a:t>Use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cases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(the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central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artifact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of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requirements)</a:t>
            </a:r>
            <a:endParaRPr sz="2000">
              <a:latin typeface="Arial"/>
              <a:cs typeface="Arial"/>
            </a:endParaRPr>
          </a:p>
          <a:p>
            <a:pPr marL="452755" indent="-440690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452755" algn="l"/>
                <a:tab pos="453390" algn="l"/>
              </a:tabLst>
            </a:pPr>
            <a:r>
              <a:rPr dirty="0" sz="2000" spc="-30">
                <a:latin typeface="Arial MT"/>
                <a:cs typeface="Arial MT"/>
              </a:rPr>
              <a:t>Technology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used</a:t>
            </a:r>
            <a:endParaRPr sz="2000">
              <a:latin typeface="Arial MT"/>
              <a:cs typeface="Arial MT"/>
            </a:endParaRPr>
          </a:p>
          <a:p>
            <a:pPr marL="452755" indent="-440690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452755" algn="l"/>
                <a:tab pos="453390" algn="l"/>
              </a:tabLst>
            </a:pPr>
            <a:r>
              <a:rPr dirty="0" sz="2000" spc="-5">
                <a:latin typeface="Arial MT"/>
                <a:cs typeface="Arial MT"/>
              </a:rPr>
              <a:t>Other</a:t>
            </a:r>
            <a:endParaRPr sz="2000">
              <a:latin typeface="Arial MT"/>
              <a:cs typeface="Arial MT"/>
            </a:endParaRPr>
          </a:p>
          <a:p>
            <a:pPr lvl="1" marL="909955" marR="5080" indent="-419734">
              <a:lnSpc>
                <a:spcPct val="114599"/>
              </a:lnSpc>
              <a:spcBef>
                <a:spcPts val="65"/>
              </a:spcBef>
              <a:buAutoNum type="alphaLcPeriod"/>
              <a:tabLst>
                <a:tab pos="909955" algn="l"/>
                <a:tab pos="910590" algn="l"/>
              </a:tabLst>
            </a:pPr>
            <a:r>
              <a:rPr dirty="0" sz="1800" spc="-5">
                <a:latin typeface="Arial MT"/>
                <a:cs typeface="Arial MT"/>
              </a:rPr>
              <a:t>Development process: participants, </a:t>
            </a:r>
            <a:r>
              <a:rPr dirty="0" sz="1800">
                <a:latin typeface="Arial MT"/>
                <a:cs typeface="Arial MT"/>
              </a:rPr>
              <a:t>values (fast-good-cheap),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visibility,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competition,</a:t>
            </a:r>
            <a:r>
              <a:rPr dirty="0" sz="1800" spc="-5">
                <a:latin typeface="Arial MT"/>
                <a:cs typeface="Arial MT"/>
              </a:rPr>
              <a:t> dependencies</a:t>
            </a:r>
            <a:endParaRPr sz="1800">
              <a:latin typeface="Arial MT"/>
              <a:cs typeface="Arial MT"/>
            </a:endParaRPr>
          </a:p>
          <a:p>
            <a:pPr lvl="1" marL="909955" indent="-419734">
              <a:lnSpc>
                <a:spcPct val="100000"/>
              </a:lnSpc>
              <a:spcBef>
                <a:spcPts val="315"/>
              </a:spcBef>
              <a:buAutoNum type="alphaLcPeriod"/>
              <a:tabLst>
                <a:tab pos="909955" algn="l"/>
                <a:tab pos="910590" algn="l"/>
              </a:tabLst>
            </a:pPr>
            <a:r>
              <a:rPr dirty="0" sz="1800" spc="-5">
                <a:latin typeface="Arial MT"/>
                <a:cs typeface="Arial MT"/>
              </a:rPr>
              <a:t>Business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rules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(constraints)</a:t>
            </a:r>
            <a:endParaRPr sz="1800">
              <a:latin typeface="Arial MT"/>
              <a:cs typeface="Arial MT"/>
            </a:endParaRPr>
          </a:p>
          <a:p>
            <a:pPr lvl="1" marL="909955" indent="-407034">
              <a:lnSpc>
                <a:spcPct val="100000"/>
              </a:lnSpc>
              <a:spcBef>
                <a:spcPts val="315"/>
              </a:spcBef>
              <a:buAutoNum type="alphaLcPeriod"/>
              <a:tabLst>
                <a:tab pos="909955" algn="l"/>
                <a:tab pos="910590" algn="l"/>
              </a:tabLst>
            </a:pPr>
            <a:r>
              <a:rPr dirty="0" sz="1800" spc="-5">
                <a:latin typeface="Arial MT"/>
                <a:cs typeface="Arial MT"/>
              </a:rPr>
              <a:t>Performance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demands</a:t>
            </a:r>
            <a:endParaRPr sz="1800">
              <a:latin typeface="Arial MT"/>
              <a:cs typeface="Arial MT"/>
            </a:endParaRPr>
          </a:p>
          <a:p>
            <a:pPr lvl="1" marL="909955" indent="-419734">
              <a:lnSpc>
                <a:spcPct val="100000"/>
              </a:lnSpc>
              <a:spcBef>
                <a:spcPts val="315"/>
              </a:spcBef>
              <a:buAutoNum type="alphaLcPeriod"/>
              <a:tabLst>
                <a:tab pos="909955" algn="l"/>
                <a:tab pos="910590" algn="l"/>
              </a:tabLst>
            </a:pPr>
            <a:r>
              <a:rPr dirty="0" sz="1800" spc="-20">
                <a:latin typeface="Arial MT"/>
                <a:cs typeface="Arial MT"/>
              </a:rPr>
              <a:t>Security,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documentation</a:t>
            </a:r>
            <a:endParaRPr sz="1800">
              <a:latin typeface="Arial MT"/>
              <a:cs typeface="Arial MT"/>
            </a:endParaRPr>
          </a:p>
          <a:p>
            <a:pPr lvl="1" marL="909955" indent="-419734">
              <a:lnSpc>
                <a:spcPct val="100000"/>
              </a:lnSpc>
              <a:spcBef>
                <a:spcPts val="315"/>
              </a:spcBef>
              <a:buAutoNum type="alphaLcPeriod"/>
              <a:tabLst>
                <a:tab pos="909955" algn="l"/>
                <a:tab pos="910590" algn="l"/>
              </a:tabLst>
            </a:pPr>
            <a:r>
              <a:rPr dirty="0" sz="1800" spc="-5">
                <a:latin typeface="Arial MT"/>
                <a:cs typeface="Arial MT"/>
              </a:rPr>
              <a:t>Usability</a:t>
            </a:r>
            <a:endParaRPr sz="1800">
              <a:latin typeface="Arial MT"/>
              <a:cs typeface="Arial MT"/>
            </a:endParaRPr>
          </a:p>
          <a:p>
            <a:pPr lvl="1" marL="909955" indent="-356235">
              <a:lnSpc>
                <a:spcPct val="100000"/>
              </a:lnSpc>
              <a:spcBef>
                <a:spcPts val="315"/>
              </a:spcBef>
              <a:buAutoNum type="alphaLcPeriod"/>
              <a:tabLst>
                <a:tab pos="909955" algn="l"/>
                <a:tab pos="910590" algn="l"/>
              </a:tabLst>
            </a:pPr>
            <a:r>
              <a:rPr dirty="0" sz="1800" spc="-5">
                <a:latin typeface="Arial MT"/>
                <a:cs typeface="Arial MT"/>
              </a:rPr>
              <a:t>Portability</a:t>
            </a:r>
            <a:endParaRPr sz="1800">
              <a:latin typeface="Arial MT"/>
              <a:cs typeface="Arial MT"/>
            </a:endParaRPr>
          </a:p>
          <a:p>
            <a:pPr lvl="1" marL="909955" indent="-419734">
              <a:lnSpc>
                <a:spcPct val="100000"/>
              </a:lnSpc>
              <a:spcBef>
                <a:spcPts val="315"/>
              </a:spcBef>
              <a:buAutoNum type="alphaLcPeriod"/>
              <a:tabLst>
                <a:tab pos="909955" algn="l"/>
                <a:tab pos="910590" algn="l"/>
              </a:tabLst>
            </a:pPr>
            <a:r>
              <a:rPr dirty="0" sz="1800" spc="-5">
                <a:latin typeface="Arial MT"/>
                <a:cs typeface="Arial MT"/>
              </a:rPr>
              <a:t>Unresolved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(deferred)</a:t>
            </a:r>
            <a:endParaRPr sz="1800">
              <a:latin typeface="Arial MT"/>
              <a:cs typeface="Arial MT"/>
            </a:endParaRPr>
          </a:p>
          <a:p>
            <a:pPr marL="452755" indent="-440690">
              <a:lnSpc>
                <a:spcPct val="100000"/>
              </a:lnSpc>
              <a:spcBef>
                <a:spcPts val="309"/>
              </a:spcBef>
              <a:buAutoNum type="arabicPeriod"/>
              <a:tabLst>
                <a:tab pos="452755" algn="l"/>
                <a:tab pos="453390" algn="l"/>
              </a:tabLst>
            </a:pPr>
            <a:r>
              <a:rPr dirty="0" sz="2000" spc="-5">
                <a:latin typeface="Arial MT"/>
                <a:cs typeface="Arial MT"/>
              </a:rPr>
              <a:t>Human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factors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(legal,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political,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organizational,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training)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34518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What</a:t>
            </a:r>
            <a:r>
              <a:rPr dirty="0" spc="-30"/>
              <a:t> </a:t>
            </a:r>
            <a:r>
              <a:rPr dirty="0" spc="-5"/>
              <a:t>is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 spc="-5"/>
              <a:t>use</a:t>
            </a:r>
            <a:r>
              <a:rPr dirty="0" spc="-25"/>
              <a:t> </a:t>
            </a:r>
            <a:r>
              <a:rPr dirty="0"/>
              <a:t>case?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467917"/>
            <a:ext cx="8380730" cy="4707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30504">
              <a:lnSpc>
                <a:spcPct val="114599"/>
              </a:lnSpc>
              <a:spcBef>
                <a:spcPts val="100"/>
              </a:spcBef>
            </a:pP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145">
                <a:latin typeface="Arial MT"/>
                <a:cs typeface="Arial MT"/>
              </a:rPr>
              <a:t> </a:t>
            </a:r>
            <a:r>
              <a:rPr dirty="0" sz="2400" spc="-5" b="1">
                <a:latin typeface="Arial"/>
                <a:cs typeface="Arial"/>
              </a:rPr>
              <a:t>use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case</a:t>
            </a:r>
            <a:r>
              <a:rPr dirty="0" sz="2400" spc="5" b="1">
                <a:latin typeface="Arial"/>
                <a:cs typeface="Arial"/>
              </a:rPr>
              <a:t> </a:t>
            </a:r>
            <a:r>
              <a:rPr dirty="0" sz="2400" spc="-5">
                <a:latin typeface="Arial MT"/>
                <a:cs typeface="Arial MT"/>
              </a:rPr>
              <a:t>is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5" b="1">
                <a:latin typeface="Arial"/>
                <a:cs typeface="Arial"/>
              </a:rPr>
              <a:t>written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description</a:t>
            </a:r>
            <a:r>
              <a:rPr dirty="0" sz="2400" spc="40" b="1">
                <a:latin typeface="Arial"/>
                <a:cs typeface="Arial"/>
              </a:rPr>
              <a:t> </a:t>
            </a:r>
            <a:r>
              <a:rPr dirty="0" sz="2400" spc="-5">
                <a:latin typeface="Arial MT"/>
                <a:cs typeface="Arial MT"/>
              </a:rPr>
              <a:t>of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 </a:t>
            </a:r>
            <a:r>
              <a:rPr dirty="0" sz="2400" spc="-5" b="1">
                <a:latin typeface="Arial"/>
                <a:cs typeface="Arial"/>
              </a:rPr>
              <a:t>user's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interaction </a:t>
            </a:r>
            <a:r>
              <a:rPr dirty="0" sz="2400" spc="-65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with </a:t>
            </a:r>
            <a:r>
              <a:rPr dirty="0" sz="2400" spc="-5">
                <a:latin typeface="Arial MT"/>
                <a:cs typeface="Arial MT"/>
              </a:rPr>
              <a:t>the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software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 b="1">
                <a:latin typeface="Arial"/>
                <a:cs typeface="Arial"/>
              </a:rPr>
              <a:t>system </a:t>
            </a:r>
            <a:r>
              <a:rPr dirty="0" sz="2400" b="1">
                <a:latin typeface="Arial"/>
                <a:cs typeface="Arial"/>
              </a:rPr>
              <a:t>to</a:t>
            </a:r>
            <a:r>
              <a:rPr dirty="0" sz="2400" spc="-5" b="1">
                <a:latin typeface="Arial"/>
                <a:cs typeface="Arial"/>
              </a:rPr>
              <a:t> accomplish </a:t>
            </a:r>
            <a:r>
              <a:rPr dirty="0" sz="2400">
                <a:latin typeface="Arial MT"/>
                <a:cs typeface="Arial MT"/>
              </a:rPr>
              <a:t>a </a:t>
            </a:r>
            <a:r>
              <a:rPr dirty="0" sz="2400" spc="-5" b="1">
                <a:latin typeface="Arial"/>
                <a:cs typeface="Arial"/>
              </a:rPr>
              <a:t>goal</a:t>
            </a:r>
            <a:r>
              <a:rPr dirty="0" sz="2400" spc="-5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marL="469900" indent="-397510">
              <a:lnSpc>
                <a:spcPct val="100000"/>
              </a:lnSpc>
              <a:spcBef>
                <a:spcPts val="140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200" spc="-5">
                <a:latin typeface="Arial MT"/>
                <a:cs typeface="Arial MT"/>
              </a:rPr>
              <a:t>It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is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an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 b="1">
                <a:latin typeface="Arial"/>
                <a:cs typeface="Arial"/>
              </a:rPr>
              <a:t>example</a:t>
            </a:r>
            <a:r>
              <a:rPr dirty="0" sz="2200" spc="-15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behavior</a:t>
            </a:r>
            <a:r>
              <a:rPr dirty="0" sz="2200" spc="5" b="1">
                <a:latin typeface="Arial"/>
                <a:cs typeface="Arial"/>
              </a:rPr>
              <a:t> </a:t>
            </a:r>
            <a:r>
              <a:rPr dirty="0" sz="2200" spc="-5">
                <a:latin typeface="Arial MT"/>
                <a:cs typeface="Arial MT"/>
              </a:rPr>
              <a:t>of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the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system</a:t>
            </a:r>
            <a:endParaRPr sz="2200">
              <a:latin typeface="Arial MT"/>
              <a:cs typeface="Arial MT"/>
            </a:endParaRPr>
          </a:p>
          <a:p>
            <a:pPr marL="469900" indent="-397510">
              <a:lnSpc>
                <a:spcPct val="100000"/>
              </a:lnSpc>
              <a:spcBef>
                <a:spcPts val="36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2200" spc="-5" b="1">
                <a:latin typeface="Arial"/>
                <a:cs typeface="Arial"/>
              </a:rPr>
              <a:t>3-9</a:t>
            </a:r>
            <a:r>
              <a:rPr dirty="0" sz="2200" spc="-15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clearly</a:t>
            </a:r>
            <a:r>
              <a:rPr dirty="0" sz="2200" spc="-1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written</a:t>
            </a:r>
            <a:r>
              <a:rPr dirty="0" sz="2200" spc="-2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steps</a:t>
            </a:r>
            <a:r>
              <a:rPr dirty="0" sz="2200" spc="25" b="1">
                <a:latin typeface="Arial"/>
                <a:cs typeface="Arial"/>
              </a:rPr>
              <a:t> </a:t>
            </a:r>
            <a:r>
              <a:rPr dirty="0" sz="2200" spc="-5">
                <a:latin typeface="Arial MT"/>
                <a:cs typeface="Arial MT"/>
              </a:rPr>
              <a:t>lead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to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“main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success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scenario”</a:t>
            </a:r>
            <a:endParaRPr sz="2200">
              <a:latin typeface="Arial MT"/>
              <a:cs typeface="Arial MT"/>
            </a:endParaRPr>
          </a:p>
          <a:p>
            <a:pPr marL="469900" indent="-397510">
              <a:lnSpc>
                <a:spcPct val="100000"/>
              </a:lnSpc>
              <a:spcBef>
                <a:spcPts val="36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200" spc="-10">
                <a:latin typeface="Arial MT"/>
                <a:cs typeface="Arial MT"/>
              </a:rPr>
              <a:t>Written </a:t>
            </a:r>
            <a:r>
              <a:rPr dirty="0" sz="2200" spc="-5">
                <a:latin typeface="Arial MT"/>
                <a:cs typeface="Arial MT"/>
              </a:rPr>
              <a:t>from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an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5" b="1">
                <a:latin typeface="Arial"/>
                <a:cs typeface="Arial"/>
              </a:rPr>
              <a:t>actor's point</a:t>
            </a:r>
            <a:r>
              <a:rPr dirty="0" sz="2200" spc="-15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of</a:t>
            </a:r>
            <a:r>
              <a:rPr dirty="0" sz="2200" spc="-1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view</a:t>
            </a:r>
            <a:r>
              <a:rPr dirty="0" sz="2200">
                <a:latin typeface="Arial MT"/>
                <a:cs typeface="Arial MT"/>
              </a:rPr>
              <a:t>,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not the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system’s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05"/>
              </a:spcBef>
            </a:pPr>
            <a:r>
              <a:rPr dirty="0" sz="2400" spc="-25" b="1">
                <a:latin typeface="Arial"/>
                <a:cs typeface="Arial"/>
              </a:rPr>
              <a:t>Terminology</a:t>
            </a:r>
            <a:endParaRPr sz="2400">
              <a:latin typeface="Arial"/>
              <a:cs typeface="Arial"/>
            </a:endParaRPr>
          </a:p>
          <a:p>
            <a:pPr marL="469900" indent="-397510">
              <a:lnSpc>
                <a:spcPct val="100000"/>
              </a:lnSpc>
              <a:spcBef>
                <a:spcPts val="42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2200" spc="-5" b="1">
                <a:latin typeface="Arial"/>
                <a:cs typeface="Arial"/>
              </a:rPr>
              <a:t>Actor</a:t>
            </a:r>
            <a:r>
              <a:rPr dirty="0" sz="2200" spc="-5">
                <a:latin typeface="Arial MT"/>
                <a:cs typeface="Arial MT"/>
              </a:rPr>
              <a:t>: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someone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(or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another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system)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interacting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with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the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system</a:t>
            </a:r>
            <a:endParaRPr sz="2200">
              <a:latin typeface="Arial MT"/>
              <a:cs typeface="Arial MT"/>
            </a:endParaRPr>
          </a:p>
          <a:p>
            <a:pPr marL="469900" indent="-397510">
              <a:lnSpc>
                <a:spcPct val="100000"/>
              </a:lnSpc>
              <a:spcBef>
                <a:spcPts val="36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2200" spc="-5" b="1">
                <a:latin typeface="Arial"/>
                <a:cs typeface="Arial"/>
              </a:rPr>
              <a:t>Primary</a:t>
            </a:r>
            <a:r>
              <a:rPr dirty="0" sz="2200" spc="-2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actor</a:t>
            </a:r>
            <a:r>
              <a:rPr dirty="0" sz="2200">
                <a:latin typeface="Arial MT"/>
                <a:cs typeface="Arial MT"/>
              </a:rPr>
              <a:t>: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person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who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initiates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the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action</a:t>
            </a:r>
            <a:endParaRPr sz="2200">
              <a:latin typeface="Arial MT"/>
              <a:cs typeface="Arial MT"/>
            </a:endParaRPr>
          </a:p>
          <a:p>
            <a:pPr marL="469900" indent="-397510">
              <a:lnSpc>
                <a:spcPct val="100000"/>
              </a:lnSpc>
              <a:spcBef>
                <a:spcPts val="36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2200" spc="-5" b="1">
                <a:latin typeface="Arial"/>
                <a:cs typeface="Arial"/>
              </a:rPr>
              <a:t>Goal</a:t>
            </a:r>
            <a:r>
              <a:rPr dirty="0" sz="2200" spc="-5">
                <a:latin typeface="Arial MT"/>
                <a:cs typeface="Arial MT"/>
              </a:rPr>
              <a:t>: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desired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outcome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of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the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primary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actor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950">
              <a:latin typeface="Arial MT"/>
              <a:cs typeface="Arial MT"/>
            </a:endParaRPr>
          </a:p>
          <a:p>
            <a:pPr marL="282575">
              <a:lnSpc>
                <a:spcPct val="100000"/>
              </a:lnSpc>
            </a:pP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Use</a:t>
            </a:r>
            <a:r>
              <a:rPr dirty="0" sz="24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cases</a:t>
            </a:r>
            <a:r>
              <a:rPr dirty="0" sz="24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capture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b="1">
                <a:solidFill>
                  <a:srgbClr val="FF0000"/>
                </a:solidFill>
                <a:latin typeface="Arial"/>
                <a:cs typeface="Arial"/>
              </a:rPr>
              <a:t>functional</a:t>
            </a:r>
            <a:r>
              <a:rPr dirty="0" sz="2400" spc="-1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Arial"/>
                <a:cs typeface="Arial"/>
              </a:rPr>
              <a:t>requirements</a:t>
            </a:r>
            <a:r>
              <a:rPr dirty="0" sz="2400" spc="-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dirty="0" sz="24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dirty="0" sz="24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system!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29819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Back</a:t>
            </a:r>
            <a:r>
              <a:rPr dirty="0" spc="-40"/>
              <a:t> </a:t>
            </a:r>
            <a:r>
              <a:rPr dirty="0" spc="-5"/>
              <a:t>to</a:t>
            </a:r>
            <a:r>
              <a:rPr dirty="0" spc="-35"/>
              <a:t> </a:t>
            </a:r>
            <a:r>
              <a:rPr dirty="0" spc="-5"/>
              <a:t>the</a:t>
            </a:r>
            <a:r>
              <a:rPr dirty="0" spc="-35"/>
              <a:t> </a:t>
            </a:r>
            <a:r>
              <a:rPr dirty="0" spc="-5"/>
              <a:t>fridge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544123"/>
            <a:ext cx="7524750" cy="12827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400" spc="-5" b="1">
                <a:latin typeface="Arial"/>
                <a:cs typeface="Arial"/>
              </a:rPr>
              <a:t>The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smart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fridge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example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 spc="-5">
                <a:latin typeface="Arial MT"/>
                <a:cs typeface="Arial MT"/>
              </a:rPr>
              <a:t>Recall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your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requirements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(previous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in-class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activity)</a:t>
            </a:r>
            <a:endParaRPr sz="2400">
              <a:latin typeface="Arial MT"/>
              <a:cs typeface="Arial MT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 spc="-5">
                <a:latin typeface="Arial MT"/>
                <a:cs typeface="Arial MT"/>
              </a:rPr>
              <a:t>Distinguish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between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use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cases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and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internal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features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06469" y="3221202"/>
            <a:ext cx="3121660" cy="2948940"/>
            <a:chOff x="3006469" y="3221202"/>
            <a:chExt cx="3121660" cy="2948940"/>
          </a:xfrm>
        </p:grpSpPr>
        <p:sp>
          <p:nvSpPr>
            <p:cNvPr id="5" name="object 5"/>
            <p:cNvSpPr/>
            <p:nvPr/>
          </p:nvSpPr>
          <p:spPr>
            <a:xfrm>
              <a:off x="3015994" y="3230727"/>
              <a:ext cx="3095625" cy="2929890"/>
            </a:xfrm>
            <a:custGeom>
              <a:avLst/>
              <a:gdLst/>
              <a:ahLst/>
              <a:cxnLst/>
              <a:rect l="l" t="t" r="r" b="b"/>
              <a:pathLst>
                <a:path w="3095625" h="2929890">
                  <a:moveTo>
                    <a:pt x="0" y="0"/>
                  </a:moveTo>
                  <a:lnTo>
                    <a:pt x="3095552" y="0"/>
                  </a:lnTo>
                  <a:lnTo>
                    <a:pt x="3095552" y="2929838"/>
                  </a:lnTo>
                  <a:lnTo>
                    <a:pt x="0" y="2929838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9147" y="3282556"/>
              <a:ext cx="1247207" cy="27664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3455" y="3992965"/>
              <a:ext cx="2154549" cy="174797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43830" y="4071757"/>
              <a:ext cx="692128" cy="6769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2023-03-16T14:51:09Z</dcterms:created>
  <dcterms:modified xsi:type="dcterms:W3CDTF">2023-03-16T14:51:09Z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2021-04-05T00:00:00Z</vt:filetime>
  </property>
  <property fmtid="{D5CDD505-2E9C-101B-9397-08002B2CF9AE}" pid="3" name="LastSaved">
    <vt:filetime>2023-03-16T00:00:00Z</vt:filetime>
  </property>
</Properties>
</file>