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651151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651151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544125"/>
            <a:ext cx="8001000" cy="182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11" Type="http://schemas.openxmlformats.org/officeDocument/2006/relationships/image" Target="../media/image20.pn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3.png"/><Relationship Id="rId7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smtClean="0"/>
              <a:t>Kỹ Thuật Phần Mềm là gì ?</a:t>
            </a:r>
            <a:endParaRPr spc="4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949" y="325178"/>
            <a:ext cx="1450966" cy="20351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1"/>
            <a:ext cx="87592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0"/>
              <a:t>Vai trò của Kỹ Thuật Phần Mềm </a:t>
            </a:r>
            <a:r>
              <a:rPr lang="en-US" spc="50"/>
              <a:t>trong </a:t>
            </a:r>
            <a:r>
              <a:rPr lang="en-US" spc="50" smtClean="0"/>
              <a:t>nghiên cứu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597465"/>
            <a:ext cx="7235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smtClean="0">
                <a:latin typeface="Arial"/>
                <a:cs typeface="Arial"/>
              </a:rPr>
              <a:t>Thử nghiệm cơ sở hạ tầng cũng là phần mềm 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24" y="2360475"/>
            <a:ext cx="1567574" cy="146007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74687" y="2118712"/>
          <a:ext cx="2061210" cy="1965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0.34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0.81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0.52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0.32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0.21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0.53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0.81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0.22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40" dirty="0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40" dirty="0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40" dirty="0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4725" y="4020625"/>
            <a:ext cx="7921625" cy="232884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400" b="1" spc="-5" smtClean="0">
                <a:latin typeface="Arial"/>
                <a:cs typeface="Arial"/>
              </a:rPr>
              <a:t>Ví dụ (tự động sửa lỗi)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50" smtClean="0">
                <a:latin typeface="Tahoma"/>
                <a:cs typeface="Tahoma"/>
              </a:rPr>
              <a:t>150 cấu hình, 1000+ điểm chuẩn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50" smtClean="0">
                <a:latin typeface="Tahoma"/>
                <a:cs typeface="Tahoma"/>
              </a:rPr>
              <a:t>1-85h mỗi lần thực hiện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50" smtClean="0">
                <a:latin typeface="Tahoma"/>
                <a:cs typeface="Tahoma"/>
              </a:rPr>
              <a:t>Hơn 200,000h CPU ( ~23 năm CPU 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05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z="2050" smtClean="0">
                <a:solidFill>
                  <a:srgbClr val="FF0000"/>
                </a:solidFill>
                <a:latin typeface="Tahoma"/>
                <a:cs typeface="Tahoma"/>
              </a:rPr>
              <a:t>Lỗi phần mềm có thể dẫn đến những kết luận khoa học sai lầm !</a:t>
            </a:r>
            <a:endParaRPr sz="205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3987" y="2459099"/>
            <a:ext cx="2720975" cy="146379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lang="en-US" b="1" spc="-5" smtClean="0">
                <a:latin typeface="Arial"/>
                <a:cs typeface="Arial"/>
              </a:rPr>
              <a:t>C</a:t>
            </a:r>
            <a:r>
              <a:rPr lang="vi-VN" b="1" spc="-5" smtClean="0">
                <a:latin typeface="Arial"/>
                <a:cs typeface="Arial"/>
              </a:rPr>
              <a:t>ơ </a:t>
            </a:r>
            <a:r>
              <a:rPr lang="vi-VN" b="1" spc="-5">
                <a:latin typeface="Arial"/>
                <a:cs typeface="Arial"/>
              </a:rPr>
              <a:t>sở hạ tầng</a:t>
            </a:r>
            <a:endParaRPr sz="1800">
              <a:latin typeface="Arial"/>
              <a:cs typeface="Arial"/>
            </a:endParaRPr>
          </a:p>
          <a:p>
            <a:pPr marL="667385" marR="660400" algn="ctr">
              <a:lnSpc>
                <a:spcPct val="100699"/>
              </a:lnSpc>
              <a:spcBef>
                <a:spcPts val="1425"/>
              </a:spcBef>
            </a:pPr>
            <a:r>
              <a:rPr lang="en-US" spc="30">
                <a:latin typeface="Tahoma"/>
                <a:cs typeface="Tahoma"/>
              </a:rPr>
              <a:t>Thiết kế thám hiểm không gian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9812" y="3039262"/>
            <a:ext cx="489584" cy="254635"/>
            <a:chOff x="2439812" y="3039262"/>
            <a:chExt cx="489584" cy="254635"/>
          </a:xfrm>
        </p:grpSpPr>
        <p:sp>
          <p:nvSpPr>
            <p:cNvPr id="9" name="object 9"/>
            <p:cNvSpPr/>
            <p:nvPr/>
          </p:nvSpPr>
          <p:spPr>
            <a:xfrm>
              <a:off x="2444574" y="3044024"/>
              <a:ext cx="480059" cy="245110"/>
            </a:xfrm>
            <a:custGeom>
              <a:avLst/>
              <a:gdLst/>
              <a:ahLst/>
              <a:cxnLst/>
              <a:rect l="l" t="t" r="r" b="b"/>
              <a:pathLst>
                <a:path w="480060" h="245110">
                  <a:moveTo>
                    <a:pt x="357750" y="0"/>
                  </a:moveTo>
                  <a:lnTo>
                    <a:pt x="357750" y="61125"/>
                  </a:lnTo>
                  <a:lnTo>
                    <a:pt x="0" y="61125"/>
                  </a:lnTo>
                  <a:lnTo>
                    <a:pt x="0" y="183375"/>
                  </a:lnTo>
                  <a:lnTo>
                    <a:pt x="357750" y="183375"/>
                  </a:lnTo>
                  <a:lnTo>
                    <a:pt x="357750" y="244500"/>
                  </a:lnTo>
                  <a:lnTo>
                    <a:pt x="480000" y="122250"/>
                  </a:lnTo>
                  <a:lnTo>
                    <a:pt x="35775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4575" y="3044025"/>
              <a:ext cx="480059" cy="245110"/>
            </a:xfrm>
            <a:custGeom>
              <a:avLst/>
              <a:gdLst/>
              <a:ahLst/>
              <a:cxnLst/>
              <a:rect l="l" t="t" r="r" b="b"/>
              <a:pathLst>
                <a:path w="480060" h="245110">
                  <a:moveTo>
                    <a:pt x="0" y="61124"/>
                  </a:moveTo>
                  <a:lnTo>
                    <a:pt x="357749" y="61124"/>
                  </a:lnTo>
                  <a:lnTo>
                    <a:pt x="357749" y="0"/>
                  </a:lnTo>
                  <a:lnTo>
                    <a:pt x="479999" y="122249"/>
                  </a:lnTo>
                  <a:lnTo>
                    <a:pt x="357749" y="244499"/>
                  </a:lnTo>
                  <a:lnTo>
                    <a:pt x="357749" y="183374"/>
                  </a:lnTo>
                  <a:lnTo>
                    <a:pt x="0" y="183374"/>
                  </a:lnTo>
                  <a:lnTo>
                    <a:pt x="0" y="61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68812" y="3039262"/>
            <a:ext cx="489584" cy="254635"/>
            <a:chOff x="5868812" y="3039262"/>
            <a:chExt cx="489584" cy="254635"/>
          </a:xfrm>
        </p:grpSpPr>
        <p:sp>
          <p:nvSpPr>
            <p:cNvPr id="12" name="object 12"/>
            <p:cNvSpPr/>
            <p:nvPr/>
          </p:nvSpPr>
          <p:spPr>
            <a:xfrm>
              <a:off x="5873574" y="3044024"/>
              <a:ext cx="480059" cy="245110"/>
            </a:xfrm>
            <a:custGeom>
              <a:avLst/>
              <a:gdLst/>
              <a:ahLst/>
              <a:cxnLst/>
              <a:rect l="l" t="t" r="r" b="b"/>
              <a:pathLst>
                <a:path w="480060" h="245110">
                  <a:moveTo>
                    <a:pt x="357750" y="0"/>
                  </a:moveTo>
                  <a:lnTo>
                    <a:pt x="357750" y="61125"/>
                  </a:lnTo>
                  <a:lnTo>
                    <a:pt x="0" y="61125"/>
                  </a:lnTo>
                  <a:lnTo>
                    <a:pt x="0" y="183375"/>
                  </a:lnTo>
                  <a:lnTo>
                    <a:pt x="357750" y="183375"/>
                  </a:lnTo>
                  <a:lnTo>
                    <a:pt x="357750" y="244500"/>
                  </a:lnTo>
                  <a:lnTo>
                    <a:pt x="480000" y="122250"/>
                  </a:lnTo>
                  <a:lnTo>
                    <a:pt x="35775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73574" y="3044025"/>
              <a:ext cx="480059" cy="245110"/>
            </a:xfrm>
            <a:custGeom>
              <a:avLst/>
              <a:gdLst/>
              <a:ahLst/>
              <a:cxnLst/>
              <a:rect l="l" t="t" r="r" b="b"/>
              <a:pathLst>
                <a:path w="480060" h="245110">
                  <a:moveTo>
                    <a:pt x="0" y="61124"/>
                  </a:moveTo>
                  <a:lnTo>
                    <a:pt x="357749" y="61124"/>
                  </a:lnTo>
                  <a:lnTo>
                    <a:pt x="357749" y="0"/>
                  </a:lnTo>
                  <a:lnTo>
                    <a:pt x="479999" y="122249"/>
                  </a:lnTo>
                  <a:lnTo>
                    <a:pt x="357749" y="244499"/>
                  </a:lnTo>
                  <a:lnTo>
                    <a:pt x="357749" y="183374"/>
                  </a:lnTo>
                  <a:lnTo>
                    <a:pt x="0" y="183374"/>
                  </a:lnTo>
                  <a:lnTo>
                    <a:pt x="0" y="61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937" y="590929"/>
            <a:ext cx="808726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35" smtClean="0">
                <a:latin typeface="Tahoma"/>
                <a:cs typeface="Tahoma"/>
              </a:rPr>
              <a:t>Vì sao Kỹ Thuật Phần Mềm lại quan trọng ?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97465"/>
            <a:ext cx="6854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smtClean="0">
                <a:latin typeface="Arial"/>
                <a:cs typeface="Arial"/>
              </a:rPr>
              <a:t>Phần mềm đang xâm chiếm cả thế giới !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126" y="4253175"/>
            <a:ext cx="3565525" cy="2360930"/>
            <a:chOff x="295126" y="4253175"/>
            <a:chExt cx="3565525" cy="2360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82" y="4862752"/>
              <a:ext cx="2050431" cy="1751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00" y="4253175"/>
              <a:ext cx="3548776" cy="10959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126" y="4756050"/>
              <a:ext cx="2525975" cy="164024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350075" y="2070375"/>
            <a:ext cx="6558915" cy="2042160"/>
            <a:chOff x="2350075" y="2070375"/>
            <a:chExt cx="6558915" cy="20421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3974" y="2823199"/>
              <a:ext cx="1731775" cy="1289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300" y="2311374"/>
              <a:ext cx="1718932" cy="1289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0075" y="2823199"/>
              <a:ext cx="1731775" cy="12892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4421" y="2070375"/>
              <a:ext cx="3334075" cy="12545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406549" y="4569600"/>
            <a:ext cx="3737610" cy="2016760"/>
            <a:chOff x="5406549" y="4569600"/>
            <a:chExt cx="3737610" cy="2016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0591" y="4973734"/>
              <a:ext cx="2001386" cy="16122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6549" y="4569600"/>
              <a:ext cx="3737449" cy="685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51151"/>
            <a:ext cx="80734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35" smtClean="0">
                <a:latin typeface="Tahoma"/>
                <a:cs typeface="Tahoma"/>
              </a:rPr>
              <a:t>Vì sao Kỹ Thuật Phần Mềm lại quan trọng ?</a:t>
            </a:r>
            <a:endParaRPr lang="en-US"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97465"/>
            <a:ext cx="632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smtClean="0">
                <a:latin typeface="Arial"/>
                <a:cs typeface="Arial"/>
              </a:rPr>
              <a:t>Phần mềm đang xâm chiếm cả thế giới !</a:t>
            </a:r>
            <a:endParaRPr lang="en-US"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126" y="2070375"/>
            <a:ext cx="8849360" cy="4544060"/>
            <a:chOff x="295126" y="2070375"/>
            <a:chExt cx="8849360" cy="4544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82" y="4862752"/>
              <a:ext cx="2050431" cy="1751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00" y="4253175"/>
              <a:ext cx="3548776" cy="10959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126" y="4756050"/>
              <a:ext cx="2525975" cy="1640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3974" y="2823199"/>
              <a:ext cx="1731775" cy="1289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300" y="2311374"/>
              <a:ext cx="1718932" cy="1289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0075" y="2823199"/>
              <a:ext cx="1731775" cy="12892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4421" y="2070375"/>
              <a:ext cx="3334075" cy="12545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0591" y="4973734"/>
              <a:ext cx="2001386" cy="16122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6549" y="4569599"/>
              <a:ext cx="3737449" cy="6859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26625" y="3121126"/>
              <a:ext cx="5090749" cy="2149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76162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/>
              <a:t>Vì sao Kỹ Thuật Phần Mềm lại quan trọng ?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4725" y="1597465"/>
            <a:ext cx="5711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smtClean="0">
                <a:latin typeface="Arial"/>
                <a:cs typeface="Arial"/>
              </a:rPr>
              <a:t>Phần mềm rất phức tạp</a:t>
            </a:r>
            <a:r>
              <a:rPr sz="2400" b="1" spc="-5" smtClean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75" y="2137399"/>
            <a:ext cx="3105624" cy="23119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3299" y="4484232"/>
            <a:ext cx="5115560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350" dirty="0">
                <a:latin typeface="Tahoma"/>
                <a:cs typeface="Tahoma"/>
              </a:rPr>
              <a:t>~</a:t>
            </a:r>
            <a:r>
              <a:rPr sz="2400" spc="15">
                <a:latin typeface="Tahoma"/>
                <a:cs typeface="Tahoma"/>
              </a:rPr>
              <a:t>1</a:t>
            </a:r>
            <a:r>
              <a:rPr sz="2400" spc="20">
                <a:latin typeface="Tahoma"/>
                <a:cs typeface="Tahoma"/>
              </a:rPr>
              <a:t>5</a:t>
            </a:r>
            <a:r>
              <a:rPr sz="2400" spc="-90">
                <a:latin typeface="Tahoma"/>
                <a:cs typeface="Tahoma"/>
              </a:rPr>
              <a:t> </a:t>
            </a:r>
            <a:r>
              <a:rPr lang="en-US" sz="2400" spc="-10" smtClean="0">
                <a:latin typeface="Tahoma"/>
                <a:cs typeface="Tahoma"/>
              </a:rPr>
              <a:t>triệu dòng mã lệnh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lang="en-US" sz="2400" spc="30" smtClean="0">
                <a:latin typeface="Tahoma"/>
                <a:cs typeface="Tahoma"/>
              </a:rPr>
              <a:t>Giả sử 50 dòng trên 1 trang</a:t>
            </a:r>
            <a:r>
              <a:rPr sz="2400" spc="-25" smtClean="0">
                <a:latin typeface="Tahoma"/>
                <a:cs typeface="Tahoma"/>
              </a:rPr>
              <a:t>(0.05</a:t>
            </a:r>
            <a:r>
              <a:rPr sz="2400" spc="-90" smtClean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mm)</a:t>
            </a:r>
            <a:endParaRPr sz="2400">
              <a:latin typeface="Tahoma"/>
              <a:cs typeface="Tahoma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926465" algn="l"/>
                <a:tab pos="927100" algn="l"/>
              </a:tabLst>
            </a:pPr>
            <a:r>
              <a:rPr sz="2400" spc="20">
                <a:latin typeface="Tahoma"/>
                <a:cs typeface="Tahoma"/>
              </a:rPr>
              <a:t>300000</a:t>
            </a:r>
            <a:r>
              <a:rPr sz="2400" spc="-130">
                <a:latin typeface="Tahoma"/>
                <a:cs typeface="Tahoma"/>
              </a:rPr>
              <a:t> </a:t>
            </a:r>
            <a:r>
              <a:rPr lang="en-US" sz="2400" spc="50" smtClean="0">
                <a:latin typeface="Tahoma"/>
                <a:cs typeface="Tahoma"/>
              </a:rPr>
              <a:t>trang</a:t>
            </a:r>
            <a:endParaRPr sz="2400">
              <a:latin typeface="Tahoma"/>
              <a:cs typeface="Tahoma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926465" algn="l"/>
                <a:tab pos="927100" algn="l"/>
              </a:tabLst>
            </a:pPr>
            <a:r>
              <a:rPr sz="2400" spc="20" dirty="0">
                <a:latin typeface="Tahoma"/>
                <a:cs typeface="Tahoma"/>
              </a:rPr>
              <a:t>15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m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(49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ft)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9554" y="2960074"/>
            <a:ext cx="3274678" cy="36863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506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/>
              <a:t>Tóm tắt: Kỹ thuật phần mềm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544125"/>
            <a:ext cx="8355965" cy="318753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400" b="1" spc="-5" smtClean="0">
                <a:latin typeface="Arial"/>
                <a:cs typeface="Arial"/>
              </a:rPr>
              <a:t>Kỹ Thuật Phần Mềm là gì ?</a:t>
            </a:r>
            <a:endParaRPr sz="2400">
              <a:latin typeface="Arial"/>
              <a:cs typeface="Arial"/>
            </a:endParaRPr>
          </a:p>
          <a:p>
            <a:pPr marL="399415" marR="5080" indent="-342900">
              <a:lnSpc>
                <a:spcPct val="114599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400" spc="40" smtClean="0">
                <a:latin typeface="Arial" panose="020B0604020202020204" pitchFamily="34" charset="0"/>
                <a:cs typeface="Arial" panose="020B0604020202020204" pitchFamily="34" charset="0"/>
              </a:rPr>
              <a:t>Toàn bộ quá trình đặc tả, thiết kế, phát triển, phân tích và bảo trì một hệ thống phần mềm.</a:t>
            </a:r>
          </a:p>
          <a:p>
            <a:pPr marL="56515" marR="5080">
              <a:lnSpc>
                <a:spcPct val="114599"/>
              </a:lnSpc>
              <a:tabLst>
                <a:tab pos="469265" algn="l"/>
                <a:tab pos="469900" algn="l"/>
              </a:tabLst>
            </a:pPr>
            <a:r>
              <a:rPr lang="en-US" sz="2400" b="1" spc="-5" smtClean="0">
                <a:latin typeface="Arial"/>
                <a:cs typeface="Arial"/>
              </a:rPr>
              <a:t>Tại sao nó lại quan trọng?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Giải quyết mọi vấn đề kỹ thuật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phức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Tổ chức các quy trình và nỗ lực.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Cải thiện độ tin cậy của phần mềm.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Cải thiện năng suất của nhà phát triển.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1"/>
            <a:ext cx="8911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90"/>
              <a:t>Tổng quan về khóa học: bức tranh toàn cảnh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29224" y="1302411"/>
            <a:ext cx="8070215" cy="52501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20"/>
              </a:spcBef>
              <a:tabLst>
                <a:tab pos="424815" algn="l"/>
                <a:tab pos="425450" algn="l"/>
              </a:tabLst>
            </a:pPr>
            <a:r>
              <a:rPr lang="en-US" sz="2400" b="1" spc="-5" smtClean="0">
                <a:latin typeface="Arial"/>
                <a:cs typeface="Arial"/>
              </a:rPr>
              <a:t>Các quy trình, yêu cầu và đặc tả phần mềm</a:t>
            </a:r>
          </a:p>
          <a:p>
            <a:pPr marL="354965" indent="-342900">
              <a:lnSpc>
                <a:spcPct val="100000"/>
              </a:lnSpc>
              <a:spcBef>
                <a:spcPts val="62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000" spc="-25">
                <a:latin typeface="Tahoma"/>
                <a:cs typeface="Tahoma"/>
              </a:rPr>
              <a:t>Q</a:t>
            </a:r>
            <a:r>
              <a:rPr lang="en-US" sz="2000" spc="-25" smtClean="0">
                <a:latin typeface="Tahoma"/>
                <a:cs typeface="Tahoma"/>
              </a:rPr>
              <a:t>uy trình phát triển phần mềm khác nhau.</a:t>
            </a:r>
          </a:p>
          <a:p>
            <a:pPr marL="354965" indent="-342900">
              <a:lnSpc>
                <a:spcPct val="100000"/>
              </a:lnSpc>
              <a:spcBef>
                <a:spcPts val="62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000" spc="65" smtClean="0">
                <a:latin typeface="Tahoma"/>
                <a:cs typeface="Tahoma"/>
              </a:rPr>
              <a:t>Viết chính xác (yêu cầu và thông số kỹ thuật).</a:t>
            </a:r>
          </a:p>
          <a:p>
            <a:pPr marL="12065">
              <a:lnSpc>
                <a:spcPct val="100000"/>
              </a:lnSpc>
              <a:spcBef>
                <a:spcPts val="620"/>
              </a:spcBef>
              <a:tabLst>
                <a:tab pos="424815" algn="l"/>
                <a:tab pos="425450" algn="l"/>
              </a:tabLst>
            </a:pPr>
            <a:r>
              <a:rPr lang="en-US" sz="2400" b="1" spc="-5">
                <a:latin typeface="Arial"/>
                <a:cs typeface="Arial"/>
              </a:rPr>
              <a:t>P</a:t>
            </a:r>
            <a:r>
              <a:rPr lang="en-US" sz="2400" b="1" spc="-5" smtClean="0">
                <a:latin typeface="Arial"/>
                <a:cs typeface="Arial"/>
              </a:rPr>
              <a:t>hát triển phần mềm</a:t>
            </a:r>
          </a:p>
          <a:p>
            <a:pPr marL="354965" indent="-342900">
              <a:lnSpc>
                <a:spcPct val="100000"/>
              </a:lnSpc>
              <a:spcBef>
                <a:spcPts val="62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vi-VN" sz="2000" spc="40" smtClean="0">
                <a:latin typeface="Tahoma"/>
                <a:cs typeface="Tahoma"/>
              </a:rPr>
              <a:t>Phân tách một vấn đề phức tạp và xây dựng trừu tượng.</a:t>
            </a:r>
            <a:endParaRPr lang="en-US" sz="2000" spc="40" smtClean="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62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000" spc="-25" smtClean="0">
                <a:latin typeface="Tahoma"/>
                <a:cs typeface="Tahoma"/>
              </a:rPr>
              <a:t>Cải thiện kỹ năng lập trình của bạn.</a:t>
            </a:r>
          </a:p>
          <a:p>
            <a:pPr marL="354965" indent="-342900">
              <a:lnSpc>
                <a:spcPct val="100000"/>
              </a:lnSpc>
              <a:spcBef>
                <a:spcPts val="62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000" smtClean="0">
                <a:latin typeface="Tahoma"/>
                <a:cs typeface="Tahoma"/>
              </a:rPr>
              <a:t>Sử dụng hiệu quả kiểm soát phiên bản (Git).</a:t>
            </a:r>
          </a:p>
          <a:p>
            <a:pPr marL="12065">
              <a:lnSpc>
                <a:spcPct val="100000"/>
              </a:lnSpc>
              <a:spcBef>
                <a:spcPts val="620"/>
              </a:spcBef>
              <a:tabLst>
                <a:tab pos="424815" algn="l"/>
                <a:tab pos="425450" algn="l"/>
              </a:tabLst>
            </a:pPr>
            <a:r>
              <a:rPr lang="en-US" sz="2400" b="1" spc="-5" smtClean="0">
                <a:latin typeface="Arial"/>
                <a:cs typeface="Arial"/>
              </a:rPr>
              <a:t>Kiểm tra và gỡ lỗi phần mềm</a:t>
            </a:r>
          </a:p>
          <a:p>
            <a:pPr marL="354965" indent="-342900">
              <a:lnSpc>
                <a:spcPct val="100000"/>
              </a:lnSpc>
              <a:spcBef>
                <a:spcPts val="62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vi-VN" sz="2000" spc="-20" smtClean="0">
                <a:latin typeface="Tahoma"/>
                <a:cs typeface="Tahoma"/>
              </a:rPr>
              <a:t>Viết các bài kiểm tra (đơn vị) hiệu quả.</a:t>
            </a:r>
            <a:endParaRPr lang="en-US" sz="2000" spc="-20" smtClean="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62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000" spc="20" smtClean="0">
                <a:latin typeface="Tahoma"/>
                <a:cs typeface="Tahoma"/>
              </a:rPr>
              <a:t>Trải nghiệm thực tế, sử dụng các kỹ thuật kiểm tra và sửa lỗi.</a:t>
            </a:r>
          </a:p>
          <a:p>
            <a:pPr marL="354965" indent="-342900">
              <a:lnSpc>
                <a:spcPct val="100000"/>
              </a:lnSpc>
              <a:spcBef>
                <a:spcPts val="62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000" spc="20" smtClean="0">
                <a:latin typeface="Tahoma"/>
                <a:cs typeface="Tahoma"/>
              </a:rPr>
              <a:t>Hội nhập liên tục.</a:t>
            </a:r>
          </a:p>
          <a:p>
            <a:pPr marL="12065">
              <a:lnSpc>
                <a:spcPct val="100000"/>
              </a:lnSpc>
              <a:spcBef>
                <a:spcPts val="620"/>
              </a:spcBef>
              <a:tabLst>
                <a:tab pos="424815" algn="l"/>
                <a:tab pos="425450" algn="l"/>
              </a:tabLst>
            </a:pPr>
            <a:r>
              <a:rPr lang="en-US" sz="2400" b="1" spc="-5">
                <a:latin typeface="Arial"/>
                <a:cs typeface="Arial"/>
              </a:rPr>
              <a:t>D</a:t>
            </a:r>
            <a:r>
              <a:rPr lang="en-US" sz="2400" b="1" spc="-5" smtClean="0">
                <a:latin typeface="Arial"/>
                <a:cs typeface="Arial"/>
              </a:rPr>
              <a:t>ự án trên lớp</a:t>
            </a:r>
          </a:p>
          <a:p>
            <a:pPr marL="354965" indent="-342900">
              <a:lnSpc>
                <a:spcPct val="100000"/>
              </a:lnSpc>
              <a:spcBef>
                <a:spcPts val="62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000" spc="20" smtClean="0">
                <a:latin typeface="Tahoma"/>
                <a:cs typeface="Tahoma"/>
              </a:rPr>
              <a:t>Áp dụng tất cả những điều trên trong một dự án nhóm.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2205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 smtClean="0"/>
              <a:t>Kỳ Vọng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429224" y="1544125"/>
            <a:ext cx="7498080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78790" indent="-3429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400" spc="15" smtClean="0">
                <a:latin typeface="Tahoma"/>
                <a:cs typeface="Tahoma"/>
              </a:rPr>
              <a:t>Có kinh nghiệm lập trình và thông thạo một ngôn ngữ lập trình (Java, C++, ...).</a:t>
            </a:r>
          </a:p>
          <a:p>
            <a:pPr marL="354965" marR="478790" indent="-3429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400" spc="25" smtClean="0">
                <a:latin typeface="Tahoma"/>
                <a:cs typeface="Tahoma"/>
              </a:rPr>
              <a:t>Tham gia tích cực vào các cuộc thảo luận.</a:t>
            </a:r>
          </a:p>
          <a:p>
            <a:pPr marL="354965" marR="478790" indent="-3429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400" spc="-25" smtClean="0">
                <a:latin typeface="Tahoma"/>
                <a:cs typeface="Tahoma"/>
              </a:rPr>
              <a:t>Làm việc theo nhóm và giao tiếp hiệu quả.</a:t>
            </a:r>
          </a:p>
          <a:p>
            <a:pPr marL="354965" marR="478790" indent="-3429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400" spc="15" smtClean="0">
                <a:latin typeface="Tahoma"/>
                <a:cs typeface="Tahoma"/>
              </a:rPr>
              <a:t>Phản ánh và cải thiện các bài tập đã nộp.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320" y="5117109"/>
            <a:ext cx="6805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5" smtClean="0">
                <a:solidFill>
                  <a:srgbClr val="FF0000"/>
                </a:solidFill>
                <a:latin typeface="Tahoma"/>
                <a:cs typeface="Tahoma"/>
              </a:rPr>
              <a:t>Bạn phải biết cách lập trình.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smtClean="0"/>
              <a:t>Kỹ Thuật Phần Mềm là gì ?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451485" y="1391724"/>
            <a:ext cx="389191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Phát triển trong một IDE (Môi trường phát triển tích hợp) và hệ sinh thái phần mềm?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50809" y="1211524"/>
            <a:ext cx="2501900" cy="1360170"/>
            <a:chOff x="4346700" y="1154125"/>
            <a:chExt cx="2501900" cy="1360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700" y="1356874"/>
              <a:ext cx="1990873" cy="1156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1599" y="1154125"/>
              <a:ext cx="1086724" cy="5621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2709" y="573224"/>
            <a:ext cx="547537" cy="6383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54599" y="573224"/>
            <a:ext cx="553181" cy="6383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904925" y="488249"/>
            <a:ext cx="245745" cy="883285"/>
          </a:xfrm>
          <a:custGeom>
            <a:avLst/>
            <a:gdLst/>
            <a:ahLst/>
            <a:cxnLst/>
            <a:rect l="l" t="t" r="r" b="b"/>
            <a:pathLst>
              <a:path w="245745" h="883285">
                <a:moveTo>
                  <a:pt x="0" y="882899"/>
                </a:moveTo>
                <a:lnTo>
                  <a:pt x="2453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smtClean="0"/>
              <a:t>Kỹ Thuật Phần Mềm là gì ?</a:t>
            </a:r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4346700" y="1154125"/>
            <a:ext cx="2501900" cy="1360170"/>
            <a:chOff x="4346700" y="1154125"/>
            <a:chExt cx="2501900" cy="1360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700" y="1356874"/>
              <a:ext cx="1990873" cy="1156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1599" y="1154125"/>
              <a:ext cx="1086724" cy="5621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94096" y="2350109"/>
            <a:ext cx="961822" cy="11064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2709" y="573224"/>
            <a:ext cx="547537" cy="6383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54599" y="573224"/>
            <a:ext cx="553181" cy="6383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904925" y="488249"/>
            <a:ext cx="245745" cy="883285"/>
          </a:xfrm>
          <a:custGeom>
            <a:avLst/>
            <a:gdLst/>
            <a:ahLst/>
            <a:cxnLst/>
            <a:rect l="l" t="t" r="r" b="b"/>
            <a:pathLst>
              <a:path w="245745" h="883285">
                <a:moveTo>
                  <a:pt x="0" y="882899"/>
                </a:moveTo>
                <a:lnTo>
                  <a:pt x="2453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384725" y="13568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Phát triển trong một IDE </a:t>
            </a:r>
          </a:p>
          <a:p>
            <a:pPr lvl="0"/>
            <a:r>
              <a:rPr lang="en-US"/>
              <a:t>và hệ sinh thái phần mềm?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Lập trình và gỡ </a:t>
            </a:r>
            <a:r>
              <a:rPr lang="en-US"/>
              <a:t>lỗi </a:t>
            </a:r>
            <a:r>
              <a:rPr lang="en-US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smtClean="0"/>
              <a:t>Kỹ Thuật Phần Mềm là gì ?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429224" y="1391725"/>
            <a:ext cx="389191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smtClean="0"/>
              <a:t>Phát triển trong một IDE </a:t>
            </a:r>
          </a:p>
          <a:p>
            <a:pPr lvl="0"/>
            <a:r>
              <a:rPr lang="en-US" sz="2400" smtClean="0"/>
              <a:t>và hệ sinh thái phần mềm?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smtClean="0"/>
              <a:t>Lập trình và gỡ lỗi 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smtClean="0"/>
              <a:t>Triển khai và chạy một hệ thống phần mềm 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346700" y="1154125"/>
            <a:ext cx="2501900" cy="1360170"/>
            <a:chOff x="4346700" y="1154125"/>
            <a:chExt cx="2501900" cy="1360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700" y="1356874"/>
              <a:ext cx="1990873" cy="1156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1599" y="1154125"/>
              <a:ext cx="1086724" cy="5621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6700" y="3120000"/>
            <a:ext cx="1990874" cy="11415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4096" y="2350109"/>
            <a:ext cx="961822" cy="11064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52709" y="573224"/>
            <a:ext cx="547537" cy="6383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4599" y="573224"/>
            <a:ext cx="553181" cy="6383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904925" y="488249"/>
            <a:ext cx="245745" cy="883285"/>
          </a:xfrm>
          <a:custGeom>
            <a:avLst/>
            <a:gdLst/>
            <a:ahLst/>
            <a:cxnLst/>
            <a:rect l="l" t="t" r="r" b="b"/>
            <a:pathLst>
              <a:path w="245745" h="883285">
                <a:moveTo>
                  <a:pt x="0" y="882899"/>
                </a:moveTo>
                <a:lnTo>
                  <a:pt x="2453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smtClean="0"/>
              <a:t>Kỹ Thuật Phần Mềm là gì ?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429224" y="1391725"/>
            <a:ext cx="389191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smtClean="0"/>
              <a:t>Phát triển trong một IDE </a:t>
            </a:r>
          </a:p>
          <a:p>
            <a:pPr lvl="0"/>
            <a:r>
              <a:rPr lang="en-US" sz="2400" smtClean="0"/>
              <a:t>và hệ sinh thái phần mềm?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smtClean="0"/>
              <a:t>Lập trình và gỡ lỗi 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smtClean="0"/>
              <a:t>Triển khai và chạy một hệ thống phần mềm 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smtClean="0"/>
              <a:t>Đánh giá thực nghiệm ?</a:t>
            </a:r>
            <a:endParaRPr lang="en-US" sz="2400" smtClean="0"/>
          </a:p>
        </p:txBody>
      </p:sp>
      <p:grpSp>
        <p:nvGrpSpPr>
          <p:cNvPr id="4" name="object 4"/>
          <p:cNvGrpSpPr/>
          <p:nvPr/>
        </p:nvGrpSpPr>
        <p:grpSpPr>
          <a:xfrm>
            <a:off x="4346700" y="1154125"/>
            <a:ext cx="2501900" cy="1360170"/>
            <a:chOff x="4346700" y="1154125"/>
            <a:chExt cx="2501900" cy="1360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700" y="1356874"/>
              <a:ext cx="1990873" cy="1156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1599" y="1154125"/>
              <a:ext cx="1086724" cy="5621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6700" y="3120000"/>
            <a:ext cx="1990874" cy="11415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4096" y="2350109"/>
            <a:ext cx="961822" cy="11064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6101" y="4185376"/>
            <a:ext cx="1983098" cy="11196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52709" y="573224"/>
            <a:ext cx="547537" cy="6383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54599" y="573224"/>
            <a:ext cx="553181" cy="6383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904925" y="488249"/>
            <a:ext cx="245745" cy="883285"/>
          </a:xfrm>
          <a:custGeom>
            <a:avLst/>
            <a:gdLst/>
            <a:ahLst/>
            <a:cxnLst/>
            <a:rect l="l" t="t" r="r" b="b"/>
            <a:pathLst>
              <a:path w="245745" h="883285">
                <a:moveTo>
                  <a:pt x="0" y="882899"/>
                </a:moveTo>
                <a:lnTo>
                  <a:pt x="2453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smtClean="0"/>
              <a:t>Kỹ Thuật Phần Mềm là gì ?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172200" y="1031020"/>
            <a:ext cx="2501900" cy="1360170"/>
            <a:chOff x="4346700" y="1154125"/>
            <a:chExt cx="2501900" cy="1360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700" y="1356874"/>
              <a:ext cx="1990873" cy="1156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1599" y="1154125"/>
              <a:ext cx="1086724" cy="5621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5227" y="2717235"/>
            <a:ext cx="1990874" cy="11415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4096" y="2350109"/>
            <a:ext cx="961822" cy="11064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6101" y="4185376"/>
            <a:ext cx="1983098" cy="11196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9223" y="1391725"/>
            <a:ext cx="8409975" cy="4711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Phát triển trong một </a:t>
            </a:r>
            <a:r>
              <a:rPr lang="en-US"/>
              <a:t>IDE </a:t>
            </a:r>
            <a:endParaRPr lang="en-US" smtClean="0"/>
          </a:p>
          <a:p>
            <a:pPr lvl="0"/>
            <a:r>
              <a:rPr lang="en-US" smtClean="0"/>
              <a:t>và </a:t>
            </a:r>
            <a:r>
              <a:rPr lang="en-US"/>
              <a:t>hệ sinh thái phần mềm?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Lập trình và gỡ lỗi 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Triển khai và chạy một hệ thống phần mềm 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mtClean="0"/>
              <a:t>Đánh </a:t>
            </a:r>
            <a:r>
              <a:rPr lang="en-US"/>
              <a:t>giá thực </a:t>
            </a:r>
            <a:r>
              <a:rPr lang="en-US"/>
              <a:t>nghiệm </a:t>
            </a:r>
            <a:r>
              <a:rPr lang="en-US" smtClean="0"/>
              <a:t>?</a:t>
            </a:r>
          </a:p>
          <a:p>
            <a:pPr lvl="0"/>
            <a:endParaRPr lang="en-US" sz="2700">
              <a:latin typeface="Tahoma"/>
              <a:cs typeface="Tahoma"/>
            </a:endParaRPr>
          </a:p>
          <a:p>
            <a:pPr lvl="0"/>
            <a:endParaRPr lang="en-US" sz="2700" smtClean="0">
              <a:latin typeface="Tahoma"/>
              <a:cs typeface="Tahoma"/>
            </a:endParaRPr>
          </a:p>
          <a:p>
            <a:pPr lvl="0"/>
            <a:endParaRPr lang="en-US" sz="2700">
              <a:latin typeface="Tahoma"/>
              <a:cs typeface="Tahoma"/>
            </a:endParaRPr>
          </a:p>
          <a:p>
            <a:pPr lvl="0"/>
            <a:endParaRPr lang="en-US" sz="2700" smtClean="0">
              <a:latin typeface="Tahoma"/>
              <a:cs typeface="Tahoma"/>
            </a:endParaRPr>
          </a:p>
          <a:p>
            <a:pPr lvl="0"/>
            <a:endParaRPr lang="en-US" sz="2700">
              <a:latin typeface="Tahoma"/>
              <a:cs typeface="Tahoma"/>
            </a:endParaRPr>
          </a:p>
          <a:p>
            <a:pPr lvl="0"/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ahoma"/>
              <a:cs typeface="Tahoma"/>
            </a:endParaRPr>
          </a:p>
          <a:p>
            <a:pPr marL="627380" algn="ctr">
              <a:lnSpc>
                <a:spcPct val="100000"/>
              </a:lnSpc>
              <a:spcBef>
                <a:spcPts val="5"/>
              </a:spcBef>
            </a:pPr>
            <a:r>
              <a:rPr lang="en-US" sz="2400" spc="40" smtClean="0">
                <a:solidFill>
                  <a:srgbClr val="FF0000"/>
                </a:solidFill>
                <a:latin typeface="Tahoma"/>
                <a:cs typeface="Tahoma"/>
              </a:rPr>
              <a:t>Tất cả những điều trên – không chỉ là lập trình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smtClean="0"/>
              <a:t>Kỹ Thuật Phần Mềm là gì ?</a:t>
            </a:r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544125"/>
            <a:ext cx="8001000" cy="154401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pc="-5" smtClean="0"/>
              <a:t>Nhiều hơn là lập trình</a:t>
            </a:r>
            <a:endParaRPr spc="-5" smtClean="0"/>
          </a:p>
          <a:p>
            <a:r>
              <a:rPr lang="en-US" b="0" smtClean="0"/>
              <a:t>Toàn </a:t>
            </a:r>
            <a:r>
              <a:rPr lang="en-US" b="0"/>
              <a:t>bộ quá trình xác định, thiết kế, phát triển, phân tích, triển khai và bảo trì một hệ thống phần mềm.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/>
              <a:t>Các tác vụ Kỹ thuật phần mềm bao gồm: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4105" y="4343713"/>
            <a:ext cx="3821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448" y="3360733"/>
            <a:ext cx="7525751" cy="190757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lang="en-US" spc="15" smtClean="0">
                <a:latin typeface="Tahoma"/>
                <a:cs typeface="Tahoma"/>
              </a:rPr>
              <a:t>Kỹ thuật yêu cầu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lang="en-US" sz="1800" smtClean="0">
                <a:latin typeface="Tahoma"/>
                <a:cs typeface="Tahoma"/>
              </a:rPr>
              <a:t>Văn bản đặc tả kỹ thuật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379095" algn="l"/>
                <a:tab pos="379730" algn="l"/>
              </a:tabLst>
            </a:pPr>
            <a:r>
              <a:rPr lang="en-US" sz="1800" smtClean="0">
                <a:latin typeface="Tahoma"/>
                <a:cs typeface="Tahoma"/>
              </a:rPr>
              <a:t>Kiến trúc và thiết kế phần mềm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Char char="○"/>
              <a:tabLst>
                <a:tab pos="379095" algn="l"/>
                <a:tab pos="379730" algn="l"/>
              </a:tabLst>
            </a:pPr>
            <a:r>
              <a:rPr lang="en-US" spc="10" smtClean="0">
                <a:solidFill>
                  <a:srgbClr val="FF0000"/>
                </a:solidFill>
                <a:latin typeface="Tahoma"/>
                <a:cs typeface="Tahoma"/>
              </a:rPr>
              <a:t>Lập trình chỉ là một trong số những nhiệm vụ quan trọng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379095" algn="l"/>
                <a:tab pos="379730" algn="l"/>
              </a:tabLst>
            </a:pPr>
            <a:r>
              <a:rPr lang="en-US" sz="1800" smtClean="0">
                <a:latin typeface="Tahoma"/>
                <a:cs typeface="Tahoma"/>
              </a:rPr>
              <a:t>Kiểm tra và gỡ lỗi phần mềm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379095" algn="l"/>
                <a:tab pos="379730" algn="l"/>
              </a:tabLst>
            </a:pPr>
            <a:r>
              <a:rPr lang="en-US" smtClean="0">
                <a:latin typeface="Tahoma"/>
                <a:cs typeface="Tahoma"/>
              </a:rPr>
              <a:t>Bảo trì và tái cấu trúc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4774" y="1616067"/>
            <a:ext cx="4454451" cy="34478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9198" y="5110737"/>
            <a:ext cx="596420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1400" smtClean="0">
                <a:solidFill>
                  <a:srgbClr val="333333"/>
                </a:solidFill>
                <a:latin typeface="Tahoma"/>
                <a:cs typeface="Tahoma"/>
              </a:rPr>
              <a:t>(Quy trình phát triển tại Microsoft, Hội nghị thượng đỉnh Big Code 2019)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651151"/>
            <a:ext cx="83020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0" smtClean="0"/>
              <a:t>Vai trò của Kỹ Thuật Phần Mềm trong thực tế</a:t>
            </a:r>
            <a:endParaRPr spc="5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4774" y="1600200"/>
            <a:ext cx="6676568" cy="3447873"/>
            <a:chOff x="2344774" y="1616067"/>
            <a:chExt cx="6676568" cy="344787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774" y="1616067"/>
              <a:ext cx="4454451" cy="3447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74074" y="2457349"/>
              <a:ext cx="1160145" cy="652145"/>
            </a:xfrm>
            <a:custGeom>
              <a:avLst/>
              <a:gdLst/>
              <a:ahLst/>
              <a:cxnLst/>
              <a:rect l="l" t="t" r="r" b="b"/>
              <a:pathLst>
                <a:path w="1160145" h="652144">
                  <a:moveTo>
                    <a:pt x="0" y="325949"/>
                  </a:moveTo>
                  <a:lnTo>
                    <a:pt x="2993" y="292623"/>
                  </a:lnTo>
                  <a:lnTo>
                    <a:pt x="11781" y="260259"/>
                  </a:lnTo>
                  <a:lnTo>
                    <a:pt x="45571" y="199075"/>
                  </a:lnTo>
                  <a:lnTo>
                    <a:pt x="99037" y="143708"/>
                  </a:lnTo>
                  <a:lnTo>
                    <a:pt x="132420" y="118615"/>
                  </a:lnTo>
                  <a:lnTo>
                    <a:pt x="169848" y="95468"/>
                  </a:lnTo>
                  <a:lnTo>
                    <a:pt x="211029" y="74431"/>
                  </a:lnTo>
                  <a:lnTo>
                    <a:pt x="255672" y="55667"/>
                  </a:lnTo>
                  <a:lnTo>
                    <a:pt x="303485" y="39340"/>
                  </a:lnTo>
                  <a:lnTo>
                    <a:pt x="354176" y="25614"/>
                  </a:lnTo>
                  <a:lnTo>
                    <a:pt x="407455" y="14654"/>
                  </a:lnTo>
                  <a:lnTo>
                    <a:pt x="463029" y="6622"/>
                  </a:lnTo>
                  <a:lnTo>
                    <a:pt x="520608" y="1682"/>
                  </a:lnTo>
                  <a:lnTo>
                    <a:pt x="579899" y="0"/>
                  </a:lnTo>
                  <a:lnTo>
                    <a:pt x="639191" y="1682"/>
                  </a:lnTo>
                  <a:lnTo>
                    <a:pt x="696770" y="6622"/>
                  </a:lnTo>
                  <a:lnTo>
                    <a:pt x="752344" y="14654"/>
                  </a:lnTo>
                  <a:lnTo>
                    <a:pt x="805623" y="25614"/>
                  </a:lnTo>
                  <a:lnTo>
                    <a:pt x="856314" y="39340"/>
                  </a:lnTo>
                  <a:lnTo>
                    <a:pt x="904127" y="55667"/>
                  </a:lnTo>
                  <a:lnTo>
                    <a:pt x="948770" y="74431"/>
                  </a:lnTo>
                  <a:lnTo>
                    <a:pt x="989951" y="95468"/>
                  </a:lnTo>
                  <a:lnTo>
                    <a:pt x="1027379" y="118615"/>
                  </a:lnTo>
                  <a:lnTo>
                    <a:pt x="1060762" y="143708"/>
                  </a:lnTo>
                  <a:lnTo>
                    <a:pt x="1089809" y="170582"/>
                  </a:lnTo>
                  <a:lnTo>
                    <a:pt x="1133728" y="229022"/>
                  </a:lnTo>
                  <a:lnTo>
                    <a:pt x="1156806" y="292623"/>
                  </a:lnTo>
                  <a:lnTo>
                    <a:pt x="1159799" y="325949"/>
                  </a:lnTo>
                  <a:lnTo>
                    <a:pt x="1148018" y="391640"/>
                  </a:lnTo>
                  <a:lnTo>
                    <a:pt x="1114228" y="452824"/>
                  </a:lnTo>
                  <a:lnTo>
                    <a:pt x="1060762" y="508191"/>
                  </a:lnTo>
                  <a:lnTo>
                    <a:pt x="1027379" y="533284"/>
                  </a:lnTo>
                  <a:lnTo>
                    <a:pt x="989951" y="556431"/>
                  </a:lnTo>
                  <a:lnTo>
                    <a:pt x="948770" y="577468"/>
                  </a:lnTo>
                  <a:lnTo>
                    <a:pt x="904127" y="596232"/>
                  </a:lnTo>
                  <a:lnTo>
                    <a:pt x="856314" y="612559"/>
                  </a:lnTo>
                  <a:lnTo>
                    <a:pt x="805623" y="626285"/>
                  </a:lnTo>
                  <a:lnTo>
                    <a:pt x="752344" y="637245"/>
                  </a:lnTo>
                  <a:lnTo>
                    <a:pt x="696770" y="645277"/>
                  </a:lnTo>
                  <a:lnTo>
                    <a:pt x="639191" y="650217"/>
                  </a:lnTo>
                  <a:lnTo>
                    <a:pt x="579899" y="651899"/>
                  </a:lnTo>
                  <a:lnTo>
                    <a:pt x="520608" y="650217"/>
                  </a:lnTo>
                  <a:lnTo>
                    <a:pt x="463029" y="645277"/>
                  </a:lnTo>
                  <a:lnTo>
                    <a:pt x="407455" y="637245"/>
                  </a:lnTo>
                  <a:lnTo>
                    <a:pt x="354176" y="626285"/>
                  </a:lnTo>
                  <a:lnTo>
                    <a:pt x="303485" y="612559"/>
                  </a:lnTo>
                  <a:lnTo>
                    <a:pt x="255672" y="596232"/>
                  </a:lnTo>
                  <a:lnTo>
                    <a:pt x="211029" y="577468"/>
                  </a:lnTo>
                  <a:lnTo>
                    <a:pt x="169848" y="556431"/>
                  </a:lnTo>
                  <a:lnTo>
                    <a:pt x="132420" y="533284"/>
                  </a:lnTo>
                  <a:lnTo>
                    <a:pt x="99037" y="508191"/>
                  </a:lnTo>
                  <a:lnTo>
                    <a:pt x="69990" y="481317"/>
                  </a:lnTo>
                  <a:lnTo>
                    <a:pt x="26071" y="422877"/>
                  </a:lnTo>
                  <a:lnTo>
                    <a:pt x="2993" y="359276"/>
                  </a:lnTo>
                  <a:lnTo>
                    <a:pt x="0" y="32594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52592" y="2472950"/>
              <a:ext cx="3968750" cy="974072"/>
            </a:xfrm>
            <a:custGeom>
              <a:avLst/>
              <a:gdLst/>
              <a:ahLst/>
              <a:cxnLst/>
              <a:rect l="l" t="t" r="r" b="b"/>
              <a:pathLst>
                <a:path w="3968750" h="652144">
                  <a:moveTo>
                    <a:pt x="3968132" y="271625"/>
                  </a:moveTo>
                  <a:lnTo>
                    <a:pt x="595533" y="271625"/>
                  </a:lnTo>
                  <a:lnTo>
                    <a:pt x="595533" y="543250"/>
                  </a:lnTo>
                  <a:lnTo>
                    <a:pt x="604071" y="585541"/>
                  </a:lnTo>
                  <a:lnTo>
                    <a:pt x="627356" y="620076"/>
                  </a:lnTo>
                  <a:lnTo>
                    <a:pt x="661891" y="643361"/>
                  </a:lnTo>
                  <a:lnTo>
                    <a:pt x="704183" y="651899"/>
                  </a:lnTo>
                  <a:lnTo>
                    <a:pt x="3859483" y="651899"/>
                  </a:lnTo>
                  <a:lnTo>
                    <a:pt x="3901774" y="643361"/>
                  </a:lnTo>
                  <a:lnTo>
                    <a:pt x="3936310" y="620076"/>
                  </a:lnTo>
                  <a:lnTo>
                    <a:pt x="3959594" y="585541"/>
                  </a:lnTo>
                  <a:lnTo>
                    <a:pt x="3968132" y="543250"/>
                  </a:lnTo>
                  <a:lnTo>
                    <a:pt x="3968132" y="271625"/>
                  </a:lnTo>
                  <a:close/>
                </a:path>
                <a:path w="3968750" h="652144">
                  <a:moveTo>
                    <a:pt x="3859483" y="0"/>
                  </a:moveTo>
                  <a:lnTo>
                    <a:pt x="704183" y="0"/>
                  </a:lnTo>
                  <a:lnTo>
                    <a:pt x="661891" y="8538"/>
                  </a:lnTo>
                  <a:lnTo>
                    <a:pt x="627356" y="31822"/>
                  </a:lnTo>
                  <a:lnTo>
                    <a:pt x="604071" y="66358"/>
                  </a:lnTo>
                  <a:lnTo>
                    <a:pt x="595533" y="108649"/>
                  </a:lnTo>
                  <a:lnTo>
                    <a:pt x="0" y="310376"/>
                  </a:lnTo>
                  <a:lnTo>
                    <a:pt x="595533" y="271625"/>
                  </a:lnTo>
                  <a:lnTo>
                    <a:pt x="3968132" y="271625"/>
                  </a:lnTo>
                  <a:lnTo>
                    <a:pt x="3968132" y="108649"/>
                  </a:lnTo>
                  <a:lnTo>
                    <a:pt x="3959862" y="67070"/>
                  </a:lnTo>
                  <a:lnTo>
                    <a:pt x="3936310" y="31822"/>
                  </a:lnTo>
                  <a:lnTo>
                    <a:pt x="3901061" y="8270"/>
                  </a:lnTo>
                  <a:lnTo>
                    <a:pt x="3880778" y="2106"/>
                  </a:lnTo>
                  <a:lnTo>
                    <a:pt x="385948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2592" y="2472949"/>
              <a:ext cx="3968750" cy="974073"/>
            </a:xfrm>
            <a:custGeom>
              <a:avLst/>
              <a:gdLst/>
              <a:ahLst/>
              <a:cxnLst/>
              <a:rect l="l" t="t" r="r" b="b"/>
              <a:pathLst>
                <a:path w="3968750" h="652144">
                  <a:moveTo>
                    <a:pt x="595532" y="108649"/>
                  </a:moveTo>
                  <a:lnTo>
                    <a:pt x="604070" y="66358"/>
                  </a:lnTo>
                  <a:lnTo>
                    <a:pt x="627355" y="31823"/>
                  </a:lnTo>
                  <a:lnTo>
                    <a:pt x="661891" y="8538"/>
                  </a:lnTo>
                  <a:lnTo>
                    <a:pt x="704182" y="0"/>
                  </a:lnTo>
                  <a:lnTo>
                    <a:pt x="1157632" y="0"/>
                  </a:lnTo>
                  <a:lnTo>
                    <a:pt x="2000782" y="0"/>
                  </a:lnTo>
                  <a:lnTo>
                    <a:pt x="3859482" y="0"/>
                  </a:lnTo>
                  <a:lnTo>
                    <a:pt x="3880777" y="2106"/>
                  </a:lnTo>
                  <a:lnTo>
                    <a:pt x="3919762" y="18254"/>
                  </a:lnTo>
                  <a:lnTo>
                    <a:pt x="3949877" y="48370"/>
                  </a:lnTo>
                  <a:lnTo>
                    <a:pt x="3966025" y="87354"/>
                  </a:lnTo>
                  <a:lnTo>
                    <a:pt x="3968132" y="108649"/>
                  </a:lnTo>
                  <a:lnTo>
                    <a:pt x="3968132" y="271624"/>
                  </a:lnTo>
                  <a:lnTo>
                    <a:pt x="3968132" y="543249"/>
                  </a:lnTo>
                  <a:lnTo>
                    <a:pt x="3959594" y="585541"/>
                  </a:lnTo>
                  <a:lnTo>
                    <a:pt x="3936309" y="620076"/>
                  </a:lnTo>
                  <a:lnTo>
                    <a:pt x="3901773" y="643361"/>
                  </a:lnTo>
                  <a:lnTo>
                    <a:pt x="3859482" y="651899"/>
                  </a:lnTo>
                  <a:lnTo>
                    <a:pt x="2000782" y="651899"/>
                  </a:lnTo>
                  <a:lnTo>
                    <a:pt x="1157632" y="651899"/>
                  </a:lnTo>
                  <a:lnTo>
                    <a:pt x="704182" y="651899"/>
                  </a:lnTo>
                  <a:lnTo>
                    <a:pt x="661891" y="643361"/>
                  </a:lnTo>
                  <a:lnTo>
                    <a:pt x="627355" y="620076"/>
                  </a:lnTo>
                  <a:lnTo>
                    <a:pt x="604070" y="585541"/>
                  </a:lnTo>
                  <a:lnTo>
                    <a:pt x="595532" y="543249"/>
                  </a:lnTo>
                  <a:lnTo>
                    <a:pt x="595532" y="271624"/>
                  </a:lnTo>
                  <a:lnTo>
                    <a:pt x="0" y="310374"/>
                  </a:lnTo>
                  <a:lnTo>
                    <a:pt x="595532" y="10864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9198" y="5110737"/>
            <a:ext cx="695480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1400" smtClean="0">
                <a:solidFill>
                  <a:srgbClr val="333333"/>
                </a:solidFill>
                <a:latin typeface="Tahoma"/>
                <a:cs typeface="Tahoma"/>
              </a:rPr>
              <a:t>(Quy trình phát triển tại Microsoft, Hội nghị thượng đỉnh Big Code 2019)</a:t>
            </a:r>
            <a:endParaRPr lang="vi-VN"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4" y="651151"/>
            <a:ext cx="83782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0"/>
              <a:t>Vai trò của Kỹ Thuật Phần Mềm trong thực tế</a:t>
            </a:r>
            <a:endParaRPr spc="55" dirty="0"/>
          </a:p>
        </p:txBody>
      </p:sp>
      <p:sp>
        <p:nvSpPr>
          <p:cNvPr id="9" name="object 9"/>
          <p:cNvSpPr txBox="1"/>
          <p:nvPr/>
        </p:nvSpPr>
        <p:spPr>
          <a:xfrm>
            <a:off x="5703174" y="2605564"/>
            <a:ext cx="3314828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lang="vi-VN" sz="1400" spc="50" smtClean="0">
                <a:latin typeface="Tahoma"/>
                <a:cs typeface="Tahoma"/>
              </a:rPr>
              <a:t>Trọng tâm của phần giới thiệu các khóa học lập trình. Mục tiêu của chúng tôi: vượt ra ngoài chu kỳ bên trong.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800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Tahoma</vt:lpstr>
      <vt:lpstr>Office Theme</vt:lpstr>
      <vt:lpstr>Kỹ Thuật Phần Mềm là gì ?</vt:lpstr>
      <vt:lpstr>Kỹ Thuật Phần Mềm là gì ?</vt:lpstr>
      <vt:lpstr>Kỹ Thuật Phần Mềm là gì ?</vt:lpstr>
      <vt:lpstr>Kỹ Thuật Phần Mềm là gì ?</vt:lpstr>
      <vt:lpstr>Kỹ Thuật Phần Mềm là gì ?</vt:lpstr>
      <vt:lpstr>Kỹ Thuật Phần Mềm là gì ?</vt:lpstr>
      <vt:lpstr>Kỹ Thuật Phần Mềm là gì ?</vt:lpstr>
      <vt:lpstr>Vai trò của Kỹ Thuật Phần Mềm trong thực tế</vt:lpstr>
      <vt:lpstr>Vai trò của Kỹ Thuật Phần Mềm trong thực tế</vt:lpstr>
      <vt:lpstr>Vai trò của Kỹ Thuật Phần Mềm trong nghiên cứu</vt:lpstr>
      <vt:lpstr>PowerPoint Presentation</vt:lpstr>
      <vt:lpstr>PowerPoint Presentation</vt:lpstr>
      <vt:lpstr>Vì sao Kỹ Thuật Phần Mềm lại quan trọng ?</vt:lpstr>
      <vt:lpstr>Tóm tắt: Kỹ thuật phần mềm</vt:lpstr>
      <vt:lpstr>Tổng quan về khóa học: bức tranh toàn cảnh</vt:lpstr>
      <vt:lpstr>Kỳ Vọng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Phần Mềm là gì ?</dc:title>
  <cp:lastModifiedBy>Admin</cp:lastModifiedBy>
  <cp:revision>3</cp:revision>
  <dcterms:created xsi:type="dcterms:W3CDTF">2023-03-16T14:47:11Z</dcterms:created>
  <dcterms:modified xsi:type="dcterms:W3CDTF">2023-03-16T15:16:29Z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2021-02-21T00:00:00Z</vt:filetime>
  </property>
  <property fmtid="{D5CDD505-2E9C-101B-9397-08002B2CF9AE}" pid="3" name="Creator">
    <vt:lpwstr>Google</vt:lpwstr>
  </property>
  <property fmtid="{D5CDD505-2E9C-101B-9397-08002B2CF9AE}" pid="4" name="LastSaved">
    <vt:filetime>2023-03-16T00:00:00Z</vt:filetime>
  </property>
</Properties>
</file>