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20"/>
  </p:notesMasterIdLst>
  <p:sldIdLst>
    <p:sldId id="256"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9144000" cy="5143500" type="screen16x9"/>
  <p:notesSz cx="6858000" cy="9144000"/>
  <p:embeddedFontLst>
    <p:embeddedFont>
      <p:font typeface="Roboto Mono" panose="020B0604020202020204" charset="0"/>
      <p:regular r:id="rId21"/>
      <p:bold r:id="rId22"/>
      <p:italic r:id="rId23"/>
      <p:boldItalic r:id="rId24"/>
    </p:embeddedFont>
    <p:embeddedFont>
      <p:font typeface="Helvetica Neue"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97955F-A3F1-4F26-BE4C-9F81AC42C76D}">
  <a:tblStyle styleId="{1C97955F-A3F1-4F26-BE4C-9F81AC42C7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458"/>
  </p:normalViewPr>
  <p:slideViewPr>
    <p:cSldViewPr snapToGrid="0">
      <p:cViewPr varScale="1">
        <p:scale>
          <a:sx n="101" d="100"/>
          <a:sy n="101" d="100"/>
        </p:scale>
        <p:origin x="92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1.xml"/><Relationship Id="rId21" Type="http://schemas.openxmlformats.org/officeDocument/2006/relationships/font" Target="fonts/font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e7d35e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e7d35e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e7d35edd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e7d35edd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e7d35edd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e7d35edd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fd273c54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fd273c54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fd273c54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fd273c54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fd273c54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fd273c54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fd273c54a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fd273c54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ead46bc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9ead46bc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93bcb25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93bcb25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30137530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30137530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fd273c54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fd273c54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fd273c5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fd273c5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fd273c5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fd273c5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fd273c54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fd273c54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fd273c5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fd273c5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fd273c5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fd273c5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bugs@gmail.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0599" y="1900650"/>
            <a:ext cx="6615567" cy="1342200"/>
          </a:xfrm>
          <a:prstGeom prst="rect">
            <a:avLst/>
          </a:prstGeom>
          <a:noFill/>
          <a:ln>
            <a:noFill/>
          </a:ln>
        </p:spPr>
        <p:txBody>
          <a:bodyPr spcFirstLastPara="1" wrap="square" lIns="91425" tIns="91425" rIns="91425" bIns="91425" anchor="ctr" anchorCtr="0">
            <a:noAutofit/>
          </a:bodyPr>
          <a:lstStyle/>
          <a:p>
            <a:pPr lvl="0"/>
            <a:r>
              <a:rPr lang="vi-VN" sz="3000" b="1">
                <a:solidFill>
                  <a:srgbClr val="8E7CC3"/>
                </a:solidFill>
                <a:latin typeface="+mj-lt"/>
                <a:ea typeface="Helvetica Neue"/>
                <a:cs typeface="Helvetica Neue"/>
                <a:sym typeface="Helvetica Neue"/>
              </a:rPr>
              <a:t>Kỹ thuật phần </a:t>
            </a:r>
            <a:r>
              <a:rPr lang="vi-VN" sz="3000" b="1" smtClean="0">
                <a:solidFill>
                  <a:srgbClr val="8E7CC3"/>
                </a:solidFill>
                <a:latin typeface="+mj-lt"/>
                <a:ea typeface="Helvetica Neue"/>
                <a:cs typeface="Helvetica Neue"/>
                <a:sym typeface="Helvetica Neue"/>
              </a:rPr>
              <a:t>mềm</a:t>
            </a:r>
            <a:endParaRPr lang="en-US" sz="3000" b="1" smtClean="0">
              <a:solidFill>
                <a:srgbClr val="8E7CC3"/>
              </a:solidFill>
              <a:latin typeface="+mj-lt"/>
              <a:ea typeface="Helvetica Neue"/>
              <a:cs typeface="Helvetica Neue"/>
              <a:sym typeface="Helvetica Neue"/>
            </a:endParaRPr>
          </a:p>
          <a:p>
            <a:pPr lvl="0"/>
            <a:r>
              <a:rPr lang="en-US" sz="2400">
                <a:solidFill>
                  <a:srgbClr val="434343"/>
                </a:solidFill>
                <a:latin typeface="+mj-lt"/>
                <a:ea typeface="Helvetica Neue"/>
                <a:cs typeface="Helvetica Neue"/>
                <a:sym typeface="Helvetica Neue"/>
              </a:rPr>
              <a:t>Giới thiệu về git</a:t>
            </a:r>
            <a:endParaRPr dirty="0">
              <a:latin typeface="+mj-lt"/>
            </a:endParaRPr>
          </a:p>
        </p:txBody>
      </p:sp>
      <p:sp>
        <p:nvSpPr>
          <p:cNvPr id="3" name="Google Shape;56;p13">
            <a:extLst>
              <a:ext uri="{FF2B5EF4-FFF2-40B4-BE49-F238E27FC236}">
                <a16:creationId xmlns:a16="http://schemas.microsoft.com/office/drawing/2014/main" id="{CE5D381F-3D38-6747-A0A1-165B0BA9876C}"/>
              </a:ext>
            </a:extLst>
          </p:cNvPr>
          <p:cNvSpPr txBox="1"/>
          <p:nvPr/>
        </p:nvSpPr>
        <p:spPr>
          <a:xfrm>
            <a:off x="900600" y="3425952"/>
            <a:ext cx="6113400" cy="9752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Mai Xuân Tráng,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445025"/>
            <a:ext cx="8520600" cy="572700"/>
          </a:xfrm>
          <a:prstGeom prst="rect">
            <a:avLst/>
          </a:prstGeom>
          <a:solidFill>
            <a:srgbClr val="2196F3"/>
          </a:solidFill>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FFFFFF"/>
                </a:solidFill>
                <a:latin typeface="Helvetica Neue"/>
                <a:ea typeface="Helvetica Neue"/>
                <a:cs typeface="Helvetica Neue"/>
                <a:sym typeface="Helvetica Neue"/>
              </a:rPr>
              <a:t> Quiz</a:t>
            </a:r>
            <a:endParaRPr b="1" dirty="0">
              <a:solidFill>
                <a:srgbClr val="FFFFFF"/>
              </a:solidFill>
              <a:latin typeface="Helvetica Neue"/>
              <a:ea typeface="Helvetica Neue"/>
              <a:cs typeface="Helvetica Neue"/>
              <a:sym typeface="Helvetica Neue"/>
            </a:endParaRPr>
          </a:p>
        </p:txBody>
      </p:sp>
      <p:sp>
        <p:nvSpPr>
          <p:cNvPr id="159" name="Google Shape;159;p23"/>
          <p:cNvSpPr txBox="1">
            <a:spLocks noGrp="1"/>
          </p:cNvSpPr>
          <p:nvPr>
            <p:ph type="body" idx="1"/>
          </p:nvPr>
        </p:nvSpPr>
        <p:spPr>
          <a:xfrm>
            <a:off x="311700" y="1152475"/>
            <a:ext cx="8520600" cy="18429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400">
                <a:latin typeface="Helvetica Neue"/>
                <a:ea typeface="Helvetica Neue"/>
                <a:cs typeface="Helvetica Neue"/>
                <a:sym typeface="Helvetica Neue"/>
              </a:rPr>
              <a:t>Giả sử một lần chạy trạng thái git hiển thị như sau</a:t>
            </a:r>
            <a:r>
              <a:rPr lang="vi-VN" sz="1400" smtClean="0">
                <a:latin typeface="Helvetica Neue"/>
                <a:ea typeface="Helvetica Neue"/>
                <a:cs typeface="Helvetica Neue"/>
                <a:sym typeface="Helvetica Neue"/>
              </a:rPr>
              <a:t>:</a:t>
            </a:r>
            <a:endParaRPr lang="en-US" sz="1400" smtClean="0">
              <a:latin typeface="Helvetica Neue"/>
              <a:ea typeface="Helvetica Neue"/>
              <a:cs typeface="Helvetica Neue"/>
              <a:sym typeface="Helvetica Neue"/>
            </a:endParaRPr>
          </a:p>
          <a:p>
            <a:pPr marL="0" lvl="0" indent="0">
              <a:buClr>
                <a:schemeClr val="dk1"/>
              </a:buClr>
              <a:buSzPts val="1100"/>
              <a:buNone/>
            </a:pPr>
            <a:r>
              <a:rPr lang="en" sz="1200" smtClean="0">
                <a:solidFill>
                  <a:schemeClr val="dk1"/>
                </a:solidFill>
                <a:latin typeface="Roboto Mono"/>
                <a:ea typeface="Roboto Mono"/>
                <a:cs typeface="Roboto Mono"/>
                <a:sym typeface="Roboto Mono"/>
              </a:rPr>
              <a:t>Changes </a:t>
            </a:r>
            <a:r>
              <a:rPr lang="en" sz="1200">
                <a:solidFill>
                  <a:schemeClr val="dk1"/>
                </a:solidFill>
                <a:latin typeface="Roboto Mono"/>
                <a:ea typeface="Roboto Mono"/>
                <a:cs typeface="Roboto Mono"/>
                <a:sym typeface="Roboto Mono"/>
              </a:rPr>
              <a:t>not staged for commit:</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(use "git add &lt;file&gt;..." to update what will be committed)</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(use "git restore &lt;file&gt;..." to discard changes in working directory)</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C27BA0"/>
                </a:solidFill>
                <a:latin typeface="Roboto Mono"/>
                <a:ea typeface="Roboto Mono"/>
                <a:cs typeface="Roboto Mono"/>
                <a:sym typeface="Roboto Mono"/>
              </a:rPr>
              <a:t>	modified:   file1.txt</a:t>
            </a:r>
            <a:endParaRPr sz="1200">
              <a:solidFill>
                <a:srgbClr val="C27BA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C27BA0"/>
                </a:solidFill>
                <a:latin typeface="Roboto Mono"/>
                <a:ea typeface="Roboto Mono"/>
                <a:cs typeface="Roboto Mono"/>
                <a:sym typeface="Roboto Mono"/>
              </a:rPr>
              <a:t>	modified:   file2.txt</a:t>
            </a:r>
            <a:endParaRPr sz="1200">
              <a:solidFill>
                <a:srgbClr val="C27BA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CA3323"/>
              </a:solidFill>
              <a:latin typeface="Roboto Mono"/>
              <a:ea typeface="Roboto Mono"/>
              <a:cs typeface="Roboto Mono"/>
              <a:sym typeface="Roboto Mono"/>
            </a:endParaRPr>
          </a:p>
          <a:p>
            <a:pPr marL="0" lvl="0" indent="0">
              <a:buClr>
                <a:schemeClr val="dk1"/>
              </a:buClr>
              <a:buSzPts val="1100"/>
              <a:buNone/>
            </a:pPr>
            <a:r>
              <a:rPr lang="vi-VN" sz="1400">
                <a:latin typeface="Helvetica Neue"/>
                <a:ea typeface="Helvetica Neue"/>
                <a:cs typeface="Helvetica Neue"/>
                <a:sym typeface="Helvetica Neue"/>
              </a:rPr>
              <a:t>Dựa trên thông tin này, các thay đổi đối với file1.txt và file2.txt trong các giai đoạn git trên các trang trình bày trước đó nằm ở vị trí nào.</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Working directory</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Index (Staged)</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Local Repository</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Remote Repository</a:t>
            </a:r>
            <a:endParaRPr>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
                                        <p:tgtEl>
                                          <p:spTgt spid="1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5" end="5"/>
                                            </p:txEl>
                                          </p:spTgt>
                                        </p:tgtEl>
                                        <p:attrNameLst>
                                          <p:attrName>style.visibility</p:attrName>
                                        </p:attrNameLst>
                                      </p:cBhvr>
                                      <p:to>
                                        <p:strVal val="visible"/>
                                      </p:to>
                                    </p:set>
                                    <p:animEffect transition="in" filter="fade">
                                      <p:cBhvr>
                                        <p:cTn id="32" dur="1"/>
                                        <p:tgtEl>
                                          <p:spTgt spid="1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9">
                                            <p:txEl>
                                              <p:pRg st="8" end="8"/>
                                            </p:txEl>
                                          </p:spTgt>
                                        </p:tgtEl>
                                        <p:attrNameLst>
                                          <p:attrName>style.visibility</p:attrName>
                                        </p:attrNameLst>
                                      </p:cBhvr>
                                      <p:to>
                                        <p:strVal val="visible"/>
                                      </p:to>
                                    </p:set>
                                    <p:animEffect transition="in" filter="fade">
                                      <p:cBhvr>
                                        <p:cTn id="37" dur="1"/>
                                        <p:tgtEl>
                                          <p:spTgt spid="1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xEl>
                                              <p:pRg st="9" end="9"/>
                                            </p:txEl>
                                          </p:spTgt>
                                        </p:tgtEl>
                                        <p:attrNameLst>
                                          <p:attrName>style.visibility</p:attrName>
                                        </p:attrNameLst>
                                      </p:cBhvr>
                                      <p:to>
                                        <p:strVal val="visible"/>
                                      </p:to>
                                    </p:set>
                                    <p:animEffect transition="in" filter="fade">
                                      <p:cBhvr>
                                        <p:cTn id="42" dur="1"/>
                                        <p:tgtEl>
                                          <p:spTgt spid="15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9">
                                            <p:txEl>
                                              <p:pRg st="10" end="10"/>
                                            </p:txEl>
                                          </p:spTgt>
                                        </p:tgtEl>
                                        <p:attrNameLst>
                                          <p:attrName>style.visibility</p:attrName>
                                        </p:attrNameLst>
                                      </p:cBhvr>
                                      <p:to>
                                        <p:strVal val="visible"/>
                                      </p:to>
                                    </p:set>
                                    <p:animEffect transition="in" filter="fade">
                                      <p:cBhvr>
                                        <p:cTn id="47" dur="1"/>
                                        <p:tgtEl>
                                          <p:spTgt spid="15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9">
                                            <p:txEl>
                                              <p:pRg st="11" end="11"/>
                                            </p:txEl>
                                          </p:spTgt>
                                        </p:tgtEl>
                                        <p:attrNameLst>
                                          <p:attrName>style.visibility</p:attrName>
                                        </p:attrNameLst>
                                      </p:cBhvr>
                                      <p:to>
                                        <p:strVal val="visible"/>
                                      </p:to>
                                    </p:set>
                                    <p:animEffect transition="in" filter="fade">
                                      <p:cBhvr>
                                        <p:cTn id="52" dur="1"/>
                                        <p:tgtEl>
                                          <p:spTgt spid="1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445025"/>
            <a:ext cx="8520600" cy="572700"/>
          </a:xfrm>
          <a:prstGeom prst="rect">
            <a:avLst/>
          </a:prstGeom>
          <a:solidFill>
            <a:srgbClr val="2196F3"/>
          </a:solidFill>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FFFFFF"/>
                </a:solidFill>
                <a:latin typeface="Helvetica Neue"/>
                <a:ea typeface="Helvetica Neue"/>
                <a:cs typeface="Helvetica Neue"/>
                <a:sym typeface="Helvetica Neue"/>
              </a:rPr>
              <a:t> Quiz</a:t>
            </a:r>
            <a:endParaRPr b="1" dirty="0">
              <a:solidFill>
                <a:srgbClr val="FFFFFF"/>
              </a:solidFill>
              <a:latin typeface="Helvetica Neue"/>
              <a:ea typeface="Helvetica Neue"/>
              <a:cs typeface="Helvetica Neue"/>
              <a:sym typeface="Helvetica Neue"/>
            </a:endParaRPr>
          </a:p>
        </p:txBody>
      </p:sp>
      <p:sp>
        <p:nvSpPr>
          <p:cNvPr id="167" name="Google Shape;167;p24"/>
          <p:cNvSpPr txBox="1">
            <a:spLocks noGrp="1"/>
          </p:cNvSpPr>
          <p:nvPr>
            <p:ph type="body" idx="1"/>
          </p:nvPr>
        </p:nvSpPr>
        <p:spPr>
          <a:xfrm>
            <a:off x="311700" y="1152475"/>
            <a:ext cx="8520600" cy="18429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vi-VN" sz="1400">
                <a:latin typeface="Helvetica Neue"/>
                <a:ea typeface="Helvetica Neue"/>
                <a:cs typeface="Helvetica Neue"/>
                <a:sym typeface="Helvetica Neue"/>
              </a:rPr>
              <a:t>Giả sử một lần chạy trạng thái git hiển thị như sau</a:t>
            </a:r>
            <a:r>
              <a:rPr lang="vi-VN" sz="1400" smtClean="0">
                <a:latin typeface="Helvetica Neue"/>
                <a:ea typeface="Helvetica Neue"/>
                <a:cs typeface="Helvetica Neue"/>
                <a:sym typeface="Helvetica Neue"/>
              </a:rPr>
              <a:t>:</a:t>
            </a:r>
            <a:endParaRPr lang="en-US" sz="1400" smtClean="0">
              <a:latin typeface="Helvetica Neue"/>
              <a:ea typeface="Helvetica Neue"/>
              <a:cs typeface="Helvetica Neue"/>
              <a:sym typeface="Helvetica Neue"/>
            </a:endParaRPr>
          </a:p>
          <a:p>
            <a:pPr marL="0" lvl="0" indent="0">
              <a:buClr>
                <a:schemeClr val="dk1"/>
              </a:buClr>
              <a:buSzPts val="1100"/>
              <a:buNone/>
            </a:pPr>
            <a:r>
              <a:rPr lang="en" sz="1200" smtClean="0">
                <a:solidFill>
                  <a:schemeClr val="dk1"/>
                </a:solidFill>
                <a:latin typeface="Roboto Mono"/>
                <a:ea typeface="Roboto Mono"/>
                <a:cs typeface="Roboto Mono"/>
                <a:sym typeface="Roboto Mono"/>
              </a:rPr>
              <a:t>Changes </a:t>
            </a:r>
            <a:r>
              <a:rPr lang="en" sz="1200" dirty="0">
                <a:solidFill>
                  <a:schemeClr val="dk1"/>
                </a:solidFill>
                <a:latin typeface="Roboto Mono"/>
                <a:ea typeface="Roboto Mono"/>
                <a:cs typeface="Roboto Mono"/>
                <a:sym typeface="Roboto Mono"/>
              </a:rPr>
              <a:t>not staged for commit:</a:t>
            </a:r>
            <a:endParaRPr sz="12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Roboto Mono"/>
                <a:ea typeface="Roboto Mono"/>
                <a:cs typeface="Roboto Mono"/>
                <a:sym typeface="Roboto Mono"/>
              </a:rPr>
              <a:t>  (use "git add &lt;file&gt;..." to update what will be committed)</a:t>
            </a:r>
            <a:endParaRPr sz="12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Roboto Mono"/>
                <a:ea typeface="Roboto Mono"/>
                <a:cs typeface="Roboto Mono"/>
                <a:sym typeface="Roboto Mono"/>
              </a:rPr>
              <a:t>  (use "git restore &lt;file&gt;..." to discard changes in working directory)</a:t>
            </a:r>
            <a:endParaRPr sz="12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rgbClr val="C27BA0"/>
                </a:solidFill>
                <a:latin typeface="Roboto Mono"/>
                <a:ea typeface="Roboto Mono"/>
                <a:cs typeface="Roboto Mono"/>
                <a:sym typeface="Roboto Mono"/>
              </a:rPr>
              <a:t>	modified:   file1.txt</a:t>
            </a:r>
            <a:endParaRPr sz="1200" dirty="0">
              <a:solidFill>
                <a:srgbClr val="C27BA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rgbClr val="C27BA0"/>
                </a:solidFill>
                <a:latin typeface="Roboto Mono"/>
                <a:ea typeface="Roboto Mono"/>
                <a:cs typeface="Roboto Mono"/>
                <a:sym typeface="Roboto Mono"/>
              </a:rPr>
              <a:t>	modified:   file2.txt</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dirty="0">
              <a:solidFill>
                <a:srgbClr val="CA3323"/>
              </a:solidFill>
              <a:latin typeface="Roboto Mono"/>
              <a:ea typeface="Roboto Mono"/>
              <a:cs typeface="Roboto Mono"/>
              <a:sym typeface="Roboto Mono"/>
            </a:endParaRPr>
          </a:p>
          <a:p>
            <a:pPr marL="0" lvl="0" indent="0">
              <a:buClr>
                <a:schemeClr val="dk1"/>
              </a:buClr>
              <a:buSzPts val="1100"/>
              <a:buNone/>
            </a:pPr>
            <a:r>
              <a:rPr lang="vi-VN" sz="1400">
                <a:latin typeface="Helvetica Neue"/>
                <a:ea typeface="Helvetica Neue"/>
                <a:cs typeface="Helvetica Neue"/>
                <a:sym typeface="Helvetica Neue"/>
              </a:rPr>
              <a:t>Chúng tôi muốn chạy một chuỗi các lệnh bao gồm các thay đổi đối với file1.txt trong một lần xác nhận duy nhất, sau đó là các thay đổi đối với file2.txt trong một lần xác nhận khác trong kho lưu trữ cục bộ. Những lệnh nào chúng ta nên chạy?</a:t>
            </a:r>
            <a:endParaRPr sz="1400" dirty="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135187"/>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GIT COMMANDS</a:t>
            </a:r>
            <a:endParaRPr b="1">
              <a:solidFill>
                <a:srgbClr val="FFFFFF"/>
              </a:solidFill>
              <a:latin typeface="Helvetica Neue"/>
              <a:ea typeface="Helvetica Neue"/>
              <a:cs typeface="Helvetica Neue"/>
              <a:sym typeface="Helvetica Neue"/>
            </a:endParaRPr>
          </a:p>
        </p:txBody>
      </p:sp>
      <p:graphicFrame>
        <p:nvGraphicFramePr>
          <p:cNvPr id="175" name="Google Shape;175;p25"/>
          <p:cNvGraphicFramePr/>
          <p:nvPr>
            <p:extLst>
              <p:ext uri="{D42A27DB-BD31-4B8C-83A1-F6EECF244321}">
                <p14:modId xmlns:p14="http://schemas.microsoft.com/office/powerpoint/2010/main" val="682150166"/>
              </p:ext>
            </p:extLst>
          </p:nvPr>
        </p:nvGraphicFramePr>
        <p:xfrm>
          <a:off x="952500" y="707887"/>
          <a:ext cx="7239000" cy="3992610"/>
        </p:xfrm>
        <a:graphic>
          <a:graphicData uri="http://schemas.openxmlformats.org/drawingml/2006/table">
            <a:tbl>
              <a:tblPr>
                <a:noFill/>
                <a:tableStyleId>{1C97955F-A3F1-4F26-BE4C-9F81AC42C76D}</a:tableStyleId>
              </a:tblPr>
              <a:tblGrid>
                <a:gridCol w="2108500">
                  <a:extLst>
                    <a:ext uri="{9D8B030D-6E8A-4147-A177-3AD203B41FA5}">
                      <a16:colId xmlns:a16="http://schemas.microsoft.com/office/drawing/2014/main" val="20000"/>
                    </a:ext>
                  </a:extLst>
                </a:gridCol>
                <a:gridCol w="5130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clone </a:t>
                      </a:r>
                      <a:r>
                        <a:rPr lang="en" sz="1200" b="1" i="1">
                          <a:latin typeface="Roboto Mono"/>
                          <a:ea typeface="Roboto Mono"/>
                          <a:cs typeface="Roboto Mono"/>
                          <a:sym typeface="Roboto Mono"/>
                        </a:rPr>
                        <a:t>url</a:t>
                      </a:r>
                      <a:r>
                        <a:rPr lang="en" sz="1200" b="1">
                          <a:latin typeface="Roboto Mono"/>
                          <a:ea typeface="Roboto Mono"/>
                          <a:cs typeface="Roboto Mono"/>
                          <a:sym typeface="Roboto Mono"/>
                        </a:rPr>
                        <a:t> </a:t>
                      </a:r>
                      <a:r>
                        <a:rPr lang="en" sz="1200" b="1" i="1">
                          <a:latin typeface="Roboto Mono"/>
                          <a:ea typeface="Roboto Mono"/>
                          <a:cs typeface="Roboto Mono"/>
                          <a:sym typeface="Roboto Mono"/>
                        </a:rPr>
                        <a:t>[dir]</a:t>
                      </a:r>
                      <a:endParaRPr sz="1200" b="1">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vi-VN" smtClean="0">
                          <a:latin typeface="Helvetica Neue"/>
                          <a:ea typeface="Helvetica Neue"/>
                          <a:cs typeface="Helvetica Neue"/>
                          <a:sym typeface="Helvetica Neue"/>
                        </a:rPr>
                        <a:t>Sao chép một kho lưu trữ git</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add </a:t>
                      </a:r>
                      <a:r>
                        <a:rPr lang="en" sz="1200" b="1" i="1">
                          <a:latin typeface="Roboto Mono"/>
                          <a:ea typeface="Roboto Mono"/>
                          <a:cs typeface="Roboto Mono"/>
                          <a:sym typeface="Roboto Mono"/>
                        </a:rPr>
                        <a:t>files</a:t>
                      </a:r>
                      <a:endParaRPr sz="1200" b="1">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US" smtClean="0">
                          <a:latin typeface="Helvetica Neue"/>
                          <a:ea typeface="Helvetica Neue"/>
                          <a:cs typeface="Helvetica Neue"/>
                          <a:sym typeface="Helvetica Neue"/>
                        </a:rPr>
                        <a:t>Thêm nội dung tệp vào khu vực tổ chức (Staging</a:t>
                      </a:r>
                      <a:r>
                        <a:rPr lang="en-US" baseline="0" smtClean="0">
                          <a:latin typeface="Helvetica Neue"/>
                          <a:ea typeface="Helvetica Neue"/>
                          <a:cs typeface="Helvetica Neue"/>
                          <a:sym typeface="Helvetica Neue"/>
                        </a:rPr>
                        <a:t> Area )</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solidFill>
                            <a:schemeClr val="dk1"/>
                          </a:solidFill>
                          <a:latin typeface="Roboto Mono"/>
                          <a:ea typeface="Roboto Mono"/>
                          <a:cs typeface="Roboto Mono"/>
                          <a:sym typeface="Roboto Mono"/>
                        </a:rPr>
                        <a:t>git stage </a:t>
                      </a:r>
                      <a:r>
                        <a:rPr lang="en" sz="1200" b="1" i="1">
                          <a:solidFill>
                            <a:schemeClr val="dk1"/>
                          </a:solidFill>
                          <a:latin typeface="Roboto Mono"/>
                          <a:ea typeface="Roboto Mono"/>
                          <a:cs typeface="Roboto Mono"/>
                          <a:sym typeface="Roboto Mono"/>
                        </a:rPr>
                        <a:t>files</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vi-VN" smtClean="0">
                          <a:latin typeface="Helvetica Neue"/>
                          <a:ea typeface="Helvetica Neue"/>
                          <a:cs typeface="Helvetica Neue"/>
                          <a:sym typeface="Helvetica Neue"/>
                        </a:rPr>
                        <a:t>Tương tự như git add files</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commit</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vi-VN" smtClean="0">
                          <a:latin typeface="Helvetica Neue"/>
                          <a:ea typeface="Helvetica Neue"/>
                          <a:cs typeface="Helvetica Neue"/>
                          <a:sym typeface="Helvetica Neue"/>
                        </a:rPr>
                        <a:t>lưu lại một ảnh chụp màn </a:t>
                      </a:r>
                      <a:r>
                        <a:rPr lang="en-US" smtClean="0">
                          <a:latin typeface="Helvetica Neue"/>
                          <a:ea typeface="Helvetica Neue"/>
                          <a:cs typeface="Helvetica Neue"/>
                          <a:sym typeface="Helvetica Neue"/>
                        </a:rPr>
                        <a:t>hình</a:t>
                      </a:r>
                      <a:r>
                        <a:rPr lang="en-US" baseline="0" smtClean="0">
                          <a:latin typeface="Helvetica Neue"/>
                          <a:ea typeface="Helvetica Neue"/>
                          <a:cs typeface="Helvetica Neue"/>
                          <a:sym typeface="Helvetica Neue"/>
                        </a:rPr>
                        <a:t> </a:t>
                      </a:r>
                      <a:r>
                        <a:rPr lang="vi-VN" smtClean="0">
                          <a:latin typeface="Helvetica Neue"/>
                          <a:ea typeface="Helvetica Neue"/>
                          <a:cs typeface="Helvetica Neue"/>
                          <a:sym typeface="Helvetica Neue"/>
                        </a:rPr>
                        <a:t>đối với các thay đổi trong thư mục trong quá trình làm việc với Git.</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status</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vi-VN" smtClean="0">
                          <a:latin typeface="Helvetica Neue"/>
                          <a:ea typeface="Helvetica Neue"/>
                          <a:cs typeface="Helvetica Neue"/>
                          <a:sym typeface="Helvetica Neue"/>
                        </a:rPr>
                        <a:t>Xem trạng thái của các tệp trong thư mục làm việc và khu vực tổ chức</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diff</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US" smtClean="0">
                          <a:latin typeface="Helvetica Neue"/>
                          <a:ea typeface="Helvetica Neue"/>
                          <a:cs typeface="Helvetica Neue"/>
                          <a:sym typeface="Helvetica Neue"/>
                        </a:rPr>
                        <a:t>Hiển thị sự khác biệt giữa </a:t>
                      </a:r>
                      <a:r>
                        <a:rPr lang="en" smtClean="0">
                          <a:latin typeface="Helvetica Neue"/>
                          <a:ea typeface="Helvetica Neue"/>
                          <a:cs typeface="Helvetica Neue"/>
                          <a:sym typeface="Helvetica Neue"/>
                        </a:rPr>
                        <a:t>staging </a:t>
                      </a:r>
                      <a:r>
                        <a:rPr lang="en">
                          <a:latin typeface="Helvetica Neue"/>
                          <a:ea typeface="Helvetica Neue"/>
                          <a:cs typeface="Helvetica Neue"/>
                          <a:sym typeface="Helvetica Neue"/>
                        </a:rPr>
                        <a:t>area </a:t>
                      </a:r>
                      <a:r>
                        <a:rPr lang="en" smtClean="0">
                          <a:latin typeface="Helvetica Neue"/>
                          <a:ea typeface="Helvetica Neue"/>
                          <a:cs typeface="Helvetica Neue"/>
                          <a:sym typeface="Helvetica Neue"/>
                        </a:rPr>
                        <a:t>và </a:t>
                      </a:r>
                      <a:r>
                        <a:rPr lang="en">
                          <a:latin typeface="Helvetica Neue"/>
                          <a:ea typeface="Helvetica Neue"/>
                          <a:cs typeface="Helvetica Neue"/>
                          <a:sym typeface="Helvetica Neue"/>
                        </a:rPr>
                        <a:t>working directory</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solidFill>
                            <a:schemeClr val="dk1"/>
                          </a:solidFill>
                          <a:latin typeface="Roboto Mono"/>
                          <a:ea typeface="Roboto Mono"/>
                          <a:cs typeface="Roboto Mono"/>
                          <a:sym typeface="Roboto Mono"/>
                        </a:rPr>
                        <a:t>git log</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mtClean="0">
                          <a:latin typeface="Helvetica Neue"/>
                          <a:ea typeface="Helvetica Neue"/>
                          <a:cs typeface="Helvetica Neue"/>
                          <a:sym typeface="Helvetica Neue"/>
                        </a:rPr>
                        <a:t>Hiển</a:t>
                      </a:r>
                      <a:r>
                        <a:rPr lang="en" baseline="0" smtClean="0">
                          <a:latin typeface="Helvetica Neue"/>
                          <a:ea typeface="Helvetica Neue"/>
                          <a:cs typeface="Helvetica Neue"/>
                          <a:sym typeface="Helvetica Neue"/>
                        </a:rPr>
                        <a:t> thị lịch sử commit</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pull</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Fetch </a:t>
                      </a:r>
                      <a:r>
                        <a:rPr lang="en" smtClean="0">
                          <a:latin typeface="Helvetica Neue"/>
                          <a:ea typeface="Helvetica Neue"/>
                          <a:cs typeface="Helvetica Neue"/>
                          <a:sym typeface="Helvetica Neue"/>
                        </a:rPr>
                        <a:t>từ </a:t>
                      </a:r>
                      <a:r>
                        <a:rPr lang="en">
                          <a:latin typeface="Helvetica Neue"/>
                          <a:ea typeface="Helvetica Neue"/>
                          <a:cs typeface="Helvetica Neue"/>
                          <a:sym typeface="Helvetica Neue"/>
                        </a:rPr>
                        <a:t>remote repository </a:t>
                      </a:r>
                      <a:r>
                        <a:rPr lang="en" smtClean="0">
                          <a:latin typeface="Helvetica Neue"/>
                          <a:ea typeface="Helvetica Neue"/>
                          <a:cs typeface="Helvetica Neue"/>
                          <a:sym typeface="Helvetica Neue"/>
                        </a:rPr>
                        <a:t>và</a:t>
                      </a:r>
                      <a:r>
                        <a:rPr lang="en" baseline="0" smtClean="0">
                          <a:latin typeface="Helvetica Neue"/>
                          <a:ea typeface="Helvetica Neue"/>
                          <a:cs typeface="Helvetica Neue"/>
                          <a:sym typeface="Helvetica Neue"/>
                        </a:rPr>
                        <a:t> </a:t>
                      </a:r>
                      <a:r>
                        <a:rPr lang="en" smtClean="0">
                          <a:latin typeface="Helvetica Neue"/>
                          <a:ea typeface="Helvetica Neue"/>
                          <a:cs typeface="Helvetica Neue"/>
                          <a:sym typeface="Helvetica Neue"/>
                        </a:rPr>
                        <a:t>merge </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push</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vi-VN" smtClean="0">
                          <a:latin typeface="Helvetica Neue"/>
                          <a:ea typeface="Helvetica Neue"/>
                          <a:cs typeface="Helvetica Neue"/>
                          <a:sym typeface="Helvetica Neue"/>
                        </a:rPr>
                        <a:t>Đẩy kho lưu trữ cục bộ sang kho lưu trữ từ xa</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smtClean="0">
                <a:solidFill>
                  <a:srgbClr val="FFFFFF"/>
                </a:solidFill>
                <a:latin typeface="Helvetica Neue"/>
                <a:ea typeface="Helvetica Neue"/>
                <a:cs typeface="Helvetica Neue"/>
                <a:sym typeface="Helvetica Neue"/>
              </a:rPr>
              <a:t>THÊM </a:t>
            </a:r>
            <a:r>
              <a:rPr lang="en" b="1">
                <a:solidFill>
                  <a:srgbClr val="FFFFFF"/>
                </a:solidFill>
                <a:latin typeface="Helvetica Neue"/>
                <a:ea typeface="Helvetica Neue"/>
                <a:cs typeface="Helvetica Neue"/>
                <a:sym typeface="Helvetica Neue"/>
              </a:rPr>
              <a:t>AND COMMITTING FILES</a:t>
            </a:r>
            <a:endParaRPr b="1">
              <a:solidFill>
                <a:srgbClr val="FFFFFF"/>
              </a:solidFill>
              <a:latin typeface="Helvetica Neue"/>
              <a:ea typeface="Helvetica Neue"/>
              <a:cs typeface="Helvetica Neue"/>
              <a:sym typeface="Helvetica Neue"/>
            </a:endParaRPr>
          </a:p>
        </p:txBody>
      </p:sp>
      <p:sp>
        <p:nvSpPr>
          <p:cNvPr id="181" name="Google Shape;18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indent="-317500">
              <a:buClr>
                <a:schemeClr val="accent3"/>
              </a:buClr>
              <a:buSzPts val="1400"/>
              <a:buFont typeface="Helvetica Neue"/>
              <a:buChar char="●"/>
            </a:pPr>
            <a:r>
              <a:rPr lang="vi-VN" sz="1400">
                <a:latin typeface="Helvetica Neue"/>
                <a:ea typeface="Helvetica Neue"/>
                <a:cs typeface="Helvetica Neue"/>
                <a:sym typeface="Helvetica Neue"/>
              </a:rPr>
              <a:t>Lần đầu tiên chúng tôi yêu cầu một tệp được theo dõi và mỗi lần trước khi cam kết một tệp, chúng tôi phải thêm tệp đó vào khu vực tổ chức. Điều này có thể được thực hiện với lệnh sau</a:t>
            </a:r>
            <a:endParaRPr sz="1400" smtClean="0">
              <a:latin typeface="Helvetica Neue"/>
              <a:ea typeface="Helvetica Neue"/>
              <a:cs typeface="Helvetica Neue"/>
              <a:sym typeface="Helvetica Neue"/>
            </a:endParaRPr>
          </a:p>
          <a:p>
            <a:pPr marL="914400" lvl="1" indent="-304800" algn="l" rtl="0">
              <a:spcBef>
                <a:spcPts val="0"/>
              </a:spcBef>
              <a:spcAft>
                <a:spcPts val="0"/>
              </a:spcAft>
              <a:buSzPts val="1200"/>
              <a:buFont typeface="Roboto Mono"/>
              <a:buChar char="○"/>
            </a:pPr>
            <a:r>
              <a:rPr lang="en" sz="1200" smtClean="0">
                <a:latin typeface="Roboto Mono"/>
                <a:ea typeface="Roboto Mono"/>
                <a:cs typeface="Roboto Mono"/>
                <a:sym typeface="Roboto Mono"/>
              </a:rPr>
              <a:t>$ git add file1.txt file2.txt</a:t>
            </a:r>
            <a:endParaRPr sz="1200" smtClean="0">
              <a:latin typeface="Roboto Mono"/>
              <a:ea typeface="Roboto Mono"/>
              <a:cs typeface="Roboto Mono"/>
              <a:sym typeface="Roboto Mono"/>
            </a:endParaRPr>
          </a:p>
          <a:p>
            <a:pPr lvl="0" indent="-317500">
              <a:buClr>
                <a:schemeClr val="accent3"/>
              </a:buClr>
              <a:buSzPts val="1400"/>
              <a:buFont typeface="Helvetica Neue"/>
              <a:buChar char="●"/>
            </a:pPr>
            <a:r>
              <a:rPr lang="vi-VN" sz="1400">
                <a:latin typeface="Helvetica Neue"/>
                <a:ea typeface="Helvetica Neue"/>
                <a:cs typeface="Helvetica Neue"/>
                <a:sym typeface="Helvetica Neue"/>
              </a:rPr>
              <a:t>Thao tác này sẽ chụp nhanh các tệp và thêm nó vào khu vực tổ chức. Bạn vẫn có thể sửa đổi các tệp trong thư mục làm việc, nhưng bạn sẽ cần thêm lại để lưu những thay đổi này trong khu vực tổ chức.</a:t>
            </a:r>
            <a:endParaRPr sz="1400">
              <a:latin typeface="Helvetica Neue"/>
              <a:ea typeface="Helvetica Neue"/>
              <a:cs typeface="Helvetica Neue"/>
              <a:sym typeface="Helvetica Neue"/>
            </a:endParaRPr>
          </a:p>
          <a:p>
            <a:pPr lvl="0" indent="-317500">
              <a:buClr>
                <a:schemeClr val="accent3"/>
              </a:buClr>
              <a:buSzPts val="1400"/>
              <a:buFont typeface="Helvetica Neue"/>
              <a:buChar char="●"/>
            </a:pPr>
            <a:r>
              <a:rPr lang="en" sz="1400" i="1">
                <a:latin typeface="Helvetica Neue"/>
                <a:ea typeface="Helvetica Neue"/>
                <a:cs typeface="Helvetica Neue"/>
                <a:sym typeface="Helvetica Neue"/>
              </a:rPr>
              <a:t>Note: </a:t>
            </a:r>
            <a:r>
              <a:rPr lang="vi-VN" sz="1400" i="1">
                <a:latin typeface="Helvetica Neue"/>
                <a:ea typeface="Helvetica Neue"/>
                <a:cs typeface="Helvetica Neue"/>
                <a:sym typeface="Helvetica Neue"/>
              </a:rPr>
              <a:t>Để hủy thay đổi, bạn có thể sử dụng như sau</a:t>
            </a:r>
            <a:endParaRPr sz="1400" i="1" smtClean="0">
              <a:latin typeface="Helvetica Neue"/>
              <a:ea typeface="Helvetica Neue"/>
              <a:cs typeface="Helvetica Neue"/>
              <a:sym typeface="Helvetica Neue"/>
            </a:endParaRPr>
          </a:p>
          <a:p>
            <a:pPr marL="914400" lvl="1" indent="-304800" algn="l" rtl="0">
              <a:spcBef>
                <a:spcPts val="0"/>
              </a:spcBef>
              <a:spcAft>
                <a:spcPts val="0"/>
              </a:spcAft>
              <a:buSzPts val="1200"/>
              <a:buFont typeface="Roboto Mono"/>
              <a:buChar char="○"/>
            </a:pPr>
            <a:r>
              <a:rPr lang="en" sz="1200" smtClean="0">
                <a:latin typeface="Roboto Mono"/>
                <a:ea typeface="Roboto Mono"/>
                <a:cs typeface="Roboto Mono"/>
                <a:sym typeface="Roboto Mono"/>
              </a:rPr>
              <a:t>$ git reset HEAD filename</a:t>
            </a:r>
            <a:endParaRPr sz="1200" smtClean="0">
              <a:latin typeface="Roboto Mono"/>
              <a:ea typeface="Roboto Mono"/>
              <a:cs typeface="Roboto Mono"/>
              <a:sym typeface="Roboto Mono"/>
            </a:endParaRPr>
          </a:p>
          <a:p>
            <a:pPr lvl="0" indent="-317500">
              <a:buClr>
                <a:schemeClr val="accent3"/>
              </a:buClr>
              <a:buSzPts val="1400"/>
              <a:buFont typeface="Helvetica Neue"/>
              <a:buChar char="●"/>
            </a:pPr>
            <a:r>
              <a:rPr lang="vi-VN" sz="1400">
                <a:latin typeface="Helvetica Neue"/>
                <a:ea typeface="Helvetica Neue"/>
                <a:cs typeface="Helvetica Neue"/>
                <a:sym typeface="Helvetica Neue"/>
              </a:rPr>
              <a:t>Để di chuyển các thay đổi theo giai đoạn vào kho lưu trữ cục bộ,</a:t>
            </a:r>
            <a:r>
              <a:rPr lang="en-US" sz="1400">
                <a:latin typeface="Helvetica Neue"/>
                <a:ea typeface="Helvetica Neue"/>
                <a:cs typeface="Helvetica Neue"/>
                <a:sym typeface="Helvetica Neue"/>
              </a:rPr>
              <a:t> chúng ta commit</a:t>
            </a:r>
            <a:r>
              <a:rPr lang="vi-VN" sz="1400">
                <a:latin typeface="Helvetica Neue"/>
                <a:ea typeface="Helvetica Neue"/>
                <a:cs typeface="Helvetica Neue"/>
                <a:sym typeface="Helvetica Neue"/>
              </a:rPr>
              <a:t> chúng từ khu vực tổ chức</a:t>
            </a:r>
            <a:endParaRPr sz="1400" smtClean="0">
              <a:latin typeface="Helvetica Neue"/>
              <a:ea typeface="Helvetica Neue"/>
              <a:cs typeface="Helvetica Neue"/>
              <a:sym typeface="Helvetica Neue"/>
            </a:endParaRPr>
          </a:p>
          <a:p>
            <a:pPr marL="914400" lvl="1" indent="-304800" algn="l" rtl="0">
              <a:spcBef>
                <a:spcPts val="0"/>
              </a:spcBef>
              <a:spcAft>
                <a:spcPts val="0"/>
              </a:spcAft>
              <a:buSzPts val="1200"/>
              <a:buFont typeface="Roboto Mono"/>
              <a:buChar char="○"/>
            </a:pPr>
            <a:r>
              <a:rPr lang="en" sz="1200" smtClean="0">
                <a:latin typeface="Roboto Mono"/>
                <a:ea typeface="Roboto Mono"/>
                <a:cs typeface="Roboto Mono"/>
                <a:sym typeface="Roboto Mono"/>
              </a:rPr>
              <a:t>$ git commit -m “Updated filename”</a:t>
            </a:r>
            <a:endParaRPr sz="1200" smtClean="0">
              <a:latin typeface="Roboto Mono"/>
              <a:ea typeface="Roboto Mono"/>
              <a:cs typeface="Roboto Mono"/>
              <a:sym typeface="Roboto Mono"/>
            </a:endParaRPr>
          </a:p>
          <a:p>
            <a:pPr lvl="0" indent="-317500">
              <a:buClr>
                <a:schemeClr val="accent3"/>
              </a:buClr>
              <a:buSzPts val="1400"/>
              <a:buFont typeface="Helvetica Neue"/>
              <a:buChar char="●"/>
            </a:pPr>
            <a:r>
              <a:rPr lang="vi-VN" sz="1400" i="1">
                <a:latin typeface="Helvetica Neue"/>
                <a:ea typeface="Helvetica Neue"/>
                <a:cs typeface="Helvetica Neue"/>
                <a:sym typeface="Helvetica Neue"/>
              </a:rPr>
              <a:t>Lưu ý: Tất cả các lệnh này đang hoạt động trên bản sao cục bộ của kho lưu trữ của bạn. Bạn sẽ cần đẩy chúng vào điều khiển từ xa để xem những thay đổi này ở nơi khác.</a:t>
            </a:r>
            <a:endParaRPr sz="14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COMMIT MESSAGES</a:t>
            </a:r>
            <a:endParaRPr b="1">
              <a:solidFill>
                <a:srgbClr val="FFFFFF"/>
              </a:solidFill>
              <a:latin typeface="Helvetica Neue"/>
              <a:ea typeface="Helvetica Neue"/>
              <a:cs typeface="Helvetica Neue"/>
              <a:sym typeface="Helvetica Neue"/>
            </a:endParaRPr>
          </a:p>
        </p:txBody>
      </p:sp>
      <p:sp>
        <p:nvSpPr>
          <p:cNvPr id="187" name="Google Shape;18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3"/>
              </a:buClr>
              <a:buSzPts val="1400"/>
              <a:buFont typeface="Helvetica Neue"/>
              <a:buChar char="●"/>
            </a:pPr>
            <a:r>
              <a:rPr lang="en" sz="1400" dirty="0">
                <a:latin typeface="Helvetica Neue"/>
                <a:ea typeface="Helvetica Neue"/>
                <a:cs typeface="Helvetica Neue"/>
                <a:sym typeface="Helvetica Neue"/>
              </a:rPr>
              <a:t>Running </a:t>
            </a:r>
            <a:r>
              <a:rPr lang="en" sz="1200" dirty="0">
                <a:latin typeface="Roboto Mono"/>
                <a:ea typeface="Roboto Mono"/>
                <a:cs typeface="Roboto Mono"/>
                <a:sym typeface="Roboto Mono"/>
              </a:rPr>
              <a:t>$ git commit</a:t>
            </a:r>
            <a:r>
              <a:rPr lang="en" sz="1400" dirty="0">
                <a:latin typeface="Roboto Mono"/>
                <a:ea typeface="Roboto Mono"/>
                <a:cs typeface="Roboto Mono"/>
                <a:sym typeface="Roboto Mono"/>
              </a:rPr>
              <a:t> </a:t>
            </a:r>
            <a:r>
              <a:rPr lang="en" sz="1400" dirty="0">
                <a:latin typeface="Helvetica Neue"/>
                <a:ea typeface="Helvetica Neue"/>
                <a:cs typeface="Helvetica Neue"/>
                <a:sym typeface="Helvetica Neue"/>
              </a:rPr>
              <a:t>will bring up a text editor by default for you to type your commit message.</a:t>
            </a:r>
            <a:endParaRPr sz="1400"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Write the subject text (less than 50 characters) on the first line, followed by paragraphs describing your commit in the rest of the page.</a:t>
            </a:r>
            <a:endParaRPr dirty="0">
              <a:latin typeface="Helvetica Neue"/>
              <a:ea typeface="Helvetica Neue"/>
              <a:cs typeface="Helvetica Neue"/>
              <a:sym typeface="Helvetica Neue"/>
            </a:endParaRPr>
          </a:p>
          <a:p>
            <a:pPr marL="457200" lvl="0" indent="-317500" algn="l" rtl="0">
              <a:spcBef>
                <a:spcPts val="0"/>
              </a:spcBef>
              <a:spcAft>
                <a:spcPts val="0"/>
              </a:spcAft>
              <a:buClr>
                <a:schemeClr val="accent3"/>
              </a:buClr>
              <a:buSzPts val="1400"/>
              <a:buFont typeface="Helvetica Neue"/>
              <a:buChar char="●"/>
            </a:pPr>
            <a:r>
              <a:rPr lang="en" sz="1400" dirty="0">
                <a:latin typeface="Helvetica Neue"/>
                <a:ea typeface="Helvetica Neue"/>
                <a:cs typeface="Helvetica Neue"/>
                <a:sym typeface="Helvetica Neue"/>
              </a:rPr>
              <a:t>Running </a:t>
            </a:r>
            <a:r>
              <a:rPr lang="en" sz="1200" dirty="0">
                <a:latin typeface="Roboto Mono"/>
                <a:ea typeface="Roboto Mono"/>
                <a:cs typeface="Roboto Mono"/>
                <a:sym typeface="Roboto Mono"/>
              </a:rPr>
              <a:t>$ git commit -m “Your Message”</a:t>
            </a:r>
            <a:r>
              <a:rPr lang="en" sz="1400" dirty="0">
                <a:latin typeface="Helvetica Neue"/>
                <a:ea typeface="Helvetica Neue"/>
                <a:cs typeface="Helvetica Neue"/>
                <a:sym typeface="Helvetica Neue"/>
              </a:rPr>
              <a:t> will allow you to type the message directly in the command line without opening a text editor.</a:t>
            </a:r>
            <a:endParaRPr sz="1400"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This is useful for simple commits, but avoid using it for more complicated commits.</a:t>
            </a:r>
            <a:endParaRPr dirty="0">
              <a:latin typeface="Helvetica Neue"/>
              <a:ea typeface="Helvetica Neue"/>
              <a:cs typeface="Helvetica Neue"/>
              <a:sym typeface="Helvetica Neue"/>
            </a:endParaRPr>
          </a:p>
          <a:p>
            <a:pPr marL="457200" lvl="0" indent="-317500" algn="l" rtl="0">
              <a:spcBef>
                <a:spcPts val="0"/>
              </a:spcBef>
              <a:spcAft>
                <a:spcPts val="0"/>
              </a:spcAft>
              <a:buClr>
                <a:schemeClr val="accent3"/>
              </a:buClr>
              <a:buSzPts val="1400"/>
              <a:buFont typeface="Helvetica Neue"/>
              <a:buChar char="●"/>
            </a:pPr>
            <a:r>
              <a:rPr lang="en" sz="1400" dirty="0">
                <a:latin typeface="Helvetica Neue"/>
                <a:ea typeface="Helvetica Neue"/>
                <a:cs typeface="Helvetica Neue"/>
                <a:sym typeface="Helvetica Neue"/>
              </a:rPr>
              <a:t>Regardless, the subject line should always be written with the following form</a:t>
            </a:r>
            <a:endParaRPr sz="1400"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i="1" dirty="0">
                <a:latin typeface="Helvetica Neue"/>
                <a:ea typeface="Helvetica Neue"/>
                <a:cs typeface="Helvetica Neue"/>
                <a:sym typeface="Helvetica Neue"/>
              </a:rPr>
              <a:t>If applied, this commit</a:t>
            </a:r>
            <a:r>
              <a:rPr lang="en" dirty="0">
                <a:latin typeface="Helvetica Neue"/>
                <a:ea typeface="Helvetica Neue"/>
                <a:cs typeface="Helvetica Neue"/>
                <a:sym typeface="Helvetica Neue"/>
              </a:rPr>
              <a:t> </a:t>
            </a:r>
            <a:r>
              <a:rPr lang="en" b="1" u="sng" dirty="0">
                <a:latin typeface="Helvetica Neue"/>
                <a:ea typeface="Helvetica Neue"/>
                <a:cs typeface="Helvetica Neue"/>
                <a:sym typeface="Helvetica Neue"/>
              </a:rPr>
              <a:t>will your subject line here</a:t>
            </a:r>
            <a:endParaRPr b="1" u="sng" dirty="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GIT: </a:t>
            </a:r>
            <a:r>
              <a:rPr lang="en" b="1" smtClean="0">
                <a:solidFill>
                  <a:srgbClr val="FFFFFF"/>
                </a:solidFill>
                <a:latin typeface="Helvetica Neue"/>
                <a:ea typeface="Helvetica Neue"/>
                <a:cs typeface="Helvetica Neue"/>
                <a:sym typeface="Helvetica Neue"/>
              </a:rPr>
              <a:t>4 BƯỚC VỚI REMOTE</a:t>
            </a:r>
            <a:endParaRPr b="1">
              <a:solidFill>
                <a:srgbClr val="FFFFFF"/>
              </a:solidFill>
              <a:latin typeface="Helvetica Neue"/>
              <a:ea typeface="Helvetica Neue"/>
              <a:cs typeface="Helvetica Neue"/>
              <a:sym typeface="Helvetica Neue"/>
            </a:endParaRPr>
          </a:p>
        </p:txBody>
      </p:sp>
      <p:sp>
        <p:nvSpPr>
          <p:cNvPr id="193" name="Google Shape;193;p28"/>
          <p:cNvSpPr/>
          <p:nvPr/>
        </p:nvSpPr>
        <p:spPr>
          <a:xfrm>
            <a:off x="3117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25094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465595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68025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txBox="1"/>
          <p:nvPr/>
        </p:nvSpPr>
        <p:spPr>
          <a:xfrm>
            <a:off x="3117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Working Directory</a:t>
            </a:r>
            <a:endParaRPr b="1">
              <a:solidFill>
                <a:schemeClr val="dk2"/>
              </a:solidFill>
              <a:latin typeface="Helvetica Neue"/>
              <a:ea typeface="Helvetica Neue"/>
              <a:cs typeface="Helvetica Neue"/>
              <a:sym typeface="Helvetica Neue"/>
            </a:endParaRPr>
          </a:p>
        </p:txBody>
      </p:sp>
      <p:sp>
        <p:nvSpPr>
          <p:cNvPr id="198" name="Google Shape;198;p28"/>
          <p:cNvSpPr txBox="1"/>
          <p:nvPr/>
        </p:nvSpPr>
        <p:spPr>
          <a:xfrm>
            <a:off x="25094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Staging Area/Index</a:t>
            </a:r>
            <a:endParaRPr b="1">
              <a:solidFill>
                <a:schemeClr val="dk2"/>
              </a:solidFill>
              <a:latin typeface="Helvetica Neue"/>
              <a:ea typeface="Helvetica Neue"/>
              <a:cs typeface="Helvetica Neue"/>
              <a:sym typeface="Helvetica Neue"/>
            </a:endParaRPr>
          </a:p>
        </p:txBody>
      </p:sp>
      <p:sp>
        <p:nvSpPr>
          <p:cNvPr id="199" name="Google Shape;199;p28"/>
          <p:cNvSpPr txBox="1"/>
          <p:nvPr/>
        </p:nvSpPr>
        <p:spPr>
          <a:xfrm>
            <a:off x="465595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Local Repository</a:t>
            </a:r>
            <a:endParaRPr b="1">
              <a:solidFill>
                <a:schemeClr val="dk2"/>
              </a:solidFill>
              <a:latin typeface="Helvetica Neue"/>
              <a:ea typeface="Helvetica Neue"/>
              <a:cs typeface="Helvetica Neue"/>
              <a:sym typeface="Helvetica Neue"/>
            </a:endParaRPr>
          </a:p>
        </p:txBody>
      </p:sp>
      <p:sp>
        <p:nvSpPr>
          <p:cNvPr id="200" name="Google Shape;200;p28"/>
          <p:cNvSpPr txBox="1"/>
          <p:nvPr/>
        </p:nvSpPr>
        <p:spPr>
          <a:xfrm>
            <a:off x="68025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Remote Repository</a:t>
            </a:r>
            <a:endParaRPr b="1">
              <a:solidFill>
                <a:schemeClr val="dk2"/>
              </a:solidFill>
              <a:latin typeface="Helvetica Neue"/>
              <a:ea typeface="Helvetica Neue"/>
              <a:cs typeface="Helvetica Neue"/>
              <a:sym typeface="Helvetica Neue"/>
            </a:endParaRPr>
          </a:p>
        </p:txBody>
      </p:sp>
      <p:sp>
        <p:nvSpPr>
          <p:cNvPr id="201" name="Google Shape;201;p28"/>
          <p:cNvSpPr/>
          <p:nvPr/>
        </p:nvSpPr>
        <p:spPr>
          <a:xfrm>
            <a:off x="1251550" y="19990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txBox="1"/>
          <p:nvPr/>
        </p:nvSpPr>
        <p:spPr>
          <a:xfrm>
            <a:off x="1251550" y="2075700"/>
            <a:ext cx="21978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add ...</a:t>
            </a:r>
            <a:endParaRPr>
              <a:solidFill>
                <a:schemeClr val="lt1"/>
              </a:solidFill>
              <a:latin typeface="Roboto Mono"/>
              <a:ea typeface="Roboto Mono"/>
              <a:cs typeface="Roboto Mono"/>
              <a:sym typeface="Roboto Mono"/>
            </a:endParaRPr>
          </a:p>
        </p:txBody>
      </p:sp>
      <p:sp>
        <p:nvSpPr>
          <p:cNvPr id="203" name="Google Shape;203;p28"/>
          <p:cNvSpPr/>
          <p:nvPr/>
        </p:nvSpPr>
        <p:spPr>
          <a:xfrm>
            <a:off x="3670450" y="19990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txBox="1"/>
          <p:nvPr/>
        </p:nvSpPr>
        <p:spPr>
          <a:xfrm>
            <a:off x="3670450" y="20757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commit</a:t>
            </a:r>
            <a:endParaRPr>
              <a:solidFill>
                <a:schemeClr val="lt1"/>
              </a:solidFill>
              <a:latin typeface="Roboto Mono"/>
              <a:ea typeface="Roboto Mono"/>
              <a:cs typeface="Roboto Mono"/>
              <a:sym typeface="Roboto Mono"/>
            </a:endParaRPr>
          </a:p>
        </p:txBody>
      </p:sp>
      <p:sp>
        <p:nvSpPr>
          <p:cNvPr id="205" name="Google Shape;205;p28"/>
          <p:cNvSpPr/>
          <p:nvPr/>
        </p:nvSpPr>
        <p:spPr>
          <a:xfrm>
            <a:off x="6043600" y="19990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txBox="1"/>
          <p:nvPr/>
        </p:nvSpPr>
        <p:spPr>
          <a:xfrm>
            <a:off x="6043600" y="20757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push</a:t>
            </a:r>
            <a:endParaRPr>
              <a:solidFill>
                <a:schemeClr val="lt1"/>
              </a:solidFill>
              <a:latin typeface="Roboto Mono"/>
              <a:ea typeface="Roboto Mono"/>
              <a:cs typeface="Roboto Mono"/>
              <a:sym typeface="Roboto Mono"/>
            </a:endParaRPr>
          </a:p>
        </p:txBody>
      </p:sp>
      <p:sp>
        <p:nvSpPr>
          <p:cNvPr id="207" name="Google Shape;207;p28"/>
          <p:cNvSpPr/>
          <p:nvPr/>
        </p:nvSpPr>
        <p:spPr>
          <a:xfrm flipH="1">
            <a:off x="3449500" y="3037025"/>
            <a:ext cx="47919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txBox="1"/>
          <p:nvPr/>
        </p:nvSpPr>
        <p:spPr>
          <a:xfrm flipH="1">
            <a:off x="3449500" y="3113675"/>
            <a:ext cx="47919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pull</a:t>
            </a:r>
            <a:endParaRPr>
              <a:solidFill>
                <a:schemeClr val="lt1"/>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Get Ready to Use Git</a:t>
            </a:r>
            <a:endParaRPr b="1">
              <a:solidFill>
                <a:srgbClr val="FFFFFF"/>
              </a:solidFill>
              <a:latin typeface="Helvetica Neue"/>
              <a:ea typeface="Helvetica Neue"/>
              <a:cs typeface="Helvetica Neue"/>
              <a:sym typeface="Helvetica Neue"/>
            </a:endParaRPr>
          </a:p>
        </p:txBody>
      </p:sp>
      <p:sp>
        <p:nvSpPr>
          <p:cNvPr id="221" name="Google Shape;22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Font typeface="Helvetica Neue"/>
              <a:buChar char="●"/>
            </a:pPr>
            <a:r>
              <a:rPr lang="en-US">
                <a:latin typeface="Helvetica Neue"/>
                <a:ea typeface="Helvetica Neue"/>
                <a:cs typeface="Helvetica Neue"/>
                <a:sym typeface="Helvetica Neue"/>
              </a:rPr>
              <a:t>Đặt </a:t>
            </a:r>
            <a:r>
              <a:rPr lang="en-US" smtClean="0">
                <a:latin typeface="Helvetica Neue"/>
                <a:ea typeface="Helvetica Neue"/>
                <a:cs typeface="Helvetica Neue"/>
                <a:sym typeface="Helvetica Neue"/>
              </a:rPr>
              <a:t>name </a:t>
            </a:r>
            <a:r>
              <a:rPr lang="en-US">
                <a:latin typeface="Helvetica Neue"/>
                <a:ea typeface="Helvetica Neue"/>
                <a:cs typeface="Helvetica Neue"/>
                <a:sym typeface="Helvetica Neue"/>
              </a:rPr>
              <a:t>và email để Git sử dụng khi </a:t>
            </a:r>
            <a:r>
              <a:rPr lang="en-US" smtClean="0">
                <a:latin typeface="Helvetica Neue"/>
                <a:ea typeface="Helvetica Neue"/>
                <a:cs typeface="Helvetica Neue"/>
                <a:sym typeface="Helvetica Neue"/>
              </a:rPr>
              <a:t>bạn commit:</a:t>
            </a:r>
            <a:r>
              <a:rPr lang="en" dirty="0">
                <a:latin typeface="Helvetica Neue"/>
                <a:ea typeface="Helvetica Neue"/>
                <a:cs typeface="Helvetica Neue"/>
                <a:sym typeface="Helvetica Neue"/>
              </a:rPr>
              <a:t/>
            </a:r>
            <a:br>
              <a:rPr lang="en" dirty="0">
                <a:latin typeface="Helvetica Neue"/>
                <a:ea typeface="Helvetica Neue"/>
                <a:cs typeface="Helvetica Neue"/>
                <a:sym typeface="Helvetica Neue"/>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user.name</a:t>
            </a:r>
            <a:r>
              <a:rPr lang="en" dirty="0">
                <a:latin typeface="Roboto Mono"/>
                <a:ea typeface="Roboto Mono"/>
                <a:cs typeface="Roboto Mono"/>
                <a:sym typeface="Roboto Mono"/>
              </a:rPr>
              <a:t> “Mai Xuan Trang”</a:t>
            </a:r>
            <a:br>
              <a:rPr lang="en" dirty="0">
                <a:latin typeface="Roboto Mono"/>
                <a:ea typeface="Roboto Mono"/>
                <a:cs typeface="Roboto Mono"/>
                <a:sym typeface="Roboto Mono"/>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user.email</a:t>
            </a:r>
            <a:r>
              <a:rPr lang="en" dirty="0">
                <a:latin typeface="Roboto Mono"/>
                <a:ea typeface="Roboto Mono"/>
                <a:cs typeface="Roboto Mono"/>
                <a:sym typeface="Roboto Mono"/>
              </a:rPr>
              <a:t> </a:t>
            </a:r>
            <a:r>
              <a:rPr lang="en" u="sng" dirty="0" err="1">
                <a:solidFill>
                  <a:schemeClr val="hlink"/>
                </a:solidFill>
                <a:latin typeface="Roboto Mono"/>
                <a:ea typeface="Roboto Mono"/>
                <a:cs typeface="Roboto Mono"/>
                <a:sym typeface="Roboto Mono"/>
              </a:rPr>
              <a:t>trangmx</a:t>
            </a:r>
            <a:r>
              <a:rPr lang="en" u="sng" dirty="0" err="1">
                <a:solidFill>
                  <a:schemeClr val="hlink"/>
                </a:solidFill>
                <a:latin typeface="Roboto Mono"/>
                <a:ea typeface="Roboto Mono"/>
                <a:cs typeface="Roboto Mono"/>
                <a:sym typeface="Roboto Mono"/>
                <a:hlinkClick r:id="rId3"/>
              </a:rPr>
              <a:t>@</a:t>
            </a:r>
            <a:r>
              <a:rPr lang="en" u="sng" dirty="0" err="1">
                <a:solidFill>
                  <a:schemeClr val="hlink"/>
                </a:solidFill>
                <a:latin typeface="Roboto Mono"/>
                <a:ea typeface="Roboto Mono"/>
                <a:cs typeface="Roboto Mono"/>
                <a:sym typeface="Roboto Mono"/>
              </a:rPr>
              <a:t>gmail.com</a:t>
            </a:r>
            <a:endParaRPr dirty="0">
              <a:latin typeface="Roboto Mono"/>
              <a:ea typeface="Roboto Mono"/>
              <a:cs typeface="Roboto Mono"/>
              <a:sym typeface="Roboto Mono"/>
            </a:endParaRPr>
          </a:p>
          <a:p>
            <a:pPr lvl="1">
              <a:spcBef>
                <a:spcPts val="0"/>
              </a:spcBef>
              <a:buFont typeface="Helvetica Neue"/>
              <a:buChar char="○"/>
            </a:pPr>
            <a:r>
              <a:rPr lang="en" smtClean="0">
                <a:latin typeface="Helvetica Neue"/>
                <a:ea typeface="Helvetica Neue"/>
                <a:cs typeface="Helvetica Neue"/>
                <a:sym typeface="Helvetica Neue"/>
              </a:rPr>
              <a:t>Bạn có thể gọi </a:t>
            </a:r>
            <a:r>
              <a:rPr lang="en" smtClean="0">
                <a:latin typeface="Roboto Mono"/>
                <a:ea typeface="Roboto Mono"/>
                <a:cs typeface="Roboto Mono"/>
                <a:sym typeface="Roboto Mono"/>
              </a:rPr>
              <a:t>git </a:t>
            </a:r>
            <a:r>
              <a:rPr lang="en" dirty="0">
                <a:latin typeface="Roboto Mono"/>
                <a:ea typeface="Roboto Mono"/>
                <a:cs typeface="Roboto Mono"/>
                <a:sym typeface="Roboto Mono"/>
              </a:rPr>
              <a:t>config --</a:t>
            </a:r>
            <a:r>
              <a:rPr lang="en">
                <a:latin typeface="Roboto Mono"/>
                <a:ea typeface="Roboto Mono"/>
                <a:cs typeface="Roboto Mono"/>
                <a:sym typeface="Roboto Mono"/>
              </a:rPr>
              <a:t>list</a:t>
            </a:r>
            <a:r>
              <a:rPr lang="en">
                <a:latin typeface="Helvetica Neue"/>
                <a:ea typeface="Helvetica Neue"/>
                <a:cs typeface="Helvetica Neue"/>
                <a:sym typeface="Helvetica Neue"/>
              </a:rPr>
              <a:t> </a:t>
            </a:r>
            <a:r>
              <a:rPr lang="vi-VN">
                <a:latin typeface="Helvetica Neue"/>
                <a:ea typeface="Helvetica Neue"/>
                <a:cs typeface="Helvetica Neue"/>
                <a:sym typeface="Helvetica Neue"/>
              </a:rPr>
              <a:t>để xác minh những điều này được thiết lập</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1">
              <a:spcBef>
                <a:spcPts val="0"/>
              </a:spcBef>
              <a:buFont typeface="Helvetica Neue"/>
              <a:buChar char="○"/>
            </a:pPr>
            <a:r>
              <a:rPr lang="vi-VN">
                <a:latin typeface="Helvetica Neue"/>
                <a:ea typeface="Helvetica Neue"/>
                <a:cs typeface="Helvetica Neue"/>
                <a:sym typeface="Helvetica Neue"/>
              </a:rPr>
              <a:t>Chúng sẽ được đặt trên toàn </a:t>
            </a:r>
            <a:r>
              <a:rPr lang="en-US" smtClean="0">
                <a:latin typeface="Helvetica Neue"/>
                <a:ea typeface="Helvetica Neue"/>
                <a:cs typeface="Helvetica Neue"/>
                <a:sym typeface="Helvetica Neue"/>
              </a:rPr>
              <a:t>cục</a:t>
            </a:r>
            <a:r>
              <a:rPr lang="vi-VN" smtClean="0">
                <a:latin typeface="Helvetica Neue"/>
                <a:ea typeface="Helvetica Neue"/>
                <a:cs typeface="Helvetica Neue"/>
                <a:sym typeface="Helvetica Neue"/>
              </a:rPr>
              <a:t> </a:t>
            </a:r>
            <a:r>
              <a:rPr lang="vi-VN">
                <a:latin typeface="Helvetica Neue"/>
                <a:ea typeface="Helvetica Neue"/>
                <a:cs typeface="Helvetica Neue"/>
                <a:sym typeface="Helvetica Neue"/>
              </a:rPr>
              <a:t>cho tất cả các dự án Git mà bạn làm việc cùng</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1">
              <a:spcBef>
                <a:spcPts val="0"/>
              </a:spcBef>
              <a:buFont typeface="Helvetica Neue"/>
              <a:buChar char="○"/>
            </a:pPr>
            <a:r>
              <a:rPr lang="vi-VN">
                <a:latin typeface="Helvetica Neue"/>
                <a:ea typeface="Helvetica Neue"/>
                <a:cs typeface="Helvetica Neue"/>
                <a:sym typeface="Helvetica Neue"/>
              </a:rPr>
              <a:t>Bạn có thể đặt các biến trên cơ sở chỉ dành cho dự án bằng cách không sử dụng</a:t>
            </a:r>
            <a:r>
              <a:rPr lang="en" smtClean="0">
                <a:latin typeface="Helvetica Neue"/>
                <a:ea typeface="Helvetica Neue"/>
                <a:cs typeface="Helvetica Neue"/>
                <a:sym typeface="Helvetica Neue"/>
              </a:rPr>
              <a:t> </a:t>
            </a:r>
            <a:r>
              <a:rPr lang="en" dirty="0">
                <a:latin typeface="Roboto Mono"/>
                <a:ea typeface="Roboto Mono"/>
                <a:cs typeface="Roboto Mono"/>
                <a:sym typeface="Roboto Mono"/>
              </a:rPr>
              <a:t>--global </a:t>
            </a:r>
            <a:r>
              <a:rPr lang="en" dirty="0">
                <a:latin typeface="Helvetica Neue"/>
                <a:ea typeface="Helvetica Neue"/>
                <a:cs typeface="Helvetica Neue"/>
                <a:sym typeface="Helvetica Neue"/>
              </a:rPr>
              <a:t>flag.</a:t>
            </a:r>
            <a:endParaRPr dirty="0">
              <a:latin typeface="Helvetica Neue"/>
              <a:ea typeface="Helvetica Neue"/>
              <a:cs typeface="Helvetica Neue"/>
              <a:sym typeface="Helvetica Neue"/>
            </a:endParaRPr>
          </a:p>
          <a:p>
            <a:pPr lvl="0">
              <a:buFont typeface="Helvetica Neue"/>
              <a:buChar char="●"/>
            </a:pPr>
            <a:r>
              <a:rPr lang="vi-VN">
                <a:latin typeface="Helvetica Neue"/>
                <a:ea typeface="Helvetica Neue"/>
                <a:cs typeface="Helvetica Neue"/>
                <a:sym typeface="Helvetica Neue"/>
              </a:rPr>
              <a:t>Phiên bản mới nhất của Git cũng sẽ nhắc bạn rằng push.default chưa được đặt, bạn có thể loại bỏ cảnh báo này bằng</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marL="114300" lvl="0" indent="0">
              <a:buNone/>
            </a:pPr>
            <a:r>
              <a:rPr lang="en" smtClean="0">
                <a:latin typeface="Roboto Mono"/>
                <a:ea typeface="Roboto Mono"/>
                <a:cs typeface="Roboto Mono"/>
                <a:sym typeface="Roboto Mono"/>
              </a:rPr>
              <a:t>$ </a:t>
            </a:r>
            <a:r>
              <a:rPr lang="en" dirty="0">
                <a:latin typeface="Roboto Mono"/>
                <a:ea typeface="Roboto Mono"/>
                <a:cs typeface="Roboto Mono"/>
                <a:sym typeface="Roboto Mono"/>
              </a:rPr>
              <a:t>git config --global </a:t>
            </a:r>
            <a:r>
              <a:rPr lang="en" dirty="0" err="1">
                <a:latin typeface="Roboto Mono"/>
                <a:ea typeface="Roboto Mono"/>
                <a:cs typeface="Roboto Mono"/>
                <a:sym typeface="Roboto Mono"/>
              </a:rPr>
              <a:t>push.default</a:t>
            </a:r>
            <a:r>
              <a:rPr lang="en" dirty="0">
                <a:latin typeface="Roboto Mono"/>
                <a:ea typeface="Roboto Mono"/>
                <a:cs typeface="Roboto Mono"/>
                <a:sym typeface="Roboto Mono"/>
              </a:rPr>
              <a:t> simple</a:t>
            </a:r>
            <a:endParaRPr dirty="0">
              <a:latin typeface="Roboto Mono"/>
              <a:ea typeface="Roboto Mono"/>
              <a:cs typeface="Roboto Mono"/>
              <a:sym typeface="Roboto Mono"/>
            </a:endParaRPr>
          </a:p>
          <a:p>
            <a:pPr lvl="0">
              <a:buFont typeface="Helvetica Neue"/>
              <a:buChar char="●"/>
            </a:pPr>
            <a:r>
              <a:rPr lang="vi-VN">
                <a:latin typeface="Helvetica Neue"/>
                <a:ea typeface="Helvetica Neue"/>
                <a:cs typeface="Helvetica Neue"/>
                <a:sym typeface="Helvetica Neue"/>
              </a:rPr>
              <a:t>Bạn cũng có thể đặt trình chỉnh sửa được sử dụng để viết thông báo cam kết (mặc định = vim):</a:t>
            </a:r>
            <a:r>
              <a:rPr lang="en" dirty="0">
                <a:latin typeface="Helvetica Neue"/>
                <a:ea typeface="Helvetica Neue"/>
                <a:cs typeface="Helvetica Neue"/>
                <a:sym typeface="Helvetica Neue"/>
              </a:rPr>
              <a:t/>
            </a:r>
            <a:br>
              <a:rPr lang="en" dirty="0">
                <a:latin typeface="Helvetica Neue"/>
                <a:ea typeface="Helvetica Neue"/>
                <a:cs typeface="Helvetica Neue"/>
                <a:sym typeface="Helvetica Neue"/>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core.editor</a:t>
            </a:r>
            <a:r>
              <a:rPr lang="en" dirty="0">
                <a:latin typeface="Roboto Mono"/>
                <a:ea typeface="Roboto Mono"/>
                <a:cs typeface="Roboto Mono"/>
                <a:sym typeface="Roboto Mono"/>
              </a:rPr>
              <a:t> emacs</a:t>
            </a:r>
            <a:endParaRPr dirty="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smtClean="0">
                <a:solidFill>
                  <a:srgbClr val="FFFFFF"/>
                </a:solidFill>
                <a:latin typeface="Helvetica Neue"/>
                <a:ea typeface="Helvetica Neue"/>
                <a:cs typeface="Helvetica Neue"/>
                <a:sym typeface="Helvetica Neue"/>
              </a:rPr>
              <a:t>Sổ Tay</a:t>
            </a:r>
            <a:endParaRPr b="1">
              <a:solidFill>
                <a:srgbClr val="FFFFFF"/>
              </a:solidFill>
              <a:latin typeface="Helvetica Neue"/>
              <a:ea typeface="Helvetica Neue"/>
              <a:cs typeface="Helvetica Neue"/>
              <a:sym typeface="Helvetica Neue"/>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Clr>
                <a:srgbClr val="D5A6BD"/>
              </a:buClr>
              <a:buFont typeface="Helvetica Neue"/>
              <a:buChar char="●"/>
            </a:pPr>
            <a:r>
              <a:rPr lang="en-US">
                <a:latin typeface="Helvetica Neue"/>
                <a:ea typeface="Helvetica Neue"/>
                <a:cs typeface="Helvetica Neue"/>
                <a:sym typeface="Helvetica Neue"/>
              </a:rPr>
              <a:t>Giới thiệu về </a:t>
            </a:r>
            <a:r>
              <a:rPr lang="en-US" smtClean="0">
                <a:latin typeface="Helvetica Neue"/>
                <a:ea typeface="Helvetica Neue"/>
                <a:cs typeface="Helvetica Neue"/>
                <a:sym typeface="Helvetica Neue"/>
              </a:rPr>
              <a:t>git</a:t>
            </a:r>
          </a:p>
          <a:p>
            <a:pPr lvl="1">
              <a:buClr>
                <a:srgbClr val="D5A6BD"/>
              </a:buClr>
              <a:buFont typeface="Helvetica Neue"/>
              <a:buChar char="●"/>
            </a:pPr>
            <a:r>
              <a:rPr lang="en-US">
                <a:latin typeface="Helvetica Neue"/>
                <a:ea typeface="Helvetica Neue"/>
                <a:cs typeface="Helvetica Neue"/>
                <a:sym typeface="Helvetica Neue"/>
              </a:rPr>
              <a:t>Các lệnh git phổ </a:t>
            </a:r>
            <a:r>
              <a:rPr lang="en-US" smtClean="0">
                <a:latin typeface="Helvetica Neue"/>
                <a:ea typeface="Helvetica Neue"/>
                <a:cs typeface="Helvetica Neue"/>
                <a:sym typeface="Helvetica Neue"/>
              </a:rPr>
              <a:t>biến</a:t>
            </a:r>
          </a:p>
          <a:p>
            <a:pPr lvl="1">
              <a:buClr>
                <a:srgbClr val="D5A6BD"/>
              </a:buClr>
              <a:buFont typeface="Helvetica Neue"/>
              <a:buChar char="●"/>
            </a:pPr>
            <a:r>
              <a:rPr lang="en-US">
                <a:latin typeface="Helvetica Neue"/>
                <a:ea typeface="Helvetica Neue"/>
                <a:cs typeface="Helvetica Neue"/>
                <a:sym typeface="Helvetica Neue"/>
              </a:rPr>
              <a:t>Sử dụng git cục </a:t>
            </a:r>
            <a:r>
              <a:rPr lang="en-US" smtClean="0">
                <a:latin typeface="Helvetica Neue"/>
                <a:ea typeface="Helvetica Neue"/>
                <a:cs typeface="Helvetica Neue"/>
                <a:sym typeface="Helvetica Neue"/>
              </a:rPr>
              <a:t>bộ</a:t>
            </a:r>
          </a:p>
          <a:p>
            <a:pPr lvl="1">
              <a:buClr>
                <a:srgbClr val="D5A6BD"/>
              </a:buClr>
              <a:buFont typeface="Helvetica Neue"/>
              <a:buChar char="●"/>
            </a:pPr>
            <a:r>
              <a:rPr lang="en-US">
                <a:latin typeface="Helvetica Neue"/>
                <a:ea typeface="Helvetica Neue"/>
                <a:cs typeface="Helvetica Neue"/>
                <a:sym typeface="Helvetica Neue"/>
              </a:rPr>
              <a:t>Sử dụng git với </a:t>
            </a:r>
            <a:r>
              <a:rPr lang="en-US" smtClean="0">
                <a:latin typeface="Helvetica Neue"/>
                <a:ea typeface="Helvetica Neue"/>
                <a:cs typeface="Helvetica Neue"/>
                <a:sym typeface="Helvetica Neue"/>
              </a:rPr>
              <a:t>remote</a:t>
            </a:r>
          </a:p>
          <a:p>
            <a:pPr lvl="1">
              <a:buClr>
                <a:srgbClr val="D5A6BD"/>
              </a:buClr>
              <a:buFont typeface="Helvetica Neue"/>
              <a:buChar char="●"/>
            </a:pPr>
            <a:r>
              <a:rPr lang="en-US">
                <a:latin typeface="Helvetica Neue"/>
                <a:ea typeface="Helvetica Neue"/>
                <a:cs typeface="Helvetica Neue"/>
                <a:sym typeface="Helvetica Neue"/>
              </a:rPr>
              <a:t>Giải quyết xung đột </a:t>
            </a:r>
            <a:r>
              <a:rPr lang="en-US" smtClean="0">
                <a:latin typeface="Helvetica Neue"/>
                <a:ea typeface="Helvetica Neue"/>
                <a:cs typeface="Helvetica Neue"/>
                <a:sym typeface="Helvetica Neue"/>
              </a:rPr>
              <a:t>merge</a:t>
            </a:r>
            <a:endParaRPr lang="en-US" dirty="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lvl="0"/>
            <a:r>
              <a:rPr lang="en" b="1">
                <a:solidFill>
                  <a:srgbClr val="FFFFFF"/>
                </a:solidFill>
                <a:latin typeface="Helvetica Neue"/>
                <a:ea typeface="Helvetica Neue"/>
                <a:cs typeface="Helvetica Neue"/>
                <a:sym typeface="Helvetica Neue"/>
              </a:rPr>
              <a:t>VERSION CONTROL </a:t>
            </a:r>
            <a:r>
              <a:rPr lang="en-US" b="1" smtClean="0">
                <a:solidFill>
                  <a:srgbClr val="FFFFFF"/>
                </a:solidFill>
                <a:latin typeface="Helvetica Neue"/>
                <a:ea typeface="Helvetica Neue"/>
                <a:cs typeface="Helvetica Neue"/>
                <a:sym typeface="Helvetica Neue"/>
              </a:rPr>
              <a:t>- </a:t>
            </a:r>
            <a:r>
              <a:rPr lang="en-US" b="1">
                <a:solidFill>
                  <a:srgbClr val="FFFFFF"/>
                </a:solidFill>
                <a:latin typeface="Helvetica Neue"/>
                <a:ea typeface="Helvetica Neue"/>
                <a:cs typeface="Helvetica Neue"/>
                <a:sym typeface="Helvetica Neue"/>
              </a:rPr>
              <a:t>CÁ NHÂN</a:t>
            </a:r>
            <a:endParaRPr b="1">
              <a:solidFill>
                <a:srgbClr val="FFFFFF"/>
              </a:solidFill>
              <a:latin typeface="Helvetica Neue"/>
              <a:ea typeface="Helvetica Neue"/>
              <a:cs typeface="Helvetica Neue"/>
              <a:sym typeface="Helvetica Neue"/>
            </a:endParaRPr>
          </a:p>
        </p:txBody>
      </p:sp>
      <p:sp>
        <p:nvSpPr>
          <p:cNvPr id="74" name="Google Shape;74;p16"/>
          <p:cNvSpPr txBox="1">
            <a:spLocks noGrp="1"/>
          </p:cNvSpPr>
          <p:nvPr>
            <p:ph type="body" idx="1"/>
          </p:nvPr>
        </p:nvSpPr>
        <p:spPr>
          <a:xfrm>
            <a:off x="311700" y="1152475"/>
            <a:ext cx="6106200" cy="3416400"/>
          </a:xfrm>
          <a:prstGeom prst="rect">
            <a:avLst/>
          </a:prstGeom>
        </p:spPr>
        <p:txBody>
          <a:bodyPr spcFirstLastPara="1" wrap="square" lIns="91425" tIns="91425" rIns="91425" bIns="91425" anchor="t" anchorCtr="0">
            <a:noAutofit/>
          </a:bodyPr>
          <a:lstStyle/>
          <a:p>
            <a:pPr lvl="0">
              <a:buFont typeface="Helvetica Neue"/>
              <a:buChar char="●"/>
            </a:pPr>
            <a:r>
              <a:rPr lang="en-US">
                <a:latin typeface="Helvetica Neue"/>
                <a:ea typeface="Helvetica Neue"/>
                <a:cs typeface="Helvetica Neue"/>
                <a:sym typeface="Helvetica Neue"/>
              </a:rPr>
              <a:t>Có bất kỳ âm thanh nào sau đây quen thuộc không</a:t>
            </a:r>
            <a:r>
              <a:rPr lang="en-US" smtClean="0">
                <a:latin typeface="Helvetica Neue"/>
                <a:ea typeface="Helvetica Neue"/>
                <a:cs typeface="Helvetica Neue"/>
                <a:sym typeface="Helvetica Neue"/>
              </a:rPr>
              <a:t>?</a:t>
            </a:r>
          </a:p>
          <a:p>
            <a:pPr lvl="1">
              <a:buFont typeface="Helvetica Neue"/>
              <a:buChar char="●"/>
            </a:pPr>
            <a:r>
              <a:rPr lang="vi-VN">
                <a:latin typeface="Helvetica Neue"/>
                <a:ea typeface="Helvetica Neue"/>
                <a:cs typeface="Helvetica Neue"/>
                <a:sym typeface="Helvetica Neue"/>
              </a:rPr>
              <a:t>Mã của bạn đã hoạt động rất tốt! Sau đó, bạn đã thực hiện một vài thay đổi và bây giờ mọi thứ đã bị hỏng và bạn đã lưu lại phiên bản trước</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1">
              <a:buFont typeface="Helvetica Neue"/>
              <a:buChar char="●"/>
            </a:pPr>
            <a:r>
              <a:rPr lang="vi-VN">
                <a:latin typeface="Helvetica Neue"/>
                <a:ea typeface="Helvetica Neue"/>
                <a:cs typeface="Helvetica Neue"/>
                <a:sym typeface="Helvetica Neue"/>
              </a:rPr>
              <a:t>Bạn vô tình xóa một tập tin quan trọng và không thể lấy lại được</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1">
              <a:buFont typeface="Helvetica Neue"/>
              <a:buChar char="●"/>
            </a:pPr>
            <a:r>
              <a:rPr lang="en-US">
                <a:latin typeface="Helvetica Neue"/>
                <a:ea typeface="Helvetica Neue"/>
                <a:cs typeface="Helvetica Neue"/>
                <a:sym typeface="Helvetica Neue"/>
              </a:rPr>
              <a:t>Máy tính của bạn đã bị hỏng hoặc bị đánh cắp và bây giờ tất cả các tệp của bạn đã biến mất</a:t>
            </a:r>
            <a:r>
              <a:rPr lang="en-US" smtClean="0">
                <a:latin typeface="Helvetica Neue"/>
                <a:ea typeface="Helvetica Neue"/>
                <a:cs typeface="Helvetica Neue"/>
                <a:sym typeface="Helvetica Neue"/>
              </a:rPr>
              <a:t>!</a:t>
            </a:r>
          </a:p>
          <a:p>
            <a:pPr lvl="1">
              <a:buFont typeface="Helvetica Neue"/>
              <a:buChar char="●"/>
            </a:pPr>
            <a:r>
              <a:rPr lang="vi-VN">
                <a:latin typeface="Helvetica Neue"/>
                <a:ea typeface="Helvetica Neue"/>
                <a:cs typeface="Helvetica Neue"/>
                <a:sym typeface="Helvetica Neue"/>
              </a:rPr>
              <a:t>Trong khi viết bài cho một trong các lớp học của mình, bạn lưu từng phiên bản dưới dạng final_paper.doc, final_paper2.doc, final_paper_actually_this_time.doc</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marL="596900" lvl="1" indent="0">
              <a:buNone/>
            </a:pPr>
            <a:r>
              <a:rPr lang="vi-VN">
                <a:latin typeface="Helvetica Neue"/>
                <a:ea typeface="Helvetica Neue"/>
                <a:cs typeface="Helvetica Neue"/>
                <a:sym typeface="Helvetica Neue"/>
              </a:rPr>
              <a:t>Phải có một cách tốt hơn để quản lý các phiên bản ...</a:t>
            </a:r>
            <a:endParaRPr dirty="0">
              <a:latin typeface="Helvetica Neue"/>
              <a:ea typeface="Helvetica Neue"/>
              <a:cs typeface="Helvetica Neue"/>
              <a:sym typeface="Helvetica Neue"/>
            </a:endParaRPr>
          </a:p>
        </p:txBody>
      </p:sp>
      <p:pic>
        <p:nvPicPr>
          <p:cNvPr id="75" name="Google Shape;75;p16"/>
          <p:cNvPicPr preferRelativeResize="0"/>
          <p:nvPr/>
        </p:nvPicPr>
        <p:blipFill>
          <a:blip r:embed="rId3">
            <a:alphaModFix/>
          </a:blip>
          <a:stretch>
            <a:fillRect/>
          </a:stretch>
        </p:blipFill>
        <p:spPr>
          <a:xfrm>
            <a:off x="6734107" y="1152475"/>
            <a:ext cx="2098193" cy="348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VERSION CONTROL </a:t>
            </a:r>
            <a:r>
              <a:rPr lang="en" b="1" smtClean="0">
                <a:solidFill>
                  <a:srgbClr val="FFFFFF"/>
                </a:solidFill>
                <a:latin typeface="Helvetica Neue"/>
                <a:ea typeface="Helvetica Neue"/>
                <a:cs typeface="Helvetica Neue"/>
                <a:sym typeface="Helvetica Neue"/>
              </a:rPr>
              <a:t>– Tập thể</a:t>
            </a:r>
            <a:endParaRPr b="1">
              <a:solidFill>
                <a:srgbClr val="FFFFFF"/>
              </a:solidFill>
              <a:latin typeface="Helvetica Neue"/>
              <a:ea typeface="Helvetica Neue"/>
              <a:cs typeface="Helvetica Neue"/>
              <a:sym typeface="Helvetica Neue"/>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Font typeface="Helvetica Neue"/>
              <a:buChar char="●"/>
            </a:pPr>
            <a:r>
              <a:rPr lang="en-US">
                <a:latin typeface="Helvetica Neue"/>
                <a:ea typeface="Helvetica Neue"/>
                <a:cs typeface="Helvetica Neue"/>
                <a:sym typeface="Helvetica Neue"/>
              </a:rPr>
              <a:t>Có bất kỳ âm thanh nào sau đây quen thuộc không?</a:t>
            </a:r>
          </a:p>
          <a:p>
            <a:pPr lvl="1">
              <a:spcBef>
                <a:spcPts val="0"/>
              </a:spcBef>
              <a:buFont typeface="Helvetica Neue"/>
              <a:buChar char="○"/>
            </a:pPr>
            <a:r>
              <a:rPr lang="vi-VN">
                <a:latin typeface="Helvetica Neue"/>
                <a:ea typeface="Helvetica Neue"/>
                <a:cs typeface="Helvetica Neue"/>
                <a:sym typeface="Helvetica Neue"/>
              </a:rPr>
              <a:t>Đối tác của tôi và tôi được ghép nối cho một dự án cho một trong các lớp SE của chúng tôi. Chúng tôi thường ghép nối chương trình với nhau trong phòng thí nghiệm nhưng đôi khi chúng tôi phải làm việc từ xa. Ai giữ phiên bản cập nhật nhất của dự án? Làm thế nào để chúng ta chia sẻ những thay đổi với nhau? Nếu tôi muốn so sánh những thay đổi mà đối tác của tôi đã thực hiện thì sao</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1">
              <a:spcBef>
                <a:spcPts val="0"/>
              </a:spcBef>
              <a:buFont typeface="Helvetica Neue"/>
              <a:buChar char="○"/>
            </a:pPr>
            <a:r>
              <a:rPr lang="vi-VN">
                <a:latin typeface="Helvetica Neue"/>
                <a:ea typeface="Helvetica Neue"/>
                <a:cs typeface="Helvetica Neue"/>
                <a:sym typeface="Helvetica Neue"/>
              </a:rPr>
              <a:t>Làm cách nào để chúng tôi giữ bản sao lưu của các tệp quan trọng? Ai lưu trữ chúng trên máy tính của họ?</a:t>
            </a:r>
            <a:endParaRPr dirty="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VERSION CONTROL</a:t>
            </a:r>
            <a:endParaRPr b="1">
              <a:solidFill>
                <a:srgbClr val="FFFFFF"/>
              </a:solidFill>
              <a:latin typeface="Helvetica Neue"/>
              <a:ea typeface="Helvetica Neue"/>
              <a:cs typeface="Helvetica Neue"/>
              <a:sym typeface="Helvetica Neue"/>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Font typeface="Helvetica Neue"/>
              <a:buChar char="●"/>
            </a:pPr>
            <a:r>
              <a:rPr lang="en">
                <a:latin typeface="Helvetica Neue"/>
                <a:ea typeface="Helvetica Neue"/>
                <a:cs typeface="Helvetica Neue"/>
                <a:sym typeface="Helvetica Neue"/>
              </a:rPr>
              <a:t>Version Control: </a:t>
            </a:r>
            <a:r>
              <a:rPr lang="en-US">
                <a:latin typeface="Helvetica Neue"/>
                <a:ea typeface="Helvetica Neue"/>
                <a:cs typeface="Helvetica Neue"/>
                <a:sym typeface="Helvetica Neue"/>
              </a:rPr>
              <a:t>Phần mềm theo dõi các thay đổi đối với một tập hợp các tệp</a:t>
            </a:r>
            <a:r>
              <a:rPr lang="en" smtClean="0">
                <a:latin typeface="Helvetica Neue"/>
                <a:ea typeface="Helvetica Neue"/>
                <a:cs typeface="Helvetica Neue"/>
                <a:sym typeface="Helvetica Neue"/>
              </a:rPr>
              <a:t>.</a:t>
            </a:r>
            <a:endParaRPr>
              <a:latin typeface="Helvetica Neue"/>
              <a:ea typeface="Helvetica Neue"/>
              <a:cs typeface="Helvetica Neue"/>
              <a:sym typeface="Helvetica Neue"/>
            </a:endParaRPr>
          </a:p>
          <a:p>
            <a:pPr lvl="0">
              <a:buFont typeface="Helvetica Neue"/>
              <a:buChar char="●"/>
            </a:pPr>
            <a:r>
              <a:rPr lang="en-US">
                <a:latin typeface="Helvetica Neue"/>
                <a:ea typeface="Helvetica Neue"/>
                <a:cs typeface="Helvetica Neue"/>
                <a:sym typeface="Helvetica Neue"/>
              </a:rPr>
              <a:t>Bạn có thể sử dụng </a:t>
            </a:r>
            <a:r>
              <a:rPr lang="en">
                <a:latin typeface="Helvetica Neue"/>
                <a:ea typeface="Helvetica Neue"/>
                <a:cs typeface="Helvetica Neue"/>
                <a:sym typeface="Helvetica Neue"/>
              </a:rPr>
              <a:t>Version Control </a:t>
            </a:r>
            <a:r>
              <a:rPr lang="en-US" smtClean="0">
                <a:latin typeface="Helvetica Neue"/>
                <a:ea typeface="Helvetica Neue"/>
                <a:cs typeface="Helvetica Neue"/>
                <a:sym typeface="Helvetica Neue"/>
              </a:rPr>
              <a:t>mọi </a:t>
            </a:r>
            <a:r>
              <a:rPr lang="en-US">
                <a:latin typeface="Helvetica Neue"/>
                <a:ea typeface="Helvetica Neue"/>
                <a:cs typeface="Helvetica Neue"/>
                <a:sym typeface="Helvetica Neue"/>
              </a:rPr>
              <a:t>lúc</a:t>
            </a:r>
            <a:r>
              <a:rPr lang="en-US" smtClean="0">
                <a:latin typeface="Helvetica Neue"/>
                <a:ea typeface="Helvetica Neue"/>
                <a:cs typeface="Helvetica Neue"/>
                <a:sym typeface="Helvetica Neue"/>
              </a:rPr>
              <a:t>:</a:t>
            </a:r>
          </a:p>
          <a:p>
            <a:pPr lvl="0">
              <a:buFont typeface="Helvetica Neue"/>
              <a:buChar char="●"/>
            </a:pPr>
            <a:r>
              <a:rPr lang="vi-VN">
                <a:latin typeface="Helvetica Neue"/>
                <a:ea typeface="Helvetica Neue"/>
                <a:cs typeface="Helvetica Neue"/>
                <a:sym typeface="Helvetica Neue"/>
              </a:rPr>
              <a:t>Trong Microsoft Word, bạn có thể sử dụng Ctrl+Z để hoàn tác các thay đổi và quay lại phiên bản cũ hơn của tài liệu</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0">
              <a:buFont typeface="Helvetica Neue"/>
              <a:buChar char="●"/>
            </a:pPr>
            <a:r>
              <a:rPr lang="en-US">
                <a:latin typeface="Helvetica Neue"/>
                <a:ea typeface="Helvetica Neue"/>
                <a:cs typeface="Helvetica Neue"/>
                <a:sym typeface="Helvetica Neue"/>
              </a:rPr>
              <a:t>Trong Google Documents, bạn có thể xem ai đã thực hiện những thay đổi nào đối với tệp</a:t>
            </a:r>
            <a:r>
              <a:rPr lang="en-US" smtClean="0">
                <a:latin typeface="Helvetica Neue"/>
                <a:ea typeface="Helvetica Neue"/>
                <a:cs typeface="Helvetica Neue"/>
                <a:sym typeface="Helvetica Neue"/>
              </a:rPr>
              <a:t>.</a:t>
            </a:r>
          </a:p>
          <a:p>
            <a:pPr lvl="0">
              <a:buFont typeface="Helvetica Neue"/>
              <a:buChar char="●"/>
            </a:pPr>
            <a:r>
              <a:rPr lang="vi-VN">
                <a:latin typeface="Helvetica Neue"/>
                <a:ea typeface="Helvetica Neue"/>
                <a:cs typeface="Helvetica Neue"/>
                <a:sym typeface="Helvetica Neue"/>
              </a:rPr>
              <a:t>Rất nhiều người có trường hợp sử dụng để kiểm soát phiên bản</a:t>
            </a:r>
            <a:endParaRPr smtClean="0">
              <a:latin typeface="Helvetica Neue"/>
              <a:ea typeface="Helvetica Neue"/>
              <a:cs typeface="Helvetica Neue"/>
              <a:sym typeface="Helvetica Neue"/>
            </a:endParaRPr>
          </a:p>
          <a:p>
            <a:pPr lvl="1">
              <a:spcBef>
                <a:spcPts val="0"/>
              </a:spcBef>
              <a:buFont typeface="Helvetica Neue"/>
              <a:buChar char="○"/>
            </a:pPr>
            <a:r>
              <a:rPr lang="vi-VN">
                <a:latin typeface="Helvetica Neue"/>
                <a:ea typeface="Helvetica Neue"/>
                <a:cs typeface="Helvetica Neue"/>
                <a:sym typeface="Helvetica Neue"/>
              </a:rPr>
              <a:t>Chúng ta thường nghĩ rằng kiểm soát phiên bản có liên quan đến việc quản lý cơ sở mã, nhưng nó cũng được các ngành khác như công ty luật sử dụng khi theo dõi các thay đổi của tài liệu theo thời gian.</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smtClean="0">
                <a:solidFill>
                  <a:srgbClr val="FFFFFF"/>
                </a:solidFill>
                <a:latin typeface="Helvetica Neue"/>
                <a:ea typeface="Helvetica Neue"/>
                <a:cs typeface="Helvetica Neue"/>
                <a:sym typeface="Helvetica Neue"/>
              </a:rPr>
              <a:t>REPOSITORY (Kho lưu trữ)</a:t>
            </a:r>
            <a:endParaRPr b="1">
              <a:solidFill>
                <a:srgbClr val="FFFFFF"/>
              </a:solidFill>
              <a:latin typeface="Helvetica Neue"/>
              <a:ea typeface="Helvetica Neue"/>
              <a:cs typeface="Helvetica Neue"/>
              <a:sym typeface="Helvetica Neue"/>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Font typeface="Helvetica Neue"/>
              <a:buChar char="●"/>
            </a:pPr>
            <a:r>
              <a:rPr lang="vi-VN">
                <a:latin typeface="Helvetica Neue"/>
                <a:ea typeface="Helvetica Neue"/>
                <a:cs typeface="Helvetica Neue"/>
                <a:sym typeface="Helvetica Neue"/>
              </a:rPr>
              <a:t>Một kho lưu trữ, thường được gọi là repo là một vị trí lưu trữ bản sao của tất cả các tệp</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0">
              <a:buFont typeface="Helvetica Neue"/>
              <a:buChar char="●"/>
            </a:pPr>
            <a:r>
              <a:rPr lang="vi-VN">
                <a:latin typeface="Helvetica Neue"/>
                <a:ea typeface="Helvetica Neue"/>
                <a:cs typeface="Helvetica Neue"/>
                <a:sym typeface="Helvetica Neue"/>
              </a:rPr>
              <a:t>Thư mục làm việc (hoặc cây làm việc) khác với kho lưu trữ (xem slide tiếp theo</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0">
              <a:buFont typeface="Helvetica Neue"/>
              <a:buChar char="●"/>
            </a:pPr>
            <a:r>
              <a:rPr lang="vi-VN"/>
              <a:t>Những gì nên có bên trong một kho lưu trữ</a:t>
            </a:r>
            <a:r>
              <a:rPr lang="vi-VN" smtClean="0"/>
              <a:t>?</a:t>
            </a:r>
            <a:endParaRPr lang="en-US" smtClean="0"/>
          </a:p>
          <a:p>
            <a:pPr lvl="1">
              <a:buFont typeface="Helvetica Neue"/>
              <a:buChar char="●"/>
            </a:pPr>
            <a:r>
              <a:rPr lang="en-US" smtClean="0"/>
              <a:t>F</a:t>
            </a:r>
            <a:r>
              <a:rPr lang="en" smtClean="0"/>
              <a:t>iles mã nguồn(i.e</a:t>
            </a:r>
            <a:r>
              <a:rPr lang="en"/>
              <a:t>. .c files, .java files, etc)</a:t>
            </a:r>
            <a:endParaRPr/>
          </a:p>
          <a:p>
            <a:pPr marL="914400" lvl="1" indent="-317500" algn="l" rtl="0">
              <a:spcBef>
                <a:spcPts val="0"/>
              </a:spcBef>
              <a:spcAft>
                <a:spcPts val="0"/>
              </a:spcAft>
              <a:buSzPts val="1400"/>
              <a:buChar char="○"/>
            </a:pPr>
            <a:r>
              <a:rPr lang="en" smtClean="0"/>
              <a:t>Files xây dựng </a:t>
            </a:r>
            <a:r>
              <a:rPr lang="en"/>
              <a:t>(Makefiles, build.xml)</a:t>
            </a:r>
            <a:endParaRPr/>
          </a:p>
          <a:p>
            <a:pPr marL="914400" lvl="1" indent="-317500" algn="l" rtl="0">
              <a:spcBef>
                <a:spcPts val="0"/>
              </a:spcBef>
              <a:spcAft>
                <a:spcPts val="0"/>
              </a:spcAft>
              <a:buSzPts val="1400"/>
              <a:buChar char="○"/>
            </a:pPr>
            <a:r>
              <a:rPr lang="en-US" smtClean="0"/>
              <a:t>Ảnh, các file tài nguyên,….</a:t>
            </a:r>
            <a:endParaRPr/>
          </a:p>
          <a:p>
            <a:pPr lvl="0"/>
            <a:r>
              <a:rPr lang="vi-VN"/>
              <a:t>Những gì không nên ở bên trong kho lưu trữ (nói chung</a:t>
            </a:r>
            <a:r>
              <a:rPr lang="vi-VN" smtClean="0"/>
              <a:t>)</a:t>
            </a:r>
            <a:endParaRPr lang="en-US" smtClean="0"/>
          </a:p>
          <a:p>
            <a:pPr lvl="1"/>
            <a:r>
              <a:rPr lang="en" smtClean="0"/>
              <a:t>Files đối tượng (i.e</a:t>
            </a:r>
            <a:r>
              <a:rPr lang="en"/>
              <a:t>. .class files, .o files)</a:t>
            </a:r>
            <a:endParaRPr/>
          </a:p>
          <a:p>
            <a:pPr marL="914400" lvl="1" indent="-317500" algn="l" rtl="0">
              <a:spcBef>
                <a:spcPts val="0"/>
              </a:spcBef>
              <a:spcAft>
                <a:spcPts val="0"/>
              </a:spcAft>
              <a:buSzPts val="1400"/>
              <a:buChar char="○"/>
            </a:pPr>
            <a:r>
              <a:rPr lang="en" smtClean="0"/>
              <a:t>Thực thi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REPOSITORY</a:t>
            </a:r>
            <a:endParaRPr b="1">
              <a:solidFill>
                <a:srgbClr val="FFFFFF"/>
              </a:solidFill>
              <a:latin typeface="Helvetica Neue"/>
              <a:ea typeface="Helvetica Neue"/>
              <a:cs typeface="Helvetica Neue"/>
              <a:sym typeface="Helvetica Neue"/>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Font typeface="Helvetica Neue"/>
              <a:buChar char="●"/>
            </a:pPr>
            <a:r>
              <a:rPr lang="vi-VN">
                <a:latin typeface="Helvetica Neue"/>
                <a:ea typeface="Helvetica Neue"/>
                <a:cs typeface="Helvetica Neue"/>
                <a:sym typeface="Helvetica Neue"/>
              </a:rPr>
              <a:t>Với git, mọi người làm việc trong dự án đều có một phiên bản hoàn chỉnh của kho lưu trữ</a:t>
            </a:r>
            <a:r>
              <a:rPr lang="vi-VN" smtClean="0">
                <a:latin typeface="Helvetica Neue"/>
                <a:ea typeface="Helvetica Neue"/>
                <a:cs typeface="Helvetica Neue"/>
                <a:sym typeface="Helvetica Neue"/>
              </a:rPr>
              <a:t>.</a:t>
            </a:r>
            <a:endParaRPr lang="en-US" smtClean="0">
              <a:latin typeface="Helvetica Neue"/>
              <a:ea typeface="Helvetica Neue"/>
              <a:cs typeface="Helvetica Neue"/>
              <a:sym typeface="Helvetica Neue"/>
            </a:endParaRPr>
          </a:p>
          <a:p>
            <a:pPr lvl="1">
              <a:buFont typeface="Helvetica Neue"/>
              <a:buChar char="●"/>
            </a:pPr>
            <a:r>
              <a:rPr lang="vi-VN">
                <a:latin typeface="Helvetica Neue"/>
                <a:ea typeface="Helvetica Neue"/>
                <a:cs typeface="Helvetica Neue"/>
                <a:sym typeface="Helvetica Neue"/>
              </a:rPr>
              <a:t>Có một kho lưu trữ từ xa, đó là kho lưu trữ trung tâm giải </a:t>
            </a:r>
            <a:r>
              <a:rPr lang="vi-VN" smtClean="0">
                <a:latin typeface="Helvetica Neue"/>
                <a:ea typeface="Helvetica Neue"/>
                <a:cs typeface="Helvetica Neue"/>
                <a:sym typeface="Helvetica Neue"/>
              </a:rPr>
              <a:t>mã</a:t>
            </a:r>
            <a:endParaRPr lang="en-US" smtClean="0">
              <a:latin typeface="Helvetica Neue"/>
              <a:ea typeface="Helvetica Neue"/>
              <a:cs typeface="Helvetica Neue"/>
              <a:sym typeface="Helvetica Neue"/>
            </a:endParaRPr>
          </a:p>
          <a:p>
            <a:pPr lvl="1">
              <a:buFont typeface="Helvetica Neue"/>
              <a:buChar char="●"/>
            </a:pPr>
            <a:r>
              <a:rPr lang="vi-VN">
                <a:latin typeface="Helvetica Neue"/>
                <a:ea typeface="Helvetica Neue"/>
                <a:cs typeface="Helvetica Neue"/>
                <a:sym typeface="Helvetica Neue"/>
              </a:rPr>
              <a:t>Kho lưu trữ từ xa được lưu trữ trên các dịch vụ như GitHub hoặc </a:t>
            </a:r>
            <a:r>
              <a:rPr lang="vi-VN" smtClean="0">
                <a:latin typeface="Helvetica Neue"/>
                <a:ea typeface="Helvetica Neue"/>
                <a:cs typeface="Helvetica Neue"/>
                <a:sym typeface="Helvetica Neue"/>
              </a:rPr>
              <a:t>Gitlab</a:t>
            </a:r>
            <a:endParaRPr lang="en-US" smtClean="0">
              <a:latin typeface="Helvetica Neue"/>
              <a:ea typeface="Helvetica Neue"/>
              <a:cs typeface="Helvetica Neue"/>
              <a:sym typeface="Helvetica Neue"/>
            </a:endParaRPr>
          </a:p>
          <a:p>
            <a:pPr lvl="1">
              <a:buFont typeface="Helvetica Neue"/>
              <a:buChar char="●"/>
            </a:pPr>
            <a:r>
              <a:rPr lang="vi-VN">
                <a:latin typeface="Helvetica Neue"/>
                <a:ea typeface="Helvetica Neue"/>
                <a:cs typeface="Helvetica Neue"/>
                <a:sym typeface="Helvetica Neue"/>
              </a:rPr>
              <a:t>Mọi người đều có một bản sao cục bộ của kho lưu trữ, đó là những gì chúng tôi sử dụng để cam kết.</a:t>
            </a:r>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lvl="0"/>
            <a:r>
              <a:rPr lang="en" b="1">
                <a:solidFill>
                  <a:srgbClr val="FFFFFF"/>
                </a:solidFill>
                <a:latin typeface="Helvetica Neue"/>
                <a:ea typeface="Helvetica Neue"/>
                <a:cs typeface="Helvetica Neue"/>
                <a:sym typeface="Helvetica Neue"/>
              </a:rPr>
              <a:t>GIT: </a:t>
            </a:r>
            <a:r>
              <a:rPr lang="en-US" b="1">
                <a:solidFill>
                  <a:srgbClr val="FFFFFF"/>
                </a:solidFill>
                <a:latin typeface="Helvetica Neue"/>
                <a:ea typeface="Helvetica Neue"/>
                <a:cs typeface="Helvetica Neue"/>
                <a:sym typeface="Helvetica Neue"/>
              </a:rPr>
              <a:t>BỐN GIAI ĐOẠN</a:t>
            </a:r>
            <a:endParaRPr b="1">
              <a:solidFill>
                <a:srgbClr val="FFFFFF"/>
              </a:solidFill>
              <a:latin typeface="Helvetica Neue"/>
              <a:ea typeface="Helvetica Neue"/>
              <a:cs typeface="Helvetica Neue"/>
              <a:sym typeface="Helvetica Neue"/>
            </a:endParaRPr>
          </a:p>
        </p:txBody>
      </p:sp>
      <p:sp>
        <p:nvSpPr>
          <p:cNvPr id="118" name="Google Shape;118;p21"/>
          <p:cNvSpPr/>
          <p:nvPr/>
        </p:nvSpPr>
        <p:spPr>
          <a:xfrm>
            <a:off x="3117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25094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465595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8025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311700" y="1152475"/>
            <a:ext cx="2046300" cy="381300"/>
          </a:xfrm>
          <a:prstGeom prst="rect">
            <a:avLst/>
          </a:prstGeom>
          <a:noFill/>
          <a:ln>
            <a:noFill/>
          </a:ln>
        </p:spPr>
        <p:txBody>
          <a:bodyPr spcFirstLastPara="1" wrap="square" lIns="91425" tIns="91425" rIns="91425" bIns="91425" anchor="t" anchorCtr="0">
            <a:noAutofit/>
          </a:bodyPr>
          <a:lstStyle/>
          <a:p>
            <a:pPr lvl="0" algn="ctr"/>
            <a:r>
              <a:rPr lang="vi-VN" b="1">
                <a:solidFill>
                  <a:schemeClr val="dk2"/>
                </a:solidFill>
                <a:latin typeface="Helvetica Neue"/>
                <a:ea typeface="Helvetica Neue"/>
                <a:cs typeface="Helvetica Neue"/>
                <a:sym typeface="Helvetica Neue"/>
              </a:rPr>
              <a:t>Thư mục làm việc</a:t>
            </a:r>
            <a:endParaRPr b="1">
              <a:solidFill>
                <a:schemeClr val="dk2"/>
              </a:solidFill>
              <a:latin typeface="Helvetica Neue"/>
              <a:ea typeface="Helvetica Neue"/>
              <a:cs typeface="Helvetica Neue"/>
              <a:sym typeface="Helvetica Neue"/>
            </a:endParaRPr>
          </a:p>
        </p:txBody>
      </p:sp>
      <p:sp>
        <p:nvSpPr>
          <p:cNvPr id="123" name="Google Shape;123;p21"/>
          <p:cNvSpPr txBox="1"/>
          <p:nvPr/>
        </p:nvSpPr>
        <p:spPr>
          <a:xfrm>
            <a:off x="2595007" y="1152475"/>
            <a:ext cx="1858560" cy="381300"/>
          </a:xfrm>
          <a:prstGeom prst="rect">
            <a:avLst/>
          </a:prstGeom>
          <a:noFill/>
          <a:ln>
            <a:noFill/>
          </a:ln>
        </p:spPr>
        <p:txBody>
          <a:bodyPr spcFirstLastPara="1" wrap="square" lIns="91425" tIns="91425" rIns="91425" bIns="91425" anchor="t" anchorCtr="0">
            <a:noAutofit/>
          </a:bodyPr>
          <a:lstStyle/>
          <a:p>
            <a:pPr lvl="0" algn="ctr"/>
            <a:r>
              <a:rPr lang="en-US" b="1">
                <a:solidFill>
                  <a:schemeClr val="dk2"/>
                </a:solidFill>
                <a:latin typeface="Helvetica Neue"/>
                <a:ea typeface="Helvetica Neue"/>
                <a:cs typeface="Helvetica Neue"/>
                <a:sym typeface="Helvetica Neue"/>
              </a:rPr>
              <a:t>Khu vực tổ chức/Chỉ mục</a:t>
            </a:r>
            <a:endParaRPr b="1">
              <a:solidFill>
                <a:schemeClr val="dk2"/>
              </a:solidFill>
              <a:latin typeface="Helvetica Neue"/>
              <a:ea typeface="Helvetica Neue"/>
              <a:cs typeface="Helvetica Neue"/>
              <a:sym typeface="Helvetica Neue"/>
            </a:endParaRPr>
          </a:p>
        </p:txBody>
      </p:sp>
      <p:sp>
        <p:nvSpPr>
          <p:cNvPr id="124" name="Google Shape;124;p21"/>
          <p:cNvSpPr txBox="1"/>
          <p:nvPr/>
        </p:nvSpPr>
        <p:spPr>
          <a:xfrm>
            <a:off x="4655950" y="1152475"/>
            <a:ext cx="2046300" cy="381300"/>
          </a:xfrm>
          <a:prstGeom prst="rect">
            <a:avLst/>
          </a:prstGeom>
          <a:noFill/>
          <a:ln>
            <a:noFill/>
          </a:ln>
        </p:spPr>
        <p:txBody>
          <a:bodyPr spcFirstLastPara="1" wrap="square" lIns="91425" tIns="91425" rIns="91425" bIns="91425" anchor="t" anchorCtr="0">
            <a:noAutofit/>
          </a:bodyPr>
          <a:lstStyle/>
          <a:p>
            <a:pPr lvl="0" algn="ctr"/>
            <a:r>
              <a:rPr lang="vi-VN" b="1">
                <a:solidFill>
                  <a:schemeClr val="dk2"/>
                </a:solidFill>
                <a:latin typeface="Helvetica Neue"/>
                <a:ea typeface="Helvetica Neue"/>
                <a:cs typeface="Helvetica Neue"/>
                <a:sym typeface="Helvetica Neue"/>
              </a:rPr>
              <a:t>Kho lưu trữ cục bộ</a:t>
            </a:r>
            <a:endParaRPr b="1">
              <a:solidFill>
                <a:schemeClr val="dk2"/>
              </a:solidFill>
              <a:latin typeface="Helvetica Neue"/>
              <a:ea typeface="Helvetica Neue"/>
              <a:cs typeface="Helvetica Neue"/>
              <a:sym typeface="Helvetica Neue"/>
            </a:endParaRPr>
          </a:p>
        </p:txBody>
      </p:sp>
      <p:sp>
        <p:nvSpPr>
          <p:cNvPr id="125" name="Google Shape;125;p21"/>
          <p:cNvSpPr txBox="1"/>
          <p:nvPr/>
        </p:nvSpPr>
        <p:spPr>
          <a:xfrm>
            <a:off x="6802500" y="1152475"/>
            <a:ext cx="2046300" cy="381300"/>
          </a:xfrm>
          <a:prstGeom prst="rect">
            <a:avLst/>
          </a:prstGeom>
          <a:noFill/>
          <a:ln>
            <a:noFill/>
          </a:ln>
        </p:spPr>
        <p:txBody>
          <a:bodyPr spcFirstLastPara="1" wrap="square" lIns="91425" tIns="91425" rIns="91425" bIns="91425" anchor="t" anchorCtr="0">
            <a:noAutofit/>
          </a:bodyPr>
          <a:lstStyle/>
          <a:p>
            <a:pPr lvl="0" algn="ctr"/>
            <a:r>
              <a:rPr lang="vi-VN" b="1">
                <a:solidFill>
                  <a:schemeClr val="dk2"/>
                </a:solidFill>
                <a:latin typeface="Helvetica Neue"/>
                <a:ea typeface="Helvetica Neue"/>
                <a:cs typeface="Helvetica Neue"/>
                <a:sym typeface="Helvetica Neue"/>
              </a:rPr>
              <a:t>Kho lưu trữ từ xa</a:t>
            </a:r>
            <a:endParaRPr b="1">
              <a:solidFill>
                <a:schemeClr val="dk2"/>
              </a:solidFill>
              <a:latin typeface="Helvetica Neue"/>
              <a:ea typeface="Helvetica Neue"/>
              <a:cs typeface="Helvetica Neue"/>
              <a:sym typeface="Helvetica Neue"/>
            </a:endParaRPr>
          </a:p>
        </p:txBody>
      </p:sp>
      <p:sp>
        <p:nvSpPr>
          <p:cNvPr id="126" name="Google Shape;126;p21"/>
          <p:cNvSpPr txBox="1"/>
          <p:nvPr/>
        </p:nvSpPr>
        <p:spPr>
          <a:xfrm>
            <a:off x="311650" y="1480475"/>
            <a:ext cx="2029800" cy="2077500"/>
          </a:xfrm>
          <a:prstGeom prst="rect">
            <a:avLst/>
          </a:prstGeom>
          <a:noFill/>
          <a:ln>
            <a:noFill/>
          </a:ln>
        </p:spPr>
        <p:txBody>
          <a:bodyPr spcFirstLastPara="1" wrap="square" lIns="91425" tIns="91425" rIns="91425" bIns="91425" anchor="ctr" anchorCtr="0">
            <a:noAutofit/>
          </a:bodyPr>
          <a:lstStyle/>
          <a:p>
            <a:pPr lvl="0" algn="ctr"/>
            <a:r>
              <a:rPr lang="en-US">
                <a:solidFill>
                  <a:schemeClr val="dk2"/>
                </a:solidFill>
                <a:latin typeface="Helvetica Neue"/>
                <a:ea typeface="Helvetica Neue"/>
                <a:cs typeface="Helvetica Neue"/>
                <a:sym typeface="Helvetica Neue"/>
              </a:rPr>
              <a:t>Những thay đổi khi làm việc</a:t>
            </a:r>
            <a:endParaRPr lang="en-US">
              <a:solidFill>
                <a:schemeClr val="dk2"/>
              </a:solidFill>
              <a:latin typeface="Helvetica Neue"/>
              <a:ea typeface="Helvetica Neue"/>
              <a:cs typeface="Helvetica Neue"/>
              <a:sym typeface="Helvetica Neue"/>
            </a:endParaRPr>
          </a:p>
        </p:txBody>
      </p:sp>
      <p:sp>
        <p:nvSpPr>
          <p:cNvPr id="127" name="Google Shape;127;p21"/>
          <p:cNvSpPr txBox="1"/>
          <p:nvPr/>
        </p:nvSpPr>
        <p:spPr>
          <a:xfrm>
            <a:off x="2509387" y="1480475"/>
            <a:ext cx="2029800" cy="2077500"/>
          </a:xfrm>
          <a:prstGeom prst="rect">
            <a:avLst/>
          </a:prstGeom>
          <a:noFill/>
          <a:ln>
            <a:noFill/>
          </a:ln>
        </p:spPr>
        <p:txBody>
          <a:bodyPr spcFirstLastPara="1" wrap="square" lIns="91425" tIns="91425" rIns="91425" bIns="91425" anchor="ctr" anchorCtr="0">
            <a:noAutofit/>
          </a:bodyPr>
          <a:lstStyle/>
          <a:p>
            <a:pPr lvl="0" algn="ctr"/>
            <a:r>
              <a:rPr lang="en-US">
                <a:solidFill>
                  <a:schemeClr val="dk2"/>
                </a:solidFill>
                <a:latin typeface="Helvetica Neue"/>
                <a:ea typeface="Helvetica Neue"/>
                <a:cs typeface="Helvetica Neue"/>
                <a:sym typeface="Helvetica Neue"/>
              </a:rPr>
              <a:t>Những thay đổi bạn đang chuẩn bị thực hiện</a:t>
            </a:r>
            <a:endParaRPr>
              <a:solidFill>
                <a:schemeClr val="dk2"/>
              </a:solidFill>
              <a:latin typeface="Helvetica Neue"/>
              <a:ea typeface="Helvetica Neue"/>
              <a:cs typeface="Helvetica Neue"/>
              <a:sym typeface="Helvetica Neue"/>
            </a:endParaRPr>
          </a:p>
        </p:txBody>
      </p:sp>
      <p:sp>
        <p:nvSpPr>
          <p:cNvPr id="128" name="Google Shape;128;p21"/>
          <p:cNvSpPr txBox="1"/>
          <p:nvPr/>
        </p:nvSpPr>
        <p:spPr>
          <a:xfrm>
            <a:off x="4664174" y="1480475"/>
            <a:ext cx="2029800" cy="2077500"/>
          </a:xfrm>
          <a:prstGeom prst="rect">
            <a:avLst/>
          </a:prstGeom>
          <a:noFill/>
          <a:ln>
            <a:noFill/>
          </a:ln>
        </p:spPr>
        <p:txBody>
          <a:bodyPr spcFirstLastPara="1" wrap="square" lIns="91425" tIns="91425" rIns="91425" bIns="91425" anchor="ctr" anchorCtr="0">
            <a:noAutofit/>
          </a:bodyPr>
          <a:lstStyle/>
          <a:p>
            <a:pPr lvl="0" algn="ctr"/>
            <a:r>
              <a:rPr lang="vi-VN">
                <a:solidFill>
                  <a:schemeClr val="dk2"/>
                </a:solidFill>
                <a:latin typeface="Helvetica Neue"/>
                <a:ea typeface="Helvetica Neue"/>
                <a:cs typeface="Helvetica Neue"/>
                <a:sym typeface="Helvetica Neue"/>
              </a:rPr>
              <a:t>Bản sao cục bộ của kho lưu trữ với các thay đổi đã </a:t>
            </a:r>
            <a:r>
              <a:rPr lang="en-US" smtClean="0">
                <a:solidFill>
                  <a:schemeClr val="dk2"/>
                </a:solidFill>
                <a:latin typeface="Helvetica Neue"/>
                <a:ea typeface="Helvetica Neue"/>
                <a:cs typeface="Helvetica Neue"/>
                <a:sym typeface="Helvetica Neue"/>
              </a:rPr>
              <a:t>commit </a:t>
            </a:r>
            <a:r>
              <a:rPr lang="vi-VN" smtClean="0">
                <a:solidFill>
                  <a:schemeClr val="dk2"/>
                </a:solidFill>
                <a:latin typeface="Helvetica Neue"/>
                <a:ea typeface="Helvetica Neue"/>
                <a:cs typeface="Helvetica Neue"/>
                <a:sym typeface="Helvetica Neue"/>
              </a:rPr>
              <a:t>của </a:t>
            </a:r>
            <a:r>
              <a:rPr lang="vi-VN">
                <a:solidFill>
                  <a:schemeClr val="dk2"/>
                </a:solidFill>
                <a:latin typeface="Helvetica Neue"/>
                <a:ea typeface="Helvetica Neue"/>
                <a:cs typeface="Helvetica Neue"/>
                <a:sym typeface="Helvetica Neue"/>
              </a:rPr>
              <a:t>bạn</a:t>
            </a:r>
            <a:endParaRPr>
              <a:solidFill>
                <a:schemeClr val="dk2"/>
              </a:solidFill>
              <a:latin typeface="Helvetica Neue"/>
              <a:ea typeface="Helvetica Neue"/>
              <a:cs typeface="Helvetica Neue"/>
              <a:sym typeface="Helvetica Neue"/>
            </a:endParaRPr>
          </a:p>
        </p:txBody>
      </p:sp>
      <p:sp>
        <p:nvSpPr>
          <p:cNvPr id="129" name="Google Shape;129;p21"/>
          <p:cNvSpPr txBox="1"/>
          <p:nvPr/>
        </p:nvSpPr>
        <p:spPr>
          <a:xfrm>
            <a:off x="6802462" y="1480475"/>
            <a:ext cx="2029800" cy="2077500"/>
          </a:xfrm>
          <a:prstGeom prst="rect">
            <a:avLst/>
          </a:prstGeom>
          <a:noFill/>
          <a:ln>
            <a:noFill/>
          </a:ln>
        </p:spPr>
        <p:txBody>
          <a:bodyPr spcFirstLastPara="1" wrap="square" lIns="91425" tIns="91425" rIns="91425" bIns="91425" anchor="ctr" anchorCtr="0">
            <a:noAutofit/>
          </a:bodyPr>
          <a:lstStyle/>
          <a:p>
            <a:pPr lvl="0" algn="ctr"/>
            <a:r>
              <a:rPr lang="vi-VN">
                <a:solidFill>
                  <a:schemeClr val="dk2"/>
                </a:solidFill>
                <a:latin typeface="Helvetica Neue"/>
                <a:ea typeface="Helvetica Neue"/>
                <a:cs typeface="Helvetica Neue"/>
                <a:sym typeface="Helvetica Neue"/>
              </a:rPr>
              <a:t>Kho lưu trữ chia sẻ từ xa (Thường được lưu trữ với một nền tảng như GitHub/Gitlab)</a:t>
            </a:r>
            <a:endParaRPr>
              <a:solidFill>
                <a:schemeClr val="dk2"/>
              </a:solidFill>
              <a:latin typeface="Helvetica Neue"/>
              <a:ea typeface="Helvetica Neue"/>
              <a:cs typeface="Helvetica Neue"/>
              <a:sym typeface="Helvetica Neue"/>
            </a:endParaRPr>
          </a:p>
        </p:txBody>
      </p:sp>
      <p:grpSp>
        <p:nvGrpSpPr>
          <p:cNvPr id="130" name="Google Shape;130;p21"/>
          <p:cNvGrpSpPr/>
          <p:nvPr/>
        </p:nvGrpSpPr>
        <p:grpSpPr>
          <a:xfrm>
            <a:off x="1251550" y="3460250"/>
            <a:ext cx="2197800" cy="572700"/>
            <a:chOff x="1251550" y="3460250"/>
            <a:chExt cx="2197800" cy="572700"/>
          </a:xfrm>
        </p:grpSpPr>
        <p:sp>
          <p:nvSpPr>
            <p:cNvPr id="131" name="Google Shape;131;p21"/>
            <p:cNvSpPr/>
            <p:nvPr/>
          </p:nvSpPr>
          <p:spPr>
            <a:xfrm>
              <a:off x="1251550" y="34602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txBox="1"/>
            <p:nvPr/>
          </p:nvSpPr>
          <p:spPr>
            <a:xfrm>
              <a:off x="1251550" y="3536900"/>
              <a:ext cx="21978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add</a:t>
              </a:r>
              <a:endParaRPr>
                <a:solidFill>
                  <a:schemeClr val="lt1"/>
                </a:solidFill>
                <a:latin typeface="Roboto Mono"/>
                <a:ea typeface="Roboto Mono"/>
                <a:cs typeface="Roboto Mono"/>
                <a:sym typeface="Roboto Mono"/>
              </a:endParaRPr>
            </a:p>
          </p:txBody>
        </p:sp>
      </p:grpSp>
      <p:grpSp>
        <p:nvGrpSpPr>
          <p:cNvPr id="133" name="Google Shape;133;p21"/>
          <p:cNvGrpSpPr/>
          <p:nvPr/>
        </p:nvGrpSpPr>
        <p:grpSpPr>
          <a:xfrm>
            <a:off x="3670450" y="3460250"/>
            <a:ext cx="2197800" cy="572700"/>
            <a:chOff x="3670450" y="3460250"/>
            <a:chExt cx="2197800" cy="572700"/>
          </a:xfrm>
        </p:grpSpPr>
        <p:sp>
          <p:nvSpPr>
            <p:cNvPr id="134" name="Google Shape;134;p21"/>
            <p:cNvSpPr/>
            <p:nvPr/>
          </p:nvSpPr>
          <p:spPr>
            <a:xfrm>
              <a:off x="3670450" y="34602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txBox="1"/>
            <p:nvPr/>
          </p:nvSpPr>
          <p:spPr>
            <a:xfrm>
              <a:off x="3670450" y="35369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commit</a:t>
              </a:r>
              <a:endParaRPr>
                <a:solidFill>
                  <a:schemeClr val="lt1"/>
                </a:solidFill>
                <a:latin typeface="Roboto Mono"/>
                <a:ea typeface="Roboto Mono"/>
                <a:cs typeface="Roboto Mono"/>
                <a:sym typeface="Roboto Mono"/>
              </a:endParaRPr>
            </a:p>
          </p:txBody>
        </p:sp>
      </p:grpSp>
      <p:grpSp>
        <p:nvGrpSpPr>
          <p:cNvPr id="136" name="Google Shape;136;p21"/>
          <p:cNvGrpSpPr/>
          <p:nvPr/>
        </p:nvGrpSpPr>
        <p:grpSpPr>
          <a:xfrm>
            <a:off x="6043600" y="3460250"/>
            <a:ext cx="2197800" cy="572700"/>
            <a:chOff x="6043600" y="3460250"/>
            <a:chExt cx="2197800" cy="572700"/>
          </a:xfrm>
        </p:grpSpPr>
        <p:sp>
          <p:nvSpPr>
            <p:cNvPr id="137" name="Google Shape;137;p21"/>
            <p:cNvSpPr/>
            <p:nvPr/>
          </p:nvSpPr>
          <p:spPr>
            <a:xfrm>
              <a:off x="6043600" y="34602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p:nvPr/>
          </p:nvSpPr>
          <p:spPr>
            <a:xfrm>
              <a:off x="6043600" y="35369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push</a:t>
              </a:r>
              <a:endParaRPr>
                <a:solidFill>
                  <a:schemeClr val="lt1"/>
                </a:solidFill>
                <a:latin typeface="Roboto Mono"/>
                <a:ea typeface="Roboto Mono"/>
                <a:cs typeface="Roboto Mono"/>
                <a:sym typeface="Roboto Mono"/>
              </a:endParaRPr>
            </a:p>
          </p:txBody>
        </p:sp>
      </p:grpSp>
      <p:sp>
        <p:nvSpPr>
          <p:cNvPr id="139" name="Google Shape;139;p21"/>
          <p:cNvSpPr txBox="1"/>
          <p:nvPr/>
        </p:nvSpPr>
        <p:spPr>
          <a:xfrm>
            <a:off x="311700" y="4655100"/>
            <a:ext cx="5250300" cy="419700"/>
          </a:xfrm>
          <a:prstGeom prst="rect">
            <a:avLst/>
          </a:prstGeom>
          <a:noFill/>
          <a:ln>
            <a:noFill/>
          </a:ln>
        </p:spPr>
        <p:txBody>
          <a:bodyPr spcFirstLastPara="1" wrap="square" lIns="91425" tIns="91425" rIns="91425" bIns="91425" anchor="t" anchorCtr="0">
            <a:noAutofit/>
          </a:bodyPr>
          <a:lstStyle/>
          <a:p>
            <a:pPr lvl="0"/>
            <a:r>
              <a:rPr lang="vi-VN" sz="1000" b="1">
                <a:solidFill>
                  <a:schemeClr val="dk2"/>
                </a:solidFill>
                <a:latin typeface="Helvetica Neue"/>
                <a:ea typeface="Helvetica Neue"/>
                <a:cs typeface="Helvetica Neue"/>
                <a:sym typeface="Helvetica Neue"/>
              </a:rPr>
              <a:t>LƯU Ý: Có nhiều lệnh git hơn những gì được liệt kê ở đây - đây là một mô hình đơn giản hóa để giúp chúng tôi bắt đầu.</a:t>
            </a:r>
            <a:endParaRPr sz="1000">
              <a:solidFill>
                <a:schemeClr val="dk2"/>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1"/>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1"/>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lvl="0"/>
            <a:r>
              <a:rPr lang="en-US" b="1">
                <a:solidFill>
                  <a:srgbClr val="FFFFFF"/>
                </a:solidFill>
                <a:latin typeface="Helvetica Neue"/>
                <a:ea typeface="Helvetica Neue"/>
                <a:cs typeface="Helvetica Neue"/>
                <a:sym typeface="Helvetica Neue"/>
              </a:rPr>
              <a:t>KIỂM TRA MỘT KHO</a:t>
            </a:r>
            <a:endParaRPr b="1">
              <a:solidFill>
                <a:srgbClr val="FFFFFF"/>
              </a:solidFill>
              <a:latin typeface="Helvetica Neue"/>
              <a:ea typeface="Helvetica Neue"/>
              <a:cs typeface="Helvetica Neue"/>
              <a:sym typeface="Helvetica Neue"/>
            </a:endParaRPr>
          </a:p>
        </p:txBody>
      </p:sp>
      <p:cxnSp>
        <p:nvCxnSpPr>
          <p:cNvPr id="145" name="Google Shape;145;p22"/>
          <p:cNvCxnSpPr/>
          <p:nvPr/>
        </p:nvCxnSpPr>
        <p:spPr>
          <a:xfrm>
            <a:off x="4572000" y="1374200"/>
            <a:ext cx="0" cy="35337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2"/>
          <p:cNvSpPr txBox="1"/>
          <p:nvPr/>
        </p:nvSpPr>
        <p:spPr>
          <a:xfrm>
            <a:off x="311700" y="1374200"/>
            <a:ext cx="4260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git status</a:t>
            </a:r>
            <a:endParaRPr>
              <a:latin typeface="Roboto Mono"/>
              <a:ea typeface="Roboto Mono"/>
              <a:cs typeface="Roboto Mono"/>
              <a:sym typeface="Roboto Mono"/>
            </a:endParaRPr>
          </a:p>
        </p:txBody>
      </p:sp>
      <p:sp>
        <p:nvSpPr>
          <p:cNvPr id="147" name="Google Shape;147;p22"/>
          <p:cNvSpPr txBox="1"/>
          <p:nvPr/>
        </p:nvSpPr>
        <p:spPr>
          <a:xfrm>
            <a:off x="4572000" y="1374200"/>
            <a:ext cx="4260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git log</a:t>
            </a:r>
            <a:endParaRPr>
              <a:latin typeface="Roboto Mono"/>
              <a:ea typeface="Roboto Mono"/>
              <a:cs typeface="Roboto Mono"/>
              <a:sym typeface="Roboto Mono"/>
            </a:endParaRPr>
          </a:p>
        </p:txBody>
      </p:sp>
      <p:sp>
        <p:nvSpPr>
          <p:cNvPr id="148" name="Google Shape;148;p22"/>
          <p:cNvSpPr/>
          <p:nvPr/>
        </p:nvSpPr>
        <p:spPr>
          <a:xfrm>
            <a:off x="912900" y="2355800"/>
            <a:ext cx="1246500" cy="157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2742450" y="2355800"/>
            <a:ext cx="1246500" cy="157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6078900" y="2355800"/>
            <a:ext cx="1246500" cy="157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txBox="1"/>
          <p:nvPr/>
        </p:nvSpPr>
        <p:spPr>
          <a:xfrm>
            <a:off x="912900" y="2355800"/>
            <a:ext cx="1246500" cy="1570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Working directory</a:t>
            </a:r>
            <a:endParaRPr>
              <a:latin typeface="Roboto Mono"/>
              <a:ea typeface="Roboto Mono"/>
              <a:cs typeface="Roboto Mono"/>
              <a:sym typeface="Roboto Mono"/>
            </a:endParaRPr>
          </a:p>
        </p:txBody>
      </p:sp>
      <p:sp>
        <p:nvSpPr>
          <p:cNvPr id="152" name="Google Shape;152;p22"/>
          <p:cNvSpPr txBox="1"/>
          <p:nvPr/>
        </p:nvSpPr>
        <p:spPr>
          <a:xfrm>
            <a:off x="2742450" y="2355800"/>
            <a:ext cx="1246500" cy="1570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Staging Area</a:t>
            </a:r>
            <a:endParaRPr>
              <a:latin typeface="Roboto Mono"/>
              <a:ea typeface="Roboto Mono"/>
              <a:cs typeface="Roboto Mono"/>
              <a:sym typeface="Roboto Mono"/>
            </a:endParaRPr>
          </a:p>
        </p:txBody>
      </p:sp>
      <p:sp>
        <p:nvSpPr>
          <p:cNvPr id="153" name="Google Shape;153;p22"/>
          <p:cNvSpPr txBox="1"/>
          <p:nvPr/>
        </p:nvSpPr>
        <p:spPr>
          <a:xfrm>
            <a:off x="6078900" y="2355800"/>
            <a:ext cx="1246500" cy="1570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Commit History</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B4A7D6"/>
      </a:accent1>
      <a:accent2>
        <a:srgbClr val="6D9EEB"/>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5075D795ECBE4BB135C11914C4625F" ma:contentTypeVersion="11" ma:contentTypeDescription="Create a new document." ma:contentTypeScope="" ma:versionID="34dc77579e24a10ec3d8f337b5683b20">
  <xsd:schema xmlns:xsd="http://www.w3.org/2001/XMLSchema" xmlns:xs="http://www.w3.org/2001/XMLSchema" xmlns:p="http://schemas.microsoft.com/office/2006/metadata/properties" xmlns:ns2="3389744b-0e28-4912-952b-dc26646c86bb" xmlns:ns3="46fb151b-95fc-4683-8823-1f6baaed1e26" targetNamespace="http://schemas.microsoft.com/office/2006/metadata/properties" ma:root="true" ma:fieldsID="f647265a7fedefb70acca72447466470" ns2:_="" ns3:_="">
    <xsd:import namespace="3389744b-0e28-4912-952b-dc26646c86bb"/>
    <xsd:import namespace="46fb151b-95fc-4683-8823-1f6baaed1e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9744b-0e28-4912-952b-dc26646c8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facb9e-2b26-4d73-808f-93b90f4d6559"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fb151b-95fc-4683-8823-1f6baaed1e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B13CB0-6747-492F-87A9-7DC936F0B8AC}">
  <ds:schemaRefs>
    <ds:schemaRef ds:uri="http://schemas.microsoft.com/sharepoint/v3/contenttype/forms"/>
  </ds:schemaRefs>
</ds:datastoreItem>
</file>

<file path=customXml/itemProps2.xml><?xml version="1.0" encoding="utf-8"?>
<ds:datastoreItem xmlns:ds="http://schemas.openxmlformats.org/officeDocument/2006/customXml" ds:itemID="{30D097C7-FF26-4B99-9AF1-361854640F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89744b-0e28-4912-952b-dc26646c86bb"/>
    <ds:schemaRef ds:uri="46fb151b-95fc-4683-8823-1f6baaed1e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TotalTime>
  <Words>1358</Words>
  <Application>Microsoft Office PowerPoint</Application>
  <PresentationFormat>On-screen Show (16:9)</PresentationFormat>
  <Paragraphs>135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 Mono</vt:lpstr>
      <vt:lpstr>Times New Roman</vt:lpstr>
      <vt:lpstr>Arial</vt:lpstr>
      <vt:lpstr>Helvetica Neue</vt:lpstr>
      <vt:lpstr>Simple Light</vt:lpstr>
      <vt:lpstr>PowerPoint Presentation</vt:lpstr>
      <vt:lpstr>Sổ Tay</vt:lpstr>
      <vt:lpstr>VERSION CONTROL - CÁ NHÂN</vt:lpstr>
      <vt:lpstr>VERSION CONTROL – Tập thể</vt:lpstr>
      <vt:lpstr>VERSION CONTROL</vt:lpstr>
      <vt:lpstr>REPOSITORY (Kho lưu trữ)</vt:lpstr>
      <vt:lpstr>REPOSITORY</vt:lpstr>
      <vt:lpstr>GIT: BỐN GIAI ĐOẠN</vt:lpstr>
      <vt:lpstr>KIỂM TRA MỘT KHO</vt:lpstr>
      <vt:lpstr> Quiz</vt:lpstr>
      <vt:lpstr> Quiz</vt:lpstr>
      <vt:lpstr>GIT COMMANDS</vt:lpstr>
      <vt:lpstr>THÊM AND COMMITTING FILES</vt:lpstr>
      <vt:lpstr>COMMIT MESSAGES</vt:lpstr>
      <vt:lpstr>GIT: 4 BƯỚC VỚI REMOTE</vt:lpstr>
      <vt:lpstr>Get Ready to Use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Khacc Thienn</dc:creator>
  <cp:lastModifiedBy>Admin</cp:lastModifiedBy>
  <cp:revision>16</cp:revision>
  <dcterms:modified xsi:type="dcterms:W3CDTF">2023-03-16T16:05:02Z</dcterms:modified>
</cp:coreProperties>
</file>