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21000" y="1473200"/>
            <a:ext cx="7747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5234" y="1495171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401053" y="152552"/>
                </a:moveTo>
                <a:lnTo>
                  <a:pt x="390385" y="152552"/>
                </a:lnTo>
                <a:lnTo>
                  <a:pt x="382072" y="152645"/>
                </a:lnTo>
                <a:lnTo>
                  <a:pt x="344246" y="162039"/>
                </a:lnTo>
                <a:lnTo>
                  <a:pt x="342760" y="165633"/>
                </a:lnTo>
                <a:lnTo>
                  <a:pt x="342849" y="175183"/>
                </a:lnTo>
                <a:lnTo>
                  <a:pt x="344373" y="181444"/>
                </a:lnTo>
                <a:lnTo>
                  <a:pt x="347599" y="190131"/>
                </a:lnTo>
                <a:lnTo>
                  <a:pt x="461913" y="495477"/>
                </a:lnTo>
                <a:lnTo>
                  <a:pt x="463067" y="498690"/>
                </a:lnTo>
                <a:lnTo>
                  <a:pt x="464985" y="501980"/>
                </a:lnTo>
                <a:lnTo>
                  <a:pt x="470192" y="508190"/>
                </a:lnTo>
                <a:lnTo>
                  <a:pt x="473113" y="510476"/>
                </a:lnTo>
                <a:lnTo>
                  <a:pt x="476326" y="511962"/>
                </a:lnTo>
                <a:lnTo>
                  <a:pt x="432053" y="623214"/>
                </a:lnTo>
                <a:lnTo>
                  <a:pt x="430314" y="627430"/>
                </a:lnTo>
                <a:lnTo>
                  <a:pt x="429577" y="631024"/>
                </a:lnTo>
                <a:lnTo>
                  <a:pt x="430072" y="636981"/>
                </a:lnTo>
                <a:lnTo>
                  <a:pt x="461949" y="647026"/>
                </a:lnTo>
                <a:lnTo>
                  <a:pt x="471868" y="647026"/>
                </a:lnTo>
                <a:lnTo>
                  <a:pt x="515404" y="642937"/>
                </a:lnTo>
                <a:lnTo>
                  <a:pt x="579499" y="495223"/>
                </a:lnTo>
                <a:lnTo>
                  <a:pt x="612497" y="398119"/>
                </a:lnTo>
                <a:lnTo>
                  <a:pt x="521347" y="398119"/>
                </a:lnTo>
                <a:lnTo>
                  <a:pt x="443217" y="175983"/>
                </a:lnTo>
                <a:lnTo>
                  <a:pt x="409486" y="152730"/>
                </a:lnTo>
                <a:lnTo>
                  <a:pt x="401053" y="152552"/>
                </a:lnTo>
                <a:close/>
              </a:path>
              <a:path w="687704" h="647064">
                <a:moveTo>
                  <a:pt x="58788" y="28270"/>
                </a:moveTo>
                <a:lnTo>
                  <a:pt x="39687" y="28270"/>
                </a:lnTo>
                <a:lnTo>
                  <a:pt x="31813" y="28651"/>
                </a:lnTo>
                <a:lnTo>
                  <a:pt x="0" y="500557"/>
                </a:lnTo>
                <a:lnTo>
                  <a:pt x="812" y="502919"/>
                </a:lnTo>
                <a:lnTo>
                  <a:pt x="39687" y="514197"/>
                </a:lnTo>
                <a:lnTo>
                  <a:pt x="58788" y="514197"/>
                </a:lnTo>
                <a:lnTo>
                  <a:pt x="97116" y="502919"/>
                </a:lnTo>
                <a:lnTo>
                  <a:pt x="97853" y="500557"/>
                </a:lnTo>
                <a:lnTo>
                  <a:pt x="97853" y="269379"/>
                </a:lnTo>
                <a:lnTo>
                  <a:pt x="207901" y="269379"/>
                </a:lnTo>
                <a:lnTo>
                  <a:pt x="196087" y="251523"/>
                </a:lnTo>
                <a:lnTo>
                  <a:pt x="197794" y="249288"/>
                </a:lnTo>
                <a:lnTo>
                  <a:pt x="97853" y="249288"/>
                </a:lnTo>
                <a:lnTo>
                  <a:pt x="97817" y="41427"/>
                </a:lnTo>
                <a:lnTo>
                  <a:pt x="66659" y="28648"/>
                </a:lnTo>
                <a:lnTo>
                  <a:pt x="58788" y="28270"/>
                </a:lnTo>
                <a:close/>
              </a:path>
              <a:path w="687704" h="647064">
                <a:moveTo>
                  <a:pt x="207901" y="269379"/>
                </a:moveTo>
                <a:lnTo>
                  <a:pt x="97853" y="269379"/>
                </a:lnTo>
                <a:lnTo>
                  <a:pt x="243331" y="497827"/>
                </a:lnTo>
                <a:lnTo>
                  <a:pt x="245071" y="501307"/>
                </a:lnTo>
                <a:lnTo>
                  <a:pt x="289393" y="514081"/>
                </a:lnTo>
                <a:lnTo>
                  <a:pt x="300634" y="514197"/>
                </a:lnTo>
                <a:lnTo>
                  <a:pt x="310807" y="514197"/>
                </a:lnTo>
                <a:lnTo>
                  <a:pt x="348195" y="506818"/>
                </a:lnTo>
                <a:lnTo>
                  <a:pt x="351558" y="495223"/>
                </a:lnTo>
                <a:lnTo>
                  <a:pt x="351053" y="492810"/>
                </a:lnTo>
                <a:lnTo>
                  <a:pt x="348818" y="486105"/>
                </a:lnTo>
                <a:lnTo>
                  <a:pt x="345528" y="479348"/>
                </a:lnTo>
                <a:lnTo>
                  <a:pt x="340080" y="469176"/>
                </a:lnTo>
                <a:lnTo>
                  <a:pt x="207901" y="269379"/>
                </a:lnTo>
                <a:close/>
              </a:path>
              <a:path w="687704" h="647064">
                <a:moveTo>
                  <a:pt x="640041" y="152552"/>
                </a:moveTo>
                <a:lnTo>
                  <a:pt x="602030" y="156578"/>
                </a:lnTo>
                <a:lnTo>
                  <a:pt x="593902" y="171526"/>
                </a:lnTo>
                <a:lnTo>
                  <a:pt x="522465" y="398119"/>
                </a:lnTo>
                <a:lnTo>
                  <a:pt x="612497" y="398119"/>
                </a:lnTo>
                <a:lnTo>
                  <a:pt x="684314" y="186778"/>
                </a:lnTo>
                <a:lnTo>
                  <a:pt x="686308" y="180581"/>
                </a:lnTo>
                <a:lnTo>
                  <a:pt x="687298" y="175183"/>
                </a:lnTo>
                <a:lnTo>
                  <a:pt x="687240" y="165874"/>
                </a:lnTo>
                <a:lnTo>
                  <a:pt x="647704" y="152645"/>
                </a:lnTo>
                <a:lnTo>
                  <a:pt x="640041" y="152552"/>
                </a:lnTo>
                <a:close/>
              </a:path>
              <a:path w="687704" h="647064">
                <a:moveTo>
                  <a:pt x="303860" y="28270"/>
                </a:moveTo>
                <a:lnTo>
                  <a:pt x="284264" y="28270"/>
                </a:lnTo>
                <a:lnTo>
                  <a:pt x="276326" y="28524"/>
                </a:lnTo>
                <a:lnTo>
                  <a:pt x="238874" y="44653"/>
                </a:lnTo>
                <a:lnTo>
                  <a:pt x="97853" y="249288"/>
                </a:lnTo>
                <a:lnTo>
                  <a:pt x="197794" y="249288"/>
                </a:lnTo>
                <a:lnTo>
                  <a:pt x="328167" y="78511"/>
                </a:lnTo>
                <a:lnTo>
                  <a:pt x="334403" y="68770"/>
                </a:lnTo>
                <a:lnTo>
                  <a:pt x="338581" y="61760"/>
                </a:lnTo>
                <a:lnTo>
                  <a:pt x="343052" y="52831"/>
                </a:lnTo>
                <a:lnTo>
                  <a:pt x="344170" y="48488"/>
                </a:lnTo>
                <a:lnTo>
                  <a:pt x="344046" y="41427"/>
                </a:lnTo>
                <a:lnTo>
                  <a:pt x="311983" y="28648"/>
                </a:lnTo>
                <a:lnTo>
                  <a:pt x="303860" y="28270"/>
                </a:lnTo>
                <a:close/>
              </a:path>
              <a:path w="687704" h="647064">
                <a:moveTo>
                  <a:pt x="463676" y="0"/>
                </a:moveTo>
                <a:lnTo>
                  <a:pt x="415687" y="13914"/>
                </a:lnTo>
                <a:lnTo>
                  <a:pt x="388521" y="54087"/>
                </a:lnTo>
                <a:lnTo>
                  <a:pt x="383311" y="92646"/>
                </a:lnTo>
                <a:lnTo>
                  <a:pt x="383311" y="95872"/>
                </a:lnTo>
                <a:lnTo>
                  <a:pt x="406006" y="107899"/>
                </a:lnTo>
                <a:lnTo>
                  <a:pt x="417169" y="107899"/>
                </a:lnTo>
                <a:lnTo>
                  <a:pt x="440613" y="88061"/>
                </a:lnTo>
                <a:lnTo>
                  <a:pt x="442353" y="80429"/>
                </a:lnTo>
                <a:lnTo>
                  <a:pt x="449300" y="68770"/>
                </a:lnTo>
                <a:lnTo>
                  <a:pt x="455129" y="65849"/>
                </a:lnTo>
                <a:lnTo>
                  <a:pt x="637064" y="65849"/>
                </a:lnTo>
                <a:lnTo>
                  <a:pt x="641764" y="54648"/>
                </a:lnTo>
                <a:lnTo>
                  <a:pt x="644490" y="42037"/>
                </a:lnTo>
                <a:lnTo>
                  <a:pt x="559803" y="42037"/>
                </a:lnTo>
                <a:lnTo>
                  <a:pt x="553097" y="39877"/>
                </a:lnTo>
                <a:lnTo>
                  <a:pt x="540175" y="31127"/>
                </a:lnTo>
                <a:lnTo>
                  <a:pt x="536562" y="28648"/>
                </a:lnTo>
                <a:lnTo>
                  <a:pt x="525627" y="21018"/>
                </a:lnTo>
                <a:lnTo>
                  <a:pt x="519748" y="17111"/>
                </a:lnTo>
                <a:lnTo>
                  <a:pt x="483263" y="1628"/>
                </a:lnTo>
                <a:lnTo>
                  <a:pt x="473878" y="407"/>
                </a:lnTo>
                <a:lnTo>
                  <a:pt x="463676" y="0"/>
                </a:lnTo>
                <a:close/>
              </a:path>
              <a:path w="687704" h="647064">
                <a:moveTo>
                  <a:pt x="637064" y="65849"/>
                </a:moveTo>
                <a:lnTo>
                  <a:pt x="468274" y="65849"/>
                </a:lnTo>
                <a:lnTo>
                  <a:pt x="472922" y="66903"/>
                </a:lnTo>
                <a:lnTo>
                  <a:pt x="481596" y="71119"/>
                </a:lnTo>
                <a:lnTo>
                  <a:pt x="486003" y="73736"/>
                </a:lnTo>
                <a:lnTo>
                  <a:pt x="494931" y="79933"/>
                </a:lnTo>
                <a:lnTo>
                  <a:pt x="499592" y="83286"/>
                </a:lnTo>
                <a:lnTo>
                  <a:pt x="509257" y="90474"/>
                </a:lnTo>
                <a:lnTo>
                  <a:pt x="514654" y="93878"/>
                </a:lnTo>
                <a:lnTo>
                  <a:pt x="552702" y="107156"/>
                </a:lnTo>
                <a:lnTo>
                  <a:pt x="566369" y="107899"/>
                </a:lnTo>
                <a:lnTo>
                  <a:pt x="584309" y="106399"/>
                </a:lnTo>
                <a:lnTo>
                  <a:pt x="600181" y="101898"/>
                </a:lnTo>
                <a:lnTo>
                  <a:pt x="613984" y="94397"/>
                </a:lnTo>
                <a:lnTo>
                  <a:pt x="625716" y="83896"/>
                </a:lnTo>
                <a:lnTo>
                  <a:pt x="635076" y="70587"/>
                </a:lnTo>
                <a:lnTo>
                  <a:pt x="637064" y="65849"/>
                </a:lnTo>
                <a:close/>
              </a:path>
              <a:path w="687704" h="647064">
                <a:moveTo>
                  <a:pt x="629246" y="0"/>
                </a:moveTo>
                <a:lnTo>
                  <a:pt x="606678" y="0"/>
                </a:lnTo>
                <a:lnTo>
                  <a:pt x="599122" y="685"/>
                </a:lnTo>
                <a:lnTo>
                  <a:pt x="591667" y="3403"/>
                </a:lnTo>
                <a:lnTo>
                  <a:pt x="589822" y="6183"/>
                </a:lnTo>
                <a:lnTo>
                  <a:pt x="589768" y="21018"/>
                </a:lnTo>
                <a:lnTo>
                  <a:pt x="587832" y="28714"/>
                </a:lnTo>
                <a:lnTo>
                  <a:pt x="579894" y="39369"/>
                </a:lnTo>
                <a:lnTo>
                  <a:pt x="574192" y="42037"/>
                </a:lnTo>
                <a:lnTo>
                  <a:pt x="644490" y="42037"/>
                </a:lnTo>
                <a:lnTo>
                  <a:pt x="645777" y="36079"/>
                </a:lnTo>
                <a:lnTo>
                  <a:pt x="647115" y="14884"/>
                </a:lnTo>
                <a:lnTo>
                  <a:pt x="647115" y="8686"/>
                </a:lnTo>
                <a:lnTo>
                  <a:pt x="645071" y="4648"/>
                </a:lnTo>
                <a:lnTo>
                  <a:pt x="636879" y="927"/>
                </a:lnTo>
                <a:lnTo>
                  <a:pt x="62924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5232" y="1495164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390380" y="152548"/>
                </a:moveTo>
                <a:lnTo>
                  <a:pt x="401047" y="152548"/>
                </a:lnTo>
                <a:lnTo>
                  <a:pt x="409480" y="152735"/>
                </a:lnTo>
                <a:lnTo>
                  <a:pt x="415681" y="153107"/>
                </a:lnTo>
                <a:lnTo>
                  <a:pt x="421883" y="153479"/>
                </a:lnTo>
                <a:lnTo>
                  <a:pt x="426720" y="154409"/>
                </a:lnTo>
                <a:lnTo>
                  <a:pt x="430192" y="155897"/>
                </a:lnTo>
                <a:lnTo>
                  <a:pt x="433664" y="157386"/>
                </a:lnTo>
                <a:lnTo>
                  <a:pt x="436269" y="159679"/>
                </a:lnTo>
                <a:lnTo>
                  <a:pt x="438005" y="162780"/>
                </a:lnTo>
                <a:lnTo>
                  <a:pt x="439743" y="165881"/>
                </a:lnTo>
                <a:lnTo>
                  <a:pt x="441479" y="170284"/>
                </a:lnTo>
                <a:lnTo>
                  <a:pt x="443215" y="175988"/>
                </a:lnTo>
                <a:lnTo>
                  <a:pt x="521349" y="398115"/>
                </a:lnTo>
                <a:lnTo>
                  <a:pt x="522465" y="398115"/>
                </a:lnTo>
                <a:lnTo>
                  <a:pt x="593903" y="171524"/>
                </a:lnTo>
                <a:lnTo>
                  <a:pt x="595391" y="165074"/>
                </a:lnTo>
                <a:lnTo>
                  <a:pt x="597314" y="160795"/>
                </a:lnTo>
                <a:lnTo>
                  <a:pt x="640039" y="152548"/>
                </a:lnTo>
                <a:lnTo>
                  <a:pt x="647702" y="152641"/>
                </a:lnTo>
                <a:lnTo>
                  <a:pt x="682269" y="159618"/>
                </a:lnTo>
                <a:lnTo>
                  <a:pt x="685618" y="162346"/>
                </a:lnTo>
                <a:lnTo>
                  <a:pt x="687292" y="166005"/>
                </a:lnTo>
                <a:lnTo>
                  <a:pt x="687292" y="170594"/>
                </a:lnTo>
                <a:lnTo>
                  <a:pt x="687292" y="175182"/>
                </a:lnTo>
                <a:lnTo>
                  <a:pt x="573811" y="511968"/>
                </a:lnTo>
                <a:lnTo>
                  <a:pt x="533627" y="629542"/>
                </a:lnTo>
                <a:lnTo>
                  <a:pt x="497072" y="646007"/>
                </a:lnTo>
                <a:lnTo>
                  <a:pt x="471865" y="647030"/>
                </a:lnTo>
                <a:lnTo>
                  <a:pt x="461942" y="647030"/>
                </a:lnTo>
                <a:lnTo>
                  <a:pt x="454005" y="646596"/>
                </a:lnTo>
                <a:lnTo>
                  <a:pt x="448051" y="645727"/>
                </a:lnTo>
                <a:lnTo>
                  <a:pt x="442098" y="644860"/>
                </a:lnTo>
                <a:lnTo>
                  <a:pt x="437633" y="643434"/>
                </a:lnTo>
                <a:lnTo>
                  <a:pt x="434658" y="641449"/>
                </a:lnTo>
                <a:lnTo>
                  <a:pt x="431681" y="639465"/>
                </a:lnTo>
                <a:lnTo>
                  <a:pt x="430068" y="636984"/>
                </a:lnTo>
                <a:lnTo>
                  <a:pt x="429820" y="634007"/>
                </a:lnTo>
                <a:lnTo>
                  <a:pt x="429572" y="631031"/>
                </a:lnTo>
                <a:lnTo>
                  <a:pt x="430317" y="627434"/>
                </a:lnTo>
                <a:lnTo>
                  <a:pt x="432053" y="623217"/>
                </a:lnTo>
                <a:lnTo>
                  <a:pt x="476329" y="511968"/>
                </a:lnTo>
                <a:lnTo>
                  <a:pt x="461818" y="495225"/>
                </a:lnTo>
                <a:lnTo>
                  <a:pt x="347593" y="190127"/>
                </a:lnTo>
                <a:lnTo>
                  <a:pt x="344368" y="181446"/>
                </a:lnTo>
                <a:lnTo>
                  <a:pt x="342755" y="174810"/>
                </a:lnTo>
                <a:lnTo>
                  <a:pt x="342755" y="170221"/>
                </a:lnTo>
                <a:lnTo>
                  <a:pt x="342755" y="165633"/>
                </a:lnTo>
                <a:lnTo>
                  <a:pt x="382067" y="152641"/>
                </a:lnTo>
                <a:lnTo>
                  <a:pt x="390380" y="152548"/>
                </a:lnTo>
                <a:close/>
              </a:path>
              <a:path w="687704" h="647064">
                <a:moveTo>
                  <a:pt x="49113" y="28277"/>
                </a:moveTo>
                <a:lnTo>
                  <a:pt x="58787" y="28277"/>
                </a:lnTo>
                <a:lnTo>
                  <a:pt x="66724" y="28649"/>
                </a:lnTo>
                <a:lnTo>
                  <a:pt x="97854" y="41548"/>
                </a:lnTo>
                <a:lnTo>
                  <a:pt x="97854" y="44276"/>
                </a:lnTo>
                <a:lnTo>
                  <a:pt x="97854" y="249287"/>
                </a:lnTo>
                <a:lnTo>
                  <a:pt x="238868" y="44648"/>
                </a:lnTo>
                <a:lnTo>
                  <a:pt x="240605" y="41423"/>
                </a:lnTo>
                <a:lnTo>
                  <a:pt x="242714" y="38757"/>
                </a:lnTo>
                <a:lnTo>
                  <a:pt x="270123" y="29022"/>
                </a:lnTo>
                <a:lnTo>
                  <a:pt x="276324" y="28525"/>
                </a:lnTo>
                <a:lnTo>
                  <a:pt x="284262" y="28277"/>
                </a:lnTo>
                <a:lnTo>
                  <a:pt x="293935" y="28277"/>
                </a:lnTo>
                <a:lnTo>
                  <a:pt x="303856" y="28277"/>
                </a:lnTo>
                <a:lnTo>
                  <a:pt x="312043" y="28649"/>
                </a:lnTo>
                <a:lnTo>
                  <a:pt x="318492" y="29394"/>
                </a:lnTo>
                <a:lnTo>
                  <a:pt x="324941" y="30138"/>
                </a:lnTo>
                <a:lnTo>
                  <a:pt x="341932" y="37579"/>
                </a:lnTo>
                <a:lnTo>
                  <a:pt x="343421" y="39563"/>
                </a:lnTo>
                <a:lnTo>
                  <a:pt x="344165" y="41795"/>
                </a:lnTo>
                <a:lnTo>
                  <a:pt x="344165" y="44276"/>
                </a:lnTo>
                <a:lnTo>
                  <a:pt x="344165" y="48493"/>
                </a:lnTo>
                <a:lnTo>
                  <a:pt x="343049" y="52834"/>
                </a:lnTo>
                <a:lnTo>
                  <a:pt x="340816" y="57298"/>
                </a:lnTo>
                <a:lnTo>
                  <a:pt x="338583" y="61763"/>
                </a:lnTo>
                <a:lnTo>
                  <a:pt x="334367" y="68832"/>
                </a:lnTo>
                <a:lnTo>
                  <a:pt x="328165" y="78506"/>
                </a:lnTo>
                <a:lnTo>
                  <a:pt x="196080" y="251519"/>
                </a:lnTo>
                <a:lnTo>
                  <a:pt x="340072" y="469180"/>
                </a:lnTo>
                <a:lnTo>
                  <a:pt x="351606" y="495473"/>
                </a:lnTo>
                <a:lnTo>
                  <a:pt x="351606" y="497457"/>
                </a:lnTo>
                <a:lnTo>
                  <a:pt x="351606" y="500186"/>
                </a:lnTo>
                <a:lnTo>
                  <a:pt x="341746" y="509922"/>
                </a:lnTo>
                <a:lnTo>
                  <a:pt x="337901" y="511286"/>
                </a:lnTo>
                <a:lnTo>
                  <a:pt x="332631" y="512340"/>
                </a:lnTo>
                <a:lnTo>
                  <a:pt x="325933" y="513084"/>
                </a:lnTo>
                <a:lnTo>
                  <a:pt x="319236" y="513829"/>
                </a:lnTo>
                <a:lnTo>
                  <a:pt x="310802" y="514201"/>
                </a:lnTo>
                <a:lnTo>
                  <a:pt x="300632" y="514201"/>
                </a:lnTo>
                <a:lnTo>
                  <a:pt x="258774" y="511100"/>
                </a:lnTo>
                <a:lnTo>
                  <a:pt x="243333" y="497830"/>
                </a:lnTo>
                <a:lnTo>
                  <a:pt x="97854" y="269378"/>
                </a:lnTo>
                <a:lnTo>
                  <a:pt x="97854" y="497830"/>
                </a:lnTo>
                <a:lnTo>
                  <a:pt x="97854" y="500558"/>
                </a:lnTo>
                <a:lnTo>
                  <a:pt x="97109" y="502915"/>
                </a:lnTo>
                <a:lnTo>
                  <a:pt x="95622" y="504899"/>
                </a:lnTo>
                <a:lnTo>
                  <a:pt x="94134" y="506883"/>
                </a:lnTo>
                <a:lnTo>
                  <a:pt x="91529" y="508558"/>
                </a:lnTo>
                <a:lnTo>
                  <a:pt x="87808" y="509922"/>
                </a:lnTo>
                <a:lnTo>
                  <a:pt x="84087" y="511286"/>
                </a:lnTo>
                <a:lnTo>
                  <a:pt x="79126" y="512340"/>
                </a:lnTo>
                <a:lnTo>
                  <a:pt x="72925" y="513084"/>
                </a:lnTo>
                <a:lnTo>
                  <a:pt x="66724" y="513829"/>
                </a:lnTo>
                <a:lnTo>
                  <a:pt x="58787" y="514201"/>
                </a:lnTo>
                <a:lnTo>
                  <a:pt x="49113" y="514201"/>
                </a:lnTo>
                <a:lnTo>
                  <a:pt x="39687" y="514201"/>
                </a:lnTo>
                <a:lnTo>
                  <a:pt x="31811" y="513829"/>
                </a:lnTo>
                <a:lnTo>
                  <a:pt x="25486" y="513084"/>
                </a:lnTo>
                <a:lnTo>
                  <a:pt x="19161" y="512340"/>
                </a:lnTo>
                <a:lnTo>
                  <a:pt x="14138" y="511286"/>
                </a:lnTo>
                <a:lnTo>
                  <a:pt x="10417" y="509922"/>
                </a:lnTo>
                <a:lnTo>
                  <a:pt x="6697" y="508558"/>
                </a:lnTo>
                <a:lnTo>
                  <a:pt x="4030" y="506883"/>
                </a:lnTo>
                <a:lnTo>
                  <a:pt x="2418" y="504899"/>
                </a:lnTo>
                <a:lnTo>
                  <a:pt x="806" y="502915"/>
                </a:lnTo>
                <a:lnTo>
                  <a:pt x="0" y="500558"/>
                </a:lnTo>
                <a:lnTo>
                  <a:pt x="0" y="497830"/>
                </a:lnTo>
                <a:lnTo>
                  <a:pt x="0" y="44276"/>
                </a:lnTo>
                <a:lnTo>
                  <a:pt x="0" y="41548"/>
                </a:lnTo>
                <a:lnTo>
                  <a:pt x="806" y="39190"/>
                </a:lnTo>
                <a:lnTo>
                  <a:pt x="2418" y="37207"/>
                </a:lnTo>
                <a:lnTo>
                  <a:pt x="4030" y="35222"/>
                </a:lnTo>
                <a:lnTo>
                  <a:pt x="25486" y="29394"/>
                </a:lnTo>
                <a:lnTo>
                  <a:pt x="31811" y="28649"/>
                </a:lnTo>
                <a:lnTo>
                  <a:pt x="39687" y="28277"/>
                </a:lnTo>
                <a:lnTo>
                  <a:pt x="49113" y="28277"/>
                </a:lnTo>
                <a:close/>
              </a:path>
              <a:path w="687704" h="647064">
                <a:moveTo>
                  <a:pt x="463678" y="0"/>
                </a:moveTo>
                <a:lnTo>
                  <a:pt x="506722" y="9860"/>
                </a:lnTo>
                <a:lnTo>
                  <a:pt x="531197" y="24928"/>
                </a:lnTo>
                <a:lnTo>
                  <a:pt x="536557" y="28649"/>
                </a:lnTo>
                <a:lnTo>
                  <a:pt x="541708" y="32184"/>
                </a:lnTo>
                <a:lnTo>
                  <a:pt x="546650" y="35533"/>
                </a:lnTo>
                <a:lnTo>
                  <a:pt x="553099" y="39872"/>
                </a:lnTo>
                <a:lnTo>
                  <a:pt x="559797" y="42044"/>
                </a:lnTo>
                <a:lnTo>
                  <a:pt x="566743" y="42044"/>
                </a:lnTo>
                <a:lnTo>
                  <a:pt x="574184" y="42044"/>
                </a:lnTo>
                <a:lnTo>
                  <a:pt x="579888" y="39377"/>
                </a:lnTo>
                <a:lnTo>
                  <a:pt x="583857" y="34044"/>
                </a:lnTo>
                <a:lnTo>
                  <a:pt x="587826" y="28712"/>
                </a:lnTo>
                <a:lnTo>
                  <a:pt x="589810" y="20835"/>
                </a:lnTo>
                <a:lnTo>
                  <a:pt x="589810" y="10417"/>
                </a:lnTo>
                <a:lnTo>
                  <a:pt x="589810" y="6201"/>
                </a:lnTo>
                <a:lnTo>
                  <a:pt x="591670" y="3411"/>
                </a:lnTo>
                <a:lnTo>
                  <a:pt x="595391" y="2045"/>
                </a:lnTo>
                <a:lnTo>
                  <a:pt x="599112" y="681"/>
                </a:lnTo>
                <a:lnTo>
                  <a:pt x="606678" y="0"/>
                </a:lnTo>
                <a:lnTo>
                  <a:pt x="618087" y="0"/>
                </a:lnTo>
                <a:lnTo>
                  <a:pt x="629249" y="0"/>
                </a:lnTo>
                <a:lnTo>
                  <a:pt x="636877" y="929"/>
                </a:lnTo>
                <a:lnTo>
                  <a:pt x="640970" y="2790"/>
                </a:lnTo>
                <a:lnTo>
                  <a:pt x="645062" y="4650"/>
                </a:lnTo>
                <a:lnTo>
                  <a:pt x="647109" y="8681"/>
                </a:lnTo>
                <a:lnTo>
                  <a:pt x="647109" y="14883"/>
                </a:lnTo>
                <a:lnTo>
                  <a:pt x="641761" y="54648"/>
                </a:lnTo>
                <a:lnTo>
                  <a:pt x="613983" y="94400"/>
                </a:lnTo>
                <a:lnTo>
                  <a:pt x="566370" y="107900"/>
                </a:lnTo>
                <a:lnTo>
                  <a:pt x="559324" y="107714"/>
                </a:lnTo>
                <a:lnTo>
                  <a:pt x="520605" y="97110"/>
                </a:lnTo>
                <a:lnTo>
                  <a:pt x="499584" y="83281"/>
                </a:lnTo>
                <a:lnTo>
                  <a:pt x="494933" y="79932"/>
                </a:lnTo>
                <a:lnTo>
                  <a:pt x="490468" y="76832"/>
                </a:lnTo>
                <a:lnTo>
                  <a:pt x="486002" y="73732"/>
                </a:lnTo>
                <a:lnTo>
                  <a:pt x="481601" y="71127"/>
                </a:lnTo>
                <a:lnTo>
                  <a:pt x="477260" y="69019"/>
                </a:lnTo>
                <a:lnTo>
                  <a:pt x="472919" y="66911"/>
                </a:lnTo>
                <a:lnTo>
                  <a:pt x="468267" y="65855"/>
                </a:lnTo>
                <a:lnTo>
                  <a:pt x="463306" y="65855"/>
                </a:lnTo>
                <a:lnTo>
                  <a:pt x="455121" y="65855"/>
                </a:lnTo>
                <a:lnTo>
                  <a:pt x="449292" y="68770"/>
                </a:lnTo>
                <a:lnTo>
                  <a:pt x="445820" y="74599"/>
                </a:lnTo>
                <a:lnTo>
                  <a:pt x="442346" y="80429"/>
                </a:lnTo>
                <a:lnTo>
                  <a:pt x="440610" y="88056"/>
                </a:lnTo>
                <a:lnTo>
                  <a:pt x="440610" y="97482"/>
                </a:lnTo>
                <a:lnTo>
                  <a:pt x="440610" y="99715"/>
                </a:lnTo>
                <a:lnTo>
                  <a:pt x="434843" y="106039"/>
                </a:lnTo>
                <a:lnTo>
                  <a:pt x="432735" y="106784"/>
                </a:lnTo>
                <a:lnTo>
                  <a:pt x="429758" y="107280"/>
                </a:lnTo>
                <a:lnTo>
                  <a:pt x="425914" y="107528"/>
                </a:lnTo>
                <a:lnTo>
                  <a:pt x="422068" y="107776"/>
                </a:lnTo>
                <a:lnTo>
                  <a:pt x="417170" y="107900"/>
                </a:lnTo>
                <a:lnTo>
                  <a:pt x="411216" y="107900"/>
                </a:lnTo>
                <a:lnTo>
                  <a:pt x="406008" y="107900"/>
                </a:lnTo>
                <a:lnTo>
                  <a:pt x="384800" y="100459"/>
                </a:lnTo>
                <a:lnTo>
                  <a:pt x="383807" y="98474"/>
                </a:lnTo>
                <a:lnTo>
                  <a:pt x="383311" y="95869"/>
                </a:lnTo>
                <a:lnTo>
                  <a:pt x="383311" y="92645"/>
                </a:lnTo>
                <a:lnTo>
                  <a:pt x="388520" y="54089"/>
                </a:lnTo>
                <a:lnTo>
                  <a:pt x="415682" y="13917"/>
                </a:lnTo>
                <a:lnTo>
                  <a:pt x="445447" y="1546"/>
                </a:lnTo>
                <a:lnTo>
                  <a:pt x="463678" y="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97300" y="1460500"/>
            <a:ext cx="18923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31317" y="1478396"/>
            <a:ext cx="1817731" cy="659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42000" y="1397000"/>
            <a:ext cx="16002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882041" y="1419609"/>
            <a:ext cx="1514743" cy="602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20000" y="1397000"/>
            <a:ext cx="16637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55278" y="1419609"/>
            <a:ext cx="1586015" cy="602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463800" y="2362200"/>
            <a:ext cx="726440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506430" y="2385354"/>
            <a:ext cx="7178004" cy="6783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14800" y="4508500"/>
            <a:ext cx="1270000" cy="901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851400" y="4508500"/>
            <a:ext cx="1371600" cy="901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765800" y="4508500"/>
            <a:ext cx="1460500" cy="901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80200" y="4508500"/>
            <a:ext cx="1409700" cy="901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641600" y="5029200"/>
            <a:ext cx="1117600" cy="685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340100" y="5029200"/>
            <a:ext cx="1041400" cy="685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038600" y="5029200"/>
            <a:ext cx="1079500" cy="685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62500" y="5029200"/>
            <a:ext cx="1193800" cy="685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600700" y="5029200"/>
            <a:ext cx="876300" cy="685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045200" y="5029200"/>
            <a:ext cx="1333500" cy="685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023100" y="5029200"/>
            <a:ext cx="838200" cy="685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505700" y="5029200"/>
            <a:ext cx="863600" cy="685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026400" y="5029200"/>
            <a:ext cx="1549400" cy="685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365500" y="5816600"/>
            <a:ext cx="5486400" cy="76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175000" y="5397500"/>
            <a:ext cx="4483100" cy="685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39000" y="5397500"/>
            <a:ext cx="508000" cy="685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327900" y="5397500"/>
            <a:ext cx="1701800" cy="685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826000" y="5753100"/>
            <a:ext cx="2552700" cy="685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651150"/>
            <a:ext cx="11422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544110"/>
            <a:ext cx="11422551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mailto:trang.maixuan@phenikaa-uni.edu.v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6854" y="4610100"/>
            <a:ext cx="653859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Mai </a:t>
            </a:r>
            <a:r>
              <a:rPr sz="3200" spc="-15" dirty="0">
                <a:latin typeface="Carlito"/>
                <a:cs typeface="Carlito"/>
              </a:rPr>
              <a:t>Xuân </a:t>
            </a:r>
            <a:r>
              <a:rPr sz="3200" spc="-40" dirty="0">
                <a:latin typeface="Carlito"/>
                <a:cs typeface="Carlito"/>
              </a:rPr>
              <a:t>Tráng,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PhD</a:t>
            </a:r>
            <a:endParaRPr sz="3200">
              <a:latin typeface="Carlito"/>
              <a:cs typeface="Carlito"/>
            </a:endParaRPr>
          </a:p>
          <a:p>
            <a:pPr marL="12700" marR="5080" algn="ctr">
              <a:lnSpc>
                <a:spcPct val="100699"/>
              </a:lnSpc>
              <a:spcBef>
                <a:spcPts val="40"/>
              </a:spcBef>
            </a:pPr>
            <a:r>
              <a:rPr sz="2400" i="1" dirty="0">
                <a:latin typeface="Carlito"/>
                <a:cs typeface="Carlito"/>
              </a:rPr>
              <a:t>Khoa Công Nghệ Thông Tin </a:t>
            </a:r>
            <a:r>
              <a:rPr sz="2400" i="1" spc="-20" dirty="0">
                <a:latin typeface="Carlito"/>
                <a:cs typeface="Carlito"/>
              </a:rPr>
              <a:t>Trường </a:t>
            </a:r>
            <a:r>
              <a:rPr sz="2400" i="1" dirty="0">
                <a:latin typeface="Carlito"/>
                <a:cs typeface="Carlito"/>
              </a:rPr>
              <a:t>Đại học</a:t>
            </a:r>
            <a:r>
              <a:rPr sz="2400" i="1" spc="-45" dirty="0">
                <a:latin typeface="Carlito"/>
                <a:cs typeface="Carlito"/>
              </a:rPr>
              <a:t> </a:t>
            </a:r>
            <a:r>
              <a:rPr sz="2400" i="1" spc="-15" dirty="0">
                <a:latin typeface="Carlito"/>
                <a:cs typeface="Carlito"/>
              </a:rPr>
              <a:t>Phenikaa  </a:t>
            </a:r>
            <a:r>
              <a:rPr sz="2400" i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Email:</a:t>
            </a:r>
            <a:r>
              <a:rPr sz="2400" i="1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 trang.maixuan@phenikaa-uni.edu.vn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ts val="2800"/>
              </a:lnSpc>
            </a:pPr>
            <a:r>
              <a:rPr sz="2400" i="1" spc="-55" dirty="0">
                <a:latin typeface="Carlito"/>
                <a:cs typeface="Carlito"/>
              </a:rPr>
              <a:t>SDT:</a:t>
            </a:r>
            <a:r>
              <a:rPr sz="2400" i="1" spc="-2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0965590406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43" y="199669"/>
            <a:ext cx="2515125" cy="649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62400" y="3492500"/>
            <a:ext cx="1460500" cy="444500"/>
            <a:chOff x="3962400" y="3492500"/>
            <a:chExt cx="1460500" cy="444500"/>
          </a:xfrm>
        </p:grpSpPr>
        <p:sp>
          <p:nvSpPr>
            <p:cNvPr id="5" name="object 5"/>
            <p:cNvSpPr/>
            <p:nvPr/>
          </p:nvSpPr>
          <p:spPr>
            <a:xfrm>
              <a:off x="3962400" y="3492500"/>
              <a:ext cx="1460500" cy="44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9192" y="3507130"/>
              <a:ext cx="1386826" cy="3862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00700" y="3492500"/>
            <a:ext cx="2616200" cy="444500"/>
            <a:chOff x="5600700" y="3492500"/>
            <a:chExt cx="2616200" cy="444500"/>
          </a:xfrm>
        </p:grpSpPr>
        <p:sp>
          <p:nvSpPr>
            <p:cNvPr id="8" name="object 8"/>
            <p:cNvSpPr/>
            <p:nvPr/>
          </p:nvSpPr>
          <p:spPr>
            <a:xfrm>
              <a:off x="5600700" y="3492500"/>
              <a:ext cx="26162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0248" y="3507130"/>
              <a:ext cx="2551002" cy="3862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170602" y="64262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6473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/>
              <a:t>Dự án ví dụ: tủ lạnh thông minh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3" y="1544110"/>
            <a:ext cx="7193139" cy="424218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5" smtClean="0">
                <a:latin typeface="Arial"/>
                <a:cs typeface="Arial"/>
              </a:rPr>
              <a:t>Kịch bản (khi cuộc khủng hoảng này kết thúc)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Thời gian ăn tối / tiệc tùng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400" spc="-5" smtClean="0">
                <a:latin typeface="Arial"/>
                <a:cs typeface="Arial"/>
              </a:rPr>
              <a:t>Trên đường về nhà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Mời nhiều bạn bè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b="1" spc="-5" smtClean="0">
                <a:latin typeface="Arial"/>
                <a:cs typeface="Arial"/>
              </a:rPr>
              <a:t>Tủ lạnh còn hàng không </a:t>
            </a:r>
            <a:r>
              <a:rPr sz="2400" b="1" spc="-5" smtClean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smtClean="0">
                <a:latin typeface="Arial"/>
                <a:cs typeface="Arial"/>
              </a:rPr>
              <a:t>Giải pháp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Tự làm tủ lạnh thông minh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Dữ liệu theo thời gian thực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Ứng dụng di động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1571542"/>
            <a:ext cx="3402718" cy="158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088824" y="3581400"/>
            <a:ext cx="3379470" cy="2760980"/>
            <a:chOff x="4994240" y="3898992"/>
            <a:chExt cx="3379470" cy="2760980"/>
          </a:xfrm>
        </p:grpSpPr>
        <p:sp>
          <p:nvSpPr>
            <p:cNvPr id="6" name="object 6"/>
            <p:cNvSpPr/>
            <p:nvPr/>
          </p:nvSpPr>
          <p:spPr>
            <a:xfrm>
              <a:off x="5101081" y="3957017"/>
              <a:ext cx="1352706" cy="25888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0413" y="4621815"/>
              <a:ext cx="2332785" cy="16357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4887" y="4695540"/>
              <a:ext cx="749386" cy="633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3765" y="3908517"/>
              <a:ext cx="3352165" cy="2741930"/>
            </a:xfrm>
            <a:custGeom>
              <a:avLst/>
              <a:gdLst/>
              <a:ahLst/>
              <a:cxnLst/>
              <a:rect l="l" t="t" r="r" b="b"/>
              <a:pathLst>
                <a:path w="3352165" h="2741929">
                  <a:moveTo>
                    <a:pt x="0" y="0"/>
                  </a:moveTo>
                  <a:lnTo>
                    <a:pt x="3351618" y="0"/>
                  </a:lnTo>
                  <a:lnTo>
                    <a:pt x="3351618" y="2741694"/>
                  </a:lnTo>
                  <a:lnTo>
                    <a:pt x="0" y="274169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0" y="40012"/>
            <a:ext cx="1878330" cy="1743710"/>
            <a:chOff x="7073686" y="175449"/>
            <a:chExt cx="1878330" cy="1743710"/>
          </a:xfrm>
        </p:grpSpPr>
        <p:sp>
          <p:nvSpPr>
            <p:cNvPr id="3" name="object 3"/>
            <p:cNvSpPr/>
            <p:nvPr/>
          </p:nvSpPr>
          <p:spPr>
            <a:xfrm>
              <a:off x="7073686" y="213867"/>
              <a:ext cx="1752596" cy="1704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16857" y="175449"/>
              <a:ext cx="234950" cy="1552575"/>
            </a:xfrm>
            <a:custGeom>
              <a:avLst/>
              <a:gdLst/>
              <a:ahLst/>
              <a:cxnLst/>
              <a:rect l="l" t="t" r="r" b="b"/>
              <a:pathLst>
                <a:path w="234950" h="1552575">
                  <a:moveTo>
                    <a:pt x="234599" y="1552196"/>
                  </a:moveTo>
                  <a:lnTo>
                    <a:pt x="0" y="1552196"/>
                  </a:lnTo>
                  <a:lnTo>
                    <a:pt x="0" y="0"/>
                  </a:lnTo>
                  <a:lnTo>
                    <a:pt x="234599" y="0"/>
                  </a:lnTo>
                  <a:lnTo>
                    <a:pt x="234599" y="1552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6092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/>
              <a:t>Yêu </a:t>
            </a:r>
            <a:r>
              <a:rPr lang="en-US" spc="-10" smtClean="0"/>
              <a:t>cầu về </a:t>
            </a:r>
            <a:r>
              <a:rPr lang="en-US" spc="-10"/>
              <a:t>tủ lạnh thông minh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4724" y="1544110"/>
            <a:ext cx="11350076" cy="414985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5" smtClean="0">
                <a:latin typeface="Arial"/>
                <a:cs typeface="Arial"/>
              </a:rPr>
              <a:t>Giải pháp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Tự làm tủ lạnh thông minh.</a:t>
            </a:r>
            <a:endParaRPr lang="en-US" sz="2400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Dữ liệu theo thời gian thực.</a:t>
            </a:r>
            <a:endParaRPr lang="en-US" sz="2400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Ứng dụng di động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smtClean="0">
                <a:latin typeface="Arial"/>
                <a:cs typeface="Arial"/>
              </a:rPr>
              <a:t>Breakout</a:t>
            </a:r>
            <a:r>
              <a:rPr sz="2400" b="1" spc="-1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rooms: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0" smtClean="0">
                <a:latin typeface="Arial"/>
                <a:cs typeface="Arial"/>
              </a:rPr>
              <a:t>2 đội, 3 x 5 phút</a:t>
            </a:r>
            <a:endParaRPr sz="2400" smtClean="0">
              <a:latin typeface="Arial"/>
              <a:cs typeface="Arial"/>
            </a:endParaRPr>
          </a:p>
          <a:p>
            <a:pPr marL="1384300" lvl="1" indent="-419734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1800" spc="-55" smtClean="0">
                <a:latin typeface="Arial"/>
                <a:cs typeface="Arial"/>
              </a:rPr>
              <a:t>Team </a:t>
            </a:r>
            <a:r>
              <a:rPr sz="1800" spc="-5" smtClean="0">
                <a:latin typeface="Arial"/>
                <a:cs typeface="Arial"/>
              </a:rPr>
              <a:t>1: </a:t>
            </a:r>
            <a:r>
              <a:rPr sz="1800" smtClean="0">
                <a:latin typeface="Arial"/>
                <a:cs typeface="Arial"/>
              </a:rPr>
              <a:t>customer; </a:t>
            </a:r>
            <a:r>
              <a:rPr sz="1800" spc="-5" smtClean="0">
                <a:latin typeface="Arial"/>
                <a:cs typeface="Arial"/>
              </a:rPr>
              <a:t>team 2:</a:t>
            </a:r>
            <a:r>
              <a:rPr sz="1800" spc="-35" smtClean="0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developer</a:t>
            </a:r>
            <a:endParaRPr sz="1800" smtClean="0">
              <a:latin typeface="Arial"/>
              <a:cs typeface="Arial"/>
            </a:endParaRPr>
          </a:p>
          <a:p>
            <a:pPr marL="1384300" lvl="1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1800" spc="-55" smtClean="0">
                <a:latin typeface="Arial"/>
                <a:cs typeface="Arial"/>
              </a:rPr>
              <a:t>Team </a:t>
            </a:r>
            <a:r>
              <a:rPr sz="1800" spc="-5" dirty="0">
                <a:latin typeface="Arial"/>
                <a:cs typeface="Arial"/>
              </a:rPr>
              <a:t>2: </a:t>
            </a:r>
            <a:r>
              <a:rPr sz="1800" dirty="0">
                <a:latin typeface="Arial"/>
                <a:cs typeface="Arial"/>
              </a:rPr>
              <a:t>customer; </a:t>
            </a:r>
            <a:r>
              <a:rPr sz="1800" spc="-5" dirty="0">
                <a:latin typeface="Arial"/>
                <a:cs typeface="Arial"/>
              </a:rPr>
              <a:t>team 1: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developer</a:t>
            </a:r>
            <a:endParaRPr sz="1800">
              <a:latin typeface="Arial"/>
              <a:cs typeface="Arial"/>
            </a:endParaRPr>
          </a:p>
          <a:p>
            <a:pPr marL="1384300" lvl="1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lang="en-US" spc="-5">
                <a:latin typeface="Arial"/>
                <a:cs typeface="Arial"/>
              </a:rPr>
              <a:t>Yêu </a:t>
            </a:r>
            <a:r>
              <a:rPr lang="en-US" spc="-5">
                <a:latin typeface="Arial"/>
                <a:cs typeface="Arial"/>
              </a:rPr>
              <a:t>cầu </a:t>
            </a:r>
            <a:r>
              <a:rPr lang="en-US" spc="-5" smtClean="0">
                <a:latin typeface="Arial"/>
                <a:cs typeface="Arial"/>
              </a:rPr>
              <a:t>nhóm</a:t>
            </a:r>
          </a:p>
          <a:p>
            <a:pPr marL="964566" lvl="1">
              <a:lnSpc>
                <a:spcPct val="100000"/>
              </a:lnSpc>
              <a:spcBef>
                <a:spcPts val="315"/>
              </a:spcBef>
              <a:tabLst>
                <a:tab pos="1383665" algn="l"/>
                <a:tab pos="1384300" algn="l"/>
              </a:tabLst>
            </a:pPr>
            <a:r>
              <a:rPr sz="2400" spc="-5" smtClean="0">
                <a:latin typeface="Arial"/>
                <a:cs typeface="Arial"/>
              </a:rPr>
              <a:t>Instructions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solidFill>
                  <a:srgbClr val="0097A7"/>
                </a:solidFill>
                <a:latin typeface="Arial"/>
                <a:cs typeface="Arial"/>
              </a:rPr>
              <a:t>https://docs.google.com/document/d/12CTMEWtMGy7H5S0XK35NTF5risIJ1x6M_LdW1UeQ02w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43800" y="1728024"/>
            <a:ext cx="4030345" cy="2586355"/>
            <a:chOff x="4343341" y="1841618"/>
            <a:chExt cx="4030345" cy="2586355"/>
          </a:xfrm>
        </p:grpSpPr>
        <p:sp>
          <p:nvSpPr>
            <p:cNvPr id="8" name="object 8"/>
            <p:cNvSpPr/>
            <p:nvPr/>
          </p:nvSpPr>
          <p:spPr>
            <a:xfrm>
              <a:off x="4343341" y="1896556"/>
              <a:ext cx="2806444" cy="24435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40413" y="2519027"/>
              <a:ext cx="2332785" cy="15315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4887" y="2588069"/>
              <a:ext cx="749373" cy="5930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3740" y="1851143"/>
              <a:ext cx="3352165" cy="2567305"/>
            </a:xfrm>
            <a:custGeom>
              <a:avLst/>
              <a:gdLst/>
              <a:ahLst/>
              <a:cxnLst/>
              <a:rect l="l" t="t" r="r" b="b"/>
              <a:pathLst>
                <a:path w="3352165" h="2567304">
                  <a:moveTo>
                    <a:pt x="0" y="0"/>
                  </a:moveTo>
                  <a:lnTo>
                    <a:pt x="3351643" y="0"/>
                  </a:lnTo>
                  <a:lnTo>
                    <a:pt x="3351643" y="2567147"/>
                  </a:lnTo>
                  <a:lnTo>
                    <a:pt x="0" y="25671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38235" y="5877207"/>
            <a:ext cx="8354059" cy="391795"/>
          </a:xfrm>
          <a:custGeom>
            <a:avLst/>
            <a:gdLst/>
            <a:ahLst/>
            <a:cxnLst/>
            <a:rect l="l" t="t" r="r" b="b"/>
            <a:pathLst>
              <a:path w="8354059" h="391795">
                <a:moveTo>
                  <a:pt x="8353803" y="0"/>
                </a:moveTo>
                <a:lnTo>
                  <a:pt x="0" y="0"/>
                </a:lnTo>
                <a:lnTo>
                  <a:pt x="0" y="391759"/>
                </a:lnTo>
                <a:lnTo>
                  <a:pt x="8353803" y="391759"/>
                </a:lnTo>
                <a:lnTo>
                  <a:pt x="8353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449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Kỹ thuật yêu cầu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447800"/>
            <a:ext cx="11502476" cy="39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065">
              <a:lnSpc>
                <a:spcPct val="114599"/>
              </a:lnSpc>
              <a:spcBef>
                <a:spcPts val="100"/>
              </a:spcBef>
            </a:pPr>
            <a:r>
              <a:rPr lang="vi-VN" sz="2400" b="1" spc="-5" smtClean="0">
                <a:latin typeface="Arial"/>
                <a:cs typeface="Arial"/>
              </a:rPr>
              <a:t>Quá trình khơi gợi, phân tích, lập tài liệu và duy trì các yêu cầu.</a:t>
            </a:r>
            <a:endParaRPr lang="en-US" sz="2400" b="1" spc="-5" smtClean="0">
              <a:latin typeface="Arial"/>
              <a:cs typeface="Arial"/>
            </a:endParaRPr>
          </a:p>
          <a:p>
            <a:pPr marL="12700" marR="266065">
              <a:lnSpc>
                <a:spcPct val="114599"/>
              </a:lnSpc>
              <a:spcBef>
                <a:spcPts val="10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spc="-5" smtClean="0">
                <a:latin typeface="Arial"/>
                <a:cs typeface="Arial"/>
              </a:rPr>
              <a:t>Cách cổ điển để phân loại yêu cầu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Yêu cầu chức năng</a:t>
            </a:r>
            <a:endParaRPr sz="2400" smtClean="0">
              <a:latin typeface="Arial"/>
              <a:cs typeface="Arial"/>
            </a:endParaRPr>
          </a:p>
          <a:p>
            <a:pPr marL="927100" lvl="1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926465" algn="l"/>
                <a:tab pos="927100" algn="l"/>
              </a:tabLst>
            </a:pPr>
            <a:r>
              <a:rPr sz="2000" spc="-5" smtClean="0">
                <a:latin typeface="Arial"/>
                <a:cs typeface="Arial"/>
              </a:rPr>
              <a:t>E.g., </a:t>
            </a:r>
            <a:r>
              <a:rPr lang="en-US" sz="2000" spc="-5" smtClean="0">
                <a:latin typeface="Arial"/>
                <a:cs typeface="Arial"/>
              </a:rPr>
              <a:t>hành vi đầu vào-đầu ra</a:t>
            </a:r>
            <a:endParaRPr sz="2000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33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Yêu cầu phi chức năng</a:t>
            </a:r>
            <a:endParaRPr sz="2400" smtClean="0">
              <a:latin typeface="Arial"/>
              <a:cs typeface="Arial"/>
            </a:endParaRPr>
          </a:p>
          <a:p>
            <a:pPr marL="927100" lvl="1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926465" algn="l"/>
                <a:tab pos="927100" algn="l"/>
              </a:tabLst>
            </a:pPr>
            <a:r>
              <a:rPr sz="2000" spc="-5" smtClean="0">
                <a:latin typeface="Arial"/>
                <a:cs typeface="Arial"/>
              </a:rPr>
              <a:t>E.g.,</a:t>
            </a:r>
            <a:r>
              <a:rPr lang="en-US" sz="2000" spc="-5" smtClean="0">
                <a:latin typeface="Arial"/>
                <a:cs typeface="Arial"/>
              </a:rPr>
              <a:t> bảo mật</a:t>
            </a:r>
            <a:r>
              <a:rPr sz="2000" spc="-20" smtClean="0">
                <a:latin typeface="Arial"/>
                <a:cs typeface="Arial"/>
              </a:rPr>
              <a:t>, </a:t>
            </a:r>
            <a:r>
              <a:rPr lang="vi-VN" sz="2000" spc="-25" smtClean="0">
                <a:latin typeface="Arial"/>
                <a:cs typeface="Arial"/>
              </a:rPr>
              <a:t>quyền riêng tư, khả năng mở rộng</a:t>
            </a:r>
            <a:endParaRPr sz="20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33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>
                <a:latin typeface="Arial"/>
                <a:cs typeface="Arial"/>
              </a:rPr>
              <a:t>R</a:t>
            </a:r>
            <a:r>
              <a:rPr lang="en-US" sz="2400" spc="-5" smtClean="0">
                <a:latin typeface="Arial"/>
                <a:cs typeface="Arial"/>
              </a:rPr>
              <a:t>àng buộc bổ sung</a:t>
            </a:r>
            <a:endParaRPr sz="2400">
              <a:latin typeface="Arial"/>
              <a:cs typeface="Arial"/>
            </a:endParaRPr>
          </a:p>
          <a:p>
            <a:pPr marL="927100" lvl="1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926465" algn="l"/>
                <a:tab pos="927100" algn="l"/>
              </a:tabLst>
            </a:pPr>
            <a:r>
              <a:rPr sz="2000" spc="-5" dirty="0">
                <a:latin typeface="Arial"/>
                <a:cs typeface="Arial"/>
              </a:rPr>
              <a:t>E.g</a:t>
            </a:r>
            <a:r>
              <a:rPr sz="2000" spc="-5">
                <a:latin typeface="Arial"/>
                <a:cs typeface="Arial"/>
              </a:rPr>
              <a:t>., </a:t>
            </a:r>
            <a:r>
              <a:rPr lang="vi-VN" sz="2000" spc="-5" smtClean="0">
                <a:latin typeface="Arial"/>
                <a:cs typeface="Arial"/>
              </a:rPr>
              <a:t>ngôn ngữ lập trình, </a:t>
            </a:r>
            <a:r>
              <a:rPr lang="en-US" sz="2000" spc="-5" smtClean="0">
                <a:latin typeface="Arial"/>
                <a:cs typeface="Arial"/>
              </a:rPr>
              <a:t>Frameworks </a:t>
            </a:r>
            <a:r>
              <a:rPr lang="vi-VN" sz="2000" spc="-5" smtClean="0">
                <a:latin typeface="Arial"/>
                <a:cs typeface="Arial"/>
              </a:rPr>
              <a:t>, cơ sở hạ tầng thử nghiệm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428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Thử thách và sai lầm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544110"/>
            <a:ext cx="10588076" cy="411394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5" smtClean="0">
                <a:latin typeface="Arial"/>
                <a:cs typeface="Arial"/>
              </a:rPr>
              <a:t>Những thách thức chung</a:t>
            </a:r>
            <a:endParaRPr sz="2400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Phạm vi không rõ ràng và yêu cầu không rõ ràng</a:t>
            </a:r>
            <a:r>
              <a:rPr sz="2400" smtClean="0">
                <a:latin typeface="Arial"/>
                <a:cs typeface="Arial"/>
              </a:rPr>
              <a:t>.</a:t>
            </a: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>
                <a:latin typeface="Arial"/>
                <a:cs typeface="Arial"/>
              </a:rPr>
              <a:t>T</a:t>
            </a:r>
            <a:r>
              <a:rPr lang="en-US" sz="2400" spc="-5" smtClean="0">
                <a:latin typeface="Arial"/>
                <a:cs typeface="Arial"/>
              </a:rPr>
              <a:t>hay đổi/phát triển yêu cầu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400" spc="-5" smtClean="0">
                <a:latin typeface="Arial"/>
                <a:cs typeface="Arial"/>
              </a:rPr>
              <a:t>Tìm số dư phù hợp (phụ thuộc vào khách hàng)</a:t>
            </a:r>
            <a:r>
              <a:rPr sz="2400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440"/>
              </a:spcBef>
              <a:buChar char="○"/>
              <a:tabLst>
                <a:tab pos="926465" algn="l"/>
                <a:tab pos="927100" algn="l"/>
              </a:tabLst>
            </a:pPr>
            <a:r>
              <a:rPr lang="it-IT" spc="-5">
                <a:latin typeface="Arial"/>
                <a:cs typeface="Arial"/>
              </a:rPr>
              <a:t>Dễ </a:t>
            </a:r>
            <a:r>
              <a:rPr lang="it-IT" spc="-5">
                <a:latin typeface="Arial"/>
                <a:cs typeface="Arial"/>
              </a:rPr>
              <a:t>hiểu </a:t>
            </a:r>
            <a:r>
              <a:rPr lang="it-IT" spc="-5" smtClean="0">
                <a:latin typeface="Arial"/>
                <a:cs typeface="Arial"/>
              </a:rPr>
              <a:t>vs. chi </a:t>
            </a:r>
            <a:r>
              <a:rPr lang="it-IT" spc="-5">
                <a:latin typeface="Arial"/>
                <a:cs typeface="Arial"/>
              </a:rPr>
              <a:t>tiết</a:t>
            </a:r>
            <a:r>
              <a:rPr sz="1800" spc="-5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pc="-5">
                <a:latin typeface="Arial"/>
                <a:cs typeface="Arial"/>
              </a:rPr>
              <a:t>Đồ </a:t>
            </a:r>
            <a:r>
              <a:rPr lang="en-US" spc="-5">
                <a:latin typeface="Arial"/>
                <a:cs typeface="Arial"/>
              </a:rPr>
              <a:t>họa </a:t>
            </a:r>
            <a:r>
              <a:rPr lang="en-US" spc="-5" smtClean="0">
                <a:latin typeface="Arial"/>
                <a:cs typeface="Arial"/>
              </a:rPr>
              <a:t>vs. bảng </a:t>
            </a:r>
            <a:r>
              <a:rPr lang="en-US" spc="-5">
                <a:latin typeface="Arial"/>
                <a:cs typeface="Arial"/>
              </a:rPr>
              <a:t>và từ ngữ rõ ràng và chính xác</a:t>
            </a:r>
            <a:r>
              <a:rPr sz="1800" spc="-5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pc="-5">
                <a:latin typeface="Arial"/>
                <a:cs typeface="Arial"/>
              </a:rPr>
              <a:t>Ngắn gọn và </a:t>
            </a:r>
            <a:r>
              <a:rPr lang="en-US" spc="-5">
                <a:latin typeface="Arial"/>
                <a:cs typeface="Arial"/>
              </a:rPr>
              <a:t>kịp </a:t>
            </a:r>
            <a:r>
              <a:rPr lang="en-US" spc="-5" smtClean="0">
                <a:latin typeface="Arial"/>
                <a:cs typeface="Arial"/>
              </a:rPr>
              <a:t>thời vs. đầy </a:t>
            </a:r>
            <a:r>
              <a:rPr lang="en-US" spc="-5">
                <a:latin typeface="Arial"/>
                <a:cs typeface="Arial"/>
              </a:rPr>
              <a:t>đủ và muộn</a:t>
            </a:r>
            <a:r>
              <a:rPr sz="1800" spc="-5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○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sz="2400" b="1" spc="-5" smtClean="0">
                <a:latin typeface="Arial"/>
                <a:cs typeface="Arial"/>
              </a:rPr>
              <a:t>Lỗi thường gặp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Chi tiết triển khai thay vì yêu cầu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Sự leo thang / mở rộng liên tục tính năng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99022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/>
              <a:t>Sự leo thang / mở rộng liên tục tính năng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11959676" cy="504817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400" b="1" spc="-5" smtClean="0">
                <a:latin typeface="Arial"/>
                <a:cs typeface="Arial"/>
              </a:rPr>
              <a:t>Leo thang tính năng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Tích lũy dần các tính năng theo thời gian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200" spc="-5" smtClean="0">
                <a:latin typeface="Arial"/>
                <a:cs typeface="Arial"/>
              </a:rPr>
              <a:t>Thường có tác động tổng thể tiêu cực đối với một dự án phần mềm lớn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lang="en-US" sz="2400" b="1" spc="-5" smtClean="0">
                <a:latin typeface="Arial"/>
                <a:cs typeface="Arial"/>
              </a:rPr>
              <a:t>Tại sao tính năng creep xảy ra? Bởi vì các tính năng rất thú vị</a:t>
            </a:r>
            <a:r>
              <a:rPr sz="2400" b="1" smtClean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Devs thích code chúng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Đội ngũ sale thích nói về chúng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Người dùng (nghĩ rằng họ)  muốn chúng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lang="en-US" sz="2400" b="1" spc="-5" smtClean="0">
                <a:latin typeface="Arial"/>
                <a:cs typeface="Arial"/>
              </a:rPr>
              <a:t>Tại sao nó xấu</a:t>
            </a:r>
            <a:r>
              <a:rPr sz="2400" b="1" spc="-5" smtClean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200" spc="-85" smtClean="0">
                <a:latin typeface="Arial"/>
                <a:cs typeface="Arial"/>
              </a:rPr>
              <a:t>Quá nhiều tùy chọn, nhiều lỗi hơn, nhiều chậm trễ hơn, ít thử nghiệm hơn</a:t>
            </a:r>
            <a:r>
              <a:rPr sz="2200" spc="-5" smtClean="0">
                <a:latin typeface="Arial"/>
                <a:cs typeface="Arial"/>
              </a:rPr>
              <a:t>,</a:t>
            </a:r>
            <a:r>
              <a:rPr sz="2200" spc="2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200" spc="-5" smtClean="0">
                <a:latin typeface="Arial"/>
                <a:cs typeface="Arial"/>
              </a:rPr>
              <a:t>Tương tự "ếch luộc"</a:t>
            </a:r>
            <a:r>
              <a:rPr sz="2200" spc="-2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2000"/>
              </a:spcBef>
            </a:pPr>
            <a:r>
              <a:rPr lang="en-US" sz="2400" spc="-5" smtClean="0">
                <a:solidFill>
                  <a:srgbClr val="FF0000"/>
                </a:solidFill>
                <a:latin typeface="Arial"/>
                <a:cs typeface="Arial"/>
              </a:rPr>
              <a:t>Bạn có thể nghĩ về bất kỳ sản phẩm nào có sự leo thang tính năng </a:t>
            </a:r>
            <a:r>
              <a:rPr sz="240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1042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530765"/>
            <a:ext cx="11654876" cy="21185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5" smtClean="0">
                <a:latin typeface="Arial"/>
                <a:cs typeface="Arial"/>
              </a:rPr>
              <a:t>Yêu Cầu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Yêu cầu là gì</a:t>
            </a:r>
            <a:r>
              <a:rPr sz="2400" smtClean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Làm thế nào để chúng ta có thể thu thập các yêu cầu </a:t>
            </a:r>
            <a:r>
              <a:rPr sz="2400" smtClean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Một ví dụ đầu tiên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Những thách thức và sai lầm phổ biến</a:t>
            </a:r>
            <a:r>
              <a:rPr sz="240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73114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Yêu cầu trong một bức tranh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77798" y="1206547"/>
            <a:ext cx="8952002" cy="5510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3851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smtClean="0"/>
              <a:t>Yêu cầu phần mềm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410770"/>
            <a:ext cx="11045276" cy="22352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lang="en-US" sz="2400" smtClean="0">
                <a:latin typeface="Arial"/>
                <a:cs typeface="Arial"/>
              </a:rPr>
              <a:t>Yêu cầu xác định những gì để xây dựng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Mô tả </a:t>
            </a:r>
            <a:r>
              <a:rPr lang="en-US" sz="2400" b="1" spc="-5" smtClean="0">
                <a:latin typeface="Arial"/>
                <a:cs typeface="Arial"/>
              </a:rPr>
              <a:t>cái gì, không phải như nào </a:t>
            </a:r>
            <a:endParaRPr sz="2400" b="1" smtClean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pc="-5" smtClean="0">
                <a:latin typeface="Arial"/>
                <a:cs typeface="Arial"/>
              </a:rPr>
              <a:t>Mô tả vấn đề, không phải giải pháp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400" smtClean="0">
                <a:latin typeface="Arial"/>
                <a:cs typeface="Arial"/>
              </a:rPr>
              <a:t>Phản ánh thiết kế hệ thống, không phải là thiết kế phần mềm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91402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mtClean="0"/>
              <a:t>“What” </a:t>
            </a:r>
            <a:r>
              <a:rPr lang="en-US" smtClean="0"/>
              <a:t>và</a:t>
            </a:r>
            <a:r>
              <a:rPr smtClean="0"/>
              <a:t>. </a:t>
            </a:r>
            <a:r>
              <a:rPr dirty="0"/>
              <a:t>“how</a:t>
            </a:r>
            <a:r>
              <a:rPr/>
              <a:t>” </a:t>
            </a:r>
            <a:r>
              <a:rPr lang="en-US" spc="-5" smtClean="0"/>
              <a:t>là tương đối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410770"/>
            <a:ext cx="7682865" cy="2817438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spc="-5" dirty="0">
                <a:latin typeface="Arial"/>
                <a:cs typeface="Arial"/>
              </a:rPr>
              <a:t>One </a:t>
            </a:r>
            <a:r>
              <a:rPr sz="2400" spc="-10" dirty="0">
                <a:latin typeface="Arial"/>
                <a:cs typeface="Arial"/>
              </a:rPr>
              <a:t>person’s </a:t>
            </a:r>
            <a:r>
              <a:rPr sz="2400" b="1" spc="-5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is another </a:t>
            </a:r>
            <a:r>
              <a:rPr sz="2400" spc="-10" dirty="0">
                <a:latin typeface="Arial"/>
                <a:cs typeface="Arial"/>
              </a:rPr>
              <a:t>person’s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how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400" spc="-5" smtClean="0">
                <a:latin typeface="Arial"/>
                <a:cs typeface="Arial"/>
              </a:rPr>
              <a:t>Xử lý tệp đầu vào là </a:t>
            </a:r>
            <a:r>
              <a:rPr lang="en-US" sz="2400" b="1" spc="-5" smtClean="0">
                <a:latin typeface="Arial"/>
                <a:cs typeface="Arial"/>
              </a:rPr>
              <a:t>What</a:t>
            </a:r>
            <a:r>
              <a:rPr lang="vi-VN" sz="2400" spc="-5" smtClean="0">
                <a:latin typeface="Arial"/>
                <a:cs typeface="Arial"/>
              </a:rPr>
              <a:t>, </a:t>
            </a:r>
            <a:r>
              <a:rPr lang="en-US" sz="2400" b="1" spc="-5" smtClean="0">
                <a:latin typeface="Arial"/>
                <a:cs typeface="Arial"/>
              </a:rPr>
              <a:t>Parsing</a:t>
            </a:r>
            <a:r>
              <a:rPr lang="vi-VN" sz="2400" spc="-5" smtClean="0">
                <a:latin typeface="Arial"/>
                <a:cs typeface="Arial"/>
              </a:rPr>
              <a:t> là</a:t>
            </a:r>
            <a:r>
              <a:rPr lang="en-US" sz="2400" spc="-5">
                <a:latin typeface="Arial"/>
                <a:cs typeface="Arial"/>
              </a:rPr>
              <a:t> </a:t>
            </a:r>
            <a:r>
              <a:rPr lang="en-US" sz="2400" b="1" spc="-5" smtClean="0">
                <a:latin typeface="Arial"/>
                <a:cs typeface="Arial"/>
              </a:rPr>
              <a:t>how</a:t>
            </a:r>
            <a:r>
              <a:rPr sz="2400" i="1" spc="-4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400" b="1" spc="-5" smtClean="0">
                <a:latin typeface="Arial"/>
                <a:cs typeface="Arial"/>
              </a:rPr>
              <a:t>Parsing</a:t>
            </a:r>
            <a:r>
              <a:rPr lang="en-US" sz="2400" spc="-5" smtClean="0">
                <a:latin typeface="Arial"/>
                <a:cs typeface="Arial"/>
              </a:rPr>
              <a:t> là </a:t>
            </a:r>
            <a:r>
              <a:rPr lang="en-US" sz="2400" b="1" spc="-5" smtClean="0">
                <a:latin typeface="Arial"/>
                <a:cs typeface="Arial"/>
              </a:rPr>
              <a:t>what</a:t>
            </a:r>
            <a:r>
              <a:rPr lang="en-US" sz="2400" spc="-5" smtClean="0">
                <a:latin typeface="Arial"/>
                <a:cs typeface="Arial"/>
              </a:rPr>
              <a:t>, </a:t>
            </a:r>
            <a:r>
              <a:rPr lang="en-US" sz="2400" b="1" spc="-5" smtClean="0">
                <a:latin typeface="Arial"/>
                <a:cs typeface="Arial"/>
              </a:rPr>
              <a:t>Stack </a:t>
            </a:r>
            <a:r>
              <a:rPr lang="en-US" sz="2400" spc="-5" smtClean="0">
                <a:latin typeface="Arial"/>
                <a:cs typeface="Arial"/>
              </a:rPr>
              <a:t>là </a:t>
            </a:r>
            <a:r>
              <a:rPr lang="en-US" sz="2400" b="1" i="1" spc="-5" smtClean="0">
                <a:latin typeface="Arial"/>
                <a:cs typeface="Arial"/>
              </a:rPr>
              <a:t>how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>
                <a:latin typeface="Arial"/>
                <a:cs typeface="Arial"/>
              </a:rPr>
              <a:t>Stack </a:t>
            </a:r>
            <a:r>
              <a:rPr lang="en-US" sz="2400" spc="-5" smtClean="0">
                <a:latin typeface="Arial"/>
                <a:cs typeface="Arial"/>
              </a:rPr>
              <a:t>là </a:t>
            </a:r>
            <a:r>
              <a:rPr sz="2400" b="1" spc="-5" smtClean="0">
                <a:latin typeface="Arial"/>
                <a:cs typeface="Arial"/>
              </a:rPr>
              <a:t>what</a:t>
            </a:r>
            <a:r>
              <a:rPr sz="2400" spc="-5">
                <a:latin typeface="Arial"/>
                <a:cs typeface="Arial"/>
              </a:rPr>
              <a:t>, </a:t>
            </a:r>
            <a:r>
              <a:rPr sz="2400" i="1" spc="-5" smtClean="0">
                <a:latin typeface="Arial"/>
                <a:cs typeface="Arial"/>
              </a:rPr>
              <a:t>linked </a:t>
            </a:r>
            <a:r>
              <a:rPr sz="2400" i="1" spc="-5">
                <a:latin typeface="Arial"/>
                <a:cs typeface="Arial"/>
              </a:rPr>
              <a:t>list </a:t>
            </a:r>
            <a:r>
              <a:rPr lang="en-US" sz="2400" i="1" spc="-5" smtClean="0">
                <a:latin typeface="Arial"/>
                <a:cs typeface="Arial"/>
              </a:rPr>
              <a:t>là </a:t>
            </a:r>
            <a:r>
              <a:rPr lang="en-US" sz="2400" b="1" i="1" spc="-5" smtClean="0">
                <a:latin typeface="Arial"/>
                <a:cs typeface="Arial"/>
              </a:rPr>
              <a:t>how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linked </a:t>
            </a:r>
            <a:r>
              <a:rPr sz="2400" b="1" spc="-5">
                <a:latin typeface="Arial"/>
                <a:cs typeface="Arial"/>
              </a:rPr>
              <a:t>list </a:t>
            </a:r>
            <a:r>
              <a:rPr lang="en-US" sz="2400" spc="-5" smtClean="0">
                <a:latin typeface="Arial"/>
                <a:cs typeface="Arial"/>
              </a:rPr>
              <a:t>là</a:t>
            </a:r>
            <a:r>
              <a:rPr lang="en-US" sz="2400" b="1" spc="-5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what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i="1" spc="-5">
                <a:latin typeface="Arial"/>
                <a:cs typeface="Arial"/>
              </a:rPr>
              <a:t>Node</a:t>
            </a:r>
            <a:r>
              <a:rPr sz="2400" b="1" i="1" spc="-5" smtClean="0">
                <a:latin typeface="Arial"/>
                <a:cs typeface="Arial"/>
              </a:rPr>
              <a:t>*</a:t>
            </a:r>
            <a:r>
              <a:rPr lang="en-US" sz="2400" b="1" i="1" spc="-5" smtClean="0">
                <a:latin typeface="Arial"/>
                <a:cs typeface="Arial"/>
              </a:rPr>
              <a:t> </a:t>
            </a:r>
            <a:r>
              <a:rPr lang="en-US" sz="2400" i="1" spc="-5" smtClean="0">
                <a:latin typeface="Arial"/>
                <a:cs typeface="Arial"/>
              </a:rPr>
              <a:t>là</a:t>
            </a:r>
            <a:r>
              <a:rPr sz="2400" i="1" spc="-5" smtClean="0">
                <a:latin typeface="Arial"/>
                <a:cs typeface="Arial"/>
              </a:rPr>
              <a:t> </a:t>
            </a:r>
            <a:r>
              <a:rPr lang="en-US" sz="2400" b="1" i="1" spc="-5" smtClean="0">
                <a:latin typeface="Arial"/>
                <a:cs typeface="Arial"/>
              </a:rPr>
              <a:t>how</a:t>
            </a:r>
            <a:r>
              <a:rPr sz="2400" spc="-5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8"/>
            <a:ext cx="117310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/>
              <a:t>Tại sao bạn nên quan tâm và tập trung vào các yêu cầu</a:t>
            </a:r>
            <a:r>
              <a:rPr smtClean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538152"/>
            <a:ext cx="8668385" cy="495545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vi-VN" sz="2400" b="1" spc="-5" smtClean="0">
                <a:latin typeface="Arial"/>
                <a:cs typeface="Arial"/>
              </a:rPr>
              <a:t>Lợi ích của việc khơi gợi yêu cầu từ khách hàng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 marR="1209040" indent="-397510">
              <a:lnSpc>
                <a:spcPct val="113599"/>
              </a:lnSpc>
              <a:spcBef>
                <a:spcPts val="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vi-VN" sz="2200" spc="-5" smtClean="0">
                <a:latin typeface="Arial"/>
                <a:cs typeface="Arial"/>
              </a:rPr>
              <a:t>Lý do số 1 khiến các dự án thành công là sự tham gia của người dùng [Khảo sát của Standish Group về hơn 8000 dự án]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265" marR="5080" indent="-397510">
              <a:lnSpc>
                <a:spcPct val="113599"/>
              </a:lnSpc>
              <a:buChar char="●"/>
              <a:tabLst>
                <a:tab pos="469265" algn="l"/>
                <a:tab pos="469900" algn="l"/>
              </a:tabLst>
            </a:pPr>
            <a:r>
              <a:rPr lang="vi-VN" sz="2200" spc="-5" smtClean="0">
                <a:latin typeface="Arial"/>
                <a:cs typeface="Arial"/>
              </a:rPr>
              <a:t>Dễ dàng tiếp cận người dùng cuối là một trong ba yếu tố thành công quan trọng trong các dự án phát triển nhanh (nhanh nhẹn) [Steve McConnell]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lang="en-US" sz="2400" b="1" spc="-5" smtClean="0">
                <a:latin typeface="Arial"/>
                <a:cs typeface="Arial"/>
              </a:rPr>
              <a:t>Lợi ích khi làm việc với khách hàng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Quan hệ tốt nâng cao tốc độ phát triển.</a:t>
            </a: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Cải thiện tốc độ phát triển nhận thức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Khách hàng không phải lúc nào cũng biết họ muốn gì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Khách hàng biết họ muốn gì... nó chỉ thay đổi theo thời gian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784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pc="-5"/>
              <a:t>Làm thế nào để khơi gợi các yêu cầu?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32549" y="1478372"/>
            <a:ext cx="8521065" cy="5303520"/>
            <a:chOff x="432549" y="1478372"/>
            <a:chExt cx="8521065" cy="5303520"/>
          </a:xfrm>
        </p:grpSpPr>
        <p:sp>
          <p:nvSpPr>
            <p:cNvPr id="4" name="object 4"/>
            <p:cNvSpPr/>
            <p:nvPr/>
          </p:nvSpPr>
          <p:spPr>
            <a:xfrm>
              <a:off x="498149" y="1478372"/>
              <a:ext cx="8147683" cy="5196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49" y="6642586"/>
              <a:ext cx="8521065" cy="139065"/>
            </a:xfrm>
            <a:custGeom>
              <a:avLst/>
              <a:gdLst/>
              <a:ahLst/>
              <a:cxnLst/>
              <a:rect l="l" t="t" r="r" b="b"/>
              <a:pathLst>
                <a:path w="8521065" h="139065">
                  <a:moveTo>
                    <a:pt x="8520582" y="138899"/>
                  </a:moveTo>
                  <a:lnTo>
                    <a:pt x="0" y="138899"/>
                  </a:lnTo>
                  <a:lnTo>
                    <a:pt x="0" y="0"/>
                  </a:lnTo>
                  <a:lnTo>
                    <a:pt x="8520582" y="0"/>
                  </a:lnTo>
                  <a:lnTo>
                    <a:pt x="8520582" y="13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527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Yêu cầu: Mục tiêu và vai trò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538152"/>
            <a:ext cx="8627745" cy="486351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400" b="1" spc="-5" smtClean="0">
                <a:latin typeface="Arial"/>
                <a:cs typeface="Arial"/>
              </a:rPr>
              <a:t>Mục tiêu khi gợi ra các yêu cầu 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vi-VN" sz="2200" b="1" spc="-5" smtClean="0">
                <a:latin typeface="Arial"/>
                <a:cs typeface="Arial"/>
              </a:rPr>
              <a:t>Hiểu chính xác </a:t>
            </a:r>
            <a:r>
              <a:rPr lang="vi-VN" sz="2200" spc="-5" smtClean="0">
                <a:latin typeface="Arial"/>
                <a:cs typeface="Arial"/>
              </a:rPr>
              <a:t>những gì được yêu cầu của phần mềm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200" b="1" spc="-5" smtClean="0">
                <a:latin typeface="Arial"/>
                <a:cs typeface="Arial"/>
              </a:rPr>
              <a:t>Truyền đạt </a:t>
            </a:r>
            <a:r>
              <a:rPr lang="en-US" sz="2200" spc="-5" smtClean="0">
                <a:latin typeface="Arial"/>
                <a:cs typeface="Arial"/>
              </a:rPr>
              <a:t>sự hiểu biết này một cách chính xác cho tất cả các bên liên quan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200" b="1" spc="-5" smtClean="0">
                <a:latin typeface="Arial"/>
                <a:cs typeface="Arial"/>
              </a:rPr>
              <a:t>Kiểm soát </a:t>
            </a:r>
            <a:r>
              <a:rPr lang="en-US" sz="2200" spc="-5" smtClean="0">
                <a:latin typeface="Arial"/>
                <a:cs typeface="Arial"/>
              </a:rPr>
              <a:t>sản xuất để đảm bảo rằng hệ thống đáp ứng đặc điểm kỹ thuật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lang="en-US" sz="2400" b="1" spc="-5" smtClean="0">
                <a:latin typeface="Arial"/>
                <a:cs typeface="Arial"/>
              </a:rPr>
              <a:t>Vai trò của yêu cầu 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200" b="1" spc="-5" smtClean="0">
                <a:latin typeface="Arial"/>
                <a:cs typeface="Arial"/>
              </a:rPr>
              <a:t>Customers</a:t>
            </a:r>
            <a:r>
              <a:rPr lang="vi-VN" sz="2200" b="1" spc="-5" smtClean="0">
                <a:latin typeface="Arial"/>
                <a:cs typeface="Arial"/>
              </a:rPr>
              <a:t>: </a:t>
            </a:r>
            <a:r>
              <a:rPr lang="vi-VN" sz="2200" spc="-5" smtClean="0">
                <a:latin typeface="Arial"/>
                <a:cs typeface="Arial"/>
              </a:rPr>
              <a:t>những gì nên được giao (cơ sở hợp đồng).</a:t>
            </a:r>
            <a:endParaRPr lang="en-US" sz="2200" spc="-5" smtClean="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200" b="1" spc="-5" smtClean="0">
                <a:latin typeface="Arial"/>
                <a:cs typeface="Arial"/>
              </a:rPr>
              <a:t>Manager</a:t>
            </a:r>
            <a:r>
              <a:rPr lang="vi-VN" sz="2200" b="1" spc="-5" smtClean="0">
                <a:latin typeface="Arial"/>
                <a:cs typeface="Arial"/>
              </a:rPr>
              <a:t>: </a:t>
            </a:r>
            <a:r>
              <a:rPr lang="vi-VN" sz="2200" spc="-5" smtClean="0">
                <a:latin typeface="Arial"/>
                <a:cs typeface="Arial"/>
              </a:rPr>
              <a:t>lập kế hoạch và giám sát (báo</a:t>
            </a:r>
            <a:r>
              <a:rPr lang="en-US" sz="2200" spc="-5" smtClean="0">
                <a:latin typeface="Arial"/>
                <a:cs typeface="Arial"/>
              </a:rPr>
              <a:t> cáo</a:t>
            </a:r>
            <a:r>
              <a:rPr lang="vi-VN" sz="2200" spc="-5" smtClean="0">
                <a:latin typeface="Arial"/>
                <a:cs typeface="Arial"/>
              </a:rPr>
              <a:t> tiến độ)</a:t>
            </a:r>
            <a:r>
              <a:rPr lang="vi-VN" sz="2200" b="1" spc="-5" smtClean="0">
                <a:latin typeface="Arial"/>
                <a:cs typeface="Arial"/>
              </a:rPr>
              <a:t>.</a:t>
            </a:r>
            <a:endParaRPr lang="en-US" sz="2200" b="1" spc="-5" smtClean="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2200" b="1" spc="-5" smtClean="0">
                <a:latin typeface="Arial"/>
                <a:cs typeface="Arial"/>
              </a:rPr>
              <a:t>Designer: </a:t>
            </a:r>
            <a:r>
              <a:rPr lang="en-US" sz="2200" spc="-5" smtClean="0">
                <a:latin typeface="Arial"/>
                <a:cs typeface="Arial"/>
              </a:rPr>
              <a:t>một thông số kỹ thuật để thiết kế hệ thống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Arial"/>
                <a:cs typeface="Arial"/>
              </a:rPr>
              <a:t>Coders</a:t>
            </a:r>
            <a:r>
              <a:rPr sz="2200" spc="-5">
                <a:latin typeface="Arial"/>
                <a:cs typeface="Arial"/>
              </a:rPr>
              <a:t>: </a:t>
            </a:r>
            <a:r>
              <a:rPr lang="vi-VN" sz="2200" smtClean="0">
                <a:latin typeface="Arial"/>
                <a:cs typeface="Arial"/>
              </a:rPr>
              <a:t>một loạt các triển khai chấp nhận được.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b="1" spc="-5" dirty="0">
                <a:latin typeface="Arial"/>
                <a:cs typeface="Arial"/>
              </a:rPr>
              <a:t>QA </a:t>
            </a:r>
            <a:r>
              <a:rPr sz="2200" b="1" dirty="0">
                <a:latin typeface="Arial"/>
                <a:cs typeface="Arial"/>
              </a:rPr>
              <a:t>/ </a:t>
            </a:r>
            <a:r>
              <a:rPr sz="2200" b="1" spc="-25" dirty="0">
                <a:latin typeface="Arial"/>
                <a:cs typeface="Arial"/>
              </a:rPr>
              <a:t>Testers</a:t>
            </a:r>
            <a:r>
              <a:rPr sz="2200" spc="-25">
                <a:latin typeface="Arial"/>
                <a:cs typeface="Arial"/>
              </a:rPr>
              <a:t>: </a:t>
            </a:r>
            <a:r>
              <a:rPr lang="vi-VN" sz="2200" smtClean="0">
                <a:latin typeface="Arial"/>
                <a:cs typeface="Arial"/>
              </a:rPr>
              <a:t>một cơ sở để thử nghiệm, xác minh và xác nhận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1150"/>
            <a:ext cx="936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pc="-5"/>
              <a:t>Làm thế nào để khơi gợi các yêu cầu?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597450"/>
            <a:ext cx="11807276" cy="44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lang="en-US" sz="2400" b="1" spc="-5" smtClean="0">
                <a:latin typeface="Arial"/>
                <a:cs typeface="Arial"/>
              </a:rPr>
              <a:t>Nên làm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ts val="2620"/>
              </a:lnSpc>
              <a:buChar char="●"/>
              <a:tabLst>
                <a:tab pos="469265" algn="l"/>
                <a:tab pos="469900" algn="l"/>
              </a:tabLst>
            </a:pPr>
            <a:r>
              <a:rPr lang="vi-VN" sz="2200" spc="-65" smtClean="0">
                <a:latin typeface="Arial"/>
                <a:cs typeface="Arial"/>
              </a:rPr>
              <a:t>Nói chuyện với người dùng -- để tìm hiểu cách họ làm việc.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Đặt câu hỏi trong suốt quá trình -- "khai thác" các yêu cầu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vi-VN" sz="2200" spc="-5" smtClean="0">
                <a:latin typeface="Arial"/>
                <a:cs typeface="Arial"/>
              </a:rPr>
              <a:t>Hãy suy nghĩ về lý do tại sao người dùng làm điều gì đó trong ứng dụng của bạn chứ không chỉ là điều gì.</a:t>
            </a:r>
            <a:endParaRPr lang="en-US" sz="2200" spc="-5" smtClean="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Cho phép (và mong đợi) các yêu cầu thay đổi sau này</a:t>
            </a:r>
            <a:r>
              <a:rPr sz="2200" spc="-2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ts val="2870"/>
              </a:lnSpc>
              <a:spcBef>
                <a:spcPts val="5"/>
              </a:spcBef>
            </a:pPr>
            <a:r>
              <a:rPr lang="en-US" sz="2400" b="1" spc="-5" smtClean="0">
                <a:latin typeface="Arial"/>
                <a:cs typeface="Arial"/>
              </a:rPr>
              <a:t>Không nên</a:t>
            </a:r>
            <a:r>
              <a:rPr sz="2400" b="1" spc="-5" smtClean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ts val="262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Quá cụ thể hoặc chi tiết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Mô tả logic nghiệp vụ phức tạp hoặc các quy tắc của hệ thống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vi-VN" sz="2200" spc="-5" smtClean="0">
                <a:latin typeface="Arial"/>
                <a:cs typeface="Arial"/>
              </a:rPr>
              <a:t>Mô tả giao diện người dùng chính xác được sử dụng để triển khai một tính năng</a:t>
            </a:r>
            <a:r>
              <a:rPr sz="2200" spc="-5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vi-VN" sz="2200" spc="-30" smtClean="0">
                <a:latin typeface="Arial"/>
                <a:cs typeface="Arial"/>
              </a:rPr>
              <a:t>Cố gắng nghĩ về mọi thứ trước thời hạn. (Bạn sẽ thất bại!)</a:t>
            </a:r>
            <a:endParaRPr lang="en-US" sz="2200" spc="-30" smtClean="0">
              <a:latin typeface="Arial"/>
              <a:cs typeface="Arial"/>
            </a:endParaRPr>
          </a:p>
          <a:p>
            <a:pPr marL="469900" indent="-397510">
              <a:lnSpc>
                <a:spcPts val="2625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2200" spc="-5" smtClean="0">
                <a:latin typeface="Arial"/>
                <a:cs typeface="Arial"/>
              </a:rPr>
              <a:t>Thêm các tính năng không cần thiết mà khách hàng không muốn</a:t>
            </a:r>
            <a:r>
              <a:rPr sz="220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1054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Carlito</vt:lpstr>
      <vt:lpstr>Trebuchet MS</vt:lpstr>
      <vt:lpstr>Office Theme</vt:lpstr>
      <vt:lpstr>PowerPoint Presentation</vt:lpstr>
      <vt:lpstr>Today</vt:lpstr>
      <vt:lpstr>Yêu cầu trong một bức tranh</vt:lpstr>
      <vt:lpstr>Yêu cầu phần mềm</vt:lpstr>
      <vt:lpstr>“What” và. “how” là tương đối</vt:lpstr>
      <vt:lpstr>Tại sao bạn nên quan tâm và tập trung vào các yêu cầu?</vt:lpstr>
      <vt:lpstr>Làm thế nào để khơi gợi các yêu cầu?</vt:lpstr>
      <vt:lpstr>Yêu cầu: Mục tiêu và vai trò</vt:lpstr>
      <vt:lpstr>Làm thế nào để khơi gợi các yêu cầu?</vt:lpstr>
      <vt:lpstr>Dự án ví dụ: tủ lạnh thông minh</vt:lpstr>
      <vt:lpstr>Yêu cầu về tủ lạnh thông minh</vt:lpstr>
      <vt:lpstr>Kỹ thuật yêu cầu</vt:lpstr>
      <vt:lpstr>Thử thách và sai lầm</vt:lpstr>
      <vt:lpstr>Sự leo thang / mở rộng liên tục tính năng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11</cp:revision>
  <dcterms:created xsi:type="dcterms:W3CDTF">2023-03-25T13:12:53Z</dcterms:created>
  <dcterms:modified xsi:type="dcterms:W3CDTF">2023-03-25T15:20:19Z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2021-03-29T00:00:00Z</vt:filetime>
  </property>
  <property fmtid="{D5CDD505-2E9C-101B-9397-08002B2CF9AE}" pid="3" name="LastSaved">
    <vt:filetime>2023-03-25T00:00:00Z</vt:filetime>
  </property>
</Properties>
</file>