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21000" y="1473200"/>
            <a:ext cx="774700" cy="7366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2965234" y="1495171"/>
            <a:ext cx="687705" cy="647065"/>
          </a:xfrm>
          <a:custGeom>
            <a:avLst/>
            <a:gdLst/>
            <a:ahLst/>
            <a:cxnLst/>
            <a:rect l="l" t="t" r="r" b="b"/>
            <a:pathLst>
              <a:path w="687704" h="647064">
                <a:moveTo>
                  <a:pt x="401053" y="152552"/>
                </a:moveTo>
                <a:lnTo>
                  <a:pt x="390385" y="152552"/>
                </a:lnTo>
                <a:lnTo>
                  <a:pt x="382072" y="152645"/>
                </a:lnTo>
                <a:lnTo>
                  <a:pt x="344246" y="162039"/>
                </a:lnTo>
                <a:lnTo>
                  <a:pt x="342760" y="165633"/>
                </a:lnTo>
                <a:lnTo>
                  <a:pt x="342849" y="175183"/>
                </a:lnTo>
                <a:lnTo>
                  <a:pt x="344373" y="181444"/>
                </a:lnTo>
                <a:lnTo>
                  <a:pt x="347599" y="190131"/>
                </a:lnTo>
                <a:lnTo>
                  <a:pt x="461913" y="495477"/>
                </a:lnTo>
                <a:lnTo>
                  <a:pt x="463067" y="498690"/>
                </a:lnTo>
                <a:lnTo>
                  <a:pt x="464985" y="501980"/>
                </a:lnTo>
                <a:lnTo>
                  <a:pt x="470192" y="508190"/>
                </a:lnTo>
                <a:lnTo>
                  <a:pt x="473113" y="510476"/>
                </a:lnTo>
                <a:lnTo>
                  <a:pt x="476326" y="511962"/>
                </a:lnTo>
                <a:lnTo>
                  <a:pt x="432053" y="623214"/>
                </a:lnTo>
                <a:lnTo>
                  <a:pt x="430314" y="627430"/>
                </a:lnTo>
                <a:lnTo>
                  <a:pt x="429577" y="631024"/>
                </a:lnTo>
                <a:lnTo>
                  <a:pt x="430072" y="636981"/>
                </a:lnTo>
                <a:lnTo>
                  <a:pt x="461949" y="647026"/>
                </a:lnTo>
                <a:lnTo>
                  <a:pt x="471868" y="647026"/>
                </a:lnTo>
                <a:lnTo>
                  <a:pt x="515404" y="642937"/>
                </a:lnTo>
                <a:lnTo>
                  <a:pt x="579499" y="495223"/>
                </a:lnTo>
                <a:lnTo>
                  <a:pt x="612497" y="398119"/>
                </a:lnTo>
                <a:lnTo>
                  <a:pt x="521347" y="398119"/>
                </a:lnTo>
                <a:lnTo>
                  <a:pt x="443217" y="175983"/>
                </a:lnTo>
                <a:lnTo>
                  <a:pt x="409486" y="152730"/>
                </a:lnTo>
                <a:lnTo>
                  <a:pt x="401053" y="152552"/>
                </a:lnTo>
                <a:close/>
              </a:path>
              <a:path w="687704" h="647064">
                <a:moveTo>
                  <a:pt x="58788" y="28270"/>
                </a:moveTo>
                <a:lnTo>
                  <a:pt x="39687" y="28270"/>
                </a:lnTo>
                <a:lnTo>
                  <a:pt x="31813" y="28651"/>
                </a:lnTo>
                <a:lnTo>
                  <a:pt x="0" y="500557"/>
                </a:lnTo>
                <a:lnTo>
                  <a:pt x="812" y="502919"/>
                </a:lnTo>
                <a:lnTo>
                  <a:pt x="39687" y="514197"/>
                </a:lnTo>
                <a:lnTo>
                  <a:pt x="58788" y="514197"/>
                </a:lnTo>
                <a:lnTo>
                  <a:pt x="97116" y="502919"/>
                </a:lnTo>
                <a:lnTo>
                  <a:pt x="97853" y="500557"/>
                </a:lnTo>
                <a:lnTo>
                  <a:pt x="97853" y="269379"/>
                </a:lnTo>
                <a:lnTo>
                  <a:pt x="207901" y="269379"/>
                </a:lnTo>
                <a:lnTo>
                  <a:pt x="196087" y="251523"/>
                </a:lnTo>
                <a:lnTo>
                  <a:pt x="197794" y="249288"/>
                </a:lnTo>
                <a:lnTo>
                  <a:pt x="97853" y="249288"/>
                </a:lnTo>
                <a:lnTo>
                  <a:pt x="97817" y="41427"/>
                </a:lnTo>
                <a:lnTo>
                  <a:pt x="66659" y="28648"/>
                </a:lnTo>
                <a:lnTo>
                  <a:pt x="58788" y="28270"/>
                </a:lnTo>
                <a:close/>
              </a:path>
              <a:path w="687704" h="647064">
                <a:moveTo>
                  <a:pt x="207901" y="269379"/>
                </a:moveTo>
                <a:lnTo>
                  <a:pt x="97853" y="269379"/>
                </a:lnTo>
                <a:lnTo>
                  <a:pt x="243331" y="497827"/>
                </a:lnTo>
                <a:lnTo>
                  <a:pt x="245071" y="501307"/>
                </a:lnTo>
                <a:lnTo>
                  <a:pt x="289393" y="514081"/>
                </a:lnTo>
                <a:lnTo>
                  <a:pt x="300634" y="514197"/>
                </a:lnTo>
                <a:lnTo>
                  <a:pt x="310807" y="514197"/>
                </a:lnTo>
                <a:lnTo>
                  <a:pt x="348195" y="506818"/>
                </a:lnTo>
                <a:lnTo>
                  <a:pt x="351558" y="495223"/>
                </a:lnTo>
                <a:lnTo>
                  <a:pt x="351053" y="492810"/>
                </a:lnTo>
                <a:lnTo>
                  <a:pt x="348818" y="486105"/>
                </a:lnTo>
                <a:lnTo>
                  <a:pt x="345528" y="479348"/>
                </a:lnTo>
                <a:lnTo>
                  <a:pt x="340080" y="469176"/>
                </a:lnTo>
                <a:lnTo>
                  <a:pt x="207901" y="269379"/>
                </a:lnTo>
                <a:close/>
              </a:path>
              <a:path w="687704" h="647064">
                <a:moveTo>
                  <a:pt x="640041" y="152552"/>
                </a:moveTo>
                <a:lnTo>
                  <a:pt x="602030" y="156578"/>
                </a:lnTo>
                <a:lnTo>
                  <a:pt x="593902" y="171526"/>
                </a:lnTo>
                <a:lnTo>
                  <a:pt x="522465" y="398119"/>
                </a:lnTo>
                <a:lnTo>
                  <a:pt x="612497" y="398119"/>
                </a:lnTo>
                <a:lnTo>
                  <a:pt x="684314" y="186778"/>
                </a:lnTo>
                <a:lnTo>
                  <a:pt x="686308" y="180581"/>
                </a:lnTo>
                <a:lnTo>
                  <a:pt x="687298" y="175183"/>
                </a:lnTo>
                <a:lnTo>
                  <a:pt x="687240" y="165874"/>
                </a:lnTo>
                <a:lnTo>
                  <a:pt x="647704" y="152645"/>
                </a:lnTo>
                <a:lnTo>
                  <a:pt x="640041" y="152552"/>
                </a:lnTo>
                <a:close/>
              </a:path>
              <a:path w="687704" h="647064">
                <a:moveTo>
                  <a:pt x="303860" y="28270"/>
                </a:moveTo>
                <a:lnTo>
                  <a:pt x="284264" y="28270"/>
                </a:lnTo>
                <a:lnTo>
                  <a:pt x="276326" y="28524"/>
                </a:lnTo>
                <a:lnTo>
                  <a:pt x="238874" y="44653"/>
                </a:lnTo>
                <a:lnTo>
                  <a:pt x="97853" y="249288"/>
                </a:lnTo>
                <a:lnTo>
                  <a:pt x="197794" y="249288"/>
                </a:lnTo>
                <a:lnTo>
                  <a:pt x="328167" y="78511"/>
                </a:lnTo>
                <a:lnTo>
                  <a:pt x="334403" y="68770"/>
                </a:lnTo>
                <a:lnTo>
                  <a:pt x="338581" y="61760"/>
                </a:lnTo>
                <a:lnTo>
                  <a:pt x="343052" y="52831"/>
                </a:lnTo>
                <a:lnTo>
                  <a:pt x="344170" y="48488"/>
                </a:lnTo>
                <a:lnTo>
                  <a:pt x="344046" y="41427"/>
                </a:lnTo>
                <a:lnTo>
                  <a:pt x="311983" y="28648"/>
                </a:lnTo>
                <a:lnTo>
                  <a:pt x="303860" y="28270"/>
                </a:lnTo>
                <a:close/>
              </a:path>
              <a:path w="687704" h="647064">
                <a:moveTo>
                  <a:pt x="463676" y="0"/>
                </a:moveTo>
                <a:lnTo>
                  <a:pt x="415687" y="13914"/>
                </a:lnTo>
                <a:lnTo>
                  <a:pt x="388521" y="54087"/>
                </a:lnTo>
                <a:lnTo>
                  <a:pt x="383311" y="92646"/>
                </a:lnTo>
                <a:lnTo>
                  <a:pt x="383311" y="95872"/>
                </a:lnTo>
                <a:lnTo>
                  <a:pt x="406006" y="107899"/>
                </a:lnTo>
                <a:lnTo>
                  <a:pt x="417169" y="107899"/>
                </a:lnTo>
                <a:lnTo>
                  <a:pt x="440613" y="88061"/>
                </a:lnTo>
                <a:lnTo>
                  <a:pt x="442353" y="80429"/>
                </a:lnTo>
                <a:lnTo>
                  <a:pt x="449300" y="68770"/>
                </a:lnTo>
                <a:lnTo>
                  <a:pt x="455129" y="65849"/>
                </a:lnTo>
                <a:lnTo>
                  <a:pt x="637064" y="65849"/>
                </a:lnTo>
                <a:lnTo>
                  <a:pt x="641764" y="54648"/>
                </a:lnTo>
                <a:lnTo>
                  <a:pt x="644490" y="42037"/>
                </a:lnTo>
                <a:lnTo>
                  <a:pt x="559803" y="42037"/>
                </a:lnTo>
                <a:lnTo>
                  <a:pt x="553097" y="39877"/>
                </a:lnTo>
                <a:lnTo>
                  <a:pt x="540175" y="31127"/>
                </a:lnTo>
                <a:lnTo>
                  <a:pt x="536562" y="28648"/>
                </a:lnTo>
                <a:lnTo>
                  <a:pt x="525627" y="21018"/>
                </a:lnTo>
                <a:lnTo>
                  <a:pt x="519748" y="17111"/>
                </a:lnTo>
                <a:lnTo>
                  <a:pt x="483263" y="1628"/>
                </a:lnTo>
                <a:lnTo>
                  <a:pt x="473878" y="407"/>
                </a:lnTo>
                <a:lnTo>
                  <a:pt x="463676" y="0"/>
                </a:lnTo>
                <a:close/>
              </a:path>
              <a:path w="687704" h="647064">
                <a:moveTo>
                  <a:pt x="637064" y="65849"/>
                </a:moveTo>
                <a:lnTo>
                  <a:pt x="468274" y="65849"/>
                </a:lnTo>
                <a:lnTo>
                  <a:pt x="472922" y="66903"/>
                </a:lnTo>
                <a:lnTo>
                  <a:pt x="481596" y="71119"/>
                </a:lnTo>
                <a:lnTo>
                  <a:pt x="486003" y="73736"/>
                </a:lnTo>
                <a:lnTo>
                  <a:pt x="494931" y="79933"/>
                </a:lnTo>
                <a:lnTo>
                  <a:pt x="499592" y="83286"/>
                </a:lnTo>
                <a:lnTo>
                  <a:pt x="509257" y="90474"/>
                </a:lnTo>
                <a:lnTo>
                  <a:pt x="514654" y="93878"/>
                </a:lnTo>
                <a:lnTo>
                  <a:pt x="552702" y="107156"/>
                </a:lnTo>
                <a:lnTo>
                  <a:pt x="566369" y="107899"/>
                </a:lnTo>
                <a:lnTo>
                  <a:pt x="584309" y="106399"/>
                </a:lnTo>
                <a:lnTo>
                  <a:pt x="600181" y="101898"/>
                </a:lnTo>
                <a:lnTo>
                  <a:pt x="613984" y="94397"/>
                </a:lnTo>
                <a:lnTo>
                  <a:pt x="625716" y="83896"/>
                </a:lnTo>
                <a:lnTo>
                  <a:pt x="635076" y="70587"/>
                </a:lnTo>
                <a:lnTo>
                  <a:pt x="637064" y="65849"/>
                </a:lnTo>
                <a:close/>
              </a:path>
              <a:path w="687704" h="647064">
                <a:moveTo>
                  <a:pt x="629246" y="0"/>
                </a:moveTo>
                <a:lnTo>
                  <a:pt x="606678" y="0"/>
                </a:lnTo>
                <a:lnTo>
                  <a:pt x="599122" y="685"/>
                </a:lnTo>
                <a:lnTo>
                  <a:pt x="591667" y="3403"/>
                </a:lnTo>
                <a:lnTo>
                  <a:pt x="589822" y="6183"/>
                </a:lnTo>
                <a:lnTo>
                  <a:pt x="589768" y="21018"/>
                </a:lnTo>
                <a:lnTo>
                  <a:pt x="587832" y="28714"/>
                </a:lnTo>
                <a:lnTo>
                  <a:pt x="579894" y="39369"/>
                </a:lnTo>
                <a:lnTo>
                  <a:pt x="574192" y="42037"/>
                </a:lnTo>
                <a:lnTo>
                  <a:pt x="644490" y="42037"/>
                </a:lnTo>
                <a:lnTo>
                  <a:pt x="645777" y="36079"/>
                </a:lnTo>
                <a:lnTo>
                  <a:pt x="647115" y="14884"/>
                </a:lnTo>
                <a:lnTo>
                  <a:pt x="647115" y="8686"/>
                </a:lnTo>
                <a:lnTo>
                  <a:pt x="645071" y="4648"/>
                </a:lnTo>
                <a:lnTo>
                  <a:pt x="636879" y="927"/>
                </a:lnTo>
                <a:lnTo>
                  <a:pt x="629246" y="0"/>
                </a:lnTo>
                <a:close/>
              </a:path>
            </a:pathLst>
          </a:custGeom>
          <a:solidFill>
            <a:srgbClr val="000099"/>
          </a:solidFill>
        </p:spPr>
        <p:txBody>
          <a:bodyPr wrap="square" lIns="0" tIns="0" rIns="0" bIns="0" rtlCol="0"/>
          <a:lstStyle/>
          <a:p>
            <a:endParaRPr/>
          </a:p>
        </p:txBody>
      </p:sp>
      <p:sp>
        <p:nvSpPr>
          <p:cNvPr id="18" name="bg object 18"/>
          <p:cNvSpPr/>
          <p:nvPr/>
        </p:nvSpPr>
        <p:spPr>
          <a:xfrm>
            <a:off x="2965232" y="1495164"/>
            <a:ext cx="687705" cy="647065"/>
          </a:xfrm>
          <a:custGeom>
            <a:avLst/>
            <a:gdLst/>
            <a:ahLst/>
            <a:cxnLst/>
            <a:rect l="l" t="t" r="r" b="b"/>
            <a:pathLst>
              <a:path w="687704" h="647064">
                <a:moveTo>
                  <a:pt x="390380" y="152548"/>
                </a:moveTo>
                <a:lnTo>
                  <a:pt x="401047" y="152548"/>
                </a:lnTo>
                <a:lnTo>
                  <a:pt x="409480" y="152735"/>
                </a:lnTo>
                <a:lnTo>
                  <a:pt x="415681" y="153107"/>
                </a:lnTo>
                <a:lnTo>
                  <a:pt x="421883" y="153479"/>
                </a:lnTo>
                <a:lnTo>
                  <a:pt x="426720" y="154409"/>
                </a:lnTo>
                <a:lnTo>
                  <a:pt x="430192" y="155897"/>
                </a:lnTo>
                <a:lnTo>
                  <a:pt x="433664" y="157386"/>
                </a:lnTo>
                <a:lnTo>
                  <a:pt x="436269" y="159679"/>
                </a:lnTo>
                <a:lnTo>
                  <a:pt x="438005" y="162780"/>
                </a:lnTo>
                <a:lnTo>
                  <a:pt x="439743" y="165881"/>
                </a:lnTo>
                <a:lnTo>
                  <a:pt x="441479" y="170284"/>
                </a:lnTo>
                <a:lnTo>
                  <a:pt x="443215" y="175988"/>
                </a:lnTo>
                <a:lnTo>
                  <a:pt x="521349" y="398115"/>
                </a:lnTo>
                <a:lnTo>
                  <a:pt x="522465" y="398115"/>
                </a:lnTo>
                <a:lnTo>
                  <a:pt x="593903" y="171524"/>
                </a:lnTo>
                <a:lnTo>
                  <a:pt x="595391" y="165074"/>
                </a:lnTo>
                <a:lnTo>
                  <a:pt x="597314" y="160795"/>
                </a:lnTo>
                <a:lnTo>
                  <a:pt x="640039" y="152548"/>
                </a:lnTo>
                <a:lnTo>
                  <a:pt x="647702" y="152641"/>
                </a:lnTo>
                <a:lnTo>
                  <a:pt x="682269" y="159618"/>
                </a:lnTo>
                <a:lnTo>
                  <a:pt x="685618" y="162346"/>
                </a:lnTo>
                <a:lnTo>
                  <a:pt x="687292" y="166005"/>
                </a:lnTo>
                <a:lnTo>
                  <a:pt x="687292" y="170594"/>
                </a:lnTo>
                <a:lnTo>
                  <a:pt x="687292" y="175182"/>
                </a:lnTo>
                <a:lnTo>
                  <a:pt x="573811" y="511968"/>
                </a:lnTo>
                <a:lnTo>
                  <a:pt x="533627" y="629542"/>
                </a:lnTo>
                <a:lnTo>
                  <a:pt x="497072" y="646007"/>
                </a:lnTo>
                <a:lnTo>
                  <a:pt x="471865" y="647030"/>
                </a:lnTo>
                <a:lnTo>
                  <a:pt x="461942" y="647030"/>
                </a:lnTo>
                <a:lnTo>
                  <a:pt x="454005" y="646596"/>
                </a:lnTo>
                <a:lnTo>
                  <a:pt x="448051" y="645727"/>
                </a:lnTo>
                <a:lnTo>
                  <a:pt x="442098" y="644860"/>
                </a:lnTo>
                <a:lnTo>
                  <a:pt x="437633" y="643434"/>
                </a:lnTo>
                <a:lnTo>
                  <a:pt x="434658" y="641449"/>
                </a:lnTo>
                <a:lnTo>
                  <a:pt x="431681" y="639465"/>
                </a:lnTo>
                <a:lnTo>
                  <a:pt x="430068" y="636984"/>
                </a:lnTo>
                <a:lnTo>
                  <a:pt x="429820" y="634007"/>
                </a:lnTo>
                <a:lnTo>
                  <a:pt x="429572" y="631031"/>
                </a:lnTo>
                <a:lnTo>
                  <a:pt x="430317" y="627434"/>
                </a:lnTo>
                <a:lnTo>
                  <a:pt x="432053" y="623217"/>
                </a:lnTo>
                <a:lnTo>
                  <a:pt x="476329" y="511968"/>
                </a:lnTo>
                <a:lnTo>
                  <a:pt x="461818" y="495225"/>
                </a:lnTo>
                <a:lnTo>
                  <a:pt x="347593" y="190127"/>
                </a:lnTo>
                <a:lnTo>
                  <a:pt x="344368" y="181446"/>
                </a:lnTo>
                <a:lnTo>
                  <a:pt x="342755" y="174810"/>
                </a:lnTo>
                <a:lnTo>
                  <a:pt x="342755" y="170221"/>
                </a:lnTo>
                <a:lnTo>
                  <a:pt x="342755" y="165633"/>
                </a:lnTo>
                <a:lnTo>
                  <a:pt x="382067" y="152641"/>
                </a:lnTo>
                <a:lnTo>
                  <a:pt x="390380" y="152548"/>
                </a:lnTo>
                <a:close/>
              </a:path>
              <a:path w="687704" h="647064">
                <a:moveTo>
                  <a:pt x="49113" y="28277"/>
                </a:moveTo>
                <a:lnTo>
                  <a:pt x="58787" y="28277"/>
                </a:lnTo>
                <a:lnTo>
                  <a:pt x="66724" y="28649"/>
                </a:lnTo>
                <a:lnTo>
                  <a:pt x="97854" y="41548"/>
                </a:lnTo>
                <a:lnTo>
                  <a:pt x="97854" y="44276"/>
                </a:lnTo>
                <a:lnTo>
                  <a:pt x="97854" y="249287"/>
                </a:lnTo>
                <a:lnTo>
                  <a:pt x="238868" y="44648"/>
                </a:lnTo>
                <a:lnTo>
                  <a:pt x="240605" y="41423"/>
                </a:lnTo>
                <a:lnTo>
                  <a:pt x="242714" y="38757"/>
                </a:lnTo>
                <a:lnTo>
                  <a:pt x="270123" y="29022"/>
                </a:lnTo>
                <a:lnTo>
                  <a:pt x="276324" y="28525"/>
                </a:lnTo>
                <a:lnTo>
                  <a:pt x="284262" y="28277"/>
                </a:lnTo>
                <a:lnTo>
                  <a:pt x="293935" y="28277"/>
                </a:lnTo>
                <a:lnTo>
                  <a:pt x="303856" y="28277"/>
                </a:lnTo>
                <a:lnTo>
                  <a:pt x="312043" y="28649"/>
                </a:lnTo>
                <a:lnTo>
                  <a:pt x="318492" y="29394"/>
                </a:lnTo>
                <a:lnTo>
                  <a:pt x="324941" y="30138"/>
                </a:lnTo>
                <a:lnTo>
                  <a:pt x="341932" y="37579"/>
                </a:lnTo>
                <a:lnTo>
                  <a:pt x="343421" y="39563"/>
                </a:lnTo>
                <a:lnTo>
                  <a:pt x="344165" y="41795"/>
                </a:lnTo>
                <a:lnTo>
                  <a:pt x="344165" y="44276"/>
                </a:lnTo>
                <a:lnTo>
                  <a:pt x="344165" y="48493"/>
                </a:lnTo>
                <a:lnTo>
                  <a:pt x="343049" y="52834"/>
                </a:lnTo>
                <a:lnTo>
                  <a:pt x="340816" y="57298"/>
                </a:lnTo>
                <a:lnTo>
                  <a:pt x="338583" y="61763"/>
                </a:lnTo>
                <a:lnTo>
                  <a:pt x="334367" y="68832"/>
                </a:lnTo>
                <a:lnTo>
                  <a:pt x="328165" y="78506"/>
                </a:lnTo>
                <a:lnTo>
                  <a:pt x="196080" y="251519"/>
                </a:lnTo>
                <a:lnTo>
                  <a:pt x="340072" y="469180"/>
                </a:lnTo>
                <a:lnTo>
                  <a:pt x="351606" y="495473"/>
                </a:lnTo>
                <a:lnTo>
                  <a:pt x="351606" y="497457"/>
                </a:lnTo>
                <a:lnTo>
                  <a:pt x="351606" y="500186"/>
                </a:lnTo>
                <a:lnTo>
                  <a:pt x="341746" y="509922"/>
                </a:lnTo>
                <a:lnTo>
                  <a:pt x="337901" y="511286"/>
                </a:lnTo>
                <a:lnTo>
                  <a:pt x="332631" y="512340"/>
                </a:lnTo>
                <a:lnTo>
                  <a:pt x="325933" y="513084"/>
                </a:lnTo>
                <a:lnTo>
                  <a:pt x="319236" y="513829"/>
                </a:lnTo>
                <a:lnTo>
                  <a:pt x="310802" y="514201"/>
                </a:lnTo>
                <a:lnTo>
                  <a:pt x="300632" y="514201"/>
                </a:lnTo>
                <a:lnTo>
                  <a:pt x="258774" y="511100"/>
                </a:lnTo>
                <a:lnTo>
                  <a:pt x="243333" y="497830"/>
                </a:lnTo>
                <a:lnTo>
                  <a:pt x="97854" y="269378"/>
                </a:lnTo>
                <a:lnTo>
                  <a:pt x="97854" y="497830"/>
                </a:lnTo>
                <a:lnTo>
                  <a:pt x="97854" y="500558"/>
                </a:lnTo>
                <a:lnTo>
                  <a:pt x="97109" y="502915"/>
                </a:lnTo>
                <a:lnTo>
                  <a:pt x="95622" y="504899"/>
                </a:lnTo>
                <a:lnTo>
                  <a:pt x="94134" y="506883"/>
                </a:lnTo>
                <a:lnTo>
                  <a:pt x="91529" y="508558"/>
                </a:lnTo>
                <a:lnTo>
                  <a:pt x="87808" y="509922"/>
                </a:lnTo>
                <a:lnTo>
                  <a:pt x="84087" y="511286"/>
                </a:lnTo>
                <a:lnTo>
                  <a:pt x="79126" y="512340"/>
                </a:lnTo>
                <a:lnTo>
                  <a:pt x="72925" y="513084"/>
                </a:lnTo>
                <a:lnTo>
                  <a:pt x="66724" y="513829"/>
                </a:lnTo>
                <a:lnTo>
                  <a:pt x="58787" y="514201"/>
                </a:lnTo>
                <a:lnTo>
                  <a:pt x="49113" y="514201"/>
                </a:lnTo>
                <a:lnTo>
                  <a:pt x="39687" y="514201"/>
                </a:lnTo>
                <a:lnTo>
                  <a:pt x="31811" y="513829"/>
                </a:lnTo>
                <a:lnTo>
                  <a:pt x="25486" y="513084"/>
                </a:lnTo>
                <a:lnTo>
                  <a:pt x="19161" y="512340"/>
                </a:lnTo>
                <a:lnTo>
                  <a:pt x="14138" y="511286"/>
                </a:lnTo>
                <a:lnTo>
                  <a:pt x="10417" y="509922"/>
                </a:lnTo>
                <a:lnTo>
                  <a:pt x="6697" y="508558"/>
                </a:lnTo>
                <a:lnTo>
                  <a:pt x="4030" y="506883"/>
                </a:lnTo>
                <a:lnTo>
                  <a:pt x="2418" y="504899"/>
                </a:lnTo>
                <a:lnTo>
                  <a:pt x="806" y="502915"/>
                </a:lnTo>
                <a:lnTo>
                  <a:pt x="0" y="500558"/>
                </a:lnTo>
                <a:lnTo>
                  <a:pt x="0" y="497830"/>
                </a:lnTo>
                <a:lnTo>
                  <a:pt x="0" y="44276"/>
                </a:lnTo>
                <a:lnTo>
                  <a:pt x="0" y="41548"/>
                </a:lnTo>
                <a:lnTo>
                  <a:pt x="806" y="39190"/>
                </a:lnTo>
                <a:lnTo>
                  <a:pt x="2418" y="37207"/>
                </a:lnTo>
                <a:lnTo>
                  <a:pt x="4030" y="35222"/>
                </a:lnTo>
                <a:lnTo>
                  <a:pt x="25486" y="29394"/>
                </a:lnTo>
                <a:lnTo>
                  <a:pt x="31811" y="28649"/>
                </a:lnTo>
                <a:lnTo>
                  <a:pt x="39687" y="28277"/>
                </a:lnTo>
                <a:lnTo>
                  <a:pt x="49113" y="28277"/>
                </a:lnTo>
                <a:close/>
              </a:path>
              <a:path w="687704" h="647064">
                <a:moveTo>
                  <a:pt x="463678" y="0"/>
                </a:moveTo>
                <a:lnTo>
                  <a:pt x="506722" y="9860"/>
                </a:lnTo>
                <a:lnTo>
                  <a:pt x="531197" y="24928"/>
                </a:lnTo>
                <a:lnTo>
                  <a:pt x="536557" y="28649"/>
                </a:lnTo>
                <a:lnTo>
                  <a:pt x="541708" y="32184"/>
                </a:lnTo>
                <a:lnTo>
                  <a:pt x="546650" y="35533"/>
                </a:lnTo>
                <a:lnTo>
                  <a:pt x="553099" y="39872"/>
                </a:lnTo>
                <a:lnTo>
                  <a:pt x="559797" y="42044"/>
                </a:lnTo>
                <a:lnTo>
                  <a:pt x="566743" y="42044"/>
                </a:lnTo>
                <a:lnTo>
                  <a:pt x="574184" y="42044"/>
                </a:lnTo>
                <a:lnTo>
                  <a:pt x="579888" y="39377"/>
                </a:lnTo>
                <a:lnTo>
                  <a:pt x="583857" y="34044"/>
                </a:lnTo>
                <a:lnTo>
                  <a:pt x="587826" y="28712"/>
                </a:lnTo>
                <a:lnTo>
                  <a:pt x="589810" y="20835"/>
                </a:lnTo>
                <a:lnTo>
                  <a:pt x="589810" y="10417"/>
                </a:lnTo>
                <a:lnTo>
                  <a:pt x="589810" y="6201"/>
                </a:lnTo>
                <a:lnTo>
                  <a:pt x="591670" y="3411"/>
                </a:lnTo>
                <a:lnTo>
                  <a:pt x="595391" y="2045"/>
                </a:lnTo>
                <a:lnTo>
                  <a:pt x="599112" y="681"/>
                </a:lnTo>
                <a:lnTo>
                  <a:pt x="606678" y="0"/>
                </a:lnTo>
                <a:lnTo>
                  <a:pt x="618087" y="0"/>
                </a:lnTo>
                <a:lnTo>
                  <a:pt x="629249" y="0"/>
                </a:lnTo>
                <a:lnTo>
                  <a:pt x="636877" y="929"/>
                </a:lnTo>
                <a:lnTo>
                  <a:pt x="640970" y="2790"/>
                </a:lnTo>
                <a:lnTo>
                  <a:pt x="645062" y="4650"/>
                </a:lnTo>
                <a:lnTo>
                  <a:pt x="647109" y="8681"/>
                </a:lnTo>
                <a:lnTo>
                  <a:pt x="647109" y="14883"/>
                </a:lnTo>
                <a:lnTo>
                  <a:pt x="641761" y="54648"/>
                </a:lnTo>
                <a:lnTo>
                  <a:pt x="613983" y="94400"/>
                </a:lnTo>
                <a:lnTo>
                  <a:pt x="566370" y="107900"/>
                </a:lnTo>
                <a:lnTo>
                  <a:pt x="559324" y="107714"/>
                </a:lnTo>
                <a:lnTo>
                  <a:pt x="520605" y="97110"/>
                </a:lnTo>
                <a:lnTo>
                  <a:pt x="499584" y="83281"/>
                </a:lnTo>
                <a:lnTo>
                  <a:pt x="494933" y="79932"/>
                </a:lnTo>
                <a:lnTo>
                  <a:pt x="490468" y="76832"/>
                </a:lnTo>
                <a:lnTo>
                  <a:pt x="486002" y="73732"/>
                </a:lnTo>
                <a:lnTo>
                  <a:pt x="481601" y="71127"/>
                </a:lnTo>
                <a:lnTo>
                  <a:pt x="477260" y="69019"/>
                </a:lnTo>
                <a:lnTo>
                  <a:pt x="472919" y="66911"/>
                </a:lnTo>
                <a:lnTo>
                  <a:pt x="468267" y="65855"/>
                </a:lnTo>
                <a:lnTo>
                  <a:pt x="463306" y="65855"/>
                </a:lnTo>
                <a:lnTo>
                  <a:pt x="455121" y="65855"/>
                </a:lnTo>
                <a:lnTo>
                  <a:pt x="449292" y="68770"/>
                </a:lnTo>
                <a:lnTo>
                  <a:pt x="445820" y="74599"/>
                </a:lnTo>
                <a:lnTo>
                  <a:pt x="442346" y="80429"/>
                </a:lnTo>
                <a:lnTo>
                  <a:pt x="440610" y="88056"/>
                </a:lnTo>
                <a:lnTo>
                  <a:pt x="440610" y="97482"/>
                </a:lnTo>
                <a:lnTo>
                  <a:pt x="440610" y="99715"/>
                </a:lnTo>
                <a:lnTo>
                  <a:pt x="434843" y="106039"/>
                </a:lnTo>
                <a:lnTo>
                  <a:pt x="432735" y="106784"/>
                </a:lnTo>
                <a:lnTo>
                  <a:pt x="429758" y="107280"/>
                </a:lnTo>
                <a:lnTo>
                  <a:pt x="425914" y="107528"/>
                </a:lnTo>
                <a:lnTo>
                  <a:pt x="422068" y="107776"/>
                </a:lnTo>
                <a:lnTo>
                  <a:pt x="417170" y="107900"/>
                </a:lnTo>
                <a:lnTo>
                  <a:pt x="411216" y="107900"/>
                </a:lnTo>
                <a:lnTo>
                  <a:pt x="406008" y="107900"/>
                </a:lnTo>
                <a:lnTo>
                  <a:pt x="384800" y="100459"/>
                </a:lnTo>
                <a:lnTo>
                  <a:pt x="383807" y="98474"/>
                </a:lnTo>
                <a:lnTo>
                  <a:pt x="383311" y="95869"/>
                </a:lnTo>
                <a:lnTo>
                  <a:pt x="383311" y="92645"/>
                </a:lnTo>
                <a:lnTo>
                  <a:pt x="388520" y="54089"/>
                </a:lnTo>
                <a:lnTo>
                  <a:pt x="415682" y="13917"/>
                </a:lnTo>
                <a:lnTo>
                  <a:pt x="445447" y="1546"/>
                </a:lnTo>
                <a:lnTo>
                  <a:pt x="463678" y="0"/>
                </a:lnTo>
                <a:close/>
              </a:path>
            </a:pathLst>
          </a:custGeom>
          <a:ln w="12700">
            <a:solidFill>
              <a:srgbClr val="000099"/>
            </a:solidFill>
          </a:ln>
        </p:spPr>
        <p:txBody>
          <a:bodyPr wrap="square" lIns="0" tIns="0" rIns="0" bIns="0" rtlCol="0"/>
          <a:lstStyle/>
          <a:p>
            <a:endParaRPr/>
          </a:p>
        </p:txBody>
      </p:sp>
      <p:sp>
        <p:nvSpPr>
          <p:cNvPr id="19" name="bg object 19"/>
          <p:cNvSpPr/>
          <p:nvPr/>
        </p:nvSpPr>
        <p:spPr>
          <a:xfrm>
            <a:off x="3797300" y="1460500"/>
            <a:ext cx="1892300" cy="736600"/>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3831317" y="1478396"/>
            <a:ext cx="1817731" cy="659357"/>
          </a:xfrm>
          <a:prstGeom prst="rect">
            <a:avLst/>
          </a:prstGeom>
          <a:blipFill>
            <a:blip r:embed="rId4" cstate="print"/>
            <a:stretch>
              <a:fillRect/>
            </a:stretch>
          </a:blipFill>
        </p:spPr>
        <p:txBody>
          <a:bodyPr wrap="square" lIns="0" tIns="0" rIns="0" bIns="0" rtlCol="0"/>
          <a:lstStyle/>
          <a:p>
            <a:endParaRPr/>
          </a:p>
        </p:txBody>
      </p:sp>
      <p:sp>
        <p:nvSpPr>
          <p:cNvPr id="21" name="bg object 21"/>
          <p:cNvSpPr/>
          <p:nvPr/>
        </p:nvSpPr>
        <p:spPr>
          <a:xfrm>
            <a:off x="5842000" y="1397000"/>
            <a:ext cx="1600200" cy="685800"/>
          </a:xfrm>
          <a:prstGeom prst="rect">
            <a:avLst/>
          </a:prstGeom>
          <a:blipFill>
            <a:blip r:embed="rId5" cstate="print"/>
            <a:stretch>
              <a:fillRect/>
            </a:stretch>
          </a:blipFill>
        </p:spPr>
        <p:txBody>
          <a:bodyPr wrap="square" lIns="0" tIns="0" rIns="0" bIns="0" rtlCol="0"/>
          <a:lstStyle/>
          <a:p>
            <a:endParaRPr/>
          </a:p>
        </p:txBody>
      </p:sp>
      <p:sp>
        <p:nvSpPr>
          <p:cNvPr id="22" name="bg object 22"/>
          <p:cNvSpPr/>
          <p:nvPr/>
        </p:nvSpPr>
        <p:spPr>
          <a:xfrm>
            <a:off x="5882041" y="1419609"/>
            <a:ext cx="1514743" cy="602431"/>
          </a:xfrm>
          <a:prstGeom prst="rect">
            <a:avLst/>
          </a:prstGeom>
          <a:blipFill>
            <a:blip r:embed="rId6" cstate="print"/>
            <a:stretch>
              <a:fillRect/>
            </a:stretch>
          </a:blipFill>
        </p:spPr>
        <p:txBody>
          <a:bodyPr wrap="square" lIns="0" tIns="0" rIns="0" bIns="0" rtlCol="0"/>
          <a:lstStyle/>
          <a:p>
            <a:endParaRPr/>
          </a:p>
        </p:txBody>
      </p:sp>
      <p:sp>
        <p:nvSpPr>
          <p:cNvPr id="23" name="bg object 23"/>
          <p:cNvSpPr/>
          <p:nvPr/>
        </p:nvSpPr>
        <p:spPr>
          <a:xfrm>
            <a:off x="7620000" y="1397000"/>
            <a:ext cx="1663700" cy="685800"/>
          </a:xfrm>
          <a:prstGeom prst="rect">
            <a:avLst/>
          </a:prstGeom>
          <a:blipFill>
            <a:blip r:embed="rId7" cstate="print"/>
            <a:stretch>
              <a:fillRect/>
            </a:stretch>
          </a:blipFill>
        </p:spPr>
        <p:txBody>
          <a:bodyPr wrap="square" lIns="0" tIns="0" rIns="0" bIns="0" rtlCol="0"/>
          <a:lstStyle/>
          <a:p>
            <a:endParaRPr/>
          </a:p>
        </p:txBody>
      </p:sp>
      <p:sp>
        <p:nvSpPr>
          <p:cNvPr id="24" name="bg object 24"/>
          <p:cNvSpPr/>
          <p:nvPr/>
        </p:nvSpPr>
        <p:spPr>
          <a:xfrm>
            <a:off x="7655278" y="1419609"/>
            <a:ext cx="1586015" cy="602431"/>
          </a:xfrm>
          <a:prstGeom prst="rect">
            <a:avLst/>
          </a:prstGeom>
          <a:blipFill>
            <a:blip r:embed="rId8" cstate="print"/>
            <a:stretch>
              <a:fillRect/>
            </a:stretch>
          </a:blipFill>
        </p:spPr>
        <p:txBody>
          <a:bodyPr wrap="square" lIns="0" tIns="0" rIns="0" bIns="0" rtlCol="0"/>
          <a:lstStyle/>
          <a:p>
            <a:endParaRPr/>
          </a:p>
        </p:txBody>
      </p:sp>
      <p:sp>
        <p:nvSpPr>
          <p:cNvPr id="25" name="bg object 25"/>
          <p:cNvSpPr/>
          <p:nvPr/>
        </p:nvSpPr>
        <p:spPr>
          <a:xfrm>
            <a:off x="2463800" y="2362200"/>
            <a:ext cx="7264400" cy="762000"/>
          </a:xfrm>
          <a:prstGeom prst="rect">
            <a:avLst/>
          </a:prstGeom>
          <a:blipFill>
            <a:blip r:embed="rId9" cstate="print"/>
            <a:stretch>
              <a:fillRect/>
            </a:stretch>
          </a:blipFill>
        </p:spPr>
        <p:txBody>
          <a:bodyPr wrap="square" lIns="0" tIns="0" rIns="0" bIns="0" rtlCol="0"/>
          <a:lstStyle/>
          <a:p>
            <a:endParaRPr/>
          </a:p>
        </p:txBody>
      </p:sp>
      <p:sp>
        <p:nvSpPr>
          <p:cNvPr id="26" name="bg object 26"/>
          <p:cNvSpPr/>
          <p:nvPr/>
        </p:nvSpPr>
        <p:spPr>
          <a:xfrm>
            <a:off x="2506430" y="2385354"/>
            <a:ext cx="7178004" cy="678334"/>
          </a:xfrm>
          <a:prstGeom prst="rect">
            <a:avLst/>
          </a:prstGeom>
          <a:blipFill>
            <a:blip r:embed="rId10" cstate="print"/>
            <a:stretch>
              <a:fillRect/>
            </a:stretch>
          </a:blipFill>
        </p:spPr>
        <p:txBody>
          <a:bodyPr wrap="square" lIns="0" tIns="0" rIns="0" bIns="0" rtlCol="0"/>
          <a:lstStyle/>
          <a:p>
            <a:endParaRPr/>
          </a:p>
        </p:txBody>
      </p:sp>
      <p:sp>
        <p:nvSpPr>
          <p:cNvPr id="27" name="bg object 27"/>
          <p:cNvSpPr/>
          <p:nvPr/>
        </p:nvSpPr>
        <p:spPr>
          <a:xfrm>
            <a:off x="4114800" y="4508500"/>
            <a:ext cx="1270000" cy="901700"/>
          </a:xfrm>
          <a:prstGeom prst="rect">
            <a:avLst/>
          </a:prstGeom>
          <a:blipFill>
            <a:blip r:embed="rId11" cstate="print"/>
            <a:stretch>
              <a:fillRect/>
            </a:stretch>
          </a:blipFill>
        </p:spPr>
        <p:txBody>
          <a:bodyPr wrap="square" lIns="0" tIns="0" rIns="0" bIns="0" rtlCol="0"/>
          <a:lstStyle/>
          <a:p>
            <a:endParaRPr/>
          </a:p>
        </p:txBody>
      </p:sp>
      <p:sp>
        <p:nvSpPr>
          <p:cNvPr id="28" name="bg object 28"/>
          <p:cNvSpPr/>
          <p:nvPr/>
        </p:nvSpPr>
        <p:spPr>
          <a:xfrm>
            <a:off x="4851400" y="4508500"/>
            <a:ext cx="1371600" cy="901700"/>
          </a:xfrm>
          <a:prstGeom prst="rect">
            <a:avLst/>
          </a:prstGeom>
          <a:blipFill>
            <a:blip r:embed="rId12" cstate="print"/>
            <a:stretch>
              <a:fillRect/>
            </a:stretch>
          </a:blipFill>
        </p:spPr>
        <p:txBody>
          <a:bodyPr wrap="square" lIns="0" tIns="0" rIns="0" bIns="0" rtlCol="0"/>
          <a:lstStyle/>
          <a:p>
            <a:endParaRPr/>
          </a:p>
        </p:txBody>
      </p:sp>
      <p:sp>
        <p:nvSpPr>
          <p:cNvPr id="29" name="bg object 29"/>
          <p:cNvSpPr/>
          <p:nvPr/>
        </p:nvSpPr>
        <p:spPr>
          <a:xfrm>
            <a:off x="5765800" y="4508500"/>
            <a:ext cx="1460500" cy="901700"/>
          </a:xfrm>
          <a:prstGeom prst="rect">
            <a:avLst/>
          </a:prstGeom>
          <a:blipFill>
            <a:blip r:embed="rId13" cstate="print"/>
            <a:stretch>
              <a:fillRect/>
            </a:stretch>
          </a:blipFill>
        </p:spPr>
        <p:txBody>
          <a:bodyPr wrap="square" lIns="0" tIns="0" rIns="0" bIns="0" rtlCol="0"/>
          <a:lstStyle/>
          <a:p>
            <a:endParaRPr/>
          </a:p>
        </p:txBody>
      </p:sp>
      <p:sp>
        <p:nvSpPr>
          <p:cNvPr id="30" name="bg object 30"/>
          <p:cNvSpPr/>
          <p:nvPr/>
        </p:nvSpPr>
        <p:spPr>
          <a:xfrm>
            <a:off x="6680200" y="4508500"/>
            <a:ext cx="1409700" cy="901700"/>
          </a:xfrm>
          <a:prstGeom prst="rect">
            <a:avLst/>
          </a:prstGeom>
          <a:blipFill>
            <a:blip r:embed="rId14" cstate="print"/>
            <a:stretch>
              <a:fillRect/>
            </a:stretch>
          </a:blipFill>
        </p:spPr>
        <p:txBody>
          <a:bodyPr wrap="square" lIns="0" tIns="0" rIns="0" bIns="0" rtlCol="0"/>
          <a:lstStyle/>
          <a:p>
            <a:endParaRPr/>
          </a:p>
        </p:txBody>
      </p:sp>
      <p:sp>
        <p:nvSpPr>
          <p:cNvPr id="31" name="bg object 31"/>
          <p:cNvSpPr/>
          <p:nvPr/>
        </p:nvSpPr>
        <p:spPr>
          <a:xfrm>
            <a:off x="2641600" y="5029200"/>
            <a:ext cx="1117600" cy="685800"/>
          </a:xfrm>
          <a:prstGeom prst="rect">
            <a:avLst/>
          </a:prstGeom>
          <a:blipFill>
            <a:blip r:embed="rId15" cstate="print"/>
            <a:stretch>
              <a:fillRect/>
            </a:stretch>
          </a:blipFill>
        </p:spPr>
        <p:txBody>
          <a:bodyPr wrap="square" lIns="0" tIns="0" rIns="0" bIns="0" rtlCol="0"/>
          <a:lstStyle/>
          <a:p>
            <a:endParaRPr/>
          </a:p>
        </p:txBody>
      </p:sp>
      <p:sp>
        <p:nvSpPr>
          <p:cNvPr id="32" name="bg object 32"/>
          <p:cNvSpPr/>
          <p:nvPr/>
        </p:nvSpPr>
        <p:spPr>
          <a:xfrm>
            <a:off x="3340100" y="5029200"/>
            <a:ext cx="1041400" cy="685800"/>
          </a:xfrm>
          <a:prstGeom prst="rect">
            <a:avLst/>
          </a:prstGeom>
          <a:blipFill>
            <a:blip r:embed="rId16" cstate="print"/>
            <a:stretch>
              <a:fillRect/>
            </a:stretch>
          </a:blipFill>
        </p:spPr>
        <p:txBody>
          <a:bodyPr wrap="square" lIns="0" tIns="0" rIns="0" bIns="0" rtlCol="0"/>
          <a:lstStyle/>
          <a:p>
            <a:endParaRPr/>
          </a:p>
        </p:txBody>
      </p:sp>
      <p:sp>
        <p:nvSpPr>
          <p:cNvPr id="33" name="bg object 33"/>
          <p:cNvSpPr/>
          <p:nvPr/>
        </p:nvSpPr>
        <p:spPr>
          <a:xfrm>
            <a:off x="4038600" y="5029200"/>
            <a:ext cx="1079500" cy="685800"/>
          </a:xfrm>
          <a:prstGeom prst="rect">
            <a:avLst/>
          </a:prstGeom>
          <a:blipFill>
            <a:blip r:embed="rId17" cstate="print"/>
            <a:stretch>
              <a:fillRect/>
            </a:stretch>
          </a:blipFill>
        </p:spPr>
        <p:txBody>
          <a:bodyPr wrap="square" lIns="0" tIns="0" rIns="0" bIns="0" rtlCol="0"/>
          <a:lstStyle/>
          <a:p>
            <a:endParaRPr/>
          </a:p>
        </p:txBody>
      </p:sp>
      <p:sp>
        <p:nvSpPr>
          <p:cNvPr id="34" name="bg object 34"/>
          <p:cNvSpPr/>
          <p:nvPr/>
        </p:nvSpPr>
        <p:spPr>
          <a:xfrm>
            <a:off x="4762500" y="5029200"/>
            <a:ext cx="1193800" cy="685800"/>
          </a:xfrm>
          <a:prstGeom prst="rect">
            <a:avLst/>
          </a:prstGeom>
          <a:blipFill>
            <a:blip r:embed="rId18" cstate="print"/>
            <a:stretch>
              <a:fillRect/>
            </a:stretch>
          </a:blipFill>
        </p:spPr>
        <p:txBody>
          <a:bodyPr wrap="square" lIns="0" tIns="0" rIns="0" bIns="0" rtlCol="0"/>
          <a:lstStyle/>
          <a:p>
            <a:endParaRPr/>
          </a:p>
        </p:txBody>
      </p:sp>
      <p:sp>
        <p:nvSpPr>
          <p:cNvPr id="35" name="bg object 35"/>
          <p:cNvSpPr/>
          <p:nvPr/>
        </p:nvSpPr>
        <p:spPr>
          <a:xfrm>
            <a:off x="5600700" y="5029200"/>
            <a:ext cx="876300" cy="685800"/>
          </a:xfrm>
          <a:prstGeom prst="rect">
            <a:avLst/>
          </a:prstGeom>
          <a:blipFill>
            <a:blip r:embed="rId19" cstate="print"/>
            <a:stretch>
              <a:fillRect/>
            </a:stretch>
          </a:blipFill>
        </p:spPr>
        <p:txBody>
          <a:bodyPr wrap="square" lIns="0" tIns="0" rIns="0" bIns="0" rtlCol="0"/>
          <a:lstStyle/>
          <a:p>
            <a:endParaRPr/>
          </a:p>
        </p:txBody>
      </p:sp>
      <p:sp>
        <p:nvSpPr>
          <p:cNvPr id="36" name="bg object 36"/>
          <p:cNvSpPr/>
          <p:nvPr/>
        </p:nvSpPr>
        <p:spPr>
          <a:xfrm>
            <a:off x="6045200" y="5029200"/>
            <a:ext cx="1333500" cy="685800"/>
          </a:xfrm>
          <a:prstGeom prst="rect">
            <a:avLst/>
          </a:prstGeom>
          <a:blipFill>
            <a:blip r:embed="rId20" cstate="print"/>
            <a:stretch>
              <a:fillRect/>
            </a:stretch>
          </a:blipFill>
        </p:spPr>
        <p:txBody>
          <a:bodyPr wrap="square" lIns="0" tIns="0" rIns="0" bIns="0" rtlCol="0"/>
          <a:lstStyle/>
          <a:p>
            <a:endParaRPr/>
          </a:p>
        </p:txBody>
      </p:sp>
      <p:sp>
        <p:nvSpPr>
          <p:cNvPr id="37" name="bg object 37"/>
          <p:cNvSpPr/>
          <p:nvPr/>
        </p:nvSpPr>
        <p:spPr>
          <a:xfrm>
            <a:off x="7023100" y="5029200"/>
            <a:ext cx="838200" cy="685800"/>
          </a:xfrm>
          <a:prstGeom prst="rect">
            <a:avLst/>
          </a:prstGeom>
          <a:blipFill>
            <a:blip r:embed="rId21" cstate="print"/>
            <a:stretch>
              <a:fillRect/>
            </a:stretch>
          </a:blipFill>
        </p:spPr>
        <p:txBody>
          <a:bodyPr wrap="square" lIns="0" tIns="0" rIns="0" bIns="0" rtlCol="0"/>
          <a:lstStyle/>
          <a:p>
            <a:endParaRPr/>
          </a:p>
        </p:txBody>
      </p:sp>
      <p:sp>
        <p:nvSpPr>
          <p:cNvPr id="38" name="bg object 38"/>
          <p:cNvSpPr/>
          <p:nvPr/>
        </p:nvSpPr>
        <p:spPr>
          <a:xfrm>
            <a:off x="7505700" y="5029200"/>
            <a:ext cx="863600" cy="685800"/>
          </a:xfrm>
          <a:prstGeom prst="rect">
            <a:avLst/>
          </a:prstGeom>
          <a:blipFill>
            <a:blip r:embed="rId22" cstate="print"/>
            <a:stretch>
              <a:fillRect/>
            </a:stretch>
          </a:blipFill>
        </p:spPr>
        <p:txBody>
          <a:bodyPr wrap="square" lIns="0" tIns="0" rIns="0" bIns="0" rtlCol="0"/>
          <a:lstStyle/>
          <a:p>
            <a:endParaRPr/>
          </a:p>
        </p:txBody>
      </p:sp>
      <p:sp>
        <p:nvSpPr>
          <p:cNvPr id="39" name="bg object 39"/>
          <p:cNvSpPr/>
          <p:nvPr/>
        </p:nvSpPr>
        <p:spPr>
          <a:xfrm>
            <a:off x="8026400" y="5029200"/>
            <a:ext cx="1549400" cy="685800"/>
          </a:xfrm>
          <a:prstGeom prst="rect">
            <a:avLst/>
          </a:prstGeom>
          <a:blipFill>
            <a:blip r:embed="rId23" cstate="print"/>
            <a:stretch>
              <a:fillRect/>
            </a:stretch>
          </a:blipFill>
        </p:spPr>
        <p:txBody>
          <a:bodyPr wrap="square" lIns="0" tIns="0" rIns="0" bIns="0" rtlCol="0"/>
          <a:lstStyle/>
          <a:p>
            <a:endParaRPr/>
          </a:p>
        </p:txBody>
      </p:sp>
      <p:sp>
        <p:nvSpPr>
          <p:cNvPr id="40" name="bg object 40"/>
          <p:cNvSpPr/>
          <p:nvPr/>
        </p:nvSpPr>
        <p:spPr>
          <a:xfrm>
            <a:off x="3365500" y="5816600"/>
            <a:ext cx="5486400" cy="76200"/>
          </a:xfrm>
          <a:prstGeom prst="rect">
            <a:avLst/>
          </a:prstGeom>
          <a:blipFill>
            <a:blip r:embed="rId24" cstate="print"/>
            <a:stretch>
              <a:fillRect/>
            </a:stretch>
          </a:blipFill>
        </p:spPr>
        <p:txBody>
          <a:bodyPr wrap="square" lIns="0" tIns="0" rIns="0" bIns="0" rtlCol="0"/>
          <a:lstStyle/>
          <a:p>
            <a:endParaRPr/>
          </a:p>
        </p:txBody>
      </p:sp>
      <p:sp>
        <p:nvSpPr>
          <p:cNvPr id="41" name="bg object 41"/>
          <p:cNvSpPr/>
          <p:nvPr/>
        </p:nvSpPr>
        <p:spPr>
          <a:xfrm>
            <a:off x="3175000" y="5397500"/>
            <a:ext cx="4483100" cy="685800"/>
          </a:xfrm>
          <a:prstGeom prst="rect">
            <a:avLst/>
          </a:prstGeom>
          <a:blipFill>
            <a:blip r:embed="rId25" cstate="print"/>
            <a:stretch>
              <a:fillRect/>
            </a:stretch>
          </a:blipFill>
        </p:spPr>
        <p:txBody>
          <a:bodyPr wrap="square" lIns="0" tIns="0" rIns="0" bIns="0" rtlCol="0"/>
          <a:lstStyle/>
          <a:p>
            <a:endParaRPr/>
          </a:p>
        </p:txBody>
      </p:sp>
      <p:sp>
        <p:nvSpPr>
          <p:cNvPr id="42" name="bg object 42"/>
          <p:cNvSpPr/>
          <p:nvPr/>
        </p:nvSpPr>
        <p:spPr>
          <a:xfrm>
            <a:off x="7239000" y="5397500"/>
            <a:ext cx="508000" cy="685800"/>
          </a:xfrm>
          <a:prstGeom prst="rect">
            <a:avLst/>
          </a:prstGeom>
          <a:blipFill>
            <a:blip r:embed="rId26" cstate="print"/>
            <a:stretch>
              <a:fillRect/>
            </a:stretch>
          </a:blipFill>
        </p:spPr>
        <p:txBody>
          <a:bodyPr wrap="square" lIns="0" tIns="0" rIns="0" bIns="0" rtlCol="0"/>
          <a:lstStyle/>
          <a:p>
            <a:endParaRPr/>
          </a:p>
        </p:txBody>
      </p:sp>
      <p:sp>
        <p:nvSpPr>
          <p:cNvPr id="43" name="bg object 43"/>
          <p:cNvSpPr/>
          <p:nvPr/>
        </p:nvSpPr>
        <p:spPr>
          <a:xfrm>
            <a:off x="7327900" y="5397500"/>
            <a:ext cx="1701800" cy="685800"/>
          </a:xfrm>
          <a:prstGeom prst="rect">
            <a:avLst/>
          </a:prstGeom>
          <a:blipFill>
            <a:blip r:embed="rId27" cstate="print"/>
            <a:stretch>
              <a:fillRect/>
            </a:stretch>
          </a:blipFill>
        </p:spPr>
        <p:txBody>
          <a:bodyPr wrap="square" lIns="0" tIns="0" rIns="0" bIns="0" rtlCol="0"/>
          <a:lstStyle/>
          <a:p>
            <a:endParaRPr/>
          </a:p>
        </p:txBody>
      </p:sp>
      <p:sp>
        <p:nvSpPr>
          <p:cNvPr id="44" name="bg object 44"/>
          <p:cNvSpPr/>
          <p:nvPr/>
        </p:nvSpPr>
        <p:spPr>
          <a:xfrm>
            <a:off x="4826000" y="5753100"/>
            <a:ext cx="2552700" cy="685800"/>
          </a:xfrm>
          <a:prstGeom prst="rect">
            <a:avLst/>
          </a:prstGeom>
          <a:blipFill>
            <a:blip r:embed="rId28"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4724" y="651150"/>
            <a:ext cx="11422551" cy="482600"/>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3" name="Holder 3"/>
          <p:cNvSpPr>
            <a:spLocks noGrp="1"/>
          </p:cNvSpPr>
          <p:nvPr>
            <p:ph type="body" idx="1"/>
          </p:nvPr>
        </p:nvSpPr>
        <p:spPr>
          <a:xfrm>
            <a:off x="371825" y="1410760"/>
            <a:ext cx="11448348" cy="34499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hyperlink" Target="mailto:trang.maixuan@phenikaa-uni.edu.vn" TargetMode="Externa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6854" y="4610100"/>
            <a:ext cx="6538595" cy="1610360"/>
          </a:xfrm>
          <a:prstGeom prst="rect">
            <a:avLst/>
          </a:prstGeom>
        </p:spPr>
        <p:txBody>
          <a:bodyPr vert="horz" wrap="square" lIns="0" tIns="12700" rIns="0" bIns="0" rtlCol="0">
            <a:spAutoFit/>
          </a:bodyPr>
          <a:lstStyle/>
          <a:p>
            <a:pPr algn="ctr">
              <a:lnSpc>
                <a:spcPct val="100000"/>
              </a:lnSpc>
              <a:spcBef>
                <a:spcPts val="100"/>
              </a:spcBef>
            </a:pPr>
            <a:r>
              <a:rPr sz="3200" dirty="0">
                <a:latin typeface="Carlito"/>
                <a:cs typeface="Carlito"/>
              </a:rPr>
              <a:t>Mai </a:t>
            </a:r>
            <a:r>
              <a:rPr sz="3200" spc="-15" dirty="0">
                <a:latin typeface="Carlito"/>
                <a:cs typeface="Carlito"/>
              </a:rPr>
              <a:t>Xuân </a:t>
            </a:r>
            <a:r>
              <a:rPr sz="3200" spc="-40" dirty="0">
                <a:latin typeface="Carlito"/>
                <a:cs typeface="Carlito"/>
              </a:rPr>
              <a:t>Tráng,</a:t>
            </a:r>
            <a:r>
              <a:rPr sz="3200" spc="5" dirty="0">
                <a:latin typeface="Carlito"/>
                <a:cs typeface="Carlito"/>
              </a:rPr>
              <a:t> </a:t>
            </a:r>
            <a:r>
              <a:rPr sz="3200" dirty="0">
                <a:latin typeface="Carlito"/>
                <a:cs typeface="Carlito"/>
              </a:rPr>
              <a:t>PhD</a:t>
            </a:r>
            <a:endParaRPr sz="3200">
              <a:latin typeface="Carlito"/>
              <a:cs typeface="Carlito"/>
            </a:endParaRPr>
          </a:p>
          <a:p>
            <a:pPr marL="12700" marR="5080" algn="ctr">
              <a:lnSpc>
                <a:spcPct val="100699"/>
              </a:lnSpc>
              <a:spcBef>
                <a:spcPts val="40"/>
              </a:spcBef>
            </a:pPr>
            <a:r>
              <a:rPr sz="2400" i="1" dirty="0">
                <a:latin typeface="Carlito"/>
                <a:cs typeface="Carlito"/>
              </a:rPr>
              <a:t>Khoa Công Nghệ Thông Tin </a:t>
            </a:r>
            <a:r>
              <a:rPr sz="2400" i="1" spc="-20" dirty="0">
                <a:latin typeface="Carlito"/>
                <a:cs typeface="Carlito"/>
              </a:rPr>
              <a:t>Trường </a:t>
            </a:r>
            <a:r>
              <a:rPr sz="2400" i="1" dirty="0">
                <a:latin typeface="Carlito"/>
                <a:cs typeface="Carlito"/>
              </a:rPr>
              <a:t>Đại học</a:t>
            </a:r>
            <a:r>
              <a:rPr sz="2400" i="1" spc="-45" dirty="0">
                <a:latin typeface="Carlito"/>
                <a:cs typeface="Carlito"/>
              </a:rPr>
              <a:t> </a:t>
            </a:r>
            <a:r>
              <a:rPr sz="2400" i="1" spc="-15" dirty="0">
                <a:latin typeface="Carlito"/>
                <a:cs typeface="Carlito"/>
              </a:rPr>
              <a:t>Phenikaa  </a:t>
            </a:r>
            <a:r>
              <a:rPr sz="2400" i="1" u="heavy" spc="-5" dirty="0">
                <a:solidFill>
                  <a:srgbClr val="0563C1"/>
                </a:solidFill>
                <a:uFill>
                  <a:solidFill>
                    <a:srgbClr val="0563C1"/>
                  </a:solidFill>
                </a:uFill>
                <a:latin typeface="Carlito"/>
                <a:cs typeface="Carlito"/>
                <a:hlinkClick r:id="rId2"/>
              </a:rPr>
              <a:t>Email:</a:t>
            </a:r>
            <a:r>
              <a:rPr sz="2400" i="1" u="heavy" spc="-10" dirty="0">
                <a:solidFill>
                  <a:srgbClr val="0563C1"/>
                </a:solidFill>
                <a:uFill>
                  <a:solidFill>
                    <a:srgbClr val="0563C1"/>
                  </a:solidFill>
                </a:uFill>
                <a:latin typeface="Carlito"/>
                <a:cs typeface="Carlito"/>
                <a:hlinkClick r:id="rId2"/>
              </a:rPr>
              <a:t> trang.maixuan@phenikaa-uni.edu.vn</a:t>
            </a:r>
            <a:endParaRPr sz="2400">
              <a:latin typeface="Carlito"/>
              <a:cs typeface="Carlito"/>
            </a:endParaRPr>
          </a:p>
          <a:p>
            <a:pPr algn="ctr">
              <a:lnSpc>
                <a:spcPts val="2800"/>
              </a:lnSpc>
            </a:pPr>
            <a:r>
              <a:rPr sz="2400" i="1" spc="-55" dirty="0">
                <a:latin typeface="Carlito"/>
                <a:cs typeface="Carlito"/>
              </a:rPr>
              <a:t>SDT:</a:t>
            </a:r>
            <a:r>
              <a:rPr sz="2400" i="1" spc="-20" dirty="0">
                <a:latin typeface="Carlito"/>
                <a:cs typeface="Carlito"/>
              </a:rPr>
              <a:t> </a:t>
            </a:r>
            <a:r>
              <a:rPr sz="2400" i="1" spc="-5" dirty="0">
                <a:latin typeface="Carlito"/>
                <a:cs typeface="Carlito"/>
              </a:rPr>
              <a:t>0965590406</a:t>
            </a:r>
            <a:endParaRPr sz="2400">
              <a:latin typeface="Carlito"/>
              <a:cs typeface="Carlito"/>
            </a:endParaRPr>
          </a:p>
        </p:txBody>
      </p:sp>
      <p:sp>
        <p:nvSpPr>
          <p:cNvPr id="3" name="object 3"/>
          <p:cNvSpPr/>
          <p:nvPr/>
        </p:nvSpPr>
        <p:spPr>
          <a:xfrm>
            <a:off x="195943" y="199669"/>
            <a:ext cx="2515125" cy="649414"/>
          </a:xfrm>
          <a:prstGeom prst="rect">
            <a:avLst/>
          </a:prstGeom>
          <a:blipFill>
            <a:blip r:embed="rId3" cstate="print"/>
            <a:stretch>
              <a:fillRect/>
            </a:stretch>
          </a:blipFill>
        </p:spPr>
        <p:txBody>
          <a:bodyPr wrap="square" lIns="0" tIns="0" rIns="0" bIns="0" rtlCol="0"/>
          <a:lstStyle/>
          <a:p>
            <a:endParaRPr/>
          </a:p>
        </p:txBody>
      </p:sp>
      <p:grpSp>
        <p:nvGrpSpPr>
          <p:cNvPr id="4" name="object 4"/>
          <p:cNvGrpSpPr/>
          <p:nvPr/>
        </p:nvGrpSpPr>
        <p:grpSpPr>
          <a:xfrm>
            <a:off x="4343400" y="3492500"/>
            <a:ext cx="1447800" cy="444500"/>
            <a:chOff x="4343400" y="3492500"/>
            <a:chExt cx="1447800" cy="444500"/>
          </a:xfrm>
        </p:grpSpPr>
        <p:sp>
          <p:nvSpPr>
            <p:cNvPr id="5" name="object 5"/>
            <p:cNvSpPr/>
            <p:nvPr/>
          </p:nvSpPr>
          <p:spPr>
            <a:xfrm>
              <a:off x="4343400" y="3492500"/>
              <a:ext cx="1447800" cy="4445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377906" y="3507130"/>
              <a:ext cx="1386826" cy="386227"/>
            </a:xfrm>
            <a:prstGeom prst="rect">
              <a:avLst/>
            </a:prstGeom>
            <a:blipFill>
              <a:blip r:embed="rId5" cstate="print"/>
              <a:stretch>
                <a:fillRect/>
              </a:stretch>
            </a:blipFill>
          </p:spPr>
          <p:txBody>
            <a:bodyPr wrap="square" lIns="0" tIns="0" rIns="0" bIns="0" rtlCol="0"/>
            <a:lstStyle/>
            <a:p>
              <a:endParaRPr/>
            </a:p>
          </p:txBody>
        </p:sp>
      </p:grpSp>
      <p:grpSp>
        <p:nvGrpSpPr>
          <p:cNvPr id="7" name="object 7"/>
          <p:cNvGrpSpPr/>
          <p:nvPr/>
        </p:nvGrpSpPr>
        <p:grpSpPr>
          <a:xfrm>
            <a:off x="5981700" y="3505200"/>
            <a:ext cx="1854200" cy="355600"/>
            <a:chOff x="5981700" y="3505200"/>
            <a:chExt cx="1854200" cy="355600"/>
          </a:xfrm>
        </p:grpSpPr>
        <p:sp>
          <p:nvSpPr>
            <p:cNvPr id="8" name="object 8"/>
            <p:cNvSpPr/>
            <p:nvPr/>
          </p:nvSpPr>
          <p:spPr>
            <a:xfrm>
              <a:off x="5981700" y="3505200"/>
              <a:ext cx="1854200" cy="35560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6008745" y="3516463"/>
              <a:ext cx="1793791" cy="303100"/>
            </a:xfrm>
            <a:prstGeom prst="rect">
              <a:avLst/>
            </a:prstGeom>
            <a:blipFill>
              <a:blip r:embed="rId7" cstate="print"/>
              <a:stretch>
                <a:fillRect/>
              </a:stretch>
            </a:blipFill>
          </p:spPr>
          <p:txBody>
            <a:bodyPr wrap="square" lIns="0" tIns="0" rIns="0" bIns="0" rtlCol="0"/>
            <a:lstStyle/>
            <a:p>
              <a:endParaRPr/>
            </a:p>
          </p:txBody>
        </p:sp>
      </p:grpSp>
      <p:sp>
        <p:nvSpPr>
          <p:cNvPr id="10" name="object 10"/>
          <p:cNvSpPr txBox="1"/>
          <p:nvPr/>
        </p:nvSpPr>
        <p:spPr>
          <a:xfrm>
            <a:off x="11170602" y="6426200"/>
            <a:ext cx="102870"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98989"/>
                </a:solidFill>
                <a:latin typeface="Trebuchet MS"/>
                <a:cs typeface="Trebuchet MS"/>
              </a:rPr>
              <a:t>1</a:t>
            </a:r>
            <a:endParaRPr sz="12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7006676" cy="474489"/>
          </a:xfrm>
          <a:prstGeom prst="rect">
            <a:avLst/>
          </a:prstGeom>
        </p:spPr>
        <p:txBody>
          <a:bodyPr vert="horz" wrap="square" lIns="0" tIns="12700" rIns="0" bIns="0" rtlCol="0">
            <a:spAutoFit/>
          </a:bodyPr>
          <a:lstStyle/>
          <a:p>
            <a:pPr marL="12700">
              <a:lnSpc>
                <a:spcPct val="100000"/>
              </a:lnSpc>
              <a:spcBef>
                <a:spcPts val="100"/>
              </a:spcBef>
            </a:pPr>
            <a:r>
              <a:rPr lang="en-US" spc="-10"/>
              <a:t>Tiện ích mở rộng là gì?</a:t>
            </a:r>
            <a:endParaRPr spc="-5" dirty="0"/>
          </a:p>
        </p:txBody>
      </p:sp>
      <p:sp>
        <p:nvSpPr>
          <p:cNvPr id="3" name="object 3"/>
          <p:cNvSpPr txBox="1"/>
          <p:nvPr/>
        </p:nvSpPr>
        <p:spPr>
          <a:xfrm>
            <a:off x="384724" y="1548428"/>
            <a:ext cx="11578676" cy="4213076"/>
          </a:xfrm>
          <a:prstGeom prst="rect">
            <a:avLst/>
          </a:prstGeom>
        </p:spPr>
        <p:txBody>
          <a:bodyPr vert="horz" wrap="square" lIns="0" tIns="12700" rIns="0" bIns="0" rtlCol="0">
            <a:spAutoFit/>
          </a:bodyPr>
          <a:lstStyle/>
          <a:p>
            <a:pPr marL="12700" marR="5080">
              <a:lnSpc>
                <a:spcPct val="114100"/>
              </a:lnSpc>
              <a:spcBef>
                <a:spcPts val="100"/>
              </a:spcBef>
            </a:pPr>
            <a:r>
              <a:rPr lang="vi-VN" sz="2300" smtClean="0">
                <a:latin typeface="Arial"/>
                <a:cs typeface="Arial"/>
              </a:rPr>
              <a:t>Một nhánh có thể có trong một</a:t>
            </a:r>
            <a:r>
              <a:rPr lang="en-US" sz="2300" smtClean="0">
                <a:latin typeface="Arial"/>
                <a:cs typeface="Arial"/>
              </a:rPr>
              <a:t> Use Case</a:t>
            </a:r>
            <a:r>
              <a:rPr lang="vi-VN" sz="2300" smtClean="0">
                <a:latin typeface="Arial"/>
                <a:cs typeface="Arial"/>
              </a:rPr>
              <a:t>, ví dụ: được kích hoạt bởi một lỗi; hữu ích để tìm các trường hợp cạnh cần được xử lý và kiểm tra</a:t>
            </a:r>
            <a:endParaRPr sz="2300">
              <a:latin typeface="Arial"/>
              <a:cs typeface="Arial"/>
            </a:endParaRPr>
          </a:p>
          <a:p>
            <a:pPr marL="12700">
              <a:lnSpc>
                <a:spcPct val="100000"/>
              </a:lnSpc>
              <a:spcBef>
                <a:spcPts val="2035"/>
              </a:spcBef>
            </a:pPr>
            <a:r>
              <a:rPr lang="en-US" sz="2400" b="1" spc="-5" smtClean="0">
                <a:latin typeface="Arial"/>
                <a:cs typeface="Arial"/>
              </a:rPr>
              <a:t>Nên làm:</a:t>
            </a:r>
            <a:endParaRPr sz="2400">
              <a:latin typeface="Arial"/>
              <a:cs typeface="Arial"/>
            </a:endParaRPr>
          </a:p>
          <a:p>
            <a:pPr marL="469900" indent="-382270">
              <a:lnSpc>
                <a:spcPct val="100000"/>
              </a:lnSpc>
              <a:spcBef>
                <a:spcPts val="434"/>
              </a:spcBef>
              <a:buChar char="●"/>
              <a:tabLst>
                <a:tab pos="469265" algn="l"/>
                <a:tab pos="469900" algn="l"/>
              </a:tabLst>
            </a:pPr>
            <a:r>
              <a:rPr lang="vi-VN" sz="2000" spc="-5" smtClean="0">
                <a:latin typeface="Arial"/>
                <a:cs typeface="Arial"/>
              </a:rPr>
              <a:t>Hãy suy nghĩ về cách mỗi bước của trường hợp sử dụng có thể thất bại</a:t>
            </a:r>
            <a:endParaRPr sz="2000">
              <a:latin typeface="Arial"/>
              <a:cs typeface="Arial"/>
            </a:endParaRPr>
          </a:p>
          <a:p>
            <a:pPr marL="469900" indent="-382270">
              <a:lnSpc>
                <a:spcPct val="100000"/>
              </a:lnSpc>
              <a:spcBef>
                <a:spcPts val="375"/>
              </a:spcBef>
              <a:buChar char="●"/>
              <a:tabLst>
                <a:tab pos="469265" algn="l"/>
                <a:tab pos="469900" algn="l"/>
              </a:tabLst>
            </a:pPr>
            <a:r>
              <a:rPr lang="vi-VN" sz="2000" spc="-5" smtClean="0">
                <a:latin typeface="Arial"/>
                <a:cs typeface="Arial"/>
              </a:rPr>
              <a:t>Đưa ra phản hồi hợp lý cho từng tiện ích mở rộng từ hệ thống</a:t>
            </a:r>
            <a:endParaRPr sz="2000">
              <a:latin typeface="Arial"/>
              <a:cs typeface="Arial"/>
            </a:endParaRPr>
          </a:p>
          <a:p>
            <a:pPr marL="469900" indent="-382270">
              <a:lnSpc>
                <a:spcPct val="100000"/>
              </a:lnSpc>
              <a:spcBef>
                <a:spcPts val="375"/>
              </a:spcBef>
              <a:buChar char="●"/>
              <a:tabLst>
                <a:tab pos="469265" algn="l"/>
                <a:tab pos="469900" algn="l"/>
              </a:tabLst>
            </a:pPr>
            <a:r>
              <a:rPr lang="vi-VN" sz="2000" spc="-5" smtClean="0">
                <a:latin typeface="Arial"/>
                <a:cs typeface="Arial"/>
              </a:rPr>
              <a:t>Phản hồi nên chuyển sang một bước khác của trường hợp hoặc kết thúc nó</a:t>
            </a:r>
            <a:endParaRPr sz="2000">
              <a:latin typeface="Arial"/>
              <a:cs typeface="Arial"/>
            </a:endParaRPr>
          </a:p>
          <a:p>
            <a:pPr marL="12700">
              <a:lnSpc>
                <a:spcPct val="100000"/>
              </a:lnSpc>
              <a:spcBef>
                <a:spcPts val="1935"/>
              </a:spcBef>
            </a:pPr>
            <a:r>
              <a:rPr lang="en-US" sz="2400" b="1" spc="-5" smtClean="0">
                <a:latin typeface="Arial"/>
                <a:cs typeface="Arial"/>
              </a:rPr>
              <a:t>Không nên làm:</a:t>
            </a:r>
            <a:endParaRPr sz="2400">
              <a:latin typeface="Arial"/>
              <a:cs typeface="Arial"/>
            </a:endParaRPr>
          </a:p>
          <a:p>
            <a:pPr marL="469900" indent="-382270">
              <a:lnSpc>
                <a:spcPct val="100000"/>
              </a:lnSpc>
              <a:spcBef>
                <a:spcPts val="434"/>
              </a:spcBef>
              <a:buChar char="●"/>
              <a:tabLst>
                <a:tab pos="469265" algn="l"/>
                <a:tab pos="469900" algn="l"/>
              </a:tabLst>
            </a:pPr>
            <a:r>
              <a:rPr lang="vi-VN" sz="2000" spc="-5" smtClean="0">
                <a:latin typeface="Arial"/>
                <a:cs typeface="Arial"/>
              </a:rPr>
              <a:t>Liệt kê những thứ nằm ngoài </a:t>
            </a:r>
            <a:r>
              <a:rPr lang="en-US" sz="2000" spc="-5" smtClean="0">
                <a:latin typeface="Arial"/>
                <a:cs typeface="Arial"/>
              </a:rPr>
              <a:t>Use cases </a:t>
            </a:r>
            <a:r>
              <a:rPr lang="vi-VN" sz="2000" spc="-5" smtClean="0">
                <a:latin typeface="Arial"/>
                <a:cs typeface="Arial"/>
              </a:rPr>
              <a:t>(“</a:t>
            </a:r>
            <a:r>
              <a:rPr lang="en-US" sz="2000" spc="-5" smtClean="0">
                <a:latin typeface="Arial"/>
                <a:cs typeface="Arial"/>
              </a:rPr>
              <a:t>User’s power goes out</a:t>
            </a:r>
            <a:r>
              <a:rPr sz="2000" spc="-5" smtClean="0">
                <a:latin typeface="Arial"/>
                <a:cs typeface="Arial"/>
              </a:rPr>
              <a:t>")</a:t>
            </a:r>
            <a:endParaRPr sz="2000">
              <a:latin typeface="Arial"/>
              <a:cs typeface="Arial"/>
            </a:endParaRPr>
          </a:p>
          <a:p>
            <a:pPr marL="469900" indent="-382270">
              <a:lnSpc>
                <a:spcPct val="100000"/>
              </a:lnSpc>
              <a:spcBef>
                <a:spcPts val="375"/>
              </a:spcBef>
              <a:buChar char="●"/>
              <a:tabLst>
                <a:tab pos="469265" algn="l"/>
                <a:tab pos="469900" algn="l"/>
              </a:tabLst>
            </a:pPr>
            <a:r>
              <a:rPr lang="vi-VN" sz="2000" smtClean="0">
                <a:latin typeface="Arial"/>
                <a:cs typeface="Arial"/>
              </a:rPr>
              <a:t>Đưa ra những giả định vô lý</a:t>
            </a:r>
            <a:r>
              <a:rPr sz="2000" spc="-5" smtClean="0">
                <a:latin typeface="Arial"/>
                <a:cs typeface="Arial"/>
              </a:rPr>
              <a:t> </a:t>
            </a:r>
            <a:r>
              <a:rPr sz="2000" dirty="0">
                <a:latin typeface="Arial"/>
                <a:cs typeface="Arial"/>
              </a:rPr>
              <a:t>("DB </a:t>
            </a:r>
            <a:r>
              <a:rPr sz="2000" spc="-5" dirty="0">
                <a:latin typeface="Arial"/>
                <a:cs typeface="Arial"/>
              </a:rPr>
              <a:t>will never</a:t>
            </a:r>
            <a:r>
              <a:rPr sz="2000" spc="-30" dirty="0">
                <a:latin typeface="Arial"/>
                <a:cs typeface="Arial"/>
              </a:rPr>
              <a:t> </a:t>
            </a:r>
            <a:r>
              <a:rPr sz="2000" spc="-5" dirty="0">
                <a:latin typeface="Arial"/>
                <a:cs typeface="Arial"/>
              </a:rPr>
              <a:t>fail")</a:t>
            </a:r>
            <a:endParaRPr sz="2000">
              <a:latin typeface="Arial"/>
              <a:cs typeface="Arial"/>
            </a:endParaRPr>
          </a:p>
          <a:p>
            <a:pPr marL="469900" indent="-382270">
              <a:lnSpc>
                <a:spcPct val="100000"/>
              </a:lnSpc>
              <a:spcBef>
                <a:spcPts val="375"/>
              </a:spcBef>
              <a:buChar char="●"/>
              <a:tabLst>
                <a:tab pos="469265" algn="l"/>
                <a:tab pos="469900" algn="l"/>
              </a:tabLst>
            </a:pPr>
            <a:r>
              <a:rPr lang="vi-VN" sz="2000" spc="-5" smtClean="0">
                <a:latin typeface="Arial"/>
                <a:cs typeface="Arial"/>
              </a:rPr>
              <a:t>Liệt kê một biện pháp khắc phục mà hệ thống của bạn không thể thực hiện được</a:t>
            </a:r>
            <a:endParaRPr sz="20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9064076" cy="474489"/>
          </a:xfrm>
          <a:prstGeom prst="rect">
            <a:avLst/>
          </a:prstGeom>
        </p:spPr>
        <p:txBody>
          <a:bodyPr vert="horz" wrap="square" lIns="0" tIns="12700" rIns="0" bIns="0" rtlCol="0">
            <a:spAutoFit/>
          </a:bodyPr>
          <a:lstStyle/>
          <a:p>
            <a:pPr marL="12700">
              <a:lnSpc>
                <a:spcPct val="100000"/>
              </a:lnSpc>
              <a:spcBef>
                <a:spcPts val="100"/>
              </a:spcBef>
            </a:pPr>
            <a:r>
              <a:rPr lang="en-US" spc="-5" smtClean="0"/>
              <a:t>Chất lượng của một </a:t>
            </a:r>
            <a:r>
              <a:rPr spc="-5" smtClean="0"/>
              <a:t>use</a:t>
            </a:r>
            <a:r>
              <a:rPr spc="-95" smtClean="0"/>
              <a:t> </a:t>
            </a:r>
            <a:r>
              <a:rPr smtClean="0"/>
              <a:t>case</a:t>
            </a:r>
            <a:r>
              <a:rPr lang="en-US" smtClean="0"/>
              <a:t> tốt</a:t>
            </a:r>
            <a:endParaRPr dirty="0"/>
          </a:p>
        </p:txBody>
      </p:sp>
      <p:sp>
        <p:nvSpPr>
          <p:cNvPr id="3" name="object 3"/>
          <p:cNvSpPr txBox="1"/>
          <p:nvPr/>
        </p:nvSpPr>
        <p:spPr>
          <a:xfrm>
            <a:off x="436954" y="1539246"/>
            <a:ext cx="11450246" cy="4385816"/>
          </a:xfrm>
          <a:prstGeom prst="rect">
            <a:avLst/>
          </a:prstGeom>
        </p:spPr>
        <p:txBody>
          <a:bodyPr vert="horz" wrap="square" lIns="0" tIns="71120" rIns="0" bIns="0" rtlCol="0">
            <a:spAutoFit/>
          </a:bodyPr>
          <a:lstStyle/>
          <a:p>
            <a:pPr marL="417195" indent="-405130">
              <a:lnSpc>
                <a:spcPct val="100000"/>
              </a:lnSpc>
              <a:spcBef>
                <a:spcPts val="560"/>
              </a:spcBef>
              <a:buChar char="●"/>
              <a:tabLst>
                <a:tab pos="417195" algn="l"/>
                <a:tab pos="417830" algn="l"/>
              </a:tabLst>
            </a:pPr>
            <a:r>
              <a:rPr lang="vi-VN" sz="2300" b="1" spc="-5" smtClean="0">
                <a:latin typeface="Arial"/>
                <a:cs typeface="Arial"/>
              </a:rPr>
              <a:t>Chú trọng tương tác</a:t>
            </a:r>
            <a:endParaRPr sz="2300">
              <a:latin typeface="Arial"/>
              <a:cs typeface="Arial"/>
            </a:endParaRPr>
          </a:p>
          <a:p>
            <a:pPr marL="874394" lvl="1" indent="-382270">
              <a:lnSpc>
                <a:spcPct val="100000"/>
              </a:lnSpc>
              <a:spcBef>
                <a:spcPts val="405"/>
              </a:spcBef>
              <a:buChar char="○"/>
              <a:tabLst>
                <a:tab pos="874394" algn="l"/>
                <a:tab pos="875030" algn="l"/>
              </a:tabLst>
            </a:pPr>
            <a:r>
              <a:rPr lang="en-US" sz="2000" spc="-5" smtClean="0">
                <a:latin typeface="Arial"/>
                <a:cs typeface="Arial"/>
              </a:rPr>
              <a:t>Bắt đầu với một yêu cầu từ một tác nhân đến hệ thống</a:t>
            </a:r>
            <a:endParaRPr sz="2000">
              <a:latin typeface="Arial"/>
              <a:cs typeface="Arial"/>
            </a:endParaRPr>
          </a:p>
          <a:p>
            <a:pPr marL="874394" lvl="1" indent="-382270">
              <a:lnSpc>
                <a:spcPct val="100000"/>
              </a:lnSpc>
              <a:spcBef>
                <a:spcPts val="375"/>
              </a:spcBef>
              <a:buChar char="○"/>
              <a:tabLst>
                <a:tab pos="874394" algn="l"/>
                <a:tab pos="875030" algn="l"/>
              </a:tabLst>
            </a:pPr>
            <a:r>
              <a:rPr lang="en-US" sz="2000" spc="-5" smtClean="0">
                <a:latin typeface="Arial"/>
                <a:cs typeface="Arial"/>
              </a:rPr>
              <a:t>Kết thúc với việc sản xuất tất cả các câu trả lời cho yêu cầu</a:t>
            </a:r>
            <a:endParaRPr sz="2000">
              <a:latin typeface="Arial"/>
              <a:cs typeface="Arial"/>
            </a:endParaRPr>
          </a:p>
          <a:p>
            <a:pPr marL="417195" indent="-405130">
              <a:lnSpc>
                <a:spcPct val="100000"/>
              </a:lnSpc>
              <a:spcBef>
                <a:spcPts val="1360"/>
              </a:spcBef>
              <a:buChar char="●"/>
              <a:tabLst>
                <a:tab pos="417195" algn="l"/>
                <a:tab pos="417830" algn="l"/>
              </a:tabLst>
            </a:pPr>
            <a:r>
              <a:rPr lang="en-US" sz="2300" b="1" spc="-5" smtClean="0">
                <a:latin typeface="Arial"/>
                <a:cs typeface="Arial"/>
              </a:rPr>
              <a:t>Tập trung vào các hành vi thiết yếu, từ quan điểm của Actors</a:t>
            </a:r>
            <a:endParaRPr sz="2300" smtClean="0">
              <a:latin typeface="Arial"/>
              <a:cs typeface="Arial"/>
            </a:endParaRPr>
          </a:p>
          <a:p>
            <a:pPr marL="874394" lvl="1" indent="-382270">
              <a:lnSpc>
                <a:spcPct val="100000"/>
              </a:lnSpc>
              <a:spcBef>
                <a:spcPts val="455"/>
              </a:spcBef>
              <a:buChar char="○"/>
              <a:tabLst>
                <a:tab pos="874394" algn="l"/>
                <a:tab pos="875030" algn="l"/>
              </a:tabLst>
            </a:pPr>
            <a:r>
              <a:rPr lang="en-US" sz="2000" spc="-5" smtClean="0">
                <a:latin typeface="Arial"/>
                <a:cs typeface="Arial"/>
              </a:rPr>
              <a:t>Không mô tả hoạt động hệ thống nội bộ</a:t>
            </a:r>
            <a:endParaRPr sz="2000" smtClean="0">
              <a:latin typeface="Arial"/>
              <a:cs typeface="Arial"/>
            </a:endParaRPr>
          </a:p>
          <a:p>
            <a:pPr marL="874394" lvl="1" indent="-382270">
              <a:lnSpc>
                <a:spcPct val="100000"/>
              </a:lnSpc>
              <a:spcBef>
                <a:spcPts val="375"/>
              </a:spcBef>
              <a:buChar char="○"/>
              <a:tabLst>
                <a:tab pos="874394" algn="l"/>
                <a:tab pos="875030" algn="l"/>
              </a:tabLst>
            </a:pPr>
            <a:r>
              <a:rPr lang="en-US" sz="2000" spc="-5" smtClean="0">
                <a:latin typeface="Arial"/>
                <a:cs typeface="Arial"/>
              </a:rPr>
              <a:t>Không mô tả chi tiết GUI</a:t>
            </a:r>
            <a:endParaRPr sz="2000">
              <a:latin typeface="Arial"/>
              <a:cs typeface="Arial"/>
            </a:endParaRPr>
          </a:p>
          <a:p>
            <a:pPr marL="417195" indent="-405130">
              <a:lnSpc>
                <a:spcPct val="100000"/>
              </a:lnSpc>
              <a:spcBef>
                <a:spcPts val="1360"/>
              </a:spcBef>
              <a:buChar char="●"/>
              <a:tabLst>
                <a:tab pos="417195" algn="l"/>
                <a:tab pos="417830" algn="l"/>
              </a:tabLst>
            </a:pPr>
            <a:r>
              <a:rPr lang="vi-VN" sz="2300" b="1" spc="-5" smtClean="0">
                <a:latin typeface="Arial"/>
                <a:cs typeface="Arial"/>
              </a:rPr>
              <a:t>Ngắn gọn, rõ ràng và dễ tiếp cận đối với những người không phải là lập trình viên</a:t>
            </a:r>
            <a:endParaRPr sz="2300">
              <a:latin typeface="Arial"/>
              <a:cs typeface="Arial"/>
            </a:endParaRPr>
          </a:p>
          <a:p>
            <a:pPr marL="874394" lvl="1" indent="-382270">
              <a:lnSpc>
                <a:spcPct val="100000"/>
              </a:lnSpc>
              <a:spcBef>
                <a:spcPts val="455"/>
              </a:spcBef>
              <a:buChar char="○"/>
              <a:tabLst>
                <a:tab pos="874394" algn="l"/>
                <a:tab pos="875030" algn="l"/>
              </a:tabLst>
            </a:pPr>
            <a:r>
              <a:rPr lang="en-US" sz="2000" spc="-5" smtClean="0">
                <a:latin typeface="Arial"/>
                <a:cs typeface="Arial"/>
              </a:rPr>
              <a:t>Dễ đọc</a:t>
            </a:r>
            <a:endParaRPr sz="2000" smtClean="0">
              <a:latin typeface="Arial"/>
              <a:cs typeface="Arial"/>
            </a:endParaRPr>
          </a:p>
          <a:p>
            <a:pPr marL="874394" lvl="1" indent="-382270">
              <a:lnSpc>
                <a:spcPct val="100000"/>
              </a:lnSpc>
              <a:spcBef>
                <a:spcPts val="375"/>
              </a:spcBef>
              <a:buChar char="○"/>
              <a:tabLst>
                <a:tab pos="874394" algn="l"/>
                <a:tab pos="875030" algn="l"/>
              </a:tabLst>
            </a:pPr>
            <a:r>
              <a:rPr lang="en-US" sz="2000" spc="-5" smtClean="0">
                <a:latin typeface="Arial"/>
                <a:cs typeface="Arial"/>
              </a:rPr>
              <a:t>Tóm tắt phù hợp trên một trang</a:t>
            </a:r>
            <a:endParaRPr sz="2000">
              <a:latin typeface="Arial"/>
              <a:cs typeface="Arial"/>
            </a:endParaRPr>
          </a:p>
          <a:p>
            <a:pPr marL="874394" lvl="1" indent="-382270">
              <a:lnSpc>
                <a:spcPct val="100000"/>
              </a:lnSpc>
              <a:spcBef>
                <a:spcPts val="375"/>
              </a:spcBef>
              <a:buChar char="○"/>
              <a:tabLst>
                <a:tab pos="874394" algn="l"/>
                <a:tab pos="875030" algn="l"/>
              </a:tabLst>
            </a:pPr>
            <a:r>
              <a:rPr lang="en-US" sz="2000" smtClean="0">
                <a:latin typeface="Arial"/>
                <a:cs typeface="Arial"/>
              </a:rPr>
              <a:t>Kịch bản thành công chính và tiện ích mở rộng</a:t>
            </a:r>
            <a:endParaRPr sz="2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4725035" cy="482600"/>
          </a:xfrm>
          <a:prstGeom prst="rect">
            <a:avLst/>
          </a:prstGeom>
        </p:spPr>
        <p:txBody>
          <a:bodyPr vert="horz" wrap="square" lIns="0" tIns="12700" rIns="0" bIns="0" rtlCol="0">
            <a:spAutoFit/>
          </a:bodyPr>
          <a:lstStyle/>
          <a:p>
            <a:pPr marL="12700">
              <a:lnSpc>
                <a:spcPct val="100000"/>
              </a:lnSpc>
              <a:spcBef>
                <a:spcPts val="100"/>
              </a:spcBef>
            </a:pPr>
            <a:r>
              <a:rPr spc="-5" dirty="0"/>
              <a:t>Use </a:t>
            </a:r>
            <a:r>
              <a:rPr dirty="0"/>
              <a:t>cases vs.</a:t>
            </a:r>
            <a:r>
              <a:rPr spc="-105" dirty="0"/>
              <a:t> </a:t>
            </a:r>
            <a:r>
              <a:rPr dirty="0"/>
              <a:t>requirements</a:t>
            </a:r>
          </a:p>
        </p:txBody>
      </p:sp>
      <p:sp>
        <p:nvSpPr>
          <p:cNvPr id="3" name="object 3"/>
          <p:cNvSpPr txBox="1"/>
          <p:nvPr/>
        </p:nvSpPr>
        <p:spPr>
          <a:xfrm>
            <a:off x="384724" y="1597460"/>
            <a:ext cx="11350076" cy="2987996"/>
          </a:xfrm>
          <a:prstGeom prst="rect">
            <a:avLst/>
          </a:prstGeom>
        </p:spPr>
        <p:txBody>
          <a:bodyPr vert="horz" wrap="square" lIns="0" tIns="27939" rIns="0" bIns="0" rtlCol="0">
            <a:spAutoFit/>
          </a:bodyPr>
          <a:lstStyle/>
          <a:p>
            <a:pPr marL="12700" marR="209550">
              <a:lnSpc>
                <a:spcPts val="2850"/>
              </a:lnSpc>
              <a:spcBef>
                <a:spcPts val="219"/>
              </a:spcBef>
            </a:pPr>
            <a:r>
              <a:rPr lang="vi-VN" sz="2400" b="1" spc="-5">
                <a:latin typeface="Arial"/>
                <a:cs typeface="Arial"/>
              </a:rPr>
              <a:t>Yêu cầu nào sau đây nên được biểu diễn trực tiếp dưới dạng ca </a:t>
            </a:r>
            <a:r>
              <a:rPr lang="vi-VN" sz="2400" b="1" spc="-5">
                <a:latin typeface="Arial"/>
                <a:cs typeface="Arial"/>
              </a:rPr>
              <a:t>sử </a:t>
            </a:r>
            <a:r>
              <a:rPr lang="vi-VN" sz="2400" b="1" spc="-5" smtClean="0">
                <a:latin typeface="Arial"/>
                <a:cs typeface="Arial"/>
              </a:rPr>
              <a:t>dụng</a:t>
            </a:r>
            <a:r>
              <a:rPr sz="2400" b="1" spc="-5" smtClean="0">
                <a:latin typeface="Arial"/>
                <a:cs typeface="Arial"/>
              </a:rPr>
              <a:t>?</a:t>
            </a:r>
            <a:endParaRPr sz="2400" smtClean="0">
              <a:latin typeface="Arial"/>
              <a:cs typeface="Arial"/>
            </a:endParaRPr>
          </a:p>
          <a:p>
            <a:pPr marL="469900" indent="-412750">
              <a:lnSpc>
                <a:spcPct val="100000"/>
              </a:lnSpc>
              <a:spcBef>
                <a:spcPts val="930"/>
              </a:spcBef>
              <a:buChar char="●"/>
              <a:tabLst>
                <a:tab pos="469265" algn="l"/>
                <a:tab pos="469900" algn="l"/>
              </a:tabLst>
            </a:pPr>
            <a:r>
              <a:rPr lang="vi-VN" sz="2400" spc="-5">
                <a:latin typeface="Arial"/>
                <a:cs typeface="Arial"/>
              </a:rPr>
              <a:t>Ưu đãi đặc biệt có thể không kéo dài hơn 6 tháng</a:t>
            </a:r>
            <a:r>
              <a:rPr sz="2400" smtClean="0">
                <a:latin typeface="Arial"/>
                <a:cs typeface="Arial"/>
              </a:rPr>
              <a:t>.</a:t>
            </a:r>
          </a:p>
          <a:p>
            <a:pPr marL="469900" indent="-412750">
              <a:lnSpc>
                <a:spcPct val="100000"/>
              </a:lnSpc>
              <a:spcBef>
                <a:spcPts val="420"/>
              </a:spcBef>
              <a:buChar char="●"/>
              <a:tabLst>
                <a:tab pos="469265" algn="l"/>
                <a:tab pos="469900" algn="l"/>
              </a:tabLst>
            </a:pPr>
            <a:r>
              <a:rPr lang="vi-VN" sz="2400" spc="-5">
                <a:latin typeface="Arial"/>
                <a:cs typeface="Arial"/>
              </a:rPr>
              <a:t>Khách hàng chỉ được ưu tiên sau 1 năm</a:t>
            </a:r>
            <a:r>
              <a:rPr sz="2400" spc="-30" smtClean="0">
                <a:latin typeface="Arial"/>
                <a:cs typeface="Arial"/>
              </a:rPr>
              <a:t>.</a:t>
            </a:r>
            <a:endParaRPr sz="2400">
              <a:latin typeface="Arial"/>
              <a:cs typeface="Arial"/>
            </a:endParaRPr>
          </a:p>
          <a:p>
            <a:pPr marL="469900" indent="-412750">
              <a:lnSpc>
                <a:spcPct val="100000"/>
              </a:lnSpc>
              <a:spcBef>
                <a:spcPts val="420"/>
              </a:spcBef>
              <a:buChar char="●"/>
              <a:tabLst>
                <a:tab pos="469265" algn="l"/>
                <a:tab pos="469900" algn="l"/>
              </a:tabLst>
            </a:pPr>
            <a:r>
              <a:rPr lang="en-US" sz="2400">
                <a:latin typeface="Arial"/>
                <a:cs typeface="Arial"/>
              </a:rPr>
              <a:t>Một khách hàng có một và chỉ một liên hệ bán hàng</a:t>
            </a:r>
            <a:r>
              <a:rPr sz="2400" smtClean="0">
                <a:latin typeface="Arial"/>
                <a:cs typeface="Arial"/>
              </a:rPr>
              <a:t>.</a:t>
            </a:r>
            <a:endParaRPr sz="2400">
              <a:latin typeface="Arial"/>
              <a:cs typeface="Arial"/>
            </a:endParaRPr>
          </a:p>
          <a:p>
            <a:pPr marL="469900" indent="-412750">
              <a:lnSpc>
                <a:spcPct val="100000"/>
              </a:lnSpc>
              <a:spcBef>
                <a:spcPts val="420"/>
              </a:spcBef>
              <a:buChar char="●"/>
              <a:tabLst>
                <a:tab pos="469265" algn="l"/>
                <a:tab pos="469900" algn="l"/>
              </a:tabLst>
            </a:pPr>
            <a:r>
              <a:rPr lang="vi-VN" sz="2400">
                <a:latin typeface="Arial"/>
                <a:cs typeface="Arial"/>
              </a:rPr>
              <a:t>Thời gian phản hồi cơ sở dữ liệu ít hơn 2 giây</a:t>
            </a:r>
            <a:r>
              <a:rPr sz="2400" smtClean="0">
                <a:latin typeface="Arial"/>
                <a:cs typeface="Arial"/>
              </a:rPr>
              <a:t>.</a:t>
            </a:r>
            <a:endParaRPr sz="2400">
              <a:latin typeface="Arial"/>
              <a:cs typeface="Arial"/>
            </a:endParaRPr>
          </a:p>
          <a:p>
            <a:pPr marL="469900" indent="-412750">
              <a:lnSpc>
                <a:spcPct val="100000"/>
              </a:lnSpc>
              <a:spcBef>
                <a:spcPts val="420"/>
              </a:spcBef>
              <a:buChar char="●"/>
              <a:tabLst>
                <a:tab pos="469265" algn="l"/>
                <a:tab pos="469900" algn="l"/>
              </a:tabLst>
            </a:pPr>
            <a:r>
              <a:rPr lang="en-US" sz="2400" spc="-5">
                <a:latin typeface="Arial"/>
                <a:cs typeface="Arial"/>
              </a:rPr>
              <a:t>Yêu cầu thời gian hoạt động của trang web là 99,8%</a:t>
            </a:r>
            <a:r>
              <a:rPr sz="2400" spc="-5" smtClean="0">
                <a:latin typeface="Arial"/>
                <a:cs typeface="Arial"/>
              </a:rPr>
              <a:t>.</a:t>
            </a:r>
            <a:endParaRPr sz="2400">
              <a:latin typeface="Arial"/>
              <a:cs typeface="Arial"/>
            </a:endParaRPr>
          </a:p>
          <a:p>
            <a:pPr marL="469900" indent="-412750">
              <a:lnSpc>
                <a:spcPct val="100000"/>
              </a:lnSpc>
              <a:spcBef>
                <a:spcPts val="420"/>
              </a:spcBef>
              <a:buChar char="●"/>
              <a:tabLst>
                <a:tab pos="469265" algn="l"/>
                <a:tab pos="469900" algn="l"/>
              </a:tabLst>
            </a:pPr>
            <a:r>
              <a:rPr lang="vi-VN" sz="2400" spc="-5">
                <a:latin typeface="Arial"/>
                <a:cs typeface="Arial"/>
              </a:rPr>
              <a:t>Số lượng người dùng đồng thời sẽ là 200 tối đa</a:t>
            </a:r>
            <a:r>
              <a:rPr sz="2400" smtClean="0">
                <a:latin typeface="Arial"/>
                <a:cs typeface="Arial"/>
              </a:rPr>
              <a:t>.</a:t>
            </a:r>
            <a:endParaRPr sz="2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11731076" cy="474489"/>
          </a:xfrm>
          <a:prstGeom prst="rect">
            <a:avLst/>
          </a:prstGeom>
        </p:spPr>
        <p:txBody>
          <a:bodyPr vert="horz" wrap="square" lIns="0" tIns="12700" rIns="0" bIns="0" rtlCol="0">
            <a:spAutoFit/>
          </a:bodyPr>
          <a:lstStyle/>
          <a:p>
            <a:pPr marL="12700">
              <a:lnSpc>
                <a:spcPct val="100000"/>
              </a:lnSpc>
              <a:spcBef>
                <a:spcPts val="100"/>
              </a:spcBef>
            </a:pPr>
            <a:r>
              <a:rPr spc="-10" dirty="0"/>
              <a:t>Styles </a:t>
            </a:r>
            <a:r>
              <a:rPr spc="-5" dirty="0"/>
              <a:t>of </a:t>
            </a:r>
            <a:r>
              <a:rPr spc="-5"/>
              <a:t>use</a:t>
            </a:r>
            <a:r>
              <a:rPr spc="-85"/>
              <a:t> </a:t>
            </a:r>
            <a:r>
              <a:rPr smtClean="0"/>
              <a:t>cases</a:t>
            </a:r>
            <a:r>
              <a:rPr lang="vi-VN"/>
              <a:t> (Phong cách </a:t>
            </a:r>
            <a:r>
              <a:rPr lang="vi-VN"/>
              <a:t>của </a:t>
            </a:r>
            <a:r>
              <a:rPr lang="vi-VN" smtClean="0"/>
              <a:t>use cases)</a:t>
            </a:r>
            <a:endParaRPr dirty="0"/>
          </a:p>
        </p:txBody>
      </p:sp>
      <p:sp>
        <p:nvSpPr>
          <p:cNvPr id="3" name="object 3"/>
          <p:cNvSpPr txBox="1"/>
          <p:nvPr/>
        </p:nvSpPr>
        <p:spPr>
          <a:xfrm>
            <a:off x="429223" y="1544120"/>
            <a:ext cx="5390515" cy="1576705"/>
          </a:xfrm>
          <a:prstGeom prst="rect">
            <a:avLst/>
          </a:prstGeom>
        </p:spPr>
        <p:txBody>
          <a:bodyPr vert="horz" wrap="square" lIns="0" tIns="66040" rIns="0" bIns="0" rtlCol="0">
            <a:spAutoFit/>
          </a:bodyPr>
          <a:lstStyle/>
          <a:p>
            <a:pPr marL="424815" indent="-412750">
              <a:lnSpc>
                <a:spcPct val="100000"/>
              </a:lnSpc>
              <a:spcBef>
                <a:spcPts val="520"/>
              </a:spcBef>
              <a:buChar char="●"/>
              <a:tabLst>
                <a:tab pos="424815" algn="l"/>
                <a:tab pos="425450" algn="l"/>
              </a:tabLst>
            </a:pPr>
            <a:r>
              <a:rPr sz="2400" spc="-5" dirty="0">
                <a:latin typeface="Arial"/>
                <a:cs typeface="Arial"/>
              </a:rPr>
              <a:t>Use </a:t>
            </a:r>
            <a:r>
              <a:rPr sz="2400" dirty="0">
                <a:latin typeface="Arial"/>
                <a:cs typeface="Arial"/>
              </a:rPr>
              <a:t>case </a:t>
            </a:r>
            <a:r>
              <a:rPr sz="2400" spc="-5">
                <a:latin typeface="Arial"/>
                <a:cs typeface="Arial"/>
              </a:rPr>
              <a:t>diagram </a:t>
            </a:r>
            <a:r>
              <a:rPr sz="2400" smtClean="0">
                <a:latin typeface="Arial"/>
                <a:cs typeface="Arial"/>
              </a:rPr>
              <a:t>(</a:t>
            </a:r>
            <a:r>
              <a:rPr sz="2400" spc="-5" smtClean="0">
                <a:latin typeface="Arial"/>
                <a:cs typeface="Arial"/>
              </a:rPr>
              <a:t>UML</a:t>
            </a:r>
            <a:r>
              <a:rPr sz="2400" spc="-5" dirty="0">
                <a:latin typeface="Arial"/>
                <a:cs typeface="Arial"/>
              </a:rPr>
              <a:t>)</a:t>
            </a:r>
            <a:endParaRPr sz="2400">
              <a:latin typeface="Arial"/>
              <a:cs typeface="Arial"/>
            </a:endParaRPr>
          </a:p>
          <a:p>
            <a:pPr marL="424815" indent="-412750">
              <a:lnSpc>
                <a:spcPct val="100000"/>
              </a:lnSpc>
              <a:spcBef>
                <a:spcPts val="420"/>
              </a:spcBef>
              <a:buChar char="●"/>
              <a:tabLst>
                <a:tab pos="424815" algn="l"/>
                <a:tab pos="425450" algn="l"/>
              </a:tabLst>
            </a:pPr>
            <a:r>
              <a:rPr sz="2400" spc="-45" dirty="0">
                <a:latin typeface="Arial"/>
                <a:cs typeface="Arial"/>
              </a:rPr>
              <a:t>Textual </a:t>
            </a:r>
            <a:r>
              <a:rPr sz="2400" spc="-5" dirty="0">
                <a:latin typeface="Arial"/>
                <a:cs typeface="Arial"/>
              </a:rPr>
              <a:t>use</a:t>
            </a:r>
            <a:r>
              <a:rPr sz="2400" spc="30" dirty="0">
                <a:latin typeface="Arial"/>
                <a:cs typeface="Arial"/>
              </a:rPr>
              <a:t> </a:t>
            </a:r>
            <a:r>
              <a:rPr sz="2400" dirty="0">
                <a:latin typeface="Arial"/>
                <a:cs typeface="Arial"/>
              </a:rPr>
              <a:t>case</a:t>
            </a:r>
            <a:endParaRPr sz="2400">
              <a:latin typeface="Arial"/>
              <a:cs typeface="Arial"/>
            </a:endParaRPr>
          </a:p>
          <a:p>
            <a:pPr marL="882015" lvl="1" indent="-382270">
              <a:lnSpc>
                <a:spcPct val="100000"/>
              </a:lnSpc>
              <a:spcBef>
                <a:spcPts val="434"/>
              </a:spcBef>
              <a:buChar char="○"/>
              <a:tabLst>
                <a:tab pos="882015" algn="l"/>
                <a:tab pos="882650" algn="l"/>
              </a:tabLst>
            </a:pPr>
            <a:r>
              <a:rPr sz="2000" spc="-5" dirty="0">
                <a:latin typeface="Arial"/>
                <a:cs typeface="Arial"/>
              </a:rPr>
              <a:t>Formal use </a:t>
            </a:r>
            <a:r>
              <a:rPr sz="2000" dirty="0">
                <a:latin typeface="Arial"/>
                <a:cs typeface="Arial"/>
              </a:rPr>
              <a:t>case (≠ </a:t>
            </a:r>
            <a:r>
              <a:rPr sz="2000" spc="-5" dirty="0">
                <a:latin typeface="Arial"/>
                <a:cs typeface="Arial"/>
              </a:rPr>
              <a:t>formal</a:t>
            </a:r>
            <a:r>
              <a:rPr sz="2000" spc="-100" dirty="0">
                <a:latin typeface="Arial"/>
                <a:cs typeface="Arial"/>
              </a:rPr>
              <a:t> </a:t>
            </a:r>
            <a:r>
              <a:rPr sz="2000" dirty="0">
                <a:latin typeface="Arial"/>
                <a:cs typeface="Arial"/>
              </a:rPr>
              <a:t>specification)</a:t>
            </a:r>
            <a:endParaRPr sz="2000">
              <a:latin typeface="Arial"/>
              <a:cs typeface="Arial"/>
            </a:endParaRPr>
          </a:p>
          <a:p>
            <a:pPr marL="882015" lvl="1" indent="-382270">
              <a:lnSpc>
                <a:spcPct val="100000"/>
              </a:lnSpc>
              <a:spcBef>
                <a:spcPts val="375"/>
              </a:spcBef>
              <a:buChar char="○"/>
              <a:tabLst>
                <a:tab pos="882015" algn="l"/>
                <a:tab pos="882650" algn="l"/>
              </a:tabLst>
            </a:pPr>
            <a:r>
              <a:rPr sz="2000" spc="-5" dirty="0">
                <a:latin typeface="Arial"/>
                <a:cs typeface="Arial"/>
              </a:rPr>
              <a:t>Informal use</a:t>
            </a:r>
            <a:r>
              <a:rPr sz="2000" spc="-10" dirty="0">
                <a:latin typeface="Arial"/>
                <a:cs typeface="Arial"/>
              </a:rPr>
              <a:t> </a:t>
            </a:r>
            <a:r>
              <a:rPr sz="2000" dirty="0">
                <a:latin typeface="Arial"/>
                <a:cs typeface="Arial"/>
              </a:rPr>
              <a:t>case</a:t>
            </a:r>
            <a:endParaRPr sz="2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3094990" cy="482600"/>
          </a:xfrm>
          <a:prstGeom prst="rect">
            <a:avLst/>
          </a:prstGeom>
        </p:spPr>
        <p:txBody>
          <a:bodyPr vert="horz" wrap="square" lIns="0" tIns="12700" rIns="0" bIns="0" rtlCol="0">
            <a:spAutoFit/>
          </a:bodyPr>
          <a:lstStyle/>
          <a:p>
            <a:pPr marL="12700">
              <a:lnSpc>
                <a:spcPct val="100000"/>
              </a:lnSpc>
              <a:spcBef>
                <a:spcPts val="100"/>
              </a:spcBef>
            </a:pPr>
            <a:r>
              <a:rPr lang="vi-VN" spc="-5" smtClean="0"/>
              <a:t>Sơ đồ use case</a:t>
            </a:r>
            <a:endParaRPr spc="-5" dirty="0"/>
          </a:p>
        </p:txBody>
      </p:sp>
      <p:sp>
        <p:nvSpPr>
          <p:cNvPr id="3" name="object 3"/>
          <p:cNvSpPr txBox="1"/>
          <p:nvPr/>
        </p:nvSpPr>
        <p:spPr>
          <a:xfrm>
            <a:off x="384724" y="1597450"/>
            <a:ext cx="11731076" cy="1349086"/>
          </a:xfrm>
          <a:prstGeom prst="rect">
            <a:avLst/>
          </a:prstGeom>
        </p:spPr>
        <p:txBody>
          <a:bodyPr vert="horz" wrap="square" lIns="0" tIns="27939" rIns="0" bIns="0" rtlCol="0">
            <a:spAutoFit/>
          </a:bodyPr>
          <a:lstStyle/>
          <a:p>
            <a:pPr marL="12700" marR="5080">
              <a:lnSpc>
                <a:spcPts val="2850"/>
              </a:lnSpc>
              <a:spcBef>
                <a:spcPts val="219"/>
              </a:spcBef>
            </a:pPr>
            <a:r>
              <a:rPr sz="2400" smtClean="0">
                <a:latin typeface="Arial"/>
                <a:cs typeface="Arial"/>
              </a:rPr>
              <a:t>“</a:t>
            </a:r>
            <a:r>
              <a:rPr lang="vi-VN" sz="2400">
                <a:latin typeface="Arial"/>
                <a:cs typeface="Arial"/>
              </a:rPr>
              <a:t>Vì những lý do vẫn còn là bí ẩn đối với tôi, nhiều người đã tập trung vào các hình que và hình elip trong cách viết ca sử dụng kể từ khi cuốn sách đầu tiên của Jacobson ra đời và bỏ qua việc nhận thấy rằng các ca sử dụng về cơ bản là một dạng văn bản.</a:t>
            </a:r>
            <a:r>
              <a:rPr sz="2400" spc="-5" smtClean="0">
                <a:latin typeface="Arial"/>
                <a:cs typeface="Arial"/>
              </a:rPr>
              <a:t>.”</a:t>
            </a:r>
            <a:endParaRPr sz="2400">
              <a:latin typeface="Arial"/>
              <a:cs typeface="Arial"/>
            </a:endParaRPr>
          </a:p>
          <a:p>
            <a:pPr marL="12700">
              <a:lnSpc>
                <a:spcPts val="1600"/>
              </a:lnSpc>
            </a:pPr>
            <a:r>
              <a:rPr sz="1400" i="1" spc="-5" dirty="0">
                <a:latin typeface="Arial"/>
                <a:cs typeface="Arial"/>
              </a:rPr>
              <a:t>[Writing Effective Use Cases, </a:t>
            </a:r>
            <a:r>
              <a:rPr sz="1400" spc="-5" dirty="0">
                <a:latin typeface="Arial"/>
                <a:cs typeface="Arial"/>
              </a:rPr>
              <a:t>Alistair Cockburn,</a:t>
            </a:r>
            <a:r>
              <a:rPr sz="1400" spc="35" dirty="0">
                <a:latin typeface="Arial"/>
                <a:cs typeface="Arial"/>
              </a:rPr>
              <a:t> </a:t>
            </a:r>
            <a:r>
              <a:rPr sz="1400" spc="-5" dirty="0">
                <a:latin typeface="Arial"/>
                <a:cs typeface="Arial"/>
              </a:rPr>
              <a:t>2000]</a:t>
            </a:r>
            <a:endParaRPr sz="1400">
              <a:latin typeface="Arial"/>
              <a:cs typeface="Arial"/>
            </a:endParaRPr>
          </a:p>
        </p:txBody>
      </p:sp>
      <p:sp>
        <p:nvSpPr>
          <p:cNvPr id="4" name="object 4"/>
          <p:cNvSpPr/>
          <p:nvPr/>
        </p:nvSpPr>
        <p:spPr>
          <a:xfrm>
            <a:off x="2764319" y="3471943"/>
            <a:ext cx="3513367" cy="309369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2837180" cy="482600"/>
          </a:xfrm>
          <a:prstGeom prst="rect">
            <a:avLst/>
          </a:prstGeom>
        </p:spPr>
        <p:txBody>
          <a:bodyPr vert="horz" wrap="square" lIns="0" tIns="12700" rIns="0" bIns="0" rtlCol="0">
            <a:spAutoFit/>
          </a:bodyPr>
          <a:lstStyle/>
          <a:p>
            <a:pPr marL="12700">
              <a:lnSpc>
                <a:spcPct val="100000"/>
              </a:lnSpc>
              <a:spcBef>
                <a:spcPts val="100"/>
              </a:spcBef>
            </a:pPr>
            <a:r>
              <a:rPr spc="-5" dirty="0"/>
              <a:t>Formal use</a:t>
            </a:r>
            <a:r>
              <a:rPr spc="-95" dirty="0"/>
              <a:t> </a:t>
            </a:r>
            <a:r>
              <a:rPr dirty="0"/>
              <a:t>case</a:t>
            </a:r>
          </a:p>
        </p:txBody>
      </p:sp>
      <p:sp>
        <p:nvSpPr>
          <p:cNvPr id="3" name="object 3"/>
          <p:cNvSpPr/>
          <p:nvPr/>
        </p:nvSpPr>
        <p:spPr>
          <a:xfrm>
            <a:off x="1073697" y="1308022"/>
            <a:ext cx="7042019" cy="51860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6540500" cy="482600"/>
          </a:xfrm>
          <a:prstGeom prst="rect">
            <a:avLst/>
          </a:prstGeom>
        </p:spPr>
        <p:txBody>
          <a:bodyPr vert="horz" wrap="square" lIns="0" tIns="12700" rIns="0" bIns="0" rtlCol="0">
            <a:spAutoFit/>
          </a:bodyPr>
          <a:lstStyle/>
          <a:p>
            <a:pPr marL="12700">
              <a:lnSpc>
                <a:spcPct val="100000"/>
              </a:lnSpc>
              <a:spcBef>
                <a:spcPts val="100"/>
              </a:spcBef>
            </a:pPr>
            <a:r>
              <a:rPr spc="-5" dirty="0"/>
              <a:t>Use </a:t>
            </a:r>
            <a:r>
              <a:rPr dirty="0"/>
              <a:t>case </a:t>
            </a:r>
            <a:r>
              <a:rPr spc="-5" dirty="0"/>
              <a:t>diagram </a:t>
            </a:r>
            <a:r>
              <a:rPr dirty="0"/>
              <a:t>vs. </a:t>
            </a:r>
            <a:r>
              <a:rPr spc="-5" dirty="0"/>
              <a:t>textual use</a:t>
            </a:r>
            <a:r>
              <a:rPr spc="-100" dirty="0"/>
              <a:t> </a:t>
            </a:r>
            <a:r>
              <a:rPr dirty="0"/>
              <a:t>case</a:t>
            </a:r>
          </a:p>
        </p:txBody>
      </p:sp>
      <p:sp>
        <p:nvSpPr>
          <p:cNvPr id="3" name="object 3"/>
          <p:cNvSpPr/>
          <p:nvPr/>
        </p:nvSpPr>
        <p:spPr>
          <a:xfrm>
            <a:off x="461124" y="1564071"/>
            <a:ext cx="3513367" cy="309369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04239" y="1564071"/>
            <a:ext cx="3394481" cy="309369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882171" y="5326518"/>
            <a:ext cx="5374640" cy="391160"/>
          </a:xfrm>
          <a:prstGeom prst="rect">
            <a:avLst/>
          </a:prstGeom>
        </p:spPr>
        <p:txBody>
          <a:bodyPr vert="horz" wrap="square" lIns="0" tIns="12700" rIns="0" bIns="0" rtlCol="0">
            <a:spAutoFit/>
          </a:bodyPr>
          <a:lstStyle/>
          <a:p>
            <a:pPr marL="12700">
              <a:lnSpc>
                <a:spcPct val="100000"/>
              </a:lnSpc>
              <a:spcBef>
                <a:spcPts val="100"/>
              </a:spcBef>
            </a:pPr>
            <a:r>
              <a:rPr lang="en-US" sz="2400" spc="-5">
                <a:solidFill>
                  <a:srgbClr val="FF0000"/>
                </a:solidFill>
                <a:latin typeface="Arial"/>
                <a:cs typeface="Arial"/>
              </a:rPr>
              <a:t>Bạn sẽ chọn cái nào và tại sao</a:t>
            </a:r>
            <a:r>
              <a:rPr sz="2400" spc="-5" smtClean="0">
                <a:solidFill>
                  <a:srgbClr val="FF0000"/>
                </a:solidFill>
                <a:latin typeface="Arial"/>
                <a:cs typeface="Arial"/>
              </a:rPr>
              <a:t>?</a:t>
            </a:r>
            <a:endParaRPr sz="2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51036" y="1536159"/>
            <a:ext cx="8505825" cy="3134360"/>
            <a:chOff x="251036" y="1536159"/>
            <a:chExt cx="8505825" cy="3134360"/>
          </a:xfrm>
        </p:grpSpPr>
        <p:sp>
          <p:nvSpPr>
            <p:cNvPr id="3" name="object 3"/>
            <p:cNvSpPr/>
            <p:nvPr/>
          </p:nvSpPr>
          <p:spPr>
            <a:xfrm>
              <a:off x="255799" y="1540921"/>
              <a:ext cx="8496300" cy="3124835"/>
            </a:xfrm>
            <a:custGeom>
              <a:avLst/>
              <a:gdLst/>
              <a:ahLst/>
              <a:cxnLst/>
              <a:rect l="l" t="t" r="r" b="b"/>
              <a:pathLst>
                <a:path w="8496300" h="3124835">
                  <a:moveTo>
                    <a:pt x="8167408" y="3124493"/>
                  </a:moveTo>
                  <a:lnTo>
                    <a:pt x="328884" y="3124493"/>
                  </a:lnTo>
                  <a:lnTo>
                    <a:pt x="280284" y="3120927"/>
                  </a:lnTo>
                  <a:lnTo>
                    <a:pt x="233898" y="3110568"/>
                  </a:lnTo>
                  <a:lnTo>
                    <a:pt x="190235" y="3093926"/>
                  </a:lnTo>
                  <a:lnTo>
                    <a:pt x="149803" y="3071508"/>
                  </a:lnTo>
                  <a:lnTo>
                    <a:pt x="113112" y="3043823"/>
                  </a:lnTo>
                  <a:lnTo>
                    <a:pt x="80670" y="3011381"/>
                  </a:lnTo>
                  <a:lnTo>
                    <a:pt x="52985" y="2974691"/>
                  </a:lnTo>
                  <a:lnTo>
                    <a:pt x="30567" y="2934261"/>
                  </a:lnTo>
                  <a:lnTo>
                    <a:pt x="13924" y="2890599"/>
                  </a:lnTo>
                  <a:lnTo>
                    <a:pt x="3565" y="2844216"/>
                  </a:lnTo>
                  <a:lnTo>
                    <a:pt x="0" y="2795619"/>
                  </a:lnTo>
                  <a:lnTo>
                    <a:pt x="0" y="328884"/>
                  </a:lnTo>
                  <a:lnTo>
                    <a:pt x="3565" y="280284"/>
                  </a:lnTo>
                  <a:lnTo>
                    <a:pt x="13924" y="233898"/>
                  </a:lnTo>
                  <a:lnTo>
                    <a:pt x="30567" y="190235"/>
                  </a:lnTo>
                  <a:lnTo>
                    <a:pt x="52985" y="149803"/>
                  </a:lnTo>
                  <a:lnTo>
                    <a:pt x="80670" y="113112"/>
                  </a:lnTo>
                  <a:lnTo>
                    <a:pt x="113112" y="80670"/>
                  </a:lnTo>
                  <a:lnTo>
                    <a:pt x="149803" y="52985"/>
                  </a:lnTo>
                  <a:lnTo>
                    <a:pt x="190235" y="30567"/>
                  </a:lnTo>
                  <a:lnTo>
                    <a:pt x="233898" y="13924"/>
                  </a:lnTo>
                  <a:lnTo>
                    <a:pt x="280284" y="3565"/>
                  </a:lnTo>
                  <a:lnTo>
                    <a:pt x="328884" y="0"/>
                  </a:lnTo>
                  <a:lnTo>
                    <a:pt x="8167408" y="0"/>
                  </a:lnTo>
                  <a:lnTo>
                    <a:pt x="8219167" y="4097"/>
                  </a:lnTo>
                  <a:lnTo>
                    <a:pt x="8269184" y="16144"/>
                  </a:lnTo>
                  <a:lnTo>
                    <a:pt x="8316577" y="35775"/>
                  </a:lnTo>
                  <a:lnTo>
                    <a:pt x="8360463" y="62625"/>
                  </a:lnTo>
                  <a:lnTo>
                    <a:pt x="8399958" y="96327"/>
                  </a:lnTo>
                  <a:lnTo>
                    <a:pt x="8433659" y="135823"/>
                  </a:lnTo>
                  <a:lnTo>
                    <a:pt x="8460507" y="179711"/>
                  </a:lnTo>
                  <a:lnTo>
                    <a:pt x="8480138" y="227106"/>
                  </a:lnTo>
                  <a:lnTo>
                    <a:pt x="8492185" y="277125"/>
                  </a:lnTo>
                  <a:lnTo>
                    <a:pt x="8496282" y="328884"/>
                  </a:lnTo>
                  <a:lnTo>
                    <a:pt x="8496282" y="2795619"/>
                  </a:lnTo>
                  <a:lnTo>
                    <a:pt x="8492716" y="2844216"/>
                  </a:lnTo>
                  <a:lnTo>
                    <a:pt x="8482358" y="2890599"/>
                  </a:lnTo>
                  <a:lnTo>
                    <a:pt x="8465715" y="2934261"/>
                  </a:lnTo>
                  <a:lnTo>
                    <a:pt x="8443297" y="2974691"/>
                  </a:lnTo>
                  <a:lnTo>
                    <a:pt x="8415612" y="3011381"/>
                  </a:lnTo>
                  <a:lnTo>
                    <a:pt x="8383171" y="3043823"/>
                  </a:lnTo>
                  <a:lnTo>
                    <a:pt x="8346480" y="3071508"/>
                  </a:lnTo>
                  <a:lnTo>
                    <a:pt x="8306050" y="3093926"/>
                  </a:lnTo>
                  <a:lnTo>
                    <a:pt x="8262389" y="3110568"/>
                  </a:lnTo>
                  <a:lnTo>
                    <a:pt x="8216005" y="3120927"/>
                  </a:lnTo>
                  <a:lnTo>
                    <a:pt x="8167408" y="3124493"/>
                  </a:lnTo>
                  <a:close/>
                </a:path>
              </a:pathLst>
            </a:custGeom>
            <a:solidFill>
              <a:srgbClr val="D8D8D8"/>
            </a:solidFill>
          </p:spPr>
          <p:txBody>
            <a:bodyPr wrap="square" lIns="0" tIns="0" rIns="0" bIns="0" rtlCol="0"/>
            <a:lstStyle/>
            <a:p>
              <a:endParaRPr/>
            </a:p>
          </p:txBody>
        </p:sp>
        <p:sp>
          <p:nvSpPr>
            <p:cNvPr id="4" name="object 4"/>
            <p:cNvSpPr/>
            <p:nvPr/>
          </p:nvSpPr>
          <p:spPr>
            <a:xfrm>
              <a:off x="255799" y="1540921"/>
              <a:ext cx="8496300" cy="3124835"/>
            </a:xfrm>
            <a:custGeom>
              <a:avLst/>
              <a:gdLst/>
              <a:ahLst/>
              <a:cxnLst/>
              <a:rect l="l" t="t" r="r" b="b"/>
              <a:pathLst>
                <a:path w="8496300" h="3124835">
                  <a:moveTo>
                    <a:pt x="0" y="328884"/>
                  </a:moveTo>
                  <a:lnTo>
                    <a:pt x="3565" y="280284"/>
                  </a:lnTo>
                  <a:lnTo>
                    <a:pt x="13924" y="233898"/>
                  </a:lnTo>
                  <a:lnTo>
                    <a:pt x="30567" y="190235"/>
                  </a:lnTo>
                  <a:lnTo>
                    <a:pt x="52985" y="149803"/>
                  </a:lnTo>
                  <a:lnTo>
                    <a:pt x="80670" y="113112"/>
                  </a:lnTo>
                  <a:lnTo>
                    <a:pt x="113112" y="80670"/>
                  </a:lnTo>
                  <a:lnTo>
                    <a:pt x="149803" y="52985"/>
                  </a:lnTo>
                  <a:lnTo>
                    <a:pt x="190235" y="30567"/>
                  </a:lnTo>
                  <a:lnTo>
                    <a:pt x="233898" y="13924"/>
                  </a:lnTo>
                  <a:lnTo>
                    <a:pt x="280284" y="3565"/>
                  </a:lnTo>
                  <a:lnTo>
                    <a:pt x="328884" y="0"/>
                  </a:lnTo>
                  <a:lnTo>
                    <a:pt x="8167408" y="0"/>
                  </a:lnTo>
                  <a:lnTo>
                    <a:pt x="8219167" y="4097"/>
                  </a:lnTo>
                  <a:lnTo>
                    <a:pt x="8269184" y="16144"/>
                  </a:lnTo>
                  <a:lnTo>
                    <a:pt x="8316577" y="35775"/>
                  </a:lnTo>
                  <a:lnTo>
                    <a:pt x="8360463" y="62625"/>
                  </a:lnTo>
                  <a:lnTo>
                    <a:pt x="8399958" y="96327"/>
                  </a:lnTo>
                  <a:lnTo>
                    <a:pt x="8433659" y="135823"/>
                  </a:lnTo>
                  <a:lnTo>
                    <a:pt x="8460507" y="179711"/>
                  </a:lnTo>
                  <a:lnTo>
                    <a:pt x="8480138" y="227106"/>
                  </a:lnTo>
                  <a:lnTo>
                    <a:pt x="8492185" y="277125"/>
                  </a:lnTo>
                  <a:lnTo>
                    <a:pt x="8496282" y="328884"/>
                  </a:lnTo>
                  <a:lnTo>
                    <a:pt x="8496282" y="2795619"/>
                  </a:lnTo>
                  <a:lnTo>
                    <a:pt x="8492716" y="2844216"/>
                  </a:lnTo>
                  <a:lnTo>
                    <a:pt x="8482358" y="2890599"/>
                  </a:lnTo>
                  <a:lnTo>
                    <a:pt x="8465715" y="2934261"/>
                  </a:lnTo>
                  <a:lnTo>
                    <a:pt x="8443297" y="2974691"/>
                  </a:lnTo>
                  <a:lnTo>
                    <a:pt x="8415612" y="3011381"/>
                  </a:lnTo>
                  <a:lnTo>
                    <a:pt x="8383171" y="3043823"/>
                  </a:lnTo>
                  <a:lnTo>
                    <a:pt x="8346480" y="3071508"/>
                  </a:lnTo>
                  <a:lnTo>
                    <a:pt x="8306050" y="3093926"/>
                  </a:lnTo>
                  <a:lnTo>
                    <a:pt x="8262389" y="3110568"/>
                  </a:lnTo>
                  <a:lnTo>
                    <a:pt x="8216005" y="3120927"/>
                  </a:lnTo>
                  <a:lnTo>
                    <a:pt x="8167408" y="3124493"/>
                  </a:lnTo>
                  <a:lnTo>
                    <a:pt x="328884" y="3124493"/>
                  </a:lnTo>
                  <a:lnTo>
                    <a:pt x="280284" y="3120927"/>
                  </a:lnTo>
                  <a:lnTo>
                    <a:pt x="233898" y="3110568"/>
                  </a:lnTo>
                  <a:lnTo>
                    <a:pt x="190235" y="3093926"/>
                  </a:lnTo>
                  <a:lnTo>
                    <a:pt x="149803" y="3071508"/>
                  </a:lnTo>
                  <a:lnTo>
                    <a:pt x="113112" y="3043823"/>
                  </a:lnTo>
                  <a:lnTo>
                    <a:pt x="80670" y="3011381"/>
                  </a:lnTo>
                  <a:lnTo>
                    <a:pt x="52985" y="2974691"/>
                  </a:lnTo>
                  <a:lnTo>
                    <a:pt x="30567" y="2934261"/>
                  </a:lnTo>
                  <a:lnTo>
                    <a:pt x="13924" y="2890599"/>
                  </a:lnTo>
                  <a:lnTo>
                    <a:pt x="3565" y="2844216"/>
                  </a:lnTo>
                  <a:lnTo>
                    <a:pt x="0" y="2795619"/>
                  </a:lnTo>
                  <a:lnTo>
                    <a:pt x="0" y="328884"/>
                  </a:lnTo>
                  <a:close/>
                </a:path>
              </a:pathLst>
            </a:custGeom>
            <a:ln w="9524">
              <a:solidFill>
                <a:srgbClr val="595959"/>
              </a:solidFill>
            </a:ln>
          </p:spPr>
          <p:txBody>
            <a:bodyPr wrap="square" lIns="0" tIns="0" rIns="0" bIns="0" rtlCol="0"/>
            <a:lstStyle/>
            <a:p>
              <a:endParaRPr/>
            </a:p>
          </p:txBody>
        </p:sp>
      </p:grpSp>
      <p:sp>
        <p:nvSpPr>
          <p:cNvPr id="5" name="object 5"/>
          <p:cNvSpPr txBox="1">
            <a:spLocks noGrp="1"/>
          </p:cNvSpPr>
          <p:nvPr>
            <p:ph type="title"/>
          </p:nvPr>
        </p:nvSpPr>
        <p:spPr>
          <a:xfrm>
            <a:off x="384724" y="651150"/>
            <a:ext cx="3026410" cy="482600"/>
          </a:xfrm>
          <a:prstGeom prst="rect">
            <a:avLst/>
          </a:prstGeom>
        </p:spPr>
        <p:txBody>
          <a:bodyPr vert="horz" wrap="square" lIns="0" tIns="12700" rIns="0" bIns="0" rtlCol="0">
            <a:spAutoFit/>
          </a:bodyPr>
          <a:lstStyle/>
          <a:p>
            <a:pPr marL="12700">
              <a:lnSpc>
                <a:spcPct val="100000"/>
              </a:lnSpc>
              <a:spcBef>
                <a:spcPts val="100"/>
              </a:spcBef>
            </a:pPr>
            <a:r>
              <a:rPr spc="-5" dirty="0"/>
              <a:t>Informal use</a:t>
            </a:r>
            <a:r>
              <a:rPr spc="-95" dirty="0"/>
              <a:t> </a:t>
            </a:r>
            <a:r>
              <a:rPr dirty="0"/>
              <a:t>case</a:t>
            </a:r>
          </a:p>
        </p:txBody>
      </p:sp>
      <p:sp>
        <p:nvSpPr>
          <p:cNvPr id="6" name="object 6"/>
          <p:cNvSpPr txBox="1"/>
          <p:nvPr/>
        </p:nvSpPr>
        <p:spPr>
          <a:xfrm>
            <a:off x="384724" y="1544120"/>
            <a:ext cx="8683076" cy="2984407"/>
          </a:xfrm>
          <a:prstGeom prst="rect">
            <a:avLst/>
          </a:prstGeom>
        </p:spPr>
        <p:txBody>
          <a:bodyPr vert="horz" wrap="square" lIns="0" tIns="66040" rIns="0" bIns="0" rtlCol="0">
            <a:spAutoFit/>
          </a:bodyPr>
          <a:lstStyle/>
          <a:p>
            <a:pPr marL="12700">
              <a:lnSpc>
                <a:spcPct val="100000"/>
              </a:lnSpc>
              <a:spcBef>
                <a:spcPts val="520"/>
              </a:spcBef>
            </a:pPr>
            <a:r>
              <a:rPr lang="vi-VN" sz="2400" b="1" spc="-5">
                <a:latin typeface="Arial"/>
                <a:cs typeface="Arial"/>
              </a:rPr>
              <a:t>Người bảo trợ mất một cuốn sách</a:t>
            </a:r>
            <a:endParaRPr sz="2400" smtClean="0">
              <a:latin typeface="Arial"/>
              <a:cs typeface="Arial"/>
            </a:endParaRPr>
          </a:p>
          <a:p>
            <a:pPr marL="12700" marR="5080">
              <a:lnSpc>
                <a:spcPct val="114599"/>
              </a:lnSpc>
            </a:pPr>
            <a:r>
              <a:rPr lang="vi-VN" sz="2400" spc="-5">
                <a:latin typeface="Arial"/>
                <a:cs typeface="Arial"/>
              </a:rPr>
              <a:t>Người bảo trợ thư viện báo cáo với thủ thư rằng cô ấy đã làm mất một cuốn sách. Thủ thư in hồ sơ thư viện ra và yêu cầu người bảo trợ nói chuyện với thủ thư trưởng, người này sẽ thu xếp để người bảo trợ trả phí. Hệ thống sẽ được cập nhật để phản ánh sách bị mất và hồ sơ của người bảo trợ cũng được cập nhật. Thủ thư trưởng có thể cho phép mua sách thay thế</a:t>
            </a:r>
            <a:r>
              <a:rPr sz="2400" spc="-5" smtClean="0">
                <a:latin typeface="Arial"/>
                <a:cs typeface="Arial"/>
              </a:rPr>
              <a:t>.</a:t>
            </a:r>
            <a:endParaRPr sz="2400">
              <a:latin typeface="Arial"/>
              <a:cs typeface="Arial"/>
            </a:endParaRPr>
          </a:p>
        </p:txBody>
      </p:sp>
      <p:sp>
        <p:nvSpPr>
          <p:cNvPr id="7" name="object 7"/>
          <p:cNvSpPr/>
          <p:nvPr/>
        </p:nvSpPr>
        <p:spPr>
          <a:xfrm>
            <a:off x="261899" y="2035373"/>
            <a:ext cx="8494395" cy="5715"/>
          </a:xfrm>
          <a:custGeom>
            <a:avLst/>
            <a:gdLst/>
            <a:ahLst/>
            <a:cxnLst/>
            <a:rect l="l" t="t" r="r" b="b"/>
            <a:pathLst>
              <a:path w="8494395" h="5714">
                <a:moveTo>
                  <a:pt x="8494182" y="0"/>
                </a:moveTo>
                <a:lnTo>
                  <a:pt x="0" y="5099"/>
                </a:lnTo>
              </a:path>
            </a:pathLst>
          </a:custGeom>
          <a:ln w="9524">
            <a:solidFill>
              <a:srgbClr val="595959"/>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09600"/>
            <a:ext cx="10515600" cy="474489"/>
          </a:xfrm>
          <a:prstGeom prst="rect">
            <a:avLst/>
          </a:prstGeom>
        </p:spPr>
        <p:txBody>
          <a:bodyPr vert="horz" wrap="square" lIns="0" tIns="12700" rIns="0" bIns="0" rtlCol="0">
            <a:spAutoFit/>
          </a:bodyPr>
          <a:lstStyle/>
          <a:p>
            <a:pPr marL="12700">
              <a:lnSpc>
                <a:spcPct val="100000"/>
              </a:lnSpc>
              <a:spcBef>
                <a:spcPts val="100"/>
              </a:spcBef>
            </a:pPr>
            <a:r>
              <a:rPr lang="vi-VN" spc="-5" smtClean="0"/>
              <a:t>Use Case không </a:t>
            </a:r>
            <a:r>
              <a:rPr lang="vi-VN" spc="-5"/>
              <a:t>chính thức với văn bản có cấu trúc</a:t>
            </a:r>
            <a:endParaRPr spc="-5" dirty="0"/>
          </a:p>
        </p:txBody>
      </p:sp>
      <p:sp>
        <p:nvSpPr>
          <p:cNvPr id="3" name="object 3"/>
          <p:cNvSpPr txBox="1"/>
          <p:nvPr/>
        </p:nvSpPr>
        <p:spPr>
          <a:xfrm>
            <a:off x="225624" y="1544120"/>
            <a:ext cx="11356775" cy="3747180"/>
          </a:xfrm>
          <a:prstGeom prst="rect">
            <a:avLst/>
          </a:prstGeom>
        </p:spPr>
        <p:txBody>
          <a:bodyPr vert="horz" wrap="square" lIns="0" tIns="66040" rIns="0" bIns="0" rtlCol="0">
            <a:spAutoFit/>
          </a:bodyPr>
          <a:lstStyle/>
          <a:p>
            <a:pPr marL="171450">
              <a:lnSpc>
                <a:spcPct val="100000"/>
              </a:lnSpc>
              <a:spcBef>
                <a:spcPts val="520"/>
              </a:spcBef>
            </a:pPr>
            <a:r>
              <a:rPr sz="2400" b="1" spc="-5" dirty="0">
                <a:latin typeface="Arial"/>
                <a:cs typeface="Arial"/>
              </a:rPr>
              <a:t>Use case 1: Patron loses </a:t>
            </a:r>
            <a:r>
              <a:rPr sz="2400" b="1" dirty="0">
                <a:latin typeface="Arial"/>
                <a:cs typeface="Arial"/>
              </a:rPr>
              <a:t>a</a:t>
            </a:r>
            <a:r>
              <a:rPr sz="2400" b="1" spc="-25" dirty="0">
                <a:latin typeface="Arial"/>
                <a:cs typeface="Arial"/>
              </a:rPr>
              <a:t> </a:t>
            </a:r>
            <a:r>
              <a:rPr sz="2400" b="1" spc="-5" dirty="0">
                <a:latin typeface="Arial"/>
                <a:cs typeface="Arial"/>
              </a:rPr>
              <a:t>book</a:t>
            </a:r>
            <a:endParaRPr sz="2400">
              <a:latin typeface="Arial"/>
              <a:cs typeface="Arial"/>
            </a:endParaRPr>
          </a:p>
          <a:p>
            <a:pPr marL="603250">
              <a:lnSpc>
                <a:spcPct val="100000"/>
              </a:lnSpc>
              <a:spcBef>
                <a:spcPts val="420"/>
              </a:spcBef>
            </a:pPr>
            <a:r>
              <a:rPr sz="2400" spc="-5" dirty="0">
                <a:latin typeface="Arial"/>
                <a:cs typeface="Arial"/>
              </a:rPr>
              <a:t>1.</a:t>
            </a:r>
            <a:endParaRPr sz="2400">
              <a:latin typeface="Arial"/>
              <a:cs typeface="Arial"/>
            </a:endParaRPr>
          </a:p>
          <a:p>
            <a:pPr marL="1123950">
              <a:lnSpc>
                <a:spcPct val="100000"/>
              </a:lnSpc>
              <a:spcBef>
                <a:spcPts val="440"/>
              </a:spcBef>
            </a:pPr>
            <a:r>
              <a:rPr sz="1800" spc="-5" dirty="0">
                <a:latin typeface="Arial"/>
                <a:cs typeface="Arial"/>
              </a:rPr>
              <a:t>a.</a:t>
            </a:r>
            <a:endParaRPr sz="1800">
              <a:latin typeface="Arial"/>
              <a:cs typeface="Arial"/>
            </a:endParaRPr>
          </a:p>
          <a:p>
            <a:pPr marL="1682750">
              <a:lnSpc>
                <a:spcPct val="100000"/>
              </a:lnSpc>
              <a:spcBef>
                <a:spcPts val="334"/>
              </a:spcBef>
            </a:pPr>
            <a:r>
              <a:rPr sz="1400" spc="-5" dirty="0">
                <a:latin typeface="Arial"/>
                <a:cs typeface="Arial"/>
              </a:rPr>
              <a:t>i.</a:t>
            </a:r>
            <a:endParaRPr sz="1400">
              <a:latin typeface="Arial"/>
              <a:cs typeface="Arial"/>
            </a:endParaRPr>
          </a:p>
          <a:p>
            <a:pPr>
              <a:lnSpc>
                <a:spcPct val="100000"/>
              </a:lnSpc>
            </a:pPr>
            <a:endParaRPr sz="1500">
              <a:latin typeface="Arial"/>
              <a:cs typeface="Arial"/>
            </a:endParaRPr>
          </a:p>
          <a:p>
            <a:pPr>
              <a:lnSpc>
                <a:spcPct val="100000"/>
              </a:lnSpc>
            </a:pPr>
            <a:endParaRPr sz="1500">
              <a:latin typeface="Arial"/>
              <a:cs typeface="Arial"/>
            </a:endParaRPr>
          </a:p>
          <a:p>
            <a:pPr>
              <a:lnSpc>
                <a:spcPct val="100000"/>
              </a:lnSpc>
            </a:pPr>
            <a:endParaRPr sz="1500">
              <a:latin typeface="Arial"/>
              <a:cs typeface="Arial"/>
            </a:endParaRPr>
          </a:p>
          <a:p>
            <a:pPr>
              <a:lnSpc>
                <a:spcPct val="100000"/>
              </a:lnSpc>
              <a:spcBef>
                <a:spcPts val="15"/>
              </a:spcBef>
            </a:pPr>
            <a:endParaRPr sz="1200">
              <a:latin typeface="Arial"/>
              <a:cs typeface="Arial"/>
            </a:endParaRPr>
          </a:p>
          <a:p>
            <a:pPr marL="12700">
              <a:lnSpc>
                <a:spcPct val="100000"/>
              </a:lnSpc>
            </a:pPr>
            <a:r>
              <a:rPr lang="vi-VN" sz="2300" spc="-5">
                <a:solidFill>
                  <a:srgbClr val="FF0000"/>
                </a:solidFill>
                <a:latin typeface="Arial"/>
                <a:cs typeface="Arial"/>
              </a:rPr>
              <a:t>Mặc dù không lý tưởng nhưng nó hầu như luôn tốt hơn văn bản không có cấu trúc</a:t>
            </a:r>
            <a:r>
              <a:rPr sz="2300" spc="-5" smtClean="0">
                <a:solidFill>
                  <a:srgbClr val="FF0000"/>
                </a:solidFill>
                <a:latin typeface="Arial"/>
                <a:cs typeface="Arial"/>
              </a:rPr>
              <a:t>.</a:t>
            </a:r>
            <a:endParaRPr sz="2300">
              <a:latin typeface="Arial"/>
              <a:cs typeface="Arial"/>
            </a:endParaRPr>
          </a:p>
          <a:p>
            <a:pPr>
              <a:lnSpc>
                <a:spcPct val="100000"/>
              </a:lnSpc>
              <a:spcBef>
                <a:spcPts val="15"/>
              </a:spcBef>
            </a:pPr>
            <a:endParaRPr sz="2400">
              <a:latin typeface="Arial"/>
              <a:cs typeface="Arial"/>
            </a:endParaRPr>
          </a:p>
          <a:p>
            <a:pPr marL="2098040" marR="922655" indent="-1085850">
              <a:lnSpc>
                <a:spcPct val="100499"/>
              </a:lnSpc>
            </a:pPr>
            <a:r>
              <a:rPr lang="vi-VN" sz="2300" spc="-75">
                <a:solidFill>
                  <a:srgbClr val="FF0000"/>
                </a:solidFill>
                <a:latin typeface="Arial"/>
                <a:cs typeface="Arial"/>
              </a:rPr>
              <a:t>Bạn có thể sẽ sử dụng thứ gì đó theo phong cách chung này hoặc mẫu cho các trường hợp sử dụng trang trọng</a:t>
            </a:r>
            <a:r>
              <a:rPr sz="2300" smtClean="0">
                <a:solidFill>
                  <a:srgbClr val="FF0000"/>
                </a:solidFill>
                <a:latin typeface="Arial"/>
                <a:cs typeface="Arial"/>
              </a:rPr>
              <a:t>.</a:t>
            </a:r>
            <a:endParaRPr sz="23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825" y="838200"/>
            <a:ext cx="7213600" cy="482600"/>
          </a:xfrm>
          <a:prstGeom prst="rect">
            <a:avLst/>
          </a:prstGeom>
        </p:spPr>
        <p:txBody>
          <a:bodyPr vert="horz" wrap="square" lIns="0" tIns="12700" rIns="0" bIns="0" rtlCol="0">
            <a:spAutoFit/>
          </a:bodyPr>
          <a:lstStyle/>
          <a:p>
            <a:pPr marL="12700">
              <a:lnSpc>
                <a:spcPct val="100000"/>
              </a:lnSpc>
              <a:spcBef>
                <a:spcPts val="100"/>
              </a:spcBef>
            </a:pPr>
            <a:r>
              <a:rPr lang="vi-VN" spc="-10"/>
              <a:t>4 bước của Cockburn để tạo một </a:t>
            </a:r>
            <a:r>
              <a:rPr spc="-5" smtClean="0"/>
              <a:t>use</a:t>
            </a:r>
            <a:r>
              <a:rPr spc="-110" smtClean="0"/>
              <a:t> </a:t>
            </a:r>
            <a:r>
              <a:rPr dirty="0"/>
              <a:t>case</a:t>
            </a:r>
          </a:p>
        </p:txBody>
      </p:sp>
      <p:sp>
        <p:nvSpPr>
          <p:cNvPr id="3" name="object 3"/>
          <p:cNvSpPr txBox="1"/>
          <p:nvPr/>
        </p:nvSpPr>
        <p:spPr>
          <a:xfrm>
            <a:off x="371825" y="1392679"/>
            <a:ext cx="8296275" cy="1963358"/>
          </a:xfrm>
          <a:prstGeom prst="rect">
            <a:avLst/>
          </a:prstGeom>
        </p:spPr>
        <p:txBody>
          <a:bodyPr vert="horz" wrap="square" lIns="0" tIns="217170" rIns="0" bIns="0" rtlCol="0">
            <a:spAutoFit/>
          </a:bodyPr>
          <a:lstStyle/>
          <a:p>
            <a:pPr>
              <a:lnSpc>
                <a:spcPct val="100000"/>
              </a:lnSpc>
              <a:spcBef>
                <a:spcPts val="1710"/>
              </a:spcBef>
              <a:tabLst>
                <a:tab pos="482600" algn="l"/>
              </a:tabLst>
            </a:pPr>
            <a:r>
              <a:rPr sz="2400" b="1" spc="-5" dirty="0">
                <a:latin typeface="Arial"/>
                <a:cs typeface="Arial"/>
              </a:rPr>
              <a:t>1.</a:t>
            </a:r>
            <a:r>
              <a:rPr sz="2400" b="1" spc="-5">
                <a:latin typeface="Arial"/>
                <a:cs typeface="Arial"/>
              </a:rPr>
              <a:t>	</a:t>
            </a:r>
            <a:r>
              <a:rPr lang="en-US" sz="2400" b="1" spc="-5">
                <a:latin typeface="Arial"/>
                <a:cs typeface="Arial"/>
              </a:rPr>
              <a:t> Xác định các tác nhân và mục tiêu</a:t>
            </a:r>
            <a:endParaRPr sz="2400">
              <a:latin typeface="Arial"/>
              <a:cs typeface="Arial"/>
            </a:endParaRPr>
          </a:p>
          <a:p>
            <a:pPr marL="482600" indent="-398145">
              <a:lnSpc>
                <a:spcPct val="100000"/>
              </a:lnSpc>
              <a:spcBef>
                <a:spcPts val="1480"/>
              </a:spcBef>
              <a:buChar char="●"/>
              <a:tabLst>
                <a:tab pos="482600" algn="l"/>
                <a:tab pos="483234" algn="l"/>
              </a:tabLst>
            </a:pPr>
            <a:r>
              <a:rPr lang="vi-VN" sz="2200" spc="-5" smtClean="0">
                <a:latin typeface="Arial"/>
                <a:cs typeface="Arial"/>
              </a:rPr>
              <a:t>Tác nhân: </a:t>
            </a:r>
            <a:r>
              <a:rPr lang="vi-VN" sz="2200" spc="-5">
                <a:latin typeface="Arial"/>
                <a:cs typeface="Arial"/>
              </a:rPr>
              <a:t>Người dùng và hệ thống (phụ) nào tương tác với hệ thống của </a:t>
            </a:r>
            <a:r>
              <a:rPr lang="vi-VN" sz="2200" spc="-5">
                <a:latin typeface="Arial"/>
                <a:cs typeface="Arial"/>
              </a:rPr>
              <a:t>chúng </a:t>
            </a:r>
            <a:r>
              <a:rPr lang="vi-VN" sz="2200" spc="-5" smtClean="0">
                <a:latin typeface="Arial"/>
                <a:cs typeface="Arial"/>
              </a:rPr>
              <a:t>ta</a:t>
            </a:r>
            <a:r>
              <a:rPr sz="2200" smtClean="0">
                <a:latin typeface="Arial"/>
                <a:cs typeface="Arial"/>
              </a:rPr>
              <a:t>?</a:t>
            </a:r>
            <a:endParaRPr sz="2200">
              <a:latin typeface="Arial"/>
              <a:cs typeface="Arial"/>
            </a:endParaRPr>
          </a:p>
          <a:p>
            <a:pPr marL="482600" indent="-398145">
              <a:lnSpc>
                <a:spcPct val="100000"/>
              </a:lnSpc>
              <a:spcBef>
                <a:spcPts val="1335"/>
              </a:spcBef>
              <a:buChar char="●"/>
              <a:tabLst>
                <a:tab pos="482600" algn="l"/>
                <a:tab pos="483234" algn="l"/>
              </a:tabLst>
            </a:pPr>
            <a:r>
              <a:rPr lang="en-US" sz="2200" spc="-5">
                <a:latin typeface="Arial"/>
                <a:cs typeface="Arial"/>
              </a:rPr>
              <a:t>Mục tiêu: </a:t>
            </a:r>
            <a:r>
              <a:rPr lang="en-US" sz="2200" spc="-5">
                <a:latin typeface="Arial"/>
                <a:cs typeface="Arial"/>
              </a:rPr>
              <a:t>Mỗi </a:t>
            </a:r>
            <a:r>
              <a:rPr lang="vi-VN" sz="2200" spc="-5" smtClean="0">
                <a:latin typeface="Arial"/>
                <a:cs typeface="Arial"/>
              </a:rPr>
              <a:t>tác nhân </a:t>
            </a:r>
            <a:r>
              <a:rPr lang="en-US" sz="2200" spc="-5" smtClean="0">
                <a:latin typeface="Arial"/>
                <a:cs typeface="Arial"/>
              </a:rPr>
              <a:t>cần </a:t>
            </a:r>
            <a:r>
              <a:rPr lang="en-US" sz="2200" spc="-5">
                <a:latin typeface="Arial"/>
                <a:cs typeface="Arial"/>
              </a:rPr>
              <a:t>hệ thống của </a:t>
            </a:r>
            <a:r>
              <a:rPr lang="en-US" sz="2200" spc="-5">
                <a:latin typeface="Arial"/>
                <a:cs typeface="Arial"/>
              </a:rPr>
              <a:t>chúng </a:t>
            </a:r>
            <a:r>
              <a:rPr lang="en-US" sz="2200" spc="-5" smtClean="0">
                <a:latin typeface="Arial"/>
                <a:cs typeface="Arial"/>
              </a:rPr>
              <a:t>t</a:t>
            </a:r>
            <a:r>
              <a:rPr lang="vi-VN" sz="2200" spc="-5" smtClean="0">
                <a:latin typeface="Arial"/>
                <a:cs typeface="Arial"/>
              </a:rPr>
              <a:t>a</a:t>
            </a:r>
            <a:r>
              <a:rPr lang="en-US" sz="2200" spc="-5" smtClean="0">
                <a:latin typeface="Arial"/>
                <a:cs typeface="Arial"/>
              </a:rPr>
              <a:t> </a:t>
            </a:r>
            <a:r>
              <a:rPr lang="en-US" sz="2200" spc="-5">
                <a:latin typeface="Arial"/>
                <a:cs typeface="Arial"/>
              </a:rPr>
              <a:t>làm gì</a:t>
            </a:r>
            <a:r>
              <a:rPr sz="2200" spc="-5" smtClean="0">
                <a:latin typeface="Arial"/>
                <a:cs typeface="Arial"/>
              </a:rPr>
              <a:t>?</a:t>
            </a:r>
            <a:endParaRPr sz="2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1042035" cy="482600"/>
          </a:xfrm>
          <a:prstGeom prst="rect">
            <a:avLst/>
          </a:prstGeom>
        </p:spPr>
        <p:txBody>
          <a:bodyPr vert="horz" wrap="square" lIns="0" tIns="12700" rIns="0" bIns="0" rtlCol="0">
            <a:spAutoFit/>
          </a:bodyPr>
          <a:lstStyle/>
          <a:p>
            <a:pPr marL="12700">
              <a:lnSpc>
                <a:spcPct val="100000"/>
              </a:lnSpc>
              <a:spcBef>
                <a:spcPts val="100"/>
              </a:spcBef>
            </a:pPr>
            <a:r>
              <a:rPr spc="-75" dirty="0"/>
              <a:t>Today</a:t>
            </a:r>
          </a:p>
        </p:txBody>
      </p:sp>
      <p:sp>
        <p:nvSpPr>
          <p:cNvPr id="3" name="object 3"/>
          <p:cNvSpPr txBox="1"/>
          <p:nvPr/>
        </p:nvSpPr>
        <p:spPr>
          <a:xfrm>
            <a:off x="429223" y="1530765"/>
            <a:ext cx="9705377" cy="856645"/>
          </a:xfrm>
          <a:prstGeom prst="rect">
            <a:avLst/>
          </a:prstGeom>
        </p:spPr>
        <p:txBody>
          <a:bodyPr vert="horz" wrap="square" lIns="0" tIns="66040" rIns="0" bIns="0" rtlCol="0">
            <a:spAutoFit/>
          </a:bodyPr>
          <a:lstStyle/>
          <a:p>
            <a:pPr marL="424815" indent="-412750">
              <a:lnSpc>
                <a:spcPct val="100000"/>
              </a:lnSpc>
              <a:spcBef>
                <a:spcPts val="520"/>
              </a:spcBef>
              <a:buChar char="●"/>
              <a:tabLst>
                <a:tab pos="424815" algn="l"/>
                <a:tab pos="425450" algn="l"/>
              </a:tabLst>
            </a:pPr>
            <a:r>
              <a:rPr lang="en-US" sz="2400" smtClean="0">
                <a:latin typeface="Arial"/>
                <a:cs typeface="Arial"/>
              </a:rPr>
              <a:t>Nhiều hơn về requirements</a:t>
            </a:r>
            <a:endParaRPr sz="2400">
              <a:latin typeface="Arial"/>
              <a:cs typeface="Arial"/>
            </a:endParaRPr>
          </a:p>
          <a:p>
            <a:pPr marL="424815" indent="-412750">
              <a:lnSpc>
                <a:spcPct val="100000"/>
              </a:lnSpc>
              <a:spcBef>
                <a:spcPts val="420"/>
              </a:spcBef>
              <a:buChar char="●"/>
              <a:tabLst>
                <a:tab pos="424815" algn="l"/>
                <a:tab pos="425450" algn="l"/>
              </a:tabLst>
            </a:pPr>
            <a:r>
              <a:rPr sz="2400" spc="-5" dirty="0">
                <a:latin typeface="Arial"/>
                <a:cs typeface="Arial"/>
              </a:rPr>
              <a:t>Use</a:t>
            </a:r>
            <a:r>
              <a:rPr sz="2400" spc="-10" dirty="0">
                <a:latin typeface="Arial"/>
                <a:cs typeface="Arial"/>
              </a:rPr>
              <a:t> </a:t>
            </a:r>
            <a:r>
              <a:rPr sz="2400" dirty="0">
                <a:latin typeface="Arial"/>
                <a:cs typeface="Arial"/>
              </a:rPr>
              <a:t>cases</a:t>
            </a:r>
            <a:endParaRPr sz="2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1824" y="1410760"/>
            <a:ext cx="11210575" cy="3430426"/>
          </a:xfrm>
          <a:prstGeom prst="rect">
            <a:avLst/>
          </a:prstGeom>
        </p:spPr>
        <p:txBody>
          <a:bodyPr vert="horz" wrap="square" lIns="0" tIns="199390" rIns="0" bIns="0" rtlCol="0">
            <a:spAutoFit/>
          </a:bodyPr>
          <a:lstStyle/>
          <a:p>
            <a:pPr marL="482600" indent="-483234">
              <a:lnSpc>
                <a:spcPct val="100000"/>
              </a:lnSpc>
              <a:spcBef>
                <a:spcPts val="1570"/>
              </a:spcBef>
              <a:buAutoNum type="arabicPeriod"/>
              <a:tabLst>
                <a:tab pos="482600" algn="l"/>
                <a:tab pos="483234" algn="l"/>
              </a:tabLst>
            </a:pPr>
            <a:r>
              <a:rPr lang="en-US" sz="2400" b="1" spc="-5">
                <a:latin typeface="Arial"/>
                <a:cs typeface="Arial"/>
              </a:rPr>
              <a:t>Xác định các tác nhân và mục tiêu</a:t>
            </a:r>
            <a:endParaRPr sz="2400">
              <a:latin typeface="Arial"/>
              <a:cs typeface="Arial"/>
            </a:endParaRPr>
          </a:p>
          <a:p>
            <a:pPr marL="482600" indent="-483234">
              <a:lnSpc>
                <a:spcPct val="100000"/>
              </a:lnSpc>
              <a:spcBef>
                <a:spcPts val="1470"/>
              </a:spcBef>
              <a:buAutoNum type="arabicPeriod"/>
              <a:tabLst>
                <a:tab pos="482600" algn="l"/>
                <a:tab pos="483234" algn="l"/>
              </a:tabLst>
            </a:pPr>
            <a:r>
              <a:rPr lang="en-US" sz="2400" b="1" spc="-15">
                <a:latin typeface="Arial"/>
                <a:cs typeface="Arial"/>
              </a:rPr>
              <a:t>Viết kịch bản thành công chính</a:t>
            </a:r>
            <a:endParaRPr sz="2400">
              <a:latin typeface="Arial"/>
              <a:cs typeface="Arial"/>
            </a:endParaRPr>
          </a:p>
          <a:p>
            <a:pPr marL="482600" indent="-398145">
              <a:lnSpc>
                <a:spcPct val="100000"/>
              </a:lnSpc>
              <a:spcBef>
                <a:spcPts val="1475"/>
              </a:spcBef>
              <a:buChar char="●"/>
              <a:tabLst>
                <a:tab pos="482600" algn="l"/>
                <a:tab pos="483234" algn="l"/>
              </a:tabLst>
            </a:pPr>
            <a:r>
              <a:rPr lang="vi-VN" sz="2200">
                <a:latin typeface="Arial"/>
                <a:cs typeface="Arial"/>
              </a:rPr>
              <a:t>Kịch bản thành công chính là "con đường hạnh phúc" được ưa thích</a:t>
            </a:r>
            <a:r>
              <a:rPr sz="2200" spc="-5" smtClean="0">
                <a:latin typeface="Arial"/>
                <a:cs typeface="Arial"/>
              </a:rPr>
              <a:t>”</a:t>
            </a:r>
            <a:endParaRPr sz="2200">
              <a:latin typeface="Arial"/>
              <a:cs typeface="Arial"/>
            </a:endParaRPr>
          </a:p>
          <a:p>
            <a:pPr marL="939800" lvl="1" indent="-367665">
              <a:lnSpc>
                <a:spcPct val="100000"/>
              </a:lnSpc>
              <a:spcBef>
                <a:spcPts val="375"/>
              </a:spcBef>
              <a:buChar char="○"/>
              <a:tabLst>
                <a:tab pos="939800" algn="l"/>
                <a:tab pos="940435" algn="l"/>
              </a:tabLst>
            </a:pPr>
            <a:r>
              <a:rPr lang="en-US" spc="-5">
                <a:latin typeface="Arial"/>
                <a:cs typeface="Arial"/>
              </a:rPr>
              <a:t>Dễ đọc và dễ hiểu nhất</a:t>
            </a:r>
            <a:endParaRPr sz="1800">
              <a:latin typeface="Arial"/>
              <a:cs typeface="Arial"/>
            </a:endParaRPr>
          </a:p>
          <a:p>
            <a:pPr marL="939800" lvl="1" indent="-367665">
              <a:lnSpc>
                <a:spcPct val="100000"/>
              </a:lnSpc>
              <a:spcBef>
                <a:spcPts val="315"/>
              </a:spcBef>
              <a:buChar char="○"/>
              <a:tabLst>
                <a:tab pos="939800" algn="l"/>
                <a:tab pos="940435" algn="l"/>
              </a:tabLst>
            </a:pPr>
            <a:r>
              <a:rPr lang="en-US" spc="-5">
                <a:latin typeface="Arial"/>
                <a:cs typeface="Arial"/>
              </a:rPr>
              <a:t>Mọi thứ khác là một sự phức tạp về điều này</a:t>
            </a:r>
            <a:endParaRPr sz="1800">
              <a:latin typeface="Arial"/>
              <a:cs typeface="Arial"/>
            </a:endParaRPr>
          </a:p>
          <a:p>
            <a:pPr marL="482600" indent="-398145">
              <a:lnSpc>
                <a:spcPct val="100000"/>
              </a:lnSpc>
              <a:spcBef>
                <a:spcPts val="1050"/>
              </a:spcBef>
              <a:buChar char="●"/>
              <a:tabLst>
                <a:tab pos="482600" algn="l"/>
                <a:tab pos="483234" algn="l"/>
              </a:tabLst>
            </a:pPr>
            <a:r>
              <a:rPr lang="en-US" sz="2200" spc="-5">
                <a:latin typeface="Arial"/>
                <a:cs typeface="Arial"/>
              </a:rPr>
              <a:t>Nắm bắt ý định và trách nhiệm của từng tác nhân, từ yếu tố kích hoạt đến mục tiêu</a:t>
            </a:r>
            <a:endParaRPr sz="2200">
              <a:latin typeface="Arial"/>
              <a:cs typeface="Arial"/>
            </a:endParaRPr>
          </a:p>
          <a:p>
            <a:pPr marL="939800" lvl="1" indent="-367665">
              <a:lnSpc>
                <a:spcPct val="100000"/>
              </a:lnSpc>
              <a:spcBef>
                <a:spcPts val="375"/>
              </a:spcBef>
              <a:buChar char="○"/>
              <a:tabLst>
                <a:tab pos="939800" algn="l"/>
                <a:tab pos="940435" algn="l"/>
              </a:tabLst>
            </a:pPr>
            <a:r>
              <a:rPr lang="vi-VN" spc="-5">
                <a:latin typeface="Arial"/>
                <a:cs typeface="Arial"/>
              </a:rPr>
              <a:t>Nêu rõ thông tin nào được truyền giữa các tác nhân</a:t>
            </a:r>
            <a:endParaRPr sz="1800">
              <a:latin typeface="Arial"/>
              <a:cs typeface="Arial"/>
            </a:endParaRPr>
          </a:p>
          <a:p>
            <a:pPr marL="939800" lvl="1" indent="-367665">
              <a:lnSpc>
                <a:spcPct val="100000"/>
              </a:lnSpc>
              <a:spcBef>
                <a:spcPts val="315"/>
              </a:spcBef>
              <a:buChar char="○"/>
              <a:tabLst>
                <a:tab pos="939800" algn="l"/>
                <a:tab pos="940435" algn="l"/>
              </a:tabLst>
            </a:pPr>
            <a:r>
              <a:rPr lang="vi-VN" spc="-5">
                <a:latin typeface="Arial"/>
                <a:cs typeface="Arial"/>
              </a:rPr>
              <a:t>Đánh số từng bước (dòng</a:t>
            </a:r>
            <a:r>
              <a:rPr sz="1800" smtClean="0">
                <a:latin typeface="Arial"/>
                <a:cs typeface="Arial"/>
              </a:rPr>
              <a:t>)</a:t>
            </a:r>
            <a:endParaRPr sz="1800">
              <a:latin typeface="Arial"/>
              <a:cs typeface="Arial"/>
            </a:endParaRPr>
          </a:p>
        </p:txBody>
      </p:sp>
      <p:sp>
        <p:nvSpPr>
          <p:cNvPr id="3" name="object 3"/>
          <p:cNvSpPr txBox="1">
            <a:spLocks noGrp="1"/>
          </p:cNvSpPr>
          <p:nvPr>
            <p:ph type="title"/>
          </p:nvPr>
        </p:nvSpPr>
        <p:spPr>
          <a:xfrm>
            <a:off x="384724" y="651150"/>
            <a:ext cx="7213600" cy="474489"/>
          </a:xfrm>
          <a:prstGeom prst="rect">
            <a:avLst/>
          </a:prstGeom>
        </p:spPr>
        <p:txBody>
          <a:bodyPr vert="horz" wrap="square" lIns="0" tIns="12700" rIns="0" bIns="0" rtlCol="0">
            <a:spAutoFit/>
          </a:bodyPr>
          <a:lstStyle/>
          <a:p>
            <a:pPr marL="12700">
              <a:lnSpc>
                <a:spcPct val="100000"/>
              </a:lnSpc>
              <a:spcBef>
                <a:spcPts val="100"/>
              </a:spcBef>
            </a:pPr>
            <a:r>
              <a:rPr lang="en-US" spc="-10"/>
              <a:t>4 bước của Cockburn để tạo một </a:t>
            </a:r>
            <a:r>
              <a:rPr lang="en-US" spc="-5"/>
              <a:t>use</a:t>
            </a:r>
            <a:r>
              <a:rPr lang="en-US" spc="-110"/>
              <a:t> </a:t>
            </a:r>
            <a:r>
              <a:rPr lang="en-US"/>
              <a:t>case</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7213600" cy="482600"/>
          </a:xfrm>
          <a:prstGeom prst="rect">
            <a:avLst/>
          </a:prstGeom>
        </p:spPr>
        <p:txBody>
          <a:bodyPr vert="horz" wrap="square" lIns="0" tIns="12700" rIns="0" bIns="0" rtlCol="0">
            <a:spAutoFit/>
          </a:bodyPr>
          <a:lstStyle/>
          <a:p>
            <a:pPr marL="12700">
              <a:lnSpc>
                <a:spcPct val="100000"/>
              </a:lnSpc>
              <a:spcBef>
                <a:spcPts val="100"/>
              </a:spcBef>
            </a:pPr>
            <a:r>
              <a:rPr lang="en-US" spc="-10"/>
              <a:t>4 bước của Cockburn để tạo một </a:t>
            </a:r>
            <a:r>
              <a:rPr spc="-5" smtClean="0"/>
              <a:t>use</a:t>
            </a:r>
            <a:r>
              <a:rPr spc="-110" smtClean="0"/>
              <a:t> </a:t>
            </a:r>
            <a:r>
              <a:rPr dirty="0"/>
              <a:t>case</a:t>
            </a:r>
          </a:p>
        </p:txBody>
      </p:sp>
      <p:sp>
        <p:nvSpPr>
          <p:cNvPr id="3" name="object 3"/>
          <p:cNvSpPr txBox="1"/>
          <p:nvPr/>
        </p:nvSpPr>
        <p:spPr>
          <a:xfrm>
            <a:off x="371825" y="1410760"/>
            <a:ext cx="11362975" cy="4705134"/>
          </a:xfrm>
          <a:prstGeom prst="rect">
            <a:avLst/>
          </a:prstGeom>
        </p:spPr>
        <p:txBody>
          <a:bodyPr vert="horz" wrap="square" lIns="0" tIns="199390" rIns="0" bIns="0" rtlCol="0">
            <a:spAutoFit/>
          </a:bodyPr>
          <a:lstStyle/>
          <a:p>
            <a:pPr marL="482600" indent="-483234">
              <a:lnSpc>
                <a:spcPct val="100000"/>
              </a:lnSpc>
              <a:spcBef>
                <a:spcPts val="1570"/>
              </a:spcBef>
              <a:buAutoNum type="arabicPeriod"/>
              <a:tabLst>
                <a:tab pos="482600" algn="l"/>
                <a:tab pos="483234" algn="l"/>
              </a:tabLst>
            </a:pPr>
            <a:r>
              <a:rPr lang="en-US" sz="2400" b="1" spc="-5">
                <a:latin typeface="Arial"/>
                <a:cs typeface="Arial"/>
              </a:rPr>
              <a:t>Xác định các tác nhân và mục tiêu</a:t>
            </a:r>
            <a:endParaRPr lang="en-US" sz="2400">
              <a:latin typeface="Arial"/>
              <a:cs typeface="Arial"/>
            </a:endParaRPr>
          </a:p>
          <a:p>
            <a:pPr marL="482600" indent="-483234">
              <a:lnSpc>
                <a:spcPct val="100000"/>
              </a:lnSpc>
              <a:spcBef>
                <a:spcPts val="1470"/>
              </a:spcBef>
              <a:buAutoNum type="arabicPeriod"/>
              <a:tabLst>
                <a:tab pos="482600" algn="l"/>
                <a:tab pos="483234" algn="l"/>
              </a:tabLst>
            </a:pPr>
            <a:r>
              <a:rPr lang="en-US" sz="2400" b="1" spc="-15">
                <a:latin typeface="Arial"/>
                <a:cs typeface="Arial"/>
              </a:rPr>
              <a:t>Viết kịch bản thành </a:t>
            </a:r>
            <a:r>
              <a:rPr lang="en-US" sz="2400" b="1" spc="-15">
                <a:latin typeface="Arial"/>
                <a:cs typeface="Arial"/>
              </a:rPr>
              <a:t>công </a:t>
            </a:r>
            <a:r>
              <a:rPr lang="en-US" sz="2400" b="1" spc="-15" smtClean="0">
                <a:latin typeface="Arial"/>
                <a:cs typeface="Arial"/>
              </a:rPr>
              <a:t>chính</a:t>
            </a:r>
            <a:endParaRPr sz="2400">
              <a:latin typeface="Arial"/>
              <a:cs typeface="Arial"/>
            </a:endParaRPr>
          </a:p>
          <a:p>
            <a:pPr marL="482600" indent="-483234">
              <a:lnSpc>
                <a:spcPct val="100000"/>
              </a:lnSpc>
              <a:spcBef>
                <a:spcPts val="1470"/>
              </a:spcBef>
              <a:buAutoNum type="arabicPeriod"/>
              <a:tabLst>
                <a:tab pos="482600" algn="l"/>
                <a:tab pos="483234" algn="l"/>
              </a:tabLst>
            </a:pPr>
            <a:r>
              <a:rPr lang="en-US" sz="2400" b="1" spc="-5">
                <a:latin typeface="Arial"/>
                <a:cs typeface="Arial"/>
              </a:rPr>
              <a:t>Liệt kê các phần mở rộng lỗi</a:t>
            </a:r>
            <a:endParaRPr sz="2400">
              <a:latin typeface="Arial"/>
              <a:cs typeface="Arial"/>
            </a:endParaRPr>
          </a:p>
          <a:p>
            <a:pPr marL="482600" indent="-398145">
              <a:lnSpc>
                <a:spcPct val="100000"/>
              </a:lnSpc>
              <a:spcBef>
                <a:spcPts val="425"/>
              </a:spcBef>
              <a:buChar char="●"/>
              <a:tabLst>
                <a:tab pos="482600" algn="l"/>
                <a:tab pos="483234" algn="l"/>
              </a:tabLst>
            </a:pPr>
            <a:r>
              <a:rPr lang="vi-VN" sz="2200">
                <a:latin typeface="Arial"/>
                <a:cs typeface="Arial"/>
              </a:rPr>
              <a:t>Nhiều bước có thể không thành công (ví dụ: thẻ tín dụng bị từ chối, hết hàng</a:t>
            </a:r>
            <a:r>
              <a:rPr sz="2200" smtClean="0">
                <a:latin typeface="Arial"/>
                <a:cs typeface="Arial"/>
              </a:rPr>
              <a:t>)</a:t>
            </a:r>
            <a:endParaRPr sz="2200">
              <a:latin typeface="Arial"/>
              <a:cs typeface="Arial"/>
            </a:endParaRPr>
          </a:p>
          <a:p>
            <a:pPr marL="939800" lvl="1" indent="-398145">
              <a:lnSpc>
                <a:spcPct val="100000"/>
              </a:lnSpc>
              <a:spcBef>
                <a:spcPts val="385"/>
              </a:spcBef>
              <a:buSzPct val="122222"/>
              <a:buChar char="○"/>
              <a:tabLst>
                <a:tab pos="939800" algn="l"/>
                <a:tab pos="940435" algn="l"/>
              </a:tabLst>
            </a:pPr>
            <a:r>
              <a:rPr lang="vi-VN" spc="-5">
                <a:latin typeface="Arial"/>
                <a:cs typeface="Arial"/>
              </a:rPr>
              <a:t>Lưu ý riêng từng tình trạng lỗi, sau kịch bản thành công chính</a:t>
            </a:r>
            <a:endParaRPr sz="1800">
              <a:latin typeface="Arial"/>
              <a:cs typeface="Arial"/>
            </a:endParaRPr>
          </a:p>
          <a:p>
            <a:pPr marL="482600" indent="-398145">
              <a:lnSpc>
                <a:spcPct val="100000"/>
              </a:lnSpc>
              <a:spcBef>
                <a:spcPts val="440"/>
              </a:spcBef>
              <a:buChar char="●"/>
              <a:tabLst>
                <a:tab pos="482600" algn="l"/>
                <a:tab pos="483234" algn="l"/>
              </a:tabLst>
            </a:pPr>
            <a:r>
              <a:rPr lang="en-US" sz="2200" spc="-5">
                <a:latin typeface="Arial"/>
                <a:cs typeface="Arial"/>
              </a:rPr>
              <a:t>Mô tả xử lý lỗi</a:t>
            </a:r>
            <a:endParaRPr sz="2200">
              <a:latin typeface="Arial"/>
              <a:cs typeface="Arial"/>
            </a:endParaRPr>
          </a:p>
          <a:p>
            <a:pPr marL="939800" lvl="1" indent="-367665">
              <a:lnSpc>
                <a:spcPct val="100000"/>
              </a:lnSpc>
              <a:buChar char="○"/>
              <a:tabLst>
                <a:tab pos="939800" algn="l"/>
                <a:tab pos="940435" algn="l"/>
              </a:tabLst>
            </a:pPr>
            <a:r>
              <a:rPr lang="vi-VN">
                <a:latin typeface="Arial"/>
                <a:cs typeface="Arial"/>
              </a:rPr>
              <a:t>có thể phục hồi: trở lại kịch bản chính (tồn kho thấp + giảm số lượng</a:t>
            </a:r>
            <a:r>
              <a:rPr sz="1800" spc="-5" smtClean="0">
                <a:latin typeface="Arial"/>
                <a:cs typeface="Arial"/>
              </a:rPr>
              <a:t>)</a:t>
            </a:r>
            <a:endParaRPr sz="1800">
              <a:latin typeface="Arial"/>
              <a:cs typeface="Arial"/>
            </a:endParaRPr>
          </a:p>
          <a:p>
            <a:pPr marL="939800" lvl="1" indent="-367665">
              <a:lnSpc>
                <a:spcPct val="100000"/>
              </a:lnSpc>
              <a:spcBef>
                <a:spcPts val="315"/>
              </a:spcBef>
              <a:buChar char="○"/>
              <a:tabLst>
                <a:tab pos="939800" algn="l"/>
                <a:tab pos="940435" algn="l"/>
              </a:tabLst>
            </a:pPr>
            <a:r>
              <a:rPr lang="en-US" spc="-5">
                <a:latin typeface="Arial"/>
                <a:cs typeface="Arial"/>
              </a:rPr>
              <a:t>không thể khôi phục: không thành công (hết hàng</a:t>
            </a:r>
            <a:r>
              <a:rPr sz="1800" smtClean="0">
                <a:latin typeface="Arial"/>
                <a:cs typeface="Arial"/>
              </a:rPr>
              <a:t>)</a:t>
            </a:r>
            <a:endParaRPr sz="1800">
              <a:latin typeface="Arial"/>
              <a:cs typeface="Arial"/>
            </a:endParaRPr>
          </a:p>
          <a:p>
            <a:pPr marL="939800" lvl="1" indent="-367665">
              <a:lnSpc>
                <a:spcPct val="100000"/>
              </a:lnSpc>
              <a:spcBef>
                <a:spcPts val="315"/>
              </a:spcBef>
              <a:buChar char="○"/>
              <a:tabLst>
                <a:tab pos="939800" algn="l"/>
                <a:tab pos="940435" algn="l"/>
              </a:tabLst>
            </a:pPr>
            <a:r>
              <a:rPr lang="en-US" spc="-5">
                <a:latin typeface="Arial"/>
                <a:cs typeface="Arial"/>
              </a:rPr>
              <a:t>mỗi kịch bản đi từ kích hoạt đến hoàn thành</a:t>
            </a:r>
            <a:endParaRPr sz="1800">
              <a:latin typeface="Arial"/>
              <a:cs typeface="Arial"/>
            </a:endParaRPr>
          </a:p>
          <a:p>
            <a:pPr marL="482600" indent="-413384">
              <a:lnSpc>
                <a:spcPct val="100000"/>
              </a:lnSpc>
              <a:spcBef>
                <a:spcPts val="495"/>
              </a:spcBef>
              <a:buSzPct val="109090"/>
              <a:buChar char="●"/>
              <a:tabLst>
                <a:tab pos="482600" algn="l"/>
                <a:tab pos="483234" algn="l"/>
              </a:tabLst>
            </a:pPr>
            <a:r>
              <a:rPr lang="vi-VN" sz="2200" spc="-5">
                <a:latin typeface="Arial"/>
                <a:cs typeface="Arial"/>
              </a:rPr>
              <a:t>Dán nhãn với số bước (dòng kịch bản thành công) và chữ cái</a:t>
            </a:r>
            <a:endParaRPr sz="2200">
              <a:latin typeface="Arial"/>
              <a:cs typeface="Arial"/>
            </a:endParaRPr>
          </a:p>
          <a:p>
            <a:pPr marL="939800" lvl="1" indent="-367665">
              <a:lnSpc>
                <a:spcPct val="100000"/>
              </a:lnSpc>
              <a:spcBef>
                <a:spcPts val="30"/>
              </a:spcBef>
              <a:buChar char="○"/>
              <a:tabLst>
                <a:tab pos="939800" algn="l"/>
                <a:tab pos="940435" algn="l"/>
              </a:tabLst>
            </a:pPr>
            <a:r>
              <a:rPr sz="1800" spc="-5" dirty="0">
                <a:latin typeface="Arial"/>
                <a:cs typeface="Arial"/>
              </a:rPr>
              <a:t>5a &lt;failure </a:t>
            </a:r>
            <a:r>
              <a:rPr sz="1800" dirty="0">
                <a:latin typeface="Arial"/>
                <a:cs typeface="Arial"/>
              </a:rPr>
              <a:t>condition&gt;; </a:t>
            </a:r>
            <a:r>
              <a:rPr sz="1800" spc="-5" dirty="0">
                <a:latin typeface="Arial"/>
                <a:cs typeface="Arial"/>
              </a:rPr>
              <a:t>5a.1 &lt;fail with error</a:t>
            </a:r>
            <a:r>
              <a:rPr sz="1800" spc="-25" dirty="0">
                <a:latin typeface="Arial"/>
                <a:cs typeface="Arial"/>
              </a:rPr>
              <a:t> </a:t>
            </a:r>
            <a:r>
              <a:rPr sz="1800" dirty="0">
                <a:latin typeface="Arial"/>
                <a:cs typeface="Arial"/>
              </a:rPr>
              <a:t>message&gt;</a:t>
            </a:r>
            <a:endParaRPr sz="1800">
              <a:latin typeface="Arial"/>
              <a:cs typeface="Arial"/>
            </a:endParaRPr>
          </a:p>
          <a:p>
            <a:pPr marL="939800" lvl="1" indent="-367665">
              <a:lnSpc>
                <a:spcPct val="100000"/>
              </a:lnSpc>
              <a:spcBef>
                <a:spcPts val="315"/>
              </a:spcBef>
              <a:buChar char="○"/>
              <a:tabLst>
                <a:tab pos="939800" algn="l"/>
                <a:tab pos="940435" algn="l"/>
              </a:tabLst>
            </a:pPr>
            <a:r>
              <a:rPr sz="1800" spc="-5" dirty="0">
                <a:latin typeface="Arial"/>
                <a:cs typeface="Arial"/>
              </a:rPr>
              <a:t>5b &lt;failure </a:t>
            </a:r>
            <a:r>
              <a:rPr sz="1800" dirty="0">
                <a:latin typeface="Arial"/>
                <a:cs typeface="Arial"/>
              </a:rPr>
              <a:t>condition&gt;; </a:t>
            </a:r>
            <a:r>
              <a:rPr sz="1800" spc="-5" dirty="0">
                <a:latin typeface="Arial"/>
                <a:cs typeface="Arial"/>
              </a:rPr>
              <a:t>5b.1 &lt;action&gt;; 5b.2 &lt;continue at </a:t>
            </a:r>
            <a:r>
              <a:rPr sz="1800" dirty="0">
                <a:latin typeface="Arial"/>
                <a:cs typeface="Arial"/>
              </a:rPr>
              <a:t>step</a:t>
            </a:r>
            <a:r>
              <a:rPr sz="1800" spc="-40" dirty="0">
                <a:latin typeface="Arial"/>
                <a:cs typeface="Arial"/>
              </a:rPr>
              <a:t> </a:t>
            </a:r>
            <a:r>
              <a:rPr sz="1800" spc="-5" dirty="0">
                <a:latin typeface="Arial"/>
                <a:cs typeface="Arial"/>
              </a:rPr>
              <a:t>7&gt;</a:t>
            </a: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7213600" cy="482600"/>
          </a:xfrm>
          <a:prstGeom prst="rect">
            <a:avLst/>
          </a:prstGeom>
        </p:spPr>
        <p:txBody>
          <a:bodyPr vert="horz" wrap="square" lIns="0" tIns="12700" rIns="0" bIns="0" rtlCol="0">
            <a:spAutoFit/>
          </a:bodyPr>
          <a:lstStyle/>
          <a:p>
            <a:pPr marL="12700">
              <a:lnSpc>
                <a:spcPct val="100000"/>
              </a:lnSpc>
              <a:spcBef>
                <a:spcPts val="100"/>
              </a:spcBef>
            </a:pPr>
            <a:r>
              <a:rPr spc="-10" dirty="0"/>
              <a:t>Cockburn’s </a:t>
            </a:r>
            <a:r>
              <a:rPr dirty="0"/>
              <a:t>4 steps </a:t>
            </a:r>
            <a:r>
              <a:rPr spc="-5" dirty="0"/>
              <a:t>for </a:t>
            </a:r>
            <a:r>
              <a:rPr dirty="0"/>
              <a:t>creating a </a:t>
            </a:r>
            <a:r>
              <a:rPr spc="-5" dirty="0"/>
              <a:t>use</a:t>
            </a:r>
            <a:r>
              <a:rPr spc="-110" dirty="0"/>
              <a:t> </a:t>
            </a:r>
            <a:r>
              <a:rPr dirty="0"/>
              <a:t>case</a:t>
            </a:r>
          </a:p>
        </p:txBody>
      </p:sp>
      <p:sp>
        <p:nvSpPr>
          <p:cNvPr id="3" name="object 3"/>
          <p:cNvSpPr txBox="1"/>
          <p:nvPr/>
        </p:nvSpPr>
        <p:spPr>
          <a:xfrm>
            <a:off x="371824" y="1410760"/>
            <a:ext cx="10372375" cy="3481722"/>
          </a:xfrm>
          <a:prstGeom prst="rect">
            <a:avLst/>
          </a:prstGeom>
        </p:spPr>
        <p:txBody>
          <a:bodyPr vert="horz" wrap="square" lIns="0" tIns="199390" rIns="0" bIns="0" rtlCol="0">
            <a:spAutoFit/>
          </a:bodyPr>
          <a:lstStyle/>
          <a:p>
            <a:pPr marL="482600" indent="-483234">
              <a:lnSpc>
                <a:spcPct val="100000"/>
              </a:lnSpc>
              <a:spcBef>
                <a:spcPts val="1570"/>
              </a:spcBef>
              <a:buAutoNum type="arabicPeriod"/>
              <a:tabLst>
                <a:tab pos="482600" algn="l"/>
                <a:tab pos="483234" algn="l"/>
              </a:tabLst>
            </a:pPr>
            <a:r>
              <a:rPr lang="en-US" sz="2400" b="1" spc="-5">
                <a:latin typeface="Arial"/>
                <a:cs typeface="Arial"/>
              </a:rPr>
              <a:t>Xác định các tác nhân và mục tiêu</a:t>
            </a:r>
            <a:endParaRPr lang="en-US" sz="2400">
              <a:latin typeface="Arial"/>
              <a:cs typeface="Arial"/>
            </a:endParaRPr>
          </a:p>
          <a:p>
            <a:pPr marL="482600" indent="-483234">
              <a:lnSpc>
                <a:spcPct val="100000"/>
              </a:lnSpc>
              <a:spcBef>
                <a:spcPts val="1470"/>
              </a:spcBef>
              <a:buAutoNum type="arabicPeriod"/>
              <a:tabLst>
                <a:tab pos="482600" algn="l"/>
                <a:tab pos="483234" algn="l"/>
              </a:tabLst>
            </a:pPr>
            <a:r>
              <a:rPr lang="en-US" sz="2400" b="1" spc="-15">
                <a:latin typeface="Arial"/>
                <a:cs typeface="Arial"/>
              </a:rPr>
              <a:t>Viết kịch bản thành công chính</a:t>
            </a:r>
            <a:endParaRPr lang="en-US" sz="2400">
              <a:latin typeface="Arial"/>
              <a:cs typeface="Arial"/>
            </a:endParaRPr>
          </a:p>
          <a:p>
            <a:pPr marL="482600" indent="-483234">
              <a:lnSpc>
                <a:spcPct val="100000"/>
              </a:lnSpc>
              <a:spcBef>
                <a:spcPts val="1470"/>
              </a:spcBef>
              <a:buAutoNum type="arabicPeriod"/>
              <a:tabLst>
                <a:tab pos="482600" algn="l"/>
                <a:tab pos="483234" algn="l"/>
              </a:tabLst>
            </a:pPr>
            <a:r>
              <a:rPr lang="en-US" sz="2400" b="1" spc="-5">
                <a:latin typeface="Arial"/>
                <a:cs typeface="Arial"/>
              </a:rPr>
              <a:t>Liệt kê các phần mở </a:t>
            </a:r>
            <a:r>
              <a:rPr lang="en-US" sz="2400" b="1" spc="-5">
                <a:latin typeface="Arial"/>
                <a:cs typeface="Arial"/>
              </a:rPr>
              <a:t>rộng </a:t>
            </a:r>
            <a:r>
              <a:rPr lang="en-US" sz="2400" b="1" spc="-5" smtClean="0">
                <a:latin typeface="Arial"/>
                <a:cs typeface="Arial"/>
              </a:rPr>
              <a:t>lỗi</a:t>
            </a:r>
            <a:endParaRPr sz="2400">
              <a:latin typeface="Arial"/>
              <a:cs typeface="Arial"/>
            </a:endParaRPr>
          </a:p>
          <a:p>
            <a:pPr marL="482600" indent="-483234">
              <a:lnSpc>
                <a:spcPct val="100000"/>
              </a:lnSpc>
              <a:spcBef>
                <a:spcPts val="1470"/>
              </a:spcBef>
              <a:buAutoNum type="arabicPeriod"/>
              <a:tabLst>
                <a:tab pos="482600" algn="l"/>
                <a:tab pos="483234" algn="l"/>
              </a:tabLst>
            </a:pPr>
            <a:r>
              <a:rPr lang="en-US" sz="2400" b="1" spc="-5">
                <a:latin typeface="Arial"/>
                <a:cs typeface="Arial"/>
              </a:rPr>
              <a:t>Liệt kê các biến thể</a:t>
            </a:r>
            <a:endParaRPr sz="2400">
              <a:latin typeface="Arial"/>
              <a:cs typeface="Arial"/>
            </a:endParaRPr>
          </a:p>
          <a:p>
            <a:pPr marL="482600" indent="-398145">
              <a:lnSpc>
                <a:spcPct val="100000"/>
              </a:lnSpc>
              <a:spcBef>
                <a:spcPts val="425"/>
              </a:spcBef>
              <a:buChar char="●"/>
              <a:tabLst>
                <a:tab pos="482600" algn="l"/>
                <a:tab pos="483234" algn="l"/>
              </a:tabLst>
            </a:pPr>
            <a:r>
              <a:rPr lang="vi-VN" sz="2200" spc="-5">
                <a:latin typeface="Arial"/>
                <a:cs typeface="Arial"/>
              </a:rPr>
              <a:t>Các bước có thể có các hành vi thay thế</a:t>
            </a:r>
            <a:endParaRPr sz="2200">
              <a:latin typeface="Arial"/>
              <a:cs typeface="Arial"/>
            </a:endParaRPr>
          </a:p>
          <a:p>
            <a:pPr marL="939800" lvl="1" indent="-367665">
              <a:lnSpc>
                <a:spcPct val="100000"/>
              </a:lnSpc>
              <a:spcBef>
                <a:spcPts val="375"/>
              </a:spcBef>
              <a:buChar char="○"/>
              <a:tabLst>
                <a:tab pos="939800" algn="l"/>
                <a:tab pos="940435" algn="l"/>
              </a:tabLst>
            </a:pPr>
            <a:r>
              <a:rPr lang="vi-VN" spc="-5">
                <a:latin typeface="Arial"/>
                <a:cs typeface="Arial"/>
              </a:rPr>
              <a:t>Dán nhãn các lựa chọn thay thế bằng số bước (dòng kịch bản thành công) và ký hiệu</a:t>
            </a:r>
            <a:endParaRPr sz="1800">
              <a:latin typeface="Arial"/>
              <a:cs typeface="Arial"/>
            </a:endParaRPr>
          </a:p>
          <a:p>
            <a:pPr marL="1397000" lvl="2" indent="-336550">
              <a:lnSpc>
                <a:spcPct val="100000"/>
              </a:lnSpc>
              <a:spcBef>
                <a:spcPts val="334"/>
              </a:spcBef>
              <a:buChar char="■"/>
              <a:tabLst>
                <a:tab pos="1397000" algn="l"/>
                <a:tab pos="1397635" algn="l"/>
              </a:tabLst>
            </a:pPr>
            <a:r>
              <a:rPr sz="1400" spc="-5" dirty="0">
                <a:latin typeface="Arial"/>
                <a:cs typeface="Arial"/>
              </a:rPr>
              <a:t>5’ &lt;Alternative </a:t>
            </a:r>
            <a:r>
              <a:rPr sz="1400" dirty="0">
                <a:latin typeface="Arial"/>
                <a:cs typeface="Arial"/>
              </a:rPr>
              <a:t>1 </a:t>
            </a:r>
            <a:r>
              <a:rPr sz="1400" spc="-5" dirty="0">
                <a:latin typeface="Arial"/>
                <a:cs typeface="Arial"/>
              </a:rPr>
              <a:t>for </a:t>
            </a:r>
            <a:r>
              <a:rPr sz="1400" dirty="0">
                <a:latin typeface="Arial"/>
                <a:cs typeface="Arial"/>
              </a:rPr>
              <a:t>step</a:t>
            </a:r>
            <a:r>
              <a:rPr sz="1400" spc="-65" dirty="0">
                <a:latin typeface="Arial"/>
                <a:cs typeface="Arial"/>
              </a:rPr>
              <a:t> </a:t>
            </a:r>
            <a:r>
              <a:rPr sz="1400" spc="-5" dirty="0">
                <a:latin typeface="Arial"/>
                <a:cs typeface="Arial"/>
              </a:rPr>
              <a:t>5&gt;</a:t>
            </a:r>
            <a:endParaRPr sz="1400">
              <a:latin typeface="Arial"/>
              <a:cs typeface="Arial"/>
            </a:endParaRPr>
          </a:p>
          <a:p>
            <a:pPr marL="1397000" lvl="2" indent="-336550">
              <a:lnSpc>
                <a:spcPct val="100000"/>
              </a:lnSpc>
              <a:spcBef>
                <a:spcPts val="270"/>
              </a:spcBef>
              <a:buChar char="■"/>
              <a:tabLst>
                <a:tab pos="1397000" algn="l"/>
                <a:tab pos="1397635" algn="l"/>
              </a:tabLst>
            </a:pPr>
            <a:r>
              <a:rPr sz="1400" spc="-15" dirty="0">
                <a:latin typeface="Arial"/>
                <a:cs typeface="Arial"/>
              </a:rPr>
              <a:t>5’’ </a:t>
            </a:r>
            <a:r>
              <a:rPr sz="1400" spc="-5" dirty="0">
                <a:latin typeface="Arial"/>
                <a:cs typeface="Arial"/>
              </a:rPr>
              <a:t>&lt;Alternative </a:t>
            </a:r>
            <a:r>
              <a:rPr sz="1400" dirty="0">
                <a:latin typeface="Arial"/>
                <a:cs typeface="Arial"/>
              </a:rPr>
              <a:t>2 </a:t>
            </a:r>
            <a:r>
              <a:rPr sz="1400" spc="-5" dirty="0">
                <a:latin typeface="Arial"/>
                <a:cs typeface="Arial"/>
              </a:rPr>
              <a:t>for </a:t>
            </a:r>
            <a:r>
              <a:rPr sz="1400" dirty="0">
                <a:latin typeface="Arial"/>
                <a:cs typeface="Arial"/>
              </a:rPr>
              <a:t>step</a:t>
            </a:r>
            <a:r>
              <a:rPr sz="1400" spc="-55" dirty="0">
                <a:latin typeface="Arial"/>
                <a:cs typeface="Arial"/>
              </a:rPr>
              <a:t> </a:t>
            </a:r>
            <a:r>
              <a:rPr sz="1400" spc="-5" dirty="0">
                <a:latin typeface="Arial"/>
                <a:cs typeface="Arial"/>
              </a:rPr>
              <a:t>5&gt;</a:t>
            </a:r>
            <a:endParaRPr sz="1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8"/>
            <a:ext cx="7235276" cy="474489"/>
          </a:xfrm>
          <a:prstGeom prst="rect">
            <a:avLst/>
          </a:prstGeom>
        </p:spPr>
        <p:txBody>
          <a:bodyPr vert="horz" wrap="square" lIns="0" tIns="12700" rIns="0" bIns="0" rtlCol="0">
            <a:spAutoFit/>
          </a:bodyPr>
          <a:lstStyle/>
          <a:p>
            <a:pPr marL="12700">
              <a:lnSpc>
                <a:spcPct val="100000"/>
              </a:lnSpc>
              <a:spcBef>
                <a:spcPts val="100"/>
              </a:spcBef>
            </a:pPr>
            <a:r>
              <a:rPr spc="-114" dirty="0"/>
              <a:t>DRY</a:t>
            </a:r>
            <a:r>
              <a:rPr spc="-114"/>
              <a:t>, </a:t>
            </a:r>
            <a:r>
              <a:rPr lang="en-US" spc="-5" smtClean="0"/>
              <a:t>trừu tượng hóa và tối ưu hóa</a:t>
            </a:r>
            <a:endParaRPr spc="-5" dirty="0"/>
          </a:p>
        </p:txBody>
      </p:sp>
      <p:sp>
        <p:nvSpPr>
          <p:cNvPr id="3" name="object 3"/>
          <p:cNvSpPr txBox="1"/>
          <p:nvPr/>
        </p:nvSpPr>
        <p:spPr>
          <a:xfrm>
            <a:off x="384724" y="1420285"/>
            <a:ext cx="13102676" cy="2585964"/>
          </a:xfrm>
          <a:prstGeom prst="rect">
            <a:avLst/>
          </a:prstGeom>
        </p:spPr>
        <p:txBody>
          <a:bodyPr vert="horz" wrap="square" lIns="0" tIns="12700" rIns="0" bIns="0" rtlCol="0">
            <a:spAutoFit/>
          </a:bodyPr>
          <a:lstStyle/>
          <a:p>
            <a:pPr marL="12700" marR="3132455">
              <a:lnSpc>
                <a:spcPct val="148400"/>
              </a:lnSpc>
              <a:spcBef>
                <a:spcPts val="100"/>
              </a:spcBef>
            </a:pPr>
            <a:r>
              <a:rPr lang="en-US" sz="2400" b="1" spc="-35" smtClean="0">
                <a:latin typeface="Arial"/>
                <a:cs typeface="Arial"/>
              </a:rPr>
              <a:t>Nguyên tắc </a:t>
            </a:r>
            <a:r>
              <a:rPr sz="2400" b="1" spc="-35" smtClean="0">
                <a:latin typeface="Arial"/>
                <a:cs typeface="Arial"/>
              </a:rPr>
              <a:t>DRY </a:t>
            </a:r>
            <a:r>
              <a:rPr sz="2400" b="1" spc="-5" smtClean="0">
                <a:latin typeface="Arial"/>
                <a:cs typeface="Arial"/>
              </a:rPr>
              <a:t>: </a:t>
            </a:r>
            <a:r>
              <a:rPr sz="2400" b="1" spc="-5" dirty="0">
                <a:latin typeface="Arial"/>
                <a:cs typeface="Arial"/>
              </a:rPr>
              <a:t>Don't Repeat</a:t>
            </a:r>
            <a:r>
              <a:rPr sz="2400" b="1" spc="-120" dirty="0">
                <a:latin typeface="Arial"/>
                <a:cs typeface="Arial"/>
              </a:rPr>
              <a:t> </a:t>
            </a:r>
            <a:r>
              <a:rPr sz="2400" b="1" spc="-30">
                <a:latin typeface="Arial"/>
                <a:cs typeface="Arial"/>
              </a:rPr>
              <a:t>Yourself  </a:t>
            </a:r>
            <a:r>
              <a:rPr lang="en-US" sz="2400" b="1" spc="-30" smtClean="0">
                <a:latin typeface="Arial"/>
                <a:cs typeface="Arial"/>
              </a:rPr>
              <a:t>(Đừng lặp lại chính mình)</a:t>
            </a:r>
          </a:p>
          <a:p>
            <a:pPr marL="12700" marR="3132455">
              <a:lnSpc>
                <a:spcPct val="148400"/>
              </a:lnSpc>
              <a:spcBef>
                <a:spcPts val="100"/>
              </a:spcBef>
            </a:pPr>
            <a:r>
              <a:rPr lang="en-US" sz="2400" b="1" spc="-5" smtClean="0">
                <a:latin typeface="Arial"/>
                <a:cs typeface="Arial"/>
              </a:rPr>
              <a:t>Trừu tượng</a:t>
            </a:r>
            <a:endParaRPr sz="2400">
              <a:latin typeface="Arial"/>
              <a:cs typeface="Arial"/>
            </a:endParaRPr>
          </a:p>
          <a:p>
            <a:pPr marL="469900" indent="-412750">
              <a:lnSpc>
                <a:spcPct val="100000"/>
              </a:lnSpc>
              <a:spcBef>
                <a:spcPts val="420"/>
              </a:spcBef>
              <a:buChar char="●"/>
              <a:tabLst>
                <a:tab pos="469265" algn="l"/>
                <a:tab pos="469900" algn="l"/>
              </a:tabLst>
            </a:pPr>
            <a:r>
              <a:rPr lang="vi-VN" sz="2400" spc="-5" smtClean="0">
                <a:latin typeface="Arial"/>
                <a:cs typeface="Arial"/>
              </a:rPr>
              <a:t>Trừu tượng tồn tại lâu hơn chi tiết</a:t>
            </a:r>
            <a:endParaRPr sz="2400">
              <a:latin typeface="Arial"/>
              <a:cs typeface="Arial"/>
            </a:endParaRPr>
          </a:p>
          <a:p>
            <a:pPr marL="469900" indent="-412750">
              <a:lnSpc>
                <a:spcPct val="100000"/>
              </a:lnSpc>
              <a:spcBef>
                <a:spcPts val="420"/>
              </a:spcBef>
              <a:buChar char="●"/>
              <a:tabLst>
                <a:tab pos="469265" algn="l"/>
                <a:tab pos="469900" algn="l"/>
              </a:tabLst>
            </a:pPr>
            <a:r>
              <a:rPr lang="en-US" sz="2400" smtClean="0">
                <a:latin typeface="Arial"/>
                <a:cs typeface="Arial"/>
              </a:rPr>
              <a:t>Một bản tóm tắt tốt cho phép bạn thay đổi/sửa các chi tiết sau này</a:t>
            </a:r>
            <a:endParaRPr sz="2400">
              <a:latin typeface="Arial"/>
              <a:cs typeface="Arial"/>
            </a:endParaRPr>
          </a:p>
          <a:p>
            <a:pPr marL="12700">
              <a:lnSpc>
                <a:spcPct val="100000"/>
              </a:lnSpc>
              <a:spcBef>
                <a:spcPts val="1995"/>
              </a:spcBef>
            </a:pPr>
            <a:r>
              <a:rPr lang="vi-VN" sz="2400" b="1" spc="-5" smtClean="0">
                <a:latin typeface="Arial"/>
                <a:cs typeface="Arial"/>
              </a:rPr>
              <a:t>Tối ưu hóa sớm là gốc rễ của mọi điều ác [Donald Knuth]</a:t>
            </a:r>
            <a:endParaRPr sz="2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3806276" cy="482600"/>
          </a:xfrm>
          <a:prstGeom prst="rect">
            <a:avLst/>
          </a:prstGeom>
        </p:spPr>
        <p:txBody>
          <a:bodyPr vert="horz" wrap="square" lIns="0" tIns="12700" rIns="0" bIns="0" rtlCol="0">
            <a:spAutoFit/>
          </a:bodyPr>
          <a:lstStyle/>
          <a:p>
            <a:pPr marL="12700">
              <a:lnSpc>
                <a:spcPct val="100000"/>
              </a:lnSpc>
              <a:spcBef>
                <a:spcPts val="100"/>
              </a:spcBef>
            </a:pPr>
            <a:r>
              <a:rPr lang="en-US" spc="-5"/>
              <a:t>Yêu cầu </a:t>
            </a:r>
            <a:r>
              <a:rPr lang="en-US" spc="-5" smtClean="0"/>
              <a:t>và </a:t>
            </a:r>
            <a:r>
              <a:rPr spc="-5" smtClean="0"/>
              <a:t>use</a:t>
            </a:r>
            <a:r>
              <a:rPr spc="-85" smtClean="0"/>
              <a:t> </a:t>
            </a:r>
            <a:r>
              <a:rPr dirty="0"/>
              <a:t>cases</a:t>
            </a:r>
          </a:p>
        </p:txBody>
      </p:sp>
      <p:sp>
        <p:nvSpPr>
          <p:cNvPr id="3" name="object 3"/>
          <p:cNvSpPr/>
          <p:nvPr/>
        </p:nvSpPr>
        <p:spPr>
          <a:xfrm>
            <a:off x="3051993" y="1908796"/>
            <a:ext cx="3040018" cy="305911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314829" y="5040207"/>
            <a:ext cx="232410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Alistair</a:t>
            </a:r>
            <a:r>
              <a:rPr sz="2400" spc="-90" dirty="0">
                <a:latin typeface="Arial"/>
                <a:cs typeface="Arial"/>
              </a:rPr>
              <a:t> </a:t>
            </a:r>
            <a:r>
              <a:rPr sz="2400" spc="-5" dirty="0">
                <a:latin typeface="Arial"/>
                <a:cs typeface="Arial"/>
              </a:rPr>
              <a:t>Cockburn</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5817235" cy="482600"/>
          </a:xfrm>
          <a:prstGeom prst="rect">
            <a:avLst/>
          </a:prstGeom>
        </p:spPr>
        <p:txBody>
          <a:bodyPr vert="horz" wrap="square" lIns="0" tIns="12700" rIns="0" bIns="0" rtlCol="0">
            <a:spAutoFit/>
          </a:bodyPr>
          <a:lstStyle/>
          <a:p>
            <a:pPr marL="12700">
              <a:lnSpc>
                <a:spcPct val="100000"/>
              </a:lnSpc>
              <a:spcBef>
                <a:spcPts val="100"/>
              </a:spcBef>
            </a:pPr>
            <a:r>
              <a:rPr lang="en-US" spc="-10"/>
              <a:t>Mẫu yêu cầu của Cockburn</a:t>
            </a:r>
            <a:endParaRPr spc="-5" dirty="0"/>
          </a:p>
        </p:txBody>
      </p:sp>
      <p:sp>
        <p:nvSpPr>
          <p:cNvPr id="3" name="object 3"/>
          <p:cNvSpPr txBox="1"/>
          <p:nvPr/>
        </p:nvSpPr>
        <p:spPr>
          <a:xfrm>
            <a:off x="401574" y="1551867"/>
            <a:ext cx="11180826" cy="4375429"/>
          </a:xfrm>
          <a:prstGeom prst="rect">
            <a:avLst/>
          </a:prstGeom>
        </p:spPr>
        <p:txBody>
          <a:bodyPr vert="horz" wrap="square" lIns="0" tIns="60325" rIns="0" bIns="0" rtlCol="0">
            <a:spAutoFit/>
          </a:bodyPr>
          <a:lstStyle/>
          <a:p>
            <a:pPr marL="452755" indent="-440690">
              <a:lnSpc>
                <a:spcPct val="100000"/>
              </a:lnSpc>
              <a:spcBef>
                <a:spcPts val="475"/>
              </a:spcBef>
              <a:buAutoNum type="arabicPeriod"/>
              <a:tabLst>
                <a:tab pos="452755" algn="l"/>
                <a:tab pos="453390" algn="l"/>
              </a:tabLst>
            </a:pPr>
            <a:r>
              <a:rPr lang="en-US" sz="2000" spc="-5" smtClean="0">
                <a:latin typeface="Arial"/>
                <a:cs typeface="Arial"/>
              </a:rPr>
              <a:t>Mục đích và phạm vi</a:t>
            </a:r>
            <a:endParaRPr sz="2000">
              <a:latin typeface="Arial"/>
              <a:cs typeface="Arial"/>
            </a:endParaRPr>
          </a:p>
          <a:p>
            <a:pPr marL="452755" indent="-440690">
              <a:lnSpc>
                <a:spcPct val="100000"/>
              </a:lnSpc>
              <a:spcBef>
                <a:spcPts val="375"/>
              </a:spcBef>
              <a:buAutoNum type="arabicPeriod"/>
              <a:tabLst>
                <a:tab pos="452755" algn="l"/>
                <a:tab pos="453390" algn="l"/>
              </a:tabLst>
            </a:pPr>
            <a:r>
              <a:rPr lang="en-US" sz="2000" spc="-50" smtClean="0">
                <a:latin typeface="Arial"/>
                <a:cs typeface="Arial"/>
              </a:rPr>
              <a:t>Điều khoản (thuật ngữ)</a:t>
            </a:r>
            <a:endParaRPr sz="2000" smtClean="0">
              <a:latin typeface="Arial"/>
              <a:cs typeface="Arial"/>
            </a:endParaRPr>
          </a:p>
          <a:p>
            <a:pPr marL="452755" indent="-440690">
              <a:lnSpc>
                <a:spcPct val="100000"/>
              </a:lnSpc>
              <a:spcBef>
                <a:spcPts val="375"/>
              </a:spcBef>
              <a:buAutoNum type="arabicPeriod"/>
              <a:tabLst>
                <a:tab pos="452755" algn="l"/>
                <a:tab pos="453390" algn="l"/>
              </a:tabLst>
            </a:pPr>
            <a:r>
              <a:rPr sz="2000" b="1" spc="-5" smtClean="0">
                <a:latin typeface="Arial"/>
                <a:cs typeface="Arial"/>
              </a:rPr>
              <a:t>Use cases </a:t>
            </a:r>
            <a:r>
              <a:rPr sz="2000" b="1" smtClean="0">
                <a:latin typeface="Arial"/>
                <a:cs typeface="Arial"/>
              </a:rPr>
              <a:t>(</a:t>
            </a:r>
            <a:r>
              <a:rPr lang="en-US" sz="2000" b="1" smtClean="0">
                <a:latin typeface="Arial"/>
                <a:cs typeface="Arial"/>
              </a:rPr>
              <a:t>tạo tác trung tâm của các yêu cầu</a:t>
            </a:r>
            <a:r>
              <a:rPr sz="2000" b="1" spc="-5" smtClean="0">
                <a:latin typeface="Arial"/>
                <a:cs typeface="Arial"/>
              </a:rPr>
              <a:t>)</a:t>
            </a:r>
            <a:endParaRPr sz="2000" smtClean="0">
              <a:latin typeface="Arial"/>
              <a:cs typeface="Arial"/>
            </a:endParaRPr>
          </a:p>
          <a:p>
            <a:pPr marL="452755" indent="-440690">
              <a:lnSpc>
                <a:spcPct val="100000"/>
              </a:lnSpc>
              <a:spcBef>
                <a:spcPts val="375"/>
              </a:spcBef>
              <a:buAutoNum type="arabicPeriod"/>
              <a:tabLst>
                <a:tab pos="452755" algn="l"/>
                <a:tab pos="453390" algn="l"/>
              </a:tabLst>
            </a:pPr>
            <a:r>
              <a:rPr lang="en-US" sz="2000" smtClean="0">
                <a:latin typeface="Arial"/>
                <a:cs typeface="Arial"/>
              </a:rPr>
              <a:t>Công nghệ sử dụng</a:t>
            </a:r>
            <a:endParaRPr sz="2000" smtClean="0">
              <a:latin typeface="Arial"/>
              <a:cs typeface="Arial"/>
            </a:endParaRPr>
          </a:p>
          <a:p>
            <a:pPr marL="452755" indent="-440690">
              <a:lnSpc>
                <a:spcPct val="100000"/>
              </a:lnSpc>
              <a:spcBef>
                <a:spcPts val="375"/>
              </a:spcBef>
              <a:buAutoNum type="arabicPeriod"/>
              <a:tabLst>
                <a:tab pos="452755" algn="l"/>
                <a:tab pos="453390" algn="l"/>
              </a:tabLst>
            </a:pPr>
            <a:r>
              <a:rPr lang="en-US" sz="2000" smtClean="0">
                <a:latin typeface="Arial"/>
                <a:cs typeface="Arial"/>
              </a:rPr>
              <a:t>Khác:</a:t>
            </a:r>
            <a:endParaRPr sz="2000">
              <a:latin typeface="Arial"/>
              <a:cs typeface="Arial"/>
            </a:endParaRPr>
          </a:p>
          <a:p>
            <a:pPr marL="909955" marR="5080" lvl="1" indent="-419734">
              <a:lnSpc>
                <a:spcPct val="114599"/>
              </a:lnSpc>
              <a:spcBef>
                <a:spcPts val="65"/>
              </a:spcBef>
              <a:buAutoNum type="alphaLcPeriod"/>
              <a:tabLst>
                <a:tab pos="909955" algn="l"/>
                <a:tab pos="910590" algn="l"/>
              </a:tabLst>
            </a:pPr>
            <a:r>
              <a:rPr lang="vi-VN" spc="-5">
                <a:latin typeface="Arial"/>
                <a:cs typeface="Arial"/>
              </a:rPr>
              <a:t>Quá trình phát triển: người tham gia, giá trị (nhanh-tốt-rẻ), khả năng hiển thị, cạnh tranh, phụ thuộc</a:t>
            </a:r>
            <a:endParaRPr sz="1800">
              <a:latin typeface="Arial"/>
              <a:cs typeface="Arial"/>
            </a:endParaRPr>
          </a:p>
          <a:p>
            <a:pPr marL="909955" lvl="1" indent="-419734">
              <a:lnSpc>
                <a:spcPct val="100000"/>
              </a:lnSpc>
              <a:spcBef>
                <a:spcPts val="315"/>
              </a:spcBef>
              <a:buAutoNum type="alphaLcPeriod"/>
              <a:tabLst>
                <a:tab pos="909955" algn="l"/>
                <a:tab pos="910590" algn="l"/>
              </a:tabLst>
            </a:pPr>
            <a:r>
              <a:rPr lang="en-US" spc="-5">
                <a:latin typeface="Arial"/>
                <a:cs typeface="Arial"/>
              </a:rPr>
              <a:t>Quy tắc kinh doanh (ràng buộc)</a:t>
            </a:r>
            <a:endParaRPr sz="1800">
              <a:latin typeface="Arial"/>
              <a:cs typeface="Arial"/>
            </a:endParaRPr>
          </a:p>
          <a:p>
            <a:pPr marL="909955" lvl="1" indent="-407034">
              <a:lnSpc>
                <a:spcPct val="100000"/>
              </a:lnSpc>
              <a:spcBef>
                <a:spcPts val="315"/>
              </a:spcBef>
              <a:buAutoNum type="alphaLcPeriod"/>
              <a:tabLst>
                <a:tab pos="909955" algn="l"/>
                <a:tab pos="910590" algn="l"/>
              </a:tabLst>
            </a:pPr>
            <a:r>
              <a:rPr lang="en-US" spc="-5" smtClean="0">
                <a:latin typeface="Arial"/>
                <a:cs typeface="Arial"/>
              </a:rPr>
              <a:t>Yêu cầu về </a:t>
            </a:r>
            <a:r>
              <a:rPr lang="en-US" spc="-5">
                <a:latin typeface="Arial"/>
                <a:cs typeface="Arial"/>
              </a:rPr>
              <a:t>hiệu suất</a:t>
            </a:r>
            <a:endParaRPr sz="1800">
              <a:latin typeface="Arial"/>
              <a:cs typeface="Arial"/>
            </a:endParaRPr>
          </a:p>
          <a:p>
            <a:pPr marL="909955" lvl="1" indent="-419734">
              <a:lnSpc>
                <a:spcPct val="100000"/>
              </a:lnSpc>
              <a:spcBef>
                <a:spcPts val="315"/>
              </a:spcBef>
              <a:buAutoNum type="alphaLcPeriod"/>
              <a:tabLst>
                <a:tab pos="909955" algn="l"/>
                <a:tab pos="910590" algn="l"/>
              </a:tabLst>
            </a:pPr>
            <a:r>
              <a:rPr lang="en-US" spc="-20">
                <a:latin typeface="Arial"/>
                <a:cs typeface="Arial"/>
              </a:rPr>
              <a:t>Bảo mật, tài liệu</a:t>
            </a:r>
            <a:endParaRPr sz="1800">
              <a:latin typeface="Arial"/>
              <a:cs typeface="Arial"/>
            </a:endParaRPr>
          </a:p>
          <a:p>
            <a:pPr marL="909955" lvl="1" indent="-419734">
              <a:lnSpc>
                <a:spcPct val="100000"/>
              </a:lnSpc>
              <a:spcBef>
                <a:spcPts val="315"/>
              </a:spcBef>
              <a:buAutoNum type="alphaLcPeriod"/>
              <a:tabLst>
                <a:tab pos="909955" algn="l"/>
                <a:tab pos="910590" algn="l"/>
              </a:tabLst>
            </a:pPr>
            <a:r>
              <a:rPr lang="en-US" spc="-5" smtClean="0">
                <a:latin typeface="Arial"/>
                <a:cs typeface="Arial"/>
              </a:rPr>
              <a:t>Khả </a:t>
            </a:r>
            <a:r>
              <a:rPr lang="en-US" spc="-5">
                <a:latin typeface="Arial"/>
                <a:cs typeface="Arial"/>
              </a:rPr>
              <a:t>năng sử dụng</a:t>
            </a:r>
            <a:endParaRPr sz="1800">
              <a:latin typeface="Arial"/>
              <a:cs typeface="Arial"/>
            </a:endParaRPr>
          </a:p>
          <a:p>
            <a:pPr marL="909955" lvl="1" indent="-356235">
              <a:lnSpc>
                <a:spcPct val="100000"/>
              </a:lnSpc>
              <a:spcBef>
                <a:spcPts val="315"/>
              </a:spcBef>
              <a:buAutoNum type="alphaLcPeriod"/>
              <a:tabLst>
                <a:tab pos="909955" algn="l"/>
                <a:tab pos="910590" algn="l"/>
              </a:tabLst>
            </a:pPr>
            <a:r>
              <a:rPr lang="en-US" spc="-5" smtClean="0">
                <a:latin typeface="Arial"/>
                <a:cs typeface="Arial"/>
              </a:rPr>
              <a:t>Tính </a:t>
            </a:r>
            <a:r>
              <a:rPr lang="en-US" spc="-5">
                <a:latin typeface="Arial"/>
                <a:cs typeface="Arial"/>
              </a:rPr>
              <a:t>di động</a:t>
            </a:r>
            <a:endParaRPr sz="1800">
              <a:latin typeface="Arial"/>
              <a:cs typeface="Arial"/>
            </a:endParaRPr>
          </a:p>
          <a:p>
            <a:pPr marL="909955" lvl="1" indent="-419734">
              <a:lnSpc>
                <a:spcPct val="100000"/>
              </a:lnSpc>
              <a:spcBef>
                <a:spcPts val="315"/>
              </a:spcBef>
              <a:buAutoNum type="alphaLcPeriod"/>
              <a:tabLst>
                <a:tab pos="909955" algn="l"/>
                <a:tab pos="910590" algn="l"/>
              </a:tabLst>
            </a:pPr>
            <a:r>
              <a:rPr lang="vi-VN" spc="-5">
                <a:latin typeface="Arial"/>
                <a:cs typeface="Arial"/>
              </a:rPr>
              <a:t>Chưa giải quyết (hoãn lại)</a:t>
            </a:r>
            <a:endParaRPr sz="1800">
              <a:latin typeface="Arial"/>
              <a:cs typeface="Arial"/>
            </a:endParaRPr>
          </a:p>
          <a:p>
            <a:pPr marL="452755" indent="-440690">
              <a:lnSpc>
                <a:spcPct val="100000"/>
              </a:lnSpc>
              <a:spcBef>
                <a:spcPts val="309"/>
              </a:spcBef>
              <a:buAutoNum type="arabicPeriod"/>
              <a:tabLst>
                <a:tab pos="452755" algn="l"/>
                <a:tab pos="453390" algn="l"/>
              </a:tabLst>
            </a:pPr>
            <a:r>
              <a:rPr lang="vi-VN" sz="2000" spc="-5" smtClean="0">
                <a:latin typeface="Arial"/>
                <a:cs typeface="Arial"/>
              </a:rPr>
              <a:t>Yếu tố con người (luật pháp, chính trị, tổ chức, đào tạo)</a:t>
            </a:r>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3451860" cy="482600"/>
          </a:xfrm>
          <a:prstGeom prst="rect">
            <a:avLst/>
          </a:prstGeom>
        </p:spPr>
        <p:txBody>
          <a:bodyPr vert="horz" wrap="square" lIns="0" tIns="12700" rIns="0" bIns="0" rtlCol="0">
            <a:spAutoFit/>
          </a:bodyPr>
          <a:lstStyle/>
          <a:p>
            <a:pPr marL="12700">
              <a:lnSpc>
                <a:spcPct val="100000"/>
              </a:lnSpc>
              <a:spcBef>
                <a:spcPts val="100"/>
              </a:spcBef>
            </a:pPr>
            <a:r>
              <a:rPr lang="en-US" smtClean="0"/>
              <a:t>Use case là gì</a:t>
            </a:r>
            <a:r>
              <a:rPr smtClean="0"/>
              <a:t>?</a:t>
            </a:r>
            <a:endParaRPr dirty="0"/>
          </a:p>
        </p:txBody>
      </p:sp>
      <p:sp>
        <p:nvSpPr>
          <p:cNvPr id="3" name="object 3"/>
          <p:cNvSpPr txBox="1"/>
          <p:nvPr/>
        </p:nvSpPr>
        <p:spPr>
          <a:xfrm>
            <a:off x="384724" y="1467910"/>
            <a:ext cx="11807276" cy="4778744"/>
          </a:xfrm>
          <a:prstGeom prst="rect">
            <a:avLst/>
          </a:prstGeom>
        </p:spPr>
        <p:txBody>
          <a:bodyPr vert="horz" wrap="square" lIns="0" tIns="12700" rIns="0" bIns="0" rtlCol="0">
            <a:spAutoFit/>
          </a:bodyPr>
          <a:lstStyle/>
          <a:p>
            <a:pPr marL="12700" marR="230504">
              <a:lnSpc>
                <a:spcPct val="114599"/>
              </a:lnSpc>
              <a:spcBef>
                <a:spcPts val="100"/>
              </a:spcBef>
            </a:pPr>
            <a:r>
              <a:rPr sz="2400" dirty="0">
                <a:latin typeface="Arial"/>
                <a:cs typeface="Arial"/>
              </a:rPr>
              <a:t>A </a:t>
            </a:r>
            <a:r>
              <a:rPr sz="2400" b="1" spc="-5" dirty="0">
                <a:latin typeface="Arial"/>
                <a:cs typeface="Arial"/>
              </a:rPr>
              <a:t>use </a:t>
            </a:r>
            <a:r>
              <a:rPr sz="2400" b="1" spc="-5">
                <a:latin typeface="Arial"/>
                <a:cs typeface="Arial"/>
              </a:rPr>
              <a:t>case </a:t>
            </a:r>
            <a:r>
              <a:rPr lang="vi-VN" sz="2400" spc="-5" smtClean="0">
                <a:latin typeface="Arial"/>
                <a:cs typeface="Arial"/>
              </a:rPr>
              <a:t>là một mô tả bằng văn bản về sự tương tác của người dùng với hệ thống phần mềm để hoàn thành mục tiêu</a:t>
            </a:r>
            <a:r>
              <a:rPr sz="2400" spc="-5" smtClean="0">
                <a:latin typeface="Arial"/>
                <a:cs typeface="Arial"/>
              </a:rPr>
              <a:t>.</a:t>
            </a:r>
            <a:endParaRPr sz="2400">
              <a:latin typeface="Arial"/>
              <a:cs typeface="Arial"/>
            </a:endParaRPr>
          </a:p>
          <a:p>
            <a:pPr marL="469900" indent="-397510">
              <a:lnSpc>
                <a:spcPct val="100000"/>
              </a:lnSpc>
              <a:spcBef>
                <a:spcPts val="1400"/>
              </a:spcBef>
              <a:buChar char="●"/>
              <a:tabLst>
                <a:tab pos="469265" algn="l"/>
                <a:tab pos="469900" algn="l"/>
              </a:tabLst>
            </a:pPr>
            <a:r>
              <a:rPr lang="en-US" sz="2200" spc="-5" smtClean="0">
                <a:latin typeface="Arial"/>
                <a:cs typeface="Arial"/>
              </a:rPr>
              <a:t>Đó là một ví dụ hành vi của hệ thống</a:t>
            </a:r>
            <a:endParaRPr sz="2200">
              <a:latin typeface="Arial"/>
              <a:cs typeface="Arial"/>
            </a:endParaRPr>
          </a:p>
          <a:p>
            <a:pPr marL="469900" indent="-397510">
              <a:lnSpc>
                <a:spcPct val="100000"/>
              </a:lnSpc>
              <a:spcBef>
                <a:spcPts val="360"/>
              </a:spcBef>
              <a:buFont typeface="Arial"/>
              <a:buChar char="●"/>
              <a:tabLst>
                <a:tab pos="469265" algn="l"/>
                <a:tab pos="469900" algn="l"/>
              </a:tabLst>
            </a:pPr>
            <a:r>
              <a:rPr lang="vi-VN" sz="2200" b="1" spc="-5" smtClean="0">
                <a:latin typeface="Arial"/>
                <a:cs typeface="Arial"/>
              </a:rPr>
              <a:t>3-9 bước được viết rõ ràng </a:t>
            </a:r>
            <a:r>
              <a:rPr lang="vi-VN" sz="2200" spc="-5" smtClean="0">
                <a:latin typeface="Arial"/>
                <a:cs typeface="Arial"/>
              </a:rPr>
              <a:t>dẫn đến một </a:t>
            </a:r>
            <a:r>
              <a:rPr lang="vi-VN" sz="2200" b="1" spc="-5" smtClean="0">
                <a:latin typeface="Arial"/>
                <a:cs typeface="Arial"/>
              </a:rPr>
              <a:t>“kịch bản thành công chính”</a:t>
            </a:r>
            <a:endParaRPr sz="2200">
              <a:latin typeface="Arial"/>
              <a:cs typeface="Arial"/>
            </a:endParaRPr>
          </a:p>
          <a:p>
            <a:pPr marL="469900" indent="-397510">
              <a:lnSpc>
                <a:spcPct val="100000"/>
              </a:lnSpc>
              <a:spcBef>
                <a:spcPts val="360"/>
              </a:spcBef>
              <a:buChar char="●"/>
              <a:tabLst>
                <a:tab pos="469265" algn="l"/>
                <a:tab pos="469900" algn="l"/>
              </a:tabLst>
            </a:pPr>
            <a:r>
              <a:rPr lang="vi-VN" sz="2200" spc="-10" smtClean="0">
                <a:latin typeface="Arial"/>
                <a:cs typeface="Arial"/>
              </a:rPr>
              <a:t>Được viết từ quan điểm của một diễn viên, không phải của hệ thống</a:t>
            </a:r>
            <a:endParaRPr sz="2200">
              <a:latin typeface="Arial"/>
              <a:cs typeface="Arial"/>
            </a:endParaRPr>
          </a:p>
          <a:p>
            <a:pPr marL="12700">
              <a:lnSpc>
                <a:spcPct val="100000"/>
              </a:lnSpc>
              <a:spcBef>
                <a:spcPts val="2005"/>
              </a:spcBef>
            </a:pPr>
            <a:r>
              <a:rPr lang="en-US" sz="2400" b="1" spc="-25" smtClean="0">
                <a:latin typeface="Arial"/>
                <a:cs typeface="Arial"/>
              </a:rPr>
              <a:t>Thuật ngữ</a:t>
            </a:r>
            <a:endParaRPr sz="2400">
              <a:latin typeface="Arial"/>
              <a:cs typeface="Arial"/>
            </a:endParaRPr>
          </a:p>
          <a:p>
            <a:pPr marL="469900" indent="-397510">
              <a:lnSpc>
                <a:spcPct val="100000"/>
              </a:lnSpc>
              <a:spcBef>
                <a:spcPts val="425"/>
              </a:spcBef>
              <a:buFont typeface="Arial"/>
              <a:buChar char="●"/>
              <a:tabLst>
                <a:tab pos="469265" algn="l"/>
                <a:tab pos="469900" algn="l"/>
              </a:tabLst>
            </a:pPr>
            <a:r>
              <a:rPr sz="2200" b="1" spc="-5" dirty="0">
                <a:latin typeface="Arial"/>
                <a:cs typeface="Arial"/>
              </a:rPr>
              <a:t>Actor</a:t>
            </a:r>
            <a:r>
              <a:rPr sz="2200" spc="-5">
                <a:latin typeface="Arial"/>
                <a:cs typeface="Arial"/>
              </a:rPr>
              <a:t>: </a:t>
            </a:r>
            <a:r>
              <a:rPr lang="vi-VN" sz="2200" smtClean="0">
                <a:latin typeface="Arial"/>
                <a:cs typeface="Arial"/>
              </a:rPr>
              <a:t>ai đó (hoặc hệ thống khác) tương tác với hệ thống</a:t>
            </a:r>
            <a:endParaRPr sz="2200">
              <a:latin typeface="Arial"/>
              <a:cs typeface="Arial"/>
            </a:endParaRPr>
          </a:p>
          <a:p>
            <a:pPr marL="469900" indent="-397510">
              <a:lnSpc>
                <a:spcPct val="100000"/>
              </a:lnSpc>
              <a:spcBef>
                <a:spcPts val="360"/>
              </a:spcBef>
              <a:buFont typeface="Arial"/>
              <a:buChar char="●"/>
              <a:tabLst>
                <a:tab pos="469265" algn="l"/>
                <a:tab pos="469900" algn="l"/>
              </a:tabLst>
            </a:pPr>
            <a:r>
              <a:rPr sz="2200" b="1" spc="-5" dirty="0">
                <a:latin typeface="Arial"/>
                <a:cs typeface="Arial"/>
              </a:rPr>
              <a:t>Primary </a:t>
            </a:r>
            <a:r>
              <a:rPr sz="2200" b="1" dirty="0">
                <a:latin typeface="Arial"/>
                <a:cs typeface="Arial"/>
              </a:rPr>
              <a:t>actor</a:t>
            </a:r>
            <a:r>
              <a:rPr sz="2200">
                <a:latin typeface="Arial"/>
                <a:cs typeface="Arial"/>
              </a:rPr>
              <a:t>: </a:t>
            </a:r>
            <a:r>
              <a:rPr lang="vi-VN" sz="2200" spc="-5" smtClean="0">
                <a:latin typeface="Arial"/>
                <a:cs typeface="Arial"/>
              </a:rPr>
              <a:t>người bắt đầu hành động</a:t>
            </a:r>
            <a:endParaRPr sz="2200">
              <a:latin typeface="Arial"/>
              <a:cs typeface="Arial"/>
            </a:endParaRPr>
          </a:p>
          <a:p>
            <a:pPr marL="469900" indent="-397510">
              <a:lnSpc>
                <a:spcPct val="100000"/>
              </a:lnSpc>
              <a:spcBef>
                <a:spcPts val="360"/>
              </a:spcBef>
              <a:buFont typeface="Arial"/>
              <a:buChar char="●"/>
              <a:tabLst>
                <a:tab pos="469265" algn="l"/>
                <a:tab pos="469900" algn="l"/>
              </a:tabLst>
            </a:pPr>
            <a:r>
              <a:rPr sz="2200" b="1" spc="-5" dirty="0">
                <a:latin typeface="Arial"/>
                <a:cs typeface="Arial"/>
              </a:rPr>
              <a:t>Goal</a:t>
            </a:r>
            <a:r>
              <a:rPr sz="2200" spc="-5">
                <a:latin typeface="Arial"/>
                <a:cs typeface="Arial"/>
              </a:rPr>
              <a:t>: </a:t>
            </a:r>
            <a:r>
              <a:rPr lang="en-US" sz="2200" spc="-5" smtClean="0">
                <a:latin typeface="Arial"/>
                <a:cs typeface="Arial"/>
              </a:rPr>
              <a:t>kết quả mong muốn của diễn viên chính</a:t>
            </a:r>
            <a:endParaRPr sz="2200">
              <a:latin typeface="Arial"/>
              <a:cs typeface="Arial"/>
            </a:endParaRPr>
          </a:p>
          <a:p>
            <a:pPr>
              <a:lnSpc>
                <a:spcPct val="100000"/>
              </a:lnSpc>
            </a:pPr>
            <a:endParaRPr sz="2950">
              <a:latin typeface="Arial"/>
              <a:cs typeface="Arial"/>
            </a:endParaRPr>
          </a:p>
          <a:p>
            <a:pPr marL="282575">
              <a:lnSpc>
                <a:spcPct val="100000"/>
              </a:lnSpc>
            </a:pPr>
            <a:r>
              <a:rPr sz="2400" spc="-5" dirty="0">
                <a:solidFill>
                  <a:srgbClr val="FF0000"/>
                </a:solidFill>
                <a:latin typeface="Arial"/>
                <a:cs typeface="Arial"/>
              </a:rPr>
              <a:t>Use </a:t>
            </a:r>
            <a:r>
              <a:rPr sz="2400">
                <a:solidFill>
                  <a:srgbClr val="FF0000"/>
                </a:solidFill>
                <a:latin typeface="Arial"/>
                <a:cs typeface="Arial"/>
              </a:rPr>
              <a:t>cases </a:t>
            </a:r>
            <a:r>
              <a:rPr lang="en-US" sz="2400" smtClean="0">
                <a:solidFill>
                  <a:srgbClr val="FF0000"/>
                </a:solidFill>
                <a:latin typeface="Arial"/>
                <a:cs typeface="Arial"/>
              </a:rPr>
              <a:t>nắm bắt các </a:t>
            </a:r>
            <a:r>
              <a:rPr lang="en-US" sz="2400" b="1" smtClean="0">
                <a:solidFill>
                  <a:srgbClr val="FF0000"/>
                </a:solidFill>
                <a:latin typeface="Arial"/>
                <a:cs typeface="Arial"/>
              </a:rPr>
              <a:t>yêu cầu chức năng </a:t>
            </a:r>
            <a:r>
              <a:rPr lang="en-US" sz="2400" smtClean="0">
                <a:solidFill>
                  <a:srgbClr val="FF0000"/>
                </a:solidFill>
                <a:latin typeface="Arial"/>
                <a:cs typeface="Arial"/>
              </a:rPr>
              <a:t>của một hệ thống </a:t>
            </a:r>
            <a:r>
              <a:rPr sz="2400" smtClean="0">
                <a:solidFill>
                  <a:srgbClr val="FF0000"/>
                </a:solidFill>
                <a:latin typeface="Arial"/>
                <a:cs typeface="Arial"/>
              </a:rPr>
              <a:t>!</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2981960" cy="482600"/>
          </a:xfrm>
          <a:prstGeom prst="rect">
            <a:avLst/>
          </a:prstGeom>
        </p:spPr>
        <p:txBody>
          <a:bodyPr vert="horz" wrap="square" lIns="0" tIns="12700" rIns="0" bIns="0" rtlCol="0">
            <a:spAutoFit/>
          </a:bodyPr>
          <a:lstStyle/>
          <a:p>
            <a:pPr marL="12700">
              <a:lnSpc>
                <a:spcPct val="100000"/>
              </a:lnSpc>
              <a:spcBef>
                <a:spcPts val="100"/>
              </a:spcBef>
            </a:pPr>
            <a:r>
              <a:rPr spc="-10" dirty="0"/>
              <a:t>Back </a:t>
            </a:r>
            <a:r>
              <a:rPr spc="-5" dirty="0"/>
              <a:t>to the</a:t>
            </a:r>
            <a:r>
              <a:rPr spc="-95" dirty="0"/>
              <a:t> </a:t>
            </a:r>
            <a:r>
              <a:rPr spc="-5" dirty="0"/>
              <a:t>fridge</a:t>
            </a:r>
          </a:p>
        </p:txBody>
      </p:sp>
      <p:sp>
        <p:nvSpPr>
          <p:cNvPr id="3" name="object 3"/>
          <p:cNvSpPr txBox="1"/>
          <p:nvPr/>
        </p:nvSpPr>
        <p:spPr>
          <a:xfrm>
            <a:off x="384724" y="1544120"/>
            <a:ext cx="10283276" cy="1277273"/>
          </a:xfrm>
          <a:prstGeom prst="rect">
            <a:avLst/>
          </a:prstGeom>
        </p:spPr>
        <p:txBody>
          <a:bodyPr vert="horz" wrap="square" lIns="0" tIns="66040" rIns="0" bIns="0" rtlCol="0">
            <a:spAutoFit/>
          </a:bodyPr>
          <a:lstStyle/>
          <a:p>
            <a:pPr marL="12700">
              <a:lnSpc>
                <a:spcPct val="100000"/>
              </a:lnSpc>
              <a:spcBef>
                <a:spcPts val="520"/>
              </a:spcBef>
            </a:pPr>
            <a:r>
              <a:rPr lang="en-US" sz="2400" b="1" spc="-5" smtClean="0">
                <a:latin typeface="Arial"/>
                <a:cs typeface="Arial"/>
              </a:rPr>
              <a:t>Ví dụ tủ lạnh thông minh</a:t>
            </a:r>
            <a:endParaRPr sz="2400">
              <a:latin typeface="Arial"/>
              <a:cs typeface="Arial"/>
            </a:endParaRPr>
          </a:p>
          <a:p>
            <a:pPr marL="469900" indent="-412750">
              <a:lnSpc>
                <a:spcPct val="100000"/>
              </a:lnSpc>
              <a:spcBef>
                <a:spcPts val="420"/>
              </a:spcBef>
              <a:buChar char="●"/>
              <a:tabLst>
                <a:tab pos="469265" algn="l"/>
                <a:tab pos="469900" algn="l"/>
              </a:tabLst>
            </a:pPr>
            <a:r>
              <a:rPr lang="vi-VN" sz="2400" spc="-5" smtClean="0">
                <a:latin typeface="Arial"/>
                <a:cs typeface="Arial"/>
              </a:rPr>
              <a:t>Nhớ lại các yêu cầu của bạn (hoạt động trong lớp trước đó</a:t>
            </a:r>
            <a:r>
              <a:rPr sz="2400" spc="-5" smtClean="0">
                <a:latin typeface="Arial"/>
                <a:cs typeface="Arial"/>
              </a:rPr>
              <a:t>)</a:t>
            </a:r>
            <a:endParaRPr sz="2400">
              <a:latin typeface="Arial"/>
              <a:cs typeface="Arial"/>
            </a:endParaRPr>
          </a:p>
          <a:p>
            <a:pPr marL="469900" indent="-412750">
              <a:lnSpc>
                <a:spcPct val="100000"/>
              </a:lnSpc>
              <a:spcBef>
                <a:spcPts val="420"/>
              </a:spcBef>
              <a:buChar char="●"/>
              <a:tabLst>
                <a:tab pos="469265" algn="l"/>
                <a:tab pos="469900" algn="l"/>
              </a:tabLst>
            </a:pPr>
            <a:r>
              <a:rPr lang="vi-VN" sz="2400" spc="-5" smtClean="0">
                <a:latin typeface="Arial"/>
                <a:cs typeface="Arial"/>
              </a:rPr>
              <a:t>Phân biệt giữa </a:t>
            </a:r>
            <a:r>
              <a:rPr lang="en-US" sz="2400" spc="-5" smtClean="0">
                <a:latin typeface="Arial"/>
                <a:cs typeface="Arial"/>
              </a:rPr>
              <a:t>Use cases </a:t>
            </a:r>
            <a:r>
              <a:rPr lang="vi-VN" sz="2400" spc="-5" smtClean="0">
                <a:latin typeface="Arial"/>
                <a:cs typeface="Arial"/>
              </a:rPr>
              <a:t>và các tính năng bên trong</a:t>
            </a:r>
            <a:endParaRPr sz="2400">
              <a:latin typeface="Arial"/>
              <a:cs typeface="Arial"/>
            </a:endParaRPr>
          </a:p>
        </p:txBody>
      </p:sp>
      <p:grpSp>
        <p:nvGrpSpPr>
          <p:cNvPr id="4" name="object 4"/>
          <p:cNvGrpSpPr/>
          <p:nvPr/>
        </p:nvGrpSpPr>
        <p:grpSpPr>
          <a:xfrm>
            <a:off x="3006469" y="3221193"/>
            <a:ext cx="3121660" cy="2948940"/>
            <a:chOff x="3006469" y="3221193"/>
            <a:chExt cx="3121660" cy="2948940"/>
          </a:xfrm>
        </p:grpSpPr>
        <p:sp>
          <p:nvSpPr>
            <p:cNvPr id="5" name="object 5"/>
            <p:cNvSpPr/>
            <p:nvPr/>
          </p:nvSpPr>
          <p:spPr>
            <a:xfrm>
              <a:off x="3015993" y="3230718"/>
              <a:ext cx="3095625" cy="2929890"/>
            </a:xfrm>
            <a:custGeom>
              <a:avLst/>
              <a:gdLst/>
              <a:ahLst/>
              <a:cxnLst/>
              <a:rect l="l" t="t" r="r" b="b"/>
              <a:pathLst>
                <a:path w="3095625" h="2929890">
                  <a:moveTo>
                    <a:pt x="0" y="0"/>
                  </a:moveTo>
                  <a:lnTo>
                    <a:pt x="3095543" y="0"/>
                  </a:lnTo>
                  <a:lnTo>
                    <a:pt x="3095543" y="2929844"/>
                  </a:lnTo>
                  <a:lnTo>
                    <a:pt x="0" y="2929844"/>
                  </a:lnTo>
                  <a:lnTo>
                    <a:pt x="0" y="0"/>
                  </a:lnTo>
                  <a:close/>
                </a:path>
              </a:pathLst>
            </a:custGeom>
            <a:ln w="19049">
              <a:solidFill>
                <a:srgbClr val="000000"/>
              </a:solidFill>
            </a:ln>
          </p:spPr>
          <p:txBody>
            <a:bodyPr wrap="square" lIns="0" tIns="0" rIns="0" bIns="0" rtlCol="0"/>
            <a:lstStyle/>
            <a:p>
              <a:endParaRPr/>
            </a:p>
          </p:txBody>
        </p:sp>
        <p:sp>
          <p:nvSpPr>
            <p:cNvPr id="6" name="object 6"/>
            <p:cNvSpPr/>
            <p:nvPr/>
          </p:nvSpPr>
          <p:spPr>
            <a:xfrm>
              <a:off x="3109145" y="3282543"/>
              <a:ext cx="1247194" cy="276645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73442" y="3992966"/>
              <a:ext cx="2154545" cy="174797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143816" y="4071759"/>
              <a:ext cx="692123" cy="676906"/>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2981960" cy="482600"/>
          </a:xfrm>
          <a:prstGeom prst="rect">
            <a:avLst/>
          </a:prstGeom>
        </p:spPr>
        <p:txBody>
          <a:bodyPr vert="horz" wrap="square" lIns="0" tIns="12700" rIns="0" bIns="0" rtlCol="0">
            <a:spAutoFit/>
          </a:bodyPr>
          <a:lstStyle/>
          <a:p>
            <a:pPr marL="12700">
              <a:lnSpc>
                <a:spcPct val="100000"/>
              </a:lnSpc>
              <a:spcBef>
                <a:spcPts val="100"/>
              </a:spcBef>
            </a:pPr>
            <a:r>
              <a:rPr spc="-10" dirty="0"/>
              <a:t>Back </a:t>
            </a:r>
            <a:r>
              <a:rPr spc="-5" dirty="0"/>
              <a:t>to the</a:t>
            </a:r>
            <a:r>
              <a:rPr spc="-95" dirty="0"/>
              <a:t> </a:t>
            </a:r>
            <a:r>
              <a:rPr spc="-5" dirty="0"/>
              <a:t>fridge</a:t>
            </a:r>
          </a:p>
        </p:txBody>
      </p:sp>
      <p:sp>
        <p:nvSpPr>
          <p:cNvPr id="3" name="object 3"/>
          <p:cNvSpPr txBox="1"/>
          <p:nvPr/>
        </p:nvSpPr>
        <p:spPr>
          <a:xfrm>
            <a:off x="384724" y="1544120"/>
            <a:ext cx="12416876" cy="1277273"/>
          </a:xfrm>
          <a:prstGeom prst="rect">
            <a:avLst/>
          </a:prstGeom>
        </p:spPr>
        <p:txBody>
          <a:bodyPr vert="horz" wrap="square" lIns="0" tIns="66040" rIns="0" bIns="0" rtlCol="0">
            <a:spAutoFit/>
          </a:bodyPr>
          <a:lstStyle/>
          <a:p>
            <a:pPr marL="12700">
              <a:lnSpc>
                <a:spcPct val="100000"/>
              </a:lnSpc>
              <a:spcBef>
                <a:spcPts val="520"/>
              </a:spcBef>
            </a:pPr>
            <a:r>
              <a:rPr lang="en-US" sz="2400" b="1" spc="-5" smtClean="0">
                <a:latin typeface="Arial"/>
                <a:cs typeface="Arial"/>
              </a:rPr>
              <a:t>Ví dụ tủ lạnh thông minh</a:t>
            </a:r>
            <a:endParaRPr lang="en-US" sz="2400" smtClean="0">
              <a:latin typeface="Arial"/>
              <a:cs typeface="Arial"/>
            </a:endParaRPr>
          </a:p>
          <a:p>
            <a:pPr marL="469900" indent="-412750">
              <a:lnSpc>
                <a:spcPct val="100000"/>
              </a:lnSpc>
              <a:spcBef>
                <a:spcPts val="420"/>
              </a:spcBef>
              <a:buChar char="●"/>
              <a:tabLst>
                <a:tab pos="469265" algn="l"/>
                <a:tab pos="469900" algn="l"/>
              </a:tabLst>
            </a:pPr>
            <a:r>
              <a:rPr lang="vi-VN" sz="2400" spc="-5" smtClean="0">
                <a:latin typeface="Arial"/>
                <a:cs typeface="Arial"/>
              </a:rPr>
              <a:t>Nhớ lại các yêu cầu của bạn (hoạt động trong lớp trước đó)</a:t>
            </a:r>
            <a:endParaRPr lang="vi-VN" sz="2400" smtClean="0">
              <a:latin typeface="Arial"/>
              <a:cs typeface="Arial"/>
            </a:endParaRPr>
          </a:p>
          <a:p>
            <a:pPr marL="469900" indent="-412750">
              <a:lnSpc>
                <a:spcPct val="100000"/>
              </a:lnSpc>
              <a:spcBef>
                <a:spcPts val="420"/>
              </a:spcBef>
              <a:buChar char="●"/>
              <a:tabLst>
                <a:tab pos="469265" algn="l"/>
                <a:tab pos="469900" algn="l"/>
              </a:tabLst>
            </a:pPr>
            <a:r>
              <a:rPr lang="vi-VN" sz="2400" spc="-5" smtClean="0">
                <a:latin typeface="Arial"/>
                <a:cs typeface="Arial"/>
              </a:rPr>
              <a:t>Phân biệt giữa Use cases và các tính năng bên trong</a:t>
            </a:r>
            <a:endParaRPr lang="vi-VN" sz="2400">
              <a:latin typeface="Arial"/>
              <a:cs typeface="Arial"/>
            </a:endParaRPr>
          </a:p>
        </p:txBody>
      </p:sp>
      <p:grpSp>
        <p:nvGrpSpPr>
          <p:cNvPr id="4" name="object 4"/>
          <p:cNvGrpSpPr/>
          <p:nvPr/>
        </p:nvGrpSpPr>
        <p:grpSpPr>
          <a:xfrm>
            <a:off x="3690142" y="3533242"/>
            <a:ext cx="1809114" cy="1565910"/>
            <a:chOff x="3690142" y="3533242"/>
            <a:chExt cx="1809114" cy="1565910"/>
          </a:xfrm>
        </p:grpSpPr>
        <p:sp>
          <p:nvSpPr>
            <p:cNvPr id="5" name="object 5"/>
            <p:cNvSpPr/>
            <p:nvPr/>
          </p:nvSpPr>
          <p:spPr>
            <a:xfrm>
              <a:off x="3699667" y="3542767"/>
              <a:ext cx="1790064" cy="1546860"/>
            </a:xfrm>
            <a:custGeom>
              <a:avLst/>
              <a:gdLst/>
              <a:ahLst/>
              <a:cxnLst/>
              <a:rect l="l" t="t" r="r" b="b"/>
              <a:pathLst>
                <a:path w="1790064" h="1546860">
                  <a:moveTo>
                    <a:pt x="0" y="0"/>
                  </a:moveTo>
                  <a:lnTo>
                    <a:pt x="1789471" y="0"/>
                  </a:lnTo>
                  <a:lnTo>
                    <a:pt x="1789471" y="1546796"/>
                  </a:lnTo>
                  <a:lnTo>
                    <a:pt x="0" y="1546796"/>
                  </a:lnTo>
                  <a:lnTo>
                    <a:pt x="0" y="0"/>
                  </a:lnTo>
                  <a:close/>
                </a:path>
              </a:pathLst>
            </a:custGeom>
            <a:ln w="19049">
              <a:solidFill>
                <a:srgbClr val="000000"/>
              </a:solidFill>
            </a:ln>
          </p:spPr>
          <p:txBody>
            <a:bodyPr wrap="square" lIns="0" tIns="0" rIns="0" bIns="0" rtlCol="0"/>
            <a:lstStyle/>
            <a:p>
              <a:endParaRPr/>
            </a:p>
          </p:txBody>
        </p:sp>
        <p:sp>
          <p:nvSpPr>
            <p:cNvPr id="6" name="object 6"/>
            <p:cNvSpPr/>
            <p:nvPr/>
          </p:nvSpPr>
          <p:spPr>
            <a:xfrm>
              <a:off x="3753516" y="3570142"/>
              <a:ext cx="720978" cy="146054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253166" y="3945199"/>
              <a:ext cx="1245497" cy="92284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351641" y="3986794"/>
              <a:ext cx="400106" cy="357371"/>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413641" y="3460956"/>
            <a:ext cx="2848610" cy="1522730"/>
          </a:xfrm>
          <a:prstGeom prst="rect">
            <a:avLst/>
          </a:prstGeom>
        </p:spPr>
        <p:txBody>
          <a:bodyPr vert="horz" wrap="square" lIns="0" tIns="78740" rIns="0" bIns="0" rtlCol="0">
            <a:spAutoFit/>
          </a:bodyPr>
          <a:lstStyle/>
          <a:p>
            <a:pPr marL="696595">
              <a:lnSpc>
                <a:spcPct val="100000"/>
              </a:lnSpc>
              <a:spcBef>
                <a:spcPts val="620"/>
              </a:spcBef>
            </a:pPr>
            <a:r>
              <a:rPr sz="2400" b="1" spc="-5" dirty="0">
                <a:latin typeface="Arial"/>
                <a:cs typeface="Arial"/>
              </a:rPr>
              <a:t>Use</a:t>
            </a:r>
            <a:r>
              <a:rPr sz="2400" b="1" spc="-20" dirty="0">
                <a:latin typeface="Arial"/>
                <a:cs typeface="Arial"/>
              </a:rPr>
              <a:t> </a:t>
            </a:r>
            <a:r>
              <a:rPr sz="2400" b="1" spc="-5" dirty="0">
                <a:latin typeface="Arial"/>
                <a:cs typeface="Arial"/>
              </a:rPr>
              <a:t>cases</a:t>
            </a:r>
            <a:endParaRPr sz="2400">
              <a:latin typeface="Arial"/>
              <a:cs typeface="Arial"/>
            </a:endParaRPr>
          </a:p>
          <a:p>
            <a:pPr marL="394335" indent="-382270">
              <a:lnSpc>
                <a:spcPct val="100000"/>
              </a:lnSpc>
              <a:spcBef>
                <a:spcPts val="439"/>
              </a:spcBef>
              <a:buChar char="●"/>
              <a:tabLst>
                <a:tab pos="394335" algn="l"/>
                <a:tab pos="394970" algn="l"/>
              </a:tabLst>
            </a:pPr>
            <a:r>
              <a:rPr lang="en-US" sz="2000" smtClean="0">
                <a:latin typeface="Arial"/>
                <a:cs typeface="Arial"/>
              </a:rPr>
              <a:t>Kiểm tra kho</a:t>
            </a:r>
            <a:endParaRPr sz="2000">
              <a:latin typeface="Arial"/>
              <a:cs typeface="Arial"/>
            </a:endParaRPr>
          </a:p>
          <a:p>
            <a:pPr marL="394335" indent="-382270">
              <a:lnSpc>
                <a:spcPct val="100000"/>
              </a:lnSpc>
              <a:spcBef>
                <a:spcPts val="375"/>
              </a:spcBef>
              <a:buChar char="●"/>
              <a:tabLst>
                <a:tab pos="394335" algn="l"/>
                <a:tab pos="394970" algn="l"/>
              </a:tabLst>
            </a:pPr>
            <a:r>
              <a:rPr lang="en-US" sz="2000" smtClean="0">
                <a:latin typeface="Arial"/>
                <a:cs typeface="Arial"/>
              </a:rPr>
              <a:t>Cập nhật kho</a:t>
            </a:r>
            <a:endParaRPr sz="2000">
              <a:latin typeface="Arial"/>
              <a:cs typeface="Arial"/>
            </a:endParaRPr>
          </a:p>
          <a:p>
            <a:pPr marL="394335" indent="-382270">
              <a:lnSpc>
                <a:spcPct val="100000"/>
              </a:lnSpc>
              <a:spcBef>
                <a:spcPts val="375"/>
              </a:spcBef>
              <a:buChar char="●"/>
              <a:tabLst>
                <a:tab pos="394335" algn="l"/>
                <a:tab pos="394970" algn="l"/>
              </a:tabLst>
            </a:pPr>
            <a:r>
              <a:rPr lang="en-US" sz="2000" smtClean="0">
                <a:latin typeface="Arial"/>
                <a:cs typeface="Arial"/>
              </a:rPr>
              <a:t>Đăng ký thông báo</a:t>
            </a:r>
            <a:endParaRPr sz="2000">
              <a:latin typeface="Arial"/>
              <a:cs typeface="Arial"/>
            </a:endParaRPr>
          </a:p>
        </p:txBody>
      </p:sp>
      <p:sp>
        <p:nvSpPr>
          <p:cNvPr id="10" name="object 10"/>
          <p:cNvSpPr txBox="1"/>
          <p:nvPr/>
        </p:nvSpPr>
        <p:spPr>
          <a:xfrm>
            <a:off x="5900032" y="3460956"/>
            <a:ext cx="3051175" cy="1522730"/>
          </a:xfrm>
          <a:prstGeom prst="rect">
            <a:avLst/>
          </a:prstGeom>
        </p:spPr>
        <p:txBody>
          <a:bodyPr vert="horz" wrap="square" lIns="0" tIns="78740" rIns="0" bIns="0" rtlCol="0">
            <a:spAutoFit/>
          </a:bodyPr>
          <a:lstStyle/>
          <a:p>
            <a:pPr marL="323215">
              <a:lnSpc>
                <a:spcPct val="100000"/>
              </a:lnSpc>
              <a:spcBef>
                <a:spcPts val="620"/>
              </a:spcBef>
            </a:pPr>
            <a:r>
              <a:rPr lang="en-US" sz="2400" b="1" spc="-5" smtClean="0">
                <a:latin typeface="Arial"/>
                <a:cs typeface="Arial"/>
              </a:rPr>
              <a:t>Tính năng nội bộ</a:t>
            </a:r>
            <a:endParaRPr sz="2400">
              <a:latin typeface="Arial"/>
              <a:cs typeface="Arial"/>
            </a:endParaRPr>
          </a:p>
          <a:p>
            <a:pPr marL="394335" indent="-382270">
              <a:lnSpc>
                <a:spcPct val="100000"/>
              </a:lnSpc>
              <a:spcBef>
                <a:spcPts val="439"/>
              </a:spcBef>
              <a:buChar char="●"/>
              <a:tabLst>
                <a:tab pos="394335" algn="l"/>
                <a:tab pos="394970" algn="l"/>
              </a:tabLst>
            </a:pPr>
            <a:r>
              <a:rPr lang="en-US" sz="2000" spc="-5" smtClean="0">
                <a:latin typeface="Arial"/>
                <a:cs typeface="Arial"/>
              </a:rPr>
              <a:t>Truyền – Nhận dữ liệu</a:t>
            </a:r>
            <a:endParaRPr sz="2000">
              <a:latin typeface="Arial"/>
              <a:cs typeface="Arial"/>
            </a:endParaRPr>
          </a:p>
          <a:p>
            <a:pPr marL="394335" indent="-382270">
              <a:lnSpc>
                <a:spcPct val="100000"/>
              </a:lnSpc>
              <a:spcBef>
                <a:spcPts val="375"/>
              </a:spcBef>
              <a:buChar char="●"/>
              <a:tabLst>
                <a:tab pos="394335" algn="l"/>
                <a:tab pos="394970" algn="l"/>
              </a:tabLst>
            </a:pPr>
            <a:r>
              <a:rPr sz="2000" spc="-5" dirty="0">
                <a:latin typeface="Arial"/>
                <a:cs typeface="Arial"/>
              </a:rPr>
              <a:t>SQL database</a:t>
            </a:r>
            <a:r>
              <a:rPr sz="2000" spc="-160" dirty="0">
                <a:latin typeface="Arial"/>
                <a:cs typeface="Arial"/>
              </a:rPr>
              <a:t> </a:t>
            </a:r>
            <a:r>
              <a:rPr sz="2000" spc="-5" dirty="0">
                <a:latin typeface="Arial"/>
                <a:cs typeface="Arial"/>
              </a:rPr>
              <a:t>backend</a:t>
            </a:r>
            <a:endParaRPr sz="2000">
              <a:latin typeface="Arial"/>
              <a:cs typeface="Arial"/>
            </a:endParaRPr>
          </a:p>
          <a:p>
            <a:pPr marL="394335" indent="-382270">
              <a:lnSpc>
                <a:spcPct val="100000"/>
              </a:lnSpc>
              <a:spcBef>
                <a:spcPts val="375"/>
              </a:spcBef>
              <a:buChar char="●"/>
              <a:tabLst>
                <a:tab pos="394335" algn="l"/>
                <a:tab pos="394970" algn="l"/>
              </a:tabLst>
            </a:pPr>
            <a:r>
              <a:rPr sz="2000" spc="-5" dirty="0">
                <a:latin typeface="Arial"/>
                <a:cs typeface="Arial"/>
              </a:rPr>
              <a:t>User </a:t>
            </a:r>
            <a:r>
              <a:rPr sz="2000" spc="-5">
                <a:latin typeface="Arial"/>
                <a:cs typeface="Arial"/>
              </a:rPr>
              <a:t>I/O</a:t>
            </a:r>
            <a:r>
              <a:rPr sz="2000" spc="-25">
                <a:latin typeface="Arial"/>
                <a:cs typeface="Arial"/>
              </a:rPr>
              <a:t> </a:t>
            </a:r>
            <a:r>
              <a:rPr sz="2000" smtClean="0">
                <a:latin typeface="Arial"/>
                <a:cs typeface="Arial"/>
              </a:rPr>
              <a:t>(display)</a:t>
            </a:r>
            <a:endParaRPr sz="2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651150"/>
            <a:ext cx="3639820" cy="482600"/>
          </a:xfrm>
          <a:prstGeom prst="rect">
            <a:avLst/>
          </a:prstGeom>
        </p:spPr>
        <p:txBody>
          <a:bodyPr vert="horz" wrap="square" lIns="0" tIns="12700" rIns="0" bIns="0" rtlCol="0">
            <a:spAutoFit/>
          </a:bodyPr>
          <a:lstStyle/>
          <a:p>
            <a:pPr marL="12700">
              <a:lnSpc>
                <a:spcPct val="100000"/>
              </a:lnSpc>
              <a:spcBef>
                <a:spcPts val="100"/>
              </a:spcBef>
            </a:pPr>
            <a:r>
              <a:rPr lang="en-US" spc="-10" smtClean="0"/>
              <a:t>Lợi ích</a:t>
            </a:r>
            <a:r>
              <a:rPr spc="-5" smtClean="0"/>
              <a:t> </a:t>
            </a:r>
            <a:r>
              <a:rPr spc="-5" dirty="0"/>
              <a:t>use</a:t>
            </a:r>
            <a:r>
              <a:rPr spc="-85" dirty="0"/>
              <a:t> </a:t>
            </a:r>
            <a:r>
              <a:rPr dirty="0"/>
              <a:t>cases</a:t>
            </a:r>
          </a:p>
        </p:txBody>
      </p:sp>
      <p:sp>
        <p:nvSpPr>
          <p:cNvPr id="3" name="object 3"/>
          <p:cNvSpPr txBox="1"/>
          <p:nvPr/>
        </p:nvSpPr>
        <p:spPr>
          <a:xfrm>
            <a:off x="429222" y="1544120"/>
            <a:ext cx="10467377" cy="2371725"/>
          </a:xfrm>
          <a:prstGeom prst="rect">
            <a:avLst/>
          </a:prstGeom>
        </p:spPr>
        <p:txBody>
          <a:bodyPr vert="horz" wrap="square" lIns="0" tIns="12700" rIns="0" bIns="0" rtlCol="0">
            <a:spAutoFit/>
          </a:bodyPr>
          <a:lstStyle/>
          <a:p>
            <a:pPr marL="424815" marR="5080" indent="-412750">
              <a:lnSpc>
                <a:spcPct val="114599"/>
              </a:lnSpc>
              <a:spcBef>
                <a:spcPts val="100"/>
              </a:spcBef>
              <a:buChar char="●"/>
              <a:tabLst>
                <a:tab pos="424815" algn="l"/>
                <a:tab pos="425450" algn="l"/>
              </a:tabLst>
            </a:pPr>
            <a:r>
              <a:rPr lang="en-US" sz="2400" spc="-5" smtClean="0">
                <a:latin typeface="Arial"/>
                <a:cs typeface="Arial"/>
              </a:rPr>
              <a:t>Thiết lập sự hiểu biết giữa khách hàng và nhà phát triển về các yêu cầu (</a:t>
            </a:r>
            <a:r>
              <a:rPr lang="en-US" sz="2400" b="1" spc="-5" smtClean="0">
                <a:latin typeface="Arial"/>
                <a:cs typeface="Arial"/>
              </a:rPr>
              <a:t>kịch bản thành công</a:t>
            </a:r>
            <a:r>
              <a:rPr sz="2400" spc="-5" smtClean="0">
                <a:latin typeface="Arial"/>
                <a:cs typeface="Arial"/>
              </a:rPr>
              <a:t>)</a:t>
            </a:r>
            <a:endParaRPr sz="2400">
              <a:latin typeface="Arial"/>
              <a:cs typeface="Arial"/>
            </a:endParaRPr>
          </a:p>
          <a:p>
            <a:pPr marL="424815" marR="85725" indent="-412750">
              <a:lnSpc>
                <a:spcPct val="113700"/>
              </a:lnSpc>
              <a:spcBef>
                <a:spcPts val="1025"/>
              </a:spcBef>
              <a:buChar char="●"/>
              <a:tabLst>
                <a:tab pos="424815" algn="l"/>
                <a:tab pos="425450" algn="l"/>
              </a:tabLst>
            </a:pPr>
            <a:r>
              <a:rPr lang="vi-VN" sz="2400" spc="-5" smtClean="0">
                <a:latin typeface="Arial"/>
                <a:cs typeface="Arial"/>
              </a:rPr>
              <a:t>Cảnh báo cho các nhà phát triển về các tình huống có vấn đề và các trường hợp lỗi để kiểm tra (</a:t>
            </a:r>
            <a:r>
              <a:rPr lang="vi-VN" sz="2400" b="1" spc="-5" smtClean="0">
                <a:latin typeface="Arial"/>
                <a:cs typeface="Arial"/>
              </a:rPr>
              <a:t>kịch bản mở rộng</a:t>
            </a:r>
            <a:r>
              <a:rPr sz="2400" spc="-5" smtClean="0">
                <a:latin typeface="Arial"/>
                <a:cs typeface="Arial"/>
              </a:rPr>
              <a:t>)</a:t>
            </a:r>
            <a:endParaRPr sz="2400">
              <a:latin typeface="Arial"/>
              <a:cs typeface="Arial"/>
            </a:endParaRPr>
          </a:p>
          <a:p>
            <a:pPr marL="424815" indent="-412750">
              <a:lnSpc>
                <a:spcPct val="100000"/>
              </a:lnSpc>
              <a:spcBef>
                <a:spcPts val="1420"/>
              </a:spcBef>
              <a:buChar char="●"/>
              <a:tabLst>
                <a:tab pos="424815" algn="l"/>
                <a:tab pos="425450" algn="l"/>
              </a:tabLst>
            </a:pPr>
            <a:r>
              <a:rPr lang="en-US" sz="2400" spc="-5" smtClean="0">
                <a:latin typeface="Arial"/>
                <a:cs typeface="Arial"/>
              </a:rPr>
              <a:t>Nắm bắt một mức độ chức năng (</a:t>
            </a:r>
            <a:r>
              <a:rPr lang="en-US" sz="2400" b="1" spc="-5" smtClean="0">
                <a:latin typeface="Arial"/>
                <a:cs typeface="Arial"/>
              </a:rPr>
              <a:t>danh sách các mục tiêu</a:t>
            </a:r>
            <a:r>
              <a:rPr sz="2400" smtClean="0">
                <a:latin typeface="Arial"/>
                <a:cs typeface="Arial"/>
              </a:rPr>
              <a:t>)</a:t>
            </a:r>
            <a:endParaRPr sz="2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1524</Words>
  <Application>Microsoft Office PowerPoint</Application>
  <PresentationFormat>Widescreen</PresentationFormat>
  <Paragraphs>150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Carlito</vt:lpstr>
      <vt:lpstr>Trebuchet MS</vt:lpstr>
      <vt:lpstr>Office Theme</vt:lpstr>
      <vt:lpstr>PowerPoint Presentation</vt:lpstr>
      <vt:lpstr>Today</vt:lpstr>
      <vt:lpstr>DRY, trừu tượng hóa và tối ưu hóa</vt:lpstr>
      <vt:lpstr>Yêu cầu và use cases</vt:lpstr>
      <vt:lpstr>Mẫu yêu cầu của Cockburn</vt:lpstr>
      <vt:lpstr>Use case là gì?</vt:lpstr>
      <vt:lpstr>Back to the fridge</vt:lpstr>
      <vt:lpstr>Back to the fridge</vt:lpstr>
      <vt:lpstr>Lợi ích use cases</vt:lpstr>
      <vt:lpstr>Tiện ích mở rộng là gì?</vt:lpstr>
      <vt:lpstr>Chất lượng của một use case tốt</vt:lpstr>
      <vt:lpstr>Use cases vs. requirements</vt:lpstr>
      <vt:lpstr>Styles of use cases (Phong cách của use cases)</vt:lpstr>
      <vt:lpstr>Sơ đồ use case</vt:lpstr>
      <vt:lpstr>Formal use case</vt:lpstr>
      <vt:lpstr>Use case diagram vs. textual use case</vt:lpstr>
      <vt:lpstr>Informal use case</vt:lpstr>
      <vt:lpstr>Use Case không chính thức với văn bản có cấu trúc</vt:lpstr>
      <vt:lpstr>4 bước của Cockburn để tạo một use case</vt:lpstr>
      <vt:lpstr>4 bước của Cockburn để tạo một use case</vt:lpstr>
      <vt:lpstr>4 bước của Cockburn để tạo một use case</vt:lpstr>
      <vt:lpstr>Cockburn’s 4 steps for creating a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7</cp:revision>
  <dcterms:created xsi:type="dcterms:W3CDTF">2023-03-25T15:33:24Z</dcterms:created>
  <dcterms:modified xsi:type="dcterms:W3CDTF">2023-04-12T11:00:08Z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2021-04-05T00:00:00Z</vt:filetime>
  </property>
  <property fmtid="{D5CDD505-2E9C-101B-9397-08002B2CF9AE}" pid="3" name="LastSaved">
    <vt:filetime>2023-03-25T00:00:00Z</vt:filetime>
  </property>
</Properties>
</file>