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651151"/>
            <a:ext cx="83745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651151"/>
            <a:ext cx="83745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544125"/>
            <a:ext cx="8001000" cy="1825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7" Type="http://schemas.openxmlformats.org/officeDocument/2006/relationships/image" Target="../media/image16.jpg"/><Relationship Id="rId8" Type="http://schemas.openxmlformats.org/officeDocument/2006/relationships/image" Target="../media/image17.png"/><Relationship Id="rId9" Type="http://schemas.openxmlformats.org/officeDocument/2006/relationships/image" Target="../media/image18.jpg"/><Relationship Id="rId10" Type="http://schemas.openxmlformats.org/officeDocument/2006/relationships/image" Target="../media/image1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7" Type="http://schemas.openxmlformats.org/officeDocument/2006/relationships/image" Target="../media/image16.jpg"/><Relationship Id="rId8" Type="http://schemas.openxmlformats.org/officeDocument/2006/relationships/image" Target="../media/image17.png"/><Relationship Id="rId9" Type="http://schemas.openxmlformats.org/officeDocument/2006/relationships/image" Target="../media/image18.jpg"/><Relationship Id="rId10" Type="http://schemas.openxmlformats.org/officeDocument/2006/relationships/image" Target="../media/image19.png"/><Relationship Id="rId11" Type="http://schemas.openxmlformats.org/officeDocument/2006/relationships/image" Target="../media/image2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2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7.jpg"/><Relationship Id="rId5" Type="http://schemas.openxmlformats.org/officeDocument/2006/relationships/image" Target="../media/image6.png"/><Relationship Id="rId6" Type="http://schemas.openxmlformats.org/officeDocument/2006/relationships/image" Target="../media/image4.jpg"/><Relationship Id="rId7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7.jpg"/><Relationship Id="rId5" Type="http://schemas.openxmlformats.org/officeDocument/2006/relationships/image" Target="../media/image6.png"/><Relationship Id="rId6" Type="http://schemas.openxmlformats.org/officeDocument/2006/relationships/image" Target="../media/image8.jpg"/><Relationship Id="rId7" Type="http://schemas.openxmlformats.org/officeDocument/2006/relationships/image" Target="../media/image4.jpg"/><Relationship Id="rId8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7.jpg"/><Relationship Id="rId5" Type="http://schemas.openxmlformats.org/officeDocument/2006/relationships/image" Target="../media/image6.png"/><Relationship Id="rId6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52520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What</a:t>
            </a:r>
            <a:r>
              <a:rPr dirty="0" spc="-125"/>
              <a:t> </a:t>
            </a:r>
            <a:r>
              <a:rPr dirty="0" spc="65"/>
              <a:t>is</a:t>
            </a:r>
            <a:r>
              <a:rPr dirty="0" spc="-125"/>
              <a:t> </a:t>
            </a:r>
            <a:r>
              <a:rPr dirty="0" spc="10"/>
              <a:t>Software</a:t>
            </a:r>
            <a:r>
              <a:rPr dirty="0" spc="-125"/>
              <a:t> </a:t>
            </a:r>
            <a:r>
              <a:rPr dirty="0" spc="45"/>
              <a:t>Engineering?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3949" y="325178"/>
            <a:ext cx="1450966" cy="20351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78752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The</a:t>
            </a:r>
            <a:r>
              <a:rPr dirty="0" spc="-120"/>
              <a:t> </a:t>
            </a:r>
            <a:r>
              <a:rPr dirty="0" spc="95"/>
              <a:t>Role</a:t>
            </a:r>
            <a:r>
              <a:rPr dirty="0" spc="-120"/>
              <a:t> </a:t>
            </a:r>
            <a:r>
              <a:rPr dirty="0" spc="-45"/>
              <a:t>of</a:t>
            </a:r>
            <a:r>
              <a:rPr dirty="0" spc="-120"/>
              <a:t> </a:t>
            </a:r>
            <a:r>
              <a:rPr dirty="0" spc="10"/>
              <a:t>Software</a:t>
            </a:r>
            <a:r>
              <a:rPr dirty="0" spc="-120"/>
              <a:t> </a:t>
            </a:r>
            <a:r>
              <a:rPr dirty="0" spc="30"/>
              <a:t>Engineering</a:t>
            </a:r>
            <a:r>
              <a:rPr dirty="0" spc="-114"/>
              <a:t> </a:t>
            </a:r>
            <a:r>
              <a:rPr dirty="0" spc="-15"/>
              <a:t>in</a:t>
            </a:r>
            <a:r>
              <a:rPr dirty="0" spc="-120"/>
              <a:t> </a:t>
            </a:r>
            <a:r>
              <a:rPr dirty="0" spc="9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97465"/>
            <a:ext cx="64217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Experimental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infrastructure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is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software,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too!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724" y="2360475"/>
            <a:ext cx="1567574" cy="146007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74687" y="2118712"/>
          <a:ext cx="2075814" cy="1975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70"/>
                <a:gridCol w="687070"/>
                <a:gridCol w="687070"/>
              </a:tblGrid>
              <a:tr h="3923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0.34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0.81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</a:tr>
              <a:tr h="3923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0.52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0.32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23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0.21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0.53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23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0.81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0.22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40">
                          <a:latin typeface="Tahoma"/>
                          <a:cs typeface="Tahoma"/>
                        </a:rPr>
                        <a:t>...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40">
                          <a:latin typeface="Tahoma"/>
                          <a:cs typeface="Tahoma"/>
                        </a:rPr>
                        <a:t>...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40">
                          <a:latin typeface="Tahoma"/>
                          <a:cs typeface="Tahoma"/>
                        </a:rPr>
                        <a:t>...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84725" y="4020625"/>
            <a:ext cx="7921625" cy="238315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5" b="1">
                <a:latin typeface="Arial"/>
                <a:cs typeface="Arial"/>
              </a:rPr>
              <a:t>Example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(automated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debugging)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20">
                <a:latin typeface="Tahoma"/>
                <a:cs typeface="Tahoma"/>
              </a:rPr>
              <a:t>150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configurations,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 spc="-55">
                <a:latin typeface="Tahoma"/>
                <a:cs typeface="Tahoma"/>
              </a:rPr>
              <a:t>1000+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benchmarks</a:t>
            </a:r>
            <a:endParaRPr sz="2400">
              <a:latin typeface="Tahoma"/>
              <a:cs typeface="Tahoma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Tahoma"/>
                <a:cs typeface="Tahoma"/>
              </a:rPr>
              <a:t>1-85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hours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per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execution</a:t>
            </a:r>
            <a:endParaRPr sz="2400">
              <a:latin typeface="Tahoma"/>
              <a:cs typeface="Tahoma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5">
                <a:latin typeface="Tahoma"/>
                <a:cs typeface="Tahoma"/>
              </a:rPr>
              <a:t>200,</a:t>
            </a:r>
            <a:r>
              <a:rPr dirty="0" sz="2400" spc="-70">
                <a:latin typeface="Tahoma"/>
                <a:cs typeface="Tahoma"/>
              </a:rPr>
              <a:t>000</a:t>
            </a:r>
            <a:r>
              <a:rPr dirty="0" sz="2400" spc="-85">
                <a:latin typeface="Tahoma"/>
                <a:cs typeface="Tahoma"/>
              </a:rPr>
              <a:t>+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275">
                <a:latin typeface="Tahoma"/>
                <a:cs typeface="Tahoma"/>
              </a:rPr>
              <a:t>CP</a:t>
            </a:r>
            <a:r>
              <a:rPr dirty="0" sz="2400" spc="155">
                <a:latin typeface="Tahoma"/>
                <a:cs typeface="Tahoma"/>
              </a:rPr>
              <a:t>U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hour</a:t>
            </a:r>
            <a:r>
              <a:rPr dirty="0" sz="2400" spc="15">
                <a:latin typeface="Tahoma"/>
                <a:cs typeface="Tahoma"/>
              </a:rPr>
              <a:t>s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-160">
                <a:latin typeface="Tahoma"/>
                <a:cs typeface="Tahoma"/>
              </a:rPr>
              <a:t>(</a:t>
            </a:r>
            <a:r>
              <a:rPr dirty="0" sz="2400" spc="-310">
                <a:latin typeface="Tahoma"/>
                <a:cs typeface="Tahoma"/>
              </a:rPr>
              <a:t>~</a:t>
            </a:r>
            <a:r>
              <a:rPr dirty="0" sz="2400" spc="15">
                <a:latin typeface="Tahoma"/>
                <a:cs typeface="Tahoma"/>
              </a:rPr>
              <a:t>2</a:t>
            </a:r>
            <a:r>
              <a:rPr dirty="0" sz="2400" spc="20">
                <a:latin typeface="Tahoma"/>
                <a:cs typeface="Tahoma"/>
              </a:rPr>
              <a:t>3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275">
                <a:latin typeface="Tahoma"/>
                <a:cs typeface="Tahoma"/>
              </a:rPr>
              <a:t>CP</a:t>
            </a:r>
            <a:r>
              <a:rPr dirty="0" sz="2400" spc="155">
                <a:latin typeface="Tahoma"/>
                <a:cs typeface="Tahoma"/>
              </a:rPr>
              <a:t>U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years)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ahoma"/>
              <a:cs typeface="Tahoma"/>
            </a:endParaRPr>
          </a:p>
          <a:p>
            <a:pPr marL="459740">
              <a:lnSpc>
                <a:spcPct val="100000"/>
              </a:lnSpc>
            </a:pPr>
            <a:r>
              <a:rPr dirty="0" sz="2400" spc="5">
                <a:solidFill>
                  <a:srgbClr val="FF0000"/>
                </a:solidFill>
                <a:latin typeface="Tahoma"/>
                <a:cs typeface="Tahoma"/>
              </a:rPr>
              <a:t>Software</a:t>
            </a:r>
            <a:r>
              <a:rPr dirty="0" sz="2400" spc="-9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FF0000"/>
                </a:solidFill>
                <a:latin typeface="Tahoma"/>
                <a:cs typeface="Tahoma"/>
              </a:rPr>
              <a:t>bugs</a:t>
            </a:r>
            <a:r>
              <a:rPr dirty="0" sz="2400" spc="-8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0000"/>
                </a:solidFill>
                <a:latin typeface="Tahoma"/>
                <a:cs typeface="Tahoma"/>
              </a:rPr>
              <a:t>can</a:t>
            </a:r>
            <a:r>
              <a:rPr dirty="0" sz="2400" spc="-8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FF0000"/>
                </a:solidFill>
                <a:latin typeface="Tahoma"/>
                <a:cs typeface="Tahoma"/>
              </a:rPr>
              <a:t>lead</a:t>
            </a:r>
            <a:r>
              <a:rPr dirty="0" sz="2400" spc="-9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-55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dirty="0" sz="2400" spc="-8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FF0000"/>
                </a:solidFill>
                <a:latin typeface="Tahoma"/>
                <a:cs typeface="Tahoma"/>
              </a:rPr>
              <a:t>wrong</a:t>
            </a:r>
            <a:r>
              <a:rPr dirty="0" sz="2400" spc="-8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5">
                <a:solidFill>
                  <a:srgbClr val="FF0000"/>
                </a:solidFill>
                <a:latin typeface="Tahoma"/>
                <a:cs typeface="Tahoma"/>
              </a:rPr>
              <a:t>scientific</a:t>
            </a:r>
            <a:r>
              <a:rPr dirty="0" sz="2400" spc="-8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FF0000"/>
                </a:solidFill>
                <a:latin typeface="Tahoma"/>
                <a:cs typeface="Tahoma"/>
              </a:rPr>
              <a:t>conclusions.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3987" y="2459099"/>
            <a:ext cx="2720975" cy="1361440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wrap="square" lIns="0" tIns="1663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10"/>
              </a:spcBef>
            </a:pPr>
            <a:r>
              <a:rPr dirty="0" sz="1800" spc="-5" b="1">
                <a:latin typeface="Arial"/>
                <a:cs typeface="Arial"/>
              </a:rPr>
              <a:t>Infrastructure</a:t>
            </a:r>
            <a:endParaRPr sz="1800">
              <a:latin typeface="Arial"/>
              <a:cs typeface="Arial"/>
            </a:endParaRPr>
          </a:p>
          <a:p>
            <a:pPr algn="ctr" marL="667385" marR="660400">
              <a:lnSpc>
                <a:spcPct val="100699"/>
              </a:lnSpc>
              <a:spcBef>
                <a:spcPts val="1425"/>
              </a:spcBef>
            </a:pPr>
            <a:r>
              <a:rPr dirty="0" sz="1800" spc="30">
                <a:latin typeface="Tahoma"/>
                <a:cs typeface="Tahoma"/>
              </a:rPr>
              <a:t>Design</a:t>
            </a:r>
            <a:r>
              <a:rPr dirty="0" sz="1800" spc="-140">
                <a:latin typeface="Tahoma"/>
                <a:cs typeface="Tahoma"/>
              </a:rPr>
              <a:t> </a:t>
            </a:r>
            <a:r>
              <a:rPr dirty="0" sz="1800" spc="55">
                <a:latin typeface="Tahoma"/>
                <a:cs typeface="Tahoma"/>
              </a:rPr>
              <a:t>space </a:t>
            </a:r>
            <a:r>
              <a:rPr dirty="0" sz="1800" spc="-54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exploration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39812" y="3039262"/>
            <a:ext cx="489584" cy="254635"/>
            <a:chOff x="2439812" y="3039262"/>
            <a:chExt cx="489584" cy="254635"/>
          </a:xfrm>
        </p:grpSpPr>
        <p:sp>
          <p:nvSpPr>
            <p:cNvPr id="9" name="object 9"/>
            <p:cNvSpPr/>
            <p:nvPr/>
          </p:nvSpPr>
          <p:spPr>
            <a:xfrm>
              <a:off x="2444574" y="3044024"/>
              <a:ext cx="480059" cy="245110"/>
            </a:xfrm>
            <a:custGeom>
              <a:avLst/>
              <a:gdLst/>
              <a:ahLst/>
              <a:cxnLst/>
              <a:rect l="l" t="t" r="r" b="b"/>
              <a:pathLst>
                <a:path w="480060" h="245110">
                  <a:moveTo>
                    <a:pt x="357750" y="0"/>
                  </a:moveTo>
                  <a:lnTo>
                    <a:pt x="357750" y="61125"/>
                  </a:lnTo>
                  <a:lnTo>
                    <a:pt x="0" y="61125"/>
                  </a:lnTo>
                  <a:lnTo>
                    <a:pt x="0" y="183375"/>
                  </a:lnTo>
                  <a:lnTo>
                    <a:pt x="357750" y="183375"/>
                  </a:lnTo>
                  <a:lnTo>
                    <a:pt x="357750" y="244500"/>
                  </a:lnTo>
                  <a:lnTo>
                    <a:pt x="480000" y="122250"/>
                  </a:lnTo>
                  <a:lnTo>
                    <a:pt x="35775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44575" y="3044025"/>
              <a:ext cx="480059" cy="245110"/>
            </a:xfrm>
            <a:custGeom>
              <a:avLst/>
              <a:gdLst/>
              <a:ahLst/>
              <a:cxnLst/>
              <a:rect l="l" t="t" r="r" b="b"/>
              <a:pathLst>
                <a:path w="480060" h="245110">
                  <a:moveTo>
                    <a:pt x="0" y="61124"/>
                  </a:moveTo>
                  <a:lnTo>
                    <a:pt x="357749" y="61124"/>
                  </a:lnTo>
                  <a:lnTo>
                    <a:pt x="357749" y="0"/>
                  </a:lnTo>
                  <a:lnTo>
                    <a:pt x="479999" y="122249"/>
                  </a:lnTo>
                  <a:lnTo>
                    <a:pt x="357749" y="244499"/>
                  </a:lnTo>
                  <a:lnTo>
                    <a:pt x="357749" y="183374"/>
                  </a:lnTo>
                  <a:lnTo>
                    <a:pt x="0" y="183374"/>
                  </a:lnTo>
                  <a:lnTo>
                    <a:pt x="0" y="61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5868812" y="3039262"/>
            <a:ext cx="489584" cy="254635"/>
            <a:chOff x="5868812" y="3039262"/>
            <a:chExt cx="489584" cy="254635"/>
          </a:xfrm>
        </p:grpSpPr>
        <p:sp>
          <p:nvSpPr>
            <p:cNvPr id="12" name="object 12"/>
            <p:cNvSpPr/>
            <p:nvPr/>
          </p:nvSpPr>
          <p:spPr>
            <a:xfrm>
              <a:off x="5873574" y="3044024"/>
              <a:ext cx="480059" cy="245110"/>
            </a:xfrm>
            <a:custGeom>
              <a:avLst/>
              <a:gdLst/>
              <a:ahLst/>
              <a:cxnLst/>
              <a:rect l="l" t="t" r="r" b="b"/>
              <a:pathLst>
                <a:path w="480060" h="245110">
                  <a:moveTo>
                    <a:pt x="357750" y="0"/>
                  </a:moveTo>
                  <a:lnTo>
                    <a:pt x="357750" y="61125"/>
                  </a:lnTo>
                  <a:lnTo>
                    <a:pt x="0" y="61125"/>
                  </a:lnTo>
                  <a:lnTo>
                    <a:pt x="0" y="183375"/>
                  </a:lnTo>
                  <a:lnTo>
                    <a:pt x="357750" y="183375"/>
                  </a:lnTo>
                  <a:lnTo>
                    <a:pt x="357750" y="244500"/>
                  </a:lnTo>
                  <a:lnTo>
                    <a:pt x="480000" y="122250"/>
                  </a:lnTo>
                  <a:lnTo>
                    <a:pt x="35775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873574" y="3044025"/>
              <a:ext cx="480059" cy="245110"/>
            </a:xfrm>
            <a:custGeom>
              <a:avLst/>
              <a:gdLst/>
              <a:ahLst/>
              <a:cxnLst/>
              <a:rect l="l" t="t" r="r" b="b"/>
              <a:pathLst>
                <a:path w="480060" h="245110">
                  <a:moveTo>
                    <a:pt x="0" y="61124"/>
                  </a:moveTo>
                  <a:lnTo>
                    <a:pt x="357749" y="61124"/>
                  </a:lnTo>
                  <a:lnTo>
                    <a:pt x="357749" y="0"/>
                  </a:lnTo>
                  <a:lnTo>
                    <a:pt x="479999" y="122249"/>
                  </a:lnTo>
                  <a:lnTo>
                    <a:pt x="357749" y="244499"/>
                  </a:lnTo>
                  <a:lnTo>
                    <a:pt x="357749" y="183374"/>
                  </a:lnTo>
                  <a:lnTo>
                    <a:pt x="0" y="183374"/>
                  </a:lnTo>
                  <a:lnTo>
                    <a:pt x="0" y="61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651151"/>
            <a:ext cx="68167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5">
                <a:latin typeface="Tahoma"/>
                <a:cs typeface="Tahoma"/>
              </a:rPr>
              <a:t>Why</a:t>
            </a:r>
            <a:r>
              <a:rPr dirty="0" sz="3000" spc="-120">
                <a:latin typeface="Tahoma"/>
                <a:cs typeface="Tahoma"/>
              </a:rPr>
              <a:t> </a:t>
            </a:r>
            <a:r>
              <a:rPr dirty="0" sz="3000" spc="65">
                <a:latin typeface="Tahoma"/>
                <a:cs typeface="Tahoma"/>
              </a:rPr>
              <a:t>is</a:t>
            </a:r>
            <a:r>
              <a:rPr dirty="0" sz="3000" spc="-120">
                <a:latin typeface="Tahoma"/>
                <a:cs typeface="Tahoma"/>
              </a:rPr>
              <a:t> </a:t>
            </a:r>
            <a:r>
              <a:rPr dirty="0" sz="3000" spc="10">
                <a:latin typeface="Tahoma"/>
                <a:cs typeface="Tahoma"/>
              </a:rPr>
              <a:t>Software</a:t>
            </a:r>
            <a:r>
              <a:rPr dirty="0" sz="3000" spc="-120">
                <a:latin typeface="Tahoma"/>
                <a:cs typeface="Tahoma"/>
              </a:rPr>
              <a:t> </a:t>
            </a:r>
            <a:r>
              <a:rPr dirty="0" sz="3000" spc="30">
                <a:latin typeface="Tahoma"/>
                <a:cs typeface="Tahoma"/>
              </a:rPr>
              <a:t>Engineering</a:t>
            </a:r>
            <a:r>
              <a:rPr dirty="0" sz="3000" spc="-120">
                <a:latin typeface="Tahoma"/>
                <a:cs typeface="Tahoma"/>
              </a:rPr>
              <a:t> </a:t>
            </a:r>
            <a:r>
              <a:rPr dirty="0" sz="3000" spc="-15">
                <a:latin typeface="Tahoma"/>
                <a:cs typeface="Tahoma"/>
              </a:rPr>
              <a:t>important?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597465"/>
            <a:ext cx="4170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Software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is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eating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the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world!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5126" y="4253175"/>
            <a:ext cx="3565525" cy="2360930"/>
            <a:chOff x="295126" y="4253175"/>
            <a:chExt cx="3565525" cy="2360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382" y="4862752"/>
              <a:ext cx="2050431" cy="17512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700" y="4253175"/>
              <a:ext cx="3548776" cy="10959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126" y="4756050"/>
              <a:ext cx="2525975" cy="164024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350075" y="2070375"/>
            <a:ext cx="6558915" cy="2042160"/>
            <a:chOff x="2350075" y="2070375"/>
            <a:chExt cx="6558915" cy="20421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3974" y="2823199"/>
              <a:ext cx="1731775" cy="1289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79300" y="2311374"/>
              <a:ext cx="1718932" cy="12891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50075" y="2823199"/>
              <a:ext cx="1731775" cy="12892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74421" y="2070375"/>
              <a:ext cx="3334075" cy="12545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406549" y="4569600"/>
            <a:ext cx="3737610" cy="2016760"/>
            <a:chOff x="5406549" y="4569600"/>
            <a:chExt cx="3737610" cy="2016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0591" y="4973734"/>
              <a:ext cx="2001386" cy="16122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06549" y="4569600"/>
              <a:ext cx="3737449" cy="685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651151"/>
            <a:ext cx="68167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5">
                <a:latin typeface="Tahoma"/>
                <a:cs typeface="Tahoma"/>
              </a:rPr>
              <a:t>Why</a:t>
            </a:r>
            <a:r>
              <a:rPr dirty="0" sz="3000" spc="-120">
                <a:latin typeface="Tahoma"/>
                <a:cs typeface="Tahoma"/>
              </a:rPr>
              <a:t> </a:t>
            </a:r>
            <a:r>
              <a:rPr dirty="0" sz="3000" spc="65">
                <a:latin typeface="Tahoma"/>
                <a:cs typeface="Tahoma"/>
              </a:rPr>
              <a:t>is</a:t>
            </a:r>
            <a:r>
              <a:rPr dirty="0" sz="3000" spc="-120">
                <a:latin typeface="Tahoma"/>
                <a:cs typeface="Tahoma"/>
              </a:rPr>
              <a:t> </a:t>
            </a:r>
            <a:r>
              <a:rPr dirty="0" sz="3000" spc="10">
                <a:latin typeface="Tahoma"/>
                <a:cs typeface="Tahoma"/>
              </a:rPr>
              <a:t>Software</a:t>
            </a:r>
            <a:r>
              <a:rPr dirty="0" sz="3000" spc="-120">
                <a:latin typeface="Tahoma"/>
                <a:cs typeface="Tahoma"/>
              </a:rPr>
              <a:t> </a:t>
            </a:r>
            <a:r>
              <a:rPr dirty="0" sz="3000" spc="30">
                <a:latin typeface="Tahoma"/>
                <a:cs typeface="Tahoma"/>
              </a:rPr>
              <a:t>Engineering</a:t>
            </a:r>
            <a:r>
              <a:rPr dirty="0" sz="3000" spc="-120">
                <a:latin typeface="Tahoma"/>
                <a:cs typeface="Tahoma"/>
              </a:rPr>
              <a:t> </a:t>
            </a:r>
            <a:r>
              <a:rPr dirty="0" sz="3000" spc="-15">
                <a:latin typeface="Tahoma"/>
                <a:cs typeface="Tahoma"/>
              </a:rPr>
              <a:t>important?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597465"/>
            <a:ext cx="4170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Software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is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eating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the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world!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5126" y="2070375"/>
            <a:ext cx="8849360" cy="4544060"/>
            <a:chOff x="295126" y="2070375"/>
            <a:chExt cx="8849360" cy="45440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382" y="4862752"/>
              <a:ext cx="2050431" cy="17512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700" y="4253175"/>
              <a:ext cx="3548776" cy="10959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126" y="4756050"/>
              <a:ext cx="2525975" cy="16402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3974" y="2823199"/>
              <a:ext cx="1731775" cy="1289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79300" y="2311374"/>
              <a:ext cx="1718932" cy="1289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50075" y="2823199"/>
              <a:ext cx="1731775" cy="12892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74421" y="2070375"/>
              <a:ext cx="3334075" cy="12545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0591" y="4973734"/>
              <a:ext cx="2001386" cy="16122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06549" y="4569599"/>
              <a:ext cx="3737449" cy="6859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26625" y="3121126"/>
              <a:ext cx="5090749" cy="2149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68167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Why</a:t>
            </a:r>
            <a:r>
              <a:rPr dirty="0" spc="-120"/>
              <a:t> </a:t>
            </a:r>
            <a:r>
              <a:rPr dirty="0" spc="65"/>
              <a:t>is</a:t>
            </a:r>
            <a:r>
              <a:rPr dirty="0" spc="-120"/>
              <a:t> </a:t>
            </a:r>
            <a:r>
              <a:rPr dirty="0" spc="10"/>
              <a:t>Software</a:t>
            </a:r>
            <a:r>
              <a:rPr dirty="0" spc="-120"/>
              <a:t> </a:t>
            </a:r>
            <a:r>
              <a:rPr dirty="0" spc="30"/>
              <a:t>Engineering</a:t>
            </a:r>
            <a:r>
              <a:rPr dirty="0" spc="-120"/>
              <a:t> </a:t>
            </a:r>
            <a:r>
              <a:rPr dirty="0" spc="-15"/>
              <a:t>important?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97465"/>
            <a:ext cx="3071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Software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is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complex!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75" y="2137399"/>
            <a:ext cx="3105624" cy="23119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3299" y="4484232"/>
            <a:ext cx="5115560" cy="1848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10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350">
                <a:latin typeface="Tahoma"/>
                <a:cs typeface="Tahoma"/>
              </a:rPr>
              <a:t>~</a:t>
            </a:r>
            <a:r>
              <a:rPr dirty="0" sz="2400" spc="15">
                <a:latin typeface="Tahoma"/>
                <a:cs typeface="Tahoma"/>
              </a:rPr>
              <a:t>1</a:t>
            </a:r>
            <a:r>
              <a:rPr dirty="0" sz="2400" spc="20">
                <a:latin typeface="Tahoma"/>
                <a:cs typeface="Tahoma"/>
              </a:rPr>
              <a:t>5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million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line</a:t>
            </a:r>
            <a:r>
              <a:rPr dirty="0" sz="2400" spc="35">
                <a:latin typeface="Tahoma"/>
                <a:cs typeface="Tahoma"/>
              </a:rPr>
              <a:t>s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-50">
                <a:latin typeface="Tahoma"/>
                <a:cs typeface="Tahoma"/>
              </a:rPr>
              <a:t>o</a:t>
            </a:r>
            <a:r>
              <a:rPr dirty="0" sz="2400" spc="-25">
                <a:latin typeface="Tahoma"/>
                <a:cs typeface="Tahoma"/>
              </a:rPr>
              <a:t>f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code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dirty="0" sz="2400" spc="30">
                <a:latin typeface="Tahoma"/>
                <a:cs typeface="Tahoma"/>
              </a:rPr>
              <a:t>Let’s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 spc="65">
                <a:latin typeface="Tahoma"/>
                <a:cs typeface="Tahoma"/>
              </a:rPr>
              <a:t>say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50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lines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per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35">
                <a:latin typeface="Tahoma"/>
                <a:cs typeface="Tahoma"/>
              </a:rPr>
              <a:t>page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(0.05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-55">
                <a:latin typeface="Tahoma"/>
                <a:cs typeface="Tahoma"/>
              </a:rPr>
              <a:t>mm)</a:t>
            </a:r>
            <a:endParaRPr sz="2400">
              <a:latin typeface="Tahoma"/>
              <a:cs typeface="Tahoma"/>
            </a:endParaRPr>
          </a:p>
          <a:p>
            <a:pPr lvl="1" marL="9271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926465" algn="l"/>
                <a:tab pos="927100" algn="l"/>
              </a:tabLst>
            </a:pPr>
            <a:r>
              <a:rPr dirty="0" sz="2400" spc="20">
                <a:latin typeface="Tahoma"/>
                <a:cs typeface="Tahoma"/>
              </a:rPr>
              <a:t>300000</a:t>
            </a:r>
            <a:r>
              <a:rPr dirty="0" sz="2400" spc="-130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pages</a:t>
            </a:r>
            <a:endParaRPr sz="2400">
              <a:latin typeface="Tahoma"/>
              <a:cs typeface="Tahoma"/>
            </a:endParaRPr>
          </a:p>
          <a:p>
            <a:pPr lvl="1" marL="9271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926465" algn="l"/>
                <a:tab pos="927100" algn="l"/>
              </a:tabLst>
            </a:pPr>
            <a:r>
              <a:rPr dirty="0" sz="2400" spc="20">
                <a:latin typeface="Tahoma"/>
                <a:cs typeface="Tahoma"/>
              </a:rPr>
              <a:t>15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m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(49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 spc="-125">
                <a:latin typeface="Tahoma"/>
                <a:cs typeface="Tahoma"/>
              </a:rPr>
              <a:t>ft)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9554" y="2960074"/>
            <a:ext cx="3274678" cy="36863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55060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Summary:</a:t>
            </a:r>
            <a:r>
              <a:rPr dirty="0" spc="-130"/>
              <a:t> </a:t>
            </a:r>
            <a:r>
              <a:rPr dirty="0" spc="10"/>
              <a:t>Software</a:t>
            </a:r>
            <a:r>
              <a:rPr dirty="0" spc="-130"/>
              <a:t> </a:t>
            </a:r>
            <a:r>
              <a:rPr dirty="0" spc="25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44125"/>
            <a:ext cx="8355965" cy="357822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5" b="1">
                <a:latin typeface="Arial"/>
                <a:cs typeface="Arial"/>
              </a:rPr>
              <a:t>What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is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Software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Engineering?</a:t>
            </a:r>
            <a:endParaRPr sz="2400">
              <a:latin typeface="Arial"/>
              <a:cs typeface="Arial"/>
            </a:endParaRPr>
          </a:p>
          <a:p>
            <a:pPr marL="469265" marR="5080" indent="-412750">
              <a:lnSpc>
                <a:spcPct val="114599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2400" spc="40">
                <a:latin typeface="Tahoma"/>
                <a:cs typeface="Tahoma"/>
              </a:rPr>
              <a:t>The </a:t>
            </a:r>
            <a:r>
              <a:rPr dirty="0" sz="2400" spc="10">
                <a:latin typeface="Tahoma"/>
                <a:cs typeface="Tahoma"/>
              </a:rPr>
              <a:t>complete </a:t>
            </a:r>
            <a:r>
              <a:rPr dirty="0" sz="2400" spc="50">
                <a:latin typeface="Tahoma"/>
                <a:cs typeface="Tahoma"/>
              </a:rPr>
              <a:t>process </a:t>
            </a:r>
            <a:r>
              <a:rPr dirty="0" sz="2400" spc="-40">
                <a:latin typeface="Tahoma"/>
                <a:cs typeface="Tahoma"/>
              </a:rPr>
              <a:t>of </a:t>
            </a:r>
            <a:r>
              <a:rPr dirty="0" sz="2400" spc="10">
                <a:latin typeface="Tahoma"/>
                <a:cs typeface="Tahoma"/>
              </a:rPr>
              <a:t>specifying, </a:t>
            </a:r>
            <a:r>
              <a:rPr dirty="0" sz="2400" spc="5">
                <a:latin typeface="Tahoma"/>
                <a:cs typeface="Tahoma"/>
              </a:rPr>
              <a:t>designing, 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developing,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analyzing,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and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maintaining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75">
                <a:latin typeface="Tahoma"/>
                <a:cs typeface="Tahoma"/>
              </a:rPr>
              <a:t>a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software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dirty="0" sz="2400" spc="-5" b="1">
                <a:latin typeface="Arial"/>
                <a:cs typeface="Arial"/>
              </a:rPr>
              <a:t>Why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is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it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important?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60">
                <a:latin typeface="Tahoma"/>
                <a:cs typeface="Tahoma"/>
              </a:rPr>
              <a:t>Decomposes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 spc="75">
                <a:latin typeface="Tahoma"/>
                <a:cs typeface="Tahoma"/>
              </a:rPr>
              <a:t>a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complex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engineering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problem.</a:t>
            </a:r>
            <a:endParaRPr sz="2400">
              <a:latin typeface="Tahoma"/>
              <a:cs typeface="Tahoma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55">
                <a:latin typeface="Tahoma"/>
                <a:cs typeface="Tahoma"/>
              </a:rPr>
              <a:t>Organizes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 spc="60">
                <a:latin typeface="Tahoma"/>
                <a:cs typeface="Tahoma"/>
              </a:rPr>
              <a:t>processes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and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-65">
                <a:latin typeface="Tahoma"/>
                <a:cs typeface="Tahoma"/>
              </a:rPr>
              <a:t>effort.</a:t>
            </a:r>
            <a:endParaRPr sz="2400">
              <a:latin typeface="Tahoma"/>
              <a:cs typeface="Tahoma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10">
                <a:latin typeface="Tahoma"/>
                <a:cs typeface="Tahoma"/>
              </a:rPr>
              <a:t>Improves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software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 spc="-35">
                <a:latin typeface="Tahoma"/>
                <a:cs typeface="Tahoma"/>
              </a:rPr>
              <a:t>reliability.</a:t>
            </a:r>
            <a:endParaRPr sz="2400">
              <a:latin typeface="Tahoma"/>
              <a:cs typeface="Tahoma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2400" spc="-10">
                <a:latin typeface="Tahoma"/>
                <a:cs typeface="Tahoma"/>
              </a:rPr>
              <a:t>Improves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developer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-40">
                <a:latin typeface="Tahoma"/>
                <a:cs typeface="Tahoma"/>
              </a:rPr>
              <a:t>productivity.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54635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0"/>
              <a:t>Course</a:t>
            </a:r>
            <a:r>
              <a:rPr dirty="0" spc="-125"/>
              <a:t> </a:t>
            </a:r>
            <a:r>
              <a:rPr dirty="0" spc="-25"/>
              <a:t>overview:</a:t>
            </a:r>
            <a:r>
              <a:rPr dirty="0" spc="-120"/>
              <a:t> </a:t>
            </a:r>
            <a:r>
              <a:rPr dirty="0" spc="-35"/>
              <a:t>the</a:t>
            </a:r>
            <a:r>
              <a:rPr dirty="0" spc="-120"/>
              <a:t> </a:t>
            </a:r>
            <a:r>
              <a:rPr dirty="0" spc="-5"/>
              <a:t>big</a:t>
            </a:r>
            <a:r>
              <a:rPr dirty="0" spc="-120"/>
              <a:t> </a:t>
            </a:r>
            <a:r>
              <a:rPr dirty="0" spc="-15"/>
              <a:t>picture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24" y="1302411"/>
            <a:ext cx="8070215" cy="489458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620"/>
              </a:spcBef>
              <a:buChar char="●"/>
              <a:tabLst>
                <a:tab pos="424815" algn="l"/>
                <a:tab pos="425450" algn="l"/>
              </a:tabLst>
            </a:pPr>
            <a:r>
              <a:rPr dirty="0" sz="2400" spc="-5" b="1">
                <a:latin typeface="Arial"/>
                <a:cs typeface="Arial"/>
              </a:rPr>
              <a:t>Software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processes,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requirements,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and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specification</a:t>
            </a:r>
            <a:endParaRPr sz="2400">
              <a:latin typeface="Arial"/>
              <a:cs typeface="Arial"/>
            </a:endParaRPr>
          </a:p>
          <a:p>
            <a:pPr lvl="1" marL="882015" indent="-382270">
              <a:lnSpc>
                <a:spcPct val="100000"/>
              </a:lnSpc>
              <a:spcBef>
                <a:spcPts val="439"/>
              </a:spcBef>
              <a:buChar char="○"/>
              <a:tabLst>
                <a:tab pos="882015" algn="l"/>
                <a:tab pos="882650" algn="l"/>
              </a:tabLst>
            </a:pPr>
            <a:r>
              <a:rPr dirty="0" sz="2000" spc="-25">
                <a:latin typeface="Tahoma"/>
                <a:cs typeface="Tahoma"/>
              </a:rPr>
              <a:t>Different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software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development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35">
                <a:latin typeface="Tahoma"/>
                <a:cs typeface="Tahoma"/>
              </a:rPr>
              <a:t>processes.</a:t>
            </a:r>
            <a:endParaRPr sz="2000">
              <a:latin typeface="Tahoma"/>
              <a:cs typeface="Tahoma"/>
            </a:endParaRPr>
          </a:p>
          <a:p>
            <a:pPr lvl="1" marL="882015" indent="-382270">
              <a:lnSpc>
                <a:spcPct val="100000"/>
              </a:lnSpc>
              <a:spcBef>
                <a:spcPts val="375"/>
              </a:spcBef>
              <a:buChar char="○"/>
              <a:tabLst>
                <a:tab pos="882015" algn="l"/>
                <a:tab pos="882650" algn="l"/>
              </a:tabLst>
            </a:pPr>
            <a:r>
              <a:rPr dirty="0" sz="2000" spc="65">
                <a:latin typeface="Tahoma"/>
                <a:cs typeface="Tahoma"/>
              </a:rPr>
              <a:t>Precise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-40">
                <a:latin typeface="Tahoma"/>
                <a:cs typeface="Tahoma"/>
              </a:rPr>
              <a:t>writing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(requirements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and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specifications).</a:t>
            </a:r>
            <a:endParaRPr sz="2000">
              <a:latin typeface="Tahoma"/>
              <a:cs typeface="Tahoma"/>
            </a:endParaRPr>
          </a:p>
          <a:p>
            <a:pPr marL="424815" indent="-412750">
              <a:lnSpc>
                <a:spcPct val="100000"/>
              </a:lnSpc>
              <a:spcBef>
                <a:spcPts val="355"/>
              </a:spcBef>
              <a:buChar char="●"/>
              <a:tabLst>
                <a:tab pos="424815" algn="l"/>
                <a:tab pos="425450" algn="l"/>
              </a:tabLst>
            </a:pPr>
            <a:r>
              <a:rPr dirty="0" sz="2400" spc="-5" b="1">
                <a:latin typeface="Arial"/>
                <a:cs typeface="Arial"/>
              </a:rPr>
              <a:t>Software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 lvl="1" marL="882015" indent="-382270">
              <a:lnSpc>
                <a:spcPct val="100000"/>
              </a:lnSpc>
              <a:spcBef>
                <a:spcPts val="439"/>
              </a:spcBef>
              <a:buChar char="○"/>
              <a:tabLst>
                <a:tab pos="882015" algn="l"/>
                <a:tab pos="882650" algn="l"/>
              </a:tabLst>
            </a:pPr>
            <a:r>
              <a:rPr dirty="0" sz="2000" spc="40">
                <a:latin typeface="Tahoma"/>
                <a:cs typeface="Tahoma"/>
              </a:rPr>
              <a:t>Decompose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60">
                <a:latin typeface="Tahoma"/>
                <a:cs typeface="Tahoma"/>
              </a:rPr>
              <a:t>a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complex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problem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and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build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abstractions.</a:t>
            </a:r>
            <a:endParaRPr sz="2000">
              <a:latin typeface="Tahoma"/>
              <a:cs typeface="Tahoma"/>
            </a:endParaRPr>
          </a:p>
          <a:p>
            <a:pPr lvl="1" marL="882015" indent="-382270">
              <a:lnSpc>
                <a:spcPct val="100000"/>
              </a:lnSpc>
              <a:spcBef>
                <a:spcPts val="375"/>
              </a:spcBef>
              <a:buChar char="○"/>
              <a:tabLst>
                <a:tab pos="882015" algn="l"/>
                <a:tab pos="882650" algn="l"/>
              </a:tabLst>
            </a:pPr>
            <a:r>
              <a:rPr dirty="0" sz="2000" spc="-25">
                <a:latin typeface="Tahoma"/>
                <a:cs typeface="Tahoma"/>
              </a:rPr>
              <a:t>Improve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your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coding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skills.</a:t>
            </a:r>
            <a:endParaRPr sz="2000">
              <a:latin typeface="Tahoma"/>
              <a:cs typeface="Tahoma"/>
            </a:endParaRPr>
          </a:p>
          <a:p>
            <a:pPr lvl="1" marL="882015" indent="-382270">
              <a:lnSpc>
                <a:spcPct val="100000"/>
              </a:lnSpc>
              <a:spcBef>
                <a:spcPts val="375"/>
              </a:spcBef>
              <a:buChar char="○"/>
              <a:tabLst>
                <a:tab pos="882015" algn="l"/>
                <a:tab pos="882650" algn="l"/>
              </a:tabLst>
            </a:pPr>
            <a:r>
              <a:rPr dirty="0" sz="2000">
                <a:latin typeface="Tahoma"/>
                <a:cs typeface="Tahoma"/>
              </a:rPr>
              <a:t>Effectively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use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version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control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(Git).</a:t>
            </a:r>
            <a:endParaRPr sz="2000">
              <a:latin typeface="Tahoma"/>
              <a:cs typeface="Tahoma"/>
            </a:endParaRPr>
          </a:p>
          <a:p>
            <a:pPr marL="424815" indent="-412750">
              <a:lnSpc>
                <a:spcPct val="100000"/>
              </a:lnSpc>
              <a:spcBef>
                <a:spcPts val="355"/>
              </a:spcBef>
              <a:buChar char="●"/>
              <a:tabLst>
                <a:tab pos="424815" algn="l"/>
                <a:tab pos="425450" algn="l"/>
              </a:tabLst>
            </a:pPr>
            <a:r>
              <a:rPr dirty="0" sz="2400" spc="-5" b="1">
                <a:latin typeface="Arial"/>
                <a:cs typeface="Arial"/>
              </a:rPr>
              <a:t>Software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testing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and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debugging</a:t>
            </a:r>
            <a:endParaRPr sz="2400">
              <a:latin typeface="Arial"/>
              <a:cs typeface="Arial"/>
            </a:endParaRPr>
          </a:p>
          <a:p>
            <a:pPr lvl="1" marL="882015" indent="-382270">
              <a:lnSpc>
                <a:spcPct val="100000"/>
              </a:lnSpc>
              <a:spcBef>
                <a:spcPts val="439"/>
              </a:spcBef>
              <a:buChar char="○"/>
              <a:tabLst>
                <a:tab pos="882015" algn="l"/>
                <a:tab pos="882650" algn="l"/>
              </a:tabLst>
            </a:pPr>
            <a:r>
              <a:rPr dirty="0" sz="2000" spc="-20">
                <a:latin typeface="Tahoma"/>
                <a:cs typeface="Tahoma"/>
              </a:rPr>
              <a:t>Write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-15">
                <a:latin typeface="Tahoma"/>
                <a:cs typeface="Tahoma"/>
              </a:rPr>
              <a:t>effective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-60">
                <a:latin typeface="Tahoma"/>
                <a:cs typeface="Tahoma"/>
              </a:rPr>
              <a:t>(unit)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tests.</a:t>
            </a:r>
            <a:endParaRPr sz="2000">
              <a:latin typeface="Tahoma"/>
              <a:cs typeface="Tahoma"/>
            </a:endParaRPr>
          </a:p>
          <a:p>
            <a:pPr lvl="1" marL="882015" indent="-382270">
              <a:lnSpc>
                <a:spcPct val="100000"/>
              </a:lnSpc>
              <a:spcBef>
                <a:spcPts val="375"/>
              </a:spcBef>
              <a:buChar char="○"/>
              <a:tabLst>
                <a:tab pos="882015" algn="l"/>
                <a:tab pos="882650" algn="l"/>
              </a:tabLst>
            </a:pPr>
            <a:r>
              <a:rPr dirty="0" sz="2000" spc="20">
                <a:latin typeface="Tahoma"/>
                <a:cs typeface="Tahoma"/>
              </a:rPr>
              <a:t>Hands-on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experience,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using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-15">
                <a:latin typeface="Tahoma"/>
                <a:cs typeface="Tahoma"/>
              </a:rPr>
              <a:t>testing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and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debugging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techniques.</a:t>
            </a:r>
            <a:endParaRPr sz="2000">
              <a:latin typeface="Tahoma"/>
              <a:cs typeface="Tahoma"/>
            </a:endParaRPr>
          </a:p>
          <a:p>
            <a:pPr lvl="1" marL="882015" indent="-382270">
              <a:lnSpc>
                <a:spcPct val="100000"/>
              </a:lnSpc>
              <a:spcBef>
                <a:spcPts val="375"/>
              </a:spcBef>
              <a:buChar char="○"/>
              <a:tabLst>
                <a:tab pos="882015" algn="l"/>
                <a:tab pos="882650" algn="l"/>
              </a:tabLst>
            </a:pPr>
            <a:r>
              <a:rPr dirty="0" sz="2000" spc="20">
                <a:latin typeface="Tahoma"/>
                <a:cs typeface="Tahoma"/>
              </a:rPr>
              <a:t>Continuous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integration.</a:t>
            </a:r>
            <a:endParaRPr sz="2000">
              <a:latin typeface="Tahoma"/>
              <a:cs typeface="Tahoma"/>
            </a:endParaRPr>
          </a:p>
          <a:p>
            <a:pPr marL="424815" indent="-412750">
              <a:lnSpc>
                <a:spcPct val="100000"/>
              </a:lnSpc>
              <a:spcBef>
                <a:spcPts val="355"/>
              </a:spcBef>
              <a:buChar char="●"/>
              <a:tabLst>
                <a:tab pos="424815" algn="l"/>
                <a:tab pos="425450" algn="l"/>
              </a:tabLst>
            </a:pPr>
            <a:r>
              <a:rPr dirty="0" sz="2400" spc="-5" b="1">
                <a:latin typeface="Arial"/>
                <a:cs typeface="Arial"/>
              </a:rPr>
              <a:t>Class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project</a:t>
            </a:r>
            <a:endParaRPr sz="2400">
              <a:latin typeface="Arial"/>
              <a:cs typeface="Arial"/>
            </a:endParaRPr>
          </a:p>
          <a:p>
            <a:pPr lvl="1" marL="882015" indent="-382270">
              <a:lnSpc>
                <a:spcPct val="100000"/>
              </a:lnSpc>
              <a:spcBef>
                <a:spcPts val="439"/>
              </a:spcBef>
              <a:buChar char="○"/>
              <a:tabLst>
                <a:tab pos="882015" algn="l"/>
                <a:tab pos="882650" algn="l"/>
              </a:tabLst>
            </a:pPr>
            <a:r>
              <a:rPr dirty="0" sz="2000" spc="20">
                <a:latin typeface="Tahoma"/>
                <a:cs typeface="Tahoma"/>
              </a:rPr>
              <a:t>Apply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all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of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the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above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-15">
                <a:latin typeface="Tahoma"/>
                <a:cs typeface="Tahoma"/>
              </a:rPr>
              <a:t>in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60">
                <a:latin typeface="Tahoma"/>
                <a:cs typeface="Tahoma"/>
              </a:rPr>
              <a:t>a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group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project.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22053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Expectations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24" y="1544125"/>
            <a:ext cx="7498080" cy="2492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marR="478790" indent="-412750">
              <a:lnSpc>
                <a:spcPct val="114599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dirty="0" sz="2400" spc="15">
                <a:latin typeface="Tahoma"/>
                <a:cs typeface="Tahoma"/>
              </a:rPr>
              <a:t>Programming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experience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and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familiarity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 spc="-55">
                <a:latin typeface="Tahoma"/>
                <a:cs typeface="Tahoma"/>
              </a:rPr>
              <a:t>with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one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programmin</a:t>
            </a:r>
            <a:r>
              <a:rPr dirty="0" sz="2400" spc="-5">
                <a:latin typeface="Tahoma"/>
                <a:cs typeface="Tahoma"/>
              </a:rPr>
              <a:t>g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languag</a:t>
            </a:r>
            <a:r>
              <a:rPr dirty="0" sz="2400" spc="25">
                <a:latin typeface="Tahoma"/>
                <a:cs typeface="Tahoma"/>
              </a:rPr>
              <a:t>e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(Java,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-35">
                <a:latin typeface="Tahoma"/>
                <a:cs typeface="Tahoma"/>
              </a:rPr>
              <a:t>C+</a:t>
            </a:r>
            <a:r>
              <a:rPr dirty="0" sz="2400" spc="-350">
                <a:latin typeface="Tahoma"/>
                <a:cs typeface="Tahoma"/>
              </a:rPr>
              <a:t>+</a:t>
            </a:r>
            <a:r>
              <a:rPr dirty="0" sz="2400" spc="-60">
                <a:latin typeface="Tahoma"/>
                <a:cs typeface="Tahoma"/>
              </a:rPr>
              <a:t>,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-65">
                <a:latin typeface="Tahoma"/>
                <a:cs typeface="Tahoma"/>
              </a:rPr>
              <a:t>...</a:t>
            </a:r>
            <a:r>
              <a:rPr dirty="0" sz="2400" spc="-90">
                <a:latin typeface="Tahoma"/>
                <a:cs typeface="Tahoma"/>
              </a:rPr>
              <a:t>).</a:t>
            </a:r>
            <a:endParaRPr sz="2400">
              <a:latin typeface="Tahoma"/>
              <a:cs typeface="Tahoma"/>
            </a:endParaRPr>
          </a:p>
          <a:p>
            <a:pPr marL="424815" indent="-412750">
              <a:lnSpc>
                <a:spcPct val="100000"/>
              </a:lnSpc>
              <a:spcBef>
                <a:spcPts val="1395"/>
              </a:spcBef>
              <a:buChar char="●"/>
              <a:tabLst>
                <a:tab pos="424815" algn="l"/>
                <a:tab pos="425450" algn="l"/>
              </a:tabLst>
            </a:pPr>
            <a:r>
              <a:rPr dirty="0" sz="2400" spc="25">
                <a:latin typeface="Tahoma"/>
                <a:cs typeface="Tahoma"/>
              </a:rPr>
              <a:t>Active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participation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in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 spc="40">
                <a:latin typeface="Tahoma"/>
                <a:cs typeface="Tahoma"/>
              </a:rPr>
              <a:t>discussions.</a:t>
            </a:r>
            <a:endParaRPr sz="2400">
              <a:latin typeface="Tahoma"/>
              <a:cs typeface="Tahoma"/>
            </a:endParaRPr>
          </a:p>
          <a:p>
            <a:pPr marL="424815" indent="-412750">
              <a:lnSpc>
                <a:spcPct val="100000"/>
              </a:lnSpc>
              <a:spcBef>
                <a:spcPts val="1395"/>
              </a:spcBef>
              <a:buChar char="●"/>
              <a:tabLst>
                <a:tab pos="424815" algn="l"/>
                <a:tab pos="425450" algn="l"/>
              </a:tabLst>
            </a:pPr>
            <a:r>
              <a:rPr dirty="0" sz="2400" spc="-25">
                <a:latin typeface="Tahoma"/>
                <a:cs typeface="Tahoma"/>
              </a:rPr>
              <a:t>Teamwork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and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communication.</a:t>
            </a:r>
            <a:endParaRPr sz="2400">
              <a:latin typeface="Tahoma"/>
              <a:cs typeface="Tahoma"/>
            </a:endParaRPr>
          </a:p>
          <a:p>
            <a:pPr marL="424815" indent="-412750">
              <a:lnSpc>
                <a:spcPct val="100000"/>
              </a:lnSpc>
              <a:spcBef>
                <a:spcPts val="1395"/>
              </a:spcBef>
              <a:buChar char="●"/>
              <a:tabLst>
                <a:tab pos="424815" algn="l"/>
                <a:tab pos="425450" algn="l"/>
              </a:tabLst>
            </a:pPr>
            <a:r>
              <a:rPr dirty="0" sz="2400" spc="15">
                <a:latin typeface="Tahoma"/>
                <a:cs typeface="Tahoma"/>
              </a:rPr>
              <a:t>Reflecting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on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and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improving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submitted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assignments.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7320" y="5117109"/>
            <a:ext cx="680529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">
                <a:solidFill>
                  <a:srgbClr val="FF0000"/>
                </a:solidFill>
                <a:latin typeface="Tahoma"/>
                <a:cs typeface="Tahoma"/>
              </a:rPr>
              <a:t>You</a:t>
            </a:r>
            <a:r>
              <a:rPr dirty="0" sz="3000" spc="-1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000" spc="-10">
                <a:solidFill>
                  <a:srgbClr val="FF0000"/>
                </a:solidFill>
                <a:latin typeface="Tahoma"/>
                <a:cs typeface="Tahoma"/>
              </a:rPr>
              <a:t>must</a:t>
            </a:r>
            <a:r>
              <a:rPr dirty="0" sz="3000" spc="-114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FF0000"/>
                </a:solidFill>
                <a:latin typeface="Tahoma"/>
                <a:cs typeface="Tahoma"/>
              </a:rPr>
              <a:t>already</a:t>
            </a:r>
            <a:r>
              <a:rPr dirty="0" sz="3000" spc="-114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000" spc="-5">
                <a:solidFill>
                  <a:srgbClr val="FF0000"/>
                </a:solidFill>
                <a:latin typeface="Tahoma"/>
                <a:cs typeface="Tahoma"/>
              </a:rPr>
              <a:t>know</a:t>
            </a:r>
            <a:r>
              <a:rPr dirty="0" sz="3000" spc="-114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000" spc="-15">
                <a:solidFill>
                  <a:srgbClr val="FF0000"/>
                </a:solidFill>
                <a:latin typeface="Tahoma"/>
                <a:cs typeface="Tahoma"/>
              </a:rPr>
              <a:t>how</a:t>
            </a:r>
            <a:r>
              <a:rPr dirty="0" sz="3000" spc="-114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000" spc="-7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dirty="0" sz="3000" spc="-114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3000" spc="-20">
                <a:solidFill>
                  <a:srgbClr val="FF0000"/>
                </a:solidFill>
                <a:latin typeface="Tahoma"/>
                <a:cs typeface="Tahoma"/>
              </a:rPr>
              <a:t>program.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52520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What</a:t>
            </a:r>
            <a:r>
              <a:rPr dirty="0" spc="-125"/>
              <a:t> </a:t>
            </a:r>
            <a:r>
              <a:rPr dirty="0" spc="65"/>
              <a:t>is</a:t>
            </a:r>
            <a:r>
              <a:rPr dirty="0" spc="-125"/>
              <a:t> </a:t>
            </a:r>
            <a:r>
              <a:rPr dirty="0" spc="10"/>
              <a:t>Software</a:t>
            </a:r>
            <a:r>
              <a:rPr dirty="0" spc="-125"/>
              <a:t> </a:t>
            </a:r>
            <a:r>
              <a:rPr dirty="0" spc="45"/>
              <a:t>Engineering?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24" y="1391724"/>
            <a:ext cx="389191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marR="5080" indent="-412750">
              <a:lnSpc>
                <a:spcPct val="114599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dirty="0" sz="2400" spc="20">
                <a:latin typeface="Tahoma"/>
                <a:cs typeface="Tahoma"/>
              </a:rPr>
              <a:t>Developing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in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30">
                <a:latin typeface="Tahoma"/>
                <a:cs typeface="Tahoma"/>
              </a:rPr>
              <a:t>an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35">
                <a:latin typeface="Tahoma"/>
                <a:cs typeface="Tahoma"/>
              </a:rPr>
              <a:t>IDE </a:t>
            </a:r>
            <a:r>
              <a:rPr dirty="0" sz="2400" spc="4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and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software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ecosystem?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46700" y="1154125"/>
            <a:ext cx="2501900" cy="1360170"/>
            <a:chOff x="4346700" y="1154125"/>
            <a:chExt cx="2501900" cy="13601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6700" y="1356874"/>
              <a:ext cx="1990873" cy="11568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1599" y="1154125"/>
              <a:ext cx="1086724" cy="5621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52709" y="573224"/>
            <a:ext cx="547537" cy="6383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54599" y="573224"/>
            <a:ext cx="553181" cy="6383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904925" y="488249"/>
            <a:ext cx="245745" cy="883285"/>
          </a:xfrm>
          <a:custGeom>
            <a:avLst/>
            <a:gdLst/>
            <a:ahLst/>
            <a:cxnLst/>
            <a:rect l="l" t="t" r="r" b="b"/>
            <a:pathLst>
              <a:path w="245745" h="883285">
                <a:moveTo>
                  <a:pt x="0" y="882899"/>
                </a:moveTo>
                <a:lnTo>
                  <a:pt x="245399" y="0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52520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What</a:t>
            </a:r>
            <a:r>
              <a:rPr dirty="0" spc="-125"/>
              <a:t> </a:t>
            </a:r>
            <a:r>
              <a:rPr dirty="0" spc="65"/>
              <a:t>is</a:t>
            </a:r>
            <a:r>
              <a:rPr dirty="0" spc="-125"/>
              <a:t> </a:t>
            </a:r>
            <a:r>
              <a:rPr dirty="0" spc="10"/>
              <a:t>Software</a:t>
            </a:r>
            <a:r>
              <a:rPr dirty="0" spc="-125"/>
              <a:t> </a:t>
            </a:r>
            <a:r>
              <a:rPr dirty="0" spc="45"/>
              <a:t>Engineering?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24" y="1391725"/>
            <a:ext cx="3891915" cy="1597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marR="5080" indent="-412750">
              <a:lnSpc>
                <a:spcPct val="114599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dirty="0" sz="2400" spc="20">
                <a:latin typeface="Tahoma"/>
                <a:cs typeface="Tahoma"/>
              </a:rPr>
              <a:t>Developing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in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30">
                <a:latin typeface="Tahoma"/>
                <a:cs typeface="Tahoma"/>
              </a:rPr>
              <a:t>an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35">
                <a:latin typeface="Tahoma"/>
                <a:cs typeface="Tahoma"/>
              </a:rPr>
              <a:t>IDE </a:t>
            </a:r>
            <a:r>
              <a:rPr dirty="0" sz="2400" spc="4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and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software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ecosystem?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ahoma"/>
              <a:buChar char="●"/>
            </a:pPr>
            <a:endParaRPr sz="2350">
              <a:latin typeface="Tahoma"/>
              <a:cs typeface="Tahoma"/>
            </a:endParaRPr>
          </a:p>
          <a:p>
            <a:pPr marL="424815" indent="-412750">
              <a:lnSpc>
                <a:spcPct val="100000"/>
              </a:lnSpc>
              <a:buChar char="●"/>
              <a:tabLst>
                <a:tab pos="424815" algn="l"/>
                <a:tab pos="425450" algn="l"/>
              </a:tabLst>
            </a:pPr>
            <a:r>
              <a:rPr dirty="0" sz="2400" spc="45">
                <a:latin typeface="Tahoma"/>
                <a:cs typeface="Tahoma"/>
              </a:rPr>
              <a:t>Coding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and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debugging?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46700" y="1154125"/>
            <a:ext cx="2501900" cy="1360170"/>
            <a:chOff x="4346700" y="1154125"/>
            <a:chExt cx="2501900" cy="13601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6700" y="1356874"/>
              <a:ext cx="1990873" cy="11568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1599" y="1154125"/>
              <a:ext cx="1086724" cy="5621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94096" y="2350109"/>
            <a:ext cx="961822" cy="11064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52709" y="573224"/>
            <a:ext cx="547537" cy="6383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54599" y="573224"/>
            <a:ext cx="553181" cy="6383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904925" y="488249"/>
            <a:ext cx="245745" cy="883285"/>
          </a:xfrm>
          <a:custGeom>
            <a:avLst/>
            <a:gdLst/>
            <a:ahLst/>
            <a:cxnLst/>
            <a:rect l="l" t="t" r="r" b="b"/>
            <a:pathLst>
              <a:path w="245745" h="883285">
                <a:moveTo>
                  <a:pt x="0" y="882899"/>
                </a:moveTo>
                <a:lnTo>
                  <a:pt x="245399" y="0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52520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What</a:t>
            </a:r>
            <a:r>
              <a:rPr dirty="0" spc="-125"/>
              <a:t> </a:t>
            </a:r>
            <a:r>
              <a:rPr dirty="0" spc="65"/>
              <a:t>is</a:t>
            </a:r>
            <a:r>
              <a:rPr dirty="0" spc="-125"/>
              <a:t> </a:t>
            </a:r>
            <a:r>
              <a:rPr dirty="0" spc="10"/>
              <a:t>Software</a:t>
            </a:r>
            <a:r>
              <a:rPr dirty="0" spc="-125"/>
              <a:t> </a:t>
            </a:r>
            <a:r>
              <a:rPr dirty="0" spc="45"/>
              <a:t>Engineering?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24" y="1391725"/>
            <a:ext cx="3891915" cy="274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marR="5080" indent="-412750">
              <a:lnSpc>
                <a:spcPct val="114599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dirty="0" sz="2400" spc="20">
                <a:latin typeface="Tahoma"/>
                <a:cs typeface="Tahoma"/>
              </a:rPr>
              <a:t>Developing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in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30">
                <a:latin typeface="Tahoma"/>
                <a:cs typeface="Tahoma"/>
              </a:rPr>
              <a:t>an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35">
                <a:latin typeface="Tahoma"/>
                <a:cs typeface="Tahoma"/>
              </a:rPr>
              <a:t>IDE </a:t>
            </a:r>
            <a:r>
              <a:rPr dirty="0" sz="2400" spc="4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and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software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ecosystem?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ahoma"/>
              <a:buChar char="●"/>
            </a:pPr>
            <a:endParaRPr sz="2350">
              <a:latin typeface="Tahoma"/>
              <a:cs typeface="Tahoma"/>
            </a:endParaRPr>
          </a:p>
          <a:p>
            <a:pPr marL="424815" indent="-412750">
              <a:lnSpc>
                <a:spcPct val="100000"/>
              </a:lnSpc>
              <a:buChar char="●"/>
              <a:tabLst>
                <a:tab pos="424815" algn="l"/>
                <a:tab pos="425450" algn="l"/>
              </a:tabLst>
            </a:pPr>
            <a:r>
              <a:rPr dirty="0" sz="2400" spc="45">
                <a:latin typeface="Tahoma"/>
                <a:cs typeface="Tahoma"/>
              </a:rPr>
              <a:t>Coding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and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debugging?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●"/>
            </a:pPr>
            <a:endParaRPr sz="2050">
              <a:latin typeface="Tahoma"/>
              <a:cs typeface="Tahoma"/>
            </a:endParaRPr>
          </a:p>
          <a:p>
            <a:pPr marL="424815" marR="409575" indent="-412750">
              <a:lnSpc>
                <a:spcPct val="114599"/>
              </a:lnSpc>
              <a:buChar char="●"/>
              <a:tabLst>
                <a:tab pos="424815" algn="l"/>
                <a:tab pos="425450" algn="l"/>
              </a:tabLst>
            </a:pPr>
            <a:r>
              <a:rPr dirty="0" sz="2400" spc="15">
                <a:latin typeface="Tahoma"/>
                <a:cs typeface="Tahoma"/>
              </a:rPr>
              <a:t>Deploying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and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running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75">
                <a:latin typeface="Tahoma"/>
                <a:cs typeface="Tahoma"/>
              </a:rPr>
              <a:t>a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software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system?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46700" y="1154125"/>
            <a:ext cx="2501900" cy="1360170"/>
            <a:chOff x="4346700" y="1154125"/>
            <a:chExt cx="2501900" cy="13601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6700" y="1356874"/>
              <a:ext cx="1990873" cy="11568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1599" y="1154125"/>
              <a:ext cx="1086724" cy="5621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6700" y="3120000"/>
            <a:ext cx="1990874" cy="11415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94096" y="2350109"/>
            <a:ext cx="961822" cy="11064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52709" y="573224"/>
            <a:ext cx="547537" cy="6383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54599" y="573224"/>
            <a:ext cx="553181" cy="63830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7904925" y="488249"/>
            <a:ext cx="245745" cy="883285"/>
          </a:xfrm>
          <a:custGeom>
            <a:avLst/>
            <a:gdLst/>
            <a:ahLst/>
            <a:cxnLst/>
            <a:rect l="l" t="t" r="r" b="b"/>
            <a:pathLst>
              <a:path w="245745" h="883285">
                <a:moveTo>
                  <a:pt x="0" y="882899"/>
                </a:moveTo>
                <a:lnTo>
                  <a:pt x="245399" y="0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52520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What</a:t>
            </a:r>
            <a:r>
              <a:rPr dirty="0" spc="-125"/>
              <a:t> </a:t>
            </a:r>
            <a:r>
              <a:rPr dirty="0" spc="65"/>
              <a:t>is</a:t>
            </a:r>
            <a:r>
              <a:rPr dirty="0" spc="-125"/>
              <a:t> </a:t>
            </a:r>
            <a:r>
              <a:rPr dirty="0" spc="10"/>
              <a:t>Software</a:t>
            </a:r>
            <a:r>
              <a:rPr dirty="0" spc="-125"/>
              <a:t> </a:t>
            </a:r>
            <a:r>
              <a:rPr dirty="0" spc="45"/>
              <a:t>Engineering?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24" y="1391725"/>
            <a:ext cx="3891915" cy="3482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marR="5080" indent="-412750">
              <a:lnSpc>
                <a:spcPct val="114599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dirty="0" sz="2400" spc="20">
                <a:latin typeface="Tahoma"/>
                <a:cs typeface="Tahoma"/>
              </a:rPr>
              <a:t>Developing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in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30">
                <a:latin typeface="Tahoma"/>
                <a:cs typeface="Tahoma"/>
              </a:rPr>
              <a:t>an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35">
                <a:latin typeface="Tahoma"/>
                <a:cs typeface="Tahoma"/>
              </a:rPr>
              <a:t>IDE </a:t>
            </a:r>
            <a:r>
              <a:rPr dirty="0" sz="2400" spc="4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and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software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ecosystem?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ahoma"/>
              <a:buChar char="●"/>
            </a:pPr>
            <a:endParaRPr sz="2350">
              <a:latin typeface="Tahoma"/>
              <a:cs typeface="Tahoma"/>
            </a:endParaRPr>
          </a:p>
          <a:p>
            <a:pPr marL="424815" indent="-412750">
              <a:lnSpc>
                <a:spcPct val="100000"/>
              </a:lnSpc>
              <a:buChar char="●"/>
              <a:tabLst>
                <a:tab pos="424815" algn="l"/>
                <a:tab pos="425450" algn="l"/>
              </a:tabLst>
            </a:pPr>
            <a:r>
              <a:rPr dirty="0" sz="2400" spc="45">
                <a:latin typeface="Tahoma"/>
                <a:cs typeface="Tahoma"/>
              </a:rPr>
              <a:t>Coding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and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debugging?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●"/>
            </a:pPr>
            <a:endParaRPr sz="2050">
              <a:latin typeface="Tahoma"/>
              <a:cs typeface="Tahoma"/>
            </a:endParaRPr>
          </a:p>
          <a:p>
            <a:pPr marL="424815" marR="409575" indent="-412750">
              <a:lnSpc>
                <a:spcPct val="114599"/>
              </a:lnSpc>
              <a:buChar char="●"/>
              <a:tabLst>
                <a:tab pos="424815" algn="l"/>
                <a:tab pos="425450" algn="l"/>
              </a:tabLst>
            </a:pPr>
            <a:r>
              <a:rPr dirty="0" sz="2400" spc="15">
                <a:latin typeface="Tahoma"/>
                <a:cs typeface="Tahoma"/>
              </a:rPr>
              <a:t>Deploying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and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running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75">
                <a:latin typeface="Tahoma"/>
                <a:cs typeface="Tahoma"/>
              </a:rPr>
              <a:t>a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software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system?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●"/>
            </a:pPr>
            <a:endParaRPr sz="2400">
              <a:latin typeface="Tahoma"/>
              <a:cs typeface="Tahoma"/>
            </a:endParaRPr>
          </a:p>
          <a:p>
            <a:pPr marL="424815" indent="-412750">
              <a:lnSpc>
                <a:spcPct val="100000"/>
              </a:lnSpc>
              <a:buChar char="●"/>
              <a:tabLst>
                <a:tab pos="424815" algn="l"/>
                <a:tab pos="425450" algn="l"/>
              </a:tabLst>
            </a:pPr>
            <a:r>
              <a:rPr dirty="0" sz="2400" spc="30">
                <a:latin typeface="Tahoma"/>
                <a:cs typeface="Tahoma"/>
              </a:rPr>
              <a:t>Empirical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evaluations?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46700" y="1154125"/>
            <a:ext cx="2501900" cy="1360170"/>
            <a:chOff x="4346700" y="1154125"/>
            <a:chExt cx="2501900" cy="13601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6700" y="1356874"/>
              <a:ext cx="1990873" cy="11568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1599" y="1154125"/>
              <a:ext cx="1086724" cy="5621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6700" y="3120000"/>
            <a:ext cx="1990874" cy="11415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94096" y="2350109"/>
            <a:ext cx="961822" cy="11064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6101" y="4185376"/>
            <a:ext cx="1983098" cy="11196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52709" y="573224"/>
            <a:ext cx="547537" cy="6383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54599" y="573224"/>
            <a:ext cx="553181" cy="6383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7904925" y="488249"/>
            <a:ext cx="245745" cy="883285"/>
          </a:xfrm>
          <a:custGeom>
            <a:avLst/>
            <a:gdLst/>
            <a:ahLst/>
            <a:cxnLst/>
            <a:rect l="l" t="t" r="r" b="b"/>
            <a:pathLst>
              <a:path w="245745" h="883285">
                <a:moveTo>
                  <a:pt x="0" y="882899"/>
                </a:moveTo>
                <a:lnTo>
                  <a:pt x="245399" y="0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52520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What</a:t>
            </a:r>
            <a:r>
              <a:rPr dirty="0" spc="-125"/>
              <a:t> </a:t>
            </a:r>
            <a:r>
              <a:rPr dirty="0" spc="65"/>
              <a:t>is</a:t>
            </a:r>
            <a:r>
              <a:rPr dirty="0" spc="-125"/>
              <a:t> </a:t>
            </a:r>
            <a:r>
              <a:rPr dirty="0" spc="10"/>
              <a:t>Software</a:t>
            </a:r>
            <a:r>
              <a:rPr dirty="0" spc="-125"/>
              <a:t> </a:t>
            </a:r>
            <a:r>
              <a:rPr dirty="0" spc="45"/>
              <a:t>Engineering?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46700" y="1154125"/>
            <a:ext cx="2501900" cy="1360170"/>
            <a:chOff x="4346700" y="1154125"/>
            <a:chExt cx="2501900" cy="13601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6700" y="1356874"/>
              <a:ext cx="1990873" cy="11568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1599" y="1154125"/>
              <a:ext cx="1086724" cy="5621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6700" y="3120000"/>
            <a:ext cx="1990874" cy="11415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94096" y="2350109"/>
            <a:ext cx="961822" cy="11064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6101" y="4185376"/>
            <a:ext cx="1983098" cy="11196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29224" y="1391725"/>
            <a:ext cx="7665084" cy="4707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marR="3777615" indent="-412750">
              <a:lnSpc>
                <a:spcPct val="114599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dirty="0" sz="2400" spc="20">
                <a:latin typeface="Tahoma"/>
                <a:cs typeface="Tahoma"/>
              </a:rPr>
              <a:t>Developing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in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30">
                <a:latin typeface="Tahoma"/>
                <a:cs typeface="Tahoma"/>
              </a:rPr>
              <a:t>an</a:t>
            </a:r>
            <a:r>
              <a:rPr dirty="0" sz="2400" spc="185">
                <a:latin typeface="Tahoma"/>
                <a:cs typeface="Tahoma"/>
              </a:rPr>
              <a:t> </a:t>
            </a:r>
            <a:r>
              <a:rPr dirty="0" sz="2400" spc="35">
                <a:latin typeface="Tahoma"/>
                <a:cs typeface="Tahoma"/>
              </a:rPr>
              <a:t>IDE </a:t>
            </a:r>
            <a:r>
              <a:rPr dirty="0" sz="2400" spc="4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and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software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ecosystem?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ahoma"/>
              <a:buChar char="●"/>
            </a:pPr>
            <a:endParaRPr sz="2350">
              <a:latin typeface="Tahoma"/>
              <a:cs typeface="Tahoma"/>
            </a:endParaRPr>
          </a:p>
          <a:p>
            <a:pPr marL="424815" indent="-412750">
              <a:lnSpc>
                <a:spcPct val="100000"/>
              </a:lnSpc>
              <a:buChar char="●"/>
              <a:tabLst>
                <a:tab pos="424815" algn="l"/>
                <a:tab pos="425450" algn="l"/>
              </a:tabLst>
            </a:pPr>
            <a:r>
              <a:rPr dirty="0" sz="2400" spc="45">
                <a:latin typeface="Tahoma"/>
                <a:cs typeface="Tahoma"/>
              </a:rPr>
              <a:t>Coding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and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debugging?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●"/>
            </a:pPr>
            <a:endParaRPr sz="2050">
              <a:latin typeface="Tahoma"/>
              <a:cs typeface="Tahoma"/>
            </a:endParaRPr>
          </a:p>
          <a:p>
            <a:pPr marL="424815" marR="4182745" indent="-412750">
              <a:lnSpc>
                <a:spcPct val="114599"/>
              </a:lnSpc>
              <a:buChar char="●"/>
              <a:tabLst>
                <a:tab pos="424815" algn="l"/>
                <a:tab pos="425450" algn="l"/>
              </a:tabLst>
            </a:pPr>
            <a:r>
              <a:rPr dirty="0" sz="2400" spc="15">
                <a:latin typeface="Tahoma"/>
                <a:cs typeface="Tahoma"/>
              </a:rPr>
              <a:t>Deploying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and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running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75">
                <a:latin typeface="Tahoma"/>
                <a:cs typeface="Tahoma"/>
              </a:rPr>
              <a:t>a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software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system?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●"/>
            </a:pPr>
            <a:endParaRPr sz="2400">
              <a:latin typeface="Tahoma"/>
              <a:cs typeface="Tahoma"/>
            </a:endParaRPr>
          </a:p>
          <a:p>
            <a:pPr marL="424815" indent="-412750">
              <a:lnSpc>
                <a:spcPct val="100000"/>
              </a:lnSpc>
              <a:buChar char="●"/>
              <a:tabLst>
                <a:tab pos="424815" algn="l"/>
                <a:tab pos="425450" algn="l"/>
              </a:tabLst>
            </a:pPr>
            <a:r>
              <a:rPr dirty="0" sz="2400" spc="30">
                <a:latin typeface="Tahoma"/>
                <a:cs typeface="Tahoma"/>
              </a:rPr>
              <a:t>Empirical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evaluations?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ahoma"/>
              <a:cs typeface="Tahoma"/>
            </a:endParaRPr>
          </a:p>
          <a:p>
            <a:pPr marL="627380">
              <a:lnSpc>
                <a:spcPct val="100000"/>
              </a:lnSpc>
              <a:spcBef>
                <a:spcPts val="5"/>
              </a:spcBef>
            </a:pPr>
            <a:r>
              <a:rPr dirty="0" sz="2400" spc="40">
                <a:solidFill>
                  <a:srgbClr val="FF0000"/>
                </a:solidFill>
                <a:latin typeface="Tahoma"/>
                <a:cs typeface="Tahoma"/>
              </a:rPr>
              <a:t>All</a:t>
            </a:r>
            <a:r>
              <a:rPr dirty="0" sz="2400" spc="-9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-4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dirty="0" sz="2400" spc="-9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-3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dirty="0" sz="2400" spc="-8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30">
                <a:solidFill>
                  <a:srgbClr val="FF0000"/>
                </a:solidFill>
                <a:latin typeface="Tahoma"/>
                <a:cs typeface="Tahoma"/>
              </a:rPr>
              <a:t>above</a:t>
            </a:r>
            <a:r>
              <a:rPr dirty="0" sz="2400" spc="-9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-75">
                <a:solidFill>
                  <a:srgbClr val="FF0000"/>
                </a:solidFill>
                <a:latin typeface="Tahoma"/>
                <a:cs typeface="Tahoma"/>
              </a:rPr>
              <a:t>--</a:t>
            </a:r>
            <a:r>
              <a:rPr dirty="0" sz="2400" spc="-9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15">
                <a:solidFill>
                  <a:srgbClr val="FF0000"/>
                </a:solidFill>
                <a:latin typeface="Tahoma"/>
                <a:cs typeface="Tahoma"/>
              </a:rPr>
              <a:t>much</a:t>
            </a:r>
            <a:r>
              <a:rPr dirty="0" sz="2400" spc="-8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5">
                <a:solidFill>
                  <a:srgbClr val="FF0000"/>
                </a:solidFill>
                <a:latin typeface="Tahoma"/>
                <a:cs typeface="Tahoma"/>
              </a:rPr>
              <a:t>more</a:t>
            </a:r>
            <a:r>
              <a:rPr dirty="0" sz="2400" spc="-9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FF0000"/>
                </a:solidFill>
                <a:latin typeface="Tahoma"/>
                <a:cs typeface="Tahoma"/>
              </a:rPr>
              <a:t>than</a:t>
            </a:r>
            <a:r>
              <a:rPr dirty="0" sz="2400" spc="-8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-45">
                <a:solidFill>
                  <a:srgbClr val="FF0000"/>
                </a:solidFill>
                <a:latin typeface="Tahoma"/>
                <a:cs typeface="Tahoma"/>
              </a:rPr>
              <a:t>just</a:t>
            </a:r>
            <a:r>
              <a:rPr dirty="0" sz="2400" spc="-9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-45">
                <a:solidFill>
                  <a:srgbClr val="FF0000"/>
                </a:solidFill>
                <a:latin typeface="Tahoma"/>
                <a:cs typeface="Tahoma"/>
              </a:rPr>
              <a:t>writing</a:t>
            </a:r>
            <a:r>
              <a:rPr dirty="0" sz="2400" spc="-9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400" spc="10">
                <a:solidFill>
                  <a:srgbClr val="FF0000"/>
                </a:solidFill>
                <a:latin typeface="Tahoma"/>
                <a:cs typeface="Tahoma"/>
              </a:rPr>
              <a:t>code!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52520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What</a:t>
            </a:r>
            <a:r>
              <a:rPr dirty="0" spc="-125"/>
              <a:t> </a:t>
            </a:r>
            <a:r>
              <a:rPr dirty="0" spc="65"/>
              <a:t>is</a:t>
            </a:r>
            <a:r>
              <a:rPr dirty="0" spc="-125"/>
              <a:t> </a:t>
            </a:r>
            <a:r>
              <a:rPr dirty="0" spc="10"/>
              <a:t>Software</a:t>
            </a:r>
            <a:r>
              <a:rPr dirty="0" spc="-125"/>
              <a:t> </a:t>
            </a:r>
            <a:r>
              <a:rPr dirty="0" spc="45"/>
              <a:t>Engineering?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pc="-5"/>
              <a:t>More</a:t>
            </a:r>
            <a:r>
              <a:rPr dirty="0" spc="-20"/>
              <a:t> </a:t>
            </a:r>
            <a:r>
              <a:rPr dirty="0" spc="-5"/>
              <a:t>than</a:t>
            </a:r>
            <a:r>
              <a:rPr dirty="0" spc="-15"/>
              <a:t> </a:t>
            </a:r>
            <a:r>
              <a:rPr dirty="0" spc="-5"/>
              <a:t>just</a:t>
            </a:r>
            <a:r>
              <a:rPr dirty="0" spc="-15"/>
              <a:t> </a:t>
            </a:r>
            <a:r>
              <a:rPr dirty="0" spc="-5"/>
              <a:t>writing</a:t>
            </a:r>
            <a:r>
              <a:rPr dirty="0" spc="-20"/>
              <a:t> </a:t>
            </a:r>
            <a:r>
              <a:rPr dirty="0" spc="-5"/>
              <a:t>code</a:t>
            </a:r>
          </a:p>
          <a:p>
            <a:pPr marL="12700" marR="5080">
              <a:lnSpc>
                <a:spcPct val="114599"/>
              </a:lnSpc>
            </a:pPr>
            <a:r>
              <a:rPr dirty="0" spc="40" b="0">
                <a:latin typeface="Tahoma"/>
                <a:cs typeface="Tahoma"/>
              </a:rPr>
              <a:t>The</a:t>
            </a:r>
            <a:r>
              <a:rPr dirty="0" spc="-95" b="0">
                <a:latin typeface="Tahoma"/>
                <a:cs typeface="Tahoma"/>
              </a:rPr>
              <a:t> </a:t>
            </a:r>
            <a:r>
              <a:rPr dirty="0" spc="10" b="0">
                <a:latin typeface="Tahoma"/>
                <a:cs typeface="Tahoma"/>
              </a:rPr>
              <a:t>complete</a:t>
            </a:r>
            <a:r>
              <a:rPr dirty="0" spc="-90" b="0">
                <a:latin typeface="Tahoma"/>
                <a:cs typeface="Tahoma"/>
              </a:rPr>
              <a:t> </a:t>
            </a:r>
            <a:r>
              <a:rPr dirty="0" spc="50" b="0">
                <a:latin typeface="Tahoma"/>
                <a:cs typeface="Tahoma"/>
              </a:rPr>
              <a:t>process</a:t>
            </a:r>
            <a:r>
              <a:rPr dirty="0" spc="-90" b="0">
                <a:latin typeface="Tahoma"/>
                <a:cs typeface="Tahoma"/>
              </a:rPr>
              <a:t> </a:t>
            </a:r>
            <a:r>
              <a:rPr dirty="0" spc="-40" b="0">
                <a:latin typeface="Tahoma"/>
                <a:cs typeface="Tahoma"/>
              </a:rPr>
              <a:t>of</a:t>
            </a:r>
            <a:r>
              <a:rPr dirty="0" spc="-95" b="0">
                <a:latin typeface="Tahoma"/>
                <a:cs typeface="Tahoma"/>
              </a:rPr>
              <a:t> </a:t>
            </a:r>
            <a:r>
              <a:rPr dirty="0" spc="10" b="0">
                <a:latin typeface="Tahoma"/>
                <a:cs typeface="Tahoma"/>
              </a:rPr>
              <a:t>specifying,</a:t>
            </a:r>
            <a:r>
              <a:rPr dirty="0" spc="-90" b="0">
                <a:latin typeface="Tahoma"/>
                <a:cs typeface="Tahoma"/>
              </a:rPr>
              <a:t> </a:t>
            </a:r>
            <a:r>
              <a:rPr dirty="0" spc="5" b="0">
                <a:latin typeface="Tahoma"/>
                <a:cs typeface="Tahoma"/>
              </a:rPr>
              <a:t>designing,</a:t>
            </a:r>
            <a:r>
              <a:rPr dirty="0" spc="-90" b="0">
                <a:latin typeface="Tahoma"/>
                <a:cs typeface="Tahoma"/>
              </a:rPr>
              <a:t> </a:t>
            </a:r>
            <a:r>
              <a:rPr dirty="0" spc="5" b="0">
                <a:latin typeface="Tahoma"/>
                <a:cs typeface="Tahoma"/>
              </a:rPr>
              <a:t>developing, </a:t>
            </a:r>
            <a:r>
              <a:rPr dirty="0" spc="-735" b="0">
                <a:latin typeface="Tahoma"/>
                <a:cs typeface="Tahoma"/>
              </a:rPr>
              <a:t> </a:t>
            </a:r>
            <a:r>
              <a:rPr dirty="0" spc="15" b="0">
                <a:latin typeface="Tahoma"/>
                <a:cs typeface="Tahoma"/>
              </a:rPr>
              <a:t>analyzing,</a:t>
            </a:r>
            <a:r>
              <a:rPr dirty="0" spc="-90" b="0">
                <a:latin typeface="Tahoma"/>
                <a:cs typeface="Tahoma"/>
              </a:rPr>
              <a:t> </a:t>
            </a:r>
            <a:r>
              <a:rPr dirty="0" spc="-5" b="0">
                <a:latin typeface="Tahoma"/>
                <a:cs typeface="Tahoma"/>
              </a:rPr>
              <a:t>deploying,</a:t>
            </a:r>
            <a:r>
              <a:rPr dirty="0" spc="-85" b="0">
                <a:latin typeface="Tahoma"/>
                <a:cs typeface="Tahoma"/>
              </a:rPr>
              <a:t> </a:t>
            </a:r>
            <a:r>
              <a:rPr dirty="0" spc="20" b="0">
                <a:latin typeface="Tahoma"/>
                <a:cs typeface="Tahoma"/>
              </a:rPr>
              <a:t>and</a:t>
            </a:r>
            <a:r>
              <a:rPr dirty="0" spc="-8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maintaining</a:t>
            </a:r>
            <a:r>
              <a:rPr dirty="0" spc="-90" b="0">
                <a:latin typeface="Tahoma"/>
                <a:cs typeface="Tahoma"/>
              </a:rPr>
              <a:t> </a:t>
            </a:r>
            <a:r>
              <a:rPr dirty="0" spc="75" b="0">
                <a:latin typeface="Tahoma"/>
                <a:cs typeface="Tahoma"/>
              </a:rPr>
              <a:t>a</a:t>
            </a:r>
            <a:r>
              <a:rPr dirty="0" spc="-85" b="0">
                <a:latin typeface="Tahoma"/>
                <a:cs typeface="Tahoma"/>
              </a:rPr>
              <a:t> </a:t>
            </a:r>
            <a:r>
              <a:rPr dirty="0" spc="-10" b="0">
                <a:latin typeface="Tahoma"/>
                <a:cs typeface="Tahoma"/>
              </a:rPr>
              <a:t>software</a:t>
            </a:r>
            <a:r>
              <a:rPr dirty="0" spc="-85" b="0">
                <a:latin typeface="Tahoma"/>
                <a:cs typeface="Tahoma"/>
              </a:rPr>
              <a:t> </a:t>
            </a:r>
            <a:r>
              <a:rPr dirty="0" spc="10" b="0">
                <a:latin typeface="Tahoma"/>
                <a:cs typeface="Tahoma"/>
              </a:rPr>
              <a:t>system.</a:t>
            </a:r>
          </a:p>
          <a:p>
            <a:pPr marL="469900" indent="-412750">
              <a:lnSpc>
                <a:spcPct val="100000"/>
              </a:lnSpc>
              <a:spcBef>
                <a:spcPts val="139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pc="45" b="0">
                <a:latin typeface="Tahoma"/>
                <a:cs typeface="Tahoma"/>
              </a:rPr>
              <a:t>Common</a:t>
            </a:r>
            <a:r>
              <a:rPr dirty="0" spc="-90" b="0">
                <a:latin typeface="Tahoma"/>
                <a:cs typeface="Tahoma"/>
              </a:rPr>
              <a:t> </a:t>
            </a:r>
            <a:r>
              <a:rPr dirty="0" spc="5" b="0">
                <a:latin typeface="Tahoma"/>
                <a:cs typeface="Tahoma"/>
              </a:rPr>
              <a:t>Software</a:t>
            </a:r>
            <a:r>
              <a:rPr dirty="0" spc="-85" b="0">
                <a:latin typeface="Tahoma"/>
                <a:cs typeface="Tahoma"/>
              </a:rPr>
              <a:t> </a:t>
            </a:r>
            <a:r>
              <a:rPr dirty="0" spc="20" b="0">
                <a:latin typeface="Tahoma"/>
                <a:cs typeface="Tahoma"/>
              </a:rPr>
              <a:t>Engineering</a:t>
            </a:r>
            <a:r>
              <a:rPr dirty="0" spc="-85" b="0">
                <a:latin typeface="Tahoma"/>
                <a:cs typeface="Tahoma"/>
              </a:rPr>
              <a:t> </a:t>
            </a:r>
            <a:r>
              <a:rPr dirty="0" spc="35" b="0">
                <a:latin typeface="Tahoma"/>
                <a:cs typeface="Tahoma"/>
              </a:rPr>
              <a:t>tasks</a:t>
            </a:r>
            <a:r>
              <a:rPr dirty="0" spc="-85" b="0">
                <a:latin typeface="Tahoma"/>
                <a:cs typeface="Tahoma"/>
              </a:rPr>
              <a:t> </a:t>
            </a:r>
            <a:r>
              <a:rPr dirty="0" spc="-15" b="0">
                <a:latin typeface="Tahoma"/>
                <a:cs typeface="Tahoma"/>
              </a:rPr>
              <a:t>include: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4105" y="4343713"/>
            <a:ext cx="38214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solidFill>
                  <a:srgbClr val="FF0000"/>
                </a:solidFill>
                <a:latin typeface="Tahoma"/>
                <a:cs typeface="Tahoma"/>
              </a:rPr>
              <a:t>Just</a:t>
            </a:r>
            <a:r>
              <a:rPr dirty="0" sz="1800" spc="-7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FF0000"/>
                </a:solidFill>
                <a:latin typeface="Tahoma"/>
                <a:cs typeface="Tahoma"/>
              </a:rPr>
              <a:t>one</a:t>
            </a:r>
            <a:r>
              <a:rPr dirty="0" sz="1800" spc="-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spc="-35">
                <a:solidFill>
                  <a:srgbClr val="FF0000"/>
                </a:solidFill>
                <a:latin typeface="Tahoma"/>
                <a:cs typeface="Tahoma"/>
              </a:rPr>
              <a:t>out</a:t>
            </a:r>
            <a:r>
              <a:rPr dirty="0" sz="1800" spc="-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dirty="0" sz="1800" spc="-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FF0000"/>
                </a:solidFill>
                <a:latin typeface="Tahoma"/>
                <a:cs typeface="Tahoma"/>
              </a:rPr>
              <a:t>many</a:t>
            </a:r>
            <a:r>
              <a:rPr dirty="0" sz="1800" spc="-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FF0000"/>
                </a:solidFill>
                <a:latin typeface="Tahoma"/>
                <a:cs typeface="Tahoma"/>
              </a:rPr>
              <a:t>important</a:t>
            </a:r>
            <a:r>
              <a:rPr dirty="0" sz="1800" spc="-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0000"/>
                </a:solidFill>
                <a:latin typeface="Tahoma"/>
                <a:cs typeface="Tahoma"/>
              </a:rPr>
              <a:t>tasks!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449" y="3360733"/>
            <a:ext cx="4417060" cy="191135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5"/>
              </a:spcBef>
              <a:buFont typeface="Arial"/>
              <a:buChar char="○"/>
              <a:tabLst>
                <a:tab pos="379095" algn="l"/>
                <a:tab pos="379730" algn="l"/>
              </a:tabLst>
            </a:pPr>
            <a:r>
              <a:rPr dirty="0" sz="1800" spc="15">
                <a:latin typeface="Tahoma"/>
                <a:cs typeface="Tahoma"/>
              </a:rPr>
              <a:t>Requirements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engineering</a:t>
            </a:r>
            <a:endParaRPr sz="1800">
              <a:latin typeface="Tahoma"/>
              <a:cs typeface="Tahom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379095" algn="l"/>
                <a:tab pos="379730" algn="l"/>
              </a:tabLst>
            </a:pPr>
            <a:r>
              <a:rPr dirty="0" sz="1800" spc="15">
                <a:latin typeface="Tahoma"/>
                <a:cs typeface="Tahoma"/>
              </a:rPr>
              <a:t>Specification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-35">
                <a:latin typeface="Tahoma"/>
                <a:cs typeface="Tahoma"/>
              </a:rPr>
              <a:t>writing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15">
                <a:latin typeface="Tahoma"/>
                <a:cs typeface="Tahoma"/>
              </a:rPr>
              <a:t>and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documentation</a:t>
            </a:r>
            <a:endParaRPr sz="1800">
              <a:latin typeface="Tahoma"/>
              <a:cs typeface="Tahom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○"/>
              <a:tabLst>
                <a:tab pos="379095" algn="l"/>
                <a:tab pos="379730" algn="l"/>
              </a:tabLst>
            </a:pPr>
            <a:r>
              <a:rPr dirty="0" sz="1800">
                <a:latin typeface="Tahoma"/>
                <a:cs typeface="Tahoma"/>
              </a:rPr>
              <a:t>Software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architecture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15">
                <a:latin typeface="Tahoma"/>
                <a:cs typeface="Tahoma"/>
              </a:rPr>
              <a:t>and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15">
                <a:latin typeface="Tahoma"/>
                <a:cs typeface="Tahoma"/>
              </a:rPr>
              <a:t>design</a:t>
            </a:r>
            <a:endParaRPr sz="1800">
              <a:latin typeface="Tahoma"/>
              <a:cs typeface="Tahom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Char char="○"/>
              <a:tabLst>
                <a:tab pos="379095" algn="l"/>
                <a:tab pos="379730" algn="l"/>
              </a:tabLst>
            </a:pPr>
            <a:r>
              <a:rPr dirty="0" sz="1800" spc="10">
                <a:solidFill>
                  <a:srgbClr val="FF0000"/>
                </a:solidFill>
                <a:latin typeface="Tahoma"/>
                <a:cs typeface="Tahoma"/>
              </a:rPr>
              <a:t>Programming</a:t>
            </a:r>
            <a:endParaRPr sz="1800">
              <a:latin typeface="Tahoma"/>
              <a:cs typeface="Tahom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○"/>
              <a:tabLst>
                <a:tab pos="379095" algn="l"/>
                <a:tab pos="379730" algn="l"/>
              </a:tabLst>
            </a:pPr>
            <a:r>
              <a:rPr dirty="0" sz="1800">
                <a:latin typeface="Tahoma"/>
                <a:cs typeface="Tahoma"/>
              </a:rPr>
              <a:t>Software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testing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15">
                <a:latin typeface="Tahoma"/>
                <a:cs typeface="Tahoma"/>
              </a:rPr>
              <a:t>and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debugging</a:t>
            </a:r>
            <a:endParaRPr sz="1800">
              <a:latin typeface="Tahoma"/>
              <a:cs typeface="Tahom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○"/>
              <a:tabLst>
                <a:tab pos="379095" algn="l"/>
                <a:tab pos="379730" algn="l"/>
              </a:tabLst>
            </a:pPr>
            <a:r>
              <a:rPr dirty="0" sz="1800" spc="20">
                <a:latin typeface="Tahoma"/>
                <a:cs typeface="Tahoma"/>
              </a:rPr>
              <a:t>Maintenance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 spc="15">
                <a:latin typeface="Tahoma"/>
                <a:cs typeface="Tahoma"/>
              </a:rPr>
              <a:t>and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refactoring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4774" y="1616067"/>
            <a:ext cx="4454451" cy="34478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89199" y="5110737"/>
            <a:ext cx="4795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(Development</a:t>
            </a:r>
            <a:r>
              <a:rPr dirty="0" sz="14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333333"/>
                </a:solidFill>
                <a:latin typeface="Tahoma"/>
                <a:cs typeface="Tahoma"/>
              </a:rPr>
              <a:t>workflow</a:t>
            </a:r>
            <a:r>
              <a:rPr dirty="0" sz="14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333333"/>
                </a:solidFill>
                <a:latin typeface="Tahoma"/>
                <a:cs typeface="Tahoma"/>
              </a:rPr>
              <a:t>at</a:t>
            </a:r>
            <a:r>
              <a:rPr dirty="0" sz="14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Microsoft</a:t>
            </a:r>
            <a:r>
              <a:rPr dirty="0" sz="1400">
                <a:latin typeface="Tahoma"/>
                <a:cs typeface="Tahoma"/>
              </a:rPr>
              <a:t>,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30">
                <a:latin typeface="Tahoma"/>
                <a:cs typeface="Tahoma"/>
              </a:rPr>
              <a:t>Big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55">
                <a:latin typeface="Tahoma"/>
                <a:cs typeface="Tahoma"/>
              </a:rPr>
              <a:t>Code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summit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2019)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762063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The</a:t>
            </a:r>
            <a:r>
              <a:rPr dirty="0" spc="-120"/>
              <a:t> </a:t>
            </a:r>
            <a:r>
              <a:rPr dirty="0" spc="95"/>
              <a:t>Role</a:t>
            </a:r>
            <a:r>
              <a:rPr dirty="0" spc="-114"/>
              <a:t> </a:t>
            </a:r>
            <a:r>
              <a:rPr dirty="0" spc="-45"/>
              <a:t>of</a:t>
            </a:r>
            <a:r>
              <a:rPr dirty="0" spc="-114"/>
              <a:t> </a:t>
            </a:r>
            <a:r>
              <a:rPr dirty="0" spc="10"/>
              <a:t>Software</a:t>
            </a:r>
            <a:r>
              <a:rPr dirty="0" spc="-114"/>
              <a:t> </a:t>
            </a:r>
            <a:r>
              <a:rPr dirty="0" spc="30"/>
              <a:t>Engineering</a:t>
            </a:r>
            <a:r>
              <a:rPr dirty="0" spc="-114"/>
              <a:t> </a:t>
            </a:r>
            <a:r>
              <a:rPr dirty="0" spc="-15"/>
              <a:t>in</a:t>
            </a:r>
            <a:r>
              <a:rPr dirty="0" spc="-120"/>
              <a:t> </a:t>
            </a:r>
            <a:r>
              <a:rPr dirty="0" spc="55"/>
              <a:t>Practice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4774" y="1616067"/>
            <a:ext cx="6685915" cy="3448050"/>
            <a:chOff x="2344774" y="1616067"/>
            <a:chExt cx="6685915" cy="3448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4774" y="1616067"/>
              <a:ext cx="4454451" cy="34478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874074" y="2457349"/>
              <a:ext cx="1160145" cy="652145"/>
            </a:xfrm>
            <a:custGeom>
              <a:avLst/>
              <a:gdLst/>
              <a:ahLst/>
              <a:cxnLst/>
              <a:rect l="l" t="t" r="r" b="b"/>
              <a:pathLst>
                <a:path w="1160145" h="652144">
                  <a:moveTo>
                    <a:pt x="0" y="325949"/>
                  </a:moveTo>
                  <a:lnTo>
                    <a:pt x="2993" y="292623"/>
                  </a:lnTo>
                  <a:lnTo>
                    <a:pt x="11781" y="260259"/>
                  </a:lnTo>
                  <a:lnTo>
                    <a:pt x="45571" y="199075"/>
                  </a:lnTo>
                  <a:lnTo>
                    <a:pt x="99037" y="143708"/>
                  </a:lnTo>
                  <a:lnTo>
                    <a:pt x="132420" y="118615"/>
                  </a:lnTo>
                  <a:lnTo>
                    <a:pt x="169848" y="95468"/>
                  </a:lnTo>
                  <a:lnTo>
                    <a:pt x="211029" y="74431"/>
                  </a:lnTo>
                  <a:lnTo>
                    <a:pt x="255672" y="55667"/>
                  </a:lnTo>
                  <a:lnTo>
                    <a:pt x="303485" y="39340"/>
                  </a:lnTo>
                  <a:lnTo>
                    <a:pt x="354176" y="25614"/>
                  </a:lnTo>
                  <a:lnTo>
                    <a:pt x="407455" y="14654"/>
                  </a:lnTo>
                  <a:lnTo>
                    <a:pt x="463029" y="6622"/>
                  </a:lnTo>
                  <a:lnTo>
                    <a:pt x="520608" y="1682"/>
                  </a:lnTo>
                  <a:lnTo>
                    <a:pt x="579899" y="0"/>
                  </a:lnTo>
                  <a:lnTo>
                    <a:pt x="639191" y="1682"/>
                  </a:lnTo>
                  <a:lnTo>
                    <a:pt x="696770" y="6622"/>
                  </a:lnTo>
                  <a:lnTo>
                    <a:pt x="752344" y="14654"/>
                  </a:lnTo>
                  <a:lnTo>
                    <a:pt x="805623" y="25614"/>
                  </a:lnTo>
                  <a:lnTo>
                    <a:pt x="856314" y="39340"/>
                  </a:lnTo>
                  <a:lnTo>
                    <a:pt x="904127" y="55667"/>
                  </a:lnTo>
                  <a:lnTo>
                    <a:pt x="948770" y="74431"/>
                  </a:lnTo>
                  <a:lnTo>
                    <a:pt x="989951" y="95468"/>
                  </a:lnTo>
                  <a:lnTo>
                    <a:pt x="1027379" y="118615"/>
                  </a:lnTo>
                  <a:lnTo>
                    <a:pt x="1060762" y="143708"/>
                  </a:lnTo>
                  <a:lnTo>
                    <a:pt x="1089809" y="170582"/>
                  </a:lnTo>
                  <a:lnTo>
                    <a:pt x="1133728" y="229022"/>
                  </a:lnTo>
                  <a:lnTo>
                    <a:pt x="1156806" y="292623"/>
                  </a:lnTo>
                  <a:lnTo>
                    <a:pt x="1159799" y="325949"/>
                  </a:lnTo>
                  <a:lnTo>
                    <a:pt x="1148018" y="391640"/>
                  </a:lnTo>
                  <a:lnTo>
                    <a:pt x="1114228" y="452824"/>
                  </a:lnTo>
                  <a:lnTo>
                    <a:pt x="1060762" y="508191"/>
                  </a:lnTo>
                  <a:lnTo>
                    <a:pt x="1027379" y="533284"/>
                  </a:lnTo>
                  <a:lnTo>
                    <a:pt x="989951" y="556431"/>
                  </a:lnTo>
                  <a:lnTo>
                    <a:pt x="948770" y="577468"/>
                  </a:lnTo>
                  <a:lnTo>
                    <a:pt x="904127" y="596232"/>
                  </a:lnTo>
                  <a:lnTo>
                    <a:pt x="856314" y="612559"/>
                  </a:lnTo>
                  <a:lnTo>
                    <a:pt x="805623" y="626285"/>
                  </a:lnTo>
                  <a:lnTo>
                    <a:pt x="752344" y="637245"/>
                  </a:lnTo>
                  <a:lnTo>
                    <a:pt x="696770" y="645277"/>
                  </a:lnTo>
                  <a:lnTo>
                    <a:pt x="639191" y="650217"/>
                  </a:lnTo>
                  <a:lnTo>
                    <a:pt x="579899" y="651899"/>
                  </a:lnTo>
                  <a:lnTo>
                    <a:pt x="520608" y="650217"/>
                  </a:lnTo>
                  <a:lnTo>
                    <a:pt x="463029" y="645277"/>
                  </a:lnTo>
                  <a:lnTo>
                    <a:pt x="407455" y="637245"/>
                  </a:lnTo>
                  <a:lnTo>
                    <a:pt x="354176" y="626285"/>
                  </a:lnTo>
                  <a:lnTo>
                    <a:pt x="303485" y="612559"/>
                  </a:lnTo>
                  <a:lnTo>
                    <a:pt x="255672" y="596232"/>
                  </a:lnTo>
                  <a:lnTo>
                    <a:pt x="211029" y="577468"/>
                  </a:lnTo>
                  <a:lnTo>
                    <a:pt x="169848" y="556431"/>
                  </a:lnTo>
                  <a:lnTo>
                    <a:pt x="132420" y="533284"/>
                  </a:lnTo>
                  <a:lnTo>
                    <a:pt x="99037" y="508191"/>
                  </a:lnTo>
                  <a:lnTo>
                    <a:pt x="69990" y="481317"/>
                  </a:lnTo>
                  <a:lnTo>
                    <a:pt x="26071" y="422877"/>
                  </a:lnTo>
                  <a:lnTo>
                    <a:pt x="2993" y="359276"/>
                  </a:lnTo>
                  <a:lnTo>
                    <a:pt x="0" y="325949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52592" y="2472950"/>
              <a:ext cx="3968750" cy="652145"/>
            </a:xfrm>
            <a:custGeom>
              <a:avLst/>
              <a:gdLst/>
              <a:ahLst/>
              <a:cxnLst/>
              <a:rect l="l" t="t" r="r" b="b"/>
              <a:pathLst>
                <a:path w="3968750" h="652144">
                  <a:moveTo>
                    <a:pt x="3968132" y="271625"/>
                  </a:moveTo>
                  <a:lnTo>
                    <a:pt x="595533" y="271625"/>
                  </a:lnTo>
                  <a:lnTo>
                    <a:pt x="595533" y="543250"/>
                  </a:lnTo>
                  <a:lnTo>
                    <a:pt x="604071" y="585541"/>
                  </a:lnTo>
                  <a:lnTo>
                    <a:pt x="627356" y="620076"/>
                  </a:lnTo>
                  <a:lnTo>
                    <a:pt x="661891" y="643361"/>
                  </a:lnTo>
                  <a:lnTo>
                    <a:pt x="704183" y="651899"/>
                  </a:lnTo>
                  <a:lnTo>
                    <a:pt x="3859483" y="651899"/>
                  </a:lnTo>
                  <a:lnTo>
                    <a:pt x="3901774" y="643361"/>
                  </a:lnTo>
                  <a:lnTo>
                    <a:pt x="3936310" y="620076"/>
                  </a:lnTo>
                  <a:lnTo>
                    <a:pt x="3959594" y="585541"/>
                  </a:lnTo>
                  <a:lnTo>
                    <a:pt x="3968132" y="543250"/>
                  </a:lnTo>
                  <a:lnTo>
                    <a:pt x="3968132" y="271625"/>
                  </a:lnTo>
                  <a:close/>
                </a:path>
                <a:path w="3968750" h="652144">
                  <a:moveTo>
                    <a:pt x="3859483" y="0"/>
                  </a:moveTo>
                  <a:lnTo>
                    <a:pt x="704183" y="0"/>
                  </a:lnTo>
                  <a:lnTo>
                    <a:pt x="661891" y="8538"/>
                  </a:lnTo>
                  <a:lnTo>
                    <a:pt x="627356" y="31822"/>
                  </a:lnTo>
                  <a:lnTo>
                    <a:pt x="604071" y="66358"/>
                  </a:lnTo>
                  <a:lnTo>
                    <a:pt x="595533" y="108649"/>
                  </a:lnTo>
                  <a:lnTo>
                    <a:pt x="0" y="310376"/>
                  </a:lnTo>
                  <a:lnTo>
                    <a:pt x="595533" y="271625"/>
                  </a:lnTo>
                  <a:lnTo>
                    <a:pt x="3968132" y="271625"/>
                  </a:lnTo>
                  <a:lnTo>
                    <a:pt x="3968132" y="108649"/>
                  </a:lnTo>
                  <a:lnTo>
                    <a:pt x="3959862" y="67070"/>
                  </a:lnTo>
                  <a:lnTo>
                    <a:pt x="3936310" y="31822"/>
                  </a:lnTo>
                  <a:lnTo>
                    <a:pt x="3901061" y="8270"/>
                  </a:lnTo>
                  <a:lnTo>
                    <a:pt x="3880778" y="2106"/>
                  </a:lnTo>
                  <a:lnTo>
                    <a:pt x="3859483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52592" y="2472949"/>
              <a:ext cx="3968750" cy="652145"/>
            </a:xfrm>
            <a:custGeom>
              <a:avLst/>
              <a:gdLst/>
              <a:ahLst/>
              <a:cxnLst/>
              <a:rect l="l" t="t" r="r" b="b"/>
              <a:pathLst>
                <a:path w="3968750" h="652144">
                  <a:moveTo>
                    <a:pt x="595532" y="108649"/>
                  </a:moveTo>
                  <a:lnTo>
                    <a:pt x="604070" y="66358"/>
                  </a:lnTo>
                  <a:lnTo>
                    <a:pt x="627355" y="31823"/>
                  </a:lnTo>
                  <a:lnTo>
                    <a:pt x="661891" y="8538"/>
                  </a:lnTo>
                  <a:lnTo>
                    <a:pt x="704182" y="0"/>
                  </a:lnTo>
                  <a:lnTo>
                    <a:pt x="1157632" y="0"/>
                  </a:lnTo>
                  <a:lnTo>
                    <a:pt x="2000782" y="0"/>
                  </a:lnTo>
                  <a:lnTo>
                    <a:pt x="3859482" y="0"/>
                  </a:lnTo>
                  <a:lnTo>
                    <a:pt x="3880777" y="2106"/>
                  </a:lnTo>
                  <a:lnTo>
                    <a:pt x="3919762" y="18254"/>
                  </a:lnTo>
                  <a:lnTo>
                    <a:pt x="3949877" y="48370"/>
                  </a:lnTo>
                  <a:lnTo>
                    <a:pt x="3966025" y="87354"/>
                  </a:lnTo>
                  <a:lnTo>
                    <a:pt x="3968132" y="108649"/>
                  </a:lnTo>
                  <a:lnTo>
                    <a:pt x="3968132" y="271624"/>
                  </a:lnTo>
                  <a:lnTo>
                    <a:pt x="3968132" y="543249"/>
                  </a:lnTo>
                  <a:lnTo>
                    <a:pt x="3959594" y="585541"/>
                  </a:lnTo>
                  <a:lnTo>
                    <a:pt x="3936309" y="620076"/>
                  </a:lnTo>
                  <a:lnTo>
                    <a:pt x="3901773" y="643361"/>
                  </a:lnTo>
                  <a:lnTo>
                    <a:pt x="3859482" y="651899"/>
                  </a:lnTo>
                  <a:lnTo>
                    <a:pt x="2000782" y="651899"/>
                  </a:lnTo>
                  <a:lnTo>
                    <a:pt x="1157632" y="651899"/>
                  </a:lnTo>
                  <a:lnTo>
                    <a:pt x="704182" y="651899"/>
                  </a:lnTo>
                  <a:lnTo>
                    <a:pt x="661891" y="643361"/>
                  </a:lnTo>
                  <a:lnTo>
                    <a:pt x="627355" y="620076"/>
                  </a:lnTo>
                  <a:lnTo>
                    <a:pt x="604070" y="585541"/>
                  </a:lnTo>
                  <a:lnTo>
                    <a:pt x="595532" y="543249"/>
                  </a:lnTo>
                  <a:lnTo>
                    <a:pt x="595532" y="271624"/>
                  </a:lnTo>
                  <a:lnTo>
                    <a:pt x="0" y="310374"/>
                  </a:lnTo>
                  <a:lnTo>
                    <a:pt x="595532" y="108649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189199" y="5110737"/>
            <a:ext cx="4795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(Development</a:t>
            </a:r>
            <a:r>
              <a:rPr dirty="0" sz="14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333333"/>
                </a:solidFill>
                <a:latin typeface="Tahoma"/>
                <a:cs typeface="Tahoma"/>
              </a:rPr>
              <a:t>workflow</a:t>
            </a:r>
            <a:r>
              <a:rPr dirty="0" sz="14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333333"/>
                </a:solidFill>
                <a:latin typeface="Tahoma"/>
                <a:cs typeface="Tahoma"/>
              </a:rPr>
              <a:t>at</a:t>
            </a:r>
            <a:r>
              <a:rPr dirty="0" sz="1400" spc="-5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33333"/>
                </a:solidFill>
                <a:latin typeface="Tahoma"/>
                <a:cs typeface="Tahoma"/>
              </a:rPr>
              <a:t>Microsoft</a:t>
            </a:r>
            <a:r>
              <a:rPr dirty="0" sz="1400">
                <a:latin typeface="Tahoma"/>
                <a:cs typeface="Tahoma"/>
              </a:rPr>
              <a:t>,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30">
                <a:latin typeface="Tahoma"/>
                <a:cs typeface="Tahoma"/>
              </a:rPr>
              <a:t>Big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55">
                <a:latin typeface="Tahoma"/>
                <a:cs typeface="Tahoma"/>
              </a:rPr>
              <a:t>Code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summit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2019)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4725" y="651151"/>
            <a:ext cx="762063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The</a:t>
            </a:r>
            <a:r>
              <a:rPr dirty="0" spc="-120"/>
              <a:t> </a:t>
            </a:r>
            <a:r>
              <a:rPr dirty="0" spc="95"/>
              <a:t>Role</a:t>
            </a:r>
            <a:r>
              <a:rPr dirty="0" spc="-114"/>
              <a:t> </a:t>
            </a:r>
            <a:r>
              <a:rPr dirty="0" spc="-45"/>
              <a:t>of</a:t>
            </a:r>
            <a:r>
              <a:rPr dirty="0" spc="-114"/>
              <a:t> </a:t>
            </a:r>
            <a:r>
              <a:rPr dirty="0" spc="10"/>
              <a:t>Software</a:t>
            </a:r>
            <a:r>
              <a:rPr dirty="0" spc="-114"/>
              <a:t> </a:t>
            </a:r>
            <a:r>
              <a:rPr dirty="0" spc="30"/>
              <a:t>Engineering</a:t>
            </a:r>
            <a:r>
              <a:rPr dirty="0" spc="-114"/>
              <a:t> </a:t>
            </a:r>
            <a:r>
              <a:rPr dirty="0" spc="-15"/>
              <a:t>in</a:t>
            </a:r>
            <a:r>
              <a:rPr dirty="0" spc="-120"/>
              <a:t> </a:t>
            </a:r>
            <a:r>
              <a:rPr dirty="0" spc="55"/>
              <a:t>Practice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52972" y="2569538"/>
            <a:ext cx="311658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50">
                <a:latin typeface="Tahoma"/>
                <a:cs typeface="Tahoma"/>
              </a:rPr>
              <a:t>Focus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of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intro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to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programming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20">
                <a:latin typeface="Tahoma"/>
                <a:cs typeface="Tahoma"/>
              </a:rPr>
              <a:t>courses. </a:t>
            </a:r>
            <a:r>
              <a:rPr dirty="0" sz="1400" spc="-420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Our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15">
                <a:latin typeface="Tahoma"/>
                <a:cs typeface="Tahoma"/>
              </a:rPr>
              <a:t>goal: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go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beyond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the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inner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cycle.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2023-03-16T14:48:25Z</dcterms:created>
  <dcterms:modified xsi:type="dcterms:W3CDTF">2023-03-16T14:48:25Z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2021-02-21T00:00:00Z</vt:filetime>
  </property>
  <property fmtid="{D5CDD505-2E9C-101B-9397-08002B2CF9AE}" pid="3" name="Creator">
    <vt:lpwstr>Google</vt:lpwstr>
  </property>
  <property fmtid="{D5CDD505-2E9C-101B-9397-08002B2CF9AE}" pid="4" name="LastSaved">
    <vt:filetime>2023-03-16T00:00:00Z</vt:filetime>
  </property>
</Properties>
</file>