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dfb7b7bd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dfb7b7bd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dfb7b7bd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dfb7b7b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dfb7b7b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dfb7b7b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dfb7b7bd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dfb7b7bd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fb7b7bd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fb7b7bd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fb7b7bd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fb7b7bd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dfb7b7bd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dfb7b7bd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dfb7b7bd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dfb7b7bd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dfb7b7bd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dfb7b7bd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dfb7b7bd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dfb7b7bd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d547836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d547836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dfb7b7bd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dfb7b7bd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dfb7b7bd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dfb7b7bd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dfb7b7b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dfb7b7b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dfb7b7bd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dfb7b7bd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d547836b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d547836b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d547836b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d547836b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d547836b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d547836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dfb7b7bd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dfb7b7bd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dfb7b7bd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dfb7b7bd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dfb7b7bd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dfb7b7bd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d547836b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d547836b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dfb7b7bd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dfb7b7bd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e0fbd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e0fbd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dfb7b7b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dfb7b7b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dfb7b7b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dfb7b7b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dfb7b7b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dfb7b7b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fb7b7b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fb7b7b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dfb7b7bd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dfb7b7b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dfb7b7b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dfb7b7b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C9DAF8"/>
        </a:solidFill>
      </p:bgPr>
    </p:bg>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9DAF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FF0000"/>
              </a:buClr>
              <a:buSzPts val="2800"/>
              <a:buNone/>
              <a:defRPr sz="2800">
                <a:solidFill>
                  <a:srgbClr val="FF0000"/>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www.cplusplus.com/reference/algorithm/min/"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www.cplusplus.com/reference/algorithm/max/"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www.cplusplus.com/reference/algorithm/max_element/" TargetMode="External"/><Relationship Id="rId4" Type="http://schemas.openxmlformats.org/officeDocument/2006/relationships/image" Target="../media/image2.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viblo.asia/p/ham-sap-xep-trong-stl-c-3P0lP6nGKo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www.cplusplus.com/reference/algorithm/sort/" TargetMode="External"/><Relationship Id="rId4" Type="http://schemas.openxmlformats.org/officeDocument/2006/relationships/image" Target="../media/image14.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www.cplusplus.com/reference/algorithm/stable_sort/" TargetMode="External"/><Relationship Id="rId4" Type="http://schemas.openxmlformats.org/officeDocument/2006/relationships/image" Target="../media/image7.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www.cplusplus.com/reference/algorithm/partial_sort/" TargetMode="External"/><Relationship Id="rId4" Type="http://schemas.openxmlformats.org/officeDocument/2006/relationships/image" Target="../media/image4.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www.cplusplus.com/reference/algorithm/nth_element/" TargetMode="External"/><Relationship Id="rId4" Type="http://schemas.openxmlformats.org/officeDocument/2006/relationships/image" Target="../media/image3.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www.cplusplus.com/reference/algorithm/unique/" TargetMode="External"/><Relationship Id="rId4" Type="http://schemas.openxmlformats.org/officeDocument/2006/relationships/image" Target="../media/image17.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plusplus.com/refer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www.cplusplus.com/reference/algorithm/reverse/" TargetMode="Externa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s://www.cplusplus.com/reference/algorithm/binary_search/" TargetMode="External"/><Relationship Id="rId4" Type="http://schemas.openxmlformats.org/officeDocument/2006/relationships/image" Target="../media/image24.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hyperlink" Target="https://www.cplusplus.com/reference/algorithm/lower_bound/" TargetMode="Externa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cplusplus.com/reference/iterato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hyperlink" Target="https://www.cplusplus.com/reference/iterator/advance/" TargetMode="Externa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plusplus.com/reference/algorith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hyperlink" Target="https://www.cplusplus.com/reference/iterator/prev/" TargetMode="Externa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STL 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Duc-Minh VU @ Phenikaa - ORLab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vi" sz="2100"/>
              <a:t>min: trả về giá trị bé hơn theo phép so sánh (mặc định là phép toán less): </a:t>
            </a:r>
            <a:endParaRPr sz="2100"/>
          </a:p>
          <a:p>
            <a:pPr indent="-336550" lvl="1" marL="914400" rtl="0" algn="l">
              <a:spcBef>
                <a:spcPts val="0"/>
              </a:spcBef>
              <a:spcAft>
                <a:spcPts val="0"/>
              </a:spcAft>
              <a:buSzPts val="1700"/>
              <a:buChar char="○"/>
            </a:pPr>
            <a:r>
              <a:rPr lang="vi" sz="1700"/>
              <a:t>Ví dụ: min(‘a’,’b’) sẽ return ’a’; min(3,1) sẽ return 1; </a:t>
            </a:r>
            <a:endParaRPr sz="1700"/>
          </a:p>
          <a:p>
            <a:pPr indent="-361950" lvl="0" marL="457200" rtl="0" algn="l">
              <a:spcBef>
                <a:spcPts val="0"/>
              </a:spcBef>
              <a:spcAft>
                <a:spcPts val="0"/>
              </a:spcAft>
              <a:buSzPts val="2100"/>
              <a:buChar char="●"/>
            </a:pPr>
            <a:r>
              <a:rPr lang="vi" sz="2100"/>
              <a:t>max thì ngược lại với hàm min: </a:t>
            </a:r>
            <a:endParaRPr sz="2100"/>
          </a:p>
          <a:p>
            <a:pPr indent="-336550" lvl="1" marL="914400" rtl="0" algn="l">
              <a:spcBef>
                <a:spcPts val="0"/>
              </a:spcBef>
              <a:spcAft>
                <a:spcPts val="0"/>
              </a:spcAft>
              <a:buSzPts val="1700"/>
              <a:buChar char="○"/>
            </a:pPr>
            <a:r>
              <a:rPr lang="vi" sz="1700"/>
              <a:t>Ví dụ: max(‘a’,’b’) sẽ return ‘b’ max(3,1) sẽ return 1. </a:t>
            </a:r>
            <a:endParaRPr sz="1700"/>
          </a:p>
          <a:p>
            <a:pPr indent="-361950" lvl="0" marL="457200" rtl="0" algn="l">
              <a:spcBef>
                <a:spcPts val="0"/>
              </a:spcBef>
              <a:spcAft>
                <a:spcPts val="0"/>
              </a:spcAft>
              <a:buSzPts val="2100"/>
              <a:buChar char="●"/>
            </a:pPr>
            <a:r>
              <a:rPr lang="vi" sz="2100"/>
              <a:t>next_permutation: hoán vị tiếp theo. </a:t>
            </a:r>
            <a:endParaRPr sz="2100"/>
          </a:p>
          <a:p>
            <a:pPr indent="-336550" lvl="1" marL="914400" rtl="0" algn="l">
              <a:spcBef>
                <a:spcPts val="0"/>
              </a:spcBef>
              <a:spcAft>
                <a:spcPts val="0"/>
              </a:spcAft>
              <a:buSzPts val="1700"/>
              <a:buChar char="○"/>
            </a:pPr>
            <a:r>
              <a:rPr lang="vi" sz="1700"/>
              <a:t>Hàm này sẽ return 1 nếu có hoán vị tiếp theo, 0 nếu không có hoán vị tiếp theo.</a:t>
            </a:r>
            <a:endParaRPr sz="1700"/>
          </a:p>
          <a:p>
            <a:pPr indent="-361950" lvl="0" marL="457200" rtl="0" algn="l">
              <a:spcBef>
                <a:spcPts val="0"/>
              </a:spcBef>
              <a:spcAft>
                <a:spcPts val="0"/>
              </a:spcAft>
              <a:buSzPts val="2100"/>
              <a:buChar char="●"/>
            </a:pPr>
            <a:r>
              <a:rPr lang="vi" sz="2100"/>
              <a:t>prev_permution: ngược lại với next_permutation </a:t>
            </a:r>
            <a:endParaRPr sz="2100"/>
          </a:p>
        </p:txBody>
      </p:sp>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u="sng">
                <a:solidFill>
                  <a:schemeClr val="hlink"/>
                </a:solidFill>
                <a:hlinkClick r:id="rId3"/>
              </a:rPr>
              <a:t>https://www.cplusplus.com/reference/algorithm/min/</a:t>
            </a:r>
            <a:r>
              <a:rPr lang="vi"/>
              <a:t>	</a:t>
            </a:r>
            <a:endParaRPr/>
          </a:p>
        </p:txBody>
      </p:sp>
      <p:pic>
        <p:nvPicPr>
          <p:cNvPr id="124" name="Google Shape;124;p23"/>
          <p:cNvPicPr preferRelativeResize="0"/>
          <p:nvPr/>
        </p:nvPicPr>
        <p:blipFill>
          <a:blip r:embed="rId4">
            <a:alphaModFix/>
          </a:blip>
          <a:stretch>
            <a:fillRect/>
          </a:stretch>
        </p:blipFill>
        <p:spPr>
          <a:xfrm>
            <a:off x="152400" y="152400"/>
            <a:ext cx="6083525" cy="3925775"/>
          </a:xfrm>
          <a:prstGeom prst="rect">
            <a:avLst/>
          </a:prstGeom>
          <a:noFill/>
          <a:ln>
            <a:noFill/>
          </a:ln>
        </p:spPr>
      </p:pic>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u="sng">
                <a:solidFill>
                  <a:schemeClr val="hlink"/>
                </a:solidFill>
                <a:hlinkClick r:id="rId3"/>
              </a:rPr>
              <a:t>https://www.cplusplus.com/reference/algorithm/max/</a:t>
            </a:r>
            <a:r>
              <a:rPr lang="vi"/>
              <a:t>	</a:t>
            </a:r>
            <a:endParaRPr/>
          </a:p>
        </p:txBody>
      </p:sp>
      <p:pic>
        <p:nvPicPr>
          <p:cNvPr id="131" name="Google Shape;131;p24"/>
          <p:cNvPicPr preferRelativeResize="0"/>
          <p:nvPr/>
        </p:nvPicPr>
        <p:blipFill>
          <a:blip r:embed="rId4">
            <a:alphaModFix/>
          </a:blip>
          <a:stretch>
            <a:fillRect/>
          </a:stretch>
        </p:blipFill>
        <p:spPr>
          <a:xfrm>
            <a:off x="152400" y="152400"/>
            <a:ext cx="6105525" cy="3895725"/>
          </a:xfrm>
          <a:prstGeom prst="rect">
            <a:avLst/>
          </a:prstGeom>
          <a:noFill/>
          <a:ln>
            <a:noFill/>
          </a:ln>
        </p:spPr>
      </p:pic>
      <p:sp>
        <p:nvSpPr>
          <p:cNvPr id="132" name="Google Shape;13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4230575"/>
            <a:ext cx="72534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vi" u="sng">
                <a:solidFill>
                  <a:schemeClr val="hlink"/>
                </a:solidFill>
                <a:hlinkClick r:id="rId3"/>
              </a:rPr>
              <a:t>https://www.cplusplus.com/reference/algorithm/max_element/</a:t>
            </a:r>
            <a:r>
              <a:rPr lang="vi"/>
              <a:t>	</a:t>
            </a:r>
            <a:endParaRPr/>
          </a:p>
        </p:txBody>
      </p:sp>
      <p:pic>
        <p:nvPicPr>
          <p:cNvPr id="138" name="Google Shape;138;p25"/>
          <p:cNvPicPr preferRelativeResize="0"/>
          <p:nvPr/>
        </p:nvPicPr>
        <p:blipFill>
          <a:blip r:embed="rId4">
            <a:alphaModFix/>
          </a:blip>
          <a:stretch>
            <a:fillRect/>
          </a:stretch>
        </p:blipFill>
        <p:spPr>
          <a:xfrm>
            <a:off x="152400" y="152400"/>
            <a:ext cx="6289608" cy="3925775"/>
          </a:xfrm>
          <a:prstGeom prst="rect">
            <a:avLst/>
          </a:prstGeom>
          <a:noFill/>
          <a:ln>
            <a:noFill/>
          </a:ln>
        </p:spPr>
      </p:pic>
      <p:pic>
        <p:nvPicPr>
          <p:cNvPr id="139" name="Google Shape;139;p25"/>
          <p:cNvPicPr preferRelativeResize="0"/>
          <p:nvPr/>
        </p:nvPicPr>
        <p:blipFill>
          <a:blip r:embed="rId5">
            <a:alphaModFix/>
          </a:blip>
          <a:stretch>
            <a:fillRect/>
          </a:stretch>
        </p:blipFill>
        <p:spPr>
          <a:xfrm>
            <a:off x="6594408" y="152400"/>
            <a:ext cx="2352675" cy="1466850"/>
          </a:xfrm>
          <a:prstGeom prst="rect">
            <a:avLst/>
          </a:prstGeom>
          <a:noFill/>
          <a:ln>
            <a:noFill/>
          </a:ln>
        </p:spPr>
      </p:pic>
      <p:sp>
        <p:nvSpPr>
          <p:cNvPr id="140" name="Google Shape;140;p25"/>
          <p:cNvSpPr txBox="1"/>
          <p:nvPr/>
        </p:nvSpPr>
        <p:spPr>
          <a:xfrm>
            <a:off x="6729425" y="1725225"/>
            <a:ext cx="208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Tìm phần tử bé nhất/lớn nhất trong mảng</a:t>
            </a:r>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Hàm sắp xếp</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sort: sắp xếp đoạn phần tử theo một trình tự nào đó. </a:t>
            </a:r>
            <a:endParaRPr/>
          </a:p>
          <a:p>
            <a:pPr indent="-342900" lvl="0" marL="457200" rtl="0" algn="l">
              <a:spcBef>
                <a:spcPts val="0"/>
              </a:spcBef>
              <a:spcAft>
                <a:spcPts val="0"/>
              </a:spcAft>
              <a:buSzPts val="1800"/>
              <a:buChar char="●"/>
            </a:pPr>
            <a:r>
              <a:rPr lang="vi"/>
              <a:t>Mặc định của sort là sử dụng operator &lt;. </a:t>
            </a:r>
            <a:endParaRPr/>
          </a:p>
          <a:p>
            <a:pPr indent="-342900" lvl="0" marL="457200" rtl="0" algn="l">
              <a:spcBef>
                <a:spcPts val="0"/>
              </a:spcBef>
              <a:spcAft>
                <a:spcPts val="0"/>
              </a:spcAft>
              <a:buSzPts val="1800"/>
              <a:buChar char="●"/>
            </a:pPr>
            <a:r>
              <a:rPr lang="vi"/>
              <a:t>Có thể sử dụng hàm so sánh, hay class so sánh tự định nghĩa để sắp xếp.</a:t>
            </a:r>
            <a:endParaRPr/>
          </a:p>
          <a:p>
            <a:pPr indent="-342900" lvl="0" marL="457200" rtl="0" algn="l">
              <a:spcBef>
                <a:spcPts val="0"/>
              </a:spcBef>
              <a:spcAft>
                <a:spcPts val="0"/>
              </a:spcAft>
              <a:buSzPts val="1800"/>
              <a:buChar char="●"/>
            </a:pPr>
            <a:r>
              <a:rPr lang="vi" u="sng">
                <a:solidFill>
                  <a:schemeClr val="hlink"/>
                </a:solidFill>
                <a:hlinkClick r:id="rId3"/>
              </a:rPr>
              <a:t>Hàm sắp xếp trong STL C++ (viblo.asia)</a:t>
            </a:r>
            <a:endParaRPr/>
          </a:p>
          <a:p>
            <a:pPr indent="-342900" lvl="0" marL="457200" rtl="0" algn="l">
              <a:spcBef>
                <a:spcPts val="0"/>
              </a:spcBef>
              <a:spcAft>
                <a:spcPts val="0"/>
              </a:spcAft>
              <a:buSzPts val="1800"/>
              <a:buChar char="●"/>
            </a:pPr>
            <a:r>
              <a:rPr lang="vi"/>
              <a:t>stable_sort: sắp xếp ổn định, hai giá trị bằng nhau thì giữ nguyên thứ tự tương đối.</a:t>
            </a:r>
            <a:endParaRPr/>
          </a:p>
          <a:p>
            <a:pPr indent="-342900" lvl="0" marL="457200" rtl="0" algn="l">
              <a:spcBef>
                <a:spcPts val="0"/>
              </a:spcBef>
              <a:spcAft>
                <a:spcPts val="0"/>
              </a:spcAft>
              <a:buSzPts val="1800"/>
              <a:buChar char="●"/>
            </a:pPr>
            <a:r>
              <a:rPr lang="vi"/>
              <a:t>partial_sort: sắp xếp sao cho k phần tử đầu tiên là bé nhất, các phần tử còn lại không được sắp xếp</a:t>
            </a:r>
            <a:endParaRPr/>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u="sng">
                <a:solidFill>
                  <a:schemeClr val="hlink"/>
                </a:solidFill>
                <a:hlinkClick r:id="rId3"/>
              </a:rPr>
              <a:t>https://www.cplusplus.com/reference/algorithm/sort/</a:t>
            </a:r>
            <a:r>
              <a:rPr lang="vi"/>
              <a:t>	</a:t>
            </a:r>
            <a:endParaRPr/>
          </a:p>
        </p:txBody>
      </p:sp>
      <p:pic>
        <p:nvPicPr>
          <p:cNvPr id="154" name="Google Shape;154;p27"/>
          <p:cNvPicPr preferRelativeResize="0"/>
          <p:nvPr/>
        </p:nvPicPr>
        <p:blipFill>
          <a:blip r:embed="rId4">
            <a:alphaModFix/>
          </a:blip>
          <a:stretch>
            <a:fillRect/>
          </a:stretch>
        </p:blipFill>
        <p:spPr>
          <a:xfrm>
            <a:off x="152400" y="152400"/>
            <a:ext cx="5108886" cy="3925775"/>
          </a:xfrm>
          <a:prstGeom prst="rect">
            <a:avLst/>
          </a:prstGeom>
          <a:noFill/>
          <a:ln>
            <a:noFill/>
          </a:ln>
        </p:spPr>
      </p:pic>
      <p:pic>
        <p:nvPicPr>
          <p:cNvPr id="155" name="Google Shape;155;p27"/>
          <p:cNvPicPr preferRelativeResize="0"/>
          <p:nvPr/>
        </p:nvPicPr>
        <p:blipFill>
          <a:blip r:embed="rId5">
            <a:alphaModFix/>
          </a:blip>
          <a:stretch>
            <a:fillRect/>
          </a:stretch>
        </p:blipFill>
        <p:spPr>
          <a:xfrm>
            <a:off x="5067313" y="400038"/>
            <a:ext cx="3895725" cy="485775"/>
          </a:xfrm>
          <a:prstGeom prst="rect">
            <a:avLst/>
          </a:prstGeom>
          <a:noFill/>
          <a:ln>
            <a:noFill/>
          </a:ln>
        </p:spPr>
      </p:pic>
      <p:sp>
        <p:nvSpPr>
          <p:cNvPr id="156" name="Google Shape;15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4230575"/>
            <a:ext cx="61821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vi" u="sng">
                <a:solidFill>
                  <a:schemeClr val="hlink"/>
                </a:solidFill>
                <a:hlinkClick r:id="rId3"/>
              </a:rPr>
              <a:t>https://www.cplusplus.com/reference/algorithm/stable_sort/</a:t>
            </a:r>
            <a:r>
              <a:rPr lang="vi"/>
              <a:t>	</a:t>
            </a:r>
            <a:endParaRPr/>
          </a:p>
        </p:txBody>
      </p:sp>
      <p:pic>
        <p:nvPicPr>
          <p:cNvPr id="162" name="Google Shape;162;p28"/>
          <p:cNvPicPr preferRelativeResize="0"/>
          <p:nvPr/>
        </p:nvPicPr>
        <p:blipFill>
          <a:blip r:embed="rId4">
            <a:alphaModFix/>
          </a:blip>
          <a:stretch>
            <a:fillRect/>
          </a:stretch>
        </p:blipFill>
        <p:spPr>
          <a:xfrm>
            <a:off x="152400" y="152400"/>
            <a:ext cx="4585811" cy="3925775"/>
          </a:xfrm>
          <a:prstGeom prst="rect">
            <a:avLst/>
          </a:prstGeom>
          <a:noFill/>
          <a:ln>
            <a:noFill/>
          </a:ln>
        </p:spPr>
      </p:pic>
      <p:pic>
        <p:nvPicPr>
          <p:cNvPr id="163" name="Google Shape;163;p28"/>
          <p:cNvPicPr preferRelativeResize="0"/>
          <p:nvPr/>
        </p:nvPicPr>
        <p:blipFill>
          <a:blip r:embed="rId5">
            <a:alphaModFix/>
          </a:blip>
          <a:stretch>
            <a:fillRect/>
          </a:stretch>
        </p:blipFill>
        <p:spPr>
          <a:xfrm>
            <a:off x="3021800" y="3548050"/>
            <a:ext cx="5886450" cy="876300"/>
          </a:xfrm>
          <a:prstGeom prst="rect">
            <a:avLst/>
          </a:prstGeom>
          <a:noFill/>
          <a:ln>
            <a:noFill/>
          </a:ln>
        </p:spPr>
      </p:pic>
      <p:sp>
        <p:nvSpPr>
          <p:cNvPr id="164" name="Google Shape;16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idx="1" type="body"/>
          </p:nvPr>
        </p:nvSpPr>
        <p:spPr>
          <a:xfrm>
            <a:off x="311700" y="4230575"/>
            <a:ext cx="63213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vi" u="sng">
                <a:solidFill>
                  <a:schemeClr val="hlink"/>
                </a:solidFill>
                <a:hlinkClick r:id="rId3"/>
              </a:rPr>
              <a:t>https://www.cplusplus.com/reference/algorithm/partial_sort/</a:t>
            </a:r>
            <a:r>
              <a:rPr lang="vi"/>
              <a:t>	</a:t>
            </a:r>
            <a:endParaRPr/>
          </a:p>
        </p:txBody>
      </p:sp>
      <p:pic>
        <p:nvPicPr>
          <p:cNvPr id="170" name="Google Shape;170;p29"/>
          <p:cNvPicPr preferRelativeResize="0"/>
          <p:nvPr/>
        </p:nvPicPr>
        <p:blipFill>
          <a:blip r:embed="rId4">
            <a:alphaModFix/>
          </a:blip>
          <a:stretch>
            <a:fillRect/>
          </a:stretch>
        </p:blipFill>
        <p:spPr>
          <a:xfrm>
            <a:off x="152400" y="152400"/>
            <a:ext cx="6234613" cy="3925775"/>
          </a:xfrm>
          <a:prstGeom prst="rect">
            <a:avLst/>
          </a:prstGeom>
          <a:noFill/>
          <a:ln>
            <a:noFill/>
          </a:ln>
        </p:spPr>
      </p:pic>
      <p:pic>
        <p:nvPicPr>
          <p:cNvPr id="171" name="Google Shape;171;p29"/>
          <p:cNvPicPr preferRelativeResize="0"/>
          <p:nvPr/>
        </p:nvPicPr>
        <p:blipFill>
          <a:blip r:embed="rId5">
            <a:alphaModFix/>
          </a:blip>
          <a:stretch>
            <a:fillRect/>
          </a:stretch>
        </p:blipFill>
        <p:spPr>
          <a:xfrm>
            <a:off x="5388763" y="448888"/>
            <a:ext cx="3343275" cy="542925"/>
          </a:xfrm>
          <a:prstGeom prst="rect">
            <a:avLst/>
          </a:prstGeom>
          <a:noFill/>
          <a:ln>
            <a:noFill/>
          </a:ln>
        </p:spPr>
      </p:pic>
      <p:sp>
        <p:nvSpPr>
          <p:cNvPr id="172" name="Google Shape;17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311700" y="4230575"/>
            <a:ext cx="65892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u="sng">
                <a:solidFill>
                  <a:schemeClr val="hlink"/>
                </a:solidFill>
                <a:hlinkClick r:id="rId3"/>
              </a:rPr>
              <a:t>https://www.cplusplus.com/reference/algorithm/nth_element/</a:t>
            </a:r>
            <a:r>
              <a:rPr lang="vi"/>
              <a:t>	</a:t>
            </a:r>
            <a:endParaRPr/>
          </a:p>
        </p:txBody>
      </p:sp>
      <p:pic>
        <p:nvPicPr>
          <p:cNvPr id="178" name="Google Shape;178;p30"/>
          <p:cNvPicPr preferRelativeResize="0"/>
          <p:nvPr/>
        </p:nvPicPr>
        <p:blipFill>
          <a:blip r:embed="rId4">
            <a:alphaModFix/>
          </a:blip>
          <a:stretch>
            <a:fillRect/>
          </a:stretch>
        </p:blipFill>
        <p:spPr>
          <a:xfrm>
            <a:off x="152400" y="152400"/>
            <a:ext cx="5360443" cy="3925774"/>
          </a:xfrm>
          <a:prstGeom prst="rect">
            <a:avLst/>
          </a:prstGeom>
          <a:noFill/>
          <a:ln>
            <a:noFill/>
          </a:ln>
        </p:spPr>
      </p:pic>
      <p:pic>
        <p:nvPicPr>
          <p:cNvPr id="179" name="Google Shape;179;p30"/>
          <p:cNvPicPr preferRelativeResize="0"/>
          <p:nvPr/>
        </p:nvPicPr>
        <p:blipFill>
          <a:blip r:embed="rId5">
            <a:alphaModFix/>
          </a:blip>
          <a:stretch>
            <a:fillRect/>
          </a:stretch>
        </p:blipFill>
        <p:spPr>
          <a:xfrm>
            <a:off x="5665243" y="388150"/>
            <a:ext cx="3286125" cy="552450"/>
          </a:xfrm>
          <a:prstGeom prst="rect">
            <a:avLst/>
          </a:prstGeom>
          <a:noFill/>
          <a:ln>
            <a:noFill/>
          </a:ln>
        </p:spPr>
      </p:pic>
      <p:sp>
        <p:nvSpPr>
          <p:cNvPr id="180" name="Google Shape;180;p30"/>
          <p:cNvSpPr txBox="1"/>
          <p:nvPr/>
        </p:nvSpPr>
        <p:spPr>
          <a:xfrm>
            <a:off x="5711425" y="1200150"/>
            <a:ext cx="2946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Hàm thiết lập lại các vị trí của các phần tử trong mảng/vector sao cho phần tử ở vị trí thứ nth chính là vị trí chính xác của nó trong mảng sắp xếp.</a:t>
            </a:r>
            <a:endParaRPr/>
          </a:p>
          <a:p>
            <a:pPr indent="0" lvl="0" marL="0" rtl="0" algn="l">
              <a:spcBef>
                <a:spcPts val="0"/>
              </a:spcBef>
              <a:spcAft>
                <a:spcPts val="0"/>
              </a:spcAft>
              <a:buNone/>
            </a:pPr>
            <a:br>
              <a:rPr lang="vi"/>
            </a:br>
            <a:r>
              <a:rPr lang="vi"/>
              <a:t>Các phần tử bên trái nó không lớn hơn nó; và các phần tử bên phải nó không nhỏ hơn nó.</a:t>
            </a:r>
            <a:br>
              <a:rPr lang="vi"/>
            </a:br>
            <a:br>
              <a:rPr lang="vi"/>
            </a:br>
            <a:r>
              <a:rPr lang="vi"/>
              <a:t>Tương tự như phân hoạch trong thuật toán quicksort</a:t>
            </a:r>
            <a:endParaRPr/>
          </a:p>
        </p:txBody>
      </p:sp>
      <p:sp>
        <p:nvSpPr>
          <p:cNvPr id="181" name="Google Shape;18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vi" u="sng">
                <a:solidFill>
                  <a:schemeClr val="hlink"/>
                </a:solidFill>
                <a:hlinkClick r:id="rId3"/>
              </a:rPr>
              <a:t>https://www.cplusplus.com/reference/algorithm/unique/</a:t>
            </a:r>
            <a:r>
              <a:rPr lang="vi"/>
              <a:t>	</a:t>
            </a:r>
            <a:endParaRPr/>
          </a:p>
        </p:txBody>
      </p:sp>
      <p:pic>
        <p:nvPicPr>
          <p:cNvPr id="187" name="Google Shape;187;p31"/>
          <p:cNvPicPr preferRelativeResize="0"/>
          <p:nvPr/>
        </p:nvPicPr>
        <p:blipFill>
          <a:blip r:embed="rId4">
            <a:alphaModFix/>
          </a:blip>
          <a:stretch>
            <a:fillRect/>
          </a:stretch>
        </p:blipFill>
        <p:spPr>
          <a:xfrm>
            <a:off x="152400" y="152400"/>
            <a:ext cx="5053520" cy="3925774"/>
          </a:xfrm>
          <a:prstGeom prst="rect">
            <a:avLst/>
          </a:prstGeom>
          <a:noFill/>
          <a:ln>
            <a:noFill/>
          </a:ln>
        </p:spPr>
      </p:pic>
      <p:pic>
        <p:nvPicPr>
          <p:cNvPr id="188" name="Google Shape;188;p31"/>
          <p:cNvPicPr preferRelativeResize="0"/>
          <p:nvPr/>
        </p:nvPicPr>
        <p:blipFill>
          <a:blip r:embed="rId5">
            <a:alphaModFix/>
          </a:blip>
          <a:stretch>
            <a:fillRect/>
          </a:stretch>
        </p:blipFill>
        <p:spPr>
          <a:xfrm>
            <a:off x="5358320" y="377425"/>
            <a:ext cx="3124200" cy="581025"/>
          </a:xfrm>
          <a:prstGeom prst="rect">
            <a:avLst/>
          </a:prstGeom>
          <a:noFill/>
          <a:ln>
            <a:noFill/>
          </a:ln>
        </p:spPr>
      </p:pic>
      <p:sp>
        <p:nvSpPr>
          <p:cNvPr id="189" name="Google Shape;189;p31"/>
          <p:cNvSpPr txBox="1"/>
          <p:nvPr/>
        </p:nvSpPr>
        <p:spPr>
          <a:xfrm>
            <a:off x="5368525" y="1135850"/>
            <a:ext cx="3225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Hàm giúp xóa những phần tử cạnh nhau và giống nhau; chỉ giữ lại một phần tử.</a:t>
            </a:r>
            <a:br>
              <a:rPr lang="vi"/>
            </a:br>
            <a:br>
              <a:rPr lang="vi"/>
            </a:br>
            <a:r>
              <a:rPr lang="vi"/>
              <a:t>Kết hợp với hàm sort sẽ giúp giữ lại mỗi phần tử đúng một lần</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Phải cập nhật lại kích thước của mảng/vector sau khi xóa</a:t>
            </a:r>
            <a:endParaRPr/>
          </a:p>
        </p:txBody>
      </p:sp>
      <p:sp>
        <p:nvSpPr>
          <p:cNvPr id="190" name="Google Shape;19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STL là gì</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u="sng">
                <a:solidFill>
                  <a:schemeClr val="hlink"/>
                </a:solidFill>
                <a:hlinkClick r:id="rId3"/>
              </a:rPr>
              <a:t>https://www.cplusplus.com/reference/</a:t>
            </a:r>
            <a:r>
              <a:rPr lang="vi"/>
              <a:t>	</a:t>
            </a:r>
            <a:endParaRPr/>
          </a:p>
          <a:p>
            <a:pPr indent="-342900" lvl="0" marL="457200" rtl="0" algn="l">
              <a:spcBef>
                <a:spcPts val="0"/>
              </a:spcBef>
              <a:spcAft>
                <a:spcPts val="0"/>
              </a:spcAft>
              <a:buSzPts val="1800"/>
              <a:buChar char="●"/>
            </a:pPr>
            <a:r>
              <a:rPr lang="vi"/>
              <a:t>STL = Standard Library - thư viện chuẩn (C++)</a:t>
            </a:r>
            <a:endParaRPr/>
          </a:p>
          <a:p>
            <a:pPr indent="-342900" lvl="0" marL="457200" rtl="0" algn="l">
              <a:spcBef>
                <a:spcPts val="0"/>
              </a:spcBef>
              <a:spcAft>
                <a:spcPts val="0"/>
              </a:spcAft>
              <a:buSzPts val="1800"/>
              <a:buChar char="●"/>
            </a:pPr>
            <a:r>
              <a:rPr lang="vi"/>
              <a:t>Thư viện mẫu chuẩn STL trong C++ chia làm 4 thành phần là:</a:t>
            </a:r>
            <a:endParaRPr/>
          </a:p>
          <a:p>
            <a:pPr indent="-317500" lvl="1" marL="914400" rtl="0" algn="l">
              <a:spcBef>
                <a:spcPts val="0"/>
              </a:spcBef>
              <a:spcAft>
                <a:spcPts val="0"/>
              </a:spcAft>
              <a:buSzPts val="1400"/>
              <a:buChar char="○"/>
            </a:pPr>
            <a:r>
              <a:rPr lang="vi"/>
              <a:t>Containers Library: chứa các cấu trúc dữ liệu mẫu như vector, stack, queue, etc.</a:t>
            </a:r>
            <a:endParaRPr/>
          </a:p>
          <a:p>
            <a:pPr indent="-317500" lvl="1" marL="914400" rtl="0" algn="l">
              <a:spcBef>
                <a:spcPts val="0"/>
              </a:spcBef>
              <a:spcAft>
                <a:spcPts val="0"/>
              </a:spcAft>
              <a:buSzPts val="1400"/>
              <a:buChar char="○"/>
            </a:pPr>
            <a:r>
              <a:rPr lang="vi"/>
              <a:t>Algorithms Library: các hàm thao tác trên dữ liệu</a:t>
            </a:r>
            <a:endParaRPr/>
          </a:p>
          <a:p>
            <a:pPr indent="-317500" lvl="1" marL="914400" rtl="0" algn="l">
              <a:spcBef>
                <a:spcPts val="0"/>
              </a:spcBef>
              <a:spcAft>
                <a:spcPts val="0"/>
              </a:spcAft>
              <a:buSzPts val="1400"/>
              <a:buChar char="○"/>
            </a:pPr>
            <a:r>
              <a:rPr lang="vi"/>
              <a:t>Iterator Library: dùng để duyệt, truy cập các phần tử của các containers</a:t>
            </a:r>
            <a:endParaRPr/>
          </a:p>
          <a:p>
            <a:pPr indent="-317500" lvl="1" marL="914400" rtl="0" algn="l">
              <a:spcBef>
                <a:spcPts val="0"/>
              </a:spcBef>
              <a:spcAft>
                <a:spcPts val="0"/>
              </a:spcAft>
              <a:buSzPts val="1400"/>
              <a:buChar char="○"/>
            </a:pPr>
            <a:r>
              <a:rPr lang="vi"/>
              <a:t>của container</a:t>
            </a:r>
            <a:endParaRPr/>
          </a:p>
          <a:p>
            <a:pPr indent="-317500" lvl="1" marL="914400" rtl="0" algn="l">
              <a:spcBef>
                <a:spcPts val="0"/>
              </a:spcBef>
              <a:spcAft>
                <a:spcPts val="0"/>
              </a:spcAft>
              <a:buSzPts val="1400"/>
              <a:buChar char="○"/>
            </a:pPr>
            <a:r>
              <a:rPr lang="vi"/>
              <a:t>Numeric library: các thư viện khác</a:t>
            </a:r>
            <a:endParaRPr/>
          </a:p>
          <a:p>
            <a:pPr indent="-342900" lvl="0" marL="457200" rtl="0" algn="l">
              <a:spcBef>
                <a:spcPts val="0"/>
              </a:spcBef>
              <a:spcAft>
                <a:spcPts val="0"/>
              </a:spcAft>
              <a:buSzPts val="1800"/>
              <a:buChar char="●"/>
            </a:pPr>
            <a:r>
              <a:rPr lang="vi"/>
              <a:t>Tất cả nằm trong namespace std </a:t>
            </a:r>
            <a:endParaRPr/>
          </a:p>
          <a:p>
            <a:pPr indent="-342900" lvl="0" marL="457200" rtl="0" algn="l">
              <a:spcBef>
                <a:spcPts val="0"/>
              </a:spcBef>
              <a:spcAft>
                <a:spcPts val="0"/>
              </a:spcAft>
              <a:buSzPts val="1800"/>
              <a:buChar char="●"/>
            </a:pPr>
            <a:r>
              <a:rPr lang="vi"/>
              <a:t>Có thể include tất cả các thư viện này bằng lệnh #include &lt;bits/stdc++.h&gt;</a:t>
            </a:r>
            <a:endParaRPr/>
          </a:p>
          <a:p>
            <a:pPr indent="0" lvl="0" marL="914400" rtl="0" algn="l">
              <a:spcBef>
                <a:spcPts val="1200"/>
              </a:spcBef>
              <a:spcAft>
                <a:spcPts val="1200"/>
              </a:spcAft>
              <a:buNone/>
            </a:pPr>
            <a:r>
              <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vi" u="sng">
                <a:solidFill>
                  <a:schemeClr val="hlink"/>
                </a:solidFill>
                <a:hlinkClick r:id="rId3"/>
              </a:rPr>
              <a:t>https://www.cplusplus.com/reference/algorithm/reverse/</a:t>
            </a:r>
            <a:r>
              <a:rPr lang="vi"/>
              <a:t>	</a:t>
            </a:r>
            <a:endParaRPr/>
          </a:p>
        </p:txBody>
      </p:sp>
      <p:pic>
        <p:nvPicPr>
          <p:cNvPr id="196" name="Google Shape;196;p32"/>
          <p:cNvPicPr preferRelativeResize="0"/>
          <p:nvPr/>
        </p:nvPicPr>
        <p:blipFill>
          <a:blip r:embed="rId4">
            <a:alphaModFix/>
          </a:blip>
          <a:stretch>
            <a:fillRect/>
          </a:stretch>
        </p:blipFill>
        <p:spPr>
          <a:xfrm>
            <a:off x="152400" y="152400"/>
            <a:ext cx="5643758" cy="3925775"/>
          </a:xfrm>
          <a:prstGeom prst="rect">
            <a:avLst/>
          </a:prstGeom>
          <a:noFill/>
          <a:ln>
            <a:noFill/>
          </a:ln>
        </p:spPr>
      </p:pic>
      <p:sp>
        <p:nvSpPr>
          <p:cNvPr id="197" name="Google Shape;197;p32"/>
          <p:cNvSpPr txBox="1"/>
          <p:nvPr/>
        </p:nvSpPr>
        <p:spPr>
          <a:xfrm>
            <a:off x="6032900" y="460775"/>
            <a:ext cx="30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Hàm lật ngược một mảng, vector</a:t>
            </a:r>
            <a:endParaRPr/>
          </a:p>
        </p:txBody>
      </p:sp>
      <p:sp>
        <p:nvSpPr>
          <p:cNvPr id="198" name="Google Shape;19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hàm tìm kiếm nhị phân</a:t>
            </a:r>
            <a:endParaRPr/>
          </a:p>
        </p:txBody>
      </p:sp>
      <p:sp>
        <p:nvSpPr>
          <p:cNvPr id="204" name="Google Shape;20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Chỉ thực hiện chính xác trên các đoạn có thứ tự.</a:t>
            </a:r>
            <a:endParaRPr/>
          </a:p>
          <a:p>
            <a:pPr indent="-342900" lvl="0" marL="457200" rtl="0" algn="l">
              <a:spcBef>
                <a:spcPts val="0"/>
              </a:spcBef>
              <a:spcAft>
                <a:spcPts val="0"/>
              </a:spcAft>
              <a:buSzPts val="1800"/>
              <a:buChar char="●"/>
            </a:pPr>
            <a:r>
              <a:rPr lang="vi"/>
              <a:t>binary_search: tìm kiếm xem khóa có trong đoạn cần tìm không. Trả về true/false. </a:t>
            </a:r>
            <a:endParaRPr/>
          </a:p>
          <a:p>
            <a:pPr indent="-342900" lvl="0" marL="457200" rtl="0" algn="l">
              <a:spcBef>
                <a:spcPts val="0"/>
              </a:spcBef>
              <a:spcAft>
                <a:spcPts val="0"/>
              </a:spcAft>
              <a:buSzPts val="1800"/>
              <a:buChar char="●"/>
            </a:pPr>
            <a:r>
              <a:rPr lang="vi"/>
              <a:t>lower_bound: trả về vị trí của phần tử đầu tiên mà lớn hơn hoặc bằng phần tử đang tìm kiếm.</a:t>
            </a:r>
            <a:endParaRPr/>
          </a:p>
          <a:p>
            <a:pPr indent="-317500" lvl="1" marL="914400" rtl="0" algn="l">
              <a:spcBef>
                <a:spcPts val="0"/>
              </a:spcBef>
              <a:spcAft>
                <a:spcPts val="0"/>
              </a:spcAft>
              <a:buSzPts val="1400"/>
              <a:buChar char="○"/>
            </a:pPr>
            <a:r>
              <a:rPr lang="vi"/>
              <a:t>Nếu không tìm thấy trả về vị trí phần tử kết thúc.</a:t>
            </a:r>
            <a:endParaRPr/>
          </a:p>
          <a:p>
            <a:pPr indent="-342900" lvl="0" marL="457200" rtl="0" algn="l">
              <a:spcBef>
                <a:spcPts val="0"/>
              </a:spcBef>
              <a:spcAft>
                <a:spcPts val="0"/>
              </a:spcAft>
              <a:buSzPts val="1800"/>
              <a:buChar char="●"/>
            </a:pPr>
            <a:r>
              <a:rPr lang="vi"/>
              <a:t>upper_bound: trả về vị trí của phần tử đầu tiên mà lớn hơn hẳn phần tử đang tìm kiếm.</a:t>
            </a:r>
            <a:endParaRPr/>
          </a:p>
          <a:p>
            <a:pPr indent="-317500" lvl="1" marL="914400" rtl="0" algn="l">
              <a:spcBef>
                <a:spcPts val="0"/>
              </a:spcBef>
              <a:spcAft>
                <a:spcPts val="0"/>
              </a:spcAft>
              <a:buSzPts val="1400"/>
              <a:buChar char="○"/>
            </a:pPr>
            <a:r>
              <a:rPr lang="vi"/>
              <a:t>Nếu không tìm thấy trả về vị trí phần tử kết thúc.</a:t>
            </a:r>
            <a:endParaRPr/>
          </a:p>
        </p:txBody>
      </p:sp>
      <p:sp>
        <p:nvSpPr>
          <p:cNvPr id="205" name="Google Shape;20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1" type="body"/>
          </p:nvPr>
        </p:nvSpPr>
        <p:spPr>
          <a:xfrm>
            <a:off x="311700" y="4230575"/>
            <a:ext cx="76821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vi" u="sng">
                <a:solidFill>
                  <a:schemeClr val="hlink"/>
                </a:solidFill>
                <a:hlinkClick r:id="rId3"/>
              </a:rPr>
              <a:t>https://www.cplusplus.com/reference/algorithm/binary_search/</a:t>
            </a:r>
            <a:r>
              <a:rPr lang="vi"/>
              <a:t>	</a:t>
            </a:r>
            <a:endParaRPr/>
          </a:p>
        </p:txBody>
      </p:sp>
      <p:pic>
        <p:nvPicPr>
          <p:cNvPr id="211" name="Google Shape;211;p34"/>
          <p:cNvPicPr preferRelativeResize="0"/>
          <p:nvPr/>
        </p:nvPicPr>
        <p:blipFill>
          <a:blip r:embed="rId4">
            <a:alphaModFix/>
          </a:blip>
          <a:stretch>
            <a:fillRect/>
          </a:stretch>
        </p:blipFill>
        <p:spPr>
          <a:xfrm>
            <a:off x="152400" y="152400"/>
            <a:ext cx="5583478" cy="3925775"/>
          </a:xfrm>
          <a:prstGeom prst="rect">
            <a:avLst/>
          </a:prstGeom>
          <a:noFill/>
          <a:ln>
            <a:noFill/>
          </a:ln>
        </p:spPr>
      </p:pic>
      <p:pic>
        <p:nvPicPr>
          <p:cNvPr id="212" name="Google Shape;212;p34"/>
          <p:cNvPicPr preferRelativeResize="0"/>
          <p:nvPr/>
        </p:nvPicPr>
        <p:blipFill>
          <a:blip r:embed="rId5">
            <a:alphaModFix/>
          </a:blip>
          <a:stretch>
            <a:fillRect/>
          </a:stretch>
        </p:blipFill>
        <p:spPr>
          <a:xfrm>
            <a:off x="6002125" y="388150"/>
            <a:ext cx="2528700" cy="723762"/>
          </a:xfrm>
          <a:prstGeom prst="rect">
            <a:avLst/>
          </a:prstGeom>
          <a:noFill/>
          <a:ln>
            <a:noFill/>
          </a:ln>
        </p:spPr>
      </p:pic>
      <p:sp>
        <p:nvSpPr>
          <p:cNvPr id="213" name="Google Shape;21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idx="1" type="body"/>
          </p:nvPr>
        </p:nvSpPr>
        <p:spPr>
          <a:xfrm>
            <a:off x="311700" y="4230575"/>
            <a:ext cx="66534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vi" u="sng">
                <a:solidFill>
                  <a:schemeClr val="hlink"/>
                </a:solidFill>
                <a:hlinkClick r:id="rId3"/>
              </a:rPr>
              <a:t>https://www.cplusplus.com/reference/algorithm/lower_bound/</a:t>
            </a:r>
            <a:r>
              <a:rPr lang="vi"/>
              <a:t>	</a:t>
            </a:r>
            <a:endParaRPr/>
          </a:p>
        </p:txBody>
      </p:sp>
      <p:pic>
        <p:nvPicPr>
          <p:cNvPr id="219" name="Google Shape;219;p35"/>
          <p:cNvPicPr preferRelativeResize="0"/>
          <p:nvPr/>
        </p:nvPicPr>
        <p:blipFill>
          <a:blip r:embed="rId4">
            <a:alphaModFix/>
          </a:blip>
          <a:stretch>
            <a:fillRect/>
          </a:stretch>
        </p:blipFill>
        <p:spPr>
          <a:xfrm>
            <a:off x="152400" y="152400"/>
            <a:ext cx="5268230" cy="3925775"/>
          </a:xfrm>
          <a:prstGeom prst="rect">
            <a:avLst/>
          </a:prstGeom>
          <a:noFill/>
          <a:ln>
            <a:noFill/>
          </a:ln>
        </p:spPr>
      </p:pic>
      <p:sp>
        <p:nvSpPr>
          <p:cNvPr id="220" name="Google Shape;220;p35"/>
          <p:cNvSpPr txBox="1"/>
          <p:nvPr/>
        </p:nvSpPr>
        <p:spPr>
          <a:xfrm>
            <a:off x="5722150" y="2432450"/>
            <a:ext cx="276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Khai thác phép trừ hai iterator để lấy vị trí trong vector/mảng</a:t>
            </a:r>
            <a:endParaRPr/>
          </a:p>
        </p:txBody>
      </p:sp>
      <p:sp>
        <p:nvSpPr>
          <p:cNvPr id="221" name="Google Shape;22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CONTAINERS (THƯ VIỆN LƯU TRỮ)</a:t>
            </a:r>
            <a:endParaRPr/>
          </a:p>
          <a:p>
            <a:pPr indent="0" lvl="0" marL="0" rtl="0" algn="l">
              <a:spcBef>
                <a:spcPts val="0"/>
              </a:spcBef>
              <a:spcAft>
                <a:spcPts val="0"/>
              </a:spcAft>
              <a:buNone/>
            </a:pPr>
            <a:r>
              <a:t/>
            </a:r>
            <a:endParaRPr/>
          </a:p>
        </p:txBody>
      </p:sp>
      <p:sp>
        <p:nvSpPr>
          <p:cNvPr id="227" name="Google Shape;22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vi" sz="2100"/>
              <a:t>Một container là một đối tượng cụ thể lưu trữ một tập các đối tượng khác (các phần tử của nó). Nó được thực hiện như các lớp mẫu (class templates).</a:t>
            </a:r>
            <a:endParaRPr sz="2100"/>
          </a:p>
          <a:p>
            <a:pPr indent="-336550" lvl="1" marL="914400" rtl="0" algn="l">
              <a:spcBef>
                <a:spcPts val="0"/>
              </a:spcBef>
              <a:spcAft>
                <a:spcPts val="0"/>
              </a:spcAft>
              <a:buSzPts val="1700"/>
              <a:buChar char="○"/>
            </a:pPr>
            <a:r>
              <a:rPr lang="vi" sz="1700"/>
              <a:t>Về cơ bản container trong C++ là cài đặt của các cấu trúc dữ liệu thường gặp.</a:t>
            </a:r>
            <a:endParaRPr sz="1700"/>
          </a:p>
          <a:p>
            <a:pPr indent="-361950" lvl="0" marL="457200" rtl="0" algn="l">
              <a:spcBef>
                <a:spcPts val="0"/>
              </a:spcBef>
              <a:spcAft>
                <a:spcPts val="0"/>
              </a:spcAft>
              <a:buSzPts val="2100"/>
              <a:buChar char="●"/>
            </a:pPr>
            <a:r>
              <a:rPr lang="vi" sz="2100"/>
              <a:t>Container quản lý không gian lưu trữ cho các phần tử của nó và cung cấp các hàm thành viên (member function) để truy cập tới chúng, hoặc trực tiếp hoặc thông qua các biến lặp (iterator – giống như con trỏ).</a:t>
            </a:r>
            <a:endParaRPr sz="2100"/>
          </a:p>
        </p:txBody>
      </p:sp>
      <p:sp>
        <p:nvSpPr>
          <p:cNvPr id="228" name="Google Shape;22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cấu trúc dữ liệu trong STL</a:t>
            </a:r>
            <a:endParaRPr/>
          </a:p>
        </p:txBody>
      </p:sp>
      <p:pic>
        <p:nvPicPr>
          <p:cNvPr id="234" name="Google Shape;234;p37"/>
          <p:cNvPicPr preferRelativeResize="0"/>
          <p:nvPr/>
        </p:nvPicPr>
        <p:blipFill>
          <a:blip r:embed="rId3">
            <a:alphaModFix/>
          </a:blip>
          <a:stretch>
            <a:fillRect/>
          </a:stretch>
        </p:blipFill>
        <p:spPr>
          <a:xfrm>
            <a:off x="311688" y="1146175"/>
            <a:ext cx="2295525" cy="3429000"/>
          </a:xfrm>
          <a:prstGeom prst="rect">
            <a:avLst/>
          </a:prstGeom>
          <a:noFill/>
          <a:ln>
            <a:noFill/>
          </a:ln>
        </p:spPr>
      </p:pic>
      <p:sp>
        <p:nvSpPr>
          <p:cNvPr id="235" name="Google Shape;235;p37"/>
          <p:cNvSpPr txBox="1"/>
          <p:nvPr>
            <p:ph idx="1" type="body"/>
          </p:nvPr>
        </p:nvSpPr>
        <p:spPr>
          <a:xfrm>
            <a:off x="2679850" y="1152475"/>
            <a:ext cx="6152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array: mảng kích thước cố định.</a:t>
            </a:r>
            <a:endParaRPr/>
          </a:p>
          <a:p>
            <a:pPr indent="-342900" lvl="0" marL="457200" rtl="0" algn="l">
              <a:spcBef>
                <a:spcPts val="0"/>
              </a:spcBef>
              <a:spcAft>
                <a:spcPts val="0"/>
              </a:spcAft>
              <a:buSzPts val="1800"/>
              <a:buChar char="●"/>
            </a:pPr>
            <a:r>
              <a:rPr lang="vi"/>
              <a:t>vector: mảng kích thước thay đổi</a:t>
            </a:r>
            <a:endParaRPr/>
          </a:p>
          <a:p>
            <a:pPr indent="-342900" lvl="0" marL="457200" rtl="0" algn="l">
              <a:spcBef>
                <a:spcPts val="0"/>
              </a:spcBef>
              <a:spcAft>
                <a:spcPts val="0"/>
              </a:spcAft>
              <a:buSzPts val="1800"/>
              <a:buChar char="●"/>
            </a:pPr>
            <a:r>
              <a:rPr lang="vi"/>
              <a:t>bitset: bit</a:t>
            </a:r>
            <a:endParaRPr/>
          </a:p>
          <a:p>
            <a:pPr indent="-342900" lvl="0" marL="457200" rtl="0" algn="l">
              <a:spcBef>
                <a:spcPts val="0"/>
              </a:spcBef>
              <a:spcAft>
                <a:spcPts val="0"/>
              </a:spcAft>
              <a:buSzPts val="1800"/>
              <a:buChar char="●"/>
            </a:pPr>
            <a:r>
              <a:rPr lang="vi"/>
              <a:t>stack, queue, </a:t>
            </a:r>
            <a:r>
              <a:rPr lang="vi"/>
              <a:t>deque: ngăn xếp, hàng đợi, hàng đợi hàng đợi hai đầu</a:t>
            </a:r>
            <a:endParaRPr/>
          </a:p>
          <a:p>
            <a:pPr indent="-342900" lvl="0" marL="457200" rtl="0" algn="l">
              <a:spcBef>
                <a:spcPts val="0"/>
              </a:spcBef>
              <a:spcAft>
                <a:spcPts val="0"/>
              </a:spcAft>
              <a:buSzPts val="1800"/>
              <a:buChar char="●"/>
            </a:pPr>
            <a:r>
              <a:rPr lang="vi"/>
              <a:t>forward_list, list: danh sách liên kết đơn, danh sách liên kết kép</a:t>
            </a:r>
            <a:endParaRPr/>
          </a:p>
          <a:p>
            <a:pPr indent="-342900" lvl="0" marL="457200" rtl="0" algn="l">
              <a:spcBef>
                <a:spcPts val="0"/>
              </a:spcBef>
              <a:spcAft>
                <a:spcPts val="0"/>
              </a:spcAft>
              <a:buSzPts val="1800"/>
              <a:buChar char="●"/>
            </a:pPr>
            <a:r>
              <a:rPr lang="vi"/>
              <a:t>map, set: các dạng của cây tìm kiếm nhị phân cân bằng</a:t>
            </a:r>
            <a:endParaRPr/>
          </a:p>
          <a:p>
            <a:pPr indent="-342900" lvl="0" marL="457200" rtl="0" algn="l">
              <a:spcBef>
                <a:spcPts val="0"/>
              </a:spcBef>
              <a:spcAft>
                <a:spcPts val="0"/>
              </a:spcAft>
              <a:buSzPts val="1800"/>
              <a:buChar char="●"/>
            </a:pPr>
            <a:r>
              <a:rPr lang="vi"/>
              <a:t>unordered_set, unordered_map: các dạng bảng băm</a:t>
            </a:r>
            <a:endParaRPr/>
          </a:p>
        </p:txBody>
      </p:sp>
      <p:sp>
        <p:nvSpPr>
          <p:cNvPr id="236" name="Google Shape;23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ITERATOR (BIẾN LẶP)</a:t>
            </a:r>
            <a:endParaRPr/>
          </a:p>
        </p:txBody>
      </p:sp>
      <p:sp>
        <p:nvSpPr>
          <p:cNvPr id="242" name="Google Shape;24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vi" u="sng">
                <a:solidFill>
                  <a:schemeClr val="hlink"/>
                </a:solidFill>
                <a:hlinkClick r:id="rId3"/>
              </a:rPr>
              <a:t>https://www.cplusplus.com/reference/iterator/</a:t>
            </a:r>
            <a:r>
              <a:rPr lang="vi"/>
              <a:t>	</a:t>
            </a:r>
            <a:endParaRPr/>
          </a:p>
          <a:p>
            <a:pPr indent="-342900" lvl="0" marL="457200" rtl="0" algn="l">
              <a:spcBef>
                <a:spcPts val="0"/>
              </a:spcBef>
              <a:spcAft>
                <a:spcPts val="0"/>
              </a:spcAft>
              <a:buSzPts val="1800"/>
              <a:buChar char="●"/>
            </a:pPr>
            <a:r>
              <a:rPr lang="vi"/>
              <a:t>Dùng để duyệt các phần tử mảng hoặc containers theo quy tắc mà các containers cung cấp.</a:t>
            </a:r>
            <a:endParaRPr/>
          </a:p>
          <a:p>
            <a:pPr indent="-317500" lvl="1" marL="914400" rtl="0" algn="l">
              <a:spcBef>
                <a:spcPts val="0"/>
              </a:spcBef>
              <a:spcAft>
                <a:spcPts val="0"/>
              </a:spcAft>
              <a:buSzPts val="1400"/>
              <a:buChar char="○"/>
            </a:pPr>
            <a:r>
              <a:rPr lang="vi"/>
              <a:t>Ví dụ: với container là mảng, vector phần tử sau phần tử đang xét là phần tử kế tiếp nó.</a:t>
            </a:r>
            <a:endParaRPr/>
          </a:p>
          <a:p>
            <a:pPr indent="-317500" lvl="1" marL="914400" rtl="0" algn="l">
              <a:spcBef>
                <a:spcPts val="0"/>
              </a:spcBef>
              <a:spcAft>
                <a:spcPts val="0"/>
              </a:spcAft>
              <a:buSzPts val="1400"/>
              <a:buChar char="○"/>
            </a:pPr>
            <a:r>
              <a:rPr lang="vi"/>
              <a:t>Với container là set/map thì phần tử sau phần tử đang xét là phần tử bé nhất lớn hơn nó.</a:t>
            </a:r>
            <a:endParaRPr/>
          </a:p>
          <a:p>
            <a:pPr indent="-342900" lvl="0" marL="457200" rtl="0" algn="l">
              <a:spcBef>
                <a:spcPts val="0"/>
              </a:spcBef>
              <a:spcAft>
                <a:spcPts val="0"/>
              </a:spcAft>
              <a:buSzPts val="1800"/>
              <a:buChar char="●"/>
            </a:pPr>
            <a:r>
              <a:rPr lang="vi"/>
              <a:t>Truy cập phần tử đang được trỏ đến thông qua phép toán  * như trong con trỏ.</a:t>
            </a:r>
            <a:endParaRPr/>
          </a:p>
          <a:p>
            <a:pPr indent="-342900" lvl="0" marL="457200" rtl="0" algn="l">
              <a:spcBef>
                <a:spcPts val="0"/>
              </a:spcBef>
              <a:spcAft>
                <a:spcPts val="0"/>
              </a:spcAft>
              <a:buSzPts val="1800"/>
              <a:buChar char="●"/>
            </a:pPr>
            <a:r>
              <a:rPr lang="vi"/>
              <a:t>Iterator hỗ trợ các phép toán:</a:t>
            </a:r>
            <a:endParaRPr/>
          </a:p>
          <a:p>
            <a:pPr indent="-317500" lvl="1" marL="914400" rtl="0" algn="l">
              <a:spcBef>
                <a:spcPts val="0"/>
              </a:spcBef>
              <a:spcAft>
                <a:spcPts val="0"/>
              </a:spcAft>
              <a:buSzPts val="1400"/>
              <a:buChar char="○"/>
            </a:pPr>
            <a:r>
              <a:rPr lang="vi"/>
              <a:t>So sánh: “==” , “!=” giữa 2 iterator.</a:t>
            </a:r>
            <a:endParaRPr/>
          </a:p>
          <a:p>
            <a:pPr indent="-317500" lvl="1" marL="914400" rtl="0" algn="l">
              <a:spcBef>
                <a:spcPts val="0"/>
              </a:spcBef>
              <a:spcAft>
                <a:spcPts val="0"/>
              </a:spcAft>
              <a:buSzPts val="1400"/>
              <a:buChar char="○"/>
            </a:pPr>
            <a:r>
              <a:rPr lang="vi"/>
              <a:t>Gán: “=” giữa 2 iterator.</a:t>
            </a:r>
            <a:endParaRPr/>
          </a:p>
          <a:p>
            <a:pPr indent="-317500" lvl="1" marL="914400" rtl="0" algn="l">
              <a:spcBef>
                <a:spcPts val="0"/>
              </a:spcBef>
              <a:spcAft>
                <a:spcPts val="0"/>
              </a:spcAft>
              <a:buSzPts val="1400"/>
              <a:buChar char="○"/>
            </a:pPr>
            <a:r>
              <a:rPr lang="vi"/>
              <a:t>Cộng trừ: “+”,”-“ với hằng số và ”++”,”—“.</a:t>
            </a:r>
            <a:endParaRPr/>
          </a:p>
          <a:p>
            <a:pPr indent="-317500" lvl="1" marL="914400" rtl="0" algn="l">
              <a:spcBef>
                <a:spcPts val="0"/>
              </a:spcBef>
              <a:spcAft>
                <a:spcPts val="0"/>
              </a:spcAft>
              <a:buSzPts val="1400"/>
              <a:buChar char="○"/>
            </a:pPr>
            <a:r>
              <a:rPr lang="vi"/>
              <a:t>Lấy giá trị: “*”.</a:t>
            </a:r>
            <a:endParaRPr/>
          </a:p>
        </p:txBody>
      </p:sp>
      <p:sp>
        <p:nvSpPr>
          <p:cNvPr id="243" name="Google Shape;24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ITERATOR (BIẾN LẶP)</a:t>
            </a:r>
            <a:endParaRPr/>
          </a:p>
        </p:txBody>
      </p:sp>
      <p:sp>
        <p:nvSpPr>
          <p:cNvPr id="249" name="Google Shape;249;p39"/>
          <p:cNvSpPr txBox="1"/>
          <p:nvPr>
            <p:ph idx="1" type="body"/>
          </p:nvPr>
        </p:nvSpPr>
        <p:spPr>
          <a:xfrm>
            <a:off x="3064675" y="1189450"/>
            <a:ext cx="5625600" cy="210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a:t>advance: thay đổi iterator +/- k vị trí.</a:t>
            </a:r>
            <a:endParaRPr/>
          </a:p>
          <a:p>
            <a:pPr indent="0" lvl="0" marL="0" rtl="0" algn="l">
              <a:spcBef>
                <a:spcPts val="1200"/>
              </a:spcBef>
              <a:spcAft>
                <a:spcPts val="0"/>
              </a:spcAft>
              <a:buNone/>
            </a:pPr>
            <a:r>
              <a:rPr lang="vi"/>
              <a:t>distance: tính khoảng cách giữa hai iterator</a:t>
            </a:r>
            <a:endParaRPr/>
          </a:p>
          <a:p>
            <a:pPr indent="0" lvl="0" marL="0" rtl="0" algn="l">
              <a:spcBef>
                <a:spcPts val="1200"/>
              </a:spcBef>
              <a:spcAft>
                <a:spcPts val="0"/>
              </a:spcAft>
              <a:buNone/>
            </a:pPr>
            <a:r>
              <a:rPr lang="vi"/>
              <a:t>begin/end: trả về iterator ứng với phần tử đầu tiên và sau phần tử cuối cùng</a:t>
            </a:r>
            <a:endParaRPr/>
          </a:p>
          <a:p>
            <a:pPr indent="0" lvl="0" marL="0" rtl="0" algn="l">
              <a:spcBef>
                <a:spcPts val="1200"/>
              </a:spcBef>
              <a:spcAft>
                <a:spcPts val="1200"/>
              </a:spcAft>
              <a:buNone/>
            </a:pPr>
            <a:r>
              <a:rPr lang="vi"/>
              <a:t>prev/next: trả về iterator trước/sau iterator hiện tại</a:t>
            </a:r>
            <a:endParaRPr/>
          </a:p>
        </p:txBody>
      </p:sp>
      <p:pic>
        <p:nvPicPr>
          <p:cNvPr id="250" name="Google Shape;250;p39"/>
          <p:cNvPicPr preferRelativeResize="0"/>
          <p:nvPr/>
        </p:nvPicPr>
        <p:blipFill>
          <a:blip r:embed="rId3">
            <a:alphaModFix/>
          </a:blip>
          <a:stretch>
            <a:fillRect/>
          </a:stretch>
        </p:blipFill>
        <p:spPr>
          <a:xfrm>
            <a:off x="626275" y="1096563"/>
            <a:ext cx="2324100" cy="1990725"/>
          </a:xfrm>
          <a:prstGeom prst="rect">
            <a:avLst/>
          </a:prstGeom>
          <a:noFill/>
          <a:ln>
            <a:noFill/>
          </a:ln>
        </p:spPr>
      </p:pic>
      <p:sp>
        <p:nvSpPr>
          <p:cNvPr id="251" name="Google Shape;251;p39"/>
          <p:cNvSpPr txBox="1"/>
          <p:nvPr/>
        </p:nvSpPr>
        <p:spPr>
          <a:xfrm>
            <a:off x="750100" y="3396850"/>
            <a:ext cx="76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2" name="Google Shape;25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https://www.cplusplus.com/reference/iterator/begin/</a:t>
            </a:r>
            <a:endParaRPr/>
          </a:p>
        </p:txBody>
      </p:sp>
      <p:pic>
        <p:nvPicPr>
          <p:cNvPr id="258" name="Google Shape;258;p40"/>
          <p:cNvPicPr preferRelativeResize="0"/>
          <p:nvPr/>
        </p:nvPicPr>
        <p:blipFill>
          <a:blip r:embed="rId3">
            <a:alphaModFix/>
          </a:blip>
          <a:stretch>
            <a:fillRect/>
          </a:stretch>
        </p:blipFill>
        <p:spPr>
          <a:xfrm>
            <a:off x="152400" y="152400"/>
            <a:ext cx="4289948" cy="3925776"/>
          </a:xfrm>
          <a:prstGeom prst="rect">
            <a:avLst/>
          </a:prstGeom>
          <a:noFill/>
          <a:ln>
            <a:noFill/>
          </a:ln>
        </p:spPr>
      </p:pic>
      <p:pic>
        <p:nvPicPr>
          <p:cNvPr id="259" name="Google Shape;259;p40"/>
          <p:cNvPicPr preferRelativeResize="0"/>
          <p:nvPr/>
        </p:nvPicPr>
        <p:blipFill>
          <a:blip r:embed="rId4">
            <a:alphaModFix/>
          </a:blip>
          <a:stretch>
            <a:fillRect/>
          </a:stretch>
        </p:blipFill>
        <p:spPr>
          <a:xfrm>
            <a:off x="4926948" y="409575"/>
            <a:ext cx="2695575" cy="590550"/>
          </a:xfrm>
          <a:prstGeom prst="rect">
            <a:avLst/>
          </a:prstGeom>
          <a:noFill/>
          <a:ln>
            <a:noFill/>
          </a:ln>
        </p:spPr>
      </p:pic>
      <p:sp>
        <p:nvSpPr>
          <p:cNvPr id="260" name="Google Shape;26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idx="1" type="body"/>
          </p:nvPr>
        </p:nvSpPr>
        <p:spPr>
          <a:xfrm>
            <a:off x="311700" y="4230575"/>
            <a:ext cx="70713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u="sng">
                <a:solidFill>
                  <a:schemeClr val="hlink"/>
                </a:solidFill>
                <a:hlinkClick r:id="rId3"/>
              </a:rPr>
              <a:t>https://www.cplusplus.com/reference/iterator/advance/</a:t>
            </a:r>
            <a:r>
              <a:rPr lang="vi"/>
              <a:t>	</a:t>
            </a:r>
            <a:endParaRPr/>
          </a:p>
        </p:txBody>
      </p:sp>
      <p:pic>
        <p:nvPicPr>
          <p:cNvPr id="266" name="Google Shape;266;p41"/>
          <p:cNvPicPr preferRelativeResize="0"/>
          <p:nvPr/>
        </p:nvPicPr>
        <p:blipFill>
          <a:blip r:embed="rId4">
            <a:alphaModFix/>
          </a:blip>
          <a:stretch>
            <a:fillRect/>
          </a:stretch>
        </p:blipFill>
        <p:spPr>
          <a:xfrm>
            <a:off x="152400" y="152400"/>
            <a:ext cx="5182996" cy="3925775"/>
          </a:xfrm>
          <a:prstGeom prst="rect">
            <a:avLst/>
          </a:prstGeom>
          <a:noFill/>
          <a:ln>
            <a:noFill/>
          </a:ln>
        </p:spPr>
      </p:pic>
      <p:sp>
        <p:nvSpPr>
          <p:cNvPr id="267" name="Google Shape;267;p41"/>
          <p:cNvSpPr txBox="1"/>
          <p:nvPr/>
        </p:nvSpPr>
        <p:spPr>
          <a:xfrm>
            <a:off x="5850725" y="492925"/>
            <a:ext cx="251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advance trả về void; thay đổi chính iterator </a:t>
            </a:r>
            <a:endParaRPr/>
          </a:p>
        </p:txBody>
      </p:sp>
      <p:sp>
        <p:nvSpPr>
          <p:cNvPr id="268" name="Google Shape;26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hàm thông dụng trong thư viện STL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vi"/>
              <a:t>Trong thư viện: </a:t>
            </a:r>
            <a:r>
              <a:rPr lang="vi" u="sng">
                <a:solidFill>
                  <a:schemeClr val="hlink"/>
                </a:solidFill>
                <a:hlinkClick r:id="rId3"/>
              </a:rPr>
              <a:t>&lt;algorithm&gt; - C++ Reference (cplusplus.com)</a:t>
            </a:r>
            <a:endParaRPr/>
          </a:p>
          <a:p>
            <a:pPr indent="-342900" lvl="0" marL="457200" rtl="0" algn="l">
              <a:spcBef>
                <a:spcPts val="0"/>
              </a:spcBef>
              <a:spcAft>
                <a:spcPts val="0"/>
              </a:spcAft>
              <a:buSzPts val="1800"/>
              <a:buChar char="●"/>
            </a:pPr>
            <a:r>
              <a:rPr lang="vi"/>
              <a:t>Các hàm này chỉ thực hiện trên mảng, vector, kiểu string</a:t>
            </a:r>
            <a:endParaRPr/>
          </a:p>
          <a:p>
            <a:pPr indent="-342900" lvl="0" marL="457200" rtl="0" algn="l">
              <a:spcBef>
                <a:spcPts val="0"/>
              </a:spcBef>
              <a:spcAft>
                <a:spcPts val="0"/>
              </a:spcAft>
              <a:buSzPts val="1800"/>
              <a:buChar char="●"/>
            </a:pPr>
            <a:r>
              <a:rPr lang="vi"/>
              <a:t>Gồm các hàm cơ bản như:</a:t>
            </a:r>
            <a:endParaRPr/>
          </a:p>
          <a:p>
            <a:pPr indent="-317500" lvl="1" marL="914400" rtl="0" algn="l">
              <a:spcBef>
                <a:spcPts val="0"/>
              </a:spcBef>
              <a:spcAft>
                <a:spcPts val="0"/>
              </a:spcAft>
              <a:buSzPts val="1400"/>
              <a:buChar char="○"/>
            </a:pPr>
            <a:r>
              <a:rPr lang="vi"/>
              <a:t>Các hàm thay đổi/không thay đổi mảng/vector  như tìm kiếm, thay thế</a:t>
            </a:r>
            <a:endParaRPr/>
          </a:p>
          <a:p>
            <a:pPr indent="-317500" lvl="1" marL="914400" rtl="0" algn="l">
              <a:spcBef>
                <a:spcPts val="0"/>
              </a:spcBef>
              <a:spcAft>
                <a:spcPts val="0"/>
              </a:spcAft>
              <a:buSzPts val="1400"/>
              <a:buChar char="○"/>
            </a:pPr>
            <a:r>
              <a:rPr lang="vi"/>
              <a:t>Các hàm phân hoạch</a:t>
            </a:r>
            <a:endParaRPr/>
          </a:p>
          <a:p>
            <a:pPr indent="-317500" lvl="1" marL="914400" rtl="0" algn="l">
              <a:spcBef>
                <a:spcPts val="0"/>
              </a:spcBef>
              <a:spcAft>
                <a:spcPts val="0"/>
              </a:spcAft>
              <a:buSzPts val="1400"/>
              <a:buChar char="○"/>
            </a:pPr>
            <a:r>
              <a:rPr lang="vi"/>
              <a:t>Các hàm sắp xếp</a:t>
            </a:r>
            <a:endParaRPr/>
          </a:p>
          <a:p>
            <a:pPr indent="-317500" lvl="1" marL="914400" rtl="0" algn="l">
              <a:spcBef>
                <a:spcPts val="0"/>
              </a:spcBef>
              <a:spcAft>
                <a:spcPts val="0"/>
              </a:spcAft>
              <a:buSzPts val="1400"/>
              <a:buChar char="○"/>
            </a:pPr>
            <a:r>
              <a:rPr lang="vi"/>
              <a:t>Các hàm trộn</a:t>
            </a:r>
            <a:endParaRPr/>
          </a:p>
          <a:p>
            <a:pPr indent="-317500" lvl="1" marL="914400" rtl="0" algn="l">
              <a:spcBef>
                <a:spcPts val="0"/>
              </a:spcBef>
              <a:spcAft>
                <a:spcPts val="0"/>
              </a:spcAft>
              <a:buSzPts val="1400"/>
              <a:buChar char="○"/>
            </a:pPr>
            <a:r>
              <a:rPr lang="vi"/>
              <a:t>Các hàm heap</a:t>
            </a:r>
            <a:endParaRPr/>
          </a:p>
          <a:p>
            <a:pPr indent="-317500" lvl="1" marL="914400" rtl="0" algn="l">
              <a:spcBef>
                <a:spcPts val="0"/>
              </a:spcBef>
              <a:spcAft>
                <a:spcPts val="0"/>
              </a:spcAft>
              <a:buSzPts val="1400"/>
              <a:buChar char="○"/>
            </a:pPr>
            <a:r>
              <a:rPr lang="vi"/>
              <a:t>Các hàm phổ thông khác </a:t>
            </a:r>
            <a:endParaRPr/>
          </a:p>
          <a:p>
            <a:pPr indent="-342900" lvl="0" marL="457200" rtl="0" algn="l">
              <a:spcBef>
                <a:spcPts val="0"/>
              </a:spcBef>
              <a:spcAft>
                <a:spcPts val="0"/>
              </a:spcAft>
              <a:buSzPts val="1800"/>
              <a:buChar char="●"/>
            </a:pPr>
            <a:r>
              <a:rPr lang="vi"/>
              <a:t>Mặc định quan hệ so sánh trước/sau aka là quan hệ &lt; theo nghĩa thông thường; có thể định nghĩa lại quan hệ này (sử dụng các quan hệ có sẵn như &gt; , hoặc các hàm so sánh tự định nghĩa).</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u="sng">
                <a:solidFill>
                  <a:schemeClr val="hlink"/>
                </a:solidFill>
                <a:hlinkClick r:id="rId3"/>
              </a:rPr>
              <a:t>https://www.cplusplus.com/reference/iterator/prev/</a:t>
            </a:r>
            <a:r>
              <a:rPr lang="vi"/>
              <a:t>	</a:t>
            </a:r>
            <a:endParaRPr/>
          </a:p>
        </p:txBody>
      </p:sp>
      <p:pic>
        <p:nvPicPr>
          <p:cNvPr id="274" name="Google Shape;274;p42"/>
          <p:cNvPicPr preferRelativeResize="0"/>
          <p:nvPr/>
        </p:nvPicPr>
        <p:blipFill>
          <a:blip r:embed="rId4">
            <a:alphaModFix/>
          </a:blip>
          <a:stretch>
            <a:fillRect/>
          </a:stretch>
        </p:blipFill>
        <p:spPr>
          <a:xfrm>
            <a:off x="152400" y="152400"/>
            <a:ext cx="6582521" cy="3925775"/>
          </a:xfrm>
          <a:prstGeom prst="rect">
            <a:avLst/>
          </a:prstGeom>
          <a:noFill/>
          <a:ln>
            <a:noFill/>
          </a:ln>
        </p:spPr>
      </p:pic>
      <p:sp>
        <p:nvSpPr>
          <p:cNvPr id="275" name="Google Shape;27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1" name="Google Shape;28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2" name="Google Shape;28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Các hàm kiểm tra điều kiện, tìm kiếm, đếm …</a:t>
            </a:r>
            <a:endParaRPr/>
          </a:p>
        </p:txBody>
      </p:sp>
      <p:pic>
        <p:nvPicPr>
          <p:cNvPr id="75" name="Google Shape;75;p16"/>
          <p:cNvPicPr preferRelativeResize="0"/>
          <p:nvPr/>
        </p:nvPicPr>
        <p:blipFill>
          <a:blip r:embed="rId3">
            <a:alphaModFix/>
          </a:blip>
          <a:stretch>
            <a:fillRect/>
          </a:stretch>
        </p:blipFill>
        <p:spPr>
          <a:xfrm>
            <a:off x="152400" y="152400"/>
            <a:ext cx="7514637" cy="3925775"/>
          </a:xfrm>
          <a:prstGeom prst="rect">
            <a:avLst/>
          </a:prstGeom>
          <a:noFill/>
          <a:ln>
            <a:noFill/>
          </a:ln>
        </p:spPr>
      </p:pic>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Các hàm sao chép, thay thế, khởi tạo, etc.</a:t>
            </a:r>
            <a:endParaRPr/>
          </a:p>
        </p:txBody>
      </p:sp>
      <p:pic>
        <p:nvPicPr>
          <p:cNvPr id="82" name="Google Shape;82;p17"/>
          <p:cNvPicPr preferRelativeResize="0"/>
          <p:nvPr/>
        </p:nvPicPr>
        <p:blipFill>
          <a:blip r:embed="rId3">
            <a:alphaModFix/>
          </a:blip>
          <a:stretch>
            <a:fillRect/>
          </a:stretch>
        </p:blipFill>
        <p:spPr>
          <a:xfrm>
            <a:off x="152400" y="152400"/>
            <a:ext cx="7156287" cy="3925775"/>
          </a:xfrm>
          <a:prstGeom prst="rect">
            <a:avLst/>
          </a:prstGeom>
          <a:noFill/>
          <a:ln>
            <a:noFill/>
          </a:ln>
        </p:spPr>
      </p:pic>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Các hàm xóa, loại bỏ trùng nhau, lật ngược, tạo hoán vị</a:t>
            </a:r>
            <a:endParaRPr/>
          </a:p>
        </p:txBody>
      </p:sp>
      <p:pic>
        <p:nvPicPr>
          <p:cNvPr id="89" name="Google Shape;89;p18"/>
          <p:cNvPicPr preferRelativeResize="0"/>
          <p:nvPr/>
        </p:nvPicPr>
        <p:blipFill>
          <a:blip r:embed="rId3">
            <a:alphaModFix/>
          </a:blip>
          <a:stretch>
            <a:fillRect/>
          </a:stretch>
        </p:blipFill>
        <p:spPr>
          <a:xfrm>
            <a:off x="152400" y="152400"/>
            <a:ext cx="8839200" cy="3117164"/>
          </a:xfrm>
          <a:prstGeom prst="rect">
            <a:avLst/>
          </a:prstGeom>
          <a:noFill/>
          <a:ln>
            <a:noFill/>
          </a:ln>
        </p:spPr>
      </p:pic>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Các hàm phân hoạch, sắp xếp</a:t>
            </a:r>
            <a:endParaRPr/>
          </a:p>
        </p:txBody>
      </p:sp>
      <p:pic>
        <p:nvPicPr>
          <p:cNvPr id="96" name="Google Shape;96;p19"/>
          <p:cNvPicPr preferRelativeResize="0"/>
          <p:nvPr/>
        </p:nvPicPr>
        <p:blipFill>
          <a:blip r:embed="rId3">
            <a:alphaModFix/>
          </a:blip>
          <a:stretch>
            <a:fillRect/>
          </a:stretch>
        </p:blipFill>
        <p:spPr>
          <a:xfrm>
            <a:off x="152400" y="152400"/>
            <a:ext cx="8839200" cy="3731337"/>
          </a:xfrm>
          <a:prstGeom prst="rect">
            <a:avLst/>
          </a:prstGeom>
          <a:noFill/>
          <a:ln>
            <a:noFill/>
          </a:ln>
        </p:spPr>
      </p:pic>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Các hàm trên tập đã sắp xếp, các hàm liên quan heap</a:t>
            </a:r>
            <a:endParaRPr/>
          </a:p>
        </p:txBody>
      </p:sp>
      <p:pic>
        <p:nvPicPr>
          <p:cNvPr id="103" name="Google Shape;103;p20"/>
          <p:cNvPicPr preferRelativeResize="0"/>
          <p:nvPr/>
        </p:nvPicPr>
        <p:blipFill>
          <a:blip r:embed="rId3">
            <a:alphaModFix/>
          </a:blip>
          <a:stretch>
            <a:fillRect/>
          </a:stretch>
        </p:blipFill>
        <p:spPr>
          <a:xfrm>
            <a:off x="152400" y="152400"/>
            <a:ext cx="8775260" cy="3925774"/>
          </a:xfrm>
          <a:prstGeom prst="rect">
            <a:avLst/>
          </a:prstGeom>
          <a:noFill/>
          <a:ln>
            <a:noFill/>
          </a:ln>
        </p:spPr>
      </p:pic>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Các hàm tìm min/max; so sánh, hoán vị trước/sau</a:t>
            </a:r>
            <a:endParaRPr/>
          </a:p>
        </p:txBody>
      </p:sp>
      <p:pic>
        <p:nvPicPr>
          <p:cNvPr id="110" name="Google Shape;110;p21"/>
          <p:cNvPicPr preferRelativeResize="0"/>
          <p:nvPr/>
        </p:nvPicPr>
        <p:blipFill>
          <a:blip r:embed="rId3">
            <a:alphaModFix/>
          </a:blip>
          <a:stretch>
            <a:fillRect/>
          </a:stretch>
        </p:blipFill>
        <p:spPr>
          <a:xfrm>
            <a:off x="152400" y="152400"/>
            <a:ext cx="8839200" cy="2937785"/>
          </a:xfrm>
          <a:prstGeom prst="rect">
            <a:avLst/>
          </a:prstGeom>
          <a:noFill/>
          <a:ln>
            <a:noFill/>
          </a:ln>
        </p:spPr>
      </p:pic>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