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6929" y="641958"/>
            <a:ext cx="1251940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75618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12450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72318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8341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59618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30598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5439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30598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957" y="906688"/>
            <a:ext cx="4921885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pc="-45"/>
              <a:t>Advanced </a:t>
            </a:r>
            <a:r>
              <a:rPr dirty="0" spc="55"/>
              <a:t>C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 spc="100">
                <a:latin typeface="Microsoft Sans Serif"/>
                <a:cs typeface="Microsoft Sans Serif"/>
              </a:rPr>
              <a:t>C++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Getting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started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7372" y="1433904"/>
            <a:ext cx="1985645" cy="835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Th.S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Nguyen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Minh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Anh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800" spc="-20">
                <a:latin typeface="Microsoft Sans Serif"/>
                <a:cs typeface="Microsoft Sans Serif"/>
              </a:rPr>
              <a:t>Phenikaa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University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40">
                <a:latin typeface="Microsoft Sans Serif"/>
                <a:cs typeface="Microsoft Sans Serif"/>
              </a:rPr>
              <a:t>Last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Update:</a:t>
            </a:r>
            <a:r>
              <a:rPr dirty="0" sz="1100" spc="1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22nd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February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2023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0493" y="318053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10876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8678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310113" y="3167693"/>
            <a:ext cx="203200" cy="55880"/>
            <a:chOff x="4310113" y="316769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4373282" y="317022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0113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609350" y="3166428"/>
            <a:ext cx="203200" cy="58419"/>
            <a:chOff x="4609350" y="316642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4698251" y="318292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09350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5551" y="31702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908575" y="3166428"/>
            <a:ext cx="203200" cy="58419"/>
            <a:chOff x="4908575" y="316642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4984776" y="317022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08575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84776" y="320832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284013" y="317022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5489279" y="3167693"/>
            <a:ext cx="238760" cy="57150"/>
            <a:chOff x="5489279" y="316769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5613731" y="320070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86667" y="317420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91810" y="317022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385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</a:t>
            </a:r>
            <a:r>
              <a:rPr dirty="0" spc="-10"/>
              <a:t> </a:t>
            </a:r>
            <a:r>
              <a:rPr dirty="0" spc="-20"/>
              <a:t>first</a:t>
            </a:r>
            <a:r>
              <a:rPr dirty="0" spc="-10"/>
              <a:t> </a:t>
            </a:r>
            <a:r>
              <a:rPr dirty="0" spc="-6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14133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984" y="922317"/>
            <a:ext cx="3546475" cy="139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54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&lt;iostream&gt;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main 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sz="1000" spc="215">
                <a:latin typeface="Calibri"/>
                <a:cs typeface="Calibri"/>
              </a:rPr>
              <a:t>()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main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5">
                <a:solidFill>
                  <a:srgbClr val="7F7F7F"/>
                </a:solidFill>
                <a:latin typeface="Calibri"/>
                <a:cs typeface="Calibri"/>
              </a:rPr>
              <a:t>()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7F7F7F"/>
                </a:solidFill>
                <a:latin typeface="Calibri"/>
                <a:cs typeface="Calibri"/>
              </a:rPr>
              <a:t>where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15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++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Calibri"/>
                <a:cs typeface="Calibri"/>
              </a:rPr>
              <a:t>program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7F7F7F"/>
                </a:solidFill>
                <a:latin typeface="Calibri"/>
                <a:cs typeface="Calibri"/>
              </a:rPr>
              <a:t>starts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95"/>
              </a:lnSpc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00FF00"/>
                </a:solidFill>
                <a:latin typeface="Calibri"/>
                <a:cs typeface="Calibri"/>
              </a:rPr>
              <a:t>"Hello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00FF00"/>
                </a:solidFill>
                <a:latin typeface="Calibri"/>
                <a:cs typeface="Calibri"/>
              </a:rPr>
              <a:t>world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00FF00"/>
                </a:solidFill>
                <a:latin typeface="Calibri"/>
                <a:cs typeface="Calibri"/>
              </a:rPr>
              <a:t>!\n"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4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95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output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13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characters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Hello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world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7F7F7F"/>
                </a:solidFill>
                <a:latin typeface="Calibri"/>
                <a:cs typeface="Calibri"/>
              </a:rPr>
              <a:t>!</a:t>
            </a:r>
            <a:endParaRPr sz="1000">
              <a:latin typeface="Calibri"/>
              <a:cs typeface="Calibri"/>
            </a:endParaRPr>
          </a:p>
          <a:p>
            <a:pPr marL="251460" marR="1625600">
              <a:lnSpc>
                <a:spcPts val="1200"/>
              </a:lnSpc>
              <a:spcBef>
                <a:spcPts val="40"/>
              </a:spcBef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followed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7F7F7F"/>
                </a:solidFill>
                <a:latin typeface="Calibri"/>
                <a:cs typeface="Calibri"/>
              </a:rPr>
              <a:t>by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 a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60">
                <a:solidFill>
                  <a:srgbClr val="7F7F7F"/>
                </a:solidFill>
                <a:latin typeface="Calibri"/>
                <a:cs typeface="Calibri"/>
              </a:rPr>
              <a:t>new</a:t>
            </a:r>
            <a:r>
              <a:rPr dirty="0" sz="1000" spc="-4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line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5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return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value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7F7F7F"/>
                </a:solidFill>
                <a:latin typeface="Calibri"/>
                <a:cs typeface="Calibri"/>
              </a:rPr>
              <a:t>indicating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success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362847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434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Compilation</a:t>
            </a:r>
            <a:r>
              <a:rPr dirty="0" spc="5"/>
              <a:t> </a:t>
            </a:r>
            <a:r>
              <a:rPr dirty="0" spc="-60"/>
              <a:t>and</a:t>
            </a:r>
            <a:r>
              <a:rPr dirty="0" spc="5"/>
              <a:t> </a:t>
            </a:r>
            <a:r>
              <a:rPr dirty="0" spc="-20"/>
              <a:t>Linking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79420" y="749973"/>
            <a:ext cx="201295" cy="201295"/>
            <a:chOff x="2779420" y="749973"/>
            <a:chExt cx="201295" cy="201295"/>
          </a:xfrm>
        </p:grpSpPr>
        <p:sp>
          <p:nvSpPr>
            <p:cNvPr id="4" name="object 4"/>
            <p:cNvSpPr/>
            <p:nvPr/>
          </p:nvSpPr>
          <p:spPr>
            <a:xfrm>
              <a:off x="2781947" y="749973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w="0" h="201294">
                  <a:moveTo>
                    <a:pt x="0" y="20116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79420" y="75250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 h="0">
                  <a:moveTo>
                    <a:pt x="0" y="0"/>
                  </a:moveTo>
                  <a:lnTo>
                    <a:pt x="2011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79420" y="94860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 h="0">
                  <a:moveTo>
                    <a:pt x="0" y="0"/>
                  </a:moveTo>
                  <a:lnTo>
                    <a:pt x="2011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78048" y="749973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w="0" h="201294">
                  <a:moveTo>
                    <a:pt x="0" y="20116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21957" y="726248"/>
            <a:ext cx="4918710" cy="1793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761365">
              <a:lnSpc>
                <a:spcPct val="100000"/>
              </a:lnSpc>
              <a:spcBef>
                <a:spcPts val="90"/>
              </a:spcBef>
            </a:pPr>
            <a:r>
              <a:rPr dirty="0" sz="1100" spc="80">
                <a:latin typeface="Calibri"/>
                <a:cs typeface="Calibri"/>
              </a:rPr>
              <a:t>compiler.png</a:t>
            </a:r>
            <a:endParaRPr sz="1100">
              <a:latin typeface="Calibri"/>
              <a:cs typeface="Calibri"/>
            </a:endParaRPr>
          </a:p>
          <a:p>
            <a:pPr marL="214629" indent="-177165">
              <a:lnSpc>
                <a:spcPct val="100000"/>
              </a:lnSpc>
              <a:spcBef>
                <a:spcPts val="91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75">
                <a:latin typeface="Microsoft Sans Serif"/>
                <a:cs typeface="Microsoft Sans Serif"/>
              </a:rPr>
              <a:t>You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write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0">
                <a:latin typeface="Microsoft Sans Serif"/>
                <a:cs typeface="Microsoft Sans Serif"/>
              </a:rPr>
              <a:t>C++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source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code.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Source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code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(in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principle)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human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readable</a:t>
            </a:r>
            <a:endParaRPr sz="1100">
              <a:latin typeface="Microsoft Sans Serif"/>
              <a:cs typeface="Microsoft Sans Serif"/>
            </a:endParaRPr>
          </a:p>
          <a:p>
            <a:pPr marL="214629" marR="33274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compiler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translates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what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you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wrote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object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code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(sometimes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called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machine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code)</a:t>
            </a:r>
            <a:endParaRPr sz="1100">
              <a:latin typeface="Microsoft Sans Serif"/>
              <a:cs typeface="Microsoft Sans Serif"/>
            </a:endParaRPr>
          </a:p>
          <a:p>
            <a:pPr marL="214629">
              <a:lnSpc>
                <a:spcPct val="100000"/>
              </a:lnSpc>
              <a:spcBef>
                <a:spcPts val="30"/>
              </a:spcBef>
            </a:pPr>
            <a:r>
              <a:rPr dirty="0" sz="1100" spc="-30">
                <a:latin typeface="Microsoft Sans Serif"/>
                <a:cs typeface="Microsoft Sans Serif"/>
              </a:rPr>
              <a:t>Object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code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simple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enough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computer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“understand”</a:t>
            </a:r>
            <a:endParaRPr sz="1100">
              <a:latin typeface="Microsoft Sans Serif"/>
              <a:cs typeface="Microsoft Sans Serif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linker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links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your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code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code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needed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execute</a:t>
            </a:r>
            <a:endParaRPr sz="1100">
              <a:latin typeface="Microsoft Sans Serif"/>
              <a:cs typeface="Microsoft Sans Serif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Microsoft Sans Serif"/>
                <a:cs typeface="Microsoft Sans Serif"/>
              </a:rPr>
              <a:t>E.g.,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input/output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libraries,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operating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code,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windowing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code</a:t>
            </a:r>
            <a:endParaRPr sz="1100">
              <a:latin typeface="Microsoft Sans Serif"/>
              <a:cs typeface="Microsoft Sans Serif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result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executable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program: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E.g.,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.exe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file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windows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a.out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file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Unix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82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Building</a:t>
            </a:r>
            <a:r>
              <a:rPr dirty="0" spc="-10"/>
              <a:t> </a:t>
            </a:r>
            <a:r>
              <a:rPr dirty="0" spc="-65"/>
              <a:t>a</a:t>
            </a:r>
            <a:r>
              <a:rPr dirty="0" spc="-5"/>
              <a:t> </a:t>
            </a:r>
            <a:r>
              <a:rPr dirty="0" spc="-3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310144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994" y="1544218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994" y="2050986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791018"/>
            <a:ext cx="4972050" cy="1445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Microsoft Sans Serif"/>
                <a:cs typeface="Microsoft Sans Serif"/>
              </a:rPr>
              <a:t>Example: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simple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program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consisting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single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file,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Calibri"/>
                <a:cs typeface="Calibri"/>
              </a:rPr>
              <a:t>mycode.cpp</a:t>
            </a:r>
            <a:r>
              <a:rPr dirty="0" sz="1100" spc="20">
                <a:latin typeface="Microsoft Sans Serif"/>
                <a:cs typeface="Microsoft Sans Serif"/>
              </a:rPr>
              <a:t>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GNU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100">
                <a:latin typeface="Microsoft Sans Serif"/>
                <a:cs typeface="Microsoft Sans Serif"/>
              </a:rPr>
              <a:t>C++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compiler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Unix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Linux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556895">
              <a:lnSpc>
                <a:spcPct val="100000"/>
              </a:lnSpc>
            </a:pPr>
            <a:r>
              <a:rPr dirty="0" sz="1000" spc="30">
                <a:latin typeface="Calibri"/>
                <a:cs typeface="Calibri"/>
              </a:rPr>
              <a:t>g++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mycode.cpp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05">
                <a:latin typeface="Calibri"/>
                <a:cs typeface="Calibri"/>
              </a:rPr>
              <a:t>-o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myprogram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100" spc="-45">
                <a:latin typeface="Microsoft Sans Serif"/>
                <a:cs typeface="Microsoft Sans Serif"/>
              </a:rPr>
              <a:t>To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run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program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556895">
              <a:lnSpc>
                <a:spcPct val="100000"/>
              </a:lnSpc>
              <a:spcBef>
                <a:spcPts val="5"/>
              </a:spcBef>
            </a:pPr>
            <a:r>
              <a:rPr dirty="0" sz="1000" spc="30">
                <a:latin typeface="Calibri"/>
                <a:cs typeface="Calibri"/>
              </a:rPr>
              <a:t>./myprogram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285060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45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A</a:t>
            </a:r>
            <a:r>
              <a:rPr dirty="0" spc="10"/>
              <a:t> </a:t>
            </a:r>
            <a:r>
              <a:rPr dirty="0"/>
              <a:t>First</a:t>
            </a:r>
            <a:r>
              <a:rPr dirty="0" spc="15"/>
              <a:t> </a:t>
            </a:r>
            <a:r>
              <a:rPr dirty="0" spc="-10"/>
              <a:t>Look</a:t>
            </a:r>
            <a:r>
              <a:rPr dirty="0" spc="15"/>
              <a:t> </a:t>
            </a:r>
            <a:r>
              <a:rPr dirty="0" spc="-15"/>
              <a:t>at</a:t>
            </a:r>
            <a:r>
              <a:rPr dirty="0" spc="15"/>
              <a:t> </a:t>
            </a:r>
            <a:r>
              <a:rPr dirty="0" spc="-15"/>
              <a:t>Input/Output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825931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994" y="2426474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478864"/>
            <a:ext cx="4064635" cy="2471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program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IO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library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556895" marR="2236470">
              <a:lnSpc>
                <a:spcPct val="100000"/>
              </a:lnSpc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35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&lt;iostream&gt;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190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796290" marR="137795">
              <a:lnSpc>
                <a:spcPts val="1200"/>
              </a:lnSpc>
              <a:spcBef>
                <a:spcPts val="40"/>
              </a:spcBef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FF00"/>
                </a:solidFill>
                <a:latin typeface="Calibri"/>
                <a:cs typeface="Calibri"/>
              </a:rPr>
              <a:t>"Enter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0FF00"/>
                </a:solidFill>
                <a:latin typeface="Calibri"/>
                <a:cs typeface="Calibri"/>
              </a:rPr>
              <a:t>two</a:t>
            </a:r>
            <a:r>
              <a:rPr dirty="0" sz="1000" spc="8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00FF00"/>
                </a:solidFill>
                <a:latin typeface="Calibri"/>
                <a:cs typeface="Calibri"/>
              </a:rPr>
              <a:t>numbers:"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std::endl;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0,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50"/>
              </a:lnSpc>
            </a:pPr>
            <a:r>
              <a:rPr dirty="0" sz="1000" spc="150">
                <a:latin typeface="Calibri"/>
                <a:cs typeface="Calibri"/>
              </a:rPr>
              <a:t>std::cin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v1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v2;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95"/>
              </a:lnSpc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00FF00"/>
                </a:solidFill>
                <a:latin typeface="Calibri"/>
                <a:cs typeface="Calibri"/>
              </a:rPr>
              <a:t>"The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00FF00"/>
                </a:solidFill>
                <a:latin typeface="Calibri"/>
                <a:cs typeface="Calibri"/>
              </a:rPr>
              <a:t>sum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v1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00FF00"/>
                </a:solidFill>
                <a:latin typeface="Calibri"/>
                <a:cs typeface="Calibri"/>
              </a:rPr>
              <a:t>and </a:t>
            </a:r>
            <a:r>
              <a:rPr dirty="0" sz="1000" spc="6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v2</a:t>
            </a:r>
            <a:endParaRPr sz="1000">
              <a:latin typeface="Calibri"/>
              <a:cs typeface="Calibri"/>
            </a:endParaRPr>
          </a:p>
          <a:p>
            <a:pPr marL="796290" marR="403225" indent="597535">
              <a:lnSpc>
                <a:spcPts val="1200"/>
              </a:lnSpc>
              <a:spcBef>
                <a:spcPts val="35"/>
              </a:spcBef>
            </a:pP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std::endl;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15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12700" marR="2693035">
              <a:lnSpc>
                <a:spcPct val="102600"/>
              </a:lnSpc>
              <a:spcBef>
                <a:spcPts val="5"/>
              </a:spcBef>
            </a:pPr>
            <a:r>
              <a:rPr dirty="0" sz="1100" spc="-10">
                <a:latin typeface="Microsoft Sans Serif"/>
                <a:cs typeface="Microsoft Sans Serif"/>
              </a:rPr>
              <a:t>Writing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Stream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Reading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Stream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9883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Using</a:t>
            </a:r>
            <a:r>
              <a:rPr dirty="0" spc="25"/>
              <a:t> </a:t>
            </a:r>
            <a:r>
              <a:rPr dirty="0" spc="-60"/>
              <a:t>Names</a:t>
            </a:r>
            <a:r>
              <a:rPr dirty="0" spc="30"/>
              <a:t> </a:t>
            </a:r>
            <a:r>
              <a:rPr dirty="0" spc="-45"/>
              <a:t>from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30"/>
              <a:t> </a:t>
            </a:r>
            <a:r>
              <a:rPr dirty="0" spc="-45"/>
              <a:t>Standard</a:t>
            </a:r>
            <a:r>
              <a:rPr dirty="0" spc="30"/>
              <a:t> </a:t>
            </a:r>
            <a:r>
              <a:rPr dirty="0" spc="-35"/>
              <a:t>Library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2339822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257" y="636408"/>
            <a:ext cx="5041900" cy="1889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7329" marR="431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dirty="0" sz="1100" spc="-55">
                <a:latin typeface="Microsoft Sans Serif"/>
                <a:cs typeface="Microsoft Sans Serif"/>
              </a:rPr>
              <a:t>Careful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readers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note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program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std::cout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std::endl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rather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than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just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cout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endl.</a:t>
            </a:r>
            <a:endParaRPr sz="1100">
              <a:latin typeface="Microsoft Sans Serif"/>
              <a:cs typeface="Microsoft Sans Serif"/>
            </a:endParaRPr>
          </a:p>
          <a:p>
            <a:pPr marL="227329" marR="317500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prefix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std::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indicates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names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endl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defined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inside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namespace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named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std.</a:t>
            </a:r>
            <a:endParaRPr sz="1100">
              <a:latin typeface="Microsoft Sans Serif"/>
              <a:cs typeface="Microsoft Sans Serif"/>
            </a:endParaRPr>
          </a:p>
          <a:p>
            <a:pPr marL="227329" marR="8445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dirty="0" sz="1100" spc="-90">
                <a:latin typeface="Microsoft Sans Serif"/>
                <a:cs typeface="Microsoft Sans Serif"/>
              </a:rPr>
              <a:t>Namespaces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allow </a:t>
            </a:r>
            <a:r>
              <a:rPr dirty="0" sz="1100" spc="-95">
                <a:latin typeface="Microsoft Sans Serif"/>
                <a:cs typeface="Microsoft Sans Serif"/>
              </a:rPr>
              <a:t>us</a:t>
            </a:r>
            <a:r>
              <a:rPr dirty="0" sz="1100" spc="-9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50">
                <a:latin typeface="Microsoft Sans Serif"/>
                <a:cs typeface="Microsoft Sans Serif"/>
              </a:rPr>
              <a:t>avoid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inadvertent </a:t>
            </a:r>
            <a:r>
              <a:rPr dirty="0" sz="1100" spc="-50">
                <a:latin typeface="Microsoft Sans Serif"/>
                <a:cs typeface="Microsoft Sans Serif"/>
              </a:rPr>
              <a:t>collisions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between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90">
                <a:latin typeface="Microsoft Sans Serif"/>
                <a:cs typeface="Microsoft Sans Serif"/>
              </a:rPr>
              <a:t>names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define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60">
                <a:latin typeface="Microsoft Sans Serif"/>
                <a:cs typeface="Microsoft Sans Serif"/>
              </a:rPr>
              <a:t>those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same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names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inside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library.</a:t>
            </a:r>
            <a:r>
              <a:rPr dirty="0" sz="1100" spc="2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All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90">
                <a:latin typeface="Microsoft Sans Serif"/>
                <a:cs typeface="Microsoft Sans Serif"/>
              </a:rPr>
              <a:t>names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defined</a:t>
            </a:r>
            <a:r>
              <a:rPr dirty="0" sz="1100" spc="18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standard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library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namespace.</a:t>
            </a:r>
            <a:endParaRPr sz="1100">
              <a:latin typeface="Microsoft Sans Serif"/>
              <a:cs typeface="Microsoft Sans Serif"/>
            </a:endParaRPr>
          </a:p>
          <a:p>
            <a:pPr marL="2273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get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rid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495300">
              <a:lnSpc>
                <a:spcPct val="100000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dirty="0" sz="1000" spc="2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0000FF"/>
                </a:solidFill>
                <a:latin typeface="Calibri"/>
                <a:cs typeface="Calibri"/>
              </a:rPr>
              <a:t>namespace</a:t>
            </a:r>
            <a:r>
              <a:rPr dirty="0" sz="1000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std;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573896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57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Comments</a:t>
            </a:r>
            <a:r>
              <a:rPr dirty="0" spc="-15"/>
              <a:t> </a:t>
            </a:r>
            <a:r>
              <a:rPr dirty="0" spc="-30"/>
              <a:t>in</a:t>
            </a:r>
            <a:r>
              <a:rPr dirty="0" spc="-5"/>
              <a:t> </a:t>
            </a:r>
            <a:r>
              <a:rPr dirty="0" spc="60"/>
              <a:t>C++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89013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984" y="497184"/>
            <a:ext cx="3519804" cy="2454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54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&lt;iostream&gt;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/*</a:t>
            </a:r>
            <a:endParaRPr sz="1000">
              <a:latin typeface="Calibri"/>
              <a:cs typeface="Calibri"/>
            </a:endParaRPr>
          </a:p>
          <a:p>
            <a:pPr marL="205104" indent="-133350">
              <a:lnSpc>
                <a:spcPts val="1195"/>
              </a:lnSpc>
              <a:buChar char="*"/>
              <a:tabLst>
                <a:tab pos="205740" algn="l"/>
              </a:tabLst>
            </a:pPr>
            <a:r>
              <a:rPr dirty="0" sz="1000" spc="65">
                <a:solidFill>
                  <a:srgbClr val="7F7F7F"/>
                </a:solidFill>
                <a:latin typeface="Calibri"/>
                <a:cs typeface="Calibri"/>
              </a:rPr>
              <a:t>Simple</a:t>
            </a:r>
            <a:r>
              <a:rPr dirty="0" sz="1000" spc="2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main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function:</a:t>
            </a:r>
            <a:endParaRPr sz="1000">
              <a:latin typeface="Calibri"/>
              <a:cs typeface="Calibri"/>
            </a:endParaRPr>
          </a:p>
          <a:p>
            <a:pPr marL="205104" indent="-133350">
              <a:lnSpc>
                <a:spcPts val="1195"/>
              </a:lnSpc>
              <a:buChar char="*"/>
              <a:tabLst>
                <a:tab pos="205740" algn="l"/>
              </a:tabLst>
            </a:pP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7F7F7F"/>
                </a:solidFill>
                <a:latin typeface="Calibri"/>
                <a:cs typeface="Calibri"/>
              </a:rPr>
              <a:t>two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7F7F7F"/>
                </a:solidFill>
                <a:latin typeface="Calibri"/>
                <a:cs typeface="Calibri"/>
              </a:rPr>
              <a:t>numbers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write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their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7F7F7F"/>
                </a:solidFill>
                <a:latin typeface="Calibri"/>
                <a:cs typeface="Calibri"/>
              </a:rPr>
              <a:t>sum</a:t>
            </a:r>
            <a:endParaRPr sz="1000">
              <a:latin typeface="Calibri"/>
              <a:cs typeface="Calibri"/>
            </a:endParaRPr>
          </a:p>
          <a:p>
            <a:pPr marL="72390">
              <a:lnSpc>
                <a:spcPts val="1195"/>
              </a:lnSpc>
            </a:pP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*/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95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prompt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user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enter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7F7F7F"/>
                </a:solidFill>
                <a:latin typeface="Calibri"/>
                <a:cs typeface="Calibri"/>
              </a:rPr>
              <a:t>two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7F7F7F"/>
                </a:solidFill>
                <a:latin typeface="Calibri"/>
                <a:cs typeface="Calibri"/>
              </a:rPr>
              <a:t>numbers</a:t>
            </a:r>
            <a:endParaRPr sz="1000">
              <a:latin typeface="Calibri"/>
              <a:cs typeface="Calibri"/>
            </a:endParaRPr>
          </a:p>
          <a:p>
            <a:pPr marL="251460" marR="137795">
              <a:lnSpc>
                <a:spcPts val="1200"/>
              </a:lnSpc>
              <a:spcBef>
                <a:spcPts val="40"/>
              </a:spcBef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FF00"/>
                </a:solidFill>
                <a:latin typeface="Calibri"/>
                <a:cs typeface="Calibri"/>
              </a:rPr>
              <a:t>"Enter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0FF00"/>
                </a:solidFill>
                <a:latin typeface="Calibri"/>
                <a:cs typeface="Calibri"/>
              </a:rPr>
              <a:t>two</a:t>
            </a:r>
            <a:r>
              <a:rPr dirty="0" sz="1000" spc="8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00FF00"/>
                </a:solidFill>
                <a:latin typeface="Calibri"/>
                <a:cs typeface="Calibri"/>
              </a:rPr>
              <a:t>numbers:"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std::endl;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0,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5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variables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hold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85">
                <a:solidFill>
                  <a:srgbClr val="7F7F7F"/>
                </a:solidFill>
                <a:latin typeface="Calibri"/>
                <a:cs typeface="Calibri"/>
              </a:rPr>
              <a:t>we</a:t>
            </a:r>
            <a:r>
              <a:rPr dirty="0" sz="1000" spc="1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95"/>
              </a:lnSpc>
            </a:pPr>
            <a:r>
              <a:rPr dirty="0" sz="1000" spc="150">
                <a:latin typeface="Calibri"/>
                <a:cs typeface="Calibri"/>
              </a:rPr>
              <a:t>std::cin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40">
                <a:latin typeface="Calibri"/>
                <a:cs typeface="Calibri"/>
              </a:rPr>
              <a:t> v1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v2;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95"/>
              </a:lnSpc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00FF00"/>
                </a:solidFill>
                <a:latin typeface="Calibri"/>
                <a:cs typeface="Calibri"/>
              </a:rPr>
              <a:t>"The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00FF00"/>
                </a:solidFill>
                <a:latin typeface="Calibri"/>
                <a:cs typeface="Calibri"/>
              </a:rPr>
              <a:t>sum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v1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00FF00"/>
                </a:solidFill>
                <a:latin typeface="Calibri"/>
                <a:cs typeface="Calibri"/>
              </a:rPr>
              <a:t>and </a:t>
            </a:r>
            <a:r>
              <a:rPr dirty="0" sz="1000" spc="6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v2</a:t>
            </a:r>
            <a:endParaRPr sz="1000">
              <a:latin typeface="Calibri"/>
              <a:cs typeface="Calibri"/>
            </a:endParaRPr>
          </a:p>
          <a:p>
            <a:pPr marL="251460" marR="403225" indent="597535">
              <a:lnSpc>
                <a:spcPts val="1200"/>
              </a:lnSpc>
              <a:spcBef>
                <a:spcPts val="35"/>
              </a:spcBef>
            </a:pP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v2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std::endl;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3000540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57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Comments</a:t>
            </a:r>
            <a:r>
              <a:rPr dirty="0" spc="-15"/>
              <a:t> </a:t>
            </a:r>
            <a:r>
              <a:rPr dirty="0" spc="-30"/>
              <a:t>in</a:t>
            </a:r>
            <a:r>
              <a:rPr dirty="0" spc="-5"/>
              <a:t> </a:t>
            </a:r>
            <a:r>
              <a:rPr dirty="0" spc="6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16404"/>
            <a:ext cx="5116195" cy="15163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50">
                <a:latin typeface="Microsoft Sans Serif"/>
                <a:cs typeface="Microsoft Sans Serif"/>
              </a:rPr>
              <a:t>There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two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kinds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comments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95">
                <a:latin typeface="Microsoft Sans Serif"/>
                <a:cs typeface="Microsoft Sans Serif"/>
              </a:rPr>
              <a:t>C++</a:t>
            </a:r>
            <a:endParaRPr sz="1100">
              <a:latin typeface="Microsoft Sans Serif"/>
              <a:cs typeface="Microsoft Sans Serif"/>
            </a:endParaRPr>
          </a:p>
          <a:p>
            <a:pPr marL="314960" marR="38100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5" b="1">
                <a:latin typeface="Arial"/>
                <a:cs typeface="Arial"/>
              </a:rPr>
              <a:t>single-line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starts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double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slash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145">
                <a:latin typeface="Microsoft Sans Serif"/>
                <a:cs typeface="Microsoft Sans Serif"/>
              </a:rPr>
              <a:t>(//)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ends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newline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Everything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">
                <a:latin typeface="Microsoft Sans Serif"/>
                <a:cs typeface="Microsoft Sans Serif"/>
              </a:rPr>
              <a:t>right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95">
                <a:latin typeface="Microsoft Sans Serif"/>
                <a:cs typeface="Microsoft Sans Serif"/>
              </a:rPr>
              <a:t>slashes</a:t>
            </a:r>
            <a:r>
              <a:rPr dirty="0" sz="1100" spc="-9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current </a:t>
            </a:r>
            <a:r>
              <a:rPr dirty="0" sz="1100" spc="-40">
                <a:latin typeface="Microsoft Sans Serif"/>
                <a:cs typeface="Microsoft Sans Serif"/>
              </a:rPr>
              <a:t>line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ignored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compiler.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comment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kind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contain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any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text,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including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additional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double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slashes.</a:t>
            </a:r>
            <a:endParaRPr sz="1100">
              <a:latin typeface="Microsoft Sans Serif"/>
              <a:cs typeface="Microsoft Sans Serif"/>
            </a:endParaRPr>
          </a:p>
          <a:p>
            <a:pPr algn="just"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0" b="1">
                <a:latin typeface="Arial"/>
                <a:cs typeface="Arial"/>
              </a:rPr>
              <a:t>paired</a:t>
            </a:r>
            <a:r>
              <a:rPr dirty="0" sz="1100" spc="-40">
                <a:latin typeface="Microsoft Sans Serif"/>
                <a:cs typeface="Microsoft Sans Serif"/>
              </a:rPr>
              <a:t>: </a:t>
            </a:r>
            <a:r>
              <a:rPr dirty="0" sz="1100" spc="-65">
                <a:latin typeface="Microsoft Sans Serif"/>
                <a:cs typeface="Microsoft Sans Serif"/>
              </a:rPr>
              <a:t>begins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175">
                <a:latin typeface="Microsoft Sans Serif"/>
                <a:cs typeface="Microsoft Sans Serif"/>
              </a:rPr>
              <a:t>/*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90">
                <a:latin typeface="Microsoft Sans Serif"/>
                <a:cs typeface="Microsoft Sans Serif"/>
              </a:rPr>
              <a:t>ends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35">
                <a:latin typeface="Microsoft Sans Serif"/>
                <a:cs typeface="Microsoft Sans Serif"/>
              </a:rPr>
              <a:t>next </a:t>
            </a:r>
            <a:r>
              <a:rPr dirty="0" sz="1100" spc="114">
                <a:latin typeface="Microsoft Sans Serif"/>
                <a:cs typeface="Microsoft Sans Serif"/>
              </a:rPr>
              <a:t>*/. </a:t>
            </a:r>
            <a:r>
              <a:rPr dirty="0" sz="1100" spc="-75">
                <a:latin typeface="Microsoft Sans Serif"/>
                <a:cs typeface="Microsoft Sans Serif"/>
              </a:rPr>
              <a:t>These </a:t>
            </a:r>
            <a:r>
              <a:rPr dirty="0" sz="1100" spc="-60">
                <a:latin typeface="Microsoft Sans Serif"/>
                <a:cs typeface="Microsoft Sans Serif"/>
              </a:rPr>
              <a:t>comments </a:t>
            </a:r>
            <a:r>
              <a:rPr dirty="0" sz="1100" spc="-70">
                <a:latin typeface="Microsoft Sans Serif"/>
                <a:cs typeface="Microsoft Sans Serif"/>
              </a:rPr>
              <a:t>can </a:t>
            </a:r>
            <a:r>
              <a:rPr dirty="0" sz="1100" spc="-50">
                <a:latin typeface="Microsoft Sans Serif"/>
                <a:cs typeface="Microsoft Sans Serif"/>
              </a:rPr>
              <a:t>include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anything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10">
                <a:latin typeface="Microsoft Sans Serif"/>
                <a:cs typeface="Microsoft Sans Serif"/>
              </a:rPr>
              <a:t>not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114">
                <a:latin typeface="Microsoft Sans Serif"/>
                <a:cs typeface="Microsoft Sans Serif"/>
              </a:rPr>
              <a:t>*/, </a:t>
            </a:r>
            <a:r>
              <a:rPr dirty="0" sz="1100" spc="-35">
                <a:latin typeface="Microsoft Sans Serif"/>
                <a:cs typeface="Microsoft Sans Serif"/>
              </a:rPr>
              <a:t>including </a:t>
            </a:r>
            <a:r>
              <a:rPr dirty="0" sz="1100" spc="-60">
                <a:latin typeface="Microsoft Sans Serif"/>
                <a:cs typeface="Microsoft Sans Serif"/>
              </a:rPr>
              <a:t>newlines.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compiler </a:t>
            </a:r>
            <a:r>
              <a:rPr dirty="0" sz="1100" spc="-30">
                <a:latin typeface="Microsoft Sans Serif"/>
                <a:cs typeface="Microsoft Sans Serif"/>
              </a:rPr>
              <a:t>treats </a:t>
            </a:r>
            <a:r>
              <a:rPr dirty="0" sz="1100" spc="-45">
                <a:latin typeface="Microsoft Sans Serif"/>
                <a:cs typeface="Microsoft Sans Serif"/>
              </a:rPr>
              <a:t>everything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falls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between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75">
                <a:latin typeface="Microsoft Sans Serif"/>
                <a:cs typeface="Microsoft Sans Serif"/>
              </a:rPr>
              <a:t>/*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75">
                <a:latin typeface="Microsoft Sans Serif"/>
                <a:cs typeface="Microsoft Sans Serif"/>
              </a:rPr>
              <a:t>*/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part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comment.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271135" cy="536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 spc="5"/>
              <a:t>Fl</a:t>
            </a:r>
            <a:r>
              <a:rPr dirty="0" spc="-35"/>
              <a:t>o</a:t>
            </a:r>
            <a:r>
              <a:rPr dirty="0" spc="-85"/>
              <a:t>w</a:t>
            </a:r>
            <a:r>
              <a:rPr dirty="0" spc="30"/>
              <a:t> </a:t>
            </a:r>
            <a:r>
              <a:rPr dirty="0" spc="-40"/>
              <a:t>of</a:t>
            </a:r>
            <a:r>
              <a:rPr dirty="0" spc="30"/>
              <a:t> </a:t>
            </a:r>
            <a:r>
              <a:rPr dirty="0" spc="-15"/>
              <a:t>Cont</a:t>
            </a:r>
            <a:r>
              <a:rPr dirty="0" spc="-50"/>
              <a:t>rol:</a:t>
            </a:r>
            <a:r>
              <a:rPr dirty="0" spc="190"/>
              <a:t> </a:t>
            </a:r>
            <a:r>
              <a:rPr dirty="0" spc="35">
                <a:latin typeface="SimSun"/>
                <a:cs typeface="SimSun"/>
              </a:rPr>
              <a:t>if/else</a:t>
            </a:r>
            <a:r>
              <a:rPr dirty="0" spc="-235">
                <a:latin typeface="SimSun"/>
                <a:cs typeface="SimSun"/>
              </a:rPr>
              <a:t> </a:t>
            </a:r>
            <a:r>
              <a:rPr dirty="0" spc="-45"/>
              <a:t>statement</a:t>
            </a:r>
          </a:p>
          <a:p>
            <a:pPr marL="264160" marR="5080">
              <a:lnSpc>
                <a:spcPts val="1070"/>
              </a:lnSpc>
              <a:spcBef>
                <a:spcPts val="200"/>
              </a:spcBef>
            </a:pPr>
            <a:r>
              <a:rPr dirty="0" sz="1100" spc="-50">
                <a:solidFill>
                  <a:srgbClr val="000000"/>
                </a:solidFill>
                <a:latin typeface="Microsoft Sans Serif"/>
                <a:cs typeface="Microsoft Sans Serif"/>
              </a:rPr>
              <a:t>supports</a:t>
            </a:r>
            <a:r>
              <a:rPr dirty="0" sz="1100" spc="-4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000000"/>
                </a:solidFill>
                <a:latin typeface="Microsoft Sans Serif"/>
                <a:cs typeface="Microsoft Sans Serif"/>
              </a:rPr>
              <a:t>conditional </a:t>
            </a:r>
            <a:r>
              <a:rPr dirty="0" sz="1100" spc="-45">
                <a:solidFill>
                  <a:srgbClr val="000000"/>
                </a:solidFill>
                <a:latin typeface="Microsoft Sans Serif"/>
                <a:cs typeface="Microsoft Sans Serif"/>
              </a:rPr>
              <a:t>execution.</a:t>
            </a:r>
            <a:r>
              <a:rPr dirty="0" sz="1100" spc="20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000000"/>
                </a:solidFill>
                <a:latin typeface="Microsoft Sans Serif"/>
                <a:cs typeface="Microsoft Sans Serif"/>
              </a:rPr>
              <a:t>We</a:t>
            </a:r>
            <a:r>
              <a:rPr dirty="0" sz="1100" spc="11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000000"/>
                </a:solidFill>
                <a:latin typeface="Microsoft Sans Serif"/>
                <a:cs typeface="Microsoft Sans Serif"/>
              </a:rPr>
              <a:t>can</a:t>
            </a:r>
            <a:r>
              <a:rPr dirty="0" sz="1100" spc="15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5">
                <a:solidFill>
                  <a:srgbClr val="000000"/>
                </a:solidFill>
                <a:latin typeface="Microsoft Sans Serif"/>
                <a:cs typeface="Microsoft Sans Serif"/>
              </a:rPr>
              <a:t>use</a:t>
            </a:r>
            <a:r>
              <a:rPr dirty="0" sz="1100" spc="8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000000"/>
                </a:solidFill>
                <a:latin typeface="Microsoft Sans Serif"/>
                <a:cs typeface="Microsoft Sans Serif"/>
              </a:rPr>
              <a:t>an</a:t>
            </a:r>
            <a:r>
              <a:rPr dirty="0" sz="1100" spc="15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5">
                <a:solidFill>
                  <a:srgbClr val="000000"/>
                </a:solidFill>
                <a:latin typeface="Microsoft Sans Serif"/>
                <a:cs typeface="Microsoft Sans Serif"/>
              </a:rPr>
              <a:t>if </a:t>
            </a:r>
            <a:r>
              <a:rPr dirty="0" sz="1100" spc="10">
                <a:solidFill>
                  <a:srgbClr val="000000"/>
                </a:solidFill>
                <a:latin typeface="Microsoft Sans Serif"/>
                <a:cs typeface="Microsoft Sans Serif"/>
              </a:rPr>
              <a:t>to </a:t>
            </a:r>
            <a:r>
              <a:rPr dirty="0" sz="1100" spc="-15">
                <a:solidFill>
                  <a:srgbClr val="000000"/>
                </a:solidFill>
                <a:latin typeface="Microsoft Sans Serif"/>
                <a:cs typeface="Microsoft Sans Serif"/>
              </a:rPr>
              <a:t>write </a:t>
            </a:r>
            <a:r>
              <a:rPr dirty="0" sz="1100" spc="-9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11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000000"/>
                </a:solidFill>
                <a:latin typeface="Microsoft Sans Serif"/>
                <a:cs typeface="Microsoft Sans Serif"/>
              </a:rPr>
              <a:t>program</a:t>
            </a:r>
            <a:r>
              <a:rPr dirty="0" sz="1100" spc="19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000000"/>
                </a:solidFill>
                <a:latin typeface="Microsoft Sans Serif"/>
                <a:cs typeface="Microsoft Sans Serif"/>
              </a:rPr>
              <a:t>to to </a:t>
            </a:r>
            <a:r>
              <a:rPr dirty="0" sz="1100" spc="-5">
                <a:solidFill>
                  <a:srgbClr val="000000"/>
                </a:solidFill>
                <a:latin typeface="Microsoft Sans Serif"/>
                <a:cs typeface="Microsoft Sans Serif"/>
              </a:rPr>
              <a:t>print </a:t>
            </a:r>
            <a:r>
              <a:rPr dirty="0" sz="110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000000"/>
                </a:solidFill>
                <a:latin typeface="Microsoft Sans Serif"/>
                <a:cs typeface="Microsoft Sans Serif"/>
              </a:rPr>
              <a:t>positive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000000"/>
                </a:solidFill>
                <a:latin typeface="Microsoft Sans Serif"/>
                <a:cs typeface="Microsoft Sans Serif"/>
              </a:rPr>
              <a:t>number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000000"/>
                </a:solidFill>
                <a:latin typeface="Microsoft Sans Serif"/>
                <a:cs typeface="Microsoft Sans Serif"/>
              </a:rPr>
              <a:t>entered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000000"/>
                </a:solidFill>
                <a:latin typeface="Microsoft Sans Serif"/>
                <a:cs typeface="Microsoft Sans Serif"/>
              </a:rPr>
              <a:t>by</a:t>
            </a:r>
            <a:r>
              <a:rPr dirty="0" sz="1100" spc="7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0">
                <a:solidFill>
                  <a:srgbClr val="000000"/>
                </a:solidFill>
                <a:latin typeface="Microsoft Sans Serif"/>
                <a:cs typeface="Microsoft Sans Serif"/>
              </a:rPr>
              <a:t>user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5">
                <a:solidFill>
                  <a:srgbClr val="000000"/>
                </a:solidFill>
                <a:latin typeface="Microsoft Sans Serif"/>
                <a:cs typeface="Microsoft Sans Serif"/>
              </a:rPr>
              <a:t>if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dirty="0" sz="1100" spc="7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0">
                <a:solidFill>
                  <a:srgbClr val="000000"/>
                </a:solidFill>
                <a:latin typeface="Microsoft Sans Serif"/>
                <a:cs typeface="Microsoft Sans Serif"/>
              </a:rPr>
              <a:t>user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000000"/>
                </a:solidFill>
                <a:latin typeface="Microsoft Sans Serif"/>
                <a:cs typeface="Microsoft Sans Serif"/>
              </a:rPr>
              <a:t>enters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000000"/>
                </a:solidFill>
                <a:latin typeface="Microsoft Sans Serif"/>
                <a:cs typeface="Microsoft Sans Serif"/>
              </a:rPr>
              <a:t>negative</a:t>
            </a:r>
            <a:r>
              <a:rPr dirty="0" sz="1100" spc="7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000000"/>
                </a:solidFill>
                <a:latin typeface="Microsoft Sans Serif"/>
                <a:cs typeface="Microsoft Sans Serif"/>
              </a:rPr>
              <a:t>number,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45">
                <a:solidFill>
                  <a:srgbClr val="000000"/>
                </a:solidFill>
                <a:latin typeface="Microsoft Sans Serif"/>
                <a:cs typeface="Microsoft Sans Serif"/>
              </a:rPr>
              <a:t>it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000000"/>
                </a:solidFill>
                <a:latin typeface="Microsoft Sans Serif"/>
                <a:cs typeface="Microsoft Sans Serif"/>
              </a:rPr>
              <a:t>is</a:t>
            </a:r>
            <a:r>
              <a:rPr dirty="0" sz="1100" spc="7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000000"/>
                </a:solidFill>
                <a:latin typeface="Microsoft Sans Serif"/>
                <a:cs typeface="Microsoft Sans Serif"/>
              </a:rPr>
              <a:t>skipped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764082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984" y="772253"/>
            <a:ext cx="4250690" cy="2151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67355">
              <a:lnSpc>
                <a:spcPct val="100000"/>
              </a:lnSpc>
              <a:spcBef>
                <a:spcPts val="95"/>
              </a:spcBef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35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&lt;iostream&gt;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95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number;</a:t>
            </a:r>
            <a:endParaRPr sz="1000">
              <a:latin typeface="Calibri"/>
              <a:cs typeface="Calibri"/>
            </a:endParaRPr>
          </a:p>
          <a:p>
            <a:pPr marL="251460" marR="1731645">
              <a:lnSpc>
                <a:spcPts val="1200"/>
              </a:lnSpc>
              <a:spcBef>
                <a:spcPts val="40"/>
              </a:spcBef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FF00"/>
                </a:solidFill>
                <a:latin typeface="Calibri"/>
                <a:cs typeface="Calibri"/>
              </a:rPr>
              <a:t>"Enter</a:t>
            </a:r>
            <a:r>
              <a:rPr dirty="0" sz="1000" spc="28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00FF00"/>
                </a:solidFill>
                <a:latin typeface="Calibri"/>
                <a:cs typeface="Calibri"/>
              </a:rPr>
              <a:t>an</a:t>
            </a:r>
            <a:r>
              <a:rPr dirty="0" sz="1000" spc="4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00FF00"/>
                </a:solidFill>
                <a:latin typeface="Calibri"/>
                <a:cs typeface="Calibri"/>
              </a:rPr>
              <a:t>integer:</a:t>
            </a:r>
            <a:r>
              <a:rPr dirty="0" sz="1000" spc="29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185">
                <a:latin typeface="Calibri"/>
                <a:cs typeface="Calibri"/>
              </a:rPr>
              <a:t>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std::cin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0">
                <a:latin typeface="Calibri"/>
                <a:cs typeface="Calibri"/>
              </a:rPr>
              <a:t>number;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5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checks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4">
                <a:solidFill>
                  <a:srgbClr val="7F7F7F"/>
                </a:solidFill>
                <a:latin typeface="Calibri"/>
                <a:cs typeface="Calibri"/>
              </a:rPr>
              <a:t>if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15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positive</a:t>
            </a:r>
            <a:endParaRPr sz="1000">
              <a:latin typeface="Calibri"/>
              <a:cs typeface="Calibri"/>
            </a:endParaRPr>
          </a:p>
          <a:p>
            <a:pPr marL="251460">
              <a:lnSpc>
                <a:spcPts val="1195"/>
              </a:lnSpc>
            </a:pP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(number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0)</a:t>
            </a:r>
            <a:endParaRPr sz="1000">
              <a:latin typeface="Calibri"/>
              <a:cs typeface="Calibri"/>
            </a:endParaRPr>
          </a:p>
          <a:p>
            <a:pPr marL="504825" marR="5080" indent="-253365">
              <a:lnSpc>
                <a:spcPts val="1200"/>
              </a:lnSpc>
              <a:spcBef>
                <a:spcPts val="35"/>
              </a:spcBef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5">
                <a:solidFill>
                  <a:srgbClr val="00FF00"/>
                </a:solidFill>
                <a:latin typeface="Calibri"/>
                <a:cs typeface="Calibri"/>
              </a:rPr>
              <a:t>"You</a:t>
            </a:r>
            <a:r>
              <a:rPr dirty="0" sz="1000" spc="4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00FF00"/>
                </a:solidFill>
                <a:latin typeface="Calibri"/>
                <a:cs typeface="Calibri"/>
              </a:rPr>
              <a:t>entered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00FF00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positive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00FF00"/>
                </a:solidFill>
                <a:latin typeface="Calibri"/>
                <a:cs typeface="Calibri"/>
              </a:rPr>
              <a:t>integer: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number</a:t>
            </a:r>
            <a:r>
              <a:rPr dirty="0" sz="1000" spc="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L="251460" marR="669290">
              <a:lnSpc>
                <a:spcPct val="100000"/>
              </a:lnSpc>
              <a:spcBef>
                <a:spcPts val="5"/>
              </a:spcBef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00FF00"/>
                </a:solidFill>
                <a:latin typeface="Calibri"/>
                <a:cs typeface="Calibri"/>
              </a:rPr>
              <a:t>"This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00FF00"/>
                </a:solidFill>
                <a:latin typeface="Calibri"/>
                <a:cs typeface="Calibri"/>
              </a:rPr>
              <a:t>statement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00FF00"/>
                </a:solidFill>
                <a:latin typeface="Calibri"/>
                <a:cs typeface="Calibri"/>
              </a:rPr>
              <a:t>always</a:t>
            </a:r>
            <a:r>
              <a:rPr dirty="0" sz="1000" spc="30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00FF00"/>
                </a:solidFill>
                <a:latin typeface="Calibri"/>
                <a:cs typeface="Calibri"/>
              </a:rPr>
              <a:t>executed."</a:t>
            </a:r>
            <a:r>
              <a:rPr dirty="0" sz="1000" spc="95">
                <a:latin typeface="Calibri"/>
                <a:cs typeface="Calibri"/>
              </a:rPr>
              <a:t>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971952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621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Fl</a:t>
            </a:r>
            <a:r>
              <a:rPr dirty="0" spc="-35"/>
              <a:t>o</a:t>
            </a:r>
            <a:r>
              <a:rPr dirty="0" spc="-85"/>
              <a:t>w</a:t>
            </a:r>
            <a:r>
              <a:rPr dirty="0" spc="30"/>
              <a:t> </a:t>
            </a:r>
            <a:r>
              <a:rPr dirty="0" spc="-40"/>
              <a:t>of</a:t>
            </a:r>
            <a:r>
              <a:rPr dirty="0" spc="30"/>
              <a:t> </a:t>
            </a:r>
            <a:r>
              <a:rPr dirty="0" spc="-15"/>
              <a:t>Cont</a:t>
            </a:r>
            <a:r>
              <a:rPr dirty="0" spc="-50"/>
              <a:t>rol:</a:t>
            </a:r>
            <a:r>
              <a:rPr dirty="0" spc="190"/>
              <a:t> </a:t>
            </a:r>
            <a:r>
              <a:rPr dirty="0" spc="35">
                <a:latin typeface="SimSun"/>
                <a:cs typeface="SimSun"/>
              </a:rPr>
              <a:t>while</a:t>
            </a:r>
            <a:r>
              <a:rPr dirty="0" spc="-235">
                <a:latin typeface="SimSun"/>
                <a:cs typeface="SimSun"/>
              </a:rPr>
              <a:t> </a:t>
            </a:r>
            <a:r>
              <a:rPr dirty="0" spc="-15"/>
              <a:t>l</a:t>
            </a:r>
            <a:r>
              <a:rPr dirty="0"/>
              <a:t>o</a:t>
            </a:r>
            <a:r>
              <a:rPr dirty="0" spc="-60"/>
              <a:t>op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885545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402677"/>
            <a:ext cx="5015865" cy="233870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334"/>
              </a:spcBef>
            </a:pPr>
            <a:r>
              <a:rPr dirty="0" sz="1100" spc="-50">
                <a:latin typeface="Microsoft Sans Serif"/>
                <a:cs typeface="Microsoft Sans Serif"/>
              </a:rPr>
              <a:t>repeatedly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executes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section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code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long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given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condition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true.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while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write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program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sum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numbers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10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inclusive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556895" marR="3188335">
              <a:lnSpc>
                <a:spcPct val="100000"/>
              </a:lnSpc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35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&lt;iostream&gt;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190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796290" marR="2816225">
              <a:lnSpc>
                <a:spcPts val="1200"/>
              </a:lnSpc>
              <a:spcBef>
                <a:spcPts val="40"/>
              </a:spcBef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1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0,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val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1;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5">
                <a:latin typeface="Calibri"/>
                <a:cs typeface="Calibri"/>
              </a:rPr>
              <a:t>(val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10)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035050">
              <a:lnSpc>
                <a:spcPts val="1150"/>
              </a:lnSpc>
            </a:pP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+=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65">
                <a:latin typeface="Calibri"/>
                <a:cs typeface="Calibri"/>
              </a:rPr>
              <a:t>val;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assigns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7F7F7F"/>
                </a:solidFill>
                <a:latin typeface="Calibri"/>
                <a:cs typeface="Calibri"/>
              </a:rPr>
              <a:t>sum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+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val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7F7F7F"/>
                </a:solidFill>
                <a:latin typeface="Calibri"/>
                <a:cs typeface="Calibri"/>
              </a:rPr>
              <a:t>sum</a:t>
            </a:r>
            <a:endParaRPr sz="1000">
              <a:latin typeface="Calibri"/>
              <a:cs typeface="Calibri"/>
            </a:endParaRPr>
          </a:p>
          <a:p>
            <a:pPr marL="1035050">
              <a:lnSpc>
                <a:spcPts val="1195"/>
              </a:lnSpc>
            </a:pPr>
            <a:r>
              <a:rPr dirty="0" sz="1000" spc="114">
                <a:latin typeface="Calibri"/>
                <a:cs typeface="Calibri"/>
              </a:rPr>
              <a:t>++val;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95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95"/>
              </a:lnSpc>
            </a:pP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00FF00"/>
                </a:solidFill>
                <a:latin typeface="Calibri"/>
                <a:cs typeface="Calibri"/>
              </a:rPr>
              <a:t>"Sum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00FF00"/>
                </a:solidFill>
                <a:latin typeface="Calibri"/>
                <a:cs typeface="Calibri"/>
              </a:rPr>
              <a:t>1 </a:t>
            </a:r>
            <a:r>
              <a:rPr dirty="0" sz="1000" spc="5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00FF00"/>
                </a:solidFill>
                <a:latin typeface="Calibri"/>
                <a:cs typeface="Calibri"/>
              </a:rPr>
              <a:t>10 </a:t>
            </a:r>
            <a:r>
              <a:rPr dirty="0" sz="1000" spc="5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00FF00"/>
                </a:solidFill>
                <a:latin typeface="Calibri"/>
                <a:cs typeface="Calibri"/>
              </a:rPr>
              <a:t>inclusive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endParaRPr sz="1000">
              <a:latin typeface="Calibri"/>
              <a:cs typeface="Calibri"/>
            </a:endParaRPr>
          </a:p>
          <a:p>
            <a:pPr marL="796290" marR="2284730" indent="597535">
              <a:lnSpc>
                <a:spcPts val="1200"/>
              </a:lnSpc>
              <a:spcBef>
                <a:spcPts val="35"/>
              </a:spcBef>
            </a:pP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std::endl;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15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789745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742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Fl</a:t>
            </a:r>
            <a:r>
              <a:rPr dirty="0" spc="-35"/>
              <a:t>o</a:t>
            </a:r>
            <a:r>
              <a:rPr dirty="0" spc="-85"/>
              <a:t>w</a:t>
            </a:r>
            <a:r>
              <a:rPr dirty="0" spc="30"/>
              <a:t> </a:t>
            </a:r>
            <a:r>
              <a:rPr dirty="0" spc="-40"/>
              <a:t>of</a:t>
            </a:r>
            <a:r>
              <a:rPr dirty="0" spc="30"/>
              <a:t> </a:t>
            </a:r>
            <a:r>
              <a:rPr dirty="0" spc="-15"/>
              <a:t>Cont</a:t>
            </a:r>
            <a:r>
              <a:rPr dirty="0" spc="-50"/>
              <a:t>rol:</a:t>
            </a:r>
            <a:r>
              <a:rPr dirty="0" spc="190"/>
              <a:t> </a:t>
            </a:r>
            <a:r>
              <a:rPr dirty="0" spc="35">
                <a:latin typeface="SimSun"/>
                <a:cs typeface="SimSun"/>
              </a:rPr>
              <a:t>for</a:t>
            </a:r>
            <a:r>
              <a:rPr dirty="0" spc="-235">
                <a:latin typeface="SimSun"/>
                <a:cs typeface="SimSun"/>
              </a:rPr>
              <a:t> </a:t>
            </a:r>
            <a:r>
              <a:rPr dirty="0" spc="-15"/>
              <a:t>l</a:t>
            </a:r>
            <a:r>
              <a:rPr dirty="0"/>
              <a:t>o</a:t>
            </a:r>
            <a:r>
              <a:rPr dirty="0" spc="-60"/>
              <a:t>op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69974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415491"/>
            <a:ext cx="4745990" cy="230695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12700" marR="5080">
              <a:lnSpc>
                <a:spcPts val="1070"/>
              </a:lnSpc>
              <a:spcBef>
                <a:spcPts val="334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pattern—using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variable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condition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incrementing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variable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body—happens </a:t>
            </a:r>
            <a:r>
              <a:rPr dirty="0" sz="1100" spc="-100">
                <a:latin typeface="Microsoft Sans Serif"/>
                <a:cs typeface="Microsoft Sans Serif"/>
              </a:rPr>
              <a:t>so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often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language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defines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second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statement,</a:t>
            </a:r>
            <a:r>
              <a:rPr dirty="0" sz="1100" spc="-30">
                <a:latin typeface="Microsoft Sans Serif"/>
                <a:cs typeface="Microsoft Sans Serif"/>
              </a:rPr>
              <a:t> the</a:t>
            </a:r>
            <a:r>
              <a:rPr dirty="0" sz="1100" spc="-25">
                <a:latin typeface="Microsoft Sans Serif"/>
                <a:cs typeface="Microsoft Sans Serif"/>
              </a:rPr>
              <a:t> for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statement,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60">
                <a:latin typeface="Microsoft Sans Serif"/>
                <a:cs typeface="Microsoft Sans Serif"/>
              </a:rPr>
              <a:t>abbreviates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code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45">
                <a:latin typeface="Microsoft Sans Serif"/>
                <a:cs typeface="Microsoft Sans Serif"/>
              </a:rPr>
              <a:t>follows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-20">
                <a:latin typeface="Microsoft Sans Serif"/>
                <a:cs typeface="Microsoft Sans Serif"/>
              </a:rPr>
              <a:t> pattern.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rewrite</a:t>
            </a:r>
            <a:r>
              <a:rPr dirty="0" sz="1100" spc="-25">
                <a:latin typeface="Microsoft Sans Serif"/>
                <a:cs typeface="Microsoft Sans Serif"/>
              </a:rPr>
              <a:t> this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program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loop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sum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numbers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10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556895" marR="2918460">
              <a:lnSpc>
                <a:spcPct val="100000"/>
              </a:lnSpc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35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&lt;iostream&gt;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190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95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95"/>
              </a:lnSpc>
            </a:pP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(</a:t>
            </a:r>
            <a:r>
              <a:rPr dirty="0" sz="1000" spc="17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val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1;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val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&lt;=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10;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++val)</a:t>
            </a:r>
            <a:endParaRPr sz="1000">
              <a:latin typeface="Calibri"/>
              <a:cs typeface="Calibri"/>
            </a:endParaRPr>
          </a:p>
          <a:p>
            <a:pPr marL="796290" marR="779780" indent="238760">
              <a:lnSpc>
                <a:spcPts val="1200"/>
              </a:lnSpc>
              <a:spcBef>
                <a:spcPts val="35"/>
              </a:spcBef>
            </a:pP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2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65">
                <a:latin typeface="Calibri"/>
                <a:cs typeface="Calibri"/>
              </a:rPr>
              <a:t>val;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equivalent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7F7F7F"/>
                </a:solidFill>
                <a:latin typeface="Calibri"/>
                <a:cs typeface="Calibri"/>
              </a:rPr>
              <a:t>sum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7F7F7F"/>
                </a:solidFill>
                <a:latin typeface="Calibri"/>
                <a:cs typeface="Calibri"/>
              </a:rPr>
              <a:t>sum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+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val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00FF00"/>
                </a:solidFill>
                <a:latin typeface="Calibri"/>
                <a:cs typeface="Calibri"/>
              </a:rPr>
              <a:t>"Sum</a:t>
            </a:r>
            <a:r>
              <a:rPr dirty="0" sz="1000" spc="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00FF00"/>
                </a:solidFill>
                <a:latin typeface="Calibri"/>
                <a:cs typeface="Calibri"/>
              </a:rPr>
              <a:t>1</a:t>
            </a:r>
            <a:r>
              <a:rPr dirty="0" sz="1000" spc="5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00FF00"/>
                </a:solidFill>
                <a:latin typeface="Calibri"/>
                <a:cs typeface="Calibri"/>
              </a:rPr>
              <a:t>10</a:t>
            </a:r>
            <a:r>
              <a:rPr dirty="0" sz="1000" spc="5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00FF00"/>
                </a:solidFill>
                <a:latin typeface="Calibri"/>
                <a:cs typeface="Calibri"/>
              </a:rPr>
              <a:t>inclusive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endParaRPr sz="1000">
              <a:latin typeface="Calibri"/>
              <a:cs typeface="Calibri"/>
            </a:endParaRPr>
          </a:p>
          <a:p>
            <a:pPr marL="1393825">
              <a:lnSpc>
                <a:spcPts val="1150"/>
              </a:lnSpc>
            </a:pP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std::endl;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95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20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770517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676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7312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Example:</a:t>
            </a:r>
            <a:r>
              <a:rPr dirty="0" spc="180"/>
              <a:t> </a:t>
            </a:r>
            <a:r>
              <a:rPr dirty="0" spc="-50"/>
              <a:t>Reading</a:t>
            </a:r>
            <a:r>
              <a:rPr dirty="0" spc="30"/>
              <a:t> </a:t>
            </a:r>
            <a:r>
              <a:rPr dirty="0" spc="-65"/>
              <a:t>an</a:t>
            </a:r>
            <a:r>
              <a:rPr dirty="0" spc="25"/>
              <a:t> </a:t>
            </a:r>
            <a:r>
              <a:rPr dirty="0" spc="-50"/>
              <a:t>Unknown</a:t>
            </a:r>
            <a:r>
              <a:rPr dirty="0" spc="30"/>
              <a:t> </a:t>
            </a:r>
            <a:r>
              <a:rPr dirty="0" spc="-40"/>
              <a:t>Number</a:t>
            </a:r>
            <a:r>
              <a:rPr dirty="0" spc="25"/>
              <a:t> </a:t>
            </a:r>
            <a:r>
              <a:rPr dirty="0" spc="-40"/>
              <a:t>of</a:t>
            </a:r>
            <a:r>
              <a:rPr dirty="0" spc="30"/>
              <a:t> </a:t>
            </a:r>
            <a:r>
              <a:rPr dirty="0" spc="-65"/>
              <a:t>Inputs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524294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994" y="2276665"/>
            <a:ext cx="5039995" cy="0"/>
          </a:xfrm>
          <a:custGeom>
            <a:avLst/>
            <a:gdLst/>
            <a:ahLst/>
            <a:cxnLst/>
            <a:rect l="l" t="t" r="r" b="b"/>
            <a:pathLst>
              <a:path w="5039995" h="0">
                <a:moveTo>
                  <a:pt x="0" y="0"/>
                </a:moveTo>
                <a:lnTo>
                  <a:pt x="5039995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32465"/>
            <a:ext cx="5065395" cy="261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6895" marR="3237230">
              <a:lnSpc>
                <a:spcPct val="100000"/>
              </a:lnSpc>
              <a:spcBef>
                <a:spcPts val="95"/>
              </a:spcBef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35"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&lt;iostream&gt;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190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95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0,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85">
                <a:latin typeface="Calibri"/>
                <a:cs typeface="Calibri"/>
              </a:rPr>
              <a:t>value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049020" marR="208279" indent="-253365">
              <a:lnSpc>
                <a:spcPts val="1200"/>
              </a:lnSpc>
              <a:spcBef>
                <a:spcPts val="40"/>
              </a:spcBef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until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end-of-file,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7F7F7F"/>
                </a:solidFill>
                <a:latin typeface="Calibri"/>
                <a:cs typeface="Calibri"/>
              </a:rPr>
              <a:t>calculating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running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7F7F7F"/>
                </a:solidFill>
                <a:latin typeface="Calibri"/>
                <a:cs typeface="Calibri"/>
              </a:rPr>
              <a:t>total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all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values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50"/>
              </a:lnSpc>
            </a:pPr>
            <a:r>
              <a:rPr dirty="0" sz="1000" spc="8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60">
                <a:latin typeface="Calibri"/>
                <a:cs typeface="Calibri"/>
              </a:rPr>
              <a:t>(std::cin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05">
                <a:latin typeface="Calibri"/>
                <a:cs typeface="Calibri"/>
              </a:rPr>
              <a:t>value)</a:t>
            </a:r>
            <a:endParaRPr sz="1000">
              <a:latin typeface="Calibri"/>
              <a:cs typeface="Calibri"/>
            </a:endParaRPr>
          </a:p>
          <a:p>
            <a:pPr marL="796290" marR="832485" indent="238760">
              <a:lnSpc>
                <a:spcPts val="1200"/>
              </a:lnSpc>
              <a:spcBef>
                <a:spcPts val="35"/>
              </a:spcBef>
            </a:pP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2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value;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equivalent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7F7F7F"/>
                </a:solidFill>
                <a:latin typeface="Calibri"/>
                <a:cs typeface="Calibri"/>
              </a:rPr>
              <a:t>sum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7F7F7F"/>
                </a:solidFill>
                <a:latin typeface="Calibri"/>
                <a:cs typeface="Calibri"/>
              </a:rPr>
              <a:t>sum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+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value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std::cout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00FF00"/>
                </a:solidFill>
                <a:latin typeface="Calibri"/>
                <a:cs typeface="Calibri"/>
              </a:rPr>
              <a:t>"Sum</a:t>
            </a:r>
            <a:r>
              <a:rPr dirty="0" sz="1000" spc="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25">
                <a:solidFill>
                  <a:srgbClr val="00FF00"/>
                </a:solidFill>
                <a:latin typeface="Calibri"/>
                <a:cs typeface="Calibri"/>
              </a:rPr>
              <a:t>is: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FF00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-50">
                <a:latin typeface="Calibri"/>
                <a:cs typeface="Calibri"/>
              </a:rPr>
              <a:t>sum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std::endl;</a:t>
            </a:r>
            <a:endParaRPr sz="1000">
              <a:latin typeface="Calibri"/>
              <a:cs typeface="Calibri"/>
            </a:endParaRPr>
          </a:p>
          <a:p>
            <a:pPr marL="796290">
              <a:lnSpc>
                <a:spcPts val="1150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556895">
              <a:lnSpc>
                <a:spcPts val="120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10">
                <a:latin typeface="Microsoft Sans Serif"/>
                <a:cs typeface="Microsoft Sans Serif"/>
              </a:rPr>
              <a:t>If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stream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valid—that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stream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hasn’t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encountered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error—then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test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succeeds.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An </a:t>
            </a:r>
            <a:r>
              <a:rPr dirty="0" sz="1100" spc="-45">
                <a:latin typeface="Microsoft Sans Serif"/>
                <a:cs typeface="Microsoft Sans Serif"/>
              </a:rPr>
              <a:t>istream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becomes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invalid </a:t>
            </a:r>
            <a:r>
              <a:rPr dirty="0" sz="1100" spc="-70">
                <a:latin typeface="Microsoft Sans Serif"/>
                <a:cs typeface="Microsoft Sans Serif"/>
              </a:rPr>
              <a:t>when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hit </a:t>
            </a:r>
            <a:r>
              <a:rPr dirty="0" sz="1100" spc="-35">
                <a:latin typeface="Microsoft Sans Serif"/>
                <a:cs typeface="Microsoft Sans Serif"/>
              </a:rPr>
              <a:t>end-of-file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encounter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invalid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input, </a:t>
            </a:r>
            <a:r>
              <a:rPr dirty="0" sz="1100" spc="-75">
                <a:latin typeface="Microsoft Sans Serif"/>
                <a:cs typeface="Microsoft Sans Serif"/>
              </a:rPr>
              <a:t>such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reading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value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integer.</a:t>
            </a:r>
            <a:r>
              <a:rPr dirty="0" sz="1100" spc="22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An </a:t>
            </a:r>
            <a:r>
              <a:rPr dirty="0" sz="1100" spc="-45">
                <a:latin typeface="Microsoft Sans Serif"/>
                <a:cs typeface="Microsoft Sans Serif"/>
              </a:rPr>
              <a:t>istream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1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invalid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cause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condition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yield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false.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9051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  <a:latin typeface="Tahoma"/>
                <a:cs typeface="Tahoma"/>
              </a:rPr>
              <a:t>Several</a:t>
            </a: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333B2"/>
                </a:solidFill>
                <a:latin typeface="Tahoma"/>
                <a:cs typeface="Tahoma"/>
              </a:rPr>
              <a:t>cool</a:t>
            </a: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333B2"/>
                </a:solidFill>
                <a:latin typeface="Tahoma"/>
                <a:cs typeface="Tahoma"/>
              </a:rPr>
              <a:t>things</a:t>
            </a: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about</a:t>
            </a: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3333B2"/>
                </a:solidFill>
                <a:latin typeface="Tahoma"/>
                <a:cs typeface="Tahoma"/>
              </a:rPr>
              <a:t>C++</a:t>
            </a:r>
            <a:r>
              <a:rPr dirty="0" sz="1400" spc="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333B2"/>
                </a:solidFill>
                <a:latin typeface="Tahoma"/>
                <a:cs typeface="Tahoma"/>
              </a:rPr>
              <a:t>over</a:t>
            </a: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3333B2"/>
                </a:solidFill>
                <a:latin typeface="Tahoma"/>
                <a:cs typeface="Tahoma"/>
              </a:rPr>
              <a:t>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1099322"/>
            <a:ext cx="200660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0">
                <a:latin typeface="Microsoft Sans Serif"/>
                <a:cs typeface="Microsoft Sans Serif"/>
              </a:rPr>
              <a:t>bool</a:t>
            </a:r>
            <a:endParaRPr sz="1100">
              <a:latin typeface="Microsoft Sans Serif"/>
              <a:cs typeface="Microsoft Sans Serif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5">
                <a:latin typeface="Microsoft Sans Serif"/>
                <a:cs typeface="Microsoft Sans Serif"/>
              </a:rPr>
              <a:t>string</a:t>
            </a:r>
            <a:endParaRPr sz="1100">
              <a:latin typeface="Microsoft Sans Serif"/>
              <a:cs typeface="Microsoft Sans Serif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5">
                <a:latin typeface="Microsoft Sans Serif"/>
                <a:cs typeface="Microsoft Sans Serif"/>
              </a:rPr>
              <a:t>vector</a:t>
            </a:r>
            <a:endParaRPr sz="1100">
              <a:latin typeface="Microsoft Sans Serif"/>
              <a:cs typeface="Microsoft Sans Serif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Microsoft Sans Serif"/>
                <a:cs typeface="Microsoft Sans Serif"/>
              </a:rPr>
              <a:t>struct/class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member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functions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92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5"/>
              <a:t>In</a:t>
            </a:r>
            <a:r>
              <a:rPr dirty="0" spc="15"/>
              <a:t> </a:t>
            </a:r>
            <a:r>
              <a:rPr dirty="0" spc="-50"/>
              <a:t>the</a:t>
            </a:r>
            <a:r>
              <a:rPr dirty="0" spc="20"/>
              <a:t> </a:t>
            </a:r>
            <a:r>
              <a:rPr dirty="0" spc="-50"/>
              <a:t>next</a:t>
            </a:r>
            <a:r>
              <a:rPr dirty="0" spc="20"/>
              <a:t> </a:t>
            </a:r>
            <a:r>
              <a:rPr dirty="0" spc="-45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390623"/>
            <a:ext cx="4947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Microsoft Sans Serif"/>
                <a:cs typeface="Microsoft Sans Serif"/>
              </a:rPr>
              <a:t>Will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talk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about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types,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values,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variables,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declarations,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input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output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streams.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59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Course</a:t>
            </a:r>
            <a:r>
              <a:rPr dirty="0" spc="-40"/>
              <a:t> </a:t>
            </a:r>
            <a:r>
              <a:rPr dirty="0" spc="-45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21432"/>
            <a:ext cx="5010150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Microsoft Sans Serif"/>
                <a:cs typeface="Microsoft Sans Serif"/>
              </a:rPr>
              <a:t>Lectures: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14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classes</a:t>
            </a:r>
            <a:endParaRPr sz="1100">
              <a:latin typeface="Microsoft Sans Serif"/>
              <a:cs typeface="Microsoft Sans Serif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75">
                <a:latin typeface="Microsoft Sans Serif"/>
                <a:cs typeface="Microsoft Sans Serif"/>
              </a:rPr>
              <a:t>Assessment: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consisting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25">
                <a:latin typeface="Microsoft Sans Serif"/>
                <a:cs typeface="Microsoft Sans Serif"/>
              </a:rPr>
              <a:t>multiple </a:t>
            </a:r>
            <a:r>
              <a:rPr dirty="0" sz="1100" spc="-70">
                <a:latin typeface="Microsoft Sans Serif"/>
                <a:cs typeface="Microsoft Sans Serif"/>
              </a:rPr>
              <a:t>assignments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85">
                <a:latin typeface="Microsoft Sans Serif"/>
                <a:cs typeface="Microsoft Sans Serif"/>
              </a:rPr>
              <a:t>class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during</a:t>
            </a:r>
            <a:r>
              <a:rPr dirty="0" sz="1100" spc="-30">
                <a:latin typeface="Microsoft Sans Serif"/>
                <a:cs typeface="Microsoft Sans Serif"/>
              </a:rPr>
              <a:t> the </a:t>
            </a:r>
            <a:r>
              <a:rPr dirty="0" sz="1100" spc="-75">
                <a:latin typeface="Microsoft Sans Serif"/>
                <a:cs typeface="Microsoft Sans Serif"/>
              </a:rPr>
              <a:t>course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two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exams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(midterm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final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exams)</a:t>
            </a:r>
            <a:endParaRPr sz="1100">
              <a:latin typeface="Microsoft Sans Serif"/>
              <a:cs typeface="Microsoft Sans Serif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70">
                <a:latin typeface="Microsoft Sans Serif"/>
                <a:cs typeface="Microsoft Sans Serif"/>
              </a:rPr>
              <a:t>10%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CC,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30%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midterm,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60%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final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014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Course</a:t>
            </a:r>
            <a:r>
              <a:rPr dirty="0" spc="-50"/>
              <a:t> </a:t>
            </a:r>
            <a:r>
              <a:rPr dirty="0" spc="-10"/>
              <a:t>Material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5"/>
              <a:t>Regularly</a:t>
            </a:r>
            <a:r>
              <a:rPr dirty="0" sz="1100" spc="70"/>
              <a:t> </a:t>
            </a:r>
            <a:r>
              <a:rPr dirty="0" sz="1100" spc="-65"/>
              <a:t>check</a:t>
            </a:r>
            <a:r>
              <a:rPr dirty="0" sz="1100" spc="70"/>
              <a:t> </a:t>
            </a:r>
            <a:r>
              <a:rPr dirty="0" sz="1100" spc="-60"/>
              <a:t>annoucement</a:t>
            </a:r>
            <a:r>
              <a:rPr dirty="0" sz="1100" spc="70"/>
              <a:t> </a:t>
            </a:r>
            <a:r>
              <a:rPr dirty="0" sz="1100" spc="-65"/>
              <a:t>and</a:t>
            </a:r>
            <a:r>
              <a:rPr dirty="0" sz="1100" spc="70"/>
              <a:t> </a:t>
            </a:r>
            <a:r>
              <a:rPr dirty="0" sz="1100" spc="-70"/>
              <a:t>assignments</a:t>
            </a:r>
            <a:r>
              <a:rPr dirty="0" sz="1100" spc="70"/>
              <a:t> </a:t>
            </a:r>
            <a:r>
              <a:rPr dirty="0" sz="1100" spc="-60"/>
              <a:t>on</a:t>
            </a:r>
            <a:r>
              <a:rPr dirty="0" sz="1100" spc="70"/>
              <a:t> </a:t>
            </a:r>
            <a:r>
              <a:rPr dirty="0" sz="1100" spc="-90"/>
              <a:t>Canvas</a:t>
            </a:r>
            <a:endParaRPr sz="1100"/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60" b="1">
                <a:latin typeface="Arial"/>
                <a:cs typeface="Arial"/>
              </a:rPr>
              <a:t>Slides</a:t>
            </a:r>
            <a:r>
              <a:rPr dirty="0" sz="1100" spc="-60"/>
              <a:t>:</a:t>
            </a:r>
            <a:r>
              <a:rPr dirty="0" sz="1100" spc="-40"/>
              <a:t> </a:t>
            </a:r>
            <a:r>
              <a:rPr dirty="0" sz="1100" spc="-70"/>
              <a:t>can</a:t>
            </a:r>
            <a:r>
              <a:rPr dirty="0" sz="1100" spc="60"/>
              <a:t> </a:t>
            </a:r>
            <a:r>
              <a:rPr dirty="0" sz="1100" spc="-75"/>
              <a:t>be</a:t>
            </a:r>
            <a:r>
              <a:rPr dirty="0" sz="1100" spc="65"/>
              <a:t> </a:t>
            </a:r>
            <a:r>
              <a:rPr dirty="0" sz="1100" spc="-40"/>
              <a:t>found</a:t>
            </a:r>
            <a:r>
              <a:rPr dirty="0" sz="1100" spc="65"/>
              <a:t> </a:t>
            </a:r>
            <a:r>
              <a:rPr dirty="0" sz="1100" spc="-60"/>
              <a:t>on</a:t>
            </a:r>
            <a:r>
              <a:rPr dirty="0" sz="1100" spc="65"/>
              <a:t> </a:t>
            </a:r>
            <a:r>
              <a:rPr dirty="0" sz="1100" spc="-90"/>
              <a:t>Canvas</a:t>
            </a:r>
            <a:endParaRPr sz="1100">
              <a:latin typeface="Arial"/>
              <a:cs typeface="Arial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5" b="1">
                <a:latin typeface="Arial"/>
                <a:cs typeface="Arial"/>
              </a:rPr>
              <a:t>Textbook</a:t>
            </a:r>
            <a:r>
              <a:rPr dirty="0" sz="1100" spc="-25"/>
              <a:t>:</a:t>
            </a:r>
            <a:endParaRPr sz="1100">
              <a:latin typeface="Arial"/>
              <a:cs typeface="Arial"/>
            </a:endParaRPr>
          </a:p>
          <a:p>
            <a:pPr marL="214629" marR="30480">
              <a:lnSpc>
                <a:spcPct val="102600"/>
              </a:lnSpc>
            </a:pPr>
            <a:r>
              <a:rPr dirty="0" spc="-40"/>
              <a:t>Lippman,</a:t>
            </a:r>
            <a:r>
              <a:rPr dirty="0" spc="-35"/>
              <a:t> </a:t>
            </a:r>
            <a:r>
              <a:rPr dirty="0" spc="-50"/>
              <a:t>Stanley</a:t>
            </a:r>
            <a:r>
              <a:rPr dirty="0" spc="-45"/>
              <a:t> </a:t>
            </a:r>
            <a:r>
              <a:rPr dirty="0" spc="-5"/>
              <a:t>B., </a:t>
            </a:r>
            <a:r>
              <a:rPr dirty="0" spc="180" b="1">
                <a:latin typeface="Arial"/>
                <a:cs typeface="Arial"/>
              </a:rPr>
              <a:t>C++ </a:t>
            </a:r>
            <a:r>
              <a:rPr dirty="0" spc="-20" b="1">
                <a:latin typeface="Arial"/>
                <a:cs typeface="Arial"/>
              </a:rPr>
              <a:t>Primer</a:t>
            </a:r>
            <a:r>
              <a:rPr dirty="0" spc="-20"/>
              <a:t>, </a:t>
            </a:r>
            <a:r>
              <a:rPr dirty="0"/>
              <a:t>Fifth </a:t>
            </a:r>
            <a:r>
              <a:rPr dirty="0" spc="-20"/>
              <a:t>Edition, </a:t>
            </a:r>
            <a:r>
              <a:rPr dirty="0" spc="-60"/>
              <a:t>Addison-Wesley</a:t>
            </a:r>
            <a:r>
              <a:rPr dirty="0" spc="-55"/>
              <a:t> Professional, </a:t>
            </a:r>
            <a:r>
              <a:rPr dirty="0" spc="-280"/>
              <a:t> </a:t>
            </a:r>
            <a:r>
              <a:rPr dirty="0" spc="-70"/>
              <a:t>2012</a:t>
            </a:r>
            <a:r>
              <a:rPr dirty="0" spc="65"/>
              <a:t> </a:t>
            </a:r>
            <a:r>
              <a:rPr dirty="0" spc="-85"/>
              <a:t>(see</a:t>
            </a:r>
            <a:r>
              <a:rPr dirty="0" spc="70"/>
              <a:t> </a:t>
            </a:r>
            <a:r>
              <a:rPr dirty="0" spc="-20"/>
              <a:t>textbook</a:t>
            </a:r>
            <a:r>
              <a:rPr dirty="0" spc="70"/>
              <a:t> </a:t>
            </a:r>
            <a:r>
              <a:rPr dirty="0" spc="-35"/>
              <a:t>folder</a:t>
            </a:r>
            <a:r>
              <a:rPr dirty="0" spc="70"/>
              <a:t> </a:t>
            </a:r>
            <a:r>
              <a:rPr dirty="0" spc="-60"/>
              <a:t>on</a:t>
            </a:r>
            <a:r>
              <a:rPr dirty="0" spc="70"/>
              <a:t> </a:t>
            </a:r>
            <a:r>
              <a:rPr dirty="0" spc="-70"/>
              <a:t>Canvas)</a:t>
            </a:r>
          </a:p>
          <a:p>
            <a:pPr marL="214629" marR="20764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70"/>
              <a:t>Consider</a:t>
            </a:r>
            <a:r>
              <a:rPr dirty="0" sz="1100" spc="90"/>
              <a:t> </a:t>
            </a:r>
            <a:r>
              <a:rPr dirty="0" sz="1100" spc="-55" b="1">
                <a:latin typeface="Arial"/>
                <a:cs typeface="Arial"/>
              </a:rPr>
              <a:t>every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web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resource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35"/>
              <a:t>highly</a:t>
            </a:r>
            <a:r>
              <a:rPr dirty="0" sz="1100" spc="70"/>
              <a:t> </a:t>
            </a:r>
            <a:r>
              <a:rPr dirty="0" sz="1100" spc="-65"/>
              <a:t>suspect</a:t>
            </a:r>
            <a:r>
              <a:rPr dirty="0" sz="1100" spc="75"/>
              <a:t> </a:t>
            </a:r>
            <a:r>
              <a:rPr dirty="0" sz="1100"/>
              <a:t>until</a:t>
            </a:r>
            <a:r>
              <a:rPr dirty="0" sz="1100" spc="75"/>
              <a:t> </a:t>
            </a:r>
            <a:r>
              <a:rPr dirty="0" sz="1100" spc="-70"/>
              <a:t>you</a:t>
            </a:r>
            <a:r>
              <a:rPr dirty="0" sz="1100" spc="75"/>
              <a:t> </a:t>
            </a:r>
            <a:r>
              <a:rPr dirty="0" sz="1100" spc="-80"/>
              <a:t>have</a:t>
            </a:r>
            <a:r>
              <a:rPr dirty="0" sz="1100" spc="70"/>
              <a:t> </a:t>
            </a:r>
            <a:r>
              <a:rPr dirty="0" sz="1100" spc="-80"/>
              <a:t>reason</a:t>
            </a:r>
            <a:r>
              <a:rPr dirty="0" sz="1100" spc="75"/>
              <a:t> </a:t>
            </a:r>
            <a:r>
              <a:rPr dirty="0" sz="1100" spc="10"/>
              <a:t>to</a:t>
            </a:r>
            <a:r>
              <a:rPr dirty="0" sz="1100" spc="75"/>
              <a:t> </a:t>
            </a:r>
            <a:r>
              <a:rPr dirty="0" sz="1100" spc="-65"/>
              <a:t>believe </a:t>
            </a:r>
            <a:r>
              <a:rPr dirty="0" sz="1100" spc="-280"/>
              <a:t> </a:t>
            </a:r>
            <a:r>
              <a:rPr dirty="0" sz="1100" spc="-20"/>
              <a:t>better</a:t>
            </a:r>
            <a:r>
              <a:rPr dirty="0" sz="1100" spc="65"/>
              <a:t> </a:t>
            </a:r>
            <a:r>
              <a:rPr dirty="0" sz="1100" spc="-20"/>
              <a:t>of</a:t>
            </a:r>
            <a:r>
              <a:rPr dirty="0" sz="1100" spc="70"/>
              <a:t> </a:t>
            </a:r>
            <a:r>
              <a:rPr dirty="0" sz="1100" spc="45"/>
              <a:t>it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547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Aims</a:t>
            </a:r>
            <a:r>
              <a:rPr dirty="0" spc="5"/>
              <a:t> </a:t>
            </a:r>
            <a:r>
              <a:rPr dirty="0" spc="-40"/>
              <a:t>of</a:t>
            </a:r>
            <a:r>
              <a:rPr dirty="0" spc="10"/>
              <a:t> </a:t>
            </a:r>
            <a:r>
              <a:rPr dirty="0" spc="-50"/>
              <a:t>the</a:t>
            </a:r>
            <a:r>
              <a:rPr dirty="0" spc="10"/>
              <a:t> </a:t>
            </a:r>
            <a:r>
              <a:rPr dirty="0" spc="-55"/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72401"/>
            <a:ext cx="3415665" cy="21882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5">
                <a:latin typeface="Microsoft Sans Serif"/>
                <a:cs typeface="Microsoft Sans Serif"/>
              </a:rPr>
              <a:t>Teach/learn:</a:t>
            </a:r>
            <a:endParaRPr sz="11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45">
                <a:latin typeface="Microsoft Sans Serif"/>
                <a:cs typeface="Microsoft Sans Serif"/>
              </a:rPr>
              <a:t>Fundamental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programming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concepts</a:t>
            </a:r>
            <a:endParaRPr sz="10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195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45">
                <a:latin typeface="Microsoft Sans Serif"/>
                <a:cs typeface="Microsoft Sans Serif"/>
              </a:rPr>
              <a:t>Key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useful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techniques</a:t>
            </a:r>
            <a:endParaRPr sz="10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195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50">
                <a:latin typeface="Microsoft Sans Serif"/>
                <a:cs typeface="Microsoft Sans Serif"/>
              </a:rPr>
              <a:t>Basic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Standard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90">
                <a:latin typeface="Microsoft Sans Serif"/>
                <a:cs typeface="Microsoft Sans Serif"/>
              </a:rPr>
              <a:t>C++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facilities</a:t>
            </a:r>
            <a:endParaRPr sz="10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30">
                <a:latin typeface="Microsoft Sans Serif"/>
                <a:cs typeface="Microsoft Sans Serif"/>
              </a:rPr>
              <a:t>Object-oriented</a:t>
            </a:r>
            <a:r>
              <a:rPr dirty="0" sz="1000" spc="2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programming</a:t>
            </a:r>
            <a:endParaRPr sz="1000">
              <a:latin typeface="Microsoft Sans Serif"/>
              <a:cs typeface="Microsoft Sans Serif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After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course,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you’ll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able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endParaRPr sz="11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10">
                <a:latin typeface="Microsoft Sans Serif"/>
                <a:cs typeface="Microsoft Sans Serif"/>
              </a:rPr>
              <a:t>Write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small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90">
                <a:latin typeface="Microsoft Sans Serif"/>
                <a:cs typeface="Microsoft Sans Serif"/>
              </a:rPr>
              <a:t>C++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programs</a:t>
            </a:r>
            <a:r>
              <a:rPr dirty="0" sz="1000" spc="7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for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scientific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computations</a:t>
            </a:r>
            <a:endParaRPr sz="10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195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55">
                <a:latin typeface="Microsoft Sans Serif"/>
                <a:cs typeface="Microsoft Sans Serif"/>
              </a:rPr>
              <a:t>Learn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the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basics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many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other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languages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by</a:t>
            </a:r>
            <a:r>
              <a:rPr dirty="0" sz="1000" spc="7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yourself</a:t>
            </a:r>
            <a:endParaRPr sz="10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80">
                <a:latin typeface="Microsoft Sans Serif"/>
                <a:cs typeface="Microsoft Sans Serif"/>
              </a:rPr>
              <a:t>Read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much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larger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programs</a:t>
            </a:r>
            <a:endParaRPr sz="1000">
              <a:latin typeface="Microsoft Sans Serif"/>
              <a:cs typeface="Microsoft Sans Serif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After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course,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you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(yet)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endParaRPr sz="11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25">
                <a:latin typeface="Microsoft Sans Serif"/>
                <a:cs typeface="Microsoft Sans Serif"/>
              </a:rPr>
              <a:t>An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expert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programmer</a:t>
            </a:r>
            <a:endParaRPr sz="10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195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5">
                <a:latin typeface="Microsoft Sans Serif"/>
                <a:cs typeface="Microsoft Sans Serif"/>
              </a:rPr>
              <a:t>A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90">
                <a:latin typeface="Microsoft Sans Serif"/>
                <a:cs typeface="Microsoft Sans Serif"/>
              </a:rPr>
              <a:t>C++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60">
                <a:latin typeface="Microsoft Sans Serif"/>
                <a:cs typeface="Microsoft Sans Serif"/>
              </a:rPr>
              <a:t>language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expert</a:t>
            </a:r>
            <a:endParaRPr sz="1000">
              <a:latin typeface="Microsoft Sans Serif"/>
              <a:cs typeface="Microsoft Sans Serif"/>
            </a:endParaRPr>
          </a:p>
          <a:p>
            <a:pPr lvl="1" marL="492125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25">
                <a:latin typeface="Microsoft Sans Serif"/>
                <a:cs typeface="Microsoft Sans Serif"/>
              </a:rPr>
              <a:t>An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expert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70">
                <a:latin typeface="Microsoft Sans Serif"/>
                <a:cs typeface="Microsoft Sans Serif"/>
              </a:rPr>
              <a:t>user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of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advanced</a:t>
            </a:r>
            <a:r>
              <a:rPr dirty="0" sz="1000" spc="65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libraries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299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81632"/>
            <a:ext cx="494538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14629" marR="1828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Microsoft Sans Serif"/>
                <a:cs typeface="Microsoft Sans Serif"/>
              </a:rPr>
              <a:t>your </a:t>
            </a:r>
            <a:r>
              <a:rPr dirty="0" sz="1100" spc="-85">
                <a:latin typeface="Microsoft Sans Serif"/>
                <a:cs typeface="Microsoft Sans Serif"/>
              </a:rPr>
              <a:t>case: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programming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5">
                <a:latin typeface="Microsoft Sans Serif"/>
                <a:cs typeface="Microsoft Sans Serif"/>
              </a:rPr>
              <a:t>tool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75">
                <a:latin typeface="Microsoft Sans Serif"/>
                <a:cs typeface="Microsoft Sans Serif"/>
              </a:rPr>
              <a:t>science,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45">
                <a:latin typeface="Microsoft Sans Serif"/>
                <a:cs typeface="Microsoft Sans Serif"/>
              </a:rPr>
              <a:t>carry </a:t>
            </a:r>
            <a:r>
              <a:rPr dirty="0" sz="1100" spc="-10">
                <a:latin typeface="Microsoft Sans Serif"/>
                <a:cs typeface="Microsoft Sans Serif"/>
              </a:rPr>
              <a:t>out </a:t>
            </a:r>
            <a:r>
              <a:rPr dirty="0" sz="1100" spc="-60">
                <a:latin typeface="Microsoft Sans Serif"/>
                <a:cs typeface="Microsoft Sans Serif"/>
              </a:rPr>
              <a:t>complex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computations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simulations,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analyze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large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amount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data,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eg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LHC.</a:t>
            </a:r>
            <a:endParaRPr sz="1100">
              <a:latin typeface="Microsoft Sans Serif"/>
              <a:cs typeface="Microsoft Sans Serif"/>
            </a:endParaRPr>
          </a:p>
          <a:p>
            <a:pPr algn="just"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5">
                <a:latin typeface="Microsoft Sans Serif"/>
                <a:cs typeface="Microsoft Sans Serif"/>
              </a:rPr>
              <a:t>Foster </a:t>
            </a:r>
            <a:r>
              <a:rPr dirty="0" sz="1100" spc="-50">
                <a:latin typeface="Microsoft Sans Serif"/>
                <a:cs typeface="Microsoft Sans Serif"/>
              </a:rPr>
              <a:t>understanding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65">
                <a:latin typeface="Microsoft Sans Serif"/>
                <a:cs typeface="Microsoft Sans Serif"/>
              </a:rPr>
              <a:t>problems and </a:t>
            </a:r>
            <a:r>
              <a:rPr dirty="0" sz="1100" spc="-15">
                <a:latin typeface="Microsoft Sans Serif"/>
                <a:cs typeface="Microsoft Sans Serif"/>
              </a:rPr>
              <a:t>their </a:t>
            </a:r>
            <a:r>
              <a:rPr dirty="0" sz="1100" spc="-45">
                <a:latin typeface="Microsoft Sans Serif"/>
                <a:cs typeface="Microsoft Sans Serif"/>
              </a:rPr>
              <a:t>solutions </a:t>
            </a:r>
            <a:r>
              <a:rPr dirty="0" sz="1100" spc="-25">
                <a:latin typeface="Microsoft Sans Serif"/>
                <a:cs typeface="Microsoft Sans Serif"/>
              </a:rPr>
              <a:t>in </a:t>
            </a:r>
            <a:r>
              <a:rPr dirty="0" sz="1100" spc="-55">
                <a:latin typeface="Microsoft Sans Serif"/>
                <a:cs typeface="Microsoft Sans Serif"/>
              </a:rPr>
              <a:t>problem </a:t>
            </a:r>
            <a:r>
              <a:rPr dirty="0" sz="1100" spc="-45">
                <a:latin typeface="Microsoft Sans Serif"/>
                <a:cs typeface="Microsoft Sans Serif"/>
              </a:rPr>
              <a:t>solving.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Only </a:t>
            </a:r>
            <a:r>
              <a:rPr dirty="0" sz="1100" spc="-65">
                <a:latin typeface="Microsoft Sans Serif"/>
                <a:cs typeface="Microsoft Sans Serif"/>
              </a:rPr>
              <a:t>by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expressing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40">
                <a:latin typeface="Microsoft Sans Serif"/>
                <a:cs typeface="Microsoft Sans Serif"/>
              </a:rPr>
              <a:t>correct </a:t>
            </a:r>
            <a:r>
              <a:rPr dirty="0" sz="1100" spc="-50">
                <a:latin typeface="Microsoft Sans Serif"/>
                <a:cs typeface="Microsoft Sans Serif"/>
              </a:rPr>
              <a:t>program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30">
                <a:latin typeface="Microsoft Sans Serif"/>
                <a:cs typeface="Microsoft Sans Serif"/>
              </a:rPr>
              <a:t>constructing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30">
                <a:latin typeface="Microsoft Sans Serif"/>
                <a:cs typeface="Microsoft Sans Serif"/>
              </a:rPr>
              <a:t>testing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50">
                <a:latin typeface="Microsoft Sans Serif"/>
                <a:cs typeface="Microsoft Sans Serif"/>
              </a:rPr>
              <a:t>program </a:t>
            </a:r>
            <a:r>
              <a:rPr dirty="0" sz="1100" spc="-70">
                <a:latin typeface="Microsoft Sans Serif"/>
                <a:cs typeface="Microsoft Sans Serif"/>
              </a:rPr>
              <a:t>can you </a:t>
            </a:r>
            <a:r>
              <a:rPr dirty="0" sz="1100" spc="-75">
                <a:latin typeface="Microsoft Sans Serif"/>
                <a:cs typeface="Microsoft Sans Serif"/>
              </a:rPr>
              <a:t>be 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certain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your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understanding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complete.</a:t>
            </a:r>
            <a:endParaRPr sz="1100">
              <a:latin typeface="Microsoft Sans Serif"/>
              <a:cs typeface="Microsoft Sans Serif"/>
            </a:endParaRPr>
          </a:p>
          <a:p>
            <a:pPr algn="just" marL="214629" marR="170815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Microsoft Sans Serif"/>
                <a:cs typeface="Microsoft Sans Serif"/>
              </a:rPr>
              <a:t>Like </a:t>
            </a:r>
            <a:r>
              <a:rPr dirty="0" sz="1100" spc="-35">
                <a:latin typeface="Microsoft Sans Serif"/>
                <a:cs typeface="Microsoft Sans Serif"/>
              </a:rPr>
              <a:t>Mathematics </a:t>
            </a:r>
            <a:r>
              <a:rPr dirty="0" sz="1100" spc="45">
                <a:latin typeface="Microsoft Sans Serif"/>
                <a:cs typeface="Microsoft Sans Serif"/>
              </a:rPr>
              <a:t>it </a:t>
            </a:r>
            <a:r>
              <a:rPr dirty="0" sz="1100" spc="-70">
                <a:latin typeface="Microsoft Sans Serif"/>
                <a:cs typeface="Microsoft Sans Serif"/>
              </a:rPr>
              <a:t>can </a:t>
            </a:r>
            <a:r>
              <a:rPr dirty="0" sz="1100" spc="-75">
                <a:latin typeface="Microsoft Sans Serif"/>
                <a:cs typeface="Microsoft Sans Serif"/>
              </a:rPr>
              <a:t>be </a:t>
            </a:r>
            <a:r>
              <a:rPr dirty="0" sz="1100" spc="-70">
                <a:latin typeface="Microsoft Sans Serif"/>
                <a:cs typeface="Microsoft Sans Serif"/>
              </a:rPr>
              <a:t>an </a:t>
            </a:r>
            <a:r>
              <a:rPr dirty="0" sz="1100" spc="-25">
                <a:latin typeface="Microsoft Sans Serif"/>
                <a:cs typeface="Microsoft Sans Serif"/>
              </a:rPr>
              <a:t>intellectual </a:t>
            </a:r>
            <a:r>
              <a:rPr dirty="0" sz="1100" spc="-80">
                <a:latin typeface="Microsoft Sans Serif"/>
                <a:cs typeface="Microsoft Sans Serif"/>
              </a:rPr>
              <a:t>exercise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80">
                <a:latin typeface="Microsoft Sans Serif"/>
                <a:cs typeface="Microsoft Sans Serif"/>
              </a:rPr>
              <a:t>sharpens </a:t>
            </a:r>
            <a:r>
              <a:rPr dirty="0" sz="1100" spc="-40">
                <a:latin typeface="Microsoft Sans Serif"/>
                <a:cs typeface="Microsoft Sans Serif"/>
              </a:rPr>
              <a:t>our </a:t>
            </a:r>
            <a:r>
              <a:rPr dirty="0" sz="1100" spc="-15">
                <a:latin typeface="Microsoft Sans Serif"/>
                <a:cs typeface="Microsoft Sans Serif"/>
              </a:rPr>
              <a:t>ability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think.</a:t>
            </a:r>
            <a:endParaRPr sz="1100">
              <a:latin typeface="Microsoft Sans Serif"/>
              <a:cs typeface="Microsoft Sans Serif"/>
            </a:endParaRPr>
          </a:p>
          <a:p>
            <a:pPr algn="just"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fun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296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Course</a:t>
            </a:r>
            <a:r>
              <a:rPr dirty="0" spc="-50"/>
              <a:t> </a:t>
            </a: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7515"/>
            <a:ext cx="2602230" cy="25463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Part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10" b="1">
                <a:latin typeface="Arial"/>
                <a:cs typeface="Arial"/>
              </a:rPr>
              <a:t>I: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90" b="1">
                <a:latin typeface="Arial"/>
                <a:cs typeface="Arial"/>
              </a:rPr>
              <a:t>basics</a:t>
            </a:r>
            <a:endParaRPr sz="1100">
              <a:latin typeface="Arial"/>
              <a:cs typeface="Arial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60">
                <a:latin typeface="Microsoft Sans Serif"/>
                <a:cs typeface="Microsoft Sans Serif"/>
              </a:rPr>
              <a:t>Types,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variables</a:t>
            </a:r>
            <a:endParaRPr sz="1100">
              <a:latin typeface="Microsoft Sans Serif"/>
              <a:cs typeface="Microsoft Sans Serif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Microsoft Sans Serif"/>
                <a:cs typeface="Microsoft Sans Serif"/>
              </a:rPr>
              <a:t>Strings,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vectors,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arrays</a:t>
            </a:r>
            <a:endParaRPr sz="1100">
              <a:latin typeface="Microsoft Sans Serif"/>
              <a:cs typeface="Microsoft Sans Serif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5">
                <a:latin typeface="Microsoft Sans Serif"/>
                <a:cs typeface="Microsoft Sans Serif"/>
              </a:rPr>
              <a:t>Functions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Part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35" b="1">
                <a:latin typeface="Arial"/>
                <a:cs typeface="Arial"/>
              </a:rPr>
              <a:t>II: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180" b="1">
                <a:latin typeface="Arial"/>
                <a:cs typeface="Arial"/>
              </a:rPr>
              <a:t>C++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libraries</a:t>
            </a:r>
            <a:endParaRPr sz="1100">
              <a:latin typeface="Arial"/>
              <a:cs typeface="Arial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0">
                <a:latin typeface="Microsoft Sans Serif"/>
                <a:cs typeface="Microsoft Sans Serif"/>
              </a:rPr>
              <a:t>IO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libraries</a:t>
            </a:r>
            <a:endParaRPr sz="1100">
              <a:latin typeface="Microsoft Sans Serif"/>
              <a:cs typeface="Microsoft Sans Serif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5">
                <a:latin typeface="Microsoft Sans Serif"/>
                <a:cs typeface="Microsoft Sans Serif"/>
              </a:rPr>
              <a:t>Sequential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containers</a:t>
            </a:r>
            <a:endParaRPr sz="1100">
              <a:latin typeface="Microsoft Sans Serif"/>
              <a:cs typeface="Microsoft Sans Serif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0">
                <a:latin typeface="Microsoft Sans Serif"/>
                <a:cs typeface="Microsoft Sans Serif"/>
              </a:rPr>
              <a:t>Associative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containers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Part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35" b="1">
                <a:latin typeface="Arial"/>
                <a:cs typeface="Arial"/>
              </a:rPr>
              <a:t>II: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85" b="1">
                <a:latin typeface="Arial"/>
                <a:cs typeface="Arial"/>
              </a:rPr>
              <a:t>Class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and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more</a:t>
            </a:r>
            <a:endParaRPr sz="1100">
              <a:latin typeface="Arial"/>
              <a:cs typeface="Arial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95">
                <a:latin typeface="Microsoft Sans Serif"/>
                <a:cs typeface="Microsoft Sans Serif"/>
              </a:rPr>
              <a:t>Class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defining</a:t>
            </a:r>
            <a:endParaRPr sz="1100">
              <a:latin typeface="Microsoft Sans Serif"/>
              <a:cs typeface="Microsoft Sans Serif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60">
                <a:latin typeface="Microsoft Sans Serif"/>
                <a:cs typeface="Microsoft Sans Serif"/>
              </a:rPr>
              <a:t>Overloaded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operations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conversions</a:t>
            </a:r>
            <a:endParaRPr sz="1100">
              <a:latin typeface="Microsoft Sans Serif"/>
              <a:cs typeface="Microsoft Sans Serif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Microsoft Sans Serif"/>
                <a:cs typeface="Microsoft Sans Serif"/>
              </a:rPr>
              <a:t>Object-Oriented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Programming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918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</a:t>
            </a:r>
            <a:r>
              <a:rPr dirty="0" spc="-35"/>
              <a:t>urther</a:t>
            </a:r>
            <a:r>
              <a:rPr dirty="0" spc="-30"/>
              <a:t> </a:t>
            </a:r>
            <a:r>
              <a:rPr dirty="0" spc="-50"/>
              <a:t>Remark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21865"/>
            <a:ext cx="5004435" cy="13442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ISO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standard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100">
                <a:latin typeface="Microsoft Sans Serif"/>
                <a:cs typeface="Microsoft Sans Serif"/>
              </a:rPr>
              <a:t>C++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14</a:t>
            </a:r>
            <a:endParaRPr sz="1100">
              <a:latin typeface="Microsoft Sans Serif"/>
              <a:cs typeface="Microsoft Sans Serif"/>
            </a:endParaRPr>
          </a:p>
          <a:p>
            <a:pPr algn="just"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40">
                <a:latin typeface="Microsoft Sans Serif"/>
                <a:cs typeface="Microsoft Sans Serif"/>
              </a:rPr>
              <a:t>It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50">
                <a:latin typeface="Microsoft Sans Serif"/>
                <a:cs typeface="Microsoft Sans Serif"/>
              </a:rPr>
              <a:t>good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60">
                <a:latin typeface="Microsoft Sans Serif"/>
                <a:cs typeface="Microsoft Sans Serif"/>
              </a:rPr>
              <a:t>sketch </a:t>
            </a:r>
            <a:r>
              <a:rPr dirty="0" sz="1100" spc="-5">
                <a:latin typeface="Microsoft Sans Serif"/>
                <a:cs typeface="Microsoft Sans Serif"/>
              </a:rPr>
              <a:t>first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0">
                <a:latin typeface="Microsoft Sans Serif"/>
                <a:cs typeface="Microsoft Sans Serif"/>
              </a:rPr>
              <a:t>program </a:t>
            </a:r>
            <a:r>
              <a:rPr dirty="0" sz="1100" spc="-60">
                <a:latin typeface="Microsoft Sans Serif"/>
                <a:cs typeface="Microsoft Sans Serif"/>
              </a:rPr>
              <a:t>on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75">
                <a:latin typeface="Microsoft Sans Serif"/>
                <a:cs typeface="Microsoft Sans Serif"/>
              </a:rPr>
              <a:t>piece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50">
                <a:latin typeface="Microsoft Sans Serif"/>
                <a:cs typeface="Microsoft Sans Serif"/>
              </a:rPr>
              <a:t>paper.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This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55">
                <a:latin typeface="Microsoft Sans Serif"/>
                <a:cs typeface="Microsoft Sans Serif"/>
              </a:rPr>
              <a:t>useful </a:t>
            </a:r>
            <a:r>
              <a:rPr dirty="0" sz="1100" spc="-60">
                <a:latin typeface="Microsoft Sans Serif"/>
                <a:cs typeface="Microsoft Sans Serif"/>
              </a:rPr>
              <a:t>step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solving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45">
                <a:latin typeface="Microsoft Sans Serif"/>
                <a:cs typeface="Microsoft Sans Serif"/>
              </a:rPr>
              <a:t>programming </a:t>
            </a:r>
            <a:r>
              <a:rPr dirty="0" sz="1100" spc="-35">
                <a:latin typeface="Microsoft Sans Serif"/>
                <a:cs typeface="Microsoft Sans Serif"/>
              </a:rPr>
              <a:t>task. </a:t>
            </a:r>
            <a:r>
              <a:rPr dirty="0" sz="1100" spc="-40">
                <a:latin typeface="Microsoft Sans Serif"/>
                <a:cs typeface="Microsoft Sans Serif"/>
              </a:rPr>
              <a:t>The </a:t>
            </a:r>
            <a:r>
              <a:rPr dirty="0" sz="1100" spc="-70">
                <a:latin typeface="Microsoft Sans Serif"/>
                <a:cs typeface="Microsoft Sans Serif"/>
              </a:rPr>
              <a:t>design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60">
                <a:latin typeface="Microsoft Sans Serif"/>
                <a:cs typeface="Microsoft Sans Serif"/>
              </a:rPr>
              <a:t>human </a:t>
            </a:r>
            <a:r>
              <a:rPr dirty="0" sz="1100" spc="-45">
                <a:latin typeface="Microsoft Sans Serif"/>
                <a:cs typeface="Microsoft Sans Serif"/>
              </a:rPr>
              <a:t>brain </a:t>
            </a:r>
            <a:r>
              <a:rPr dirty="0" sz="1100" spc="-15">
                <a:latin typeface="Microsoft Sans Serif"/>
                <a:cs typeface="Microsoft Sans Serif"/>
              </a:rPr>
              <a:t>activity </a:t>
            </a:r>
            <a:r>
              <a:rPr dirty="0" sz="1100" spc="-10">
                <a:latin typeface="Microsoft Sans Serif"/>
                <a:cs typeface="Microsoft Sans Serif"/>
              </a:rPr>
              <a:t>not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40">
                <a:latin typeface="Microsoft Sans Serif"/>
                <a:cs typeface="Microsoft Sans Serif"/>
              </a:rPr>
              <a:t>computer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activity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best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way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skip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stage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stay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away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computer</a:t>
            </a:r>
            <a:endParaRPr sz="1100">
              <a:latin typeface="Microsoft Sans Serif"/>
              <a:cs typeface="Microsoft Sans Serif"/>
            </a:endParaRPr>
          </a:p>
          <a:p>
            <a:pPr marL="214629" marR="4191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advanced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IDE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because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our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focus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developing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programming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skills.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When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you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13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acquired</a:t>
            </a:r>
            <a:r>
              <a:rPr dirty="0" sz="1100" spc="1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them </a:t>
            </a:r>
            <a:r>
              <a:rPr dirty="0" sz="1100" spc="45">
                <a:latin typeface="Microsoft Sans Serif"/>
                <a:cs typeface="Microsoft Sans Serif"/>
              </a:rPr>
              <a:t>it </a:t>
            </a:r>
            <a:r>
              <a:rPr dirty="0" sz="1100" spc="-10">
                <a:latin typeface="Microsoft Sans Serif"/>
                <a:cs typeface="Microsoft Sans Serif"/>
              </a:rPr>
              <a:t>will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14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easier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5">
                <a:latin typeface="Microsoft Sans Serif"/>
                <a:cs typeface="Microsoft Sans Serif"/>
              </a:rPr>
              <a:t>move</a:t>
            </a:r>
            <a:r>
              <a:rPr dirty="0" sz="1100" spc="1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advanced 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IDE.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Also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no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code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runner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VS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Code.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676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Th.S Nguyen Minh Anh</dc:creator>
  <dc:title>Advanced C - C++ Getting started</dc:title>
  <dcterms:created xsi:type="dcterms:W3CDTF">2023-03-18T03:03:19Z</dcterms:created>
  <dcterms:modified xsi:type="dcterms:W3CDTF">2023-03-18T03:03:19Z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2023-03-18T00:00:00Z</vt:filetime>
  </property>
</Properties>
</file>